
<file path=[Content_Types].xml><?xml version="1.0" encoding="utf-8"?>
<Types xmlns="http://schemas.openxmlformats.org/package/2006/content-types">
  <Default Extension="png" ContentType="image/png"/>
  <Default Extension="bin" ContentType="application/vnd.openxmlformats-officedocument.oleObject"/>
  <Default Extension="jpe" ContentType="image/jpe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1"/>
  </p:sldMasterIdLst>
  <p:notesMasterIdLst>
    <p:notesMasterId r:id="rId109"/>
  </p:notesMasterIdLst>
  <p:handoutMasterIdLst>
    <p:handoutMasterId r:id="rId110"/>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Lst>
  <p:sldSz cx="9144000" cy="6858000" type="screen4x3"/>
  <p:notesSz cx="7302500" cy="95885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04500"/>
    <a:srgbClr val="FFFF00"/>
    <a:srgbClr val="EF0129"/>
    <a:srgbClr val="F76C1F"/>
    <a:srgbClr val="666699"/>
    <a:srgbClr val="F8F0D0"/>
    <a:srgbClr val="F2E4AA"/>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12" autoAdjust="0"/>
    <p:restoredTop sz="99794" autoAdjust="0"/>
  </p:normalViewPr>
  <p:slideViewPr>
    <p:cSldViewPr>
      <p:cViewPr varScale="1">
        <p:scale>
          <a:sx n="72" d="100"/>
          <a:sy n="72" d="100"/>
        </p:scale>
        <p:origin x="168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115"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image" Target="../media/image54.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eaLnBrk="1" hangingPunct="1">
              <a:defRPr sz="1300">
                <a:latin typeface="Tahoma" pitchFamily="34" charset="0"/>
              </a:defRPr>
            </a:lvl1pPr>
          </a:lstStyle>
          <a:p>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eaLnBrk="1" hangingPunct="1">
              <a:defRPr sz="1300">
                <a:latin typeface="Tahoma" pitchFamily="34" charset="0"/>
              </a:defRPr>
            </a:lvl1pPr>
          </a:lstStyle>
          <a:p>
            <a:fld id="{6D7C2A59-E8EA-45EE-BA46-F68344D68B06}" type="slidenum">
              <a:rPr lang="en-US"/>
              <a:pPr/>
              <a:t>‹#›</a:t>
            </a:fld>
            <a:endParaRPr lang="en-US"/>
          </a:p>
        </p:txBody>
      </p:sp>
    </p:spTree>
    <p:extLst>
      <p:ext uri="{BB962C8B-B14F-4D97-AF65-F5344CB8AC3E}">
        <p14:creationId xmlns:p14="http://schemas.microsoft.com/office/powerpoint/2010/main" val="6853768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eaLnBrk="1" hangingPunct="1">
              <a:defRPr sz="1300">
                <a:latin typeface="Tahoma" pitchFamily="34" charset="0"/>
              </a:defRPr>
            </a:lvl1pPr>
          </a:lstStyle>
          <a:p>
            <a:endParaRPr 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eaLnBrk="1" hangingPunct="1">
              <a:defRPr sz="1300">
                <a:latin typeface="Tahoma" pitchFamily="34" charset="0"/>
              </a:defRPr>
            </a:lvl1pPr>
          </a:lstStyle>
          <a:p>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eaLnBrk="1" hangingPunct="1">
              <a:defRPr sz="1300">
                <a:latin typeface="Tahoma" pitchFamily="34" charset="0"/>
              </a:defRPr>
            </a:lvl1pPr>
          </a:lstStyle>
          <a:p>
            <a:fld id="{B6AD4168-3AEA-4769-9076-FFB9BC57CAA3}" type="slidenum">
              <a:rPr lang="en-US"/>
              <a:pPr/>
              <a:t>‹#›</a:t>
            </a:fld>
            <a:endParaRPr lang="en-US"/>
          </a:p>
        </p:txBody>
      </p:sp>
    </p:spTree>
    <p:extLst>
      <p:ext uri="{BB962C8B-B14F-4D97-AF65-F5344CB8AC3E}">
        <p14:creationId xmlns:p14="http://schemas.microsoft.com/office/powerpoint/2010/main" val="35032599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2B2C7685-279D-4B66-86E6-F99A9E4BCABA}" type="slidenum">
              <a:rPr lang="en-US"/>
              <a:pPr/>
              <a:t>1</a:t>
            </a:fld>
            <a:endParaRPr lang="en-US" dirty="0"/>
          </a:p>
        </p:txBody>
      </p:sp>
      <p:sp>
        <p:nvSpPr>
          <p:cNvPr id="79874" name="Rectangle 2"/>
          <p:cNvSpPr>
            <a:spLocks noGrp="1" noRot="1" noChangeAspect="1" noChangeArrowheads="1" noTextEdit="1"/>
          </p:cNvSpPr>
          <p:nvPr>
            <p:ph type="sldImg"/>
          </p:nvPr>
        </p:nvSpPr>
        <p:spPr>
          <a:xfrm>
            <a:off x="1262063" y="723900"/>
            <a:ext cx="4779962" cy="3584575"/>
          </a:xfrm>
          <a:ln/>
        </p:spPr>
      </p:sp>
      <p:sp>
        <p:nvSpPr>
          <p:cNvPr id="79875" name="Rectangle 3"/>
          <p:cNvSpPr>
            <a:spLocks noGrp="1" noChangeArrowheads="1"/>
          </p:cNvSpPr>
          <p:nvPr>
            <p:ph type="body" idx="1"/>
          </p:nvPr>
        </p:nvSpPr>
        <p:spPr>
          <a:xfrm>
            <a:off x="973138" y="4554538"/>
            <a:ext cx="5353050" cy="4314825"/>
          </a:xfrm>
        </p:spPr>
        <p:txBody>
          <a:bodyPr/>
          <a:lstStyle/>
          <a:p>
            <a:pPr defTabSz="1036638"/>
            <a:endParaRPr lang="en-US" dirty="0"/>
          </a:p>
        </p:txBody>
      </p:sp>
    </p:spTree>
    <p:extLst>
      <p:ext uri="{BB962C8B-B14F-4D97-AF65-F5344CB8AC3E}">
        <p14:creationId xmlns:p14="http://schemas.microsoft.com/office/powerpoint/2010/main" val="2870832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3F708BC4-A947-49C0-A64A-766F775F3E77}" type="slidenum">
              <a:rPr lang="en-US"/>
              <a:pPr/>
              <a:t>10</a:t>
            </a:fld>
            <a:endParaRPr lang="en-US" dirty="0"/>
          </a:p>
        </p:txBody>
      </p:sp>
      <p:sp>
        <p:nvSpPr>
          <p:cNvPr id="303106" name="Rectangle 2"/>
          <p:cNvSpPr>
            <a:spLocks noGrp="1" noRot="1" noChangeAspect="1" noChangeArrowheads="1" noTextEdit="1"/>
          </p:cNvSpPr>
          <p:nvPr>
            <p:ph type="sldImg"/>
          </p:nvPr>
        </p:nvSpPr>
        <p:spPr>
          <a:xfrm>
            <a:off x="1150938" y="692150"/>
            <a:ext cx="4556125" cy="3416300"/>
          </a:xfrm>
          <a:ln/>
        </p:spPr>
      </p:sp>
      <p:sp>
        <p:nvSpPr>
          <p:cNvPr id="303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02860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3F708BC4-A947-49C0-A64A-766F775F3E77}" type="slidenum">
              <a:rPr lang="en-US"/>
              <a:pPr/>
              <a:t>11</a:t>
            </a:fld>
            <a:endParaRPr lang="en-US" dirty="0"/>
          </a:p>
        </p:txBody>
      </p:sp>
      <p:sp>
        <p:nvSpPr>
          <p:cNvPr id="303106" name="Rectangle 2"/>
          <p:cNvSpPr>
            <a:spLocks noGrp="1" noRot="1" noChangeAspect="1" noChangeArrowheads="1" noTextEdit="1"/>
          </p:cNvSpPr>
          <p:nvPr>
            <p:ph type="sldImg"/>
          </p:nvPr>
        </p:nvSpPr>
        <p:spPr>
          <a:xfrm>
            <a:off x="1150938" y="692150"/>
            <a:ext cx="4556125" cy="3416300"/>
          </a:xfrm>
          <a:ln/>
        </p:spPr>
      </p:sp>
      <p:sp>
        <p:nvSpPr>
          <p:cNvPr id="3031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56166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937839AD-85C0-443D-8692-D952954FD2C5}" type="slidenum">
              <a:rPr lang="en-US"/>
              <a:pPr/>
              <a:t>12</a:t>
            </a:fld>
            <a:endParaRPr lang="en-US" dirty="0"/>
          </a:p>
        </p:txBody>
      </p:sp>
      <p:sp>
        <p:nvSpPr>
          <p:cNvPr id="106498" name="Rectangle 2"/>
          <p:cNvSpPr>
            <a:spLocks noGrp="1" noRot="1" noChangeAspect="1" noChangeArrowheads="1" noTextEdit="1"/>
          </p:cNvSpPr>
          <p:nvPr>
            <p:ph type="sldImg"/>
          </p:nvPr>
        </p:nvSpPr>
        <p:spPr>
          <a:xfrm>
            <a:off x="1150938" y="692150"/>
            <a:ext cx="4556125" cy="3416300"/>
          </a:xfrm>
          <a:ln/>
        </p:spPr>
      </p:sp>
      <p:sp>
        <p:nvSpPr>
          <p:cNvPr id="1064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933195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77DD1B6D-8AA9-4FFA-BA91-4B7E22980E20}" type="slidenum">
              <a:rPr lang="en-US"/>
              <a:pPr/>
              <a:t>13</a:t>
            </a:fld>
            <a:endParaRPr lang="en-US" dirty="0"/>
          </a:p>
        </p:txBody>
      </p:sp>
      <p:sp>
        <p:nvSpPr>
          <p:cNvPr id="108546" name="Rectangle 2"/>
          <p:cNvSpPr>
            <a:spLocks noGrp="1" noRot="1" noChangeAspect="1" noChangeArrowheads="1" noTextEdit="1"/>
          </p:cNvSpPr>
          <p:nvPr>
            <p:ph type="sldImg"/>
          </p:nvPr>
        </p:nvSpPr>
        <p:spPr>
          <a:xfrm>
            <a:off x="1150938" y="692150"/>
            <a:ext cx="4556125" cy="3416300"/>
          </a:xfrm>
          <a:ln/>
        </p:spPr>
      </p:sp>
      <p:sp>
        <p:nvSpPr>
          <p:cNvPr id="1085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53473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77DD1B6D-8AA9-4FFA-BA91-4B7E22980E20}" type="slidenum">
              <a:rPr lang="en-US"/>
              <a:pPr/>
              <a:t>14</a:t>
            </a:fld>
            <a:endParaRPr lang="en-US" dirty="0"/>
          </a:p>
        </p:txBody>
      </p:sp>
      <p:sp>
        <p:nvSpPr>
          <p:cNvPr id="108546" name="Rectangle 2"/>
          <p:cNvSpPr>
            <a:spLocks noGrp="1" noRot="1" noChangeAspect="1" noChangeArrowheads="1" noTextEdit="1"/>
          </p:cNvSpPr>
          <p:nvPr>
            <p:ph type="sldImg"/>
          </p:nvPr>
        </p:nvSpPr>
        <p:spPr>
          <a:xfrm>
            <a:off x="1150938" y="692150"/>
            <a:ext cx="4556125" cy="3416300"/>
          </a:xfrm>
          <a:ln/>
        </p:spPr>
      </p:sp>
      <p:sp>
        <p:nvSpPr>
          <p:cNvPr id="1085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90391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CDF3AAF0-8CE2-4C3F-9B8B-F983E2D26EA9}" type="slidenum">
              <a:rPr lang="en-US"/>
              <a:pPr/>
              <a:t>15</a:t>
            </a:fld>
            <a:endParaRPr lang="en-US" dirty="0"/>
          </a:p>
        </p:txBody>
      </p:sp>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49800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F984DA7B-F79C-4DC0-A596-A7EDB27231AA}" type="slidenum">
              <a:rPr lang="en-US"/>
              <a:pPr/>
              <a:t>16</a:t>
            </a:fld>
            <a:endParaRPr lang="en-US" dirty="0"/>
          </a:p>
        </p:txBody>
      </p:sp>
      <p:sp>
        <p:nvSpPr>
          <p:cNvPr id="110594" name="Rectangle 2"/>
          <p:cNvSpPr>
            <a:spLocks noGrp="1" noRot="1" noChangeAspect="1" noChangeArrowheads="1" noTextEdit="1"/>
          </p:cNvSpPr>
          <p:nvPr>
            <p:ph type="sldImg"/>
          </p:nvPr>
        </p:nvSpPr>
        <p:spPr>
          <a:xfrm>
            <a:off x="1150938" y="692150"/>
            <a:ext cx="4556125" cy="3416300"/>
          </a:xfrm>
          <a:ln/>
        </p:spPr>
      </p:sp>
      <p:sp>
        <p:nvSpPr>
          <p:cNvPr id="1105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51216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E89B2233-9C5A-4ADA-A994-EDA5965E1F7F}" type="slidenum">
              <a:rPr lang="en-US"/>
              <a:pPr/>
              <a:t>17</a:t>
            </a:fld>
            <a:endParaRPr lang="en-US" dirty="0"/>
          </a:p>
        </p:txBody>
      </p:sp>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5466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E89B2233-9C5A-4ADA-A994-EDA5965E1F7F}" type="slidenum">
              <a:rPr lang="en-US"/>
              <a:pPr/>
              <a:t>18</a:t>
            </a:fld>
            <a:endParaRPr lang="en-US" dirty="0"/>
          </a:p>
        </p:txBody>
      </p:sp>
      <p:sp>
        <p:nvSpPr>
          <p:cNvPr id="112642" name="Rectangle 2"/>
          <p:cNvSpPr>
            <a:spLocks noGrp="1" noRot="1" noChangeAspect="1" noChangeArrowheads="1" noTextEdit="1"/>
          </p:cNvSpPr>
          <p:nvPr>
            <p:ph type="sldImg"/>
          </p:nvPr>
        </p:nvSpPr>
        <p:spPr>
          <a:xfrm>
            <a:off x="1150938" y="692150"/>
            <a:ext cx="4556125" cy="3416300"/>
          </a:xfrm>
          <a:ln/>
        </p:spPr>
      </p:sp>
      <p:sp>
        <p:nvSpPr>
          <p:cNvPr id="112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44232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5D6EDC75-D2CD-4D39-A2C1-707BF67A6ADA}" type="slidenum">
              <a:rPr lang="en-US"/>
              <a:pPr/>
              <a:t>19</a:t>
            </a:fld>
            <a:endParaRPr lang="en-US" dirty="0"/>
          </a:p>
        </p:txBody>
      </p:sp>
      <p:sp>
        <p:nvSpPr>
          <p:cNvPr id="116738" name="Rectangle 2"/>
          <p:cNvSpPr>
            <a:spLocks noGrp="1" noRot="1" noChangeAspect="1" noChangeArrowheads="1" noTextEdit="1"/>
          </p:cNvSpPr>
          <p:nvPr>
            <p:ph type="sldImg"/>
          </p:nvPr>
        </p:nvSpPr>
        <p:spPr>
          <a:xfrm>
            <a:off x="1150938" y="692150"/>
            <a:ext cx="4556125" cy="3416300"/>
          </a:xfrm>
          <a:ln/>
        </p:spPr>
      </p:sp>
      <p:sp>
        <p:nvSpPr>
          <p:cNvPr id="1167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14442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0FA6DF95-E7F3-4D43-8282-2ED5927A5C5B}" type="slidenum">
              <a:rPr lang="en-US"/>
              <a:pPr/>
              <a:t>2</a:t>
            </a:fld>
            <a:endParaRPr lang="en-US" dirty="0"/>
          </a:p>
        </p:txBody>
      </p:sp>
      <p:sp>
        <p:nvSpPr>
          <p:cNvPr id="81922" name="Rectangle 2"/>
          <p:cNvSpPr>
            <a:spLocks noGrp="1" noRot="1" noChangeAspect="1" noChangeArrowheads="1" noTextEdit="1"/>
          </p:cNvSpPr>
          <p:nvPr>
            <p:ph type="sldImg"/>
          </p:nvPr>
        </p:nvSpPr>
        <p:spPr>
          <a:xfrm>
            <a:off x="1263650" y="725488"/>
            <a:ext cx="4776788" cy="3582987"/>
          </a:xfrm>
          <a:ln/>
        </p:spPr>
      </p:sp>
      <p:sp>
        <p:nvSpPr>
          <p:cNvPr id="81923" name="Rectangle 3"/>
          <p:cNvSpPr>
            <a:spLocks noGrp="1" noChangeArrowheads="1"/>
          </p:cNvSpPr>
          <p:nvPr>
            <p:ph type="body" idx="1"/>
          </p:nvPr>
        </p:nvSpPr>
        <p:spPr>
          <a:xfrm>
            <a:off x="971550" y="4554538"/>
            <a:ext cx="5357813" cy="4314825"/>
          </a:xfrm>
        </p:spPr>
        <p:txBody>
          <a:bodyPr/>
          <a:lstStyle/>
          <a:p>
            <a:endParaRPr lang="en-US" dirty="0"/>
          </a:p>
        </p:txBody>
      </p:sp>
    </p:spTree>
    <p:extLst>
      <p:ext uri="{BB962C8B-B14F-4D97-AF65-F5344CB8AC3E}">
        <p14:creationId xmlns:p14="http://schemas.microsoft.com/office/powerpoint/2010/main" val="3563927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AC283ACE-F7A6-4C7B-A4BE-502AE5E85489}" type="slidenum">
              <a:rPr lang="en-US"/>
              <a:pPr/>
              <a:t>20</a:t>
            </a:fld>
            <a:endParaRPr lang="en-US" dirty="0"/>
          </a:p>
        </p:txBody>
      </p:sp>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7381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F3709FA7-D954-4886-BF04-4053E73F59A1}" type="slidenum">
              <a:rPr lang="en-US"/>
              <a:pPr/>
              <a:t>21</a:t>
            </a:fld>
            <a:endParaRPr lang="en-US" dirty="0"/>
          </a:p>
        </p:txBody>
      </p:sp>
      <p:sp>
        <p:nvSpPr>
          <p:cNvPr id="126978" name="Rectangle 2"/>
          <p:cNvSpPr>
            <a:spLocks noGrp="1" noRot="1" noChangeAspect="1" noChangeArrowheads="1" noTextEdit="1"/>
          </p:cNvSpPr>
          <p:nvPr>
            <p:ph type="sldImg"/>
          </p:nvPr>
        </p:nvSpPr>
        <p:spPr>
          <a:xfrm>
            <a:off x="1150938" y="692150"/>
            <a:ext cx="4556125" cy="3416300"/>
          </a:xfrm>
          <a:ln/>
        </p:spPr>
      </p:sp>
      <p:sp>
        <p:nvSpPr>
          <p:cNvPr id="1269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16481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6FF5BF1B-D46B-41BA-A42D-99B96D109389}" type="slidenum">
              <a:rPr lang="en-US"/>
              <a:pPr/>
              <a:t>22</a:t>
            </a:fld>
            <a:endParaRPr lang="en-US" dirty="0"/>
          </a:p>
        </p:txBody>
      </p:sp>
      <p:sp>
        <p:nvSpPr>
          <p:cNvPr id="220162" name="Rectangle 2"/>
          <p:cNvSpPr>
            <a:spLocks noGrp="1" noRot="1" noChangeAspect="1" noChangeArrowheads="1" noTextEdit="1"/>
          </p:cNvSpPr>
          <p:nvPr>
            <p:ph type="sldImg"/>
          </p:nvPr>
        </p:nvSpPr>
        <p:spPr>
          <a:xfrm>
            <a:off x="1150938" y="692150"/>
            <a:ext cx="4556125" cy="3416300"/>
          </a:xfrm>
          <a:ln/>
        </p:spPr>
      </p:sp>
      <p:sp>
        <p:nvSpPr>
          <p:cNvPr id="2201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60221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5E5F3979-95EF-4179-94F8-5C1B6260582F}" type="slidenum">
              <a:rPr lang="en-US"/>
              <a:pPr/>
              <a:t>23</a:t>
            </a:fld>
            <a:endParaRPr lang="en-US" dirty="0"/>
          </a:p>
        </p:txBody>
      </p:sp>
      <p:sp>
        <p:nvSpPr>
          <p:cNvPr id="129026" name="Rectangle 2"/>
          <p:cNvSpPr>
            <a:spLocks noGrp="1" noRot="1" noChangeAspect="1" noChangeArrowheads="1" noTextEdit="1"/>
          </p:cNvSpPr>
          <p:nvPr>
            <p:ph type="sldImg"/>
          </p:nvPr>
        </p:nvSpPr>
        <p:spPr>
          <a:xfrm>
            <a:off x="1150938" y="692150"/>
            <a:ext cx="4556125" cy="3416300"/>
          </a:xfrm>
          <a:ln/>
        </p:spPr>
      </p:sp>
      <p:sp>
        <p:nvSpPr>
          <p:cNvPr id="1290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47154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xfrm>
            <a:off x="4138613" y="9109075"/>
            <a:ext cx="3163887" cy="479425"/>
          </a:xfrm>
          <a:prstGeom prst="rect">
            <a:avLst/>
          </a:prstGeom>
          <a:noFill/>
        </p:spPr>
        <p:txBody>
          <a:bodyPr/>
          <a:lstStyle/>
          <a:p>
            <a:fld id="{6C192257-5760-4786-9A86-0788A270804F}" type="slidenum">
              <a:rPr lang="en-US" smtClean="0"/>
              <a:pPr/>
              <a:t>24</a:t>
            </a:fld>
            <a:endParaRPr lang="en-US" dirty="0"/>
          </a:p>
        </p:txBody>
      </p:sp>
      <p:sp>
        <p:nvSpPr>
          <p:cNvPr id="138243" name="Rectangle 2"/>
          <p:cNvSpPr>
            <a:spLocks noGrp="1" noRot="1" noChangeAspect="1" noChangeArrowheads="1" noTextEdit="1"/>
          </p:cNvSpPr>
          <p:nvPr>
            <p:ph type="sldImg"/>
          </p:nvPr>
        </p:nvSpPr>
        <p:spPr>
          <a:xfrm>
            <a:off x="1262063" y="725488"/>
            <a:ext cx="4778375" cy="3582987"/>
          </a:xfrm>
          <a:ln/>
        </p:spPr>
      </p:sp>
      <p:sp>
        <p:nvSpPr>
          <p:cNvPr id="1382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524536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CE18B09A-3A2C-4227-AFCE-3D899E63F43B}" type="slidenum">
              <a:rPr lang="en-US"/>
              <a:pPr/>
              <a:t>25</a:t>
            </a:fld>
            <a:endParaRPr lang="en-US" dirty="0"/>
          </a:p>
        </p:txBody>
      </p:sp>
      <p:sp>
        <p:nvSpPr>
          <p:cNvPr id="136194" name="Rectangle 2"/>
          <p:cNvSpPr>
            <a:spLocks noGrp="1" noRot="1" noChangeAspect="1" noChangeArrowheads="1" noTextEdit="1"/>
          </p:cNvSpPr>
          <p:nvPr>
            <p:ph type="sldImg"/>
          </p:nvPr>
        </p:nvSpPr>
        <p:spPr>
          <a:xfrm>
            <a:off x="1150938" y="692150"/>
            <a:ext cx="4556125" cy="3416300"/>
          </a:xfrm>
          <a:ln/>
        </p:spPr>
      </p:sp>
      <p:sp>
        <p:nvSpPr>
          <p:cNvPr id="136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51995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251181F1-57F8-459D-B0D6-26A902112F6E}" type="slidenum">
              <a:rPr lang="en-US"/>
              <a:pPr/>
              <a:t>26</a:t>
            </a:fld>
            <a:endParaRPr lang="en-US" dirty="0"/>
          </a:p>
        </p:txBody>
      </p:sp>
      <p:sp>
        <p:nvSpPr>
          <p:cNvPr id="142338" name="Rectangle 2"/>
          <p:cNvSpPr>
            <a:spLocks noGrp="1" noRot="1" noChangeAspect="1" noChangeArrowheads="1" noTextEdit="1"/>
          </p:cNvSpPr>
          <p:nvPr>
            <p:ph type="sldImg"/>
          </p:nvPr>
        </p:nvSpPr>
        <p:spPr>
          <a:xfrm>
            <a:off x="1150938" y="692150"/>
            <a:ext cx="4556125" cy="3416300"/>
          </a:xfrm>
          <a:ln/>
        </p:spPr>
      </p:sp>
      <p:sp>
        <p:nvSpPr>
          <p:cNvPr id="1423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221756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1AFAB0F4-3FA7-429F-9151-29383513C320}" type="slidenum">
              <a:rPr lang="en-US"/>
              <a:pPr/>
              <a:t>27</a:t>
            </a:fld>
            <a:endParaRPr lang="en-US" dirty="0"/>
          </a:p>
        </p:txBody>
      </p:sp>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72269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825E9566-D63C-4417-B5F3-4ADA7CB2164F}" type="slidenum">
              <a:rPr lang="en-US"/>
              <a:pPr/>
              <a:t>28</a:t>
            </a:fld>
            <a:endParaRPr lang="en-US" dirty="0"/>
          </a:p>
        </p:txBody>
      </p:sp>
      <p:sp>
        <p:nvSpPr>
          <p:cNvPr id="227330" name="Rectangle 2"/>
          <p:cNvSpPr>
            <a:spLocks noGrp="1" noRot="1" noChangeAspect="1" noChangeArrowheads="1" noTextEdit="1"/>
          </p:cNvSpPr>
          <p:nvPr>
            <p:ph type="sldImg"/>
          </p:nvPr>
        </p:nvSpPr>
        <p:spPr>
          <a:xfrm>
            <a:off x="1150938" y="692150"/>
            <a:ext cx="4556125" cy="3416300"/>
          </a:xfrm>
          <a:ln/>
        </p:spPr>
      </p:sp>
      <p:sp>
        <p:nvSpPr>
          <p:cNvPr id="2273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04315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BBADC6F6-59D8-4621-9759-FE5EB9284430}" type="slidenum">
              <a:rPr lang="en-US"/>
              <a:pPr/>
              <a:t>29</a:t>
            </a:fld>
            <a:endParaRPr lang="en-US" dirty="0"/>
          </a:p>
        </p:txBody>
      </p:sp>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366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27324A4F-62BE-4B5C-8FA8-7DBFA315CFF1}" type="slidenum">
              <a:rPr lang="en-US"/>
              <a:pPr/>
              <a:t>3</a:t>
            </a:fld>
            <a:endParaRPr lang="en-US" dirty="0"/>
          </a:p>
        </p:txBody>
      </p:sp>
      <p:sp>
        <p:nvSpPr>
          <p:cNvPr id="288770" name="Rectangle 2"/>
          <p:cNvSpPr>
            <a:spLocks noGrp="1" noRot="1" noChangeAspect="1" noChangeArrowheads="1" noTextEdit="1"/>
          </p:cNvSpPr>
          <p:nvPr>
            <p:ph type="sldImg"/>
          </p:nvPr>
        </p:nvSpPr>
        <p:spPr>
          <a:xfrm>
            <a:off x="1254125" y="719138"/>
            <a:ext cx="4794250" cy="3595687"/>
          </a:xfrm>
          <a:ln/>
        </p:spPr>
      </p:sp>
      <p:sp>
        <p:nvSpPr>
          <p:cNvPr id="288771" name="Rectangle 3"/>
          <p:cNvSpPr>
            <a:spLocks noGrp="1" noChangeArrowheads="1"/>
          </p:cNvSpPr>
          <p:nvPr>
            <p:ph type="body" idx="1"/>
          </p:nvPr>
        </p:nvSpPr>
        <p:spPr>
          <a:xfrm>
            <a:off x="730250" y="4554538"/>
            <a:ext cx="5842000" cy="4314825"/>
          </a:xfrm>
        </p:spPr>
        <p:txBody>
          <a:bodyPr/>
          <a:lstStyle/>
          <a:p>
            <a:endParaRPr lang="en-US" dirty="0"/>
          </a:p>
        </p:txBody>
      </p:sp>
    </p:spTree>
    <p:extLst>
      <p:ext uri="{BB962C8B-B14F-4D97-AF65-F5344CB8AC3E}">
        <p14:creationId xmlns:p14="http://schemas.microsoft.com/office/powerpoint/2010/main" val="3654861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B6AC44A2-DEAD-4E20-B8FC-DC4C51EE4AA9}" type="slidenum">
              <a:rPr lang="en-US"/>
              <a:pPr/>
              <a:t>32</a:t>
            </a:fld>
            <a:endParaRPr lang="en-US" dirty="0"/>
          </a:p>
        </p:txBody>
      </p:sp>
      <p:sp>
        <p:nvSpPr>
          <p:cNvPr id="155650" name="Rectangle 2"/>
          <p:cNvSpPr>
            <a:spLocks noGrp="1" noRot="1" noChangeAspect="1" noChangeArrowheads="1" noTextEdit="1"/>
          </p:cNvSpPr>
          <p:nvPr>
            <p:ph type="sldImg"/>
          </p:nvPr>
        </p:nvSpPr>
        <p:spPr>
          <a:xfrm>
            <a:off x="1150938" y="692150"/>
            <a:ext cx="4556125" cy="3416300"/>
          </a:xfrm>
          <a:ln/>
        </p:spPr>
      </p:sp>
      <p:sp>
        <p:nvSpPr>
          <p:cNvPr id="1556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37961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B6910EF8-18B8-4652-AD1D-279563E89A64}" type="slidenum">
              <a:rPr lang="en-US"/>
              <a:pPr/>
              <a:t>33</a:t>
            </a:fld>
            <a:endParaRPr lang="en-US" dirty="0"/>
          </a:p>
        </p:txBody>
      </p:sp>
      <p:sp>
        <p:nvSpPr>
          <p:cNvPr id="52226" name="Rectangle 2"/>
          <p:cNvSpPr>
            <a:spLocks noGrp="1" noRot="1" noChangeAspect="1" noChangeArrowheads="1" noTextEdit="1"/>
          </p:cNvSpPr>
          <p:nvPr>
            <p:ph type="sldImg"/>
          </p:nvPr>
        </p:nvSpPr>
        <p:spPr>
          <a:xfrm>
            <a:off x="1150938" y="692150"/>
            <a:ext cx="4556125" cy="3416300"/>
          </a:xfrm>
          <a:ln/>
        </p:spPr>
      </p:sp>
      <p:sp>
        <p:nvSpPr>
          <p:cNvPr id="52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71510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xfrm>
            <a:off x="4138613" y="9109075"/>
            <a:ext cx="3163887" cy="479425"/>
          </a:xfrm>
          <a:prstGeom prst="rect">
            <a:avLst/>
          </a:prstGeom>
          <a:noFill/>
        </p:spPr>
        <p:txBody>
          <a:bodyPr/>
          <a:lstStyle/>
          <a:p>
            <a:fld id="{39677E46-9BF1-4815-A4D6-90BB2C734921}" type="slidenum">
              <a:rPr lang="en-US" smtClean="0"/>
              <a:pPr/>
              <a:t>41</a:t>
            </a:fld>
            <a:endParaRPr lang="en-US" dirty="0"/>
          </a:p>
        </p:txBody>
      </p:sp>
      <p:sp>
        <p:nvSpPr>
          <p:cNvPr id="76803" name="Rectangle 2"/>
          <p:cNvSpPr>
            <a:spLocks noGrp="1" noRot="1" noChangeAspect="1" noChangeArrowheads="1" noTextEdit="1"/>
          </p:cNvSpPr>
          <p:nvPr>
            <p:ph type="sldImg"/>
          </p:nvPr>
        </p:nvSpPr>
        <p:spPr>
          <a:xfrm>
            <a:off x="1262063" y="725488"/>
            <a:ext cx="4778375" cy="3582987"/>
          </a:xfrm>
          <a:ln/>
        </p:spPr>
      </p:sp>
      <p:sp>
        <p:nvSpPr>
          <p:cNvPr id="7680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41369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4138613" y="9109075"/>
            <a:ext cx="3163887" cy="479425"/>
          </a:xfrm>
          <a:prstGeom prst="rect">
            <a:avLst/>
          </a:prstGeom>
          <a:noFill/>
        </p:spPr>
        <p:txBody>
          <a:bodyPr/>
          <a:lstStyle/>
          <a:p>
            <a:fld id="{EDD14BAD-9381-4F01-8452-A922A6B39A29}" type="slidenum">
              <a:rPr lang="en-US" smtClean="0"/>
              <a:pPr/>
              <a:t>42</a:t>
            </a:fld>
            <a:endParaRPr lang="en-US" dirty="0"/>
          </a:p>
        </p:txBody>
      </p:sp>
      <p:sp>
        <p:nvSpPr>
          <p:cNvPr id="77827" name="Rectangle 2"/>
          <p:cNvSpPr>
            <a:spLocks noGrp="1" noRot="1" noChangeAspect="1" noChangeArrowheads="1" noTextEdit="1"/>
          </p:cNvSpPr>
          <p:nvPr>
            <p:ph type="sldImg"/>
          </p:nvPr>
        </p:nvSpPr>
        <p:spPr>
          <a:xfrm>
            <a:off x="1262063" y="725488"/>
            <a:ext cx="4778375" cy="3582987"/>
          </a:xfrm>
          <a:ln/>
        </p:spPr>
      </p:sp>
      <p:sp>
        <p:nvSpPr>
          <p:cNvPr id="7782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20612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7B2F4F9E-1B6E-4EB5-B859-228981A27940}" type="slidenum">
              <a:rPr lang="en-US"/>
              <a:pPr/>
              <a:t>44</a:t>
            </a:fld>
            <a:endParaRPr lang="en-US" dirty="0"/>
          </a:p>
        </p:txBody>
      </p:sp>
      <p:sp>
        <p:nvSpPr>
          <p:cNvPr id="229378" name="Rectangle 2"/>
          <p:cNvSpPr>
            <a:spLocks noGrp="1" noRot="1" noChangeAspect="1" noChangeArrowheads="1" noTextEdit="1"/>
          </p:cNvSpPr>
          <p:nvPr>
            <p:ph type="sldImg"/>
          </p:nvPr>
        </p:nvSpPr>
        <p:spPr>
          <a:xfrm>
            <a:off x="1150938" y="692150"/>
            <a:ext cx="4556125" cy="3416300"/>
          </a:xfrm>
          <a:ln/>
        </p:spPr>
      </p:sp>
      <p:sp>
        <p:nvSpPr>
          <p:cNvPr id="2293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729978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xfrm>
            <a:off x="4138613" y="9109075"/>
            <a:ext cx="3163887" cy="479425"/>
          </a:xfrm>
          <a:prstGeom prst="rect">
            <a:avLst/>
          </a:prstGeom>
          <a:noFill/>
        </p:spPr>
        <p:txBody>
          <a:bodyPr/>
          <a:lstStyle/>
          <a:p>
            <a:fld id="{3B2C5EC5-6491-42A7-A6FD-EEDC127EEF8A}" type="slidenum">
              <a:rPr lang="en-US" smtClean="0"/>
              <a:pPr/>
              <a:t>46</a:t>
            </a:fld>
            <a:endParaRPr lang="en-US" dirty="0"/>
          </a:p>
        </p:txBody>
      </p:sp>
      <p:sp>
        <p:nvSpPr>
          <p:cNvPr id="78851" name="Rectangle 2"/>
          <p:cNvSpPr>
            <a:spLocks noGrp="1" noRot="1" noChangeAspect="1" noChangeArrowheads="1" noTextEdit="1"/>
          </p:cNvSpPr>
          <p:nvPr>
            <p:ph type="sldImg"/>
          </p:nvPr>
        </p:nvSpPr>
        <p:spPr>
          <a:xfrm>
            <a:off x="1262063" y="725488"/>
            <a:ext cx="4778375" cy="3582987"/>
          </a:xfrm>
          <a:ln/>
        </p:spPr>
      </p:sp>
      <p:sp>
        <p:nvSpPr>
          <p:cNvPr id="7885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658393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xfrm>
            <a:off x="4138613" y="9109075"/>
            <a:ext cx="3163887" cy="479425"/>
          </a:xfrm>
          <a:prstGeom prst="rect">
            <a:avLst/>
          </a:prstGeom>
          <a:noFill/>
        </p:spPr>
        <p:txBody>
          <a:bodyPr/>
          <a:lstStyle/>
          <a:p>
            <a:fld id="{94C9D23E-C8D3-4B61-99A2-107DD2DEFA4C}" type="slidenum">
              <a:rPr lang="en-US" smtClean="0"/>
              <a:pPr/>
              <a:t>47</a:t>
            </a:fld>
            <a:endParaRPr lang="en-US" dirty="0"/>
          </a:p>
        </p:txBody>
      </p:sp>
      <p:sp>
        <p:nvSpPr>
          <p:cNvPr id="79875" name="Rectangle 2"/>
          <p:cNvSpPr>
            <a:spLocks noGrp="1" noRot="1" noChangeAspect="1" noChangeArrowheads="1" noTextEdit="1"/>
          </p:cNvSpPr>
          <p:nvPr>
            <p:ph type="sldImg"/>
          </p:nvPr>
        </p:nvSpPr>
        <p:spPr>
          <a:xfrm>
            <a:off x="1262063" y="725488"/>
            <a:ext cx="4778375" cy="3582987"/>
          </a:xfrm>
          <a:ln/>
        </p:spPr>
      </p:sp>
      <p:sp>
        <p:nvSpPr>
          <p:cNvPr id="7987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0086948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4138613" y="9109075"/>
            <a:ext cx="3163887" cy="479425"/>
          </a:xfrm>
          <a:prstGeom prst="rect">
            <a:avLst/>
          </a:prstGeom>
          <a:noFill/>
        </p:spPr>
        <p:txBody>
          <a:bodyPr/>
          <a:lstStyle/>
          <a:p>
            <a:fld id="{6A51E0E4-7680-4317-8A88-21AF8262C304}" type="slidenum">
              <a:rPr lang="en-US" smtClean="0"/>
              <a:pPr/>
              <a:t>48</a:t>
            </a:fld>
            <a:endParaRPr lang="en-US" dirty="0"/>
          </a:p>
        </p:txBody>
      </p:sp>
      <p:sp>
        <p:nvSpPr>
          <p:cNvPr id="80899" name="Rectangle 2"/>
          <p:cNvSpPr>
            <a:spLocks noGrp="1" noRot="1" noChangeAspect="1" noChangeArrowheads="1" noTextEdit="1"/>
          </p:cNvSpPr>
          <p:nvPr>
            <p:ph type="sldImg"/>
          </p:nvPr>
        </p:nvSpPr>
        <p:spPr>
          <a:xfrm>
            <a:off x="1262063" y="725488"/>
            <a:ext cx="4778375" cy="3582987"/>
          </a:xfrm>
          <a:ln/>
        </p:spPr>
      </p:sp>
      <p:sp>
        <p:nvSpPr>
          <p:cNvPr id="8090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480158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xfrm>
            <a:off x="4138613" y="9109075"/>
            <a:ext cx="3163887" cy="479425"/>
          </a:xfrm>
          <a:prstGeom prst="rect">
            <a:avLst/>
          </a:prstGeom>
          <a:noFill/>
        </p:spPr>
        <p:txBody>
          <a:bodyPr/>
          <a:lstStyle/>
          <a:p>
            <a:fld id="{99F3C893-F243-4F2D-B0A5-3BCE69C9C41F}" type="slidenum">
              <a:rPr lang="en-US" smtClean="0"/>
              <a:pPr/>
              <a:t>49</a:t>
            </a:fld>
            <a:endParaRPr lang="en-US" dirty="0"/>
          </a:p>
        </p:txBody>
      </p:sp>
      <p:sp>
        <p:nvSpPr>
          <p:cNvPr id="81923" name="Rectangle 2"/>
          <p:cNvSpPr>
            <a:spLocks noGrp="1" noRot="1" noChangeAspect="1" noChangeArrowheads="1" noTextEdit="1"/>
          </p:cNvSpPr>
          <p:nvPr>
            <p:ph type="sldImg"/>
          </p:nvPr>
        </p:nvSpPr>
        <p:spPr>
          <a:xfrm>
            <a:off x="1262063" y="725488"/>
            <a:ext cx="4778375" cy="3582987"/>
          </a:xfrm>
          <a:ln/>
        </p:spPr>
      </p:sp>
      <p:sp>
        <p:nvSpPr>
          <p:cNvPr id="8192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80643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xfrm>
            <a:off x="4138613" y="9109075"/>
            <a:ext cx="3163887" cy="479425"/>
          </a:xfrm>
          <a:prstGeom prst="rect">
            <a:avLst/>
          </a:prstGeom>
          <a:noFill/>
        </p:spPr>
        <p:txBody>
          <a:bodyPr/>
          <a:lstStyle/>
          <a:p>
            <a:fld id="{B7EA76AC-2F78-4344-BFC1-CA3B8F3C1CC0}" type="slidenum">
              <a:rPr lang="en-US" smtClean="0"/>
              <a:pPr/>
              <a:t>50</a:t>
            </a:fld>
            <a:endParaRPr lang="en-US" dirty="0"/>
          </a:p>
        </p:txBody>
      </p:sp>
      <p:sp>
        <p:nvSpPr>
          <p:cNvPr id="82947" name="Rectangle 2"/>
          <p:cNvSpPr>
            <a:spLocks noGrp="1" noRot="1" noChangeAspect="1" noChangeArrowheads="1" noTextEdit="1"/>
          </p:cNvSpPr>
          <p:nvPr>
            <p:ph type="sldImg"/>
          </p:nvPr>
        </p:nvSpPr>
        <p:spPr>
          <a:xfrm>
            <a:off x="1262063" y="725488"/>
            <a:ext cx="4778375" cy="3582987"/>
          </a:xfrm>
          <a:ln/>
        </p:spPr>
      </p:sp>
      <p:sp>
        <p:nvSpPr>
          <p:cNvPr id="8294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355593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D58B7082-B178-412F-8952-B062DF1450D4}" type="slidenum">
              <a:rPr lang="en-US"/>
              <a:pPr/>
              <a:t>4</a:t>
            </a:fld>
            <a:endParaRPr lang="en-US" dirty="0"/>
          </a:p>
        </p:txBody>
      </p:sp>
      <p:sp>
        <p:nvSpPr>
          <p:cNvPr id="290818" name="Rectangle 2"/>
          <p:cNvSpPr>
            <a:spLocks noGrp="1" noRot="1" noChangeAspect="1" noChangeArrowheads="1" noTextEdit="1"/>
          </p:cNvSpPr>
          <p:nvPr>
            <p:ph type="sldImg"/>
          </p:nvPr>
        </p:nvSpPr>
        <p:spPr>
          <a:xfrm>
            <a:off x="1150938" y="692150"/>
            <a:ext cx="4556125" cy="3416300"/>
          </a:xfrm>
          <a:ln/>
        </p:spPr>
      </p:sp>
      <p:sp>
        <p:nvSpPr>
          <p:cNvPr id="2908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82739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xfrm>
            <a:off x="4138613" y="9109075"/>
            <a:ext cx="3163887" cy="479425"/>
          </a:xfrm>
          <a:prstGeom prst="rect">
            <a:avLst/>
          </a:prstGeom>
          <a:noFill/>
        </p:spPr>
        <p:txBody>
          <a:bodyPr/>
          <a:lstStyle/>
          <a:p>
            <a:fld id="{17CA051E-BA2E-4932-A395-CDB5F85D1F67}" type="slidenum">
              <a:rPr lang="en-US" smtClean="0"/>
              <a:pPr/>
              <a:t>51</a:t>
            </a:fld>
            <a:endParaRPr lang="en-US" dirty="0"/>
          </a:p>
        </p:txBody>
      </p:sp>
      <p:sp>
        <p:nvSpPr>
          <p:cNvPr id="83971" name="Rectangle 2"/>
          <p:cNvSpPr>
            <a:spLocks noGrp="1" noRot="1" noChangeAspect="1" noChangeArrowheads="1" noTextEdit="1"/>
          </p:cNvSpPr>
          <p:nvPr>
            <p:ph type="sldImg"/>
          </p:nvPr>
        </p:nvSpPr>
        <p:spPr>
          <a:xfrm>
            <a:off x="1262063" y="725488"/>
            <a:ext cx="4778375" cy="3582987"/>
          </a:xfrm>
          <a:ln/>
        </p:spPr>
      </p:sp>
      <p:sp>
        <p:nvSpPr>
          <p:cNvPr id="8397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158618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xfrm>
            <a:off x="4138613" y="9109075"/>
            <a:ext cx="3163887" cy="479425"/>
          </a:xfrm>
          <a:prstGeom prst="rect">
            <a:avLst/>
          </a:prstGeom>
          <a:noFill/>
        </p:spPr>
        <p:txBody>
          <a:bodyPr/>
          <a:lstStyle/>
          <a:p>
            <a:fld id="{C4739980-7DF0-4D5E-AF71-E9E1FFC76504}" type="slidenum">
              <a:rPr lang="en-US" smtClean="0"/>
              <a:pPr/>
              <a:t>52</a:t>
            </a:fld>
            <a:endParaRPr lang="en-US" dirty="0"/>
          </a:p>
        </p:txBody>
      </p:sp>
      <p:sp>
        <p:nvSpPr>
          <p:cNvPr id="84995" name="Rectangle 2"/>
          <p:cNvSpPr>
            <a:spLocks noGrp="1" noRot="1" noChangeAspect="1" noChangeArrowheads="1" noTextEdit="1"/>
          </p:cNvSpPr>
          <p:nvPr>
            <p:ph type="sldImg"/>
          </p:nvPr>
        </p:nvSpPr>
        <p:spPr>
          <a:xfrm>
            <a:off x="1262063" y="725488"/>
            <a:ext cx="4778375" cy="3582987"/>
          </a:xfrm>
          <a:ln/>
        </p:spPr>
      </p:sp>
      <p:sp>
        <p:nvSpPr>
          <p:cNvPr id="8499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949841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BDBDD461-05F8-47E3-B450-4FFCC345BEC5}" type="slidenum">
              <a:rPr lang="en-US"/>
              <a:pPr/>
              <a:t>53</a:t>
            </a:fld>
            <a:endParaRPr lang="en-US" dirty="0"/>
          </a:p>
        </p:txBody>
      </p:sp>
      <p:sp>
        <p:nvSpPr>
          <p:cNvPr id="309250" name="Rectangle 2"/>
          <p:cNvSpPr>
            <a:spLocks noGrp="1" noRot="1" noChangeAspect="1" noChangeArrowheads="1" noTextEdit="1"/>
          </p:cNvSpPr>
          <p:nvPr>
            <p:ph type="sldImg"/>
          </p:nvPr>
        </p:nvSpPr>
        <p:spPr>
          <a:xfrm>
            <a:off x="1150938" y="692150"/>
            <a:ext cx="4556125" cy="3416300"/>
          </a:xfrm>
          <a:ln/>
        </p:spPr>
      </p:sp>
      <p:sp>
        <p:nvSpPr>
          <p:cNvPr id="309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354854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C9F76763-DA21-4010-9540-DC4CBB8C0AF5}" type="slidenum">
              <a:rPr lang="en-US"/>
              <a:pPr/>
              <a:t>54</a:t>
            </a:fld>
            <a:endParaRPr lang="en-US" dirty="0"/>
          </a:p>
        </p:txBody>
      </p:sp>
      <p:sp>
        <p:nvSpPr>
          <p:cNvPr id="66562" name="Rectangle 2"/>
          <p:cNvSpPr>
            <a:spLocks noGrp="1" noRot="1" noChangeAspect="1" noChangeArrowheads="1" noTextEdit="1"/>
          </p:cNvSpPr>
          <p:nvPr>
            <p:ph type="sldImg"/>
          </p:nvPr>
        </p:nvSpPr>
        <p:spPr>
          <a:xfrm>
            <a:off x="1150938" y="692150"/>
            <a:ext cx="4556125" cy="3416300"/>
          </a:xfrm>
          <a:ln/>
        </p:spPr>
      </p:sp>
      <p:sp>
        <p:nvSpPr>
          <p:cNvPr id="66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5248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9979BEAA-C4A5-478E-B6D7-70597E3F6417}" type="slidenum">
              <a:rPr lang="en-US"/>
              <a:pPr/>
              <a:t>56</a:t>
            </a:fld>
            <a:endParaRPr lang="en-US" dirty="0"/>
          </a:p>
        </p:txBody>
      </p:sp>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0403033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FAE70018-81AB-4A0D-A079-F4D86183B5AC}" type="slidenum">
              <a:rPr lang="en-US"/>
              <a:pPr/>
              <a:t>57</a:t>
            </a:fld>
            <a:endParaRPr lang="en-US" dirty="0"/>
          </a:p>
        </p:txBody>
      </p:sp>
      <p:sp>
        <p:nvSpPr>
          <p:cNvPr id="211970" name="Rectangle 2"/>
          <p:cNvSpPr>
            <a:spLocks noGrp="1" noRot="1" noChangeAspect="1" noChangeArrowheads="1" noTextEdit="1"/>
          </p:cNvSpPr>
          <p:nvPr>
            <p:ph type="sldImg"/>
          </p:nvPr>
        </p:nvSpPr>
        <p:spPr>
          <a:xfrm>
            <a:off x="1150938" y="692150"/>
            <a:ext cx="4556125" cy="3416300"/>
          </a:xfrm>
          <a:ln/>
        </p:spPr>
      </p:sp>
      <p:sp>
        <p:nvSpPr>
          <p:cNvPr id="2119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080226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7C14C907-F873-4D5A-9E32-8D1FD3FEB07F}" type="slidenum">
              <a:rPr lang="en-US"/>
              <a:pPr/>
              <a:t>58</a:t>
            </a:fld>
            <a:endParaRPr lang="en-US" dirty="0"/>
          </a:p>
        </p:txBody>
      </p:sp>
      <p:sp>
        <p:nvSpPr>
          <p:cNvPr id="223234" name="Rectangle 2"/>
          <p:cNvSpPr>
            <a:spLocks noGrp="1" noRot="1" noChangeAspect="1" noChangeArrowheads="1" noTextEdit="1"/>
          </p:cNvSpPr>
          <p:nvPr>
            <p:ph type="sldImg"/>
          </p:nvPr>
        </p:nvSpPr>
        <p:spPr>
          <a:xfrm>
            <a:off x="1150938" y="692150"/>
            <a:ext cx="4556125" cy="3416300"/>
          </a:xfrm>
          <a:ln/>
        </p:spPr>
      </p:sp>
      <p:sp>
        <p:nvSpPr>
          <p:cNvPr id="2232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6359287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xfrm>
            <a:off x="4138613" y="9109075"/>
            <a:ext cx="3163887" cy="479425"/>
          </a:xfrm>
          <a:prstGeom prst="rect">
            <a:avLst/>
          </a:prstGeom>
          <a:noFill/>
        </p:spPr>
        <p:txBody>
          <a:bodyPr/>
          <a:lstStyle/>
          <a:p>
            <a:fld id="{4C292345-80CD-4559-AD79-26F3CCB43A6E}" type="slidenum">
              <a:rPr lang="en-US" smtClean="0"/>
              <a:pPr/>
              <a:t>59</a:t>
            </a:fld>
            <a:endParaRPr lang="en-US" dirty="0"/>
          </a:p>
        </p:txBody>
      </p:sp>
      <p:sp>
        <p:nvSpPr>
          <p:cNvPr id="86019" name="Rectangle 2"/>
          <p:cNvSpPr>
            <a:spLocks noGrp="1" noRot="1" noChangeAspect="1" noChangeArrowheads="1" noTextEdit="1"/>
          </p:cNvSpPr>
          <p:nvPr>
            <p:ph type="sldImg"/>
          </p:nvPr>
        </p:nvSpPr>
        <p:spPr>
          <a:xfrm>
            <a:off x="1262063" y="725488"/>
            <a:ext cx="4778375" cy="3582987"/>
          </a:xfrm>
          <a:ln/>
        </p:spPr>
      </p:sp>
      <p:sp>
        <p:nvSpPr>
          <p:cNvPr id="8602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816265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xfrm>
            <a:off x="4138613" y="9109075"/>
            <a:ext cx="3163887" cy="479425"/>
          </a:xfrm>
          <a:prstGeom prst="rect">
            <a:avLst/>
          </a:prstGeom>
          <a:noFill/>
        </p:spPr>
        <p:txBody>
          <a:bodyPr/>
          <a:lstStyle/>
          <a:p>
            <a:fld id="{1F7B9BE2-8C1B-49C3-A57A-7F86796A0157}" type="slidenum">
              <a:rPr lang="en-US" smtClean="0"/>
              <a:pPr/>
              <a:t>60</a:t>
            </a:fld>
            <a:endParaRPr lang="en-US" dirty="0"/>
          </a:p>
        </p:txBody>
      </p:sp>
      <p:sp>
        <p:nvSpPr>
          <p:cNvPr id="87043" name="Rectangle 2"/>
          <p:cNvSpPr>
            <a:spLocks noGrp="1" noRot="1" noChangeAspect="1" noChangeArrowheads="1" noTextEdit="1"/>
          </p:cNvSpPr>
          <p:nvPr>
            <p:ph type="sldImg"/>
          </p:nvPr>
        </p:nvSpPr>
        <p:spPr>
          <a:xfrm>
            <a:off x="1262063" y="725488"/>
            <a:ext cx="4778375" cy="3582987"/>
          </a:xfrm>
          <a:ln/>
        </p:spPr>
      </p:sp>
      <p:sp>
        <p:nvSpPr>
          <p:cNvPr id="8704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027504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xfrm>
            <a:off x="4138613" y="9109075"/>
            <a:ext cx="3163887" cy="479425"/>
          </a:xfrm>
          <a:prstGeom prst="rect">
            <a:avLst/>
          </a:prstGeom>
          <a:noFill/>
        </p:spPr>
        <p:txBody>
          <a:bodyPr/>
          <a:lstStyle/>
          <a:p>
            <a:fld id="{B064CFA4-E703-4500-A12E-3FB6148B532E}" type="slidenum">
              <a:rPr lang="en-US" smtClean="0"/>
              <a:pPr/>
              <a:t>61</a:t>
            </a:fld>
            <a:endParaRPr lang="en-US" dirty="0"/>
          </a:p>
        </p:txBody>
      </p:sp>
      <p:sp>
        <p:nvSpPr>
          <p:cNvPr id="88067" name="Rectangle 2"/>
          <p:cNvSpPr>
            <a:spLocks noGrp="1" noRot="1" noChangeAspect="1" noChangeArrowheads="1" noTextEdit="1"/>
          </p:cNvSpPr>
          <p:nvPr>
            <p:ph type="sldImg"/>
          </p:nvPr>
        </p:nvSpPr>
        <p:spPr>
          <a:xfrm>
            <a:off x="1262063" y="725488"/>
            <a:ext cx="4778375" cy="3582987"/>
          </a:xfrm>
          <a:ln/>
        </p:spPr>
      </p:sp>
      <p:sp>
        <p:nvSpPr>
          <p:cNvPr id="8806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6666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D22E2058-E34D-4317-A7C4-FF56302983B3}" type="slidenum">
              <a:rPr lang="en-US"/>
              <a:pPr/>
              <a:t>5</a:t>
            </a:fld>
            <a:endParaRPr lang="en-US" dirty="0"/>
          </a:p>
        </p:txBody>
      </p:sp>
      <p:sp>
        <p:nvSpPr>
          <p:cNvPr id="292866" name="Rectangle 2"/>
          <p:cNvSpPr>
            <a:spLocks noGrp="1" noRot="1" noChangeAspect="1" noChangeArrowheads="1" noTextEdit="1"/>
          </p:cNvSpPr>
          <p:nvPr>
            <p:ph type="sldImg"/>
          </p:nvPr>
        </p:nvSpPr>
        <p:spPr>
          <a:xfrm>
            <a:off x="1150938" y="692150"/>
            <a:ext cx="4556125" cy="3416300"/>
          </a:xfrm>
          <a:ln/>
        </p:spPr>
      </p:sp>
      <p:sp>
        <p:nvSpPr>
          <p:cNvPr id="292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223598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xfrm>
            <a:off x="4138613" y="9109075"/>
            <a:ext cx="3163887" cy="479425"/>
          </a:xfrm>
          <a:prstGeom prst="rect">
            <a:avLst/>
          </a:prstGeom>
          <a:noFill/>
        </p:spPr>
        <p:txBody>
          <a:bodyPr/>
          <a:lstStyle/>
          <a:p>
            <a:fld id="{15EFF7DB-FC41-49DD-B696-F74567900F78}" type="slidenum">
              <a:rPr lang="en-US" smtClean="0"/>
              <a:pPr/>
              <a:t>62</a:t>
            </a:fld>
            <a:endParaRPr lang="en-US" dirty="0"/>
          </a:p>
        </p:txBody>
      </p:sp>
      <p:sp>
        <p:nvSpPr>
          <p:cNvPr id="89091" name="Rectangle 2"/>
          <p:cNvSpPr>
            <a:spLocks noGrp="1" noRot="1" noChangeAspect="1" noChangeArrowheads="1" noTextEdit="1"/>
          </p:cNvSpPr>
          <p:nvPr>
            <p:ph type="sldImg"/>
          </p:nvPr>
        </p:nvSpPr>
        <p:spPr>
          <a:xfrm>
            <a:off x="1262063" y="725488"/>
            <a:ext cx="4778375" cy="3582987"/>
          </a:xfrm>
          <a:ln/>
        </p:spPr>
      </p:sp>
      <p:sp>
        <p:nvSpPr>
          <p:cNvPr id="89092"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5870782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xfrm>
            <a:off x="4138613" y="9109075"/>
            <a:ext cx="3163887" cy="479425"/>
          </a:xfrm>
          <a:prstGeom prst="rect">
            <a:avLst/>
          </a:prstGeom>
          <a:noFill/>
        </p:spPr>
        <p:txBody>
          <a:bodyPr/>
          <a:lstStyle/>
          <a:p>
            <a:fld id="{5602D2EF-4A62-4385-A28C-1D404B1D9F1B}" type="slidenum">
              <a:rPr lang="en-US" smtClean="0"/>
              <a:pPr/>
              <a:t>63</a:t>
            </a:fld>
            <a:endParaRPr lang="en-US" dirty="0"/>
          </a:p>
        </p:txBody>
      </p:sp>
      <p:sp>
        <p:nvSpPr>
          <p:cNvPr id="90115" name="Rectangle 2"/>
          <p:cNvSpPr>
            <a:spLocks noGrp="1" noRot="1" noChangeAspect="1" noChangeArrowheads="1" noTextEdit="1"/>
          </p:cNvSpPr>
          <p:nvPr>
            <p:ph type="sldImg"/>
          </p:nvPr>
        </p:nvSpPr>
        <p:spPr>
          <a:xfrm>
            <a:off x="1262063" y="725488"/>
            <a:ext cx="4778375" cy="3582987"/>
          </a:xfrm>
          <a:ln/>
        </p:spPr>
      </p:sp>
      <p:sp>
        <p:nvSpPr>
          <p:cNvPr id="90116"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008669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9EDD1F73-7C78-405E-9FFD-8326B2E6F70B}" type="slidenum">
              <a:rPr lang="en-US"/>
              <a:pPr/>
              <a:t>64</a:t>
            </a:fld>
            <a:endParaRPr lang="en-US" dirty="0"/>
          </a:p>
        </p:txBody>
      </p:sp>
      <p:sp>
        <p:nvSpPr>
          <p:cNvPr id="67586" name="Rectangle 2"/>
          <p:cNvSpPr>
            <a:spLocks noGrp="1" noRot="1" noChangeAspect="1" noChangeArrowheads="1" noTextEdit="1"/>
          </p:cNvSpPr>
          <p:nvPr>
            <p:ph type="sldImg"/>
          </p:nvPr>
        </p:nvSpPr>
        <p:spPr>
          <a:xfrm>
            <a:off x="1150938" y="692150"/>
            <a:ext cx="4556125" cy="3416300"/>
          </a:xfrm>
          <a:ln/>
        </p:spPr>
      </p:sp>
      <p:sp>
        <p:nvSpPr>
          <p:cNvPr id="67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3669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xfrm>
            <a:off x="4138613" y="9109075"/>
            <a:ext cx="3163887" cy="479425"/>
          </a:xfrm>
          <a:prstGeom prst="rect">
            <a:avLst/>
          </a:prstGeom>
          <a:noFill/>
        </p:spPr>
        <p:txBody>
          <a:bodyPr/>
          <a:lstStyle/>
          <a:p>
            <a:fld id="{CF96E84A-94A4-45A2-B6E9-77F520AC54C9}" type="slidenum">
              <a:rPr lang="en-US" smtClean="0"/>
              <a:pPr/>
              <a:t>65</a:t>
            </a:fld>
            <a:endParaRPr lang="en-US" dirty="0"/>
          </a:p>
        </p:txBody>
      </p:sp>
      <p:sp>
        <p:nvSpPr>
          <p:cNvPr id="91139" name="Rectangle 2"/>
          <p:cNvSpPr>
            <a:spLocks noGrp="1" noRot="1" noChangeAspect="1" noChangeArrowheads="1" noTextEdit="1"/>
          </p:cNvSpPr>
          <p:nvPr>
            <p:ph type="sldImg"/>
          </p:nvPr>
        </p:nvSpPr>
        <p:spPr>
          <a:xfrm>
            <a:off x="1262063" y="725488"/>
            <a:ext cx="4778375" cy="3582987"/>
          </a:xfrm>
          <a:ln/>
        </p:spPr>
      </p:sp>
      <p:sp>
        <p:nvSpPr>
          <p:cNvPr id="91140"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6453706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4138613" y="9109075"/>
            <a:ext cx="3163887" cy="479425"/>
          </a:xfrm>
          <a:prstGeom prst="rect">
            <a:avLst/>
          </a:prstGeom>
          <a:noFill/>
        </p:spPr>
        <p:txBody>
          <a:bodyPr/>
          <a:lstStyle/>
          <a:p>
            <a:fld id="{9AD354F9-D111-4CDC-A1E9-0391F5C3F2B6}" type="slidenum">
              <a:rPr lang="en-US" smtClean="0"/>
              <a:pPr/>
              <a:t>66</a:t>
            </a:fld>
            <a:endParaRPr lang="en-US" dirty="0"/>
          </a:p>
        </p:txBody>
      </p:sp>
      <p:sp>
        <p:nvSpPr>
          <p:cNvPr id="93187" name="Rectangle 2"/>
          <p:cNvSpPr>
            <a:spLocks noGrp="1" noRot="1" noChangeAspect="1" noChangeArrowheads="1" noTextEdit="1"/>
          </p:cNvSpPr>
          <p:nvPr>
            <p:ph type="sldImg"/>
          </p:nvPr>
        </p:nvSpPr>
        <p:spPr>
          <a:xfrm>
            <a:off x="1262063" y="725488"/>
            <a:ext cx="4778375" cy="3582987"/>
          </a:xfrm>
          <a:ln/>
        </p:spPr>
      </p:sp>
      <p:sp>
        <p:nvSpPr>
          <p:cNvPr id="9318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91048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4138613" y="9109075"/>
            <a:ext cx="3163887" cy="479425"/>
          </a:xfrm>
          <a:prstGeom prst="rect">
            <a:avLst/>
          </a:prstGeom>
          <a:noFill/>
        </p:spPr>
        <p:txBody>
          <a:bodyPr/>
          <a:lstStyle/>
          <a:p>
            <a:fld id="{9AD354F9-D111-4CDC-A1E9-0391F5C3F2B6}" type="slidenum">
              <a:rPr lang="en-US" smtClean="0"/>
              <a:pPr/>
              <a:t>67</a:t>
            </a:fld>
            <a:endParaRPr lang="en-US" dirty="0"/>
          </a:p>
        </p:txBody>
      </p:sp>
      <p:sp>
        <p:nvSpPr>
          <p:cNvPr id="93187" name="Rectangle 2"/>
          <p:cNvSpPr>
            <a:spLocks noGrp="1" noRot="1" noChangeAspect="1" noChangeArrowheads="1" noTextEdit="1"/>
          </p:cNvSpPr>
          <p:nvPr>
            <p:ph type="sldImg"/>
          </p:nvPr>
        </p:nvSpPr>
        <p:spPr>
          <a:xfrm>
            <a:off x="1262063" y="725488"/>
            <a:ext cx="4778375" cy="3582987"/>
          </a:xfrm>
          <a:ln/>
        </p:spPr>
      </p:sp>
      <p:sp>
        <p:nvSpPr>
          <p:cNvPr id="9318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675433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xfrm>
            <a:off x="4138613" y="9109075"/>
            <a:ext cx="3163887" cy="479425"/>
          </a:xfrm>
          <a:prstGeom prst="rect">
            <a:avLst/>
          </a:prstGeom>
          <a:noFill/>
        </p:spPr>
        <p:txBody>
          <a:bodyPr/>
          <a:lstStyle/>
          <a:p>
            <a:fld id="{99DC9D5E-EB58-4EA9-8A47-0935F09B6429}" type="slidenum">
              <a:rPr lang="en-US" smtClean="0"/>
              <a:pPr/>
              <a:t>68</a:t>
            </a:fld>
            <a:endParaRPr lang="en-US" dirty="0"/>
          </a:p>
        </p:txBody>
      </p:sp>
      <p:sp>
        <p:nvSpPr>
          <p:cNvPr id="92163" name="Rectangle 2"/>
          <p:cNvSpPr>
            <a:spLocks noGrp="1" noRot="1" noChangeAspect="1" noChangeArrowheads="1" noTextEdit="1"/>
          </p:cNvSpPr>
          <p:nvPr>
            <p:ph type="sldImg"/>
          </p:nvPr>
        </p:nvSpPr>
        <p:spPr>
          <a:xfrm>
            <a:off x="1262063" y="725488"/>
            <a:ext cx="4778375" cy="3582987"/>
          </a:xfrm>
          <a:ln/>
        </p:spPr>
      </p:sp>
      <p:sp>
        <p:nvSpPr>
          <p:cNvPr id="92164"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839411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4138613" y="9109075"/>
            <a:ext cx="3163887" cy="479425"/>
          </a:xfrm>
          <a:prstGeom prst="rect">
            <a:avLst/>
          </a:prstGeom>
          <a:noFill/>
        </p:spPr>
        <p:txBody>
          <a:bodyPr/>
          <a:lstStyle/>
          <a:p>
            <a:fld id="{9AD354F9-D111-4CDC-A1E9-0391F5C3F2B6}" type="slidenum">
              <a:rPr lang="en-US" smtClean="0"/>
              <a:pPr/>
              <a:t>69</a:t>
            </a:fld>
            <a:endParaRPr lang="en-US" dirty="0"/>
          </a:p>
        </p:txBody>
      </p:sp>
      <p:sp>
        <p:nvSpPr>
          <p:cNvPr id="93187" name="Rectangle 2"/>
          <p:cNvSpPr>
            <a:spLocks noGrp="1" noRot="1" noChangeAspect="1" noChangeArrowheads="1" noTextEdit="1"/>
          </p:cNvSpPr>
          <p:nvPr>
            <p:ph type="sldImg"/>
          </p:nvPr>
        </p:nvSpPr>
        <p:spPr>
          <a:xfrm>
            <a:off x="1262063" y="725488"/>
            <a:ext cx="4778375" cy="3582987"/>
          </a:xfrm>
          <a:ln/>
        </p:spPr>
      </p:sp>
      <p:sp>
        <p:nvSpPr>
          <p:cNvPr id="9318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4235496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262063" y="725488"/>
            <a:ext cx="4778375" cy="3582987"/>
          </a:xfrm>
          <a:ln/>
        </p:spPr>
      </p:sp>
      <p:sp>
        <p:nvSpPr>
          <p:cNvPr id="32771" name="Notes Placeholder 2"/>
          <p:cNvSpPr>
            <a:spLocks noGrp="1"/>
          </p:cNvSpPr>
          <p:nvPr>
            <p:ph type="body" idx="1"/>
          </p:nvPr>
        </p:nvSpPr>
        <p:spPr>
          <a:noFill/>
          <a:ln/>
        </p:spPr>
        <p:txBody>
          <a:bodyPr/>
          <a:lstStyle/>
          <a:p>
            <a:endParaRPr lang="en-US" dirty="0"/>
          </a:p>
        </p:txBody>
      </p:sp>
      <p:sp>
        <p:nvSpPr>
          <p:cNvPr id="32772" name="Slide Number Placeholder 3"/>
          <p:cNvSpPr>
            <a:spLocks noGrp="1"/>
          </p:cNvSpPr>
          <p:nvPr>
            <p:ph type="sldNum" sz="quarter" idx="5"/>
          </p:nvPr>
        </p:nvSpPr>
        <p:spPr>
          <a:xfrm>
            <a:off x="4138613" y="9109075"/>
            <a:ext cx="3163887" cy="479425"/>
          </a:xfrm>
          <a:prstGeom prst="rect">
            <a:avLst/>
          </a:prstGeom>
          <a:noFill/>
        </p:spPr>
        <p:txBody>
          <a:bodyPr/>
          <a:lstStyle/>
          <a:p>
            <a:fld id="{E845C7BE-90D4-434E-A829-4FC1B75BA940}" type="slidenum">
              <a:rPr lang="en-US" smtClean="0"/>
              <a:pPr/>
              <a:t>76</a:t>
            </a:fld>
            <a:endParaRPr lang="en-US" dirty="0"/>
          </a:p>
        </p:txBody>
      </p:sp>
    </p:spTree>
    <p:extLst>
      <p:ext uri="{BB962C8B-B14F-4D97-AF65-F5344CB8AC3E}">
        <p14:creationId xmlns:p14="http://schemas.microsoft.com/office/powerpoint/2010/main" val="2701463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xfrm>
            <a:off x="4138613" y="9109075"/>
            <a:ext cx="3163887" cy="479425"/>
          </a:xfrm>
          <a:prstGeom prst="rect">
            <a:avLst/>
          </a:prstGeom>
          <a:noFill/>
        </p:spPr>
        <p:txBody>
          <a:bodyPr/>
          <a:lstStyle/>
          <a:p>
            <a:fld id="{9AD354F9-D111-4CDC-A1E9-0391F5C3F2B6}" type="slidenum">
              <a:rPr lang="en-US" smtClean="0"/>
              <a:pPr/>
              <a:t>90</a:t>
            </a:fld>
            <a:endParaRPr lang="en-US" dirty="0"/>
          </a:p>
        </p:txBody>
      </p:sp>
      <p:sp>
        <p:nvSpPr>
          <p:cNvPr id="93187" name="Rectangle 2"/>
          <p:cNvSpPr>
            <a:spLocks noGrp="1" noRot="1" noChangeAspect="1" noChangeArrowheads="1" noTextEdit="1"/>
          </p:cNvSpPr>
          <p:nvPr>
            <p:ph type="sldImg"/>
          </p:nvPr>
        </p:nvSpPr>
        <p:spPr>
          <a:xfrm>
            <a:off x="1262063" y="725488"/>
            <a:ext cx="4778375" cy="3582987"/>
          </a:xfrm>
          <a:ln/>
        </p:spPr>
      </p:sp>
      <p:sp>
        <p:nvSpPr>
          <p:cNvPr id="93188"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55349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83BD1AE2-7E57-42CA-8E67-527EA40B57FB}" type="slidenum">
              <a:rPr lang="en-US"/>
              <a:pPr/>
              <a:t>6</a:t>
            </a:fld>
            <a:endParaRPr lang="en-US" dirty="0"/>
          </a:p>
        </p:txBody>
      </p:sp>
      <p:sp>
        <p:nvSpPr>
          <p:cNvPr id="294914" name="Rectangle 2"/>
          <p:cNvSpPr>
            <a:spLocks noGrp="1" noRot="1" noChangeAspect="1" noChangeArrowheads="1" noTextEdit="1"/>
          </p:cNvSpPr>
          <p:nvPr>
            <p:ph type="sldImg"/>
          </p:nvPr>
        </p:nvSpPr>
        <p:spPr>
          <a:xfrm>
            <a:off x="1150938" y="692150"/>
            <a:ext cx="4556125" cy="3416300"/>
          </a:xfrm>
          <a:ln/>
        </p:spPr>
      </p:sp>
      <p:sp>
        <p:nvSpPr>
          <p:cNvPr id="294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535191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xfrm>
            <a:off x="1262063" y="725488"/>
            <a:ext cx="4778375" cy="3582987"/>
          </a:xfrm>
          <a:ln/>
        </p:spPr>
      </p:sp>
      <p:sp>
        <p:nvSpPr>
          <p:cNvPr id="33795" name="Notes Placeholder 2"/>
          <p:cNvSpPr>
            <a:spLocks noGrp="1"/>
          </p:cNvSpPr>
          <p:nvPr>
            <p:ph type="body" idx="1"/>
          </p:nvPr>
        </p:nvSpPr>
        <p:spPr>
          <a:noFill/>
          <a:ln/>
        </p:spPr>
        <p:txBody>
          <a:bodyPr/>
          <a:lstStyle/>
          <a:p>
            <a:endParaRPr lang="en-US"/>
          </a:p>
        </p:txBody>
      </p:sp>
      <p:sp>
        <p:nvSpPr>
          <p:cNvPr id="33796" name="Slide Number Placeholder 3"/>
          <p:cNvSpPr>
            <a:spLocks noGrp="1"/>
          </p:cNvSpPr>
          <p:nvPr>
            <p:ph type="sldNum" sz="quarter" idx="5"/>
          </p:nvPr>
        </p:nvSpPr>
        <p:spPr>
          <a:xfrm>
            <a:off x="4138613" y="9109075"/>
            <a:ext cx="3163887" cy="479425"/>
          </a:xfrm>
          <a:prstGeom prst="rect">
            <a:avLst/>
          </a:prstGeom>
          <a:noFill/>
        </p:spPr>
        <p:txBody>
          <a:bodyPr/>
          <a:lstStyle/>
          <a:p>
            <a:fld id="{3A3B8ED9-5BF0-4050-B045-09E84E493BB0}" type="slidenum">
              <a:rPr lang="en-US" smtClean="0"/>
              <a:pPr/>
              <a:t>94</a:t>
            </a:fld>
            <a:endParaRPr lang="en-US"/>
          </a:p>
        </p:txBody>
      </p:sp>
    </p:spTree>
    <p:extLst>
      <p:ext uri="{BB962C8B-B14F-4D97-AF65-F5344CB8AC3E}">
        <p14:creationId xmlns:p14="http://schemas.microsoft.com/office/powerpoint/2010/main" val="27639019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E2EA68C9-7E1B-44D3-90C6-EC43867508FE}" type="slidenum">
              <a:rPr lang="en-US"/>
              <a:pPr/>
              <a:t>96</a:t>
            </a:fld>
            <a:endParaRPr lang="en-US" dirty="0"/>
          </a:p>
        </p:txBody>
      </p:sp>
      <p:sp>
        <p:nvSpPr>
          <p:cNvPr id="322562" name="Rectangle 2"/>
          <p:cNvSpPr>
            <a:spLocks noGrp="1" noRot="1" noChangeAspect="1" noChangeArrowheads="1" noTextEdit="1"/>
          </p:cNvSpPr>
          <p:nvPr>
            <p:ph type="sldImg"/>
          </p:nvPr>
        </p:nvSpPr>
        <p:spPr>
          <a:xfrm>
            <a:off x="1150938" y="692150"/>
            <a:ext cx="4556125" cy="3416300"/>
          </a:xfrm>
          <a:ln/>
        </p:spPr>
      </p:sp>
      <p:sp>
        <p:nvSpPr>
          <p:cNvPr id="322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991798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D0C4B5B8-06B6-4573-84B4-21ADF19831A3}" type="slidenum">
              <a:rPr lang="en-US"/>
              <a:pPr/>
              <a:t>97</a:t>
            </a:fld>
            <a:endParaRPr lang="en-US" dirty="0"/>
          </a:p>
        </p:txBody>
      </p:sp>
      <p:sp>
        <p:nvSpPr>
          <p:cNvPr id="225282" name="Rectangle 2"/>
          <p:cNvSpPr>
            <a:spLocks noGrp="1" noRot="1" noChangeAspect="1" noChangeArrowheads="1" noTextEdit="1"/>
          </p:cNvSpPr>
          <p:nvPr>
            <p:ph type="sldImg"/>
          </p:nvPr>
        </p:nvSpPr>
        <p:spPr>
          <a:xfrm>
            <a:off x="1150938" y="692150"/>
            <a:ext cx="4556125" cy="3416300"/>
          </a:xfrm>
          <a:ln/>
        </p:spPr>
      </p:sp>
      <p:sp>
        <p:nvSpPr>
          <p:cNvPr id="2252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893658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D0C4B5B8-06B6-4573-84B4-21ADF19831A3}" type="slidenum">
              <a:rPr lang="en-US"/>
              <a:pPr/>
              <a:t>98</a:t>
            </a:fld>
            <a:endParaRPr lang="en-US" dirty="0"/>
          </a:p>
        </p:txBody>
      </p:sp>
      <p:sp>
        <p:nvSpPr>
          <p:cNvPr id="225282" name="Rectangle 2"/>
          <p:cNvSpPr>
            <a:spLocks noGrp="1" noRot="1" noChangeAspect="1" noChangeArrowheads="1" noTextEdit="1"/>
          </p:cNvSpPr>
          <p:nvPr>
            <p:ph type="sldImg"/>
          </p:nvPr>
        </p:nvSpPr>
        <p:spPr>
          <a:xfrm>
            <a:off x="1150938" y="692150"/>
            <a:ext cx="4556125" cy="3416300"/>
          </a:xfrm>
          <a:ln/>
        </p:spPr>
      </p:sp>
      <p:sp>
        <p:nvSpPr>
          <p:cNvPr id="2252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043075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049EBFE8-37D6-4429-BFBD-404C7A423C29}" type="slidenum">
              <a:rPr lang="en-US"/>
              <a:pPr/>
              <a:t>99</a:t>
            </a:fld>
            <a:endParaRPr lang="en-US" dirty="0"/>
          </a:p>
        </p:txBody>
      </p:sp>
      <p:sp>
        <p:nvSpPr>
          <p:cNvPr id="262146" name="Rectangle 2"/>
          <p:cNvSpPr>
            <a:spLocks noGrp="1" noRot="1" noChangeAspect="1" noChangeArrowheads="1" noTextEdit="1"/>
          </p:cNvSpPr>
          <p:nvPr>
            <p:ph type="sldImg"/>
          </p:nvPr>
        </p:nvSpPr>
        <p:spPr>
          <a:xfrm>
            <a:off x="1150938" y="692150"/>
            <a:ext cx="4556125" cy="3416300"/>
          </a:xfrm>
          <a:ln/>
        </p:spPr>
      </p:sp>
      <p:sp>
        <p:nvSpPr>
          <p:cNvPr id="262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672134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049EBFE8-37D6-4429-BFBD-404C7A423C29}" type="slidenum">
              <a:rPr lang="en-US"/>
              <a:pPr/>
              <a:t>100</a:t>
            </a:fld>
            <a:endParaRPr lang="en-US" dirty="0"/>
          </a:p>
        </p:txBody>
      </p:sp>
      <p:sp>
        <p:nvSpPr>
          <p:cNvPr id="262146" name="Rectangle 2"/>
          <p:cNvSpPr>
            <a:spLocks noGrp="1" noRot="1" noChangeAspect="1" noChangeArrowheads="1" noTextEdit="1"/>
          </p:cNvSpPr>
          <p:nvPr>
            <p:ph type="sldImg"/>
          </p:nvPr>
        </p:nvSpPr>
        <p:spPr>
          <a:xfrm>
            <a:off x="1150938" y="692150"/>
            <a:ext cx="4556125" cy="3416300"/>
          </a:xfrm>
          <a:ln/>
        </p:spPr>
      </p:sp>
      <p:sp>
        <p:nvSpPr>
          <p:cNvPr id="2621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63514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9950C54B-10A4-4079-AC30-F59C246278AB}" type="slidenum">
              <a:rPr lang="en-US"/>
              <a:pPr/>
              <a:t>101</a:t>
            </a:fld>
            <a:endParaRPr lang="en-US" dirty="0"/>
          </a:p>
        </p:txBody>
      </p:sp>
      <p:sp>
        <p:nvSpPr>
          <p:cNvPr id="268290" name="Rectangle 2"/>
          <p:cNvSpPr>
            <a:spLocks noGrp="1" noRot="1" noChangeAspect="1" noChangeArrowheads="1" noTextEdit="1"/>
          </p:cNvSpPr>
          <p:nvPr>
            <p:ph type="sldImg"/>
          </p:nvPr>
        </p:nvSpPr>
        <p:spPr>
          <a:xfrm>
            <a:off x="1150938" y="692150"/>
            <a:ext cx="4556125" cy="3416300"/>
          </a:xfrm>
          <a:ln/>
        </p:spPr>
      </p:sp>
      <p:sp>
        <p:nvSpPr>
          <p:cNvPr id="268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2614610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9950C54B-10A4-4079-AC30-F59C246278AB}" type="slidenum">
              <a:rPr lang="en-US"/>
              <a:pPr/>
              <a:t>102</a:t>
            </a:fld>
            <a:endParaRPr lang="en-US" dirty="0"/>
          </a:p>
        </p:txBody>
      </p:sp>
      <p:sp>
        <p:nvSpPr>
          <p:cNvPr id="268290" name="Rectangle 2"/>
          <p:cNvSpPr>
            <a:spLocks noGrp="1" noRot="1" noChangeAspect="1" noChangeArrowheads="1" noTextEdit="1"/>
          </p:cNvSpPr>
          <p:nvPr>
            <p:ph type="sldImg"/>
          </p:nvPr>
        </p:nvSpPr>
        <p:spPr>
          <a:xfrm>
            <a:off x="1150938" y="692150"/>
            <a:ext cx="4556125" cy="3416300"/>
          </a:xfrm>
          <a:ln/>
        </p:spPr>
      </p:sp>
      <p:sp>
        <p:nvSpPr>
          <p:cNvPr id="26829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638854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A7CBA6DE-0ED0-49F1-968B-E93449DFA17C}" type="slidenum">
              <a:rPr lang="en-US"/>
              <a:pPr/>
              <a:t>103</a:t>
            </a:fld>
            <a:endParaRPr lang="en-US" dirty="0"/>
          </a:p>
        </p:txBody>
      </p:sp>
      <p:sp>
        <p:nvSpPr>
          <p:cNvPr id="264194" name="Rectangle 2"/>
          <p:cNvSpPr>
            <a:spLocks noGrp="1" noRot="1" noChangeAspect="1" noChangeArrowheads="1" noTextEdit="1"/>
          </p:cNvSpPr>
          <p:nvPr>
            <p:ph type="sldImg"/>
          </p:nvPr>
        </p:nvSpPr>
        <p:spPr>
          <a:xfrm>
            <a:off x="1150938" y="692150"/>
            <a:ext cx="4556125" cy="3416300"/>
          </a:xfrm>
          <a:ln/>
        </p:spPr>
      </p:sp>
      <p:sp>
        <p:nvSpPr>
          <p:cNvPr id="2641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2929402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4E73E6CA-F18A-4521-8F1E-70EB1F632EB0}" type="slidenum">
              <a:rPr lang="en-US"/>
              <a:pPr/>
              <a:t>104</a:t>
            </a:fld>
            <a:endParaRPr lang="en-US" dirty="0"/>
          </a:p>
        </p:txBody>
      </p:sp>
      <p:sp>
        <p:nvSpPr>
          <p:cNvPr id="266242" name="Rectangle 2"/>
          <p:cNvSpPr>
            <a:spLocks noGrp="1" noRot="1" noChangeAspect="1" noChangeArrowheads="1" noTextEdit="1"/>
          </p:cNvSpPr>
          <p:nvPr>
            <p:ph type="sldImg"/>
          </p:nvPr>
        </p:nvSpPr>
        <p:spPr>
          <a:xfrm>
            <a:off x="1150938" y="692150"/>
            <a:ext cx="4556125" cy="3416300"/>
          </a:xfrm>
          <a:ln/>
        </p:spPr>
      </p:sp>
      <p:sp>
        <p:nvSpPr>
          <p:cNvPr id="2662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5319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D80F825D-8396-4B67-8258-E15BBED65554}" type="slidenum">
              <a:rPr lang="en-US"/>
              <a:pPr/>
              <a:t>7</a:t>
            </a:fld>
            <a:endParaRPr lang="en-US" dirty="0"/>
          </a:p>
        </p:txBody>
      </p:sp>
      <p:sp>
        <p:nvSpPr>
          <p:cNvPr id="90114" name="Rectangle 2"/>
          <p:cNvSpPr>
            <a:spLocks noGrp="1" noRot="1" noChangeAspect="1" noChangeArrowheads="1" noTextEdit="1"/>
          </p:cNvSpPr>
          <p:nvPr>
            <p:ph type="sldImg"/>
          </p:nvPr>
        </p:nvSpPr>
        <p:spPr>
          <a:xfrm>
            <a:off x="1150938" y="692150"/>
            <a:ext cx="4556125" cy="3416300"/>
          </a:xfrm>
          <a:ln/>
        </p:spPr>
      </p:sp>
      <p:sp>
        <p:nvSpPr>
          <p:cNvPr id="901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519397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3C9D679F-0405-4BF5-9701-275F1CDF6235}" type="slidenum">
              <a:rPr lang="en-US"/>
              <a:pPr/>
              <a:t>105</a:t>
            </a:fld>
            <a:endParaRPr lang="en-US" dirty="0"/>
          </a:p>
        </p:txBody>
      </p:sp>
      <p:sp>
        <p:nvSpPr>
          <p:cNvPr id="318466" name="Rectangle 2"/>
          <p:cNvSpPr>
            <a:spLocks noGrp="1" noRot="1" noChangeAspect="1" noChangeArrowheads="1" noTextEdit="1"/>
          </p:cNvSpPr>
          <p:nvPr>
            <p:ph type="sldImg"/>
          </p:nvPr>
        </p:nvSpPr>
        <p:spPr>
          <a:xfrm>
            <a:off x="1150938" y="692150"/>
            <a:ext cx="4556125" cy="3416300"/>
          </a:xfrm>
          <a:ln/>
        </p:spPr>
      </p:sp>
      <p:sp>
        <p:nvSpPr>
          <p:cNvPr id="3184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387639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5CA9AFCE-803E-4AE8-B778-549112406242}" type="slidenum">
              <a:rPr lang="en-US"/>
              <a:pPr/>
              <a:t>106</a:t>
            </a:fld>
            <a:endParaRPr lang="en-US" dirty="0"/>
          </a:p>
        </p:txBody>
      </p:sp>
      <p:sp>
        <p:nvSpPr>
          <p:cNvPr id="274434" name="Rectangle 2"/>
          <p:cNvSpPr>
            <a:spLocks noGrp="1" noRot="1" noChangeAspect="1" noChangeArrowheads="1" noTextEdit="1"/>
          </p:cNvSpPr>
          <p:nvPr>
            <p:ph type="sldImg"/>
          </p:nvPr>
        </p:nvSpPr>
        <p:spPr>
          <a:xfrm>
            <a:off x="1150938" y="692150"/>
            <a:ext cx="4556125" cy="3416300"/>
          </a:xfrm>
          <a:ln/>
        </p:spPr>
      </p:sp>
      <p:sp>
        <p:nvSpPr>
          <p:cNvPr id="2744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91135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85EDF6A9-9CAE-46F6-A8A8-527B9320A24D}" type="slidenum">
              <a:rPr lang="en-US"/>
              <a:pPr/>
              <a:t>107</a:t>
            </a:fld>
            <a:endParaRPr lang="en-US" dirty="0"/>
          </a:p>
        </p:txBody>
      </p:sp>
      <p:sp>
        <p:nvSpPr>
          <p:cNvPr id="272386" name="Rectangle 2"/>
          <p:cNvSpPr>
            <a:spLocks noGrp="1" noRot="1" noChangeAspect="1" noChangeArrowheads="1" noTextEdit="1"/>
          </p:cNvSpPr>
          <p:nvPr>
            <p:ph type="sldImg"/>
          </p:nvPr>
        </p:nvSpPr>
        <p:spPr>
          <a:xfrm>
            <a:off x="1150938" y="692150"/>
            <a:ext cx="4556125" cy="3416300"/>
          </a:xfrm>
          <a:ln/>
        </p:spPr>
      </p:sp>
      <p:sp>
        <p:nvSpPr>
          <p:cNvPr id="2723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35698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0EB3CF0A-1C9A-4042-85E3-46C84522EDEC}" type="slidenum">
              <a:rPr lang="en-US"/>
              <a:pPr/>
              <a:t>8</a:t>
            </a:fld>
            <a:endParaRPr lang="en-US" dirty="0"/>
          </a:p>
        </p:txBody>
      </p:sp>
      <p:sp>
        <p:nvSpPr>
          <p:cNvPr id="299010" name="Rectangle 2"/>
          <p:cNvSpPr>
            <a:spLocks noGrp="1" noRot="1" noChangeAspect="1" noChangeArrowheads="1" noTextEdit="1"/>
          </p:cNvSpPr>
          <p:nvPr>
            <p:ph type="sldImg"/>
          </p:nvPr>
        </p:nvSpPr>
        <p:spPr>
          <a:xfrm>
            <a:off x="1150938" y="692150"/>
            <a:ext cx="4556125" cy="3416300"/>
          </a:xfrm>
          <a:ln/>
        </p:spPr>
      </p:sp>
      <p:sp>
        <p:nvSpPr>
          <p:cNvPr id="2990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15186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38613" y="9109075"/>
            <a:ext cx="3163887" cy="479425"/>
          </a:xfrm>
          <a:prstGeom prst="rect">
            <a:avLst/>
          </a:prstGeom>
          <a:ln/>
        </p:spPr>
        <p:txBody>
          <a:bodyPr/>
          <a:lstStyle/>
          <a:p>
            <a:fld id="{A2CC9EC2-238F-4867-B464-6D4ADDA7E03F}" type="slidenum">
              <a:rPr lang="en-US"/>
              <a:pPr/>
              <a:t>9</a:t>
            </a:fld>
            <a:endParaRPr lang="en-US" dirty="0"/>
          </a:p>
        </p:txBody>
      </p:sp>
      <p:sp>
        <p:nvSpPr>
          <p:cNvPr id="104450" name="Rectangle 2"/>
          <p:cNvSpPr>
            <a:spLocks noGrp="1" noRot="1" noChangeAspect="1" noChangeArrowheads="1" noTextEdit="1"/>
          </p:cNvSpPr>
          <p:nvPr>
            <p:ph type="sldImg"/>
          </p:nvPr>
        </p:nvSpPr>
        <p:spPr>
          <a:xfrm>
            <a:off x="1150938" y="692150"/>
            <a:ext cx="4556125" cy="3416300"/>
          </a:xfrm>
          <a:ln/>
        </p:spPr>
      </p:sp>
      <p:sp>
        <p:nvSpPr>
          <p:cNvPr id="1044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9736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55746" name="Group 2"/>
          <p:cNvGrpSpPr>
            <a:grpSpLocks/>
          </p:cNvGrpSpPr>
          <p:nvPr/>
        </p:nvGrpSpPr>
        <p:grpSpPr bwMode="auto">
          <a:xfrm>
            <a:off x="-6350" y="20638"/>
            <a:ext cx="9144000" cy="6858000"/>
            <a:chOff x="0" y="0"/>
            <a:chExt cx="5760" cy="4320"/>
          </a:xfrm>
        </p:grpSpPr>
        <p:sp>
          <p:nvSpPr>
            <p:cNvPr id="1055747"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055748"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1055749" name="Freeform 5"/>
          <p:cNvSpPr>
            <a:spLocks/>
          </p:cNvSpPr>
          <p:nvPr/>
        </p:nvSpPr>
        <p:spPr bwMode="hidden">
          <a:xfrm>
            <a:off x="6242050" y="626903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1055750" name="Group 6"/>
          <p:cNvGrpSpPr>
            <a:grpSpLocks/>
          </p:cNvGrpSpPr>
          <p:nvPr/>
        </p:nvGrpSpPr>
        <p:grpSpPr bwMode="auto">
          <a:xfrm>
            <a:off x="-1588" y="6034088"/>
            <a:ext cx="7845426" cy="850900"/>
            <a:chOff x="0" y="3792"/>
            <a:chExt cx="4942" cy="536"/>
          </a:xfrm>
        </p:grpSpPr>
        <p:sp>
          <p:nvSpPr>
            <p:cNvPr id="1055751"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1055752" name="Group 8"/>
            <p:cNvGrpSpPr>
              <a:grpSpLocks/>
            </p:cNvGrpSpPr>
            <p:nvPr userDrawn="1"/>
          </p:nvGrpSpPr>
          <p:grpSpPr bwMode="auto">
            <a:xfrm>
              <a:off x="2486" y="3792"/>
              <a:ext cx="2456" cy="536"/>
              <a:chOff x="2486" y="3792"/>
              <a:chExt cx="2456" cy="536"/>
            </a:xfrm>
          </p:grpSpPr>
          <p:sp>
            <p:nvSpPr>
              <p:cNvPr id="1055753" name="Freeform 9"/>
              <p:cNvSpPr>
                <a:spLocks/>
              </p:cNvSpPr>
              <p:nvPr userDrawn="1"/>
            </p:nvSpPr>
            <p:spPr bwMode="ltGray">
              <a:xfrm>
                <a:off x="3948" y="3799"/>
                <a:ext cx="994" cy="529"/>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592" y="527"/>
                  </a:cxn>
                  <a:cxn ang="0">
                    <a:pos x="994" y="529"/>
                  </a:cxn>
                  <a:cxn ang="0">
                    <a:pos x="828" y="473"/>
                  </a:cxn>
                  <a:cxn ang="0">
                    <a:pos x="636" y="373"/>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w="9525">
                <a:noFill/>
                <a:round/>
                <a:headEnd/>
                <a:tailEnd/>
              </a:ln>
            </p:spPr>
            <p:txBody>
              <a:bodyPr/>
              <a:lstStyle/>
              <a:p>
                <a:endParaRPr lang="en-US"/>
              </a:p>
            </p:txBody>
          </p:sp>
          <p:sp>
            <p:nvSpPr>
              <p:cNvPr id="1055754"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1055755"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1055756"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1055757"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1055758"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1055759" name="Group 15"/>
          <p:cNvGrpSpPr>
            <a:grpSpLocks/>
          </p:cNvGrpSpPr>
          <p:nvPr/>
        </p:nvGrpSpPr>
        <p:grpSpPr bwMode="auto">
          <a:xfrm>
            <a:off x="627063" y="6021388"/>
            <a:ext cx="5684837" cy="849312"/>
            <a:chOff x="395" y="3793"/>
            <a:chExt cx="3581" cy="535"/>
          </a:xfrm>
        </p:grpSpPr>
        <p:sp>
          <p:nvSpPr>
            <p:cNvPr id="1055760" name="Freeform 16"/>
            <p:cNvSpPr>
              <a:spLocks/>
            </p:cNvSpPr>
            <p:nvPr userDrawn="1"/>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1055761" name="Freeform 17"/>
            <p:cNvSpPr>
              <a:spLocks/>
            </p:cNvSpPr>
            <p:nvPr userDrawn="1"/>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1055762" name="Freeform 18"/>
            <p:cNvSpPr>
              <a:spLocks/>
            </p:cNvSpPr>
            <p:nvPr userDrawn="1"/>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1055763" name="Freeform 19"/>
            <p:cNvSpPr>
              <a:spLocks/>
            </p:cNvSpPr>
            <p:nvPr userDrawn="1"/>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1055764" name="Freeform 20"/>
            <p:cNvSpPr>
              <a:spLocks/>
            </p:cNvSpPr>
            <p:nvPr userDrawn="1"/>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1055765" name="Freeform 21"/>
            <p:cNvSpPr>
              <a:spLocks/>
            </p:cNvSpPr>
            <p:nvPr userDrawn="1"/>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1055766" name="Rectangle 22"/>
          <p:cNvSpPr>
            <a:spLocks noGrp="1" noChangeArrowheads="1"/>
          </p:cNvSpPr>
          <p:nvPr>
            <p:ph type="ctrTitle" sz="quarter"/>
          </p:nvPr>
        </p:nvSpPr>
        <p:spPr>
          <a:xfrm>
            <a:off x="457200" y="1447800"/>
            <a:ext cx="8229600" cy="1736725"/>
          </a:xfrm>
        </p:spPr>
        <p:txBody>
          <a:bodyPr/>
          <a:lstStyle>
            <a:lvl1pPr>
              <a:defRPr sz="5400"/>
            </a:lvl1pPr>
          </a:lstStyle>
          <a:p>
            <a:r>
              <a:rPr lang="en-US"/>
              <a:t>Click to edit Master title style</a:t>
            </a:r>
          </a:p>
        </p:txBody>
      </p:sp>
      <p:sp>
        <p:nvSpPr>
          <p:cNvPr id="1055767"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r>
              <a:rPr lang="en-US"/>
              <a:t>Click to edit Master subtitle style</a:t>
            </a:r>
          </a:p>
        </p:txBody>
      </p:sp>
      <p:sp>
        <p:nvSpPr>
          <p:cNvPr id="1055768" name="Rectangle 24"/>
          <p:cNvSpPr>
            <a:spLocks noGrp="1" noChangeArrowheads="1"/>
          </p:cNvSpPr>
          <p:nvPr>
            <p:ph type="dt" sz="quarter" idx="2"/>
          </p:nvPr>
        </p:nvSpPr>
        <p:spPr/>
        <p:txBody>
          <a:bodyPr/>
          <a:lstStyle>
            <a:lvl1pPr>
              <a:defRPr/>
            </a:lvl1pPr>
          </a:lstStyle>
          <a:p>
            <a:fld id="{1D3C9620-FBA0-40F6-846E-0C4EF7728AD0}" type="datetime1">
              <a:rPr lang="en-US"/>
              <a:pPr/>
              <a:t>1/17/2018</a:t>
            </a:fld>
            <a:endParaRPr lang="en-US"/>
          </a:p>
        </p:txBody>
      </p:sp>
      <p:sp>
        <p:nvSpPr>
          <p:cNvPr id="1055769" name="Rectangle 25"/>
          <p:cNvSpPr>
            <a:spLocks noGrp="1" noChangeArrowheads="1"/>
          </p:cNvSpPr>
          <p:nvPr>
            <p:ph type="sldNum" sz="quarter" idx="4"/>
          </p:nvPr>
        </p:nvSpPr>
        <p:spPr/>
        <p:txBody>
          <a:bodyPr/>
          <a:lstStyle>
            <a:lvl1pPr>
              <a:defRPr/>
            </a:lvl1pPr>
          </a:lstStyle>
          <a:p>
            <a:fld id="{438EB3B3-4EE2-454F-94FE-3CC75D0AD4F5}" type="slidenum">
              <a:rPr lang="en-US"/>
              <a:pPr/>
              <a:t>‹#›</a:t>
            </a:fld>
            <a:endParaRPr lang="en-US"/>
          </a:p>
        </p:txBody>
      </p:sp>
      <p:sp>
        <p:nvSpPr>
          <p:cNvPr id="1055770" name="Rectangle 26"/>
          <p:cNvSpPr>
            <a:spLocks noGrp="1" noChangeArrowheads="1"/>
          </p:cNvSpPr>
          <p:nvPr>
            <p:ph type="ftr" sz="quarter" idx="3"/>
          </p:nvPr>
        </p:nvSpPr>
        <p:spPr/>
        <p:txBody>
          <a:bodyPr/>
          <a:lstStyle>
            <a:lvl1pPr>
              <a:defRPr/>
            </a:lvl1pPr>
          </a:lstStyle>
          <a:p>
            <a:r>
              <a:rPr lang="en-US"/>
              <a:t>Analysis of Algorithms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E086AD5F-84C2-4BFD-A2BB-29DEFE30D08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B25BA7DB-89E0-4C4F-B1C9-7199E528E19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t>Analysis of Algorithms</a:t>
            </a:r>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C81CF9A3-F487-4904-8C6D-41F0409868C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495800"/>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r>
              <a:rPr lang="en-US"/>
              <a:t>Analysis of Algorithms</a:t>
            </a:r>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751E79BA-04B2-43B6-B1C8-4EE38454B7E9}"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endParaRPr lang="en-US" dirty="0"/>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dirty="0"/>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fld id="{D132FE8F-5177-42E4-888A-DA153AED1676}" type="slidenum">
              <a:rPr lang="en-US"/>
              <a:pPr/>
              <a:t>‹#›</a:t>
            </a:fld>
            <a:endParaRPr lang="en-US" dirty="0"/>
          </a:p>
        </p:txBody>
      </p:sp>
    </p:spTree>
    <p:extLst>
      <p:ext uri="{BB962C8B-B14F-4D97-AF65-F5344CB8AC3E}">
        <p14:creationId xmlns:p14="http://schemas.microsoft.com/office/powerpoint/2010/main" val="62767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30725"/>
          </a:xfrm>
        </p:spPr>
        <p:txBody>
          <a:bodyPr/>
          <a:lstStyle/>
          <a:p>
            <a:endParaRPr lang="en-US" dirty="0"/>
          </a:p>
        </p:txBody>
      </p:sp>
      <p:sp>
        <p:nvSpPr>
          <p:cNvPr id="5" name="Date Placeholder 4"/>
          <p:cNvSpPr>
            <a:spLocks noGrp="1"/>
          </p:cNvSpPr>
          <p:nvPr>
            <p:ph type="dt" sz="half" idx="10"/>
          </p:nvPr>
        </p:nvSpPr>
        <p:spPr>
          <a:xfrm>
            <a:off x="457200" y="6243638"/>
            <a:ext cx="2133600" cy="457200"/>
          </a:xfrm>
        </p:spPr>
        <p:txBody>
          <a:bodyPr/>
          <a:lstStyle>
            <a:lvl1pPr>
              <a:defRPr/>
            </a:lvl1pPr>
          </a:lstStyle>
          <a:p>
            <a:endParaRPr lang="en-US" dirty="0"/>
          </a:p>
        </p:txBody>
      </p:sp>
      <p:sp>
        <p:nvSpPr>
          <p:cNvPr id="6" name="Slide Number Placeholder 5"/>
          <p:cNvSpPr>
            <a:spLocks noGrp="1"/>
          </p:cNvSpPr>
          <p:nvPr>
            <p:ph type="sldNum" sz="quarter" idx="11"/>
          </p:nvPr>
        </p:nvSpPr>
        <p:spPr>
          <a:xfrm>
            <a:off x="6553200" y="6243638"/>
            <a:ext cx="2133600" cy="457200"/>
          </a:xfrm>
        </p:spPr>
        <p:txBody>
          <a:bodyPr/>
          <a:lstStyle>
            <a:lvl1pPr>
              <a:defRPr/>
            </a:lvl1pPr>
          </a:lstStyle>
          <a:p>
            <a:fld id="{423E9A0B-1807-4018-97C8-C6F2ED2649FD}" type="slidenum">
              <a:rPr lang="en-US"/>
              <a:pPr/>
              <a:t>‹#›</a:t>
            </a:fld>
            <a:endParaRPr lang="en-US" dirty="0"/>
          </a:p>
        </p:txBody>
      </p:sp>
    </p:spTree>
    <p:extLst>
      <p:ext uri="{BB962C8B-B14F-4D97-AF65-F5344CB8AC3E}">
        <p14:creationId xmlns:p14="http://schemas.microsoft.com/office/powerpoint/2010/main" val="144796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9851C6C2-B4EC-422E-9D85-AC0972D248A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Analysis of Algorithms</a:t>
            </a:r>
          </a:p>
        </p:txBody>
      </p:sp>
      <p:sp>
        <p:nvSpPr>
          <p:cNvPr id="6" name="Slide Number Placeholder 5"/>
          <p:cNvSpPr>
            <a:spLocks noGrp="1"/>
          </p:cNvSpPr>
          <p:nvPr>
            <p:ph type="sldNum" sz="quarter" idx="12"/>
          </p:nvPr>
        </p:nvSpPr>
        <p:spPr/>
        <p:txBody>
          <a:bodyPr/>
          <a:lstStyle>
            <a:lvl1pPr>
              <a:defRPr/>
            </a:lvl1pPr>
          </a:lstStyle>
          <a:p>
            <a:fld id="{949DA2B8-0DF5-4E7F-B177-1A9433FD15C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7B3B1C6D-3853-4172-BB3C-AE4D3CD5D16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Analysis of Algorithms</a:t>
            </a:r>
          </a:p>
        </p:txBody>
      </p:sp>
      <p:sp>
        <p:nvSpPr>
          <p:cNvPr id="9" name="Slide Number Placeholder 8"/>
          <p:cNvSpPr>
            <a:spLocks noGrp="1"/>
          </p:cNvSpPr>
          <p:nvPr>
            <p:ph type="sldNum" sz="quarter" idx="12"/>
          </p:nvPr>
        </p:nvSpPr>
        <p:spPr/>
        <p:txBody>
          <a:bodyPr/>
          <a:lstStyle>
            <a:lvl1pPr>
              <a:defRPr/>
            </a:lvl1pPr>
          </a:lstStyle>
          <a:p>
            <a:fld id="{E26DF296-2F42-4270-B1EC-32E438B6FF2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Analysis of Algorithms</a:t>
            </a:r>
          </a:p>
        </p:txBody>
      </p:sp>
      <p:sp>
        <p:nvSpPr>
          <p:cNvPr id="5" name="Slide Number Placeholder 4"/>
          <p:cNvSpPr>
            <a:spLocks noGrp="1"/>
          </p:cNvSpPr>
          <p:nvPr>
            <p:ph type="sldNum" sz="quarter" idx="12"/>
          </p:nvPr>
        </p:nvSpPr>
        <p:spPr/>
        <p:txBody>
          <a:bodyPr/>
          <a:lstStyle>
            <a:lvl1pPr>
              <a:defRPr/>
            </a:lvl1pPr>
          </a:lstStyle>
          <a:p>
            <a:fld id="{E72BB6D2-067A-427A-8D1D-9106EAB2DAA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Analysis of Algorithms</a:t>
            </a:r>
          </a:p>
        </p:txBody>
      </p:sp>
      <p:sp>
        <p:nvSpPr>
          <p:cNvPr id="4" name="Slide Number Placeholder 3"/>
          <p:cNvSpPr>
            <a:spLocks noGrp="1"/>
          </p:cNvSpPr>
          <p:nvPr>
            <p:ph type="sldNum" sz="quarter" idx="12"/>
          </p:nvPr>
        </p:nvSpPr>
        <p:spPr/>
        <p:txBody>
          <a:bodyPr/>
          <a:lstStyle>
            <a:lvl1pPr>
              <a:defRPr/>
            </a:lvl1pPr>
          </a:lstStyle>
          <a:p>
            <a:fld id="{81497032-DF12-4C00-BB2D-94F47D92E4C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B7095D60-C8C4-4C3B-8837-148D01E547A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Analysis of Algorithms</a:t>
            </a:r>
          </a:p>
        </p:txBody>
      </p:sp>
      <p:sp>
        <p:nvSpPr>
          <p:cNvPr id="7" name="Slide Number Placeholder 6"/>
          <p:cNvSpPr>
            <a:spLocks noGrp="1"/>
          </p:cNvSpPr>
          <p:nvPr>
            <p:ph type="sldNum" sz="quarter" idx="12"/>
          </p:nvPr>
        </p:nvSpPr>
        <p:spPr/>
        <p:txBody>
          <a:bodyPr/>
          <a:lstStyle>
            <a:lvl1pPr>
              <a:defRPr/>
            </a:lvl1pPr>
          </a:lstStyle>
          <a:p>
            <a:fld id="{3EFE2A38-EF4D-443F-97C4-DA16BDE3B9E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1054722" name="Group 2"/>
          <p:cNvGrpSpPr>
            <a:grpSpLocks/>
          </p:cNvGrpSpPr>
          <p:nvPr/>
        </p:nvGrpSpPr>
        <p:grpSpPr bwMode="auto">
          <a:xfrm>
            <a:off x="0" y="0"/>
            <a:ext cx="9144000" cy="6858000"/>
            <a:chOff x="0" y="0"/>
            <a:chExt cx="5760" cy="4320"/>
          </a:xfrm>
        </p:grpSpPr>
        <p:sp>
          <p:nvSpPr>
            <p:cNvPr id="1054723" name="Freeform 3"/>
            <p:cNvSpPr>
              <a:spLocks/>
            </p:cNvSpPr>
            <p:nvPr/>
          </p:nvSpPr>
          <p:spPr bwMode="hidden">
            <a:xfrm>
              <a:off x="0" y="3072"/>
              <a:ext cx="5760" cy="1248"/>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s>
                <a:gs pos="100000">
                  <a:schemeClr val="accent2"/>
                </a:gs>
              </a:gsLst>
              <a:lin ang="5400000" scaled="1"/>
            </a:gradFill>
            <a:ln w="9525">
              <a:noFill/>
              <a:round/>
              <a:headEnd/>
              <a:tailEnd/>
            </a:ln>
          </p:spPr>
          <p:txBody>
            <a:bodyPr/>
            <a:lstStyle/>
            <a:p>
              <a:endParaRPr lang="en-US"/>
            </a:p>
          </p:txBody>
        </p:sp>
        <p:sp>
          <p:nvSpPr>
            <p:cNvPr id="1054724" name="Freeform 4"/>
            <p:cNvSpPr>
              <a:spLocks/>
            </p:cNvSpPr>
            <p:nvPr/>
          </p:nvSpPr>
          <p:spPr bwMode="hidden">
            <a:xfrm>
              <a:off x="0" y="0"/>
              <a:ext cx="5760" cy="3072"/>
            </a:xfrm>
            <a:custGeom>
              <a:avLst/>
              <a:gdLst/>
              <a:ahLst/>
              <a:cxnLst>
                <a:cxn ang="0">
                  <a:pos x="6027" y="2296"/>
                </a:cxn>
                <a:cxn ang="0">
                  <a:pos x="0" y="2296"/>
                </a:cxn>
                <a:cxn ang="0">
                  <a:pos x="0" y="0"/>
                </a:cxn>
                <a:cxn ang="0">
                  <a:pos x="6027" y="0"/>
                </a:cxn>
                <a:cxn ang="0">
                  <a:pos x="6027" y="2296"/>
                </a:cxn>
                <a:cxn ang="0">
                  <a:pos x="6027" y="2296"/>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w="9525">
              <a:noFill/>
              <a:round/>
              <a:headEnd/>
              <a:tailEnd/>
            </a:ln>
          </p:spPr>
          <p:txBody>
            <a:bodyPr/>
            <a:lstStyle/>
            <a:p>
              <a:endParaRPr lang="en-US"/>
            </a:p>
          </p:txBody>
        </p:sp>
      </p:grpSp>
      <p:sp>
        <p:nvSpPr>
          <p:cNvPr id="1054725" name="Freeform 5"/>
          <p:cNvSpPr>
            <a:spLocks/>
          </p:cNvSpPr>
          <p:nvPr/>
        </p:nvSpPr>
        <p:spPr bwMode="hidden">
          <a:xfrm>
            <a:off x="6248400" y="6262688"/>
            <a:ext cx="2895600" cy="609600"/>
          </a:xfrm>
          <a:custGeom>
            <a:avLst/>
            <a:gdLst/>
            <a:ahLst/>
            <a:cxnLst>
              <a:cxn ang="0">
                <a:pos x="5748" y="246"/>
              </a:cxn>
              <a:cxn ang="0">
                <a:pos x="0" y="246"/>
              </a:cxn>
              <a:cxn ang="0">
                <a:pos x="0" y="0"/>
              </a:cxn>
              <a:cxn ang="0">
                <a:pos x="5748" y="0"/>
              </a:cxn>
              <a:cxn ang="0">
                <a:pos x="5748" y="246"/>
              </a:cxn>
              <a:cxn ang="0">
                <a:pos x="5748" y="246"/>
              </a:cxn>
            </a:cxnLst>
            <a:rect l="0" t="0" r="r" b="b"/>
            <a:pathLst>
              <a:path w="5748" h="246">
                <a:moveTo>
                  <a:pt x="5748" y="246"/>
                </a:moveTo>
                <a:lnTo>
                  <a:pt x="0" y="246"/>
                </a:lnTo>
                <a:lnTo>
                  <a:pt x="0" y="0"/>
                </a:lnTo>
                <a:lnTo>
                  <a:pt x="5748" y="0"/>
                </a:lnTo>
                <a:lnTo>
                  <a:pt x="5748" y="246"/>
                </a:lnTo>
                <a:lnTo>
                  <a:pt x="5748" y="246"/>
                </a:lnTo>
                <a:close/>
              </a:path>
            </a:pathLst>
          </a:custGeom>
          <a:gradFill rotWithShape="0">
            <a:gsLst>
              <a:gs pos="0">
                <a:schemeClr val="bg1"/>
              </a:gs>
              <a:gs pos="100000">
                <a:schemeClr val="hlink"/>
              </a:gs>
            </a:gsLst>
            <a:lin ang="18900000" scaled="1"/>
          </a:gradFill>
          <a:ln w="9525">
            <a:noFill/>
            <a:round/>
            <a:headEnd/>
            <a:tailEnd/>
          </a:ln>
        </p:spPr>
        <p:txBody>
          <a:bodyPr/>
          <a:lstStyle/>
          <a:p>
            <a:endParaRPr lang="en-US"/>
          </a:p>
        </p:txBody>
      </p:sp>
      <p:grpSp>
        <p:nvGrpSpPr>
          <p:cNvPr id="1054726" name="Group 6"/>
          <p:cNvGrpSpPr>
            <a:grpSpLocks/>
          </p:cNvGrpSpPr>
          <p:nvPr/>
        </p:nvGrpSpPr>
        <p:grpSpPr bwMode="auto">
          <a:xfrm>
            <a:off x="0" y="6019800"/>
            <a:ext cx="7848600" cy="857250"/>
            <a:chOff x="0" y="3792"/>
            <a:chExt cx="4944" cy="540"/>
          </a:xfrm>
        </p:grpSpPr>
        <p:sp>
          <p:nvSpPr>
            <p:cNvPr id="1054727" name="Freeform 7"/>
            <p:cNvSpPr>
              <a:spLocks/>
            </p:cNvSpPr>
            <p:nvPr userDrawn="1"/>
          </p:nvSpPr>
          <p:spPr bwMode="ltGray">
            <a:xfrm>
              <a:off x="1488" y="3792"/>
              <a:ext cx="3240" cy="536"/>
            </a:xfrm>
            <a:custGeom>
              <a:avLst/>
              <a:gdLst/>
              <a:ahLst/>
              <a:cxnLst>
                <a:cxn ang="0">
                  <a:pos x="3132" y="469"/>
                </a:cxn>
                <a:cxn ang="0">
                  <a:pos x="2995" y="395"/>
                </a:cxn>
                <a:cxn ang="0">
                  <a:pos x="2911" y="375"/>
                </a:cxn>
                <a:cxn ang="0">
                  <a:pos x="2678" y="228"/>
                </a:cxn>
                <a:cxn ang="0">
                  <a:pos x="2553" y="74"/>
                </a:cxn>
                <a:cxn ang="0">
                  <a:pos x="2457" y="7"/>
                </a:cxn>
                <a:cxn ang="0">
                  <a:pos x="2403" y="47"/>
                </a:cxn>
                <a:cxn ang="0">
                  <a:pos x="2289" y="74"/>
                </a:cxn>
                <a:cxn ang="0">
                  <a:pos x="2134" y="74"/>
                </a:cxn>
                <a:cxn ang="0">
                  <a:pos x="2044" y="128"/>
                </a:cxn>
                <a:cxn ang="0">
                  <a:pos x="1775" y="222"/>
                </a:cxn>
                <a:cxn ang="0">
                  <a:pos x="1602" y="181"/>
                </a:cxn>
                <a:cxn ang="0">
                  <a:pos x="1560" y="101"/>
                </a:cxn>
                <a:cxn ang="0">
                  <a:pos x="1542" y="87"/>
                </a:cxn>
                <a:cxn ang="0">
                  <a:pos x="1446" y="60"/>
                </a:cxn>
                <a:cxn ang="0">
                  <a:pos x="1375" y="74"/>
                </a:cxn>
                <a:cxn ang="0">
                  <a:pos x="1309" y="87"/>
                </a:cxn>
                <a:cxn ang="0">
                  <a:pos x="1243" y="13"/>
                </a:cxn>
                <a:cxn ang="0">
                  <a:pos x="1225" y="0"/>
                </a:cxn>
                <a:cxn ang="0">
                  <a:pos x="1189" y="0"/>
                </a:cxn>
                <a:cxn ang="0">
                  <a:pos x="1106" y="34"/>
                </a:cxn>
                <a:cxn ang="0">
                  <a:pos x="1106" y="34"/>
                </a:cxn>
                <a:cxn ang="0">
                  <a:pos x="1094" y="40"/>
                </a:cxn>
                <a:cxn ang="0">
                  <a:pos x="1070" y="54"/>
                </a:cxn>
                <a:cxn ang="0">
                  <a:pos x="1034" y="74"/>
                </a:cxn>
                <a:cxn ang="0">
                  <a:pos x="1004" y="74"/>
                </a:cxn>
                <a:cxn ang="0">
                  <a:pos x="986" y="74"/>
                </a:cxn>
                <a:cxn ang="0">
                  <a:pos x="956" y="81"/>
                </a:cxn>
                <a:cxn ang="0">
                  <a:pos x="920" y="94"/>
                </a:cxn>
                <a:cxn ang="0">
                  <a:pos x="884" y="107"/>
                </a:cxn>
                <a:cxn ang="0">
                  <a:pos x="843" y="128"/>
                </a:cxn>
                <a:cxn ang="0">
                  <a:pos x="813" y="141"/>
                </a:cxn>
                <a:cxn ang="0">
                  <a:pos x="789" y="148"/>
                </a:cxn>
                <a:cxn ang="0">
                  <a:pos x="783" y="154"/>
                </a:cxn>
                <a:cxn ang="0">
                  <a:pos x="556" y="228"/>
                </a:cxn>
                <a:cxn ang="0">
                  <a:pos x="394" y="294"/>
                </a:cxn>
                <a:cxn ang="0">
                  <a:pos x="107" y="462"/>
                </a:cxn>
                <a:cxn ang="0">
                  <a:pos x="0" y="536"/>
                </a:cxn>
                <a:cxn ang="0">
                  <a:pos x="3240" y="536"/>
                </a:cxn>
                <a:cxn ang="0">
                  <a:pos x="3132" y="469"/>
                </a:cxn>
                <a:cxn ang="0">
                  <a:pos x="3132" y="469"/>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w="9525">
              <a:noFill/>
              <a:round/>
              <a:headEnd/>
              <a:tailEnd/>
            </a:ln>
          </p:spPr>
          <p:txBody>
            <a:bodyPr/>
            <a:lstStyle/>
            <a:p>
              <a:endParaRPr lang="en-US"/>
            </a:p>
          </p:txBody>
        </p:sp>
        <p:grpSp>
          <p:nvGrpSpPr>
            <p:cNvPr id="1054728" name="Group 8"/>
            <p:cNvGrpSpPr>
              <a:grpSpLocks/>
            </p:cNvGrpSpPr>
            <p:nvPr userDrawn="1"/>
          </p:nvGrpSpPr>
          <p:grpSpPr bwMode="auto">
            <a:xfrm>
              <a:off x="2486" y="3792"/>
              <a:ext cx="2458" cy="540"/>
              <a:chOff x="2486" y="3792"/>
              <a:chExt cx="2458" cy="540"/>
            </a:xfrm>
          </p:grpSpPr>
          <p:sp>
            <p:nvSpPr>
              <p:cNvPr id="1054729" name="Freeform 9"/>
              <p:cNvSpPr>
                <a:spLocks/>
              </p:cNvSpPr>
              <p:nvPr userDrawn="1"/>
            </p:nvSpPr>
            <p:spPr bwMode="ltGray">
              <a:xfrm>
                <a:off x="3948" y="3799"/>
                <a:ext cx="996" cy="533"/>
              </a:xfrm>
              <a:custGeom>
                <a:avLst/>
                <a:gdLst/>
                <a:ahLst/>
                <a:cxnLst>
                  <a:cxn ang="0">
                    <a:pos x="636" y="373"/>
                  </a:cxn>
                  <a:cxn ang="0">
                    <a:pos x="495" y="370"/>
                  </a:cxn>
                  <a:cxn ang="0">
                    <a:pos x="280" y="249"/>
                  </a:cxn>
                  <a:cxn ang="0">
                    <a:pos x="127" y="66"/>
                  </a:cxn>
                  <a:cxn ang="0">
                    <a:pos x="0" y="0"/>
                  </a:cxn>
                  <a:cxn ang="0">
                    <a:pos x="22" y="26"/>
                  </a:cxn>
                  <a:cxn ang="0">
                    <a:pos x="0" y="65"/>
                  </a:cxn>
                  <a:cxn ang="0">
                    <a:pos x="30" y="119"/>
                  </a:cxn>
                  <a:cxn ang="0">
                    <a:pos x="75" y="243"/>
                  </a:cxn>
                  <a:cxn ang="0">
                    <a:pos x="45" y="422"/>
                  </a:cxn>
                  <a:cxn ang="0">
                    <a:pos x="200" y="329"/>
                  </a:cxn>
                  <a:cxn ang="0">
                    <a:pos x="612" y="533"/>
                  </a:cxn>
                  <a:cxn ang="0">
                    <a:pos x="996" y="529"/>
                  </a:cxn>
                  <a:cxn ang="0">
                    <a:pos x="828" y="473"/>
                  </a:cxn>
                  <a:cxn ang="0">
                    <a:pos x="636" y="373"/>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w="9525">
                <a:noFill/>
                <a:round/>
                <a:headEnd/>
                <a:tailEnd/>
              </a:ln>
            </p:spPr>
            <p:txBody>
              <a:bodyPr/>
              <a:lstStyle/>
              <a:p>
                <a:endParaRPr lang="en-US"/>
              </a:p>
            </p:txBody>
          </p:sp>
          <p:sp>
            <p:nvSpPr>
              <p:cNvPr id="1054730" name="Freeform 10"/>
              <p:cNvSpPr>
                <a:spLocks/>
              </p:cNvSpPr>
              <p:nvPr userDrawn="1"/>
            </p:nvSpPr>
            <p:spPr bwMode="ltGray">
              <a:xfrm>
                <a:off x="2677" y="3792"/>
                <a:ext cx="186" cy="395"/>
              </a:xfrm>
              <a:custGeom>
                <a:avLst/>
                <a:gdLst/>
                <a:ahLst/>
                <a:cxnLst>
                  <a:cxn ang="0">
                    <a:pos x="36" y="0"/>
                  </a:cxn>
                  <a:cxn ang="0">
                    <a:pos x="54" y="18"/>
                  </a:cxn>
                  <a:cxn ang="0">
                    <a:pos x="24" y="30"/>
                  </a:cxn>
                  <a:cxn ang="0">
                    <a:pos x="18" y="66"/>
                  </a:cxn>
                  <a:cxn ang="0">
                    <a:pos x="42" y="114"/>
                  </a:cxn>
                  <a:cxn ang="0">
                    <a:pos x="48" y="162"/>
                  </a:cxn>
                  <a:cxn ang="0">
                    <a:pos x="0" y="353"/>
                  </a:cxn>
                  <a:cxn ang="0">
                    <a:pos x="54" y="233"/>
                  </a:cxn>
                  <a:cxn ang="0">
                    <a:pos x="84" y="216"/>
                  </a:cxn>
                  <a:cxn ang="0">
                    <a:pos x="126" y="126"/>
                  </a:cxn>
                  <a:cxn ang="0">
                    <a:pos x="144" y="120"/>
                  </a:cxn>
                  <a:cxn ang="0">
                    <a:pos x="144" y="90"/>
                  </a:cxn>
                  <a:cxn ang="0">
                    <a:pos x="186" y="66"/>
                  </a:cxn>
                  <a:cxn ang="0">
                    <a:pos x="162" y="60"/>
                  </a:cxn>
                  <a:cxn ang="0">
                    <a:pos x="36" y="0"/>
                  </a:cxn>
                  <a:cxn ang="0">
                    <a:pos x="36" y="0"/>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lnTo>
                      <a:pt x="36" y="0"/>
                    </a:lnTo>
                    <a:close/>
                  </a:path>
                </a:pathLst>
              </a:custGeom>
              <a:solidFill>
                <a:schemeClr val="bg2"/>
              </a:solidFill>
              <a:ln w="9525">
                <a:noFill/>
                <a:round/>
                <a:headEnd/>
                <a:tailEnd/>
              </a:ln>
            </p:spPr>
            <p:txBody>
              <a:bodyPr/>
              <a:lstStyle/>
              <a:p>
                <a:endParaRPr lang="en-US"/>
              </a:p>
            </p:txBody>
          </p:sp>
          <p:sp>
            <p:nvSpPr>
              <p:cNvPr id="1054731" name="Freeform 11"/>
              <p:cNvSpPr>
                <a:spLocks/>
              </p:cNvSpPr>
              <p:nvPr userDrawn="1"/>
            </p:nvSpPr>
            <p:spPr bwMode="ltGray">
              <a:xfrm>
                <a:off x="3030" y="3893"/>
                <a:ext cx="378" cy="271"/>
              </a:xfrm>
              <a:custGeom>
                <a:avLst/>
                <a:gdLst/>
                <a:ahLst/>
                <a:cxnLst>
                  <a:cxn ang="0">
                    <a:pos x="18" y="0"/>
                  </a:cxn>
                  <a:cxn ang="0">
                    <a:pos x="12" y="13"/>
                  </a:cxn>
                  <a:cxn ang="0">
                    <a:pos x="0" y="40"/>
                  </a:cxn>
                  <a:cxn ang="0">
                    <a:pos x="60" y="121"/>
                  </a:cxn>
                  <a:cxn ang="0">
                    <a:pos x="310" y="271"/>
                  </a:cxn>
                  <a:cxn ang="0">
                    <a:pos x="290" y="139"/>
                  </a:cxn>
                  <a:cxn ang="0">
                    <a:pos x="378" y="76"/>
                  </a:cxn>
                  <a:cxn ang="0">
                    <a:pos x="251" y="94"/>
                  </a:cxn>
                  <a:cxn ang="0">
                    <a:pos x="90" y="54"/>
                  </a:cxn>
                  <a:cxn ang="0">
                    <a:pos x="18" y="0"/>
                  </a:cxn>
                  <a:cxn ang="0">
                    <a:pos x="18" y="0"/>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lnTo>
                      <a:pt x="18" y="0"/>
                    </a:lnTo>
                    <a:close/>
                  </a:path>
                </a:pathLst>
              </a:custGeom>
              <a:solidFill>
                <a:schemeClr val="bg2"/>
              </a:solidFill>
              <a:ln w="9525">
                <a:noFill/>
                <a:round/>
                <a:headEnd/>
                <a:tailEnd/>
              </a:ln>
            </p:spPr>
            <p:txBody>
              <a:bodyPr/>
              <a:lstStyle/>
              <a:p>
                <a:endParaRPr lang="en-US"/>
              </a:p>
            </p:txBody>
          </p:sp>
          <p:sp>
            <p:nvSpPr>
              <p:cNvPr id="1054732" name="Freeform 12"/>
              <p:cNvSpPr>
                <a:spLocks/>
              </p:cNvSpPr>
              <p:nvPr userDrawn="1"/>
            </p:nvSpPr>
            <p:spPr bwMode="ltGray">
              <a:xfrm>
                <a:off x="3628" y="3866"/>
                <a:ext cx="155" cy="74"/>
              </a:xfrm>
              <a:custGeom>
                <a:avLst/>
                <a:gdLst/>
                <a:ahLst/>
                <a:cxnLst>
                  <a:cxn ang="0">
                    <a:pos x="114" y="0"/>
                  </a:cxn>
                  <a:cxn ang="0">
                    <a:pos x="0" y="0"/>
                  </a:cxn>
                  <a:cxn ang="0">
                    <a:pos x="0" y="0"/>
                  </a:cxn>
                  <a:cxn ang="0">
                    <a:pos x="6" y="6"/>
                  </a:cxn>
                  <a:cxn ang="0">
                    <a:pos x="6" y="18"/>
                  </a:cxn>
                  <a:cxn ang="0">
                    <a:pos x="0" y="24"/>
                  </a:cxn>
                  <a:cxn ang="0">
                    <a:pos x="78" y="60"/>
                  </a:cxn>
                  <a:cxn ang="0">
                    <a:pos x="96" y="42"/>
                  </a:cxn>
                  <a:cxn ang="0">
                    <a:pos x="155" y="66"/>
                  </a:cxn>
                  <a:cxn ang="0">
                    <a:pos x="126" y="24"/>
                  </a:cxn>
                  <a:cxn ang="0">
                    <a:pos x="149" y="0"/>
                  </a:cxn>
                  <a:cxn ang="0">
                    <a:pos x="114" y="0"/>
                  </a:cxn>
                  <a:cxn ang="0">
                    <a:pos x="114" y="0"/>
                  </a:cxn>
                </a:cxnLst>
                <a:rect l="0" t="0" r="r" b="b"/>
                <a:pathLst>
                  <a:path w="155" h="66">
                    <a:moveTo>
                      <a:pt x="114" y="0"/>
                    </a:moveTo>
                    <a:lnTo>
                      <a:pt x="0" y="0"/>
                    </a:lnTo>
                    <a:lnTo>
                      <a:pt x="0" y="0"/>
                    </a:lnTo>
                    <a:lnTo>
                      <a:pt x="6" y="6"/>
                    </a:lnTo>
                    <a:lnTo>
                      <a:pt x="6" y="18"/>
                    </a:lnTo>
                    <a:lnTo>
                      <a:pt x="0" y="24"/>
                    </a:lnTo>
                    <a:lnTo>
                      <a:pt x="78" y="60"/>
                    </a:lnTo>
                    <a:lnTo>
                      <a:pt x="96" y="42"/>
                    </a:lnTo>
                    <a:lnTo>
                      <a:pt x="155" y="66"/>
                    </a:lnTo>
                    <a:lnTo>
                      <a:pt x="126" y="24"/>
                    </a:lnTo>
                    <a:lnTo>
                      <a:pt x="149" y="0"/>
                    </a:lnTo>
                    <a:lnTo>
                      <a:pt x="114" y="0"/>
                    </a:lnTo>
                    <a:lnTo>
                      <a:pt x="114" y="0"/>
                    </a:lnTo>
                    <a:close/>
                  </a:path>
                </a:pathLst>
              </a:custGeom>
              <a:solidFill>
                <a:schemeClr val="bg2"/>
              </a:solidFill>
              <a:ln w="9525">
                <a:noFill/>
                <a:round/>
                <a:headEnd/>
                <a:tailEnd/>
              </a:ln>
            </p:spPr>
            <p:txBody>
              <a:bodyPr/>
              <a:lstStyle/>
              <a:p>
                <a:endParaRPr lang="en-US"/>
              </a:p>
            </p:txBody>
          </p:sp>
          <p:sp>
            <p:nvSpPr>
              <p:cNvPr id="1054733" name="Freeform 13"/>
              <p:cNvSpPr>
                <a:spLocks/>
              </p:cNvSpPr>
              <p:nvPr userDrawn="1"/>
            </p:nvSpPr>
            <p:spPr bwMode="ltGray">
              <a:xfrm>
                <a:off x="2486" y="3859"/>
                <a:ext cx="42" cy="81"/>
              </a:xfrm>
              <a:custGeom>
                <a:avLst/>
                <a:gdLst/>
                <a:ahLst/>
                <a:cxnLst>
                  <a:cxn ang="0">
                    <a:pos x="6" y="36"/>
                  </a:cxn>
                  <a:cxn ang="0">
                    <a:pos x="0" y="18"/>
                  </a:cxn>
                  <a:cxn ang="0">
                    <a:pos x="12" y="6"/>
                  </a:cxn>
                  <a:cxn ang="0">
                    <a:pos x="0" y="6"/>
                  </a:cxn>
                  <a:cxn ang="0">
                    <a:pos x="12" y="6"/>
                  </a:cxn>
                  <a:cxn ang="0">
                    <a:pos x="24" y="6"/>
                  </a:cxn>
                  <a:cxn ang="0">
                    <a:pos x="36" y="6"/>
                  </a:cxn>
                  <a:cxn ang="0">
                    <a:pos x="42" y="0"/>
                  </a:cxn>
                  <a:cxn ang="0">
                    <a:pos x="30" y="18"/>
                  </a:cxn>
                  <a:cxn ang="0">
                    <a:pos x="42" y="48"/>
                  </a:cxn>
                  <a:cxn ang="0">
                    <a:pos x="12" y="72"/>
                  </a:cxn>
                  <a:cxn ang="0">
                    <a:pos x="6" y="36"/>
                  </a:cxn>
                  <a:cxn ang="0">
                    <a:pos x="6" y="36"/>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lnTo>
                      <a:pt x="6" y="36"/>
                    </a:lnTo>
                    <a:close/>
                  </a:path>
                </a:pathLst>
              </a:custGeom>
              <a:solidFill>
                <a:schemeClr val="bg2"/>
              </a:solidFill>
              <a:ln w="9525">
                <a:noFill/>
                <a:round/>
                <a:headEnd/>
                <a:tailEnd/>
              </a:ln>
            </p:spPr>
            <p:txBody>
              <a:bodyPr/>
              <a:lstStyle/>
              <a:p>
                <a:endParaRPr lang="en-US"/>
              </a:p>
            </p:txBody>
          </p:sp>
        </p:grpSp>
        <p:sp>
          <p:nvSpPr>
            <p:cNvPr id="1054734" name="Freeform 14"/>
            <p:cNvSpPr>
              <a:spLocks/>
            </p:cNvSpPr>
            <p:nvPr userDrawn="1"/>
          </p:nvSpPr>
          <p:spPr bwMode="ltGray">
            <a:xfrm>
              <a:off x="0" y="3792"/>
              <a:ext cx="3976" cy="535"/>
            </a:xfrm>
            <a:custGeom>
              <a:avLst/>
              <a:gdLst/>
              <a:ahLst/>
              <a:cxnLst>
                <a:cxn ang="0">
                  <a:pos x="3976" y="527"/>
                </a:cxn>
                <a:cxn ang="0">
                  <a:pos x="3970" y="527"/>
                </a:cxn>
                <a:cxn ang="0">
                  <a:pos x="3844" y="509"/>
                </a:cxn>
                <a:cxn ang="0">
                  <a:pos x="2487" y="305"/>
                </a:cxn>
                <a:cxn ang="0">
                  <a:pos x="2039" y="36"/>
                </a:cxn>
                <a:cxn ang="0">
                  <a:pos x="1907" y="24"/>
                </a:cxn>
                <a:cxn ang="0">
                  <a:pos x="1883" y="54"/>
                </a:cxn>
                <a:cxn ang="0">
                  <a:pos x="1859" y="54"/>
                </a:cxn>
                <a:cxn ang="0">
                  <a:pos x="1830" y="30"/>
                </a:cxn>
                <a:cxn ang="0">
                  <a:pos x="1704" y="102"/>
                </a:cxn>
                <a:cxn ang="0">
                  <a:pos x="1608" y="126"/>
                </a:cxn>
                <a:cxn ang="0">
                  <a:pos x="1561" y="132"/>
                </a:cxn>
                <a:cxn ang="0">
                  <a:pos x="1495" y="102"/>
                </a:cxn>
                <a:cxn ang="0">
                  <a:pos x="1357" y="126"/>
                </a:cxn>
                <a:cxn ang="0">
                  <a:pos x="1285" y="24"/>
                </a:cxn>
                <a:cxn ang="0">
                  <a:pos x="1280" y="18"/>
                </a:cxn>
                <a:cxn ang="0">
                  <a:pos x="1262" y="12"/>
                </a:cxn>
                <a:cxn ang="0">
                  <a:pos x="1238" y="6"/>
                </a:cxn>
                <a:cxn ang="0">
                  <a:pos x="1220" y="0"/>
                </a:cxn>
                <a:cxn ang="0">
                  <a:pos x="1196" y="0"/>
                </a:cxn>
                <a:cxn ang="0">
                  <a:pos x="1166" y="0"/>
                </a:cxn>
                <a:cxn ang="0">
                  <a:pos x="1142" y="0"/>
                </a:cxn>
                <a:cxn ang="0">
                  <a:pos x="1136" y="0"/>
                </a:cxn>
                <a:cxn ang="0">
                  <a:pos x="1130" y="0"/>
                </a:cxn>
                <a:cxn ang="0">
                  <a:pos x="1124" y="6"/>
                </a:cxn>
                <a:cxn ang="0">
                  <a:pos x="1118" y="12"/>
                </a:cxn>
                <a:cxn ang="0">
                  <a:pos x="1100" y="18"/>
                </a:cxn>
                <a:cxn ang="0">
                  <a:pos x="1088" y="18"/>
                </a:cxn>
                <a:cxn ang="0">
                  <a:pos x="1070" y="24"/>
                </a:cxn>
                <a:cxn ang="0">
                  <a:pos x="1052" y="30"/>
                </a:cxn>
                <a:cxn ang="0">
                  <a:pos x="1034" y="36"/>
                </a:cxn>
                <a:cxn ang="0">
                  <a:pos x="1028" y="42"/>
                </a:cxn>
                <a:cxn ang="0">
                  <a:pos x="969" y="60"/>
                </a:cxn>
                <a:cxn ang="0">
                  <a:pos x="921" y="72"/>
                </a:cxn>
                <a:cxn ang="0">
                  <a:pos x="855" y="48"/>
                </a:cxn>
                <a:cxn ang="0">
                  <a:pos x="825" y="48"/>
                </a:cxn>
                <a:cxn ang="0">
                  <a:pos x="759" y="72"/>
                </a:cxn>
                <a:cxn ang="0">
                  <a:pos x="735" y="72"/>
                </a:cxn>
                <a:cxn ang="0">
                  <a:pos x="706" y="60"/>
                </a:cxn>
                <a:cxn ang="0">
                  <a:pos x="640" y="60"/>
                </a:cxn>
                <a:cxn ang="0">
                  <a:pos x="544" y="72"/>
                </a:cxn>
                <a:cxn ang="0">
                  <a:pos x="389" y="18"/>
                </a:cxn>
                <a:cxn ang="0">
                  <a:pos x="323" y="60"/>
                </a:cxn>
                <a:cxn ang="0">
                  <a:pos x="317" y="60"/>
                </a:cxn>
                <a:cxn ang="0">
                  <a:pos x="305" y="72"/>
                </a:cxn>
                <a:cxn ang="0">
                  <a:pos x="287" y="78"/>
                </a:cxn>
                <a:cxn ang="0">
                  <a:pos x="263" y="90"/>
                </a:cxn>
                <a:cxn ang="0">
                  <a:pos x="203" y="120"/>
                </a:cxn>
                <a:cxn ang="0">
                  <a:pos x="149" y="150"/>
                </a:cxn>
                <a:cxn ang="0">
                  <a:pos x="78" y="168"/>
                </a:cxn>
                <a:cxn ang="0">
                  <a:pos x="0" y="180"/>
                </a:cxn>
                <a:cxn ang="0">
                  <a:pos x="0" y="527"/>
                </a:cxn>
                <a:cxn ang="0">
                  <a:pos x="1010" y="527"/>
                </a:cxn>
                <a:cxn ang="0">
                  <a:pos x="3725" y="527"/>
                </a:cxn>
                <a:cxn ang="0">
                  <a:pos x="3976" y="527"/>
                </a:cxn>
                <a:cxn ang="0">
                  <a:pos x="3976" y="527"/>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w="9525">
              <a:noFill/>
              <a:round/>
              <a:headEnd/>
              <a:tailEnd/>
            </a:ln>
          </p:spPr>
          <p:txBody>
            <a:bodyPr/>
            <a:lstStyle/>
            <a:p>
              <a:endParaRPr lang="en-US"/>
            </a:p>
          </p:txBody>
        </p:sp>
      </p:grpSp>
      <p:grpSp>
        <p:nvGrpSpPr>
          <p:cNvPr id="1054735" name="Group 15"/>
          <p:cNvGrpSpPr>
            <a:grpSpLocks/>
          </p:cNvGrpSpPr>
          <p:nvPr/>
        </p:nvGrpSpPr>
        <p:grpSpPr bwMode="auto">
          <a:xfrm>
            <a:off x="627063" y="6021388"/>
            <a:ext cx="5684837" cy="849312"/>
            <a:chOff x="395" y="3793"/>
            <a:chExt cx="3581" cy="535"/>
          </a:xfrm>
        </p:grpSpPr>
        <p:sp>
          <p:nvSpPr>
            <p:cNvPr id="1054736" name="Freeform 16"/>
            <p:cNvSpPr>
              <a:spLocks/>
            </p:cNvSpPr>
            <p:nvPr/>
          </p:nvSpPr>
          <p:spPr bwMode="auto">
            <a:xfrm>
              <a:off x="1196" y="3793"/>
              <a:ext cx="365" cy="291"/>
            </a:xfrm>
            <a:custGeom>
              <a:avLst/>
              <a:gdLst/>
              <a:ahLst/>
              <a:cxnLst>
                <a:cxn ang="0">
                  <a:pos x="24" y="24"/>
                </a:cxn>
                <a:cxn ang="0">
                  <a:pos x="0" y="60"/>
                </a:cxn>
                <a:cxn ang="0">
                  <a:pos x="66" y="108"/>
                </a:cxn>
                <a:cxn ang="0">
                  <a:pos x="143" y="180"/>
                </a:cxn>
                <a:cxn ang="0">
                  <a:pos x="191" y="168"/>
                </a:cxn>
                <a:cxn ang="0">
                  <a:pos x="341" y="287"/>
                </a:cxn>
                <a:cxn ang="0">
                  <a:pos x="305" y="174"/>
                </a:cxn>
                <a:cxn ang="0">
                  <a:pos x="365" y="132"/>
                </a:cxn>
                <a:cxn ang="0">
                  <a:pos x="359" y="126"/>
                </a:cxn>
                <a:cxn ang="0">
                  <a:pos x="335" y="114"/>
                </a:cxn>
                <a:cxn ang="0">
                  <a:pos x="299" y="90"/>
                </a:cxn>
                <a:cxn ang="0">
                  <a:pos x="257" y="72"/>
                </a:cxn>
                <a:cxn ang="0">
                  <a:pos x="215" y="54"/>
                </a:cxn>
                <a:cxn ang="0">
                  <a:pos x="173" y="36"/>
                </a:cxn>
                <a:cxn ang="0">
                  <a:pos x="143" y="24"/>
                </a:cxn>
                <a:cxn ang="0">
                  <a:pos x="131" y="18"/>
                </a:cxn>
                <a:cxn ang="0">
                  <a:pos x="107" y="18"/>
                </a:cxn>
                <a:cxn ang="0">
                  <a:pos x="95" y="18"/>
                </a:cxn>
                <a:cxn ang="0">
                  <a:pos x="72" y="12"/>
                </a:cxn>
                <a:cxn ang="0">
                  <a:pos x="66" y="12"/>
                </a:cxn>
                <a:cxn ang="0">
                  <a:pos x="54" y="6"/>
                </a:cxn>
                <a:cxn ang="0">
                  <a:pos x="42" y="0"/>
                </a:cxn>
                <a:cxn ang="0">
                  <a:pos x="30" y="0"/>
                </a:cxn>
                <a:cxn ang="0">
                  <a:pos x="24" y="24"/>
                </a:cxn>
                <a:cxn ang="0">
                  <a:pos x="24" y="24"/>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lnTo>
                    <a:pt x="24" y="24"/>
                  </a:lnTo>
                  <a:close/>
                </a:path>
              </a:pathLst>
            </a:custGeom>
            <a:solidFill>
              <a:schemeClr val="bg2"/>
            </a:solidFill>
            <a:ln w="9525">
              <a:noFill/>
              <a:round/>
              <a:headEnd/>
              <a:tailEnd/>
            </a:ln>
          </p:spPr>
          <p:txBody>
            <a:bodyPr/>
            <a:lstStyle/>
            <a:p>
              <a:endParaRPr lang="en-US"/>
            </a:p>
          </p:txBody>
        </p:sp>
        <p:sp>
          <p:nvSpPr>
            <p:cNvPr id="1054737" name="Freeform 17"/>
            <p:cNvSpPr>
              <a:spLocks/>
            </p:cNvSpPr>
            <p:nvPr/>
          </p:nvSpPr>
          <p:spPr bwMode="auto">
            <a:xfrm>
              <a:off x="1943" y="3829"/>
              <a:ext cx="2033" cy="499"/>
            </a:xfrm>
            <a:custGeom>
              <a:avLst/>
              <a:gdLst/>
              <a:ahLst/>
              <a:cxnLst>
                <a:cxn ang="0">
                  <a:pos x="186" y="18"/>
                </a:cxn>
                <a:cxn ang="0">
                  <a:pos x="138" y="6"/>
                </a:cxn>
                <a:cxn ang="0">
                  <a:pos x="96" y="0"/>
                </a:cxn>
                <a:cxn ang="0">
                  <a:pos x="36" y="0"/>
                </a:cxn>
                <a:cxn ang="0">
                  <a:pos x="12" y="25"/>
                </a:cxn>
                <a:cxn ang="0">
                  <a:pos x="0" y="128"/>
                </a:cxn>
                <a:cxn ang="0">
                  <a:pos x="60" y="104"/>
                </a:cxn>
                <a:cxn ang="0">
                  <a:pos x="90" y="134"/>
                </a:cxn>
                <a:cxn ang="0">
                  <a:pos x="150" y="153"/>
                </a:cxn>
                <a:cxn ang="0">
                  <a:pos x="209" y="273"/>
                </a:cxn>
                <a:cxn ang="0">
                  <a:pos x="401" y="359"/>
                </a:cxn>
                <a:cxn ang="0">
                  <a:pos x="777" y="359"/>
                </a:cxn>
                <a:cxn ang="0">
                  <a:pos x="2033" y="499"/>
                </a:cxn>
                <a:cxn ang="0">
                  <a:pos x="2033" y="499"/>
                </a:cxn>
                <a:cxn ang="0">
                  <a:pos x="1991" y="493"/>
                </a:cxn>
                <a:cxn ang="0">
                  <a:pos x="676" y="243"/>
                </a:cxn>
                <a:cxn ang="0">
                  <a:pos x="514" y="159"/>
                </a:cxn>
                <a:cxn ang="0">
                  <a:pos x="425" y="110"/>
                </a:cxn>
                <a:cxn ang="0">
                  <a:pos x="365" y="92"/>
                </a:cxn>
                <a:cxn ang="0">
                  <a:pos x="281" y="61"/>
                </a:cxn>
                <a:cxn ang="0">
                  <a:pos x="186" y="18"/>
                </a:cxn>
                <a:cxn ang="0">
                  <a:pos x="186" y="18"/>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2033" y="499"/>
                  </a:lnTo>
                  <a:lnTo>
                    <a:pt x="1991" y="493"/>
                  </a:lnTo>
                  <a:lnTo>
                    <a:pt x="676" y="243"/>
                  </a:lnTo>
                  <a:lnTo>
                    <a:pt x="514" y="159"/>
                  </a:lnTo>
                  <a:lnTo>
                    <a:pt x="425" y="110"/>
                  </a:lnTo>
                  <a:lnTo>
                    <a:pt x="365" y="92"/>
                  </a:lnTo>
                  <a:lnTo>
                    <a:pt x="281" y="61"/>
                  </a:lnTo>
                  <a:lnTo>
                    <a:pt x="186" y="18"/>
                  </a:lnTo>
                  <a:lnTo>
                    <a:pt x="186" y="18"/>
                  </a:lnTo>
                  <a:close/>
                </a:path>
              </a:pathLst>
            </a:custGeom>
            <a:solidFill>
              <a:schemeClr val="bg2"/>
            </a:solidFill>
            <a:ln w="9525">
              <a:noFill/>
              <a:round/>
              <a:headEnd/>
              <a:tailEnd/>
            </a:ln>
          </p:spPr>
          <p:txBody>
            <a:bodyPr/>
            <a:lstStyle/>
            <a:p>
              <a:endParaRPr lang="en-US"/>
            </a:p>
          </p:txBody>
        </p:sp>
        <p:sp>
          <p:nvSpPr>
            <p:cNvPr id="1054738" name="Freeform 18"/>
            <p:cNvSpPr>
              <a:spLocks/>
            </p:cNvSpPr>
            <p:nvPr/>
          </p:nvSpPr>
          <p:spPr bwMode="auto">
            <a:xfrm>
              <a:off x="1830" y="3823"/>
              <a:ext cx="71" cy="61"/>
            </a:xfrm>
            <a:custGeom>
              <a:avLst/>
              <a:gdLst/>
              <a:ahLst/>
              <a:cxnLst>
                <a:cxn ang="0">
                  <a:pos x="0" y="18"/>
                </a:cxn>
                <a:cxn ang="0">
                  <a:pos x="6" y="18"/>
                </a:cxn>
                <a:cxn ang="0">
                  <a:pos x="12" y="12"/>
                </a:cxn>
                <a:cxn ang="0">
                  <a:pos x="6" y="6"/>
                </a:cxn>
                <a:cxn ang="0">
                  <a:pos x="0" y="0"/>
                </a:cxn>
                <a:cxn ang="0">
                  <a:pos x="29" y="18"/>
                </a:cxn>
                <a:cxn ang="0">
                  <a:pos x="53" y="18"/>
                </a:cxn>
                <a:cxn ang="0">
                  <a:pos x="59" y="30"/>
                </a:cxn>
                <a:cxn ang="0">
                  <a:pos x="65" y="42"/>
                </a:cxn>
                <a:cxn ang="0">
                  <a:pos x="71" y="54"/>
                </a:cxn>
                <a:cxn ang="0">
                  <a:pos x="71" y="60"/>
                </a:cxn>
                <a:cxn ang="0">
                  <a:pos x="59" y="54"/>
                </a:cxn>
                <a:cxn ang="0">
                  <a:pos x="47" y="42"/>
                </a:cxn>
                <a:cxn ang="0">
                  <a:pos x="23" y="30"/>
                </a:cxn>
                <a:cxn ang="0">
                  <a:pos x="23" y="36"/>
                </a:cxn>
                <a:cxn ang="0">
                  <a:pos x="18" y="42"/>
                </a:cxn>
                <a:cxn ang="0">
                  <a:pos x="12" y="48"/>
                </a:cxn>
                <a:cxn ang="0">
                  <a:pos x="6" y="48"/>
                </a:cxn>
                <a:cxn ang="0">
                  <a:pos x="6" y="48"/>
                </a:cxn>
                <a:cxn ang="0">
                  <a:pos x="6" y="36"/>
                </a:cxn>
                <a:cxn ang="0">
                  <a:pos x="0" y="18"/>
                </a:cxn>
                <a:cxn ang="0">
                  <a:pos x="0" y="18"/>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48"/>
                  </a:lnTo>
                  <a:lnTo>
                    <a:pt x="6" y="36"/>
                  </a:lnTo>
                  <a:lnTo>
                    <a:pt x="0" y="18"/>
                  </a:lnTo>
                  <a:lnTo>
                    <a:pt x="0" y="18"/>
                  </a:lnTo>
                  <a:close/>
                </a:path>
              </a:pathLst>
            </a:custGeom>
            <a:solidFill>
              <a:schemeClr val="bg2"/>
            </a:solidFill>
            <a:ln w="9525">
              <a:noFill/>
              <a:round/>
              <a:headEnd/>
              <a:tailEnd/>
            </a:ln>
          </p:spPr>
          <p:txBody>
            <a:bodyPr/>
            <a:lstStyle/>
            <a:p>
              <a:endParaRPr lang="en-US"/>
            </a:p>
          </p:txBody>
        </p:sp>
        <p:sp>
          <p:nvSpPr>
            <p:cNvPr id="1054739" name="Freeform 19"/>
            <p:cNvSpPr>
              <a:spLocks/>
            </p:cNvSpPr>
            <p:nvPr/>
          </p:nvSpPr>
          <p:spPr bwMode="auto">
            <a:xfrm>
              <a:off x="855" y="3842"/>
              <a:ext cx="161" cy="164"/>
            </a:xfrm>
            <a:custGeom>
              <a:avLst/>
              <a:gdLst/>
              <a:ahLst/>
              <a:cxnLst>
                <a:cxn ang="0">
                  <a:pos x="30" y="0"/>
                </a:cxn>
                <a:cxn ang="0">
                  <a:pos x="48" y="6"/>
                </a:cxn>
                <a:cxn ang="0">
                  <a:pos x="72" y="6"/>
                </a:cxn>
                <a:cxn ang="0">
                  <a:pos x="114" y="12"/>
                </a:cxn>
                <a:cxn ang="0">
                  <a:pos x="96" y="54"/>
                </a:cxn>
                <a:cxn ang="0">
                  <a:pos x="96" y="60"/>
                </a:cxn>
                <a:cxn ang="0">
                  <a:pos x="102" y="72"/>
                </a:cxn>
                <a:cxn ang="0">
                  <a:pos x="108" y="84"/>
                </a:cxn>
                <a:cxn ang="0">
                  <a:pos x="120" y="96"/>
                </a:cxn>
                <a:cxn ang="0">
                  <a:pos x="143" y="114"/>
                </a:cxn>
                <a:cxn ang="0">
                  <a:pos x="155" y="138"/>
                </a:cxn>
                <a:cxn ang="0">
                  <a:pos x="161" y="156"/>
                </a:cxn>
                <a:cxn ang="0">
                  <a:pos x="161" y="162"/>
                </a:cxn>
                <a:cxn ang="0">
                  <a:pos x="96" y="102"/>
                </a:cxn>
                <a:cxn ang="0">
                  <a:pos x="30" y="54"/>
                </a:cxn>
                <a:cxn ang="0">
                  <a:pos x="0" y="0"/>
                </a:cxn>
                <a:cxn ang="0">
                  <a:pos x="30" y="0"/>
                </a:cxn>
                <a:cxn ang="0">
                  <a:pos x="30" y="0"/>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lnTo>
                    <a:pt x="30" y="0"/>
                  </a:lnTo>
                  <a:close/>
                </a:path>
              </a:pathLst>
            </a:custGeom>
            <a:solidFill>
              <a:schemeClr val="bg2"/>
            </a:solidFill>
            <a:ln w="9525">
              <a:noFill/>
              <a:round/>
              <a:headEnd/>
              <a:tailEnd/>
            </a:ln>
          </p:spPr>
          <p:txBody>
            <a:bodyPr/>
            <a:lstStyle/>
            <a:p>
              <a:endParaRPr lang="en-US"/>
            </a:p>
          </p:txBody>
        </p:sp>
        <p:sp>
          <p:nvSpPr>
            <p:cNvPr id="1054740" name="Freeform 20"/>
            <p:cNvSpPr>
              <a:spLocks/>
            </p:cNvSpPr>
            <p:nvPr/>
          </p:nvSpPr>
          <p:spPr bwMode="auto">
            <a:xfrm>
              <a:off x="706" y="3854"/>
              <a:ext cx="59" cy="61"/>
            </a:xfrm>
            <a:custGeom>
              <a:avLst/>
              <a:gdLst/>
              <a:ahLst/>
              <a:cxnLst>
                <a:cxn ang="0">
                  <a:pos x="59" y="6"/>
                </a:cxn>
                <a:cxn ang="0">
                  <a:pos x="41" y="30"/>
                </a:cxn>
                <a:cxn ang="0">
                  <a:pos x="41" y="36"/>
                </a:cxn>
                <a:cxn ang="0">
                  <a:pos x="47" y="42"/>
                </a:cxn>
                <a:cxn ang="0">
                  <a:pos x="53" y="54"/>
                </a:cxn>
                <a:cxn ang="0">
                  <a:pos x="53" y="60"/>
                </a:cxn>
                <a:cxn ang="0">
                  <a:pos x="47" y="54"/>
                </a:cxn>
                <a:cxn ang="0">
                  <a:pos x="35" y="48"/>
                </a:cxn>
                <a:cxn ang="0">
                  <a:pos x="23" y="36"/>
                </a:cxn>
                <a:cxn ang="0">
                  <a:pos x="17" y="30"/>
                </a:cxn>
                <a:cxn ang="0">
                  <a:pos x="0" y="0"/>
                </a:cxn>
                <a:cxn ang="0">
                  <a:pos x="59" y="6"/>
                </a:cxn>
                <a:cxn ang="0">
                  <a:pos x="59" y="6"/>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lnTo>
                    <a:pt x="59" y="6"/>
                  </a:lnTo>
                  <a:close/>
                </a:path>
              </a:pathLst>
            </a:custGeom>
            <a:solidFill>
              <a:schemeClr val="bg2"/>
            </a:solidFill>
            <a:ln w="9525">
              <a:noFill/>
              <a:round/>
              <a:headEnd/>
              <a:tailEnd/>
            </a:ln>
          </p:spPr>
          <p:txBody>
            <a:bodyPr/>
            <a:lstStyle/>
            <a:p>
              <a:endParaRPr lang="en-US"/>
            </a:p>
          </p:txBody>
        </p:sp>
        <p:sp>
          <p:nvSpPr>
            <p:cNvPr id="1054741" name="Freeform 21"/>
            <p:cNvSpPr>
              <a:spLocks/>
            </p:cNvSpPr>
            <p:nvPr/>
          </p:nvSpPr>
          <p:spPr bwMode="auto">
            <a:xfrm>
              <a:off x="395" y="3811"/>
              <a:ext cx="245" cy="207"/>
            </a:xfrm>
            <a:custGeom>
              <a:avLst/>
              <a:gdLst/>
              <a:ahLst/>
              <a:cxnLst>
                <a:cxn ang="0">
                  <a:pos x="233" y="36"/>
                </a:cxn>
                <a:cxn ang="0">
                  <a:pos x="245" y="42"/>
                </a:cxn>
                <a:cxn ang="0">
                  <a:pos x="209" y="84"/>
                </a:cxn>
                <a:cxn ang="0">
                  <a:pos x="143" y="132"/>
                </a:cxn>
                <a:cxn ang="0">
                  <a:pos x="167" y="156"/>
                </a:cxn>
                <a:cxn ang="0">
                  <a:pos x="179" y="204"/>
                </a:cxn>
                <a:cxn ang="0">
                  <a:pos x="77" y="132"/>
                </a:cxn>
                <a:cxn ang="0">
                  <a:pos x="47" y="84"/>
                </a:cxn>
                <a:cxn ang="0">
                  <a:pos x="89" y="66"/>
                </a:cxn>
                <a:cxn ang="0">
                  <a:pos x="59" y="36"/>
                </a:cxn>
                <a:cxn ang="0">
                  <a:pos x="0" y="12"/>
                </a:cxn>
                <a:cxn ang="0">
                  <a:pos x="0" y="0"/>
                </a:cxn>
                <a:cxn ang="0">
                  <a:pos x="6" y="0"/>
                </a:cxn>
                <a:cxn ang="0">
                  <a:pos x="12" y="0"/>
                </a:cxn>
                <a:cxn ang="0">
                  <a:pos x="47" y="6"/>
                </a:cxn>
                <a:cxn ang="0">
                  <a:pos x="77" y="6"/>
                </a:cxn>
                <a:cxn ang="0">
                  <a:pos x="83" y="6"/>
                </a:cxn>
                <a:cxn ang="0">
                  <a:pos x="89" y="6"/>
                </a:cxn>
                <a:cxn ang="0">
                  <a:pos x="101" y="12"/>
                </a:cxn>
                <a:cxn ang="0">
                  <a:pos x="125" y="12"/>
                </a:cxn>
                <a:cxn ang="0">
                  <a:pos x="143" y="18"/>
                </a:cxn>
                <a:cxn ang="0">
                  <a:pos x="149" y="18"/>
                </a:cxn>
                <a:cxn ang="0">
                  <a:pos x="149" y="18"/>
                </a:cxn>
                <a:cxn ang="0">
                  <a:pos x="203" y="24"/>
                </a:cxn>
                <a:cxn ang="0">
                  <a:pos x="233" y="36"/>
                </a:cxn>
                <a:cxn ang="0">
                  <a:pos x="233" y="36"/>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149" y="18"/>
                  </a:lnTo>
                  <a:lnTo>
                    <a:pt x="203" y="24"/>
                  </a:lnTo>
                  <a:lnTo>
                    <a:pt x="233" y="36"/>
                  </a:lnTo>
                  <a:lnTo>
                    <a:pt x="233" y="36"/>
                  </a:lnTo>
                  <a:close/>
                </a:path>
              </a:pathLst>
            </a:custGeom>
            <a:solidFill>
              <a:schemeClr val="bg2"/>
            </a:solidFill>
            <a:ln w="9525">
              <a:noFill/>
              <a:round/>
              <a:headEnd/>
              <a:tailEnd/>
            </a:ln>
          </p:spPr>
          <p:txBody>
            <a:bodyPr/>
            <a:lstStyle/>
            <a:p>
              <a:endParaRPr lang="en-US"/>
            </a:p>
          </p:txBody>
        </p:sp>
      </p:grpSp>
      <p:sp>
        <p:nvSpPr>
          <p:cNvPr id="1054742" name="Rectangle 22"/>
          <p:cNvSpPr>
            <a:spLocks noGrp="1" noChangeArrowheads="1"/>
          </p:cNvSpPr>
          <p:nvPr>
            <p:ph type="title"/>
          </p:nvPr>
        </p:nvSpPr>
        <p:spPr bwMode="auto">
          <a:xfrm>
            <a:off x="457200" y="228600"/>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54743" name="Rectangle 23"/>
          <p:cNvSpPr>
            <a:spLocks noGrp="1" noChangeArrowheads="1"/>
          </p:cNvSpPr>
          <p:nvPr>
            <p:ph type="body" idx="1"/>
          </p:nvPr>
        </p:nvSpPr>
        <p:spPr bwMode="auto">
          <a:xfrm>
            <a:off x="457200" y="16002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54744" name="Rectangle 2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1054745" name="Rectangle 2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r>
              <a:rPr lang="en-US"/>
              <a:t>Analysis of Algorithms</a:t>
            </a:r>
          </a:p>
        </p:txBody>
      </p:sp>
      <p:sp>
        <p:nvSpPr>
          <p:cNvPr id="1054746" name="Rectangle 2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fld id="{8BAD3C7E-EE73-4883-9302-64D616588F12}" type="slidenum">
              <a:rPr lang="en-US"/>
              <a:pPr/>
              <a:t>‹#›</a:t>
            </a:fld>
            <a:endParaRPr lang="en-US"/>
          </a:p>
        </p:txBody>
      </p:sp>
      <p:sp>
        <p:nvSpPr>
          <p:cNvPr id="1054747" name="Line 27"/>
          <p:cNvSpPr>
            <a:spLocks noChangeShapeType="1"/>
          </p:cNvSpPr>
          <p:nvPr userDrawn="1"/>
        </p:nvSpPr>
        <p:spPr bwMode="auto">
          <a:xfrm>
            <a:off x="457200" y="1066800"/>
            <a:ext cx="8229600" cy="0"/>
          </a:xfrm>
          <a:prstGeom prst="line">
            <a:avLst/>
          </a:prstGeom>
          <a:noFill/>
          <a:ln w="9525">
            <a:solidFill>
              <a:srgbClr val="EF0129"/>
            </a:solidFill>
            <a:round/>
            <a:headEnd/>
            <a:tailEnd/>
          </a:ln>
          <a:effectLst/>
        </p:spPr>
        <p:txBody>
          <a:bodyPr wrap="none"/>
          <a:lstStyle/>
          <a:p>
            <a:endParaRPr lang="en-US"/>
          </a:p>
        </p:txBody>
      </p:sp>
    </p:spTree>
  </p:cSld>
  <p:clrMap bg1="dk2" tx1="lt1" bg2="dk1"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tx2"/>
        </a:buClr>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lr>
          <a:schemeClr val="tx2"/>
        </a:buClr>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3.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4.gi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05.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7.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1.xml"/><Relationship Id="rId7" Type="http://schemas.openxmlformats.org/officeDocument/2006/relationships/image" Target="../media/image109.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8.bin"/><Relationship Id="rId5" Type="http://schemas.openxmlformats.org/officeDocument/2006/relationships/image" Target="../media/image108.wmf"/><Relationship Id="rId4" Type="http://schemas.openxmlformats.org/officeDocument/2006/relationships/oleObject" Target="../embeddings/oleObject27.bin"/></Relationships>
</file>

<file path=ppt/slides/_rels/slide10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12.jpe"/><Relationship Id="rId4" Type="http://schemas.openxmlformats.org/officeDocument/2006/relationships/image" Target="../media/image1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jpe"/></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6.w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5.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30.wmf"/></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34.gif"/><Relationship Id="rId5" Type="http://schemas.openxmlformats.org/officeDocument/2006/relationships/image" Target="../media/image33.e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image" Target="../media/image36.emf"/><Relationship Id="rId4" Type="http://schemas.openxmlformats.org/officeDocument/2006/relationships/oleObject" Target="../embeddings/oleObject1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2.png"/><Relationship Id="rId5" Type="http://schemas.openxmlformats.org/officeDocument/2006/relationships/image" Target="../media/image41.wmf"/><Relationship Id="rId4"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jpe"/><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jpe"/><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54.jpeg"/><Relationship Id="rId5" Type="http://schemas.openxmlformats.org/officeDocument/2006/relationships/image" Target="../media/image55.emf"/><Relationship Id="rId4" Type="http://schemas.openxmlformats.org/officeDocument/2006/relationships/oleObject" Target="../embeddings/oleObject13.bin"/></Relationships>
</file>

<file path=ppt/slides/_rels/slide48.xml.rels><?xml version="1.0" encoding="UTF-8" standalone="yes"?>
<Relationships xmlns="http://schemas.openxmlformats.org/package/2006/relationships"><Relationship Id="rId3" Type="http://schemas.openxmlformats.org/officeDocument/2006/relationships/image" Target="../media/image56.jpe"/><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19.bin"/><Relationship Id="rId18" Type="http://schemas.openxmlformats.org/officeDocument/2006/relationships/image" Target="../media/image66.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63.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65.wmf"/><Relationship Id="rId1" Type="http://schemas.openxmlformats.org/officeDocument/2006/relationships/vmlDrawing" Target="../drawings/vmlDrawing10.vml"/><Relationship Id="rId6" Type="http://schemas.openxmlformats.org/officeDocument/2006/relationships/image" Target="../media/image60.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62.wmf"/><Relationship Id="rId19" Type="http://schemas.openxmlformats.org/officeDocument/2006/relationships/image" Target="../media/image67.jpeg"/><Relationship Id="rId4" Type="http://schemas.openxmlformats.org/officeDocument/2006/relationships/image" Target="../media/image59.wmf"/><Relationship Id="rId9" Type="http://schemas.openxmlformats.org/officeDocument/2006/relationships/oleObject" Target="../embeddings/oleObject17.bin"/><Relationship Id="rId14" Type="http://schemas.openxmlformats.org/officeDocument/2006/relationships/image" Target="../media/image64.wmf"/></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69.jpeg"/><Relationship Id="rId4" Type="http://schemas.openxmlformats.org/officeDocument/2006/relationships/image" Target="../media/image68.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71.jpe"/><Relationship Id="rId4" Type="http://schemas.openxmlformats.org/officeDocument/2006/relationships/image" Target="../media/image70.jpeg"/></Relationships>
</file>

<file path=ppt/slides/_rels/slide58.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5.png"/><Relationship Id="rId5" Type="http://schemas.openxmlformats.org/officeDocument/2006/relationships/image" Target="../media/image74.wmf"/><Relationship Id="rId4" Type="http://schemas.openxmlformats.org/officeDocument/2006/relationships/oleObject" Target="../embeddings/oleObject22.bin"/></Relationships>
</file>

<file path=ppt/slides/_rels/slide61.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77.jpe"/><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82.wmf"/><Relationship Id="rId4" Type="http://schemas.openxmlformats.org/officeDocument/2006/relationships/oleObject" Target="../embeddings/oleObject23.bin"/></Relationships>
</file>

<file path=ppt/slides/_rels/slide75.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83.wmf"/><Relationship Id="rId4" Type="http://schemas.openxmlformats.org/officeDocument/2006/relationships/oleObject" Target="../embeddings/oleObject24.bin"/></Relationships>
</file>

<file path=ppt/slides/_rels/slide76.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77.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4.vml"/><Relationship Id="rId5" Type="http://schemas.openxmlformats.org/officeDocument/2006/relationships/image" Target="../media/image93.png"/><Relationship Id="rId4" Type="http://schemas.openxmlformats.org/officeDocument/2006/relationships/image" Target="../media/image92.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94.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98.jpe"/></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99.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2E29C98B-0749-46C9-BD99-F8B6D6758AB6}" type="slidenum">
              <a:rPr lang="en-US"/>
              <a:pPr/>
              <a:t>1</a:t>
            </a:fld>
            <a:endParaRPr lang="en-US" dirty="0"/>
          </a:p>
        </p:txBody>
      </p:sp>
      <p:sp>
        <p:nvSpPr>
          <p:cNvPr id="78850" name="Rectangle 2"/>
          <p:cNvSpPr>
            <a:spLocks noGrp="1" noChangeArrowheads="1"/>
          </p:cNvSpPr>
          <p:nvPr>
            <p:ph type="title"/>
          </p:nvPr>
        </p:nvSpPr>
        <p:spPr>
          <a:xfrm>
            <a:off x="1295400" y="2819400"/>
            <a:ext cx="6934200" cy="1219200"/>
          </a:xfrm>
        </p:spPr>
        <p:txBody>
          <a:bodyPr>
            <a:normAutofit fontScale="90000"/>
          </a:bodyPr>
          <a:lstStyle/>
          <a:p>
            <a:r>
              <a:rPr lang="en-US" sz="6500" dirty="0"/>
              <a:t>Analysis Tools</a:t>
            </a:r>
            <a:br>
              <a:rPr lang="en-US" sz="6500" dirty="0"/>
            </a:br>
            <a:r>
              <a:rPr lang="en-US" sz="6500" dirty="0"/>
              <a:t>Chapter 4</a:t>
            </a:r>
            <a:endParaRPr lang="en-US" sz="4000" dirty="0"/>
          </a:p>
        </p:txBody>
      </p:sp>
    </p:spTree>
    <p:extLst>
      <p:ext uri="{BB962C8B-B14F-4D97-AF65-F5344CB8AC3E}">
        <p14:creationId xmlns:p14="http://schemas.microsoft.com/office/powerpoint/2010/main" val="3700703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33236CB-E653-4B18-A1B6-3F0999E882C4}" type="slidenum">
              <a:rPr lang="en-US"/>
              <a:pPr/>
              <a:t>10</a:t>
            </a:fld>
            <a:endParaRPr lang="en-US" dirty="0"/>
          </a:p>
        </p:txBody>
      </p:sp>
      <p:sp>
        <p:nvSpPr>
          <p:cNvPr id="302082" name="Rectangle 2"/>
          <p:cNvSpPr>
            <a:spLocks noGrp="1" noChangeArrowheads="1"/>
          </p:cNvSpPr>
          <p:nvPr>
            <p:ph type="title"/>
          </p:nvPr>
        </p:nvSpPr>
        <p:spPr/>
        <p:txBody>
          <a:bodyPr/>
          <a:lstStyle/>
          <a:p>
            <a:r>
              <a:rPr lang="en-US" dirty="0"/>
              <a:t>Basic </a:t>
            </a:r>
            <a:r>
              <a:rPr lang="en-US" altLang="en-US" sz="4000" b="1" dirty="0"/>
              <a:t>Properties of Logarithms </a:t>
            </a:r>
            <a:endParaRPr lang="en-US" sz="4000" b="1" dirty="0"/>
          </a:p>
        </p:txBody>
      </p:sp>
      <p:sp>
        <p:nvSpPr>
          <p:cNvPr id="302083" name="Rectangle 3"/>
          <p:cNvSpPr>
            <a:spLocks noGrp="1" noChangeArrowheads="1"/>
          </p:cNvSpPr>
          <p:nvPr>
            <p:ph type="body" idx="1"/>
          </p:nvPr>
        </p:nvSpPr>
        <p:spPr>
          <a:xfrm>
            <a:off x="381000" y="1371600"/>
            <a:ext cx="8229600" cy="4530725"/>
          </a:xfrm>
        </p:spPr>
        <p:txBody>
          <a:bodyPr>
            <a:normAutofit/>
          </a:bodyPr>
          <a:lstStyle/>
          <a:p>
            <a:pPr lvl="1">
              <a:lnSpc>
                <a:spcPct val="90000"/>
              </a:lnSpc>
              <a:buFontTx/>
              <a:buNone/>
            </a:pPr>
            <a:r>
              <a:rPr lang="en-US" altLang="en-US" sz="2400" dirty="0"/>
              <a:t>log</a:t>
            </a:r>
            <a:r>
              <a:rPr lang="en-US" altLang="en-US" sz="2400" baseline="-25000" dirty="0"/>
              <a:t>b</a:t>
            </a:r>
            <a:r>
              <a:rPr lang="en-US" altLang="en-US" sz="2400" dirty="0"/>
              <a:t>(xy) = log</a:t>
            </a:r>
            <a:r>
              <a:rPr lang="en-US" altLang="en-US" sz="2400" baseline="-25000" dirty="0"/>
              <a:t>b</a:t>
            </a:r>
            <a:r>
              <a:rPr lang="en-US" altLang="en-US" sz="2400" dirty="0"/>
              <a:t>x + log</a:t>
            </a:r>
            <a:r>
              <a:rPr lang="en-US" altLang="en-US" sz="2400" baseline="-25000" dirty="0"/>
              <a:t>b</a:t>
            </a:r>
            <a:r>
              <a:rPr lang="en-US" altLang="en-US" sz="2400" dirty="0"/>
              <a:t>y</a:t>
            </a:r>
          </a:p>
          <a:p>
            <a:pPr lvl="1">
              <a:lnSpc>
                <a:spcPct val="90000"/>
              </a:lnSpc>
              <a:buFontTx/>
              <a:buNone/>
            </a:pPr>
            <a:r>
              <a:rPr lang="en-US" altLang="en-US" sz="2400" dirty="0"/>
              <a:t>log</a:t>
            </a:r>
            <a:r>
              <a:rPr lang="en-US" altLang="en-US" sz="2400" baseline="-25000" dirty="0"/>
              <a:t>b</a:t>
            </a:r>
            <a:r>
              <a:rPr lang="en-US" altLang="en-US" sz="2400" dirty="0"/>
              <a:t> (x/y) = log</a:t>
            </a:r>
            <a:r>
              <a:rPr lang="en-US" altLang="en-US" sz="2400" baseline="-25000" dirty="0"/>
              <a:t>b</a:t>
            </a:r>
            <a:r>
              <a:rPr lang="en-US" altLang="en-US" sz="2400" dirty="0"/>
              <a:t>x - log</a:t>
            </a:r>
            <a:r>
              <a:rPr lang="en-US" altLang="en-US" sz="2400" baseline="-25000" dirty="0"/>
              <a:t>b</a:t>
            </a:r>
            <a:r>
              <a:rPr lang="en-US" altLang="en-US" sz="2400" dirty="0"/>
              <a:t>y</a:t>
            </a:r>
          </a:p>
          <a:p>
            <a:pPr lvl="1">
              <a:lnSpc>
                <a:spcPct val="90000"/>
              </a:lnSpc>
              <a:buFontTx/>
              <a:buNone/>
            </a:pPr>
            <a:r>
              <a:rPr lang="en-US" altLang="en-US" sz="2400" dirty="0"/>
              <a:t>log</a:t>
            </a:r>
            <a:r>
              <a:rPr lang="en-US" altLang="en-US" sz="2400" baseline="-25000" dirty="0"/>
              <a:t>b</a:t>
            </a:r>
            <a:r>
              <a:rPr lang="en-US" altLang="en-US" sz="2400" dirty="0"/>
              <a:t>x</a:t>
            </a:r>
            <a:r>
              <a:rPr lang="en-US" altLang="en-US" sz="2400" baseline="30000" dirty="0"/>
              <a:t>a</a:t>
            </a:r>
            <a:r>
              <a:rPr lang="en-US" altLang="en-US" sz="2400" dirty="0"/>
              <a:t> = alog</a:t>
            </a:r>
            <a:r>
              <a:rPr lang="en-US" altLang="en-US" sz="2400" baseline="-25000" dirty="0"/>
              <a:t>b</a:t>
            </a:r>
            <a:r>
              <a:rPr lang="en-US" altLang="en-US" sz="2400" dirty="0"/>
              <a:t>x</a:t>
            </a:r>
          </a:p>
          <a:p>
            <a:pPr lvl="1">
              <a:lnSpc>
                <a:spcPct val="90000"/>
              </a:lnSpc>
              <a:buFontTx/>
              <a:buNone/>
            </a:pPr>
            <a:r>
              <a:rPr lang="en-US" altLang="en-US" sz="2400" dirty="0"/>
              <a:t>log</a:t>
            </a:r>
            <a:r>
              <a:rPr lang="en-US" altLang="en-US" sz="2400" baseline="-25000" dirty="0"/>
              <a:t>b</a:t>
            </a:r>
            <a:r>
              <a:rPr lang="en-US" altLang="en-US" sz="2400" dirty="0"/>
              <a:t>a = </a:t>
            </a:r>
            <a:r>
              <a:rPr lang="en-US" altLang="en-US" sz="2400" dirty="0" err="1"/>
              <a:t>log</a:t>
            </a:r>
            <a:r>
              <a:rPr lang="en-US" altLang="en-US" sz="2400" baseline="-25000" dirty="0" err="1"/>
              <a:t>d</a:t>
            </a:r>
            <a:r>
              <a:rPr lang="en-US" altLang="en-US" sz="2400" dirty="0" err="1"/>
              <a:t>a</a:t>
            </a:r>
            <a:r>
              <a:rPr lang="en-US" altLang="en-US" sz="2400" dirty="0"/>
              <a:t>/</a:t>
            </a:r>
            <a:r>
              <a:rPr lang="en-US" altLang="en-US" sz="2400" dirty="0" err="1"/>
              <a:t>log</a:t>
            </a:r>
            <a:r>
              <a:rPr lang="en-US" altLang="en-US" sz="2400" baseline="-25000" dirty="0" err="1"/>
              <a:t>d</a:t>
            </a:r>
            <a:r>
              <a:rPr lang="en-US" altLang="en-US" sz="2400" dirty="0" err="1"/>
              <a:t>b</a:t>
            </a:r>
            <a:endParaRPr lang="en-US" altLang="en-US" sz="2400" dirty="0"/>
          </a:p>
          <a:p>
            <a:pPr lvl="1">
              <a:lnSpc>
                <a:spcPct val="80000"/>
              </a:lnSpc>
              <a:buFontTx/>
              <a:buNone/>
            </a:pPr>
            <a:r>
              <a:rPr lang="en-US" altLang="en-US" sz="2400" dirty="0"/>
              <a:t>b </a:t>
            </a:r>
            <a:r>
              <a:rPr lang="en-US" altLang="en-US" sz="2400" baseline="30000" dirty="0"/>
              <a:t>log</a:t>
            </a:r>
            <a:r>
              <a:rPr lang="en-US" altLang="en-US" sz="2400" baseline="-11000" dirty="0"/>
              <a:t>d</a:t>
            </a:r>
            <a:r>
              <a:rPr lang="en-US" altLang="en-US" sz="2400" baseline="30000" dirty="0"/>
              <a:t>a</a:t>
            </a:r>
            <a:r>
              <a:rPr lang="en-US" altLang="en-US" sz="2400" dirty="0"/>
              <a:t> = a </a:t>
            </a:r>
            <a:r>
              <a:rPr lang="en-US" altLang="en-US" sz="2400" baseline="30000" dirty="0"/>
              <a:t>log</a:t>
            </a:r>
            <a:r>
              <a:rPr lang="en-US" altLang="en-US" sz="2400" baseline="-11000" dirty="0"/>
              <a:t>d</a:t>
            </a:r>
            <a:r>
              <a:rPr lang="en-US" altLang="en-US" sz="2400" baseline="30000" dirty="0"/>
              <a:t>b</a:t>
            </a:r>
            <a:endParaRPr lang="en-US" altLang="en-US" sz="2400" dirty="0"/>
          </a:p>
          <a:p>
            <a:pPr>
              <a:lnSpc>
                <a:spcPct val="90000"/>
              </a:lnSpc>
              <a:buFont typeface="Wingdings" pitchFamily="2" charset="2"/>
              <a:buNone/>
            </a:pPr>
            <a:r>
              <a:rPr lang="en-US" sz="2800" i="1" dirty="0">
                <a:solidFill>
                  <a:srgbClr val="FFFF00"/>
                </a:solidFill>
              </a:rPr>
              <a:t>log</a:t>
            </a:r>
            <a:r>
              <a:rPr lang="en-US" sz="2800" i="1" baseline="-25000" dirty="0">
                <a:solidFill>
                  <a:srgbClr val="FFFF00"/>
                </a:solidFill>
              </a:rPr>
              <a:t>2</a:t>
            </a:r>
            <a:r>
              <a:rPr lang="en-US" sz="2800" i="1" dirty="0">
                <a:solidFill>
                  <a:srgbClr val="FFFF00"/>
                </a:solidFill>
              </a:rPr>
              <a:t>n= log n/ log</a:t>
            </a:r>
            <a:r>
              <a:rPr lang="en-US" sz="2800" i="1" baseline="-25000" dirty="0">
                <a:solidFill>
                  <a:srgbClr val="FFFF00"/>
                </a:solidFill>
              </a:rPr>
              <a:t> </a:t>
            </a:r>
            <a:r>
              <a:rPr lang="en-US" sz="2800" i="1" dirty="0">
                <a:solidFill>
                  <a:srgbClr val="FFFF00"/>
                </a:solidFill>
              </a:rPr>
              <a:t>2 (converts base 10 to base 2)</a:t>
            </a:r>
          </a:p>
          <a:p>
            <a:pPr lvl="1">
              <a:lnSpc>
                <a:spcPct val="90000"/>
              </a:lnSpc>
              <a:buFontTx/>
              <a:buNone/>
            </a:pPr>
            <a:endParaRPr lang="en-US" altLang="en-US" sz="2400" dirty="0"/>
          </a:p>
        </p:txBody>
      </p:sp>
      <p:graphicFrame>
        <p:nvGraphicFramePr>
          <p:cNvPr id="302084" name="Object 4"/>
          <p:cNvGraphicFramePr>
            <a:graphicFrameLocks noChangeAspect="1"/>
          </p:cNvGraphicFramePr>
          <p:nvPr>
            <p:extLst/>
          </p:nvPr>
        </p:nvGraphicFramePr>
        <p:xfrm>
          <a:off x="7944978" y="1066308"/>
          <a:ext cx="926419" cy="2102129"/>
        </p:xfrm>
        <a:graphic>
          <a:graphicData uri="http://schemas.openxmlformats.org/presentationml/2006/ole">
            <mc:AlternateContent xmlns:mc="http://schemas.openxmlformats.org/markup-compatibility/2006">
              <mc:Choice xmlns:v="urn:schemas-microsoft-com:vml" Requires="v">
                <p:oleObj spid="_x0000_s1183751" name="Clip" r:id="rId4" imgW="4671000" imgH="10590840" progId="">
                  <p:embed/>
                </p:oleObj>
              </mc:Choice>
              <mc:Fallback>
                <p:oleObj name="Clip" r:id="rId4" imgW="4671000" imgH="10590840" progId="">
                  <p:embed/>
                  <p:pic>
                    <p:nvPicPr>
                      <p:cNvPr id="30208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4978" y="1066308"/>
                        <a:ext cx="926419" cy="2102129"/>
                      </a:xfrm>
                      <a:prstGeom prst="rect">
                        <a:avLst/>
                      </a:prstGeom>
                      <a:noFill/>
                      <a:extLst/>
                    </p:spPr>
                  </p:pic>
                </p:oleObj>
              </mc:Fallback>
            </mc:AlternateContent>
          </a:graphicData>
        </a:graphic>
      </p:graphicFrame>
      <p:sp>
        <p:nvSpPr>
          <p:cNvPr id="302085" name="Rectangle 5" descr="Rectangle: Click to edit Master text styles&#10;Second level&#10;Third level&#10;Fourth level&#10;Fifth level"/>
          <p:cNvSpPr>
            <a:spLocks noChangeArrowheads="1"/>
          </p:cNvSpPr>
          <p:nvPr/>
        </p:nvSpPr>
        <p:spPr bwMode="auto">
          <a:xfrm>
            <a:off x="533400" y="1600200"/>
            <a:ext cx="8077200" cy="4800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None/>
            </a:pPr>
            <a:endParaRPr lang="en-US" altLang="en-US" sz="2400" dirty="0">
              <a:effectLst>
                <a:outerShdw blurRad="38100" dist="38100" dir="2700000" algn="tl">
                  <a:srgbClr val="000000"/>
                </a:outerShdw>
              </a:effectLst>
            </a:endParaRPr>
          </a:p>
        </p:txBody>
      </p:sp>
      <p:pic>
        <p:nvPicPr>
          <p:cNvPr id="565251" name="Picture 3" descr="C:\Users\Jerry\Desktop\images.jpg"/>
          <p:cNvPicPr>
            <a:picLocks noChangeAspect="1" noChangeArrowheads="1"/>
          </p:cNvPicPr>
          <p:nvPr/>
        </p:nvPicPr>
        <p:blipFill>
          <a:blip r:embed="rId7" cstate="print"/>
          <a:srcRect/>
          <a:stretch>
            <a:fillRect/>
          </a:stretch>
        </p:blipFill>
        <p:spPr bwMode="auto">
          <a:xfrm>
            <a:off x="3947563" y="3900107"/>
            <a:ext cx="4238502" cy="2690399"/>
          </a:xfrm>
          <a:prstGeom prst="rect">
            <a:avLst/>
          </a:prstGeom>
          <a:noFill/>
        </p:spPr>
      </p:pic>
    </p:spTree>
    <p:extLst>
      <p:ext uri="{BB962C8B-B14F-4D97-AF65-F5344CB8AC3E}">
        <p14:creationId xmlns:p14="http://schemas.microsoft.com/office/powerpoint/2010/main" val="24127253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D1B78A-1B02-42E6-A8B0-E1023C10F609}" type="slidenum">
              <a:rPr lang="en-US"/>
              <a:pPr/>
              <a:t>100</a:t>
            </a:fld>
            <a:endParaRPr lang="en-US" dirty="0"/>
          </a:p>
        </p:txBody>
      </p:sp>
      <p:sp>
        <p:nvSpPr>
          <p:cNvPr id="261122" name="Rectangle 2"/>
          <p:cNvSpPr>
            <a:spLocks noGrp="1" noChangeArrowheads="1"/>
          </p:cNvSpPr>
          <p:nvPr>
            <p:ph type="title"/>
          </p:nvPr>
        </p:nvSpPr>
        <p:spPr>
          <a:xfrm>
            <a:off x="457200" y="152400"/>
            <a:ext cx="8229600" cy="1143000"/>
          </a:xfrm>
        </p:spPr>
        <p:txBody>
          <a:bodyPr>
            <a:normAutofit fontScale="90000"/>
          </a:bodyPr>
          <a:lstStyle/>
          <a:p>
            <a:r>
              <a:rPr lang="en-US" sz="4000" dirty="0"/>
              <a:t>Contrapositives - (Use of Negatives)</a:t>
            </a:r>
            <a:endParaRPr lang="en-US" dirty="0"/>
          </a:p>
        </p:txBody>
      </p:sp>
      <p:sp>
        <p:nvSpPr>
          <p:cNvPr id="261123" name="Rectangle 3"/>
          <p:cNvSpPr>
            <a:spLocks noGrp="1" noChangeArrowheads="1"/>
          </p:cNvSpPr>
          <p:nvPr>
            <p:ph type="body" idx="1"/>
          </p:nvPr>
        </p:nvSpPr>
        <p:spPr>
          <a:xfrm>
            <a:off x="381000" y="1295400"/>
            <a:ext cx="8382000" cy="4648200"/>
          </a:xfrm>
        </p:spPr>
        <p:txBody>
          <a:bodyPr/>
          <a:lstStyle/>
          <a:p>
            <a:r>
              <a:rPr lang="en-US" sz="2800" dirty="0"/>
              <a:t>if p is true, then q is true“ or if q is not true, then p is not true”</a:t>
            </a:r>
          </a:p>
          <a:p>
            <a:pPr lvl="1"/>
            <a:r>
              <a:rPr lang="en-US" sz="2200" dirty="0"/>
              <a:t>Example: Let a and b be integers. If ab is even, then a is even or b is even (if p is true then q is true)</a:t>
            </a:r>
          </a:p>
          <a:p>
            <a:pPr lvl="1"/>
            <a:r>
              <a:rPr lang="en-US" sz="2200" dirty="0"/>
              <a:t>Justification: consider the contrapostive: if a is odd and b is odd, the ab is odd (if q is not true then p is not true)</a:t>
            </a:r>
          </a:p>
          <a:p>
            <a:pPr lvl="2"/>
            <a:r>
              <a:rPr lang="en-US" sz="2000" dirty="0"/>
              <a:t>Let a=2n+1 and b=2m+1, then ab = 4nm + 2n + 2m+1 = 2(2nm+n+m) + 1 which is odd</a:t>
            </a:r>
            <a:endParaRPr lang="en-US" dirty="0"/>
          </a:p>
          <a:p>
            <a:pPr>
              <a:buNone/>
            </a:pPr>
            <a:r>
              <a:rPr lang="en-US"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9728" y="4374623"/>
            <a:ext cx="3202050" cy="2398446"/>
          </a:xfrm>
          <a:prstGeom prst="rect">
            <a:avLst/>
          </a:prstGeom>
        </p:spPr>
      </p:pic>
    </p:spTree>
    <p:extLst>
      <p:ext uri="{BB962C8B-B14F-4D97-AF65-F5344CB8AC3E}">
        <p14:creationId xmlns:p14="http://schemas.microsoft.com/office/powerpoint/2010/main" val="41849564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E0460A5-44DF-4FB8-9886-2A91DF432AB5}" type="slidenum">
              <a:rPr lang="en-US"/>
              <a:pPr/>
              <a:t>101</a:t>
            </a:fld>
            <a:endParaRPr lang="en-US" dirty="0"/>
          </a:p>
        </p:txBody>
      </p:sp>
      <p:sp>
        <p:nvSpPr>
          <p:cNvPr id="267266" name="Rectangle 2"/>
          <p:cNvSpPr>
            <a:spLocks noGrp="1" noChangeArrowheads="1"/>
          </p:cNvSpPr>
          <p:nvPr>
            <p:ph type="title"/>
          </p:nvPr>
        </p:nvSpPr>
        <p:spPr/>
        <p:txBody>
          <a:bodyPr/>
          <a:lstStyle/>
          <a:p>
            <a:r>
              <a:rPr lang="en-US" dirty="0"/>
              <a:t>DeMorgan’s Law</a:t>
            </a:r>
          </a:p>
        </p:txBody>
      </p:sp>
      <p:sp>
        <p:nvSpPr>
          <p:cNvPr id="267267" name="Rectangle 3"/>
          <p:cNvSpPr>
            <a:spLocks noGrp="1" noChangeArrowheads="1"/>
          </p:cNvSpPr>
          <p:nvPr>
            <p:ph type="body" idx="1"/>
          </p:nvPr>
        </p:nvSpPr>
        <p:spPr>
          <a:xfrm>
            <a:off x="533400" y="1447800"/>
            <a:ext cx="8229600" cy="4530725"/>
          </a:xfrm>
        </p:spPr>
        <p:txBody>
          <a:bodyPr/>
          <a:lstStyle/>
          <a:p>
            <a:r>
              <a:rPr lang="en-US" dirty="0"/>
              <a:t>Deals with negations</a:t>
            </a:r>
          </a:p>
          <a:p>
            <a:r>
              <a:rPr lang="en-US" b="1" i="1" dirty="0"/>
              <a:t>Not  </a:t>
            </a:r>
            <a:r>
              <a:rPr lang="en-US" dirty="0"/>
              <a:t>"</a:t>
            </a:r>
            <a:r>
              <a:rPr lang="en-US" b="1" i="1" dirty="0"/>
              <a:t>(A and B)</a:t>
            </a:r>
            <a:r>
              <a:rPr lang="en-US" dirty="0"/>
              <a:t>" is the same as "</a:t>
            </a:r>
            <a:r>
              <a:rPr lang="en-US" b="1" i="1" dirty="0"/>
              <a:t>(not A) or (not B)</a:t>
            </a:r>
            <a:r>
              <a:rPr lang="en-US" dirty="0"/>
              <a:t>”</a:t>
            </a:r>
          </a:p>
          <a:p>
            <a:pPr lvl="1"/>
            <a:r>
              <a:rPr lang="en-US" dirty="0"/>
              <a:t>(A ∩ B)' = A' U B‘ </a:t>
            </a:r>
          </a:p>
          <a:p>
            <a:r>
              <a:rPr lang="en-US" dirty="0"/>
              <a:t>"</a:t>
            </a:r>
            <a:r>
              <a:rPr lang="en-US" b="1" i="1" dirty="0"/>
              <a:t>not (A or B)</a:t>
            </a:r>
            <a:r>
              <a:rPr lang="en-US" dirty="0"/>
              <a:t>" is the same as "</a:t>
            </a:r>
            <a:r>
              <a:rPr lang="en-US" b="1" i="1" dirty="0"/>
              <a:t>(not A) and (not B)</a:t>
            </a:r>
            <a:r>
              <a:rPr lang="en-US" dirty="0"/>
              <a:t>“</a:t>
            </a:r>
          </a:p>
          <a:p>
            <a:pPr lvl="1"/>
            <a:r>
              <a:rPr lang="en-US" dirty="0"/>
              <a:t>(A U B)' = (A' ∩ B')</a:t>
            </a:r>
          </a:p>
          <a:p>
            <a:pPr lvl="1"/>
            <a:endParaRPr lang="en-US" dirty="0"/>
          </a:p>
        </p:txBody>
      </p:sp>
      <p:pic>
        <p:nvPicPr>
          <p:cNvPr id="2" name="Picture 1" descr="C:\Users\Jerry\Desktop\index.jpg"/>
          <p:cNvPicPr>
            <a:picLocks noChangeAspect="1" noChangeArrowheads="1"/>
          </p:cNvPicPr>
          <p:nvPr/>
        </p:nvPicPr>
        <p:blipFill>
          <a:blip r:embed="rId3" cstate="print"/>
          <a:srcRect/>
          <a:stretch>
            <a:fillRect/>
          </a:stretch>
        </p:blipFill>
        <p:spPr bwMode="auto">
          <a:xfrm>
            <a:off x="4953000" y="4350815"/>
            <a:ext cx="3897033" cy="2338220"/>
          </a:xfrm>
          <a:prstGeom prst="rect">
            <a:avLst/>
          </a:prstGeom>
          <a:noFill/>
        </p:spPr>
      </p:pic>
    </p:spTree>
    <p:extLst>
      <p:ext uri="{BB962C8B-B14F-4D97-AF65-F5344CB8AC3E}">
        <p14:creationId xmlns:p14="http://schemas.microsoft.com/office/powerpoint/2010/main" val="5741360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E0460A5-44DF-4FB8-9886-2A91DF432AB5}" type="slidenum">
              <a:rPr lang="en-US"/>
              <a:pPr/>
              <a:t>102</a:t>
            </a:fld>
            <a:endParaRPr lang="en-US" dirty="0"/>
          </a:p>
        </p:txBody>
      </p:sp>
      <p:sp>
        <p:nvSpPr>
          <p:cNvPr id="267266" name="Rectangle 2"/>
          <p:cNvSpPr>
            <a:spLocks noGrp="1" noChangeArrowheads="1"/>
          </p:cNvSpPr>
          <p:nvPr>
            <p:ph type="title"/>
          </p:nvPr>
        </p:nvSpPr>
        <p:spPr/>
        <p:txBody>
          <a:bodyPr/>
          <a:lstStyle/>
          <a:p>
            <a:r>
              <a:rPr lang="en-US" dirty="0"/>
              <a:t>Proof of DeMorgan’s Law</a:t>
            </a:r>
          </a:p>
        </p:txBody>
      </p:sp>
      <p:sp>
        <p:nvSpPr>
          <p:cNvPr id="267267" name="Rectangle 3"/>
          <p:cNvSpPr>
            <a:spLocks noGrp="1" noChangeArrowheads="1"/>
          </p:cNvSpPr>
          <p:nvPr>
            <p:ph type="body" idx="1"/>
          </p:nvPr>
        </p:nvSpPr>
        <p:spPr>
          <a:xfrm>
            <a:off x="533400" y="1447800"/>
            <a:ext cx="8229600" cy="4530725"/>
          </a:xfrm>
        </p:spPr>
        <p:txBody>
          <a:bodyPr/>
          <a:lstStyle/>
          <a:p>
            <a:r>
              <a:rPr lang="en-US" dirty="0"/>
              <a:t>Suppose that x ∈ (A U B)‘</a:t>
            </a:r>
          </a:p>
          <a:p>
            <a:pPr lvl="1"/>
            <a:r>
              <a:rPr lang="en-US" dirty="0"/>
              <a:t> Then x ∉ A U B which means that x ∉ A and x ∉ B. So x ∈ A' and x ∈ B' from which we conclude that x ∈ A' ∩ B‘</a:t>
            </a:r>
          </a:p>
          <a:p>
            <a:pPr lvl="1"/>
            <a:r>
              <a:rPr lang="en-US" dirty="0"/>
              <a:t>This shows that (A U B)' = (A' ∩ B')  </a:t>
            </a:r>
          </a:p>
        </p:txBody>
      </p:sp>
      <p:pic>
        <p:nvPicPr>
          <p:cNvPr id="989185" name="Picture 1" descr="C:\Users\Jerry\Desktop\lesson5.gif"/>
          <p:cNvPicPr>
            <a:picLocks noChangeAspect="1" noChangeArrowheads="1"/>
          </p:cNvPicPr>
          <p:nvPr/>
        </p:nvPicPr>
        <p:blipFill>
          <a:blip r:embed="rId3" cstate="print"/>
          <a:srcRect/>
          <a:stretch>
            <a:fillRect/>
          </a:stretch>
        </p:blipFill>
        <p:spPr bwMode="auto">
          <a:xfrm>
            <a:off x="6033052" y="4096207"/>
            <a:ext cx="2438400" cy="2364228"/>
          </a:xfrm>
          <a:prstGeom prst="rect">
            <a:avLst/>
          </a:prstGeom>
          <a:noFill/>
        </p:spPr>
      </p:pic>
    </p:spTree>
    <p:extLst>
      <p:ext uri="{BB962C8B-B14F-4D97-AF65-F5344CB8AC3E}">
        <p14:creationId xmlns:p14="http://schemas.microsoft.com/office/powerpoint/2010/main" val="20649959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EB12C1-C364-487A-AFCD-6CA10DCD5F42}" type="slidenum">
              <a:rPr lang="en-US"/>
              <a:pPr/>
              <a:t>103</a:t>
            </a:fld>
            <a:endParaRPr lang="en-US" dirty="0"/>
          </a:p>
        </p:txBody>
      </p:sp>
      <p:sp>
        <p:nvSpPr>
          <p:cNvPr id="263170" name="Rectangle 2"/>
          <p:cNvSpPr>
            <a:spLocks noGrp="1" noChangeArrowheads="1"/>
          </p:cNvSpPr>
          <p:nvPr>
            <p:ph type="title"/>
          </p:nvPr>
        </p:nvSpPr>
        <p:spPr/>
        <p:txBody>
          <a:bodyPr/>
          <a:lstStyle/>
          <a:p>
            <a:r>
              <a:rPr lang="en-US" dirty="0"/>
              <a:t>Contradiction (DeMorgan’s law) </a:t>
            </a:r>
          </a:p>
        </p:txBody>
      </p:sp>
      <p:sp>
        <p:nvSpPr>
          <p:cNvPr id="263171" name="Rectangle 3"/>
          <p:cNvSpPr>
            <a:spLocks noGrp="1" noChangeArrowheads="1"/>
          </p:cNvSpPr>
          <p:nvPr>
            <p:ph type="body" idx="1"/>
          </p:nvPr>
        </p:nvSpPr>
        <p:spPr>
          <a:xfrm>
            <a:off x="457200" y="1295400"/>
            <a:ext cx="8458200" cy="5029200"/>
          </a:xfrm>
        </p:spPr>
        <p:txBody>
          <a:bodyPr/>
          <a:lstStyle/>
          <a:p>
            <a:pPr>
              <a:lnSpc>
                <a:spcPct val="90000"/>
              </a:lnSpc>
            </a:pPr>
            <a:r>
              <a:rPr lang="en-US" dirty="0"/>
              <a:t>To show q is true, assume q is false and then show that this assumption leads to a contradiction</a:t>
            </a:r>
          </a:p>
          <a:p>
            <a:pPr lvl="1">
              <a:lnSpc>
                <a:spcPct val="90000"/>
              </a:lnSpc>
            </a:pPr>
            <a:r>
              <a:rPr lang="en-US" dirty="0"/>
              <a:t>For example:  Let a and b be integers. If ab is odd, then a is odd and b is odd</a:t>
            </a:r>
          </a:p>
          <a:p>
            <a:pPr lvl="2">
              <a:lnSpc>
                <a:spcPct val="90000"/>
              </a:lnSpc>
            </a:pPr>
            <a:r>
              <a:rPr lang="en-US" dirty="0"/>
              <a:t>Assume ab is odd and a is even, then ab = (2n)b= 2nb which is even</a:t>
            </a:r>
          </a:p>
          <a:p>
            <a:pPr lvl="3">
              <a:lnSpc>
                <a:spcPct val="90000"/>
              </a:lnSpc>
            </a:pPr>
            <a:r>
              <a:rPr lang="en-US" sz="2400" dirty="0"/>
              <a:t>This is a contradiction since ab cannot be odd and even simultaneously </a:t>
            </a:r>
          </a:p>
          <a:p>
            <a:pPr lvl="3">
              <a:lnSpc>
                <a:spcPct val="90000"/>
              </a:lnSpc>
            </a:pPr>
            <a:r>
              <a:rPr lang="en-US" sz="2400" dirty="0"/>
              <a:t>This implies that a must be odd (similar logic can be used to show b must be odd)</a:t>
            </a:r>
            <a:endParaRPr lang="en-US" dirty="0"/>
          </a:p>
        </p:txBody>
      </p:sp>
      <p:pic>
        <p:nvPicPr>
          <p:cNvPr id="985089" name="Picture 1" descr="C:\Users\Jerry\Desktop\index.jpg"/>
          <p:cNvPicPr>
            <a:picLocks noChangeAspect="1" noChangeArrowheads="1"/>
          </p:cNvPicPr>
          <p:nvPr/>
        </p:nvPicPr>
        <p:blipFill>
          <a:blip r:embed="rId3" cstate="print"/>
          <a:srcRect/>
          <a:stretch>
            <a:fillRect/>
          </a:stretch>
        </p:blipFill>
        <p:spPr bwMode="auto">
          <a:xfrm>
            <a:off x="7292883" y="5486399"/>
            <a:ext cx="1236295" cy="1236295"/>
          </a:xfrm>
          <a:prstGeom prst="rect">
            <a:avLst/>
          </a:prstGeom>
          <a:noFill/>
        </p:spPr>
      </p:pic>
    </p:spTree>
    <p:extLst>
      <p:ext uri="{BB962C8B-B14F-4D97-AF65-F5344CB8AC3E}">
        <p14:creationId xmlns:p14="http://schemas.microsoft.com/office/powerpoint/2010/main" val="3881517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3B13634-6B3C-4C43-9E9C-72954E56FF6E}" type="slidenum">
              <a:rPr lang="en-US"/>
              <a:pPr/>
              <a:t>104</a:t>
            </a:fld>
            <a:endParaRPr lang="en-US" dirty="0"/>
          </a:p>
        </p:txBody>
      </p:sp>
      <p:sp>
        <p:nvSpPr>
          <p:cNvPr id="265220" name="Rectangle 4"/>
          <p:cNvSpPr>
            <a:spLocks noGrp="1" noChangeArrowheads="1"/>
          </p:cNvSpPr>
          <p:nvPr>
            <p:ph type="title"/>
          </p:nvPr>
        </p:nvSpPr>
        <p:spPr/>
        <p:txBody>
          <a:bodyPr/>
          <a:lstStyle/>
          <a:p>
            <a:r>
              <a:rPr lang="en-US" dirty="0"/>
              <a:t>Induction</a:t>
            </a:r>
          </a:p>
        </p:txBody>
      </p:sp>
      <p:sp>
        <p:nvSpPr>
          <p:cNvPr id="265221" name="Rectangle 5"/>
          <p:cNvSpPr>
            <a:spLocks noGrp="1" noChangeArrowheads="1"/>
          </p:cNvSpPr>
          <p:nvPr>
            <p:ph type="body" idx="1"/>
          </p:nvPr>
        </p:nvSpPr>
        <p:spPr>
          <a:xfrm>
            <a:off x="533400" y="1371600"/>
            <a:ext cx="8229600" cy="4530725"/>
          </a:xfrm>
        </p:spPr>
        <p:txBody>
          <a:bodyPr/>
          <a:lstStyle/>
          <a:p>
            <a:r>
              <a:rPr lang="en-US" dirty="0"/>
              <a:t>Induction</a:t>
            </a:r>
          </a:p>
          <a:p>
            <a:pPr lvl="1"/>
            <a:r>
              <a:rPr lang="en-US" dirty="0"/>
              <a:t>Used when making claims about an infinite set of numbers (n </a:t>
            </a:r>
            <a:r>
              <a:rPr lang="en-US" dirty="0">
                <a:sym typeface="Symbol" pitchFamily="18" charset="2"/>
              </a:rPr>
              <a:t> 1)</a:t>
            </a:r>
            <a:endParaRPr lang="en-US" dirty="0"/>
          </a:p>
          <a:p>
            <a:pPr lvl="2"/>
            <a:r>
              <a:rPr lang="en-US" dirty="0"/>
              <a:t>Cannot usually be done using direct methods</a:t>
            </a:r>
          </a:p>
          <a:p>
            <a:pPr lvl="1">
              <a:lnSpc>
                <a:spcPct val="90000"/>
              </a:lnSpc>
              <a:buNone/>
            </a:pPr>
            <a:endParaRPr lang="en-US" altLang="en-US" sz="2400" dirty="0"/>
          </a:p>
          <a:p>
            <a:pPr lvl="2"/>
            <a:endParaRPr lang="en-US" dirty="0"/>
          </a:p>
        </p:txBody>
      </p:sp>
      <p:pic>
        <p:nvPicPr>
          <p:cNvPr id="932865" name="Picture 1" descr="C:\Users\Jerry\Desktop\images.jpg"/>
          <p:cNvPicPr>
            <a:picLocks noChangeAspect="1" noChangeArrowheads="1"/>
          </p:cNvPicPr>
          <p:nvPr/>
        </p:nvPicPr>
        <p:blipFill>
          <a:blip r:embed="rId3" cstate="print"/>
          <a:srcRect/>
          <a:stretch>
            <a:fillRect/>
          </a:stretch>
        </p:blipFill>
        <p:spPr bwMode="auto">
          <a:xfrm>
            <a:off x="2362200" y="3696237"/>
            <a:ext cx="5119494" cy="2399763"/>
          </a:xfrm>
          <a:prstGeom prst="rect">
            <a:avLst/>
          </a:prstGeom>
          <a:noFill/>
        </p:spPr>
      </p:pic>
    </p:spTree>
    <p:extLst>
      <p:ext uri="{BB962C8B-B14F-4D97-AF65-F5344CB8AC3E}">
        <p14:creationId xmlns:p14="http://schemas.microsoft.com/office/powerpoint/2010/main" val="35350738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63D3BFB-1E21-455B-9906-7D3F59A3DA60}" type="slidenum">
              <a:rPr lang="en-US"/>
              <a:pPr/>
              <a:t>105</a:t>
            </a:fld>
            <a:endParaRPr lang="en-US" dirty="0"/>
          </a:p>
        </p:txBody>
      </p:sp>
      <p:sp>
        <p:nvSpPr>
          <p:cNvPr id="317444" name="Rectangle 4"/>
          <p:cNvSpPr>
            <a:spLocks noGrp="1" noChangeArrowheads="1"/>
          </p:cNvSpPr>
          <p:nvPr>
            <p:ph type="title"/>
          </p:nvPr>
        </p:nvSpPr>
        <p:spPr/>
        <p:txBody>
          <a:bodyPr/>
          <a:lstStyle/>
          <a:p>
            <a:r>
              <a:rPr lang="en-US" dirty="0"/>
              <a:t>Induction Technique</a:t>
            </a:r>
          </a:p>
        </p:txBody>
      </p:sp>
      <p:sp>
        <p:nvSpPr>
          <p:cNvPr id="317445" name="Rectangle 5"/>
          <p:cNvSpPr>
            <a:spLocks noGrp="1" noChangeArrowheads="1"/>
          </p:cNvSpPr>
          <p:nvPr>
            <p:ph type="body" idx="1"/>
          </p:nvPr>
        </p:nvSpPr>
        <p:spPr/>
        <p:txBody>
          <a:bodyPr/>
          <a:lstStyle/>
          <a:p>
            <a:r>
              <a:rPr lang="en-US" dirty="0">
                <a:sym typeface="Symbol" pitchFamily="18" charset="2"/>
              </a:rPr>
              <a:t>We begin the induction by showing q(n) is true for n = 1 (and possibly other values n=2,3,…k) (base case)</a:t>
            </a:r>
          </a:p>
          <a:p>
            <a:r>
              <a:rPr lang="en-US" dirty="0"/>
              <a:t>Assume it is true for n’&lt; n and show it is true for n</a:t>
            </a:r>
          </a:p>
        </p:txBody>
      </p:sp>
      <p:pic>
        <p:nvPicPr>
          <p:cNvPr id="6" name="Picture 1" descr="C:\Users\Jerry\Desktop\images.jpg"/>
          <p:cNvPicPr>
            <a:picLocks noChangeAspect="1" noChangeArrowheads="1"/>
          </p:cNvPicPr>
          <p:nvPr/>
        </p:nvPicPr>
        <p:blipFill>
          <a:blip r:embed="rId3" cstate="print"/>
          <a:srcRect/>
          <a:stretch>
            <a:fillRect/>
          </a:stretch>
        </p:blipFill>
        <p:spPr bwMode="auto">
          <a:xfrm>
            <a:off x="4095015" y="3953815"/>
            <a:ext cx="3517958" cy="2362424"/>
          </a:xfrm>
          <a:prstGeom prst="rect">
            <a:avLst/>
          </a:prstGeom>
          <a:noFill/>
        </p:spPr>
      </p:pic>
    </p:spTree>
    <p:extLst>
      <p:ext uri="{BB962C8B-B14F-4D97-AF65-F5344CB8AC3E}">
        <p14:creationId xmlns:p14="http://schemas.microsoft.com/office/powerpoint/2010/main" val="31637784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62263E16-E1A3-4B81-AF46-259443698B3B}" type="slidenum">
              <a:rPr lang="en-US"/>
              <a:pPr/>
              <a:t>106</a:t>
            </a:fld>
            <a:endParaRPr lang="en-US" dirty="0"/>
          </a:p>
        </p:txBody>
      </p:sp>
      <p:sp>
        <p:nvSpPr>
          <p:cNvPr id="273410" name="Rectangle 2"/>
          <p:cNvSpPr>
            <a:spLocks noGrp="1" noChangeArrowheads="1"/>
          </p:cNvSpPr>
          <p:nvPr>
            <p:ph type="title"/>
          </p:nvPr>
        </p:nvSpPr>
        <p:spPr/>
        <p:txBody>
          <a:bodyPr/>
          <a:lstStyle/>
          <a:p>
            <a:r>
              <a:rPr lang="en-US" dirty="0"/>
              <a:t>Example of Induction</a:t>
            </a:r>
          </a:p>
        </p:txBody>
      </p:sp>
      <p:sp>
        <p:nvSpPr>
          <p:cNvPr id="273414" name="Rectangle 6"/>
          <p:cNvSpPr>
            <a:spLocks noGrp="1" noChangeArrowheads="1"/>
          </p:cNvSpPr>
          <p:nvPr>
            <p:ph type="body" idx="1"/>
          </p:nvPr>
        </p:nvSpPr>
        <p:spPr/>
        <p:txBody>
          <a:bodyPr/>
          <a:lstStyle/>
          <a:p>
            <a:endParaRPr lang="en-US" dirty="0"/>
          </a:p>
          <a:p>
            <a:endParaRPr lang="en-US" dirty="0"/>
          </a:p>
          <a:p>
            <a:r>
              <a:rPr lang="en-US" sz="2400" dirty="0"/>
              <a:t>Base case: Let n=1 </a:t>
            </a:r>
          </a:p>
          <a:p>
            <a:pPr lvl="1">
              <a:buFontTx/>
              <a:buNone/>
            </a:pPr>
            <a:r>
              <a:rPr lang="en-US" sz="2000" dirty="0"/>
              <a:t>n(n+1)/2 becomes 1=(1+1)/2 =1</a:t>
            </a:r>
          </a:p>
          <a:p>
            <a:r>
              <a:rPr lang="en-US" sz="2400" dirty="0"/>
              <a:t>Induction case</a:t>
            </a:r>
          </a:p>
          <a:p>
            <a:pPr lvl="1"/>
            <a:r>
              <a:rPr lang="en-US" sz="2000" dirty="0"/>
              <a:t> Assume it is true for n’&lt; n and show it is true for n</a:t>
            </a:r>
          </a:p>
          <a:p>
            <a:pPr lvl="1"/>
            <a:r>
              <a:rPr lang="en-US" sz="2000" dirty="0"/>
              <a:t>For example:</a:t>
            </a:r>
          </a:p>
          <a:p>
            <a:pPr lvl="2"/>
            <a:r>
              <a:rPr lang="en-US" sz="1800" dirty="0"/>
              <a:t>Let n’ = n-1 and show the formula is true for n</a:t>
            </a:r>
          </a:p>
        </p:txBody>
      </p:sp>
      <p:graphicFrame>
        <p:nvGraphicFramePr>
          <p:cNvPr id="273412" name="Object 4"/>
          <p:cNvGraphicFramePr>
            <a:graphicFrameLocks noGrp="1" noChangeAspect="1"/>
          </p:cNvGraphicFramePr>
          <p:nvPr>
            <p:ph idx="4294967295"/>
            <p:extLst>
              <p:ext uri="{D42A27DB-BD31-4B8C-83A1-F6EECF244321}">
                <p14:modId xmlns:p14="http://schemas.microsoft.com/office/powerpoint/2010/main" val="667383140"/>
              </p:ext>
            </p:extLst>
          </p:nvPr>
        </p:nvGraphicFramePr>
        <p:xfrm>
          <a:off x="3200400" y="1371600"/>
          <a:ext cx="1936750" cy="927100"/>
        </p:xfrm>
        <a:graphic>
          <a:graphicData uri="http://schemas.openxmlformats.org/presentationml/2006/ole">
            <mc:AlternateContent xmlns:mc="http://schemas.openxmlformats.org/markup-compatibility/2006">
              <mc:Choice xmlns:v="urn:schemas-microsoft-com:vml" Requires="v">
                <p:oleObj spid="_x0000_s1199116" name="Equation" r:id="rId4" imgW="901440" imgH="431640" progId="Equation.3">
                  <p:embed/>
                </p:oleObj>
              </mc:Choice>
              <mc:Fallback>
                <p:oleObj name="Equation" r:id="rId4" imgW="901440" imgH="431640" progId="Equation.3">
                  <p:embed/>
                  <p:pic>
                    <p:nvPicPr>
                      <p:cNvPr id="273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371600"/>
                        <a:ext cx="1936750" cy="927100"/>
                      </a:xfrm>
                      <a:prstGeom prst="rect">
                        <a:avLst/>
                      </a:prstGeom>
                      <a:solidFill>
                        <a:srgbClr val="FFFF00"/>
                      </a:solidFill>
                      <a:ln w="9525">
                        <a:solidFill>
                          <a:schemeClr val="accent2"/>
                        </a:solidFill>
                        <a:miter lim="800000"/>
                        <a:headEnd/>
                        <a:tailEnd/>
                      </a:ln>
                    </p:spPr>
                  </p:pic>
                </p:oleObj>
              </mc:Fallback>
            </mc:AlternateContent>
          </a:graphicData>
        </a:graphic>
      </p:graphicFrame>
      <p:graphicFrame>
        <p:nvGraphicFramePr>
          <p:cNvPr id="273415" name="Object 7"/>
          <p:cNvGraphicFramePr>
            <a:graphicFrameLocks noChangeAspect="1"/>
          </p:cNvGraphicFramePr>
          <p:nvPr>
            <p:extLst>
              <p:ext uri="{D42A27DB-BD31-4B8C-83A1-F6EECF244321}">
                <p14:modId xmlns:p14="http://schemas.microsoft.com/office/powerpoint/2010/main" val="4287977462"/>
              </p:ext>
            </p:extLst>
          </p:nvPr>
        </p:nvGraphicFramePr>
        <p:xfrm>
          <a:off x="719931" y="5141912"/>
          <a:ext cx="6897688" cy="954088"/>
        </p:xfrm>
        <a:graphic>
          <a:graphicData uri="http://schemas.openxmlformats.org/presentationml/2006/ole">
            <mc:AlternateContent xmlns:mc="http://schemas.openxmlformats.org/markup-compatibility/2006">
              <mc:Choice xmlns:v="urn:schemas-microsoft-com:vml" Requires="v">
                <p:oleObj spid="_x0000_s1199117" name="Equation" r:id="rId6" imgW="3213000" imgH="444240" progId="Equation.3">
                  <p:embed/>
                </p:oleObj>
              </mc:Choice>
              <mc:Fallback>
                <p:oleObj name="Equation" r:id="rId6" imgW="3213000" imgH="444240" progId="Equation.3">
                  <p:embed/>
                  <p:pic>
                    <p:nvPicPr>
                      <p:cNvPr id="27341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931" y="5141912"/>
                        <a:ext cx="6897688" cy="954088"/>
                      </a:xfrm>
                      <a:prstGeom prst="rect">
                        <a:avLst/>
                      </a:prstGeom>
                      <a:solidFill>
                        <a:srgbClr val="FFFF00"/>
                      </a:solidFill>
                      <a:ln w="9525">
                        <a:solidFill>
                          <a:schemeClr val="accent2"/>
                        </a:solidFill>
                        <a:miter lim="800000"/>
                        <a:headEnd/>
                        <a:tailEnd/>
                      </a:ln>
                    </p:spPr>
                  </p:pic>
                </p:oleObj>
              </mc:Fallback>
            </mc:AlternateContent>
          </a:graphicData>
        </a:graphic>
      </p:graphicFrame>
      <p:sp>
        <p:nvSpPr>
          <p:cNvPr id="273416" name="Text Box 8"/>
          <p:cNvSpPr txBox="1">
            <a:spLocks noChangeArrowheads="1"/>
          </p:cNvSpPr>
          <p:nvPr/>
        </p:nvSpPr>
        <p:spPr bwMode="auto">
          <a:xfrm>
            <a:off x="262944" y="1650484"/>
            <a:ext cx="2813591" cy="369332"/>
          </a:xfrm>
          <a:prstGeom prst="rect">
            <a:avLst/>
          </a:prstGeom>
          <a:noFill/>
          <a:ln w="9525">
            <a:noFill/>
            <a:miter lim="800000"/>
            <a:headEnd/>
            <a:tailEnd/>
          </a:ln>
          <a:effectLst/>
        </p:spPr>
        <p:txBody>
          <a:bodyPr wrap="none">
            <a:spAutoFit/>
          </a:bodyPr>
          <a:lstStyle/>
          <a:p>
            <a:r>
              <a:rPr lang="en-US" sz="1800" dirty="0"/>
              <a:t>Prove by induction that </a:t>
            </a:r>
          </a:p>
        </p:txBody>
      </p:sp>
    </p:spTree>
    <p:extLst>
      <p:ext uri="{BB962C8B-B14F-4D97-AF65-F5344CB8AC3E}">
        <p14:creationId xmlns:p14="http://schemas.microsoft.com/office/powerpoint/2010/main" val="34850058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E67EFD4-1888-409A-AF0B-77114E27DE31}" type="slidenum">
              <a:rPr lang="en-US"/>
              <a:pPr/>
              <a:t>107</a:t>
            </a:fld>
            <a:endParaRPr lang="en-US" dirty="0"/>
          </a:p>
        </p:txBody>
      </p:sp>
      <p:sp>
        <p:nvSpPr>
          <p:cNvPr id="271362" name="Rectangle 2"/>
          <p:cNvSpPr>
            <a:spLocks noGrp="1" noChangeArrowheads="1"/>
          </p:cNvSpPr>
          <p:nvPr>
            <p:ph type="title"/>
          </p:nvPr>
        </p:nvSpPr>
        <p:spPr/>
        <p:txBody>
          <a:bodyPr/>
          <a:lstStyle/>
          <a:p>
            <a:r>
              <a:rPr lang="en-US" dirty="0"/>
              <a:t>Another Example of Induction</a:t>
            </a:r>
          </a:p>
        </p:txBody>
      </p:sp>
      <p:sp>
        <p:nvSpPr>
          <p:cNvPr id="271363" name="Rectangle 3"/>
          <p:cNvSpPr>
            <a:spLocks noGrp="1" noChangeArrowheads="1"/>
          </p:cNvSpPr>
          <p:nvPr>
            <p:ph type="body" idx="1"/>
          </p:nvPr>
        </p:nvSpPr>
        <p:spPr>
          <a:xfrm>
            <a:off x="0" y="1219200"/>
            <a:ext cx="8915400" cy="5257800"/>
          </a:xfrm>
        </p:spPr>
        <p:txBody>
          <a:bodyPr/>
          <a:lstStyle/>
          <a:p>
            <a:pPr>
              <a:lnSpc>
                <a:spcPct val="80000"/>
              </a:lnSpc>
            </a:pPr>
            <a:r>
              <a:rPr lang="en-US" sz="2400" dirty="0">
                <a:sym typeface="Symbol" pitchFamily="18" charset="2"/>
              </a:rPr>
              <a:t>Claim: The Fibonacci function </a:t>
            </a:r>
            <a:r>
              <a:rPr lang="en-US" sz="2400" dirty="0">
                <a:solidFill>
                  <a:srgbClr val="FFFF00"/>
                </a:solidFill>
                <a:sym typeface="Symbol" pitchFamily="18" charset="2"/>
              </a:rPr>
              <a:t>F(n) &lt; 2</a:t>
            </a:r>
            <a:r>
              <a:rPr lang="en-US" sz="2400" baseline="30000" dirty="0">
                <a:solidFill>
                  <a:srgbClr val="FFFF00"/>
                </a:solidFill>
                <a:sym typeface="Symbol" pitchFamily="18" charset="2"/>
              </a:rPr>
              <a:t>n</a:t>
            </a:r>
          </a:p>
          <a:p>
            <a:pPr lvl="1">
              <a:lnSpc>
                <a:spcPct val="80000"/>
              </a:lnSpc>
            </a:pPr>
            <a:endParaRPr lang="en-US" sz="1800" baseline="30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400" dirty="0">
              <a:sym typeface="Symbol" pitchFamily="18" charset="2"/>
            </a:endParaRPr>
          </a:p>
          <a:p>
            <a:pPr lvl="1">
              <a:lnSpc>
                <a:spcPct val="80000"/>
              </a:lnSpc>
            </a:pPr>
            <a:r>
              <a:rPr lang="en-US" sz="2800" dirty="0">
                <a:sym typeface="Symbol" pitchFamily="18" charset="2"/>
              </a:rPr>
              <a:t>Justification by induction</a:t>
            </a:r>
          </a:p>
          <a:p>
            <a:pPr lvl="2">
              <a:lnSpc>
                <a:spcPct val="80000"/>
              </a:lnSpc>
            </a:pPr>
            <a:r>
              <a:rPr lang="en-US" sz="2400" dirty="0">
                <a:sym typeface="Symbol" pitchFamily="18" charset="2"/>
              </a:rPr>
              <a:t>Base cases </a:t>
            </a:r>
          </a:p>
          <a:p>
            <a:pPr lvl="3">
              <a:lnSpc>
                <a:spcPct val="80000"/>
              </a:lnSpc>
            </a:pPr>
            <a:r>
              <a:rPr lang="en-US" sz="2000" dirty="0">
                <a:sym typeface="Symbol" pitchFamily="18" charset="2"/>
              </a:rPr>
              <a:t>F(1) = 1 &lt; 2 = 2</a:t>
            </a:r>
            <a:r>
              <a:rPr lang="en-US" sz="2000" baseline="30000" dirty="0">
                <a:sym typeface="Symbol" pitchFamily="18" charset="2"/>
              </a:rPr>
              <a:t>1</a:t>
            </a:r>
            <a:r>
              <a:rPr lang="en-US" sz="2000" dirty="0">
                <a:sym typeface="Symbol" pitchFamily="18" charset="2"/>
              </a:rPr>
              <a:t> </a:t>
            </a:r>
          </a:p>
          <a:p>
            <a:pPr lvl="3">
              <a:lnSpc>
                <a:spcPct val="80000"/>
              </a:lnSpc>
            </a:pPr>
            <a:r>
              <a:rPr lang="en-US" sz="2000" dirty="0">
                <a:sym typeface="Symbol" pitchFamily="18" charset="2"/>
              </a:rPr>
              <a:t>F(1) = 1 &lt; 4 = 2</a:t>
            </a:r>
            <a:r>
              <a:rPr lang="en-US" sz="2000" baseline="30000" dirty="0">
                <a:sym typeface="Symbol" pitchFamily="18" charset="2"/>
              </a:rPr>
              <a:t>2</a:t>
            </a:r>
          </a:p>
          <a:p>
            <a:pPr lvl="2">
              <a:lnSpc>
                <a:spcPct val="80000"/>
              </a:lnSpc>
            </a:pPr>
            <a:r>
              <a:rPr lang="en-US" sz="2400" dirty="0">
                <a:sym typeface="Symbol" pitchFamily="18" charset="2"/>
              </a:rPr>
              <a:t>Induction step</a:t>
            </a:r>
          </a:p>
          <a:p>
            <a:pPr lvl="3">
              <a:lnSpc>
                <a:spcPct val="80000"/>
              </a:lnSpc>
            </a:pPr>
            <a:r>
              <a:rPr lang="en-US" sz="2400" dirty="0">
                <a:sym typeface="Symbol" pitchFamily="18" charset="2"/>
              </a:rPr>
              <a:t>For n  2, suppose the claim is true for n’ &lt; n</a:t>
            </a:r>
          </a:p>
          <a:p>
            <a:pPr lvl="3">
              <a:lnSpc>
                <a:spcPct val="80000"/>
              </a:lnSpc>
            </a:pPr>
            <a:r>
              <a:rPr lang="en-US" sz="2200" dirty="0">
                <a:sym typeface="Symbol" pitchFamily="18" charset="2"/>
              </a:rPr>
              <a:t>Since F(n) = F(n-1)+ F(n-2) and n-1 &lt; n and n-2 &lt; n, applying the induction assumption </a:t>
            </a:r>
          </a:p>
          <a:p>
            <a:pPr lvl="4">
              <a:lnSpc>
                <a:spcPct val="80000"/>
              </a:lnSpc>
            </a:pPr>
            <a:r>
              <a:rPr lang="en-US" sz="2100" dirty="0">
                <a:sym typeface="Symbol" pitchFamily="18" charset="2"/>
              </a:rPr>
              <a:t>Assume it is true of n-1 and n-2</a:t>
            </a:r>
          </a:p>
          <a:p>
            <a:pPr lvl="3">
              <a:lnSpc>
                <a:spcPct val="80000"/>
              </a:lnSpc>
            </a:pPr>
            <a:r>
              <a:rPr lang="en-US" dirty="0">
                <a:sym typeface="Symbol" pitchFamily="18" charset="2"/>
              </a:rPr>
              <a:t>Then F(n) = F(n-1)+F(n-2) &lt; 2</a:t>
            </a:r>
            <a:r>
              <a:rPr lang="en-US" baseline="30000" dirty="0">
                <a:sym typeface="Symbol" pitchFamily="18" charset="2"/>
              </a:rPr>
              <a:t>n-1</a:t>
            </a:r>
            <a:r>
              <a:rPr lang="en-US" dirty="0">
                <a:sym typeface="Symbol" pitchFamily="18" charset="2"/>
              </a:rPr>
              <a:t>+2</a:t>
            </a:r>
            <a:r>
              <a:rPr lang="en-US" baseline="30000" dirty="0">
                <a:sym typeface="Symbol" pitchFamily="18" charset="2"/>
              </a:rPr>
              <a:t>n-2 </a:t>
            </a:r>
            <a:r>
              <a:rPr lang="en-US" dirty="0">
                <a:sym typeface="Symbol" pitchFamily="18" charset="2"/>
              </a:rPr>
              <a:t>&lt; 2</a:t>
            </a:r>
            <a:r>
              <a:rPr lang="en-US" baseline="30000" dirty="0">
                <a:sym typeface="Symbol" pitchFamily="18" charset="2"/>
              </a:rPr>
              <a:t>n-1</a:t>
            </a:r>
            <a:r>
              <a:rPr lang="en-US" dirty="0">
                <a:sym typeface="Symbol" pitchFamily="18" charset="2"/>
              </a:rPr>
              <a:t>+2</a:t>
            </a:r>
            <a:r>
              <a:rPr lang="en-US" baseline="30000" dirty="0">
                <a:sym typeface="Symbol" pitchFamily="18" charset="2"/>
              </a:rPr>
              <a:t>n-1 </a:t>
            </a:r>
            <a:r>
              <a:rPr lang="en-US" dirty="0">
                <a:sym typeface="Symbol" pitchFamily="18" charset="2"/>
              </a:rPr>
              <a:t>= 2(2</a:t>
            </a:r>
            <a:r>
              <a:rPr lang="en-US" baseline="30000" dirty="0">
                <a:sym typeface="Symbol" pitchFamily="18" charset="2"/>
              </a:rPr>
              <a:t>n-1</a:t>
            </a:r>
            <a:r>
              <a:rPr lang="en-US" dirty="0">
                <a:sym typeface="Symbol" pitchFamily="18" charset="2"/>
              </a:rPr>
              <a:t>) = 2</a:t>
            </a:r>
            <a:r>
              <a:rPr lang="en-US" baseline="30000" dirty="0">
                <a:sym typeface="Symbol" pitchFamily="18" charset="2"/>
              </a:rPr>
              <a:t>n</a:t>
            </a:r>
            <a:endParaRPr lang="en-US" dirty="0">
              <a:sym typeface="Symbol" pitchFamily="18" charset="2"/>
            </a:endParaRPr>
          </a:p>
        </p:txBody>
      </p:sp>
      <p:pic>
        <p:nvPicPr>
          <p:cNvPr id="271365" name="Picture 5" descr=" &#10;  F(n):=  &#10;  \begin{cases}&#10;    0             &amp; \mbox{if } n = 0; \\&#10;    1             &amp; \mbox{if } n = 1; \\&#10;    F(n-1)+F(n-2) &amp; \mbox{if } n &gt; 1. \\&#10;   \end{cases}&#10; "/>
          <p:cNvPicPr>
            <a:picLocks noChangeAspect="1" noChangeArrowheads="1"/>
          </p:cNvPicPr>
          <p:nvPr/>
        </p:nvPicPr>
        <p:blipFill>
          <a:blip r:embed="rId3" cstate="print"/>
          <a:srcRect/>
          <a:stretch>
            <a:fillRect/>
          </a:stretch>
        </p:blipFill>
        <p:spPr bwMode="auto">
          <a:xfrm>
            <a:off x="1447800" y="1828800"/>
            <a:ext cx="3409950" cy="800100"/>
          </a:xfrm>
          <a:prstGeom prst="rect">
            <a:avLst/>
          </a:prstGeom>
          <a:blipFill>
            <a:blip r:embed="rId4" cstate="print"/>
            <a:tile tx="0" ty="0" sx="100000" sy="100000" flip="none" algn="tl"/>
          </a:blipFill>
          <a:ln w="9525">
            <a:solidFill>
              <a:schemeClr val="bg1"/>
            </a:solidFill>
            <a:miter lim="800000"/>
            <a:headEnd/>
            <a:tailEnd/>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550" y="2110154"/>
            <a:ext cx="1942640" cy="1248840"/>
          </a:xfrm>
          <a:prstGeom prst="rect">
            <a:avLst/>
          </a:prstGeom>
        </p:spPr>
      </p:pic>
    </p:spTree>
    <p:extLst>
      <p:ext uri="{BB962C8B-B14F-4D97-AF65-F5344CB8AC3E}">
        <p14:creationId xmlns:p14="http://schemas.microsoft.com/office/powerpoint/2010/main" val="305173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533236CB-E653-4B18-A1B6-3F0999E882C4}" type="slidenum">
              <a:rPr lang="en-US"/>
              <a:pPr/>
              <a:t>11</a:t>
            </a:fld>
            <a:endParaRPr lang="en-US" dirty="0"/>
          </a:p>
        </p:txBody>
      </p:sp>
      <p:sp>
        <p:nvSpPr>
          <p:cNvPr id="302082" name="Rectangle 2"/>
          <p:cNvSpPr>
            <a:spLocks noGrp="1" noChangeArrowheads="1"/>
          </p:cNvSpPr>
          <p:nvPr>
            <p:ph type="title"/>
          </p:nvPr>
        </p:nvSpPr>
        <p:spPr/>
        <p:txBody>
          <a:bodyPr>
            <a:noAutofit/>
          </a:bodyPr>
          <a:lstStyle/>
          <a:p>
            <a:pPr algn="ctr"/>
            <a:r>
              <a:rPr lang="en-US" altLang="en-US" sz="3200" dirty="0"/>
              <a:t>Examples Using </a:t>
            </a:r>
            <a:r>
              <a:rPr lang="en-US" altLang="en-US" sz="3200" b="1" dirty="0"/>
              <a:t>Logarithms Properties</a:t>
            </a:r>
            <a:endParaRPr lang="en-US" sz="3200" b="1" dirty="0"/>
          </a:p>
        </p:txBody>
      </p:sp>
      <p:sp>
        <p:nvSpPr>
          <p:cNvPr id="302083" name="Rectangle 3"/>
          <p:cNvSpPr>
            <a:spLocks noGrp="1" noChangeArrowheads="1"/>
          </p:cNvSpPr>
          <p:nvPr>
            <p:ph type="body" idx="1"/>
          </p:nvPr>
        </p:nvSpPr>
        <p:spPr>
          <a:xfrm>
            <a:off x="381000" y="1593056"/>
            <a:ext cx="8229600" cy="4530725"/>
          </a:xfrm>
        </p:spPr>
        <p:txBody>
          <a:bodyPr>
            <a:normAutofit/>
          </a:bodyPr>
          <a:lstStyle/>
          <a:p>
            <a:pPr lvl="1">
              <a:lnSpc>
                <a:spcPct val="90000"/>
              </a:lnSpc>
              <a:buFontTx/>
              <a:buNone/>
            </a:pPr>
            <a:r>
              <a:rPr lang="en-US" altLang="en-US" sz="2400" dirty="0"/>
              <a:t>log</a:t>
            </a:r>
            <a:r>
              <a:rPr lang="en-US" altLang="en-US" sz="2400" baseline="-25000" dirty="0"/>
              <a:t>2</a:t>
            </a:r>
            <a:r>
              <a:rPr lang="en-US" altLang="en-US" sz="2400" dirty="0"/>
              <a:t>(2n) = log</a:t>
            </a:r>
            <a:r>
              <a:rPr lang="en-US" altLang="en-US" sz="2400" baseline="-25000" dirty="0"/>
              <a:t>2</a:t>
            </a:r>
            <a:r>
              <a:rPr lang="en-US" altLang="en-US" sz="2400" dirty="0"/>
              <a:t>2 + log</a:t>
            </a:r>
            <a:r>
              <a:rPr lang="en-US" altLang="en-US" sz="2400" baseline="-25000" dirty="0"/>
              <a:t>2</a:t>
            </a:r>
            <a:r>
              <a:rPr lang="en-US" altLang="en-US" sz="2400" dirty="0"/>
              <a:t>n = 1 + log</a:t>
            </a:r>
            <a:r>
              <a:rPr lang="en-US" altLang="en-US" sz="2400" baseline="-25000" dirty="0"/>
              <a:t>2</a:t>
            </a:r>
            <a:r>
              <a:rPr lang="en-US" altLang="en-US" sz="2400" dirty="0"/>
              <a:t>n </a:t>
            </a:r>
          </a:p>
          <a:p>
            <a:pPr lvl="1">
              <a:lnSpc>
                <a:spcPct val="90000"/>
              </a:lnSpc>
              <a:buFontTx/>
              <a:buNone/>
            </a:pPr>
            <a:r>
              <a:rPr lang="en-US" altLang="en-US" sz="2400" dirty="0"/>
              <a:t>log</a:t>
            </a:r>
            <a:r>
              <a:rPr lang="en-US" altLang="en-US" sz="2400" baseline="-25000" dirty="0"/>
              <a:t>2</a:t>
            </a:r>
            <a:r>
              <a:rPr lang="en-US" altLang="en-US" sz="2400" dirty="0"/>
              <a:t> (n/2) = log</a:t>
            </a:r>
            <a:r>
              <a:rPr lang="en-US" altLang="en-US" sz="2400" baseline="-25000" dirty="0"/>
              <a:t>2</a:t>
            </a:r>
            <a:r>
              <a:rPr lang="en-US" altLang="en-US" sz="2400" dirty="0"/>
              <a:t>n – log</a:t>
            </a:r>
            <a:r>
              <a:rPr lang="en-US" altLang="en-US" sz="2400" baseline="-25000" dirty="0"/>
              <a:t>2</a:t>
            </a:r>
            <a:r>
              <a:rPr lang="en-US" altLang="en-US" sz="2400" dirty="0"/>
              <a:t>2 = log</a:t>
            </a:r>
            <a:r>
              <a:rPr lang="en-US" altLang="en-US" sz="2400" baseline="-25000" dirty="0"/>
              <a:t>2</a:t>
            </a:r>
            <a:r>
              <a:rPr lang="en-US" altLang="en-US" sz="2400" dirty="0"/>
              <a:t>n – 1 </a:t>
            </a:r>
          </a:p>
          <a:p>
            <a:pPr lvl="1">
              <a:lnSpc>
                <a:spcPct val="90000"/>
              </a:lnSpc>
              <a:buFontTx/>
              <a:buNone/>
            </a:pPr>
            <a:r>
              <a:rPr lang="en-US" altLang="en-US" sz="2400" dirty="0"/>
              <a:t>log</a:t>
            </a:r>
            <a:r>
              <a:rPr lang="en-US" altLang="en-US" sz="2400" baseline="-25000" dirty="0"/>
              <a:t>2</a:t>
            </a:r>
            <a:r>
              <a:rPr lang="en-US" altLang="en-US" sz="2400" dirty="0"/>
              <a:t>n</a:t>
            </a:r>
            <a:r>
              <a:rPr lang="en-US" altLang="en-US" sz="2400" baseline="30000" dirty="0"/>
              <a:t>3</a:t>
            </a:r>
            <a:r>
              <a:rPr lang="en-US" altLang="en-US" sz="2400" dirty="0"/>
              <a:t> = 3log</a:t>
            </a:r>
            <a:r>
              <a:rPr lang="en-US" altLang="en-US" sz="2400" baseline="-25000" dirty="0"/>
              <a:t>2</a:t>
            </a:r>
            <a:r>
              <a:rPr lang="en-US" altLang="en-US" sz="2400" dirty="0"/>
              <a:t>n</a:t>
            </a:r>
          </a:p>
          <a:p>
            <a:pPr lvl="1">
              <a:lnSpc>
                <a:spcPct val="90000"/>
              </a:lnSpc>
              <a:buNone/>
            </a:pPr>
            <a:r>
              <a:rPr lang="en-US" altLang="en-US" sz="2400" dirty="0"/>
              <a:t>log</a:t>
            </a:r>
            <a:r>
              <a:rPr lang="en-US" altLang="en-US" sz="2400" baseline="-25000" dirty="0"/>
              <a:t>2</a:t>
            </a:r>
            <a:r>
              <a:rPr lang="en-US" altLang="en-US" sz="2400" dirty="0"/>
              <a:t>2</a:t>
            </a:r>
            <a:r>
              <a:rPr lang="en-US" altLang="en-US" sz="2400" baseline="30000" dirty="0"/>
              <a:t>n</a:t>
            </a:r>
            <a:r>
              <a:rPr lang="en-US" altLang="en-US" sz="2400" dirty="0"/>
              <a:t> = n*1 = n</a:t>
            </a:r>
          </a:p>
          <a:p>
            <a:pPr lvl="1">
              <a:lnSpc>
                <a:spcPct val="90000"/>
              </a:lnSpc>
              <a:buFontTx/>
              <a:buNone/>
            </a:pPr>
            <a:r>
              <a:rPr lang="en-US" altLang="en-US" sz="2400" dirty="0"/>
              <a:t>log</a:t>
            </a:r>
            <a:r>
              <a:rPr lang="en-US" altLang="en-US" sz="2400" baseline="-25000" dirty="0"/>
              <a:t>4</a:t>
            </a:r>
            <a:r>
              <a:rPr lang="en-US" altLang="en-US" sz="2400" dirty="0"/>
              <a:t>n = log</a:t>
            </a:r>
            <a:r>
              <a:rPr lang="en-US" altLang="en-US" sz="2400" baseline="-25000" dirty="0"/>
              <a:t>2</a:t>
            </a:r>
            <a:r>
              <a:rPr lang="en-US" altLang="en-US" sz="2400" dirty="0"/>
              <a:t>n/log</a:t>
            </a:r>
            <a:r>
              <a:rPr lang="en-US" altLang="en-US" sz="2400" baseline="-25000" dirty="0"/>
              <a:t>2</a:t>
            </a:r>
            <a:r>
              <a:rPr lang="en-US" altLang="en-US" sz="2400" dirty="0"/>
              <a:t>4= (log</a:t>
            </a:r>
            <a:r>
              <a:rPr lang="en-US" altLang="en-US" sz="2400" baseline="-25000" dirty="0"/>
              <a:t>2</a:t>
            </a:r>
            <a:r>
              <a:rPr lang="en-US" altLang="en-US" sz="2400" dirty="0"/>
              <a:t>n)/2</a:t>
            </a:r>
          </a:p>
          <a:p>
            <a:pPr lvl="1">
              <a:lnSpc>
                <a:spcPct val="90000"/>
              </a:lnSpc>
              <a:buFontTx/>
              <a:buNone/>
            </a:pPr>
            <a:r>
              <a:rPr lang="en-US" altLang="en-US" sz="2400" dirty="0"/>
              <a:t>2 </a:t>
            </a:r>
            <a:r>
              <a:rPr lang="en-US" altLang="en-US" sz="2400" baseline="30000" dirty="0"/>
              <a:t>log</a:t>
            </a:r>
            <a:r>
              <a:rPr lang="en-US" altLang="en-US" sz="2400" baseline="-11000" dirty="0"/>
              <a:t>2</a:t>
            </a:r>
            <a:r>
              <a:rPr lang="en-US" altLang="en-US" sz="2400" baseline="30000" dirty="0"/>
              <a:t>n</a:t>
            </a:r>
            <a:r>
              <a:rPr lang="en-US" altLang="en-US" sz="2400" dirty="0"/>
              <a:t> = n </a:t>
            </a:r>
            <a:r>
              <a:rPr lang="en-US" altLang="en-US" sz="2400" baseline="30000" dirty="0"/>
              <a:t>log</a:t>
            </a:r>
            <a:r>
              <a:rPr lang="en-US" altLang="en-US" sz="2400" baseline="-11000" dirty="0"/>
              <a:t>2</a:t>
            </a:r>
            <a:r>
              <a:rPr lang="en-US" altLang="en-US" sz="2400" baseline="30000" dirty="0"/>
              <a:t>2=</a:t>
            </a:r>
            <a:r>
              <a:rPr lang="en-US" altLang="en-US" sz="2400" dirty="0"/>
              <a:t> n</a:t>
            </a:r>
          </a:p>
          <a:p>
            <a:pPr lvl="1">
              <a:lnSpc>
                <a:spcPct val="90000"/>
              </a:lnSpc>
              <a:buFontTx/>
              <a:buNone/>
            </a:pPr>
            <a:endParaRPr lang="en-US" altLang="en-US" sz="2400" dirty="0"/>
          </a:p>
        </p:txBody>
      </p:sp>
      <p:sp>
        <p:nvSpPr>
          <p:cNvPr id="302085" name="Rectangle 5" descr="Rectangle: Click to edit Master text styles&#10;Second level&#10;Third level&#10;Fourth level&#10;Fifth level"/>
          <p:cNvSpPr>
            <a:spLocks noChangeArrowheads="1"/>
          </p:cNvSpPr>
          <p:nvPr/>
        </p:nvSpPr>
        <p:spPr bwMode="auto">
          <a:xfrm>
            <a:off x="533400" y="1600200"/>
            <a:ext cx="8077200" cy="4800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Blip>
                <a:blip r:embed="rId3"/>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3"/>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3"/>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3"/>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3"/>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None/>
            </a:pPr>
            <a:endParaRPr lang="en-US" altLang="en-US" sz="2400" dirty="0">
              <a:effectLst>
                <a:outerShdw blurRad="38100" dist="38100" dir="2700000" algn="tl">
                  <a:srgbClr val="000000"/>
                </a:outerShdw>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624" y="3505585"/>
            <a:ext cx="3474258" cy="2895215"/>
          </a:xfrm>
          <a:prstGeom prst="rect">
            <a:avLst/>
          </a:prstGeom>
        </p:spPr>
      </p:pic>
    </p:spTree>
    <p:extLst>
      <p:ext uri="{BB962C8B-B14F-4D97-AF65-F5344CB8AC3E}">
        <p14:creationId xmlns:p14="http://schemas.microsoft.com/office/powerpoint/2010/main" val="865794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8AB72A1-2D36-48CD-B9A3-B23BCA899959}" type="slidenum">
              <a:rPr lang="en-US"/>
              <a:pPr/>
              <a:t>12</a:t>
            </a:fld>
            <a:endParaRPr lang="en-US" dirty="0"/>
          </a:p>
        </p:txBody>
      </p:sp>
      <p:sp>
        <p:nvSpPr>
          <p:cNvPr id="105474" name="Rectangle 2"/>
          <p:cNvSpPr>
            <a:spLocks noGrp="1" noChangeArrowheads="1"/>
          </p:cNvSpPr>
          <p:nvPr>
            <p:ph type="title"/>
          </p:nvPr>
        </p:nvSpPr>
        <p:spPr/>
        <p:txBody>
          <a:bodyPr/>
          <a:lstStyle/>
          <a:p>
            <a:r>
              <a:rPr lang="en-US" dirty="0"/>
              <a:t>Linear Function</a:t>
            </a:r>
          </a:p>
        </p:txBody>
      </p:sp>
      <p:sp>
        <p:nvSpPr>
          <p:cNvPr id="105475" name="Rectangle 3"/>
          <p:cNvSpPr>
            <a:spLocks noGrp="1" noChangeArrowheads="1"/>
          </p:cNvSpPr>
          <p:nvPr>
            <p:ph type="body" idx="1"/>
          </p:nvPr>
        </p:nvSpPr>
        <p:spPr/>
        <p:txBody>
          <a:bodyPr/>
          <a:lstStyle/>
          <a:p>
            <a:r>
              <a:rPr lang="en-US" i="1" dirty="0">
                <a:solidFill>
                  <a:srgbClr val="FFFF00"/>
                </a:solidFill>
              </a:rPr>
              <a:t>f (n) = n</a:t>
            </a:r>
          </a:p>
          <a:p>
            <a:pPr lvl="1"/>
            <a:r>
              <a:rPr lang="en-US" dirty="0"/>
              <a:t>Function arises when the same basic operation is done for n elements</a:t>
            </a:r>
          </a:p>
          <a:p>
            <a:pPr lvl="2"/>
            <a:r>
              <a:rPr lang="en-US" dirty="0"/>
              <a:t>For example</a:t>
            </a:r>
          </a:p>
          <a:p>
            <a:pPr lvl="3"/>
            <a:r>
              <a:rPr lang="en-US" sz="2000" dirty="0"/>
              <a:t>Comparing a constant c to each element of an array of size n requires n comparisons</a:t>
            </a:r>
          </a:p>
          <a:p>
            <a:pPr lvl="3"/>
            <a:r>
              <a:rPr lang="en-US" sz="2000" dirty="0"/>
              <a:t>Reading n objects requires n operations </a:t>
            </a:r>
          </a:p>
          <a:p>
            <a:pPr lvl="1"/>
            <a:endParaRPr lang="en-US" dirty="0"/>
          </a:p>
        </p:txBody>
      </p:sp>
      <p:pic>
        <p:nvPicPr>
          <p:cNvPr id="586754" name="Picture 2" descr="C:\Users\Jerry\Desktop\index.jpg"/>
          <p:cNvPicPr>
            <a:picLocks noChangeAspect="1" noChangeArrowheads="1"/>
          </p:cNvPicPr>
          <p:nvPr/>
        </p:nvPicPr>
        <p:blipFill>
          <a:blip r:embed="rId3" cstate="print"/>
          <a:srcRect/>
          <a:stretch>
            <a:fillRect/>
          </a:stretch>
        </p:blipFill>
        <p:spPr bwMode="auto">
          <a:xfrm>
            <a:off x="6705600" y="4275931"/>
            <a:ext cx="2262209" cy="2201069"/>
          </a:xfrm>
          <a:prstGeom prst="rect">
            <a:avLst/>
          </a:prstGeom>
          <a:noFill/>
          <a:ln w="38100">
            <a:solidFill>
              <a:srgbClr val="FF0000"/>
            </a:solidFill>
          </a:ln>
        </p:spPr>
      </p:pic>
    </p:spTree>
    <p:extLst>
      <p:ext uri="{BB962C8B-B14F-4D97-AF65-F5344CB8AC3E}">
        <p14:creationId xmlns:p14="http://schemas.microsoft.com/office/powerpoint/2010/main" val="360913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715B6B4-0A5B-4D17-A6C2-7B60767964B6}" type="slidenum">
              <a:rPr lang="en-US"/>
              <a:pPr/>
              <a:t>13</a:t>
            </a:fld>
            <a:endParaRPr lang="en-US" dirty="0"/>
          </a:p>
        </p:txBody>
      </p:sp>
      <p:sp>
        <p:nvSpPr>
          <p:cNvPr id="107522" name="Rectangle 2"/>
          <p:cNvSpPr>
            <a:spLocks noGrp="1" noChangeArrowheads="1"/>
          </p:cNvSpPr>
          <p:nvPr>
            <p:ph type="title"/>
          </p:nvPr>
        </p:nvSpPr>
        <p:spPr/>
        <p:txBody>
          <a:bodyPr/>
          <a:lstStyle/>
          <a:p>
            <a:r>
              <a:rPr lang="en-US" dirty="0"/>
              <a:t>n-log-n Function</a:t>
            </a:r>
          </a:p>
        </p:txBody>
      </p:sp>
      <p:sp>
        <p:nvSpPr>
          <p:cNvPr id="107523" name="Rectangle 3"/>
          <p:cNvSpPr>
            <a:spLocks noGrp="1" noChangeArrowheads="1"/>
          </p:cNvSpPr>
          <p:nvPr>
            <p:ph type="body" idx="1"/>
          </p:nvPr>
        </p:nvSpPr>
        <p:spPr>
          <a:xfrm>
            <a:off x="125569" y="1198697"/>
            <a:ext cx="8229600" cy="4530725"/>
          </a:xfrm>
        </p:spPr>
        <p:txBody>
          <a:bodyPr/>
          <a:lstStyle/>
          <a:p>
            <a:r>
              <a:rPr lang="en-US" i="1" dirty="0">
                <a:solidFill>
                  <a:srgbClr val="FFFF00"/>
                </a:solidFill>
              </a:rPr>
              <a:t>f (</a:t>
            </a:r>
            <a:r>
              <a:rPr lang="en-US" sz="2800" i="1" dirty="0">
                <a:solidFill>
                  <a:srgbClr val="FFFF00"/>
                </a:solidFill>
              </a:rPr>
              <a:t>n) = n log</a:t>
            </a:r>
            <a:r>
              <a:rPr lang="en-US" sz="2800" i="1" baseline="-25000" dirty="0">
                <a:solidFill>
                  <a:srgbClr val="FFFF00"/>
                </a:solidFill>
              </a:rPr>
              <a:t>2</a:t>
            </a:r>
            <a:r>
              <a:rPr lang="en-US" sz="2800" i="1" dirty="0">
                <a:solidFill>
                  <a:srgbClr val="FFFF00"/>
                </a:solidFill>
              </a:rPr>
              <a:t>n   </a:t>
            </a:r>
          </a:p>
          <a:p>
            <a:pPr lvl="1"/>
            <a:r>
              <a:rPr lang="en-US" sz="2400" dirty="0"/>
              <a:t>This function</a:t>
            </a:r>
          </a:p>
          <a:p>
            <a:pPr lvl="2"/>
            <a:r>
              <a:rPr lang="en-US" sz="2400" dirty="0"/>
              <a:t>Grows a little faster than the linear function, </a:t>
            </a:r>
            <a:r>
              <a:rPr lang="en-US" sz="2400" i="1" dirty="0"/>
              <a:t>f (n) = n</a:t>
            </a:r>
            <a:r>
              <a:rPr lang="en-US" sz="2400" dirty="0"/>
              <a:t> </a:t>
            </a:r>
          </a:p>
          <a:p>
            <a:pPr lvl="2"/>
            <a:r>
              <a:rPr lang="en-US" sz="2400" dirty="0"/>
              <a:t>Grows much slower than the quadratic n</a:t>
            </a:r>
            <a:r>
              <a:rPr lang="en-US" sz="2400" baseline="30000" dirty="0"/>
              <a:t>2</a:t>
            </a:r>
            <a:r>
              <a:rPr lang="en-US" sz="2400" dirty="0">
                <a:effectLst/>
              </a:rPr>
              <a:t>, </a:t>
            </a:r>
            <a:r>
              <a:rPr lang="en-US" sz="2400" i="1" dirty="0"/>
              <a:t>f (n) = n</a:t>
            </a:r>
            <a:r>
              <a:rPr lang="en-US" sz="2400" i="1" baseline="30000" dirty="0"/>
              <a:t>2</a:t>
            </a:r>
            <a:r>
              <a:rPr lang="en-US" sz="2400" i="1" dirty="0"/>
              <a:t> </a:t>
            </a:r>
            <a:endParaRPr lang="en-US" sz="2400" baseline="30000" dirty="0"/>
          </a:p>
          <a:p>
            <a:pPr lvl="1"/>
            <a:r>
              <a:rPr lang="en-US" sz="2400" dirty="0">
                <a:effectLst/>
              </a:rPr>
              <a:t>If one can improve the running time of solving some problem from a quadratic to n-log-n, one will have an algorithm that runs much faster</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4785610"/>
            <a:ext cx="2024270" cy="1691390"/>
          </a:xfrm>
          <a:prstGeom prst="rect">
            <a:avLst/>
          </a:prstGeom>
        </p:spPr>
      </p:pic>
    </p:spTree>
    <p:extLst>
      <p:ext uri="{BB962C8B-B14F-4D97-AF65-F5344CB8AC3E}">
        <p14:creationId xmlns:p14="http://schemas.microsoft.com/office/powerpoint/2010/main" val="36095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715B6B4-0A5B-4D17-A6C2-7B60767964B6}" type="slidenum">
              <a:rPr lang="en-US"/>
              <a:pPr/>
              <a:t>14</a:t>
            </a:fld>
            <a:endParaRPr lang="en-US" dirty="0"/>
          </a:p>
        </p:txBody>
      </p:sp>
      <p:sp>
        <p:nvSpPr>
          <p:cNvPr id="107522" name="Rectangle 2"/>
          <p:cNvSpPr>
            <a:spLocks noGrp="1" noChangeArrowheads="1"/>
          </p:cNvSpPr>
          <p:nvPr>
            <p:ph type="title"/>
          </p:nvPr>
        </p:nvSpPr>
        <p:spPr/>
        <p:txBody>
          <a:bodyPr/>
          <a:lstStyle/>
          <a:p>
            <a:r>
              <a:rPr lang="en-US" dirty="0"/>
              <a:t>Comparison of Functions</a:t>
            </a:r>
          </a:p>
        </p:txBody>
      </p:sp>
      <p:pic>
        <p:nvPicPr>
          <p:cNvPr id="587778" name="Picture 2" descr="C:\Users\Jerry\Desktop\index.jpg"/>
          <p:cNvPicPr>
            <a:picLocks noChangeAspect="1" noChangeArrowheads="1"/>
          </p:cNvPicPr>
          <p:nvPr/>
        </p:nvPicPr>
        <p:blipFill>
          <a:blip r:embed="rId3" cstate="print"/>
          <a:srcRect/>
          <a:stretch>
            <a:fillRect/>
          </a:stretch>
        </p:blipFill>
        <p:spPr bwMode="auto">
          <a:xfrm>
            <a:off x="987447" y="4105891"/>
            <a:ext cx="2863336" cy="2144737"/>
          </a:xfrm>
          <a:prstGeom prst="rect">
            <a:avLst/>
          </a:prstGeom>
          <a:noFill/>
          <a:ln w="38100">
            <a:solidFill>
              <a:srgbClr val="FF0000"/>
            </a:solidFill>
          </a:ln>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635" y="3791122"/>
            <a:ext cx="3205298" cy="2971435"/>
          </a:xfrm>
          <a:prstGeom prst="rect">
            <a:avLst/>
          </a:prstGeom>
          <a:ln w="38100">
            <a:solidFill>
              <a:srgbClr val="FF0000"/>
            </a:solidFill>
          </a:ln>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83720" y="1185914"/>
            <a:ext cx="2892260" cy="2416644"/>
          </a:xfrm>
          <a:prstGeom prst="rect">
            <a:avLst/>
          </a:prstGeom>
        </p:spPr>
      </p:pic>
      <p:sp>
        <p:nvSpPr>
          <p:cNvPr id="4" name="TextBox 3"/>
          <p:cNvSpPr txBox="1"/>
          <p:nvPr/>
        </p:nvSpPr>
        <p:spPr>
          <a:xfrm>
            <a:off x="1687133" y="3646066"/>
            <a:ext cx="1233030" cy="338554"/>
          </a:xfrm>
          <a:prstGeom prst="rect">
            <a:avLst/>
          </a:prstGeom>
          <a:solidFill>
            <a:schemeClr val="bg2"/>
          </a:solidFill>
        </p:spPr>
        <p:txBody>
          <a:bodyPr wrap="none" rtlCol="0">
            <a:spAutoFit/>
          </a:bodyPr>
          <a:lstStyle/>
          <a:p>
            <a:r>
              <a:rPr lang="en-US" dirty="0"/>
              <a:t>n vs </a:t>
            </a:r>
            <a:r>
              <a:rPr lang="en-US" dirty="0" err="1"/>
              <a:t>nlogn</a:t>
            </a:r>
            <a:endParaRPr lang="en-US" dirty="0"/>
          </a:p>
        </p:txBody>
      </p:sp>
      <p:sp>
        <p:nvSpPr>
          <p:cNvPr id="8" name="TextBox 7"/>
          <p:cNvSpPr txBox="1"/>
          <p:nvPr/>
        </p:nvSpPr>
        <p:spPr>
          <a:xfrm>
            <a:off x="5888076" y="3302779"/>
            <a:ext cx="1285929" cy="338554"/>
          </a:xfrm>
          <a:prstGeom prst="rect">
            <a:avLst/>
          </a:prstGeom>
          <a:solidFill>
            <a:schemeClr val="bg2"/>
          </a:solidFill>
        </p:spPr>
        <p:txBody>
          <a:bodyPr wrap="none" rtlCol="0">
            <a:spAutoFit/>
          </a:bodyPr>
          <a:lstStyle/>
          <a:p>
            <a:r>
              <a:rPr lang="en-US" dirty="0"/>
              <a:t>n</a:t>
            </a:r>
            <a:r>
              <a:rPr lang="en-US" baseline="30000" dirty="0"/>
              <a:t>2</a:t>
            </a:r>
            <a:r>
              <a:rPr lang="en-US" dirty="0"/>
              <a:t> vs </a:t>
            </a:r>
            <a:r>
              <a:rPr lang="en-US" dirty="0" err="1"/>
              <a:t>nlogn</a:t>
            </a:r>
            <a:endParaRPr lang="en-US" dirty="0"/>
          </a:p>
        </p:txBody>
      </p:sp>
    </p:spTree>
    <p:extLst>
      <p:ext uri="{BB962C8B-B14F-4D97-AF65-F5344CB8AC3E}">
        <p14:creationId xmlns:p14="http://schemas.microsoft.com/office/powerpoint/2010/main" val="2067988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C1653317-FBD6-4308-8CAC-69354931435B}" type="slidenum">
              <a:rPr lang="en-US"/>
              <a:pPr/>
              <a:t>15</a:t>
            </a:fld>
            <a:endParaRPr lang="en-US" dirty="0"/>
          </a:p>
        </p:txBody>
      </p:sp>
      <p:sp>
        <p:nvSpPr>
          <p:cNvPr id="120834" name="Rectangle 2"/>
          <p:cNvSpPr>
            <a:spLocks noGrp="1" noChangeArrowheads="1"/>
          </p:cNvSpPr>
          <p:nvPr>
            <p:ph type="title"/>
          </p:nvPr>
        </p:nvSpPr>
        <p:spPr>
          <a:xfrm>
            <a:off x="335712" y="170002"/>
            <a:ext cx="8229600" cy="1143000"/>
          </a:xfrm>
        </p:spPr>
        <p:txBody>
          <a:bodyPr/>
          <a:lstStyle/>
          <a:p>
            <a:r>
              <a:rPr lang="en-US"/>
              <a:t>Notation</a:t>
            </a:r>
            <a:endParaRPr lang="en-US" dirty="0"/>
          </a:p>
        </p:txBody>
      </p:sp>
      <p:graphicFrame>
        <p:nvGraphicFramePr>
          <p:cNvPr id="120836" name="Object 4"/>
          <p:cNvGraphicFramePr>
            <a:graphicFrameLocks noGrp="1" noChangeAspect="1"/>
          </p:cNvGraphicFramePr>
          <p:nvPr>
            <p:ph sz="half" idx="1"/>
            <p:extLst>
              <p:ext uri="{D42A27DB-BD31-4B8C-83A1-F6EECF244321}">
                <p14:modId xmlns:p14="http://schemas.microsoft.com/office/powerpoint/2010/main" val="2634306813"/>
              </p:ext>
            </p:extLst>
          </p:nvPr>
        </p:nvGraphicFramePr>
        <p:xfrm>
          <a:off x="1486436" y="1378264"/>
          <a:ext cx="6021948" cy="1176786"/>
        </p:xfrm>
        <a:graphic>
          <a:graphicData uri="http://schemas.openxmlformats.org/presentationml/2006/ole">
            <mc:AlternateContent xmlns:mc="http://schemas.openxmlformats.org/markup-compatibility/2006">
              <mc:Choice xmlns:v="urn:schemas-microsoft-com:vml" Requires="v">
                <p:oleObj spid="_x0000_s1184780" name="Equation" r:id="rId4" imgW="2209680" imgH="431640" progId="Equation.3">
                  <p:embed/>
                </p:oleObj>
              </mc:Choice>
              <mc:Fallback>
                <p:oleObj name="Equation" r:id="rId4" imgW="2209680" imgH="431640" progId="Equation.3">
                  <p:embed/>
                  <p:pic>
                    <p:nvPicPr>
                      <p:cNvPr id="12083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6436" y="1378264"/>
                        <a:ext cx="6021948" cy="1176786"/>
                      </a:xfrm>
                      <a:prstGeom prst="rect">
                        <a:avLst/>
                      </a:prstGeom>
                      <a:solidFill>
                        <a:srgbClr val="FFFF00"/>
                      </a:solidFill>
                      <a:ln w="9525">
                        <a:solidFill>
                          <a:schemeClr val="accent1"/>
                        </a:solidFill>
                        <a:miter lim="800000"/>
                        <a:headEnd/>
                        <a:tailEnd/>
                      </a:ln>
                    </p:spPr>
                  </p:pic>
                </p:oleObj>
              </mc:Fallback>
            </mc:AlternateContent>
          </a:graphicData>
        </a:graphic>
      </p:graphicFrame>
      <p:graphicFrame>
        <p:nvGraphicFramePr>
          <p:cNvPr id="120838" name="Object 6"/>
          <p:cNvGraphicFramePr>
            <a:graphicFrameLocks noGrp="1" noChangeAspect="1"/>
          </p:cNvGraphicFramePr>
          <p:nvPr>
            <p:ph sz="half" idx="2"/>
            <p:extLst>
              <p:ext uri="{D42A27DB-BD31-4B8C-83A1-F6EECF244321}">
                <p14:modId xmlns:p14="http://schemas.microsoft.com/office/powerpoint/2010/main" val="3721323130"/>
              </p:ext>
            </p:extLst>
          </p:nvPr>
        </p:nvGraphicFramePr>
        <p:xfrm>
          <a:off x="2720975" y="3225800"/>
          <a:ext cx="3457575" cy="1633538"/>
        </p:xfrm>
        <a:graphic>
          <a:graphicData uri="http://schemas.openxmlformats.org/presentationml/2006/ole">
            <mc:AlternateContent xmlns:mc="http://schemas.openxmlformats.org/markup-compatibility/2006">
              <mc:Choice xmlns:v="urn:schemas-microsoft-com:vml" Requires="v">
                <p:oleObj spid="_x0000_s1184781" name="Equation" r:id="rId6" imgW="914400" imgH="431640" progId="Equation.3">
                  <p:embed/>
                </p:oleObj>
              </mc:Choice>
              <mc:Fallback>
                <p:oleObj name="Equation" r:id="rId6" imgW="914400" imgH="431640" progId="Equation.3">
                  <p:embed/>
                  <p:pic>
                    <p:nvPicPr>
                      <p:cNvPr id="120838" name="Object 6"/>
                      <p:cNvPicPr>
                        <a:picLocks noChangeAspect="1" noChangeArrowheads="1"/>
                      </p:cNvPicPr>
                      <p:nvPr/>
                    </p:nvPicPr>
                    <p:blipFill>
                      <a:blip r:embed="rId7"/>
                      <a:srcRect/>
                      <a:stretch>
                        <a:fillRect/>
                      </a:stretch>
                    </p:blipFill>
                    <p:spPr bwMode="auto">
                      <a:xfrm>
                        <a:off x="2720975" y="3225800"/>
                        <a:ext cx="3457575" cy="1633538"/>
                      </a:xfrm>
                      <a:prstGeom prst="rect">
                        <a:avLst/>
                      </a:prstGeom>
                      <a:solidFill>
                        <a:srgbClr val="FFFF00"/>
                      </a:solidFill>
                      <a:ln w="9525">
                        <a:solidFill>
                          <a:schemeClr val="accent2"/>
                        </a:solidFill>
                        <a:miter lim="800000"/>
                        <a:headEnd/>
                        <a:tailEnd/>
                      </a:ln>
                    </p:spPr>
                  </p:pic>
                </p:oleObj>
              </mc:Fallback>
            </mc:AlternateContent>
          </a:graphicData>
        </a:graphic>
      </p:graphicFrame>
      <p:sp>
        <p:nvSpPr>
          <p:cNvPr id="120840" name="Text Box 8"/>
          <p:cNvSpPr txBox="1">
            <a:spLocks noChangeArrowheads="1"/>
          </p:cNvSpPr>
          <p:nvPr/>
        </p:nvSpPr>
        <p:spPr bwMode="auto">
          <a:xfrm>
            <a:off x="3345612" y="4805093"/>
            <a:ext cx="2209800" cy="523220"/>
          </a:xfrm>
          <a:prstGeom prst="rect">
            <a:avLst/>
          </a:prstGeom>
          <a:noFill/>
          <a:ln w="9525">
            <a:noFill/>
            <a:miter lim="800000"/>
            <a:headEnd/>
            <a:tailEnd/>
          </a:ln>
          <a:effectLst/>
        </p:spPr>
        <p:txBody>
          <a:bodyPr wrap="square">
            <a:spAutoFit/>
          </a:bodyPr>
          <a:lstStyle/>
          <a:p>
            <a:pPr>
              <a:spcBef>
                <a:spcPct val="50000"/>
              </a:spcBef>
            </a:pPr>
            <a:r>
              <a:rPr lang="en-US" sz="2800" dirty="0"/>
              <a:t>Polynomial</a:t>
            </a:r>
          </a:p>
        </p:txBody>
      </p:sp>
      <p:sp>
        <p:nvSpPr>
          <p:cNvPr id="8" name="Rectangle 7"/>
          <p:cNvSpPr/>
          <p:nvPr/>
        </p:nvSpPr>
        <p:spPr>
          <a:xfrm>
            <a:off x="1538611" y="5519042"/>
            <a:ext cx="6324600" cy="461665"/>
          </a:xfrm>
          <a:prstGeom prst="rect">
            <a:avLst/>
          </a:prstGeom>
          <a:solidFill>
            <a:srgbClr val="FFFF00"/>
          </a:solidFill>
          <a:ln>
            <a:solidFill>
              <a:srgbClr val="FF0000"/>
            </a:solidFill>
          </a:ln>
        </p:spPr>
        <p:txBody>
          <a:bodyPr wrap="square">
            <a:spAutoFit/>
          </a:bodyPr>
          <a:lstStyle/>
          <a:p>
            <a:r>
              <a:rPr lang="en-US" sz="2400" dirty="0">
                <a:solidFill>
                  <a:srgbClr val="000000"/>
                </a:solidFill>
              </a:rPr>
              <a:t>1 + 2 + 3+  </a:t>
            </a:r>
            <a:r>
              <a:rPr lang="en-US" sz="2400" b="1" baseline="30000" dirty="0">
                <a:solidFill>
                  <a:srgbClr val="000000"/>
                </a:solidFill>
              </a:rPr>
              <a:t>…</a:t>
            </a:r>
            <a:r>
              <a:rPr lang="en-US" sz="2400" dirty="0">
                <a:solidFill>
                  <a:srgbClr val="000000"/>
                </a:solidFill>
              </a:rPr>
              <a:t> + (n-2) + (n-1) + n = n(n+1)/2</a:t>
            </a:r>
          </a:p>
        </p:txBody>
      </p:sp>
      <p:sp>
        <p:nvSpPr>
          <p:cNvPr id="9" name="Text Box 8"/>
          <p:cNvSpPr txBox="1">
            <a:spLocks noChangeArrowheads="1"/>
          </p:cNvSpPr>
          <p:nvPr/>
        </p:nvSpPr>
        <p:spPr bwMode="auto">
          <a:xfrm>
            <a:off x="2069742" y="5848764"/>
            <a:ext cx="6159858" cy="523220"/>
          </a:xfrm>
          <a:prstGeom prst="rect">
            <a:avLst/>
          </a:prstGeom>
          <a:noFill/>
          <a:ln w="9525">
            <a:noFill/>
            <a:miter lim="800000"/>
            <a:headEnd/>
            <a:tailEnd/>
          </a:ln>
          <a:effectLst/>
        </p:spPr>
        <p:txBody>
          <a:bodyPr wrap="square">
            <a:spAutoFit/>
          </a:bodyPr>
          <a:lstStyle/>
          <a:p>
            <a:pPr>
              <a:spcBef>
                <a:spcPct val="50000"/>
              </a:spcBef>
            </a:pPr>
            <a:r>
              <a:rPr lang="en-US" sz="2800" dirty="0"/>
              <a:t>Summation of the first n numbers</a:t>
            </a:r>
          </a:p>
        </p:txBody>
      </p:sp>
      <p:sp>
        <p:nvSpPr>
          <p:cNvPr id="10" name="Text Box 8"/>
          <p:cNvSpPr txBox="1">
            <a:spLocks noChangeArrowheads="1"/>
          </p:cNvSpPr>
          <p:nvPr/>
        </p:nvSpPr>
        <p:spPr bwMode="auto">
          <a:xfrm>
            <a:off x="3222524" y="2461024"/>
            <a:ext cx="2956775" cy="523220"/>
          </a:xfrm>
          <a:prstGeom prst="rect">
            <a:avLst/>
          </a:prstGeom>
          <a:noFill/>
          <a:ln w="9525">
            <a:noFill/>
            <a:miter lim="800000"/>
            <a:headEnd/>
            <a:tailEnd/>
          </a:ln>
          <a:effectLst/>
        </p:spPr>
        <p:txBody>
          <a:bodyPr wrap="square">
            <a:spAutoFit/>
          </a:bodyPr>
          <a:lstStyle/>
          <a:p>
            <a:pPr>
              <a:spcBef>
                <a:spcPct val="50000"/>
              </a:spcBef>
            </a:pPr>
            <a:r>
              <a:rPr lang="en-US" sz="2800" dirty="0"/>
              <a:t>Summation</a:t>
            </a:r>
          </a:p>
        </p:txBody>
      </p:sp>
    </p:spTree>
    <p:extLst>
      <p:ext uri="{BB962C8B-B14F-4D97-AF65-F5344CB8AC3E}">
        <p14:creationId xmlns:p14="http://schemas.microsoft.com/office/powerpoint/2010/main" val="204532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300254D-D7D8-4929-9D54-886F0EFF4717}" type="slidenum">
              <a:rPr lang="en-US"/>
              <a:pPr/>
              <a:t>16</a:t>
            </a:fld>
            <a:endParaRPr lang="en-US" dirty="0"/>
          </a:p>
        </p:txBody>
      </p:sp>
      <p:sp>
        <p:nvSpPr>
          <p:cNvPr id="109570" name="Rectangle 2"/>
          <p:cNvSpPr>
            <a:spLocks noGrp="1" noChangeArrowheads="1"/>
          </p:cNvSpPr>
          <p:nvPr>
            <p:ph type="title"/>
          </p:nvPr>
        </p:nvSpPr>
        <p:spPr/>
        <p:txBody>
          <a:bodyPr/>
          <a:lstStyle/>
          <a:p>
            <a:r>
              <a:rPr lang="en-US" dirty="0"/>
              <a:t>Quadratic Function</a:t>
            </a:r>
          </a:p>
        </p:txBody>
      </p:sp>
      <p:sp>
        <p:nvSpPr>
          <p:cNvPr id="109571" name="Rectangle 3"/>
          <p:cNvSpPr>
            <a:spLocks noGrp="1" noChangeArrowheads="1"/>
          </p:cNvSpPr>
          <p:nvPr>
            <p:ph type="body" idx="1"/>
          </p:nvPr>
        </p:nvSpPr>
        <p:spPr/>
        <p:txBody>
          <a:bodyPr/>
          <a:lstStyle/>
          <a:p>
            <a:r>
              <a:rPr lang="en-US" i="1" dirty="0">
                <a:solidFill>
                  <a:srgbClr val="FFFF00"/>
                </a:solidFill>
              </a:rPr>
              <a:t>f (n) = n</a:t>
            </a:r>
            <a:r>
              <a:rPr lang="en-US" i="1" baseline="30000" dirty="0">
                <a:solidFill>
                  <a:srgbClr val="FFFF00"/>
                </a:solidFill>
              </a:rPr>
              <a:t>2</a:t>
            </a:r>
            <a:r>
              <a:rPr lang="en-US" i="1" dirty="0">
                <a:solidFill>
                  <a:srgbClr val="FFFF00"/>
                </a:solidFill>
              </a:rPr>
              <a:t>  </a:t>
            </a:r>
          </a:p>
          <a:p>
            <a:pPr lvl="1"/>
            <a:r>
              <a:rPr lang="en-US" dirty="0"/>
              <a:t>This function is used in analysis since many algorithms contain nested loops</a:t>
            </a:r>
          </a:p>
          <a:p>
            <a:pPr lvl="2"/>
            <a:r>
              <a:rPr lang="en-US" dirty="0"/>
              <a:t>The inner loop performs n operations while the outer loop performs n operations (n * n = n</a:t>
            </a:r>
            <a:r>
              <a:rPr lang="en-US" baseline="30000" dirty="0"/>
              <a:t>2</a:t>
            </a:r>
            <a:r>
              <a:rPr lang="en-US" dirty="0"/>
              <a:t>)</a:t>
            </a:r>
          </a:p>
        </p:txBody>
      </p:sp>
      <p:pic>
        <p:nvPicPr>
          <p:cNvPr id="588803" name="Picture 3" descr="C:\Users\Jerry\Desktop\index.jpg"/>
          <p:cNvPicPr>
            <a:picLocks noChangeAspect="1" noChangeArrowheads="1"/>
          </p:cNvPicPr>
          <p:nvPr/>
        </p:nvPicPr>
        <p:blipFill>
          <a:blip r:embed="rId3" cstate="print"/>
          <a:srcRect/>
          <a:stretch>
            <a:fillRect/>
          </a:stretch>
        </p:blipFill>
        <p:spPr bwMode="auto">
          <a:xfrm>
            <a:off x="4264593" y="4191000"/>
            <a:ext cx="2466159" cy="2399506"/>
          </a:xfrm>
          <a:prstGeom prst="rect">
            <a:avLst/>
          </a:prstGeom>
          <a:noFill/>
          <a:ln w="38100">
            <a:solidFill>
              <a:srgbClr val="FF0000"/>
            </a:solidFill>
          </a:ln>
        </p:spPr>
      </p:pic>
    </p:spTree>
    <p:extLst>
      <p:ext uri="{BB962C8B-B14F-4D97-AF65-F5344CB8AC3E}">
        <p14:creationId xmlns:p14="http://schemas.microsoft.com/office/powerpoint/2010/main" val="135155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054B69C-AE27-465E-80E3-2B0E3E1A761B}" type="slidenum">
              <a:rPr lang="en-US"/>
              <a:pPr/>
              <a:t>17</a:t>
            </a:fld>
            <a:endParaRPr lang="en-US" dirty="0"/>
          </a:p>
        </p:txBody>
      </p:sp>
      <p:sp>
        <p:nvSpPr>
          <p:cNvPr id="111618" name="Rectangle 2"/>
          <p:cNvSpPr>
            <a:spLocks noGrp="1" noChangeArrowheads="1"/>
          </p:cNvSpPr>
          <p:nvPr>
            <p:ph type="title"/>
          </p:nvPr>
        </p:nvSpPr>
        <p:spPr/>
        <p:txBody>
          <a:bodyPr>
            <a:noAutofit/>
          </a:bodyPr>
          <a:lstStyle/>
          <a:p>
            <a:pPr algn="ctr"/>
            <a:r>
              <a:rPr lang="en-US" sz="2800" dirty="0"/>
              <a:t>Nested Loops and the Quadratic Function (1)</a:t>
            </a:r>
          </a:p>
        </p:txBody>
      </p:sp>
      <p:sp>
        <p:nvSpPr>
          <p:cNvPr id="111619" name="Rectangle 3"/>
          <p:cNvSpPr>
            <a:spLocks noGrp="1" noChangeArrowheads="1"/>
          </p:cNvSpPr>
          <p:nvPr>
            <p:ph type="body" idx="1"/>
          </p:nvPr>
        </p:nvSpPr>
        <p:spPr/>
        <p:txBody>
          <a:bodyPr/>
          <a:lstStyle/>
          <a:p>
            <a:pPr>
              <a:lnSpc>
                <a:spcPct val="90000"/>
              </a:lnSpc>
            </a:pPr>
            <a:r>
              <a:rPr lang="en-US" sz="2800" dirty="0"/>
              <a:t>The quadratic function also is used in the context of nested loops where the first iteration uses one operation, the second uses two operations, the third uses three operations, and so on (for the inner loop)</a:t>
            </a:r>
          </a:p>
          <a:p>
            <a:pPr lvl="1">
              <a:lnSpc>
                <a:spcPct val="90000"/>
              </a:lnSpc>
            </a:pPr>
            <a:r>
              <a:rPr lang="en-US" dirty="0"/>
              <a:t>The number of operations performed is</a:t>
            </a:r>
            <a:endParaRPr lang="en-US" sz="2400" dirty="0"/>
          </a:p>
          <a:p>
            <a:pPr lvl="1">
              <a:lnSpc>
                <a:spcPct val="90000"/>
              </a:lnSpc>
            </a:pPr>
            <a:r>
              <a:rPr lang="en-US" sz="2400" i="1" dirty="0">
                <a:solidFill>
                  <a:srgbClr val="FFFF00"/>
                </a:solidFill>
              </a:rPr>
              <a:t>1 + 2 + 3+  </a:t>
            </a:r>
            <a:r>
              <a:rPr lang="en-US" sz="2400" b="1" i="1" baseline="30000" dirty="0">
                <a:solidFill>
                  <a:srgbClr val="FFFF00"/>
                </a:solidFill>
                <a:effectLst/>
              </a:rPr>
              <a:t>…</a:t>
            </a:r>
            <a:r>
              <a:rPr lang="en-US" sz="2400" i="1" dirty="0">
                <a:solidFill>
                  <a:srgbClr val="FFFF00"/>
                </a:solidFill>
              </a:rPr>
              <a:t> + (n-2) + (n-1) + n = n(n+1)/2=(n</a:t>
            </a:r>
            <a:r>
              <a:rPr lang="en-US" sz="2400" i="1" baseline="30000" dirty="0">
                <a:solidFill>
                  <a:srgbClr val="FFFF00"/>
                </a:solidFill>
              </a:rPr>
              <a:t>2</a:t>
            </a:r>
            <a:r>
              <a:rPr lang="en-US" sz="2400" i="1" dirty="0">
                <a:solidFill>
                  <a:srgbClr val="FFFF00"/>
                </a:solidFill>
                <a:effectLst/>
              </a:rPr>
              <a:t>+n)/2 =</a:t>
            </a:r>
            <a:r>
              <a:rPr lang="en-US" sz="2400" i="1" dirty="0">
                <a:solidFill>
                  <a:srgbClr val="FFFF00"/>
                </a:solidFill>
              </a:rPr>
              <a:t>n</a:t>
            </a:r>
            <a:r>
              <a:rPr lang="en-US" sz="2400" i="1" baseline="30000" dirty="0">
                <a:solidFill>
                  <a:srgbClr val="FFFF00"/>
                </a:solidFill>
              </a:rPr>
              <a:t>2</a:t>
            </a:r>
            <a:r>
              <a:rPr lang="en-US" sz="2400" i="1" dirty="0">
                <a:solidFill>
                  <a:srgbClr val="FFFF00"/>
                </a:solidFill>
              </a:rPr>
              <a:t>/2+n/2</a:t>
            </a:r>
          </a:p>
          <a:p>
            <a:pPr lvl="1">
              <a:lnSpc>
                <a:spcPct val="90000"/>
              </a:lnSpc>
            </a:pPr>
            <a:r>
              <a:rPr lang="en-US" sz="2400" i="1" dirty="0">
                <a:solidFill>
                  <a:srgbClr val="FFFF00"/>
                </a:solidFill>
              </a:rPr>
              <a:t>Note: n</a:t>
            </a:r>
            <a:r>
              <a:rPr lang="en-US" sz="2400" i="1" baseline="30000" dirty="0">
                <a:solidFill>
                  <a:srgbClr val="FFFF00"/>
                </a:solidFill>
              </a:rPr>
              <a:t>2</a:t>
            </a:r>
            <a:r>
              <a:rPr lang="en-US" sz="2400" i="1" dirty="0">
                <a:solidFill>
                  <a:srgbClr val="FFFF00"/>
                </a:solidFill>
              </a:rPr>
              <a:t> &gt; (n</a:t>
            </a:r>
            <a:r>
              <a:rPr lang="en-US" sz="2400" i="1" baseline="30000" dirty="0">
                <a:solidFill>
                  <a:srgbClr val="FFFF00"/>
                </a:solidFill>
              </a:rPr>
              <a:t>2</a:t>
            </a:r>
            <a:r>
              <a:rPr lang="en-US" sz="2400" i="1" dirty="0">
                <a:solidFill>
                  <a:srgbClr val="FFFF00"/>
                </a:solidFill>
              </a:rPr>
              <a:t>+n)/2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8687" y="4662781"/>
            <a:ext cx="4216588" cy="2042819"/>
          </a:xfrm>
          <a:prstGeom prst="rect">
            <a:avLst/>
          </a:prstGeom>
          <a:ln w="28575">
            <a:solidFill>
              <a:srgbClr val="00B0F0"/>
            </a:solidFill>
          </a:ln>
        </p:spPr>
      </p:pic>
    </p:spTree>
    <p:extLst>
      <p:ext uri="{BB962C8B-B14F-4D97-AF65-F5344CB8AC3E}">
        <p14:creationId xmlns:p14="http://schemas.microsoft.com/office/powerpoint/2010/main" val="153561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054B69C-AE27-465E-80E3-2B0E3E1A761B}" type="slidenum">
              <a:rPr lang="en-US"/>
              <a:pPr/>
              <a:t>18</a:t>
            </a:fld>
            <a:endParaRPr lang="en-US" dirty="0"/>
          </a:p>
        </p:txBody>
      </p:sp>
      <p:sp>
        <p:nvSpPr>
          <p:cNvPr id="111618" name="Rectangle 2"/>
          <p:cNvSpPr>
            <a:spLocks noGrp="1" noChangeArrowheads="1"/>
          </p:cNvSpPr>
          <p:nvPr>
            <p:ph type="title"/>
          </p:nvPr>
        </p:nvSpPr>
        <p:spPr/>
        <p:txBody>
          <a:bodyPr>
            <a:noAutofit/>
          </a:bodyPr>
          <a:lstStyle/>
          <a:p>
            <a:pPr algn="ctr"/>
            <a:r>
              <a:rPr lang="en-US" sz="2800" dirty="0"/>
              <a:t>Nested Loops and the Quadratic Function (2)</a:t>
            </a:r>
          </a:p>
        </p:txBody>
      </p:sp>
      <p:sp>
        <p:nvSpPr>
          <p:cNvPr id="111619" name="Rectangle 3"/>
          <p:cNvSpPr>
            <a:spLocks noGrp="1" noChangeArrowheads="1"/>
          </p:cNvSpPr>
          <p:nvPr>
            <p:ph type="body" idx="1"/>
          </p:nvPr>
        </p:nvSpPr>
        <p:spPr/>
        <p:txBody>
          <a:bodyPr/>
          <a:lstStyle/>
          <a:p>
            <a:pPr>
              <a:lnSpc>
                <a:spcPct val="90000"/>
              </a:lnSpc>
            </a:pPr>
            <a:r>
              <a:rPr lang="en-US" sz="2800" dirty="0"/>
              <a:t>An algorithm characterized where the first iteration uses one operation, the second use two operations, the third uses three operations and so on, is only slightly better than an algorithm that uses n operations each time through the loop (n</a:t>
            </a:r>
            <a:r>
              <a:rPr lang="en-US" sz="2800" baseline="30000" dirty="0"/>
              <a:t>2</a:t>
            </a:r>
            <a:r>
              <a:rPr lang="en-US" sz="2800" dirty="0"/>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517" y="4481098"/>
            <a:ext cx="1345110" cy="1356319"/>
          </a:xfrm>
          <a:prstGeom prst="rect">
            <a:avLst/>
          </a:prstGeom>
        </p:spPr>
      </p:pic>
    </p:spTree>
    <p:extLst>
      <p:ext uri="{BB962C8B-B14F-4D97-AF65-F5344CB8AC3E}">
        <p14:creationId xmlns:p14="http://schemas.microsoft.com/office/powerpoint/2010/main" val="2455341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CAA055B-92AC-4BE2-9531-CE71E636C20B}" type="slidenum">
              <a:rPr lang="en-US"/>
              <a:pPr/>
              <a:t>19</a:t>
            </a:fld>
            <a:endParaRPr lang="en-US" dirty="0"/>
          </a:p>
        </p:txBody>
      </p:sp>
      <p:sp>
        <p:nvSpPr>
          <p:cNvPr id="115714" name="Rectangle 2"/>
          <p:cNvSpPr>
            <a:spLocks noGrp="1" noChangeArrowheads="1"/>
          </p:cNvSpPr>
          <p:nvPr>
            <p:ph type="title"/>
          </p:nvPr>
        </p:nvSpPr>
        <p:spPr/>
        <p:txBody>
          <a:bodyPr/>
          <a:lstStyle/>
          <a:p>
            <a:r>
              <a:rPr lang="en-US" dirty="0"/>
              <a:t>Cubic Function</a:t>
            </a:r>
          </a:p>
        </p:txBody>
      </p:sp>
      <p:sp>
        <p:nvSpPr>
          <p:cNvPr id="115715" name="Rectangle 3"/>
          <p:cNvSpPr>
            <a:spLocks noGrp="1" noChangeArrowheads="1"/>
          </p:cNvSpPr>
          <p:nvPr>
            <p:ph type="body" idx="1"/>
          </p:nvPr>
        </p:nvSpPr>
        <p:spPr/>
        <p:txBody>
          <a:bodyPr/>
          <a:lstStyle/>
          <a:p>
            <a:r>
              <a:rPr lang="en-US" dirty="0">
                <a:solidFill>
                  <a:srgbClr val="FFFF00"/>
                </a:solidFill>
              </a:rPr>
              <a:t>f (n) = n</a:t>
            </a:r>
            <a:r>
              <a:rPr lang="en-US" baseline="30000" dirty="0">
                <a:solidFill>
                  <a:srgbClr val="FFFF00"/>
                </a:solidFill>
              </a:rPr>
              <a:t>3</a:t>
            </a:r>
            <a:r>
              <a:rPr lang="en-US" dirty="0">
                <a:solidFill>
                  <a:srgbClr val="FFFF00"/>
                </a:solidFill>
              </a:rPr>
              <a:t>  </a:t>
            </a:r>
          </a:p>
          <a:p>
            <a:pPr lvl="1"/>
            <a:r>
              <a:rPr lang="en-US" dirty="0"/>
              <a:t>This function is used often used in algorithm analysis</a:t>
            </a:r>
          </a:p>
        </p:txBody>
      </p:sp>
      <p:pic>
        <p:nvPicPr>
          <p:cNvPr id="589826" name="Picture 2" descr="C:\Users\Jerry\Desktop\index.jpg"/>
          <p:cNvPicPr>
            <a:picLocks noChangeAspect="1" noChangeArrowheads="1"/>
          </p:cNvPicPr>
          <p:nvPr/>
        </p:nvPicPr>
        <p:blipFill>
          <a:blip r:embed="rId3" cstate="print"/>
          <a:srcRect/>
          <a:stretch>
            <a:fillRect/>
          </a:stretch>
        </p:blipFill>
        <p:spPr bwMode="auto">
          <a:xfrm>
            <a:off x="3894136" y="3124200"/>
            <a:ext cx="3330912" cy="3330912"/>
          </a:xfrm>
          <a:prstGeom prst="rect">
            <a:avLst/>
          </a:prstGeom>
          <a:noFill/>
          <a:ln w="38100">
            <a:solidFill>
              <a:srgbClr val="FF0000"/>
            </a:solidFill>
          </a:ln>
        </p:spPr>
      </p:pic>
    </p:spTree>
    <p:extLst>
      <p:ext uri="{BB962C8B-B14F-4D97-AF65-F5344CB8AC3E}">
        <p14:creationId xmlns:p14="http://schemas.microsoft.com/office/powerpoint/2010/main" val="819725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E1F1558-B82F-405E-97C1-3D3DC8618D26}" type="slidenum">
              <a:rPr lang="en-US"/>
              <a:pPr/>
              <a:t>2</a:t>
            </a:fld>
            <a:endParaRPr lang="en-US" dirty="0"/>
          </a:p>
        </p:txBody>
      </p:sp>
      <p:sp>
        <p:nvSpPr>
          <p:cNvPr id="80898" name="Rectangle 2"/>
          <p:cNvSpPr>
            <a:spLocks noGrp="1" noChangeArrowheads="1"/>
          </p:cNvSpPr>
          <p:nvPr>
            <p:ph type="title"/>
          </p:nvPr>
        </p:nvSpPr>
        <p:spPr/>
        <p:txBody>
          <a:bodyPr/>
          <a:lstStyle/>
          <a:p>
            <a:r>
              <a:rPr lang="en-US" dirty="0"/>
              <a:t>Topics</a:t>
            </a:r>
          </a:p>
        </p:txBody>
      </p:sp>
      <p:sp>
        <p:nvSpPr>
          <p:cNvPr id="80899" name="Rectangle 3"/>
          <p:cNvSpPr>
            <a:spLocks noGrp="1" noChangeArrowheads="1"/>
          </p:cNvSpPr>
          <p:nvPr>
            <p:ph type="body" idx="1"/>
          </p:nvPr>
        </p:nvSpPr>
        <p:spPr/>
        <p:txBody>
          <a:bodyPr/>
          <a:lstStyle/>
          <a:p>
            <a:r>
              <a:rPr lang="en-US" dirty="0"/>
              <a:t>Algorithms Analysis </a:t>
            </a:r>
          </a:p>
          <a:p>
            <a:r>
              <a:rPr lang="en-US" dirty="0"/>
              <a:t>Seven Fundamental Functions </a:t>
            </a:r>
          </a:p>
          <a:p>
            <a:r>
              <a:rPr lang="en-US" dirty="0"/>
              <a:t>Big-Oh </a:t>
            </a:r>
          </a:p>
          <a:p>
            <a:r>
              <a:rPr lang="en-US" dirty="0"/>
              <a:t>Justification Techniques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210" y="4038600"/>
            <a:ext cx="3078944" cy="2369344"/>
          </a:xfrm>
          <a:prstGeom prst="rect">
            <a:avLst/>
          </a:prstGeom>
        </p:spPr>
      </p:pic>
    </p:spTree>
    <p:extLst>
      <p:ext uri="{BB962C8B-B14F-4D97-AF65-F5344CB8AC3E}">
        <p14:creationId xmlns:p14="http://schemas.microsoft.com/office/powerpoint/2010/main" val="323054762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D555E1B-FB61-4A16-A32C-E5C838B397E8}" type="slidenum">
              <a:rPr lang="en-US"/>
              <a:pPr/>
              <a:t>20</a:t>
            </a:fld>
            <a:endParaRPr lang="en-US" dirty="0"/>
          </a:p>
        </p:txBody>
      </p:sp>
      <p:sp>
        <p:nvSpPr>
          <p:cNvPr id="117762" name="Rectangle 2"/>
          <p:cNvSpPr>
            <a:spLocks noGrp="1" noChangeArrowheads="1"/>
          </p:cNvSpPr>
          <p:nvPr>
            <p:ph type="title"/>
          </p:nvPr>
        </p:nvSpPr>
        <p:spPr/>
        <p:txBody>
          <a:bodyPr/>
          <a:lstStyle/>
          <a:p>
            <a:r>
              <a:rPr lang="en-US" dirty="0"/>
              <a:t>Polynomials</a:t>
            </a:r>
          </a:p>
        </p:txBody>
      </p:sp>
      <p:sp>
        <p:nvSpPr>
          <p:cNvPr id="117763" name="Rectangle 3"/>
          <p:cNvSpPr>
            <a:spLocks noGrp="1" noChangeArrowheads="1"/>
          </p:cNvSpPr>
          <p:nvPr>
            <p:ph type="body" idx="1"/>
          </p:nvPr>
        </p:nvSpPr>
        <p:spPr/>
        <p:txBody>
          <a:bodyPr/>
          <a:lstStyle/>
          <a:p>
            <a:r>
              <a:rPr lang="en-US" i="1" dirty="0">
                <a:solidFill>
                  <a:srgbClr val="FFFF00"/>
                </a:solidFill>
              </a:rPr>
              <a:t>f (n) = a</a:t>
            </a:r>
            <a:r>
              <a:rPr lang="en-US" i="1" baseline="-25000" dirty="0">
                <a:solidFill>
                  <a:srgbClr val="FFFF00"/>
                </a:solidFill>
              </a:rPr>
              <a:t>o</a:t>
            </a:r>
            <a:r>
              <a:rPr lang="en-US" i="1" dirty="0">
                <a:solidFill>
                  <a:srgbClr val="FFFF00"/>
                </a:solidFill>
              </a:rPr>
              <a:t> +a</a:t>
            </a:r>
            <a:r>
              <a:rPr lang="en-US" i="1" baseline="-25000" dirty="0">
                <a:solidFill>
                  <a:srgbClr val="FFFF00"/>
                </a:solidFill>
              </a:rPr>
              <a:t>1</a:t>
            </a:r>
            <a:r>
              <a:rPr lang="en-US" i="1" dirty="0">
                <a:solidFill>
                  <a:srgbClr val="FFFF00"/>
                </a:solidFill>
              </a:rPr>
              <a:t>n +a</a:t>
            </a:r>
            <a:r>
              <a:rPr lang="en-US" i="1" baseline="-25000" dirty="0">
                <a:solidFill>
                  <a:srgbClr val="FFFF00"/>
                </a:solidFill>
              </a:rPr>
              <a:t>2</a:t>
            </a:r>
            <a:r>
              <a:rPr lang="en-US" i="1" dirty="0">
                <a:solidFill>
                  <a:srgbClr val="FFFF00"/>
                </a:solidFill>
              </a:rPr>
              <a:t>n</a:t>
            </a:r>
            <a:r>
              <a:rPr lang="en-US" i="1" baseline="30000" dirty="0">
                <a:solidFill>
                  <a:srgbClr val="FFFF00"/>
                </a:solidFill>
              </a:rPr>
              <a:t>2</a:t>
            </a:r>
            <a:r>
              <a:rPr lang="en-US" i="1" dirty="0">
                <a:solidFill>
                  <a:srgbClr val="FFFF00"/>
                </a:solidFill>
              </a:rPr>
              <a:t>+… a</a:t>
            </a:r>
            <a:r>
              <a:rPr lang="en-US" i="1" baseline="-25000" dirty="0">
                <a:solidFill>
                  <a:srgbClr val="FFFF00"/>
                </a:solidFill>
              </a:rPr>
              <a:t>d</a:t>
            </a:r>
            <a:r>
              <a:rPr lang="en-US" i="1" dirty="0">
                <a:solidFill>
                  <a:srgbClr val="FFFF00"/>
                </a:solidFill>
              </a:rPr>
              <a:t>n</a:t>
            </a:r>
            <a:r>
              <a:rPr lang="en-US" i="1" baseline="30000" dirty="0">
                <a:solidFill>
                  <a:srgbClr val="FFFF00"/>
                </a:solidFill>
              </a:rPr>
              <a:t>d</a:t>
            </a:r>
            <a:r>
              <a:rPr lang="en-US" i="1" dirty="0">
                <a:solidFill>
                  <a:srgbClr val="FFFF00"/>
                </a:solidFill>
              </a:rPr>
              <a:t>  </a:t>
            </a:r>
          </a:p>
          <a:p>
            <a:pPr lvl="1"/>
            <a:r>
              <a:rPr lang="en-US" dirty="0"/>
              <a:t>This function has degree d</a:t>
            </a:r>
          </a:p>
          <a:p>
            <a:pPr lvl="1"/>
            <a:r>
              <a:rPr lang="en-US" dirty="0"/>
              <a:t>Running times that are polynomials with degree d are generally better than polynomials with a larger degree</a:t>
            </a:r>
          </a:p>
          <a:p>
            <a:pPr lvl="2"/>
            <a:r>
              <a:rPr lang="en-US" dirty="0"/>
              <a:t>Note: the constant, linear, quadratic, and cubic functions are polynomials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6438" y="4648200"/>
            <a:ext cx="3416866" cy="1676400"/>
          </a:xfrm>
          <a:prstGeom prst="rect">
            <a:avLst/>
          </a:prstGeom>
          <a:ln w="38100">
            <a:solidFill>
              <a:schemeClr val="tx1"/>
            </a:solidFill>
          </a:ln>
        </p:spPr>
      </p:pic>
    </p:spTree>
    <p:extLst>
      <p:ext uri="{BB962C8B-B14F-4D97-AF65-F5344CB8AC3E}">
        <p14:creationId xmlns:p14="http://schemas.microsoft.com/office/powerpoint/2010/main" val="425141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6D20314-32A3-4255-9FDE-8EB15EAFA90B}" type="slidenum">
              <a:rPr lang="en-US"/>
              <a:pPr/>
              <a:t>21</a:t>
            </a:fld>
            <a:endParaRPr lang="en-US" dirty="0"/>
          </a:p>
        </p:txBody>
      </p:sp>
      <p:sp>
        <p:nvSpPr>
          <p:cNvPr id="125954" name="Rectangle 2"/>
          <p:cNvSpPr>
            <a:spLocks noGrp="1" noChangeArrowheads="1"/>
          </p:cNvSpPr>
          <p:nvPr>
            <p:ph type="title"/>
          </p:nvPr>
        </p:nvSpPr>
        <p:spPr/>
        <p:txBody>
          <a:bodyPr/>
          <a:lstStyle/>
          <a:p>
            <a:r>
              <a:rPr lang="en-US" dirty="0"/>
              <a:t>Exponential Function</a:t>
            </a:r>
          </a:p>
        </p:txBody>
      </p:sp>
      <p:sp>
        <p:nvSpPr>
          <p:cNvPr id="125955" name="Rectangle 3"/>
          <p:cNvSpPr>
            <a:spLocks noGrp="1" noChangeArrowheads="1"/>
          </p:cNvSpPr>
          <p:nvPr>
            <p:ph type="body" idx="1"/>
          </p:nvPr>
        </p:nvSpPr>
        <p:spPr>
          <a:xfrm>
            <a:off x="457200" y="1354206"/>
            <a:ext cx="8229600" cy="4589394"/>
          </a:xfrm>
        </p:spPr>
        <p:txBody>
          <a:bodyPr/>
          <a:lstStyle/>
          <a:p>
            <a:r>
              <a:rPr lang="en-US" i="1" dirty="0">
                <a:solidFill>
                  <a:srgbClr val="FFFF00"/>
                </a:solidFill>
              </a:rPr>
              <a:t>f (n) = b</a:t>
            </a:r>
            <a:r>
              <a:rPr lang="en-US" i="1" baseline="30000" dirty="0">
                <a:solidFill>
                  <a:srgbClr val="FFFF00"/>
                </a:solidFill>
              </a:rPr>
              <a:t>n</a:t>
            </a:r>
            <a:r>
              <a:rPr lang="en-US" i="1" dirty="0">
                <a:solidFill>
                  <a:srgbClr val="FFFF00"/>
                </a:solidFill>
              </a:rPr>
              <a:t>  </a:t>
            </a:r>
          </a:p>
          <a:p>
            <a:pPr lvl="1"/>
            <a:r>
              <a:rPr lang="en-US" sz="3200" dirty="0">
                <a:effectLst/>
              </a:rPr>
              <a:t>Most common based used in algorithm analysis is 2</a:t>
            </a:r>
          </a:p>
          <a:p>
            <a:pPr lvl="1"/>
            <a:r>
              <a:rPr lang="en-US" sz="3200" dirty="0">
                <a:effectLst/>
              </a:rPr>
              <a:t>If a loops starts by performing one operation and then doubles the number of operations performed within each iteration</a:t>
            </a:r>
          </a:p>
          <a:p>
            <a:pPr lvl="2"/>
            <a:r>
              <a:rPr lang="en-US" sz="2800" dirty="0">
                <a:effectLst/>
              </a:rPr>
              <a:t>The number of operations performed in the n</a:t>
            </a:r>
            <a:r>
              <a:rPr lang="en-US" sz="2800" baseline="30000" dirty="0">
                <a:effectLst/>
              </a:rPr>
              <a:t>th </a:t>
            </a:r>
            <a:r>
              <a:rPr lang="en-US" sz="2800" dirty="0">
                <a:effectLst/>
              </a:rPr>
              <a:t>iteration is 2</a:t>
            </a:r>
            <a:r>
              <a:rPr lang="en-US" sz="2800" baseline="30000" dirty="0">
                <a:effectLst/>
              </a:rPr>
              <a:t>n</a:t>
            </a:r>
          </a:p>
          <a:p>
            <a:pPr lvl="2">
              <a:buNone/>
            </a:pPr>
            <a:endParaRPr lang="en-US" dirty="0">
              <a:solidFill>
                <a:srgbClr val="E4BB0C"/>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710" y="5386375"/>
            <a:ext cx="1589107" cy="1021569"/>
          </a:xfrm>
          <a:prstGeom prst="rect">
            <a:avLst/>
          </a:prstGeom>
        </p:spPr>
      </p:pic>
    </p:spTree>
    <p:extLst>
      <p:ext uri="{BB962C8B-B14F-4D97-AF65-F5344CB8AC3E}">
        <p14:creationId xmlns:p14="http://schemas.microsoft.com/office/powerpoint/2010/main" val="235235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478D910-97D1-40F8-82F7-4AFCAC7F1DAC}" type="slidenum">
              <a:rPr lang="en-US"/>
              <a:pPr/>
              <a:t>22</a:t>
            </a:fld>
            <a:endParaRPr lang="en-US" dirty="0"/>
          </a:p>
        </p:txBody>
      </p:sp>
      <p:sp>
        <p:nvSpPr>
          <p:cNvPr id="219141" name="Rectangle 5"/>
          <p:cNvSpPr>
            <a:spLocks noGrp="1" noChangeArrowheads="1"/>
          </p:cNvSpPr>
          <p:nvPr>
            <p:ph type="title"/>
          </p:nvPr>
        </p:nvSpPr>
        <p:spPr/>
        <p:txBody>
          <a:bodyPr/>
          <a:lstStyle/>
          <a:p>
            <a:r>
              <a:rPr lang="en-US" dirty="0">
                <a:solidFill>
                  <a:schemeClr val="tx1"/>
                </a:solidFill>
                <a:effectLst/>
              </a:rPr>
              <a:t>Basic </a:t>
            </a:r>
            <a:r>
              <a:rPr lang="en-US" altLang="en-US" sz="4000" b="1" dirty="0">
                <a:solidFill>
                  <a:schemeClr val="tx1"/>
                </a:solidFill>
                <a:effectLst/>
              </a:rPr>
              <a:t>Properties of Exponentials</a:t>
            </a:r>
            <a:endParaRPr lang="en-US" sz="4000" b="1" dirty="0">
              <a:solidFill>
                <a:schemeClr val="tx1"/>
              </a:solidFill>
              <a:effectLst/>
            </a:endParaRPr>
          </a:p>
        </p:txBody>
      </p:sp>
      <p:graphicFrame>
        <p:nvGraphicFramePr>
          <p:cNvPr id="219139" name="Object 3"/>
          <p:cNvGraphicFramePr>
            <a:graphicFrameLocks noChangeAspect="1"/>
          </p:cNvGraphicFramePr>
          <p:nvPr>
            <p:extLst/>
          </p:nvPr>
        </p:nvGraphicFramePr>
        <p:xfrm>
          <a:off x="7971422" y="1417638"/>
          <a:ext cx="873125" cy="1981200"/>
        </p:xfrm>
        <a:graphic>
          <a:graphicData uri="http://schemas.openxmlformats.org/presentationml/2006/ole">
            <mc:AlternateContent xmlns:mc="http://schemas.openxmlformats.org/markup-compatibility/2006">
              <mc:Choice xmlns:v="urn:schemas-microsoft-com:vml" Requires="v">
                <p:oleObj spid="_x0000_s1185799" name="Clip" r:id="rId4" imgW="4671000" imgH="10590840" progId="">
                  <p:embed/>
                </p:oleObj>
              </mc:Choice>
              <mc:Fallback>
                <p:oleObj name="Clip" r:id="rId4" imgW="4671000" imgH="10590840" progId="">
                  <p:embed/>
                  <p:pic>
                    <p:nvPicPr>
                      <p:cNvPr id="2191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1422" y="1417638"/>
                        <a:ext cx="873125"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40" name="Rectangle 4" descr="Rectangle: Click to edit Master text styles&#10;Second level&#10;Third level&#10;Fourth level&#10;Fifth level"/>
          <p:cNvSpPr>
            <a:spLocks noChangeArrowheads="1"/>
          </p:cNvSpPr>
          <p:nvPr/>
        </p:nvSpPr>
        <p:spPr bwMode="auto">
          <a:xfrm>
            <a:off x="533400" y="1600200"/>
            <a:ext cx="8077200" cy="4800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Blip>
                <a:blip r:embed="rId6"/>
              </a:buBlip>
            </a:pPr>
            <a:endParaRPr lang="en-US" altLang="en-US" sz="2400" dirty="0">
              <a:effectLst>
                <a:outerShdw blurRad="38100" dist="38100" dir="2700000" algn="tl">
                  <a:srgbClr val="000000"/>
                </a:outerShdw>
              </a:effectLst>
            </a:endParaRPr>
          </a:p>
          <a:p>
            <a:pPr marL="342900" indent="-342900" eaLnBrk="1" hangingPunct="1">
              <a:lnSpc>
                <a:spcPct val="90000"/>
              </a:lnSpc>
              <a:spcBef>
                <a:spcPct val="20000"/>
              </a:spcBef>
              <a:buClr>
                <a:schemeClr val="hlink"/>
              </a:buClr>
              <a:buSzPct val="90000"/>
              <a:buFont typeface="Wingdings" pitchFamily="2" charset="2"/>
              <a:buNone/>
            </a:pPr>
            <a:endParaRPr lang="en-US" altLang="en-US" sz="2400" dirty="0">
              <a:effectLst>
                <a:outerShdw blurRad="38100" dist="38100" dir="2700000" algn="tl">
                  <a:srgbClr val="000000"/>
                </a:outerShdw>
              </a:effectLst>
            </a:endParaRPr>
          </a:p>
        </p:txBody>
      </p:sp>
      <p:pic>
        <p:nvPicPr>
          <p:cNvPr id="2" name="Picture 3" descr="C:\Users\Jerry\Desktop\index.jpg"/>
          <p:cNvPicPr>
            <a:picLocks noChangeAspect="1" noChangeArrowheads="1"/>
          </p:cNvPicPr>
          <p:nvPr/>
        </p:nvPicPr>
        <p:blipFill>
          <a:blip r:embed="rId7" cstate="print"/>
          <a:srcRect/>
          <a:stretch>
            <a:fillRect/>
          </a:stretch>
        </p:blipFill>
        <p:spPr bwMode="auto">
          <a:xfrm>
            <a:off x="767365" y="1536158"/>
            <a:ext cx="6565552" cy="4091910"/>
          </a:xfrm>
          <a:prstGeom prst="rect">
            <a:avLst/>
          </a:prstGeom>
          <a:solidFill>
            <a:srgbClr val="FFFF00"/>
          </a:solidFill>
          <a:ln>
            <a:solidFill>
              <a:srgbClr val="FF0000"/>
            </a:solidFill>
          </a:ln>
        </p:spPr>
      </p:pic>
    </p:spTree>
    <p:extLst>
      <p:ext uri="{BB962C8B-B14F-4D97-AF65-F5344CB8AC3E}">
        <p14:creationId xmlns:p14="http://schemas.microsoft.com/office/powerpoint/2010/main" val="69139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D7C574A0-DA1E-4175-A22E-A1CD08069E36}" type="slidenum">
              <a:rPr lang="en-US"/>
              <a:pPr/>
              <a:t>23</a:t>
            </a:fld>
            <a:endParaRPr lang="en-US" dirty="0"/>
          </a:p>
        </p:txBody>
      </p:sp>
      <p:sp>
        <p:nvSpPr>
          <p:cNvPr id="128007" name="Rectangle 7"/>
          <p:cNvSpPr>
            <a:spLocks noGrp="1" noChangeArrowheads="1"/>
          </p:cNvSpPr>
          <p:nvPr>
            <p:ph type="title"/>
          </p:nvPr>
        </p:nvSpPr>
        <p:spPr/>
        <p:txBody>
          <a:bodyPr/>
          <a:lstStyle/>
          <a:p>
            <a:r>
              <a:rPr lang="en-US" dirty="0">
                <a:effectLst/>
              </a:rPr>
              <a:t>Geometric Sums</a:t>
            </a:r>
          </a:p>
        </p:txBody>
      </p:sp>
      <p:sp>
        <p:nvSpPr>
          <p:cNvPr id="128008" name="Rectangle 8"/>
          <p:cNvSpPr>
            <a:spLocks noGrp="1" noChangeArrowheads="1"/>
          </p:cNvSpPr>
          <p:nvPr>
            <p:ph type="body" idx="1"/>
          </p:nvPr>
        </p:nvSpPr>
        <p:spPr/>
        <p:txBody>
          <a:bodyPr/>
          <a:lstStyle/>
          <a:p>
            <a:pPr>
              <a:lnSpc>
                <a:spcPct val="90000"/>
              </a:lnSpc>
            </a:pPr>
            <a:r>
              <a:rPr lang="en-US" sz="2800" dirty="0"/>
              <a:t>Suppose there is a loop where each iteration takes a multiplicative factor longer than the previous one</a:t>
            </a:r>
          </a:p>
          <a:p>
            <a:pPr>
              <a:lnSpc>
                <a:spcPct val="90000"/>
              </a:lnSpc>
            </a:pPr>
            <a:endParaRPr lang="en-US" sz="2800" dirty="0"/>
          </a:p>
          <a:p>
            <a:pPr>
              <a:lnSpc>
                <a:spcPct val="90000"/>
              </a:lnSpc>
            </a:pPr>
            <a:r>
              <a:rPr lang="en-US" sz="2800" dirty="0"/>
              <a:t>Summations are called geometric summations because each term is geometrically larger than the previous term</a:t>
            </a:r>
          </a:p>
          <a:p>
            <a:pPr>
              <a:lnSpc>
                <a:spcPct val="90000"/>
              </a:lnSpc>
            </a:pPr>
            <a:r>
              <a:rPr lang="en-US" sz="2800" dirty="0"/>
              <a:t>For example</a:t>
            </a:r>
          </a:p>
          <a:p>
            <a:pPr lvl="1">
              <a:lnSpc>
                <a:spcPct val="90000"/>
              </a:lnSpc>
            </a:pPr>
            <a:r>
              <a:rPr lang="en-US" sz="2400" dirty="0">
                <a:solidFill>
                  <a:srgbClr val="FFFF00"/>
                </a:solidFill>
              </a:rPr>
              <a:t>1+2+4+8+…+2</a:t>
            </a:r>
            <a:r>
              <a:rPr lang="en-US" sz="2400" baseline="30000" dirty="0">
                <a:solidFill>
                  <a:srgbClr val="FFFF00"/>
                </a:solidFill>
              </a:rPr>
              <a:t>n-1</a:t>
            </a:r>
            <a:r>
              <a:rPr lang="en-US" sz="2400" dirty="0">
                <a:solidFill>
                  <a:srgbClr val="FFFF00"/>
                </a:solidFill>
              </a:rPr>
              <a:t> =2</a:t>
            </a:r>
            <a:r>
              <a:rPr lang="en-US" sz="2400" baseline="30000" dirty="0">
                <a:solidFill>
                  <a:srgbClr val="FFFF00"/>
                </a:solidFill>
              </a:rPr>
              <a:t>n</a:t>
            </a:r>
            <a:r>
              <a:rPr lang="en-US" sz="2400" dirty="0">
                <a:solidFill>
                  <a:srgbClr val="FFFF00"/>
                </a:solidFill>
              </a:rPr>
              <a:t>-1 </a:t>
            </a:r>
            <a:r>
              <a:rPr lang="en-US" sz="2400" dirty="0"/>
              <a:t>is the largest integer that can be represented in n bits</a:t>
            </a:r>
          </a:p>
          <a:p>
            <a:pPr lvl="2">
              <a:lnSpc>
                <a:spcPct val="90000"/>
              </a:lnSpc>
            </a:pPr>
            <a:r>
              <a:rPr lang="en-US" sz="2000" dirty="0"/>
              <a:t>The largest 32 bit unsigned integer is </a:t>
            </a:r>
            <a:r>
              <a:rPr lang="en-US" sz="2000" dirty="0">
                <a:solidFill>
                  <a:srgbClr val="FFFF00"/>
                </a:solidFill>
              </a:rPr>
              <a:t>2</a:t>
            </a:r>
            <a:r>
              <a:rPr lang="en-US" sz="2000" baseline="30000" dirty="0">
                <a:solidFill>
                  <a:srgbClr val="FFFF00"/>
                </a:solidFill>
              </a:rPr>
              <a:t>32 </a:t>
            </a:r>
            <a:r>
              <a:rPr lang="en-US" sz="2000" dirty="0">
                <a:solidFill>
                  <a:srgbClr val="FFFF00"/>
                </a:solidFill>
              </a:rPr>
              <a:t>-1</a:t>
            </a:r>
          </a:p>
          <a:p>
            <a:pPr lvl="2">
              <a:lnSpc>
                <a:spcPct val="90000"/>
              </a:lnSpc>
              <a:buNone/>
            </a:pPr>
            <a:endParaRPr lang="en-US" sz="2000" dirty="0"/>
          </a:p>
          <a:p>
            <a:pPr lvl="2">
              <a:lnSpc>
                <a:spcPct val="90000"/>
              </a:lnSpc>
            </a:pPr>
            <a:endParaRPr lang="en-US" sz="2000" dirty="0"/>
          </a:p>
        </p:txBody>
      </p:sp>
      <p:graphicFrame>
        <p:nvGraphicFramePr>
          <p:cNvPr id="128004" name="Object 4"/>
          <p:cNvGraphicFramePr>
            <a:graphicFrameLocks noGrp="1" noChangeAspect="1"/>
          </p:cNvGraphicFramePr>
          <p:nvPr>
            <p:ph sz="half" idx="4294967295"/>
            <p:extLst>
              <p:ext uri="{D42A27DB-BD31-4B8C-83A1-F6EECF244321}">
                <p14:modId xmlns:p14="http://schemas.microsoft.com/office/powerpoint/2010/main" val="2724043545"/>
              </p:ext>
            </p:extLst>
          </p:nvPr>
        </p:nvGraphicFramePr>
        <p:xfrm>
          <a:off x="3650412" y="2390909"/>
          <a:ext cx="3810000" cy="698500"/>
        </p:xfrm>
        <a:graphic>
          <a:graphicData uri="http://schemas.openxmlformats.org/presentationml/2006/ole">
            <mc:AlternateContent xmlns:mc="http://schemas.openxmlformats.org/markup-compatibility/2006">
              <mc:Choice xmlns:v="urn:schemas-microsoft-com:vml" Requires="v">
                <p:oleObj spid="_x0000_s1186823" name="Equation" r:id="rId4" imgW="2425680" imgH="444240" progId="Equation.3">
                  <p:embed/>
                </p:oleObj>
              </mc:Choice>
              <mc:Fallback>
                <p:oleObj name="Equation" r:id="rId4" imgW="2425680" imgH="444240" progId="Equation.3">
                  <p:embed/>
                  <p:pic>
                    <p:nvPicPr>
                      <p:cNvPr id="12800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0412" y="2390909"/>
                        <a:ext cx="3810000" cy="698500"/>
                      </a:xfrm>
                      <a:prstGeom prst="rect">
                        <a:avLst/>
                      </a:prstGeom>
                      <a:solidFill>
                        <a:srgbClr val="FFFF00"/>
                      </a:solidFill>
                      <a:ln w="9525">
                        <a:solidFill>
                          <a:schemeClr val="accent2"/>
                        </a:solidFill>
                        <a:miter lim="800000"/>
                        <a:headEnd/>
                        <a:tailEnd/>
                      </a:ln>
                    </p:spPr>
                  </p:pic>
                </p:oleObj>
              </mc:Fallback>
            </mc:AlternateContent>
          </a:graphicData>
        </a:graphic>
      </p:graphicFrame>
    </p:spTree>
    <p:extLst>
      <p:ext uri="{BB962C8B-B14F-4D97-AF65-F5344CB8AC3E}">
        <p14:creationId xmlns:p14="http://schemas.microsoft.com/office/powerpoint/2010/main" val="1378327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5"/>
          <p:cNvSpPr>
            <a:spLocks noGrp="1"/>
          </p:cNvSpPr>
          <p:nvPr>
            <p:ph type="sldNum" sz="quarter" idx="11"/>
          </p:nvPr>
        </p:nvSpPr>
        <p:spPr>
          <a:noFill/>
        </p:spPr>
        <p:txBody>
          <a:bodyPr/>
          <a:lstStyle/>
          <a:p>
            <a:fld id="{348565AD-E1DE-4C2F-96A4-E73205D9C40C}" type="slidenum">
              <a:rPr lang="en-US" smtClean="0"/>
              <a:pPr/>
              <a:t>24</a:t>
            </a:fld>
            <a:endParaRPr lang="en-US" dirty="0"/>
          </a:p>
        </p:txBody>
      </p:sp>
      <p:sp>
        <p:nvSpPr>
          <p:cNvPr id="10244" name="Rectangle 2"/>
          <p:cNvSpPr>
            <a:spLocks noGrp="1" noChangeArrowheads="1"/>
          </p:cNvSpPr>
          <p:nvPr>
            <p:ph type="title"/>
          </p:nvPr>
        </p:nvSpPr>
        <p:spPr>
          <a:xfrm>
            <a:off x="457200" y="228600"/>
            <a:ext cx="8229600" cy="1143000"/>
          </a:xfrm>
        </p:spPr>
        <p:txBody>
          <a:bodyPr/>
          <a:lstStyle/>
          <a:p>
            <a:pPr eaLnBrk="1" hangingPunct="1">
              <a:defRPr/>
            </a:pPr>
            <a:r>
              <a:rPr lang="en-US" dirty="0">
                <a:effectLst/>
              </a:rPr>
              <a:t>Comparison of Functions</a:t>
            </a:r>
          </a:p>
        </p:txBody>
      </p:sp>
      <p:pic>
        <p:nvPicPr>
          <p:cNvPr id="590851" name="Picture 3"/>
          <p:cNvPicPr>
            <a:picLocks noChangeAspect="1" noChangeArrowheads="1"/>
          </p:cNvPicPr>
          <p:nvPr/>
        </p:nvPicPr>
        <p:blipFill>
          <a:blip r:embed="rId3" cstate="print"/>
          <a:srcRect/>
          <a:stretch>
            <a:fillRect/>
          </a:stretch>
        </p:blipFill>
        <p:spPr bwMode="auto">
          <a:xfrm>
            <a:off x="228600" y="1981200"/>
            <a:ext cx="8696504" cy="3652837"/>
          </a:xfrm>
          <a:prstGeom prst="rect">
            <a:avLst/>
          </a:prstGeom>
          <a:noFill/>
          <a:ln w="9525">
            <a:noFill/>
            <a:miter lim="800000"/>
            <a:headEnd/>
            <a:tailEnd/>
          </a:ln>
        </p:spPr>
      </p:pic>
    </p:spTree>
    <p:extLst>
      <p:ext uri="{BB962C8B-B14F-4D97-AF65-F5344CB8AC3E}">
        <p14:creationId xmlns:p14="http://schemas.microsoft.com/office/powerpoint/2010/main" val="35557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a:xfrm>
            <a:off x="4199769" y="5454912"/>
            <a:ext cx="2350681" cy="365125"/>
          </a:xfrm>
        </p:spPr>
        <p:txBody>
          <a:bodyPr/>
          <a:lstStyle/>
          <a:p>
            <a:fld id="{26486813-6225-420B-A698-7EB9F02C2948}" type="slidenum">
              <a:rPr lang="en-US"/>
              <a:pPr/>
              <a:t>25</a:t>
            </a:fld>
            <a:endParaRPr lang="en-US" dirty="0"/>
          </a:p>
        </p:txBody>
      </p:sp>
      <p:sp>
        <p:nvSpPr>
          <p:cNvPr id="135170" name="Rectangle 2"/>
          <p:cNvSpPr>
            <a:spLocks noGrp="1" noChangeArrowheads="1"/>
          </p:cNvSpPr>
          <p:nvPr>
            <p:ph type="title"/>
          </p:nvPr>
        </p:nvSpPr>
        <p:spPr/>
        <p:txBody>
          <a:bodyPr/>
          <a:lstStyle/>
          <a:p>
            <a:r>
              <a:rPr lang="en-US" dirty="0"/>
              <a:t>Ceiling and Floor Functions</a:t>
            </a:r>
          </a:p>
        </p:txBody>
      </p:sp>
      <p:sp>
        <p:nvSpPr>
          <p:cNvPr id="135171" name="Rectangle 3"/>
          <p:cNvSpPr>
            <a:spLocks noGrp="1" noChangeArrowheads="1"/>
          </p:cNvSpPr>
          <p:nvPr>
            <p:ph type="body" idx="1"/>
          </p:nvPr>
        </p:nvSpPr>
        <p:spPr/>
        <p:txBody>
          <a:bodyPr/>
          <a:lstStyle/>
          <a:p>
            <a:r>
              <a:rPr lang="en-US" dirty="0"/>
              <a:t>The running time of an algorithm is generally expressed by means of an integer </a:t>
            </a:r>
          </a:p>
          <a:p>
            <a:endParaRPr lang="en-US" dirty="0"/>
          </a:p>
          <a:p>
            <a:endParaRPr lang="en-US" dirty="0"/>
          </a:p>
          <a:p>
            <a:endParaRPr lang="en-US" dirty="0"/>
          </a:p>
        </p:txBody>
      </p:sp>
      <p:graphicFrame>
        <p:nvGraphicFramePr>
          <p:cNvPr id="135172" name="Object 4"/>
          <p:cNvGraphicFramePr>
            <a:graphicFrameLocks noGrp="1" noChangeAspect="1"/>
          </p:cNvGraphicFramePr>
          <p:nvPr>
            <p:ph sz="half" idx="4294967295"/>
            <p:extLst>
              <p:ext uri="{D42A27DB-BD31-4B8C-83A1-F6EECF244321}">
                <p14:modId xmlns:p14="http://schemas.microsoft.com/office/powerpoint/2010/main" val="170457729"/>
              </p:ext>
            </p:extLst>
          </p:nvPr>
        </p:nvGraphicFramePr>
        <p:xfrm>
          <a:off x="505497" y="3276390"/>
          <a:ext cx="849313" cy="804863"/>
        </p:xfrm>
        <a:graphic>
          <a:graphicData uri="http://schemas.openxmlformats.org/presentationml/2006/ole">
            <mc:AlternateContent xmlns:mc="http://schemas.openxmlformats.org/markup-compatibility/2006">
              <mc:Choice xmlns:v="urn:schemas-microsoft-com:vml" Requires="v">
                <p:oleObj spid="_x0000_s1187862" name="Equation" r:id="rId4" imgW="241200" imgH="228600" progId="Equation.3">
                  <p:embed/>
                </p:oleObj>
              </mc:Choice>
              <mc:Fallback>
                <p:oleObj name="Equation" r:id="rId4" imgW="241200" imgH="228600" progId="Equation.3">
                  <p:embed/>
                  <p:pic>
                    <p:nvPicPr>
                      <p:cNvPr id="135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5497" y="3276390"/>
                        <a:ext cx="849313" cy="804863"/>
                      </a:xfrm>
                      <a:prstGeom prst="rect">
                        <a:avLst/>
                      </a:prstGeom>
                      <a:solidFill>
                        <a:srgbClr val="FFFF00"/>
                      </a:solidFill>
                      <a:ln w="9525">
                        <a:solidFill>
                          <a:srgbClr val="000000"/>
                        </a:solidFill>
                        <a:miter lim="800000"/>
                        <a:headEnd/>
                        <a:tailEnd/>
                      </a:ln>
                    </p:spPr>
                  </p:pic>
                </p:oleObj>
              </mc:Fallback>
            </mc:AlternateContent>
          </a:graphicData>
        </a:graphic>
      </p:graphicFrame>
      <p:sp>
        <p:nvSpPr>
          <p:cNvPr id="135174" name="Rectangle 6"/>
          <p:cNvSpPr>
            <a:spLocks noChangeArrowheads="1"/>
          </p:cNvSpPr>
          <p:nvPr/>
        </p:nvSpPr>
        <p:spPr bwMode="auto">
          <a:xfrm>
            <a:off x="1354810" y="3486215"/>
            <a:ext cx="7285969" cy="400110"/>
          </a:xfrm>
          <a:prstGeom prst="rect">
            <a:avLst/>
          </a:prstGeom>
          <a:noFill/>
          <a:ln w="9525">
            <a:noFill/>
            <a:miter lim="800000"/>
            <a:headEnd/>
            <a:tailEnd/>
          </a:ln>
          <a:effectLst/>
        </p:spPr>
        <p:txBody>
          <a:bodyPr wrap="none">
            <a:spAutoFit/>
          </a:bodyPr>
          <a:lstStyle/>
          <a:p>
            <a:pPr eaLnBrk="1" hangingPunct="1">
              <a:spcBef>
                <a:spcPct val="20000"/>
              </a:spcBef>
              <a:buFontTx/>
              <a:buChar char="–"/>
            </a:pPr>
            <a:r>
              <a:rPr lang="en-US" sz="2000" dirty="0"/>
              <a:t> The largest integer less than or equal to x (floor function)</a:t>
            </a:r>
          </a:p>
        </p:txBody>
      </p:sp>
      <p:graphicFrame>
        <p:nvGraphicFramePr>
          <p:cNvPr id="135175" name="Object 7"/>
          <p:cNvGraphicFramePr>
            <a:graphicFrameLocks noChangeAspect="1"/>
          </p:cNvGraphicFramePr>
          <p:nvPr>
            <p:extLst>
              <p:ext uri="{D42A27DB-BD31-4B8C-83A1-F6EECF244321}">
                <p14:modId xmlns:p14="http://schemas.microsoft.com/office/powerpoint/2010/main" val="1942140619"/>
              </p:ext>
            </p:extLst>
          </p:nvPr>
        </p:nvGraphicFramePr>
        <p:xfrm>
          <a:off x="481349" y="4257077"/>
          <a:ext cx="849313" cy="804863"/>
        </p:xfrm>
        <a:graphic>
          <a:graphicData uri="http://schemas.openxmlformats.org/presentationml/2006/ole">
            <mc:AlternateContent xmlns:mc="http://schemas.openxmlformats.org/markup-compatibility/2006">
              <mc:Choice xmlns:v="urn:schemas-microsoft-com:vml" Requires="v">
                <p:oleObj spid="_x0000_s1187863" name="Equation" r:id="rId6" imgW="241200" imgH="228600" progId="Equation.3">
                  <p:embed/>
                </p:oleObj>
              </mc:Choice>
              <mc:Fallback>
                <p:oleObj name="Equation" r:id="rId6" imgW="241200" imgH="228600" progId="Equation.3">
                  <p:embed/>
                  <p:pic>
                    <p:nvPicPr>
                      <p:cNvPr id="13517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349" y="4257077"/>
                        <a:ext cx="849313" cy="804863"/>
                      </a:xfrm>
                      <a:prstGeom prst="rect">
                        <a:avLst/>
                      </a:prstGeom>
                      <a:solidFill>
                        <a:srgbClr val="FFFF00"/>
                      </a:solidFill>
                      <a:ln w="9525">
                        <a:solidFill>
                          <a:srgbClr val="000000"/>
                        </a:solidFill>
                        <a:miter lim="800000"/>
                        <a:headEnd/>
                        <a:tailEnd/>
                      </a:ln>
                    </p:spPr>
                  </p:pic>
                </p:oleObj>
              </mc:Fallback>
            </mc:AlternateContent>
          </a:graphicData>
        </a:graphic>
      </p:graphicFrame>
      <p:sp>
        <p:nvSpPr>
          <p:cNvPr id="135176" name="Rectangle 8"/>
          <p:cNvSpPr>
            <a:spLocks noChangeArrowheads="1"/>
          </p:cNvSpPr>
          <p:nvPr/>
        </p:nvSpPr>
        <p:spPr bwMode="auto">
          <a:xfrm>
            <a:off x="1354810" y="4359925"/>
            <a:ext cx="7800303" cy="707886"/>
          </a:xfrm>
          <a:prstGeom prst="rect">
            <a:avLst/>
          </a:prstGeom>
          <a:noFill/>
          <a:ln w="9525">
            <a:noFill/>
            <a:miter lim="800000"/>
            <a:headEnd/>
            <a:tailEnd/>
          </a:ln>
          <a:effectLst/>
        </p:spPr>
        <p:txBody>
          <a:bodyPr wrap="square">
            <a:spAutoFit/>
          </a:bodyPr>
          <a:lstStyle/>
          <a:p>
            <a:pPr marL="342900" indent="-342900" eaLnBrk="1" hangingPunct="1">
              <a:spcBef>
                <a:spcPct val="20000"/>
              </a:spcBef>
              <a:buFontTx/>
              <a:buChar char="–"/>
            </a:pPr>
            <a:r>
              <a:rPr lang="en-US" sz="2000" dirty="0"/>
              <a:t>The smallest integer greater than or equal to x (ceiling function)</a:t>
            </a:r>
          </a:p>
        </p:txBody>
      </p:sp>
      <p:graphicFrame>
        <p:nvGraphicFramePr>
          <p:cNvPr id="135178" name="Object 10"/>
          <p:cNvGraphicFramePr>
            <a:graphicFrameLocks noGrp="1" noChangeAspect="1"/>
          </p:cNvGraphicFramePr>
          <p:nvPr>
            <p:ph sz="half" idx="4294967295"/>
            <p:extLst>
              <p:ext uri="{D42A27DB-BD31-4B8C-83A1-F6EECF244321}">
                <p14:modId xmlns:p14="http://schemas.microsoft.com/office/powerpoint/2010/main" val="3872936468"/>
              </p:ext>
            </p:extLst>
          </p:nvPr>
        </p:nvGraphicFramePr>
        <p:xfrm>
          <a:off x="1191297" y="5176240"/>
          <a:ext cx="1600200" cy="655638"/>
        </p:xfrm>
        <a:graphic>
          <a:graphicData uri="http://schemas.openxmlformats.org/presentationml/2006/ole">
            <mc:AlternateContent xmlns:mc="http://schemas.openxmlformats.org/markup-compatibility/2006">
              <mc:Choice xmlns:v="urn:schemas-microsoft-com:vml" Requires="v">
                <p:oleObj spid="_x0000_s1187864" name="Equation" r:id="rId8" imgW="558720" imgH="228600" progId="Equation.3">
                  <p:embed/>
                </p:oleObj>
              </mc:Choice>
              <mc:Fallback>
                <p:oleObj name="Equation" r:id="rId8" imgW="558720" imgH="228600" progId="Equation.3">
                  <p:embed/>
                  <p:pic>
                    <p:nvPicPr>
                      <p:cNvPr id="13517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1297" y="5176240"/>
                        <a:ext cx="1600200" cy="655638"/>
                      </a:xfrm>
                      <a:prstGeom prst="rect">
                        <a:avLst/>
                      </a:prstGeom>
                      <a:solidFill>
                        <a:srgbClr val="FFFF00"/>
                      </a:solidFill>
                      <a:ln w="9525">
                        <a:solidFill>
                          <a:srgbClr val="000000"/>
                        </a:solidFill>
                        <a:miter lim="800000"/>
                        <a:headEnd/>
                        <a:tailEnd/>
                      </a:ln>
                    </p:spPr>
                  </p:pic>
                </p:oleObj>
              </mc:Fallback>
            </mc:AlternateContent>
          </a:graphicData>
        </a:graphic>
      </p:graphicFrame>
      <p:graphicFrame>
        <p:nvGraphicFramePr>
          <p:cNvPr id="135180" name="Object 12"/>
          <p:cNvGraphicFramePr>
            <a:graphicFrameLocks noChangeAspect="1"/>
          </p:cNvGraphicFramePr>
          <p:nvPr>
            <p:extLst>
              <p:ext uri="{D42A27DB-BD31-4B8C-83A1-F6EECF244321}">
                <p14:modId xmlns:p14="http://schemas.microsoft.com/office/powerpoint/2010/main" val="3391511342"/>
              </p:ext>
            </p:extLst>
          </p:nvPr>
        </p:nvGraphicFramePr>
        <p:xfrm>
          <a:off x="3324897" y="5176240"/>
          <a:ext cx="1600200" cy="654050"/>
        </p:xfrm>
        <a:graphic>
          <a:graphicData uri="http://schemas.openxmlformats.org/presentationml/2006/ole">
            <mc:AlternateContent xmlns:mc="http://schemas.openxmlformats.org/markup-compatibility/2006">
              <mc:Choice xmlns:v="urn:schemas-microsoft-com:vml" Requires="v">
                <p:oleObj spid="_x0000_s1187865" name="Equation" r:id="rId10" imgW="558720" imgH="228600" progId="Equation.3">
                  <p:embed/>
                </p:oleObj>
              </mc:Choice>
              <mc:Fallback>
                <p:oleObj name="Equation" r:id="rId10" imgW="558720" imgH="228600" progId="Equation.3">
                  <p:embed/>
                  <p:pic>
                    <p:nvPicPr>
                      <p:cNvPr id="13518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24897" y="5176240"/>
                        <a:ext cx="1600200" cy="654050"/>
                      </a:xfrm>
                      <a:prstGeom prst="rect">
                        <a:avLst/>
                      </a:prstGeom>
                      <a:solidFill>
                        <a:srgbClr val="FFFF00"/>
                      </a:solidFill>
                      <a:ln w="9525">
                        <a:solidFill>
                          <a:srgbClr val="000000"/>
                        </a:solidFill>
                        <a:miter lim="800000"/>
                        <a:headEnd/>
                        <a:tailEnd/>
                      </a:ln>
                    </p:spPr>
                  </p:pic>
                </p:oleObj>
              </mc:Fallback>
            </mc:AlternateContent>
          </a:graphicData>
        </a:graphic>
      </p:graphicFrame>
    </p:spTree>
    <p:extLst>
      <p:ext uri="{BB962C8B-B14F-4D97-AF65-F5344CB8AC3E}">
        <p14:creationId xmlns:p14="http://schemas.microsoft.com/office/powerpoint/2010/main" val="357591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0799DCE-6A14-4AD2-B7E5-AE84AC7351D2}" type="slidenum">
              <a:rPr lang="en-US"/>
              <a:pPr/>
              <a:t>26</a:t>
            </a:fld>
            <a:endParaRPr lang="en-US" dirty="0"/>
          </a:p>
        </p:txBody>
      </p:sp>
      <p:sp>
        <p:nvSpPr>
          <p:cNvPr id="141314" name="Rectangle 2"/>
          <p:cNvSpPr>
            <a:spLocks noGrp="1" noChangeArrowheads="1"/>
          </p:cNvSpPr>
          <p:nvPr>
            <p:ph type="title"/>
          </p:nvPr>
        </p:nvSpPr>
        <p:spPr/>
        <p:txBody>
          <a:bodyPr>
            <a:normAutofit/>
          </a:bodyPr>
          <a:lstStyle/>
          <a:p>
            <a:r>
              <a:rPr lang="en-US" dirty="0"/>
              <a:t>Data Structure Definition</a:t>
            </a:r>
          </a:p>
        </p:txBody>
      </p:sp>
      <p:sp>
        <p:nvSpPr>
          <p:cNvPr id="141447" name="Rectangle 135"/>
          <p:cNvSpPr>
            <a:spLocks noGrp="1" noChangeArrowheads="1"/>
          </p:cNvSpPr>
          <p:nvPr>
            <p:ph type="body" idx="1"/>
          </p:nvPr>
        </p:nvSpPr>
        <p:spPr/>
        <p:txBody>
          <a:bodyPr/>
          <a:lstStyle/>
          <a:p>
            <a:r>
              <a:rPr lang="en-US" dirty="0">
                <a:effectLst/>
              </a:rPr>
              <a:t>A </a:t>
            </a:r>
            <a:r>
              <a:rPr lang="en-US" b="1" dirty="0">
                <a:solidFill>
                  <a:srgbClr val="FF0000"/>
                </a:solidFill>
                <a:effectLst/>
              </a:rPr>
              <a:t>data structure</a:t>
            </a:r>
            <a:r>
              <a:rPr lang="en-US" dirty="0">
                <a:solidFill>
                  <a:srgbClr val="FF0000"/>
                </a:solidFill>
                <a:effectLst/>
              </a:rPr>
              <a:t> </a:t>
            </a:r>
            <a:r>
              <a:rPr lang="en-US" dirty="0">
                <a:effectLst/>
              </a:rPr>
              <a:t>is a systematic way of organizing and accessing data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3150569"/>
            <a:ext cx="5537915" cy="3292301"/>
          </a:xfrm>
          <a:prstGeom prst="rect">
            <a:avLst/>
          </a:prstGeom>
        </p:spPr>
      </p:pic>
    </p:spTree>
    <p:extLst>
      <p:ext uri="{BB962C8B-B14F-4D97-AF65-F5344CB8AC3E}">
        <p14:creationId xmlns:p14="http://schemas.microsoft.com/office/powerpoint/2010/main" val="3408417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E35ECC7E-2762-4D4B-8BF2-9AA1E2FA12F7}" type="slidenum">
              <a:rPr lang="en-US"/>
              <a:pPr/>
              <a:t>27</a:t>
            </a:fld>
            <a:endParaRPr lang="en-US" dirty="0"/>
          </a:p>
        </p:txBody>
      </p:sp>
      <p:sp>
        <p:nvSpPr>
          <p:cNvPr id="7170" name="Rectangle 2"/>
          <p:cNvSpPr>
            <a:spLocks noGrp="1" noChangeArrowheads="1"/>
          </p:cNvSpPr>
          <p:nvPr>
            <p:ph type="title"/>
          </p:nvPr>
        </p:nvSpPr>
        <p:spPr/>
        <p:txBody>
          <a:bodyPr/>
          <a:lstStyle/>
          <a:p>
            <a:r>
              <a:rPr lang="en-US" dirty="0"/>
              <a:t>Running Time   	</a:t>
            </a:r>
          </a:p>
        </p:txBody>
      </p:sp>
      <p:sp>
        <p:nvSpPr>
          <p:cNvPr id="7171" name="Rectangle 3"/>
          <p:cNvSpPr>
            <a:spLocks noGrp="1" noChangeArrowheads="1"/>
          </p:cNvSpPr>
          <p:nvPr>
            <p:ph type="body" sz="half" idx="1"/>
          </p:nvPr>
        </p:nvSpPr>
        <p:spPr>
          <a:xfrm>
            <a:off x="457200" y="1420813"/>
            <a:ext cx="4419600" cy="4800600"/>
          </a:xfrm>
        </p:spPr>
        <p:txBody>
          <a:bodyPr/>
          <a:lstStyle/>
          <a:p>
            <a:pPr>
              <a:lnSpc>
                <a:spcPct val="90000"/>
              </a:lnSpc>
            </a:pPr>
            <a:r>
              <a:rPr lang="en-US" sz="2400" dirty="0"/>
              <a:t>Most algorithms transform input objects into output objects </a:t>
            </a:r>
          </a:p>
          <a:p>
            <a:pPr>
              <a:lnSpc>
                <a:spcPct val="90000"/>
              </a:lnSpc>
            </a:pPr>
            <a:r>
              <a:rPr lang="en-US" sz="2400" dirty="0"/>
              <a:t>The running time of an algorithm typically grows with the input size </a:t>
            </a:r>
          </a:p>
          <a:p>
            <a:pPr>
              <a:lnSpc>
                <a:spcPct val="90000"/>
              </a:lnSpc>
            </a:pPr>
            <a:r>
              <a:rPr lang="en-US" sz="2400" dirty="0"/>
              <a:t>Average case time is often difficult to determine </a:t>
            </a:r>
          </a:p>
          <a:p>
            <a:pPr>
              <a:lnSpc>
                <a:spcPct val="90000"/>
              </a:lnSpc>
            </a:pPr>
            <a:r>
              <a:rPr lang="en-US" sz="2400" dirty="0"/>
              <a:t>We focus on the </a:t>
            </a:r>
            <a:r>
              <a:rPr lang="en-US" sz="2400" b="1" dirty="0">
                <a:solidFill>
                  <a:srgbClr val="FFFF00"/>
                </a:solidFill>
              </a:rPr>
              <a:t>worst case </a:t>
            </a:r>
            <a:r>
              <a:rPr lang="en-US" sz="2400" dirty="0"/>
              <a:t>running time </a:t>
            </a:r>
          </a:p>
          <a:p>
            <a:pPr lvl="1">
              <a:lnSpc>
                <a:spcPct val="90000"/>
              </a:lnSpc>
            </a:pPr>
            <a:r>
              <a:rPr lang="en-US" sz="2000" dirty="0"/>
              <a:t>Easier to analyze</a:t>
            </a:r>
          </a:p>
          <a:p>
            <a:pPr lvl="1">
              <a:lnSpc>
                <a:spcPct val="90000"/>
              </a:lnSpc>
            </a:pPr>
            <a:r>
              <a:rPr lang="en-US" sz="2000" dirty="0"/>
              <a:t>Crucial to applications such as games, finance and robotics</a:t>
            </a:r>
          </a:p>
        </p:txBody>
      </p:sp>
      <p:graphicFrame>
        <p:nvGraphicFramePr>
          <p:cNvPr id="7172" name="Object 4"/>
          <p:cNvGraphicFramePr>
            <a:graphicFrameLocks noGrp="1" noChangeAspect="1"/>
          </p:cNvGraphicFramePr>
          <p:nvPr>
            <p:ph type="chart" sz="half" idx="2"/>
            <p:extLst>
              <p:ext uri="{D42A27DB-BD31-4B8C-83A1-F6EECF244321}">
                <p14:modId xmlns:p14="http://schemas.microsoft.com/office/powerpoint/2010/main" val="3947576939"/>
              </p:ext>
            </p:extLst>
          </p:nvPr>
        </p:nvGraphicFramePr>
        <p:xfrm>
          <a:off x="4876800" y="1526941"/>
          <a:ext cx="4095750" cy="4362864"/>
        </p:xfrm>
        <a:graphic>
          <a:graphicData uri="http://schemas.openxmlformats.org/presentationml/2006/ole">
            <mc:AlternateContent xmlns:mc="http://schemas.openxmlformats.org/markup-compatibility/2006">
              <mc:Choice xmlns:v="urn:schemas-microsoft-com:vml" Requires="v">
                <p:oleObj spid="_x0000_s1188871" name="Chart" r:id="rId4" imgW="3943437" imgH="4200365" progId="MSGraph.Chart.8">
                  <p:embed followColorScheme="full"/>
                </p:oleObj>
              </mc:Choice>
              <mc:Fallback>
                <p:oleObj name="Chart" r:id="rId4" imgW="3943437" imgH="4200365" progId="MSGraph.Chart.8">
                  <p:embed followColorScheme="full"/>
                  <p:pic>
                    <p:nvPicPr>
                      <p:cNvPr id="7172" name="Object 4"/>
                      <p:cNvPicPr>
                        <a:picLocks noChangeAspect="1" noChangeArrowheads="1"/>
                      </p:cNvPicPr>
                      <p:nvPr/>
                    </p:nvPicPr>
                    <p:blipFill>
                      <a:blip r:embed="rId5"/>
                      <a:srcRect/>
                      <a:stretch>
                        <a:fillRect/>
                      </a:stretch>
                    </p:blipFill>
                    <p:spPr bwMode="auto">
                      <a:xfrm>
                        <a:off x="4876800" y="1526941"/>
                        <a:ext cx="4095750" cy="4362864"/>
                      </a:xfrm>
                      <a:prstGeom prst="rect">
                        <a:avLst/>
                      </a:prstGeom>
                      <a:solidFill>
                        <a:srgbClr val="000000"/>
                      </a:solidFill>
                    </p:spPr>
                  </p:pic>
                </p:oleObj>
              </mc:Fallback>
            </mc:AlternateContent>
          </a:graphicData>
        </a:graphic>
      </p:graphicFrame>
      <p:pic>
        <p:nvPicPr>
          <p:cNvPr id="7173" name="Picture 5" descr="MMj02951940000[1]"/>
          <p:cNvPicPr>
            <a:picLocks noChangeAspect="1" noChangeArrowheads="1" noCrop="1"/>
          </p:cNvPicPr>
          <p:nvPr/>
        </p:nvPicPr>
        <p:blipFill>
          <a:blip r:embed="rId6" cstate="print"/>
          <a:srcRect/>
          <a:stretch>
            <a:fillRect/>
          </a:stretch>
        </p:blipFill>
        <p:spPr bwMode="auto">
          <a:xfrm>
            <a:off x="7078662" y="52388"/>
            <a:ext cx="1082675" cy="1593850"/>
          </a:xfrm>
          <a:prstGeom prst="rect">
            <a:avLst/>
          </a:prstGeom>
          <a:noFill/>
          <a:ln w="9525">
            <a:noFill/>
            <a:miter lim="800000"/>
            <a:headEnd/>
            <a:tailEnd/>
          </a:ln>
        </p:spPr>
      </p:pic>
    </p:spTree>
    <p:extLst>
      <p:ext uri="{BB962C8B-B14F-4D97-AF65-F5344CB8AC3E}">
        <p14:creationId xmlns:p14="http://schemas.microsoft.com/office/powerpoint/2010/main" val="2706212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F6A8C115-2AEF-448B-B153-D0F50BD7D95F}" type="slidenum">
              <a:rPr lang="en-US"/>
              <a:pPr/>
              <a:t>28</a:t>
            </a:fld>
            <a:endParaRPr lang="en-US" dirty="0"/>
          </a:p>
        </p:txBody>
      </p:sp>
      <p:sp>
        <p:nvSpPr>
          <p:cNvPr id="226306" name="Rectangle 2"/>
          <p:cNvSpPr>
            <a:spLocks noGrp="1" noChangeArrowheads="1"/>
          </p:cNvSpPr>
          <p:nvPr>
            <p:ph type="title"/>
          </p:nvPr>
        </p:nvSpPr>
        <p:spPr/>
        <p:txBody>
          <a:bodyPr/>
          <a:lstStyle/>
          <a:p>
            <a:r>
              <a:rPr lang="en-US" dirty="0"/>
              <a:t>Growth Rate of Running Time</a:t>
            </a:r>
          </a:p>
        </p:txBody>
      </p:sp>
      <p:sp>
        <p:nvSpPr>
          <p:cNvPr id="226307" name="Rectangle 3"/>
          <p:cNvSpPr>
            <a:spLocks noGrp="1" noChangeArrowheads="1"/>
          </p:cNvSpPr>
          <p:nvPr>
            <p:ph type="body" idx="1"/>
          </p:nvPr>
        </p:nvSpPr>
        <p:spPr>
          <a:xfrm>
            <a:off x="761999" y="1417638"/>
            <a:ext cx="7620000" cy="4419600"/>
          </a:xfrm>
        </p:spPr>
        <p:txBody>
          <a:bodyPr/>
          <a:lstStyle/>
          <a:p>
            <a:r>
              <a:rPr lang="en-US" dirty="0"/>
              <a:t>Changing the hardware/software environment </a:t>
            </a:r>
          </a:p>
          <a:p>
            <a:pPr lvl="1"/>
            <a:r>
              <a:rPr lang="en-US" dirty="0"/>
              <a:t>Affects </a:t>
            </a:r>
            <a:r>
              <a:rPr lang="en-US" b="1" dirty="0">
                <a:effectLst/>
                <a:sym typeface="Symbol" pitchFamily="18" charset="2"/>
              </a:rPr>
              <a:t>running time</a:t>
            </a:r>
            <a:r>
              <a:rPr lang="en-US" dirty="0">
                <a:effectLst/>
              </a:rPr>
              <a:t> </a:t>
            </a:r>
            <a:r>
              <a:rPr lang="en-US" dirty="0"/>
              <a:t>by a constant factor</a:t>
            </a:r>
          </a:p>
          <a:p>
            <a:pPr lvl="2"/>
            <a:r>
              <a:rPr lang="en-US" sz="2400" dirty="0"/>
              <a:t>It but does </a:t>
            </a:r>
            <a:r>
              <a:rPr lang="en-US" sz="2400" u="sng" dirty="0">
                <a:solidFill>
                  <a:srgbClr val="FFFF00"/>
                </a:solidFill>
              </a:rPr>
              <a:t>not</a:t>
            </a:r>
            <a:r>
              <a:rPr lang="en-US" sz="2400" dirty="0">
                <a:solidFill>
                  <a:srgbClr val="FFFF00"/>
                </a:solidFill>
              </a:rPr>
              <a:t> </a:t>
            </a:r>
            <a:r>
              <a:rPr lang="en-US" sz="2400" dirty="0"/>
              <a:t>alter the </a:t>
            </a:r>
            <a:r>
              <a:rPr lang="en-US" sz="2400" b="1" dirty="0"/>
              <a:t>growth rate </a:t>
            </a:r>
          </a:p>
          <a:p>
            <a:pPr lvl="1"/>
            <a:r>
              <a:rPr lang="en-US" dirty="0"/>
              <a:t>Running time is a natural measure of “goodness” since time is a precious resource </a:t>
            </a:r>
          </a:p>
        </p:txBody>
      </p:sp>
      <p:pic>
        <p:nvPicPr>
          <p:cNvPr id="572419" name="Picture 3" descr="C:\Users\Jerry\Desktop\index.jpg"/>
          <p:cNvPicPr>
            <a:picLocks noChangeAspect="1" noChangeArrowheads="1"/>
          </p:cNvPicPr>
          <p:nvPr/>
        </p:nvPicPr>
        <p:blipFill>
          <a:blip r:embed="rId3" cstate="print"/>
          <a:srcRect/>
          <a:stretch>
            <a:fillRect/>
          </a:stretch>
        </p:blipFill>
        <p:spPr bwMode="auto">
          <a:xfrm>
            <a:off x="5699082" y="4724400"/>
            <a:ext cx="3081866" cy="1981200"/>
          </a:xfrm>
          <a:prstGeom prst="rect">
            <a:avLst/>
          </a:prstGeom>
          <a:noFill/>
          <a:ln w="38100">
            <a:solidFill>
              <a:srgbClr val="FF0000"/>
            </a:solidFill>
          </a:ln>
        </p:spPr>
      </p:pic>
    </p:spTree>
    <p:extLst>
      <p:ext uri="{BB962C8B-B14F-4D97-AF65-F5344CB8AC3E}">
        <p14:creationId xmlns:p14="http://schemas.microsoft.com/office/powerpoint/2010/main" val="1456096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CF3294ED-03D3-4DD3-A977-65F4B56147B4}" type="slidenum">
              <a:rPr lang="en-US"/>
              <a:pPr/>
              <a:t>29</a:t>
            </a:fld>
            <a:endParaRPr lang="en-US" dirty="0"/>
          </a:p>
        </p:txBody>
      </p:sp>
      <p:sp>
        <p:nvSpPr>
          <p:cNvPr id="8194" name="Rectangle 2"/>
          <p:cNvSpPr>
            <a:spLocks noGrp="1" noChangeArrowheads="1"/>
          </p:cNvSpPr>
          <p:nvPr>
            <p:ph type="title"/>
          </p:nvPr>
        </p:nvSpPr>
        <p:spPr/>
        <p:txBody>
          <a:bodyPr/>
          <a:lstStyle/>
          <a:p>
            <a:r>
              <a:rPr lang="en-US" dirty="0">
                <a:effectLst/>
              </a:rPr>
              <a:t>Experimental Studies</a:t>
            </a:r>
          </a:p>
        </p:txBody>
      </p:sp>
      <p:sp>
        <p:nvSpPr>
          <p:cNvPr id="8195" name="Rectangle 3"/>
          <p:cNvSpPr>
            <a:spLocks noGrp="1" noChangeArrowheads="1"/>
          </p:cNvSpPr>
          <p:nvPr>
            <p:ph type="body" sz="half" idx="1"/>
          </p:nvPr>
        </p:nvSpPr>
        <p:spPr>
          <a:xfrm>
            <a:off x="152400" y="1524000"/>
            <a:ext cx="4267200" cy="4648200"/>
          </a:xfrm>
        </p:spPr>
        <p:txBody>
          <a:bodyPr/>
          <a:lstStyle/>
          <a:p>
            <a:r>
              <a:rPr lang="en-US" sz="2400" dirty="0"/>
              <a:t>One can write a program implementing an algorithm</a:t>
            </a:r>
          </a:p>
          <a:p>
            <a:r>
              <a:rPr lang="en-US" sz="2400" dirty="0"/>
              <a:t>Run the program with inputs of varying size and composition</a:t>
            </a:r>
          </a:p>
          <a:p>
            <a:r>
              <a:rPr lang="en-US" sz="2400" dirty="0"/>
              <a:t>Use methods like time(), </a:t>
            </a:r>
            <a:r>
              <a:rPr lang="en-US" sz="2400" dirty="0">
                <a:latin typeface="Arial Narrow" pitchFamily="34" charset="0"/>
              </a:rPr>
              <a:t>clock(), or</a:t>
            </a:r>
            <a:r>
              <a:rPr lang="en-US" altLang="en-US" sz="2400" dirty="0">
                <a:latin typeface="Arial Unicode MS" panose="020B0604020202020204" pitchFamily="34" charset="-128"/>
              </a:rPr>
              <a:t> </a:t>
            </a:r>
            <a:r>
              <a:rPr lang="en-US" altLang="en-US" sz="2400" dirty="0" err="1">
                <a:latin typeface="Arial Unicode MS" panose="020B0604020202020204" pitchFamily="34" charset="-128"/>
              </a:rPr>
              <a:t>currentTimeMillis</a:t>
            </a:r>
            <a:r>
              <a:rPr lang="en-US" altLang="en-US" sz="2400" dirty="0">
                <a:latin typeface="Arial Unicode MS" panose="020B0604020202020204" pitchFamily="34" charset="-128"/>
              </a:rPr>
              <a:t>()</a:t>
            </a:r>
            <a:r>
              <a:rPr lang="en-US" altLang="en-US" sz="1800" dirty="0"/>
              <a:t> </a:t>
            </a:r>
            <a:r>
              <a:rPr lang="en-US" sz="2400" dirty="0"/>
              <a:t> to get an accurate measure of the actual running time</a:t>
            </a:r>
          </a:p>
          <a:p>
            <a:r>
              <a:rPr lang="en-US" sz="3600" dirty="0"/>
              <a:t>Plot the results</a:t>
            </a:r>
          </a:p>
        </p:txBody>
      </p:sp>
      <p:graphicFrame>
        <p:nvGraphicFramePr>
          <p:cNvPr id="8196" name="Object 4"/>
          <p:cNvGraphicFramePr>
            <a:graphicFrameLocks noGrp="1" noChangeAspect="1"/>
          </p:cNvGraphicFramePr>
          <p:nvPr>
            <p:ph type="chart" sz="half" idx="2"/>
            <p:extLst>
              <p:ext uri="{D42A27DB-BD31-4B8C-83A1-F6EECF244321}">
                <p14:modId xmlns:p14="http://schemas.microsoft.com/office/powerpoint/2010/main" val="3479940204"/>
              </p:ext>
            </p:extLst>
          </p:nvPr>
        </p:nvGraphicFramePr>
        <p:xfrm>
          <a:off x="4510088" y="1752600"/>
          <a:ext cx="4429125" cy="4648200"/>
        </p:xfrm>
        <a:graphic>
          <a:graphicData uri="http://schemas.openxmlformats.org/presentationml/2006/ole">
            <mc:AlternateContent xmlns:mc="http://schemas.openxmlformats.org/markup-compatibility/2006">
              <mc:Choice xmlns:v="urn:schemas-microsoft-com:vml" Requires="v">
                <p:oleObj spid="_x0000_s1189895" name="Chart" r:id="rId4" imgW="4429086" imgH="4648374" progId="MSGraph.Chart.8">
                  <p:embed followColorScheme="full"/>
                </p:oleObj>
              </mc:Choice>
              <mc:Fallback>
                <p:oleObj name="Chart" r:id="rId4" imgW="4429086" imgH="4648374" progId="MSGraph.Chart.8">
                  <p:embed followColorScheme="full"/>
                  <p:pic>
                    <p:nvPicPr>
                      <p:cNvPr id="8196" name="Object 4"/>
                      <p:cNvPicPr>
                        <a:picLocks noChangeAspect="1" noChangeArrowheads="1"/>
                      </p:cNvPicPr>
                      <p:nvPr/>
                    </p:nvPicPr>
                    <p:blipFill>
                      <a:blip r:embed="rId5"/>
                      <a:srcRect/>
                      <a:stretch>
                        <a:fillRect/>
                      </a:stretch>
                    </p:blipFill>
                    <p:spPr bwMode="auto">
                      <a:xfrm>
                        <a:off x="4510088" y="1752600"/>
                        <a:ext cx="4429125" cy="4648200"/>
                      </a:xfrm>
                      <a:prstGeom prst="rect">
                        <a:avLst/>
                      </a:prstGeom>
                      <a:solidFill>
                        <a:srgbClr val="000000"/>
                      </a:solidFill>
                      <a:ln>
                        <a:solidFill>
                          <a:srgbClr val="FF0000"/>
                        </a:solidFill>
                      </a:ln>
                    </p:spPr>
                  </p:pic>
                </p:oleObj>
              </mc:Fallback>
            </mc:AlternateContent>
          </a:graphicData>
        </a:graphic>
      </p:graphicFrame>
    </p:spTree>
    <p:extLst>
      <p:ext uri="{BB962C8B-B14F-4D97-AF65-F5344CB8AC3E}">
        <p14:creationId xmlns:p14="http://schemas.microsoft.com/office/powerpoint/2010/main" val="202495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ctrTitle"/>
          </p:nvPr>
        </p:nvSpPr>
        <p:spPr>
          <a:xfrm>
            <a:off x="397642" y="441325"/>
            <a:ext cx="7772400" cy="1143000"/>
          </a:xfrm>
        </p:spPr>
        <p:txBody>
          <a:bodyPr/>
          <a:lstStyle/>
          <a:p>
            <a:r>
              <a:rPr lang="en-US" dirty="0"/>
              <a:t>Analysis of Algorithms</a:t>
            </a:r>
          </a:p>
        </p:txBody>
      </p:sp>
      <p:sp>
        <p:nvSpPr>
          <p:cNvPr id="287747" name="Rectangle 3"/>
          <p:cNvSpPr>
            <a:spLocks noChangeArrowheads="1"/>
          </p:cNvSpPr>
          <p:nvPr/>
        </p:nvSpPr>
        <p:spPr bwMode="auto">
          <a:xfrm>
            <a:off x="3713163" y="3600450"/>
            <a:ext cx="1354137" cy="365125"/>
          </a:xfrm>
          <a:prstGeom prst="rect">
            <a:avLst/>
          </a:prstGeom>
          <a:noFill/>
          <a:ln w="9525">
            <a:noFill/>
            <a:miter lim="800000"/>
            <a:headEnd/>
            <a:tailEnd/>
          </a:ln>
        </p:spPr>
        <p:txBody>
          <a:bodyPr wrap="none" lIns="0" tIns="0" rIns="0" bIns="0">
            <a:spAutoFit/>
          </a:bodyPr>
          <a:lstStyle/>
          <a:p>
            <a:pPr algn="ctr" eaLnBrk="1" hangingPunct="1"/>
            <a:r>
              <a:rPr lang="en-US" sz="2400" b="1" dirty="0">
                <a:latin typeface="Times" pitchFamily="18" charset="0"/>
              </a:rPr>
              <a:t>Algorithm</a:t>
            </a:r>
            <a:endParaRPr lang="en-US" sz="2400" dirty="0">
              <a:latin typeface="Tahoma" pitchFamily="34" charset="0"/>
            </a:endParaRPr>
          </a:p>
        </p:txBody>
      </p:sp>
      <p:sp>
        <p:nvSpPr>
          <p:cNvPr id="287748" name="Rectangle 4"/>
          <p:cNvSpPr>
            <a:spLocks noChangeArrowheads="1"/>
          </p:cNvSpPr>
          <p:nvPr/>
        </p:nvSpPr>
        <p:spPr bwMode="auto">
          <a:xfrm>
            <a:off x="1822678" y="3715013"/>
            <a:ext cx="730250" cy="365125"/>
          </a:xfrm>
          <a:prstGeom prst="rect">
            <a:avLst/>
          </a:prstGeom>
          <a:noFill/>
          <a:ln w="9525">
            <a:noFill/>
            <a:miter lim="800000"/>
            <a:headEnd/>
            <a:tailEnd/>
          </a:ln>
        </p:spPr>
        <p:txBody>
          <a:bodyPr wrap="none" lIns="0" tIns="0" rIns="0" bIns="0">
            <a:spAutoFit/>
          </a:bodyPr>
          <a:lstStyle/>
          <a:p>
            <a:pPr algn="ctr" eaLnBrk="1" hangingPunct="1"/>
            <a:r>
              <a:rPr lang="en-US" sz="2400" b="1" dirty="0">
                <a:latin typeface="Times" pitchFamily="18" charset="0"/>
              </a:rPr>
              <a:t>Input</a:t>
            </a:r>
            <a:endParaRPr lang="en-US" sz="2400" dirty="0">
              <a:latin typeface="Tahoma" pitchFamily="34" charset="0"/>
            </a:endParaRPr>
          </a:p>
        </p:txBody>
      </p:sp>
      <p:sp>
        <p:nvSpPr>
          <p:cNvPr id="287814" name="Rectangle 70"/>
          <p:cNvSpPr>
            <a:spLocks noChangeArrowheads="1"/>
          </p:cNvSpPr>
          <p:nvPr/>
        </p:nvSpPr>
        <p:spPr bwMode="auto">
          <a:xfrm>
            <a:off x="5654803" y="3674031"/>
            <a:ext cx="958596" cy="369332"/>
          </a:xfrm>
          <a:prstGeom prst="rect">
            <a:avLst/>
          </a:prstGeom>
          <a:noFill/>
          <a:ln w="9525">
            <a:noFill/>
            <a:miter lim="800000"/>
            <a:headEnd/>
            <a:tailEnd/>
          </a:ln>
        </p:spPr>
        <p:txBody>
          <a:bodyPr wrap="none" lIns="0" tIns="0" rIns="0" bIns="0">
            <a:spAutoFit/>
          </a:bodyPr>
          <a:lstStyle/>
          <a:p>
            <a:pPr algn="ctr" eaLnBrk="1" hangingPunct="1"/>
            <a:r>
              <a:rPr lang="en-US" sz="2400" b="1" dirty="0">
                <a:latin typeface="Times" pitchFamily="18" charset="0"/>
              </a:rPr>
              <a:t>Output</a:t>
            </a:r>
            <a:endParaRPr lang="en-US" sz="2400" dirty="0">
              <a:latin typeface="Tahoma" pitchFamily="34" charset="0"/>
            </a:endParaRPr>
          </a:p>
        </p:txBody>
      </p:sp>
      <p:grpSp>
        <p:nvGrpSpPr>
          <p:cNvPr id="3" name="Group 71"/>
          <p:cNvGrpSpPr>
            <a:grpSpLocks/>
          </p:cNvGrpSpPr>
          <p:nvPr/>
        </p:nvGrpSpPr>
        <p:grpSpPr bwMode="auto">
          <a:xfrm flipV="1">
            <a:off x="1635617" y="2286000"/>
            <a:ext cx="1488583" cy="1281112"/>
            <a:chOff x="1974" y="2320"/>
            <a:chExt cx="727" cy="615"/>
          </a:xfrm>
          <a:solidFill>
            <a:srgbClr val="00B0F0"/>
          </a:solidFill>
        </p:grpSpPr>
        <p:sp>
          <p:nvSpPr>
            <p:cNvPr id="287816" name="Freeform 72"/>
            <p:cNvSpPr>
              <a:spLocks/>
            </p:cNvSpPr>
            <p:nvPr/>
          </p:nvSpPr>
          <p:spPr bwMode="auto">
            <a:xfrm>
              <a:off x="2013" y="2871"/>
              <a:ext cx="104" cy="48"/>
            </a:xfrm>
            <a:custGeom>
              <a:avLst/>
              <a:gdLst/>
              <a:ahLst/>
              <a:cxnLst>
                <a:cxn ang="0">
                  <a:pos x="0" y="8"/>
                </a:cxn>
                <a:cxn ang="0">
                  <a:pos x="0" y="32"/>
                </a:cxn>
                <a:cxn ang="0">
                  <a:pos x="0" y="40"/>
                </a:cxn>
                <a:cxn ang="0">
                  <a:pos x="13" y="48"/>
                </a:cxn>
                <a:cxn ang="0">
                  <a:pos x="33" y="48"/>
                </a:cxn>
                <a:cxn ang="0">
                  <a:pos x="52" y="48"/>
                </a:cxn>
                <a:cxn ang="0">
                  <a:pos x="52" y="40"/>
                </a:cxn>
                <a:cxn ang="0">
                  <a:pos x="72" y="40"/>
                </a:cxn>
                <a:cxn ang="0">
                  <a:pos x="85" y="40"/>
                </a:cxn>
                <a:cxn ang="0">
                  <a:pos x="104" y="40"/>
                </a:cxn>
                <a:cxn ang="0">
                  <a:pos x="104" y="32"/>
                </a:cxn>
                <a:cxn ang="0">
                  <a:pos x="104" y="16"/>
                </a:cxn>
                <a:cxn ang="0">
                  <a:pos x="91" y="16"/>
                </a:cxn>
                <a:cxn ang="0">
                  <a:pos x="78" y="8"/>
                </a:cxn>
                <a:cxn ang="0">
                  <a:pos x="72" y="0"/>
                </a:cxn>
                <a:cxn ang="0">
                  <a:pos x="59" y="8"/>
                </a:cxn>
                <a:cxn ang="0">
                  <a:pos x="39" y="0"/>
                </a:cxn>
                <a:cxn ang="0">
                  <a:pos x="33" y="8"/>
                </a:cxn>
                <a:cxn ang="0">
                  <a:pos x="13" y="8"/>
                </a:cxn>
                <a:cxn ang="0">
                  <a:pos x="0" y="8"/>
                </a:cxn>
              </a:cxnLst>
              <a:rect l="0" t="0" r="r" b="b"/>
              <a:pathLst>
                <a:path w="104" h="48">
                  <a:moveTo>
                    <a:pt x="0" y="8"/>
                  </a:moveTo>
                  <a:lnTo>
                    <a:pt x="0" y="32"/>
                  </a:lnTo>
                  <a:lnTo>
                    <a:pt x="0" y="40"/>
                  </a:lnTo>
                  <a:lnTo>
                    <a:pt x="13" y="48"/>
                  </a:lnTo>
                  <a:lnTo>
                    <a:pt x="33" y="48"/>
                  </a:lnTo>
                  <a:lnTo>
                    <a:pt x="52" y="48"/>
                  </a:lnTo>
                  <a:lnTo>
                    <a:pt x="52" y="40"/>
                  </a:lnTo>
                  <a:lnTo>
                    <a:pt x="72" y="40"/>
                  </a:lnTo>
                  <a:lnTo>
                    <a:pt x="85" y="40"/>
                  </a:lnTo>
                  <a:lnTo>
                    <a:pt x="104" y="40"/>
                  </a:lnTo>
                  <a:lnTo>
                    <a:pt x="104" y="32"/>
                  </a:lnTo>
                  <a:lnTo>
                    <a:pt x="104" y="16"/>
                  </a:lnTo>
                  <a:lnTo>
                    <a:pt x="91" y="16"/>
                  </a:lnTo>
                  <a:lnTo>
                    <a:pt x="78" y="8"/>
                  </a:lnTo>
                  <a:lnTo>
                    <a:pt x="72" y="0"/>
                  </a:lnTo>
                  <a:lnTo>
                    <a:pt x="59" y="8"/>
                  </a:lnTo>
                  <a:lnTo>
                    <a:pt x="39" y="0"/>
                  </a:lnTo>
                  <a:lnTo>
                    <a:pt x="33" y="8"/>
                  </a:lnTo>
                  <a:lnTo>
                    <a:pt x="13" y="8"/>
                  </a:lnTo>
                  <a:lnTo>
                    <a:pt x="0" y="8"/>
                  </a:lnTo>
                  <a:close/>
                </a:path>
              </a:pathLst>
            </a:custGeom>
            <a:grpFill/>
            <a:ln w="9525">
              <a:solidFill>
                <a:schemeClr val="tx1"/>
              </a:solidFill>
              <a:prstDash val="solid"/>
              <a:round/>
              <a:headEnd/>
              <a:tailEnd/>
            </a:ln>
          </p:spPr>
          <p:txBody>
            <a:bodyPr/>
            <a:lstStyle/>
            <a:p>
              <a:endParaRPr lang="en-US" dirty="0"/>
            </a:p>
          </p:txBody>
        </p:sp>
        <p:sp>
          <p:nvSpPr>
            <p:cNvPr id="287817" name="Oval 73"/>
            <p:cNvSpPr>
              <a:spLocks noChangeArrowheads="1"/>
            </p:cNvSpPr>
            <p:nvPr/>
          </p:nvSpPr>
          <p:spPr bwMode="auto">
            <a:xfrm>
              <a:off x="2016" y="2890"/>
              <a:ext cx="7" cy="2"/>
            </a:xfrm>
            <a:prstGeom prst="ellipse">
              <a:avLst/>
            </a:prstGeom>
            <a:grpFill/>
            <a:ln w="9525">
              <a:solidFill>
                <a:schemeClr val="tx1"/>
              </a:solidFill>
              <a:round/>
              <a:headEnd/>
              <a:tailEnd/>
            </a:ln>
          </p:spPr>
          <p:txBody>
            <a:bodyPr/>
            <a:lstStyle/>
            <a:p>
              <a:endParaRPr lang="en-US" dirty="0"/>
            </a:p>
          </p:txBody>
        </p:sp>
        <p:sp>
          <p:nvSpPr>
            <p:cNvPr id="287818" name="Oval 74"/>
            <p:cNvSpPr>
              <a:spLocks noChangeArrowheads="1"/>
            </p:cNvSpPr>
            <p:nvPr/>
          </p:nvSpPr>
          <p:spPr bwMode="auto">
            <a:xfrm>
              <a:off x="2062" y="2882"/>
              <a:ext cx="0" cy="10"/>
            </a:xfrm>
            <a:prstGeom prst="ellipse">
              <a:avLst/>
            </a:prstGeom>
            <a:grpFill/>
            <a:ln w="9525">
              <a:solidFill>
                <a:schemeClr val="tx1"/>
              </a:solidFill>
              <a:round/>
              <a:headEnd/>
              <a:tailEnd/>
            </a:ln>
          </p:spPr>
          <p:txBody>
            <a:bodyPr/>
            <a:lstStyle/>
            <a:p>
              <a:endParaRPr lang="en-US" dirty="0"/>
            </a:p>
          </p:txBody>
        </p:sp>
        <p:sp>
          <p:nvSpPr>
            <p:cNvPr id="287819" name="Freeform 75"/>
            <p:cNvSpPr>
              <a:spLocks/>
            </p:cNvSpPr>
            <p:nvPr/>
          </p:nvSpPr>
          <p:spPr bwMode="auto">
            <a:xfrm>
              <a:off x="2052" y="2879"/>
              <a:ext cx="20" cy="32"/>
            </a:xfrm>
            <a:custGeom>
              <a:avLst/>
              <a:gdLst/>
              <a:ahLst/>
              <a:cxnLst>
                <a:cxn ang="0">
                  <a:pos x="13" y="32"/>
                </a:cxn>
                <a:cxn ang="0">
                  <a:pos x="20" y="16"/>
                </a:cxn>
                <a:cxn ang="0">
                  <a:pos x="13" y="8"/>
                </a:cxn>
                <a:cxn ang="0">
                  <a:pos x="0" y="8"/>
                </a:cxn>
                <a:cxn ang="0">
                  <a:pos x="0" y="0"/>
                </a:cxn>
                <a:cxn ang="0">
                  <a:pos x="13" y="32"/>
                </a:cxn>
              </a:cxnLst>
              <a:rect l="0" t="0" r="r" b="b"/>
              <a:pathLst>
                <a:path w="20" h="32">
                  <a:moveTo>
                    <a:pt x="13" y="32"/>
                  </a:moveTo>
                  <a:lnTo>
                    <a:pt x="20" y="16"/>
                  </a:lnTo>
                  <a:lnTo>
                    <a:pt x="13" y="8"/>
                  </a:lnTo>
                  <a:lnTo>
                    <a:pt x="0" y="8"/>
                  </a:lnTo>
                  <a:lnTo>
                    <a:pt x="0" y="0"/>
                  </a:lnTo>
                  <a:lnTo>
                    <a:pt x="13" y="32"/>
                  </a:lnTo>
                  <a:close/>
                </a:path>
              </a:pathLst>
            </a:custGeom>
            <a:grpFill/>
            <a:ln w="9525">
              <a:solidFill>
                <a:schemeClr val="tx1"/>
              </a:solidFill>
              <a:round/>
              <a:headEnd/>
              <a:tailEnd/>
            </a:ln>
          </p:spPr>
          <p:txBody>
            <a:bodyPr/>
            <a:lstStyle/>
            <a:p>
              <a:endParaRPr lang="en-US" dirty="0"/>
            </a:p>
          </p:txBody>
        </p:sp>
        <p:sp>
          <p:nvSpPr>
            <p:cNvPr id="287820" name="Freeform 76"/>
            <p:cNvSpPr>
              <a:spLocks/>
            </p:cNvSpPr>
            <p:nvPr/>
          </p:nvSpPr>
          <p:spPr bwMode="auto">
            <a:xfrm>
              <a:off x="2052" y="2879"/>
              <a:ext cx="20" cy="32"/>
            </a:xfrm>
            <a:custGeom>
              <a:avLst/>
              <a:gdLst/>
              <a:ahLst/>
              <a:cxnLst>
                <a:cxn ang="0">
                  <a:pos x="13" y="32"/>
                </a:cxn>
                <a:cxn ang="0">
                  <a:pos x="20" y="16"/>
                </a:cxn>
                <a:cxn ang="0">
                  <a:pos x="13" y="8"/>
                </a:cxn>
                <a:cxn ang="0">
                  <a:pos x="0" y="8"/>
                </a:cxn>
                <a:cxn ang="0">
                  <a:pos x="0" y="0"/>
                </a:cxn>
              </a:cxnLst>
              <a:rect l="0" t="0" r="r" b="b"/>
              <a:pathLst>
                <a:path w="20" h="32">
                  <a:moveTo>
                    <a:pt x="13" y="32"/>
                  </a:moveTo>
                  <a:lnTo>
                    <a:pt x="20" y="16"/>
                  </a:lnTo>
                  <a:lnTo>
                    <a:pt x="13" y="8"/>
                  </a:lnTo>
                  <a:lnTo>
                    <a:pt x="0" y="8"/>
                  </a:lnTo>
                  <a:lnTo>
                    <a:pt x="0" y="0"/>
                  </a:lnTo>
                </a:path>
              </a:pathLst>
            </a:custGeom>
            <a:grpFill/>
            <a:ln w="9525">
              <a:solidFill>
                <a:schemeClr val="tx1"/>
              </a:solidFill>
              <a:prstDash val="solid"/>
              <a:round/>
              <a:headEnd/>
              <a:tailEnd/>
            </a:ln>
          </p:spPr>
          <p:txBody>
            <a:bodyPr/>
            <a:lstStyle/>
            <a:p>
              <a:endParaRPr lang="en-US" dirty="0"/>
            </a:p>
          </p:txBody>
        </p:sp>
        <p:sp>
          <p:nvSpPr>
            <p:cNvPr id="287821" name="Freeform 77"/>
            <p:cNvSpPr>
              <a:spLocks/>
            </p:cNvSpPr>
            <p:nvPr/>
          </p:nvSpPr>
          <p:spPr bwMode="auto">
            <a:xfrm>
              <a:off x="2000" y="2671"/>
              <a:ext cx="91" cy="208"/>
            </a:xfrm>
            <a:custGeom>
              <a:avLst/>
              <a:gdLst/>
              <a:ahLst/>
              <a:cxnLst>
                <a:cxn ang="0">
                  <a:pos x="7" y="0"/>
                </a:cxn>
                <a:cxn ang="0">
                  <a:pos x="0" y="32"/>
                </a:cxn>
                <a:cxn ang="0">
                  <a:pos x="7" y="64"/>
                </a:cxn>
                <a:cxn ang="0">
                  <a:pos x="7" y="152"/>
                </a:cxn>
                <a:cxn ang="0">
                  <a:pos x="7" y="200"/>
                </a:cxn>
                <a:cxn ang="0">
                  <a:pos x="20" y="208"/>
                </a:cxn>
                <a:cxn ang="0">
                  <a:pos x="26" y="208"/>
                </a:cxn>
                <a:cxn ang="0">
                  <a:pos x="46" y="208"/>
                </a:cxn>
                <a:cxn ang="0">
                  <a:pos x="52" y="200"/>
                </a:cxn>
                <a:cxn ang="0">
                  <a:pos x="78" y="208"/>
                </a:cxn>
                <a:cxn ang="0">
                  <a:pos x="85" y="208"/>
                </a:cxn>
                <a:cxn ang="0">
                  <a:pos x="91" y="200"/>
                </a:cxn>
                <a:cxn ang="0">
                  <a:pos x="91" y="144"/>
                </a:cxn>
                <a:cxn ang="0">
                  <a:pos x="91" y="112"/>
                </a:cxn>
                <a:cxn ang="0">
                  <a:pos x="85" y="0"/>
                </a:cxn>
                <a:cxn ang="0">
                  <a:pos x="78" y="8"/>
                </a:cxn>
                <a:cxn ang="0">
                  <a:pos x="52" y="16"/>
                </a:cxn>
                <a:cxn ang="0">
                  <a:pos x="26" y="16"/>
                </a:cxn>
                <a:cxn ang="0">
                  <a:pos x="7" y="0"/>
                </a:cxn>
              </a:cxnLst>
              <a:rect l="0" t="0" r="r" b="b"/>
              <a:pathLst>
                <a:path w="91" h="208">
                  <a:moveTo>
                    <a:pt x="7" y="0"/>
                  </a:moveTo>
                  <a:lnTo>
                    <a:pt x="0" y="32"/>
                  </a:lnTo>
                  <a:lnTo>
                    <a:pt x="7" y="64"/>
                  </a:lnTo>
                  <a:lnTo>
                    <a:pt x="7" y="152"/>
                  </a:lnTo>
                  <a:lnTo>
                    <a:pt x="7" y="200"/>
                  </a:lnTo>
                  <a:lnTo>
                    <a:pt x="20" y="208"/>
                  </a:lnTo>
                  <a:lnTo>
                    <a:pt x="26" y="208"/>
                  </a:lnTo>
                  <a:lnTo>
                    <a:pt x="46" y="208"/>
                  </a:lnTo>
                  <a:lnTo>
                    <a:pt x="52" y="200"/>
                  </a:lnTo>
                  <a:lnTo>
                    <a:pt x="78" y="208"/>
                  </a:lnTo>
                  <a:lnTo>
                    <a:pt x="85" y="208"/>
                  </a:lnTo>
                  <a:lnTo>
                    <a:pt x="91" y="200"/>
                  </a:lnTo>
                  <a:lnTo>
                    <a:pt x="91" y="144"/>
                  </a:lnTo>
                  <a:lnTo>
                    <a:pt x="91" y="112"/>
                  </a:lnTo>
                  <a:lnTo>
                    <a:pt x="85" y="0"/>
                  </a:lnTo>
                  <a:lnTo>
                    <a:pt x="78" y="8"/>
                  </a:lnTo>
                  <a:lnTo>
                    <a:pt x="52" y="16"/>
                  </a:lnTo>
                  <a:lnTo>
                    <a:pt x="26" y="16"/>
                  </a:lnTo>
                  <a:lnTo>
                    <a:pt x="7" y="0"/>
                  </a:lnTo>
                  <a:close/>
                </a:path>
              </a:pathLst>
            </a:custGeom>
            <a:grpFill/>
            <a:ln w="9525">
              <a:solidFill>
                <a:schemeClr val="tx1"/>
              </a:solidFill>
              <a:prstDash val="solid"/>
              <a:round/>
              <a:headEnd/>
              <a:tailEnd/>
            </a:ln>
          </p:spPr>
          <p:txBody>
            <a:bodyPr/>
            <a:lstStyle/>
            <a:p>
              <a:endParaRPr lang="en-US" dirty="0"/>
            </a:p>
          </p:txBody>
        </p:sp>
        <p:sp>
          <p:nvSpPr>
            <p:cNvPr id="287822" name="Freeform 78"/>
            <p:cNvSpPr>
              <a:spLocks/>
            </p:cNvSpPr>
            <p:nvPr/>
          </p:nvSpPr>
          <p:spPr bwMode="auto">
            <a:xfrm>
              <a:off x="2052" y="2743"/>
              <a:ext cx="7" cy="128"/>
            </a:xfrm>
            <a:custGeom>
              <a:avLst/>
              <a:gdLst/>
              <a:ahLst/>
              <a:cxnLst>
                <a:cxn ang="0">
                  <a:pos x="0" y="128"/>
                </a:cxn>
                <a:cxn ang="0">
                  <a:pos x="7" y="48"/>
                </a:cxn>
                <a:cxn ang="0">
                  <a:pos x="7" y="0"/>
                </a:cxn>
              </a:cxnLst>
              <a:rect l="0" t="0" r="r" b="b"/>
              <a:pathLst>
                <a:path w="7" h="128">
                  <a:moveTo>
                    <a:pt x="0" y="128"/>
                  </a:moveTo>
                  <a:lnTo>
                    <a:pt x="7" y="48"/>
                  </a:lnTo>
                  <a:lnTo>
                    <a:pt x="7" y="0"/>
                  </a:lnTo>
                </a:path>
              </a:pathLst>
            </a:custGeom>
            <a:grpFill/>
            <a:ln w="9525">
              <a:solidFill>
                <a:schemeClr val="tx1"/>
              </a:solidFill>
              <a:prstDash val="solid"/>
              <a:round/>
              <a:headEnd/>
              <a:tailEnd/>
            </a:ln>
          </p:spPr>
          <p:txBody>
            <a:bodyPr/>
            <a:lstStyle/>
            <a:p>
              <a:endParaRPr lang="en-US" dirty="0"/>
            </a:p>
          </p:txBody>
        </p:sp>
        <p:sp>
          <p:nvSpPr>
            <p:cNvPr id="287823" name="Freeform 79"/>
            <p:cNvSpPr>
              <a:spLocks/>
            </p:cNvSpPr>
            <p:nvPr/>
          </p:nvSpPr>
          <p:spPr bwMode="auto">
            <a:xfrm>
              <a:off x="2013" y="2456"/>
              <a:ext cx="52" cy="71"/>
            </a:xfrm>
            <a:custGeom>
              <a:avLst/>
              <a:gdLst/>
              <a:ahLst/>
              <a:cxnLst>
                <a:cxn ang="0">
                  <a:pos x="7" y="23"/>
                </a:cxn>
                <a:cxn ang="0">
                  <a:pos x="0" y="23"/>
                </a:cxn>
                <a:cxn ang="0">
                  <a:pos x="0" y="31"/>
                </a:cxn>
                <a:cxn ang="0">
                  <a:pos x="0" y="39"/>
                </a:cxn>
                <a:cxn ang="0">
                  <a:pos x="7" y="39"/>
                </a:cxn>
                <a:cxn ang="0">
                  <a:pos x="13" y="55"/>
                </a:cxn>
                <a:cxn ang="0">
                  <a:pos x="26" y="71"/>
                </a:cxn>
                <a:cxn ang="0">
                  <a:pos x="46" y="71"/>
                </a:cxn>
                <a:cxn ang="0">
                  <a:pos x="52" y="55"/>
                </a:cxn>
                <a:cxn ang="0">
                  <a:pos x="52" y="47"/>
                </a:cxn>
                <a:cxn ang="0">
                  <a:pos x="52" y="16"/>
                </a:cxn>
                <a:cxn ang="0">
                  <a:pos x="46" y="0"/>
                </a:cxn>
                <a:cxn ang="0">
                  <a:pos x="20" y="16"/>
                </a:cxn>
                <a:cxn ang="0">
                  <a:pos x="7" y="8"/>
                </a:cxn>
                <a:cxn ang="0">
                  <a:pos x="7" y="23"/>
                </a:cxn>
              </a:cxnLst>
              <a:rect l="0" t="0" r="r" b="b"/>
              <a:pathLst>
                <a:path w="52" h="71">
                  <a:moveTo>
                    <a:pt x="7" y="23"/>
                  </a:moveTo>
                  <a:lnTo>
                    <a:pt x="0" y="23"/>
                  </a:lnTo>
                  <a:lnTo>
                    <a:pt x="0" y="31"/>
                  </a:lnTo>
                  <a:lnTo>
                    <a:pt x="0" y="39"/>
                  </a:lnTo>
                  <a:lnTo>
                    <a:pt x="7" y="39"/>
                  </a:lnTo>
                  <a:lnTo>
                    <a:pt x="13" y="55"/>
                  </a:lnTo>
                  <a:lnTo>
                    <a:pt x="26" y="71"/>
                  </a:lnTo>
                  <a:lnTo>
                    <a:pt x="46" y="71"/>
                  </a:lnTo>
                  <a:lnTo>
                    <a:pt x="52" y="55"/>
                  </a:lnTo>
                  <a:lnTo>
                    <a:pt x="52" y="47"/>
                  </a:lnTo>
                  <a:lnTo>
                    <a:pt x="52" y="16"/>
                  </a:lnTo>
                  <a:lnTo>
                    <a:pt x="46" y="0"/>
                  </a:lnTo>
                  <a:lnTo>
                    <a:pt x="20" y="16"/>
                  </a:lnTo>
                  <a:lnTo>
                    <a:pt x="7" y="8"/>
                  </a:lnTo>
                  <a:lnTo>
                    <a:pt x="7" y="23"/>
                  </a:lnTo>
                  <a:close/>
                </a:path>
              </a:pathLst>
            </a:custGeom>
            <a:grpFill/>
            <a:ln w="9525">
              <a:solidFill>
                <a:schemeClr val="tx1"/>
              </a:solidFill>
              <a:prstDash val="solid"/>
              <a:round/>
              <a:headEnd/>
              <a:tailEnd/>
            </a:ln>
          </p:spPr>
          <p:txBody>
            <a:bodyPr/>
            <a:lstStyle/>
            <a:p>
              <a:endParaRPr lang="en-US" dirty="0"/>
            </a:p>
          </p:txBody>
        </p:sp>
        <p:sp>
          <p:nvSpPr>
            <p:cNvPr id="287824" name="Freeform 80"/>
            <p:cNvSpPr>
              <a:spLocks/>
            </p:cNvSpPr>
            <p:nvPr/>
          </p:nvSpPr>
          <p:spPr bwMode="auto">
            <a:xfrm>
              <a:off x="2000" y="2432"/>
              <a:ext cx="72" cy="63"/>
            </a:xfrm>
            <a:custGeom>
              <a:avLst/>
              <a:gdLst/>
              <a:ahLst/>
              <a:cxnLst>
                <a:cxn ang="0">
                  <a:pos x="65" y="40"/>
                </a:cxn>
                <a:cxn ang="0">
                  <a:pos x="72" y="32"/>
                </a:cxn>
                <a:cxn ang="0">
                  <a:pos x="72" y="16"/>
                </a:cxn>
                <a:cxn ang="0">
                  <a:pos x="65" y="8"/>
                </a:cxn>
                <a:cxn ang="0">
                  <a:pos x="52" y="0"/>
                </a:cxn>
                <a:cxn ang="0">
                  <a:pos x="33" y="0"/>
                </a:cxn>
                <a:cxn ang="0">
                  <a:pos x="20" y="0"/>
                </a:cxn>
                <a:cxn ang="0">
                  <a:pos x="13" y="8"/>
                </a:cxn>
                <a:cxn ang="0">
                  <a:pos x="7" y="0"/>
                </a:cxn>
                <a:cxn ang="0">
                  <a:pos x="13" y="8"/>
                </a:cxn>
                <a:cxn ang="0">
                  <a:pos x="7" y="8"/>
                </a:cxn>
                <a:cxn ang="0">
                  <a:pos x="7" y="8"/>
                </a:cxn>
                <a:cxn ang="0">
                  <a:pos x="0" y="16"/>
                </a:cxn>
                <a:cxn ang="0">
                  <a:pos x="0" y="40"/>
                </a:cxn>
                <a:cxn ang="0">
                  <a:pos x="13" y="63"/>
                </a:cxn>
                <a:cxn ang="0">
                  <a:pos x="13" y="55"/>
                </a:cxn>
                <a:cxn ang="0">
                  <a:pos x="13" y="47"/>
                </a:cxn>
                <a:cxn ang="0">
                  <a:pos x="20" y="47"/>
                </a:cxn>
                <a:cxn ang="0">
                  <a:pos x="20" y="32"/>
                </a:cxn>
                <a:cxn ang="0">
                  <a:pos x="33" y="40"/>
                </a:cxn>
                <a:cxn ang="0">
                  <a:pos x="59" y="24"/>
                </a:cxn>
                <a:cxn ang="0">
                  <a:pos x="65" y="40"/>
                </a:cxn>
              </a:cxnLst>
              <a:rect l="0" t="0" r="r" b="b"/>
              <a:pathLst>
                <a:path w="72" h="63">
                  <a:moveTo>
                    <a:pt x="65" y="40"/>
                  </a:moveTo>
                  <a:lnTo>
                    <a:pt x="72" y="32"/>
                  </a:lnTo>
                  <a:lnTo>
                    <a:pt x="72" y="16"/>
                  </a:lnTo>
                  <a:lnTo>
                    <a:pt x="65" y="8"/>
                  </a:lnTo>
                  <a:lnTo>
                    <a:pt x="52" y="0"/>
                  </a:lnTo>
                  <a:lnTo>
                    <a:pt x="33" y="0"/>
                  </a:lnTo>
                  <a:lnTo>
                    <a:pt x="20" y="0"/>
                  </a:lnTo>
                  <a:lnTo>
                    <a:pt x="13" y="8"/>
                  </a:lnTo>
                  <a:lnTo>
                    <a:pt x="7" y="0"/>
                  </a:lnTo>
                  <a:lnTo>
                    <a:pt x="13" y="8"/>
                  </a:lnTo>
                  <a:lnTo>
                    <a:pt x="7" y="8"/>
                  </a:lnTo>
                  <a:lnTo>
                    <a:pt x="7" y="8"/>
                  </a:lnTo>
                  <a:lnTo>
                    <a:pt x="0" y="16"/>
                  </a:lnTo>
                  <a:lnTo>
                    <a:pt x="0" y="40"/>
                  </a:lnTo>
                  <a:lnTo>
                    <a:pt x="13" y="63"/>
                  </a:lnTo>
                  <a:lnTo>
                    <a:pt x="13" y="55"/>
                  </a:lnTo>
                  <a:lnTo>
                    <a:pt x="13" y="47"/>
                  </a:lnTo>
                  <a:lnTo>
                    <a:pt x="20" y="47"/>
                  </a:lnTo>
                  <a:lnTo>
                    <a:pt x="20" y="32"/>
                  </a:lnTo>
                  <a:lnTo>
                    <a:pt x="33" y="40"/>
                  </a:lnTo>
                  <a:lnTo>
                    <a:pt x="59" y="24"/>
                  </a:lnTo>
                  <a:lnTo>
                    <a:pt x="65" y="40"/>
                  </a:lnTo>
                  <a:close/>
                </a:path>
              </a:pathLst>
            </a:custGeom>
            <a:grpFill/>
            <a:ln w="9525">
              <a:solidFill>
                <a:schemeClr val="tx1"/>
              </a:solidFill>
              <a:prstDash val="solid"/>
              <a:round/>
              <a:headEnd/>
              <a:tailEnd/>
            </a:ln>
          </p:spPr>
          <p:txBody>
            <a:bodyPr/>
            <a:lstStyle/>
            <a:p>
              <a:endParaRPr lang="en-US" dirty="0"/>
            </a:p>
          </p:txBody>
        </p:sp>
        <p:sp>
          <p:nvSpPr>
            <p:cNvPr id="287825" name="Freeform 81"/>
            <p:cNvSpPr>
              <a:spLocks/>
            </p:cNvSpPr>
            <p:nvPr/>
          </p:nvSpPr>
          <p:spPr bwMode="auto">
            <a:xfrm>
              <a:off x="2020" y="2495"/>
              <a:ext cx="39" cy="48"/>
            </a:xfrm>
            <a:custGeom>
              <a:avLst/>
              <a:gdLst/>
              <a:ahLst/>
              <a:cxnLst>
                <a:cxn ang="0">
                  <a:pos x="0" y="0"/>
                </a:cxn>
                <a:cxn ang="0">
                  <a:pos x="0" y="32"/>
                </a:cxn>
                <a:cxn ang="0">
                  <a:pos x="13" y="40"/>
                </a:cxn>
                <a:cxn ang="0">
                  <a:pos x="26" y="48"/>
                </a:cxn>
                <a:cxn ang="0">
                  <a:pos x="32" y="40"/>
                </a:cxn>
                <a:cxn ang="0">
                  <a:pos x="39" y="32"/>
                </a:cxn>
                <a:cxn ang="0">
                  <a:pos x="32" y="32"/>
                </a:cxn>
                <a:cxn ang="0">
                  <a:pos x="19" y="32"/>
                </a:cxn>
                <a:cxn ang="0">
                  <a:pos x="6" y="16"/>
                </a:cxn>
                <a:cxn ang="0">
                  <a:pos x="0" y="0"/>
                </a:cxn>
              </a:cxnLst>
              <a:rect l="0" t="0" r="r" b="b"/>
              <a:pathLst>
                <a:path w="39" h="48">
                  <a:moveTo>
                    <a:pt x="0" y="0"/>
                  </a:moveTo>
                  <a:lnTo>
                    <a:pt x="0" y="32"/>
                  </a:lnTo>
                  <a:lnTo>
                    <a:pt x="13" y="40"/>
                  </a:lnTo>
                  <a:lnTo>
                    <a:pt x="26" y="48"/>
                  </a:lnTo>
                  <a:lnTo>
                    <a:pt x="32" y="40"/>
                  </a:lnTo>
                  <a:lnTo>
                    <a:pt x="39" y="32"/>
                  </a:lnTo>
                  <a:lnTo>
                    <a:pt x="32" y="32"/>
                  </a:lnTo>
                  <a:lnTo>
                    <a:pt x="19" y="32"/>
                  </a:lnTo>
                  <a:lnTo>
                    <a:pt x="6" y="16"/>
                  </a:lnTo>
                  <a:lnTo>
                    <a:pt x="0" y="0"/>
                  </a:lnTo>
                  <a:close/>
                </a:path>
              </a:pathLst>
            </a:custGeom>
            <a:grpFill/>
            <a:ln w="9525">
              <a:solidFill>
                <a:schemeClr val="tx1"/>
              </a:solidFill>
              <a:prstDash val="solid"/>
              <a:round/>
              <a:headEnd/>
              <a:tailEnd/>
            </a:ln>
          </p:spPr>
          <p:txBody>
            <a:bodyPr/>
            <a:lstStyle/>
            <a:p>
              <a:endParaRPr lang="en-US" dirty="0"/>
            </a:p>
          </p:txBody>
        </p:sp>
        <p:sp>
          <p:nvSpPr>
            <p:cNvPr id="287826" name="Freeform 82"/>
            <p:cNvSpPr>
              <a:spLocks/>
            </p:cNvSpPr>
            <p:nvPr/>
          </p:nvSpPr>
          <p:spPr bwMode="auto">
            <a:xfrm>
              <a:off x="1974" y="2527"/>
              <a:ext cx="130" cy="160"/>
            </a:xfrm>
            <a:custGeom>
              <a:avLst/>
              <a:gdLst/>
              <a:ahLst/>
              <a:cxnLst>
                <a:cxn ang="0">
                  <a:pos x="46" y="0"/>
                </a:cxn>
                <a:cxn ang="0">
                  <a:pos x="26" y="8"/>
                </a:cxn>
                <a:cxn ang="0">
                  <a:pos x="13" y="24"/>
                </a:cxn>
                <a:cxn ang="0">
                  <a:pos x="0" y="56"/>
                </a:cxn>
                <a:cxn ang="0">
                  <a:pos x="0" y="96"/>
                </a:cxn>
                <a:cxn ang="0">
                  <a:pos x="13" y="104"/>
                </a:cxn>
                <a:cxn ang="0">
                  <a:pos x="26" y="96"/>
                </a:cxn>
                <a:cxn ang="0">
                  <a:pos x="26" y="80"/>
                </a:cxn>
                <a:cxn ang="0">
                  <a:pos x="26" y="144"/>
                </a:cxn>
                <a:cxn ang="0">
                  <a:pos x="52" y="160"/>
                </a:cxn>
                <a:cxn ang="0">
                  <a:pos x="78" y="160"/>
                </a:cxn>
                <a:cxn ang="0">
                  <a:pos x="104" y="160"/>
                </a:cxn>
                <a:cxn ang="0">
                  <a:pos x="117" y="144"/>
                </a:cxn>
                <a:cxn ang="0">
                  <a:pos x="111" y="80"/>
                </a:cxn>
                <a:cxn ang="0">
                  <a:pos x="124" y="88"/>
                </a:cxn>
                <a:cxn ang="0">
                  <a:pos x="130" y="80"/>
                </a:cxn>
                <a:cxn ang="0">
                  <a:pos x="124" y="40"/>
                </a:cxn>
                <a:cxn ang="0">
                  <a:pos x="111" y="16"/>
                </a:cxn>
                <a:cxn ang="0">
                  <a:pos x="98" y="0"/>
                </a:cxn>
                <a:cxn ang="0">
                  <a:pos x="78" y="0"/>
                </a:cxn>
                <a:cxn ang="0">
                  <a:pos x="78" y="8"/>
                </a:cxn>
                <a:cxn ang="0">
                  <a:pos x="72" y="16"/>
                </a:cxn>
                <a:cxn ang="0">
                  <a:pos x="59" y="8"/>
                </a:cxn>
                <a:cxn ang="0">
                  <a:pos x="46" y="0"/>
                </a:cxn>
              </a:cxnLst>
              <a:rect l="0" t="0" r="r" b="b"/>
              <a:pathLst>
                <a:path w="130" h="160">
                  <a:moveTo>
                    <a:pt x="46" y="0"/>
                  </a:moveTo>
                  <a:lnTo>
                    <a:pt x="26" y="8"/>
                  </a:lnTo>
                  <a:lnTo>
                    <a:pt x="13" y="24"/>
                  </a:lnTo>
                  <a:lnTo>
                    <a:pt x="0" y="56"/>
                  </a:lnTo>
                  <a:lnTo>
                    <a:pt x="0" y="96"/>
                  </a:lnTo>
                  <a:lnTo>
                    <a:pt x="13" y="104"/>
                  </a:lnTo>
                  <a:lnTo>
                    <a:pt x="26" y="96"/>
                  </a:lnTo>
                  <a:lnTo>
                    <a:pt x="26" y="80"/>
                  </a:lnTo>
                  <a:lnTo>
                    <a:pt x="26" y="144"/>
                  </a:lnTo>
                  <a:lnTo>
                    <a:pt x="52" y="160"/>
                  </a:lnTo>
                  <a:lnTo>
                    <a:pt x="78" y="160"/>
                  </a:lnTo>
                  <a:lnTo>
                    <a:pt x="104" y="160"/>
                  </a:lnTo>
                  <a:lnTo>
                    <a:pt x="117" y="144"/>
                  </a:lnTo>
                  <a:lnTo>
                    <a:pt x="111" y="80"/>
                  </a:lnTo>
                  <a:lnTo>
                    <a:pt x="124" y="88"/>
                  </a:lnTo>
                  <a:lnTo>
                    <a:pt x="130" y="80"/>
                  </a:lnTo>
                  <a:lnTo>
                    <a:pt x="124" y="40"/>
                  </a:lnTo>
                  <a:lnTo>
                    <a:pt x="111" y="16"/>
                  </a:lnTo>
                  <a:lnTo>
                    <a:pt x="98" y="0"/>
                  </a:lnTo>
                  <a:lnTo>
                    <a:pt x="78" y="0"/>
                  </a:lnTo>
                  <a:lnTo>
                    <a:pt x="78" y="8"/>
                  </a:lnTo>
                  <a:lnTo>
                    <a:pt x="72" y="16"/>
                  </a:lnTo>
                  <a:lnTo>
                    <a:pt x="59" y="8"/>
                  </a:lnTo>
                  <a:lnTo>
                    <a:pt x="46" y="0"/>
                  </a:lnTo>
                  <a:close/>
                </a:path>
              </a:pathLst>
            </a:custGeom>
            <a:grpFill/>
            <a:ln w="9525">
              <a:solidFill>
                <a:schemeClr val="tx1"/>
              </a:solidFill>
              <a:prstDash val="solid"/>
              <a:round/>
              <a:headEnd/>
              <a:tailEnd/>
            </a:ln>
          </p:spPr>
          <p:txBody>
            <a:bodyPr/>
            <a:lstStyle/>
            <a:p>
              <a:endParaRPr lang="en-US" dirty="0"/>
            </a:p>
          </p:txBody>
        </p:sp>
        <p:sp>
          <p:nvSpPr>
            <p:cNvPr id="287827" name="Line 83"/>
            <p:cNvSpPr>
              <a:spLocks noChangeShapeType="1"/>
            </p:cNvSpPr>
            <p:nvPr/>
          </p:nvSpPr>
          <p:spPr bwMode="auto">
            <a:xfrm flipV="1">
              <a:off x="2085" y="2591"/>
              <a:ext cx="1" cy="16"/>
            </a:xfrm>
            <a:prstGeom prst="line">
              <a:avLst/>
            </a:prstGeom>
            <a:grpFill/>
            <a:ln w="9525">
              <a:solidFill>
                <a:schemeClr val="tx1"/>
              </a:solidFill>
              <a:round/>
              <a:headEnd/>
              <a:tailEnd/>
            </a:ln>
          </p:spPr>
          <p:txBody>
            <a:bodyPr/>
            <a:lstStyle/>
            <a:p>
              <a:endParaRPr lang="en-US" dirty="0"/>
            </a:p>
          </p:txBody>
        </p:sp>
        <p:sp>
          <p:nvSpPr>
            <p:cNvPr id="287828" name="Freeform 84"/>
            <p:cNvSpPr>
              <a:spLocks/>
            </p:cNvSpPr>
            <p:nvPr/>
          </p:nvSpPr>
          <p:spPr bwMode="auto">
            <a:xfrm>
              <a:off x="1974" y="2623"/>
              <a:ext cx="39" cy="88"/>
            </a:xfrm>
            <a:custGeom>
              <a:avLst/>
              <a:gdLst/>
              <a:ahLst/>
              <a:cxnLst>
                <a:cxn ang="0">
                  <a:pos x="26" y="0"/>
                </a:cxn>
                <a:cxn ang="0">
                  <a:pos x="26" y="32"/>
                </a:cxn>
                <a:cxn ang="0">
                  <a:pos x="39" y="72"/>
                </a:cxn>
                <a:cxn ang="0">
                  <a:pos x="33" y="88"/>
                </a:cxn>
                <a:cxn ang="0">
                  <a:pos x="7" y="40"/>
                </a:cxn>
                <a:cxn ang="0">
                  <a:pos x="0" y="0"/>
                </a:cxn>
                <a:cxn ang="0">
                  <a:pos x="13" y="8"/>
                </a:cxn>
                <a:cxn ang="0">
                  <a:pos x="26" y="0"/>
                </a:cxn>
              </a:cxnLst>
              <a:rect l="0" t="0" r="r" b="b"/>
              <a:pathLst>
                <a:path w="39" h="88">
                  <a:moveTo>
                    <a:pt x="26" y="0"/>
                  </a:moveTo>
                  <a:lnTo>
                    <a:pt x="26" y="32"/>
                  </a:lnTo>
                  <a:lnTo>
                    <a:pt x="39" y="72"/>
                  </a:lnTo>
                  <a:lnTo>
                    <a:pt x="33" y="88"/>
                  </a:lnTo>
                  <a:lnTo>
                    <a:pt x="7" y="40"/>
                  </a:lnTo>
                  <a:lnTo>
                    <a:pt x="0" y="0"/>
                  </a:lnTo>
                  <a:lnTo>
                    <a:pt x="13" y="8"/>
                  </a:lnTo>
                  <a:lnTo>
                    <a:pt x="26" y="0"/>
                  </a:lnTo>
                  <a:close/>
                </a:path>
              </a:pathLst>
            </a:custGeom>
            <a:grpFill/>
            <a:ln w="9525">
              <a:solidFill>
                <a:schemeClr val="tx1"/>
              </a:solidFill>
              <a:prstDash val="solid"/>
              <a:round/>
              <a:headEnd/>
              <a:tailEnd/>
            </a:ln>
          </p:spPr>
          <p:txBody>
            <a:bodyPr/>
            <a:lstStyle/>
            <a:p>
              <a:endParaRPr lang="en-US" dirty="0"/>
            </a:p>
          </p:txBody>
        </p:sp>
        <p:sp>
          <p:nvSpPr>
            <p:cNvPr id="287829" name="Freeform 85"/>
            <p:cNvSpPr>
              <a:spLocks/>
            </p:cNvSpPr>
            <p:nvPr/>
          </p:nvSpPr>
          <p:spPr bwMode="auto">
            <a:xfrm>
              <a:off x="2085" y="2607"/>
              <a:ext cx="19" cy="88"/>
            </a:xfrm>
            <a:custGeom>
              <a:avLst/>
              <a:gdLst/>
              <a:ahLst/>
              <a:cxnLst>
                <a:cxn ang="0">
                  <a:pos x="19" y="0"/>
                </a:cxn>
                <a:cxn ang="0">
                  <a:pos x="19" y="40"/>
                </a:cxn>
                <a:cxn ang="0">
                  <a:pos x="6" y="88"/>
                </a:cxn>
                <a:cxn ang="0">
                  <a:pos x="0" y="72"/>
                </a:cxn>
                <a:cxn ang="0">
                  <a:pos x="6" y="64"/>
                </a:cxn>
                <a:cxn ang="0">
                  <a:pos x="0" y="0"/>
                </a:cxn>
                <a:cxn ang="0">
                  <a:pos x="13" y="8"/>
                </a:cxn>
                <a:cxn ang="0">
                  <a:pos x="19" y="0"/>
                </a:cxn>
              </a:cxnLst>
              <a:rect l="0" t="0" r="r" b="b"/>
              <a:pathLst>
                <a:path w="19" h="88">
                  <a:moveTo>
                    <a:pt x="19" y="0"/>
                  </a:moveTo>
                  <a:lnTo>
                    <a:pt x="19" y="40"/>
                  </a:lnTo>
                  <a:lnTo>
                    <a:pt x="6" y="88"/>
                  </a:lnTo>
                  <a:lnTo>
                    <a:pt x="0" y="72"/>
                  </a:lnTo>
                  <a:lnTo>
                    <a:pt x="6" y="64"/>
                  </a:lnTo>
                  <a:lnTo>
                    <a:pt x="0" y="0"/>
                  </a:lnTo>
                  <a:lnTo>
                    <a:pt x="13" y="8"/>
                  </a:lnTo>
                  <a:lnTo>
                    <a:pt x="19" y="0"/>
                  </a:lnTo>
                  <a:close/>
                </a:path>
              </a:pathLst>
            </a:custGeom>
            <a:grpFill/>
            <a:ln w="9525">
              <a:solidFill>
                <a:schemeClr val="tx1"/>
              </a:solidFill>
              <a:prstDash val="solid"/>
              <a:round/>
              <a:headEnd/>
              <a:tailEnd/>
            </a:ln>
          </p:spPr>
          <p:txBody>
            <a:bodyPr/>
            <a:lstStyle/>
            <a:p>
              <a:endParaRPr lang="en-US" dirty="0"/>
            </a:p>
          </p:txBody>
        </p:sp>
        <p:sp>
          <p:nvSpPr>
            <p:cNvPr id="287830" name="Freeform 86"/>
            <p:cNvSpPr>
              <a:spLocks/>
            </p:cNvSpPr>
            <p:nvPr/>
          </p:nvSpPr>
          <p:spPr bwMode="auto">
            <a:xfrm>
              <a:off x="2228" y="2871"/>
              <a:ext cx="136" cy="64"/>
            </a:xfrm>
            <a:custGeom>
              <a:avLst/>
              <a:gdLst/>
              <a:ahLst/>
              <a:cxnLst>
                <a:cxn ang="0">
                  <a:pos x="6" y="16"/>
                </a:cxn>
                <a:cxn ang="0">
                  <a:pos x="0" y="40"/>
                </a:cxn>
                <a:cxn ang="0">
                  <a:pos x="0" y="48"/>
                </a:cxn>
                <a:cxn ang="0">
                  <a:pos x="19" y="56"/>
                </a:cxn>
                <a:cxn ang="0">
                  <a:pos x="38" y="64"/>
                </a:cxn>
                <a:cxn ang="0">
                  <a:pos x="64" y="56"/>
                </a:cxn>
                <a:cxn ang="0">
                  <a:pos x="71" y="48"/>
                </a:cxn>
                <a:cxn ang="0">
                  <a:pos x="97" y="48"/>
                </a:cxn>
                <a:cxn ang="0">
                  <a:pos x="103" y="48"/>
                </a:cxn>
                <a:cxn ang="0">
                  <a:pos x="129" y="48"/>
                </a:cxn>
                <a:cxn ang="0">
                  <a:pos x="136" y="40"/>
                </a:cxn>
                <a:cxn ang="0">
                  <a:pos x="129" y="24"/>
                </a:cxn>
                <a:cxn ang="0">
                  <a:pos x="116" y="16"/>
                </a:cxn>
                <a:cxn ang="0">
                  <a:pos x="103" y="8"/>
                </a:cxn>
                <a:cxn ang="0">
                  <a:pos x="90" y="0"/>
                </a:cxn>
                <a:cxn ang="0">
                  <a:pos x="77" y="8"/>
                </a:cxn>
                <a:cxn ang="0">
                  <a:pos x="51" y="8"/>
                </a:cxn>
                <a:cxn ang="0">
                  <a:pos x="38" y="8"/>
                </a:cxn>
                <a:cxn ang="0">
                  <a:pos x="19" y="16"/>
                </a:cxn>
                <a:cxn ang="0">
                  <a:pos x="6" y="16"/>
                </a:cxn>
              </a:cxnLst>
              <a:rect l="0" t="0" r="r" b="b"/>
              <a:pathLst>
                <a:path w="136" h="64">
                  <a:moveTo>
                    <a:pt x="6" y="16"/>
                  </a:moveTo>
                  <a:lnTo>
                    <a:pt x="0" y="40"/>
                  </a:lnTo>
                  <a:lnTo>
                    <a:pt x="0" y="48"/>
                  </a:lnTo>
                  <a:lnTo>
                    <a:pt x="19" y="56"/>
                  </a:lnTo>
                  <a:lnTo>
                    <a:pt x="38" y="64"/>
                  </a:lnTo>
                  <a:lnTo>
                    <a:pt x="64" y="56"/>
                  </a:lnTo>
                  <a:lnTo>
                    <a:pt x="71" y="48"/>
                  </a:lnTo>
                  <a:lnTo>
                    <a:pt x="97" y="48"/>
                  </a:lnTo>
                  <a:lnTo>
                    <a:pt x="103" y="48"/>
                  </a:lnTo>
                  <a:lnTo>
                    <a:pt x="129" y="48"/>
                  </a:lnTo>
                  <a:lnTo>
                    <a:pt x="136" y="40"/>
                  </a:lnTo>
                  <a:lnTo>
                    <a:pt x="129" y="24"/>
                  </a:lnTo>
                  <a:lnTo>
                    <a:pt x="116" y="16"/>
                  </a:lnTo>
                  <a:lnTo>
                    <a:pt x="103" y="8"/>
                  </a:lnTo>
                  <a:lnTo>
                    <a:pt x="90" y="0"/>
                  </a:lnTo>
                  <a:lnTo>
                    <a:pt x="77" y="8"/>
                  </a:lnTo>
                  <a:lnTo>
                    <a:pt x="51" y="8"/>
                  </a:lnTo>
                  <a:lnTo>
                    <a:pt x="38" y="8"/>
                  </a:lnTo>
                  <a:lnTo>
                    <a:pt x="19" y="16"/>
                  </a:lnTo>
                  <a:lnTo>
                    <a:pt x="6" y="16"/>
                  </a:lnTo>
                  <a:close/>
                </a:path>
              </a:pathLst>
            </a:custGeom>
            <a:grpFill/>
            <a:ln w="9525">
              <a:solidFill>
                <a:schemeClr val="tx1"/>
              </a:solidFill>
              <a:prstDash val="solid"/>
              <a:round/>
              <a:headEnd/>
              <a:tailEnd/>
            </a:ln>
          </p:spPr>
          <p:txBody>
            <a:bodyPr/>
            <a:lstStyle/>
            <a:p>
              <a:endParaRPr lang="en-US" dirty="0"/>
            </a:p>
          </p:txBody>
        </p:sp>
        <p:sp>
          <p:nvSpPr>
            <p:cNvPr id="287831" name="Oval 87"/>
            <p:cNvSpPr>
              <a:spLocks noChangeArrowheads="1"/>
            </p:cNvSpPr>
            <p:nvPr/>
          </p:nvSpPr>
          <p:spPr bwMode="auto">
            <a:xfrm>
              <a:off x="2237" y="2890"/>
              <a:ext cx="1" cy="10"/>
            </a:xfrm>
            <a:prstGeom prst="ellipse">
              <a:avLst/>
            </a:prstGeom>
            <a:grpFill/>
            <a:ln w="9525">
              <a:solidFill>
                <a:schemeClr val="tx1"/>
              </a:solidFill>
              <a:round/>
              <a:headEnd/>
              <a:tailEnd/>
            </a:ln>
          </p:spPr>
          <p:txBody>
            <a:bodyPr/>
            <a:lstStyle/>
            <a:p>
              <a:endParaRPr lang="en-US" dirty="0"/>
            </a:p>
          </p:txBody>
        </p:sp>
        <p:sp>
          <p:nvSpPr>
            <p:cNvPr id="287832" name="Oval 88"/>
            <p:cNvSpPr>
              <a:spLocks noChangeArrowheads="1"/>
            </p:cNvSpPr>
            <p:nvPr/>
          </p:nvSpPr>
          <p:spPr bwMode="auto">
            <a:xfrm>
              <a:off x="2289" y="2882"/>
              <a:ext cx="0" cy="10"/>
            </a:xfrm>
            <a:prstGeom prst="ellipse">
              <a:avLst/>
            </a:prstGeom>
            <a:grpFill/>
            <a:ln w="9525">
              <a:solidFill>
                <a:schemeClr val="tx1"/>
              </a:solidFill>
              <a:round/>
              <a:headEnd/>
              <a:tailEnd/>
            </a:ln>
          </p:spPr>
          <p:txBody>
            <a:bodyPr/>
            <a:lstStyle/>
            <a:p>
              <a:endParaRPr lang="en-US" dirty="0"/>
            </a:p>
          </p:txBody>
        </p:sp>
        <p:sp>
          <p:nvSpPr>
            <p:cNvPr id="287833" name="Freeform 89"/>
            <p:cNvSpPr>
              <a:spLocks/>
            </p:cNvSpPr>
            <p:nvPr/>
          </p:nvSpPr>
          <p:spPr bwMode="auto">
            <a:xfrm>
              <a:off x="2279" y="2879"/>
              <a:ext cx="20" cy="40"/>
            </a:xfrm>
            <a:custGeom>
              <a:avLst/>
              <a:gdLst/>
              <a:ahLst/>
              <a:cxnLst>
                <a:cxn ang="0">
                  <a:pos x="20" y="40"/>
                </a:cxn>
                <a:cxn ang="0">
                  <a:pos x="20" y="24"/>
                </a:cxn>
                <a:cxn ang="0">
                  <a:pos x="13" y="16"/>
                </a:cxn>
                <a:cxn ang="0">
                  <a:pos x="0" y="16"/>
                </a:cxn>
                <a:cxn ang="0">
                  <a:pos x="0" y="0"/>
                </a:cxn>
                <a:cxn ang="0">
                  <a:pos x="20" y="40"/>
                </a:cxn>
              </a:cxnLst>
              <a:rect l="0" t="0" r="r" b="b"/>
              <a:pathLst>
                <a:path w="20" h="40">
                  <a:moveTo>
                    <a:pt x="20" y="40"/>
                  </a:moveTo>
                  <a:lnTo>
                    <a:pt x="20" y="24"/>
                  </a:lnTo>
                  <a:lnTo>
                    <a:pt x="13" y="16"/>
                  </a:lnTo>
                  <a:lnTo>
                    <a:pt x="0" y="16"/>
                  </a:lnTo>
                  <a:lnTo>
                    <a:pt x="0" y="0"/>
                  </a:lnTo>
                  <a:lnTo>
                    <a:pt x="20" y="40"/>
                  </a:lnTo>
                  <a:close/>
                </a:path>
              </a:pathLst>
            </a:custGeom>
            <a:grpFill/>
            <a:ln w="9525">
              <a:solidFill>
                <a:schemeClr val="tx1"/>
              </a:solidFill>
              <a:round/>
              <a:headEnd/>
              <a:tailEnd/>
            </a:ln>
          </p:spPr>
          <p:txBody>
            <a:bodyPr/>
            <a:lstStyle/>
            <a:p>
              <a:endParaRPr lang="en-US" dirty="0"/>
            </a:p>
          </p:txBody>
        </p:sp>
        <p:sp>
          <p:nvSpPr>
            <p:cNvPr id="287834" name="Freeform 90"/>
            <p:cNvSpPr>
              <a:spLocks/>
            </p:cNvSpPr>
            <p:nvPr/>
          </p:nvSpPr>
          <p:spPr bwMode="auto">
            <a:xfrm>
              <a:off x="2279" y="2879"/>
              <a:ext cx="20" cy="40"/>
            </a:xfrm>
            <a:custGeom>
              <a:avLst/>
              <a:gdLst/>
              <a:ahLst/>
              <a:cxnLst>
                <a:cxn ang="0">
                  <a:pos x="20" y="40"/>
                </a:cxn>
                <a:cxn ang="0">
                  <a:pos x="20" y="24"/>
                </a:cxn>
                <a:cxn ang="0">
                  <a:pos x="13" y="16"/>
                </a:cxn>
                <a:cxn ang="0">
                  <a:pos x="0" y="16"/>
                </a:cxn>
                <a:cxn ang="0">
                  <a:pos x="0" y="0"/>
                </a:cxn>
              </a:cxnLst>
              <a:rect l="0" t="0" r="r" b="b"/>
              <a:pathLst>
                <a:path w="20" h="40">
                  <a:moveTo>
                    <a:pt x="20" y="40"/>
                  </a:moveTo>
                  <a:lnTo>
                    <a:pt x="20" y="24"/>
                  </a:lnTo>
                  <a:lnTo>
                    <a:pt x="13" y="16"/>
                  </a:lnTo>
                  <a:lnTo>
                    <a:pt x="0" y="16"/>
                  </a:lnTo>
                  <a:lnTo>
                    <a:pt x="0" y="0"/>
                  </a:lnTo>
                </a:path>
              </a:pathLst>
            </a:custGeom>
            <a:grpFill/>
            <a:ln w="9525">
              <a:solidFill>
                <a:schemeClr val="tx1"/>
              </a:solidFill>
              <a:prstDash val="solid"/>
              <a:round/>
              <a:headEnd/>
              <a:tailEnd/>
            </a:ln>
          </p:spPr>
          <p:txBody>
            <a:bodyPr/>
            <a:lstStyle/>
            <a:p>
              <a:endParaRPr lang="en-US" dirty="0"/>
            </a:p>
          </p:txBody>
        </p:sp>
        <p:sp>
          <p:nvSpPr>
            <p:cNvPr id="287835" name="Freeform 91"/>
            <p:cNvSpPr>
              <a:spLocks/>
            </p:cNvSpPr>
            <p:nvPr/>
          </p:nvSpPr>
          <p:spPr bwMode="auto">
            <a:xfrm>
              <a:off x="2215" y="2623"/>
              <a:ext cx="116" cy="264"/>
            </a:xfrm>
            <a:custGeom>
              <a:avLst/>
              <a:gdLst/>
              <a:ahLst/>
              <a:cxnLst>
                <a:cxn ang="0">
                  <a:pos x="6" y="0"/>
                </a:cxn>
                <a:cxn ang="0">
                  <a:pos x="0" y="40"/>
                </a:cxn>
                <a:cxn ang="0">
                  <a:pos x="6" y="80"/>
                </a:cxn>
                <a:cxn ang="0">
                  <a:pos x="13" y="184"/>
                </a:cxn>
                <a:cxn ang="0">
                  <a:pos x="13" y="248"/>
                </a:cxn>
                <a:cxn ang="0">
                  <a:pos x="19" y="264"/>
                </a:cxn>
                <a:cxn ang="0">
                  <a:pos x="32" y="264"/>
                </a:cxn>
                <a:cxn ang="0">
                  <a:pos x="58" y="256"/>
                </a:cxn>
                <a:cxn ang="0">
                  <a:pos x="64" y="248"/>
                </a:cxn>
                <a:cxn ang="0">
                  <a:pos x="90" y="256"/>
                </a:cxn>
                <a:cxn ang="0">
                  <a:pos x="103" y="256"/>
                </a:cxn>
                <a:cxn ang="0">
                  <a:pos x="110" y="240"/>
                </a:cxn>
                <a:cxn ang="0">
                  <a:pos x="116" y="176"/>
                </a:cxn>
                <a:cxn ang="0">
                  <a:pos x="116" y="136"/>
                </a:cxn>
                <a:cxn ang="0">
                  <a:pos x="110" y="0"/>
                </a:cxn>
                <a:cxn ang="0">
                  <a:pos x="97" y="8"/>
                </a:cxn>
                <a:cxn ang="0">
                  <a:pos x="64" y="16"/>
                </a:cxn>
                <a:cxn ang="0">
                  <a:pos x="32" y="16"/>
                </a:cxn>
                <a:cxn ang="0">
                  <a:pos x="6" y="0"/>
                </a:cxn>
              </a:cxnLst>
              <a:rect l="0" t="0" r="r" b="b"/>
              <a:pathLst>
                <a:path w="116" h="264">
                  <a:moveTo>
                    <a:pt x="6" y="0"/>
                  </a:moveTo>
                  <a:lnTo>
                    <a:pt x="0" y="40"/>
                  </a:lnTo>
                  <a:lnTo>
                    <a:pt x="6" y="80"/>
                  </a:lnTo>
                  <a:lnTo>
                    <a:pt x="13" y="184"/>
                  </a:lnTo>
                  <a:lnTo>
                    <a:pt x="13" y="248"/>
                  </a:lnTo>
                  <a:lnTo>
                    <a:pt x="19" y="264"/>
                  </a:lnTo>
                  <a:lnTo>
                    <a:pt x="32" y="264"/>
                  </a:lnTo>
                  <a:lnTo>
                    <a:pt x="58" y="256"/>
                  </a:lnTo>
                  <a:lnTo>
                    <a:pt x="64" y="248"/>
                  </a:lnTo>
                  <a:lnTo>
                    <a:pt x="90" y="256"/>
                  </a:lnTo>
                  <a:lnTo>
                    <a:pt x="103" y="256"/>
                  </a:lnTo>
                  <a:lnTo>
                    <a:pt x="110" y="240"/>
                  </a:lnTo>
                  <a:lnTo>
                    <a:pt x="116" y="176"/>
                  </a:lnTo>
                  <a:lnTo>
                    <a:pt x="116" y="136"/>
                  </a:lnTo>
                  <a:lnTo>
                    <a:pt x="110" y="0"/>
                  </a:lnTo>
                  <a:lnTo>
                    <a:pt x="97" y="8"/>
                  </a:lnTo>
                  <a:lnTo>
                    <a:pt x="64" y="16"/>
                  </a:lnTo>
                  <a:lnTo>
                    <a:pt x="32" y="16"/>
                  </a:lnTo>
                  <a:lnTo>
                    <a:pt x="6" y="0"/>
                  </a:lnTo>
                  <a:close/>
                </a:path>
              </a:pathLst>
            </a:custGeom>
            <a:grpFill/>
            <a:ln w="9525">
              <a:solidFill>
                <a:schemeClr val="tx1"/>
              </a:solidFill>
              <a:prstDash val="solid"/>
              <a:round/>
              <a:headEnd/>
              <a:tailEnd/>
            </a:ln>
          </p:spPr>
          <p:txBody>
            <a:bodyPr/>
            <a:lstStyle/>
            <a:p>
              <a:endParaRPr lang="en-US" dirty="0"/>
            </a:p>
          </p:txBody>
        </p:sp>
        <p:sp>
          <p:nvSpPr>
            <p:cNvPr id="287836" name="Freeform 92"/>
            <p:cNvSpPr>
              <a:spLocks/>
            </p:cNvSpPr>
            <p:nvPr/>
          </p:nvSpPr>
          <p:spPr bwMode="auto">
            <a:xfrm>
              <a:off x="2279" y="2703"/>
              <a:ext cx="7" cy="168"/>
            </a:xfrm>
            <a:custGeom>
              <a:avLst/>
              <a:gdLst/>
              <a:ahLst/>
              <a:cxnLst>
                <a:cxn ang="0">
                  <a:pos x="0" y="168"/>
                </a:cxn>
                <a:cxn ang="0">
                  <a:pos x="7" y="64"/>
                </a:cxn>
                <a:cxn ang="0">
                  <a:pos x="7" y="0"/>
                </a:cxn>
              </a:cxnLst>
              <a:rect l="0" t="0" r="r" b="b"/>
              <a:pathLst>
                <a:path w="7" h="168">
                  <a:moveTo>
                    <a:pt x="0" y="168"/>
                  </a:moveTo>
                  <a:lnTo>
                    <a:pt x="7" y="64"/>
                  </a:lnTo>
                  <a:lnTo>
                    <a:pt x="7" y="0"/>
                  </a:lnTo>
                </a:path>
              </a:pathLst>
            </a:custGeom>
            <a:grpFill/>
            <a:ln w="9525">
              <a:solidFill>
                <a:schemeClr val="tx1"/>
              </a:solidFill>
              <a:prstDash val="solid"/>
              <a:round/>
              <a:headEnd/>
              <a:tailEnd/>
            </a:ln>
          </p:spPr>
          <p:txBody>
            <a:bodyPr/>
            <a:lstStyle/>
            <a:p>
              <a:endParaRPr lang="en-US" dirty="0"/>
            </a:p>
          </p:txBody>
        </p:sp>
        <p:sp>
          <p:nvSpPr>
            <p:cNvPr id="287837" name="Freeform 93"/>
            <p:cNvSpPr>
              <a:spLocks/>
            </p:cNvSpPr>
            <p:nvPr/>
          </p:nvSpPr>
          <p:spPr bwMode="auto">
            <a:xfrm>
              <a:off x="2228" y="2344"/>
              <a:ext cx="71" cy="96"/>
            </a:xfrm>
            <a:custGeom>
              <a:avLst/>
              <a:gdLst/>
              <a:ahLst/>
              <a:cxnLst>
                <a:cxn ang="0">
                  <a:pos x="13" y="40"/>
                </a:cxn>
                <a:cxn ang="0">
                  <a:pos x="6" y="40"/>
                </a:cxn>
                <a:cxn ang="0">
                  <a:pos x="0" y="48"/>
                </a:cxn>
                <a:cxn ang="0">
                  <a:pos x="0" y="56"/>
                </a:cxn>
                <a:cxn ang="0">
                  <a:pos x="13" y="64"/>
                </a:cxn>
                <a:cxn ang="0">
                  <a:pos x="19" y="80"/>
                </a:cxn>
                <a:cxn ang="0">
                  <a:pos x="38" y="96"/>
                </a:cxn>
                <a:cxn ang="0">
                  <a:pos x="58" y="96"/>
                </a:cxn>
                <a:cxn ang="0">
                  <a:pos x="64" y="80"/>
                </a:cxn>
                <a:cxn ang="0">
                  <a:pos x="71" y="64"/>
                </a:cxn>
                <a:cxn ang="0">
                  <a:pos x="71" y="32"/>
                </a:cxn>
                <a:cxn ang="0">
                  <a:pos x="64" y="0"/>
                </a:cxn>
                <a:cxn ang="0">
                  <a:pos x="25" y="24"/>
                </a:cxn>
                <a:cxn ang="0">
                  <a:pos x="13" y="24"/>
                </a:cxn>
                <a:cxn ang="0">
                  <a:pos x="13" y="40"/>
                </a:cxn>
              </a:cxnLst>
              <a:rect l="0" t="0" r="r" b="b"/>
              <a:pathLst>
                <a:path w="71" h="96">
                  <a:moveTo>
                    <a:pt x="13" y="40"/>
                  </a:moveTo>
                  <a:lnTo>
                    <a:pt x="6" y="40"/>
                  </a:lnTo>
                  <a:lnTo>
                    <a:pt x="0" y="48"/>
                  </a:lnTo>
                  <a:lnTo>
                    <a:pt x="0" y="56"/>
                  </a:lnTo>
                  <a:lnTo>
                    <a:pt x="13" y="64"/>
                  </a:lnTo>
                  <a:lnTo>
                    <a:pt x="19" y="80"/>
                  </a:lnTo>
                  <a:lnTo>
                    <a:pt x="38" y="96"/>
                  </a:lnTo>
                  <a:lnTo>
                    <a:pt x="58" y="96"/>
                  </a:lnTo>
                  <a:lnTo>
                    <a:pt x="64" y="80"/>
                  </a:lnTo>
                  <a:lnTo>
                    <a:pt x="71" y="64"/>
                  </a:lnTo>
                  <a:lnTo>
                    <a:pt x="71" y="32"/>
                  </a:lnTo>
                  <a:lnTo>
                    <a:pt x="64" y="0"/>
                  </a:lnTo>
                  <a:lnTo>
                    <a:pt x="25" y="24"/>
                  </a:lnTo>
                  <a:lnTo>
                    <a:pt x="13" y="24"/>
                  </a:lnTo>
                  <a:lnTo>
                    <a:pt x="13" y="40"/>
                  </a:lnTo>
                  <a:close/>
                </a:path>
              </a:pathLst>
            </a:custGeom>
            <a:grpFill/>
            <a:ln w="9525">
              <a:solidFill>
                <a:schemeClr val="tx1"/>
              </a:solidFill>
              <a:prstDash val="solid"/>
              <a:round/>
              <a:headEnd/>
              <a:tailEnd/>
            </a:ln>
          </p:spPr>
          <p:txBody>
            <a:bodyPr/>
            <a:lstStyle/>
            <a:p>
              <a:endParaRPr lang="en-US" dirty="0"/>
            </a:p>
          </p:txBody>
        </p:sp>
        <p:sp>
          <p:nvSpPr>
            <p:cNvPr id="287838" name="Freeform 94"/>
            <p:cNvSpPr>
              <a:spLocks/>
            </p:cNvSpPr>
            <p:nvPr/>
          </p:nvSpPr>
          <p:spPr bwMode="auto">
            <a:xfrm>
              <a:off x="2215" y="2320"/>
              <a:ext cx="90" cy="80"/>
            </a:xfrm>
            <a:custGeom>
              <a:avLst/>
              <a:gdLst/>
              <a:ahLst/>
              <a:cxnLst>
                <a:cxn ang="0">
                  <a:pos x="84" y="56"/>
                </a:cxn>
                <a:cxn ang="0">
                  <a:pos x="84" y="40"/>
                </a:cxn>
                <a:cxn ang="0">
                  <a:pos x="90" y="24"/>
                </a:cxn>
                <a:cxn ang="0">
                  <a:pos x="77" y="8"/>
                </a:cxn>
                <a:cxn ang="0">
                  <a:pos x="64" y="0"/>
                </a:cxn>
                <a:cxn ang="0">
                  <a:pos x="38" y="0"/>
                </a:cxn>
                <a:cxn ang="0">
                  <a:pos x="19" y="0"/>
                </a:cxn>
                <a:cxn ang="0">
                  <a:pos x="13" y="8"/>
                </a:cxn>
                <a:cxn ang="0">
                  <a:pos x="6" y="0"/>
                </a:cxn>
                <a:cxn ang="0">
                  <a:pos x="13" y="8"/>
                </a:cxn>
                <a:cxn ang="0">
                  <a:pos x="6" y="8"/>
                </a:cxn>
                <a:cxn ang="0">
                  <a:pos x="13" y="16"/>
                </a:cxn>
                <a:cxn ang="0">
                  <a:pos x="0" y="24"/>
                </a:cxn>
                <a:cxn ang="0">
                  <a:pos x="0" y="56"/>
                </a:cxn>
                <a:cxn ang="0">
                  <a:pos x="13" y="80"/>
                </a:cxn>
                <a:cxn ang="0">
                  <a:pos x="13" y="72"/>
                </a:cxn>
                <a:cxn ang="0">
                  <a:pos x="19" y="64"/>
                </a:cxn>
                <a:cxn ang="0">
                  <a:pos x="26" y="64"/>
                </a:cxn>
                <a:cxn ang="0">
                  <a:pos x="26" y="48"/>
                </a:cxn>
                <a:cxn ang="0">
                  <a:pos x="38" y="48"/>
                </a:cxn>
                <a:cxn ang="0">
                  <a:pos x="77" y="24"/>
                </a:cxn>
                <a:cxn ang="0">
                  <a:pos x="84" y="56"/>
                </a:cxn>
              </a:cxnLst>
              <a:rect l="0" t="0" r="r" b="b"/>
              <a:pathLst>
                <a:path w="90" h="80">
                  <a:moveTo>
                    <a:pt x="84" y="56"/>
                  </a:moveTo>
                  <a:lnTo>
                    <a:pt x="84" y="40"/>
                  </a:lnTo>
                  <a:lnTo>
                    <a:pt x="90" y="24"/>
                  </a:lnTo>
                  <a:lnTo>
                    <a:pt x="77" y="8"/>
                  </a:lnTo>
                  <a:lnTo>
                    <a:pt x="64" y="0"/>
                  </a:lnTo>
                  <a:lnTo>
                    <a:pt x="38" y="0"/>
                  </a:lnTo>
                  <a:lnTo>
                    <a:pt x="19" y="0"/>
                  </a:lnTo>
                  <a:lnTo>
                    <a:pt x="13" y="8"/>
                  </a:lnTo>
                  <a:lnTo>
                    <a:pt x="6" y="0"/>
                  </a:lnTo>
                  <a:lnTo>
                    <a:pt x="13" y="8"/>
                  </a:lnTo>
                  <a:lnTo>
                    <a:pt x="6" y="8"/>
                  </a:lnTo>
                  <a:lnTo>
                    <a:pt x="13" y="16"/>
                  </a:lnTo>
                  <a:lnTo>
                    <a:pt x="0" y="24"/>
                  </a:lnTo>
                  <a:lnTo>
                    <a:pt x="0" y="56"/>
                  </a:lnTo>
                  <a:lnTo>
                    <a:pt x="13" y="80"/>
                  </a:lnTo>
                  <a:lnTo>
                    <a:pt x="13" y="72"/>
                  </a:lnTo>
                  <a:lnTo>
                    <a:pt x="19" y="64"/>
                  </a:lnTo>
                  <a:lnTo>
                    <a:pt x="26" y="64"/>
                  </a:lnTo>
                  <a:lnTo>
                    <a:pt x="26" y="48"/>
                  </a:lnTo>
                  <a:lnTo>
                    <a:pt x="38" y="48"/>
                  </a:lnTo>
                  <a:lnTo>
                    <a:pt x="77" y="24"/>
                  </a:lnTo>
                  <a:lnTo>
                    <a:pt x="84" y="56"/>
                  </a:lnTo>
                  <a:close/>
                </a:path>
              </a:pathLst>
            </a:custGeom>
            <a:grpFill/>
            <a:ln w="9525">
              <a:solidFill>
                <a:schemeClr val="tx1"/>
              </a:solidFill>
              <a:prstDash val="solid"/>
              <a:round/>
              <a:headEnd/>
              <a:tailEnd/>
            </a:ln>
          </p:spPr>
          <p:txBody>
            <a:bodyPr/>
            <a:lstStyle/>
            <a:p>
              <a:endParaRPr lang="en-US" dirty="0"/>
            </a:p>
          </p:txBody>
        </p:sp>
        <p:sp>
          <p:nvSpPr>
            <p:cNvPr id="287839" name="Freeform 95"/>
            <p:cNvSpPr>
              <a:spLocks/>
            </p:cNvSpPr>
            <p:nvPr/>
          </p:nvSpPr>
          <p:spPr bwMode="auto">
            <a:xfrm>
              <a:off x="2234" y="2408"/>
              <a:ext cx="52" cy="48"/>
            </a:xfrm>
            <a:custGeom>
              <a:avLst/>
              <a:gdLst/>
              <a:ahLst/>
              <a:cxnLst>
                <a:cxn ang="0">
                  <a:pos x="7" y="0"/>
                </a:cxn>
                <a:cxn ang="0">
                  <a:pos x="0" y="32"/>
                </a:cxn>
                <a:cxn ang="0">
                  <a:pos x="19" y="48"/>
                </a:cxn>
                <a:cxn ang="0">
                  <a:pos x="32" y="48"/>
                </a:cxn>
                <a:cxn ang="0">
                  <a:pos x="45" y="40"/>
                </a:cxn>
                <a:cxn ang="0">
                  <a:pos x="52" y="40"/>
                </a:cxn>
                <a:cxn ang="0">
                  <a:pos x="45" y="32"/>
                </a:cxn>
                <a:cxn ang="0">
                  <a:pos x="32" y="32"/>
                </a:cxn>
                <a:cxn ang="0">
                  <a:pos x="13" y="16"/>
                </a:cxn>
                <a:cxn ang="0">
                  <a:pos x="7" y="0"/>
                </a:cxn>
              </a:cxnLst>
              <a:rect l="0" t="0" r="r" b="b"/>
              <a:pathLst>
                <a:path w="52" h="48">
                  <a:moveTo>
                    <a:pt x="7" y="0"/>
                  </a:moveTo>
                  <a:lnTo>
                    <a:pt x="0" y="32"/>
                  </a:lnTo>
                  <a:lnTo>
                    <a:pt x="19" y="48"/>
                  </a:lnTo>
                  <a:lnTo>
                    <a:pt x="32" y="48"/>
                  </a:lnTo>
                  <a:lnTo>
                    <a:pt x="45" y="40"/>
                  </a:lnTo>
                  <a:lnTo>
                    <a:pt x="52" y="40"/>
                  </a:lnTo>
                  <a:lnTo>
                    <a:pt x="45" y="32"/>
                  </a:lnTo>
                  <a:lnTo>
                    <a:pt x="32" y="32"/>
                  </a:lnTo>
                  <a:lnTo>
                    <a:pt x="13" y="16"/>
                  </a:lnTo>
                  <a:lnTo>
                    <a:pt x="7" y="0"/>
                  </a:lnTo>
                  <a:close/>
                </a:path>
              </a:pathLst>
            </a:custGeom>
            <a:grpFill/>
            <a:ln w="9525">
              <a:solidFill>
                <a:schemeClr val="tx1"/>
              </a:solidFill>
              <a:prstDash val="solid"/>
              <a:round/>
              <a:headEnd/>
              <a:tailEnd/>
            </a:ln>
          </p:spPr>
          <p:txBody>
            <a:bodyPr/>
            <a:lstStyle/>
            <a:p>
              <a:endParaRPr lang="en-US" dirty="0"/>
            </a:p>
          </p:txBody>
        </p:sp>
        <p:sp>
          <p:nvSpPr>
            <p:cNvPr id="287840" name="Freeform 96"/>
            <p:cNvSpPr>
              <a:spLocks/>
            </p:cNvSpPr>
            <p:nvPr/>
          </p:nvSpPr>
          <p:spPr bwMode="auto">
            <a:xfrm>
              <a:off x="2182" y="2440"/>
              <a:ext cx="162" cy="199"/>
            </a:xfrm>
            <a:custGeom>
              <a:avLst/>
              <a:gdLst/>
              <a:ahLst/>
              <a:cxnLst>
                <a:cxn ang="0">
                  <a:pos x="52" y="0"/>
                </a:cxn>
                <a:cxn ang="0">
                  <a:pos x="33" y="16"/>
                </a:cxn>
                <a:cxn ang="0">
                  <a:pos x="13" y="32"/>
                </a:cxn>
                <a:cxn ang="0">
                  <a:pos x="0" y="71"/>
                </a:cxn>
                <a:cxn ang="0">
                  <a:pos x="0" y="119"/>
                </a:cxn>
                <a:cxn ang="0">
                  <a:pos x="13" y="127"/>
                </a:cxn>
                <a:cxn ang="0">
                  <a:pos x="33" y="119"/>
                </a:cxn>
                <a:cxn ang="0">
                  <a:pos x="33" y="103"/>
                </a:cxn>
                <a:cxn ang="0">
                  <a:pos x="33" y="183"/>
                </a:cxn>
                <a:cxn ang="0">
                  <a:pos x="65" y="199"/>
                </a:cxn>
                <a:cxn ang="0">
                  <a:pos x="97" y="199"/>
                </a:cxn>
                <a:cxn ang="0">
                  <a:pos x="130" y="199"/>
                </a:cxn>
                <a:cxn ang="0">
                  <a:pos x="143" y="183"/>
                </a:cxn>
                <a:cxn ang="0">
                  <a:pos x="136" y="103"/>
                </a:cxn>
                <a:cxn ang="0">
                  <a:pos x="156" y="103"/>
                </a:cxn>
                <a:cxn ang="0">
                  <a:pos x="162" y="95"/>
                </a:cxn>
                <a:cxn ang="0">
                  <a:pos x="156" y="55"/>
                </a:cxn>
                <a:cxn ang="0">
                  <a:pos x="143" y="16"/>
                </a:cxn>
                <a:cxn ang="0">
                  <a:pos x="117" y="8"/>
                </a:cxn>
                <a:cxn ang="0">
                  <a:pos x="97" y="0"/>
                </a:cxn>
                <a:cxn ang="0">
                  <a:pos x="97" y="8"/>
                </a:cxn>
                <a:cxn ang="0">
                  <a:pos x="84" y="16"/>
                </a:cxn>
                <a:cxn ang="0">
                  <a:pos x="71" y="16"/>
                </a:cxn>
                <a:cxn ang="0">
                  <a:pos x="52" y="0"/>
                </a:cxn>
              </a:cxnLst>
              <a:rect l="0" t="0" r="r" b="b"/>
              <a:pathLst>
                <a:path w="162" h="199">
                  <a:moveTo>
                    <a:pt x="52" y="0"/>
                  </a:moveTo>
                  <a:lnTo>
                    <a:pt x="33" y="16"/>
                  </a:lnTo>
                  <a:lnTo>
                    <a:pt x="13" y="32"/>
                  </a:lnTo>
                  <a:lnTo>
                    <a:pt x="0" y="71"/>
                  </a:lnTo>
                  <a:lnTo>
                    <a:pt x="0" y="119"/>
                  </a:lnTo>
                  <a:lnTo>
                    <a:pt x="13" y="127"/>
                  </a:lnTo>
                  <a:lnTo>
                    <a:pt x="33" y="119"/>
                  </a:lnTo>
                  <a:lnTo>
                    <a:pt x="33" y="103"/>
                  </a:lnTo>
                  <a:lnTo>
                    <a:pt x="33" y="183"/>
                  </a:lnTo>
                  <a:lnTo>
                    <a:pt x="65" y="199"/>
                  </a:lnTo>
                  <a:lnTo>
                    <a:pt x="97" y="199"/>
                  </a:lnTo>
                  <a:lnTo>
                    <a:pt x="130" y="199"/>
                  </a:lnTo>
                  <a:lnTo>
                    <a:pt x="143" y="183"/>
                  </a:lnTo>
                  <a:lnTo>
                    <a:pt x="136" y="103"/>
                  </a:lnTo>
                  <a:lnTo>
                    <a:pt x="156" y="103"/>
                  </a:lnTo>
                  <a:lnTo>
                    <a:pt x="162" y="95"/>
                  </a:lnTo>
                  <a:lnTo>
                    <a:pt x="156" y="55"/>
                  </a:lnTo>
                  <a:lnTo>
                    <a:pt x="143" y="16"/>
                  </a:lnTo>
                  <a:lnTo>
                    <a:pt x="117" y="8"/>
                  </a:lnTo>
                  <a:lnTo>
                    <a:pt x="97" y="0"/>
                  </a:lnTo>
                  <a:lnTo>
                    <a:pt x="97" y="8"/>
                  </a:lnTo>
                  <a:lnTo>
                    <a:pt x="84" y="16"/>
                  </a:lnTo>
                  <a:lnTo>
                    <a:pt x="71" y="16"/>
                  </a:lnTo>
                  <a:lnTo>
                    <a:pt x="52" y="0"/>
                  </a:lnTo>
                  <a:close/>
                </a:path>
              </a:pathLst>
            </a:custGeom>
            <a:grpFill/>
            <a:ln w="9525">
              <a:solidFill>
                <a:schemeClr val="tx1"/>
              </a:solidFill>
              <a:prstDash val="solid"/>
              <a:round/>
              <a:headEnd/>
              <a:tailEnd/>
            </a:ln>
          </p:spPr>
          <p:txBody>
            <a:bodyPr/>
            <a:lstStyle/>
            <a:p>
              <a:endParaRPr lang="en-US" dirty="0"/>
            </a:p>
          </p:txBody>
        </p:sp>
        <p:sp>
          <p:nvSpPr>
            <p:cNvPr id="287841" name="Line 97"/>
            <p:cNvSpPr>
              <a:spLocks noChangeShapeType="1"/>
            </p:cNvSpPr>
            <p:nvPr/>
          </p:nvSpPr>
          <p:spPr bwMode="auto">
            <a:xfrm flipV="1">
              <a:off x="2318" y="2519"/>
              <a:ext cx="1" cy="24"/>
            </a:xfrm>
            <a:prstGeom prst="line">
              <a:avLst/>
            </a:prstGeom>
            <a:grpFill/>
            <a:ln w="9525">
              <a:solidFill>
                <a:schemeClr val="tx1"/>
              </a:solidFill>
              <a:round/>
              <a:headEnd/>
              <a:tailEnd/>
            </a:ln>
          </p:spPr>
          <p:txBody>
            <a:bodyPr/>
            <a:lstStyle/>
            <a:p>
              <a:endParaRPr lang="en-US" dirty="0"/>
            </a:p>
          </p:txBody>
        </p:sp>
        <p:sp>
          <p:nvSpPr>
            <p:cNvPr id="287842" name="Freeform 98"/>
            <p:cNvSpPr>
              <a:spLocks/>
            </p:cNvSpPr>
            <p:nvPr/>
          </p:nvSpPr>
          <p:spPr bwMode="auto">
            <a:xfrm>
              <a:off x="2182" y="2559"/>
              <a:ext cx="52" cy="104"/>
            </a:xfrm>
            <a:custGeom>
              <a:avLst/>
              <a:gdLst/>
              <a:ahLst/>
              <a:cxnLst>
                <a:cxn ang="0">
                  <a:pos x="26" y="0"/>
                </a:cxn>
                <a:cxn ang="0">
                  <a:pos x="33" y="48"/>
                </a:cxn>
                <a:cxn ang="0">
                  <a:pos x="52" y="88"/>
                </a:cxn>
                <a:cxn ang="0">
                  <a:pos x="46" y="104"/>
                </a:cxn>
                <a:cxn ang="0">
                  <a:pos x="7" y="48"/>
                </a:cxn>
                <a:cxn ang="0">
                  <a:pos x="0" y="0"/>
                </a:cxn>
                <a:cxn ang="0">
                  <a:pos x="13" y="8"/>
                </a:cxn>
                <a:cxn ang="0">
                  <a:pos x="26" y="0"/>
                </a:cxn>
              </a:cxnLst>
              <a:rect l="0" t="0" r="r" b="b"/>
              <a:pathLst>
                <a:path w="52" h="104">
                  <a:moveTo>
                    <a:pt x="26" y="0"/>
                  </a:moveTo>
                  <a:lnTo>
                    <a:pt x="33" y="48"/>
                  </a:lnTo>
                  <a:lnTo>
                    <a:pt x="52" y="88"/>
                  </a:lnTo>
                  <a:lnTo>
                    <a:pt x="46" y="104"/>
                  </a:lnTo>
                  <a:lnTo>
                    <a:pt x="7" y="48"/>
                  </a:lnTo>
                  <a:lnTo>
                    <a:pt x="0" y="0"/>
                  </a:lnTo>
                  <a:lnTo>
                    <a:pt x="13" y="8"/>
                  </a:lnTo>
                  <a:lnTo>
                    <a:pt x="26" y="0"/>
                  </a:lnTo>
                  <a:close/>
                </a:path>
              </a:pathLst>
            </a:custGeom>
            <a:grpFill/>
            <a:ln w="9525">
              <a:solidFill>
                <a:schemeClr val="tx1"/>
              </a:solidFill>
              <a:prstDash val="solid"/>
              <a:round/>
              <a:headEnd/>
              <a:tailEnd/>
            </a:ln>
          </p:spPr>
          <p:txBody>
            <a:bodyPr/>
            <a:lstStyle/>
            <a:p>
              <a:endParaRPr lang="en-US" dirty="0"/>
            </a:p>
          </p:txBody>
        </p:sp>
        <p:sp>
          <p:nvSpPr>
            <p:cNvPr id="287843" name="Freeform 99"/>
            <p:cNvSpPr>
              <a:spLocks/>
            </p:cNvSpPr>
            <p:nvPr/>
          </p:nvSpPr>
          <p:spPr bwMode="auto">
            <a:xfrm>
              <a:off x="2318" y="2543"/>
              <a:ext cx="26" cy="112"/>
            </a:xfrm>
            <a:custGeom>
              <a:avLst/>
              <a:gdLst/>
              <a:ahLst/>
              <a:cxnLst>
                <a:cxn ang="0">
                  <a:pos x="26" y="0"/>
                </a:cxn>
                <a:cxn ang="0">
                  <a:pos x="26" y="40"/>
                </a:cxn>
                <a:cxn ang="0">
                  <a:pos x="7" y="112"/>
                </a:cxn>
                <a:cxn ang="0">
                  <a:pos x="7" y="88"/>
                </a:cxn>
                <a:cxn ang="0">
                  <a:pos x="7" y="80"/>
                </a:cxn>
                <a:cxn ang="0">
                  <a:pos x="0" y="0"/>
                </a:cxn>
                <a:cxn ang="0">
                  <a:pos x="20" y="0"/>
                </a:cxn>
                <a:cxn ang="0">
                  <a:pos x="26" y="0"/>
                </a:cxn>
              </a:cxnLst>
              <a:rect l="0" t="0" r="r" b="b"/>
              <a:pathLst>
                <a:path w="26" h="112">
                  <a:moveTo>
                    <a:pt x="26" y="0"/>
                  </a:moveTo>
                  <a:lnTo>
                    <a:pt x="26" y="40"/>
                  </a:lnTo>
                  <a:lnTo>
                    <a:pt x="7" y="112"/>
                  </a:lnTo>
                  <a:lnTo>
                    <a:pt x="7" y="88"/>
                  </a:lnTo>
                  <a:lnTo>
                    <a:pt x="7" y="80"/>
                  </a:lnTo>
                  <a:lnTo>
                    <a:pt x="0" y="0"/>
                  </a:lnTo>
                  <a:lnTo>
                    <a:pt x="20" y="0"/>
                  </a:lnTo>
                  <a:lnTo>
                    <a:pt x="26" y="0"/>
                  </a:lnTo>
                  <a:close/>
                </a:path>
              </a:pathLst>
            </a:custGeom>
            <a:grpFill/>
            <a:ln w="9525">
              <a:solidFill>
                <a:schemeClr val="tx1"/>
              </a:solidFill>
              <a:prstDash val="solid"/>
              <a:round/>
              <a:headEnd/>
              <a:tailEnd/>
            </a:ln>
          </p:spPr>
          <p:txBody>
            <a:bodyPr/>
            <a:lstStyle/>
            <a:p>
              <a:endParaRPr lang="en-US" dirty="0"/>
            </a:p>
          </p:txBody>
        </p:sp>
        <p:sp>
          <p:nvSpPr>
            <p:cNvPr id="287844" name="Freeform 100"/>
            <p:cNvSpPr>
              <a:spLocks/>
            </p:cNvSpPr>
            <p:nvPr/>
          </p:nvSpPr>
          <p:spPr bwMode="auto">
            <a:xfrm>
              <a:off x="2455" y="2895"/>
              <a:ext cx="77" cy="40"/>
            </a:xfrm>
            <a:custGeom>
              <a:avLst/>
              <a:gdLst/>
              <a:ahLst/>
              <a:cxnLst>
                <a:cxn ang="0">
                  <a:pos x="0" y="8"/>
                </a:cxn>
                <a:cxn ang="0">
                  <a:pos x="0" y="24"/>
                </a:cxn>
                <a:cxn ang="0">
                  <a:pos x="0" y="32"/>
                </a:cxn>
                <a:cxn ang="0">
                  <a:pos x="13" y="32"/>
                </a:cxn>
                <a:cxn ang="0">
                  <a:pos x="19" y="40"/>
                </a:cxn>
                <a:cxn ang="0">
                  <a:pos x="39" y="32"/>
                </a:cxn>
                <a:cxn ang="0">
                  <a:pos x="39" y="24"/>
                </a:cxn>
                <a:cxn ang="0">
                  <a:pos x="58" y="32"/>
                </a:cxn>
                <a:cxn ang="0">
                  <a:pos x="64" y="32"/>
                </a:cxn>
                <a:cxn ang="0">
                  <a:pos x="77" y="32"/>
                </a:cxn>
                <a:cxn ang="0">
                  <a:pos x="77" y="24"/>
                </a:cxn>
                <a:cxn ang="0">
                  <a:pos x="77" y="16"/>
                </a:cxn>
                <a:cxn ang="0">
                  <a:pos x="71" y="8"/>
                </a:cxn>
                <a:cxn ang="0">
                  <a:pos x="58" y="8"/>
                </a:cxn>
                <a:cxn ang="0">
                  <a:pos x="52" y="0"/>
                </a:cxn>
                <a:cxn ang="0">
                  <a:pos x="45" y="8"/>
                </a:cxn>
                <a:cxn ang="0">
                  <a:pos x="26" y="0"/>
                </a:cxn>
                <a:cxn ang="0">
                  <a:pos x="19" y="8"/>
                </a:cxn>
                <a:cxn ang="0">
                  <a:pos x="6" y="8"/>
                </a:cxn>
                <a:cxn ang="0">
                  <a:pos x="0" y="8"/>
                </a:cxn>
              </a:cxnLst>
              <a:rect l="0" t="0" r="r" b="b"/>
              <a:pathLst>
                <a:path w="77" h="40">
                  <a:moveTo>
                    <a:pt x="0" y="8"/>
                  </a:moveTo>
                  <a:lnTo>
                    <a:pt x="0" y="24"/>
                  </a:lnTo>
                  <a:lnTo>
                    <a:pt x="0" y="32"/>
                  </a:lnTo>
                  <a:lnTo>
                    <a:pt x="13" y="32"/>
                  </a:lnTo>
                  <a:lnTo>
                    <a:pt x="19" y="40"/>
                  </a:lnTo>
                  <a:lnTo>
                    <a:pt x="39" y="32"/>
                  </a:lnTo>
                  <a:lnTo>
                    <a:pt x="39" y="24"/>
                  </a:lnTo>
                  <a:lnTo>
                    <a:pt x="58" y="32"/>
                  </a:lnTo>
                  <a:lnTo>
                    <a:pt x="64" y="32"/>
                  </a:lnTo>
                  <a:lnTo>
                    <a:pt x="77" y="32"/>
                  </a:lnTo>
                  <a:lnTo>
                    <a:pt x="77" y="24"/>
                  </a:lnTo>
                  <a:lnTo>
                    <a:pt x="77" y="16"/>
                  </a:lnTo>
                  <a:lnTo>
                    <a:pt x="71" y="8"/>
                  </a:lnTo>
                  <a:lnTo>
                    <a:pt x="58" y="8"/>
                  </a:lnTo>
                  <a:lnTo>
                    <a:pt x="52" y="0"/>
                  </a:lnTo>
                  <a:lnTo>
                    <a:pt x="45" y="8"/>
                  </a:lnTo>
                  <a:lnTo>
                    <a:pt x="26" y="0"/>
                  </a:lnTo>
                  <a:lnTo>
                    <a:pt x="19" y="8"/>
                  </a:lnTo>
                  <a:lnTo>
                    <a:pt x="6" y="8"/>
                  </a:lnTo>
                  <a:lnTo>
                    <a:pt x="0" y="8"/>
                  </a:lnTo>
                  <a:close/>
                </a:path>
              </a:pathLst>
            </a:custGeom>
            <a:grpFill/>
            <a:ln w="9525">
              <a:solidFill>
                <a:schemeClr val="tx1"/>
              </a:solidFill>
              <a:prstDash val="solid"/>
              <a:round/>
              <a:headEnd/>
              <a:tailEnd/>
            </a:ln>
          </p:spPr>
          <p:txBody>
            <a:bodyPr/>
            <a:lstStyle/>
            <a:p>
              <a:endParaRPr lang="en-US" dirty="0"/>
            </a:p>
          </p:txBody>
        </p:sp>
        <p:sp>
          <p:nvSpPr>
            <p:cNvPr id="287845" name="Oval 101"/>
            <p:cNvSpPr>
              <a:spLocks noChangeArrowheads="1"/>
            </p:cNvSpPr>
            <p:nvPr/>
          </p:nvSpPr>
          <p:spPr bwMode="auto">
            <a:xfrm>
              <a:off x="2458" y="2906"/>
              <a:ext cx="0" cy="10"/>
            </a:xfrm>
            <a:prstGeom prst="ellipse">
              <a:avLst/>
            </a:prstGeom>
            <a:grpFill/>
            <a:ln w="9525">
              <a:solidFill>
                <a:schemeClr val="tx1"/>
              </a:solidFill>
              <a:round/>
              <a:headEnd/>
              <a:tailEnd/>
            </a:ln>
          </p:spPr>
          <p:txBody>
            <a:bodyPr/>
            <a:lstStyle/>
            <a:p>
              <a:endParaRPr lang="en-US" dirty="0"/>
            </a:p>
          </p:txBody>
        </p:sp>
        <p:sp>
          <p:nvSpPr>
            <p:cNvPr id="287846" name="Oval 102"/>
            <p:cNvSpPr>
              <a:spLocks noChangeArrowheads="1"/>
            </p:cNvSpPr>
            <p:nvPr/>
          </p:nvSpPr>
          <p:spPr bwMode="auto">
            <a:xfrm>
              <a:off x="2490" y="2906"/>
              <a:ext cx="1" cy="2"/>
            </a:xfrm>
            <a:prstGeom prst="ellipse">
              <a:avLst/>
            </a:prstGeom>
            <a:grpFill/>
            <a:ln w="9525">
              <a:solidFill>
                <a:schemeClr val="tx1"/>
              </a:solidFill>
              <a:round/>
              <a:headEnd/>
              <a:tailEnd/>
            </a:ln>
          </p:spPr>
          <p:txBody>
            <a:bodyPr/>
            <a:lstStyle/>
            <a:p>
              <a:endParaRPr lang="en-US" dirty="0"/>
            </a:p>
          </p:txBody>
        </p:sp>
        <p:sp>
          <p:nvSpPr>
            <p:cNvPr id="287847" name="Freeform 103"/>
            <p:cNvSpPr>
              <a:spLocks/>
            </p:cNvSpPr>
            <p:nvPr/>
          </p:nvSpPr>
          <p:spPr bwMode="auto">
            <a:xfrm>
              <a:off x="2481" y="2903"/>
              <a:ext cx="13" cy="24"/>
            </a:xfrm>
            <a:custGeom>
              <a:avLst/>
              <a:gdLst/>
              <a:ahLst/>
              <a:cxnLst>
                <a:cxn ang="0">
                  <a:pos x="13" y="24"/>
                </a:cxn>
                <a:cxn ang="0">
                  <a:pos x="13" y="16"/>
                </a:cxn>
                <a:cxn ang="0">
                  <a:pos x="13" y="8"/>
                </a:cxn>
                <a:cxn ang="0">
                  <a:pos x="6" y="8"/>
                </a:cxn>
                <a:cxn ang="0">
                  <a:pos x="0" y="0"/>
                </a:cxn>
                <a:cxn ang="0">
                  <a:pos x="13" y="24"/>
                </a:cxn>
              </a:cxnLst>
              <a:rect l="0" t="0" r="r" b="b"/>
              <a:pathLst>
                <a:path w="13" h="24">
                  <a:moveTo>
                    <a:pt x="13" y="24"/>
                  </a:moveTo>
                  <a:lnTo>
                    <a:pt x="13" y="16"/>
                  </a:lnTo>
                  <a:lnTo>
                    <a:pt x="13" y="8"/>
                  </a:lnTo>
                  <a:lnTo>
                    <a:pt x="6" y="8"/>
                  </a:lnTo>
                  <a:lnTo>
                    <a:pt x="0" y="0"/>
                  </a:lnTo>
                  <a:lnTo>
                    <a:pt x="13" y="24"/>
                  </a:lnTo>
                  <a:close/>
                </a:path>
              </a:pathLst>
            </a:custGeom>
            <a:grpFill/>
            <a:ln w="9525">
              <a:solidFill>
                <a:schemeClr val="tx1"/>
              </a:solidFill>
              <a:round/>
              <a:headEnd/>
              <a:tailEnd/>
            </a:ln>
          </p:spPr>
          <p:txBody>
            <a:bodyPr/>
            <a:lstStyle/>
            <a:p>
              <a:endParaRPr lang="en-US" dirty="0"/>
            </a:p>
          </p:txBody>
        </p:sp>
        <p:sp>
          <p:nvSpPr>
            <p:cNvPr id="287848" name="Freeform 104"/>
            <p:cNvSpPr>
              <a:spLocks/>
            </p:cNvSpPr>
            <p:nvPr/>
          </p:nvSpPr>
          <p:spPr bwMode="auto">
            <a:xfrm>
              <a:off x="2481" y="2903"/>
              <a:ext cx="13" cy="24"/>
            </a:xfrm>
            <a:custGeom>
              <a:avLst/>
              <a:gdLst/>
              <a:ahLst/>
              <a:cxnLst>
                <a:cxn ang="0">
                  <a:pos x="13" y="24"/>
                </a:cxn>
                <a:cxn ang="0">
                  <a:pos x="13" y="16"/>
                </a:cxn>
                <a:cxn ang="0">
                  <a:pos x="13" y="8"/>
                </a:cxn>
                <a:cxn ang="0">
                  <a:pos x="6" y="8"/>
                </a:cxn>
                <a:cxn ang="0">
                  <a:pos x="0" y="0"/>
                </a:cxn>
              </a:cxnLst>
              <a:rect l="0" t="0" r="r" b="b"/>
              <a:pathLst>
                <a:path w="13" h="24">
                  <a:moveTo>
                    <a:pt x="13" y="24"/>
                  </a:moveTo>
                  <a:lnTo>
                    <a:pt x="13" y="16"/>
                  </a:lnTo>
                  <a:lnTo>
                    <a:pt x="13" y="8"/>
                  </a:lnTo>
                  <a:lnTo>
                    <a:pt x="6" y="8"/>
                  </a:lnTo>
                  <a:lnTo>
                    <a:pt x="0" y="0"/>
                  </a:lnTo>
                </a:path>
              </a:pathLst>
            </a:custGeom>
            <a:grpFill/>
            <a:ln w="9525">
              <a:solidFill>
                <a:schemeClr val="tx1"/>
              </a:solidFill>
              <a:prstDash val="solid"/>
              <a:round/>
              <a:headEnd/>
              <a:tailEnd/>
            </a:ln>
          </p:spPr>
          <p:txBody>
            <a:bodyPr/>
            <a:lstStyle/>
            <a:p>
              <a:endParaRPr lang="en-US" dirty="0"/>
            </a:p>
          </p:txBody>
        </p:sp>
        <p:sp>
          <p:nvSpPr>
            <p:cNvPr id="287849" name="Freeform 105"/>
            <p:cNvSpPr>
              <a:spLocks/>
            </p:cNvSpPr>
            <p:nvPr/>
          </p:nvSpPr>
          <p:spPr bwMode="auto">
            <a:xfrm>
              <a:off x="2448" y="2751"/>
              <a:ext cx="65" cy="152"/>
            </a:xfrm>
            <a:custGeom>
              <a:avLst/>
              <a:gdLst/>
              <a:ahLst/>
              <a:cxnLst>
                <a:cxn ang="0">
                  <a:pos x="0" y="0"/>
                </a:cxn>
                <a:cxn ang="0">
                  <a:pos x="0" y="16"/>
                </a:cxn>
                <a:cxn ang="0">
                  <a:pos x="0" y="40"/>
                </a:cxn>
                <a:cxn ang="0">
                  <a:pos x="0" y="104"/>
                </a:cxn>
                <a:cxn ang="0">
                  <a:pos x="0" y="144"/>
                </a:cxn>
                <a:cxn ang="0">
                  <a:pos x="7" y="152"/>
                </a:cxn>
                <a:cxn ang="0">
                  <a:pos x="20" y="152"/>
                </a:cxn>
                <a:cxn ang="0">
                  <a:pos x="33" y="152"/>
                </a:cxn>
                <a:cxn ang="0">
                  <a:pos x="39" y="144"/>
                </a:cxn>
                <a:cxn ang="0">
                  <a:pos x="52" y="152"/>
                </a:cxn>
                <a:cxn ang="0">
                  <a:pos x="59" y="152"/>
                </a:cxn>
                <a:cxn ang="0">
                  <a:pos x="65" y="144"/>
                </a:cxn>
                <a:cxn ang="0">
                  <a:pos x="65" y="96"/>
                </a:cxn>
                <a:cxn ang="0">
                  <a:pos x="65" y="80"/>
                </a:cxn>
                <a:cxn ang="0">
                  <a:pos x="59" y="0"/>
                </a:cxn>
                <a:cxn ang="0">
                  <a:pos x="59" y="0"/>
                </a:cxn>
                <a:cxn ang="0">
                  <a:pos x="39" y="8"/>
                </a:cxn>
                <a:cxn ang="0">
                  <a:pos x="20" y="8"/>
                </a:cxn>
                <a:cxn ang="0">
                  <a:pos x="0" y="0"/>
                </a:cxn>
              </a:cxnLst>
              <a:rect l="0" t="0" r="r" b="b"/>
              <a:pathLst>
                <a:path w="65" h="152">
                  <a:moveTo>
                    <a:pt x="0" y="0"/>
                  </a:moveTo>
                  <a:lnTo>
                    <a:pt x="0" y="16"/>
                  </a:lnTo>
                  <a:lnTo>
                    <a:pt x="0" y="40"/>
                  </a:lnTo>
                  <a:lnTo>
                    <a:pt x="0" y="104"/>
                  </a:lnTo>
                  <a:lnTo>
                    <a:pt x="0" y="144"/>
                  </a:lnTo>
                  <a:lnTo>
                    <a:pt x="7" y="152"/>
                  </a:lnTo>
                  <a:lnTo>
                    <a:pt x="20" y="152"/>
                  </a:lnTo>
                  <a:lnTo>
                    <a:pt x="33" y="152"/>
                  </a:lnTo>
                  <a:lnTo>
                    <a:pt x="39" y="144"/>
                  </a:lnTo>
                  <a:lnTo>
                    <a:pt x="52" y="152"/>
                  </a:lnTo>
                  <a:lnTo>
                    <a:pt x="59" y="152"/>
                  </a:lnTo>
                  <a:lnTo>
                    <a:pt x="65" y="144"/>
                  </a:lnTo>
                  <a:lnTo>
                    <a:pt x="65" y="96"/>
                  </a:lnTo>
                  <a:lnTo>
                    <a:pt x="65" y="80"/>
                  </a:lnTo>
                  <a:lnTo>
                    <a:pt x="59" y="0"/>
                  </a:lnTo>
                  <a:lnTo>
                    <a:pt x="59" y="0"/>
                  </a:lnTo>
                  <a:lnTo>
                    <a:pt x="39" y="8"/>
                  </a:lnTo>
                  <a:lnTo>
                    <a:pt x="20" y="8"/>
                  </a:lnTo>
                  <a:lnTo>
                    <a:pt x="0" y="0"/>
                  </a:lnTo>
                  <a:close/>
                </a:path>
              </a:pathLst>
            </a:custGeom>
            <a:grpFill/>
            <a:ln w="9525">
              <a:solidFill>
                <a:schemeClr val="tx1"/>
              </a:solidFill>
              <a:prstDash val="solid"/>
              <a:round/>
              <a:headEnd/>
              <a:tailEnd/>
            </a:ln>
          </p:spPr>
          <p:txBody>
            <a:bodyPr/>
            <a:lstStyle/>
            <a:p>
              <a:endParaRPr lang="en-US" dirty="0"/>
            </a:p>
          </p:txBody>
        </p:sp>
        <p:sp>
          <p:nvSpPr>
            <p:cNvPr id="287850" name="Freeform 106"/>
            <p:cNvSpPr>
              <a:spLocks/>
            </p:cNvSpPr>
            <p:nvPr/>
          </p:nvSpPr>
          <p:spPr bwMode="auto">
            <a:xfrm>
              <a:off x="2487" y="2799"/>
              <a:ext cx="1" cy="96"/>
            </a:xfrm>
            <a:custGeom>
              <a:avLst/>
              <a:gdLst/>
              <a:ahLst/>
              <a:cxnLst>
                <a:cxn ang="0">
                  <a:pos x="0" y="96"/>
                </a:cxn>
                <a:cxn ang="0">
                  <a:pos x="0" y="32"/>
                </a:cxn>
                <a:cxn ang="0">
                  <a:pos x="0" y="0"/>
                </a:cxn>
              </a:cxnLst>
              <a:rect l="0" t="0" r="r" b="b"/>
              <a:pathLst>
                <a:path h="96">
                  <a:moveTo>
                    <a:pt x="0" y="96"/>
                  </a:moveTo>
                  <a:lnTo>
                    <a:pt x="0" y="32"/>
                  </a:lnTo>
                  <a:lnTo>
                    <a:pt x="0" y="0"/>
                  </a:lnTo>
                </a:path>
              </a:pathLst>
            </a:custGeom>
            <a:grpFill/>
            <a:ln w="9525">
              <a:solidFill>
                <a:schemeClr val="tx1"/>
              </a:solidFill>
              <a:prstDash val="solid"/>
              <a:round/>
              <a:headEnd/>
              <a:tailEnd/>
            </a:ln>
          </p:spPr>
          <p:txBody>
            <a:bodyPr/>
            <a:lstStyle/>
            <a:p>
              <a:endParaRPr lang="en-US" dirty="0"/>
            </a:p>
          </p:txBody>
        </p:sp>
        <p:sp>
          <p:nvSpPr>
            <p:cNvPr id="287851" name="Freeform 107"/>
            <p:cNvSpPr>
              <a:spLocks/>
            </p:cNvSpPr>
            <p:nvPr/>
          </p:nvSpPr>
          <p:spPr bwMode="auto">
            <a:xfrm>
              <a:off x="2455" y="2583"/>
              <a:ext cx="39" cy="56"/>
            </a:xfrm>
            <a:custGeom>
              <a:avLst/>
              <a:gdLst/>
              <a:ahLst/>
              <a:cxnLst>
                <a:cxn ang="0">
                  <a:pos x="6" y="24"/>
                </a:cxn>
                <a:cxn ang="0">
                  <a:pos x="0" y="16"/>
                </a:cxn>
                <a:cxn ang="0">
                  <a:pos x="0" y="24"/>
                </a:cxn>
                <a:cxn ang="0">
                  <a:pos x="0" y="32"/>
                </a:cxn>
                <a:cxn ang="0">
                  <a:pos x="6" y="32"/>
                </a:cxn>
                <a:cxn ang="0">
                  <a:pos x="6" y="48"/>
                </a:cxn>
                <a:cxn ang="0">
                  <a:pos x="19" y="56"/>
                </a:cxn>
                <a:cxn ang="0">
                  <a:pos x="32" y="48"/>
                </a:cxn>
                <a:cxn ang="0">
                  <a:pos x="39" y="48"/>
                </a:cxn>
                <a:cxn ang="0">
                  <a:pos x="39" y="32"/>
                </a:cxn>
                <a:cxn ang="0">
                  <a:pos x="39" y="16"/>
                </a:cxn>
                <a:cxn ang="0">
                  <a:pos x="32" y="0"/>
                </a:cxn>
                <a:cxn ang="0">
                  <a:pos x="13" y="8"/>
                </a:cxn>
                <a:cxn ang="0">
                  <a:pos x="6" y="8"/>
                </a:cxn>
                <a:cxn ang="0">
                  <a:pos x="6" y="24"/>
                </a:cxn>
              </a:cxnLst>
              <a:rect l="0" t="0" r="r" b="b"/>
              <a:pathLst>
                <a:path w="39" h="56">
                  <a:moveTo>
                    <a:pt x="6" y="24"/>
                  </a:moveTo>
                  <a:lnTo>
                    <a:pt x="0" y="16"/>
                  </a:lnTo>
                  <a:lnTo>
                    <a:pt x="0" y="24"/>
                  </a:lnTo>
                  <a:lnTo>
                    <a:pt x="0" y="32"/>
                  </a:lnTo>
                  <a:lnTo>
                    <a:pt x="6" y="32"/>
                  </a:lnTo>
                  <a:lnTo>
                    <a:pt x="6" y="48"/>
                  </a:lnTo>
                  <a:lnTo>
                    <a:pt x="19" y="56"/>
                  </a:lnTo>
                  <a:lnTo>
                    <a:pt x="32" y="48"/>
                  </a:lnTo>
                  <a:lnTo>
                    <a:pt x="39" y="48"/>
                  </a:lnTo>
                  <a:lnTo>
                    <a:pt x="39" y="32"/>
                  </a:lnTo>
                  <a:lnTo>
                    <a:pt x="39" y="16"/>
                  </a:lnTo>
                  <a:lnTo>
                    <a:pt x="32" y="0"/>
                  </a:lnTo>
                  <a:lnTo>
                    <a:pt x="13" y="8"/>
                  </a:lnTo>
                  <a:lnTo>
                    <a:pt x="6" y="8"/>
                  </a:lnTo>
                  <a:lnTo>
                    <a:pt x="6" y="24"/>
                  </a:lnTo>
                  <a:close/>
                </a:path>
              </a:pathLst>
            </a:custGeom>
            <a:grpFill/>
            <a:ln w="9525">
              <a:solidFill>
                <a:schemeClr val="tx1"/>
              </a:solidFill>
              <a:prstDash val="solid"/>
              <a:round/>
              <a:headEnd/>
              <a:tailEnd/>
            </a:ln>
          </p:spPr>
          <p:txBody>
            <a:bodyPr/>
            <a:lstStyle/>
            <a:p>
              <a:endParaRPr lang="en-US" dirty="0"/>
            </a:p>
          </p:txBody>
        </p:sp>
        <p:sp>
          <p:nvSpPr>
            <p:cNvPr id="287852" name="Freeform 108"/>
            <p:cNvSpPr>
              <a:spLocks/>
            </p:cNvSpPr>
            <p:nvPr/>
          </p:nvSpPr>
          <p:spPr bwMode="auto">
            <a:xfrm>
              <a:off x="2442" y="2559"/>
              <a:ext cx="58" cy="56"/>
            </a:xfrm>
            <a:custGeom>
              <a:avLst/>
              <a:gdLst/>
              <a:ahLst/>
              <a:cxnLst>
                <a:cxn ang="0">
                  <a:pos x="52" y="40"/>
                </a:cxn>
                <a:cxn ang="0">
                  <a:pos x="52" y="32"/>
                </a:cxn>
                <a:cxn ang="0">
                  <a:pos x="58" y="16"/>
                </a:cxn>
                <a:cxn ang="0">
                  <a:pos x="52" y="8"/>
                </a:cxn>
                <a:cxn ang="0">
                  <a:pos x="45" y="8"/>
                </a:cxn>
                <a:cxn ang="0">
                  <a:pos x="26" y="0"/>
                </a:cxn>
                <a:cxn ang="0">
                  <a:pos x="13" y="8"/>
                </a:cxn>
                <a:cxn ang="0">
                  <a:pos x="13" y="8"/>
                </a:cxn>
                <a:cxn ang="0">
                  <a:pos x="6" y="8"/>
                </a:cxn>
                <a:cxn ang="0">
                  <a:pos x="13" y="8"/>
                </a:cxn>
                <a:cxn ang="0">
                  <a:pos x="6" y="8"/>
                </a:cxn>
                <a:cxn ang="0">
                  <a:pos x="6" y="16"/>
                </a:cxn>
                <a:cxn ang="0">
                  <a:pos x="6" y="16"/>
                </a:cxn>
                <a:cxn ang="0">
                  <a:pos x="0" y="40"/>
                </a:cxn>
                <a:cxn ang="0">
                  <a:pos x="13" y="56"/>
                </a:cxn>
                <a:cxn ang="0">
                  <a:pos x="13" y="48"/>
                </a:cxn>
                <a:cxn ang="0">
                  <a:pos x="13" y="40"/>
                </a:cxn>
                <a:cxn ang="0">
                  <a:pos x="19" y="48"/>
                </a:cxn>
                <a:cxn ang="0">
                  <a:pos x="19" y="32"/>
                </a:cxn>
                <a:cxn ang="0">
                  <a:pos x="26" y="32"/>
                </a:cxn>
                <a:cxn ang="0">
                  <a:pos x="45" y="24"/>
                </a:cxn>
                <a:cxn ang="0">
                  <a:pos x="52" y="40"/>
                </a:cxn>
              </a:cxnLst>
              <a:rect l="0" t="0" r="r" b="b"/>
              <a:pathLst>
                <a:path w="58" h="56">
                  <a:moveTo>
                    <a:pt x="52" y="40"/>
                  </a:moveTo>
                  <a:lnTo>
                    <a:pt x="52" y="32"/>
                  </a:lnTo>
                  <a:lnTo>
                    <a:pt x="58" y="16"/>
                  </a:lnTo>
                  <a:lnTo>
                    <a:pt x="52" y="8"/>
                  </a:lnTo>
                  <a:lnTo>
                    <a:pt x="45" y="8"/>
                  </a:lnTo>
                  <a:lnTo>
                    <a:pt x="26" y="0"/>
                  </a:lnTo>
                  <a:lnTo>
                    <a:pt x="13" y="8"/>
                  </a:lnTo>
                  <a:lnTo>
                    <a:pt x="13" y="8"/>
                  </a:lnTo>
                  <a:lnTo>
                    <a:pt x="6" y="8"/>
                  </a:lnTo>
                  <a:lnTo>
                    <a:pt x="13" y="8"/>
                  </a:lnTo>
                  <a:lnTo>
                    <a:pt x="6" y="8"/>
                  </a:lnTo>
                  <a:lnTo>
                    <a:pt x="6" y="16"/>
                  </a:lnTo>
                  <a:lnTo>
                    <a:pt x="6" y="16"/>
                  </a:lnTo>
                  <a:lnTo>
                    <a:pt x="0" y="40"/>
                  </a:lnTo>
                  <a:lnTo>
                    <a:pt x="13" y="56"/>
                  </a:lnTo>
                  <a:lnTo>
                    <a:pt x="13" y="48"/>
                  </a:lnTo>
                  <a:lnTo>
                    <a:pt x="13" y="40"/>
                  </a:lnTo>
                  <a:lnTo>
                    <a:pt x="19" y="48"/>
                  </a:lnTo>
                  <a:lnTo>
                    <a:pt x="19" y="32"/>
                  </a:lnTo>
                  <a:lnTo>
                    <a:pt x="26" y="32"/>
                  </a:lnTo>
                  <a:lnTo>
                    <a:pt x="45" y="24"/>
                  </a:lnTo>
                  <a:lnTo>
                    <a:pt x="52" y="40"/>
                  </a:lnTo>
                  <a:close/>
                </a:path>
              </a:pathLst>
            </a:custGeom>
            <a:grpFill/>
            <a:ln w="9525">
              <a:solidFill>
                <a:schemeClr val="tx1"/>
              </a:solidFill>
              <a:prstDash val="solid"/>
              <a:round/>
              <a:headEnd/>
              <a:tailEnd/>
            </a:ln>
          </p:spPr>
          <p:txBody>
            <a:bodyPr/>
            <a:lstStyle/>
            <a:p>
              <a:endParaRPr lang="en-US" dirty="0"/>
            </a:p>
          </p:txBody>
        </p:sp>
        <p:sp>
          <p:nvSpPr>
            <p:cNvPr id="287853" name="Freeform 109"/>
            <p:cNvSpPr>
              <a:spLocks/>
            </p:cNvSpPr>
            <p:nvPr/>
          </p:nvSpPr>
          <p:spPr bwMode="auto">
            <a:xfrm>
              <a:off x="2461" y="2615"/>
              <a:ext cx="26" cy="32"/>
            </a:xfrm>
            <a:custGeom>
              <a:avLst/>
              <a:gdLst/>
              <a:ahLst/>
              <a:cxnLst>
                <a:cxn ang="0">
                  <a:pos x="0" y="0"/>
                </a:cxn>
                <a:cxn ang="0">
                  <a:pos x="0" y="24"/>
                </a:cxn>
                <a:cxn ang="0">
                  <a:pos x="7" y="32"/>
                </a:cxn>
                <a:cxn ang="0">
                  <a:pos x="13" y="32"/>
                </a:cxn>
                <a:cxn ang="0">
                  <a:pos x="20" y="32"/>
                </a:cxn>
                <a:cxn ang="0">
                  <a:pos x="26" y="24"/>
                </a:cxn>
                <a:cxn ang="0">
                  <a:pos x="26" y="16"/>
                </a:cxn>
                <a:cxn ang="0">
                  <a:pos x="13" y="24"/>
                </a:cxn>
                <a:cxn ang="0">
                  <a:pos x="0" y="16"/>
                </a:cxn>
                <a:cxn ang="0">
                  <a:pos x="0" y="0"/>
                </a:cxn>
              </a:cxnLst>
              <a:rect l="0" t="0" r="r" b="b"/>
              <a:pathLst>
                <a:path w="26" h="32">
                  <a:moveTo>
                    <a:pt x="0" y="0"/>
                  </a:moveTo>
                  <a:lnTo>
                    <a:pt x="0" y="24"/>
                  </a:lnTo>
                  <a:lnTo>
                    <a:pt x="7" y="32"/>
                  </a:lnTo>
                  <a:lnTo>
                    <a:pt x="13" y="32"/>
                  </a:lnTo>
                  <a:lnTo>
                    <a:pt x="20" y="32"/>
                  </a:lnTo>
                  <a:lnTo>
                    <a:pt x="26" y="24"/>
                  </a:lnTo>
                  <a:lnTo>
                    <a:pt x="26" y="16"/>
                  </a:lnTo>
                  <a:lnTo>
                    <a:pt x="13" y="24"/>
                  </a:lnTo>
                  <a:lnTo>
                    <a:pt x="0" y="16"/>
                  </a:lnTo>
                  <a:lnTo>
                    <a:pt x="0" y="0"/>
                  </a:lnTo>
                  <a:close/>
                </a:path>
              </a:pathLst>
            </a:custGeom>
            <a:grpFill/>
            <a:ln w="9525">
              <a:solidFill>
                <a:schemeClr val="tx1"/>
              </a:solidFill>
              <a:prstDash val="solid"/>
              <a:round/>
              <a:headEnd/>
              <a:tailEnd/>
            </a:ln>
          </p:spPr>
          <p:txBody>
            <a:bodyPr/>
            <a:lstStyle/>
            <a:p>
              <a:endParaRPr lang="en-US" dirty="0"/>
            </a:p>
          </p:txBody>
        </p:sp>
        <p:sp>
          <p:nvSpPr>
            <p:cNvPr id="287854" name="Freeform 110"/>
            <p:cNvSpPr>
              <a:spLocks/>
            </p:cNvSpPr>
            <p:nvPr/>
          </p:nvSpPr>
          <p:spPr bwMode="auto">
            <a:xfrm>
              <a:off x="2422" y="2631"/>
              <a:ext cx="97" cy="128"/>
            </a:xfrm>
            <a:custGeom>
              <a:avLst/>
              <a:gdLst/>
              <a:ahLst/>
              <a:cxnLst>
                <a:cxn ang="0">
                  <a:pos x="39" y="8"/>
                </a:cxn>
                <a:cxn ang="0">
                  <a:pos x="20" y="16"/>
                </a:cxn>
                <a:cxn ang="0">
                  <a:pos x="13" y="24"/>
                </a:cxn>
                <a:cxn ang="0">
                  <a:pos x="7" y="48"/>
                </a:cxn>
                <a:cxn ang="0">
                  <a:pos x="0" y="72"/>
                </a:cxn>
                <a:cxn ang="0">
                  <a:pos x="13" y="80"/>
                </a:cxn>
                <a:cxn ang="0">
                  <a:pos x="20" y="80"/>
                </a:cxn>
                <a:cxn ang="0">
                  <a:pos x="26" y="64"/>
                </a:cxn>
                <a:cxn ang="0">
                  <a:pos x="26" y="120"/>
                </a:cxn>
                <a:cxn ang="0">
                  <a:pos x="46" y="128"/>
                </a:cxn>
                <a:cxn ang="0">
                  <a:pos x="65" y="128"/>
                </a:cxn>
                <a:cxn ang="0">
                  <a:pos x="85" y="120"/>
                </a:cxn>
                <a:cxn ang="0">
                  <a:pos x="91" y="120"/>
                </a:cxn>
                <a:cxn ang="0">
                  <a:pos x="85" y="72"/>
                </a:cxn>
                <a:cxn ang="0">
                  <a:pos x="97" y="72"/>
                </a:cxn>
                <a:cxn ang="0">
                  <a:pos x="97" y="64"/>
                </a:cxn>
                <a:cxn ang="0">
                  <a:pos x="97" y="40"/>
                </a:cxn>
                <a:cxn ang="0">
                  <a:pos x="85" y="16"/>
                </a:cxn>
                <a:cxn ang="0">
                  <a:pos x="72" y="8"/>
                </a:cxn>
                <a:cxn ang="0">
                  <a:pos x="65" y="0"/>
                </a:cxn>
                <a:cxn ang="0">
                  <a:pos x="59" y="16"/>
                </a:cxn>
                <a:cxn ang="0">
                  <a:pos x="52" y="16"/>
                </a:cxn>
                <a:cxn ang="0">
                  <a:pos x="46" y="16"/>
                </a:cxn>
                <a:cxn ang="0">
                  <a:pos x="39" y="8"/>
                </a:cxn>
              </a:cxnLst>
              <a:rect l="0" t="0" r="r" b="b"/>
              <a:pathLst>
                <a:path w="97" h="128">
                  <a:moveTo>
                    <a:pt x="39" y="8"/>
                  </a:moveTo>
                  <a:lnTo>
                    <a:pt x="20" y="16"/>
                  </a:lnTo>
                  <a:lnTo>
                    <a:pt x="13" y="24"/>
                  </a:lnTo>
                  <a:lnTo>
                    <a:pt x="7" y="48"/>
                  </a:lnTo>
                  <a:lnTo>
                    <a:pt x="0" y="72"/>
                  </a:lnTo>
                  <a:lnTo>
                    <a:pt x="13" y="80"/>
                  </a:lnTo>
                  <a:lnTo>
                    <a:pt x="20" y="80"/>
                  </a:lnTo>
                  <a:lnTo>
                    <a:pt x="26" y="64"/>
                  </a:lnTo>
                  <a:lnTo>
                    <a:pt x="26" y="120"/>
                  </a:lnTo>
                  <a:lnTo>
                    <a:pt x="46" y="128"/>
                  </a:lnTo>
                  <a:lnTo>
                    <a:pt x="65" y="128"/>
                  </a:lnTo>
                  <a:lnTo>
                    <a:pt x="85" y="120"/>
                  </a:lnTo>
                  <a:lnTo>
                    <a:pt x="91" y="120"/>
                  </a:lnTo>
                  <a:lnTo>
                    <a:pt x="85" y="72"/>
                  </a:lnTo>
                  <a:lnTo>
                    <a:pt x="97" y="72"/>
                  </a:lnTo>
                  <a:lnTo>
                    <a:pt x="97" y="64"/>
                  </a:lnTo>
                  <a:lnTo>
                    <a:pt x="97" y="40"/>
                  </a:lnTo>
                  <a:lnTo>
                    <a:pt x="85" y="16"/>
                  </a:lnTo>
                  <a:lnTo>
                    <a:pt x="72" y="8"/>
                  </a:lnTo>
                  <a:lnTo>
                    <a:pt x="65" y="0"/>
                  </a:lnTo>
                  <a:lnTo>
                    <a:pt x="59" y="16"/>
                  </a:lnTo>
                  <a:lnTo>
                    <a:pt x="52" y="16"/>
                  </a:lnTo>
                  <a:lnTo>
                    <a:pt x="46" y="16"/>
                  </a:lnTo>
                  <a:lnTo>
                    <a:pt x="39" y="8"/>
                  </a:lnTo>
                  <a:close/>
                </a:path>
              </a:pathLst>
            </a:custGeom>
            <a:grpFill/>
            <a:ln w="9525">
              <a:solidFill>
                <a:schemeClr val="tx1"/>
              </a:solidFill>
              <a:prstDash val="solid"/>
              <a:round/>
              <a:headEnd/>
              <a:tailEnd/>
            </a:ln>
          </p:spPr>
          <p:txBody>
            <a:bodyPr/>
            <a:lstStyle/>
            <a:p>
              <a:endParaRPr lang="en-US" dirty="0"/>
            </a:p>
          </p:txBody>
        </p:sp>
        <p:sp>
          <p:nvSpPr>
            <p:cNvPr id="287855" name="Line 111"/>
            <p:cNvSpPr>
              <a:spLocks noChangeShapeType="1"/>
            </p:cNvSpPr>
            <p:nvPr/>
          </p:nvSpPr>
          <p:spPr bwMode="auto">
            <a:xfrm flipV="1">
              <a:off x="2507" y="2679"/>
              <a:ext cx="1" cy="24"/>
            </a:xfrm>
            <a:prstGeom prst="line">
              <a:avLst/>
            </a:prstGeom>
            <a:grpFill/>
            <a:ln w="9525">
              <a:solidFill>
                <a:schemeClr val="tx1"/>
              </a:solidFill>
              <a:round/>
              <a:headEnd/>
              <a:tailEnd/>
            </a:ln>
          </p:spPr>
          <p:txBody>
            <a:bodyPr/>
            <a:lstStyle/>
            <a:p>
              <a:endParaRPr lang="en-US" dirty="0"/>
            </a:p>
          </p:txBody>
        </p:sp>
        <p:sp>
          <p:nvSpPr>
            <p:cNvPr id="287856" name="Freeform 112"/>
            <p:cNvSpPr>
              <a:spLocks/>
            </p:cNvSpPr>
            <p:nvPr/>
          </p:nvSpPr>
          <p:spPr bwMode="auto">
            <a:xfrm>
              <a:off x="2429" y="2711"/>
              <a:ext cx="26" cy="64"/>
            </a:xfrm>
            <a:custGeom>
              <a:avLst/>
              <a:gdLst/>
              <a:ahLst/>
              <a:cxnLst>
                <a:cxn ang="0">
                  <a:pos x="13" y="0"/>
                </a:cxn>
                <a:cxn ang="0">
                  <a:pos x="13" y="24"/>
                </a:cxn>
                <a:cxn ang="0">
                  <a:pos x="26" y="48"/>
                </a:cxn>
                <a:cxn ang="0">
                  <a:pos x="19" y="64"/>
                </a:cxn>
                <a:cxn ang="0">
                  <a:pos x="0" y="24"/>
                </a:cxn>
                <a:cxn ang="0">
                  <a:pos x="0" y="0"/>
                </a:cxn>
                <a:cxn ang="0">
                  <a:pos x="6" y="0"/>
                </a:cxn>
                <a:cxn ang="0">
                  <a:pos x="13" y="0"/>
                </a:cxn>
              </a:cxnLst>
              <a:rect l="0" t="0" r="r" b="b"/>
              <a:pathLst>
                <a:path w="26" h="64">
                  <a:moveTo>
                    <a:pt x="13" y="0"/>
                  </a:moveTo>
                  <a:lnTo>
                    <a:pt x="13" y="24"/>
                  </a:lnTo>
                  <a:lnTo>
                    <a:pt x="26" y="48"/>
                  </a:lnTo>
                  <a:lnTo>
                    <a:pt x="19" y="64"/>
                  </a:lnTo>
                  <a:lnTo>
                    <a:pt x="0" y="24"/>
                  </a:lnTo>
                  <a:lnTo>
                    <a:pt x="0" y="0"/>
                  </a:lnTo>
                  <a:lnTo>
                    <a:pt x="6" y="0"/>
                  </a:lnTo>
                  <a:lnTo>
                    <a:pt x="13" y="0"/>
                  </a:lnTo>
                  <a:close/>
                </a:path>
              </a:pathLst>
            </a:custGeom>
            <a:grpFill/>
            <a:ln w="9525">
              <a:solidFill>
                <a:schemeClr val="tx1"/>
              </a:solidFill>
              <a:prstDash val="solid"/>
              <a:round/>
              <a:headEnd/>
              <a:tailEnd/>
            </a:ln>
          </p:spPr>
          <p:txBody>
            <a:bodyPr/>
            <a:lstStyle/>
            <a:p>
              <a:endParaRPr lang="en-US" dirty="0"/>
            </a:p>
          </p:txBody>
        </p:sp>
        <p:sp>
          <p:nvSpPr>
            <p:cNvPr id="287857" name="Freeform 113"/>
            <p:cNvSpPr>
              <a:spLocks/>
            </p:cNvSpPr>
            <p:nvPr/>
          </p:nvSpPr>
          <p:spPr bwMode="auto">
            <a:xfrm>
              <a:off x="2507" y="2695"/>
              <a:ext cx="12" cy="72"/>
            </a:xfrm>
            <a:custGeom>
              <a:avLst/>
              <a:gdLst/>
              <a:ahLst/>
              <a:cxnLst>
                <a:cxn ang="0">
                  <a:pos x="12" y="0"/>
                </a:cxn>
                <a:cxn ang="0">
                  <a:pos x="12" y="32"/>
                </a:cxn>
                <a:cxn ang="0">
                  <a:pos x="6" y="72"/>
                </a:cxn>
                <a:cxn ang="0">
                  <a:pos x="0" y="56"/>
                </a:cxn>
                <a:cxn ang="0">
                  <a:pos x="6" y="56"/>
                </a:cxn>
                <a:cxn ang="0">
                  <a:pos x="0" y="8"/>
                </a:cxn>
                <a:cxn ang="0">
                  <a:pos x="12" y="8"/>
                </a:cxn>
                <a:cxn ang="0">
                  <a:pos x="12" y="0"/>
                </a:cxn>
              </a:cxnLst>
              <a:rect l="0" t="0" r="r" b="b"/>
              <a:pathLst>
                <a:path w="12" h="72">
                  <a:moveTo>
                    <a:pt x="12" y="0"/>
                  </a:moveTo>
                  <a:lnTo>
                    <a:pt x="12" y="32"/>
                  </a:lnTo>
                  <a:lnTo>
                    <a:pt x="6" y="72"/>
                  </a:lnTo>
                  <a:lnTo>
                    <a:pt x="0" y="56"/>
                  </a:lnTo>
                  <a:lnTo>
                    <a:pt x="6" y="56"/>
                  </a:lnTo>
                  <a:lnTo>
                    <a:pt x="0" y="8"/>
                  </a:lnTo>
                  <a:lnTo>
                    <a:pt x="12" y="8"/>
                  </a:lnTo>
                  <a:lnTo>
                    <a:pt x="12" y="0"/>
                  </a:lnTo>
                  <a:close/>
                </a:path>
              </a:pathLst>
            </a:custGeom>
            <a:grpFill/>
            <a:ln w="9525">
              <a:solidFill>
                <a:schemeClr val="tx1"/>
              </a:solidFill>
              <a:prstDash val="solid"/>
              <a:round/>
              <a:headEnd/>
              <a:tailEnd/>
            </a:ln>
          </p:spPr>
          <p:txBody>
            <a:bodyPr/>
            <a:lstStyle/>
            <a:p>
              <a:endParaRPr lang="en-US" dirty="0"/>
            </a:p>
          </p:txBody>
        </p:sp>
        <p:sp>
          <p:nvSpPr>
            <p:cNvPr id="287858" name="Freeform 114"/>
            <p:cNvSpPr>
              <a:spLocks/>
            </p:cNvSpPr>
            <p:nvPr/>
          </p:nvSpPr>
          <p:spPr bwMode="auto">
            <a:xfrm>
              <a:off x="2630" y="2903"/>
              <a:ext cx="71" cy="32"/>
            </a:xfrm>
            <a:custGeom>
              <a:avLst/>
              <a:gdLst/>
              <a:ahLst/>
              <a:cxnLst>
                <a:cxn ang="0">
                  <a:pos x="6" y="8"/>
                </a:cxn>
                <a:cxn ang="0">
                  <a:pos x="0" y="16"/>
                </a:cxn>
                <a:cxn ang="0">
                  <a:pos x="0" y="24"/>
                </a:cxn>
                <a:cxn ang="0">
                  <a:pos x="13" y="24"/>
                </a:cxn>
                <a:cxn ang="0">
                  <a:pos x="19" y="32"/>
                </a:cxn>
                <a:cxn ang="0">
                  <a:pos x="32" y="24"/>
                </a:cxn>
                <a:cxn ang="0">
                  <a:pos x="39" y="24"/>
                </a:cxn>
                <a:cxn ang="0">
                  <a:pos x="45" y="24"/>
                </a:cxn>
                <a:cxn ang="0">
                  <a:pos x="52" y="24"/>
                </a:cxn>
                <a:cxn ang="0">
                  <a:pos x="65" y="24"/>
                </a:cxn>
                <a:cxn ang="0">
                  <a:pos x="71" y="16"/>
                </a:cxn>
                <a:cxn ang="0">
                  <a:pos x="65" y="8"/>
                </a:cxn>
                <a:cxn ang="0">
                  <a:pos x="58" y="8"/>
                </a:cxn>
                <a:cxn ang="0">
                  <a:pos x="52" y="0"/>
                </a:cxn>
                <a:cxn ang="0">
                  <a:pos x="45" y="0"/>
                </a:cxn>
                <a:cxn ang="0">
                  <a:pos x="39" y="0"/>
                </a:cxn>
                <a:cxn ang="0">
                  <a:pos x="26" y="0"/>
                </a:cxn>
                <a:cxn ang="0">
                  <a:pos x="19" y="0"/>
                </a:cxn>
                <a:cxn ang="0">
                  <a:pos x="13" y="8"/>
                </a:cxn>
                <a:cxn ang="0">
                  <a:pos x="6" y="8"/>
                </a:cxn>
              </a:cxnLst>
              <a:rect l="0" t="0" r="r" b="b"/>
              <a:pathLst>
                <a:path w="71" h="32">
                  <a:moveTo>
                    <a:pt x="6" y="8"/>
                  </a:moveTo>
                  <a:lnTo>
                    <a:pt x="0" y="16"/>
                  </a:lnTo>
                  <a:lnTo>
                    <a:pt x="0" y="24"/>
                  </a:lnTo>
                  <a:lnTo>
                    <a:pt x="13" y="24"/>
                  </a:lnTo>
                  <a:lnTo>
                    <a:pt x="19" y="32"/>
                  </a:lnTo>
                  <a:lnTo>
                    <a:pt x="32" y="24"/>
                  </a:lnTo>
                  <a:lnTo>
                    <a:pt x="39" y="24"/>
                  </a:lnTo>
                  <a:lnTo>
                    <a:pt x="45" y="24"/>
                  </a:lnTo>
                  <a:lnTo>
                    <a:pt x="52" y="24"/>
                  </a:lnTo>
                  <a:lnTo>
                    <a:pt x="65" y="24"/>
                  </a:lnTo>
                  <a:lnTo>
                    <a:pt x="71" y="16"/>
                  </a:lnTo>
                  <a:lnTo>
                    <a:pt x="65" y="8"/>
                  </a:lnTo>
                  <a:lnTo>
                    <a:pt x="58" y="8"/>
                  </a:lnTo>
                  <a:lnTo>
                    <a:pt x="52" y="0"/>
                  </a:lnTo>
                  <a:lnTo>
                    <a:pt x="45" y="0"/>
                  </a:lnTo>
                  <a:lnTo>
                    <a:pt x="39" y="0"/>
                  </a:lnTo>
                  <a:lnTo>
                    <a:pt x="26" y="0"/>
                  </a:lnTo>
                  <a:lnTo>
                    <a:pt x="19" y="0"/>
                  </a:lnTo>
                  <a:lnTo>
                    <a:pt x="13" y="8"/>
                  </a:lnTo>
                  <a:lnTo>
                    <a:pt x="6" y="8"/>
                  </a:lnTo>
                  <a:close/>
                </a:path>
              </a:pathLst>
            </a:custGeom>
            <a:grpFill/>
            <a:ln w="9525">
              <a:solidFill>
                <a:schemeClr val="tx1"/>
              </a:solidFill>
              <a:prstDash val="solid"/>
              <a:round/>
              <a:headEnd/>
              <a:tailEnd/>
            </a:ln>
          </p:spPr>
          <p:txBody>
            <a:bodyPr/>
            <a:lstStyle/>
            <a:p>
              <a:endParaRPr lang="en-US" dirty="0"/>
            </a:p>
          </p:txBody>
        </p:sp>
        <p:sp>
          <p:nvSpPr>
            <p:cNvPr id="287859" name="Freeform 115"/>
            <p:cNvSpPr>
              <a:spLocks/>
            </p:cNvSpPr>
            <p:nvPr/>
          </p:nvSpPr>
          <p:spPr bwMode="auto">
            <a:xfrm>
              <a:off x="2656" y="2903"/>
              <a:ext cx="13" cy="24"/>
            </a:xfrm>
            <a:custGeom>
              <a:avLst/>
              <a:gdLst/>
              <a:ahLst/>
              <a:cxnLst>
                <a:cxn ang="0">
                  <a:pos x="13" y="24"/>
                </a:cxn>
                <a:cxn ang="0">
                  <a:pos x="13" y="16"/>
                </a:cxn>
                <a:cxn ang="0">
                  <a:pos x="6" y="8"/>
                </a:cxn>
                <a:cxn ang="0">
                  <a:pos x="0" y="8"/>
                </a:cxn>
                <a:cxn ang="0">
                  <a:pos x="0" y="0"/>
                </a:cxn>
                <a:cxn ang="0">
                  <a:pos x="13" y="24"/>
                </a:cxn>
              </a:cxnLst>
              <a:rect l="0" t="0" r="r" b="b"/>
              <a:pathLst>
                <a:path w="13" h="24">
                  <a:moveTo>
                    <a:pt x="13" y="24"/>
                  </a:moveTo>
                  <a:lnTo>
                    <a:pt x="13" y="16"/>
                  </a:lnTo>
                  <a:lnTo>
                    <a:pt x="6" y="8"/>
                  </a:lnTo>
                  <a:lnTo>
                    <a:pt x="0" y="8"/>
                  </a:lnTo>
                  <a:lnTo>
                    <a:pt x="0" y="0"/>
                  </a:lnTo>
                  <a:lnTo>
                    <a:pt x="13" y="24"/>
                  </a:lnTo>
                  <a:close/>
                </a:path>
              </a:pathLst>
            </a:custGeom>
            <a:grpFill/>
            <a:ln w="9525">
              <a:solidFill>
                <a:schemeClr val="tx1"/>
              </a:solidFill>
              <a:round/>
              <a:headEnd/>
              <a:tailEnd/>
            </a:ln>
          </p:spPr>
          <p:txBody>
            <a:bodyPr/>
            <a:lstStyle/>
            <a:p>
              <a:endParaRPr lang="en-US" dirty="0"/>
            </a:p>
          </p:txBody>
        </p:sp>
        <p:sp>
          <p:nvSpPr>
            <p:cNvPr id="287860" name="Freeform 116"/>
            <p:cNvSpPr>
              <a:spLocks/>
            </p:cNvSpPr>
            <p:nvPr/>
          </p:nvSpPr>
          <p:spPr bwMode="auto">
            <a:xfrm>
              <a:off x="2656" y="2903"/>
              <a:ext cx="13" cy="24"/>
            </a:xfrm>
            <a:custGeom>
              <a:avLst/>
              <a:gdLst/>
              <a:ahLst/>
              <a:cxnLst>
                <a:cxn ang="0">
                  <a:pos x="13" y="24"/>
                </a:cxn>
                <a:cxn ang="0">
                  <a:pos x="13" y="16"/>
                </a:cxn>
                <a:cxn ang="0">
                  <a:pos x="6" y="8"/>
                </a:cxn>
                <a:cxn ang="0">
                  <a:pos x="0" y="8"/>
                </a:cxn>
                <a:cxn ang="0">
                  <a:pos x="0" y="0"/>
                </a:cxn>
              </a:cxnLst>
              <a:rect l="0" t="0" r="r" b="b"/>
              <a:pathLst>
                <a:path w="13" h="24">
                  <a:moveTo>
                    <a:pt x="13" y="24"/>
                  </a:moveTo>
                  <a:lnTo>
                    <a:pt x="13" y="16"/>
                  </a:lnTo>
                  <a:lnTo>
                    <a:pt x="6" y="8"/>
                  </a:lnTo>
                  <a:lnTo>
                    <a:pt x="0" y="8"/>
                  </a:lnTo>
                  <a:lnTo>
                    <a:pt x="0" y="0"/>
                  </a:lnTo>
                </a:path>
              </a:pathLst>
            </a:custGeom>
            <a:grpFill/>
            <a:ln w="9525">
              <a:solidFill>
                <a:schemeClr val="tx1"/>
              </a:solidFill>
              <a:prstDash val="solid"/>
              <a:round/>
              <a:headEnd/>
              <a:tailEnd/>
            </a:ln>
          </p:spPr>
          <p:txBody>
            <a:bodyPr/>
            <a:lstStyle/>
            <a:p>
              <a:endParaRPr lang="en-US" dirty="0"/>
            </a:p>
          </p:txBody>
        </p:sp>
        <p:sp>
          <p:nvSpPr>
            <p:cNvPr id="287861" name="Freeform 117"/>
            <p:cNvSpPr>
              <a:spLocks/>
            </p:cNvSpPr>
            <p:nvPr/>
          </p:nvSpPr>
          <p:spPr bwMode="auto">
            <a:xfrm>
              <a:off x="2623" y="2775"/>
              <a:ext cx="59" cy="136"/>
            </a:xfrm>
            <a:custGeom>
              <a:avLst/>
              <a:gdLst/>
              <a:ahLst/>
              <a:cxnLst>
                <a:cxn ang="0">
                  <a:pos x="0" y="0"/>
                </a:cxn>
                <a:cxn ang="0">
                  <a:pos x="0" y="24"/>
                </a:cxn>
                <a:cxn ang="0">
                  <a:pos x="7" y="40"/>
                </a:cxn>
                <a:cxn ang="0">
                  <a:pos x="7" y="96"/>
                </a:cxn>
                <a:cxn ang="0">
                  <a:pos x="7" y="128"/>
                </a:cxn>
                <a:cxn ang="0">
                  <a:pos x="13" y="136"/>
                </a:cxn>
                <a:cxn ang="0">
                  <a:pos x="20" y="136"/>
                </a:cxn>
                <a:cxn ang="0">
                  <a:pos x="26" y="128"/>
                </a:cxn>
                <a:cxn ang="0">
                  <a:pos x="33" y="128"/>
                </a:cxn>
                <a:cxn ang="0">
                  <a:pos x="46" y="136"/>
                </a:cxn>
                <a:cxn ang="0">
                  <a:pos x="52" y="128"/>
                </a:cxn>
                <a:cxn ang="0">
                  <a:pos x="59" y="120"/>
                </a:cxn>
                <a:cxn ang="0">
                  <a:pos x="59" y="88"/>
                </a:cxn>
                <a:cxn ang="0">
                  <a:pos x="59" y="72"/>
                </a:cxn>
                <a:cxn ang="0">
                  <a:pos x="52" y="0"/>
                </a:cxn>
                <a:cxn ang="0">
                  <a:pos x="52" y="8"/>
                </a:cxn>
                <a:cxn ang="0">
                  <a:pos x="33" y="8"/>
                </a:cxn>
                <a:cxn ang="0">
                  <a:pos x="20" y="8"/>
                </a:cxn>
                <a:cxn ang="0">
                  <a:pos x="0" y="0"/>
                </a:cxn>
              </a:cxnLst>
              <a:rect l="0" t="0" r="r" b="b"/>
              <a:pathLst>
                <a:path w="59" h="136">
                  <a:moveTo>
                    <a:pt x="0" y="0"/>
                  </a:moveTo>
                  <a:lnTo>
                    <a:pt x="0" y="24"/>
                  </a:lnTo>
                  <a:lnTo>
                    <a:pt x="7" y="40"/>
                  </a:lnTo>
                  <a:lnTo>
                    <a:pt x="7" y="96"/>
                  </a:lnTo>
                  <a:lnTo>
                    <a:pt x="7" y="128"/>
                  </a:lnTo>
                  <a:lnTo>
                    <a:pt x="13" y="136"/>
                  </a:lnTo>
                  <a:lnTo>
                    <a:pt x="20" y="136"/>
                  </a:lnTo>
                  <a:lnTo>
                    <a:pt x="26" y="128"/>
                  </a:lnTo>
                  <a:lnTo>
                    <a:pt x="33" y="128"/>
                  </a:lnTo>
                  <a:lnTo>
                    <a:pt x="46" y="136"/>
                  </a:lnTo>
                  <a:lnTo>
                    <a:pt x="52" y="128"/>
                  </a:lnTo>
                  <a:lnTo>
                    <a:pt x="59" y="120"/>
                  </a:lnTo>
                  <a:lnTo>
                    <a:pt x="59" y="88"/>
                  </a:lnTo>
                  <a:lnTo>
                    <a:pt x="59" y="72"/>
                  </a:lnTo>
                  <a:lnTo>
                    <a:pt x="52" y="0"/>
                  </a:lnTo>
                  <a:lnTo>
                    <a:pt x="52" y="8"/>
                  </a:lnTo>
                  <a:lnTo>
                    <a:pt x="33" y="8"/>
                  </a:lnTo>
                  <a:lnTo>
                    <a:pt x="20" y="8"/>
                  </a:lnTo>
                  <a:lnTo>
                    <a:pt x="0" y="0"/>
                  </a:lnTo>
                  <a:close/>
                </a:path>
              </a:pathLst>
            </a:custGeom>
            <a:grpFill/>
            <a:ln w="9525">
              <a:solidFill>
                <a:schemeClr val="tx1"/>
              </a:solidFill>
              <a:prstDash val="solid"/>
              <a:round/>
              <a:headEnd/>
              <a:tailEnd/>
            </a:ln>
          </p:spPr>
          <p:txBody>
            <a:bodyPr/>
            <a:lstStyle/>
            <a:p>
              <a:endParaRPr lang="en-US" dirty="0"/>
            </a:p>
          </p:txBody>
        </p:sp>
        <p:sp>
          <p:nvSpPr>
            <p:cNvPr id="287862" name="Freeform 118"/>
            <p:cNvSpPr>
              <a:spLocks/>
            </p:cNvSpPr>
            <p:nvPr/>
          </p:nvSpPr>
          <p:spPr bwMode="auto">
            <a:xfrm>
              <a:off x="2656" y="2815"/>
              <a:ext cx="6" cy="88"/>
            </a:xfrm>
            <a:custGeom>
              <a:avLst/>
              <a:gdLst/>
              <a:ahLst/>
              <a:cxnLst>
                <a:cxn ang="0">
                  <a:pos x="0" y="88"/>
                </a:cxn>
                <a:cxn ang="0">
                  <a:pos x="6" y="32"/>
                </a:cxn>
                <a:cxn ang="0">
                  <a:pos x="6" y="0"/>
                </a:cxn>
              </a:cxnLst>
              <a:rect l="0" t="0" r="r" b="b"/>
              <a:pathLst>
                <a:path w="6" h="88">
                  <a:moveTo>
                    <a:pt x="0" y="88"/>
                  </a:moveTo>
                  <a:lnTo>
                    <a:pt x="6" y="32"/>
                  </a:lnTo>
                  <a:lnTo>
                    <a:pt x="6" y="0"/>
                  </a:lnTo>
                </a:path>
              </a:pathLst>
            </a:custGeom>
            <a:grpFill/>
            <a:ln w="9525">
              <a:solidFill>
                <a:schemeClr val="tx1"/>
              </a:solidFill>
              <a:prstDash val="solid"/>
              <a:round/>
              <a:headEnd/>
              <a:tailEnd/>
            </a:ln>
          </p:spPr>
          <p:txBody>
            <a:bodyPr/>
            <a:lstStyle/>
            <a:p>
              <a:endParaRPr lang="en-US" dirty="0"/>
            </a:p>
          </p:txBody>
        </p:sp>
        <p:sp>
          <p:nvSpPr>
            <p:cNvPr id="287863" name="Freeform 119"/>
            <p:cNvSpPr>
              <a:spLocks/>
            </p:cNvSpPr>
            <p:nvPr/>
          </p:nvSpPr>
          <p:spPr bwMode="auto">
            <a:xfrm>
              <a:off x="2630" y="2639"/>
              <a:ext cx="32" cy="48"/>
            </a:xfrm>
            <a:custGeom>
              <a:avLst/>
              <a:gdLst/>
              <a:ahLst/>
              <a:cxnLst>
                <a:cxn ang="0">
                  <a:pos x="6" y="16"/>
                </a:cxn>
                <a:cxn ang="0">
                  <a:pos x="6" y="16"/>
                </a:cxn>
                <a:cxn ang="0">
                  <a:pos x="0" y="24"/>
                </a:cxn>
                <a:cxn ang="0">
                  <a:pos x="0" y="24"/>
                </a:cxn>
                <a:cxn ang="0">
                  <a:pos x="6" y="32"/>
                </a:cxn>
                <a:cxn ang="0">
                  <a:pos x="6" y="40"/>
                </a:cxn>
                <a:cxn ang="0">
                  <a:pos x="19" y="48"/>
                </a:cxn>
                <a:cxn ang="0">
                  <a:pos x="32" y="48"/>
                </a:cxn>
                <a:cxn ang="0">
                  <a:pos x="32" y="40"/>
                </a:cxn>
                <a:cxn ang="0">
                  <a:pos x="32" y="32"/>
                </a:cxn>
                <a:cxn ang="0">
                  <a:pos x="32" y="16"/>
                </a:cxn>
                <a:cxn ang="0">
                  <a:pos x="32" y="0"/>
                </a:cxn>
                <a:cxn ang="0">
                  <a:pos x="13" y="8"/>
                </a:cxn>
                <a:cxn ang="0">
                  <a:pos x="6" y="8"/>
                </a:cxn>
                <a:cxn ang="0">
                  <a:pos x="6" y="16"/>
                </a:cxn>
              </a:cxnLst>
              <a:rect l="0" t="0" r="r" b="b"/>
              <a:pathLst>
                <a:path w="32" h="48">
                  <a:moveTo>
                    <a:pt x="6" y="16"/>
                  </a:moveTo>
                  <a:lnTo>
                    <a:pt x="6" y="16"/>
                  </a:lnTo>
                  <a:lnTo>
                    <a:pt x="0" y="24"/>
                  </a:lnTo>
                  <a:lnTo>
                    <a:pt x="0" y="24"/>
                  </a:lnTo>
                  <a:lnTo>
                    <a:pt x="6" y="32"/>
                  </a:lnTo>
                  <a:lnTo>
                    <a:pt x="6" y="40"/>
                  </a:lnTo>
                  <a:lnTo>
                    <a:pt x="19" y="48"/>
                  </a:lnTo>
                  <a:lnTo>
                    <a:pt x="32" y="48"/>
                  </a:lnTo>
                  <a:lnTo>
                    <a:pt x="32" y="40"/>
                  </a:lnTo>
                  <a:lnTo>
                    <a:pt x="32" y="32"/>
                  </a:lnTo>
                  <a:lnTo>
                    <a:pt x="32" y="16"/>
                  </a:lnTo>
                  <a:lnTo>
                    <a:pt x="32" y="0"/>
                  </a:lnTo>
                  <a:lnTo>
                    <a:pt x="13" y="8"/>
                  </a:lnTo>
                  <a:lnTo>
                    <a:pt x="6" y="8"/>
                  </a:lnTo>
                  <a:lnTo>
                    <a:pt x="6" y="16"/>
                  </a:lnTo>
                  <a:close/>
                </a:path>
              </a:pathLst>
            </a:custGeom>
            <a:grpFill/>
            <a:ln w="9525">
              <a:solidFill>
                <a:schemeClr val="tx1"/>
              </a:solidFill>
              <a:prstDash val="solid"/>
              <a:round/>
              <a:headEnd/>
              <a:tailEnd/>
            </a:ln>
          </p:spPr>
          <p:txBody>
            <a:bodyPr/>
            <a:lstStyle/>
            <a:p>
              <a:endParaRPr lang="en-US" dirty="0"/>
            </a:p>
          </p:txBody>
        </p:sp>
        <p:sp>
          <p:nvSpPr>
            <p:cNvPr id="287864" name="Freeform 120"/>
            <p:cNvSpPr>
              <a:spLocks/>
            </p:cNvSpPr>
            <p:nvPr/>
          </p:nvSpPr>
          <p:spPr bwMode="auto">
            <a:xfrm>
              <a:off x="2623" y="2623"/>
              <a:ext cx="46" cy="40"/>
            </a:xfrm>
            <a:custGeom>
              <a:avLst/>
              <a:gdLst/>
              <a:ahLst/>
              <a:cxnLst>
                <a:cxn ang="0">
                  <a:pos x="39" y="32"/>
                </a:cxn>
                <a:cxn ang="0">
                  <a:pos x="46" y="24"/>
                </a:cxn>
                <a:cxn ang="0">
                  <a:pos x="46" y="16"/>
                </a:cxn>
                <a:cxn ang="0">
                  <a:pos x="39" y="8"/>
                </a:cxn>
                <a:cxn ang="0">
                  <a:pos x="33" y="0"/>
                </a:cxn>
                <a:cxn ang="0">
                  <a:pos x="20" y="0"/>
                </a:cxn>
                <a:cxn ang="0">
                  <a:pos x="13" y="0"/>
                </a:cxn>
                <a:cxn ang="0">
                  <a:pos x="7" y="8"/>
                </a:cxn>
                <a:cxn ang="0">
                  <a:pos x="7" y="0"/>
                </a:cxn>
                <a:cxn ang="0">
                  <a:pos x="7" y="8"/>
                </a:cxn>
                <a:cxn ang="0">
                  <a:pos x="0" y="8"/>
                </a:cxn>
                <a:cxn ang="0">
                  <a:pos x="7" y="8"/>
                </a:cxn>
                <a:cxn ang="0">
                  <a:pos x="0" y="16"/>
                </a:cxn>
                <a:cxn ang="0">
                  <a:pos x="0" y="32"/>
                </a:cxn>
                <a:cxn ang="0">
                  <a:pos x="7" y="40"/>
                </a:cxn>
                <a:cxn ang="0">
                  <a:pos x="7" y="40"/>
                </a:cxn>
                <a:cxn ang="0">
                  <a:pos x="13" y="32"/>
                </a:cxn>
                <a:cxn ang="0">
                  <a:pos x="13" y="32"/>
                </a:cxn>
                <a:cxn ang="0">
                  <a:pos x="13" y="24"/>
                </a:cxn>
                <a:cxn ang="0">
                  <a:pos x="20" y="24"/>
                </a:cxn>
                <a:cxn ang="0">
                  <a:pos x="39" y="16"/>
                </a:cxn>
                <a:cxn ang="0">
                  <a:pos x="39" y="32"/>
                </a:cxn>
              </a:cxnLst>
              <a:rect l="0" t="0" r="r" b="b"/>
              <a:pathLst>
                <a:path w="46" h="40">
                  <a:moveTo>
                    <a:pt x="39" y="32"/>
                  </a:moveTo>
                  <a:lnTo>
                    <a:pt x="46" y="24"/>
                  </a:lnTo>
                  <a:lnTo>
                    <a:pt x="46" y="16"/>
                  </a:lnTo>
                  <a:lnTo>
                    <a:pt x="39" y="8"/>
                  </a:lnTo>
                  <a:lnTo>
                    <a:pt x="33" y="0"/>
                  </a:lnTo>
                  <a:lnTo>
                    <a:pt x="20" y="0"/>
                  </a:lnTo>
                  <a:lnTo>
                    <a:pt x="13" y="0"/>
                  </a:lnTo>
                  <a:lnTo>
                    <a:pt x="7" y="8"/>
                  </a:lnTo>
                  <a:lnTo>
                    <a:pt x="7" y="0"/>
                  </a:lnTo>
                  <a:lnTo>
                    <a:pt x="7" y="8"/>
                  </a:lnTo>
                  <a:lnTo>
                    <a:pt x="0" y="8"/>
                  </a:lnTo>
                  <a:lnTo>
                    <a:pt x="7" y="8"/>
                  </a:lnTo>
                  <a:lnTo>
                    <a:pt x="0" y="16"/>
                  </a:lnTo>
                  <a:lnTo>
                    <a:pt x="0" y="32"/>
                  </a:lnTo>
                  <a:lnTo>
                    <a:pt x="7" y="40"/>
                  </a:lnTo>
                  <a:lnTo>
                    <a:pt x="7" y="40"/>
                  </a:lnTo>
                  <a:lnTo>
                    <a:pt x="13" y="32"/>
                  </a:lnTo>
                  <a:lnTo>
                    <a:pt x="13" y="32"/>
                  </a:lnTo>
                  <a:lnTo>
                    <a:pt x="13" y="24"/>
                  </a:lnTo>
                  <a:lnTo>
                    <a:pt x="20" y="24"/>
                  </a:lnTo>
                  <a:lnTo>
                    <a:pt x="39" y="16"/>
                  </a:lnTo>
                  <a:lnTo>
                    <a:pt x="39" y="32"/>
                  </a:lnTo>
                  <a:close/>
                </a:path>
              </a:pathLst>
            </a:custGeom>
            <a:grpFill/>
            <a:ln w="9525">
              <a:solidFill>
                <a:schemeClr val="tx1"/>
              </a:solidFill>
              <a:prstDash val="solid"/>
              <a:round/>
              <a:headEnd/>
              <a:tailEnd/>
            </a:ln>
          </p:spPr>
          <p:txBody>
            <a:bodyPr/>
            <a:lstStyle/>
            <a:p>
              <a:endParaRPr lang="en-US" dirty="0"/>
            </a:p>
          </p:txBody>
        </p:sp>
        <p:sp>
          <p:nvSpPr>
            <p:cNvPr id="287865" name="Freeform 121"/>
            <p:cNvSpPr>
              <a:spLocks/>
            </p:cNvSpPr>
            <p:nvPr/>
          </p:nvSpPr>
          <p:spPr bwMode="auto">
            <a:xfrm>
              <a:off x="2636" y="2671"/>
              <a:ext cx="20" cy="24"/>
            </a:xfrm>
            <a:custGeom>
              <a:avLst/>
              <a:gdLst/>
              <a:ahLst/>
              <a:cxnLst>
                <a:cxn ang="0">
                  <a:pos x="0" y="0"/>
                </a:cxn>
                <a:cxn ang="0">
                  <a:pos x="0" y="16"/>
                </a:cxn>
                <a:cxn ang="0">
                  <a:pos x="7" y="24"/>
                </a:cxn>
                <a:cxn ang="0">
                  <a:pos x="13" y="24"/>
                </a:cxn>
                <a:cxn ang="0">
                  <a:pos x="20" y="24"/>
                </a:cxn>
                <a:cxn ang="0">
                  <a:pos x="20" y="16"/>
                </a:cxn>
                <a:cxn ang="0">
                  <a:pos x="20" y="16"/>
                </a:cxn>
                <a:cxn ang="0">
                  <a:pos x="13" y="16"/>
                </a:cxn>
                <a:cxn ang="0">
                  <a:pos x="0" y="8"/>
                </a:cxn>
                <a:cxn ang="0">
                  <a:pos x="0" y="0"/>
                </a:cxn>
              </a:cxnLst>
              <a:rect l="0" t="0" r="r" b="b"/>
              <a:pathLst>
                <a:path w="20" h="24">
                  <a:moveTo>
                    <a:pt x="0" y="0"/>
                  </a:moveTo>
                  <a:lnTo>
                    <a:pt x="0" y="16"/>
                  </a:lnTo>
                  <a:lnTo>
                    <a:pt x="7" y="24"/>
                  </a:lnTo>
                  <a:lnTo>
                    <a:pt x="13" y="24"/>
                  </a:lnTo>
                  <a:lnTo>
                    <a:pt x="20" y="24"/>
                  </a:lnTo>
                  <a:lnTo>
                    <a:pt x="20" y="16"/>
                  </a:lnTo>
                  <a:lnTo>
                    <a:pt x="20" y="16"/>
                  </a:lnTo>
                  <a:lnTo>
                    <a:pt x="13" y="16"/>
                  </a:lnTo>
                  <a:lnTo>
                    <a:pt x="0" y="8"/>
                  </a:lnTo>
                  <a:lnTo>
                    <a:pt x="0" y="0"/>
                  </a:lnTo>
                  <a:close/>
                </a:path>
              </a:pathLst>
            </a:custGeom>
            <a:grpFill/>
            <a:ln w="9525">
              <a:solidFill>
                <a:schemeClr val="tx1"/>
              </a:solidFill>
              <a:prstDash val="solid"/>
              <a:round/>
              <a:headEnd/>
              <a:tailEnd/>
            </a:ln>
          </p:spPr>
          <p:txBody>
            <a:bodyPr/>
            <a:lstStyle/>
            <a:p>
              <a:endParaRPr lang="en-US" dirty="0"/>
            </a:p>
          </p:txBody>
        </p:sp>
        <p:sp>
          <p:nvSpPr>
            <p:cNvPr id="287866" name="Freeform 122"/>
            <p:cNvSpPr>
              <a:spLocks/>
            </p:cNvSpPr>
            <p:nvPr/>
          </p:nvSpPr>
          <p:spPr bwMode="auto">
            <a:xfrm>
              <a:off x="2610" y="2687"/>
              <a:ext cx="78" cy="96"/>
            </a:xfrm>
            <a:custGeom>
              <a:avLst/>
              <a:gdLst/>
              <a:ahLst/>
              <a:cxnLst>
                <a:cxn ang="0">
                  <a:pos x="26" y="0"/>
                </a:cxn>
                <a:cxn ang="0">
                  <a:pos x="13" y="8"/>
                </a:cxn>
                <a:cxn ang="0">
                  <a:pos x="7" y="16"/>
                </a:cxn>
                <a:cxn ang="0">
                  <a:pos x="0" y="32"/>
                </a:cxn>
                <a:cxn ang="0">
                  <a:pos x="0" y="56"/>
                </a:cxn>
                <a:cxn ang="0">
                  <a:pos x="7" y="64"/>
                </a:cxn>
                <a:cxn ang="0">
                  <a:pos x="13" y="56"/>
                </a:cxn>
                <a:cxn ang="0">
                  <a:pos x="13" y="48"/>
                </a:cxn>
                <a:cxn ang="0">
                  <a:pos x="13" y="88"/>
                </a:cxn>
                <a:cxn ang="0">
                  <a:pos x="33" y="96"/>
                </a:cxn>
                <a:cxn ang="0">
                  <a:pos x="46" y="96"/>
                </a:cxn>
                <a:cxn ang="0">
                  <a:pos x="65" y="96"/>
                </a:cxn>
                <a:cxn ang="0">
                  <a:pos x="72" y="88"/>
                </a:cxn>
                <a:cxn ang="0">
                  <a:pos x="65" y="48"/>
                </a:cxn>
                <a:cxn ang="0">
                  <a:pos x="72" y="48"/>
                </a:cxn>
                <a:cxn ang="0">
                  <a:pos x="78" y="48"/>
                </a:cxn>
                <a:cxn ang="0">
                  <a:pos x="78" y="24"/>
                </a:cxn>
                <a:cxn ang="0">
                  <a:pos x="65" y="8"/>
                </a:cxn>
                <a:cxn ang="0">
                  <a:pos x="59" y="0"/>
                </a:cxn>
                <a:cxn ang="0">
                  <a:pos x="46" y="0"/>
                </a:cxn>
                <a:cxn ang="0">
                  <a:pos x="46" y="8"/>
                </a:cxn>
                <a:cxn ang="0">
                  <a:pos x="39" y="8"/>
                </a:cxn>
                <a:cxn ang="0">
                  <a:pos x="33" y="8"/>
                </a:cxn>
                <a:cxn ang="0">
                  <a:pos x="26" y="0"/>
                </a:cxn>
              </a:cxnLst>
              <a:rect l="0" t="0" r="r" b="b"/>
              <a:pathLst>
                <a:path w="78" h="96">
                  <a:moveTo>
                    <a:pt x="26" y="0"/>
                  </a:moveTo>
                  <a:lnTo>
                    <a:pt x="13" y="8"/>
                  </a:lnTo>
                  <a:lnTo>
                    <a:pt x="7" y="16"/>
                  </a:lnTo>
                  <a:lnTo>
                    <a:pt x="0" y="32"/>
                  </a:lnTo>
                  <a:lnTo>
                    <a:pt x="0" y="56"/>
                  </a:lnTo>
                  <a:lnTo>
                    <a:pt x="7" y="64"/>
                  </a:lnTo>
                  <a:lnTo>
                    <a:pt x="13" y="56"/>
                  </a:lnTo>
                  <a:lnTo>
                    <a:pt x="13" y="48"/>
                  </a:lnTo>
                  <a:lnTo>
                    <a:pt x="13" y="88"/>
                  </a:lnTo>
                  <a:lnTo>
                    <a:pt x="33" y="96"/>
                  </a:lnTo>
                  <a:lnTo>
                    <a:pt x="46" y="96"/>
                  </a:lnTo>
                  <a:lnTo>
                    <a:pt x="65" y="96"/>
                  </a:lnTo>
                  <a:lnTo>
                    <a:pt x="72" y="88"/>
                  </a:lnTo>
                  <a:lnTo>
                    <a:pt x="65" y="48"/>
                  </a:lnTo>
                  <a:lnTo>
                    <a:pt x="72" y="48"/>
                  </a:lnTo>
                  <a:lnTo>
                    <a:pt x="78" y="48"/>
                  </a:lnTo>
                  <a:lnTo>
                    <a:pt x="78" y="24"/>
                  </a:lnTo>
                  <a:lnTo>
                    <a:pt x="65" y="8"/>
                  </a:lnTo>
                  <a:lnTo>
                    <a:pt x="59" y="0"/>
                  </a:lnTo>
                  <a:lnTo>
                    <a:pt x="46" y="0"/>
                  </a:lnTo>
                  <a:lnTo>
                    <a:pt x="46" y="8"/>
                  </a:lnTo>
                  <a:lnTo>
                    <a:pt x="39" y="8"/>
                  </a:lnTo>
                  <a:lnTo>
                    <a:pt x="33" y="8"/>
                  </a:lnTo>
                  <a:lnTo>
                    <a:pt x="26" y="0"/>
                  </a:lnTo>
                  <a:close/>
                </a:path>
              </a:pathLst>
            </a:custGeom>
            <a:grpFill/>
            <a:ln w="9525">
              <a:solidFill>
                <a:schemeClr val="tx1"/>
              </a:solidFill>
              <a:prstDash val="solid"/>
              <a:round/>
              <a:headEnd/>
              <a:tailEnd/>
            </a:ln>
          </p:spPr>
          <p:txBody>
            <a:bodyPr/>
            <a:lstStyle/>
            <a:p>
              <a:endParaRPr lang="en-US" dirty="0"/>
            </a:p>
          </p:txBody>
        </p:sp>
        <p:sp>
          <p:nvSpPr>
            <p:cNvPr id="287867" name="Line 123"/>
            <p:cNvSpPr>
              <a:spLocks noChangeShapeType="1"/>
            </p:cNvSpPr>
            <p:nvPr/>
          </p:nvSpPr>
          <p:spPr bwMode="auto">
            <a:xfrm flipV="1">
              <a:off x="2675" y="2727"/>
              <a:ext cx="1" cy="8"/>
            </a:xfrm>
            <a:prstGeom prst="line">
              <a:avLst/>
            </a:prstGeom>
            <a:grpFill/>
            <a:ln w="9525">
              <a:solidFill>
                <a:schemeClr val="tx1"/>
              </a:solidFill>
              <a:round/>
              <a:headEnd/>
              <a:tailEnd/>
            </a:ln>
          </p:spPr>
          <p:txBody>
            <a:bodyPr/>
            <a:lstStyle/>
            <a:p>
              <a:endParaRPr lang="en-US" dirty="0"/>
            </a:p>
          </p:txBody>
        </p:sp>
        <p:sp>
          <p:nvSpPr>
            <p:cNvPr id="287868" name="Freeform 124"/>
            <p:cNvSpPr>
              <a:spLocks/>
            </p:cNvSpPr>
            <p:nvPr/>
          </p:nvSpPr>
          <p:spPr bwMode="auto">
            <a:xfrm>
              <a:off x="2610" y="2743"/>
              <a:ext cx="26" cy="56"/>
            </a:xfrm>
            <a:custGeom>
              <a:avLst/>
              <a:gdLst/>
              <a:ahLst/>
              <a:cxnLst>
                <a:cxn ang="0">
                  <a:pos x="13" y="0"/>
                </a:cxn>
                <a:cxn ang="0">
                  <a:pos x="13" y="24"/>
                </a:cxn>
                <a:cxn ang="0">
                  <a:pos x="26" y="48"/>
                </a:cxn>
                <a:cxn ang="0">
                  <a:pos x="20" y="56"/>
                </a:cxn>
                <a:cxn ang="0">
                  <a:pos x="0" y="24"/>
                </a:cxn>
                <a:cxn ang="0">
                  <a:pos x="0" y="0"/>
                </a:cxn>
                <a:cxn ang="0">
                  <a:pos x="7" y="8"/>
                </a:cxn>
                <a:cxn ang="0">
                  <a:pos x="13" y="0"/>
                </a:cxn>
              </a:cxnLst>
              <a:rect l="0" t="0" r="r" b="b"/>
              <a:pathLst>
                <a:path w="26" h="56">
                  <a:moveTo>
                    <a:pt x="13" y="0"/>
                  </a:moveTo>
                  <a:lnTo>
                    <a:pt x="13" y="24"/>
                  </a:lnTo>
                  <a:lnTo>
                    <a:pt x="26" y="48"/>
                  </a:lnTo>
                  <a:lnTo>
                    <a:pt x="20" y="56"/>
                  </a:lnTo>
                  <a:lnTo>
                    <a:pt x="0" y="24"/>
                  </a:lnTo>
                  <a:lnTo>
                    <a:pt x="0" y="0"/>
                  </a:lnTo>
                  <a:lnTo>
                    <a:pt x="7" y="8"/>
                  </a:lnTo>
                  <a:lnTo>
                    <a:pt x="13" y="0"/>
                  </a:lnTo>
                  <a:close/>
                </a:path>
              </a:pathLst>
            </a:custGeom>
            <a:grpFill/>
            <a:ln w="9525">
              <a:solidFill>
                <a:schemeClr val="tx1"/>
              </a:solidFill>
              <a:prstDash val="solid"/>
              <a:round/>
              <a:headEnd/>
              <a:tailEnd/>
            </a:ln>
          </p:spPr>
          <p:txBody>
            <a:bodyPr/>
            <a:lstStyle/>
            <a:p>
              <a:endParaRPr lang="en-US" dirty="0"/>
            </a:p>
          </p:txBody>
        </p:sp>
        <p:sp>
          <p:nvSpPr>
            <p:cNvPr id="287869" name="Freeform 125"/>
            <p:cNvSpPr>
              <a:spLocks/>
            </p:cNvSpPr>
            <p:nvPr/>
          </p:nvSpPr>
          <p:spPr bwMode="auto">
            <a:xfrm>
              <a:off x="2675" y="2735"/>
              <a:ext cx="13" cy="56"/>
            </a:xfrm>
            <a:custGeom>
              <a:avLst/>
              <a:gdLst/>
              <a:ahLst/>
              <a:cxnLst>
                <a:cxn ang="0">
                  <a:pos x="13" y="0"/>
                </a:cxn>
                <a:cxn ang="0">
                  <a:pos x="13" y="24"/>
                </a:cxn>
                <a:cxn ang="0">
                  <a:pos x="0" y="56"/>
                </a:cxn>
                <a:cxn ang="0">
                  <a:pos x="0" y="48"/>
                </a:cxn>
                <a:cxn ang="0">
                  <a:pos x="7" y="40"/>
                </a:cxn>
                <a:cxn ang="0">
                  <a:pos x="0" y="0"/>
                </a:cxn>
                <a:cxn ang="0">
                  <a:pos x="7" y="0"/>
                </a:cxn>
                <a:cxn ang="0">
                  <a:pos x="13" y="0"/>
                </a:cxn>
              </a:cxnLst>
              <a:rect l="0" t="0" r="r" b="b"/>
              <a:pathLst>
                <a:path w="13" h="56">
                  <a:moveTo>
                    <a:pt x="13" y="0"/>
                  </a:moveTo>
                  <a:lnTo>
                    <a:pt x="13" y="24"/>
                  </a:lnTo>
                  <a:lnTo>
                    <a:pt x="0" y="56"/>
                  </a:lnTo>
                  <a:lnTo>
                    <a:pt x="0" y="48"/>
                  </a:lnTo>
                  <a:lnTo>
                    <a:pt x="7" y="40"/>
                  </a:lnTo>
                  <a:lnTo>
                    <a:pt x="0" y="0"/>
                  </a:lnTo>
                  <a:lnTo>
                    <a:pt x="7" y="0"/>
                  </a:lnTo>
                  <a:lnTo>
                    <a:pt x="13" y="0"/>
                  </a:lnTo>
                  <a:close/>
                </a:path>
              </a:pathLst>
            </a:custGeom>
            <a:grpFill/>
            <a:ln w="9525">
              <a:solidFill>
                <a:schemeClr val="tx1"/>
              </a:solidFill>
              <a:prstDash val="solid"/>
              <a:round/>
              <a:headEnd/>
              <a:tailEnd/>
            </a:ln>
          </p:spPr>
          <p:txBody>
            <a:bodyPr/>
            <a:lstStyle/>
            <a:p>
              <a:endParaRPr lang="en-US" dirty="0"/>
            </a:p>
          </p:txBody>
        </p:sp>
      </p:grpSp>
      <p:grpSp>
        <p:nvGrpSpPr>
          <p:cNvPr id="4" name="Group 126"/>
          <p:cNvGrpSpPr>
            <a:grpSpLocks/>
          </p:cNvGrpSpPr>
          <p:nvPr/>
        </p:nvGrpSpPr>
        <p:grpSpPr bwMode="auto">
          <a:xfrm>
            <a:off x="3810000" y="2286000"/>
            <a:ext cx="1114425" cy="1119188"/>
            <a:chOff x="3110" y="2304"/>
            <a:chExt cx="702" cy="705"/>
          </a:xfrm>
        </p:grpSpPr>
        <p:sp>
          <p:nvSpPr>
            <p:cNvPr id="287871" name="Rectangle 127"/>
            <p:cNvSpPr>
              <a:spLocks noChangeArrowheads="1"/>
            </p:cNvSpPr>
            <p:nvPr/>
          </p:nvSpPr>
          <p:spPr bwMode="auto">
            <a:xfrm>
              <a:off x="3110" y="2304"/>
              <a:ext cx="702" cy="705"/>
            </a:xfrm>
            <a:prstGeom prst="rect">
              <a:avLst/>
            </a:prstGeom>
            <a:noFill/>
            <a:ln w="20638">
              <a:solidFill>
                <a:srgbClr val="FFFF00"/>
              </a:solidFill>
              <a:miter lim="800000"/>
              <a:headEnd/>
              <a:tailEnd/>
            </a:ln>
          </p:spPr>
          <p:txBody>
            <a:bodyPr/>
            <a:lstStyle/>
            <a:p>
              <a:endParaRPr lang="en-US" dirty="0"/>
            </a:p>
          </p:txBody>
        </p:sp>
        <p:grpSp>
          <p:nvGrpSpPr>
            <p:cNvPr id="5" name="Group 128"/>
            <p:cNvGrpSpPr>
              <a:grpSpLocks/>
            </p:cNvGrpSpPr>
            <p:nvPr/>
          </p:nvGrpSpPr>
          <p:grpSpPr bwMode="auto">
            <a:xfrm flipH="1">
              <a:off x="3216" y="2421"/>
              <a:ext cx="432" cy="411"/>
              <a:chOff x="1632" y="1248"/>
              <a:chExt cx="2682" cy="2286"/>
            </a:xfrm>
          </p:grpSpPr>
          <p:sp>
            <p:nvSpPr>
              <p:cNvPr id="287873"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FFFF00"/>
                </a:solidFill>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dirty="0"/>
              </a:p>
            </p:txBody>
          </p:sp>
          <p:sp>
            <p:nvSpPr>
              <p:cNvPr id="287874" name="AutoShape 130"/>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FFFF00"/>
                </a:solidFill>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dirty="0"/>
              </a:p>
            </p:txBody>
          </p:sp>
          <p:sp>
            <p:nvSpPr>
              <p:cNvPr id="287875" name="AutoShape 131"/>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solidFill>
                  <a:srgbClr val="FFFF00"/>
                </a:solidFill>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n-US" dirty="0"/>
              </a:p>
            </p:txBody>
          </p:sp>
        </p:grpSp>
      </p:grpSp>
      <p:sp>
        <p:nvSpPr>
          <p:cNvPr id="287876" name="AutoShape 132"/>
          <p:cNvSpPr>
            <a:spLocks noChangeArrowheads="1"/>
          </p:cNvSpPr>
          <p:nvPr/>
        </p:nvSpPr>
        <p:spPr bwMode="auto">
          <a:xfrm>
            <a:off x="3305175" y="2730500"/>
            <a:ext cx="381000" cy="228600"/>
          </a:xfrm>
          <a:prstGeom prst="rightArrow">
            <a:avLst>
              <a:gd name="adj1" fmla="val 50000"/>
              <a:gd name="adj2" fmla="val 41667"/>
            </a:avLst>
          </a:prstGeom>
          <a:solidFill>
            <a:schemeClr val="bg2"/>
          </a:solidFill>
          <a:ln w="9525">
            <a:solidFill>
              <a:schemeClr val="tx1"/>
            </a:solidFill>
            <a:miter lim="800000"/>
            <a:headEnd/>
            <a:tailEnd/>
          </a:ln>
          <a:effectLst/>
        </p:spPr>
        <p:txBody>
          <a:bodyPr wrap="none" anchor="ctr"/>
          <a:lstStyle/>
          <a:p>
            <a:endParaRPr lang="en-US" dirty="0"/>
          </a:p>
        </p:txBody>
      </p:sp>
      <p:sp>
        <p:nvSpPr>
          <p:cNvPr id="287877" name="AutoShape 133"/>
          <p:cNvSpPr>
            <a:spLocks noChangeArrowheads="1"/>
          </p:cNvSpPr>
          <p:nvPr/>
        </p:nvSpPr>
        <p:spPr bwMode="auto">
          <a:xfrm>
            <a:off x="5046663" y="2732088"/>
            <a:ext cx="381000" cy="228600"/>
          </a:xfrm>
          <a:prstGeom prst="rightArrow">
            <a:avLst>
              <a:gd name="adj1" fmla="val 50000"/>
              <a:gd name="adj2" fmla="val 41667"/>
            </a:avLst>
          </a:prstGeom>
          <a:solidFill>
            <a:schemeClr val="accent1"/>
          </a:solidFill>
          <a:ln w="9525">
            <a:solidFill>
              <a:srgbClr val="E4BB0C"/>
            </a:solidFill>
            <a:miter lim="800000"/>
            <a:headEnd/>
            <a:tailEnd/>
          </a:ln>
          <a:effectLst/>
        </p:spPr>
        <p:txBody>
          <a:bodyPr wrap="none" anchor="ctr"/>
          <a:lstStyle/>
          <a:p>
            <a:endParaRPr lang="en-US" dirty="0"/>
          </a:p>
        </p:txBody>
      </p:sp>
      <p:sp>
        <p:nvSpPr>
          <p:cNvPr id="287878" name="Text Box 134"/>
          <p:cNvSpPr txBox="1">
            <a:spLocks noChangeArrowheads="1"/>
          </p:cNvSpPr>
          <p:nvPr/>
        </p:nvSpPr>
        <p:spPr bwMode="auto">
          <a:xfrm>
            <a:off x="1297642" y="4349751"/>
            <a:ext cx="7434234" cy="830997"/>
          </a:xfrm>
          <a:prstGeom prst="rect">
            <a:avLst/>
          </a:prstGeom>
          <a:solidFill>
            <a:srgbClr val="FFFF00"/>
          </a:solidFill>
          <a:ln w="9525">
            <a:noFill/>
            <a:miter lim="800000"/>
            <a:headEnd/>
            <a:tailEnd/>
          </a:ln>
          <a:effectLst/>
        </p:spPr>
        <p:txBody>
          <a:bodyPr wrap="square">
            <a:spAutoFit/>
          </a:bodyPr>
          <a:lstStyle/>
          <a:p>
            <a:pPr eaLnBrk="1" hangingPunct="1"/>
            <a:r>
              <a:rPr lang="en-US" sz="2400" dirty="0">
                <a:solidFill>
                  <a:schemeClr val="bg1"/>
                </a:solidFill>
                <a:latin typeface="Tahoma" pitchFamily="34" charset="0"/>
              </a:rPr>
              <a:t>An </a:t>
            </a:r>
            <a:r>
              <a:rPr lang="en-US" sz="2400" b="1" dirty="0">
                <a:solidFill>
                  <a:schemeClr val="bg1"/>
                </a:solidFill>
                <a:latin typeface="Tahoma" pitchFamily="34" charset="0"/>
              </a:rPr>
              <a:t>algorithm</a:t>
            </a:r>
            <a:r>
              <a:rPr lang="en-US" sz="2400" dirty="0">
                <a:solidFill>
                  <a:schemeClr val="bg1"/>
                </a:solidFill>
                <a:latin typeface="Tahoma" pitchFamily="34" charset="0"/>
              </a:rPr>
              <a:t> is a step-by-step procedure for</a:t>
            </a:r>
          </a:p>
          <a:p>
            <a:pPr eaLnBrk="1" hangingPunct="1"/>
            <a:r>
              <a:rPr lang="en-US" sz="2400" dirty="0">
                <a:solidFill>
                  <a:schemeClr val="bg1"/>
                </a:solidFill>
                <a:latin typeface="Tahoma" pitchFamily="34" charset="0"/>
              </a:rPr>
              <a:t>solving a problem in a finite amount of time</a:t>
            </a:r>
          </a:p>
        </p:txBody>
      </p:sp>
      <p:grpSp>
        <p:nvGrpSpPr>
          <p:cNvPr id="135" name="Group 71"/>
          <p:cNvGrpSpPr>
            <a:grpSpLocks/>
          </p:cNvGrpSpPr>
          <p:nvPr/>
        </p:nvGrpSpPr>
        <p:grpSpPr bwMode="auto">
          <a:xfrm>
            <a:off x="5678324" y="2127561"/>
            <a:ext cx="1510048" cy="1341213"/>
            <a:chOff x="1974" y="2320"/>
            <a:chExt cx="727" cy="615"/>
          </a:xfrm>
          <a:solidFill>
            <a:srgbClr val="FF0000"/>
          </a:solidFill>
        </p:grpSpPr>
        <p:sp>
          <p:nvSpPr>
            <p:cNvPr id="136" name="Freeform 72"/>
            <p:cNvSpPr>
              <a:spLocks/>
            </p:cNvSpPr>
            <p:nvPr/>
          </p:nvSpPr>
          <p:spPr bwMode="auto">
            <a:xfrm>
              <a:off x="2013" y="2871"/>
              <a:ext cx="104" cy="48"/>
            </a:xfrm>
            <a:custGeom>
              <a:avLst/>
              <a:gdLst/>
              <a:ahLst/>
              <a:cxnLst>
                <a:cxn ang="0">
                  <a:pos x="0" y="8"/>
                </a:cxn>
                <a:cxn ang="0">
                  <a:pos x="0" y="32"/>
                </a:cxn>
                <a:cxn ang="0">
                  <a:pos x="0" y="40"/>
                </a:cxn>
                <a:cxn ang="0">
                  <a:pos x="13" y="48"/>
                </a:cxn>
                <a:cxn ang="0">
                  <a:pos x="33" y="48"/>
                </a:cxn>
                <a:cxn ang="0">
                  <a:pos x="52" y="48"/>
                </a:cxn>
                <a:cxn ang="0">
                  <a:pos x="52" y="40"/>
                </a:cxn>
                <a:cxn ang="0">
                  <a:pos x="72" y="40"/>
                </a:cxn>
                <a:cxn ang="0">
                  <a:pos x="85" y="40"/>
                </a:cxn>
                <a:cxn ang="0">
                  <a:pos x="104" y="40"/>
                </a:cxn>
                <a:cxn ang="0">
                  <a:pos x="104" y="32"/>
                </a:cxn>
                <a:cxn ang="0">
                  <a:pos x="104" y="16"/>
                </a:cxn>
                <a:cxn ang="0">
                  <a:pos x="91" y="16"/>
                </a:cxn>
                <a:cxn ang="0">
                  <a:pos x="78" y="8"/>
                </a:cxn>
                <a:cxn ang="0">
                  <a:pos x="72" y="0"/>
                </a:cxn>
                <a:cxn ang="0">
                  <a:pos x="59" y="8"/>
                </a:cxn>
                <a:cxn ang="0">
                  <a:pos x="39" y="0"/>
                </a:cxn>
                <a:cxn ang="0">
                  <a:pos x="33" y="8"/>
                </a:cxn>
                <a:cxn ang="0">
                  <a:pos x="13" y="8"/>
                </a:cxn>
                <a:cxn ang="0">
                  <a:pos x="0" y="8"/>
                </a:cxn>
              </a:cxnLst>
              <a:rect l="0" t="0" r="r" b="b"/>
              <a:pathLst>
                <a:path w="104" h="48">
                  <a:moveTo>
                    <a:pt x="0" y="8"/>
                  </a:moveTo>
                  <a:lnTo>
                    <a:pt x="0" y="32"/>
                  </a:lnTo>
                  <a:lnTo>
                    <a:pt x="0" y="40"/>
                  </a:lnTo>
                  <a:lnTo>
                    <a:pt x="13" y="48"/>
                  </a:lnTo>
                  <a:lnTo>
                    <a:pt x="33" y="48"/>
                  </a:lnTo>
                  <a:lnTo>
                    <a:pt x="52" y="48"/>
                  </a:lnTo>
                  <a:lnTo>
                    <a:pt x="52" y="40"/>
                  </a:lnTo>
                  <a:lnTo>
                    <a:pt x="72" y="40"/>
                  </a:lnTo>
                  <a:lnTo>
                    <a:pt x="85" y="40"/>
                  </a:lnTo>
                  <a:lnTo>
                    <a:pt x="104" y="40"/>
                  </a:lnTo>
                  <a:lnTo>
                    <a:pt x="104" y="32"/>
                  </a:lnTo>
                  <a:lnTo>
                    <a:pt x="104" y="16"/>
                  </a:lnTo>
                  <a:lnTo>
                    <a:pt x="91" y="16"/>
                  </a:lnTo>
                  <a:lnTo>
                    <a:pt x="78" y="8"/>
                  </a:lnTo>
                  <a:lnTo>
                    <a:pt x="72" y="0"/>
                  </a:lnTo>
                  <a:lnTo>
                    <a:pt x="59" y="8"/>
                  </a:lnTo>
                  <a:lnTo>
                    <a:pt x="39" y="0"/>
                  </a:lnTo>
                  <a:lnTo>
                    <a:pt x="33" y="8"/>
                  </a:lnTo>
                  <a:lnTo>
                    <a:pt x="13" y="8"/>
                  </a:lnTo>
                  <a:lnTo>
                    <a:pt x="0" y="8"/>
                  </a:lnTo>
                  <a:close/>
                </a:path>
              </a:pathLst>
            </a:custGeom>
            <a:grpFill/>
            <a:ln w="9525">
              <a:solidFill>
                <a:schemeClr val="tx1"/>
              </a:solidFill>
              <a:prstDash val="solid"/>
              <a:round/>
              <a:headEnd/>
              <a:tailEnd/>
            </a:ln>
          </p:spPr>
          <p:txBody>
            <a:bodyPr/>
            <a:lstStyle/>
            <a:p>
              <a:endParaRPr lang="en-US" dirty="0"/>
            </a:p>
          </p:txBody>
        </p:sp>
        <p:sp>
          <p:nvSpPr>
            <p:cNvPr id="137" name="Oval 73"/>
            <p:cNvSpPr>
              <a:spLocks noChangeArrowheads="1"/>
            </p:cNvSpPr>
            <p:nvPr/>
          </p:nvSpPr>
          <p:spPr bwMode="auto">
            <a:xfrm>
              <a:off x="2016" y="2890"/>
              <a:ext cx="7" cy="2"/>
            </a:xfrm>
            <a:prstGeom prst="ellipse">
              <a:avLst/>
            </a:prstGeom>
            <a:grpFill/>
            <a:ln w="9525">
              <a:solidFill>
                <a:schemeClr val="tx1"/>
              </a:solidFill>
              <a:round/>
              <a:headEnd/>
              <a:tailEnd/>
            </a:ln>
          </p:spPr>
          <p:txBody>
            <a:bodyPr/>
            <a:lstStyle/>
            <a:p>
              <a:endParaRPr lang="en-US" dirty="0"/>
            </a:p>
          </p:txBody>
        </p:sp>
        <p:sp>
          <p:nvSpPr>
            <p:cNvPr id="138" name="Oval 74"/>
            <p:cNvSpPr>
              <a:spLocks noChangeArrowheads="1"/>
            </p:cNvSpPr>
            <p:nvPr/>
          </p:nvSpPr>
          <p:spPr bwMode="auto">
            <a:xfrm>
              <a:off x="2062" y="2882"/>
              <a:ext cx="0" cy="10"/>
            </a:xfrm>
            <a:prstGeom prst="ellipse">
              <a:avLst/>
            </a:prstGeom>
            <a:grpFill/>
            <a:ln w="9525">
              <a:solidFill>
                <a:schemeClr val="tx1"/>
              </a:solidFill>
              <a:round/>
              <a:headEnd/>
              <a:tailEnd/>
            </a:ln>
          </p:spPr>
          <p:txBody>
            <a:bodyPr/>
            <a:lstStyle/>
            <a:p>
              <a:endParaRPr lang="en-US" dirty="0"/>
            </a:p>
          </p:txBody>
        </p:sp>
        <p:sp>
          <p:nvSpPr>
            <p:cNvPr id="139" name="Freeform 75"/>
            <p:cNvSpPr>
              <a:spLocks/>
            </p:cNvSpPr>
            <p:nvPr/>
          </p:nvSpPr>
          <p:spPr bwMode="auto">
            <a:xfrm>
              <a:off x="2052" y="2879"/>
              <a:ext cx="20" cy="32"/>
            </a:xfrm>
            <a:custGeom>
              <a:avLst/>
              <a:gdLst/>
              <a:ahLst/>
              <a:cxnLst>
                <a:cxn ang="0">
                  <a:pos x="13" y="32"/>
                </a:cxn>
                <a:cxn ang="0">
                  <a:pos x="20" y="16"/>
                </a:cxn>
                <a:cxn ang="0">
                  <a:pos x="13" y="8"/>
                </a:cxn>
                <a:cxn ang="0">
                  <a:pos x="0" y="8"/>
                </a:cxn>
                <a:cxn ang="0">
                  <a:pos x="0" y="0"/>
                </a:cxn>
                <a:cxn ang="0">
                  <a:pos x="13" y="32"/>
                </a:cxn>
              </a:cxnLst>
              <a:rect l="0" t="0" r="r" b="b"/>
              <a:pathLst>
                <a:path w="20" h="32">
                  <a:moveTo>
                    <a:pt x="13" y="32"/>
                  </a:moveTo>
                  <a:lnTo>
                    <a:pt x="20" y="16"/>
                  </a:lnTo>
                  <a:lnTo>
                    <a:pt x="13" y="8"/>
                  </a:lnTo>
                  <a:lnTo>
                    <a:pt x="0" y="8"/>
                  </a:lnTo>
                  <a:lnTo>
                    <a:pt x="0" y="0"/>
                  </a:lnTo>
                  <a:lnTo>
                    <a:pt x="13" y="32"/>
                  </a:lnTo>
                  <a:close/>
                </a:path>
              </a:pathLst>
            </a:custGeom>
            <a:grpFill/>
            <a:ln w="9525">
              <a:solidFill>
                <a:schemeClr val="tx1"/>
              </a:solidFill>
              <a:round/>
              <a:headEnd/>
              <a:tailEnd/>
            </a:ln>
          </p:spPr>
          <p:txBody>
            <a:bodyPr/>
            <a:lstStyle/>
            <a:p>
              <a:endParaRPr lang="en-US" dirty="0"/>
            </a:p>
          </p:txBody>
        </p:sp>
        <p:sp>
          <p:nvSpPr>
            <p:cNvPr id="140" name="Freeform 76"/>
            <p:cNvSpPr>
              <a:spLocks/>
            </p:cNvSpPr>
            <p:nvPr/>
          </p:nvSpPr>
          <p:spPr bwMode="auto">
            <a:xfrm>
              <a:off x="2052" y="2879"/>
              <a:ext cx="20" cy="32"/>
            </a:xfrm>
            <a:custGeom>
              <a:avLst/>
              <a:gdLst/>
              <a:ahLst/>
              <a:cxnLst>
                <a:cxn ang="0">
                  <a:pos x="13" y="32"/>
                </a:cxn>
                <a:cxn ang="0">
                  <a:pos x="20" y="16"/>
                </a:cxn>
                <a:cxn ang="0">
                  <a:pos x="13" y="8"/>
                </a:cxn>
                <a:cxn ang="0">
                  <a:pos x="0" y="8"/>
                </a:cxn>
                <a:cxn ang="0">
                  <a:pos x="0" y="0"/>
                </a:cxn>
              </a:cxnLst>
              <a:rect l="0" t="0" r="r" b="b"/>
              <a:pathLst>
                <a:path w="20" h="32">
                  <a:moveTo>
                    <a:pt x="13" y="32"/>
                  </a:moveTo>
                  <a:lnTo>
                    <a:pt x="20" y="16"/>
                  </a:lnTo>
                  <a:lnTo>
                    <a:pt x="13" y="8"/>
                  </a:lnTo>
                  <a:lnTo>
                    <a:pt x="0" y="8"/>
                  </a:lnTo>
                  <a:lnTo>
                    <a:pt x="0" y="0"/>
                  </a:lnTo>
                </a:path>
              </a:pathLst>
            </a:custGeom>
            <a:grpFill/>
            <a:ln w="9525">
              <a:solidFill>
                <a:schemeClr val="tx1"/>
              </a:solidFill>
              <a:prstDash val="solid"/>
              <a:round/>
              <a:headEnd/>
              <a:tailEnd/>
            </a:ln>
          </p:spPr>
          <p:txBody>
            <a:bodyPr/>
            <a:lstStyle/>
            <a:p>
              <a:endParaRPr lang="en-US" dirty="0"/>
            </a:p>
          </p:txBody>
        </p:sp>
        <p:sp>
          <p:nvSpPr>
            <p:cNvPr id="141" name="Freeform 77"/>
            <p:cNvSpPr>
              <a:spLocks/>
            </p:cNvSpPr>
            <p:nvPr/>
          </p:nvSpPr>
          <p:spPr bwMode="auto">
            <a:xfrm>
              <a:off x="2000" y="2671"/>
              <a:ext cx="91" cy="208"/>
            </a:xfrm>
            <a:custGeom>
              <a:avLst/>
              <a:gdLst/>
              <a:ahLst/>
              <a:cxnLst>
                <a:cxn ang="0">
                  <a:pos x="7" y="0"/>
                </a:cxn>
                <a:cxn ang="0">
                  <a:pos x="0" y="32"/>
                </a:cxn>
                <a:cxn ang="0">
                  <a:pos x="7" y="64"/>
                </a:cxn>
                <a:cxn ang="0">
                  <a:pos x="7" y="152"/>
                </a:cxn>
                <a:cxn ang="0">
                  <a:pos x="7" y="200"/>
                </a:cxn>
                <a:cxn ang="0">
                  <a:pos x="20" y="208"/>
                </a:cxn>
                <a:cxn ang="0">
                  <a:pos x="26" y="208"/>
                </a:cxn>
                <a:cxn ang="0">
                  <a:pos x="46" y="208"/>
                </a:cxn>
                <a:cxn ang="0">
                  <a:pos x="52" y="200"/>
                </a:cxn>
                <a:cxn ang="0">
                  <a:pos x="78" y="208"/>
                </a:cxn>
                <a:cxn ang="0">
                  <a:pos x="85" y="208"/>
                </a:cxn>
                <a:cxn ang="0">
                  <a:pos x="91" y="200"/>
                </a:cxn>
                <a:cxn ang="0">
                  <a:pos x="91" y="144"/>
                </a:cxn>
                <a:cxn ang="0">
                  <a:pos x="91" y="112"/>
                </a:cxn>
                <a:cxn ang="0">
                  <a:pos x="85" y="0"/>
                </a:cxn>
                <a:cxn ang="0">
                  <a:pos x="78" y="8"/>
                </a:cxn>
                <a:cxn ang="0">
                  <a:pos x="52" y="16"/>
                </a:cxn>
                <a:cxn ang="0">
                  <a:pos x="26" y="16"/>
                </a:cxn>
                <a:cxn ang="0">
                  <a:pos x="7" y="0"/>
                </a:cxn>
              </a:cxnLst>
              <a:rect l="0" t="0" r="r" b="b"/>
              <a:pathLst>
                <a:path w="91" h="208">
                  <a:moveTo>
                    <a:pt x="7" y="0"/>
                  </a:moveTo>
                  <a:lnTo>
                    <a:pt x="0" y="32"/>
                  </a:lnTo>
                  <a:lnTo>
                    <a:pt x="7" y="64"/>
                  </a:lnTo>
                  <a:lnTo>
                    <a:pt x="7" y="152"/>
                  </a:lnTo>
                  <a:lnTo>
                    <a:pt x="7" y="200"/>
                  </a:lnTo>
                  <a:lnTo>
                    <a:pt x="20" y="208"/>
                  </a:lnTo>
                  <a:lnTo>
                    <a:pt x="26" y="208"/>
                  </a:lnTo>
                  <a:lnTo>
                    <a:pt x="46" y="208"/>
                  </a:lnTo>
                  <a:lnTo>
                    <a:pt x="52" y="200"/>
                  </a:lnTo>
                  <a:lnTo>
                    <a:pt x="78" y="208"/>
                  </a:lnTo>
                  <a:lnTo>
                    <a:pt x="85" y="208"/>
                  </a:lnTo>
                  <a:lnTo>
                    <a:pt x="91" y="200"/>
                  </a:lnTo>
                  <a:lnTo>
                    <a:pt x="91" y="144"/>
                  </a:lnTo>
                  <a:lnTo>
                    <a:pt x="91" y="112"/>
                  </a:lnTo>
                  <a:lnTo>
                    <a:pt x="85" y="0"/>
                  </a:lnTo>
                  <a:lnTo>
                    <a:pt x="78" y="8"/>
                  </a:lnTo>
                  <a:lnTo>
                    <a:pt x="52" y="16"/>
                  </a:lnTo>
                  <a:lnTo>
                    <a:pt x="26" y="16"/>
                  </a:lnTo>
                  <a:lnTo>
                    <a:pt x="7" y="0"/>
                  </a:lnTo>
                  <a:close/>
                </a:path>
              </a:pathLst>
            </a:custGeom>
            <a:grpFill/>
            <a:ln w="9525">
              <a:solidFill>
                <a:schemeClr val="tx1"/>
              </a:solidFill>
              <a:prstDash val="solid"/>
              <a:round/>
              <a:headEnd/>
              <a:tailEnd/>
            </a:ln>
          </p:spPr>
          <p:txBody>
            <a:bodyPr/>
            <a:lstStyle/>
            <a:p>
              <a:endParaRPr lang="en-US" dirty="0"/>
            </a:p>
          </p:txBody>
        </p:sp>
        <p:sp>
          <p:nvSpPr>
            <p:cNvPr id="142" name="Freeform 78"/>
            <p:cNvSpPr>
              <a:spLocks/>
            </p:cNvSpPr>
            <p:nvPr/>
          </p:nvSpPr>
          <p:spPr bwMode="auto">
            <a:xfrm>
              <a:off x="2052" y="2743"/>
              <a:ext cx="7" cy="128"/>
            </a:xfrm>
            <a:custGeom>
              <a:avLst/>
              <a:gdLst/>
              <a:ahLst/>
              <a:cxnLst>
                <a:cxn ang="0">
                  <a:pos x="0" y="128"/>
                </a:cxn>
                <a:cxn ang="0">
                  <a:pos x="7" y="48"/>
                </a:cxn>
                <a:cxn ang="0">
                  <a:pos x="7" y="0"/>
                </a:cxn>
              </a:cxnLst>
              <a:rect l="0" t="0" r="r" b="b"/>
              <a:pathLst>
                <a:path w="7" h="128">
                  <a:moveTo>
                    <a:pt x="0" y="128"/>
                  </a:moveTo>
                  <a:lnTo>
                    <a:pt x="7" y="48"/>
                  </a:lnTo>
                  <a:lnTo>
                    <a:pt x="7" y="0"/>
                  </a:lnTo>
                </a:path>
              </a:pathLst>
            </a:custGeom>
            <a:grpFill/>
            <a:ln w="9525">
              <a:solidFill>
                <a:schemeClr val="tx1"/>
              </a:solidFill>
              <a:prstDash val="solid"/>
              <a:round/>
              <a:headEnd/>
              <a:tailEnd/>
            </a:ln>
          </p:spPr>
          <p:txBody>
            <a:bodyPr/>
            <a:lstStyle/>
            <a:p>
              <a:endParaRPr lang="en-US" dirty="0"/>
            </a:p>
          </p:txBody>
        </p:sp>
        <p:sp>
          <p:nvSpPr>
            <p:cNvPr id="143" name="Freeform 79"/>
            <p:cNvSpPr>
              <a:spLocks/>
            </p:cNvSpPr>
            <p:nvPr/>
          </p:nvSpPr>
          <p:spPr bwMode="auto">
            <a:xfrm>
              <a:off x="2013" y="2456"/>
              <a:ext cx="52" cy="71"/>
            </a:xfrm>
            <a:custGeom>
              <a:avLst/>
              <a:gdLst/>
              <a:ahLst/>
              <a:cxnLst>
                <a:cxn ang="0">
                  <a:pos x="7" y="23"/>
                </a:cxn>
                <a:cxn ang="0">
                  <a:pos x="0" y="23"/>
                </a:cxn>
                <a:cxn ang="0">
                  <a:pos x="0" y="31"/>
                </a:cxn>
                <a:cxn ang="0">
                  <a:pos x="0" y="39"/>
                </a:cxn>
                <a:cxn ang="0">
                  <a:pos x="7" y="39"/>
                </a:cxn>
                <a:cxn ang="0">
                  <a:pos x="13" y="55"/>
                </a:cxn>
                <a:cxn ang="0">
                  <a:pos x="26" y="71"/>
                </a:cxn>
                <a:cxn ang="0">
                  <a:pos x="46" y="71"/>
                </a:cxn>
                <a:cxn ang="0">
                  <a:pos x="52" y="55"/>
                </a:cxn>
                <a:cxn ang="0">
                  <a:pos x="52" y="47"/>
                </a:cxn>
                <a:cxn ang="0">
                  <a:pos x="52" y="16"/>
                </a:cxn>
                <a:cxn ang="0">
                  <a:pos x="46" y="0"/>
                </a:cxn>
                <a:cxn ang="0">
                  <a:pos x="20" y="16"/>
                </a:cxn>
                <a:cxn ang="0">
                  <a:pos x="7" y="8"/>
                </a:cxn>
                <a:cxn ang="0">
                  <a:pos x="7" y="23"/>
                </a:cxn>
              </a:cxnLst>
              <a:rect l="0" t="0" r="r" b="b"/>
              <a:pathLst>
                <a:path w="52" h="71">
                  <a:moveTo>
                    <a:pt x="7" y="23"/>
                  </a:moveTo>
                  <a:lnTo>
                    <a:pt x="0" y="23"/>
                  </a:lnTo>
                  <a:lnTo>
                    <a:pt x="0" y="31"/>
                  </a:lnTo>
                  <a:lnTo>
                    <a:pt x="0" y="39"/>
                  </a:lnTo>
                  <a:lnTo>
                    <a:pt x="7" y="39"/>
                  </a:lnTo>
                  <a:lnTo>
                    <a:pt x="13" y="55"/>
                  </a:lnTo>
                  <a:lnTo>
                    <a:pt x="26" y="71"/>
                  </a:lnTo>
                  <a:lnTo>
                    <a:pt x="46" y="71"/>
                  </a:lnTo>
                  <a:lnTo>
                    <a:pt x="52" y="55"/>
                  </a:lnTo>
                  <a:lnTo>
                    <a:pt x="52" y="47"/>
                  </a:lnTo>
                  <a:lnTo>
                    <a:pt x="52" y="16"/>
                  </a:lnTo>
                  <a:lnTo>
                    <a:pt x="46" y="0"/>
                  </a:lnTo>
                  <a:lnTo>
                    <a:pt x="20" y="16"/>
                  </a:lnTo>
                  <a:lnTo>
                    <a:pt x="7" y="8"/>
                  </a:lnTo>
                  <a:lnTo>
                    <a:pt x="7" y="23"/>
                  </a:lnTo>
                  <a:close/>
                </a:path>
              </a:pathLst>
            </a:custGeom>
            <a:grpFill/>
            <a:ln w="9525">
              <a:solidFill>
                <a:schemeClr val="tx1"/>
              </a:solidFill>
              <a:prstDash val="solid"/>
              <a:round/>
              <a:headEnd/>
              <a:tailEnd/>
            </a:ln>
          </p:spPr>
          <p:txBody>
            <a:bodyPr/>
            <a:lstStyle/>
            <a:p>
              <a:endParaRPr lang="en-US" dirty="0"/>
            </a:p>
          </p:txBody>
        </p:sp>
        <p:sp>
          <p:nvSpPr>
            <p:cNvPr id="144" name="Freeform 80"/>
            <p:cNvSpPr>
              <a:spLocks/>
            </p:cNvSpPr>
            <p:nvPr/>
          </p:nvSpPr>
          <p:spPr bwMode="auto">
            <a:xfrm>
              <a:off x="2000" y="2432"/>
              <a:ext cx="72" cy="63"/>
            </a:xfrm>
            <a:custGeom>
              <a:avLst/>
              <a:gdLst/>
              <a:ahLst/>
              <a:cxnLst>
                <a:cxn ang="0">
                  <a:pos x="65" y="40"/>
                </a:cxn>
                <a:cxn ang="0">
                  <a:pos x="72" y="32"/>
                </a:cxn>
                <a:cxn ang="0">
                  <a:pos x="72" y="16"/>
                </a:cxn>
                <a:cxn ang="0">
                  <a:pos x="65" y="8"/>
                </a:cxn>
                <a:cxn ang="0">
                  <a:pos x="52" y="0"/>
                </a:cxn>
                <a:cxn ang="0">
                  <a:pos x="33" y="0"/>
                </a:cxn>
                <a:cxn ang="0">
                  <a:pos x="20" y="0"/>
                </a:cxn>
                <a:cxn ang="0">
                  <a:pos x="13" y="8"/>
                </a:cxn>
                <a:cxn ang="0">
                  <a:pos x="7" y="0"/>
                </a:cxn>
                <a:cxn ang="0">
                  <a:pos x="13" y="8"/>
                </a:cxn>
                <a:cxn ang="0">
                  <a:pos x="7" y="8"/>
                </a:cxn>
                <a:cxn ang="0">
                  <a:pos x="7" y="8"/>
                </a:cxn>
                <a:cxn ang="0">
                  <a:pos x="0" y="16"/>
                </a:cxn>
                <a:cxn ang="0">
                  <a:pos x="0" y="40"/>
                </a:cxn>
                <a:cxn ang="0">
                  <a:pos x="13" y="63"/>
                </a:cxn>
                <a:cxn ang="0">
                  <a:pos x="13" y="55"/>
                </a:cxn>
                <a:cxn ang="0">
                  <a:pos x="13" y="47"/>
                </a:cxn>
                <a:cxn ang="0">
                  <a:pos x="20" y="47"/>
                </a:cxn>
                <a:cxn ang="0">
                  <a:pos x="20" y="32"/>
                </a:cxn>
                <a:cxn ang="0">
                  <a:pos x="33" y="40"/>
                </a:cxn>
                <a:cxn ang="0">
                  <a:pos x="59" y="24"/>
                </a:cxn>
                <a:cxn ang="0">
                  <a:pos x="65" y="40"/>
                </a:cxn>
              </a:cxnLst>
              <a:rect l="0" t="0" r="r" b="b"/>
              <a:pathLst>
                <a:path w="72" h="63">
                  <a:moveTo>
                    <a:pt x="65" y="40"/>
                  </a:moveTo>
                  <a:lnTo>
                    <a:pt x="72" y="32"/>
                  </a:lnTo>
                  <a:lnTo>
                    <a:pt x="72" y="16"/>
                  </a:lnTo>
                  <a:lnTo>
                    <a:pt x="65" y="8"/>
                  </a:lnTo>
                  <a:lnTo>
                    <a:pt x="52" y="0"/>
                  </a:lnTo>
                  <a:lnTo>
                    <a:pt x="33" y="0"/>
                  </a:lnTo>
                  <a:lnTo>
                    <a:pt x="20" y="0"/>
                  </a:lnTo>
                  <a:lnTo>
                    <a:pt x="13" y="8"/>
                  </a:lnTo>
                  <a:lnTo>
                    <a:pt x="7" y="0"/>
                  </a:lnTo>
                  <a:lnTo>
                    <a:pt x="13" y="8"/>
                  </a:lnTo>
                  <a:lnTo>
                    <a:pt x="7" y="8"/>
                  </a:lnTo>
                  <a:lnTo>
                    <a:pt x="7" y="8"/>
                  </a:lnTo>
                  <a:lnTo>
                    <a:pt x="0" y="16"/>
                  </a:lnTo>
                  <a:lnTo>
                    <a:pt x="0" y="40"/>
                  </a:lnTo>
                  <a:lnTo>
                    <a:pt x="13" y="63"/>
                  </a:lnTo>
                  <a:lnTo>
                    <a:pt x="13" y="55"/>
                  </a:lnTo>
                  <a:lnTo>
                    <a:pt x="13" y="47"/>
                  </a:lnTo>
                  <a:lnTo>
                    <a:pt x="20" y="47"/>
                  </a:lnTo>
                  <a:lnTo>
                    <a:pt x="20" y="32"/>
                  </a:lnTo>
                  <a:lnTo>
                    <a:pt x="33" y="40"/>
                  </a:lnTo>
                  <a:lnTo>
                    <a:pt x="59" y="24"/>
                  </a:lnTo>
                  <a:lnTo>
                    <a:pt x="65" y="40"/>
                  </a:lnTo>
                  <a:close/>
                </a:path>
              </a:pathLst>
            </a:custGeom>
            <a:grpFill/>
            <a:ln w="9525">
              <a:solidFill>
                <a:schemeClr val="tx1"/>
              </a:solidFill>
              <a:prstDash val="solid"/>
              <a:round/>
              <a:headEnd/>
              <a:tailEnd/>
            </a:ln>
          </p:spPr>
          <p:txBody>
            <a:bodyPr/>
            <a:lstStyle/>
            <a:p>
              <a:endParaRPr lang="en-US" dirty="0"/>
            </a:p>
          </p:txBody>
        </p:sp>
        <p:sp>
          <p:nvSpPr>
            <p:cNvPr id="145" name="Freeform 81"/>
            <p:cNvSpPr>
              <a:spLocks/>
            </p:cNvSpPr>
            <p:nvPr/>
          </p:nvSpPr>
          <p:spPr bwMode="auto">
            <a:xfrm>
              <a:off x="2020" y="2495"/>
              <a:ext cx="39" cy="48"/>
            </a:xfrm>
            <a:custGeom>
              <a:avLst/>
              <a:gdLst/>
              <a:ahLst/>
              <a:cxnLst>
                <a:cxn ang="0">
                  <a:pos x="0" y="0"/>
                </a:cxn>
                <a:cxn ang="0">
                  <a:pos x="0" y="32"/>
                </a:cxn>
                <a:cxn ang="0">
                  <a:pos x="13" y="40"/>
                </a:cxn>
                <a:cxn ang="0">
                  <a:pos x="26" y="48"/>
                </a:cxn>
                <a:cxn ang="0">
                  <a:pos x="32" y="40"/>
                </a:cxn>
                <a:cxn ang="0">
                  <a:pos x="39" y="32"/>
                </a:cxn>
                <a:cxn ang="0">
                  <a:pos x="32" y="32"/>
                </a:cxn>
                <a:cxn ang="0">
                  <a:pos x="19" y="32"/>
                </a:cxn>
                <a:cxn ang="0">
                  <a:pos x="6" y="16"/>
                </a:cxn>
                <a:cxn ang="0">
                  <a:pos x="0" y="0"/>
                </a:cxn>
              </a:cxnLst>
              <a:rect l="0" t="0" r="r" b="b"/>
              <a:pathLst>
                <a:path w="39" h="48">
                  <a:moveTo>
                    <a:pt x="0" y="0"/>
                  </a:moveTo>
                  <a:lnTo>
                    <a:pt x="0" y="32"/>
                  </a:lnTo>
                  <a:lnTo>
                    <a:pt x="13" y="40"/>
                  </a:lnTo>
                  <a:lnTo>
                    <a:pt x="26" y="48"/>
                  </a:lnTo>
                  <a:lnTo>
                    <a:pt x="32" y="40"/>
                  </a:lnTo>
                  <a:lnTo>
                    <a:pt x="39" y="32"/>
                  </a:lnTo>
                  <a:lnTo>
                    <a:pt x="32" y="32"/>
                  </a:lnTo>
                  <a:lnTo>
                    <a:pt x="19" y="32"/>
                  </a:lnTo>
                  <a:lnTo>
                    <a:pt x="6" y="16"/>
                  </a:lnTo>
                  <a:lnTo>
                    <a:pt x="0" y="0"/>
                  </a:lnTo>
                  <a:close/>
                </a:path>
              </a:pathLst>
            </a:custGeom>
            <a:grpFill/>
            <a:ln w="9525">
              <a:solidFill>
                <a:schemeClr val="tx1"/>
              </a:solidFill>
              <a:prstDash val="solid"/>
              <a:round/>
              <a:headEnd/>
              <a:tailEnd/>
            </a:ln>
          </p:spPr>
          <p:txBody>
            <a:bodyPr/>
            <a:lstStyle/>
            <a:p>
              <a:endParaRPr lang="en-US" dirty="0"/>
            </a:p>
          </p:txBody>
        </p:sp>
        <p:sp>
          <p:nvSpPr>
            <p:cNvPr id="146" name="Freeform 82"/>
            <p:cNvSpPr>
              <a:spLocks/>
            </p:cNvSpPr>
            <p:nvPr/>
          </p:nvSpPr>
          <p:spPr bwMode="auto">
            <a:xfrm>
              <a:off x="1974" y="2527"/>
              <a:ext cx="130" cy="160"/>
            </a:xfrm>
            <a:custGeom>
              <a:avLst/>
              <a:gdLst/>
              <a:ahLst/>
              <a:cxnLst>
                <a:cxn ang="0">
                  <a:pos x="46" y="0"/>
                </a:cxn>
                <a:cxn ang="0">
                  <a:pos x="26" y="8"/>
                </a:cxn>
                <a:cxn ang="0">
                  <a:pos x="13" y="24"/>
                </a:cxn>
                <a:cxn ang="0">
                  <a:pos x="0" y="56"/>
                </a:cxn>
                <a:cxn ang="0">
                  <a:pos x="0" y="96"/>
                </a:cxn>
                <a:cxn ang="0">
                  <a:pos x="13" y="104"/>
                </a:cxn>
                <a:cxn ang="0">
                  <a:pos x="26" y="96"/>
                </a:cxn>
                <a:cxn ang="0">
                  <a:pos x="26" y="80"/>
                </a:cxn>
                <a:cxn ang="0">
                  <a:pos x="26" y="144"/>
                </a:cxn>
                <a:cxn ang="0">
                  <a:pos x="52" y="160"/>
                </a:cxn>
                <a:cxn ang="0">
                  <a:pos x="78" y="160"/>
                </a:cxn>
                <a:cxn ang="0">
                  <a:pos x="104" y="160"/>
                </a:cxn>
                <a:cxn ang="0">
                  <a:pos x="117" y="144"/>
                </a:cxn>
                <a:cxn ang="0">
                  <a:pos x="111" y="80"/>
                </a:cxn>
                <a:cxn ang="0">
                  <a:pos x="124" y="88"/>
                </a:cxn>
                <a:cxn ang="0">
                  <a:pos x="130" y="80"/>
                </a:cxn>
                <a:cxn ang="0">
                  <a:pos x="124" y="40"/>
                </a:cxn>
                <a:cxn ang="0">
                  <a:pos x="111" y="16"/>
                </a:cxn>
                <a:cxn ang="0">
                  <a:pos x="98" y="0"/>
                </a:cxn>
                <a:cxn ang="0">
                  <a:pos x="78" y="0"/>
                </a:cxn>
                <a:cxn ang="0">
                  <a:pos x="78" y="8"/>
                </a:cxn>
                <a:cxn ang="0">
                  <a:pos x="72" y="16"/>
                </a:cxn>
                <a:cxn ang="0">
                  <a:pos x="59" y="8"/>
                </a:cxn>
                <a:cxn ang="0">
                  <a:pos x="46" y="0"/>
                </a:cxn>
              </a:cxnLst>
              <a:rect l="0" t="0" r="r" b="b"/>
              <a:pathLst>
                <a:path w="130" h="160">
                  <a:moveTo>
                    <a:pt x="46" y="0"/>
                  </a:moveTo>
                  <a:lnTo>
                    <a:pt x="26" y="8"/>
                  </a:lnTo>
                  <a:lnTo>
                    <a:pt x="13" y="24"/>
                  </a:lnTo>
                  <a:lnTo>
                    <a:pt x="0" y="56"/>
                  </a:lnTo>
                  <a:lnTo>
                    <a:pt x="0" y="96"/>
                  </a:lnTo>
                  <a:lnTo>
                    <a:pt x="13" y="104"/>
                  </a:lnTo>
                  <a:lnTo>
                    <a:pt x="26" y="96"/>
                  </a:lnTo>
                  <a:lnTo>
                    <a:pt x="26" y="80"/>
                  </a:lnTo>
                  <a:lnTo>
                    <a:pt x="26" y="144"/>
                  </a:lnTo>
                  <a:lnTo>
                    <a:pt x="52" y="160"/>
                  </a:lnTo>
                  <a:lnTo>
                    <a:pt x="78" y="160"/>
                  </a:lnTo>
                  <a:lnTo>
                    <a:pt x="104" y="160"/>
                  </a:lnTo>
                  <a:lnTo>
                    <a:pt x="117" y="144"/>
                  </a:lnTo>
                  <a:lnTo>
                    <a:pt x="111" y="80"/>
                  </a:lnTo>
                  <a:lnTo>
                    <a:pt x="124" y="88"/>
                  </a:lnTo>
                  <a:lnTo>
                    <a:pt x="130" y="80"/>
                  </a:lnTo>
                  <a:lnTo>
                    <a:pt x="124" y="40"/>
                  </a:lnTo>
                  <a:lnTo>
                    <a:pt x="111" y="16"/>
                  </a:lnTo>
                  <a:lnTo>
                    <a:pt x="98" y="0"/>
                  </a:lnTo>
                  <a:lnTo>
                    <a:pt x="78" y="0"/>
                  </a:lnTo>
                  <a:lnTo>
                    <a:pt x="78" y="8"/>
                  </a:lnTo>
                  <a:lnTo>
                    <a:pt x="72" y="16"/>
                  </a:lnTo>
                  <a:lnTo>
                    <a:pt x="59" y="8"/>
                  </a:lnTo>
                  <a:lnTo>
                    <a:pt x="46" y="0"/>
                  </a:lnTo>
                  <a:close/>
                </a:path>
              </a:pathLst>
            </a:custGeom>
            <a:grpFill/>
            <a:ln w="9525">
              <a:solidFill>
                <a:schemeClr val="tx1"/>
              </a:solidFill>
              <a:prstDash val="solid"/>
              <a:round/>
              <a:headEnd/>
              <a:tailEnd/>
            </a:ln>
          </p:spPr>
          <p:txBody>
            <a:bodyPr/>
            <a:lstStyle/>
            <a:p>
              <a:endParaRPr lang="en-US" dirty="0"/>
            </a:p>
          </p:txBody>
        </p:sp>
        <p:sp>
          <p:nvSpPr>
            <p:cNvPr id="147" name="Line 83"/>
            <p:cNvSpPr>
              <a:spLocks noChangeShapeType="1"/>
            </p:cNvSpPr>
            <p:nvPr/>
          </p:nvSpPr>
          <p:spPr bwMode="auto">
            <a:xfrm flipV="1">
              <a:off x="2085" y="2591"/>
              <a:ext cx="1" cy="16"/>
            </a:xfrm>
            <a:prstGeom prst="line">
              <a:avLst/>
            </a:prstGeom>
            <a:grpFill/>
            <a:ln w="9525">
              <a:solidFill>
                <a:schemeClr val="tx1"/>
              </a:solidFill>
              <a:round/>
              <a:headEnd/>
              <a:tailEnd/>
            </a:ln>
          </p:spPr>
          <p:txBody>
            <a:bodyPr/>
            <a:lstStyle/>
            <a:p>
              <a:endParaRPr lang="en-US" dirty="0"/>
            </a:p>
          </p:txBody>
        </p:sp>
        <p:sp>
          <p:nvSpPr>
            <p:cNvPr id="148" name="Freeform 84"/>
            <p:cNvSpPr>
              <a:spLocks/>
            </p:cNvSpPr>
            <p:nvPr/>
          </p:nvSpPr>
          <p:spPr bwMode="auto">
            <a:xfrm>
              <a:off x="1974" y="2623"/>
              <a:ext cx="39" cy="88"/>
            </a:xfrm>
            <a:custGeom>
              <a:avLst/>
              <a:gdLst/>
              <a:ahLst/>
              <a:cxnLst>
                <a:cxn ang="0">
                  <a:pos x="26" y="0"/>
                </a:cxn>
                <a:cxn ang="0">
                  <a:pos x="26" y="32"/>
                </a:cxn>
                <a:cxn ang="0">
                  <a:pos x="39" y="72"/>
                </a:cxn>
                <a:cxn ang="0">
                  <a:pos x="33" y="88"/>
                </a:cxn>
                <a:cxn ang="0">
                  <a:pos x="7" y="40"/>
                </a:cxn>
                <a:cxn ang="0">
                  <a:pos x="0" y="0"/>
                </a:cxn>
                <a:cxn ang="0">
                  <a:pos x="13" y="8"/>
                </a:cxn>
                <a:cxn ang="0">
                  <a:pos x="26" y="0"/>
                </a:cxn>
              </a:cxnLst>
              <a:rect l="0" t="0" r="r" b="b"/>
              <a:pathLst>
                <a:path w="39" h="88">
                  <a:moveTo>
                    <a:pt x="26" y="0"/>
                  </a:moveTo>
                  <a:lnTo>
                    <a:pt x="26" y="32"/>
                  </a:lnTo>
                  <a:lnTo>
                    <a:pt x="39" y="72"/>
                  </a:lnTo>
                  <a:lnTo>
                    <a:pt x="33" y="88"/>
                  </a:lnTo>
                  <a:lnTo>
                    <a:pt x="7" y="40"/>
                  </a:lnTo>
                  <a:lnTo>
                    <a:pt x="0" y="0"/>
                  </a:lnTo>
                  <a:lnTo>
                    <a:pt x="13" y="8"/>
                  </a:lnTo>
                  <a:lnTo>
                    <a:pt x="26" y="0"/>
                  </a:lnTo>
                  <a:close/>
                </a:path>
              </a:pathLst>
            </a:custGeom>
            <a:grpFill/>
            <a:ln w="9525">
              <a:solidFill>
                <a:schemeClr val="tx1"/>
              </a:solidFill>
              <a:prstDash val="solid"/>
              <a:round/>
              <a:headEnd/>
              <a:tailEnd/>
            </a:ln>
          </p:spPr>
          <p:txBody>
            <a:bodyPr/>
            <a:lstStyle/>
            <a:p>
              <a:endParaRPr lang="en-US" dirty="0"/>
            </a:p>
          </p:txBody>
        </p:sp>
        <p:sp>
          <p:nvSpPr>
            <p:cNvPr id="149" name="Freeform 85"/>
            <p:cNvSpPr>
              <a:spLocks/>
            </p:cNvSpPr>
            <p:nvPr/>
          </p:nvSpPr>
          <p:spPr bwMode="auto">
            <a:xfrm>
              <a:off x="2085" y="2607"/>
              <a:ext cx="19" cy="88"/>
            </a:xfrm>
            <a:custGeom>
              <a:avLst/>
              <a:gdLst/>
              <a:ahLst/>
              <a:cxnLst>
                <a:cxn ang="0">
                  <a:pos x="19" y="0"/>
                </a:cxn>
                <a:cxn ang="0">
                  <a:pos x="19" y="40"/>
                </a:cxn>
                <a:cxn ang="0">
                  <a:pos x="6" y="88"/>
                </a:cxn>
                <a:cxn ang="0">
                  <a:pos x="0" y="72"/>
                </a:cxn>
                <a:cxn ang="0">
                  <a:pos x="6" y="64"/>
                </a:cxn>
                <a:cxn ang="0">
                  <a:pos x="0" y="0"/>
                </a:cxn>
                <a:cxn ang="0">
                  <a:pos x="13" y="8"/>
                </a:cxn>
                <a:cxn ang="0">
                  <a:pos x="19" y="0"/>
                </a:cxn>
              </a:cxnLst>
              <a:rect l="0" t="0" r="r" b="b"/>
              <a:pathLst>
                <a:path w="19" h="88">
                  <a:moveTo>
                    <a:pt x="19" y="0"/>
                  </a:moveTo>
                  <a:lnTo>
                    <a:pt x="19" y="40"/>
                  </a:lnTo>
                  <a:lnTo>
                    <a:pt x="6" y="88"/>
                  </a:lnTo>
                  <a:lnTo>
                    <a:pt x="0" y="72"/>
                  </a:lnTo>
                  <a:lnTo>
                    <a:pt x="6" y="64"/>
                  </a:lnTo>
                  <a:lnTo>
                    <a:pt x="0" y="0"/>
                  </a:lnTo>
                  <a:lnTo>
                    <a:pt x="13" y="8"/>
                  </a:lnTo>
                  <a:lnTo>
                    <a:pt x="19" y="0"/>
                  </a:lnTo>
                  <a:close/>
                </a:path>
              </a:pathLst>
            </a:custGeom>
            <a:grpFill/>
            <a:ln w="9525">
              <a:solidFill>
                <a:schemeClr val="tx1"/>
              </a:solidFill>
              <a:prstDash val="solid"/>
              <a:round/>
              <a:headEnd/>
              <a:tailEnd/>
            </a:ln>
          </p:spPr>
          <p:txBody>
            <a:bodyPr/>
            <a:lstStyle/>
            <a:p>
              <a:endParaRPr lang="en-US" dirty="0"/>
            </a:p>
          </p:txBody>
        </p:sp>
        <p:sp>
          <p:nvSpPr>
            <p:cNvPr id="150" name="Freeform 86"/>
            <p:cNvSpPr>
              <a:spLocks/>
            </p:cNvSpPr>
            <p:nvPr/>
          </p:nvSpPr>
          <p:spPr bwMode="auto">
            <a:xfrm>
              <a:off x="2228" y="2871"/>
              <a:ext cx="136" cy="64"/>
            </a:xfrm>
            <a:custGeom>
              <a:avLst/>
              <a:gdLst/>
              <a:ahLst/>
              <a:cxnLst>
                <a:cxn ang="0">
                  <a:pos x="6" y="16"/>
                </a:cxn>
                <a:cxn ang="0">
                  <a:pos x="0" y="40"/>
                </a:cxn>
                <a:cxn ang="0">
                  <a:pos x="0" y="48"/>
                </a:cxn>
                <a:cxn ang="0">
                  <a:pos x="19" y="56"/>
                </a:cxn>
                <a:cxn ang="0">
                  <a:pos x="38" y="64"/>
                </a:cxn>
                <a:cxn ang="0">
                  <a:pos x="64" y="56"/>
                </a:cxn>
                <a:cxn ang="0">
                  <a:pos x="71" y="48"/>
                </a:cxn>
                <a:cxn ang="0">
                  <a:pos x="97" y="48"/>
                </a:cxn>
                <a:cxn ang="0">
                  <a:pos x="103" y="48"/>
                </a:cxn>
                <a:cxn ang="0">
                  <a:pos x="129" y="48"/>
                </a:cxn>
                <a:cxn ang="0">
                  <a:pos x="136" y="40"/>
                </a:cxn>
                <a:cxn ang="0">
                  <a:pos x="129" y="24"/>
                </a:cxn>
                <a:cxn ang="0">
                  <a:pos x="116" y="16"/>
                </a:cxn>
                <a:cxn ang="0">
                  <a:pos x="103" y="8"/>
                </a:cxn>
                <a:cxn ang="0">
                  <a:pos x="90" y="0"/>
                </a:cxn>
                <a:cxn ang="0">
                  <a:pos x="77" y="8"/>
                </a:cxn>
                <a:cxn ang="0">
                  <a:pos x="51" y="8"/>
                </a:cxn>
                <a:cxn ang="0">
                  <a:pos x="38" y="8"/>
                </a:cxn>
                <a:cxn ang="0">
                  <a:pos x="19" y="16"/>
                </a:cxn>
                <a:cxn ang="0">
                  <a:pos x="6" y="16"/>
                </a:cxn>
              </a:cxnLst>
              <a:rect l="0" t="0" r="r" b="b"/>
              <a:pathLst>
                <a:path w="136" h="64">
                  <a:moveTo>
                    <a:pt x="6" y="16"/>
                  </a:moveTo>
                  <a:lnTo>
                    <a:pt x="0" y="40"/>
                  </a:lnTo>
                  <a:lnTo>
                    <a:pt x="0" y="48"/>
                  </a:lnTo>
                  <a:lnTo>
                    <a:pt x="19" y="56"/>
                  </a:lnTo>
                  <a:lnTo>
                    <a:pt x="38" y="64"/>
                  </a:lnTo>
                  <a:lnTo>
                    <a:pt x="64" y="56"/>
                  </a:lnTo>
                  <a:lnTo>
                    <a:pt x="71" y="48"/>
                  </a:lnTo>
                  <a:lnTo>
                    <a:pt x="97" y="48"/>
                  </a:lnTo>
                  <a:lnTo>
                    <a:pt x="103" y="48"/>
                  </a:lnTo>
                  <a:lnTo>
                    <a:pt x="129" y="48"/>
                  </a:lnTo>
                  <a:lnTo>
                    <a:pt x="136" y="40"/>
                  </a:lnTo>
                  <a:lnTo>
                    <a:pt x="129" y="24"/>
                  </a:lnTo>
                  <a:lnTo>
                    <a:pt x="116" y="16"/>
                  </a:lnTo>
                  <a:lnTo>
                    <a:pt x="103" y="8"/>
                  </a:lnTo>
                  <a:lnTo>
                    <a:pt x="90" y="0"/>
                  </a:lnTo>
                  <a:lnTo>
                    <a:pt x="77" y="8"/>
                  </a:lnTo>
                  <a:lnTo>
                    <a:pt x="51" y="8"/>
                  </a:lnTo>
                  <a:lnTo>
                    <a:pt x="38" y="8"/>
                  </a:lnTo>
                  <a:lnTo>
                    <a:pt x="19" y="16"/>
                  </a:lnTo>
                  <a:lnTo>
                    <a:pt x="6" y="16"/>
                  </a:lnTo>
                  <a:close/>
                </a:path>
              </a:pathLst>
            </a:custGeom>
            <a:grpFill/>
            <a:ln w="9525">
              <a:solidFill>
                <a:schemeClr val="tx1"/>
              </a:solidFill>
              <a:prstDash val="solid"/>
              <a:round/>
              <a:headEnd/>
              <a:tailEnd/>
            </a:ln>
          </p:spPr>
          <p:txBody>
            <a:bodyPr/>
            <a:lstStyle/>
            <a:p>
              <a:endParaRPr lang="en-US" dirty="0"/>
            </a:p>
          </p:txBody>
        </p:sp>
        <p:sp>
          <p:nvSpPr>
            <p:cNvPr id="151" name="Oval 87"/>
            <p:cNvSpPr>
              <a:spLocks noChangeArrowheads="1"/>
            </p:cNvSpPr>
            <p:nvPr/>
          </p:nvSpPr>
          <p:spPr bwMode="auto">
            <a:xfrm>
              <a:off x="2237" y="2890"/>
              <a:ext cx="1" cy="10"/>
            </a:xfrm>
            <a:prstGeom prst="ellipse">
              <a:avLst/>
            </a:prstGeom>
            <a:grpFill/>
            <a:ln w="9525">
              <a:solidFill>
                <a:schemeClr val="tx1"/>
              </a:solidFill>
              <a:round/>
              <a:headEnd/>
              <a:tailEnd/>
            </a:ln>
          </p:spPr>
          <p:txBody>
            <a:bodyPr/>
            <a:lstStyle/>
            <a:p>
              <a:endParaRPr lang="en-US" dirty="0"/>
            </a:p>
          </p:txBody>
        </p:sp>
        <p:sp>
          <p:nvSpPr>
            <p:cNvPr id="152" name="Oval 88"/>
            <p:cNvSpPr>
              <a:spLocks noChangeArrowheads="1"/>
            </p:cNvSpPr>
            <p:nvPr/>
          </p:nvSpPr>
          <p:spPr bwMode="auto">
            <a:xfrm>
              <a:off x="2289" y="2882"/>
              <a:ext cx="0" cy="10"/>
            </a:xfrm>
            <a:prstGeom prst="ellipse">
              <a:avLst/>
            </a:prstGeom>
            <a:grpFill/>
            <a:ln w="9525">
              <a:solidFill>
                <a:schemeClr val="tx1"/>
              </a:solidFill>
              <a:round/>
              <a:headEnd/>
              <a:tailEnd/>
            </a:ln>
          </p:spPr>
          <p:txBody>
            <a:bodyPr/>
            <a:lstStyle/>
            <a:p>
              <a:endParaRPr lang="en-US" dirty="0"/>
            </a:p>
          </p:txBody>
        </p:sp>
        <p:sp>
          <p:nvSpPr>
            <p:cNvPr id="153" name="Freeform 89"/>
            <p:cNvSpPr>
              <a:spLocks/>
            </p:cNvSpPr>
            <p:nvPr/>
          </p:nvSpPr>
          <p:spPr bwMode="auto">
            <a:xfrm>
              <a:off x="2279" y="2879"/>
              <a:ext cx="20" cy="40"/>
            </a:xfrm>
            <a:custGeom>
              <a:avLst/>
              <a:gdLst/>
              <a:ahLst/>
              <a:cxnLst>
                <a:cxn ang="0">
                  <a:pos x="20" y="40"/>
                </a:cxn>
                <a:cxn ang="0">
                  <a:pos x="20" y="24"/>
                </a:cxn>
                <a:cxn ang="0">
                  <a:pos x="13" y="16"/>
                </a:cxn>
                <a:cxn ang="0">
                  <a:pos x="0" y="16"/>
                </a:cxn>
                <a:cxn ang="0">
                  <a:pos x="0" y="0"/>
                </a:cxn>
                <a:cxn ang="0">
                  <a:pos x="20" y="40"/>
                </a:cxn>
              </a:cxnLst>
              <a:rect l="0" t="0" r="r" b="b"/>
              <a:pathLst>
                <a:path w="20" h="40">
                  <a:moveTo>
                    <a:pt x="20" y="40"/>
                  </a:moveTo>
                  <a:lnTo>
                    <a:pt x="20" y="24"/>
                  </a:lnTo>
                  <a:lnTo>
                    <a:pt x="13" y="16"/>
                  </a:lnTo>
                  <a:lnTo>
                    <a:pt x="0" y="16"/>
                  </a:lnTo>
                  <a:lnTo>
                    <a:pt x="0" y="0"/>
                  </a:lnTo>
                  <a:lnTo>
                    <a:pt x="20" y="40"/>
                  </a:lnTo>
                  <a:close/>
                </a:path>
              </a:pathLst>
            </a:custGeom>
            <a:grpFill/>
            <a:ln w="9525">
              <a:solidFill>
                <a:schemeClr val="tx1"/>
              </a:solidFill>
              <a:round/>
              <a:headEnd/>
              <a:tailEnd/>
            </a:ln>
          </p:spPr>
          <p:txBody>
            <a:bodyPr/>
            <a:lstStyle/>
            <a:p>
              <a:endParaRPr lang="en-US" dirty="0"/>
            </a:p>
          </p:txBody>
        </p:sp>
        <p:sp>
          <p:nvSpPr>
            <p:cNvPr id="154" name="Freeform 90"/>
            <p:cNvSpPr>
              <a:spLocks/>
            </p:cNvSpPr>
            <p:nvPr/>
          </p:nvSpPr>
          <p:spPr bwMode="auto">
            <a:xfrm>
              <a:off x="2279" y="2879"/>
              <a:ext cx="20" cy="40"/>
            </a:xfrm>
            <a:custGeom>
              <a:avLst/>
              <a:gdLst/>
              <a:ahLst/>
              <a:cxnLst>
                <a:cxn ang="0">
                  <a:pos x="20" y="40"/>
                </a:cxn>
                <a:cxn ang="0">
                  <a:pos x="20" y="24"/>
                </a:cxn>
                <a:cxn ang="0">
                  <a:pos x="13" y="16"/>
                </a:cxn>
                <a:cxn ang="0">
                  <a:pos x="0" y="16"/>
                </a:cxn>
                <a:cxn ang="0">
                  <a:pos x="0" y="0"/>
                </a:cxn>
              </a:cxnLst>
              <a:rect l="0" t="0" r="r" b="b"/>
              <a:pathLst>
                <a:path w="20" h="40">
                  <a:moveTo>
                    <a:pt x="20" y="40"/>
                  </a:moveTo>
                  <a:lnTo>
                    <a:pt x="20" y="24"/>
                  </a:lnTo>
                  <a:lnTo>
                    <a:pt x="13" y="16"/>
                  </a:lnTo>
                  <a:lnTo>
                    <a:pt x="0" y="16"/>
                  </a:lnTo>
                  <a:lnTo>
                    <a:pt x="0" y="0"/>
                  </a:lnTo>
                </a:path>
              </a:pathLst>
            </a:custGeom>
            <a:grpFill/>
            <a:ln w="9525">
              <a:solidFill>
                <a:schemeClr val="tx1"/>
              </a:solidFill>
              <a:prstDash val="solid"/>
              <a:round/>
              <a:headEnd/>
              <a:tailEnd/>
            </a:ln>
          </p:spPr>
          <p:txBody>
            <a:bodyPr/>
            <a:lstStyle/>
            <a:p>
              <a:endParaRPr lang="en-US" dirty="0"/>
            </a:p>
          </p:txBody>
        </p:sp>
        <p:sp>
          <p:nvSpPr>
            <p:cNvPr id="155" name="Freeform 91"/>
            <p:cNvSpPr>
              <a:spLocks/>
            </p:cNvSpPr>
            <p:nvPr/>
          </p:nvSpPr>
          <p:spPr bwMode="auto">
            <a:xfrm>
              <a:off x="2215" y="2623"/>
              <a:ext cx="116" cy="264"/>
            </a:xfrm>
            <a:custGeom>
              <a:avLst/>
              <a:gdLst/>
              <a:ahLst/>
              <a:cxnLst>
                <a:cxn ang="0">
                  <a:pos x="6" y="0"/>
                </a:cxn>
                <a:cxn ang="0">
                  <a:pos x="0" y="40"/>
                </a:cxn>
                <a:cxn ang="0">
                  <a:pos x="6" y="80"/>
                </a:cxn>
                <a:cxn ang="0">
                  <a:pos x="13" y="184"/>
                </a:cxn>
                <a:cxn ang="0">
                  <a:pos x="13" y="248"/>
                </a:cxn>
                <a:cxn ang="0">
                  <a:pos x="19" y="264"/>
                </a:cxn>
                <a:cxn ang="0">
                  <a:pos x="32" y="264"/>
                </a:cxn>
                <a:cxn ang="0">
                  <a:pos x="58" y="256"/>
                </a:cxn>
                <a:cxn ang="0">
                  <a:pos x="64" y="248"/>
                </a:cxn>
                <a:cxn ang="0">
                  <a:pos x="90" y="256"/>
                </a:cxn>
                <a:cxn ang="0">
                  <a:pos x="103" y="256"/>
                </a:cxn>
                <a:cxn ang="0">
                  <a:pos x="110" y="240"/>
                </a:cxn>
                <a:cxn ang="0">
                  <a:pos x="116" y="176"/>
                </a:cxn>
                <a:cxn ang="0">
                  <a:pos x="116" y="136"/>
                </a:cxn>
                <a:cxn ang="0">
                  <a:pos x="110" y="0"/>
                </a:cxn>
                <a:cxn ang="0">
                  <a:pos x="97" y="8"/>
                </a:cxn>
                <a:cxn ang="0">
                  <a:pos x="64" y="16"/>
                </a:cxn>
                <a:cxn ang="0">
                  <a:pos x="32" y="16"/>
                </a:cxn>
                <a:cxn ang="0">
                  <a:pos x="6" y="0"/>
                </a:cxn>
              </a:cxnLst>
              <a:rect l="0" t="0" r="r" b="b"/>
              <a:pathLst>
                <a:path w="116" h="264">
                  <a:moveTo>
                    <a:pt x="6" y="0"/>
                  </a:moveTo>
                  <a:lnTo>
                    <a:pt x="0" y="40"/>
                  </a:lnTo>
                  <a:lnTo>
                    <a:pt x="6" y="80"/>
                  </a:lnTo>
                  <a:lnTo>
                    <a:pt x="13" y="184"/>
                  </a:lnTo>
                  <a:lnTo>
                    <a:pt x="13" y="248"/>
                  </a:lnTo>
                  <a:lnTo>
                    <a:pt x="19" y="264"/>
                  </a:lnTo>
                  <a:lnTo>
                    <a:pt x="32" y="264"/>
                  </a:lnTo>
                  <a:lnTo>
                    <a:pt x="58" y="256"/>
                  </a:lnTo>
                  <a:lnTo>
                    <a:pt x="64" y="248"/>
                  </a:lnTo>
                  <a:lnTo>
                    <a:pt x="90" y="256"/>
                  </a:lnTo>
                  <a:lnTo>
                    <a:pt x="103" y="256"/>
                  </a:lnTo>
                  <a:lnTo>
                    <a:pt x="110" y="240"/>
                  </a:lnTo>
                  <a:lnTo>
                    <a:pt x="116" y="176"/>
                  </a:lnTo>
                  <a:lnTo>
                    <a:pt x="116" y="136"/>
                  </a:lnTo>
                  <a:lnTo>
                    <a:pt x="110" y="0"/>
                  </a:lnTo>
                  <a:lnTo>
                    <a:pt x="97" y="8"/>
                  </a:lnTo>
                  <a:lnTo>
                    <a:pt x="64" y="16"/>
                  </a:lnTo>
                  <a:lnTo>
                    <a:pt x="32" y="16"/>
                  </a:lnTo>
                  <a:lnTo>
                    <a:pt x="6" y="0"/>
                  </a:lnTo>
                  <a:close/>
                </a:path>
              </a:pathLst>
            </a:custGeom>
            <a:grpFill/>
            <a:ln w="9525">
              <a:solidFill>
                <a:schemeClr val="tx1"/>
              </a:solidFill>
              <a:prstDash val="solid"/>
              <a:round/>
              <a:headEnd/>
              <a:tailEnd/>
            </a:ln>
          </p:spPr>
          <p:txBody>
            <a:bodyPr/>
            <a:lstStyle/>
            <a:p>
              <a:endParaRPr lang="en-US" dirty="0"/>
            </a:p>
          </p:txBody>
        </p:sp>
        <p:sp>
          <p:nvSpPr>
            <p:cNvPr id="156" name="Freeform 92"/>
            <p:cNvSpPr>
              <a:spLocks/>
            </p:cNvSpPr>
            <p:nvPr/>
          </p:nvSpPr>
          <p:spPr bwMode="auto">
            <a:xfrm>
              <a:off x="2279" y="2703"/>
              <a:ext cx="7" cy="168"/>
            </a:xfrm>
            <a:custGeom>
              <a:avLst/>
              <a:gdLst/>
              <a:ahLst/>
              <a:cxnLst>
                <a:cxn ang="0">
                  <a:pos x="0" y="168"/>
                </a:cxn>
                <a:cxn ang="0">
                  <a:pos x="7" y="64"/>
                </a:cxn>
                <a:cxn ang="0">
                  <a:pos x="7" y="0"/>
                </a:cxn>
              </a:cxnLst>
              <a:rect l="0" t="0" r="r" b="b"/>
              <a:pathLst>
                <a:path w="7" h="168">
                  <a:moveTo>
                    <a:pt x="0" y="168"/>
                  </a:moveTo>
                  <a:lnTo>
                    <a:pt x="7" y="64"/>
                  </a:lnTo>
                  <a:lnTo>
                    <a:pt x="7" y="0"/>
                  </a:lnTo>
                </a:path>
              </a:pathLst>
            </a:custGeom>
            <a:grpFill/>
            <a:ln w="9525">
              <a:solidFill>
                <a:schemeClr val="tx1"/>
              </a:solidFill>
              <a:prstDash val="solid"/>
              <a:round/>
              <a:headEnd/>
              <a:tailEnd/>
            </a:ln>
          </p:spPr>
          <p:txBody>
            <a:bodyPr/>
            <a:lstStyle/>
            <a:p>
              <a:endParaRPr lang="en-US" dirty="0"/>
            </a:p>
          </p:txBody>
        </p:sp>
        <p:sp>
          <p:nvSpPr>
            <p:cNvPr id="157" name="Freeform 93"/>
            <p:cNvSpPr>
              <a:spLocks/>
            </p:cNvSpPr>
            <p:nvPr/>
          </p:nvSpPr>
          <p:spPr bwMode="auto">
            <a:xfrm>
              <a:off x="2228" y="2344"/>
              <a:ext cx="71" cy="96"/>
            </a:xfrm>
            <a:custGeom>
              <a:avLst/>
              <a:gdLst/>
              <a:ahLst/>
              <a:cxnLst>
                <a:cxn ang="0">
                  <a:pos x="13" y="40"/>
                </a:cxn>
                <a:cxn ang="0">
                  <a:pos x="6" y="40"/>
                </a:cxn>
                <a:cxn ang="0">
                  <a:pos x="0" y="48"/>
                </a:cxn>
                <a:cxn ang="0">
                  <a:pos x="0" y="56"/>
                </a:cxn>
                <a:cxn ang="0">
                  <a:pos x="13" y="64"/>
                </a:cxn>
                <a:cxn ang="0">
                  <a:pos x="19" y="80"/>
                </a:cxn>
                <a:cxn ang="0">
                  <a:pos x="38" y="96"/>
                </a:cxn>
                <a:cxn ang="0">
                  <a:pos x="58" y="96"/>
                </a:cxn>
                <a:cxn ang="0">
                  <a:pos x="64" y="80"/>
                </a:cxn>
                <a:cxn ang="0">
                  <a:pos x="71" y="64"/>
                </a:cxn>
                <a:cxn ang="0">
                  <a:pos x="71" y="32"/>
                </a:cxn>
                <a:cxn ang="0">
                  <a:pos x="64" y="0"/>
                </a:cxn>
                <a:cxn ang="0">
                  <a:pos x="25" y="24"/>
                </a:cxn>
                <a:cxn ang="0">
                  <a:pos x="13" y="24"/>
                </a:cxn>
                <a:cxn ang="0">
                  <a:pos x="13" y="40"/>
                </a:cxn>
              </a:cxnLst>
              <a:rect l="0" t="0" r="r" b="b"/>
              <a:pathLst>
                <a:path w="71" h="96">
                  <a:moveTo>
                    <a:pt x="13" y="40"/>
                  </a:moveTo>
                  <a:lnTo>
                    <a:pt x="6" y="40"/>
                  </a:lnTo>
                  <a:lnTo>
                    <a:pt x="0" y="48"/>
                  </a:lnTo>
                  <a:lnTo>
                    <a:pt x="0" y="56"/>
                  </a:lnTo>
                  <a:lnTo>
                    <a:pt x="13" y="64"/>
                  </a:lnTo>
                  <a:lnTo>
                    <a:pt x="19" y="80"/>
                  </a:lnTo>
                  <a:lnTo>
                    <a:pt x="38" y="96"/>
                  </a:lnTo>
                  <a:lnTo>
                    <a:pt x="58" y="96"/>
                  </a:lnTo>
                  <a:lnTo>
                    <a:pt x="64" y="80"/>
                  </a:lnTo>
                  <a:lnTo>
                    <a:pt x="71" y="64"/>
                  </a:lnTo>
                  <a:lnTo>
                    <a:pt x="71" y="32"/>
                  </a:lnTo>
                  <a:lnTo>
                    <a:pt x="64" y="0"/>
                  </a:lnTo>
                  <a:lnTo>
                    <a:pt x="25" y="24"/>
                  </a:lnTo>
                  <a:lnTo>
                    <a:pt x="13" y="24"/>
                  </a:lnTo>
                  <a:lnTo>
                    <a:pt x="13" y="40"/>
                  </a:lnTo>
                  <a:close/>
                </a:path>
              </a:pathLst>
            </a:custGeom>
            <a:grpFill/>
            <a:ln w="9525">
              <a:solidFill>
                <a:schemeClr val="tx1"/>
              </a:solidFill>
              <a:prstDash val="solid"/>
              <a:round/>
              <a:headEnd/>
              <a:tailEnd/>
            </a:ln>
          </p:spPr>
          <p:txBody>
            <a:bodyPr/>
            <a:lstStyle/>
            <a:p>
              <a:endParaRPr lang="en-US" dirty="0"/>
            </a:p>
          </p:txBody>
        </p:sp>
        <p:sp>
          <p:nvSpPr>
            <p:cNvPr id="158" name="Freeform 94"/>
            <p:cNvSpPr>
              <a:spLocks/>
            </p:cNvSpPr>
            <p:nvPr/>
          </p:nvSpPr>
          <p:spPr bwMode="auto">
            <a:xfrm>
              <a:off x="2215" y="2320"/>
              <a:ext cx="90" cy="80"/>
            </a:xfrm>
            <a:custGeom>
              <a:avLst/>
              <a:gdLst/>
              <a:ahLst/>
              <a:cxnLst>
                <a:cxn ang="0">
                  <a:pos x="84" y="56"/>
                </a:cxn>
                <a:cxn ang="0">
                  <a:pos x="84" y="40"/>
                </a:cxn>
                <a:cxn ang="0">
                  <a:pos x="90" y="24"/>
                </a:cxn>
                <a:cxn ang="0">
                  <a:pos x="77" y="8"/>
                </a:cxn>
                <a:cxn ang="0">
                  <a:pos x="64" y="0"/>
                </a:cxn>
                <a:cxn ang="0">
                  <a:pos x="38" y="0"/>
                </a:cxn>
                <a:cxn ang="0">
                  <a:pos x="19" y="0"/>
                </a:cxn>
                <a:cxn ang="0">
                  <a:pos x="13" y="8"/>
                </a:cxn>
                <a:cxn ang="0">
                  <a:pos x="6" y="0"/>
                </a:cxn>
                <a:cxn ang="0">
                  <a:pos x="13" y="8"/>
                </a:cxn>
                <a:cxn ang="0">
                  <a:pos x="6" y="8"/>
                </a:cxn>
                <a:cxn ang="0">
                  <a:pos x="13" y="16"/>
                </a:cxn>
                <a:cxn ang="0">
                  <a:pos x="0" y="24"/>
                </a:cxn>
                <a:cxn ang="0">
                  <a:pos x="0" y="56"/>
                </a:cxn>
                <a:cxn ang="0">
                  <a:pos x="13" y="80"/>
                </a:cxn>
                <a:cxn ang="0">
                  <a:pos x="13" y="72"/>
                </a:cxn>
                <a:cxn ang="0">
                  <a:pos x="19" y="64"/>
                </a:cxn>
                <a:cxn ang="0">
                  <a:pos x="26" y="64"/>
                </a:cxn>
                <a:cxn ang="0">
                  <a:pos x="26" y="48"/>
                </a:cxn>
                <a:cxn ang="0">
                  <a:pos x="38" y="48"/>
                </a:cxn>
                <a:cxn ang="0">
                  <a:pos x="77" y="24"/>
                </a:cxn>
                <a:cxn ang="0">
                  <a:pos x="84" y="56"/>
                </a:cxn>
              </a:cxnLst>
              <a:rect l="0" t="0" r="r" b="b"/>
              <a:pathLst>
                <a:path w="90" h="80">
                  <a:moveTo>
                    <a:pt x="84" y="56"/>
                  </a:moveTo>
                  <a:lnTo>
                    <a:pt x="84" y="40"/>
                  </a:lnTo>
                  <a:lnTo>
                    <a:pt x="90" y="24"/>
                  </a:lnTo>
                  <a:lnTo>
                    <a:pt x="77" y="8"/>
                  </a:lnTo>
                  <a:lnTo>
                    <a:pt x="64" y="0"/>
                  </a:lnTo>
                  <a:lnTo>
                    <a:pt x="38" y="0"/>
                  </a:lnTo>
                  <a:lnTo>
                    <a:pt x="19" y="0"/>
                  </a:lnTo>
                  <a:lnTo>
                    <a:pt x="13" y="8"/>
                  </a:lnTo>
                  <a:lnTo>
                    <a:pt x="6" y="0"/>
                  </a:lnTo>
                  <a:lnTo>
                    <a:pt x="13" y="8"/>
                  </a:lnTo>
                  <a:lnTo>
                    <a:pt x="6" y="8"/>
                  </a:lnTo>
                  <a:lnTo>
                    <a:pt x="13" y="16"/>
                  </a:lnTo>
                  <a:lnTo>
                    <a:pt x="0" y="24"/>
                  </a:lnTo>
                  <a:lnTo>
                    <a:pt x="0" y="56"/>
                  </a:lnTo>
                  <a:lnTo>
                    <a:pt x="13" y="80"/>
                  </a:lnTo>
                  <a:lnTo>
                    <a:pt x="13" y="72"/>
                  </a:lnTo>
                  <a:lnTo>
                    <a:pt x="19" y="64"/>
                  </a:lnTo>
                  <a:lnTo>
                    <a:pt x="26" y="64"/>
                  </a:lnTo>
                  <a:lnTo>
                    <a:pt x="26" y="48"/>
                  </a:lnTo>
                  <a:lnTo>
                    <a:pt x="38" y="48"/>
                  </a:lnTo>
                  <a:lnTo>
                    <a:pt x="77" y="24"/>
                  </a:lnTo>
                  <a:lnTo>
                    <a:pt x="84" y="56"/>
                  </a:lnTo>
                  <a:close/>
                </a:path>
              </a:pathLst>
            </a:custGeom>
            <a:grpFill/>
            <a:ln w="9525">
              <a:solidFill>
                <a:schemeClr val="tx1"/>
              </a:solidFill>
              <a:prstDash val="solid"/>
              <a:round/>
              <a:headEnd/>
              <a:tailEnd/>
            </a:ln>
          </p:spPr>
          <p:txBody>
            <a:bodyPr/>
            <a:lstStyle/>
            <a:p>
              <a:endParaRPr lang="en-US" dirty="0"/>
            </a:p>
          </p:txBody>
        </p:sp>
        <p:sp>
          <p:nvSpPr>
            <p:cNvPr id="159" name="Freeform 95"/>
            <p:cNvSpPr>
              <a:spLocks/>
            </p:cNvSpPr>
            <p:nvPr/>
          </p:nvSpPr>
          <p:spPr bwMode="auto">
            <a:xfrm>
              <a:off x="2234" y="2408"/>
              <a:ext cx="52" cy="48"/>
            </a:xfrm>
            <a:custGeom>
              <a:avLst/>
              <a:gdLst/>
              <a:ahLst/>
              <a:cxnLst>
                <a:cxn ang="0">
                  <a:pos x="7" y="0"/>
                </a:cxn>
                <a:cxn ang="0">
                  <a:pos x="0" y="32"/>
                </a:cxn>
                <a:cxn ang="0">
                  <a:pos x="19" y="48"/>
                </a:cxn>
                <a:cxn ang="0">
                  <a:pos x="32" y="48"/>
                </a:cxn>
                <a:cxn ang="0">
                  <a:pos x="45" y="40"/>
                </a:cxn>
                <a:cxn ang="0">
                  <a:pos x="52" y="40"/>
                </a:cxn>
                <a:cxn ang="0">
                  <a:pos x="45" y="32"/>
                </a:cxn>
                <a:cxn ang="0">
                  <a:pos x="32" y="32"/>
                </a:cxn>
                <a:cxn ang="0">
                  <a:pos x="13" y="16"/>
                </a:cxn>
                <a:cxn ang="0">
                  <a:pos x="7" y="0"/>
                </a:cxn>
              </a:cxnLst>
              <a:rect l="0" t="0" r="r" b="b"/>
              <a:pathLst>
                <a:path w="52" h="48">
                  <a:moveTo>
                    <a:pt x="7" y="0"/>
                  </a:moveTo>
                  <a:lnTo>
                    <a:pt x="0" y="32"/>
                  </a:lnTo>
                  <a:lnTo>
                    <a:pt x="19" y="48"/>
                  </a:lnTo>
                  <a:lnTo>
                    <a:pt x="32" y="48"/>
                  </a:lnTo>
                  <a:lnTo>
                    <a:pt x="45" y="40"/>
                  </a:lnTo>
                  <a:lnTo>
                    <a:pt x="52" y="40"/>
                  </a:lnTo>
                  <a:lnTo>
                    <a:pt x="45" y="32"/>
                  </a:lnTo>
                  <a:lnTo>
                    <a:pt x="32" y="32"/>
                  </a:lnTo>
                  <a:lnTo>
                    <a:pt x="13" y="16"/>
                  </a:lnTo>
                  <a:lnTo>
                    <a:pt x="7" y="0"/>
                  </a:lnTo>
                  <a:close/>
                </a:path>
              </a:pathLst>
            </a:custGeom>
            <a:grpFill/>
            <a:ln w="9525">
              <a:solidFill>
                <a:schemeClr val="tx1"/>
              </a:solidFill>
              <a:prstDash val="solid"/>
              <a:round/>
              <a:headEnd/>
              <a:tailEnd/>
            </a:ln>
          </p:spPr>
          <p:txBody>
            <a:bodyPr/>
            <a:lstStyle/>
            <a:p>
              <a:endParaRPr lang="en-US" dirty="0"/>
            </a:p>
          </p:txBody>
        </p:sp>
        <p:sp>
          <p:nvSpPr>
            <p:cNvPr id="160" name="Freeform 96"/>
            <p:cNvSpPr>
              <a:spLocks/>
            </p:cNvSpPr>
            <p:nvPr/>
          </p:nvSpPr>
          <p:spPr bwMode="auto">
            <a:xfrm>
              <a:off x="2182" y="2440"/>
              <a:ext cx="162" cy="199"/>
            </a:xfrm>
            <a:custGeom>
              <a:avLst/>
              <a:gdLst/>
              <a:ahLst/>
              <a:cxnLst>
                <a:cxn ang="0">
                  <a:pos x="52" y="0"/>
                </a:cxn>
                <a:cxn ang="0">
                  <a:pos x="33" y="16"/>
                </a:cxn>
                <a:cxn ang="0">
                  <a:pos x="13" y="32"/>
                </a:cxn>
                <a:cxn ang="0">
                  <a:pos x="0" y="71"/>
                </a:cxn>
                <a:cxn ang="0">
                  <a:pos x="0" y="119"/>
                </a:cxn>
                <a:cxn ang="0">
                  <a:pos x="13" y="127"/>
                </a:cxn>
                <a:cxn ang="0">
                  <a:pos x="33" y="119"/>
                </a:cxn>
                <a:cxn ang="0">
                  <a:pos x="33" y="103"/>
                </a:cxn>
                <a:cxn ang="0">
                  <a:pos x="33" y="183"/>
                </a:cxn>
                <a:cxn ang="0">
                  <a:pos x="65" y="199"/>
                </a:cxn>
                <a:cxn ang="0">
                  <a:pos x="97" y="199"/>
                </a:cxn>
                <a:cxn ang="0">
                  <a:pos x="130" y="199"/>
                </a:cxn>
                <a:cxn ang="0">
                  <a:pos x="143" y="183"/>
                </a:cxn>
                <a:cxn ang="0">
                  <a:pos x="136" y="103"/>
                </a:cxn>
                <a:cxn ang="0">
                  <a:pos x="156" y="103"/>
                </a:cxn>
                <a:cxn ang="0">
                  <a:pos x="162" y="95"/>
                </a:cxn>
                <a:cxn ang="0">
                  <a:pos x="156" y="55"/>
                </a:cxn>
                <a:cxn ang="0">
                  <a:pos x="143" y="16"/>
                </a:cxn>
                <a:cxn ang="0">
                  <a:pos x="117" y="8"/>
                </a:cxn>
                <a:cxn ang="0">
                  <a:pos x="97" y="0"/>
                </a:cxn>
                <a:cxn ang="0">
                  <a:pos x="97" y="8"/>
                </a:cxn>
                <a:cxn ang="0">
                  <a:pos x="84" y="16"/>
                </a:cxn>
                <a:cxn ang="0">
                  <a:pos x="71" y="16"/>
                </a:cxn>
                <a:cxn ang="0">
                  <a:pos x="52" y="0"/>
                </a:cxn>
              </a:cxnLst>
              <a:rect l="0" t="0" r="r" b="b"/>
              <a:pathLst>
                <a:path w="162" h="199">
                  <a:moveTo>
                    <a:pt x="52" y="0"/>
                  </a:moveTo>
                  <a:lnTo>
                    <a:pt x="33" y="16"/>
                  </a:lnTo>
                  <a:lnTo>
                    <a:pt x="13" y="32"/>
                  </a:lnTo>
                  <a:lnTo>
                    <a:pt x="0" y="71"/>
                  </a:lnTo>
                  <a:lnTo>
                    <a:pt x="0" y="119"/>
                  </a:lnTo>
                  <a:lnTo>
                    <a:pt x="13" y="127"/>
                  </a:lnTo>
                  <a:lnTo>
                    <a:pt x="33" y="119"/>
                  </a:lnTo>
                  <a:lnTo>
                    <a:pt x="33" y="103"/>
                  </a:lnTo>
                  <a:lnTo>
                    <a:pt x="33" y="183"/>
                  </a:lnTo>
                  <a:lnTo>
                    <a:pt x="65" y="199"/>
                  </a:lnTo>
                  <a:lnTo>
                    <a:pt x="97" y="199"/>
                  </a:lnTo>
                  <a:lnTo>
                    <a:pt x="130" y="199"/>
                  </a:lnTo>
                  <a:lnTo>
                    <a:pt x="143" y="183"/>
                  </a:lnTo>
                  <a:lnTo>
                    <a:pt x="136" y="103"/>
                  </a:lnTo>
                  <a:lnTo>
                    <a:pt x="156" y="103"/>
                  </a:lnTo>
                  <a:lnTo>
                    <a:pt x="162" y="95"/>
                  </a:lnTo>
                  <a:lnTo>
                    <a:pt x="156" y="55"/>
                  </a:lnTo>
                  <a:lnTo>
                    <a:pt x="143" y="16"/>
                  </a:lnTo>
                  <a:lnTo>
                    <a:pt x="117" y="8"/>
                  </a:lnTo>
                  <a:lnTo>
                    <a:pt x="97" y="0"/>
                  </a:lnTo>
                  <a:lnTo>
                    <a:pt x="97" y="8"/>
                  </a:lnTo>
                  <a:lnTo>
                    <a:pt x="84" y="16"/>
                  </a:lnTo>
                  <a:lnTo>
                    <a:pt x="71" y="16"/>
                  </a:lnTo>
                  <a:lnTo>
                    <a:pt x="52" y="0"/>
                  </a:lnTo>
                  <a:close/>
                </a:path>
              </a:pathLst>
            </a:custGeom>
            <a:grpFill/>
            <a:ln w="9525">
              <a:solidFill>
                <a:schemeClr val="tx1"/>
              </a:solidFill>
              <a:prstDash val="solid"/>
              <a:round/>
              <a:headEnd/>
              <a:tailEnd/>
            </a:ln>
          </p:spPr>
          <p:txBody>
            <a:bodyPr/>
            <a:lstStyle/>
            <a:p>
              <a:endParaRPr lang="en-US" dirty="0"/>
            </a:p>
          </p:txBody>
        </p:sp>
        <p:sp>
          <p:nvSpPr>
            <p:cNvPr id="161" name="Line 97"/>
            <p:cNvSpPr>
              <a:spLocks noChangeShapeType="1"/>
            </p:cNvSpPr>
            <p:nvPr/>
          </p:nvSpPr>
          <p:spPr bwMode="auto">
            <a:xfrm flipV="1">
              <a:off x="2318" y="2519"/>
              <a:ext cx="1" cy="24"/>
            </a:xfrm>
            <a:prstGeom prst="line">
              <a:avLst/>
            </a:prstGeom>
            <a:grpFill/>
            <a:ln w="9525">
              <a:solidFill>
                <a:schemeClr val="tx1"/>
              </a:solidFill>
              <a:round/>
              <a:headEnd/>
              <a:tailEnd/>
            </a:ln>
          </p:spPr>
          <p:txBody>
            <a:bodyPr/>
            <a:lstStyle/>
            <a:p>
              <a:endParaRPr lang="en-US" dirty="0"/>
            </a:p>
          </p:txBody>
        </p:sp>
        <p:sp>
          <p:nvSpPr>
            <p:cNvPr id="162" name="Freeform 98"/>
            <p:cNvSpPr>
              <a:spLocks/>
            </p:cNvSpPr>
            <p:nvPr/>
          </p:nvSpPr>
          <p:spPr bwMode="auto">
            <a:xfrm>
              <a:off x="2182" y="2559"/>
              <a:ext cx="52" cy="104"/>
            </a:xfrm>
            <a:custGeom>
              <a:avLst/>
              <a:gdLst/>
              <a:ahLst/>
              <a:cxnLst>
                <a:cxn ang="0">
                  <a:pos x="26" y="0"/>
                </a:cxn>
                <a:cxn ang="0">
                  <a:pos x="33" y="48"/>
                </a:cxn>
                <a:cxn ang="0">
                  <a:pos x="52" y="88"/>
                </a:cxn>
                <a:cxn ang="0">
                  <a:pos x="46" y="104"/>
                </a:cxn>
                <a:cxn ang="0">
                  <a:pos x="7" y="48"/>
                </a:cxn>
                <a:cxn ang="0">
                  <a:pos x="0" y="0"/>
                </a:cxn>
                <a:cxn ang="0">
                  <a:pos x="13" y="8"/>
                </a:cxn>
                <a:cxn ang="0">
                  <a:pos x="26" y="0"/>
                </a:cxn>
              </a:cxnLst>
              <a:rect l="0" t="0" r="r" b="b"/>
              <a:pathLst>
                <a:path w="52" h="104">
                  <a:moveTo>
                    <a:pt x="26" y="0"/>
                  </a:moveTo>
                  <a:lnTo>
                    <a:pt x="33" y="48"/>
                  </a:lnTo>
                  <a:lnTo>
                    <a:pt x="52" y="88"/>
                  </a:lnTo>
                  <a:lnTo>
                    <a:pt x="46" y="104"/>
                  </a:lnTo>
                  <a:lnTo>
                    <a:pt x="7" y="48"/>
                  </a:lnTo>
                  <a:lnTo>
                    <a:pt x="0" y="0"/>
                  </a:lnTo>
                  <a:lnTo>
                    <a:pt x="13" y="8"/>
                  </a:lnTo>
                  <a:lnTo>
                    <a:pt x="26" y="0"/>
                  </a:lnTo>
                  <a:close/>
                </a:path>
              </a:pathLst>
            </a:custGeom>
            <a:grpFill/>
            <a:ln w="9525">
              <a:solidFill>
                <a:schemeClr val="tx1"/>
              </a:solidFill>
              <a:prstDash val="solid"/>
              <a:round/>
              <a:headEnd/>
              <a:tailEnd/>
            </a:ln>
          </p:spPr>
          <p:txBody>
            <a:bodyPr/>
            <a:lstStyle/>
            <a:p>
              <a:endParaRPr lang="en-US" dirty="0"/>
            </a:p>
          </p:txBody>
        </p:sp>
        <p:sp>
          <p:nvSpPr>
            <p:cNvPr id="163" name="Freeform 99"/>
            <p:cNvSpPr>
              <a:spLocks/>
            </p:cNvSpPr>
            <p:nvPr/>
          </p:nvSpPr>
          <p:spPr bwMode="auto">
            <a:xfrm>
              <a:off x="2318" y="2543"/>
              <a:ext cx="26" cy="112"/>
            </a:xfrm>
            <a:custGeom>
              <a:avLst/>
              <a:gdLst/>
              <a:ahLst/>
              <a:cxnLst>
                <a:cxn ang="0">
                  <a:pos x="26" y="0"/>
                </a:cxn>
                <a:cxn ang="0">
                  <a:pos x="26" y="40"/>
                </a:cxn>
                <a:cxn ang="0">
                  <a:pos x="7" y="112"/>
                </a:cxn>
                <a:cxn ang="0">
                  <a:pos x="7" y="88"/>
                </a:cxn>
                <a:cxn ang="0">
                  <a:pos x="7" y="80"/>
                </a:cxn>
                <a:cxn ang="0">
                  <a:pos x="0" y="0"/>
                </a:cxn>
                <a:cxn ang="0">
                  <a:pos x="20" y="0"/>
                </a:cxn>
                <a:cxn ang="0">
                  <a:pos x="26" y="0"/>
                </a:cxn>
              </a:cxnLst>
              <a:rect l="0" t="0" r="r" b="b"/>
              <a:pathLst>
                <a:path w="26" h="112">
                  <a:moveTo>
                    <a:pt x="26" y="0"/>
                  </a:moveTo>
                  <a:lnTo>
                    <a:pt x="26" y="40"/>
                  </a:lnTo>
                  <a:lnTo>
                    <a:pt x="7" y="112"/>
                  </a:lnTo>
                  <a:lnTo>
                    <a:pt x="7" y="88"/>
                  </a:lnTo>
                  <a:lnTo>
                    <a:pt x="7" y="80"/>
                  </a:lnTo>
                  <a:lnTo>
                    <a:pt x="0" y="0"/>
                  </a:lnTo>
                  <a:lnTo>
                    <a:pt x="20" y="0"/>
                  </a:lnTo>
                  <a:lnTo>
                    <a:pt x="26" y="0"/>
                  </a:lnTo>
                  <a:close/>
                </a:path>
              </a:pathLst>
            </a:custGeom>
            <a:grpFill/>
            <a:ln w="9525">
              <a:solidFill>
                <a:schemeClr val="tx1"/>
              </a:solidFill>
              <a:prstDash val="solid"/>
              <a:round/>
              <a:headEnd/>
              <a:tailEnd/>
            </a:ln>
          </p:spPr>
          <p:txBody>
            <a:bodyPr/>
            <a:lstStyle/>
            <a:p>
              <a:endParaRPr lang="en-US" dirty="0"/>
            </a:p>
          </p:txBody>
        </p:sp>
        <p:sp>
          <p:nvSpPr>
            <p:cNvPr id="164" name="Freeform 100"/>
            <p:cNvSpPr>
              <a:spLocks/>
            </p:cNvSpPr>
            <p:nvPr/>
          </p:nvSpPr>
          <p:spPr bwMode="auto">
            <a:xfrm>
              <a:off x="2455" y="2895"/>
              <a:ext cx="77" cy="40"/>
            </a:xfrm>
            <a:custGeom>
              <a:avLst/>
              <a:gdLst/>
              <a:ahLst/>
              <a:cxnLst>
                <a:cxn ang="0">
                  <a:pos x="0" y="8"/>
                </a:cxn>
                <a:cxn ang="0">
                  <a:pos x="0" y="24"/>
                </a:cxn>
                <a:cxn ang="0">
                  <a:pos x="0" y="32"/>
                </a:cxn>
                <a:cxn ang="0">
                  <a:pos x="13" y="32"/>
                </a:cxn>
                <a:cxn ang="0">
                  <a:pos x="19" y="40"/>
                </a:cxn>
                <a:cxn ang="0">
                  <a:pos x="39" y="32"/>
                </a:cxn>
                <a:cxn ang="0">
                  <a:pos x="39" y="24"/>
                </a:cxn>
                <a:cxn ang="0">
                  <a:pos x="58" y="32"/>
                </a:cxn>
                <a:cxn ang="0">
                  <a:pos x="64" y="32"/>
                </a:cxn>
                <a:cxn ang="0">
                  <a:pos x="77" y="32"/>
                </a:cxn>
                <a:cxn ang="0">
                  <a:pos x="77" y="24"/>
                </a:cxn>
                <a:cxn ang="0">
                  <a:pos x="77" y="16"/>
                </a:cxn>
                <a:cxn ang="0">
                  <a:pos x="71" y="8"/>
                </a:cxn>
                <a:cxn ang="0">
                  <a:pos x="58" y="8"/>
                </a:cxn>
                <a:cxn ang="0">
                  <a:pos x="52" y="0"/>
                </a:cxn>
                <a:cxn ang="0">
                  <a:pos x="45" y="8"/>
                </a:cxn>
                <a:cxn ang="0">
                  <a:pos x="26" y="0"/>
                </a:cxn>
                <a:cxn ang="0">
                  <a:pos x="19" y="8"/>
                </a:cxn>
                <a:cxn ang="0">
                  <a:pos x="6" y="8"/>
                </a:cxn>
                <a:cxn ang="0">
                  <a:pos x="0" y="8"/>
                </a:cxn>
              </a:cxnLst>
              <a:rect l="0" t="0" r="r" b="b"/>
              <a:pathLst>
                <a:path w="77" h="40">
                  <a:moveTo>
                    <a:pt x="0" y="8"/>
                  </a:moveTo>
                  <a:lnTo>
                    <a:pt x="0" y="24"/>
                  </a:lnTo>
                  <a:lnTo>
                    <a:pt x="0" y="32"/>
                  </a:lnTo>
                  <a:lnTo>
                    <a:pt x="13" y="32"/>
                  </a:lnTo>
                  <a:lnTo>
                    <a:pt x="19" y="40"/>
                  </a:lnTo>
                  <a:lnTo>
                    <a:pt x="39" y="32"/>
                  </a:lnTo>
                  <a:lnTo>
                    <a:pt x="39" y="24"/>
                  </a:lnTo>
                  <a:lnTo>
                    <a:pt x="58" y="32"/>
                  </a:lnTo>
                  <a:lnTo>
                    <a:pt x="64" y="32"/>
                  </a:lnTo>
                  <a:lnTo>
                    <a:pt x="77" y="32"/>
                  </a:lnTo>
                  <a:lnTo>
                    <a:pt x="77" y="24"/>
                  </a:lnTo>
                  <a:lnTo>
                    <a:pt x="77" y="16"/>
                  </a:lnTo>
                  <a:lnTo>
                    <a:pt x="71" y="8"/>
                  </a:lnTo>
                  <a:lnTo>
                    <a:pt x="58" y="8"/>
                  </a:lnTo>
                  <a:lnTo>
                    <a:pt x="52" y="0"/>
                  </a:lnTo>
                  <a:lnTo>
                    <a:pt x="45" y="8"/>
                  </a:lnTo>
                  <a:lnTo>
                    <a:pt x="26" y="0"/>
                  </a:lnTo>
                  <a:lnTo>
                    <a:pt x="19" y="8"/>
                  </a:lnTo>
                  <a:lnTo>
                    <a:pt x="6" y="8"/>
                  </a:lnTo>
                  <a:lnTo>
                    <a:pt x="0" y="8"/>
                  </a:lnTo>
                  <a:close/>
                </a:path>
              </a:pathLst>
            </a:custGeom>
            <a:grpFill/>
            <a:ln w="9525">
              <a:solidFill>
                <a:schemeClr val="tx1"/>
              </a:solidFill>
              <a:prstDash val="solid"/>
              <a:round/>
              <a:headEnd/>
              <a:tailEnd/>
            </a:ln>
          </p:spPr>
          <p:txBody>
            <a:bodyPr/>
            <a:lstStyle/>
            <a:p>
              <a:endParaRPr lang="en-US" dirty="0"/>
            </a:p>
          </p:txBody>
        </p:sp>
        <p:sp>
          <p:nvSpPr>
            <p:cNvPr id="165" name="Oval 101"/>
            <p:cNvSpPr>
              <a:spLocks noChangeArrowheads="1"/>
            </p:cNvSpPr>
            <p:nvPr/>
          </p:nvSpPr>
          <p:spPr bwMode="auto">
            <a:xfrm>
              <a:off x="2458" y="2906"/>
              <a:ext cx="0" cy="10"/>
            </a:xfrm>
            <a:prstGeom prst="ellipse">
              <a:avLst/>
            </a:prstGeom>
            <a:grpFill/>
            <a:ln w="9525">
              <a:solidFill>
                <a:schemeClr val="tx1"/>
              </a:solidFill>
              <a:round/>
              <a:headEnd/>
              <a:tailEnd/>
            </a:ln>
          </p:spPr>
          <p:txBody>
            <a:bodyPr/>
            <a:lstStyle/>
            <a:p>
              <a:endParaRPr lang="en-US" dirty="0"/>
            </a:p>
          </p:txBody>
        </p:sp>
        <p:sp>
          <p:nvSpPr>
            <p:cNvPr id="166" name="Oval 102"/>
            <p:cNvSpPr>
              <a:spLocks noChangeArrowheads="1"/>
            </p:cNvSpPr>
            <p:nvPr/>
          </p:nvSpPr>
          <p:spPr bwMode="auto">
            <a:xfrm>
              <a:off x="2490" y="2906"/>
              <a:ext cx="1" cy="2"/>
            </a:xfrm>
            <a:prstGeom prst="ellipse">
              <a:avLst/>
            </a:prstGeom>
            <a:grpFill/>
            <a:ln w="9525">
              <a:solidFill>
                <a:schemeClr val="tx1"/>
              </a:solidFill>
              <a:round/>
              <a:headEnd/>
              <a:tailEnd/>
            </a:ln>
          </p:spPr>
          <p:txBody>
            <a:bodyPr/>
            <a:lstStyle/>
            <a:p>
              <a:endParaRPr lang="en-US" dirty="0"/>
            </a:p>
          </p:txBody>
        </p:sp>
        <p:sp>
          <p:nvSpPr>
            <p:cNvPr id="167" name="Freeform 103"/>
            <p:cNvSpPr>
              <a:spLocks/>
            </p:cNvSpPr>
            <p:nvPr/>
          </p:nvSpPr>
          <p:spPr bwMode="auto">
            <a:xfrm>
              <a:off x="2481" y="2903"/>
              <a:ext cx="13" cy="24"/>
            </a:xfrm>
            <a:custGeom>
              <a:avLst/>
              <a:gdLst/>
              <a:ahLst/>
              <a:cxnLst>
                <a:cxn ang="0">
                  <a:pos x="13" y="24"/>
                </a:cxn>
                <a:cxn ang="0">
                  <a:pos x="13" y="16"/>
                </a:cxn>
                <a:cxn ang="0">
                  <a:pos x="13" y="8"/>
                </a:cxn>
                <a:cxn ang="0">
                  <a:pos x="6" y="8"/>
                </a:cxn>
                <a:cxn ang="0">
                  <a:pos x="0" y="0"/>
                </a:cxn>
                <a:cxn ang="0">
                  <a:pos x="13" y="24"/>
                </a:cxn>
              </a:cxnLst>
              <a:rect l="0" t="0" r="r" b="b"/>
              <a:pathLst>
                <a:path w="13" h="24">
                  <a:moveTo>
                    <a:pt x="13" y="24"/>
                  </a:moveTo>
                  <a:lnTo>
                    <a:pt x="13" y="16"/>
                  </a:lnTo>
                  <a:lnTo>
                    <a:pt x="13" y="8"/>
                  </a:lnTo>
                  <a:lnTo>
                    <a:pt x="6" y="8"/>
                  </a:lnTo>
                  <a:lnTo>
                    <a:pt x="0" y="0"/>
                  </a:lnTo>
                  <a:lnTo>
                    <a:pt x="13" y="24"/>
                  </a:lnTo>
                  <a:close/>
                </a:path>
              </a:pathLst>
            </a:custGeom>
            <a:grpFill/>
            <a:ln w="9525">
              <a:solidFill>
                <a:schemeClr val="tx1"/>
              </a:solidFill>
              <a:round/>
              <a:headEnd/>
              <a:tailEnd/>
            </a:ln>
          </p:spPr>
          <p:txBody>
            <a:bodyPr/>
            <a:lstStyle/>
            <a:p>
              <a:endParaRPr lang="en-US" dirty="0"/>
            </a:p>
          </p:txBody>
        </p:sp>
        <p:sp>
          <p:nvSpPr>
            <p:cNvPr id="168" name="Freeform 104"/>
            <p:cNvSpPr>
              <a:spLocks/>
            </p:cNvSpPr>
            <p:nvPr/>
          </p:nvSpPr>
          <p:spPr bwMode="auto">
            <a:xfrm>
              <a:off x="2481" y="2903"/>
              <a:ext cx="13" cy="24"/>
            </a:xfrm>
            <a:custGeom>
              <a:avLst/>
              <a:gdLst/>
              <a:ahLst/>
              <a:cxnLst>
                <a:cxn ang="0">
                  <a:pos x="13" y="24"/>
                </a:cxn>
                <a:cxn ang="0">
                  <a:pos x="13" y="16"/>
                </a:cxn>
                <a:cxn ang="0">
                  <a:pos x="13" y="8"/>
                </a:cxn>
                <a:cxn ang="0">
                  <a:pos x="6" y="8"/>
                </a:cxn>
                <a:cxn ang="0">
                  <a:pos x="0" y="0"/>
                </a:cxn>
              </a:cxnLst>
              <a:rect l="0" t="0" r="r" b="b"/>
              <a:pathLst>
                <a:path w="13" h="24">
                  <a:moveTo>
                    <a:pt x="13" y="24"/>
                  </a:moveTo>
                  <a:lnTo>
                    <a:pt x="13" y="16"/>
                  </a:lnTo>
                  <a:lnTo>
                    <a:pt x="13" y="8"/>
                  </a:lnTo>
                  <a:lnTo>
                    <a:pt x="6" y="8"/>
                  </a:lnTo>
                  <a:lnTo>
                    <a:pt x="0" y="0"/>
                  </a:lnTo>
                </a:path>
              </a:pathLst>
            </a:custGeom>
            <a:grpFill/>
            <a:ln w="9525">
              <a:solidFill>
                <a:schemeClr val="tx1"/>
              </a:solidFill>
              <a:prstDash val="solid"/>
              <a:round/>
              <a:headEnd/>
              <a:tailEnd/>
            </a:ln>
          </p:spPr>
          <p:txBody>
            <a:bodyPr/>
            <a:lstStyle/>
            <a:p>
              <a:endParaRPr lang="en-US" dirty="0"/>
            </a:p>
          </p:txBody>
        </p:sp>
        <p:sp>
          <p:nvSpPr>
            <p:cNvPr id="169" name="Freeform 105"/>
            <p:cNvSpPr>
              <a:spLocks/>
            </p:cNvSpPr>
            <p:nvPr/>
          </p:nvSpPr>
          <p:spPr bwMode="auto">
            <a:xfrm>
              <a:off x="2448" y="2751"/>
              <a:ext cx="65" cy="152"/>
            </a:xfrm>
            <a:custGeom>
              <a:avLst/>
              <a:gdLst/>
              <a:ahLst/>
              <a:cxnLst>
                <a:cxn ang="0">
                  <a:pos x="0" y="0"/>
                </a:cxn>
                <a:cxn ang="0">
                  <a:pos x="0" y="16"/>
                </a:cxn>
                <a:cxn ang="0">
                  <a:pos x="0" y="40"/>
                </a:cxn>
                <a:cxn ang="0">
                  <a:pos x="0" y="104"/>
                </a:cxn>
                <a:cxn ang="0">
                  <a:pos x="0" y="144"/>
                </a:cxn>
                <a:cxn ang="0">
                  <a:pos x="7" y="152"/>
                </a:cxn>
                <a:cxn ang="0">
                  <a:pos x="20" y="152"/>
                </a:cxn>
                <a:cxn ang="0">
                  <a:pos x="33" y="152"/>
                </a:cxn>
                <a:cxn ang="0">
                  <a:pos x="39" y="144"/>
                </a:cxn>
                <a:cxn ang="0">
                  <a:pos x="52" y="152"/>
                </a:cxn>
                <a:cxn ang="0">
                  <a:pos x="59" y="152"/>
                </a:cxn>
                <a:cxn ang="0">
                  <a:pos x="65" y="144"/>
                </a:cxn>
                <a:cxn ang="0">
                  <a:pos x="65" y="96"/>
                </a:cxn>
                <a:cxn ang="0">
                  <a:pos x="65" y="80"/>
                </a:cxn>
                <a:cxn ang="0">
                  <a:pos x="59" y="0"/>
                </a:cxn>
                <a:cxn ang="0">
                  <a:pos x="59" y="0"/>
                </a:cxn>
                <a:cxn ang="0">
                  <a:pos x="39" y="8"/>
                </a:cxn>
                <a:cxn ang="0">
                  <a:pos x="20" y="8"/>
                </a:cxn>
                <a:cxn ang="0">
                  <a:pos x="0" y="0"/>
                </a:cxn>
              </a:cxnLst>
              <a:rect l="0" t="0" r="r" b="b"/>
              <a:pathLst>
                <a:path w="65" h="152">
                  <a:moveTo>
                    <a:pt x="0" y="0"/>
                  </a:moveTo>
                  <a:lnTo>
                    <a:pt x="0" y="16"/>
                  </a:lnTo>
                  <a:lnTo>
                    <a:pt x="0" y="40"/>
                  </a:lnTo>
                  <a:lnTo>
                    <a:pt x="0" y="104"/>
                  </a:lnTo>
                  <a:lnTo>
                    <a:pt x="0" y="144"/>
                  </a:lnTo>
                  <a:lnTo>
                    <a:pt x="7" y="152"/>
                  </a:lnTo>
                  <a:lnTo>
                    <a:pt x="20" y="152"/>
                  </a:lnTo>
                  <a:lnTo>
                    <a:pt x="33" y="152"/>
                  </a:lnTo>
                  <a:lnTo>
                    <a:pt x="39" y="144"/>
                  </a:lnTo>
                  <a:lnTo>
                    <a:pt x="52" y="152"/>
                  </a:lnTo>
                  <a:lnTo>
                    <a:pt x="59" y="152"/>
                  </a:lnTo>
                  <a:lnTo>
                    <a:pt x="65" y="144"/>
                  </a:lnTo>
                  <a:lnTo>
                    <a:pt x="65" y="96"/>
                  </a:lnTo>
                  <a:lnTo>
                    <a:pt x="65" y="80"/>
                  </a:lnTo>
                  <a:lnTo>
                    <a:pt x="59" y="0"/>
                  </a:lnTo>
                  <a:lnTo>
                    <a:pt x="59" y="0"/>
                  </a:lnTo>
                  <a:lnTo>
                    <a:pt x="39" y="8"/>
                  </a:lnTo>
                  <a:lnTo>
                    <a:pt x="20" y="8"/>
                  </a:lnTo>
                  <a:lnTo>
                    <a:pt x="0" y="0"/>
                  </a:lnTo>
                  <a:close/>
                </a:path>
              </a:pathLst>
            </a:custGeom>
            <a:grpFill/>
            <a:ln w="9525">
              <a:solidFill>
                <a:schemeClr val="tx1"/>
              </a:solidFill>
              <a:prstDash val="solid"/>
              <a:round/>
              <a:headEnd/>
              <a:tailEnd/>
            </a:ln>
          </p:spPr>
          <p:txBody>
            <a:bodyPr/>
            <a:lstStyle/>
            <a:p>
              <a:endParaRPr lang="en-US" dirty="0"/>
            </a:p>
          </p:txBody>
        </p:sp>
        <p:sp>
          <p:nvSpPr>
            <p:cNvPr id="170" name="Freeform 106"/>
            <p:cNvSpPr>
              <a:spLocks/>
            </p:cNvSpPr>
            <p:nvPr/>
          </p:nvSpPr>
          <p:spPr bwMode="auto">
            <a:xfrm>
              <a:off x="2487" y="2799"/>
              <a:ext cx="1" cy="96"/>
            </a:xfrm>
            <a:custGeom>
              <a:avLst/>
              <a:gdLst/>
              <a:ahLst/>
              <a:cxnLst>
                <a:cxn ang="0">
                  <a:pos x="0" y="96"/>
                </a:cxn>
                <a:cxn ang="0">
                  <a:pos x="0" y="32"/>
                </a:cxn>
                <a:cxn ang="0">
                  <a:pos x="0" y="0"/>
                </a:cxn>
              </a:cxnLst>
              <a:rect l="0" t="0" r="r" b="b"/>
              <a:pathLst>
                <a:path h="96">
                  <a:moveTo>
                    <a:pt x="0" y="96"/>
                  </a:moveTo>
                  <a:lnTo>
                    <a:pt x="0" y="32"/>
                  </a:lnTo>
                  <a:lnTo>
                    <a:pt x="0" y="0"/>
                  </a:lnTo>
                </a:path>
              </a:pathLst>
            </a:custGeom>
            <a:grpFill/>
            <a:ln w="9525">
              <a:solidFill>
                <a:schemeClr val="tx1"/>
              </a:solidFill>
              <a:prstDash val="solid"/>
              <a:round/>
              <a:headEnd/>
              <a:tailEnd/>
            </a:ln>
          </p:spPr>
          <p:txBody>
            <a:bodyPr/>
            <a:lstStyle/>
            <a:p>
              <a:endParaRPr lang="en-US" dirty="0"/>
            </a:p>
          </p:txBody>
        </p:sp>
        <p:sp>
          <p:nvSpPr>
            <p:cNvPr id="171" name="Freeform 107"/>
            <p:cNvSpPr>
              <a:spLocks/>
            </p:cNvSpPr>
            <p:nvPr/>
          </p:nvSpPr>
          <p:spPr bwMode="auto">
            <a:xfrm>
              <a:off x="2455" y="2583"/>
              <a:ext cx="39" cy="56"/>
            </a:xfrm>
            <a:custGeom>
              <a:avLst/>
              <a:gdLst/>
              <a:ahLst/>
              <a:cxnLst>
                <a:cxn ang="0">
                  <a:pos x="6" y="24"/>
                </a:cxn>
                <a:cxn ang="0">
                  <a:pos x="0" y="16"/>
                </a:cxn>
                <a:cxn ang="0">
                  <a:pos x="0" y="24"/>
                </a:cxn>
                <a:cxn ang="0">
                  <a:pos x="0" y="32"/>
                </a:cxn>
                <a:cxn ang="0">
                  <a:pos x="6" y="32"/>
                </a:cxn>
                <a:cxn ang="0">
                  <a:pos x="6" y="48"/>
                </a:cxn>
                <a:cxn ang="0">
                  <a:pos x="19" y="56"/>
                </a:cxn>
                <a:cxn ang="0">
                  <a:pos x="32" y="48"/>
                </a:cxn>
                <a:cxn ang="0">
                  <a:pos x="39" y="48"/>
                </a:cxn>
                <a:cxn ang="0">
                  <a:pos x="39" y="32"/>
                </a:cxn>
                <a:cxn ang="0">
                  <a:pos x="39" y="16"/>
                </a:cxn>
                <a:cxn ang="0">
                  <a:pos x="32" y="0"/>
                </a:cxn>
                <a:cxn ang="0">
                  <a:pos x="13" y="8"/>
                </a:cxn>
                <a:cxn ang="0">
                  <a:pos x="6" y="8"/>
                </a:cxn>
                <a:cxn ang="0">
                  <a:pos x="6" y="24"/>
                </a:cxn>
              </a:cxnLst>
              <a:rect l="0" t="0" r="r" b="b"/>
              <a:pathLst>
                <a:path w="39" h="56">
                  <a:moveTo>
                    <a:pt x="6" y="24"/>
                  </a:moveTo>
                  <a:lnTo>
                    <a:pt x="0" y="16"/>
                  </a:lnTo>
                  <a:lnTo>
                    <a:pt x="0" y="24"/>
                  </a:lnTo>
                  <a:lnTo>
                    <a:pt x="0" y="32"/>
                  </a:lnTo>
                  <a:lnTo>
                    <a:pt x="6" y="32"/>
                  </a:lnTo>
                  <a:lnTo>
                    <a:pt x="6" y="48"/>
                  </a:lnTo>
                  <a:lnTo>
                    <a:pt x="19" y="56"/>
                  </a:lnTo>
                  <a:lnTo>
                    <a:pt x="32" y="48"/>
                  </a:lnTo>
                  <a:lnTo>
                    <a:pt x="39" y="48"/>
                  </a:lnTo>
                  <a:lnTo>
                    <a:pt x="39" y="32"/>
                  </a:lnTo>
                  <a:lnTo>
                    <a:pt x="39" y="16"/>
                  </a:lnTo>
                  <a:lnTo>
                    <a:pt x="32" y="0"/>
                  </a:lnTo>
                  <a:lnTo>
                    <a:pt x="13" y="8"/>
                  </a:lnTo>
                  <a:lnTo>
                    <a:pt x="6" y="8"/>
                  </a:lnTo>
                  <a:lnTo>
                    <a:pt x="6" y="24"/>
                  </a:lnTo>
                  <a:close/>
                </a:path>
              </a:pathLst>
            </a:custGeom>
            <a:grpFill/>
            <a:ln w="9525">
              <a:solidFill>
                <a:schemeClr val="tx1"/>
              </a:solidFill>
              <a:prstDash val="solid"/>
              <a:round/>
              <a:headEnd/>
              <a:tailEnd/>
            </a:ln>
          </p:spPr>
          <p:txBody>
            <a:bodyPr/>
            <a:lstStyle/>
            <a:p>
              <a:endParaRPr lang="en-US" dirty="0"/>
            </a:p>
          </p:txBody>
        </p:sp>
        <p:sp>
          <p:nvSpPr>
            <p:cNvPr id="172" name="Freeform 108"/>
            <p:cNvSpPr>
              <a:spLocks/>
            </p:cNvSpPr>
            <p:nvPr/>
          </p:nvSpPr>
          <p:spPr bwMode="auto">
            <a:xfrm>
              <a:off x="2442" y="2559"/>
              <a:ext cx="58" cy="56"/>
            </a:xfrm>
            <a:custGeom>
              <a:avLst/>
              <a:gdLst/>
              <a:ahLst/>
              <a:cxnLst>
                <a:cxn ang="0">
                  <a:pos x="52" y="40"/>
                </a:cxn>
                <a:cxn ang="0">
                  <a:pos x="52" y="32"/>
                </a:cxn>
                <a:cxn ang="0">
                  <a:pos x="58" y="16"/>
                </a:cxn>
                <a:cxn ang="0">
                  <a:pos x="52" y="8"/>
                </a:cxn>
                <a:cxn ang="0">
                  <a:pos x="45" y="8"/>
                </a:cxn>
                <a:cxn ang="0">
                  <a:pos x="26" y="0"/>
                </a:cxn>
                <a:cxn ang="0">
                  <a:pos x="13" y="8"/>
                </a:cxn>
                <a:cxn ang="0">
                  <a:pos x="13" y="8"/>
                </a:cxn>
                <a:cxn ang="0">
                  <a:pos x="6" y="8"/>
                </a:cxn>
                <a:cxn ang="0">
                  <a:pos x="13" y="8"/>
                </a:cxn>
                <a:cxn ang="0">
                  <a:pos x="6" y="8"/>
                </a:cxn>
                <a:cxn ang="0">
                  <a:pos x="6" y="16"/>
                </a:cxn>
                <a:cxn ang="0">
                  <a:pos x="6" y="16"/>
                </a:cxn>
                <a:cxn ang="0">
                  <a:pos x="0" y="40"/>
                </a:cxn>
                <a:cxn ang="0">
                  <a:pos x="13" y="56"/>
                </a:cxn>
                <a:cxn ang="0">
                  <a:pos x="13" y="48"/>
                </a:cxn>
                <a:cxn ang="0">
                  <a:pos x="13" y="40"/>
                </a:cxn>
                <a:cxn ang="0">
                  <a:pos x="19" y="48"/>
                </a:cxn>
                <a:cxn ang="0">
                  <a:pos x="19" y="32"/>
                </a:cxn>
                <a:cxn ang="0">
                  <a:pos x="26" y="32"/>
                </a:cxn>
                <a:cxn ang="0">
                  <a:pos x="45" y="24"/>
                </a:cxn>
                <a:cxn ang="0">
                  <a:pos x="52" y="40"/>
                </a:cxn>
              </a:cxnLst>
              <a:rect l="0" t="0" r="r" b="b"/>
              <a:pathLst>
                <a:path w="58" h="56">
                  <a:moveTo>
                    <a:pt x="52" y="40"/>
                  </a:moveTo>
                  <a:lnTo>
                    <a:pt x="52" y="32"/>
                  </a:lnTo>
                  <a:lnTo>
                    <a:pt x="58" y="16"/>
                  </a:lnTo>
                  <a:lnTo>
                    <a:pt x="52" y="8"/>
                  </a:lnTo>
                  <a:lnTo>
                    <a:pt x="45" y="8"/>
                  </a:lnTo>
                  <a:lnTo>
                    <a:pt x="26" y="0"/>
                  </a:lnTo>
                  <a:lnTo>
                    <a:pt x="13" y="8"/>
                  </a:lnTo>
                  <a:lnTo>
                    <a:pt x="13" y="8"/>
                  </a:lnTo>
                  <a:lnTo>
                    <a:pt x="6" y="8"/>
                  </a:lnTo>
                  <a:lnTo>
                    <a:pt x="13" y="8"/>
                  </a:lnTo>
                  <a:lnTo>
                    <a:pt x="6" y="8"/>
                  </a:lnTo>
                  <a:lnTo>
                    <a:pt x="6" y="16"/>
                  </a:lnTo>
                  <a:lnTo>
                    <a:pt x="6" y="16"/>
                  </a:lnTo>
                  <a:lnTo>
                    <a:pt x="0" y="40"/>
                  </a:lnTo>
                  <a:lnTo>
                    <a:pt x="13" y="56"/>
                  </a:lnTo>
                  <a:lnTo>
                    <a:pt x="13" y="48"/>
                  </a:lnTo>
                  <a:lnTo>
                    <a:pt x="13" y="40"/>
                  </a:lnTo>
                  <a:lnTo>
                    <a:pt x="19" y="48"/>
                  </a:lnTo>
                  <a:lnTo>
                    <a:pt x="19" y="32"/>
                  </a:lnTo>
                  <a:lnTo>
                    <a:pt x="26" y="32"/>
                  </a:lnTo>
                  <a:lnTo>
                    <a:pt x="45" y="24"/>
                  </a:lnTo>
                  <a:lnTo>
                    <a:pt x="52" y="40"/>
                  </a:lnTo>
                  <a:close/>
                </a:path>
              </a:pathLst>
            </a:custGeom>
            <a:grpFill/>
            <a:ln w="9525">
              <a:solidFill>
                <a:schemeClr val="tx1"/>
              </a:solidFill>
              <a:prstDash val="solid"/>
              <a:round/>
              <a:headEnd/>
              <a:tailEnd/>
            </a:ln>
          </p:spPr>
          <p:txBody>
            <a:bodyPr/>
            <a:lstStyle/>
            <a:p>
              <a:endParaRPr lang="en-US" dirty="0"/>
            </a:p>
          </p:txBody>
        </p:sp>
        <p:sp>
          <p:nvSpPr>
            <p:cNvPr id="173" name="Freeform 109"/>
            <p:cNvSpPr>
              <a:spLocks/>
            </p:cNvSpPr>
            <p:nvPr/>
          </p:nvSpPr>
          <p:spPr bwMode="auto">
            <a:xfrm>
              <a:off x="2461" y="2615"/>
              <a:ext cx="26" cy="32"/>
            </a:xfrm>
            <a:custGeom>
              <a:avLst/>
              <a:gdLst/>
              <a:ahLst/>
              <a:cxnLst>
                <a:cxn ang="0">
                  <a:pos x="0" y="0"/>
                </a:cxn>
                <a:cxn ang="0">
                  <a:pos x="0" y="24"/>
                </a:cxn>
                <a:cxn ang="0">
                  <a:pos x="7" y="32"/>
                </a:cxn>
                <a:cxn ang="0">
                  <a:pos x="13" y="32"/>
                </a:cxn>
                <a:cxn ang="0">
                  <a:pos x="20" y="32"/>
                </a:cxn>
                <a:cxn ang="0">
                  <a:pos x="26" y="24"/>
                </a:cxn>
                <a:cxn ang="0">
                  <a:pos x="26" y="16"/>
                </a:cxn>
                <a:cxn ang="0">
                  <a:pos x="13" y="24"/>
                </a:cxn>
                <a:cxn ang="0">
                  <a:pos x="0" y="16"/>
                </a:cxn>
                <a:cxn ang="0">
                  <a:pos x="0" y="0"/>
                </a:cxn>
              </a:cxnLst>
              <a:rect l="0" t="0" r="r" b="b"/>
              <a:pathLst>
                <a:path w="26" h="32">
                  <a:moveTo>
                    <a:pt x="0" y="0"/>
                  </a:moveTo>
                  <a:lnTo>
                    <a:pt x="0" y="24"/>
                  </a:lnTo>
                  <a:lnTo>
                    <a:pt x="7" y="32"/>
                  </a:lnTo>
                  <a:lnTo>
                    <a:pt x="13" y="32"/>
                  </a:lnTo>
                  <a:lnTo>
                    <a:pt x="20" y="32"/>
                  </a:lnTo>
                  <a:lnTo>
                    <a:pt x="26" y="24"/>
                  </a:lnTo>
                  <a:lnTo>
                    <a:pt x="26" y="16"/>
                  </a:lnTo>
                  <a:lnTo>
                    <a:pt x="13" y="24"/>
                  </a:lnTo>
                  <a:lnTo>
                    <a:pt x="0" y="16"/>
                  </a:lnTo>
                  <a:lnTo>
                    <a:pt x="0" y="0"/>
                  </a:lnTo>
                  <a:close/>
                </a:path>
              </a:pathLst>
            </a:custGeom>
            <a:grpFill/>
            <a:ln w="9525">
              <a:solidFill>
                <a:schemeClr val="tx1"/>
              </a:solidFill>
              <a:prstDash val="solid"/>
              <a:round/>
              <a:headEnd/>
              <a:tailEnd/>
            </a:ln>
          </p:spPr>
          <p:txBody>
            <a:bodyPr/>
            <a:lstStyle/>
            <a:p>
              <a:endParaRPr lang="en-US" dirty="0"/>
            </a:p>
          </p:txBody>
        </p:sp>
        <p:sp>
          <p:nvSpPr>
            <p:cNvPr id="174" name="Freeform 110"/>
            <p:cNvSpPr>
              <a:spLocks/>
            </p:cNvSpPr>
            <p:nvPr/>
          </p:nvSpPr>
          <p:spPr bwMode="auto">
            <a:xfrm>
              <a:off x="2422" y="2631"/>
              <a:ext cx="97" cy="128"/>
            </a:xfrm>
            <a:custGeom>
              <a:avLst/>
              <a:gdLst/>
              <a:ahLst/>
              <a:cxnLst>
                <a:cxn ang="0">
                  <a:pos x="39" y="8"/>
                </a:cxn>
                <a:cxn ang="0">
                  <a:pos x="20" y="16"/>
                </a:cxn>
                <a:cxn ang="0">
                  <a:pos x="13" y="24"/>
                </a:cxn>
                <a:cxn ang="0">
                  <a:pos x="7" y="48"/>
                </a:cxn>
                <a:cxn ang="0">
                  <a:pos x="0" y="72"/>
                </a:cxn>
                <a:cxn ang="0">
                  <a:pos x="13" y="80"/>
                </a:cxn>
                <a:cxn ang="0">
                  <a:pos x="20" y="80"/>
                </a:cxn>
                <a:cxn ang="0">
                  <a:pos x="26" y="64"/>
                </a:cxn>
                <a:cxn ang="0">
                  <a:pos x="26" y="120"/>
                </a:cxn>
                <a:cxn ang="0">
                  <a:pos x="46" y="128"/>
                </a:cxn>
                <a:cxn ang="0">
                  <a:pos x="65" y="128"/>
                </a:cxn>
                <a:cxn ang="0">
                  <a:pos x="85" y="120"/>
                </a:cxn>
                <a:cxn ang="0">
                  <a:pos x="91" y="120"/>
                </a:cxn>
                <a:cxn ang="0">
                  <a:pos x="85" y="72"/>
                </a:cxn>
                <a:cxn ang="0">
                  <a:pos x="97" y="72"/>
                </a:cxn>
                <a:cxn ang="0">
                  <a:pos x="97" y="64"/>
                </a:cxn>
                <a:cxn ang="0">
                  <a:pos x="97" y="40"/>
                </a:cxn>
                <a:cxn ang="0">
                  <a:pos x="85" y="16"/>
                </a:cxn>
                <a:cxn ang="0">
                  <a:pos x="72" y="8"/>
                </a:cxn>
                <a:cxn ang="0">
                  <a:pos x="65" y="0"/>
                </a:cxn>
                <a:cxn ang="0">
                  <a:pos x="59" y="16"/>
                </a:cxn>
                <a:cxn ang="0">
                  <a:pos x="52" y="16"/>
                </a:cxn>
                <a:cxn ang="0">
                  <a:pos x="46" y="16"/>
                </a:cxn>
                <a:cxn ang="0">
                  <a:pos x="39" y="8"/>
                </a:cxn>
              </a:cxnLst>
              <a:rect l="0" t="0" r="r" b="b"/>
              <a:pathLst>
                <a:path w="97" h="128">
                  <a:moveTo>
                    <a:pt x="39" y="8"/>
                  </a:moveTo>
                  <a:lnTo>
                    <a:pt x="20" y="16"/>
                  </a:lnTo>
                  <a:lnTo>
                    <a:pt x="13" y="24"/>
                  </a:lnTo>
                  <a:lnTo>
                    <a:pt x="7" y="48"/>
                  </a:lnTo>
                  <a:lnTo>
                    <a:pt x="0" y="72"/>
                  </a:lnTo>
                  <a:lnTo>
                    <a:pt x="13" y="80"/>
                  </a:lnTo>
                  <a:lnTo>
                    <a:pt x="20" y="80"/>
                  </a:lnTo>
                  <a:lnTo>
                    <a:pt x="26" y="64"/>
                  </a:lnTo>
                  <a:lnTo>
                    <a:pt x="26" y="120"/>
                  </a:lnTo>
                  <a:lnTo>
                    <a:pt x="46" y="128"/>
                  </a:lnTo>
                  <a:lnTo>
                    <a:pt x="65" y="128"/>
                  </a:lnTo>
                  <a:lnTo>
                    <a:pt x="85" y="120"/>
                  </a:lnTo>
                  <a:lnTo>
                    <a:pt x="91" y="120"/>
                  </a:lnTo>
                  <a:lnTo>
                    <a:pt x="85" y="72"/>
                  </a:lnTo>
                  <a:lnTo>
                    <a:pt x="97" y="72"/>
                  </a:lnTo>
                  <a:lnTo>
                    <a:pt x="97" y="64"/>
                  </a:lnTo>
                  <a:lnTo>
                    <a:pt x="97" y="40"/>
                  </a:lnTo>
                  <a:lnTo>
                    <a:pt x="85" y="16"/>
                  </a:lnTo>
                  <a:lnTo>
                    <a:pt x="72" y="8"/>
                  </a:lnTo>
                  <a:lnTo>
                    <a:pt x="65" y="0"/>
                  </a:lnTo>
                  <a:lnTo>
                    <a:pt x="59" y="16"/>
                  </a:lnTo>
                  <a:lnTo>
                    <a:pt x="52" y="16"/>
                  </a:lnTo>
                  <a:lnTo>
                    <a:pt x="46" y="16"/>
                  </a:lnTo>
                  <a:lnTo>
                    <a:pt x="39" y="8"/>
                  </a:lnTo>
                  <a:close/>
                </a:path>
              </a:pathLst>
            </a:custGeom>
            <a:grpFill/>
            <a:ln w="9525">
              <a:solidFill>
                <a:schemeClr val="tx1"/>
              </a:solidFill>
              <a:prstDash val="solid"/>
              <a:round/>
              <a:headEnd/>
              <a:tailEnd/>
            </a:ln>
          </p:spPr>
          <p:txBody>
            <a:bodyPr/>
            <a:lstStyle/>
            <a:p>
              <a:endParaRPr lang="en-US" dirty="0"/>
            </a:p>
          </p:txBody>
        </p:sp>
        <p:sp>
          <p:nvSpPr>
            <p:cNvPr id="175" name="Line 111"/>
            <p:cNvSpPr>
              <a:spLocks noChangeShapeType="1"/>
            </p:cNvSpPr>
            <p:nvPr/>
          </p:nvSpPr>
          <p:spPr bwMode="auto">
            <a:xfrm flipV="1">
              <a:off x="2507" y="2679"/>
              <a:ext cx="1" cy="24"/>
            </a:xfrm>
            <a:prstGeom prst="line">
              <a:avLst/>
            </a:prstGeom>
            <a:grpFill/>
            <a:ln w="9525">
              <a:solidFill>
                <a:schemeClr val="tx1"/>
              </a:solidFill>
              <a:round/>
              <a:headEnd/>
              <a:tailEnd/>
            </a:ln>
          </p:spPr>
          <p:txBody>
            <a:bodyPr/>
            <a:lstStyle/>
            <a:p>
              <a:endParaRPr lang="en-US" dirty="0"/>
            </a:p>
          </p:txBody>
        </p:sp>
        <p:sp>
          <p:nvSpPr>
            <p:cNvPr id="176" name="Freeform 112"/>
            <p:cNvSpPr>
              <a:spLocks/>
            </p:cNvSpPr>
            <p:nvPr/>
          </p:nvSpPr>
          <p:spPr bwMode="auto">
            <a:xfrm>
              <a:off x="2429" y="2711"/>
              <a:ext cx="26" cy="64"/>
            </a:xfrm>
            <a:custGeom>
              <a:avLst/>
              <a:gdLst/>
              <a:ahLst/>
              <a:cxnLst>
                <a:cxn ang="0">
                  <a:pos x="13" y="0"/>
                </a:cxn>
                <a:cxn ang="0">
                  <a:pos x="13" y="24"/>
                </a:cxn>
                <a:cxn ang="0">
                  <a:pos x="26" y="48"/>
                </a:cxn>
                <a:cxn ang="0">
                  <a:pos x="19" y="64"/>
                </a:cxn>
                <a:cxn ang="0">
                  <a:pos x="0" y="24"/>
                </a:cxn>
                <a:cxn ang="0">
                  <a:pos x="0" y="0"/>
                </a:cxn>
                <a:cxn ang="0">
                  <a:pos x="6" y="0"/>
                </a:cxn>
                <a:cxn ang="0">
                  <a:pos x="13" y="0"/>
                </a:cxn>
              </a:cxnLst>
              <a:rect l="0" t="0" r="r" b="b"/>
              <a:pathLst>
                <a:path w="26" h="64">
                  <a:moveTo>
                    <a:pt x="13" y="0"/>
                  </a:moveTo>
                  <a:lnTo>
                    <a:pt x="13" y="24"/>
                  </a:lnTo>
                  <a:lnTo>
                    <a:pt x="26" y="48"/>
                  </a:lnTo>
                  <a:lnTo>
                    <a:pt x="19" y="64"/>
                  </a:lnTo>
                  <a:lnTo>
                    <a:pt x="0" y="24"/>
                  </a:lnTo>
                  <a:lnTo>
                    <a:pt x="0" y="0"/>
                  </a:lnTo>
                  <a:lnTo>
                    <a:pt x="6" y="0"/>
                  </a:lnTo>
                  <a:lnTo>
                    <a:pt x="13" y="0"/>
                  </a:lnTo>
                  <a:close/>
                </a:path>
              </a:pathLst>
            </a:custGeom>
            <a:grpFill/>
            <a:ln w="9525">
              <a:solidFill>
                <a:schemeClr val="tx1"/>
              </a:solidFill>
              <a:prstDash val="solid"/>
              <a:round/>
              <a:headEnd/>
              <a:tailEnd/>
            </a:ln>
          </p:spPr>
          <p:txBody>
            <a:bodyPr/>
            <a:lstStyle/>
            <a:p>
              <a:endParaRPr lang="en-US" dirty="0"/>
            </a:p>
          </p:txBody>
        </p:sp>
        <p:sp>
          <p:nvSpPr>
            <p:cNvPr id="177" name="Freeform 113"/>
            <p:cNvSpPr>
              <a:spLocks/>
            </p:cNvSpPr>
            <p:nvPr/>
          </p:nvSpPr>
          <p:spPr bwMode="auto">
            <a:xfrm>
              <a:off x="2507" y="2695"/>
              <a:ext cx="12" cy="72"/>
            </a:xfrm>
            <a:custGeom>
              <a:avLst/>
              <a:gdLst/>
              <a:ahLst/>
              <a:cxnLst>
                <a:cxn ang="0">
                  <a:pos x="12" y="0"/>
                </a:cxn>
                <a:cxn ang="0">
                  <a:pos x="12" y="32"/>
                </a:cxn>
                <a:cxn ang="0">
                  <a:pos x="6" y="72"/>
                </a:cxn>
                <a:cxn ang="0">
                  <a:pos x="0" y="56"/>
                </a:cxn>
                <a:cxn ang="0">
                  <a:pos x="6" y="56"/>
                </a:cxn>
                <a:cxn ang="0">
                  <a:pos x="0" y="8"/>
                </a:cxn>
                <a:cxn ang="0">
                  <a:pos x="12" y="8"/>
                </a:cxn>
                <a:cxn ang="0">
                  <a:pos x="12" y="0"/>
                </a:cxn>
              </a:cxnLst>
              <a:rect l="0" t="0" r="r" b="b"/>
              <a:pathLst>
                <a:path w="12" h="72">
                  <a:moveTo>
                    <a:pt x="12" y="0"/>
                  </a:moveTo>
                  <a:lnTo>
                    <a:pt x="12" y="32"/>
                  </a:lnTo>
                  <a:lnTo>
                    <a:pt x="6" y="72"/>
                  </a:lnTo>
                  <a:lnTo>
                    <a:pt x="0" y="56"/>
                  </a:lnTo>
                  <a:lnTo>
                    <a:pt x="6" y="56"/>
                  </a:lnTo>
                  <a:lnTo>
                    <a:pt x="0" y="8"/>
                  </a:lnTo>
                  <a:lnTo>
                    <a:pt x="12" y="8"/>
                  </a:lnTo>
                  <a:lnTo>
                    <a:pt x="12" y="0"/>
                  </a:lnTo>
                  <a:close/>
                </a:path>
              </a:pathLst>
            </a:custGeom>
            <a:grpFill/>
            <a:ln w="9525">
              <a:solidFill>
                <a:schemeClr val="tx1"/>
              </a:solidFill>
              <a:prstDash val="solid"/>
              <a:round/>
              <a:headEnd/>
              <a:tailEnd/>
            </a:ln>
          </p:spPr>
          <p:txBody>
            <a:bodyPr/>
            <a:lstStyle/>
            <a:p>
              <a:endParaRPr lang="en-US" dirty="0"/>
            </a:p>
          </p:txBody>
        </p:sp>
        <p:sp>
          <p:nvSpPr>
            <p:cNvPr id="178" name="Freeform 114"/>
            <p:cNvSpPr>
              <a:spLocks/>
            </p:cNvSpPr>
            <p:nvPr/>
          </p:nvSpPr>
          <p:spPr bwMode="auto">
            <a:xfrm>
              <a:off x="2630" y="2903"/>
              <a:ext cx="71" cy="32"/>
            </a:xfrm>
            <a:custGeom>
              <a:avLst/>
              <a:gdLst/>
              <a:ahLst/>
              <a:cxnLst>
                <a:cxn ang="0">
                  <a:pos x="6" y="8"/>
                </a:cxn>
                <a:cxn ang="0">
                  <a:pos x="0" y="16"/>
                </a:cxn>
                <a:cxn ang="0">
                  <a:pos x="0" y="24"/>
                </a:cxn>
                <a:cxn ang="0">
                  <a:pos x="13" y="24"/>
                </a:cxn>
                <a:cxn ang="0">
                  <a:pos x="19" y="32"/>
                </a:cxn>
                <a:cxn ang="0">
                  <a:pos x="32" y="24"/>
                </a:cxn>
                <a:cxn ang="0">
                  <a:pos x="39" y="24"/>
                </a:cxn>
                <a:cxn ang="0">
                  <a:pos x="45" y="24"/>
                </a:cxn>
                <a:cxn ang="0">
                  <a:pos x="52" y="24"/>
                </a:cxn>
                <a:cxn ang="0">
                  <a:pos x="65" y="24"/>
                </a:cxn>
                <a:cxn ang="0">
                  <a:pos x="71" y="16"/>
                </a:cxn>
                <a:cxn ang="0">
                  <a:pos x="65" y="8"/>
                </a:cxn>
                <a:cxn ang="0">
                  <a:pos x="58" y="8"/>
                </a:cxn>
                <a:cxn ang="0">
                  <a:pos x="52" y="0"/>
                </a:cxn>
                <a:cxn ang="0">
                  <a:pos x="45" y="0"/>
                </a:cxn>
                <a:cxn ang="0">
                  <a:pos x="39" y="0"/>
                </a:cxn>
                <a:cxn ang="0">
                  <a:pos x="26" y="0"/>
                </a:cxn>
                <a:cxn ang="0">
                  <a:pos x="19" y="0"/>
                </a:cxn>
                <a:cxn ang="0">
                  <a:pos x="13" y="8"/>
                </a:cxn>
                <a:cxn ang="0">
                  <a:pos x="6" y="8"/>
                </a:cxn>
              </a:cxnLst>
              <a:rect l="0" t="0" r="r" b="b"/>
              <a:pathLst>
                <a:path w="71" h="32">
                  <a:moveTo>
                    <a:pt x="6" y="8"/>
                  </a:moveTo>
                  <a:lnTo>
                    <a:pt x="0" y="16"/>
                  </a:lnTo>
                  <a:lnTo>
                    <a:pt x="0" y="24"/>
                  </a:lnTo>
                  <a:lnTo>
                    <a:pt x="13" y="24"/>
                  </a:lnTo>
                  <a:lnTo>
                    <a:pt x="19" y="32"/>
                  </a:lnTo>
                  <a:lnTo>
                    <a:pt x="32" y="24"/>
                  </a:lnTo>
                  <a:lnTo>
                    <a:pt x="39" y="24"/>
                  </a:lnTo>
                  <a:lnTo>
                    <a:pt x="45" y="24"/>
                  </a:lnTo>
                  <a:lnTo>
                    <a:pt x="52" y="24"/>
                  </a:lnTo>
                  <a:lnTo>
                    <a:pt x="65" y="24"/>
                  </a:lnTo>
                  <a:lnTo>
                    <a:pt x="71" y="16"/>
                  </a:lnTo>
                  <a:lnTo>
                    <a:pt x="65" y="8"/>
                  </a:lnTo>
                  <a:lnTo>
                    <a:pt x="58" y="8"/>
                  </a:lnTo>
                  <a:lnTo>
                    <a:pt x="52" y="0"/>
                  </a:lnTo>
                  <a:lnTo>
                    <a:pt x="45" y="0"/>
                  </a:lnTo>
                  <a:lnTo>
                    <a:pt x="39" y="0"/>
                  </a:lnTo>
                  <a:lnTo>
                    <a:pt x="26" y="0"/>
                  </a:lnTo>
                  <a:lnTo>
                    <a:pt x="19" y="0"/>
                  </a:lnTo>
                  <a:lnTo>
                    <a:pt x="13" y="8"/>
                  </a:lnTo>
                  <a:lnTo>
                    <a:pt x="6" y="8"/>
                  </a:lnTo>
                  <a:close/>
                </a:path>
              </a:pathLst>
            </a:custGeom>
            <a:grpFill/>
            <a:ln w="9525">
              <a:solidFill>
                <a:schemeClr val="tx1"/>
              </a:solidFill>
              <a:prstDash val="solid"/>
              <a:round/>
              <a:headEnd/>
              <a:tailEnd/>
            </a:ln>
          </p:spPr>
          <p:txBody>
            <a:bodyPr/>
            <a:lstStyle/>
            <a:p>
              <a:endParaRPr lang="en-US" dirty="0"/>
            </a:p>
          </p:txBody>
        </p:sp>
        <p:sp>
          <p:nvSpPr>
            <p:cNvPr id="179" name="Freeform 115"/>
            <p:cNvSpPr>
              <a:spLocks/>
            </p:cNvSpPr>
            <p:nvPr/>
          </p:nvSpPr>
          <p:spPr bwMode="auto">
            <a:xfrm>
              <a:off x="2656" y="2903"/>
              <a:ext cx="13" cy="24"/>
            </a:xfrm>
            <a:custGeom>
              <a:avLst/>
              <a:gdLst/>
              <a:ahLst/>
              <a:cxnLst>
                <a:cxn ang="0">
                  <a:pos x="13" y="24"/>
                </a:cxn>
                <a:cxn ang="0">
                  <a:pos x="13" y="16"/>
                </a:cxn>
                <a:cxn ang="0">
                  <a:pos x="6" y="8"/>
                </a:cxn>
                <a:cxn ang="0">
                  <a:pos x="0" y="8"/>
                </a:cxn>
                <a:cxn ang="0">
                  <a:pos x="0" y="0"/>
                </a:cxn>
                <a:cxn ang="0">
                  <a:pos x="13" y="24"/>
                </a:cxn>
              </a:cxnLst>
              <a:rect l="0" t="0" r="r" b="b"/>
              <a:pathLst>
                <a:path w="13" h="24">
                  <a:moveTo>
                    <a:pt x="13" y="24"/>
                  </a:moveTo>
                  <a:lnTo>
                    <a:pt x="13" y="16"/>
                  </a:lnTo>
                  <a:lnTo>
                    <a:pt x="6" y="8"/>
                  </a:lnTo>
                  <a:lnTo>
                    <a:pt x="0" y="8"/>
                  </a:lnTo>
                  <a:lnTo>
                    <a:pt x="0" y="0"/>
                  </a:lnTo>
                  <a:lnTo>
                    <a:pt x="13" y="24"/>
                  </a:lnTo>
                  <a:close/>
                </a:path>
              </a:pathLst>
            </a:custGeom>
            <a:grpFill/>
            <a:ln w="9525">
              <a:solidFill>
                <a:schemeClr val="tx1"/>
              </a:solidFill>
              <a:round/>
              <a:headEnd/>
              <a:tailEnd/>
            </a:ln>
          </p:spPr>
          <p:txBody>
            <a:bodyPr/>
            <a:lstStyle/>
            <a:p>
              <a:endParaRPr lang="en-US" dirty="0"/>
            </a:p>
          </p:txBody>
        </p:sp>
        <p:sp>
          <p:nvSpPr>
            <p:cNvPr id="180" name="Freeform 116"/>
            <p:cNvSpPr>
              <a:spLocks/>
            </p:cNvSpPr>
            <p:nvPr/>
          </p:nvSpPr>
          <p:spPr bwMode="auto">
            <a:xfrm>
              <a:off x="2656" y="2903"/>
              <a:ext cx="13" cy="24"/>
            </a:xfrm>
            <a:custGeom>
              <a:avLst/>
              <a:gdLst/>
              <a:ahLst/>
              <a:cxnLst>
                <a:cxn ang="0">
                  <a:pos x="13" y="24"/>
                </a:cxn>
                <a:cxn ang="0">
                  <a:pos x="13" y="16"/>
                </a:cxn>
                <a:cxn ang="0">
                  <a:pos x="6" y="8"/>
                </a:cxn>
                <a:cxn ang="0">
                  <a:pos x="0" y="8"/>
                </a:cxn>
                <a:cxn ang="0">
                  <a:pos x="0" y="0"/>
                </a:cxn>
              </a:cxnLst>
              <a:rect l="0" t="0" r="r" b="b"/>
              <a:pathLst>
                <a:path w="13" h="24">
                  <a:moveTo>
                    <a:pt x="13" y="24"/>
                  </a:moveTo>
                  <a:lnTo>
                    <a:pt x="13" y="16"/>
                  </a:lnTo>
                  <a:lnTo>
                    <a:pt x="6" y="8"/>
                  </a:lnTo>
                  <a:lnTo>
                    <a:pt x="0" y="8"/>
                  </a:lnTo>
                  <a:lnTo>
                    <a:pt x="0" y="0"/>
                  </a:lnTo>
                </a:path>
              </a:pathLst>
            </a:custGeom>
            <a:grpFill/>
            <a:ln w="9525">
              <a:solidFill>
                <a:schemeClr val="tx1"/>
              </a:solidFill>
              <a:prstDash val="solid"/>
              <a:round/>
              <a:headEnd/>
              <a:tailEnd/>
            </a:ln>
          </p:spPr>
          <p:txBody>
            <a:bodyPr/>
            <a:lstStyle/>
            <a:p>
              <a:endParaRPr lang="en-US" dirty="0"/>
            </a:p>
          </p:txBody>
        </p:sp>
        <p:sp>
          <p:nvSpPr>
            <p:cNvPr id="181" name="Freeform 117"/>
            <p:cNvSpPr>
              <a:spLocks/>
            </p:cNvSpPr>
            <p:nvPr/>
          </p:nvSpPr>
          <p:spPr bwMode="auto">
            <a:xfrm>
              <a:off x="2623" y="2775"/>
              <a:ext cx="59" cy="136"/>
            </a:xfrm>
            <a:custGeom>
              <a:avLst/>
              <a:gdLst/>
              <a:ahLst/>
              <a:cxnLst>
                <a:cxn ang="0">
                  <a:pos x="0" y="0"/>
                </a:cxn>
                <a:cxn ang="0">
                  <a:pos x="0" y="24"/>
                </a:cxn>
                <a:cxn ang="0">
                  <a:pos x="7" y="40"/>
                </a:cxn>
                <a:cxn ang="0">
                  <a:pos x="7" y="96"/>
                </a:cxn>
                <a:cxn ang="0">
                  <a:pos x="7" y="128"/>
                </a:cxn>
                <a:cxn ang="0">
                  <a:pos x="13" y="136"/>
                </a:cxn>
                <a:cxn ang="0">
                  <a:pos x="20" y="136"/>
                </a:cxn>
                <a:cxn ang="0">
                  <a:pos x="26" y="128"/>
                </a:cxn>
                <a:cxn ang="0">
                  <a:pos x="33" y="128"/>
                </a:cxn>
                <a:cxn ang="0">
                  <a:pos x="46" y="136"/>
                </a:cxn>
                <a:cxn ang="0">
                  <a:pos x="52" y="128"/>
                </a:cxn>
                <a:cxn ang="0">
                  <a:pos x="59" y="120"/>
                </a:cxn>
                <a:cxn ang="0">
                  <a:pos x="59" y="88"/>
                </a:cxn>
                <a:cxn ang="0">
                  <a:pos x="59" y="72"/>
                </a:cxn>
                <a:cxn ang="0">
                  <a:pos x="52" y="0"/>
                </a:cxn>
                <a:cxn ang="0">
                  <a:pos x="52" y="8"/>
                </a:cxn>
                <a:cxn ang="0">
                  <a:pos x="33" y="8"/>
                </a:cxn>
                <a:cxn ang="0">
                  <a:pos x="20" y="8"/>
                </a:cxn>
                <a:cxn ang="0">
                  <a:pos x="0" y="0"/>
                </a:cxn>
              </a:cxnLst>
              <a:rect l="0" t="0" r="r" b="b"/>
              <a:pathLst>
                <a:path w="59" h="136">
                  <a:moveTo>
                    <a:pt x="0" y="0"/>
                  </a:moveTo>
                  <a:lnTo>
                    <a:pt x="0" y="24"/>
                  </a:lnTo>
                  <a:lnTo>
                    <a:pt x="7" y="40"/>
                  </a:lnTo>
                  <a:lnTo>
                    <a:pt x="7" y="96"/>
                  </a:lnTo>
                  <a:lnTo>
                    <a:pt x="7" y="128"/>
                  </a:lnTo>
                  <a:lnTo>
                    <a:pt x="13" y="136"/>
                  </a:lnTo>
                  <a:lnTo>
                    <a:pt x="20" y="136"/>
                  </a:lnTo>
                  <a:lnTo>
                    <a:pt x="26" y="128"/>
                  </a:lnTo>
                  <a:lnTo>
                    <a:pt x="33" y="128"/>
                  </a:lnTo>
                  <a:lnTo>
                    <a:pt x="46" y="136"/>
                  </a:lnTo>
                  <a:lnTo>
                    <a:pt x="52" y="128"/>
                  </a:lnTo>
                  <a:lnTo>
                    <a:pt x="59" y="120"/>
                  </a:lnTo>
                  <a:lnTo>
                    <a:pt x="59" y="88"/>
                  </a:lnTo>
                  <a:lnTo>
                    <a:pt x="59" y="72"/>
                  </a:lnTo>
                  <a:lnTo>
                    <a:pt x="52" y="0"/>
                  </a:lnTo>
                  <a:lnTo>
                    <a:pt x="52" y="8"/>
                  </a:lnTo>
                  <a:lnTo>
                    <a:pt x="33" y="8"/>
                  </a:lnTo>
                  <a:lnTo>
                    <a:pt x="20" y="8"/>
                  </a:lnTo>
                  <a:lnTo>
                    <a:pt x="0" y="0"/>
                  </a:lnTo>
                  <a:close/>
                </a:path>
              </a:pathLst>
            </a:custGeom>
            <a:grpFill/>
            <a:ln w="9525">
              <a:solidFill>
                <a:schemeClr val="tx1"/>
              </a:solidFill>
              <a:prstDash val="solid"/>
              <a:round/>
              <a:headEnd/>
              <a:tailEnd/>
            </a:ln>
          </p:spPr>
          <p:txBody>
            <a:bodyPr/>
            <a:lstStyle/>
            <a:p>
              <a:endParaRPr lang="en-US" dirty="0"/>
            </a:p>
          </p:txBody>
        </p:sp>
        <p:sp>
          <p:nvSpPr>
            <p:cNvPr id="182" name="Freeform 118"/>
            <p:cNvSpPr>
              <a:spLocks/>
            </p:cNvSpPr>
            <p:nvPr/>
          </p:nvSpPr>
          <p:spPr bwMode="auto">
            <a:xfrm>
              <a:off x="2656" y="2815"/>
              <a:ext cx="6" cy="88"/>
            </a:xfrm>
            <a:custGeom>
              <a:avLst/>
              <a:gdLst/>
              <a:ahLst/>
              <a:cxnLst>
                <a:cxn ang="0">
                  <a:pos x="0" y="88"/>
                </a:cxn>
                <a:cxn ang="0">
                  <a:pos x="6" y="32"/>
                </a:cxn>
                <a:cxn ang="0">
                  <a:pos x="6" y="0"/>
                </a:cxn>
              </a:cxnLst>
              <a:rect l="0" t="0" r="r" b="b"/>
              <a:pathLst>
                <a:path w="6" h="88">
                  <a:moveTo>
                    <a:pt x="0" y="88"/>
                  </a:moveTo>
                  <a:lnTo>
                    <a:pt x="6" y="32"/>
                  </a:lnTo>
                  <a:lnTo>
                    <a:pt x="6" y="0"/>
                  </a:lnTo>
                </a:path>
              </a:pathLst>
            </a:custGeom>
            <a:grpFill/>
            <a:ln w="9525">
              <a:solidFill>
                <a:schemeClr val="tx1"/>
              </a:solidFill>
              <a:prstDash val="solid"/>
              <a:round/>
              <a:headEnd/>
              <a:tailEnd/>
            </a:ln>
          </p:spPr>
          <p:txBody>
            <a:bodyPr/>
            <a:lstStyle/>
            <a:p>
              <a:endParaRPr lang="en-US" dirty="0"/>
            </a:p>
          </p:txBody>
        </p:sp>
        <p:sp>
          <p:nvSpPr>
            <p:cNvPr id="183" name="Freeform 119"/>
            <p:cNvSpPr>
              <a:spLocks/>
            </p:cNvSpPr>
            <p:nvPr/>
          </p:nvSpPr>
          <p:spPr bwMode="auto">
            <a:xfrm>
              <a:off x="2630" y="2639"/>
              <a:ext cx="32" cy="48"/>
            </a:xfrm>
            <a:custGeom>
              <a:avLst/>
              <a:gdLst/>
              <a:ahLst/>
              <a:cxnLst>
                <a:cxn ang="0">
                  <a:pos x="6" y="16"/>
                </a:cxn>
                <a:cxn ang="0">
                  <a:pos x="6" y="16"/>
                </a:cxn>
                <a:cxn ang="0">
                  <a:pos x="0" y="24"/>
                </a:cxn>
                <a:cxn ang="0">
                  <a:pos x="0" y="24"/>
                </a:cxn>
                <a:cxn ang="0">
                  <a:pos x="6" y="32"/>
                </a:cxn>
                <a:cxn ang="0">
                  <a:pos x="6" y="40"/>
                </a:cxn>
                <a:cxn ang="0">
                  <a:pos x="19" y="48"/>
                </a:cxn>
                <a:cxn ang="0">
                  <a:pos x="32" y="48"/>
                </a:cxn>
                <a:cxn ang="0">
                  <a:pos x="32" y="40"/>
                </a:cxn>
                <a:cxn ang="0">
                  <a:pos x="32" y="32"/>
                </a:cxn>
                <a:cxn ang="0">
                  <a:pos x="32" y="16"/>
                </a:cxn>
                <a:cxn ang="0">
                  <a:pos x="32" y="0"/>
                </a:cxn>
                <a:cxn ang="0">
                  <a:pos x="13" y="8"/>
                </a:cxn>
                <a:cxn ang="0">
                  <a:pos x="6" y="8"/>
                </a:cxn>
                <a:cxn ang="0">
                  <a:pos x="6" y="16"/>
                </a:cxn>
              </a:cxnLst>
              <a:rect l="0" t="0" r="r" b="b"/>
              <a:pathLst>
                <a:path w="32" h="48">
                  <a:moveTo>
                    <a:pt x="6" y="16"/>
                  </a:moveTo>
                  <a:lnTo>
                    <a:pt x="6" y="16"/>
                  </a:lnTo>
                  <a:lnTo>
                    <a:pt x="0" y="24"/>
                  </a:lnTo>
                  <a:lnTo>
                    <a:pt x="0" y="24"/>
                  </a:lnTo>
                  <a:lnTo>
                    <a:pt x="6" y="32"/>
                  </a:lnTo>
                  <a:lnTo>
                    <a:pt x="6" y="40"/>
                  </a:lnTo>
                  <a:lnTo>
                    <a:pt x="19" y="48"/>
                  </a:lnTo>
                  <a:lnTo>
                    <a:pt x="32" y="48"/>
                  </a:lnTo>
                  <a:lnTo>
                    <a:pt x="32" y="40"/>
                  </a:lnTo>
                  <a:lnTo>
                    <a:pt x="32" y="32"/>
                  </a:lnTo>
                  <a:lnTo>
                    <a:pt x="32" y="16"/>
                  </a:lnTo>
                  <a:lnTo>
                    <a:pt x="32" y="0"/>
                  </a:lnTo>
                  <a:lnTo>
                    <a:pt x="13" y="8"/>
                  </a:lnTo>
                  <a:lnTo>
                    <a:pt x="6" y="8"/>
                  </a:lnTo>
                  <a:lnTo>
                    <a:pt x="6" y="16"/>
                  </a:lnTo>
                  <a:close/>
                </a:path>
              </a:pathLst>
            </a:custGeom>
            <a:grpFill/>
            <a:ln w="9525">
              <a:solidFill>
                <a:schemeClr val="tx1"/>
              </a:solidFill>
              <a:prstDash val="solid"/>
              <a:round/>
              <a:headEnd/>
              <a:tailEnd/>
            </a:ln>
          </p:spPr>
          <p:txBody>
            <a:bodyPr/>
            <a:lstStyle/>
            <a:p>
              <a:endParaRPr lang="en-US" dirty="0"/>
            </a:p>
          </p:txBody>
        </p:sp>
        <p:sp>
          <p:nvSpPr>
            <p:cNvPr id="184" name="Freeform 120"/>
            <p:cNvSpPr>
              <a:spLocks/>
            </p:cNvSpPr>
            <p:nvPr/>
          </p:nvSpPr>
          <p:spPr bwMode="auto">
            <a:xfrm>
              <a:off x="2623" y="2623"/>
              <a:ext cx="46" cy="40"/>
            </a:xfrm>
            <a:custGeom>
              <a:avLst/>
              <a:gdLst/>
              <a:ahLst/>
              <a:cxnLst>
                <a:cxn ang="0">
                  <a:pos x="39" y="32"/>
                </a:cxn>
                <a:cxn ang="0">
                  <a:pos x="46" y="24"/>
                </a:cxn>
                <a:cxn ang="0">
                  <a:pos x="46" y="16"/>
                </a:cxn>
                <a:cxn ang="0">
                  <a:pos x="39" y="8"/>
                </a:cxn>
                <a:cxn ang="0">
                  <a:pos x="33" y="0"/>
                </a:cxn>
                <a:cxn ang="0">
                  <a:pos x="20" y="0"/>
                </a:cxn>
                <a:cxn ang="0">
                  <a:pos x="13" y="0"/>
                </a:cxn>
                <a:cxn ang="0">
                  <a:pos x="7" y="8"/>
                </a:cxn>
                <a:cxn ang="0">
                  <a:pos x="7" y="0"/>
                </a:cxn>
                <a:cxn ang="0">
                  <a:pos x="7" y="8"/>
                </a:cxn>
                <a:cxn ang="0">
                  <a:pos x="0" y="8"/>
                </a:cxn>
                <a:cxn ang="0">
                  <a:pos x="7" y="8"/>
                </a:cxn>
                <a:cxn ang="0">
                  <a:pos x="0" y="16"/>
                </a:cxn>
                <a:cxn ang="0">
                  <a:pos x="0" y="32"/>
                </a:cxn>
                <a:cxn ang="0">
                  <a:pos x="7" y="40"/>
                </a:cxn>
                <a:cxn ang="0">
                  <a:pos x="7" y="40"/>
                </a:cxn>
                <a:cxn ang="0">
                  <a:pos x="13" y="32"/>
                </a:cxn>
                <a:cxn ang="0">
                  <a:pos x="13" y="32"/>
                </a:cxn>
                <a:cxn ang="0">
                  <a:pos x="13" y="24"/>
                </a:cxn>
                <a:cxn ang="0">
                  <a:pos x="20" y="24"/>
                </a:cxn>
                <a:cxn ang="0">
                  <a:pos x="39" y="16"/>
                </a:cxn>
                <a:cxn ang="0">
                  <a:pos x="39" y="32"/>
                </a:cxn>
              </a:cxnLst>
              <a:rect l="0" t="0" r="r" b="b"/>
              <a:pathLst>
                <a:path w="46" h="40">
                  <a:moveTo>
                    <a:pt x="39" y="32"/>
                  </a:moveTo>
                  <a:lnTo>
                    <a:pt x="46" y="24"/>
                  </a:lnTo>
                  <a:lnTo>
                    <a:pt x="46" y="16"/>
                  </a:lnTo>
                  <a:lnTo>
                    <a:pt x="39" y="8"/>
                  </a:lnTo>
                  <a:lnTo>
                    <a:pt x="33" y="0"/>
                  </a:lnTo>
                  <a:lnTo>
                    <a:pt x="20" y="0"/>
                  </a:lnTo>
                  <a:lnTo>
                    <a:pt x="13" y="0"/>
                  </a:lnTo>
                  <a:lnTo>
                    <a:pt x="7" y="8"/>
                  </a:lnTo>
                  <a:lnTo>
                    <a:pt x="7" y="0"/>
                  </a:lnTo>
                  <a:lnTo>
                    <a:pt x="7" y="8"/>
                  </a:lnTo>
                  <a:lnTo>
                    <a:pt x="0" y="8"/>
                  </a:lnTo>
                  <a:lnTo>
                    <a:pt x="7" y="8"/>
                  </a:lnTo>
                  <a:lnTo>
                    <a:pt x="0" y="16"/>
                  </a:lnTo>
                  <a:lnTo>
                    <a:pt x="0" y="32"/>
                  </a:lnTo>
                  <a:lnTo>
                    <a:pt x="7" y="40"/>
                  </a:lnTo>
                  <a:lnTo>
                    <a:pt x="7" y="40"/>
                  </a:lnTo>
                  <a:lnTo>
                    <a:pt x="13" y="32"/>
                  </a:lnTo>
                  <a:lnTo>
                    <a:pt x="13" y="32"/>
                  </a:lnTo>
                  <a:lnTo>
                    <a:pt x="13" y="24"/>
                  </a:lnTo>
                  <a:lnTo>
                    <a:pt x="20" y="24"/>
                  </a:lnTo>
                  <a:lnTo>
                    <a:pt x="39" y="16"/>
                  </a:lnTo>
                  <a:lnTo>
                    <a:pt x="39" y="32"/>
                  </a:lnTo>
                  <a:close/>
                </a:path>
              </a:pathLst>
            </a:custGeom>
            <a:grpFill/>
            <a:ln w="9525">
              <a:solidFill>
                <a:schemeClr val="tx1"/>
              </a:solidFill>
              <a:prstDash val="solid"/>
              <a:round/>
              <a:headEnd/>
              <a:tailEnd/>
            </a:ln>
          </p:spPr>
          <p:txBody>
            <a:bodyPr/>
            <a:lstStyle/>
            <a:p>
              <a:endParaRPr lang="en-US" dirty="0"/>
            </a:p>
          </p:txBody>
        </p:sp>
        <p:sp>
          <p:nvSpPr>
            <p:cNvPr id="185" name="Freeform 121"/>
            <p:cNvSpPr>
              <a:spLocks/>
            </p:cNvSpPr>
            <p:nvPr/>
          </p:nvSpPr>
          <p:spPr bwMode="auto">
            <a:xfrm>
              <a:off x="2636" y="2671"/>
              <a:ext cx="20" cy="24"/>
            </a:xfrm>
            <a:custGeom>
              <a:avLst/>
              <a:gdLst/>
              <a:ahLst/>
              <a:cxnLst>
                <a:cxn ang="0">
                  <a:pos x="0" y="0"/>
                </a:cxn>
                <a:cxn ang="0">
                  <a:pos x="0" y="16"/>
                </a:cxn>
                <a:cxn ang="0">
                  <a:pos x="7" y="24"/>
                </a:cxn>
                <a:cxn ang="0">
                  <a:pos x="13" y="24"/>
                </a:cxn>
                <a:cxn ang="0">
                  <a:pos x="20" y="24"/>
                </a:cxn>
                <a:cxn ang="0">
                  <a:pos x="20" y="16"/>
                </a:cxn>
                <a:cxn ang="0">
                  <a:pos x="20" y="16"/>
                </a:cxn>
                <a:cxn ang="0">
                  <a:pos x="13" y="16"/>
                </a:cxn>
                <a:cxn ang="0">
                  <a:pos x="0" y="8"/>
                </a:cxn>
                <a:cxn ang="0">
                  <a:pos x="0" y="0"/>
                </a:cxn>
              </a:cxnLst>
              <a:rect l="0" t="0" r="r" b="b"/>
              <a:pathLst>
                <a:path w="20" h="24">
                  <a:moveTo>
                    <a:pt x="0" y="0"/>
                  </a:moveTo>
                  <a:lnTo>
                    <a:pt x="0" y="16"/>
                  </a:lnTo>
                  <a:lnTo>
                    <a:pt x="7" y="24"/>
                  </a:lnTo>
                  <a:lnTo>
                    <a:pt x="13" y="24"/>
                  </a:lnTo>
                  <a:lnTo>
                    <a:pt x="20" y="24"/>
                  </a:lnTo>
                  <a:lnTo>
                    <a:pt x="20" y="16"/>
                  </a:lnTo>
                  <a:lnTo>
                    <a:pt x="20" y="16"/>
                  </a:lnTo>
                  <a:lnTo>
                    <a:pt x="13" y="16"/>
                  </a:lnTo>
                  <a:lnTo>
                    <a:pt x="0" y="8"/>
                  </a:lnTo>
                  <a:lnTo>
                    <a:pt x="0" y="0"/>
                  </a:lnTo>
                  <a:close/>
                </a:path>
              </a:pathLst>
            </a:custGeom>
            <a:grpFill/>
            <a:ln w="9525">
              <a:solidFill>
                <a:schemeClr val="tx1"/>
              </a:solidFill>
              <a:prstDash val="solid"/>
              <a:round/>
              <a:headEnd/>
              <a:tailEnd/>
            </a:ln>
          </p:spPr>
          <p:txBody>
            <a:bodyPr/>
            <a:lstStyle/>
            <a:p>
              <a:endParaRPr lang="en-US" dirty="0"/>
            </a:p>
          </p:txBody>
        </p:sp>
        <p:sp>
          <p:nvSpPr>
            <p:cNvPr id="186" name="Freeform 122"/>
            <p:cNvSpPr>
              <a:spLocks/>
            </p:cNvSpPr>
            <p:nvPr/>
          </p:nvSpPr>
          <p:spPr bwMode="auto">
            <a:xfrm>
              <a:off x="2610" y="2687"/>
              <a:ext cx="78" cy="96"/>
            </a:xfrm>
            <a:custGeom>
              <a:avLst/>
              <a:gdLst/>
              <a:ahLst/>
              <a:cxnLst>
                <a:cxn ang="0">
                  <a:pos x="26" y="0"/>
                </a:cxn>
                <a:cxn ang="0">
                  <a:pos x="13" y="8"/>
                </a:cxn>
                <a:cxn ang="0">
                  <a:pos x="7" y="16"/>
                </a:cxn>
                <a:cxn ang="0">
                  <a:pos x="0" y="32"/>
                </a:cxn>
                <a:cxn ang="0">
                  <a:pos x="0" y="56"/>
                </a:cxn>
                <a:cxn ang="0">
                  <a:pos x="7" y="64"/>
                </a:cxn>
                <a:cxn ang="0">
                  <a:pos x="13" y="56"/>
                </a:cxn>
                <a:cxn ang="0">
                  <a:pos x="13" y="48"/>
                </a:cxn>
                <a:cxn ang="0">
                  <a:pos x="13" y="88"/>
                </a:cxn>
                <a:cxn ang="0">
                  <a:pos x="33" y="96"/>
                </a:cxn>
                <a:cxn ang="0">
                  <a:pos x="46" y="96"/>
                </a:cxn>
                <a:cxn ang="0">
                  <a:pos x="65" y="96"/>
                </a:cxn>
                <a:cxn ang="0">
                  <a:pos x="72" y="88"/>
                </a:cxn>
                <a:cxn ang="0">
                  <a:pos x="65" y="48"/>
                </a:cxn>
                <a:cxn ang="0">
                  <a:pos x="72" y="48"/>
                </a:cxn>
                <a:cxn ang="0">
                  <a:pos x="78" y="48"/>
                </a:cxn>
                <a:cxn ang="0">
                  <a:pos x="78" y="24"/>
                </a:cxn>
                <a:cxn ang="0">
                  <a:pos x="65" y="8"/>
                </a:cxn>
                <a:cxn ang="0">
                  <a:pos x="59" y="0"/>
                </a:cxn>
                <a:cxn ang="0">
                  <a:pos x="46" y="0"/>
                </a:cxn>
                <a:cxn ang="0">
                  <a:pos x="46" y="8"/>
                </a:cxn>
                <a:cxn ang="0">
                  <a:pos x="39" y="8"/>
                </a:cxn>
                <a:cxn ang="0">
                  <a:pos x="33" y="8"/>
                </a:cxn>
                <a:cxn ang="0">
                  <a:pos x="26" y="0"/>
                </a:cxn>
              </a:cxnLst>
              <a:rect l="0" t="0" r="r" b="b"/>
              <a:pathLst>
                <a:path w="78" h="96">
                  <a:moveTo>
                    <a:pt x="26" y="0"/>
                  </a:moveTo>
                  <a:lnTo>
                    <a:pt x="13" y="8"/>
                  </a:lnTo>
                  <a:lnTo>
                    <a:pt x="7" y="16"/>
                  </a:lnTo>
                  <a:lnTo>
                    <a:pt x="0" y="32"/>
                  </a:lnTo>
                  <a:lnTo>
                    <a:pt x="0" y="56"/>
                  </a:lnTo>
                  <a:lnTo>
                    <a:pt x="7" y="64"/>
                  </a:lnTo>
                  <a:lnTo>
                    <a:pt x="13" y="56"/>
                  </a:lnTo>
                  <a:lnTo>
                    <a:pt x="13" y="48"/>
                  </a:lnTo>
                  <a:lnTo>
                    <a:pt x="13" y="88"/>
                  </a:lnTo>
                  <a:lnTo>
                    <a:pt x="33" y="96"/>
                  </a:lnTo>
                  <a:lnTo>
                    <a:pt x="46" y="96"/>
                  </a:lnTo>
                  <a:lnTo>
                    <a:pt x="65" y="96"/>
                  </a:lnTo>
                  <a:lnTo>
                    <a:pt x="72" y="88"/>
                  </a:lnTo>
                  <a:lnTo>
                    <a:pt x="65" y="48"/>
                  </a:lnTo>
                  <a:lnTo>
                    <a:pt x="72" y="48"/>
                  </a:lnTo>
                  <a:lnTo>
                    <a:pt x="78" y="48"/>
                  </a:lnTo>
                  <a:lnTo>
                    <a:pt x="78" y="24"/>
                  </a:lnTo>
                  <a:lnTo>
                    <a:pt x="65" y="8"/>
                  </a:lnTo>
                  <a:lnTo>
                    <a:pt x="59" y="0"/>
                  </a:lnTo>
                  <a:lnTo>
                    <a:pt x="46" y="0"/>
                  </a:lnTo>
                  <a:lnTo>
                    <a:pt x="46" y="8"/>
                  </a:lnTo>
                  <a:lnTo>
                    <a:pt x="39" y="8"/>
                  </a:lnTo>
                  <a:lnTo>
                    <a:pt x="33" y="8"/>
                  </a:lnTo>
                  <a:lnTo>
                    <a:pt x="26" y="0"/>
                  </a:lnTo>
                  <a:close/>
                </a:path>
              </a:pathLst>
            </a:custGeom>
            <a:grpFill/>
            <a:ln w="9525">
              <a:solidFill>
                <a:schemeClr val="tx1"/>
              </a:solidFill>
              <a:prstDash val="solid"/>
              <a:round/>
              <a:headEnd/>
              <a:tailEnd/>
            </a:ln>
          </p:spPr>
          <p:txBody>
            <a:bodyPr/>
            <a:lstStyle/>
            <a:p>
              <a:endParaRPr lang="en-US" dirty="0"/>
            </a:p>
          </p:txBody>
        </p:sp>
        <p:sp>
          <p:nvSpPr>
            <p:cNvPr id="187" name="Line 123"/>
            <p:cNvSpPr>
              <a:spLocks noChangeShapeType="1"/>
            </p:cNvSpPr>
            <p:nvPr/>
          </p:nvSpPr>
          <p:spPr bwMode="auto">
            <a:xfrm flipV="1">
              <a:off x="2675" y="2727"/>
              <a:ext cx="1" cy="8"/>
            </a:xfrm>
            <a:prstGeom prst="line">
              <a:avLst/>
            </a:prstGeom>
            <a:grpFill/>
            <a:ln w="9525">
              <a:solidFill>
                <a:schemeClr val="tx1"/>
              </a:solidFill>
              <a:round/>
              <a:headEnd/>
              <a:tailEnd/>
            </a:ln>
          </p:spPr>
          <p:txBody>
            <a:bodyPr/>
            <a:lstStyle/>
            <a:p>
              <a:endParaRPr lang="en-US" dirty="0"/>
            </a:p>
          </p:txBody>
        </p:sp>
        <p:sp>
          <p:nvSpPr>
            <p:cNvPr id="188" name="Freeform 124"/>
            <p:cNvSpPr>
              <a:spLocks/>
            </p:cNvSpPr>
            <p:nvPr/>
          </p:nvSpPr>
          <p:spPr bwMode="auto">
            <a:xfrm>
              <a:off x="2610" y="2743"/>
              <a:ext cx="26" cy="56"/>
            </a:xfrm>
            <a:custGeom>
              <a:avLst/>
              <a:gdLst/>
              <a:ahLst/>
              <a:cxnLst>
                <a:cxn ang="0">
                  <a:pos x="13" y="0"/>
                </a:cxn>
                <a:cxn ang="0">
                  <a:pos x="13" y="24"/>
                </a:cxn>
                <a:cxn ang="0">
                  <a:pos x="26" y="48"/>
                </a:cxn>
                <a:cxn ang="0">
                  <a:pos x="20" y="56"/>
                </a:cxn>
                <a:cxn ang="0">
                  <a:pos x="0" y="24"/>
                </a:cxn>
                <a:cxn ang="0">
                  <a:pos x="0" y="0"/>
                </a:cxn>
                <a:cxn ang="0">
                  <a:pos x="7" y="8"/>
                </a:cxn>
                <a:cxn ang="0">
                  <a:pos x="13" y="0"/>
                </a:cxn>
              </a:cxnLst>
              <a:rect l="0" t="0" r="r" b="b"/>
              <a:pathLst>
                <a:path w="26" h="56">
                  <a:moveTo>
                    <a:pt x="13" y="0"/>
                  </a:moveTo>
                  <a:lnTo>
                    <a:pt x="13" y="24"/>
                  </a:lnTo>
                  <a:lnTo>
                    <a:pt x="26" y="48"/>
                  </a:lnTo>
                  <a:lnTo>
                    <a:pt x="20" y="56"/>
                  </a:lnTo>
                  <a:lnTo>
                    <a:pt x="0" y="24"/>
                  </a:lnTo>
                  <a:lnTo>
                    <a:pt x="0" y="0"/>
                  </a:lnTo>
                  <a:lnTo>
                    <a:pt x="7" y="8"/>
                  </a:lnTo>
                  <a:lnTo>
                    <a:pt x="13" y="0"/>
                  </a:lnTo>
                  <a:close/>
                </a:path>
              </a:pathLst>
            </a:custGeom>
            <a:grpFill/>
            <a:ln w="9525">
              <a:solidFill>
                <a:schemeClr val="tx1"/>
              </a:solidFill>
              <a:prstDash val="solid"/>
              <a:round/>
              <a:headEnd/>
              <a:tailEnd/>
            </a:ln>
          </p:spPr>
          <p:txBody>
            <a:bodyPr/>
            <a:lstStyle/>
            <a:p>
              <a:endParaRPr lang="en-US" dirty="0"/>
            </a:p>
          </p:txBody>
        </p:sp>
        <p:sp>
          <p:nvSpPr>
            <p:cNvPr id="189" name="Freeform 125"/>
            <p:cNvSpPr>
              <a:spLocks/>
            </p:cNvSpPr>
            <p:nvPr/>
          </p:nvSpPr>
          <p:spPr bwMode="auto">
            <a:xfrm>
              <a:off x="2675" y="2735"/>
              <a:ext cx="13" cy="56"/>
            </a:xfrm>
            <a:custGeom>
              <a:avLst/>
              <a:gdLst/>
              <a:ahLst/>
              <a:cxnLst>
                <a:cxn ang="0">
                  <a:pos x="13" y="0"/>
                </a:cxn>
                <a:cxn ang="0">
                  <a:pos x="13" y="24"/>
                </a:cxn>
                <a:cxn ang="0">
                  <a:pos x="0" y="56"/>
                </a:cxn>
                <a:cxn ang="0">
                  <a:pos x="0" y="48"/>
                </a:cxn>
                <a:cxn ang="0">
                  <a:pos x="7" y="40"/>
                </a:cxn>
                <a:cxn ang="0">
                  <a:pos x="0" y="0"/>
                </a:cxn>
                <a:cxn ang="0">
                  <a:pos x="7" y="0"/>
                </a:cxn>
                <a:cxn ang="0">
                  <a:pos x="13" y="0"/>
                </a:cxn>
              </a:cxnLst>
              <a:rect l="0" t="0" r="r" b="b"/>
              <a:pathLst>
                <a:path w="13" h="56">
                  <a:moveTo>
                    <a:pt x="13" y="0"/>
                  </a:moveTo>
                  <a:lnTo>
                    <a:pt x="13" y="24"/>
                  </a:lnTo>
                  <a:lnTo>
                    <a:pt x="0" y="56"/>
                  </a:lnTo>
                  <a:lnTo>
                    <a:pt x="0" y="48"/>
                  </a:lnTo>
                  <a:lnTo>
                    <a:pt x="7" y="40"/>
                  </a:lnTo>
                  <a:lnTo>
                    <a:pt x="0" y="0"/>
                  </a:lnTo>
                  <a:lnTo>
                    <a:pt x="7" y="0"/>
                  </a:lnTo>
                  <a:lnTo>
                    <a:pt x="13" y="0"/>
                  </a:lnTo>
                  <a:close/>
                </a:path>
              </a:pathLst>
            </a:custGeom>
            <a:grpFill/>
            <a:ln w="9525">
              <a:solidFill>
                <a:schemeClr val="tx1"/>
              </a:solidFill>
              <a:prstDash val="solid"/>
              <a:round/>
              <a:headEnd/>
              <a:tailEnd/>
            </a:ln>
          </p:spPr>
          <p:txBody>
            <a:bodyPr/>
            <a:lstStyle/>
            <a:p>
              <a:endParaRPr lang="en-US" dirty="0"/>
            </a:p>
          </p:txBody>
        </p:sp>
      </p:grpSp>
    </p:spTree>
    <p:extLst>
      <p:ext uri="{BB962C8B-B14F-4D97-AF65-F5344CB8AC3E}">
        <p14:creationId xmlns:p14="http://schemas.microsoft.com/office/powerpoint/2010/main" val="2937480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p>
            <a:fld id="{30990A36-C9D5-4026-B343-CD5B3FC2BE65}" type="slidenum">
              <a:rPr lang="en-US" smtClean="0"/>
              <a:pPr/>
              <a:t>30</a:t>
            </a:fld>
            <a:endParaRPr lang="en-US" dirty="0"/>
          </a:p>
        </p:txBody>
      </p:sp>
      <p:sp>
        <p:nvSpPr>
          <p:cNvPr id="38915" name="Rectangle 2"/>
          <p:cNvSpPr>
            <a:spLocks noGrp="1" noChangeArrowheads="1"/>
          </p:cNvSpPr>
          <p:nvPr>
            <p:ph type="title"/>
          </p:nvPr>
        </p:nvSpPr>
        <p:spPr>
          <a:xfrm>
            <a:off x="685800" y="381000"/>
            <a:ext cx="7772400" cy="533400"/>
          </a:xfrm>
        </p:spPr>
        <p:txBody>
          <a:bodyPr>
            <a:normAutofit fontScale="90000"/>
          </a:bodyPr>
          <a:lstStyle/>
          <a:p>
            <a:pPr>
              <a:defRPr/>
            </a:pPr>
            <a:r>
              <a:rPr lang="en-US" dirty="0"/>
              <a:t>Executing Time Question</a:t>
            </a:r>
          </a:p>
        </p:txBody>
      </p:sp>
      <p:sp>
        <p:nvSpPr>
          <p:cNvPr id="38916" name="Rectangle 3"/>
          <p:cNvSpPr>
            <a:spLocks noGrp="1" noChangeArrowheads="1"/>
          </p:cNvSpPr>
          <p:nvPr>
            <p:ph type="body" idx="1"/>
          </p:nvPr>
        </p:nvSpPr>
        <p:spPr>
          <a:xfrm>
            <a:off x="457200" y="1295400"/>
            <a:ext cx="7848600" cy="4800600"/>
          </a:xfrm>
        </p:spPr>
        <p:txBody>
          <a:bodyPr/>
          <a:lstStyle/>
          <a:p>
            <a:pPr marL="442913" indent="-358775">
              <a:spcBef>
                <a:spcPct val="0"/>
              </a:spcBef>
              <a:defRPr/>
            </a:pPr>
            <a:r>
              <a:rPr lang="en-US" sz="2800" dirty="0"/>
              <a:t>Suppose two algorithms perform the same task such as search (linear search vs. binary search) and sorting (selection sort vs. insertion sort)</a:t>
            </a:r>
          </a:p>
          <a:p>
            <a:pPr marL="842963" lvl="1" indent="-358775">
              <a:spcBef>
                <a:spcPct val="0"/>
              </a:spcBef>
              <a:defRPr/>
            </a:pPr>
            <a:r>
              <a:rPr lang="en-US" sz="2400" dirty="0"/>
              <a:t>Which one is better?</a:t>
            </a:r>
          </a:p>
          <a:p>
            <a:pPr marL="442913" indent="-358775">
              <a:spcBef>
                <a:spcPct val="0"/>
              </a:spcBef>
              <a:defRPr/>
            </a:pPr>
            <a:r>
              <a:rPr lang="en-US" sz="2800" dirty="0"/>
              <a:t>One possible approach to answer this question is to implement these algorithms  and run the programs to get execution time</a:t>
            </a:r>
          </a:p>
          <a:p>
            <a:pPr marL="442913" indent="-358775">
              <a:spcBef>
                <a:spcPct val="0"/>
              </a:spcBef>
              <a:defRPr/>
            </a:pPr>
            <a:r>
              <a:rPr lang="en-US" sz="2800" dirty="0"/>
              <a:t>But there are two problems with this approach….. </a:t>
            </a:r>
          </a:p>
          <a:p>
            <a:pPr marL="442913" indent="-358775">
              <a:spcBef>
                <a:spcPct val="0"/>
              </a:spcBef>
              <a:defRPr/>
            </a:pPr>
            <a:endParaRPr lang="en-US" sz="2400" dirty="0"/>
          </a:p>
        </p:txBody>
      </p:sp>
      <p:pic>
        <p:nvPicPr>
          <p:cNvPr id="715778" name="Picture 2" descr="C:\Users\Jerry\Desktop\images.jpg"/>
          <p:cNvPicPr>
            <a:picLocks noChangeAspect="1" noChangeArrowheads="1"/>
          </p:cNvPicPr>
          <p:nvPr/>
        </p:nvPicPr>
        <p:blipFill>
          <a:blip r:embed="rId2" cstate="print"/>
          <a:srcRect/>
          <a:stretch>
            <a:fillRect/>
          </a:stretch>
        </p:blipFill>
        <p:spPr bwMode="auto">
          <a:xfrm>
            <a:off x="6883675" y="5016464"/>
            <a:ext cx="2063922" cy="1574042"/>
          </a:xfrm>
          <a:prstGeom prst="rect">
            <a:avLst/>
          </a:prstGeom>
          <a:solidFill>
            <a:srgbClr val="B7DBFF"/>
          </a:solidFill>
          <a:ln w="38100">
            <a:solidFill>
              <a:srgbClr val="FF0000"/>
            </a:solidFill>
          </a:ln>
        </p:spPr>
      </p:pic>
    </p:spTree>
    <p:extLst>
      <p:ext uri="{BB962C8B-B14F-4D97-AF65-F5344CB8AC3E}">
        <p14:creationId xmlns:p14="http://schemas.microsoft.com/office/powerpoint/2010/main" val="3304339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EA9EAED5-5E04-4111-8DC9-35077E0BBF83}" type="slidenum">
              <a:rPr lang="en-US" smtClean="0"/>
              <a:pPr/>
              <a:t>31</a:t>
            </a:fld>
            <a:endParaRPr lang="en-US" dirty="0"/>
          </a:p>
        </p:txBody>
      </p:sp>
      <p:sp>
        <p:nvSpPr>
          <p:cNvPr id="39939" name="Rectangle 2"/>
          <p:cNvSpPr>
            <a:spLocks noGrp="1" noChangeArrowheads="1"/>
          </p:cNvSpPr>
          <p:nvPr>
            <p:ph type="title"/>
          </p:nvPr>
        </p:nvSpPr>
        <p:spPr>
          <a:xfrm>
            <a:off x="152400" y="533400"/>
            <a:ext cx="8305800" cy="533400"/>
          </a:xfrm>
        </p:spPr>
        <p:txBody>
          <a:bodyPr>
            <a:normAutofit fontScale="90000"/>
          </a:bodyPr>
          <a:lstStyle/>
          <a:p>
            <a:pPr>
              <a:defRPr/>
            </a:pPr>
            <a:r>
              <a:rPr lang="en-US" sz="4000" dirty="0"/>
              <a:t>Problems Measuring Execution Time</a:t>
            </a:r>
          </a:p>
        </p:txBody>
      </p:sp>
      <p:sp>
        <p:nvSpPr>
          <p:cNvPr id="39940" name="Rectangle 3"/>
          <p:cNvSpPr>
            <a:spLocks noGrp="1" noChangeArrowheads="1"/>
          </p:cNvSpPr>
          <p:nvPr>
            <p:ph type="body" idx="1"/>
          </p:nvPr>
        </p:nvSpPr>
        <p:spPr>
          <a:xfrm>
            <a:off x="279042" y="1337072"/>
            <a:ext cx="8458200" cy="4800600"/>
          </a:xfrm>
        </p:spPr>
        <p:txBody>
          <a:bodyPr/>
          <a:lstStyle/>
          <a:p>
            <a:pPr marL="442913" indent="-358775">
              <a:lnSpc>
                <a:spcPct val="90000"/>
              </a:lnSpc>
              <a:defRPr/>
            </a:pPr>
            <a:r>
              <a:rPr lang="en-US" dirty="0"/>
              <a:t>First, there are many tasks running concurrently on a computer</a:t>
            </a:r>
          </a:p>
          <a:p>
            <a:pPr marL="842963" lvl="1" indent="-358775">
              <a:lnSpc>
                <a:spcPct val="90000"/>
              </a:lnSpc>
              <a:defRPr/>
            </a:pPr>
            <a:r>
              <a:rPr lang="en-US" dirty="0"/>
              <a:t>The execution time of a particular program is dependent on the system load   </a:t>
            </a:r>
          </a:p>
          <a:p>
            <a:pPr marL="442913" indent="-358775">
              <a:lnSpc>
                <a:spcPct val="90000"/>
              </a:lnSpc>
              <a:defRPr/>
            </a:pPr>
            <a:r>
              <a:rPr lang="en-US" dirty="0"/>
              <a:t>Second, the execution time is dependent on specific input</a:t>
            </a:r>
          </a:p>
          <a:p>
            <a:pPr marL="842963" lvl="1" indent="-358775">
              <a:lnSpc>
                <a:spcPct val="90000"/>
              </a:lnSpc>
              <a:defRPr/>
            </a:pPr>
            <a:r>
              <a:rPr lang="en-US" dirty="0"/>
              <a:t>Consider linear search and binary search  </a:t>
            </a:r>
          </a:p>
          <a:p>
            <a:pPr marL="1243013" lvl="2" indent="-358775">
              <a:lnSpc>
                <a:spcPct val="90000"/>
              </a:lnSpc>
              <a:defRPr/>
            </a:pPr>
            <a:r>
              <a:rPr lang="en-US" dirty="0"/>
              <a:t>If an element to be searched happens to be the first in the list, linear search will find the element quicker than binary search </a:t>
            </a:r>
          </a:p>
          <a:p>
            <a:pPr marL="1243013" lvl="2" indent="-358775">
              <a:lnSpc>
                <a:spcPct val="90000"/>
              </a:lnSpc>
              <a:defRPr/>
            </a:pPr>
            <a:endParaRPr lang="en-US" sz="2000" dirty="0"/>
          </a:p>
        </p:txBody>
      </p:sp>
      <p:pic>
        <p:nvPicPr>
          <p:cNvPr id="635905" name="Picture 1" descr="C:\Users\Jerry\Desktop\index.jpg"/>
          <p:cNvPicPr>
            <a:picLocks noChangeAspect="1" noChangeArrowheads="1"/>
          </p:cNvPicPr>
          <p:nvPr/>
        </p:nvPicPr>
        <p:blipFill>
          <a:blip r:embed="rId2" cstate="print"/>
          <a:srcRect/>
          <a:stretch>
            <a:fillRect/>
          </a:stretch>
        </p:blipFill>
        <p:spPr bwMode="auto">
          <a:xfrm>
            <a:off x="6894244" y="5486400"/>
            <a:ext cx="1340722" cy="1194258"/>
          </a:xfrm>
          <a:prstGeom prst="rect">
            <a:avLst/>
          </a:prstGeom>
          <a:noFill/>
          <a:ln w="38100">
            <a:solidFill>
              <a:srgbClr val="FF0000"/>
            </a:solidFill>
          </a:ln>
        </p:spPr>
      </p:pic>
    </p:spTree>
    <p:extLst>
      <p:ext uri="{BB962C8B-B14F-4D97-AF65-F5344CB8AC3E}">
        <p14:creationId xmlns:p14="http://schemas.microsoft.com/office/powerpoint/2010/main" val="2585729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3F002384-661A-44E3-A5F7-8BB4B6BD7E74}" type="slidenum">
              <a:rPr lang="en-US"/>
              <a:pPr/>
              <a:t>32</a:t>
            </a:fld>
            <a:endParaRPr lang="en-US" dirty="0"/>
          </a:p>
        </p:txBody>
      </p:sp>
      <p:sp>
        <p:nvSpPr>
          <p:cNvPr id="154626" name="Rectangle 2"/>
          <p:cNvSpPr>
            <a:spLocks noGrp="1" noChangeArrowheads="1"/>
          </p:cNvSpPr>
          <p:nvPr>
            <p:ph type="title"/>
          </p:nvPr>
        </p:nvSpPr>
        <p:spPr/>
        <p:txBody>
          <a:bodyPr/>
          <a:lstStyle/>
          <a:p>
            <a:r>
              <a:rPr lang="en-US" dirty="0"/>
              <a:t>Limitations of Experiments</a:t>
            </a:r>
          </a:p>
        </p:txBody>
      </p:sp>
      <p:sp>
        <p:nvSpPr>
          <p:cNvPr id="154627" name="Rectangle 3"/>
          <p:cNvSpPr>
            <a:spLocks noGrp="1" noChangeArrowheads="1"/>
          </p:cNvSpPr>
          <p:nvPr>
            <p:ph type="body" idx="1"/>
          </p:nvPr>
        </p:nvSpPr>
        <p:spPr>
          <a:xfrm>
            <a:off x="457200" y="1417638"/>
            <a:ext cx="8077200" cy="4114800"/>
          </a:xfrm>
        </p:spPr>
        <p:txBody>
          <a:bodyPr/>
          <a:lstStyle/>
          <a:p>
            <a:pPr>
              <a:lnSpc>
                <a:spcPct val="90000"/>
              </a:lnSpc>
            </a:pPr>
            <a:r>
              <a:rPr lang="en-US" dirty="0"/>
              <a:t>It is necessary to implement the algorithm, which may be difficult</a:t>
            </a:r>
          </a:p>
          <a:p>
            <a:pPr>
              <a:lnSpc>
                <a:spcPct val="90000"/>
              </a:lnSpc>
            </a:pPr>
            <a:r>
              <a:rPr lang="en-US" dirty="0"/>
              <a:t>Results may not be indicative of the running time on other inputs not included in the experiment  </a:t>
            </a:r>
          </a:p>
          <a:p>
            <a:pPr>
              <a:lnSpc>
                <a:spcPct val="90000"/>
              </a:lnSpc>
            </a:pPr>
            <a:r>
              <a:rPr lang="en-US" dirty="0"/>
              <a:t>In order to compare two algorithms, the same hardware and software environments must be used</a:t>
            </a:r>
          </a:p>
        </p:txBody>
      </p:sp>
      <p:pic>
        <p:nvPicPr>
          <p:cNvPr id="574467" name="Picture 3" descr="C:\Users\Jerry\Desktop\images.jpg"/>
          <p:cNvPicPr>
            <a:picLocks noChangeAspect="1" noChangeArrowheads="1"/>
          </p:cNvPicPr>
          <p:nvPr/>
        </p:nvPicPr>
        <p:blipFill>
          <a:blip r:embed="rId3" cstate="print"/>
          <a:srcRect/>
          <a:stretch>
            <a:fillRect/>
          </a:stretch>
        </p:blipFill>
        <p:spPr bwMode="auto">
          <a:xfrm>
            <a:off x="6228427" y="4949946"/>
            <a:ext cx="2794000" cy="1676400"/>
          </a:xfrm>
          <a:prstGeom prst="rect">
            <a:avLst/>
          </a:prstGeom>
          <a:noFill/>
        </p:spPr>
      </p:pic>
      <p:pic>
        <p:nvPicPr>
          <p:cNvPr id="7" name="Picture 6" descr="C:\Users\Jerry\Desktop\index.jpg"/>
          <p:cNvPicPr>
            <a:picLocks noChangeAspect="1" noChangeArrowheads="1"/>
          </p:cNvPicPr>
          <p:nvPr/>
        </p:nvPicPr>
        <p:blipFill>
          <a:blip r:embed="rId4" cstate="print"/>
          <a:srcRect/>
          <a:stretch>
            <a:fillRect/>
          </a:stretch>
        </p:blipFill>
        <p:spPr bwMode="auto">
          <a:xfrm>
            <a:off x="4228360" y="5212126"/>
            <a:ext cx="1512040" cy="1414220"/>
          </a:xfrm>
          <a:prstGeom prst="rect">
            <a:avLst/>
          </a:prstGeom>
          <a:noFill/>
          <a:ln w="9525">
            <a:noFill/>
            <a:miter lim="800000"/>
            <a:headEnd/>
            <a:tailEnd/>
          </a:ln>
        </p:spPr>
      </p:pic>
    </p:spTree>
    <p:extLst>
      <p:ext uri="{BB962C8B-B14F-4D97-AF65-F5344CB8AC3E}">
        <p14:creationId xmlns:p14="http://schemas.microsoft.com/office/powerpoint/2010/main" val="2602114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A68BD15B-3679-4A72-AAF1-F14566E0CED9}" type="slidenum">
              <a:rPr lang="en-US"/>
              <a:pPr/>
              <a:t>33</a:t>
            </a:fld>
            <a:endParaRPr lang="en-US" dirty="0"/>
          </a:p>
        </p:txBody>
      </p:sp>
      <p:sp>
        <p:nvSpPr>
          <p:cNvPr id="10242" name="Rectangle 2"/>
          <p:cNvSpPr>
            <a:spLocks noGrp="1" noChangeArrowheads="1"/>
          </p:cNvSpPr>
          <p:nvPr>
            <p:ph type="title"/>
          </p:nvPr>
        </p:nvSpPr>
        <p:spPr>
          <a:xfrm>
            <a:off x="685800" y="228600"/>
            <a:ext cx="8229600" cy="1143000"/>
          </a:xfrm>
        </p:spPr>
        <p:txBody>
          <a:bodyPr/>
          <a:lstStyle/>
          <a:p>
            <a:r>
              <a:rPr lang="en-US" dirty="0">
                <a:effectLst/>
              </a:rPr>
              <a:t>Theoretical Analysis</a:t>
            </a:r>
          </a:p>
        </p:txBody>
      </p:sp>
      <p:sp>
        <p:nvSpPr>
          <p:cNvPr id="10243" name="Rectangle 3"/>
          <p:cNvSpPr>
            <a:spLocks noGrp="1" noChangeArrowheads="1"/>
          </p:cNvSpPr>
          <p:nvPr>
            <p:ph type="body" idx="1"/>
          </p:nvPr>
        </p:nvSpPr>
        <p:spPr>
          <a:xfrm>
            <a:off x="685799" y="1605996"/>
            <a:ext cx="8062913" cy="4267200"/>
          </a:xfrm>
        </p:spPr>
        <p:txBody>
          <a:bodyPr/>
          <a:lstStyle/>
          <a:p>
            <a:r>
              <a:rPr lang="en-US" dirty="0"/>
              <a:t>Uses a high-level description of the algorithm instead of an implementation</a:t>
            </a:r>
          </a:p>
          <a:p>
            <a:r>
              <a:rPr lang="en-US" dirty="0"/>
              <a:t>Characterizes running time as a function of the input size, </a:t>
            </a:r>
            <a:r>
              <a:rPr lang="en-US" b="1" i="1" dirty="0">
                <a:solidFill>
                  <a:srgbClr val="FFFF00"/>
                </a:solidFill>
              </a:rPr>
              <a:t>n</a:t>
            </a:r>
            <a:r>
              <a:rPr lang="en-US" dirty="0">
                <a:solidFill>
                  <a:srgbClr val="FFFF00"/>
                </a:solidFill>
              </a:rPr>
              <a:t> </a:t>
            </a:r>
          </a:p>
          <a:p>
            <a:r>
              <a:rPr lang="en-US" dirty="0"/>
              <a:t>Takes into account all possible inputs</a:t>
            </a:r>
          </a:p>
          <a:p>
            <a:r>
              <a:rPr lang="en-US" dirty="0"/>
              <a:t>Allows one to evaluate the speed of an algorithm </a:t>
            </a:r>
            <a:r>
              <a:rPr lang="en-US" u="sng" dirty="0">
                <a:solidFill>
                  <a:srgbClr val="FFFF00"/>
                </a:solidFill>
              </a:rPr>
              <a:t>independent</a:t>
            </a:r>
            <a:r>
              <a:rPr lang="en-US" dirty="0">
                <a:solidFill>
                  <a:srgbClr val="FFFF00"/>
                </a:solidFill>
              </a:rPr>
              <a:t> </a:t>
            </a:r>
            <a:r>
              <a:rPr lang="en-US" dirty="0"/>
              <a:t>of the hardware/software environment</a:t>
            </a:r>
          </a:p>
        </p:txBody>
      </p:sp>
      <p:graphicFrame>
        <p:nvGraphicFramePr>
          <p:cNvPr id="10244" name="Object 4"/>
          <p:cNvGraphicFramePr>
            <a:graphicFrameLocks noChangeAspect="1"/>
          </p:cNvGraphicFramePr>
          <p:nvPr>
            <p:extLst/>
          </p:nvPr>
        </p:nvGraphicFramePr>
        <p:xfrm>
          <a:off x="7636099" y="228600"/>
          <a:ext cx="992746" cy="1365816"/>
        </p:xfrm>
        <a:graphic>
          <a:graphicData uri="http://schemas.openxmlformats.org/presentationml/2006/ole">
            <mc:AlternateContent xmlns:mc="http://schemas.openxmlformats.org/markup-compatibility/2006">
              <mc:Choice xmlns:v="urn:schemas-microsoft-com:vml" Requires="v">
                <p:oleObj spid="_x0000_s1190919" name="Clip" r:id="rId4" imgW="2309760" imgH="3176280" progId="">
                  <p:embed/>
                </p:oleObj>
              </mc:Choice>
              <mc:Fallback>
                <p:oleObj name="Clip" r:id="rId4" imgW="2309760" imgH="3176280" progId="">
                  <p:embed/>
                  <p:pic>
                    <p:nvPicPr>
                      <p:cNvPr id="1024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6099" y="228600"/>
                        <a:ext cx="992746" cy="1365816"/>
                      </a:xfrm>
                      <a:prstGeom prst="rect">
                        <a:avLst/>
                      </a:prstGeom>
                      <a:solidFill>
                        <a:srgbClr val="B7DBFF"/>
                      </a:solidFill>
                      <a:extLst/>
                    </p:spPr>
                  </p:pic>
                </p:oleObj>
              </mc:Fallback>
            </mc:AlternateContent>
          </a:graphicData>
        </a:graphic>
      </p:graphicFrame>
      <p:pic>
        <p:nvPicPr>
          <p:cNvPr id="10245" name="Picture 5"/>
          <p:cNvPicPr>
            <a:picLocks noChangeAspect="1" noChangeArrowheads="1"/>
          </p:cNvPicPr>
          <p:nvPr/>
        </p:nvPicPr>
        <p:blipFill>
          <a:blip r:embed="rId6" cstate="print"/>
          <a:srcRect/>
          <a:stretch>
            <a:fillRect/>
          </a:stretch>
        </p:blipFill>
        <p:spPr bwMode="auto">
          <a:xfrm>
            <a:off x="6985352" y="5052079"/>
            <a:ext cx="1789864" cy="1405043"/>
          </a:xfrm>
          <a:prstGeom prst="rect">
            <a:avLst/>
          </a:prstGeom>
          <a:noFill/>
          <a:ln w="9525">
            <a:noFill/>
            <a:miter lim="800000"/>
            <a:headEnd/>
            <a:tailEnd/>
          </a:ln>
          <a:effectLst/>
        </p:spPr>
      </p:pic>
    </p:spTree>
    <p:extLst>
      <p:ext uri="{BB962C8B-B14F-4D97-AF65-F5344CB8AC3E}">
        <p14:creationId xmlns:p14="http://schemas.microsoft.com/office/powerpoint/2010/main" val="3705554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a:xfrm>
            <a:off x="417672" y="1367084"/>
            <a:ext cx="8229600" cy="4525963"/>
          </a:xfrm>
        </p:spPr>
        <p:txBody>
          <a:bodyPr/>
          <a:lstStyle/>
          <a:p>
            <a:pPr marL="228600" indent="-144463">
              <a:spcBef>
                <a:spcPct val="0"/>
              </a:spcBef>
              <a:defRPr/>
            </a:pPr>
            <a:r>
              <a:rPr lang="en-US" dirty="0"/>
              <a:t> It is very difficult to compare algorithms by measuring their execution time</a:t>
            </a:r>
          </a:p>
          <a:p>
            <a:pPr marL="228600" indent="-144463">
              <a:spcBef>
                <a:spcPct val="0"/>
              </a:spcBef>
              <a:defRPr/>
            </a:pPr>
            <a:r>
              <a:rPr lang="en-US" dirty="0"/>
              <a:t> To overcome these problems, a theoretical approach has been developed to analyze algorithms independent of computers and specific input</a:t>
            </a:r>
          </a:p>
          <a:p>
            <a:pPr marL="228600" indent="-144463">
              <a:spcBef>
                <a:spcPct val="0"/>
              </a:spcBef>
              <a:defRPr/>
            </a:pPr>
            <a:r>
              <a:rPr lang="en-US" dirty="0"/>
              <a:t> This approach approximates the effect of a change on the size of the </a:t>
            </a:r>
            <a:r>
              <a:rPr lang="en-US" dirty="0">
                <a:solidFill>
                  <a:srgbClr val="FFFF00"/>
                </a:solidFill>
              </a:rPr>
              <a:t>input</a:t>
            </a:r>
          </a:p>
          <a:p>
            <a:pPr marL="228600" indent="-144463">
              <a:spcBef>
                <a:spcPct val="0"/>
              </a:spcBef>
              <a:defRPr/>
            </a:pPr>
            <a:endParaRPr lang="en-US" sz="2800" dirty="0">
              <a:solidFill>
                <a:srgbClr val="FFFF00"/>
              </a:solidFill>
              <a:effectLst>
                <a:outerShdw blurRad="38100" dist="38100" dir="2700000" algn="tl">
                  <a:srgbClr val="000000">
                    <a:alpha val="43137"/>
                  </a:srgbClr>
                </a:outerShdw>
              </a:effectLst>
            </a:endParaRPr>
          </a:p>
        </p:txBody>
      </p:sp>
      <p:sp>
        <p:nvSpPr>
          <p:cNvPr id="28674" name="Slide Number Placeholder 4"/>
          <p:cNvSpPr>
            <a:spLocks noGrp="1"/>
          </p:cNvSpPr>
          <p:nvPr>
            <p:ph type="sldNum" sz="quarter" idx="12"/>
          </p:nvPr>
        </p:nvSpPr>
        <p:spPr>
          <a:noFill/>
        </p:spPr>
        <p:txBody>
          <a:bodyPr/>
          <a:lstStyle/>
          <a:p>
            <a:fld id="{A6747A09-7B8A-47C5-857E-1640D3A05678}" type="slidenum">
              <a:rPr lang="en-US" smtClean="0"/>
              <a:pPr/>
              <a:t>34</a:t>
            </a:fld>
            <a:endParaRPr lang="en-US" dirty="0"/>
          </a:p>
        </p:txBody>
      </p:sp>
      <p:sp>
        <p:nvSpPr>
          <p:cNvPr id="40963" name="Rectangle 2"/>
          <p:cNvSpPr>
            <a:spLocks noGrp="1" noChangeArrowheads="1"/>
          </p:cNvSpPr>
          <p:nvPr>
            <p:ph type="title"/>
          </p:nvPr>
        </p:nvSpPr>
        <p:spPr/>
        <p:txBody>
          <a:bodyPr>
            <a:normAutofit/>
          </a:bodyPr>
          <a:lstStyle/>
          <a:p>
            <a:pPr>
              <a:defRPr/>
            </a:pPr>
            <a:r>
              <a:rPr lang="en-US" dirty="0">
                <a:effectLst/>
              </a:rPr>
              <a:t>Growth Rate (1) </a:t>
            </a:r>
          </a:p>
        </p:txBody>
      </p:sp>
      <p:pic>
        <p:nvPicPr>
          <p:cNvPr id="6" name="Picture 1" descr="C:\Users\Jerry\Desktop\images.jpg"/>
          <p:cNvPicPr>
            <a:picLocks noChangeAspect="1" noChangeArrowheads="1"/>
          </p:cNvPicPr>
          <p:nvPr/>
        </p:nvPicPr>
        <p:blipFill>
          <a:blip r:embed="rId2" cstate="print"/>
          <a:srcRect/>
          <a:stretch>
            <a:fillRect/>
          </a:stretch>
        </p:blipFill>
        <p:spPr bwMode="auto">
          <a:xfrm>
            <a:off x="6521826" y="5333999"/>
            <a:ext cx="2125445" cy="1381539"/>
          </a:xfrm>
          <a:prstGeom prst="rect">
            <a:avLst/>
          </a:prstGeom>
          <a:noFill/>
        </p:spPr>
      </p:pic>
    </p:spTree>
    <p:extLst>
      <p:ext uri="{BB962C8B-B14F-4D97-AF65-F5344CB8AC3E}">
        <p14:creationId xmlns:p14="http://schemas.microsoft.com/office/powerpoint/2010/main" val="3220148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081B48F0-6CC4-445B-8F04-DCC5D29D1012}" type="slidenum">
              <a:rPr lang="en-US" smtClean="0"/>
              <a:pPr/>
              <a:t>35</a:t>
            </a:fld>
            <a:endParaRPr lang="en-US" dirty="0"/>
          </a:p>
        </p:txBody>
      </p:sp>
      <p:sp>
        <p:nvSpPr>
          <p:cNvPr id="40964" name="Rectangle 3"/>
          <p:cNvSpPr>
            <a:spLocks noGrp="1" noChangeArrowheads="1"/>
          </p:cNvSpPr>
          <p:nvPr>
            <p:ph type="body" idx="1"/>
          </p:nvPr>
        </p:nvSpPr>
        <p:spPr>
          <a:xfrm>
            <a:off x="228600" y="1143000"/>
            <a:ext cx="8610600" cy="5029200"/>
          </a:xfrm>
        </p:spPr>
        <p:txBody>
          <a:bodyPr/>
          <a:lstStyle/>
          <a:p>
            <a:pPr marL="228600" indent="-144463">
              <a:spcBef>
                <a:spcPct val="0"/>
              </a:spcBef>
              <a:defRPr/>
            </a:pPr>
            <a:r>
              <a:rPr lang="en-US" dirty="0"/>
              <a:t>In this way, one can see how fast an algorithm’s execution time increases as the input size increases, so one can compare two algorithms by examining their </a:t>
            </a:r>
            <a:r>
              <a:rPr lang="en-US" b="1" dirty="0">
                <a:solidFill>
                  <a:srgbClr val="FFFF00"/>
                </a:solidFill>
              </a:rPr>
              <a:t>growth rates </a:t>
            </a:r>
          </a:p>
        </p:txBody>
      </p:sp>
      <p:pic>
        <p:nvPicPr>
          <p:cNvPr id="717826" name="Picture 2" descr="C:\Users\Jerry\Desktop\index.jpg"/>
          <p:cNvPicPr>
            <a:picLocks noChangeAspect="1" noChangeArrowheads="1"/>
          </p:cNvPicPr>
          <p:nvPr/>
        </p:nvPicPr>
        <p:blipFill>
          <a:blip r:embed="rId2" cstate="print"/>
          <a:srcRect/>
          <a:stretch>
            <a:fillRect/>
          </a:stretch>
        </p:blipFill>
        <p:spPr bwMode="auto">
          <a:xfrm>
            <a:off x="3810000" y="3688080"/>
            <a:ext cx="5029200" cy="3017520"/>
          </a:xfrm>
          <a:prstGeom prst="rect">
            <a:avLst/>
          </a:prstGeom>
          <a:solidFill>
            <a:srgbClr val="FFFF00"/>
          </a:solidFill>
          <a:ln w="76200">
            <a:solidFill>
              <a:schemeClr val="tx1"/>
            </a:solidFill>
          </a:ln>
        </p:spPr>
      </p:pic>
      <p:sp>
        <p:nvSpPr>
          <p:cNvPr id="7" name="Rectangle 2"/>
          <p:cNvSpPr txBox="1">
            <a:spLocks noChangeArrowheads="1"/>
          </p:cNvSpPr>
          <p:nvPr/>
        </p:nvSpPr>
        <p:spPr>
          <a:xfrm>
            <a:off x="265272" y="0"/>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latin typeface="+mj-lt"/>
                <a:ea typeface="+mj-ea"/>
                <a:cs typeface="+mj-cs"/>
              </a:defRPr>
            </a:lvl1pPr>
            <a:extLst/>
          </a:lstStyle>
          <a:p>
            <a:pPr fontAlgn="auto">
              <a:spcAft>
                <a:spcPts val="0"/>
              </a:spcAft>
              <a:defRPr/>
            </a:pPr>
            <a:r>
              <a:rPr lang="en-US" dirty="0"/>
              <a:t>Growth Rate (2) </a:t>
            </a:r>
          </a:p>
        </p:txBody>
      </p:sp>
    </p:spTree>
    <p:extLst>
      <p:ext uri="{BB962C8B-B14F-4D97-AF65-F5344CB8AC3E}">
        <p14:creationId xmlns:p14="http://schemas.microsoft.com/office/powerpoint/2010/main" val="941854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a:xfrm>
            <a:off x="457200" y="1405721"/>
            <a:ext cx="8229600" cy="4525963"/>
          </a:xfrm>
        </p:spPr>
        <p:txBody>
          <a:bodyPr>
            <a:normAutofit/>
          </a:bodyPr>
          <a:lstStyle/>
          <a:p>
            <a:pPr marL="0" indent="0">
              <a:spcBef>
                <a:spcPct val="0"/>
              </a:spcBef>
              <a:defRPr/>
            </a:pPr>
            <a:r>
              <a:rPr lang="en-US" sz="3200" dirty="0"/>
              <a:t>The linear search algorithm compares the key with the elements in the array sequentially until the key is found or the array is exhausted</a:t>
            </a:r>
          </a:p>
          <a:p>
            <a:pPr marL="400050" lvl="1" indent="0">
              <a:spcBef>
                <a:spcPct val="0"/>
              </a:spcBef>
              <a:defRPr/>
            </a:pPr>
            <a:r>
              <a:rPr lang="en-US" sz="2800" dirty="0"/>
              <a:t>If the key is not in the array, it requires </a:t>
            </a:r>
            <a:r>
              <a:rPr lang="en-US" sz="2800" b="1" dirty="0"/>
              <a:t>n</a:t>
            </a:r>
            <a:r>
              <a:rPr lang="en-US" sz="2800" dirty="0"/>
              <a:t> comparisons for an array of size </a:t>
            </a:r>
            <a:r>
              <a:rPr lang="en-US" sz="2800" b="1" dirty="0"/>
              <a:t>n</a:t>
            </a:r>
          </a:p>
          <a:p>
            <a:pPr marL="400050" lvl="1" indent="0">
              <a:spcBef>
                <a:spcPct val="0"/>
              </a:spcBef>
              <a:defRPr/>
            </a:pPr>
            <a:r>
              <a:rPr lang="en-US" sz="2800" dirty="0"/>
              <a:t>If the key is in the array, it requires </a:t>
            </a:r>
            <a:r>
              <a:rPr lang="en-US" sz="2800" b="1" dirty="0">
                <a:solidFill>
                  <a:srgbClr val="FFFF00"/>
                </a:solidFill>
              </a:rPr>
              <a:t>n/2</a:t>
            </a:r>
            <a:r>
              <a:rPr lang="en-US" sz="2800" dirty="0">
                <a:solidFill>
                  <a:srgbClr val="FFFF00"/>
                </a:solidFill>
              </a:rPr>
              <a:t> </a:t>
            </a:r>
            <a:r>
              <a:rPr lang="en-US" sz="2800" dirty="0"/>
              <a:t>comparisons on average</a:t>
            </a:r>
          </a:p>
        </p:txBody>
      </p:sp>
      <p:sp>
        <p:nvSpPr>
          <p:cNvPr id="30722" name="Slide Number Placeholder 4"/>
          <p:cNvSpPr>
            <a:spLocks noGrp="1"/>
          </p:cNvSpPr>
          <p:nvPr>
            <p:ph type="sldNum" sz="quarter" idx="12"/>
          </p:nvPr>
        </p:nvSpPr>
        <p:spPr>
          <a:noFill/>
        </p:spPr>
        <p:txBody>
          <a:bodyPr/>
          <a:lstStyle/>
          <a:p>
            <a:fld id="{D5FBE467-1806-4B77-A205-A4FBCB0A7E1F}" type="slidenum">
              <a:rPr lang="en-US" smtClean="0"/>
              <a:pPr/>
              <a:t>36</a:t>
            </a:fld>
            <a:endParaRPr lang="en-US" dirty="0"/>
          </a:p>
        </p:txBody>
      </p:sp>
      <p:sp>
        <p:nvSpPr>
          <p:cNvPr id="41987" name="Rectangle 2"/>
          <p:cNvSpPr>
            <a:spLocks noGrp="1" noChangeArrowheads="1"/>
          </p:cNvSpPr>
          <p:nvPr>
            <p:ph type="title"/>
          </p:nvPr>
        </p:nvSpPr>
        <p:spPr/>
        <p:txBody>
          <a:bodyPr>
            <a:normAutofit/>
          </a:bodyPr>
          <a:lstStyle/>
          <a:p>
            <a:pPr>
              <a:defRPr/>
            </a:pPr>
            <a:r>
              <a:rPr lang="en-US" dirty="0">
                <a:effectLst/>
              </a:rPr>
              <a:t>Execution Time (1)</a:t>
            </a:r>
          </a:p>
        </p:txBody>
      </p:sp>
      <p:pic>
        <p:nvPicPr>
          <p:cNvPr id="718850" name="Picture 2" descr="C:\Users\Jerry\Desktop\images.jpg"/>
          <p:cNvPicPr>
            <a:picLocks noChangeAspect="1" noChangeArrowheads="1"/>
          </p:cNvPicPr>
          <p:nvPr/>
        </p:nvPicPr>
        <p:blipFill>
          <a:blip r:embed="rId2" cstate="print"/>
          <a:srcRect/>
          <a:stretch>
            <a:fillRect/>
          </a:stretch>
        </p:blipFill>
        <p:spPr bwMode="auto">
          <a:xfrm>
            <a:off x="5486400" y="5141695"/>
            <a:ext cx="2944745" cy="1335305"/>
          </a:xfrm>
          <a:prstGeom prst="rect">
            <a:avLst/>
          </a:prstGeom>
          <a:noFill/>
          <a:ln w="38100">
            <a:solidFill>
              <a:schemeClr val="tx1"/>
            </a:solidFill>
          </a:ln>
        </p:spPr>
      </p:pic>
    </p:spTree>
    <p:extLst>
      <p:ext uri="{BB962C8B-B14F-4D97-AF65-F5344CB8AC3E}">
        <p14:creationId xmlns:p14="http://schemas.microsoft.com/office/powerpoint/2010/main" val="492645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lstStyle/>
          <a:p>
            <a:pPr marL="0" indent="0">
              <a:spcBef>
                <a:spcPct val="0"/>
              </a:spcBef>
              <a:defRPr/>
            </a:pPr>
            <a:r>
              <a:rPr lang="en-US" dirty="0"/>
              <a:t>The algorithm’s execution time is proportional to the size of the array</a:t>
            </a:r>
          </a:p>
          <a:p>
            <a:pPr marL="0" indent="0">
              <a:spcBef>
                <a:spcPct val="0"/>
              </a:spcBef>
              <a:defRPr/>
            </a:pPr>
            <a:r>
              <a:rPr lang="en-US" dirty="0"/>
              <a:t> If one doubles the size of the array, one will expect the number of comparisons to double</a:t>
            </a:r>
          </a:p>
          <a:p>
            <a:pPr marL="0" indent="0">
              <a:spcBef>
                <a:spcPct val="0"/>
              </a:spcBef>
              <a:defRPr/>
            </a:pPr>
            <a:r>
              <a:rPr lang="en-US" dirty="0"/>
              <a:t> The algorithm grows at a linear rate</a:t>
            </a:r>
          </a:p>
          <a:p>
            <a:pPr marL="0" indent="0">
              <a:spcBef>
                <a:spcPct val="0"/>
              </a:spcBef>
              <a:defRPr/>
            </a:pPr>
            <a:r>
              <a:rPr lang="en-US" dirty="0"/>
              <a:t> The growth rate has an order of magnitude of </a:t>
            </a:r>
            <a:r>
              <a:rPr lang="en-US" b="1" dirty="0">
                <a:solidFill>
                  <a:srgbClr val="FFFF00"/>
                </a:solidFill>
              </a:rPr>
              <a:t>n</a:t>
            </a:r>
          </a:p>
        </p:txBody>
      </p:sp>
      <p:sp>
        <p:nvSpPr>
          <p:cNvPr id="31746" name="Slide Number Placeholder 4"/>
          <p:cNvSpPr>
            <a:spLocks noGrp="1"/>
          </p:cNvSpPr>
          <p:nvPr>
            <p:ph type="sldNum" sz="quarter" idx="12"/>
          </p:nvPr>
        </p:nvSpPr>
        <p:spPr>
          <a:noFill/>
        </p:spPr>
        <p:txBody>
          <a:bodyPr/>
          <a:lstStyle/>
          <a:p>
            <a:fld id="{92B1990E-BFC0-403F-92F8-A3E660360155}" type="slidenum">
              <a:rPr lang="en-US" smtClean="0"/>
              <a:pPr/>
              <a:t>37</a:t>
            </a:fld>
            <a:endParaRPr lang="en-US" dirty="0"/>
          </a:p>
        </p:txBody>
      </p:sp>
      <p:sp>
        <p:nvSpPr>
          <p:cNvPr id="41987" name="Rectangle 2"/>
          <p:cNvSpPr>
            <a:spLocks noGrp="1" noChangeArrowheads="1"/>
          </p:cNvSpPr>
          <p:nvPr>
            <p:ph type="title"/>
          </p:nvPr>
        </p:nvSpPr>
        <p:spPr/>
        <p:txBody>
          <a:bodyPr>
            <a:normAutofit/>
          </a:bodyPr>
          <a:lstStyle/>
          <a:p>
            <a:pPr>
              <a:defRPr/>
            </a:pPr>
            <a:r>
              <a:rPr lang="en-US" dirty="0">
                <a:effectLst/>
              </a:rPr>
              <a:t>Execution Time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5255053"/>
            <a:ext cx="1716110" cy="1069547"/>
          </a:xfrm>
          <a:prstGeom prst="rect">
            <a:avLst/>
          </a:prstGeom>
        </p:spPr>
      </p:pic>
    </p:spTree>
    <p:extLst>
      <p:ext uri="{BB962C8B-B14F-4D97-AF65-F5344CB8AC3E}">
        <p14:creationId xmlns:p14="http://schemas.microsoft.com/office/powerpoint/2010/main" val="6225471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marL="0" indent="0">
              <a:spcBef>
                <a:spcPct val="0"/>
              </a:spcBef>
              <a:defRPr/>
            </a:pPr>
            <a:r>
              <a:rPr lang="en-US" dirty="0"/>
              <a:t> Computer analysts use </a:t>
            </a:r>
            <a:r>
              <a:rPr lang="en-US" b="1" dirty="0">
                <a:solidFill>
                  <a:srgbClr val="FFFF00"/>
                </a:solidFill>
              </a:rPr>
              <a:t>Big Oh</a:t>
            </a:r>
            <a:r>
              <a:rPr lang="en-US" dirty="0">
                <a:solidFill>
                  <a:srgbClr val="FFFF00"/>
                </a:solidFill>
              </a:rPr>
              <a:t> </a:t>
            </a:r>
            <a:r>
              <a:rPr lang="en-US" dirty="0"/>
              <a:t>(order of magnitude) to measure the complexity of an algorithm </a:t>
            </a:r>
          </a:p>
          <a:p>
            <a:pPr marL="400050" lvl="1" indent="0">
              <a:spcBef>
                <a:spcPct val="0"/>
              </a:spcBef>
              <a:defRPr/>
            </a:pPr>
            <a:r>
              <a:rPr lang="en-US" dirty="0"/>
              <a:t>Denoted by </a:t>
            </a:r>
            <a:r>
              <a:rPr lang="en-US" b="1" dirty="0">
                <a:solidFill>
                  <a:srgbClr val="FFFF00"/>
                </a:solidFill>
              </a:rPr>
              <a:t>O(n)</a:t>
            </a:r>
            <a:endParaRPr lang="en-US" dirty="0">
              <a:solidFill>
                <a:srgbClr val="FFFF00"/>
              </a:solidFill>
            </a:endParaRPr>
          </a:p>
          <a:p>
            <a:pPr marL="400050" lvl="1" indent="0">
              <a:spcBef>
                <a:spcPct val="0"/>
              </a:spcBef>
              <a:defRPr/>
            </a:pPr>
            <a:r>
              <a:rPr lang="en-US" dirty="0"/>
              <a:t>Pronounced as </a:t>
            </a:r>
            <a:r>
              <a:rPr lang="en-US" b="1" dirty="0">
                <a:solidFill>
                  <a:srgbClr val="FFFF00"/>
                </a:solidFill>
              </a:rPr>
              <a:t>“order of n”</a:t>
            </a:r>
          </a:p>
        </p:txBody>
      </p:sp>
      <p:sp>
        <p:nvSpPr>
          <p:cNvPr id="32770" name="Slide Number Placeholder 4"/>
          <p:cNvSpPr>
            <a:spLocks noGrp="1"/>
          </p:cNvSpPr>
          <p:nvPr>
            <p:ph type="sldNum" sz="quarter" idx="12"/>
          </p:nvPr>
        </p:nvSpPr>
        <p:spPr>
          <a:noFill/>
        </p:spPr>
        <p:txBody>
          <a:bodyPr/>
          <a:lstStyle/>
          <a:p>
            <a:fld id="{75AC5EEF-A3AE-4FE4-B80A-771F9FE4B0A6}" type="slidenum">
              <a:rPr lang="en-US" smtClean="0"/>
              <a:pPr/>
              <a:t>38</a:t>
            </a:fld>
            <a:endParaRPr lang="en-US" dirty="0"/>
          </a:p>
        </p:txBody>
      </p:sp>
      <p:sp>
        <p:nvSpPr>
          <p:cNvPr id="43011" name="Rectangle 2"/>
          <p:cNvSpPr>
            <a:spLocks noGrp="1" noChangeArrowheads="1"/>
          </p:cNvSpPr>
          <p:nvPr>
            <p:ph type="title"/>
          </p:nvPr>
        </p:nvSpPr>
        <p:spPr/>
        <p:txBody>
          <a:bodyPr>
            <a:normAutofit/>
          </a:bodyPr>
          <a:lstStyle/>
          <a:p>
            <a:pPr>
              <a:defRPr/>
            </a:pPr>
            <a:r>
              <a:rPr lang="en-US" dirty="0">
                <a:effectLst/>
              </a:rPr>
              <a:t>Big Oh Notation  </a:t>
            </a:r>
          </a:p>
        </p:txBody>
      </p:sp>
      <p:pic>
        <p:nvPicPr>
          <p:cNvPr id="719874" name="Picture 2" descr="C:\Users\Jerry\Desktop\index.jpg"/>
          <p:cNvPicPr>
            <a:picLocks noChangeAspect="1" noChangeArrowheads="1"/>
          </p:cNvPicPr>
          <p:nvPr/>
        </p:nvPicPr>
        <p:blipFill>
          <a:blip r:embed="rId2" cstate="print"/>
          <a:srcRect/>
          <a:stretch>
            <a:fillRect/>
          </a:stretch>
        </p:blipFill>
        <p:spPr bwMode="auto">
          <a:xfrm>
            <a:off x="2286000" y="4263887"/>
            <a:ext cx="3847651" cy="2209800"/>
          </a:xfrm>
          <a:prstGeom prst="rect">
            <a:avLst/>
          </a:prstGeom>
          <a:noFill/>
          <a:ln w="38100">
            <a:solidFill>
              <a:schemeClr val="tx1">
                <a:lumMod val="95000"/>
                <a:lumOff val="5000"/>
              </a:schemeClr>
            </a:solidFill>
          </a:ln>
        </p:spPr>
      </p:pic>
    </p:spTree>
    <p:extLst>
      <p:ext uri="{BB962C8B-B14F-4D97-AF65-F5344CB8AC3E}">
        <p14:creationId xmlns:p14="http://schemas.microsoft.com/office/powerpoint/2010/main" val="970303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a:xfrm>
            <a:off x="420757" y="1343439"/>
            <a:ext cx="8229600" cy="4495800"/>
          </a:xfrm>
        </p:spPr>
        <p:txBody>
          <a:bodyPr/>
          <a:lstStyle/>
          <a:p>
            <a:pPr marL="0" indent="0">
              <a:spcBef>
                <a:spcPct val="0"/>
              </a:spcBef>
              <a:defRPr/>
            </a:pPr>
            <a:r>
              <a:rPr lang="en-US" dirty="0"/>
              <a:t> For the same input size, an algorithm’s execution time may vary, depending on the input</a:t>
            </a:r>
          </a:p>
          <a:p>
            <a:pPr marL="400050" lvl="1" indent="0">
              <a:spcBef>
                <a:spcPct val="0"/>
              </a:spcBef>
              <a:defRPr/>
            </a:pPr>
            <a:r>
              <a:rPr lang="en-US" sz="2400" dirty="0"/>
              <a:t> </a:t>
            </a:r>
            <a:r>
              <a:rPr lang="en-US" dirty="0"/>
              <a:t>An input that results in the shortest execution time is called the </a:t>
            </a:r>
            <a:r>
              <a:rPr lang="en-US" b="1" dirty="0">
                <a:solidFill>
                  <a:srgbClr val="FFFF00"/>
                </a:solidFill>
              </a:rPr>
              <a:t>best-case</a:t>
            </a:r>
            <a:r>
              <a:rPr lang="en-US" dirty="0"/>
              <a:t> input and an input that results in the longest execution time is called the </a:t>
            </a:r>
            <a:r>
              <a:rPr lang="en-US" b="1" dirty="0">
                <a:solidFill>
                  <a:srgbClr val="FFFF00"/>
                </a:solidFill>
              </a:rPr>
              <a:t>worst-case </a:t>
            </a:r>
            <a:r>
              <a:rPr lang="en-US" dirty="0"/>
              <a:t>input</a:t>
            </a:r>
            <a:endParaRPr lang="en-US" sz="2400" dirty="0"/>
          </a:p>
          <a:p>
            <a:pPr marL="256032" lvl="1" indent="0">
              <a:spcBef>
                <a:spcPct val="0"/>
              </a:spcBef>
              <a:defRPr/>
            </a:pPr>
            <a:r>
              <a:rPr lang="en-US" dirty="0"/>
              <a:t> Best-case</a:t>
            </a:r>
            <a:r>
              <a:rPr lang="en-US" sz="2000" dirty="0"/>
              <a:t> </a:t>
            </a:r>
            <a:r>
              <a:rPr lang="en-US" dirty="0"/>
              <a:t>and worst-case are not always representative, but </a:t>
            </a:r>
            <a:r>
              <a:rPr lang="en-US" dirty="0">
                <a:solidFill>
                  <a:srgbClr val="FFFF00"/>
                </a:solidFill>
              </a:rPr>
              <a:t>worst-case</a:t>
            </a:r>
            <a:r>
              <a:rPr lang="en-US" dirty="0"/>
              <a:t> analysis is very useful</a:t>
            </a:r>
          </a:p>
        </p:txBody>
      </p:sp>
      <p:sp>
        <p:nvSpPr>
          <p:cNvPr id="33794" name="Slide Number Placeholder 4"/>
          <p:cNvSpPr>
            <a:spLocks noGrp="1"/>
          </p:cNvSpPr>
          <p:nvPr>
            <p:ph type="sldNum" sz="quarter" idx="12"/>
          </p:nvPr>
        </p:nvSpPr>
        <p:spPr>
          <a:noFill/>
        </p:spPr>
        <p:txBody>
          <a:bodyPr/>
          <a:lstStyle/>
          <a:p>
            <a:fld id="{F0AC3CDD-09CC-4B38-B6F6-BA9F811E1036}" type="slidenum">
              <a:rPr lang="en-US" smtClean="0"/>
              <a:pPr/>
              <a:t>39</a:t>
            </a:fld>
            <a:endParaRPr lang="en-US" dirty="0"/>
          </a:p>
        </p:txBody>
      </p:sp>
      <p:sp>
        <p:nvSpPr>
          <p:cNvPr id="44035" name="Rectangle 2"/>
          <p:cNvSpPr>
            <a:spLocks noGrp="1" noChangeArrowheads="1"/>
          </p:cNvSpPr>
          <p:nvPr>
            <p:ph type="title"/>
          </p:nvPr>
        </p:nvSpPr>
        <p:spPr/>
        <p:txBody>
          <a:bodyPr>
            <a:normAutofit fontScale="90000"/>
          </a:bodyPr>
          <a:lstStyle/>
          <a:p>
            <a:pPr>
              <a:defRPr/>
            </a:pPr>
            <a:r>
              <a:rPr lang="en-US" dirty="0">
                <a:effectLst/>
              </a:rPr>
              <a:t>Best, Worst, and Average Cases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094" y="5430078"/>
            <a:ext cx="2206700" cy="1295400"/>
          </a:xfrm>
          <a:prstGeom prst="rect">
            <a:avLst/>
          </a:prstGeom>
          <a:ln w="38100">
            <a:solidFill>
              <a:srgbClr val="FF0000"/>
            </a:solidFill>
          </a:ln>
        </p:spPr>
      </p:pic>
    </p:spTree>
    <p:extLst>
      <p:ext uri="{BB962C8B-B14F-4D97-AF65-F5344CB8AC3E}">
        <p14:creationId xmlns:p14="http://schemas.microsoft.com/office/powerpoint/2010/main" val="398183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10CE735-6C60-4025-921D-809173D812B6}" type="slidenum">
              <a:rPr lang="en-US"/>
              <a:pPr/>
              <a:t>4</a:t>
            </a:fld>
            <a:endParaRPr lang="en-US" dirty="0"/>
          </a:p>
        </p:txBody>
      </p:sp>
      <p:sp>
        <p:nvSpPr>
          <p:cNvPr id="289794" name="Rectangle 2"/>
          <p:cNvSpPr>
            <a:spLocks noGrp="1" noChangeArrowheads="1"/>
          </p:cNvSpPr>
          <p:nvPr>
            <p:ph type="title"/>
          </p:nvPr>
        </p:nvSpPr>
        <p:spPr/>
        <p:txBody>
          <a:bodyPr/>
          <a:lstStyle/>
          <a:p>
            <a:r>
              <a:rPr lang="en-US" dirty="0"/>
              <a:t>Characterizing Algorithms</a:t>
            </a:r>
          </a:p>
        </p:txBody>
      </p:sp>
      <p:sp>
        <p:nvSpPr>
          <p:cNvPr id="289795" name="Rectangle 3"/>
          <p:cNvSpPr>
            <a:spLocks noGrp="1" noChangeArrowheads="1"/>
          </p:cNvSpPr>
          <p:nvPr>
            <p:ph type="body" idx="1"/>
          </p:nvPr>
        </p:nvSpPr>
        <p:spPr/>
        <p:txBody>
          <a:bodyPr/>
          <a:lstStyle/>
          <a:p>
            <a:r>
              <a:rPr lang="en-US" dirty="0"/>
              <a:t>Investigating the run times of algorithms and data structure operations</a:t>
            </a:r>
          </a:p>
          <a:p>
            <a:r>
              <a:rPr lang="en-US" dirty="0"/>
              <a:t>Focus will be on the relationship between running time of an algorithms and the </a:t>
            </a:r>
            <a:r>
              <a:rPr lang="en-US" b="1" u="sng" dirty="0">
                <a:solidFill>
                  <a:srgbClr val="FFFF00"/>
                </a:solidFill>
              </a:rPr>
              <a:t>size</a:t>
            </a:r>
            <a:r>
              <a:rPr lang="en-US" dirty="0"/>
              <a:t> of the input</a:t>
            </a:r>
          </a:p>
        </p:txBody>
      </p:sp>
      <p:pic>
        <p:nvPicPr>
          <p:cNvPr id="289796" name="Picture 4" descr="MPj03142540000[1]"/>
          <p:cNvPicPr>
            <a:picLocks noChangeAspect="1" noChangeArrowheads="1"/>
          </p:cNvPicPr>
          <p:nvPr/>
        </p:nvPicPr>
        <p:blipFill>
          <a:blip r:embed="rId3" cstate="print"/>
          <a:srcRect/>
          <a:stretch>
            <a:fillRect/>
          </a:stretch>
        </p:blipFill>
        <p:spPr bwMode="auto">
          <a:xfrm>
            <a:off x="812848" y="4253676"/>
            <a:ext cx="7873952" cy="2246515"/>
          </a:xfrm>
          <a:prstGeom prst="rect">
            <a:avLst/>
          </a:prstGeom>
          <a:noFill/>
        </p:spPr>
      </p:pic>
    </p:spTree>
    <p:extLst>
      <p:ext uri="{BB962C8B-B14F-4D97-AF65-F5344CB8AC3E}">
        <p14:creationId xmlns:p14="http://schemas.microsoft.com/office/powerpoint/2010/main" val="1607927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marL="0" indent="0">
              <a:spcBef>
                <a:spcPct val="0"/>
              </a:spcBef>
              <a:defRPr/>
            </a:pPr>
            <a:r>
              <a:rPr lang="en-US" sz="2800" dirty="0">
                <a:effectLst/>
              </a:rPr>
              <a:t> One can show that the algorithm will never be slower than the worst-case</a:t>
            </a:r>
          </a:p>
          <a:p>
            <a:pPr marL="0" indent="0">
              <a:spcBef>
                <a:spcPct val="0"/>
              </a:spcBef>
              <a:defRPr/>
            </a:pPr>
            <a:r>
              <a:rPr lang="en-US" sz="2800" dirty="0">
                <a:effectLst/>
              </a:rPr>
              <a:t> An average-case analysis attempts to determine the average amount of time among all possible input of the same size</a:t>
            </a:r>
          </a:p>
        </p:txBody>
      </p:sp>
      <p:sp>
        <p:nvSpPr>
          <p:cNvPr id="33794" name="Slide Number Placeholder 4"/>
          <p:cNvSpPr>
            <a:spLocks noGrp="1"/>
          </p:cNvSpPr>
          <p:nvPr>
            <p:ph type="sldNum" sz="quarter" idx="12"/>
          </p:nvPr>
        </p:nvSpPr>
        <p:spPr>
          <a:noFill/>
        </p:spPr>
        <p:txBody>
          <a:bodyPr/>
          <a:lstStyle/>
          <a:p>
            <a:fld id="{F0AC3CDD-09CC-4B38-B6F6-BA9F811E1036}" type="slidenum">
              <a:rPr lang="en-US" smtClean="0"/>
              <a:pPr/>
              <a:t>40</a:t>
            </a:fld>
            <a:endParaRPr lang="en-US" dirty="0"/>
          </a:p>
        </p:txBody>
      </p:sp>
      <p:sp>
        <p:nvSpPr>
          <p:cNvPr id="44035" name="Rectangle 2"/>
          <p:cNvSpPr>
            <a:spLocks noGrp="1" noChangeArrowheads="1"/>
          </p:cNvSpPr>
          <p:nvPr>
            <p:ph type="title"/>
          </p:nvPr>
        </p:nvSpPr>
        <p:spPr/>
        <p:txBody>
          <a:bodyPr>
            <a:normAutofit/>
          </a:bodyPr>
          <a:lstStyle/>
          <a:p>
            <a:pPr>
              <a:defRPr/>
            </a:pPr>
            <a:r>
              <a:rPr lang="en-US" dirty="0">
                <a:effectLst/>
              </a:rPr>
              <a:t>Worst, and Average Cases  </a:t>
            </a:r>
          </a:p>
        </p:txBody>
      </p:sp>
      <p:pic>
        <p:nvPicPr>
          <p:cNvPr id="807938" name="Picture 2" descr="C:\Users\Jerry\Desktop\index.jpg"/>
          <p:cNvPicPr>
            <a:picLocks noChangeAspect="1" noChangeArrowheads="1"/>
          </p:cNvPicPr>
          <p:nvPr/>
        </p:nvPicPr>
        <p:blipFill>
          <a:blip r:embed="rId2" cstate="print"/>
          <a:srcRect/>
          <a:stretch>
            <a:fillRect/>
          </a:stretch>
        </p:blipFill>
        <p:spPr bwMode="auto">
          <a:xfrm>
            <a:off x="2791708" y="3861352"/>
            <a:ext cx="3560583" cy="2667000"/>
          </a:xfrm>
          <a:prstGeom prst="rect">
            <a:avLst/>
          </a:prstGeom>
          <a:noFill/>
        </p:spPr>
      </p:pic>
    </p:spTree>
    <p:extLst>
      <p:ext uri="{BB962C8B-B14F-4D97-AF65-F5344CB8AC3E}">
        <p14:creationId xmlns:p14="http://schemas.microsoft.com/office/powerpoint/2010/main" val="2053564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7CBF885C-0152-4122-ACDA-B813B20480B7}" type="slidenum">
              <a:rPr lang="en-US" smtClean="0"/>
              <a:pPr/>
              <a:t>41</a:t>
            </a:fld>
            <a:endParaRPr lang="en-US" dirty="0"/>
          </a:p>
        </p:txBody>
      </p:sp>
      <p:sp>
        <p:nvSpPr>
          <p:cNvPr id="56323" name="Rectangle 5"/>
          <p:cNvSpPr>
            <a:spLocks noGrp="1" noChangeArrowheads="1"/>
          </p:cNvSpPr>
          <p:nvPr>
            <p:ph type="title"/>
          </p:nvPr>
        </p:nvSpPr>
        <p:spPr/>
        <p:txBody>
          <a:bodyPr/>
          <a:lstStyle/>
          <a:p>
            <a:pPr>
              <a:defRPr/>
            </a:pPr>
            <a:r>
              <a:rPr lang="en-US" dirty="0">
                <a:effectLst/>
              </a:rPr>
              <a:t>Big-Oh Inequality</a:t>
            </a:r>
          </a:p>
        </p:txBody>
      </p:sp>
      <p:sp>
        <p:nvSpPr>
          <p:cNvPr id="56324" name="Rectangle 6"/>
          <p:cNvSpPr>
            <a:spLocks noGrp="1" noChangeArrowheads="1"/>
          </p:cNvSpPr>
          <p:nvPr>
            <p:ph type="body" idx="1"/>
          </p:nvPr>
        </p:nvSpPr>
        <p:spPr>
          <a:xfrm>
            <a:off x="457200" y="1379963"/>
            <a:ext cx="8229600" cy="4525963"/>
          </a:xfrm>
        </p:spPr>
        <p:txBody>
          <a:bodyPr>
            <a:normAutofit/>
          </a:bodyPr>
          <a:lstStyle/>
          <a:p>
            <a:pPr>
              <a:defRPr/>
            </a:pPr>
            <a:r>
              <a:rPr lang="en-US" sz="3200" dirty="0"/>
              <a:t>Let </a:t>
            </a:r>
            <a:r>
              <a:rPr lang="en-US" sz="3200" b="1" dirty="0">
                <a:solidFill>
                  <a:srgbClr val="FFFF00"/>
                </a:solidFill>
                <a:sym typeface="Symbol" pitchFamily="18" charset="2"/>
              </a:rPr>
              <a:t>f(n)</a:t>
            </a:r>
            <a:r>
              <a:rPr lang="en-US" sz="3200" dirty="0">
                <a:sym typeface="Symbol" pitchFamily="18" charset="2"/>
              </a:rPr>
              <a:t> </a:t>
            </a:r>
            <a:r>
              <a:rPr lang="en-US" sz="3200" dirty="0"/>
              <a:t>and </a:t>
            </a:r>
            <a:r>
              <a:rPr lang="en-US" sz="3200" b="1" dirty="0">
                <a:solidFill>
                  <a:srgbClr val="FFFF00"/>
                </a:solidFill>
                <a:sym typeface="Symbol" pitchFamily="18" charset="2"/>
              </a:rPr>
              <a:t>g(n)</a:t>
            </a:r>
            <a:r>
              <a:rPr lang="en-US" sz="3200" dirty="0">
                <a:solidFill>
                  <a:srgbClr val="FF0000"/>
                </a:solidFill>
                <a:sym typeface="Symbol" pitchFamily="18" charset="2"/>
              </a:rPr>
              <a:t> </a:t>
            </a:r>
            <a:r>
              <a:rPr lang="en-US" sz="3200" dirty="0">
                <a:sym typeface="Symbol" pitchFamily="18" charset="2"/>
              </a:rPr>
              <a:t>be non-negative functions </a:t>
            </a:r>
          </a:p>
          <a:p>
            <a:pPr lvl="1">
              <a:defRPr/>
            </a:pPr>
            <a:r>
              <a:rPr lang="en-US" sz="2800" dirty="0"/>
              <a:t>Then </a:t>
            </a:r>
            <a:r>
              <a:rPr lang="en-US" sz="2800" b="1" dirty="0">
                <a:solidFill>
                  <a:srgbClr val="FFFF00"/>
                </a:solidFill>
                <a:sym typeface="Symbol" pitchFamily="18" charset="2"/>
              </a:rPr>
              <a:t>f(n)</a:t>
            </a:r>
            <a:r>
              <a:rPr lang="en-US" sz="2800" dirty="0">
                <a:sym typeface="Symbol" pitchFamily="18" charset="2"/>
              </a:rPr>
              <a:t> </a:t>
            </a:r>
            <a:r>
              <a:rPr lang="en-US" sz="2800" dirty="0"/>
              <a:t>is </a:t>
            </a:r>
            <a:r>
              <a:rPr lang="en-US" sz="2800" b="1" dirty="0">
                <a:solidFill>
                  <a:srgbClr val="FFFF00"/>
                </a:solidFill>
                <a:sym typeface="Symbol" pitchFamily="18" charset="2"/>
              </a:rPr>
              <a:t>O(g(n)) </a:t>
            </a:r>
            <a:r>
              <a:rPr lang="en-US" sz="2800" dirty="0"/>
              <a:t>if there are positive constant </a:t>
            </a:r>
            <a:r>
              <a:rPr lang="en-US" sz="2800" b="1" dirty="0">
                <a:solidFill>
                  <a:srgbClr val="FFFF00"/>
                </a:solidFill>
                <a:sym typeface="Symbol" pitchFamily="18" charset="2"/>
              </a:rPr>
              <a:t>c</a:t>
            </a:r>
            <a:r>
              <a:rPr lang="en-US" sz="2800" dirty="0"/>
              <a:t> and </a:t>
            </a:r>
            <a:r>
              <a:rPr lang="en-US" sz="2800" b="1" dirty="0">
                <a:solidFill>
                  <a:srgbClr val="FFFF00"/>
                </a:solidFill>
                <a:sym typeface="Symbol" pitchFamily="18" charset="2"/>
              </a:rPr>
              <a:t>n</a:t>
            </a:r>
            <a:r>
              <a:rPr lang="en-US" sz="2800" b="1" baseline="-25000" dirty="0">
                <a:solidFill>
                  <a:srgbClr val="FFFF00"/>
                </a:solidFill>
                <a:sym typeface="Symbol" pitchFamily="18" charset="2"/>
              </a:rPr>
              <a:t>0</a:t>
            </a:r>
            <a:r>
              <a:rPr lang="en-US" sz="2800" b="1" dirty="0">
                <a:solidFill>
                  <a:srgbClr val="FFFF00"/>
                </a:solidFill>
              </a:rPr>
              <a:t> </a:t>
            </a:r>
            <a:r>
              <a:rPr lang="en-US" sz="2800" b="1" dirty="0">
                <a:solidFill>
                  <a:srgbClr val="FFFF00"/>
                </a:solidFill>
                <a:sym typeface="Symbol" pitchFamily="18" charset="2"/>
              </a:rPr>
              <a:t></a:t>
            </a:r>
            <a:r>
              <a:rPr lang="en-US" sz="2800" b="1" dirty="0">
                <a:solidFill>
                  <a:srgbClr val="FFFF00"/>
                </a:solidFill>
              </a:rPr>
              <a:t> 1 </a:t>
            </a:r>
            <a:r>
              <a:rPr lang="en-US" sz="2800" dirty="0"/>
              <a:t>such that </a:t>
            </a:r>
            <a:r>
              <a:rPr lang="en-US" sz="2800" b="1" dirty="0">
                <a:solidFill>
                  <a:srgbClr val="FFFF00"/>
                </a:solidFill>
                <a:sym typeface="Symbol" pitchFamily="18" charset="2"/>
              </a:rPr>
              <a:t>f(n)</a:t>
            </a:r>
            <a:r>
              <a:rPr lang="en-US" sz="2800" b="1" dirty="0">
                <a:solidFill>
                  <a:srgbClr val="FFFF00"/>
                </a:solidFill>
              </a:rPr>
              <a:t> </a:t>
            </a:r>
            <a:r>
              <a:rPr lang="en-US" sz="2800" b="1" dirty="0">
                <a:solidFill>
                  <a:srgbClr val="FFFF00"/>
                </a:solidFill>
                <a:sym typeface="Symbol" pitchFamily="18" charset="2"/>
              </a:rPr>
              <a:t></a:t>
            </a:r>
            <a:r>
              <a:rPr lang="en-US" sz="2800" b="1" dirty="0">
                <a:solidFill>
                  <a:srgbClr val="FFFF00"/>
                </a:solidFill>
              </a:rPr>
              <a:t> </a:t>
            </a:r>
            <a:r>
              <a:rPr lang="en-US" sz="2800" b="1" dirty="0">
                <a:solidFill>
                  <a:srgbClr val="FFFF00"/>
                </a:solidFill>
                <a:sym typeface="Symbol" pitchFamily="18" charset="2"/>
              </a:rPr>
              <a:t>cg(n)  </a:t>
            </a:r>
            <a:r>
              <a:rPr lang="en-US" sz="2800" dirty="0">
                <a:solidFill>
                  <a:srgbClr val="FFFF00"/>
                </a:solidFill>
              </a:rPr>
              <a:t>for </a:t>
            </a:r>
            <a:r>
              <a:rPr lang="en-US" sz="2800" b="1" dirty="0">
                <a:solidFill>
                  <a:srgbClr val="FFFF00"/>
                </a:solidFill>
                <a:sym typeface="Symbol" pitchFamily="18" charset="2"/>
              </a:rPr>
              <a:t>n </a:t>
            </a:r>
            <a:r>
              <a:rPr lang="en-US" sz="2800" b="1" dirty="0">
                <a:solidFill>
                  <a:srgbClr val="FFFF00"/>
                </a:solidFill>
              </a:rPr>
              <a:t> </a:t>
            </a:r>
            <a:r>
              <a:rPr lang="en-US" sz="2800" b="1" dirty="0">
                <a:solidFill>
                  <a:srgbClr val="FFFF00"/>
                </a:solidFill>
                <a:sym typeface="Symbol" pitchFamily="18" charset="2"/>
              </a:rPr>
              <a:t>n</a:t>
            </a:r>
            <a:r>
              <a:rPr lang="en-US" sz="2800" b="1" baseline="-25000" dirty="0">
                <a:solidFill>
                  <a:srgbClr val="FFFF00"/>
                </a:solidFill>
                <a:sym typeface="Symbol" pitchFamily="18" charset="2"/>
              </a:rPr>
              <a:t>0</a:t>
            </a:r>
          </a:p>
          <a:p>
            <a:pPr lvl="1">
              <a:defRPr/>
            </a:pPr>
            <a:r>
              <a:rPr lang="en-US" sz="2800" dirty="0">
                <a:sym typeface="Symbol" pitchFamily="18" charset="2"/>
              </a:rPr>
              <a:t>This definition is referred to as the </a:t>
            </a:r>
            <a:r>
              <a:rPr lang="en-US" sz="2800" b="1" i="1" dirty="0">
                <a:solidFill>
                  <a:srgbClr val="FFFF00"/>
                </a:solidFill>
                <a:sym typeface="Symbol" pitchFamily="18" charset="2"/>
              </a:rPr>
              <a:t>big-Oh</a:t>
            </a:r>
            <a:r>
              <a:rPr lang="en-US" sz="2800" b="1" i="1" dirty="0">
                <a:solidFill>
                  <a:srgbClr val="FF0000"/>
                </a:solidFill>
                <a:sym typeface="Symbol" pitchFamily="18" charset="2"/>
              </a:rPr>
              <a:t> </a:t>
            </a:r>
            <a:r>
              <a:rPr lang="en-US" sz="2800" b="1" dirty="0">
                <a:sym typeface="Symbol" pitchFamily="18" charset="2"/>
              </a:rPr>
              <a:t>notation</a:t>
            </a:r>
            <a:r>
              <a:rPr lang="en-US" sz="2800" dirty="0">
                <a:solidFill>
                  <a:srgbClr val="FF0000"/>
                </a:solidFill>
                <a:sym typeface="Symbol" pitchFamily="18" charset="2"/>
              </a:rPr>
              <a:t> </a:t>
            </a:r>
            <a:r>
              <a:rPr lang="en-US" sz="2800" dirty="0">
                <a:sym typeface="Symbol" pitchFamily="18" charset="2"/>
              </a:rPr>
              <a:t>or </a:t>
            </a:r>
            <a:r>
              <a:rPr lang="en-US" sz="2800" b="1" dirty="0">
                <a:solidFill>
                  <a:srgbClr val="FFFF00"/>
                </a:solidFill>
                <a:sym typeface="Symbol" pitchFamily="18" charset="2"/>
              </a:rPr>
              <a:t>f(n) </a:t>
            </a:r>
            <a:r>
              <a:rPr lang="en-US" sz="2800" b="1" dirty="0">
                <a:sym typeface="Symbol" pitchFamily="18" charset="2"/>
              </a:rPr>
              <a:t>is</a:t>
            </a:r>
            <a:r>
              <a:rPr lang="en-US" sz="2800" b="1" dirty="0">
                <a:solidFill>
                  <a:srgbClr val="FFFF00"/>
                </a:solidFill>
                <a:sym typeface="Symbol" pitchFamily="18" charset="2"/>
              </a:rPr>
              <a:t> big-Oh </a:t>
            </a:r>
            <a:r>
              <a:rPr lang="en-US" sz="2800" b="1" dirty="0">
                <a:sym typeface="Symbol" pitchFamily="18" charset="2"/>
              </a:rPr>
              <a:t>of</a:t>
            </a:r>
            <a:r>
              <a:rPr lang="en-US" sz="2800" b="1" dirty="0">
                <a:solidFill>
                  <a:srgbClr val="FFFF00"/>
                </a:solidFill>
                <a:sym typeface="Symbol" pitchFamily="18" charset="2"/>
              </a:rPr>
              <a:t> g(n) </a:t>
            </a:r>
            <a:r>
              <a:rPr lang="en-US" sz="2800" i="1" dirty="0">
                <a:sym typeface="Symbol" pitchFamily="18" charset="2"/>
              </a:rPr>
              <a:t>or </a:t>
            </a:r>
            <a:r>
              <a:rPr lang="en-US" sz="2800" b="1" dirty="0">
                <a:solidFill>
                  <a:srgbClr val="FFFF00"/>
                </a:solidFill>
                <a:sym typeface="Symbol" pitchFamily="18" charset="2"/>
              </a:rPr>
              <a:t>f(n)</a:t>
            </a:r>
            <a:r>
              <a:rPr lang="en-US" sz="2800" dirty="0">
                <a:solidFill>
                  <a:srgbClr val="FFFF00"/>
                </a:solidFill>
                <a:sym typeface="Symbol" pitchFamily="18" charset="2"/>
              </a:rPr>
              <a:t> </a:t>
            </a:r>
            <a:r>
              <a:rPr lang="en-US" sz="2800" dirty="0">
                <a:sym typeface="Symbol" pitchFamily="18" charset="2"/>
              </a:rPr>
              <a:t>is order of </a:t>
            </a:r>
            <a:r>
              <a:rPr lang="en-US" sz="2800" b="1" dirty="0">
                <a:solidFill>
                  <a:srgbClr val="FFFF00"/>
                </a:solidFill>
                <a:sym typeface="Symbol" pitchFamily="18" charset="2"/>
              </a:rPr>
              <a:t>g(n)</a:t>
            </a:r>
            <a:r>
              <a:rPr lang="en-US" sz="2800" i="1" dirty="0">
                <a:solidFill>
                  <a:srgbClr val="FFFF00"/>
                </a:solidFill>
                <a:sym typeface="Symbol" pitchFamily="18" charset="2"/>
              </a:rPr>
              <a:t> </a:t>
            </a:r>
          </a:p>
          <a:p>
            <a:pPr>
              <a:buFont typeface="Wingdings" pitchFamily="2" charset="2"/>
              <a:buNone/>
              <a:defRPr/>
            </a:pPr>
            <a:endParaRPr lang="en-US"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1693" y="4846221"/>
            <a:ext cx="3324095" cy="1926848"/>
          </a:xfrm>
          <a:prstGeom prst="rect">
            <a:avLst/>
          </a:prstGeom>
        </p:spPr>
      </p:pic>
    </p:spTree>
    <p:extLst>
      <p:ext uri="{BB962C8B-B14F-4D97-AF65-F5344CB8AC3E}">
        <p14:creationId xmlns:p14="http://schemas.microsoft.com/office/powerpoint/2010/main" val="990761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p>
            <a:fld id="{6DFD4428-ED3B-4B8D-B240-BC27B3528FBF}" type="slidenum">
              <a:rPr lang="en-US" smtClean="0"/>
              <a:pPr/>
              <a:t>42</a:t>
            </a:fld>
            <a:endParaRPr lang="en-US" dirty="0"/>
          </a:p>
        </p:txBody>
      </p:sp>
      <p:sp>
        <p:nvSpPr>
          <p:cNvPr id="57347" name="Rectangle 2"/>
          <p:cNvSpPr>
            <a:spLocks noGrp="1" noChangeArrowheads="1"/>
          </p:cNvSpPr>
          <p:nvPr>
            <p:ph type="title"/>
          </p:nvPr>
        </p:nvSpPr>
        <p:spPr/>
        <p:txBody>
          <a:bodyPr/>
          <a:lstStyle/>
          <a:p>
            <a:pPr>
              <a:defRPr/>
            </a:pPr>
            <a:r>
              <a:rPr lang="en-US" dirty="0"/>
              <a:t>Big-Oh and Growth Rate</a:t>
            </a:r>
          </a:p>
        </p:txBody>
      </p:sp>
      <p:sp>
        <p:nvSpPr>
          <p:cNvPr id="57348" name="Rectangle 3"/>
          <p:cNvSpPr>
            <a:spLocks noGrp="1" noChangeArrowheads="1"/>
          </p:cNvSpPr>
          <p:nvPr>
            <p:ph type="body" idx="1"/>
          </p:nvPr>
        </p:nvSpPr>
        <p:spPr>
          <a:xfrm>
            <a:off x="533400" y="1524000"/>
            <a:ext cx="8001000" cy="2590800"/>
          </a:xfrm>
        </p:spPr>
        <p:txBody>
          <a:bodyPr/>
          <a:lstStyle/>
          <a:p>
            <a:pPr>
              <a:defRPr/>
            </a:pPr>
            <a:r>
              <a:rPr lang="en-US" sz="2800" dirty="0"/>
              <a:t>The big-Oh notation gives an upper bound on the growth rate of a function</a:t>
            </a:r>
          </a:p>
          <a:p>
            <a:pPr>
              <a:defRPr/>
            </a:pPr>
            <a:r>
              <a:rPr lang="en-US" sz="2800" dirty="0"/>
              <a:t>The statement “</a:t>
            </a:r>
            <a:r>
              <a:rPr lang="en-US" sz="2800" b="1" i="1" dirty="0">
                <a:solidFill>
                  <a:srgbClr val="FFFF00"/>
                </a:solidFill>
                <a:sym typeface="Symbol" pitchFamily="18" charset="2"/>
              </a:rPr>
              <a:t>f</a:t>
            </a:r>
            <a:r>
              <a:rPr lang="en-US" sz="2800" b="1" dirty="0">
                <a:solidFill>
                  <a:srgbClr val="FFFF00"/>
                </a:solidFill>
                <a:sym typeface="Symbol" pitchFamily="18" charset="2"/>
              </a:rPr>
              <a:t>(</a:t>
            </a:r>
            <a:r>
              <a:rPr lang="en-US" sz="2800" b="1" i="1" dirty="0">
                <a:solidFill>
                  <a:srgbClr val="FFFF00"/>
                </a:solidFill>
                <a:sym typeface="Symbol" pitchFamily="18" charset="2"/>
              </a:rPr>
              <a:t>n</a:t>
            </a:r>
            <a:r>
              <a:rPr lang="en-US" sz="2800" b="1" dirty="0">
                <a:solidFill>
                  <a:srgbClr val="FFFF00"/>
                </a:solidFill>
                <a:sym typeface="Symbol" pitchFamily="18" charset="2"/>
              </a:rPr>
              <a:t>) </a:t>
            </a:r>
            <a:r>
              <a:rPr lang="en-US" sz="2800" b="1" dirty="0"/>
              <a:t>is </a:t>
            </a:r>
            <a:r>
              <a:rPr lang="en-US" sz="2800" b="1" i="1" dirty="0">
                <a:solidFill>
                  <a:srgbClr val="FFFF00"/>
                </a:solidFill>
                <a:sym typeface="Symbol" pitchFamily="18" charset="2"/>
              </a:rPr>
              <a:t>O</a:t>
            </a:r>
            <a:r>
              <a:rPr lang="en-US" sz="2800" b="1" dirty="0">
                <a:solidFill>
                  <a:srgbClr val="FFFF00"/>
                </a:solidFill>
                <a:sym typeface="Symbol" pitchFamily="18" charset="2"/>
              </a:rPr>
              <a:t>(</a:t>
            </a:r>
            <a:r>
              <a:rPr lang="en-US" sz="2800" b="1" i="1" dirty="0">
                <a:solidFill>
                  <a:srgbClr val="FFFF00"/>
                </a:solidFill>
                <a:sym typeface="Symbol" pitchFamily="18" charset="2"/>
              </a:rPr>
              <a:t>g</a:t>
            </a:r>
            <a:r>
              <a:rPr lang="en-US" sz="2800" b="1" dirty="0">
                <a:solidFill>
                  <a:srgbClr val="FFFF00"/>
                </a:solidFill>
                <a:sym typeface="Symbol" pitchFamily="18" charset="2"/>
              </a:rPr>
              <a:t>(</a:t>
            </a:r>
            <a:r>
              <a:rPr lang="en-US" sz="2800" b="1" i="1" dirty="0">
                <a:solidFill>
                  <a:srgbClr val="FFFF00"/>
                </a:solidFill>
                <a:sym typeface="Symbol" pitchFamily="18" charset="2"/>
              </a:rPr>
              <a:t>n</a:t>
            </a:r>
            <a:r>
              <a:rPr lang="en-US" sz="2800" b="1" dirty="0">
                <a:solidFill>
                  <a:srgbClr val="FFFF00"/>
                </a:solidFill>
                <a:sym typeface="Symbol" pitchFamily="18" charset="2"/>
              </a:rPr>
              <a:t>))</a:t>
            </a:r>
            <a:r>
              <a:rPr lang="en-US" sz="2800" dirty="0">
                <a:solidFill>
                  <a:srgbClr val="FFFF00"/>
                </a:solidFill>
              </a:rPr>
              <a:t>” </a:t>
            </a:r>
            <a:r>
              <a:rPr lang="en-US" sz="2800" dirty="0"/>
              <a:t>means that the growth rate of </a:t>
            </a:r>
            <a:r>
              <a:rPr lang="en-US" sz="2800" b="1" dirty="0">
                <a:solidFill>
                  <a:srgbClr val="FFFF00"/>
                </a:solidFill>
                <a:sym typeface="Symbol" pitchFamily="18" charset="2"/>
              </a:rPr>
              <a:t>f(n)</a:t>
            </a:r>
            <a:r>
              <a:rPr lang="en-US" sz="2800" dirty="0">
                <a:sym typeface="Symbol" pitchFamily="18" charset="2"/>
              </a:rPr>
              <a:t> </a:t>
            </a:r>
            <a:r>
              <a:rPr lang="en-US" sz="2800" dirty="0"/>
              <a:t>is no more than the growth rate of </a:t>
            </a:r>
            <a:r>
              <a:rPr lang="en-US" sz="2800" b="1" i="1" dirty="0">
                <a:solidFill>
                  <a:srgbClr val="FFFF00"/>
                </a:solidFill>
                <a:sym typeface="Symbol" pitchFamily="18" charset="2"/>
              </a:rPr>
              <a:t>g</a:t>
            </a:r>
            <a:r>
              <a:rPr lang="en-US" sz="2800" b="1" dirty="0">
                <a:solidFill>
                  <a:srgbClr val="FFFF00"/>
                </a:solidFill>
                <a:sym typeface="Symbol" pitchFamily="18" charset="2"/>
              </a:rPr>
              <a:t>(</a:t>
            </a:r>
            <a:r>
              <a:rPr lang="en-US" sz="2800" b="1" i="1" dirty="0">
                <a:solidFill>
                  <a:srgbClr val="FFFF00"/>
                </a:solidFill>
                <a:sym typeface="Symbol" pitchFamily="18" charset="2"/>
              </a:rPr>
              <a:t>n</a:t>
            </a:r>
            <a:r>
              <a:rPr lang="en-US" sz="2800" b="1" dirty="0">
                <a:solidFill>
                  <a:srgbClr val="FFFF00"/>
                </a:solidFill>
                <a:sym typeface="Symbol" pitchFamily="18" charset="2"/>
              </a:rPr>
              <a:t>)</a:t>
            </a:r>
          </a:p>
        </p:txBody>
      </p:sp>
      <p:graphicFrame>
        <p:nvGraphicFramePr>
          <p:cNvPr id="5" name="Group 72"/>
          <p:cNvGraphicFramePr>
            <a:graphicFrameLocks noGrp="1"/>
          </p:cNvGraphicFramePr>
          <p:nvPr>
            <p:extLst>
              <p:ext uri="{D42A27DB-BD31-4B8C-83A1-F6EECF244321}">
                <p14:modId xmlns:p14="http://schemas.microsoft.com/office/powerpoint/2010/main" val="1634869922"/>
              </p:ext>
            </p:extLst>
          </p:nvPr>
        </p:nvGraphicFramePr>
        <p:xfrm>
          <a:off x="838200" y="4343400"/>
          <a:ext cx="7239000" cy="1371558"/>
        </p:xfrm>
        <a:graphic>
          <a:graphicData uri="http://schemas.openxmlformats.org/drawingml/2006/table">
            <a:tbl>
              <a:tblPr/>
              <a:tblGrid>
                <a:gridCol w="2578100">
                  <a:extLst>
                    <a:ext uri="{9D8B030D-6E8A-4147-A177-3AD203B41FA5}">
                      <a16:colId xmlns:a16="http://schemas.microsoft.com/office/drawing/2014/main" val="20000"/>
                    </a:ext>
                  </a:extLst>
                </a:gridCol>
                <a:gridCol w="2398713">
                  <a:extLst>
                    <a:ext uri="{9D8B030D-6E8A-4147-A177-3AD203B41FA5}">
                      <a16:colId xmlns:a16="http://schemas.microsoft.com/office/drawing/2014/main" val="20001"/>
                    </a:ext>
                  </a:extLst>
                </a:gridCol>
                <a:gridCol w="2262187">
                  <a:extLst>
                    <a:ext uri="{9D8B030D-6E8A-4147-A177-3AD203B41FA5}">
                      <a16:colId xmlns:a16="http://schemas.microsoft.com/office/drawing/2014/main" val="20002"/>
                    </a:ext>
                  </a:extLst>
                </a:gridCol>
              </a:tblGrid>
              <a:tr h="36477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sym typeface="Symbol" pitchFamily="18" charset="2"/>
                        </a:rPr>
                        <a:t>f</a:t>
                      </a:r>
                      <a:r>
                        <a:rPr kumimoji="0" lang="en-US" sz="2400" b="0" i="0" u="none" strike="noStrike" cap="none" normalizeH="0" baseline="0" dirty="0">
                          <a:ln>
                            <a:noFill/>
                          </a:ln>
                          <a:solidFill>
                            <a:schemeClr val="tx1"/>
                          </a:solidFill>
                          <a:effectLst/>
                          <a:latin typeface="Times New Roman" pitchFamily="18" charset="0"/>
                          <a:sym typeface="Symbol" pitchFamily="18" charset="2"/>
                        </a:rPr>
                        <a:t>(</a:t>
                      </a:r>
                      <a:r>
                        <a:rPr kumimoji="0" lang="en-US" sz="2400" b="1" i="1" u="none" strike="noStrike" cap="none" normalizeH="0" baseline="0" dirty="0">
                          <a:ln>
                            <a:noFill/>
                          </a:ln>
                          <a:solidFill>
                            <a:schemeClr val="tx1"/>
                          </a:solidFill>
                          <a:effectLst/>
                          <a:latin typeface="Times New Roman" pitchFamily="18" charset="0"/>
                          <a:sym typeface="Symbol" pitchFamily="18" charset="2"/>
                        </a:rPr>
                        <a:t>n</a:t>
                      </a:r>
                      <a:r>
                        <a:rPr kumimoji="0" lang="en-US" sz="2400" b="0" i="0" u="none" strike="noStrike" cap="none" normalizeH="0" baseline="0" dirty="0">
                          <a:ln>
                            <a:noFill/>
                          </a:ln>
                          <a:solidFill>
                            <a:schemeClr val="tx1"/>
                          </a:solidFill>
                          <a:effectLst/>
                          <a:latin typeface="Times New Roman" pitchFamily="18" charset="0"/>
                          <a:sym typeface="Symbol" pitchFamily="18" charset="2"/>
                        </a:rPr>
                        <a:t>) </a:t>
                      </a:r>
                      <a:r>
                        <a:rPr kumimoji="0" lang="en-US" sz="2400" b="0" i="0" u="none" strike="noStrike" cap="none" normalizeH="0" baseline="0" dirty="0">
                          <a:ln>
                            <a:noFill/>
                          </a:ln>
                          <a:solidFill>
                            <a:schemeClr val="tx1"/>
                          </a:solidFill>
                          <a:effectLst/>
                          <a:latin typeface="Arial" charset="0"/>
                        </a:rPr>
                        <a:t>is </a:t>
                      </a:r>
                      <a:r>
                        <a:rPr kumimoji="0" lang="en-US" sz="2400" b="1" i="1" u="none" strike="noStrike" cap="none" normalizeH="0" baseline="0" dirty="0">
                          <a:ln>
                            <a:noFill/>
                          </a:ln>
                          <a:solidFill>
                            <a:schemeClr val="tx1"/>
                          </a:solidFill>
                          <a:effectLst/>
                          <a:latin typeface="Times New Roman" pitchFamily="18" charset="0"/>
                          <a:sym typeface="Symbol" pitchFamily="18" charset="2"/>
                        </a:rPr>
                        <a:t>O</a:t>
                      </a:r>
                      <a:r>
                        <a:rPr kumimoji="0" lang="en-US" sz="2400" b="0" i="0" u="none" strike="noStrike" cap="none" normalizeH="0" baseline="0" dirty="0">
                          <a:ln>
                            <a:noFill/>
                          </a:ln>
                          <a:solidFill>
                            <a:schemeClr val="tx1"/>
                          </a:solidFill>
                          <a:effectLst/>
                          <a:latin typeface="Times New Roman" pitchFamily="18" charset="0"/>
                          <a:sym typeface="Symbol" pitchFamily="18" charset="2"/>
                        </a:rPr>
                        <a:t>(</a:t>
                      </a:r>
                      <a:r>
                        <a:rPr kumimoji="0" lang="en-US" sz="2400" b="1" i="1" u="none" strike="noStrike" cap="none" normalizeH="0" baseline="0" dirty="0">
                          <a:ln>
                            <a:noFill/>
                          </a:ln>
                          <a:solidFill>
                            <a:schemeClr val="tx1"/>
                          </a:solidFill>
                          <a:effectLst/>
                          <a:latin typeface="Times New Roman" pitchFamily="18" charset="0"/>
                          <a:sym typeface="Symbol" pitchFamily="18" charset="2"/>
                        </a:rPr>
                        <a:t>g</a:t>
                      </a:r>
                      <a:r>
                        <a:rPr kumimoji="0" lang="en-US" sz="2400" b="0" i="0" u="none" strike="noStrike" cap="none" normalizeH="0" baseline="0" dirty="0">
                          <a:ln>
                            <a:noFill/>
                          </a:ln>
                          <a:solidFill>
                            <a:schemeClr val="tx1"/>
                          </a:solidFill>
                          <a:effectLst/>
                          <a:latin typeface="Times New Roman" pitchFamily="18" charset="0"/>
                          <a:sym typeface="Symbol" pitchFamily="18" charset="2"/>
                        </a:rPr>
                        <a:t>(</a:t>
                      </a:r>
                      <a:r>
                        <a:rPr kumimoji="0" lang="en-US" sz="2400" b="1" i="1" u="none" strike="noStrike" cap="none" normalizeH="0" baseline="0" dirty="0">
                          <a:ln>
                            <a:noFill/>
                          </a:ln>
                          <a:solidFill>
                            <a:schemeClr val="tx1"/>
                          </a:solidFill>
                          <a:effectLst/>
                          <a:latin typeface="Times New Roman" pitchFamily="18" charset="0"/>
                          <a:sym typeface="Symbol" pitchFamily="18" charset="2"/>
                        </a:rPr>
                        <a:t>n</a:t>
                      </a:r>
                      <a:r>
                        <a:rPr kumimoji="0" lang="en-US" sz="2400" b="0" i="0" u="none" strike="noStrike" cap="none" normalizeH="0" baseline="0" dirty="0">
                          <a:ln>
                            <a:noFill/>
                          </a:ln>
                          <a:solidFill>
                            <a:schemeClr val="tx1"/>
                          </a:solidFill>
                          <a:effectLst/>
                          <a:latin typeface="Times New Roman" pitchFamily="18" charset="0"/>
                          <a:sym typeface="Symbol" pitchFamily="18" charset="2"/>
                        </a:rPr>
                        <a:t>))</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sym typeface="Symbol" pitchFamily="18" charset="2"/>
                        </a:rPr>
                        <a:t>g</a:t>
                      </a:r>
                      <a:r>
                        <a:rPr kumimoji="0" lang="en-US" sz="2400" b="0" i="0" u="none" strike="noStrike" cap="none" normalizeH="0" baseline="0" dirty="0">
                          <a:ln>
                            <a:noFill/>
                          </a:ln>
                          <a:solidFill>
                            <a:schemeClr val="tx1"/>
                          </a:solidFill>
                          <a:effectLst/>
                          <a:latin typeface="Times New Roman" pitchFamily="18" charset="0"/>
                          <a:sym typeface="Symbol" pitchFamily="18" charset="2"/>
                        </a:rPr>
                        <a:t>(</a:t>
                      </a:r>
                      <a:r>
                        <a:rPr kumimoji="0" lang="en-US" sz="2400" b="1" i="1" u="none" strike="noStrike" cap="none" normalizeH="0" baseline="0" dirty="0">
                          <a:ln>
                            <a:noFill/>
                          </a:ln>
                          <a:solidFill>
                            <a:schemeClr val="tx1"/>
                          </a:solidFill>
                          <a:effectLst/>
                          <a:latin typeface="Times New Roman" pitchFamily="18" charset="0"/>
                          <a:sym typeface="Symbol" pitchFamily="18" charset="2"/>
                        </a:rPr>
                        <a:t>n</a:t>
                      </a:r>
                      <a:r>
                        <a:rPr kumimoji="0" lang="en-US" sz="2400" b="0" i="0" u="none" strike="noStrike" cap="none" normalizeH="0" baseline="0" dirty="0">
                          <a:ln>
                            <a:noFill/>
                          </a:ln>
                          <a:solidFill>
                            <a:schemeClr val="tx1"/>
                          </a:solidFill>
                          <a:effectLst/>
                          <a:latin typeface="Times New Roman" pitchFamily="18" charset="0"/>
                          <a:sym typeface="Symbol" pitchFamily="18" charset="2"/>
                        </a:rPr>
                        <a:t>) </a:t>
                      </a:r>
                      <a:r>
                        <a:rPr kumimoji="0" lang="en-US" sz="2400" b="0" i="0" u="none" strike="noStrike" cap="none" normalizeH="0" baseline="0" dirty="0">
                          <a:ln>
                            <a:noFill/>
                          </a:ln>
                          <a:solidFill>
                            <a:schemeClr val="tx1"/>
                          </a:solidFill>
                          <a:effectLst/>
                          <a:latin typeface="Arial" charset="0"/>
                        </a:rPr>
                        <a:t>is </a:t>
                      </a:r>
                      <a:r>
                        <a:rPr kumimoji="0" lang="en-US" sz="2400" b="1" i="1" u="none" strike="noStrike" cap="none" normalizeH="0" baseline="0" dirty="0">
                          <a:ln>
                            <a:noFill/>
                          </a:ln>
                          <a:solidFill>
                            <a:schemeClr val="tx1"/>
                          </a:solidFill>
                          <a:effectLst/>
                          <a:latin typeface="Times New Roman" pitchFamily="18" charset="0"/>
                          <a:sym typeface="Symbol" pitchFamily="18" charset="2"/>
                        </a:rPr>
                        <a:t>O</a:t>
                      </a:r>
                      <a:r>
                        <a:rPr kumimoji="0" lang="en-US" sz="2400" b="0" i="0" u="none" strike="noStrike" cap="none" normalizeH="0" baseline="0" dirty="0">
                          <a:ln>
                            <a:noFill/>
                          </a:ln>
                          <a:solidFill>
                            <a:schemeClr val="tx1"/>
                          </a:solidFill>
                          <a:effectLst/>
                          <a:latin typeface="Times New Roman" pitchFamily="18" charset="0"/>
                          <a:sym typeface="Symbol" pitchFamily="18" charset="2"/>
                        </a:rPr>
                        <a:t>(</a:t>
                      </a:r>
                      <a:r>
                        <a:rPr kumimoji="0" lang="en-US" sz="2400" b="1" i="1" u="none" strike="noStrike" cap="none" normalizeH="0" baseline="0" dirty="0">
                          <a:ln>
                            <a:noFill/>
                          </a:ln>
                          <a:solidFill>
                            <a:schemeClr val="tx1"/>
                          </a:solidFill>
                          <a:effectLst/>
                          <a:latin typeface="Times New Roman" pitchFamily="18" charset="0"/>
                          <a:sym typeface="Symbol" pitchFamily="18" charset="2"/>
                        </a:rPr>
                        <a:t>f</a:t>
                      </a:r>
                      <a:r>
                        <a:rPr kumimoji="0" lang="en-US" sz="2400" b="0" i="0" u="none" strike="noStrike" cap="none" normalizeH="0" baseline="0" dirty="0">
                          <a:ln>
                            <a:noFill/>
                          </a:ln>
                          <a:solidFill>
                            <a:schemeClr val="tx1"/>
                          </a:solidFill>
                          <a:effectLst/>
                          <a:latin typeface="Times New Roman" pitchFamily="18" charset="0"/>
                          <a:sym typeface="Symbol" pitchFamily="18" charset="2"/>
                        </a:rPr>
                        <a:t>(</a:t>
                      </a:r>
                      <a:r>
                        <a:rPr kumimoji="0" lang="en-US" sz="2400" b="1" i="1" u="none" strike="noStrike" cap="none" normalizeH="0" baseline="0" dirty="0">
                          <a:ln>
                            <a:noFill/>
                          </a:ln>
                          <a:solidFill>
                            <a:schemeClr val="tx1"/>
                          </a:solidFill>
                          <a:effectLst/>
                          <a:latin typeface="Times New Roman" pitchFamily="18" charset="0"/>
                          <a:sym typeface="Symbol" pitchFamily="18" charset="2"/>
                        </a:rPr>
                        <a:t>n</a:t>
                      </a:r>
                      <a:r>
                        <a:rPr kumimoji="0" lang="en-US" sz="2400" b="0" i="0" u="none" strike="noStrike" cap="none" normalizeH="0" baseline="0" dirty="0">
                          <a:ln>
                            <a:noFill/>
                          </a:ln>
                          <a:solidFill>
                            <a:schemeClr val="tx1"/>
                          </a:solidFill>
                          <a:effectLst/>
                          <a:latin typeface="Times New Roman" pitchFamily="18" charset="0"/>
                          <a:sym typeface="Symbol" pitchFamily="18" charset="2"/>
                        </a:rPr>
                        <a: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0"/>
                  </a:ext>
                </a:extLst>
              </a:tr>
              <a:tr h="3356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1" i="1" u="none" strike="noStrike" cap="none" normalizeH="0" baseline="0" dirty="0">
                          <a:ln>
                            <a:noFill/>
                          </a:ln>
                          <a:solidFill>
                            <a:srgbClr val="FF0000"/>
                          </a:solidFill>
                          <a:effectLst/>
                          <a:latin typeface="Times New Roman" pitchFamily="18" charset="0"/>
                          <a:sym typeface="Symbol" pitchFamily="18" charset="2"/>
                        </a:rPr>
                        <a:t>g</a:t>
                      </a:r>
                      <a:r>
                        <a:rPr kumimoji="0" lang="en-US" sz="2400" b="0" i="0" u="none" strike="noStrike" cap="none" normalizeH="0" baseline="0" dirty="0">
                          <a:ln>
                            <a:noFill/>
                          </a:ln>
                          <a:solidFill>
                            <a:srgbClr val="FF0000"/>
                          </a:solidFill>
                          <a:effectLst/>
                          <a:latin typeface="Times New Roman" pitchFamily="18" charset="0"/>
                          <a:sym typeface="Symbol" pitchFamily="18" charset="2"/>
                        </a:rPr>
                        <a:t>(</a:t>
                      </a:r>
                      <a:r>
                        <a:rPr kumimoji="0" lang="en-US" sz="2400" b="1" i="1" u="none" strike="noStrike" cap="none" normalizeH="0" baseline="0" dirty="0">
                          <a:ln>
                            <a:noFill/>
                          </a:ln>
                          <a:solidFill>
                            <a:srgbClr val="FF0000"/>
                          </a:solidFill>
                          <a:effectLst/>
                          <a:latin typeface="Times New Roman" pitchFamily="18" charset="0"/>
                          <a:sym typeface="Symbol" pitchFamily="18" charset="2"/>
                        </a:rPr>
                        <a:t>n</a:t>
                      </a:r>
                      <a:r>
                        <a:rPr kumimoji="0" lang="en-US" sz="2400" b="0" i="0" u="none" strike="noStrike" cap="none" normalizeH="0" baseline="0" dirty="0">
                          <a:ln>
                            <a:noFill/>
                          </a:ln>
                          <a:solidFill>
                            <a:srgbClr val="FF0000"/>
                          </a:solidFill>
                          <a:effectLst/>
                          <a:latin typeface="Times New Roman" pitchFamily="18" charset="0"/>
                          <a:sym typeface="Symbol" pitchFamily="18" charset="2"/>
                        </a:rPr>
                        <a:t>) </a:t>
                      </a:r>
                      <a:r>
                        <a:rPr kumimoji="0" lang="en-US" sz="2400" b="0" i="0" u="none" strike="noStrike" cap="none" normalizeH="0" baseline="0" dirty="0">
                          <a:ln>
                            <a:noFill/>
                          </a:ln>
                          <a:solidFill>
                            <a:srgbClr val="FF0000"/>
                          </a:solidFill>
                          <a:effectLst/>
                          <a:latin typeface="Arial" charset="0"/>
                        </a:rPr>
                        <a:t>grows more</a:t>
                      </a:r>
                      <a:endParaRPr kumimoji="0" lang="en-US" sz="2400" b="0" i="0" u="none" strike="noStrike" cap="none" normalizeH="0" baseline="0" dirty="0">
                        <a:ln>
                          <a:noFill/>
                        </a:ln>
                        <a:solidFill>
                          <a:srgbClr val="FF0000"/>
                        </a:solidFill>
                        <a:effectLst/>
                        <a:latin typeface="Times New Roman" pitchFamily="18" charset="0"/>
                        <a:sym typeface="Symbol" pitchFamily="18" charset="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rgbClr val="FF0000"/>
                          </a:solidFill>
                          <a:effectLst/>
                          <a:latin typeface="Arial" charset="0"/>
                          <a:sym typeface="Wingdings" pitchFamily="2" charset="2"/>
                        </a:rPr>
                        <a:t>Yes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Arial" charset="0"/>
                          <a:sym typeface="Wingdings" pitchFamily="2" charset="2"/>
                        </a:rPr>
                        <a:t>No</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3356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kern="1200" cap="none" normalizeH="0" baseline="0" dirty="0">
                          <a:ln>
                            <a:noFill/>
                          </a:ln>
                          <a:solidFill>
                            <a:srgbClr val="FF0000"/>
                          </a:solidFill>
                          <a:effectLst/>
                          <a:latin typeface="Arial" charset="0"/>
                          <a:ea typeface="+mn-ea"/>
                          <a:cs typeface="+mn-cs"/>
                          <a:sym typeface="Symbol" pitchFamily="18" charset="2"/>
                        </a:rPr>
                        <a:t>f(n) </a:t>
                      </a:r>
                      <a:r>
                        <a:rPr kumimoji="0" lang="en-US" sz="2400" b="0" i="0" u="none" strike="noStrike" kern="1200" cap="none" normalizeH="0" baseline="0" dirty="0">
                          <a:ln>
                            <a:noFill/>
                          </a:ln>
                          <a:solidFill>
                            <a:srgbClr val="FF0000"/>
                          </a:solidFill>
                          <a:effectLst/>
                          <a:latin typeface="Arial" charset="0"/>
                          <a:ea typeface="+mn-ea"/>
                          <a:cs typeface="+mn-cs"/>
                        </a:rPr>
                        <a:t>grows more</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Arial" charset="0"/>
                          <a:sym typeface="Wingdings" pitchFamily="2" charset="2"/>
                        </a:rPr>
                        <a:t>No</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2400" b="0" i="0" u="none" strike="noStrike" cap="none" normalizeH="0" baseline="0" dirty="0">
                          <a:ln>
                            <a:noFill/>
                          </a:ln>
                          <a:solidFill>
                            <a:srgbClr val="FF0000"/>
                          </a:solidFill>
                          <a:effectLst/>
                          <a:latin typeface="Arial" charset="0"/>
                          <a:sym typeface="Wingdings" pitchFamily="2" charset="2"/>
                        </a:rPr>
                        <a:t>Yes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24881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p:txBody>
          <a:bodyPr>
            <a:normAutofit/>
          </a:bodyPr>
          <a:lstStyle/>
          <a:p>
            <a:pPr marL="0" indent="0">
              <a:spcBef>
                <a:spcPct val="0"/>
              </a:spcBef>
              <a:defRPr/>
            </a:pPr>
            <a:r>
              <a:rPr lang="en-US" sz="2400" dirty="0"/>
              <a:t>The linear search algorithm requires </a:t>
            </a:r>
            <a:r>
              <a:rPr lang="en-US" sz="2400" b="1" dirty="0"/>
              <a:t>n</a:t>
            </a:r>
            <a:r>
              <a:rPr lang="en-US" sz="2400" dirty="0"/>
              <a:t> comparisons in the worst-case and </a:t>
            </a:r>
            <a:r>
              <a:rPr lang="en-US" sz="2400" b="1" dirty="0"/>
              <a:t>n/2 </a:t>
            </a:r>
            <a:r>
              <a:rPr lang="en-US" sz="2400" dirty="0"/>
              <a:t>comparisons in the average-case</a:t>
            </a:r>
          </a:p>
          <a:p>
            <a:pPr marL="400050" lvl="1" indent="0">
              <a:spcBef>
                <a:spcPct val="0"/>
              </a:spcBef>
              <a:defRPr/>
            </a:pPr>
            <a:r>
              <a:rPr lang="en-US" sz="2400" dirty="0"/>
              <a:t> Using the </a:t>
            </a:r>
            <a:r>
              <a:rPr lang="en-US" sz="2400" b="1" dirty="0"/>
              <a:t>Big Oh </a:t>
            </a:r>
            <a:r>
              <a:rPr lang="en-US" sz="2400" dirty="0"/>
              <a:t>notation, both cases require </a:t>
            </a:r>
            <a:r>
              <a:rPr lang="en-US" sz="2400" b="1" dirty="0"/>
              <a:t>O(n) </a:t>
            </a:r>
            <a:r>
              <a:rPr lang="en-US" sz="2400" dirty="0"/>
              <a:t>time</a:t>
            </a:r>
          </a:p>
          <a:p>
            <a:pPr marL="637794" lvl="2" indent="0">
              <a:spcBef>
                <a:spcPct val="0"/>
              </a:spcBef>
              <a:defRPr/>
            </a:pPr>
            <a:r>
              <a:rPr lang="en-US" sz="2200" dirty="0"/>
              <a:t> The multiplicative constant (1/2) is normally omitted</a:t>
            </a:r>
          </a:p>
          <a:p>
            <a:pPr marL="637794" lvl="2" indent="0">
              <a:spcBef>
                <a:spcPct val="0"/>
              </a:spcBef>
              <a:defRPr/>
            </a:pPr>
            <a:endParaRPr lang="en-US" sz="2200" dirty="0"/>
          </a:p>
          <a:p>
            <a:pPr marL="0" indent="0">
              <a:spcBef>
                <a:spcPct val="0"/>
              </a:spcBef>
              <a:defRPr/>
            </a:pPr>
            <a:r>
              <a:rPr lang="en-US" sz="2400" dirty="0"/>
              <a:t> Algorithm analysis is focused on growth rate</a:t>
            </a:r>
          </a:p>
          <a:p>
            <a:pPr marL="256032" lvl="1" indent="0">
              <a:spcBef>
                <a:spcPct val="0"/>
              </a:spcBef>
              <a:defRPr/>
            </a:pPr>
            <a:r>
              <a:rPr lang="en-US" sz="2400" dirty="0"/>
              <a:t> The multiplicative constants have little impact on growth rates</a:t>
            </a:r>
          </a:p>
          <a:p>
            <a:pPr marL="256032" lvl="1" indent="0">
              <a:spcBef>
                <a:spcPct val="0"/>
              </a:spcBef>
              <a:defRPr/>
            </a:pPr>
            <a:r>
              <a:rPr lang="en-US" sz="2400" dirty="0"/>
              <a:t>The growth rates n/2 and 100n are equivalent to n </a:t>
            </a:r>
          </a:p>
          <a:p>
            <a:pPr marL="400050" lvl="1" indent="0">
              <a:spcBef>
                <a:spcPct val="0"/>
              </a:spcBef>
              <a:buNone/>
              <a:defRPr/>
            </a:pPr>
            <a:r>
              <a:rPr lang="en-US" sz="2400" dirty="0"/>
              <a:t> </a:t>
            </a:r>
            <a:r>
              <a:rPr lang="en-US" sz="2400" b="1" dirty="0">
                <a:solidFill>
                  <a:srgbClr val="FFFF00"/>
                </a:solidFill>
              </a:rPr>
              <a:t>O(n) = O(n/2) = O(100n) </a:t>
            </a:r>
          </a:p>
        </p:txBody>
      </p:sp>
      <p:sp>
        <p:nvSpPr>
          <p:cNvPr id="36866" name="Slide Number Placeholder 4"/>
          <p:cNvSpPr>
            <a:spLocks noGrp="1"/>
          </p:cNvSpPr>
          <p:nvPr>
            <p:ph type="sldNum" sz="quarter" idx="12"/>
          </p:nvPr>
        </p:nvSpPr>
        <p:spPr>
          <a:noFill/>
        </p:spPr>
        <p:txBody>
          <a:bodyPr/>
          <a:lstStyle/>
          <a:p>
            <a:fld id="{C61B6B06-0E2C-4194-9890-3AD3CC229398}" type="slidenum">
              <a:rPr lang="en-US" smtClean="0"/>
              <a:pPr/>
              <a:t>43</a:t>
            </a:fld>
            <a:endParaRPr lang="en-US" dirty="0"/>
          </a:p>
        </p:txBody>
      </p:sp>
      <p:sp>
        <p:nvSpPr>
          <p:cNvPr id="58371" name="Rectangle 2"/>
          <p:cNvSpPr>
            <a:spLocks noGrp="1" noChangeArrowheads="1"/>
          </p:cNvSpPr>
          <p:nvPr>
            <p:ph type="title"/>
          </p:nvPr>
        </p:nvSpPr>
        <p:spPr/>
        <p:txBody>
          <a:bodyPr>
            <a:normAutofit fontScale="90000"/>
          </a:bodyPr>
          <a:lstStyle/>
          <a:p>
            <a:pPr>
              <a:defRPr/>
            </a:pPr>
            <a:r>
              <a:rPr lang="en-US" dirty="0">
                <a:effectLst/>
              </a:rPr>
              <a:t>Ignoring Multiplicative Constants </a:t>
            </a:r>
          </a:p>
        </p:txBody>
      </p:sp>
      <p:sp>
        <p:nvSpPr>
          <p:cNvPr id="36869"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36870" name="Rectangle 7"/>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pic>
        <p:nvPicPr>
          <p:cNvPr id="715777" name="Picture 1" descr="C:\Users\Jerry\Desktop\images.jpg"/>
          <p:cNvPicPr>
            <a:picLocks noChangeAspect="1" noChangeArrowheads="1"/>
          </p:cNvPicPr>
          <p:nvPr/>
        </p:nvPicPr>
        <p:blipFill>
          <a:blip r:embed="rId2" cstate="print"/>
          <a:srcRect/>
          <a:stretch>
            <a:fillRect/>
          </a:stretch>
        </p:blipFill>
        <p:spPr bwMode="auto">
          <a:xfrm>
            <a:off x="7667752" y="5700766"/>
            <a:ext cx="1162400" cy="1157234"/>
          </a:xfrm>
          <a:prstGeom prst="rect">
            <a:avLst/>
          </a:prstGeom>
          <a:noFill/>
          <a:ln>
            <a:solidFill>
              <a:srgbClr val="990033"/>
            </a:solidFill>
          </a:ln>
        </p:spPr>
      </p:pic>
    </p:spTree>
    <p:extLst>
      <p:ext uri="{BB962C8B-B14F-4D97-AF65-F5344CB8AC3E}">
        <p14:creationId xmlns:p14="http://schemas.microsoft.com/office/powerpoint/2010/main" val="359331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84F66E99-5BA3-4704-812A-7FC1FB58C151}" type="slidenum">
              <a:rPr lang="en-US"/>
              <a:pPr/>
              <a:t>44</a:t>
            </a:fld>
            <a:endParaRPr lang="en-US" dirty="0"/>
          </a:p>
        </p:txBody>
      </p:sp>
      <p:sp>
        <p:nvSpPr>
          <p:cNvPr id="228354" name="Rectangle 2"/>
          <p:cNvSpPr>
            <a:spLocks noGrp="1" noChangeArrowheads="1"/>
          </p:cNvSpPr>
          <p:nvPr>
            <p:ph type="title"/>
          </p:nvPr>
        </p:nvSpPr>
        <p:spPr>
          <a:xfrm>
            <a:off x="457200" y="174782"/>
            <a:ext cx="8229600" cy="1143000"/>
          </a:xfrm>
        </p:spPr>
        <p:txBody>
          <a:bodyPr/>
          <a:lstStyle/>
          <a:p>
            <a:r>
              <a:rPr lang="en-US" dirty="0">
                <a:effectLst/>
              </a:rPr>
              <a:t>Constant Factors</a:t>
            </a:r>
          </a:p>
        </p:txBody>
      </p:sp>
      <p:sp>
        <p:nvSpPr>
          <p:cNvPr id="228355" name="Rectangle 3"/>
          <p:cNvSpPr>
            <a:spLocks noGrp="1" noChangeArrowheads="1"/>
          </p:cNvSpPr>
          <p:nvPr>
            <p:ph type="body" sz="half" idx="1"/>
          </p:nvPr>
        </p:nvSpPr>
        <p:spPr>
          <a:xfrm>
            <a:off x="457200" y="1600200"/>
            <a:ext cx="7924800" cy="4530725"/>
          </a:xfrm>
        </p:spPr>
        <p:txBody>
          <a:bodyPr/>
          <a:lstStyle/>
          <a:p>
            <a:r>
              <a:rPr lang="en-US" dirty="0"/>
              <a:t>The growth rate is not affected by</a:t>
            </a:r>
          </a:p>
          <a:p>
            <a:pPr lvl="1"/>
            <a:r>
              <a:rPr lang="en-US" dirty="0"/>
              <a:t>constant factors or </a:t>
            </a:r>
          </a:p>
          <a:p>
            <a:pPr lvl="1"/>
            <a:r>
              <a:rPr lang="en-US" dirty="0"/>
              <a:t>lower-order terms</a:t>
            </a:r>
          </a:p>
          <a:p>
            <a:r>
              <a:rPr lang="en-US" dirty="0"/>
              <a:t>Examples</a:t>
            </a:r>
          </a:p>
          <a:p>
            <a:pPr lvl="1"/>
            <a:r>
              <a:rPr lang="en-US" dirty="0">
                <a:latin typeface="Times New Roman" pitchFamily="18" charset="0"/>
                <a:sym typeface="Symbol" pitchFamily="18" charset="2"/>
              </a:rPr>
              <a:t>10</a:t>
            </a:r>
            <a:r>
              <a:rPr lang="en-US" baseline="30000" dirty="0">
                <a:latin typeface="Times New Roman" pitchFamily="18" charset="0"/>
                <a:sym typeface="Symbol" pitchFamily="18" charset="2"/>
              </a:rPr>
              <a:t>2</a:t>
            </a:r>
            <a:r>
              <a:rPr lang="en-US" b="1" i="1" dirty="0">
                <a:latin typeface="Times New Roman" pitchFamily="18" charset="0"/>
                <a:sym typeface="Symbol" pitchFamily="18" charset="2"/>
              </a:rPr>
              <a:t>n</a:t>
            </a:r>
            <a:r>
              <a:rPr lang="en-US" b="1" dirty="0">
                <a:latin typeface="Times New Roman" pitchFamily="18" charset="0"/>
                <a:sym typeface="Symbol" pitchFamily="18" charset="2"/>
              </a:rPr>
              <a:t> </a:t>
            </a:r>
            <a:r>
              <a:rPr lang="en-US" b="1" dirty="0">
                <a:latin typeface="Symbol" pitchFamily="18" charset="2"/>
                <a:sym typeface="Symbol" pitchFamily="18" charset="2"/>
              </a:rPr>
              <a:t>+</a:t>
            </a:r>
            <a:r>
              <a:rPr lang="en-US" b="1" dirty="0">
                <a:latin typeface="Times New Roman" pitchFamily="18" charset="0"/>
                <a:sym typeface="Symbol" pitchFamily="18" charset="2"/>
              </a:rPr>
              <a:t> </a:t>
            </a:r>
            <a:r>
              <a:rPr lang="en-US" dirty="0">
                <a:latin typeface="Times New Roman" pitchFamily="18" charset="0"/>
                <a:sym typeface="Symbol" pitchFamily="18" charset="2"/>
              </a:rPr>
              <a:t>10</a:t>
            </a:r>
            <a:r>
              <a:rPr lang="en-US" baseline="30000" dirty="0">
                <a:latin typeface="Times New Roman" pitchFamily="18" charset="0"/>
                <a:sym typeface="Symbol" pitchFamily="18" charset="2"/>
              </a:rPr>
              <a:t>5</a:t>
            </a:r>
            <a:r>
              <a:rPr lang="en-US" dirty="0">
                <a:latin typeface="Times New Roman" pitchFamily="18" charset="0"/>
                <a:sym typeface="Symbol" pitchFamily="18" charset="2"/>
              </a:rPr>
              <a:t> </a:t>
            </a:r>
            <a:r>
              <a:rPr lang="en-US" dirty="0"/>
              <a:t>is a linear function</a:t>
            </a:r>
          </a:p>
          <a:p>
            <a:pPr lvl="1"/>
            <a:r>
              <a:rPr lang="en-US" dirty="0">
                <a:latin typeface="Times New Roman" pitchFamily="18" charset="0"/>
                <a:sym typeface="Symbol" pitchFamily="18" charset="2"/>
              </a:rPr>
              <a:t>10</a:t>
            </a:r>
            <a:r>
              <a:rPr lang="en-US" baseline="30000" dirty="0">
                <a:latin typeface="Times New Roman" pitchFamily="18" charset="0"/>
                <a:sym typeface="Symbol" pitchFamily="18" charset="2"/>
              </a:rPr>
              <a:t>5</a:t>
            </a:r>
            <a:r>
              <a:rPr lang="en-US" b="1" i="1" dirty="0">
                <a:latin typeface="Times New Roman" pitchFamily="18" charset="0"/>
                <a:sym typeface="Symbol" pitchFamily="18" charset="2"/>
              </a:rPr>
              <a:t>n</a:t>
            </a:r>
            <a:r>
              <a:rPr lang="en-US" baseline="30000" dirty="0">
                <a:latin typeface="Times New Roman" pitchFamily="18" charset="0"/>
                <a:sym typeface="Symbol" pitchFamily="18" charset="2"/>
              </a:rPr>
              <a:t>2</a:t>
            </a:r>
            <a:r>
              <a:rPr lang="en-US" dirty="0">
                <a:latin typeface="Times New Roman" pitchFamily="18" charset="0"/>
                <a:sym typeface="Symbol" pitchFamily="18" charset="2"/>
              </a:rPr>
              <a:t> </a:t>
            </a:r>
            <a:r>
              <a:rPr lang="en-US" b="1" dirty="0">
                <a:latin typeface="Symbol" pitchFamily="18" charset="2"/>
                <a:sym typeface="Symbol" pitchFamily="18" charset="2"/>
              </a:rPr>
              <a:t>+</a:t>
            </a:r>
            <a:r>
              <a:rPr lang="en-US" dirty="0">
                <a:latin typeface="Times New Roman" pitchFamily="18" charset="0"/>
                <a:sym typeface="Symbol" pitchFamily="18" charset="2"/>
              </a:rPr>
              <a:t> 10</a:t>
            </a:r>
            <a:r>
              <a:rPr lang="en-US" baseline="30000" dirty="0">
                <a:latin typeface="Times New Roman" pitchFamily="18" charset="0"/>
                <a:sym typeface="Symbol" pitchFamily="18" charset="2"/>
              </a:rPr>
              <a:t>8</a:t>
            </a:r>
            <a:r>
              <a:rPr lang="en-US" b="1" i="1" dirty="0">
                <a:latin typeface="Times New Roman" pitchFamily="18" charset="0"/>
                <a:sym typeface="Symbol" pitchFamily="18" charset="2"/>
              </a:rPr>
              <a:t>n</a:t>
            </a:r>
            <a:r>
              <a:rPr lang="en-US" dirty="0">
                <a:latin typeface="Times New Roman" pitchFamily="18" charset="0"/>
                <a:sym typeface="Symbol" pitchFamily="18" charset="2"/>
              </a:rPr>
              <a:t> </a:t>
            </a:r>
            <a:r>
              <a:rPr lang="en-US" dirty="0"/>
              <a:t>is a quadratic function</a:t>
            </a:r>
          </a:p>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525" y="5064125"/>
            <a:ext cx="2266950" cy="1066800"/>
          </a:xfrm>
          <a:prstGeom prst="rect">
            <a:avLst/>
          </a:prstGeom>
          <a:ln w="38100">
            <a:solidFill>
              <a:srgbClr val="FF0000"/>
            </a:solidFill>
          </a:ln>
        </p:spPr>
      </p:pic>
    </p:spTree>
    <p:extLst>
      <p:ext uri="{BB962C8B-B14F-4D97-AF65-F5344CB8AC3E}">
        <p14:creationId xmlns:p14="http://schemas.microsoft.com/office/powerpoint/2010/main" val="4142830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idx="1"/>
          </p:nvPr>
        </p:nvSpPr>
        <p:spPr/>
        <p:txBody>
          <a:bodyPr/>
          <a:lstStyle/>
          <a:p>
            <a:pPr marL="0" indent="0">
              <a:lnSpc>
                <a:spcPct val="90000"/>
              </a:lnSpc>
              <a:spcBef>
                <a:spcPct val="0"/>
              </a:spcBef>
              <a:defRPr/>
            </a:pPr>
            <a:r>
              <a:rPr lang="en-US" dirty="0"/>
              <a:t>Consider the algorithm for finding the maximum number in an array of </a:t>
            </a:r>
            <a:r>
              <a:rPr lang="en-US" i="1" dirty="0"/>
              <a:t>n</a:t>
            </a:r>
            <a:r>
              <a:rPr lang="en-US" dirty="0"/>
              <a:t> elements</a:t>
            </a:r>
          </a:p>
          <a:p>
            <a:pPr marL="400050" lvl="1" indent="0">
              <a:lnSpc>
                <a:spcPct val="90000"/>
              </a:lnSpc>
              <a:spcBef>
                <a:spcPct val="0"/>
              </a:spcBef>
              <a:defRPr/>
            </a:pPr>
            <a:r>
              <a:rPr lang="en-US" dirty="0"/>
              <a:t>If </a:t>
            </a:r>
            <a:r>
              <a:rPr lang="en-US" b="1" i="1" dirty="0"/>
              <a:t>n</a:t>
            </a:r>
            <a:r>
              <a:rPr lang="en-US" dirty="0"/>
              <a:t> is 2, it takes one comparison to find the maximum number</a:t>
            </a:r>
          </a:p>
          <a:p>
            <a:pPr marL="400050" lvl="1" indent="0">
              <a:lnSpc>
                <a:spcPct val="90000"/>
              </a:lnSpc>
              <a:spcBef>
                <a:spcPct val="0"/>
              </a:spcBef>
              <a:defRPr/>
            </a:pPr>
            <a:r>
              <a:rPr lang="en-US" dirty="0"/>
              <a:t> If </a:t>
            </a:r>
            <a:r>
              <a:rPr lang="en-US" b="1" i="1" dirty="0"/>
              <a:t>n</a:t>
            </a:r>
            <a:r>
              <a:rPr lang="en-US" dirty="0"/>
              <a:t> is 3, it takes two comparisons to find the maximum number</a:t>
            </a:r>
          </a:p>
          <a:p>
            <a:pPr marL="400050" lvl="1" indent="0">
              <a:lnSpc>
                <a:spcPct val="90000"/>
              </a:lnSpc>
              <a:spcBef>
                <a:spcPct val="0"/>
              </a:spcBef>
              <a:defRPr/>
            </a:pPr>
            <a:r>
              <a:rPr lang="en-US" dirty="0"/>
              <a:t>In general, it takes </a:t>
            </a:r>
            <a:r>
              <a:rPr lang="en-US" i="1" dirty="0"/>
              <a:t>n-1</a:t>
            </a:r>
            <a:r>
              <a:rPr lang="en-US" dirty="0"/>
              <a:t> times of comparisons to find maximum number in a list of </a:t>
            </a:r>
            <a:r>
              <a:rPr lang="en-US" b="1" i="1" dirty="0"/>
              <a:t>n</a:t>
            </a:r>
            <a:r>
              <a:rPr lang="en-US" b="1" dirty="0"/>
              <a:t> </a:t>
            </a:r>
            <a:r>
              <a:rPr lang="en-US" dirty="0"/>
              <a:t>elements</a:t>
            </a:r>
          </a:p>
          <a:p>
            <a:pPr marL="0" indent="0">
              <a:lnSpc>
                <a:spcPct val="90000"/>
              </a:lnSpc>
              <a:spcBef>
                <a:spcPct val="0"/>
              </a:spcBef>
              <a:buFont typeface="Monotype Sorts" pitchFamily="2" charset="2"/>
              <a:buNone/>
              <a:defRPr/>
            </a:pPr>
            <a:endParaRPr lang="en-US" dirty="0">
              <a:effectLst>
                <a:outerShdw blurRad="38100" dist="38100" dir="2700000" algn="tl">
                  <a:srgbClr val="000000">
                    <a:alpha val="43137"/>
                  </a:srgbClr>
                </a:outerShdw>
              </a:effectLst>
            </a:endParaRPr>
          </a:p>
        </p:txBody>
      </p:sp>
      <p:sp>
        <p:nvSpPr>
          <p:cNvPr id="37890" name="Slide Number Placeholder 4"/>
          <p:cNvSpPr>
            <a:spLocks noGrp="1"/>
          </p:cNvSpPr>
          <p:nvPr>
            <p:ph type="sldNum" sz="quarter" idx="12"/>
          </p:nvPr>
        </p:nvSpPr>
        <p:spPr>
          <a:noFill/>
        </p:spPr>
        <p:txBody>
          <a:bodyPr/>
          <a:lstStyle/>
          <a:p>
            <a:fld id="{50826EF1-E8D5-4FB8-8523-EA10B74BA151}" type="slidenum">
              <a:rPr lang="en-US" smtClean="0"/>
              <a:pPr/>
              <a:t>45</a:t>
            </a:fld>
            <a:endParaRPr lang="en-US" dirty="0"/>
          </a:p>
        </p:txBody>
      </p:sp>
      <p:sp>
        <p:nvSpPr>
          <p:cNvPr id="59395" name="Rectangle 2"/>
          <p:cNvSpPr>
            <a:spLocks noGrp="1" noChangeArrowheads="1"/>
          </p:cNvSpPr>
          <p:nvPr>
            <p:ph type="title"/>
          </p:nvPr>
        </p:nvSpPr>
        <p:spPr/>
        <p:txBody>
          <a:bodyPr>
            <a:normAutofit/>
          </a:bodyPr>
          <a:lstStyle/>
          <a:p>
            <a:pPr>
              <a:defRPr/>
            </a:pPr>
            <a:r>
              <a:rPr lang="en-US" dirty="0">
                <a:effectLst/>
              </a:rPr>
              <a:t>Ignoring Non-Dominating Terms</a:t>
            </a:r>
          </a:p>
        </p:txBody>
      </p:sp>
      <p:sp>
        <p:nvSpPr>
          <p:cNvPr id="37893"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37894"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 name="TextBox 6"/>
          <p:cNvSpPr txBox="1"/>
          <p:nvPr/>
        </p:nvSpPr>
        <p:spPr>
          <a:xfrm>
            <a:off x="381000" y="4899832"/>
            <a:ext cx="8632032" cy="954107"/>
          </a:xfrm>
          <a:prstGeom prst="rect">
            <a:avLst/>
          </a:prstGeom>
          <a:solidFill>
            <a:srgbClr val="000000"/>
          </a:solidFill>
        </p:spPr>
        <p:txBody>
          <a:bodyPr wrap="square">
            <a:spAutoFit/>
          </a:bodyPr>
          <a:lstStyle/>
          <a:p>
            <a:pPr algn="ctr">
              <a:defRPr/>
            </a:pPr>
            <a:r>
              <a:rPr lang="en-US" sz="2800" dirty="0">
                <a:solidFill>
                  <a:srgbClr val="FFFF00"/>
                </a:solidFill>
                <a:effectLst>
                  <a:outerShdw blurRad="38100" dist="38100" dir="2700000" algn="tl">
                    <a:srgbClr val="000000">
                      <a:alpha val="43137"/>
                    </a:srgbClr>
                  </a:outerShdw>
                </a:effectLst>
              </a:rPr>
              <a:t>Remember: If the input size is small, there is no significance to estimate an algorithm’s efficiency</a:t>
            </a:r>
            <a:endParaRPr lang="en-US" sz="2800" dirty="0">
              <a:solidFill>
                <a:srgbClr val="FFFF00"/>
              </a:solidFill>
            </a:endParaRPr>
          </a:p>
        </p:txBody>
      </p:sp>
    </p:spTree>
    <p:extLst>
      <p:ext uri="{BB962C8B-B14F-4D97-AF65-F5344CB8AC3E}">
        <p14:creationId xmlns:p14="http://schemas.microsoft.com/office/powerpoint/2010/main" val="4193220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fld id="{F8BEED56-5AEA-41B4-BE86-993D1BD2C448}" type="slidenum">
              <a:rPr lang="en-US" smtClean="0"/>
              <a:pPr/>
              <a:t>46</a:t>
            </a:fld>
            <a:endParaRPr lang="en-US" dirty="0"/>
          </a:p>
        </p:txBody>
      </p:sp>
      <p:sp>
        <p:nvSpPr>
          <p:cNvPr id="12292" name="Rectangle 7"/>
          <p:cNvSpPr>
            <a:spLocks noGrp="1" noChangeArrowheads="1"/>
          </p:cNvSpPr>
          <p:nvPr>
            <p:ph type="title"/>
          </p:nvPr>
        </p:nvSpPr>
        <p:spPr/>
        <p:txBody>
          <a:bodyPr/>
          <a:lstStyle/>
          <a:p>
            <a:pPr>
              <a:defRPr/>
            </a:pPr>
            <a:r>
              <a:rPr lang="en-US" dirty="0"/>
              <a:t>Big-Oh Rules</a:t>
            </a:r>
          </a:p>
        </p:txBody>
      </p:sp>
      <p:sp>
        <p:nvSpPr>
          <p:cNvPr id="12293" name="Rectangle 8"/>
          <p:cNvSpPr>
            <a:spLocks noGrp="1" noChangeArrowheads="1"/>
          </p:cNvSpPr>
          <p:nvPr>
            <p:ph type="body" idx="1"/>
          </p:nvPr>
        </p:nvSpPr>
        <p:spPr>
          <a:xfrm>
            <a:off x="609600" y="1295400"/>
            <a:ext cx="7772400" cy="4114800"/>
          </a:xfrm>
        </p:spPr>
        <p:txBody>
          <a:bodyPr/>
          <a:lstStyle/>
          <a:p>
            <a:pPr>
              <a:defRPr/>
            </a:pPr>
            <a:r>
              <a:rPr lang="en-US" dirty="0"/>
              <a:t>Use the </a:t>
            </a:r>
            <a:r>
              <a:rPr lang="en-US" b="1" dirty="0">
                <a:solidFill>
                  <a:srgbClr val="FFFF00"/>
                </a:solidFill>
              </a:rPr>
              <a:t>smallest</a:t>
            </a:r>
            <a:r>
              <a:rPr lang="en-US" dirty="0">
                <a:solidFill>
                  <a:srgbClr val="FFFF00"/>
                </a:solidFill>
              </a:rPr>
              <a:t> </a:t>
            </a:r>
            <a:r>
              <a:rPr lang="en-US" dirty="0"/>
              <a:t>possible class of functions</a:t>
            </a:r>
          </a:p>
          <a:p>
            <a:pPr lvl="1">
              <a:defRPr/>
            </a:pPr>
            <a:r>
              <a:rPr lang="en-US" dirty="0"/>
              <a:t>Say “</a:t>
            </a:r>
            <a:r>
              <a:rPr lang="en-US" dirty="0">
                <a:sym typeface="Symbol" pitchFamily="18" charset="2"/>
              </a:rPr>
              <a:t>2n is O(n)” </a:t>
            </a:r>
            <a:r>
              <a:rPr lang="en-US" dirty="0"/>
              <a:t>instead of “</a:t>
            </a:r>
            <a:r>
              <a:rPr lang="en-US" dirty="0">
                <a:sym typeface="Symbol" pitchFamily="18" charset="2"/>
              </a:rPr>
              <a:t>2n is O(2n)”</a:t>
            </a:r>
          </a:p>
          <a:p>
            <a:pPr>
              <a:defRPr/>
            </a:pPr>
            <a:r>
              <a:rPr lang="en-US" dirty="0">
                <a:sym typeface="Symbol" pitchFamily="18" charset="2"/>
              </a:rPr>
              <a:t>Use the </a:t>
            </a:r>
            <a:r>
              <a:rPr lang="en-US" b="1" dirty="0">
                <a:solidFill>
                  <a:srgbClr val="FFFF00"/>
                </a:solidFill>
                <a:sym typeface="Symbol" pitchFamily="18" charset="2"/>
              </a:rPr>
              <a:t>simplest</a:t>
            </a:r>
            <a:r>
              <a:rPr lang="en-US" b="1" dirty="0">
                <a:sym typeface="Symbol" pitchFamily="18" charset="2"/>
              </a:rPr>
              <a:t> </a:t>
            </a:r>
            <a:r>
              <a:rPr lang="en-US" dirty="0">
                <a:sym typeface="Symbol" pitchFamily="18" charset="2"/>
              </a:rPr>
              <a:t>expression of the class</a:t>
            </a:r>
          </a:p>
          <a:p>
            <a:pPr lvl="1">
              <a:defRPr/>
            </a:pPr>
            <a:r>
              <a:rPr lang="en-US" dirty="0"/>
              <a:t>Say “</a:t>
            </a:r>
            <a:r>
              <a:rPr lang="en-US" dirty="0">
                <a:sym typeface="Symbol" pitchFamily="18" charset="2"/>
              </a:rPr>
              <a:t>3n + 5 is O(n)” </a:t>
            </a:r>
            <a:r>
              <a:rPr lang="en-US" dirty="0"/>
              <a:t>instead of “</a:t>
            </a:r>
            <a:r>
              <a:rPr lang="en-US" dirty="0">
                <a:sym typeface="Symbol" pitchFamily="18" charset="2"/>
              </a:rPr>
              <a:t>3n + 5 is O(3n)”</a:t>
            </a:r>
          </a:p>
          <a:p>
            <a:pPr>
              <a:defRPr/>
            </a:pPr>
            <a:endParaRPr lang="en-US" sz="2800" dirty="0"/>
          </a:p>
        </p:txBody>
      </p:sp>
      <p:pic>
        <p:nvPicPr>
          <p:cNvPr id="712707" name="Picture 3" descr="C:\Users\Jerry\Desktop\index.jpg"/>
          <p:cNvPicPr>
            <a:picLocks noChangeAspect="1" noChangeArrowheads="1"/>
          </p:cNvPicPr>
          <p:nvPr/>
        </p:nvPicPr>
        <p:blipFill>
          <a:blip r:embed="rId3" cstate="print"/>
          <a:srcRect/>
          <a:stretch>
            <a:fillRect/>
          </a:stretch>
        </p:blipFill>
        <p:spPr bwMode="auto">
          <a:xfrm>
            <a:off x="2546144" y="4751767"/>
            <a:ext cx="3450465" cy="1725233"/>
          </a:xfrm>
          <a:prstGeom prst="rect">
            <a:avLst/>
          </a:prstGeom>
          <a:noFill/>
          <a:ln w="38100">
            <a:solidFill>
              <a:srgbClr val="FF0000"/>
            </a:solidFill>
            <a:prstDash val="lgDash"/>
          </a:ln>
        </p:spPr>
      </p:pic>
    </p:spTree>
    <p:extLst>
      <p:ext uri="{BB962C8B-B14F-4D97-AF65-F5344CB8AC3E}">
        <p14:creationId xmlns:p14="http://schemas.microsoft.com/office/powerpoint/2010/main" val="27735277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a:spLocks noGrp="1"/>
          </p:cNvSpPr>
          <p:nvPr>
            <p:ph type="sldNum" sz="quarter" idx="11"/>
          </p:nvPr>
        </p:nvSpPr>
        <p:spPr>
          <a:noFill/>
        </p:spPr>
        <p:txBody>
          <a:bodyPr/>
          <a:lstStyle/>
          <a:p>
            <a:fld id="{2CEEFF99-F992-4A23-B8AC-40E0E598FEDB}" type="slidenum">
              <a:rPr lang="en-US" smtClean="0"/>
              <a:pPr/>
              <a:t>47</a:t>
            </a:fld>
            <a:endParaRPr lang="en-US" dirty="0"/>
          </a:p>
        </p:txBody>
      </p:sp>
      <p:sp>
        <p:nvSpPr>
          <p:cNvPr id="11268" name="Rectangle 5"/>
          <p:cNvSpPr>
            <a:spLocks noGrp="1" noChangeArrowheads="1"/>
          </p:cNvSpPr>
          <p:nvPr>
            <p:ph type="title"/>
          </p:nvPr>
        </p:nvSpPr>
        <p:spPr/>
        <p:txBody>
          <a:bodyPr/>
          <a:lstStyle/>
          <a:p>
            <a:pPr>
              <a:defRPr/>
            </a:pPr>
            <a:r>
              <a:rPr lang="en-US" dirty="0">
                <a:effectLst/>
              </a:rPr>
              <a:t>Big-Oh Example (1)</a:t>
            </a:r>
          </a:p>
        </p:txBody>
      </p:sp>
      <p:sp>
        <p:nvSpPr>
          <p:cNvPr id="11269" name="Rectangle 6"/>
          <p:cNvSpPr>
            <a:spLocks noGrp="1" noChangeArrowheads="1"/>
          </p:cNvSpPr>
          <p:nvPr>
            <p:ph type="body" sz="half" idx="1"/>
          </p:nvPr>
        </p:nvSpPr>
        <p:spPr>
          <a:xfrm>
            <a:off x="609600" y="1600200"/>
            <a:ext cx="6705600" cy="2362200"/>
          </a:xfrm>
        </p:spPr>
        <p:txBody>
          <a:bodyPr/>
          <a:lstStyle/>
          <a:p>
            <a:pPr>
              <a:defRPr/>
            </a:pPr>
            <a:r>
              <a:rPr lang="en-US" sz="2800" dirty="0">
                <a:sym typeface="Symbol" pitchFamily="18" charset="2"/>
              </a:rPr>
              <a:t>8n - 2 is </a:t>
            </a:r>
            <a:r>
              <a:rPr lang="en-US" sz="2800" dirty="0">
                <a:solidFill>
                  <a:srgbClr val="FFFF00"/>
                </a:solidFill>
                <a:sym typeface="Symbol" pitchFamily="18" charset="2"/>
              </a:rPr>
              <a:t>O(n)</a:t>
            </a:r>
          </a:p>
          <a:p>
            <a:pPr lvl="1">
              <a:defRPr/>
            </a:pPr>
            <a:r>
              <a:rPr lang="en-US" sz="2400" dirty="0"/>
              <a:t>Justification</a:t>
            </a:r>
            <a:endParaRPr lang="en-US" sz="2400" i="1" baseline="30000" dirty="0"/>
          </a:p>
          <a:p>
            <a:pPr lvl="1">
              <a:defRPr/>
            </a:pPr>
            <a:r>
              <a:rPr lang="en-US" sz="2400" dirty="0">
                <a:sym typeface="Symbol" pitchFamily="18" charset="2"/>
              </a:rPr>
              <a:t>Find c and n</a:t>
            </a:r>
            <a:r>
              <a:rPr lang="en-US" sz="2400" baseline="-25000" dirty="0">
                <a:sym typeface="Symbol" pitchFamily="18" charset="2"/>
              </a:rPr>
              <a:t>0 </a:t>
            </a:r>
            <a:r>
              <a:rPr lang="en-US" sz="2400" dirty="0">
                <a:sym typeface="Symbol" pitchFamily="18" charset="2"/>
              </a:rPr>
              <a:t>such that 8n-2   cn</a:t>
            </a:r>
          </a:p>
          <a:p>
            <a:pPr lvl="2">
              <a:defRPr/>
            </a:pPr>
            <a:r>
              <a:rPr lang="en-US" sz="2000" dirty="0"/>
              <a:t>Pick </a:t>
            </a:r>
            <a:r>
              <a:rPr lang="en-US" sz="2000" dirty="0">
                <a:sym typeface="Symbol" pitchFamily="18" charset="2"/>
              </a:rPr>
              <a:t>c = 8 </a:t>
            </a:r>
            <a:r>
              <a:rPr lang="en-US" sz="2000" dirty="0"/>
              <a:t>and </a:t>
            </a:r>
            <a:r>
              <a:rPr lang="en-US" sz="2000" dirty="0">
                <a:sym typeface="Symbol" pitchFamily="18" charset="2"/>
              </a:rPr>
              <a:t>n</a:t>
            </a:r>
            <a:r>
              <a:rPr lang="en-US" sz="2000" baseline="-25000" dirty="0">
                <a:sym typeface="Symbol" pitchFamily="18" charset="2"/>
              </a:rPr>
              <a:t>0</a:t>
            </a:r>
            <a:r>
              <a:rPr lang="en-US" sz="2000" dirty="0">
                <a:sym typeface="Symbol" pitchFamily="18" charset="2"/>
              </a:rPr>
              <a:t> = 1 (there are an infinite number of solutions) </a:t>
            </a:r>
          </a:p>
          <a:p>
            <a:pPr lvl="2">
              <a:buFont typeface="Wingdings" pitchFamily="2" charset="2"/>
              <a:buNone/>
              <a:defRPr/>
            </a:pPr>
            <a:r>
              <a:rPr lang="en-US" sz="2000" dirty="0">
                <a:sym typeface="Symbol" pitchFamily="18" charset="2"/>
              </a:rPr>
              <a:t>    8n - 2 </a:t>
            </a:r>
            <a:r>
              <a:rPr lang="en-US" sz="2000" dirty="0"/>
              <a:t> </a:t>
            </a:r>
            <a:r>
              <a:rPr lang="en-US" sz="2000" dirty="0">
                <a:sym typeface="Symbol" pitchFamily="18" charset="2"/>
              </a:rPr>
              <a:t>8n</a:t>
            </a:r>
          </a:p>
          <a:p>
            <a:pPr lvl="1">
              <a:defRPr/>
            </a:pPr>
            <a:endParaRPr lang="en-US" sz="2400" dirty="0"/>
          </a:p>
          <a:p>
            <a:pPr>
              <a:defRPr/>
            </a:pPr>
            <a:endParaRPr lang="en-US" sz="2800" dirty="0"/>
          </a:p>
        </p:txBody>
      </p:sp>
      <p:graphicFrame>
        <p:nvGraphicFramePr>
          <p:cNvPr id="8194" name="Object 2" descr="Recycled paper"/>
          <p:cNvGraphicFramePr>
            <a:graphicFrameLocks noGrp="1" noChangeAspect="1"/>
          </p:cNvGraphicFramePr>
          <p:nvPr>
            <p:ph sz="half" idx="2"/>
            <p:extLst/>
          </p:nvPr>
        </p:nvGraphicFramePr>
        <p:xfrm>
          <a:off x="3048000" y="4038600"/>
          <a:ext cx="5562600" cy="2397125"/>
        </p:xfrm>
        <a:graphic>
          <a:graphicData uri="http://schemas.openxmlformats.org/presentationml/2006/ole">
            <mc:AlternateContent xmlns:mc="http://schemas.openxmlformats.org/markup-compatibility/2006">
              <mc:Choice xmlns:v="urn:schemas-microsoft-com:vml" Requires="v">
                <p:oleObj spid="_x0000_s1191944" name="Chart" r:id="rId4" imgW="4638675" imgH="2752725" progId="Excel.Sheet.8">
                  <p:embed/>
                </p:oleObj>
              </mc:Choice>
              <mc:Fallback>
                <p:oleObj name="Chart" r:id="rId4" imgW="4638675" imgH="2752725" progId="Excel.Sheet.8">
                  <p:embed/>
                  <p:pic>
                    <p:nvPicPr>
                      <p:cNvPr id="8194" name="Object 2" descr="Recycled pa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4038600"/>
                        <a:ext cx="5562600" cy="2397125"/>
                      </a:xfrm>
                      <a:prstGeom prst="rect">
                        <a:avLst/>
                      </a:prstGeom>
                      <a:blipFill dpi="0" rotWithShape="0">
                        <a:blip r:embed="rId6"/>
                        <a:srcRect/>
                        <a:tile tx="0" ty="0" sx="100000" sy="100000" flip="none" algn="tl"/>
                      </a:blipFill>
                      <a:ln>
                        <a:solidFill>
                          <a:srgbClr val="FF0000"/>
                        </a:solidFill>
                      </a:ln>
                      <a:effectLst/>
                      <a:extLst/>
                    </p:spPr>
                  </p:pic>
                </p:oleObj>
              </mc:Fallback>
            </mc:AlternateContent>
          </a:graphicData>
        </a:graphic>
      </p:graphicFrame>
    </p:spTree>
    <p:extLst>
      <p:ext uri="{BB962C8B-B14F-4D97-AF65-F5344CB8AC3E}">
        <p14:creationId xmlns:p14="http://schemas.microsoft.com/office/powerpoint/2010/main" val="2021714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1"/>
          </p:nvPr>
        </p:nvSpPr>
        <p:spPr>
          <a:noFill/>
        </p:spPr>
        <p:txBody>
          <a:bodyPr/>
          <a:lstStyle/>
          <a:p>
            <a:fld id="{354D3F85-5E20-4E17-A9FB-C21858999919}" type="slidenum">
              <a:rPr lang="en-US" smtClean="0"/>
              <a:pPr/>
              <a:t>48</a:t>
            </a:fld>
            <a:endParaRPr lang="en-US" dirty="0"/>
          </a:p>
        </p:txBody>
      </p:sp>
      <p:sp>
        <p:nvSpPr>
          <p:cNvPr id="60419" name="Rectangle 2"/>
          <p:cNvSpPr>
            <a:spLocks noGrp="1" noChangeArrowheads="1"/>
          </p:cNvSpPr>
          <p:nvPr>
            <p:ph type="title"/>
          </p:nvPr>
        </p:nvSpPr>
        <p:spPr/>
        <p:txBody>
          <a:bodyPr/>
          <a:lstStyle/>
          <a:p>
            <a:pPr>
              <a:defRPr/>
            </a:pPr>
            <a:r>
              <a:rPr lang="en-US" dirty="0">
                <a:effectLst/>
              </a:rPr>
              <a:t>Big-Oh Example (2)</a:t>
            </a:r>
          </a:p>
        </p:txBody>
      </p:sp>
      <p:sp>
        <p:nvSpPr>
          <p:cNvPr id="60420" name="Rectangle 3"/>
          <p:cNvSpPr>
            <a:spLocks noGrp="1" noChangeArrowheads="1"/>
          </p:cNvSpPr>
          <p:nvPr>
            <p:ph type="body" sz="half" idx="1"/>
          </p:nvPr>
        </p:nvSpPr>
        <p:spPr>
          <a:xfrm>
            <a:off x="457200" y="1600200"/>
            <a:ext cx="7543800" cy="4530725"/>
          </a:xfrm>
        </p:spPr>
        <p:txBody>
          <a:bodyPr/>
          <a:lstStyle/>
          <a:p>
            <a:pPr>
              <a:defRPr/>
            </a:pPr>
            <a:r>
              <a:rPr lang="en-US" dirty="0">
                <a:sym typeface="Symbol" pitchFamily="18" charset="2"/>
              </a:rPr>
              <a:t>2n +10 is </a:t>
            </a:r>
            <a:r>
              <a:rPr lang="en-US" dirty="0">
                <a:solidFill>
                  <a:srgbClr val="FFFF00"/>
                </a:solidFill>
                <a:sym typeface="Symbol" pitchFamily="18" charset="2"/>
              </a:rPr>
              <a:t>O(n)</a:t>
            </a:r>
          </a:p>
          <a:p>
            <a:pPr lvl="1">
              <a:defRPr/>
            </a:pPr>
            <a:r>
              <a:rPr lang="en-US" dirty="0"/>
              <a:t>Justification</a:t>
            </a:r>
            <a:endParaRPr lang="en-US" dirty="0">
              <a:sym typeface="Symbol" pitchFamily="18" charset="2"/>
            </a:endParaRPr>
          </a:p>
          <a:p>
            <a:pPr lvl="2">
              <a:buFont typeface="Wingdings" pitchFamily="2" charset="2"/>
              <a:buNone/>
              <a:defRPr/>
            </a:pPr>
            <a:r>
              <a:rPr lang="en-US" dirty="0">
                <a:sym typeface="Symbol" pitchFamily="18" charset="2"/>
              </a:rPr>
              <a:t>2n + 10 </a:t>
            </a:r>
            <a:r>
              <a:rPr lang="en-US" dirty="0"/>
              <a:t> cn</a:t>
            </a:r>
          </a:p>
          <a:p>
            <a:pPr lvl="2">
              <a:buFont typeface="Wingdings" pitchFamily="2" charset="2"/>
              <a:buNone/>
              <a:defRPr/>
            </a:pPr>
            <a:r>
              <a:rPr lang="en-US" dirty="0"/>
              <a:t>2n-cn </a:t>
            </a:r>
            <a:r>
              <a:rPr lang="en-US" dirty="0">
                <a:sym typeface="Symbol" pitchFamily="18" charset="2"/>
              </a:rPr>
              <a:t> -10</a:t>
            </a:r>
          </a:p>
          <a:p>
            <a:pPr lvl="2">
              <a:buFont typeface="Wingdings" pitchFamily="2" charset="2"/>
              <a:buNone/>
              <a:defRPr/>
            </a:pPr>
            <a:r>
              <a:rPr lang="en-US" dirty="0">
                <a:sym typeface="Symbol" pitchFamily="18" charset="2"/>
              </a:rPr>
              <a:t>n(2-c)  -10</a:t>
            </a:r>
            <a:r>
              <a:rPr lang="en-US" dirty="0"/>
              <a:t> </a:t>
            </a:r>
          </a:p>
          <a:p>
            <a:pPr lvl="2">
              <a:buFont typeface="Wingdings" pitchFamily="2" charset="2"/>
              <a:buNone/>
              <a:defRPr/>
            </a:pPr>
            <a:r>
              <a:rPr lang="en-US" dirty="0"/>
              <a:t>n(c-2) </a:t>
            </a:r>
            <a:r>
              <a:rPr lang="en-US" dirty="0">
                <a:sym typeface="Symbol" pitchFamily="18" charset="2"/>
              </a:rPr>
              <a:t> </a:t>
            </a:r>
            <a:r>
              <a:rPr lang="en-US" dirty="0"/>
              <a:t>10</a:t>
            </a:r>
          </a:p>
          <a:p>
            <a:pPr lvl="2">
              <a:buFont typeface="Wingdings" pitchFamily="2" charset="2"/>
              <a:buNone/>
              <a:defRPr/>
            </a:pPr>
            <a:r>
              <a:rPr lang="en-US" dirty="0"/>
              <a:t>n </a:t>
            </a:r>
            <a:r>
              <a:rPr lang="en-US" dirty="0">
                <a:sym typeface="Symbol" pitchFamily="18" charset="2"/>
              </a:rPr>
              <a:t></a:t>
            </a:r>
            <a:r>
              <a:rPr lang="en-US" dirty="0"/>
              <a:t> 10/(c-2)</a:t>
            </a:r>
          </a:p>
          <a:p>
            <a:pPr lvl="2">
              <a:buFont typeface="Wingdings" pitchFamily="2" charset="2"/>
              <a:buNone/>
              <a:defRPr/>
            </a:pPr>
            <a:r>
              <a:rPr lang="en-US" dirty="0"/>
              <a:t>Let c=3 and n</a:t>
            </a:r>
            <a:r>
              <a:rPr lang="en-US" baseline="-25000" dirty="0"/>
              <a:t>0</a:t>
            </a:r>
            <a:r>
              <a:rPr lang="en-US" dirty="0"/>
              <a:t>=10</a:t>
            </a:r>
            <a:endParaRPr lang="en-US" sz="2000" dirty="0"/>
          </a:p>
          <a:p>
            <a:pPr>
              <a:defRPr/>
            </a:pPr>
            <a:endParaRPr 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044031"/>
            <a:ext cx="3734724" cy="2629693"/>
          </a:xfrm>
          <a:prstGeom prst="rect">
            <a:avLst/>
          </a:prstGeom>
        </p:spPr>
      </p:pic>
    </p:spTree>
    <p:extLst>
      <p:ext uri="{BB962C8B-B14F-4D97-AF65-F5344CB8AC3E}">
        <p14:creationId xmlns:p14="http://schemas.microsoft.com/office/powerpoint/2010/main" val="2842938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p>
            <a:fld id="{D0DF7629-E03F-4671-A448-FDB7C2A99422}" type="slidenum">
              <a:rPr lang="en-US" smtClean="0"/>
              <a:pPr/>
              <a:t>49</a:t>
            </a:fld>
            <a:endParaRPr lang="en-US" dirty="0"/>
          </a:p>
        </p:txBody>
      </p:sp>
      <p:sp>
        <p:nvSpPr>
          <p:cNvPr id="61443" name="Rectangle 2"/>
          <p:cNvSpPr>
            <a:spLocks noGrp="1" noChangeArrowheads="1"/>
          </p:cNvSpPr>
          <p:nvPr>
            <p:ph type="title"/>
          </p:nvPr>
        </p:nvSpPr>
        <p:spPr/>
        <p:txBody>
          <a:bodyPr/>
          <a:lstStyle/>
          <a:p>
            <a:pPr>
              <a:defRPr/>
            </a:pPr>
            <a:r>
              <a:rPr lang="en-US" dirty="0">
                <a:effectLst/>
              </a:rPr>
              <a:t>Big-Oh Examples (3)</a:t>
            </a:r>
          </a:p>
        </p:txBody>
      </p:sp>
      <p:sp>
        <p:nvSpPr>
          <p:cNvPr id="61444" name="Rectangle 3"/>
          <p:cNvSpPr>
            <a:spLocks noGrp="1" noChangeArrowheads="1"/>
          </p:cNvSpPr>
          <p:nvPr>
            <p:ph type="body" idx="1"/>
          </p:nvPr>
        </p:nvSpPr>
        <p:spPr/>
        <p:txBody>
          <a:bodyPr/>
          <a:lstStyle/>
          <a:p>
            <a:pPr>
              <a:defRPr/>
            </a:pPr>
            <a:r>
              <a:rPr lang="en-US" i="1" dirty="0"/>
              <a:t>5n</a:t>
            </a:r>
            <a:r>
              <a:rPr lang="en-US" i="1" baseline="30000" dirty="0"/>
              <a:t>4</a:t>
            </a:r>
            <a:r>
              <a:rPr lang="en-US" i="1" dirty="0"/>
              <a:t>+3n</a:t>
            </a:r>
            <a:r>
              <a:rPr lang="en-US" i="1" baseline="30000" dirty="0"/>
              <a:t>3</a:t>
            </a:r>
            <a:r>
              <a:rPr lang="en-US" i="1" dirty="0"/>
              <a:t>+2n</a:t>
            </a:r>
            <a:r>
              <a:rPr lang="en-US" i="1" baseline="30000" dirty="0"/>
              <a:t>2</a:t>
            </a:r>
            <a:r>
              <a:rPr lang="en-US" i="1" dirty="0"/>
              <a:t>+4n+1 </a:t>
            </a:r>
            <a:r>
              <a:rPr lang="en-US" dirty="0"/>
              <a:t>is </a:t>
            </a:r>
            <a:r>
              <a:rPr lang="en-US" dirty="0">
                <a:solidFill>
                  <a:srgbClr val="FFFF00"/>
                </a:solidFill>
              </a:rPr>
              <a:t>O(n</a:t>
            </a:r>
            <a:r>
              <a:rPr lang="en-US" baseline="30000" dirty="0">
                <a:solidFill>
                  <a:srgbClr val="FFFF00"/>
                </a:solidFill>
              </a:rPr>
              <a:t>4</a:t>
            </a:r>
            <a:r>
              <a:rPr lang="en-US" dirty="0">
                <a:solidFill>
                  <a:srgbClr val="FFFF00"/>
                </a:solidFill>
              </a:rPr>
              <a:t>)</a:t>
            </a:r>
          </a:p>
          <a:p>
            <a:pPr lvl="1">
              <a:defRPr/>
            </a:pPr>
            <a:r>
              <a:rPr lang="en-US" dirty="0"/>
              <a:t>Justification</a:t>
            </a:r>
          </a:p>
          <a:p>
            <a:pPr lvl="2">
              <a:defRPr/>
            </a:pPr>
            <a:r>
              <a:rPr lang="en-US" i="1" dirty="0"/>
              <a:t>5n</a:t>
            </a:r>
            <a:r>
              <a:rPr lang="en-US" i="1" baseline="30000" dirty="0"/>
              <a:t>4</a:t>
            </a:r>
            <a:r>
              <a:rPr lang="en-US" i="1" dirty="0"/>
              <a:t>+3n</a:t>
            </a:r>
            <a:r>
              <a:rPr lang="en-US" i="1" baseline="30000" dirty="0"/>
              <a:t>3</a:t>
            </a:r>
            <a:r>
              <a:rPr lang="en-US" i="1" dirty="0"/>
              <a:t>+2n</a:t>
            </a:r>
            <a:r>
              <a:rPr lang="en-US" i="1" baseline="30000" dirty="0"/>
              <a:t>2</a:t>
            </a:r>
            <a:r>
              <a:rPr lang="en-US" i="1" dirty="0"/>
              <a:t>+4n+1 </a:t>
            </a:r>
            <a:r>
              <a:rPr lang="en-US" i="1" dirty="0">
                <a:sym typeface="Symbol" pitchFamily="18" charset="2"/>
              </a:rPr>
              <a:t></a:t>
            </a:r>
            <a:r>
              <a:rPr lang="en-US" i="1" dirty="0"/>
              <a:t> (5+3+2+4+1) n</a:t>
            </a:r>
            <a:r>
              <a:rPr lang="en-US" i="1" baseline="30000" dirty="0"/>
              <a:t>4 </a:t>
            </a:r>
            <a:r>
              <a:rPr lang="en-US" i="1" dirty="0"/>
              <a:t>=</a:t>
            </a:r>
            <a:r>
              <a:rPr lang="en-US" i="1" baseline="30000" dirty="0"/>
              <a:t> </a:t>
            </a:r>
            <a:r>
              <a:rPr lang="en-US" i="1" dirty="0"/>
              <a:t>cn</a:t>
            </a:r>
            <a:r>
              <a:rPr lang="en-US" i="1" baseline="30000" dirty="0"/>
              <a:t>4 </a:t>
            </a:r>
            <a:r>
              <a:rPr lang="en-US" i="1" dirty="0"/>
              <a:t>where c=15 and n</a:t>
            </a:r>
            <a:r>
              <a:rPr lang="en-US" i="1" baseline="-25000" dirty="0"/>
              <a:t>0</a:t>
            </a:r>
            <a:r>
              <a:rPr lang="en-US" i="1" dirty="0"/>
              <a:t>=1</a:t>
            </a:r>
          </a:p>
          <a:p>
            <a:pPr>
              <a:defRPr/>
            </a:pPr>
            <a:r>
              <a:rPr lang="en-US" i="1" dirty="0"/>
              <a:t>5n</a:t>
            </a:r>
            <a:r>
              <a:rPr lang="en-US" i="1" baseline="30000" dirty="0"/>
              <a:t>2</a:t>
            </a:r>
            <a:r>
              <a:rPr lang="en-US" i="1" dirty="0"/>
              <a:t>+3log(n)+2n+5 </a:t>
            </a:r>
            <a:r>
              <a:rPr lang="en-US" dirty="0"/>
              <a:t>is </a:t>
            </a:r>
            <a:r>
              <a:rPr lang="en-US" dirty="0">
                <a:solidFill>
                  <a:srgbClr val="FFFF00"/>
                </a:solidFill>
              </a:rPr>
              <a:t>O(n</a:t>
            </a:r>
            <a:r>
              <a:rPr lang="en-US" baseline="30000" dirty="0">
                <a:solidFill>
                  <a:srgbClr val="FFFF00"/>
                </a:solidFill>
              </a:rPr>
              <a:t>2</a:t>
            </a:r>
            <a:r>
              <a:rPr lang="en-US" dirty="0">
                <a:solidFill>
                  <a:srgbClr val="FFFF00"/>
                </a:solidFill>
              </a:rPr>
              <a:t>)</a:t>
            </a:r>
          </a:p>
          <a:p>
            <a:pPr lvl="1">
              <a:defRPr/>
            </a:pPr>
            <a:r>
              <a:rPr lang="en-US" dirty="0"/>
              <a:t>Justification</a:t>
            </a:r>
            <a:endParaRPr lang="en-US" i="1" baseline="30000" dirty="0"/>
          </a:p>
          <a:p>
            <a:pPr lvl="2">
              <a:defRPr/>
            </a:pPr>
            <a:r>
              <a:rPr lang="en-US" i="1" dirty="0"/>
              <a:t>5n</a:t>
            </a:r>
            <a:r>
              <a:rPr lang="en-US" i="1" baseline="30000" dirty="0"/>
              <a:t>2</a:t>
            </a:r>
            <a:r>
              <a:rPr lang="en-US" i="1" dirty="0"/>
              <a:t>+3log(n)+2n+5 </a:t>
            </a:r>
            <a:r>
              <a:rPr lang="en-US" i="1" dirty="0">
                <a:sym typeface="Symbol" pitchFamily="18" charset="2"/>
              </a:rPr>
              <a:t></a:t>
            </a:r>
            <a:r>
              <a:rPr lang="en-US" i="1" dirty="0"/>
              <a:t> (5+3+2+5) n</a:t>
            </a:r>
            <a:r>
              <a:rPr lang="en-US" i="1" baseline="30000" dirty="0"/>
              <a:t>2</a:t>
            </a:r>
            <a:r>
              <a:rPr lang="en-US" i="1" dirty="0"/>
              <a:t>=cn</a:t>
            </a:r>
            <a:r>
              <a:rPr lang="en-US" i="1" baseline="30000" dirty="0"/>
              <a:t>2 </a:t>
            </a:r>
            <a:r>
              <a:rPr lang="en-US" i="1" dirty="0"/>
              <a:t>where c=15 and </a:t>
            </a:r>
            <a:r>
              <a:rPr lang="en-US" dirty="0">
                <a:sym typeface="Symbol" pitchFamily="18" charset="2"/>
              </a:rPr>
              <a:t>n</a:t>
            </a:r>
            <a:r>
              <a:rPr lang="en-US" dirty="0"/>
              <a:t> </a:t>
            </a:r>
            <a:r>
              <a:rPr lang="en-US" dirty="0">
                <a:sym typeface="Symbol" pitchFamily="18" charset="2"/>
              </a:rPr>
              <a:t></a:t>
            </a:r>
            <a:r>
              <a:rPr lang="en-US" dirty="0"/>
              <a:t> </a:t>
            </a:r>
            <a:r>
              <a:rPr lang="en-US" i="1" dirty="0"/>
              <a:t>n</a:t>
            </a:r>
            <a:r>
              <a:rPr lang="en-US" i="1" baseline="-25000" dirty="0"/>
              <a:t>0</a:t>
            </a:r>
            <a:r>
              <a:rPr lang="en-US" i="1" dirty="0"/>
              <a:t>=2</a:t>
            </a:r>
            <a:endParaRPr lang="en-US" i="1" baseline="30000" dirty="0"/>
          </a:p>
          <a:p>
            <a:pPr>
              <a:defRPr/>
            </a:pPr>
            <a:endParaRPr lang="en-US" i="1" baseline="30000" dirty="0">
              <a:solidFill>
                <a:srgbClr val="E4BB0C"/>
              </a:solidFill>
            </a:endParaRPr>
          </a:p>
        </p:txBody>
      </p:sp>
    </p:spTree>
    <p:extLst>
      <p:ext uri="{BB962C8B-B14F-4D97-AF65-F5344CB8AC3E}">
        <p14:creationId xmlns:p14="http://schemas.microsoft.com/office/powerpoint/2010/main" val="271089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p:txBody>
          <a:bodyPr/>
          <a:lstStyle/>
          <a:p>
            <a:fld id="{637DB8D0-5874-401C-A736-EEDBFE4DFD67}" type="slidenum">
              <a:rPr lang="en-US"/>
              <a:pPr/>
              <a:t>5</a:t>
            </a:fld>
            <a:endParaRPr lang="en-US" dirty="0"/>
          </a:p>
        </p:txBody>
      </p:sp>
      <p:sp>
        <p:nvSpPr>
          <p:cNvPr id="291842" name="Rectangle 2"/>
          <p:cNvSpPr>
            <a:spLocks noGrp="1" noChangeArrowheads="1"/>
          </p:cNvSpPr>
          <p:nvPr>
            <p:ph type="title"/>
          </p:nvPr>
        </p:nvSpPr>
        <p:spPr/>
        <p:txBody>
          <a:bodyPr/>
          <a:lstStyle/>
          <a:p>
            <a:r>
              <a:rPr lang="en-US" sz="4000" dirty="0"/>
              <a:t>Can We Write Better Algorithms?</a:t>
            </a:r>
          </a:p>
        </p:txBody>
      </p:sp>
      <p:pic>
        <p:nvPicPr>
          <p:cNvPr id="291843" name="Picture 3" descr="moses2"/>
          <p:cNvPicPr>
            <a:picLocks noChangeAspect="1" noChangeArrowheads="1"/>
          </p:cNvPicPr>
          <p:nvPr/>
        </p:nvPicPr>
        <p:blipFill>
          <a:blip r:embed="rId3" cstate="print"/>
          <a:srcRect/>
          <a:stretch>
            <a:fillRect/>
          </a:stretch>
        </p:blipFill>
        <p:spPr bwMode="auto">
          <a:xfrm>
            <a:off x="6426557" y="1171010"/>
            <a:ext cx="2005885" cy="4038464"/>
          </a:xfrm>
          <a:prstGeom prst="rect">
            <a:avLst/>
          </a:prstGeom>
          <a:noFill/>
          <a:ln w="9525">
            <a:noFill/>
            <a:miter lim="800000"/>
            <a:headEnd/>
            <a:tailEnd/>
          </a:ln>
          <a:effectLst/>
        </p:spPr>
      </p:pic>
      <p:sp>
        <p:nvSpPr>
          <p:cNvPr id="291844" name="Text Box 4"/>
          <p:cNvSpPr txBox="1">
            <a:spLocks noChangeArrowheads="1"/>
          </p:cNvSpPr>
          <p:nvPr/>
        </p:nvSpPr>
        <p:spPr bwMode="auto">
          <a:xfrm>
            <a:off x="457200" y="2075016"/>
            <a:ext cx="5743575" cy="1569660"/>
          </a:xfrm>
          <a:prstGeom prst="rect">
            <a:avLst/>
          </a:prstGeom>
          <a:noFill/>
          <a:ln w="12700">
            <a:noFill/>
            <a:miter lim="800000"/>
            <a:headEnd/>
            <a:tailEnd/>
          </a:ln>
          <a:effectLst/>
        </p:spPr>
        <p:txBody>
          <a:bodyPr>
            <a:spAutoFit/>
          </a:bodyPr>
          <a:lstStyle/>
          <a:p>
            <a:r>
              <a:rPr lang="en-US" sz="2000" b="1" dirty="0">
                <a:latin typeface="Comic Sans MS" pitchFamily="66" charset="0"/>
              </a:rPr>
              <a:t>“</a:t>
            </a:r>
            <a:r>
              <a:rPr lang="en-US" sz="2400" b="1" dirty="0">
                <a:latin typeface="Comic Sans MS" pitchFamily="66" charset="0"/>
              </a:rPr>
              <a:t>Better.”</a:t>
            </a:r>
          </a:p>
          <a:p>
            <a:r>
              <a:rPr lang="en-US" sz="2000" dirty="0"/>
              <a:t>―</a:t>
            </a:r>
            <a:r>
              <a:rPr lang="en-US" sz="2400" dirty="0"/>
              <a:t>Michelangelo, when asked how he would have made his statue of Moses if he had to do it over again</a:t>
            </a:r>
            <a:endParaRPr lang="en-US" sz="2000" dirty="0"/>
          </a:p>
        </p:txBody>
      </p:sp>
      <p:sp>
        <p:nvSpPr>
          <p:cNvPr id="291845" name="Rectangle 5"/>
          <p:cNvSpPr>
            <a:spLocks noChangeArrowheads="1"/>
          </p:cNvSpPr>
          <p:nvPr/>
        </p:nvSpPr>
        <p:spPr bwMode="auto">
          <a:xfrm>
            <a:off x="721217" y="5383369"/>
            <a:ext cx="8149108" cy="400110"/>
          </a:xfrm>
          <a:prstGeom prst="rect">
            <a:avLst/>
          </a:prstGeom>
          <a:solidFill>
            <a:schemeClr val="bg1"/>
          </a:solidFill>
          <a:ln w="9525">
            <a:noFill/>
            <a:miter lim="800000"/>
            <a:headEnd/>
            <a:tailEnd/>
          </a:ln>
          <a:effectLst/>
        </p:spPr>
        <p:txBody>
          <a:bodyPr wrap="square">
            <a:spAutoFit/>
          </a:bodyPr>
          <a:lstStyle/>
          <a:p>
            <a:pPr eaLnBrk="1" hangingPunct="1">
              <a:spcBef>
                <a:spcPct val="20000"/>
              </a:spcBef>
              <a:buClr>
                <a:schemeClr val="hlink"/>
              </a:buClr>
              <a:buSzPct val="90000"/>
              <a:buFont typeface="Wingdings" pitchFamily="2" charset="2"/>
              <a:buNone/>
            </a:pPr>
            <a:r>
              <a:rPr lang="en-US" sz="2000" dirty="0">
                <a:solidFill>
                  <a:srgbClr val="FFFF00"/>
                </a:solidFill>
                <a:effectLst>
                  <a:outerShdw blurRad="38100" dist="38100" dir="2700000" algn="tl">
                    <a:srgbClr val="000000"/>
                  </a:outerShdw>
                </a:effectLst>
              </a:rPr>
              <a:t>Goal is to write algorithms that run in log n, linear or n-log-n time</a:t>
            </a:r>
          </a:p>
        </p:txBody>
      </p:sp>
    </p:spTree>
    <p:extLst>
      <p:ext uri="{BB962C8B-B14F-4D97-AF65-F5344CB8AC3E}">
        <p14:creationId xmlns:p14="http://schemas.microsoft.com/office/powerpoint/2010/main" val="1034316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p>
            <a:fld id="{69CB40E6-9798-4835-9459-7B926E038B07}" type="slidenum">
              <a:rPr lang="en-US" smtClean="0"/>
              <a:pPr/>
              <a:t>50</a:t>
            </a:fld>
            <a:endParaRPr lang="en-US" dirty="0"/>
          </a:p>
        </p:txBody>
      </p:sp>
      <p:sp>
        <p:nvSpPr>
          <p:cNvPr id="62467" name="Rectangle 2"/>
          <p:cNvSpPr>
            <a:spLocks noGrp="1" noChangeArrowheads="1"/>
          </p:cNvSpPr>
          <p:nvPr>
            <p:ph type="title"/>
          </p:nvPr>
        </p:nvSpPr>
        <p:spPr/>
        <p:txBody>
          <a:bodyPr/>
          <a:lstStyle/>
          <a:p>
            <a:pPr>
              <a:defRPr/>
            </a:pPr>
            <a:r>
              <a:rPr lang="en-US" sz="4000" dirty="0">
                <a:effectLst/>
              </a:rPr>
              <a:t>Big-Oh Examples (4)</a:t>
            </a:r>
          </a:p>
        </p:txBody>
      </p:sp>
      <p:sp>
        <p:nvSpPr>
          <p:cNvPr id="62468" name="Rectangle 3"/>
          <p:cNvSpPr>
            <a:spLocks noGrp="1" noChangeArrowheads="1"/>
          </p:cNvSpPr>
          <p:nvPr>
            <p:ph type="body" idx="1"/>
          </p:nvPr>
        </p:nvSpPr>
        <p:spPr/>
        <p:txBody>
          <a:bodyPr/>
          <a:lstStyle/>
          <a:p>
            <a:pPr>
              <a:defRPr/>
            </a:pPr>
            <a:r>
              <a:rPr lang="en-US" i="1" dirty="0"/>
              <a:t>20n</a:t>
            </a:r>
            <a:r>
              <a:rPr lang="en-US" i="1" baseline="30000" dirty="0"/>
              <a:t>3</a:t>
            </a:r>
            <a:r>
              <a:rPr lang="en-US" i="1" dirty="0"/>
              <a:t>+10nlog(n)+5 </a:t>
            </a:r>
            <a:r>
              <a:rPr lang="en-US" dirty="0"/>
              <a:t>is </a:t>
            </a:r>
            <a:r>
              <a:rPr lang="en-US" dirty="0">
                <a:solidFill>
                  <a:srgbClr val="FFFF00"/>
                </a:solidFill>
              </a:rPr>
              <a:t>O(n</a:t>
            </a:r>
            <a:r>
              <a:rPr lang="en-US" baseline="30000" dirty="0">
                <a:solidFill>
                  <a:srgbClr val="FFFF00"/>
                </a:solidFill>
              </a:rPr>
              <a:t>3</a:t>
            </a:r>
            <a:r>
              <a:rPr lang="en-US" dirty="0">
                <a:solidFill>
                  <a:srgbClr val="FFFF00"/>
                </a:solidFill>
              </a:rPr>
              <a:t>)</a:t>
            </a:r>
          </a:p>
          <a:p>
            <a:pPr lvl="1">
              <a:defRPr/>
            </a:pPr>
            <a:r>
              <a:rPr lang="en-US" dirty="0"/>
              <a:t>Justification</a:t>
            </a:r>
          </a:p>
          <a:p>
            <a:pPr lvl="2">
              <a:defRPr/>
            </a:pPr>
            <a:r>
              <a:rPr lang="en-US" i="1" dirty="0"/>
              <a:t>20n</a:t>
            </a:r>
            <a:r>
              <a:rPr lang="en-US" i="1" baseline="30000" dirty="0"/>
              <a:t>3</a:t>
            </a:r>
            <a:r>
              <a:rPr lang="en-US" i="1" dirty="0"/>
              <a:t>+10nlog(n)+5 </a:t>
            </a:r>
            <a:r>
              <a:rPr lang="en-US" i="1" dirty="0">
                <a:sym typeface="Symbol" pitchFamily="18" charset="2"/>
              </a:rPr>
              <a:t></a:t>
            </a:r>
            <a:r>
              <a:rPr lang="en-US" i="1" dirty="0"/>
              <a:t> 35 n</a:t>
            </a:r>
            <a:r>
              <a:rPr lang="en-US" i="1" baseline="30000" dirty="0"/>
              <a:t>3 </a:t>
            </a:r>
            <a:r>
              <a:rPr lang="en-US" i="1" dirty="0"/>
              <a:t>=</a:t>
            </a:r>
            <a:r>
              <a:rPr lang="en-US" i="1" baseline="30000" dirty="0"/>
              <a:t> </a:t>
            </a:r>
            <a:r>
              <a:rPr lang="en-US" i="1" dirty="0"/>
              <a:t>cn</a:t>
            </a:r>
            <a:r>
              <a:rPr lang="en-US" i="1" baseline="30000" dirty="0"/>
              <a:t>3 </a:t>
            </a:r>
            <a:r>
              <a:rPr lang="en-US" i="1" dirty="0"/>
              <a:t>where c=35 and    </a:t>
            </a:r>
            <a:r>
              <a:rPr lang="en-US" dirty="0">
                <a:sym typeface="Symbol" pitchFamily="18" charset="2"/>
              </a:rPr>
              <a:t>n</a:t>
            </a:r>
            <a:r>
              <a:rPr lang="en-US" dirty="0"/>
              <a:t> </a:t>
            </a:r>
            <a:r>
              <a:rPr lang="en-US" dirty="0">
                <a:sym typeface="Symbol" pitchFamily="18" charset="2"/>
              </a:rPr>
              <a:t></a:t>
            </a:r>
            <a:r>
              <a:rPr lang="en-US" dirty="0"/>
              <a:t> </a:t>
            </a:r>
            <a:r>
              <a:rPr lang="en-US" i="1" dirty="0"/>
              <a:t>n</a:t>
            </a:r>
            <a:r>
              <a:rPr lang="en-US" i="1" baseline="-25000" dirty="0"/>
              <a:t>0</a:t>
            </a:r>
            <a:r>
              <a:rPr lang="en-US" i="1" dirty="0"/>
              <a:t>=2  </a:t>
            </a:r>
            <a:endParaRPr lang="en-US" dirty="0"/>
          </a:p>
          <a:p>
            <a:pPr>
              <a:defRPr/>
            </a:pPr>
            <a:r>
              <a:rPr lang="en-US" i="1" dirty="0"/>
              <a:t>3log(n)+2 </a:t>
            </a:r>
            <a:r>
              <a:rPr lang="en-US" dirty="0"/>
              <a:t>is </a:t>
            </a:r>
            <a:r>
              <a:rPr lang="en-US" dirty="0">
                <a:solidFill>
                  <a:srgbClr val="FFFF00"/>
                </a:solidFill>
              </a:rPr>
              <a:t>O(log n)</a:t>
            </a:r>
          </a:p>
          <a:p>
            <a:pPr lvl="1">
              <a:defRPr/>
            </a:pPr>
            <a:r>
              <a:rPr lang="en-US" dirty="0"/>
              <a:t>Justification</a:t>
            </a:r>
            <a:endParaRPr lang="en-US" i="1" baseline="30000" dirty="0"/>
          </a:p>
          <a:p>
            <a:pPr lvl="2">
              <a:defRPr/>
            </a:pPr>
            <a:r>
              <a:rPr lang="en-US" i="1" dirty="0"/>
              <a:t>3log(n)+2 </a:t>
            </a:r>
            <a:r>
              <a:rPr lang="en-US" i="1" dirty="0">
                <a:sym typeface="Symbol" pitchFamily="18" charset="2"/>
              </a:rPr>
              <a:t></a:t>
            </a:r>
            <a:r>
              <a:rPr lang="en-US" i="1" dirty="0"/>
              <a:t> 5 log(n)</a:t>
            </a:r>
            <a:r>
              <a:rPr lang="en-US" i="1" baseline="30000" dirty="0"/>
              <a:t> </a:t>
            </a:r>
            <a:r>
              <a:rPr lang="en-US" i="1" dirty="0"/>
              <a:t>where c=5 and </a:t>
            </a:r>
            <a:r>
              <a:rPr lang="en-US" dirty="0">
                <a:sym typeface="Symbol" pitchFamily="18" charset="2"/>
              </a:rPr>
              <a:t>n</a:t>
            </a:r>
            <a:r>
              <a:rPr lang="en-US" dirty="0"/>
              <a:t> </a:t>
            </a:r>
            <a:r>
              <a:rPr lang="en-US" dirty="0">
                <a:sym typeface="Symbol" pitchFamily="18" charset="2"/>
              </a:rPr>
              <a:t></a:t>
            </a:r>
            <a:r>
              <a:rPr lang="en-US" dirty="0"/>
              <a:t> </a:t>
            </a:r>
            <a:r>
              <a:rPr lang="en-US" i="1" dirty="0"/>
              <a:t>2</a:t>
            </a:r>
          </a:p>
          <a:p>
            <a:pPr lvl="2">
              <a:defRPr/>
            </a:pPr>
            <a:endParaRPr lang="en-US" i="1" baseline="30000" dirty="0">
              <a:solidFill>
                <a:srgbClr val="E4BB0C"/>
              </a:solidFill>
            </a:endParaRPr>
          </a:p>
          <a:p>
            <a:pPr>
              <a:defRPr/>
            </a:pPr>
            <a:endParaRPr lang="en-US" i="1" baseline="30000" dirty="0">
              <a:solidFill>
                <a:srgbClr val="E4BB0C"/>
              </a:solidFill>
            </a:endParaRPr>
          </a:p>
        </p:txBody>
      </p:sp>
    </p:spTree>
    <p:extLst>
      <p:ext uri="{BB962C8B-B14F-4D97-AF65-F5344CB8AC3E}">
        <p14:creationId xmlns:p14="http://schemas.microsoft.com/office/powerpoint/2010/main" val="3429733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p:spPr>
        <p:txBody>
          <a:bodyPr/>
          <a:lstStyle/>
          <a:p>
            <a:fld id="{33128E4C-2E0A-4F5D-BC01-4887F434C19E}" type="slidenum">
              <a:rPr lang="en-US" smtClean="0"/>
              <a:pPr/>
              <a:t>51</a:t>
            </a:fld>
            <a:endParaRPr lang="en-US" dirty="0"/>
          </a:p>
        </p:txBody>
      </p:sp>
      <p:sp>
        <p:nvSpPr>
          <p:cNvPr id="63491" name="Rectangle 2"/>
          <p:cNvSpPr>
            <a:spLocks noGrp="1" noChangeArrowheads="1"/>
          </p:cNvSpPr>
          <p:nvPr>
            <p:ph type="title"/>
          </p:nvPr>
        </p:nvSpPr>
        <p:spPr/>
        <p:txBody>
          <a:bodyPr/>
          <a:lstStyle/>
          <a:p>
            <a:pPr>
              <a:defRPr/>
            </a:pPr>
            <a:r>
              <a:rPr lang="en-US" sz="4000" dirty="0">
                <a:effectLst/>
              </a:rPr>
              <a:t>Big-Oh Examples (5)</a:t>
            </a:r>
          </a:p>
        </p:txBody>
      </p:sp>
      <p:sp>
        <p:nvSpPr>
          <p:cNvPr id="63492" name="Rectangle 3"/>
          <p:cNvSpPr>
            <a:spLocks noGrp="1" noChangeArrowheads="1"/>
          </p:cNvSpPr>
          <p:nvPr>
            <p:ph type="body" idx="1"/>
          </p:nvPr>
        </p:nvSpPr>
        <p:spPr/>
        <p:txBody>
          <a:bodyPr/>
          <a:lstStyle/>
          <a:p>
            <a:pPr>
              <a:lnSpc>
                <a:spcPct val="90000"/>
              </a:lnSpc>
              <a:defRPr/>
            </a:pPr>
            <a:r>
              <a:rPr lang="en-US" i="1" dirty="0"/>
              <a:t>2</a:t>
            </a:r>
            <a:r>
              <a:rPr lang="en-US" i="1" baseline="30000" dirty="0"/>
              <a:t>n+1</a:t>
            </a:r>
            <a:r>
              <a:rPr lang="en-US" i="1" dirty="0"/>
              <a:t> </a:t>
            </a:r>
            <a:r>
              <a:rPr lang="en-US" dirty="0"/>
              <a:t>is </a:t>
            </a:r>
            <a:r>
              <a:rPr lang="en-US" dirty="0">
                <a:solidFill>
                  <a:srgbClr val="FFFF00"/>
                </a:solidFill>
              </a:rPr>
              <a:t>O(2</a:t>
            </a:r>
            <a:r>
              <a:rPr lang="en-US" baseline="30000" dirty="0">
                <a:solidFill>
                  <a:srgbClr val="FFFF00"/>
                </a:solidFill>
              </a:rPr>
              <a:t>n</a:t>
            </a:r>
            <a:r>
              <a:rPr lang="en-US" dirty="0">
                <a:solidFill>
                  <a:srgbClr val="FFFF00"/>
                </a:solidFill>
              </a:rPr>
              <a:t>)</a:t>
            </a:r>
          </a:p>
          <a:p>
            <a:pPr lvl="1">
              <a:lnSpc>
                <a:spcPct val="90000"/>
              </a:lnSpc>
              <a:defRPr/>
            </a:pPr>
            <a:r>
              <a:rPr lang="en-US" dirty="0"/>
              <a:t>Justification</a:t>
            </a:r>
          </a:p>
          <a:p>
            <a:pPr lvl="2">
              <a:lnSpc>
                <a:spcPct val="90000"/>
              </a:lnSpc>
              <a:defRPr/>
            </a:pPr>
            <a:r>
              <a:rPr lang="en-US" i="1" dirty="0"/>
              <a:t>2</a:t>
            </a:r>
            <a:r>
              <a:rPr lang="en-US" i="1" baseline="30000" dirty="0"/>
              <a:t>n+1</a:t>
            </a:r>
            <a:r>
              <a:rPr lang="en-US" i="1" dirty="0"/>
              <a:t> = 2</a:t>
            </a:r>
            <a:r>
              <a:rPr lang="en-US" i="1" baseline="30000" dirty="0"/>
              <a:t>n </a:t>
            </a:r>
            <a:r>
              <a:rPr lang="en-US" i="1" dirty="0"/>
              <a:t>*2</a:t>
            </a:r>
            <a:r>
              <a:rPr lang="en-US" i="1" baseline="30000" dirty="0"/>
              <a:t>1</a:t>
            </a:r>
            <a:r>
              <a:rPr lang="en-US" i="1" dirty="0"/>
              <a:t> =2* 2</a:t>
            </a:r>
            <a:r>
              <a:rPr lang="en-US" i="1" baseline="30000" dirty="0"/>
              <a:t>n</a:t>
            </a:r>
            <a:r>
              <a:rPr lang="en-US" i="1" dirty="0"/>
              <a:t> </a:t>
            </a:r>
            <a:r>
              <a:rPr lang="en-US" i="1" dirty="0">
                <a:sym typeface="Symbol" pitchFamily="18" charset="2"/>
              </a:rPr>
              <a:t></a:t>
            </a:r>
            <a:r>
              <a:rPr lang="en-US" i="1" dirty="0"/>
              <a:t> 2* 2</a:t>
            </a:r>
            <a:r>
              <a:rPr lang="en-US" i="1" baseline="30000" dirty="0"/>
              <a:t>n </a:t>
            </a:r>
            <a:r>
              <a:rPr lang="en-US" i="1" dirty="0"/>
              <a:t>where c=2 and  n</a:t>
            </a:r>
            <a:r>
              <a:rPr lang="en-US" i="1" baseline="-25000" dirty="0"/>
              <a:t>0</a:t>
            </a:r>
            <a:r>
              <a:rPr lang="en-US" i="1" dirty="0"/>
              <a:t>=1  </a:t>
            </a:r>
            <a:endParaRPr lang="en-US" dirty="0"/>
          </a:p>
          <a:p>
            <a:pPr>
              <a:lnSpc>
                <a:spcPct val="90000"/>
              </a:lnSpc>
              <a:defRPr/>
            </a:pPr>
            <a:r>
              <a:rPr lang="en-US" i="1" dirty="0"/>
              <a:t>2n+100log(n) </a:t>
            </a:r>
            <a:r>
              <a:rPr lang="en-US" dirty="0"/>
              <a:t>is </a:t>
            </a:r>
            <a:r>
              <a:rPr lang="en-US" dirty="0">
                <a:solidFill>
                  <a:srgbClr val="FFFF00"/>
                </a:solidFill>
              </a:rPr>
              <a:t>O(n)</a:t>
            </a:r>
          </a:p>
          <a:p>
            <a:pPr lvl="1">
              <a:lnSpc>
                <a:spcPct val="90000"/>
              </a:lnSpc>
              <a:defRPr/>
            </a:pPr>
            <a:r>
              <a:rPr lang="en-US" dirty="0"/>
              <a:t>Justification</a:t>
            </a:r>
            <a:endParaRPr lang="en-US" i="1" baseline="30000" dirty="0"/>
          </a:p>
          <a:p>
            <a:pPr lvl="2">
              <a:lnSpc>
                <a:spcPct val="90000"/>
              </a:lnSpc>
              <a:defRPr/>
            </a:pPr>
            <a:r>
              <a:rPr lang="en-US" i="1" dirty="0"/>
              <a:t>2n+100log(n) </a:t>
            </a:r>
            <a:r>
              <a:rPr lang="en-US" i="1" dirty="0">
                <a:sym typeface="Symbol" pitchFamily="18" charset="2"/>
              </a:rPr>
              <a:t></a:t>
            </a:r>
            <a:r>
              <a:rPr lang="en-US" i="1" dirty="0"/>
              <a:t> 102n</a:t>
            </a:r>
            <a:r>
              <a:rPr lang="en-US" i="1" baseline="30000" dirty="0"/>
              <a:t> </a:t>
            </a:r>
            <a:r>
              <a:rPr lang="en-US" i="1" dirty="0"/>
              <a:t>where c=102 and </a:t>
            </a:r>
            <a:r>
              <a:rPr lang="en-US" dirty="0">
                <a:sym typeface="Symbol" pitchFamily="18" charset="2"/>
              </a:rPr>
              <a:t>n</a:t>
            </a:r>
            <a:r>
              <a:rPr lang="en-US" dirty="0"/>
              <a:t> </a:t>
            </a:r>
            <a:r>
              <a:rPr lang="en-US" dirty="0">
                <a:sym typeface="Symbol" pitchFamily="18" charset="2"/>
              </a:rPr>
              <a:t></a:t>
            </a:r>
            <a:r>
              <a:rPr lang="en-US" dirty="0"/>
              <a:t> n</a:t>
            </a:r>
            <a:r>
              <a:rPr lang="en-US" baseline="-25000" dirty="0"/>
              <a:t>0</a:t>
            </a:r>
            <a:r>
              <a:rPr lang="en-US" dirty="0"/>
              <a:t>=</a:t>
            </a:r>
            <a:r>
              <a:rPr lang="en-US" i="1" dirty="0"/>
              <a:t>2</a:t>
            </a:r>
          </a:p>
          <a:p>
            <a:pPr>
              <a:lnSpc>
                <a:spcPct val="90000"/>
              </a:lnSpc>
              <a:defRPr/>
            </a:pPr>
            <a:r>
              <a:rPr lang="en-US" dirty="0"/>
              <a:t>3 log n + 5 is </a:t>
            </a:r>
            <a:r>
              <a:rPr lang="en-US" dirty="0">
                <a:solidFill>
                  <a:srgbClr val="FFFF00"/>
                </a:solidFill>
              </a:rPr>
              <a:t>O(log n)</a:t>
            </a:r>
          </a:p>
          <a:p>
            <a:pPr lvl="1">
              <a:lnSpc>
                <a:spcPct val="90000"/>
              </a:lnSpc>
              <a:defRPr/>
            </a:pPr>
            <a:r>
              <a:rPr lang="en-US" dirty="0"/>
              <a:t>Justification</a:t>
            </a:r>
          </a:p>
          <a:p>
            <a:pPr lvl="2">
              <a:lnSpc>
                <a:spcPct val="90000"/>
              </a:lnSpc>
              <a:defRPr/>
            </a:pPr>
            <a:r>
              <a:rPr lang="en-US" dirty="0"/>
              <a:t>3 log n + 5 </a:t>
            </a:r>
            <a:r>
              <a:rPr lang="en-US" i="1" dirty="0">
                <a:sym typeface="Symbol" pitchFamily="18" charset="2"/>
              </a:rPr>
              <a:t></a:t>
            </a:r>
            <a:r>
              <a:rPr lang="en-US" i="1" dirty="0"/>
              <a:t> </a:t>
            </a:r>
            <a:r>
              <a:rPr lang="en-US" dirty="0"/>
              <a:t>8 log n </a:t>
            </a:r>
            <a:r>
              <a:rPr lang="en-US" dirty="0">
                <a:sym typeface="Symbol" pitchFamily="18" charset="2"/>
              </a:rPr>
              <a:t>where c = 8 and </a:t>
            </a:r>
            <a:r>
              <a:rPr lang="en-US" dirty="0"/>
              <a:t>n</a:t>
            </a:r>
            <a:r>
              <a:rPr lang="en-US" baseline="-25000" dirty="0"/>
              <a:t>0</a:t>
            </a:r>
            <a:r>
              <a:rPr lang="en-US" dirty="0">
                <a:sym typeface="Symbol" pitchFamily="18" charset="2"/>
              </a:rPr>
              <a:t> = 2</a:t>
            </a:r>
            <a:endParaRPr lang="en-US" i="1" dirty="0"/>
          </a:p>
          <a:p>
            <a:pPr lvl="2">
              <a:lnSpc>
                <a:spcPct val="90000"/>
              </a:lnSpc>
              <a:defRPr/>
            </a:pPr>
            <a:endParaRPr lang="en-US" i="1" baseline="30000" dirty="0">
              <a:effectLst>
                <a:outerShdw blurRad="38100" dist="38100" dir="2700000" algn="tl">
                  <a:srgbClr val="000000">
                    <a:alpha val="43137"/>
                  </a:srgbClr>
                </a:outerShdw>
              </a:effectLst>
            </a:endParaRPr>
          </a:p>
          <a:p>
            <a:pPr>
              <a:lnSpc>
                <a:spcPct val="90000"/>
              </a:lnSpc>
              <a:defRPr/>
            </a:pPr>
            <a:endParaRPr lang="en-US" i="1" baseline="30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15254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p:spPr>
        <p:txBody>
          <a:bodyPr/>
          <a:lstStyle/>
          <a:p>
            <a:fld id="{D31F0FF0-5991-42B3-8673-D7C460BFFBB5}" type="slidenum">
              <a:rPr lang="en-US" smtClean="0"/>
              <a:pPr/>
              <a:t>52</a:t>
            </a:fld>
            <a:endParaRPr lang="en-US" dirty="0"/>
          </a:p>
        </p:txBody>
      </p:sp>
      <p:sp>
        <p:nvSpPr>
          <p:cNvPr id="64515" name="Rectangle 2"/>
          <p:cNvSpPr>
            <a:spLocks noGrp="1" noChangeArrowheads="1"/>
          </p:cNvSpPr>
          <p:nvPr>
            <p:ph type="title"/>
          </p:nvPr>
        </p:nvSpPr>
        <p:spPr/>
        <p:txBody>
          <a:bodyPr/>
          <a:lstStyle/>
          <a:p>
            <a:pPr>
              <a:defRPr/>
            </a:pPr>
            <a:r>
              <a:rPr lang="en-US" dirty="0">
                <a:effectLst/>
              </a:rPr>
              <a:t>Big-Oh Example (6)</a:t>
            </a:r>
          </a:p>
        </p:txBody>
      </p:sp>
      <p:sp>
        <p:nvSpPr>
          <p:cNvPr id="64516" name="Rectangle 3"/>
          <p:cNvSpPr>
            <a:spLocks noGrp="1" noChangeArrowheads="1"/>
          </p:cNvSpPr>
          <p:nvPr>
            <p:ph type="body" idx="1"/>
          </p:nvPr>
        </p:nvSpPr>
        <p:spPr>
          <a:xfrm>
            <a:off x="457200" y="1600200"/>
            <a:ext cx="7162800" cy="4027488"/>
          </a:xfrm>
        </p:spPr>
        <p:txBody>
          <a:bodyPr/>
          <a:lstStyle/>
          <a:p>
            <a:pPr>
              <a:defRPr/>
            </a:pPr>
            <a:r>
              <a:rPr lang="en-US" b="1" i="1" dirty="0">
                <a:sym typeface="Symbol" pitchFamily="18" charset="2"/>
              </a:rPr>
              <a:t>n</a:t>
            </a:r>
            <a:r>
              <a:rPr lang="en-US" baseline="30000" dirty="0">
                <a:sym typeface="Symbol" pitchFamily="18" charset="2"/>
              </a:rPr>
              <a:t>2</a:t>
            </a:r>
            <a:r>
              <a:rPr lang="en-US" b="1" dirty="0">
                <a:sym typeface="Symbol" pitchFamily="18" charset="2"/>
              </a:rPr>
              <a:t> </a:t>
            </a:r>
            <a:r>
              <a:rPr lang="en-US" dirty="0">
                <a:sym typeface="Symbol" pitchFamily="18" charset="2"/>
              </a:rPr>
              <a:t>is not </a:t>
            </a:r>
            <a:r>
              <a:rPr lang="en-US" b="1" i="1" dirty="0">
                <a:solidFill>
                  <a:srgbClr val="FFFF00"/>
                </a:solidFill>
                <a:sym typeface="Symbol" pitchFamily="18" charset="2"/>
              </a:rPr>
              <a:t>O</a:t>
            </a:r>
            <a:r>
              <a:rPr lang="en-US" dirty="0">
                <a:solidFill>
                  <a:srgbClr val="FFFF00"/>
                </a:solidFill>
                <a:sym typeface="Symbol" pitchFamily="18" charset="2"/>
              </a:rPr>
              <a:t>(</a:t>
            </a:r>
            <a:r>
              <a:rPr lang="en-US" b="1" i="1" dirty="0">
                <a:solidFill>
                  <a:srgbClr val="FFFF00"/>
                </a:solidFill>
                <a:sym typeface="Symbol" pitchFamily="18" charset="2"/>
              </a:rPr>
              <a:t>n</a:t>
            </a:r>
            <a:r>
              <a:rPr lang="en-US" dirty="0">
                <a:solidFill>
                  <a:srgbClr val="FFFF00"/>
                </a:solidFill>
                <a:sym typeface="Symbol" pitchFamily="18" charset="2"/>
              </a:rPr>
              <a:t>)</a:t>
            </a:r>
          </a:p>
          <a:p>
            <a:pPr lvl="1">
              <a:defRPr/>
            </a:pPr>
            <a:r>
              <a:rPr lang="en-US" dirty="0"/>
              <a:t>Justification</a:t>
            </a:r>
            <a:endParaRPr lang="en-US" dirty="0">
              <a:sym typeface="Symbol" pitchFamily="18" charset="2"/>
            </a:endParaRPr>
          </a:p>
          <a:p>
            <a:pPr lvl="1">
              <a:buFontTx/>
              <a:buNone/>
              <a:defRPr/>
            </a:pPr>
            <a:r>
              <a:rPr lang="en-US" b="1" i="1" dirty="0">
                <a:sym typeface="Symbol" pitchFamily="18" charset="2"/>
              </a:rPr>
              <a:t>n</a:t>
            </a:r>
            <a:r>
              <a:rPr lang="en-US" baseline="30000" dirty="0">
                <a:sym typeface="Symbol" pitchFamily="18" charset="2"/>
              </a:rPr>
              <a:t>2</a:t>
            </a:r>
            <a:r>
              <a:rPr lang="en-US" b="1" i="1" dirty="0">
                <a:sym typeface="Symbol" pitchFamily="18" charset="2"/>
              </a:rPr>
              <a:t> </a:t>
            </a:r>
            <a:r>
              <a:rPr lang="en-US" dirty="0">
                <a:latin typeface="Symbol" pitchFamily="18" charset="2"/>
                <a:sym typeface="Symbol" pitchFamily="18" charset="2"/>
              </a:rPr>
              <a:t></a:t>
            </a:r>
            <a:r>
              <a:rPr lang="en-US" dirty="0"/>
              <a:t> </a:t>
            </a:r>
            <a:r>
              <a:rPr lang="en-US" b="1" i="1" dirty="0">
                <a:sym typeface="Symbol" pitchFamily="18" charset="2"/>
              </a:rPr>
              <a:t>cn</a:t>
            </a:r>
          </a:p>
          <a:p>
            <a:pPr lvl="1">
              <a:buFontTx/>
              <a:buNone/>
              <a:defRPr/>
            </a:pPr>
            <a:r>
              <a:rPr lang="en-US" b="1" i="1" dirty="0">
                <a:sym typeface="Symbol" pitchFamily="18" charset="2"/>
              </a:rPr>
              <a:t>n </a:t>
            </a:r>
            <a:r>
              <a:rPr lang="en-US" dirty="0">
                <a:latin typeface="Symbol" pitchFamily="18" charset="2"/>
                <a:sym typeface="Symbol" pitchFamily="18" charset="2"/>
              </a:rPr>
              <a:t></a:t>
            </a:r>
            <a:r>
              <a:rPr lang="en-US" dirty="0"/>
              <a:t> </a:t>
            </a:r>
            <a:r>
              <a:rPr lang="en-US" b="1" i="1" dirty="0">
                <a:sym typeface="Symbol" pitchFamily="18" charset="2"/>
              </a:rPr>
              <a:t>c</a:t>
            </a:r>
            <a:endParaRPr lang="en-US" dirty="0">
              <a:sym typeface="Symbol" pitchFamily="18" charset="2"/>
            </a:endParaRPr>
          </a:p>
          <a:p>
            <a:pPr lvl="1">
              <a:defRPr/>
            </a:pPr>
            <a:r>
              <a:rPr lang="en-US" dirty="0"/>
              <a:t>The above inequality cannot be satisfied since </a:t>
            </a:r>
            <a:r>
              <a:rPr lang="en-US" b="1" i="1" dirty="0">
                <a:sym typeface="Symbol" pitchFamily="18" charset="2"/>
              </a:rPr>
              <a:t>c</a:t>
            </a:r>
            <a:r>
              <a:rPr lang="en-US" dirty="0"/>
              <a:t> must be a constant </a:t>
            </a:r>
          </a:p>
          <a:p>
            <a:pPr>
              <a:defRPr/>
            </a:pPr>
            <a:endParaRPr lang="en-US" sz="4000" dirty="0"/>
          </a:p>
        </p:txBody>
      </p:sp>
    </p:spTree>
    <p:extLst>
      <p:ext uri="{BB962C8B-B14F-4D97-AF65-F5344CB8AC3E}">
        <p14:creationId xmlns:p14="http://schemas.microsoft.com/office/powerpoint/2010/main" val="1986872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734D753-B6E7-44A7-A044-81C7AAAA85E1}" type="slidenum">
              <a:rPr lang="en-US"/>
              <a:pPr/>
              <a:t>53</a:t>
            </a:fld>
            <a:endParaRPr lang="en-US" dirty="0"/>
          </a:p>
        </p:txBody>
      </p:sp>
      <p:sp>
        <p:nvSpPr>
          <p:cNvPr id="308226" name="Rectangle 2"/>
          <p:cNvSpPr>
            <a:spLocks noGrp="1" noChangeArrowheads="1"/>
          </p:cNvSpPr>
          <p:nvPr>
            <p:ph type="title"/>
          </p:nvPr>
        </p:nvSpPr>
        <p:spPr/>
        <p:txBody>
          <a:bodyPr/>
          <a:lstStyle/>
          <a:p>
            <a:r>
              <a:rPr lang="en-US" i="1" dirty="0"/>
              <a:t>Proposition 4.9</a:t>
            </a:r>
          </a:p>
        </p:txBody>
      </p:sp>
      <p:sp>
        <p:nvSpPr>
          <p:cNvPr id="308227" name="Rectangle 3"/>
          <p:cNvSpPr>
            <a:spLocks noGrp="1" noChangeArrowheads="1"/>
          </p:cNvSpPr>
          <p:nvPr>
            <p:ph type="body" idx="1"/>
          </p:nvPr>
        </p:nvSpPr>
        <p:spPr>
          <a:xfrm>
            <a:off x="228600" y="1295400"/>
            <a:ext cx="8534400" cy="4530725"/>
          </a:xfrm>
        </p:spPr>
        <p:txBody>
          <a:bodyPr/>
          <a:lstStyle/>
          <a:p>
            <a:r>
              <a:rPr lang="en-US" i="1" dirty="0">
                <a:solidFill>
                  <a:srgbClr val="FFFF00"/>
                </a:solidFill>
              </a:rPr>
              <a:t>f(n)= a</a:t>
            </a:r>
            <a:r>
              <a:rPr lang="en-US" i="1" baseline="-25000" dirty="0">
                <a:solidFill>
                  <a:srgbClr val="FFFF00"/>
                </a:solidFill>
              </a:rPr>
              <a:t>0</a:t>
            </a:r>
            <a:r>
              <a:rPr lang="en-US" i="1" dirty="0">
                <a:solidFill>
                  <a:srgbClr val="FFFF00"/>
                </a:solidFill>
              </a:rPr>
              <a:t>+a</a:t>
            </a:r>
            <a:r>
              <a:rPr lang="en-US" i="1" baseline="-25000" dirty="0">
                <a:solidFill>
                  <a:srgbClr val="FFFF00"/>
                </a:solidFill>
              </a:rPr>
              <a:t>1</a:t>
            </a:r>
            <a:r>
              <a:rPr lang="en-US" i="1" dirty="0">
                <a:solidFill>
                  <a:srgbClr val="FFFF00"/>
                </a:solidFill>
              </a:rPr>
              <a:t>n +…a</a:t>
            </a:r>
            <a:r>
              <a:rPr lang="en-US" i="1" baseline="-25000" dirty="0">
                <a:solidFill>
                  <a:srgbClr val="FFFF00"/>
                </a:solidFill>
              </a:rPr>
              <a:t>d</a:t>
            </a:r>
            <a:r>
              <a:rPr lang="en-US" i="1" dirty="0">
                <a:solidFill>
                  <a:srgbClr val="FFFF00"/>
                </a:solidFill>
              </a:rPr>
              <a:t>n</a:t>
            </a:r>
            <a:r>
              <a:rPr lang="en-US" i="1" baseline="30000" dirty="0">
                <a:solidFill>
                  <a:srgbClr val="FFFF00"/>
                </a:solidFill>
              </a:rPr>
              <a:t>d</a:t>
            </a:r>
            <a:r>
              <a:rPr lang="en-US" i="1" dirty="0">
                <a:solidFill>
                  <a:srgbClr val="FFFF00"/>
                </a:solidFill>
              </a:rPr>
              <a:t> </a:t>
            </a:r>
            <a:r>
              <a:rPr lang="en-US" i="1" dirty="0"/>
              <a:t>and </a:t>
            </a:r>
            <a:r>
              <a:rPr lang="en-US" i="1" dirty="0">
                <a:solidFill>
                  <a:srgbClr val="FFFF00"/>
                </a:solidFill>
              </a:rPr>
              <a:t>a</a:t>
            </a:r>
            <a:r>
              <a:rPr lang="en-US" i="1" baseline="-25000" dirty="0">
                <a:solidFill>
                  <a:srgbClr val="FFFF00"/>
                </a:solidFill>
              </a:rPr>
              <a:t>i</a:t>
            </a:r>
            <a:r>
              <a:rPr lang="en-US" i="1" dirty="0">
                <a:solidFill>
                  <a:srgbClr val="FFFF00"/>
                </a:solidFill>
              </a:rPr>
              <a:t>&gt;0</a:t>
            </a:r>
          </a:p>
          <a:p>
            <a:pPr lvl="1"/>
            <a:r>
              <a:rPr lang="en-US" sz="3200" i="1" dirty="0"/>
              <a:t>Then f(n) is O(n</a:t>
            </a:r>
            <a:r>
              <a:rPr lang="en-US" sz="3200" i="1" baseline="30000" dirty="0"/>
              <a:t>d</a:t>
            </a:r>
            <a:r>
              <a:rPr lang="en-US" sz="3200" i="1" dirty="0"/>
              <a:t>)</a:t>
            </a:r>
          </a:p>
          <a:p>
            <a:pPr lvl="1"/>
            <a:r>
              <a:rPr lang="en-US" sz="3200" i="1" dirty="0"/>
              <a:t>Justification</a:t>
            </a:r>
          </a:p>
          <a:p>
            <a:pPr lvl="2"/>
            <a:r>
              <a:rPr lang="en-US" i="1" dirty="0">
                <a:solidFill>
                  <a:srgbClr val="FFFF00"/>
                </a:solidFill>
              </a:rPr>
              <a:t>a</a:t>
            </a:r>
            <a:r>
              <a:rPr lang="en-US" i="1" baseline="-25000" dirty="0">
                <a:solidFill>
                  <a:srgbClr val="FFFF00"/>
                </a:solidFill>
              </a:rPr>
              <a:t>0</a:t>
            </a:r>
            <a:r>
              <a:rPr lang="en-US" i="1" dirty="0">
                <a:solidFill>
                  <a:srgbClr val="FFFF00"/>
                </a:solidFill>
              </a:rPr>
              <a:t>+a</a:t>
            </a:r>
            <a:r>
              <a:rPr lang="en-US" i="1" baseline="-25000" dirty="0">
                <a:solidFill>
                  <a:srgbClr val="FFFF00"/>
                </a:solidFill>
              </a:rPr>
              <a:t>1</a:t>
            </a:r>
            <a:r>
              <a:rPr lang="en-US" i="1" dirty="0">
                <a:solidFill>
                  <a:srgbClr val="FFFF00"/>
                </a:solidFill>
              </a:rPr>
              <a:t>n +…a</a:t>
            </a:r>
            <a:r>
              <a:rPr lang="en-US" i="1" baseline="-25000" dirty="0">
                <a:solidFill>
                  <a:srgbClr val="FFFF00"/>
                </a:solidFill>
              </a:rPr>
              <a:t>d</a:t>
            </a:r>
            <a:r>
              <a:rPr lang="en-US" i="1" dirty="0">
                <a:solidFill>
                  <a:srgbClr val="FFFF00"/>
                </a:solidFill>
              </a:rPr>
              <a:t>n</a:t>
            </a:r>
            <a:r>
              <a:rPr lang="en-US" i="1" baseline="30000" dirty="0">
                <a:solidFill>
                  <a:srgbClr val="FFFF00"/>
                </a:solidFill>
              </a:rPr>
              <a:t>d </a:t>
            </a:r>
            <a:r>
              <a:rPr lang="en-US" i="1" dirty="0">
                <a:solidFill>
                  <a:srgbClr val="FFFF00"/>
                </a:solidFill>
                <a:sym typeface="Symbol" pitchFamily="18" charset="2"/>
              </a:rPr>
              <a:t></a:t>
            </a:r>
            <a:r>
              <a:rPr lang="en-US" i="1" dirty="0">
                <a:solidFill>
                  <a:srgbClr val="FFFF00"/>
                </a:solidFill>
              </a:rPr>
              <a:t> (a</a:t>
            </a:r>
            <a:r>
              <a:rPr lang="en-US" i="1" baseline="-25000" dirty="0">
                <a:solidFill>
                  <a:srgbClr val="FFFF00"/>
                </a:solidFill>
              </a:rPr>
              <a:t>0</a:t>
            </a:r>
            <a:r>
              <a:rPr lang="en-US" i="1" dirty="0">
                <a:solidFill>
                  <a:srgbClr val="FFFF00"/>
                </a:solidFill>
              </a:rPr>
              <a:t>+a</a:t>
            </a:r>
            <a:r>
              <a:rPr lang="en-US" i="1" baseline="-25000" dirty="0">
                <a:solidFill>
                  <a:srgbClr val="FFFF00"/>
                </a:solidFill>
              </a:rPr>
              <a:t>1</a:t>
            </a:r>
            <a:r>
              <a:rPr lang="en-US" i="1" dirty="0">
                <a:solidFill>
                  <a:srgbClr val="FFFF00"/>
                </a:solidFill>
              </a:rPr>
              <a:t>+a</a:t>
            </a:r>
            <a:r>
              <a:rPr lang="en-US" i="1" baseline="-25000" dirty="0">
                <a:solidFill>
                  <a:srgbClr val="FFFF00"/>
                </a:solidFill>
              </a:rPr>
              <a:t>2</a:t>
            </a:r>
            <a:r>
              <a:rPr lang="en-US" i="1" dirty="0">
                <a:solidFill>
                  <a:srgbClr val="FFFF00"/>
                </a:solidFill>
              </a:rPr>
              <a:t>+…+a</a:t>
            </a:r>
            <a:r>
              <a:rPr lang="en-US" i="1" baseline="-25000" dirty="0">
                <a:solidFill>
                  <a:srgbClr val="FFFF00"/>
                </a:solidFill>
              </a:rPr>
              <a:t>d</a:t>
            </a:r>
            <a:r>
              <a:rPr lang="en-US" i="1" dirty="0">
                <a:solidFill>
                  <a:srgbClr val="FFFF00"/>
                </a:solidFill>
              </a:rPr>
              <a:t>)</a:t>
            </a:r>
            <a:r>
              <a:rPr lang="en-US" i="1" baseline="-25000" dirty="0">
                <a:solidFill>
                  <a:srgbClr val="FFFF00"/>
                </a:solidFill>
              </a:rPr>
              <a:t> </a:t>
            </a:r>
            <a:r>
              <a:rPr lang="en-US" i="1" dirty="0">
                <a:solidFill>
                  <a:srgbClr val="FFFF00"/>
                </a:solidFill>
              </a:rPr>
              <a:t>n</a:t>
            </a:r>
            <a:r>
              <a:rPr lang="en-US" i="1" baseline="30000" dirty="0">
                <a:solidFill>
                  <a:srgbClr val="FFFF00"/>
                </a:solidFill>
              </a:rPr>
              <a:t>d</a:t>
            </a:r>
          </a:p>
          <a:p>
            <a:pPr lvl="3"/>
            <a:r>
              <a:rPr lang="en-US" sz="2400" i="1" dirty="0"/>
              <a:t>f(n) is O(n</a:t>
            </a:r>
            <a:r>
              <a:rPr lang="en-US" sz="2400" i="1" baseline="30000" dirty="0"/>
              <a:t>d</a:t>
            </a:r>
            <a:r>
              <a:rPr lang="en-US" sz="2400" i="1" dirty="0"/>
              <a:t>) where c= a</a:t>
            </a:r>
            <a:r>
              <a:rPr lang="en-US" sz="2400" i="1" baseline="-25000" dirty="0"/>
              <a:t>0</a:t>
            </a:r>
            <a:r>
              <a:rPr lang="en-US" sz="2400" i="1" dirty="0"/>
              <a:t>+a</a:t>
            </a:r>
            <a:r>
              <a:rPr lang="en-US" sz="2400" i="1" baseline="-25000" dirty="0"/>
              <a:t>1</a:t>
            </a:r>
            <a:r>
              <a:rPr lang="en-US" sz="2400" i="1" dirty="0"/>
              <a:t>+a</a:t>
            </a:r>
            <a:r>
              <a:rPr lang="en-US" sz="2400" i="1" baseline="-25000" dirty="0"/>
              <a:t>2</a:t>
            </a:r>
            <a:r>
              <a:rPr lang="en-US" sz="2400" i="1" dirty="0"/>
              <a:t>+…+a</a:t>
            </a:r>
            <a:r>
              <a:rPr lang="en-US" sz="2400" i="1" baseline="-25000" dirty="0"/>
              <a:t>d</a:t>
            </a:r>
            <a:r>
              <a:rPr lang="en-US" sz="2400" i="1" dirty="0"/>
              <a:t> and n</a:t>
            </a:r>
            <a:r>
              <a:rPr lang="en-US" sz="2400" i="1" baseline="-25000" dirty="0"/>
              <a:t>0</a:t>
            </a:r>
            <a:r>
              <a:rPr lang="en-US" sz="2400" i="1" dirty="0"/>
              <a:t>=1</a:t>
            </a:r>
          </a:p>
          <a:p>
            <a:pPr lvl="2"/>
            <a:endParaRPr lang="en-US" sz="2800" i="1" dirty="0"/>
          </a:p>
          <a:p>
            <a:pPr lvl="1"/>
            <a:endParaRPr lang="en-US" sz="3200" i="1" dirty="0"/>
          </a:p>
          <a:p>
            <a:pPr lvl="1"/>
            <a:endParaRPr lang="en-US" sz="3200" i="1" dirty="0"/>
          </a:p>
        </p:txBody>
      </p:sp>
      <p:pic>
        <p:nvPicPr>
          <p:cNvPr id="653313" name="Picture 1" descr="C:\Users\Jerry\Desktop\images.jpg"/>
          <p:cNvPicPr>
            <a:picLocks noChangeAspect="1" noChangeArrowheads="1"/>
          </p:cNvPicPr>
          <p:nvPr/>
        </p:nvPicPr>
        <p:blipFill>
          <a:blip r:embed="rId3" cstate="print"/>
          <a:srcRect/>
          <a:stretch>
            <a:fillRect/>
          </a:stretch>
        </p:blipFill>
        <p:spPr bwMode="auto">
          <a:xfrm>
            <a:off x="1828800" y="4146021"/>
            <a:ext cx="5410200" cy="2103968"/>
          </a:xfrm>
          <a:prstGeom prst="rect">
            <a:avLst/>
          </a:prstGeom>
          <a:noFill/>
          <a:ln w="38100">
            <a:solidFill>
              <a:srgbClr val="FF0000"/>
            </a:solidFill>
          </a:ln>
        </p:spPr>
      </p:pic>
    </p:spTree>
    <p:extLst>
      <p:ext uri="{BB962C8B-B14F-4D97-AF65-F5344CB8AC3E}">
        <p14:creationId xmlns:p14="http://schemas.microsoft.com/office/powerpoint/2010/main" val="8633145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6F039FC4-8841-4F77-86C2-440C96BED2FC}" type="slidenum">
              <a:rPr lang="en-US"/>
              <a:pPr/>
              <a:t>54</a:t>
            </a:fld>
            <a:endParaRPr lang="en-US" dirty="0"/>
          </a:p>
        </p:txBody>
      </p:sp>
      <p:sp>
        <p:nvSpPr>
          <p:cNvPr id="28679" name="Rectangle 7"/>
          <p:cNvSpPr>
            <a:spLocks noGrp="1" noChangeArrowheads="1"/>
          </p:cNvSpPr>
          <p:nvPr>
            <p:ph type="title"/>
          </p:nvPr>
        </p:nvSpPr>
        <p:spPr/>
        <p:txBody>
          <a:bodyPr/>
          <a:lstStyle/>
          <a:p>
            <a:r>
              <a:rPr lang="en-US" dirty="0"/>
              <a:t>Big-Oh Rules (Summarized)</a:t>
            </a:r>
          </a:p>
        </p:txBody>
      </p:sp>
      <p:sp>
        <p:nvSpPr>
          <p:cNvPr id="28680" name="Rectangle 8"/>
          <p:cNvSpPr>
            <a:spLocks noGrp="1" noChangeArrowheads="1"/>
          </p:cNvSpPr>
          <p:nvPr>
            <p:ph type="body" idx="1"/>
          </p:nvPr>
        </p:nvSpPr>
        <p:spPr/>
        <p:txBody>
          <a:bodyPr/>
          <a:lstStyle/>
          <a:p>
            <a:r>
              <a:rPr lang="en-US" sz="2800" dirty="0"/>
              <a:t>If is </a:t>
            </a:r>
            <a:r>
              <a:rPr lang="en-US" sz="2800" dirty="0">
                <a:sym typeface="Symbol" pitchFamily="18" charset="2"/>
              </a:rPr>
              <a:t>f(n)</a:t>
            </a:r>
            <a:r>
              <a:rPr lang="en-US" sz="2800" dirty="0"/>
              <a:t> a polynomial of degree </a:t>
            </a:r>
            <a:r>
              <a:rPr lang="en-US" sz="2800" dirty="0">
                <a:sym typeface="Symbol" pitchFamily="18" charset="2"/>
              </a:rPr>
              <a:t>d</a:t>
            </a:r>
            <a:r>
              <a:rPr lang="en-US" sz="2800" dirty="0"/>
              <a:t>, then </a:t>
            </a:r>
            <a:r>
              <a:rPr lang="en-US" sz="2800" dirty="0">
                <a:solidFill>
                  <a:srgbClr val="FFFF00"/>
                </a:solidFill>
                <a:sym typeface="Symbol" pitchFamily="18" charset="2"/>
              </a:rPr>
              <a:t>f(n</a:t>
            </a:r>
            <a:r>
              <a:rPr lang="en-US" sz="2800" dirty="0">
                <a:solidFill>
                  <a:srgbClr val="FF0000"/>
                </a:solidFill>
                <a:sym typeface="Symbol" pitchFamily="18" charset="2"/>
              </a:rPr>
              <a:t>)</a:t>
            </a:r>
            <a:r>
              <a:rPr lang="en-US" sz="2800" dirty="0">
                <a:solidFill>
                  <a:srgbClr val="FFFF00"/>
                </a:solidFill>
              </a:rPr>
              <a:t> </a:t>
            </a:r>
            <a:r>
              <a:rPr lang="en-US" sz="2800" dirty="0"/>
              <a:t>is </a:t>
            </a:r>
            <a:r>
              <a:rPr lang="en-US" sz="2800" dirty="0">
                <a:solidFill>
                  <a:srgbClr val="FFFF00"/>
                </a:solidFill>
                <a:sym typeface="Symbol" pitchFamily="18" charset="2"/>
              </a:rPr>
              <a:t>O(n</a:t>
            </a:r>
            <a:r>
              <a:rPr lang="en-US" sz="2800" baseline="30000" dirty="0">
                <a:solidFill>
                  <a:srgbClr val="FFFF00"/>
                </a:solidFill>
                <a:sym typeface="Symbol" pitchFamily="18" charset="2"/>
              </a:rPr>
              <a:t>d</a:t>
            </a:r>
            <a:r>
              <a:rPr lang="en-US" sz="2800" dirty="0">
                <a:solidFill>
                  <a:srgbClr val="FFFF00"/>
                </a:solidFill>
                <a:sym typeface="Symbol" pitchFamily="18" charset="2"/>
              </a:rPr>
              <a:t>)</a:t>
            </a:r>
            <a:r>
              <a:rPr lang="en-US" sz="2800" dirty="0">
                <a:solidFill>
                  <a:srgbClr val="FFFF00"/>
                </a:solidFill>
              </a:rPr>
              <a:t>, </a:t>
            </a:r>
            <a:r>
              <a:rPr lang="en-US" sz="2800" dirty="0"/>
              <a:t>i.e.,</a:t>
            </a:r>
          </a:p>
          <a:p>
            <a:pPr lvl="1"/>
            <a:r>
              <a:rPr lang="en-US" sz="2400" dirty="0"/>
              <a:t>Drop lower-order terms</a:t>
            </a:r>
          </a:p>
          <a:p>
            <a:pPr lvl="1"/>
            <a:r>
              <a:rPr lang="en-US" sz="2400" dirty="0"/>
              <a:t>Drop constant factors</a:t>
            </a:r>
          </a:p>
          <a:p>
            <a:r>
              <a:rPr lang="en-US" sz="2800" dirty="0"/>
              <a:t>Use the smallest possible class of functions</a:t>
            </a:r>
          </a:p>
          <a:p>
            <a:pPr lvl="1"/>
            <a:r>
              <a:rPr lang="en-US" sz="2400" dirty="0"/>
              <a:t>Say “</a:t>
            </a:r>
            <a:r>
              <a:rPr lang="en-US" sz="2400" dirty="0">
                <a:sym typeface="Symbol" pitchFamily="18" charset="2"/>
              </a:rPr>
              <a:t>2n is O(n)” </a:t>
            </a:r>
            <a:r>
              <a:rPr lang="en-US" sz="2400" dirty="0"/>
              <a:t>instead of “</a:t>
            </a:r>
            <a:r>
              <a:rPr lang="en-US" sz="2400" dirty="0">
                <a:sym typeface="Symbol" pitchFamily="18" charset="2"/>
              </a:rPr>
              <a:t>2n is O(n</a:t>
            </a:r>
            <a:r>
              <a:rPr lang="en-US" baseline="30000" dirty="0">
                <a:sym typeface="Symbol" pitchFamily="18" charset="2"/>
              </a:rPr>
              <a:t>2</a:t>
            </a:r>
            <a:r>
              <a:rPr lang="en-US" sz="2400" dirty="0">
                <a:sym typeface="Symbol" pitchFamily="18" charset="2"/>
              </a:rPr>
              <a:t>)”</a:t>
            </a:r>
          </a:p>
          <a:p>
            <a:r>
              <a:rPr lang="en-US" sz="2800" dirty="0">
                <a:sym typeface="Symbol" pitchFamily="18" charset="2"/>
              </a:rPr>
              <a:t>Use the simplest expression of the class</a:t>
            </a:r>
          </a:p>
          <a:p>
            <a:pPr lvl="1"/>
            <a:r>
              <a:rPr lang="en-US" sz="2400" dirty="0"/>
              <a:t>Say “</a:t>
            </a:r>
            <a:r>
              <a:rPr lang="en-US" sz="2400" dirty="0">
                <a:sym typeface="Symbol" pitchFamily="18" charset="2"/>
              </a:rPr>
              <a:t>3n + 5 is O(n)” </a:t>
            </a:r>
            <a:r>
              <a:rPr lang="en-US" sz="2400" dirty="0"/>
              <a:t>instead of “</a:t>
            </a:r>
            <a:r>
              <a:rPr lang="en-US" sz="2400" dirty="0">
                <a:sym typeface="Symbol" pitchFamily="18" charset="2"/>
              </a:rPr>
              <a:t>3n + 5 is O(3n)”</a:t>
            </a:r>
          </a:p>
          <a:p>
            <a:endParaRPr lang="en-US" sz="2800" dirty="0"/>
          </a:p>
        </p:txBody>
      </p:sp>
      <p:pic>
        <p:nvPicPr>
          <p:cNvPr id="809987" name="Picture 3" descr="C:\Users\Jerry\Desktop\images.jpg"/>
          <p:cNvPicPr>
            <a:picLocks noChangeAspect="1" noChangeArrowheads="1"/>
          </p:cNvPicPr>
          <p:nvPr/>
        </p:nvPicPr>
        <p:blipFill>
          <a:blip r:embed="rId3" cstate="print"/>
          <a:srcRect/>
          <a:stretch>
            <a:fillRect/>
          </a:stretch>
        </p:blipFill>
        <p:spPr bwMode="auto">
          <a:xfrm>
            <a:off x="4038600" y="5334000"/>
            <a:ext cx="1981200" cy="1330441"/>
          </a:xfrm>
          <a:prstGeom prst="rect">
            <a:avLst/>
          </a:prstGeom>
          <a:noFill/>
        </p:spPr>
      </p:pic>
    </p:spTree>
    <p:extLst>
      <p:ext uri="{BB962C8B-B14F-4D97-AF65-F5344CB8AC3E}">
        <p14:creationId xmlns:p14="http://schemas.microsoft.com/office/powerpoint/2010/main" val="2121332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Slide Number Placeholder 4"/>
          <p:cNvSpPr>
            <a:spLocks noGrp="1"/>
          </p:cNvSpPr>
          <p:nvPr>
            <p:ph type="sldNum" sz="quarter" idx="11"/>
          </p:nvPr>
        </p:nvSpPr>
        <p:spPr>
          <a:noFill/>
        </p:spPr>
        <p:txBody>
          <a:bodyPr/>
          <a:lstStyle/>
          <a:p>
            <a:fld id="{A203DE2B-468D-41C0-8DB5-31518993394A}" type="slidenum">
              <a:rPr lang="en-US" smtClean="0"/>
              <a:pPr/>
              <a:t>55</a:t>
            </a:fld>
            <a:endParaRPr lang="en-US" dirty="0"/>
          </a:p>
        </p:txBody>
      </p:sp>
      <p:sp>
        <p:nvSpPr>
          <p:cNvPr id="13323" name="Rectangle 2"/>
          <p:cNvSpPr>
            <a:spLocks noGrp="1" noChangeArrowheads="1"/>
          </p:cNvSpPr>
          <p:nvPr>
            <p:ph type="title"/>
          </p:nvPr>
        </p:nvSpPr>
        <p:spPr>
          <a:xfrm>
            <a:off x="457200" y="228600"/>
            <a:ext cx="8229600" cy="609600"/>
          </a:xfrm>
        </p:spPr>
        <p:txBody>
          <a:bodyPr>
            <a:normAutofit fontScale="90000"/>
          </a:bodyPr>
          <a:lstStyle/>
          <a:p>
            <a:pPr>
              <a:defRPr/>
            </a:pPr>
            <a:r>
              <a:rPr lang="en-US" sz="3600" dirty="0"/>
              <a:t>Increasing Common Growth Functions</a:t>
            </a:r>
          </a:p>
        </p:txBody>
      </p:sp>
      <p:sp>
        <p:nvSpPr>
          <p:cNvPr id="9228"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9229"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9230"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9231" name="Rectangle 7"/>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9232" name="Rectangle 11"/>
          <p:cNvSpPr>
            <a:spLocks noChangeArrowheads="1"/>
          </p:cNvSpPr>
          <p:nvPr/>
        </p:nvSpPr>
        <p:spPr bwMode="auto">
          <a:xfrm>
            <a:off x="0" y="331470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graphicFrame>
        <p:nvGraphicFramePr>
          <p:cNvPr id="9218" name="Object 10" descr="Recycled paper"/>
          <p:cNvGraphicFramePr>
            <a:graphicFrameLocks noChangeAspect="1"/>
          </p:cNvGraphicFramePr>
          <p:nvPr>
            <p:extLst>
              <p:ext uri="{D42A27DB-BD31-4B8C-83A1-F6EECF244321}">
                <p14:modId xmlns:p14="http://schemas.microsoft.com/office/powerpoint/2010/main" val="2058001201"/>
              </p:ext>
            </p:extLst>
          </p:nvPr>
        </p:nvGraphicFramePr>
        <p:xfrm>
          <a:off x="1143000" y="1219200"/>
          <a:ext cx="6934200" cy="428625"/>
        </p:xfrm>
        <a:graphic>
          <a:graphicData uri="http://schemas.openxmlformats.org/presentationml/2006/ole">
            <mc:AlternateContent xmlns:mc="http://schemas.openxmlformats.org/markup-compatibility/2006">
              <mc:Choice xmlns:v="urn:schemas-microsoft-com:vml" Requires="v">
                <p:oleObj spid="_x0000_s1193010" name="Equation" r:id="rId3" imgW="3695700" imgH="228600" progId="Equation.3">
                  <p:embed/>
                </p:oleObj>
              </mc:Choice>
              <mc:Fallback>
                <p:oleObj name="Equation" r:id="rId3" imgW="3695700" imgH="228600" progId="Equation.3">
                  <p:embed/>
                  <p:pic>
                    <p:nvPicPr>
                      <p:cNvPr id="9218" name="Object 10" descr="Recycled pap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219200"/>
                        <a:ext cx="6934200" cy="428625"/>
                      </a:xfrm>
                      <a:prstGeom prst="rect">
                        <a:avLst/>
                      </a:prstGeom>
                      <a:solidFill>
                        <a:schemeClr val="tx1"/>
                      </a:solidFill>
                    </p:spPr>
                  </p:pic>
                </p:oleObj>
              </mc:Fallback>
            </mc:AlternateContent>
          </a:graphicData>
        </a:graphic>
      </p:graphicFrame>
      <p:graphicFrame>
        <p:nvGraphicFramePr>
          <p:cNvPr id="9219" name="Object 21" descr="Recycled paper"/>
          <p:cNvGraphicFramePr>
            <a:graphicFrameLocks noChangeAspect="1"/>
          </p:cNvGraphicFramePr>
          <p:nvPr>
            <p:extLst>
              <p:ext uri="{D42A27DB-BD31-4B8C-83A1-F6EECF244321}">
                <p14:modId xmlns:p14="http://schemas.microsoft.com/office/powerpoint/2010/main" val="3489859627"/>
              </p:ext>
            </p:extLst>
          </p:nvPr>
        </p:nvGraphicFramePr>
        <p:xfrm>
          <a:off x="1524000" y="2057400"/>
          <a:ext cx="595313" cy="381000"/>
        </p:xfrm>
        <a:graphic>
          <a:graphicData uri="http://schemas.openxmlformats.org/presentationml/2006/ole">
            <mc:AlternateContent xmlns:mc="http://schemas.openxmlformats.org/markup-compatibility/2006">
              <mc:Choice xmlns:v="urn:schemas-microsoft-com:vml" Requires="v">
                <p:oleObj spid="_x0000_s1193011" name="Equation" r:id="rId5" imgW="317225" imgH="203024" progId="Equation.3">
                  <p:embed/>
                </p:oleObj>
              </mc:Choice>
              <mc:Fallback>
                <p:oleObj name="Equation" r:id="rId5" imgW="317225" imgH="203024" progId="Equation.3">
                  <p:embed/>
                  <p:pic>
                    <p:nvPicPr>
                      <p:cNvPr id="9219" name="Object 21" descr="Recycled pap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057400"/>
                        <a:ext cx="595313" cy="381000"/>
                      </a:xfrm>
                      <a:prstGeom prst="rect">
                        <a:avLst/>
                      </a:prstGeom>
                      <a:solidFill>
                        <a:schemeClr val="tx1"/>
                      </a:solidFill>
                    </p:spPr>
                  </p:pic>
                </p:oleObj>
              </mc:Fallback>
            </mc:AlternateContent>
          </a:graphicData>
        </a:graphic>
      </p:graphicFrame>
      <p:sp>
        <p:nvSpPr>
          <p:cNvPr id="13329" name="Rectangle 22"/>
          <p:cNvSpPr>
            <a:spLocks noGrp="1" noChangeArrowheads="1"/>
          </p:cNvSpPr>
          <p:nvPr>
            <p:ph type="body" idx="1"/>
          </p:nvPr>
        </p:nvSpPr>
        <p:spPr>
          <a:xfrm>
            <a:off x="2971800" y="1981200"/>
            <a:ext cx="3581400" cy="381000"/>
          </a:xfrm>
        </p:spPr>
        <p:txBody>
          <a:bodyPr>
            <a:noAutofit/>
          </a:bodyPr>
          <a:lstStyle/>
          <a:p>
            <a:pPr marL="263525" indent="0" eaLnBrk="0" fontAlgn="base" hangingPunct="0">
              <a:spcBef>
                <a:spcPct val="20000"/>
              </a:spcBef>
              <a:spcAft>
                <a:spcPct val="0"/>
              </a:spcAft>
              <a:buClr>
                <a:schemeClr val="tx2"/>
              </a:buClr>
              <a:buSzPct val="75000"/>
              <a:buNone/>
              <a:defRPr/>
            </a:pPr>
            <a:r>
              <a:rPr lang="en-US" sz="3000" b="1" dirty="0">
                <a:latin typeface="Arial" charset="0"/>
              </a:rPr>
              <a:t>Constant time</a:t>
            </a:r>
          </a:p>
        </p:txBody>
      </p:sp>
      <p:graphicFrame>
        <p:nvGraphicFramePr>
          <p:cNvPr id="9220" name="Object 23" descr="Recycled paper"/>
          <p:cNvGraphicFramePr>
            <a:graphicFrameLocks noChangeAspect="1"/>
          </p:cNvGraphicFramePr>
          <p:nvPr>
            <p:extLst>
              <p:ext uri="{D42A27DB-BD31-4B8C-83A1-F6EECF244321}">
                <p14:modId xmlns:p14="http://schemas.microsoft.com/office/powerpoint/2010/main" val="2347249223"/>
              </p:ext>
            </p:extLst>
          </p:nvPr>
        </p:nvGraphicFramePr>
        <p:xfrm>
          <a:off x="1524000" y="2667000"/>
          <a:ext cx="1049338" cy="381000"/>
        </p:xfrm>
        <a:graphic>
          <a:graphicData uri="http://schemas.openxmlformats.org/presentationml/2006/ole">
            <mc:AlternateContent xmlns:mc="http://schemas.openxmlformats.org/markup-compatibility/2006">
              <mc:Choice xmlns:v="urn:schemas-microsoft-com:vml" Requires="v">
                <p:oleObj spid="_x0000_s1193012" name="Equation" r:id="rId7" imgW="558558" imgH="203112" progId="Equation.3">
                  <p:embed/>
                </p:oleObj>
              </mc:Choice>
              <mc:Fallback>
                <p:oleObj name="Equation" r:id="rId7" imgW="558558" imgH="203112" progId="Equation.3">
                  <p:embed/>
                  <p:pic>
                    <p:nvPicPr>
                      <p:cNvPr id="9220" name="Object 23" descr="Recycled pap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2667000"/>
                        <a:ext cx="1049338" cy="381000"/>
                      </a:xfrm>
                      <a:prstGeom prst="rect">
                        <a:avLst/>
                      </a:prstGeom>
                      <a:solidFill>
                        <a:schemeClr val="tx1"/>
                      </a:solidFill>
                    </p:spPr>
                  </p:pic>
                </p:oleObj>
              </mc:Fallback>
            </mc:AlternateContent>
          </a:graphicData>
        </a:graphic>
      </p:graphicFrame>
      <p:sp>
        <p:nvSpPr>
          <p:cNvPr id="13330" name="Rectangle 24"/>
          <p:cNvSpPr>
            <a:spLocks noChangeArrowheads="1"/>
          </p:cNvSpPr>
          <p:nvPr/>
        </p:nvSpPr>
        <p:spPr bwMode="auto">
          <a:xfrm>
            <a:off x="3048000" y="2590800"/>
            <a:ext cx="3581400" cy="381000"/>
          </a:xfrm>
          <a:prstGeom prst="rect">
            <a:avLst/>
          </a:prstGeom>
          <a:noFill/>
          <a:ln w="9525">
            <a:noFill/>
            <a:miter lim="800000"/>
            <a:headEnd/>
            <a:tailEnd/>
          </a:ln>
        </p:spPr>
        <p:txBody>
          <a:bodyPr lIns="92075" tIns="46038" rIns="92075" bIns="46038"/>
          <a:lstStyle/>
          <a:p>
            <a:pPr marL="263525">
              <a:spcBef>
                <a:spcPct val="20000"/>
              </a:spcBef>
              <a:buClr>
                <a:schemeClr val="tx2"/>
              </a:buClr>
              <a:buSzPct val="75000"/>
              <a:defRPr/>
            </a:pPr>
            <a:r>
              <a:rPr lang="en-US" sz="3000" dirty="0"/>
              <a:t>Logarithmic time </a:t>
            </a:r>
          </a:p>
        </p:txBody>
      </p:sp>
      <p:graphicFrame>
        <p:nvGraphicFramePr>
          <p:cNvPr id="9221" name="Object 25" descr="Recycled paper"/>
          <p:cNvGraphicFramePr>
            <a:graphicFrameLocks noChangeAspect="1"/>
          </p:cNvGraphicFramePr>
          <p:nvPr>
            <p:extLst>
              <p:ext uri="{D42A27DB-BD31-4B8C-83A1-F6EECF244321}">
                <p14:modId xmlns:p14="http://schemas.microsoft.com/office/powerpoint/2010/main" val="1176560537"/>
              </p:ext>
            </p:extLst>
          </p:nvPr>
        </p:nvGraphicFramePr>
        <p:xfrm>
          <a:off x="1524000" y="3276600"/>
          <a:ext cx="644525" cy="381000"/>
        </p:xfrm>
        <a:graphic>
          <a:graphicData uri="http://schemas.openxmlformats.org/presentationml/2006/ole">
            <mc:AlternateContent xmlns:mc="http://schemas.openxmlformats.org/markup-compatibility/2006">
              <mc:Choice xmlns:v="urn:schemas-microsoft-com:vml" Requires="v">
                <p:oleObj spid="_x0000_s1193013" name="Equation" r:id="rId9" imgW="342751" imgH="203112" progId="Equation.3">
                  <p:embed/>
                </p:oleObj>
              </mc:Choice>
              <mc:Fallback>
                <p:oleObj name="Equation" r:id="rId9" imgW="342751" imgH="203112" progId="Equation.3">
                  <p:embed/>
                  <p:pic>
                    <p:nvPicPr>
                      <p:cNvPr id="9221" name="Object 25" descr="Recycled pape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3276600"/>
                        <a:ext cx="644525" cy="381000"/>
                      </a:xfrm>
                      <a:prstGeom prst="rect">
                        <a:avLst/>
                      </a:prstGeom>
                      <a:solidFill>
                        <a:schemeClr val="tx1"/>
                      </a:solidFill>
                    </p:spPr>
                  </p:pic>
                </p:oleObj>
              </mc:Fallback>
            </mc:AlternateContent>
          </a:graphicData>
        </a:graphic>
      </p:graphicFrame>
      <p:sp>
        <p:nvSpPr>
          <p:cNvPr id="13331" name="Rectangle 26"/>
          <p:cNvSpPr>
            <a:spLocks noChangeArrowheads="1"/>
          </p:cNvSpPr>
          <p:nvPr/>
        </p:nvSpPr>
        <p:spPr bwMode="auto">
          <a:xfrm>
            <a:off x="3048000" y="3200400"/>
            <a:ext cx="3581400" cy="381000"/>
          </a:xfrm>
          <a:prstGeom prst="rect">
            <a:avLst/>
          </a:prstGeom>
          <a:noFill/>
          <a:ln w="9525">
            <a:noFill/>
            <a:miter lim="800000"/>
            <a:headEnd/>
            <a:tailEnd/>
          </a:ln>
        </p:spPr>
        <p:txBody>
          <a:bodyPr lIns="92075" tIns="46038" rIns="92075" bIns="46038"/>
          <a:lstStyle/>
          <a:p>
            <a:pPr marL="263525">
              <a:spcBef>
                <a:spcPct val="20000"/>
              </a:spcBef>
              <a:buClr>
                <a:schemeClr val="tx2"/>
              </a:buClr>
              <a:buSzPct val="75000"/>
              <a:buFont typeface="Monotype Sorts" pitchFamily="2" charset="2"/>
              <a:buNone/>
              <a:defRPr/>
            </a:pPr>
            <a:r>
              <a:rPr lang="en-US" sz="3000" dirty="0"/>
              <a:t>Linear time </a:t>
            </a:r>
          </a:p>
        </p:txBody>
      </p:sp>
      <p:graphicFrame>
        <p:nvGraphicFramePr>
          <p:cNvPr id="9222" name="Object 27" descr="Recycled paper"/>
          <p:cNvGraphicFramePr>
            <a:graphicFrameLocks noChangeAspect="1"/>
          </p:cNvGraphicFramePr>
          <p:nvPr>
            <p:extLst>
              <p:ext uri="{D42A27DB-BD31-4B8C-83A1-F6EECF244321}">
                <p14:modId xmlns:p14="http://schemas.microsoft.com/office/powerpoint/2010/main" val="1609736464"/>
              </p:ext>
            </p:extLst>
          </p:nvPr>
        </p:nvGraphicFramePr>
        <p:xfrm>
          <a:off x="1524000" y="3886200"/>
          <a:ext cx="1241425" cy="381000"/>
        </p:xfrm>
        <a:graphic>
          <a:graphicData uri="http://schemas.openxmlformats.org/presentationml/2006/ole">
            <mc:AlternateContent xmlns:mc="http://schemas.openxmlformats.org/markup-compatibility/2006">
              <mc:Choice xmlns:v="urn:schemas-microsoft-com:vml" Requires="v">
                <p:oleObj spid="_x0000_s1193014" name="Equation" r:id="rId11" imgW="660113" imgH="203112" progId="Equation.3">
                  <p:embed/>
                </p:oleObj>
              </mc:Choice>
              <mc:Fallback>
                <p:oleObj name="Equation" r:id="rId11" imgW="660113" imgH="203112" progId="Equation.3">
                  <p:embed/>
                  <p:pic>
                    <p:nvPicPr>
                      <p:cNvPr id="9222" name="Object 27" descr="Recycled pape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0" y="3886200"/>
                        <a:ext cx="1241425" cy="381000"/>
                      </a:xfrm>
                      <a:prstGeom prst="rect">
                        <a:avLst/>
                      </a:prstGeom>
                      <a:solidFill>
                        <a:schemeClr val="tx1"/>
                      </a:solidFill>
                    </p:spPr>
                  </p:pic>
                </p:oleObj>
              </mc:Fallback>
            </mc:AlternateContent>
          </a:graphicData>
        </a:graphic>
      </p:graphicFrame>
      <p:sp>
        <p:nvSpPr>
          <p:cNvPr id="13332" name="Rectangle 28"/>
          <p:cNvSpPr>
            <a:spLocks noChangeArrowheads="1"/>
          </p:cNvSpPr>
          <p:nvPr/>
        </p:nvSpPr>
        <p:spPr bwMode="auto">
          <a:xfrm>
            <a:off x="3124200" y="3810000"/>
            <a:ext cx="3581400" cy="381000"/>
          </a:xfrm>
          <a:prstGeom prst="rect">
            <a:avLst/>
          </a:prstGeom>
          <a:noFill/>
          <a:ln w="9525">
            <a:noFill/>
            <a:miter lim="800000"/>
            <a:headEnd/>
            <a:tailEnd/>
          </a:ln>
        </p:spPr>
        <p:txBody>
          <a:bodyPr lIns="92075" tIns="46038" rIns="92075" bIns="46038"/>
          <a:lstStyle/>
          <a:p>
            <a:pPr marL="263525">
              <a:spcBef>
                <a:spcPct val="20000"/>
              </a:spcBef>
              <a:buClr>
                <a:schemeClr val="tx2"/>
              </a:buClr>
              <a:buSzPct val="75000"/>
              <a:defRPr/>
            </a:pPr>
            <a:r>
              <a:rPr lang="en-US" sz="3000" dirty="0"/>
              <a:t>Log-linear time </a:t>
            </a:r>
          </a:p>
        </p:txBody>
      </p:sp>
      <p:graphicFrame>
        <p:nvGraphicFramePr>
          <p:cNvPr id="9223" name="Object 29" descr="Recycled paper"/>
          <p:cNvGraphicFramePr>
            <a:graphicFrameLocks noChangeAspect="1"/>
          </p:cNvGraphicFramePr>
          <p:nvPr>
            <p:extLst>
              <p:ext uri="{D42A27DB-BD31-4B8C-83A1-F6EECF244321}">
                <p14:modId xmlns:p14="http://schemas.microsoft.com/office/powerpoint/2010/main" val="4160704968"/>
              </p:ext>
            </p:extLst>
          </p:nvPr>
        </p:nvGraphicFramePr>
        <p:xfrm>
          <a:off x="1524000" y="4495800"/>
          <a:ext cx="762000" cy="428625"/>
        </p:xfrm>
        <a:graphic>
          <a:graphicData uri="http://schemas.openxmlformats.org/presentationml/2006/ole">
            <mc:AlternateContent xmlns:mc="http://schemas.openxmlformats.org/markup-compatibility/2006">
              <mc:Choice xmlns:v="urn:schemas-microsoft-com:vml" Requires="v">
                <p:oleObj spid="_x0000_s1193015" name="Equation" r:id="rId13" imgW="406224" imgH="228501" progId="Equation.3">
                  <p:embed/>
                </p:oleObj>
              </mc:Choice>
              <mc:Fallback>
                <p:oleObj name="Equation" r:id="rId13" imgW="406224" imgH="228501" progId="Equation.3">
                  <p:embed/>
                  <p:pic>
                    <p:nvPicPr>
                      <p:cNvPr id="9223" name="Object 29" descr="Recycled pap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0" y="4495800"/>
                        <a:ext cx="762000" cy="428625"/>
                      </a:xfrm>
                      <a:prstGeom prst="rect">
                        <a:avLst/>
                      </a:prstGeom>
                      <a:solidFill>
                        <a:schemeClr val="tx1"/>
                      </a:solidFill>
                    </p:spPr>
                  </p:pic>
                </p:oleObj>
              </mc:Fallback>
            </mc:AlternateContent>
          </a:graphicData>
        </a:graphic>
      </p:graphicFrame>
      <p:sp>
        <p:nvSpPr>
          <p:cNvPr id="13333" name="Rectangle 30"/>
          <p:cNvSpPr>
            <a:spLocks noChangeArrowheads="1"/>
          </p:cNvSpPr>
          <p:nvPr/>
        </p:nvSpPr>
        <p:spPr bwMode="auto">
          <a:xfrm>
            <a:off x="3124200" y="4419600"/>
            <a:ext cx="3581400" cy="381000"/>
          </a:xfrm>
          <a:prstGeom prst="rect">
            <a:avLst/>
          </a:prstGeom>
          <a:noFill/>
          <a:ln w="9525">
            <a:noFill/>
            <a:miter lim="800000"/>
            <a:headEnd/>
            <a:tailEnd/>
          </a:ln>
        </p:spPr>
        <p:txBody>
          <a:bodyPr lIns="92075" tIns="46038" rIns="92075" bIns="46038"/>
          <a:lstStyle/>
          <a:p>
            <a:pPr marL="263525">
              <a:spcBef>
                <a:spcPct val="20000"/>
              </a:spcBef>
              <a:buClr>
                <a:schemeClr val="tx2"/>
              </a:buClr>
              <a:buSzPct val="75000"/>
              <a:buFont typeface="Monotype Sorts" pitchFamily="2" charset="2"/>
              <a:buNone/>
              <a:defRPr/>
            </a:pPr>
            <a:r>
              <a:rPr lang="en-US" sz="3000" dirty="0"/>
              <a:t>Quadratic time </a:t>
            </a:r>
          </a:p>
        </p:txBody>
      </p:sp>
      <p:graphicFrame>
        <p:nvGraphicFramePr>
          <p:cNvPr id="9224" name="Object 31" descr="Recycled paper"/>
          <p:cNvGraphicFramePr>
            <a:graphicFrameLocks noChangeAspect="1"/>
          </p:cNvGraphicFramePr>
          <p:nvPr>
            <p:extLst>
              <p:ext uri="{D42A27DB-BD31-4B8C-83A1-F6EECF244321}">
                <p14:modId xmlns:p14="http://schemas.microsoft.com/office/powerpoint/2010/main" val="4086943222"/>
              </p:ext>
            </p:extLst>
          </p:nvPr>
        </p:nvGraphicFramePr>
        <p:xfrm>
          <a:off x="1524000" y="5181600"/>
          <a:ext cx="762000" cy="428625"/>
        </p:xfrm>
        <a:graphic>
          <a:graphicData uri="http://schemas.openxmlformats.org/presentationml/2006/ole">
            <mc:AlternateContent xmlns:mc="http://schemas.openxmlformats.org/markup-compatibility/2006">
              <mc:Choice xmlns:v="urn:schemas-microsoft-com:vml" Requires="v">
                <p:oleObj spid="_x0000_s1193016" name="Equation" r:id="rId15" imgW="406224" imgH="228501" progId="Equation.3">
                  <p:embed/>
                </p:oleObj>
              </mc:Choice>
              <mc:Fallback>
                <p:oleObj name="Equation" r:id="rId15" imgW="406224" imgH="228501" progId="Equation.3">
                  <p:embed/>
                  <p:pic>
                    <p:nvPicPr>
                      <p:cNvPr id="9224" name="Object 31" descr="Recycled pape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0" y="5181600"/>
                        <a:ext cx="762000" cy="428625"/>
                      </a:xfrm>
                      <a:prstGeom prst="rect">
                        <a:avLst/>
                      </a:prstGeom>
                      <a:solidFill>
                        <a:schemeClr val="tx1"/>
                      </a:solidFill>
                    </p:spPr>
                  </p:pic>
                </p:oleObj>
              </mc:Fallback>
            </mc:AlternateContent>
          </a:graphicData>
        </a:graphic>
      </p:graphicFrame>
      <p:sp>
        <p:nvSpPr>
          <p:cNvPr id="13334" name="Rectangle 32"/>
          <p:cNvSpPr>
            <a:spLocks noChangeArrowheads="1"/>
          </p:cNvSpPr>
          <p:nvPr/>
        </p:nvSpPr>
        <p:spPr bwMode="auto">
          <a:xfrm>
            <a:off x="3124200" y="5105400"/>
            <a:ext cx="3581400" cy="381000"/>
          </a:xfrm>
          <a:prstGeom prst="rect">
            <a:avLst/>
          </a:prstGeom>
          <a:noFill/>
          <a:ln w="9525">
            <a:noFill/>
            <a:miter lim="800000"/>
            <a:headEnd/>
            <a:tailEnd/>
          </a:ln>
        </p:spPr>
        <p:txBody>
          <a:bodyPr lIns="92075" tIns="46038" rIns="92075" bIns="46038"/>
          <a:lstStyle/>
          <a:p>
            <a:pPr marL="263525">
              <a:spcBef>
                <a:spcPct val="20000"/>
              </a:spcBef>
              <a:buClr>
                <a:schemeClr val="tx2"/>
              </a:buClr>
              <a:buSzPct val="75000"/>
              <a:defRPr/>
            </a:pPr>
            <a:r>
              <a:rPr lang="en-US" sz="3000" dirty="0"/>
              <a:t>Cubic time </a:t>
            </a:r>
          </a:p>
        </p:txBody>
      </p:sp>
      <p:graphicFrame>
        <p:nvGraphicFramePr>
          <p:cNvPr id="9225" name="Object 33" descr="Recycled paper"/>
          <p:cNvGraphicFramePr>
            <a:graphicFrameLocks noChangeAspect="1"/>
          </p:cNvGraphicFramePr>
          <p:nvPr>
            <p:extLst>
              <p:ext uri="{D42A27DB-BD31-4B8C-83A1-F6EECF244321}">
                <p14:modId xmlns:p14="http://schemas.microsoft.com/office/powerpoint/2010/main" val="34536916"/>
              </p:ext>
            </p:extLst>
          </p:nvPr>
        </p:nvGraphicFramePr>
        <p:xfrm>
          <a:off x="1524000" y="5791200"/>
          <a:ext cx="762000" cy="428625"/>
        </p:xfrm>
        <a:graphic>
          <a:graphicData uri="http://schemas.openxmlformats.org/presentationml/2006/ole">
            <mc:AlternateContent xmlns:mc="http://schemas.openxmlformats.org/markup-compatibility/2006">
              <mc:Choice xmlns:v="urn:schemas-microsoft-com:vml" Requires="v">
                <p:oleObj spid="_x0000_s1193017" name="Equation" r:id="rId17" imgW="406224" imgH="228501" progId="Equation.3">
                  <p:embed/>
                </p:oleObj>
              </mc:Choice>
              <mc:Fallback>
                <p:oleObj name="Equation" r:id="rId17" imgW="406224" imgH="228501" progId="Equation.3">
                  <p:embed/>
                  <p:pic>
                    <p:nvPicPr>
                      <p:cNvPr id="9225" name="Object 33" descr="Recycled pape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0" y="5791200"/>
                        <a:ext cx="762000" cy="428625"/>
                      </a:xfrm>
                      <a:prstGeom prst="rect">
                        <a:avLst/>
                      </a:prstGeom>
                      <a:solidFill>
                        <a:schemeClr val="tx1"/>
                      </a:solidFill>
                    </p:spPr>
                  </p:pic>
                </p:oleObj>
              </mc:Fallback>
            </mc:AlternateContent>
          </a:graphicData>
        </a:graphic>
      </p:graphicFrame>
      <p:sp>
        <p:nvSpPr>
          <p:cNvPr id="13335" name="Rectangle 34"/>
          <p:cNvSpPr>
            <a:spLocks noChangeArrowheads="1"/>
          </p:cNvSpPr>
          <p:nvPr/>
        </p:nvSpPr>
        <p:spPr bwMode="auto">
          <a:xfrm>
            <a:off x="3124200" y="5715000"/>
            <a:ext cx="3581400" cy="381000"/>
          </a:xfrm>
          <a:prstGeom prst="rect">
            <a:avLst/>
          </a:prstGeom>
          <a:noFill/>
          <a:ln w="9525">
            <a:noFill/>
            <a:miter lim="800000"/>
            <a:headEnd/>
            <a:tailEnd/>
          </a:ln>
        </p:spPr>
        <p:txBody>
          <a:bodyPr lIns="92075" tIns="46038" rIns="92075" bIns="46038"/>
          <a:lstStyle/>
          <a:p>
            <a:pPr marL="263525">
              <a:spcBef>
                <a:spcPct val="20000"/>
              </a:spcBef>
              <a:buClr>
                <a:schemeClr val="tx2"/>
              </a:buClr>
              <a:buSzPct val="75000"/>
              <a:buFont typeface="Monotype Sorts" pitchFamily="2" charset="2"/>
              <a:buNone/>
              <a:defRPr/>
            </a:pPr>
            <a:r>
              <a:rPr lang="en-US" sz="3000" dirty="0"/>
              <a:t>Exponential time</a:t>
            </a:r>
            <a:r>
              <a:rPr lang="en-US" sz="3200" dirty="0"/>
              <a:t> </a:t>
            </a:r>
          </a:p>
        </p:txBody>
      </p:sp>
      <p:pic>
        <p:nvPicPr>
          <p:cNvPr id="720906" name="Picture 10" descr="C:\Users\Jerry\Desktop\index.jpg"/>
          <p:cNvPicPr>
            <a:picLocks noChangeAspect="1" noChangeArrowheads="1"/>
          </p:cNvPicPr>
          <p:nvPr/>
        </p:nvPicPr>
        <p:blipFill>
          <a:blip r:embed="rId19" cstate="print"/>
          <a:srcRect/>
          <a:stretch>
            <a:fillRect/>
          </a:stretch>
        </p:blipFill>
        <p:spPr bwMode="auto">
          <a:xfrm>
            <a:off x="6477000" y="4114800"/>
            <a:ext cx="2486025" cy="1838325"/>
          </a:xfrm>
          <a:prstGeom prst="rect">
            <a:avLst/>
          </a:prstGeom>
          <a:noFill/>
        </p:spPr>
      </p:pic>
      <p:sp>
        <p:nvSpPr>
          <p:cNvPr id="2" name="TextBox 1"/>
          <p:cNvSpPr txBox="1"/>
          <p:nvPr/>
        </p:nvSpPr>
        <p:spPr>
          <a:xfrm>
            <a:off x="6088626" y="1811923"/>
            <a:ext cx="2775119" cy="338554"/>
          </a:xfrm>
          <a:prstGeom prst="rect">
            <a:avLst/>
          </a:prstGeom>
          <a:noFill/>
        </p:spPr>
        <p:txBody>
          <a:bodyPr wrap="none" rtlCol="0">
            <a:spAutoFit/>
          </a:bodyPr>
          <a:lstStyle/>
          <a:p>
            <a:r>
              <a:rPr lang="en-US" dirty="0"/>
              <a:t>Assume base 2 for all logs</a:t>
            </a:r>
          </a:p>
        </p:txBody>
      </p:sp>
    </p:spTree>
    <p:extLst>
      <p:ext uri="{BB962C8B-B14F-4D97-AF65-F5344CB8AC3E}">
        <p14:creationId xmlns:p14="http://schemas.microsoft.com/office/powerpoint/2010/main" val="1271793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E7A34FBD-DACD-46D3-84D2-215F6968C802}" type="slidenum">
              <a:rPr lang="en-US"/>
              <a:pPr/>
              <a:t>56</a:t>
            </a:fld>
            <a:endParaRPr lang="en-US" dirty="0"/>
          </a:p>
        </p:txBody>
      </p:sp>
      <p:sp>
        <p:nvSpPr>
          <p:cNvPr id="44034" name="Rectangle 2"/>
          <p:cNvSpPr>
            <a:spLocks noChangeArrowheads="1"/>
          </p:cNvSpPr>
          <p:nvPr/>
        </p:nvSpPr>
        <p:spPr bwMode="auto">
          <a:xfrm>
            <a:off x="16565" y="357809"/>
            <a:ext cx="6629400" cy="685800"/>
          </a:xfrm>
          <a:prstGeom prst="rect">
            <a:avLst/>
          </a:prstGeom>
          <a:noFill/>
          <a:ln w="9525">
            <a:noFill/>
            <a:miter lim="800000"/>
            <a:headEnd/>
            <a:tailEnd/>
          </a:ln>
          <a:effectLst/>
        </p:spPr>
        <p:txBody>
          <a:bodyPr anchor="ctr"/>
          <a:lstStyle/>
          <a:p>
            <a:pPr algn="ctr" eaLnBrk="1" hangingPunct="1"/>
            <a:r>
              <a:rPr lang="en-US" altLang="en-US" sz="4400" b="0" dirty="0">
                <a:solidFill>
                  <a:schemeClr val="tx2"/>
                </a:solidFill>
              </a:rPr>
              <a:t>Relatives of Big-Oh(1)</a:t>
            </a:r>
          </a:p>
        </p:txBody>
      </p:sp>
      <p:sp>
        <p:nvSpPr>
          <p:cNvPr id="44035" name="Rectangle 3"/>
          <p:cNvSpPr>
            <a:spLocks noChangeArrowheads="1"/>
          </p:cNvSpPr>
          <p:nvPr/>
        </p:nvSpPr>
        <p:spPr bwMode="auto">
          <a:xfrm>
            <a:off x="1133475" y="1295400"/>
            <a:ext cx="7848600" cy="47244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90000"/>
              <a:buFont typeface="Wingdings" pitchFamily="2" charset="2"/>
              <a:buBlip>
                <a:blip r:embed="rId3"/>
              </a:buBlip>
            </a:pPr>
            <a:r>
              <a:rPr lang="en-US" altLang="en-US" sz="2400" b="1" dirty="0">
                <a:solidFill>
                  <a:srgbClr val="FFFF00"/>
                </a:solidFill>
              </a:rPr>
              <a:t>big-Omega</a:t>
            </a:r>
          </a:p>
          <a:p>
            <a:pPr marL="742950" lvl="1" indent="-285750" eaLnBrk="1" hangingPunct="1">
              <a:lnSpc>
                <a:spcPct val="90000"/>
              </a:lnSpc>
              <a:spcBef>
                <a:spcPct val="20000"/>
              </a:spcBef>
              <a:buFontTx/>
              <a:buChar char="–"/>
            </a:pPr>
            <a:r>
              <a:rPr lang="en-US" altLang="en-US" sz="2400" dirty="0"/>
              <a:t>f(n) is </a:t>
            </a:r>
            <a:r>
              <a:rPr lang="en-US" altLang="en-US" sz="2400" dirty="0">
                <a:sym typeface="Symbol" pitchFamily="18" charset="2"/>
              </a:rPr>
              <a:t>(g(n)) if there is a constant c &gt; 0 </a:t>
            </a:r>
          </a:p>
          <a:p>
            <a:pPr marL="742950" lvl="1" indent="-285750" eaLnBrk="1" hangingPunct="1">
              <a:lnSpc>
                <a:spcPct val="90000"/>
              </a:lnSpc>
              <a:spcBef>
                <a:spcPct val="20000"/>
              </a:spcBef>
            </a:pPr>
            <a:r>
              <a:rPr lang="en-US" altLang="en-US" sz="2400" dirty="0">
                <a:sym typeface="Symbol" pitchFamily="18" charset="2"/>
              </a:rPr>
              <a:t>	and an integer constant n</a:t>
            </a:r>
            <a:r>
              <a:rPr lang="en-US" altLang="en-US" sz="2400" baseline="-25000" dirty="0">
                <a:sym typeface="Symbol" pitchFamily="18" charset="2"/>
              </a:rPr>
              <a:t>0</a:t>
            </a:r>
            <a:r>
              <a:rPr lang="en-US" altLang="en-US" sz="2400" dirty="0">
                <a:sym typeface="Symbol" pitchFamily="18" charset="2"/>
              </a:rPr>
              <a:t>  1 such that </a:t>
            </a:r>
          </a:p>
          <a:p>
            <a:pPr marL="742950" lvl="1" indent="-285750" eaLnBrk="1" hangingPunct="1">
              <a:lnSpc>
                <a:spcPct val="90000"/>
              </a:lnSpc>
              <a:spcBef>
                <a:spcPct val="20000"/>
              </a:spcBef>
            </a:pPr>
            <a:r>
              <a:rPr lang="en-US" altLang="en-US" sz="2400" dirty="0">
                <a:sym typeface="Symbol" pitchFamily="18" charset="2"/>
              </a:rPr>
              <a:t>	 </a:t>
            </a:r>
            <a:r>
              <a:rPr lang="en-US" sz="2800" i="1" dirty="0">
                <a:sym typeface="Symbol" pitchFamily="18" charset="2"/>
              </a:rPr>
              <a:t>f(n)</a:t>
            </a:r>
            <a:r>
              <a:rPr lang="en-US" sz="2800" i="1" dirty="0"/>
              <a:t> </a:t>
            </a:r>
            <a:r>
              <a:rPr lang="en-US" sz="2800" dirty="0">
                <a:sym typeface="Symbol" pitchFamily="18" charset="2"/>
              </a:rPr>
              <a:t></a:t>
            </a:r>
            <a:r>
              <a:rPr lang="en-US" altLang="en-US" sz="2400" dirty="0">
                <a:sym typeface="Symbol" pitchFamily="18" charset="2"/>
              </a:rPr>
              <a:t> </a:t>
            </a:r>
            <a:r>
              <a:rPr lang="en-US" sz="2800" i="1" dirty="0">
                <a:sym typeface="Symbol" pitchFamily="18" charset="2"/>
              </a:rPr>
              <a:t>cg(n)</a:t>
            </a:r>
            <a:r>
              <a:rPr lang="en-US" sz="2800" dirty="0">
                <a:sym typeface="Symbol" pitchFamily="18" charset="2"/>
              </a:rPr>
              <a:t> </a:t>
            </a:r>
            <a:r>
              <a:rPr lang="en-US" altLang="en-US" sz="2400" dirty="0">
                <a:sym typeface="Symbol" pitchFamily="18" charset="2"/>
              </a:rPr>
              <a:t>for n  n</a:t>
            </a:r>
            <a:r>
              <a:rPr lang="en-US" altLang="en-US" sz="2400" baseline="-25000" dirty="0">
                <a:sym typeface="Symbol" pitchFamily="18" charset="2"/>
              </a:rPr>
              <a:t>0 </a:t>
            </a:r>
            <a:r>
              <a:rPr lang="en-US" sz="2800" i="1" dirty="0">
                <a:sym typeface="Symbol" pitchFamily="18" charset="2"/>
              </a:rPr>
              <a:t> </a:t>
            </a:r>
            <a:r>
              <a:rPr lang="en-US" sz="2800" dirty="0">
                <a:sym typeface="Symbol" pitchFamily="18" charset="2"/>
              </a:rPr>
              <a:t> </a:t>
            </a:r>
            <a:endParaRPr lang="en-US" altLang="en-US" sz="2400" baseline="-25000" dirty="0">
              <a:sym typeface="Symbol" pitchFamily="18" charset="2"/>
            </a:endParaRPr>
          </a:p>
          <a:p>
            <a:pPr marL="342900" indent="-342900" eaLnBrk="1" hangingPunct="1">
              <a:spcBef>
                <a:spcPct val="20000"/>
              </a:spcBef>
              <a:buClr>
                <a:schemeClr val="hlink"/>
              </a:buClr>
              <a:buSzPct val="90000"/>
              <a:buFont typeface="Wingdings" pitchFamily="2" charset="2"/>
              <a:buBlip>
                <a:blip r:embed="rId3"/>
              </a:buBlip>
            </a:pPr>
            <a:r>
              <a:rPr lang="en-US" sz="3200" i="1" dirty="0">
                <a:sym typeface="Symbol" pitchFamily="18" charset="2"/>
              </a:rPr>
              <a:t>3nlog(n) + 2n is </a:t>
            </a:r>
            <a:r>
              <a:rPr lang="en-US" altLang="en-US" sz="2800" dirty="0">
                <a:sym typeface="Symbol" pitchFamily="18" charset="2"/>
              </a:rPr>
              <a:t></a:t>
            </a:r>
            <a:r>
              <a:rPr lang="en-US" sz="3200" i="1" dirty="0">
                <a:sym typeface="Symbol" pitchFamily="18" charset="2"/>
              </a:rPr>
              <a:t>(nlog(n))</a:t>
            </a:r>
          </a:p>
          <a:p>
            <a:pPr marL="742950" lvl="1" indent="-285750" eaLnBrk="1" hangingPunct="1">
              <a:spcBef>
                <a:spcPct val="20000"/>
              </a:spcBef>
              <a:buFontTx/>
              <a:buChar char="–"/>
            </a:pPr>
            <a:r>
              <a:rPr lang="en-US" sz="2800" i="1" dirty="0">
                <a:sym typeface="Symbol" pitchFamily="18" charset="2"/>
              </a:rPr>
              <a:t>Justification</a:t>
            </a:r>
          </a:p>
          <a:p>
            <a:pPr marL="1143000" lvl="2" indent="-228600" eaLnBrk="1" hangingPunct="1">
              <a:spcBef>
                <a:spcPct val="20000"/>
              </a:spcBef>
              <a:buClr>
                <a:schemeClr val="accent2"/>
              </a:buClr>
              <a:buSzPct val="90000"/>
              <a:buFont typeface="Wingdings" pitchFamily="2" charset="2"/>
              <a:buBlip>
                <a:blip r:embed="rId4"/>
              </a:buBlip>
            </a:pPr>
            <a:r>
              <a:rPr lang="en-US" sz="2400" i="1" dirty="0">
                <a:sym typeface="Symbol" pitchFamily="18" charset="2"/>
              </a:rPr>
              <a:t>3nlog(n)+2n </a:t>
            </a:r>
            <a:r>
              <a:rPr lang="en-US" sz="2400" dirty="0">
                <a:sym typeface="Symbol" pitchFamily="18" charset="2"/>
              </a:rPr>
              <a:t> </a:t>
            </a:r>
            <a:r>
              <a:rPr lang="en-US" sz="2400" i="1" dirty="0">
                <a:sym typeface="Symbol" pitchFamily="18" charset="2"/>
              </a:rPr>
              <a:t>3nlog(n) </a:t>
            </a:r>
            <a:r>
              <a:rPr lang="en-US" sz="2400" dirty="0">
                <a:sym typeface="Symbol" pitchFamily="18" charset="2"/>
              </a:rPr>
              <a:t>where c = 3 and </a:t>
            </a:r>
            <a:r>
              <a:rPr lang="en-US" sz="2400" dirty="0"/>
              <a:t>n</a:t>
            </a:r>
            <a:r>
              <a:rPr lang="en-US" sz="2400" baseline="-25000" dirty="0"/>
              <a:t>0</a:t>
            </a:r>
            <a:r>
              <a:rPr lang="en-US" sz="2400" dirty="0">
                <a:sym typeface="Symbol" pitchFamily="18" charset="2"/>
              </a:rPr>
              <a:t> = 2</a:t>
            </a:r>
          </a:p>
          <a:p>
            <a:pPr marL="342900" indent="-342900" eaLnBrk="1" hangingPunct="1">
              <a:spcBef>
                <a:spcPct val="20000"/>
              </a:spcBef>
              <a:buClr>
                <a:schemeClr val="hlink"/>
              </a:buClr>
              <a:buSzPct val="90000"/>
              <a:buFont typeface="Wingdings" pitchFamily="2" charset="2"/>
              <a:buBlip>
                <a:blip r:embed="rId3"/>
              </a:buBlip>
            </a:pPr>
            <a:r>
              <a:rPr lang="en-US" sz="3200" i="1" dirty="0">
                <a:sym typeface="Symbol" pitchFamily="18" charset="2"/>
              </a:rPr>
              <a:t>5n</a:t>
            </a:r>
            <a:r>
              <a:rPr lang="en-US" sz="3200" i="1" baseline="30000" dirty="0">
                <a:sym typeface="Symbol" pitchFamily="18" charset="2"/>
              </a:rPr>
              <a:t>2</a:t>
            </a:r>
            <a:r>
              <a:rPr lang="en-US" sz="3200" i="1" dirty="0">
                <a:sym typeface="Symbol" pitchFamily="18" charset="2"/>
              </a:rPr>
              <a:t> is (n</a:t>
            </a:r>
            <a:r>
              <a:rPr lang="en-US" sz="3200" i="1" baseline="30000" dirty="0">
                <a:sym typeface="Symbol" pitchFamily="18" charset="2"/>
              </a:rPr>
              <a:t>2</a:t>
            </a:r>
            <a:r>
              <a:rPr lang="en-US" sz="3200" i="1" dirty="0">
                <a:sym typeface="Symbol" pitchFamily="18" charset="2"/>
              </a:rPr>
              <a:t>)</a:t>
            </a:r>
            <a:endParaRPr lang="en-US" altLang="en-US" sz="3200" i="1" dirty="0">
              <a:sym typeface="Symbol" pitchFamily="18" charset="2"/>
            </a:endParaRPr>
          </a:p>
          <a:p>
            <a:pPr marL="742950" lvl="1" indent="-285750" eaLnBrk="1" hangingPunct="1">
              <a:spcBef>
                <a:spcPct val="20000"/>
              </a:spcBef>
              <a:buFontTx/>
              <a:buChar char="–"/>
            </a:pPr>
            <a:r>
              <a:rPr lang="en-US" sz="2800" i="1" dirty="0">
                <a:sym typeface="Symbol" pitchFamily="18" charset="2"/>
              </a:rPr>
              <a:t>Justification</a:t>
            </a:r>
          </a:p>
          <a:p>
            <a:pPr marL="1143000" lvl="2" indent="-228600" eaLnBrk="1" hangingPunct="1">
              <a:spcBef>
                <a:spcPct val="20000"/>
              </a:spcBef>
              <a:buClr>
                <a:schemeClr val="accent2"/>
              </a:buClr>
              <a:buSzPct val="90000"/>
              <a:buFont typeface="Wingdings" pitchFamily="2" charset="2"/>
              <a:buBlip>
                <a:blip r:embed="rId4"/>
              </a:buBlip>
            </a:pPr>
            <a:r>
              <a:rPr lang="en-US" sz="2400" b="1" dirty="0"/>
              <a:t>5</a:t>
            </a:r>
            <a:r>
              <a:rPr lang="en-US" sz="2400" b="1" i="1" dirty="0"/>
              <a:t>n</a:t>
            </a:r>
            <a:r>
              <a:rPr lang="en-US" sz="2400" b="1" baseline="30000" dirty="0"/>
              <a:t>2</a:t>
            </a:r>
            <a:r>
              <a:rPr lang="en-US" sz="2400" i="1" dirty="0">
                <a:sym typeface="Symbol" pitchFamily="18" charset="2"/>
              </a:rPr>
              <a:t> </a:t>
            </a:r>
            <a:r>
              <a:rPr lang="en-US" sz="2400" dirty="0">
                <a:sym typeface="Symbol" pitchFamily="18" charset="2"/>
              </a:rPr>
              <a:t> </a:t>
            </a:r>
            <a:r>
              <a:rPr lang="en-US" sz="2400" b="1" dirty="0"/>
              <a:t>5</a:t>
            </a:r>
            <a:r>
              <a:rPr lang="en-US" sz="2400" b="1" i="1" dirty="0"/>
              <a:t>n</a:t>
            </a:r>
            <a:r>
              <a:rPr lang="en-US" sz="2400" b="1" baseline="30000" dirty="0"/>
              <a:t>2</a:t>
            </a:r>
            <a:r>
              <a:rPr lang="en-US" sz="2400" i="1" dirty="0">
                <a:sym typeface="Symbol" pitchFamily="18" charset="2"/>
              </a:rPr>
              <a:t> </a:t>
            </a:r>
            <a:r>
              <a:rPr lang="en-US" sz="2400" dirty="0">
                <a:sym typeface="Symbol" pitchFamily="18" charset="2"/>
              </a:rPr>
              <a:t>where c = 5 and </a:t>
            </a:r>
            <a:r>
              <a:rPr lang="en-US" sz="2400" dirty="0"/>
              <a:t>n</a:t>
            </a:r>
            <a:r>
              <a:rPr lang="en-US" sz="2400" baseline="-25000" dirty="0"/>
              <a:t>0</a:t>
            </a:r>
            <a:r>
              <a:rPr lang="en-US" sz="2400" dirty="0">
                <a:sym typeface="Symbol" pitchFamily="18" charset="2"/>
              </a:rPr>
              <a:t> = 1</a:t>
            </a:r>
            <a:endParaRPr lang="en-US" sz="2400" dirty="0"/>
          </a:p>
          <a:p>
            <a:pPr marL="742950" lvl="1" indent="-285750" eaLnBrk="1" hangingPunct="1">
              <a:lnSpc>
                <a:spcPct val="90000"/>
              </a:lnSpc>
              <a:spcBef>
                <a:spcPct val="20000"/>
              </a:spcBef>
            </a:pPr>
            <a:endParaRPr lang="en-US" altLang="en-US" sz="2400" baseline="-25000" dirty="0">
              <a:effectLst>
                <a:outerShdw blurRad="38100" dist="38100" dir="2700000" algn="tl">
                  <a:srgbClr val="000000"/>
                </a:outerShdw>
              </a:effectLst>
              <a:sym typeface="Symbol" pitchFamily="18" charset="2"/>
            </a:endParaRPr>
          </a:p>
        </p:txBody>
      </p:sp>
      <p:pic>
        <p:nvPicPr>
          <p:cNvPr id="580611" name="Picture 3" descr="C:\Users\Jerry\Desktop\images.jpg"/>
          <p:cNvPicPr>
            <a:picLocks noChangeAspect="1" noChangeArrowheads="1"/>
          </p:cNvPicPr>
          <p:nvPr/>
        </p:nvPicPr>
        <p:blipFill>
          <a:blip r:embed="rId5" cstate="print"/>
          <a:srcRect/>
          <a:stretch>
            <a:fillRect/>
          </a:stretch>
        </p:blipFill>
        <p:spPr bwMode="auto">
          <a:xfrm>
            <a:off x="6858001" y="228601"/>
            <a:ext cx="1461752" cy="1481418"/>
          </a:xfrm>
          <a:prstGeom prst="rect">
            <a:avLst/>
          </a:prstGeom>
          <a:noFill/>
        </p:spPr>
      </p:pic>
    </p:spTree>
    <p:extLst>
      <p:ext uri="{BB962C8B-B14F-4D97-AF65-F5344CB8AC3E}">
        <p14:creationId xmlns:p14="http://schemas.microsoft.com/office/powerpoint/2010/main" val="20747833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1FB3CEBF-054B-481A-B3DA-5B7433DC7CAE}" type="slidenum">
              <a:rPr lang="en-US"/>
              <a:pPr/>
              <a:t>57</a:t>
            </a:fld>
            <a:endParaRPr lang="en-US" dirty="0"/>
          </a:p>
        </p:txBody>
      </p:sp>
      <p:sp>
        <p:nvSpPr>
          <p:cNvPr id="210946" name="Rectangle 2"/>
          <p:cNvSpPr>
            <a:spLocks noChangeArrowheads="1"/>
          </p:cNvSpPr>
          <p:nvPr/>
        </p:nvSpPr>
        <p:spPr bwMode="auto">
          <a:xfrm>
            <a:off x="0" y="394248"/>
            <a:ext cx="6629400" cy="685800"/>
          </a:xfrm>
          <a:prstGeom prst="rect">
            <a:avLst/>
          </a:prstGeom>
          <a:noFill/>
          <a:ln w="9525">
            <a:noFill/>
            <a:miter lim="800000"/>
            <a:headEnd/>
            <a:tailEnd/>
          </a:ln>
          <a:effectLst/>
        </p:spPr>
        <p:txBody>
          <a:bodyPr anchor="ctr"/>
          <a:lstStyle/>
          <a:p>
            <a:pPr algn="ctr" eaLnBrk="1" hangingPunct="1"/>
            <a:r>
              <a:rPr lang="en-US" altLang="en-US" sz="3600" dirty="0">
                <a:solidFill>
                  <a:schemeClr val="tx2"/>
                </a:solidFill>
              </a:rPr>
              <a:t>Another Relative of Big-Oh  </a:t>
            </a:r>
          </a:p>
        </p:txBody>
      </p:sp>
      <p:sp>
        <p:nvSpPr>
          <p:cNvPr id="210947" name="Rectangle 3"/>
          <p:cNvSpPr>
            <a:spLocks noChangeArrowheads="1"/>
          </p:cNvSpPr>
          <p:nvPr/>
        </p:nvSpPr>
        <p:spPr bwMode="auto">
          <a:xfrm>
            <a:off x="734096" y="1080048"/>
            <a:ext cx="7672588" cy="4496504"/>
          </a:xfrm>
          <a:prstGeom prst="rect">
            <a:avLst/>
          </a:prstGeom>
          <a:noFill/>
          <a:ln w="9525">
            <a:noFill/>
            <a:miter lim="800000"/>
            <a:headEnd/>
            <a:tailEnd/>
          </a:ln>
          <a:effectLst/>
        </p:spPr>
        <p:txBody>
          <a:bodyPr/>
          <a:lstStyle/>
          <a:p>
            <a:pPr marL="742950" lvl="1" indent="-285750" eaLnBrk="1" hangingPunct="1">
              <a:lnSpc>
                <a:spcPct val="90000"/>
              </a:lnSpc>
              <a:spcBef>
                <a:spcPct val="20000"/>
              </a:spcBef>
            </a:pPr>
            <a:endParaRPr lang="en-US" altLang="en-US" sz="2400" baseline="-25000" dirty="0">
              <a:effectLst>
                <a:outerShdw blurRad="38100" dist="38100" dir="2700000" algn="tl">
                  <a:srgbClr val="000000"/>
                </a:outerShdw>
              </a:effectLst>
              <a:sym typeface="Symbol" pitchFamily="18" charset="2"/>
            </a:endParaRPr>
          </a:p>
          <a:p>
            <a:pPr marL="342900" indent="-342900" eaLnBrk="1" hangingPunct="1">
              <a:lnSpc>
                <a:spcPct val="90000"/>
              </a:lnSpc>
              <a:spcBef>
                <a:spcPct val="20000"/>
              </a:spcBef>
              <a:buClr>
                <a:schemeClr val="hlink"/>
              </a:buClr>
              <a:buSzPct val="90000"/>
              <a:buFont typeface="Wingdings" pitchFamily="2" charset="2"/>
              <a:buBlip>
                <a:blip r:embed="rId3"/>
              </a:buBlip>
            </a:pPr>
            <a:r>
              <a:rPr lang="en-US" altLang="en-US" sz="2400" b="1" dirty="0">
                <a:solidFill>
                  <a:srgbClr val="FFFF00"/>
                </a:solidFill>
              </a:rPr>
              <a:t>big-Theta</a:t>
            </a:r>
          </a:p>
          <a:p>
            <a:pPr marL="742950" lvl="1" indent="-285750" eaLnBrk="1" hangingPunct="1">
              <a:lnSpc>
                <a:spcPct val="90000"/>
              </a:lnSpc>
              <a:spcBef>
                <a:spcPct val="20000"/>
              </a:spcBef>
              <a:buFontTx/>
              <a:buChar char="–"/>
            </a:pPr>
            <a:r>
              <a:rPr lang="en-US" altLang="en-US" sz="2400" dirty="0">
                <a:sym typeface="Symbol" pitchFamily="18" charset="2"/>
              </a:rPr>
              <a:t>Two functions that grow at the same rate up to constant factors</a:t>
            </a:r>
          </a:p>
          <a:p>
            <a:pPr marL="742950" lvl="1" indent="-285750" eaLnBrk="1" hangingPunct="1">
              <a:lnSpc>
                <a:spcPct val="90000"/>
              </a:lnSpc>
              <a:spcBef>
                <a:spcPct val="20000"/>
              </a:spcBef>
              <a:buFontTx/>
              <a:buChar char="–"/>
            </a:pPr>
            <a:r>
              <a:rPr lang="en-US" altLang="en-US" sz="2400" dirty="0"/>
              <a:t>f(n) is </a:t>
            </a:r>
            <a:r>
              <a:rPr lang="en-US" altLang="en-US" sz="2400" dirty="0">
                <a:sym typeface="Symbol" pitchFamily="18" charset="2"/>
              </a:rPr>
              <a:t>(g(n)) if there are constants c’ &gt; 0 and c’’ &gt; 0 and an integer constant n</a:t>
            </a:r>
            <a:r>
              <a:rPr lang="en-US" altLang="en-US" sz="2400" baseline="-25000" dirty="0">
                <a:sym typeface="Symbol" pitchFamily="18" charset="2"/>
              </a:rPr>
              <a:t>0</a:t>
            </a:r>
            <a:r>
              <a:rPr lang="en-US" altLang="en-US" sz="2400" dirty="0">
                <a:sym typeface="Symbol" pitchFamily="18" charset="2"/>
              </a:rPr>
              <a:t>  1 such that</a:t>
            </a:r>
          </a:p>
          <a:p>
            <a:pPr marL="742950" lvl="1" indent="-285750" eaLnBrk="1" hangingPunct="1">
              <a:lnSpc>
                <a:spcPct val="90000"/>
              </a:lnSpc>
              <a:spcBef>
                <a:spcPct val="20000"/>
              </a:spcBef>
            </a:pPr>
            <a:r>
              <a:rPr lang="en-US" altLang="en-US" sz="2400" dirty="0">
                <a:sym typeface="Symbol" pitchFamily="18" charset="2"/>
              </a:rPr>
              <a:t>		c’g(n)  f(n)  c’’g(n) for n  n</a:t>
            </a:r>
            <a:r>
              <a:rPr lang="en-US" altLang="en-US" sz="2400" baseline="-25000" dirty="0">
                <a:sym typeface="Symbol" pitchFamily="18" charset="2"/>
              </a:rPr>
              <a:t>0</a:t>
            </a:r>
          </a:p>
          <a:p>
            <a:pPr marL="342900" indent="-342900" eaLnBrk="1" hangingPunct="1">
              <a:spcBef>
                <a:spcPct val="20000"/>
              </a:spcBef>
              <a:buClr>
                <a:schemeClr val="hlink"/>
              </a:buClr>
              <a:buSzPct val="90000"/>
              <a:buFont typeface="Wingdings" pitchFamily="2" charset="2"/>
              <a:buBlip>
                <a:blip r:embed="rId3"/>
              </a:buBlip>
            </a:pPr>
            <a:r>
              <a:rPr lang="en-US" sz="3200" i="1" dirty="0">
                <a:sym typeface="Symbol" pitchFamily="18" charset="2"/>
              </a:rPr>
              <a:t>3nlog(n) +4n+5log(n) is </a:t>
            </a:r>
            <a:r>
              <a:rPr lang="en-US" altLang="en-US" sz="2800" dirty="0">
                <a:sym typeface="Symbol" pitchFamily="18" charset="2"/>
              </a:rPr>
              <a:t></a:t>
            </a:r>
            <a:r>
              <a:rPr lang="en-US" sz="3200" i="1" dirty="0">
                <a:sym typeface="Symbol" pitchFamily="18" charset="2"/>
              </a:rPr>
              <a:t>(nlog(n)</a:t>
            </a:r>
          </a:p>
          <a:p>
            <a:pPr marL="742950" lvl="1" indent="-285750" eaLnBrk="1" hangingPunct="1">
              <a:spcBef>
                <a:spcPct val="20000"/>
              </a:spcBef>
              <a:buFontTx/>
              <a:buChar char="–"/>
            </a:pPr>
            <a:r>
              <a:rPr lang="en-US" sz="2800" dirty="0">
                <a:sym typeface="Symbol" pitchFamily="18" charset="2"/>
              </a:rPr>
              <a:t>Justification</a:t>
            </a:r>
          </a:p>
          <a:p>
            <a:pPr marL="742950" lvl="1" indent="-285750" eaLnBrk="1" hangingPunct="1">
              <a:spcBef>
                <a:spcPct val="20000"/>
              </a:spcBef>
            </a:pPr>
            <a:r>
              <a:rPr lang="en-US" sz="2400" i="1" dirty="0">
                <a:sym typeface="Symbol" pitchFamily="18" charset="2"/>
              </a:rPr>
              <a:t>3nlog(n) </a:t>
            </a:r>
            <a:r>
              <a:rPr lang="en-US" sz="2400" i="1" dirty="0"/>
              <a:t> </a:t>
            </a:r>
            <a:r>
              <a:rPr lang="en-US" sz="2400" i="1" dirty="0">
                <a:sym typeface="Symbol" pitchFamily="18" charset="2"/>
              </a:rPr>
              <a:t>3nlog(n) +4n+5log(n) </a:t>
            </a:r>
            <a:r>
              <a:rPr lang="en-US" sz="2400" i="1" dirty="0"/>
              <a:t> (3+4+5)nlog (n) = 12nlog(n)</a:t>
            </a:r>
            <a:r>
              <a:rPr lang="en-US" sz="3200" i="1" dirty="0"/>
              <a:t> </a:t>
            </a:r>
            <a:r>
              <a:rPr lang="en-US" sz="2400" i="1" dirty="0"/>
              <a:t>for n </a:t>
            </a:r>
            <a:r>
              <a:rPr lang="en-US" sz="2400" dirty="0">
                <a:sym typeface="Symbol" pitchFamily="18" charset="2"/>
              </a:rPr>
              <a:t>2  </a:t>
            </a:r>
          </a:p>
          <a:p>
            <a:pPr marL="742950" lvl="1" indent="-285750" eaLnBrk="1" hangingPunct="1">
              <a:spcBef>
                <a:spcPct val="20000"/>
              </a:spcBef>
            </a:pPr>
            <a:r>
              <a:rPr lang="en-US" altLang="en-US" sz="2400" dirty="0">
                <a:sym typeface="Symbol" pitchFamily="18" charset="2"/>
              </a:rPr>
              <a:t>c’ = 3, c’’ = 12, n</a:t>
            </a:r>
            <a:r>
              <a:rPr lang="en-US" altLang="en-US" sz="2400" baseline="-25000" dirty="0">
                <a:sym typeface="Symbol" pitchFamily="18" charset="2"/>
              </a:rPr>
              <a:t>0 </a:t>
            </a:r>
            <a:r>
              <a:rPr lang="en-US" sz="2400" i="1" dirty="0"/>
              <a:t>= 2</a:t>
            </a:r>
            <a:endParaRPr lang="en-US" altLang="en-US" sz="2400" baseline="-25000" dirty="0">
              <a:sym typeface="Symbol" pitchFamily="18" charset="2"/>
            </a:endParaRPr>
          </a:p>
          <a:p>
            <a:pPr marL="742950" lvl="1" indent="-285750" eaLnBrk="1" hangingPunct="1">
              <a:spcBef>
                <a:spcPct val="20000"/>
              </a:spcBef>
            </a:pPr>
            <a:endParaRPr lang="en-US" sz="2400" dirty="0">
              <a:sym typeface="Symbol" pitchFamily="18" charset="2"/>
            </a:endParaRPr>
          </a:p>
          <a:p>
            <a:pPr marL="742950" lvl="1" indent="-285750" eaLnBrk="1" hangingPunct="1">
              <a:spcBef>
                <a:spcPct val="20000"/>
              </a:spcBef>
            </a:pPr>
            <a:endParaRPr lang="en-US" sz="2000" dirty="0">
              <a:solidFill>
                <a:srgbClr val="E4BB0C"/>
              </a:solidFill>
              <a:effectLst>
                <a:outerShdw blurRad="38100" dist="38100" dir="2700000" algn="tl">
                  <a:srgbClr val="000000"/>
                </a:outerShdw>
              </a:effectLst>
              <a:sym typeface="Symbol" pitchFamily="18" charset="2"/>
            </a:endParaRPr>
          </a:p>
        </p:txBody>
      </p:sp>
      <p:pic>
        <p:nvPicPr>
          <p:cNvPr id="581635" name="Picture 3" descr="C:\Users\Jerry\Desktop\images.jpg"/>
          <p:cNvPicPr>
            <a:picLocks noChangeAspect="1" noChangeArrowheads="1"/>
          </p:cNvPicPr>
          <p:nvPr/>
        </p:nvPicPr>
        <p:blipFill>
          <a:blip r:embed="rId4" cstate="print"/>
          <a:srcRect/>
          <a:stretch>
            <a:fillRect/>
          </a:stretch>
        </p:blipFill>
        <p:spPr bwMode="auto">
          <a:xfrm>
            <a:off x="6825803" y="79374"/>
            <a:ext cx="2173988" cy="1519367"/>
          </a:xfrm>
          <a:prstGeom prst="rect">
            <a:avLst/>
          </a:prstGeom>
          <a:noFill/>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86752" y="5885656"/>
            <a:ext cx="704850" cy="704850"/>
          </a:xfrm>
          <a:prstGeom prst="rect">
            <a:avLst/>
          </a:prstGeom>
        </p:spPr>
      </p:pic>
    </p:spTree>
    <p:extLst>
      <p:ext uri="{BB962C8B-B14F-4D97-AF65-F5344CB8AC3E}">
        <p14:creationId xmlns:p14="http://schemas.microsoft.com/office/powerpoint/2010/main" val="782595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8956A0B1-4B34-4DC8-877E-4B0D49B39743}" type="slidenum">
              <a:rPr lang="en-US"/>
              <a:pPr/>
              <a:t>58</a:t>
            </a:fld>
            <a:endParaRPr lang="en-US" dirty="0"/>
          </a:p>
        </p:txBody>
      </p:sp>
      <p:sp>
        <p:nvSpPr>
          <p:cNvPr id="222210" name="Rectangle 2"/>
          <p:cNvSpPr>
            <a:spLocks noGrp="1" noChangeArrowheads="1"/>
          </p:cNvSpPr>
          <p:nvPr>
            <p:ph type="title"/>
          </p:nvPr>
        </p:nvSpPr>
        <p:spPr>
          <a:xfrm>
            <a:off x="712631" y="43302"/>
            <a:ext cx="6553200" cy="1295400"/>
          </a:xfrm>
        </p:spPr>
        <p:txBody>
          <a:bodyPr/>
          <a:lstStyle/>
          <a:p>
            <a:r>
              <a:rPr lang="en-US" dirty="0"/>
              <a:t>Asymptotic Notation</a:t>
            </a:r>
          </a:p>
        </p:txBody>
      </p:sp>
      <p:sp>
        <p:nvSpPr>
          <p:cNvPr id="222211" name="Rectangle 3"/>
          <p:cNvSpPr>
            <a:spLocks noChangeArrowheads="1"/>
          </p:cNvSpPr>
          <p:nvPr/>
        </p:nvSpPr>
        <p:spPr bwMode="auto">
          <a:xfrm>
            <a:off x="950890" y="1539025"/>
            <a:ext cx="6553200" cy="44958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90000"/>
              <a:buFont typeface="Wingdings" pitchFamily="2" charset="2"/>
              <a:buNone/>
            </a:pPr>
            <a:r>
              <a:rPr lang="en-US" altLang="en-US" sz="2400" b="1" dirty="0">
                <a:effectLst>
                  <a:outerShdw blurRad="38100" dist="38100" dir="2700000" algn="tl">
                    <a:srgbClr val="000000"/>
                  </a:outerShdw>
                </a:effectLst>
              </a:rPr>
              <a:t>	</a:t>
            </a:r>
            <a:r>
              <a:rPr lang="en-US" altLang="en-US" sz="2400" b="1" dirty="0"/>
              <a:t>Big-Oh</a:t>
            </a:r>
          </a:p>
          <a:p>
            <a:pPr marL="742950" lvl="1" indent="-285750" eaLnBrk="1" hangingPunct="1">
              <a:spcBef>
                <a:spcPct val="20000"/>
              </a:spcBef>
              <a:buFontTx/>
              <a:buChar char="–"/>
            </a:pPr>
            <a:r>
              <a:rPr lang="en-US" altLang="en-US" sz="2400" dirty="0"/>
              <a:t>f(n) is </a:t>
            </a:r>
            <a:r>
              <a:rPr lang="en-US" altLang="en-US" sz="2400" dirty="0">
                <a:sym typeface="Symbol" pitchFamily="18" charset="2"/>
              </a:rPr>
              <a:t>O(g(n)) if f(n) is asymptotically </a:t>
            </a:r>
            <a:r>
              <a:rPr lang="en-US" altLang="en-US" sz="2400" b="1" dirty="0">
                <a:sym typeface="Symbol" pitchFamily="18" charset="2"/>
              </a:rPr>
              <a:t>less than or equal</a:t>
            </a:r>
            <a:r>
              <a:rPr lang="en-US" altLang="en-US" sz="2400" dirty="0">
                <a:sym typeface="Symbol" pitchFamily="18" charset="2"/>
              </a:rPr>
              <a:t> to g(n)</a:t>
            </a:r>
            <a:endParaRPr lang="en-US" altLang="en-US" sz="2000" b="1" dirty="0"/>
          </a:p>
          <a:p>
            <a:pPr marL="342900" indent="-342900" eaLnBrk="1" hangingPunct="1">
              <a:spcBef>
                <a:spcPct val="20000"/>
              </a:spcBef>
              <a:buClr>
                <a:schemeClr val="hlink"/>
              </a:buClr>
              <a:buSzPct val="90000"/>
              <a:buFont typeface="Wingdings" pitchFamily="2" charset="2"/>
              <a:buNone/>
            </a:pPr>
            <a:r>
              <a:rPr lang="en-US" altLang="en-US" sz="2400" b="1" dirty="0"/>
              <a:t>	big-Omega</a:t>
            </a:r>
          </a:p>
          <a:p>
            <a:pPr marL="742950" lvl="1" indent="-285750" eaLnBrk="1" hangingPunct="1">
              <a:lnSpc>
                <a:spcPct val="90000"/>
              </a:lnSpc>
              <a:spcBef>
                <a:spcPct val="20000"/>
              </a:spcBef>
              <a:buFontTx/>
              <a:buChar char="–"/>
            </a:pPr>
            <a:r>
              <a:rPr lang="en-US" altLang="en-US" sz="2400" dirty="0"/>
              <a:t>f(n) is </a:t>
            </a:r>
            <a:r>
              <a:rPr lang="en-US" altLang="en-US" sz="2400" dirty="0">
                <a:sym typeface="Symbol" pitchFamily="18" charset="2"/>
              </a:rPr>
              <a:t>(g(n)) if f(n) is asymptotically </a:t>
            </a:r>
            <a:r>
              <a:rPr lang="en-US" altLang="en-US" sz="2400" b="1" dirty="0">
                <a:sym typeface="Symbol" pitchFamily="18" charset="2"/>
              </a:rPr>
              <a:t>greater than or equal</a:t>
            </a:r>
            <a:r>
              <a:rPr lang="en-US" altLang="en-US" sz="2400" dirty="0">
                <a:sym typeface="Symbol" pitchFamily="18" charset="2"/>
              </a:rPr>
              <a:t> to g(n)</a:t>
            </a:r>
            <a:endParaRPr lang="en-US" altLang="en-US" sz="2400" baseline="-25000" dirty="0">
              <a:sym typeface="Symbol" pitchFamily="18" charset="2"/>
            </a:endParaRPr>
          </a:p>
          <a:p>
            <a:pPr marL="342900" indent="-342900" eaLnBrk="1" hangingPunct="1">
              <a:lnSpc>
                <a:spcPct val="90000"/>
              </a:lnSpc>
              <a:spcBef>
                <a:spcPct val="20000"/>
              </a:spcBef>
              <a:buClr>
                <a:schemeClr val="hlink"/>
              </a:buClr>
              <a:buSzPct val="90000"/>
              <a:buFont typeface="Wingdings" pitchFamily="2" charset="2"/>
              <a:buNone/>
            </a:pPr>
            <a:r>
              <a:rPr lang="en-US" altLang="en-US" sz="2400" b="1" dirty="0"/>
              <a:t>	big-Theta</a:t>
            </a:r>
          </a:p>
          <a:p>
            <a:pPr marL="742950" lvl="1" indent="-285750" eaLnBrk="1" hangingPunct="1">
              <a:lnSpc>
                <a:spcPct val="90000"/>
              </a:lnSpc>
              <a:spcBef>
                <a:spcPct val="20000"/>
              </a:spcBef>
              <a:buFontTx/>
              <a:buChar char="–"/>
            </a:pPr>
            <a:r>
              <a:rPr lang="en-US" altLang="en-US" sz="2400" dirty="0"/>
              <a:t>f(n) is </a:t>
            </a:r>
            <a:r>
              <a:rPr lang="en-US" altLang="en-US" sz="2400" dirty="0">
                <a:sym typeface="Symbol" pitchFamily="18" charset="2"/>
              </a:rPr>
              <a:t>(g(n)) if f(n) is asymptotically </a:t>
            </a:r>
            <a:r>
              <a:rPr lang="en-US" altLang="en-US" sz="2400" b="1" dirty="0">
                <a:sym typeface="Symbol" pitchFamily="18" charset="2"/>
              </a:rPr>
              <a:t>equal</a:t>
            </a:r>
            <a:r>
              <a:rPr lang="en-US" altLang="en-US" sz="2400" dirty="0">
                <a:sym typeface="Symbol" pitchFamily="18" charset="2"/>
              </a:rPr>
              <a:t> to g(n)</a:t>
            </a:r>
            <a:endParaRPr lang="en-US" altLang="en-US" sz="2400" dirty="0"/>
          </a:p>
          <a:p>
            <a:pPr marL="342900" indent="-342900" eaLnBrk="1" hangingPunct="1">
              <a:lnSpc>
                <a:spcPct val="90000"/>
              </a:lnSpc>
              <a:spcBef>
                <a:spcPct val="20000"/>
              </a:spcBef>
              <a:buClr>
                <a:schemeClr val="hlink"/>
              </a:buClr>
              <a:buSzPct val="90000"/>
              <a:buFont typeface="Wingdings" pitchFamily="2" charset="2"/>
              <a:buNone/>
            </a:pPr>
            <a:endParaRPr lang="en-US" altLang="en-US" sz="2800" dirty="0">
              <a:effectLst>
                <a:outerShdw blurRad="38100" dist="38100" dir="2700000" algn="tl">
                  <a:srgbClr val="000000"/>
                </a:outerShdw>
              </a:effectLst>
              <a:sym typeface="Symbol" pitchFamily="18" charset="2"/>
            </a:endParaRPr>
          </a:p>
        </p:txBody>
      </p:sp>
      <p:pic>
        <p:nvPicPr>
          <p:cNvPr id="582659" name="Picture 3" descr="C:\Users\Jerry\Desktop\index.jpg"/>
          <p:cNvPicPr>
            <a:picLocks noChangeAspect="1" noChangeArrowheads="1"/>
          </p:cNvPicPr>
          <p:nvPr/>
        </p:nvPicPr>
        <p:blipFill>
          <a:blip r:embed="rId3" cstate="print"/>
          <a:srcRect/>
          <a:stretch>
            <a:fillRect/>
          </a:stretch>
        </p:blipFill>
        <p:spPr bwMode="auto">
          <a:xfrm>
            <a:off x="7265831" y="4726729"/>
            <a:ext cx="1671918" cy="1863777"/>
          </a:xfrm>
          <a:prstGeom prst="rect">
            <a:avLst/>
          </a:prstGeom>
          <a:noFill/>
        </p:spPr>
      </p:pic>
    </p:spTree>
    <p:extLst>
      <p:ext uri="{BB962C8B-B14F-4D97-AF65-F5344CB8AC3E}">
        <p14:creationId xmlns:p14="http://schemas.microsoft.com/office/powerpoint/2010/main" val="16031097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p:spPr>
        <p:txBody>
          <a:bodyPr/>
          <a:lstStyle/>
          <a:p>
            <a:fld id="{24AF60D2-2220-4D86-AEAC-D44D9BF0AC34}" type="slidenum">
              <a:rPr lang="en-US" smtClean="0"/>
              <a:pPr/>
              <a:t>59</a:t>
            </a:fld>
            <a:endParaRPr lang="en-US" dirty="0"/>
          </a:p>
        </p:txBody>
      </p:sp>
      <p:sp>
        <p:nvSpPr>
          <p:cNvPr id="65539" name="Rectangle 2"/>
          <p:cNvSpPr>
            <a:spLocks noGrp="1" noChangeArrowheads="1"/>
          </p:cNvSpPr>
          <p:nvPr>
            <p:ph type="title"/>
          </p:nvPr>
        </p:nvSpPr>
        <p:spPr/>
        <p:txBody>
          <a:bodyPr/>
          <a:lstStyle/>
          <a:p>
            <a:pPr>
              <a:defRPr/>
            </a:pPr>
            <a:r>
              <a:rPr lang="en-US" dirty="0">
                <a:effectLst/>
              </a:rPr>
              <a:t>Pseudo-code</a:t>
            </a:r>
          </a:p>
        </p:txBody>
      </p:sp>
      <p:sp>
        <p:nvSpPr>
          <p:cNvPr id="65540" name="Rectangle 3"/>
          <p:cNvSpPr>
            <a:spLocks noGrp="1" noChangeArrowheads="1"/>
          </p:cNvSpPr>
          <p:nvPr>
            <p:ph type="body" idx="1"/>
          </p:nvPr>
        </p:nvSpPr>
        <p:spPr>
          <a:xfrm>
            <a:off x="609600" y="1219200"/>
            <a:ext cx="7543800" cy="3962400"/>
          </a:xfrm>
        </p:spPr>
        <p:txBody>
          <a:bodyPr/>
          <a:lstStyle/>
          <a:p>
            <a:pPr>
              <a:lnSpc>
                <a:spcPct val="90000"/>
              </a:lnSpc>
              <a:defRPr/>
            </a:pPr>
            <a:r>
              <a:rPr lang="en-US" dirty="0"/>
              <a:t>High-level description of an algorithm</a:t>
            </a:r>
          </a:p>
          <a:p>
            <a:pPr>
              <a:lnSpc>
                <a:spcPct val="90000"/>
              </a:lnSpc>
              <a:defRPr/>
            </a:pPr>
            <a:r>
              <a:rPr lang="en-US" dirty="0"/>
              <a:t>More structured than English prose</a:t>
            </a:r>
          </a:p>
          <a:p>
            <a:pPr>
              <a:lnSpc>
                <a:spcPct val="90000"/>
              </a:lnSpc>
              <a:defRPr/>
            </a:pPr>
            <a:r>
              <a:rPr lang="en-US" dirty="0"/>
              <a:t>Less detailed than a program</a:t>
            </a:r>
          </a:p>
          <a:p>
            <a:pPr>
              <a:lnSpc>
                <a:spcPct val="90000"/>
              </a:lnSpc>
              <a:defRPr/>
            </a:pPr>
            <a:r>
              <a:rPr lang="en-US" dirty="0"/>
              <a:t>Preferred notation for describing algorithms</a:t>
            </a:r>
          </a:p>
          <a:p>
            <a:pPr>
              <a:lnSpc>
                <a:spcPct val="90000"/>
              </a:lnSpc>
              <a:defRPr/>
            </a:pPr>
            <a:r>
              <a:rPr lang="en-US" dirty="0"/>
              <a:t>Hides program design issues</a:t>
            </a:r>
          </a:p>
        </p:txBody>
      </p:sp>
      <p:sp>
        <p:nvSpPr>
          <p:cNvPr id="45061" name="Rectangle 4" descr="Rectangle: Click to edit Master text styles&#10;Second level&#10;Third level&#10;Fourth level&#10;Fifth level"/>
          <p:cNvSpPr>
            <a:spLocks noChangeArrowheads="1"/>
          </p:cNvSpPr>
          <p:nvPr/>
        </p:nvSpPr>
        <p:spPr bwMode="auto">
          <a:xfrm>
            <a:off x="762000" y="5410200"/>
            <a:ext cx="3810000" cy="838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110000"/>
              <a:buFont typeface="Wingdings" pitchFamily="2" charset="2"/>
              <a:buNone/>
            </a:pPr>
            <a:r>
              <a:rPr lang="en-US" dirty="0">
                <a:latin typeface="Tahoma"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4275931"/>
            <a:ext cx="3243734" cy="2429669"/>
          </a:xfrm>
          <a:prstGeom prst="rect">
            <a:avLst/>
          </a:prstGeom>
          <a:ln w="38100">
            <a:solidFill>
              <a:srgbClr val="FF0000"/>
            </a:solidFill>
          </a:ln>
        </p:spPr>
      </p:pic>
    </p:spTree>
    <p:extLst>
      <p:ext uri="{BB962C8B-B14F-4D97-AF65-F5344CB8AC3E}">
        <p14:creationId xmlns:p14="http://schemas.microsoft.com/office/powerpoint/2010/main" val="264230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p:txBody>
          <a:bodyPr/>
          <a:lstStyle/>
          <a:p>
            <a:fld id="{3F4B1374-6AD7-48B9-8114-7DB7FADC10BE}" type="slidenum">
              <a:rPr lang="en-US"/>
              <a:pPr/>
              <a:t>6</a:t>
            </a:fld>
            <a:endParaRPr lang="en-US" dirty="0"/>
          </a:p>
        </p:txBody>
      </p:sp>
      <p:sp>
        <p:nvSpPr>
          <p:cNvPr id="293890" name="Rectangle 2"/>
          <p:cNvSpPr>
            <a:spLocks noGrp="1" noChangeArrowheads="1"/>
          </p:cNvSpPr>
          <p:nvPr>
            <p:ph type="title"/>
          </p:nvPr>
        </p:nvSpPr>
        <p:spPr/>
        <p:txBody>
          <a:bodyPr/>
          <a:lstStyle/>
          <a:p>
            <a:r>
              <a:rPr lang="en-US" dirty="0"/>
              <a:t>Goal of Algorithm Development</a:t>
            </a:r>
          </a:p>
        </p:txBody>
      </p:sp>
      <p:pic>
        <p:nvPicPr>
          <p:cNvPr id="293891" name="Picture 3" descr="Zoomandbored"/>
          <p:cNvPicPr>
            <a:picLocks noChangeAspect="1" noChangeArrowheads="1"/>
          </p:cNvPicPr>
          <p:nvPr/>
        </p:nvPicPr>
        <p:blipFill>
          <a:blip r:embed="rId3" cstate="print"/>
          <a:srcRect/>
          <a:stretch>
            <a:fillRect/>
          </a:stretch>
        </p:blipFill>
        <p:spPr bwMode="auto">
          <a:xfrm>
            <a:off x="4113213" y="1573323"/>
            <a:ext cx="4901997" cy="3676497"/>
          </a:xfrm>
          <a:prstGeom prst="rect">
            <a:avLst/>
          </a:prstGeom>
          <a:noFill/>
          <a:ln w="9525">
            <a:noFill/>
            <a:miter lim="800000"/>
            <a:headEnd/>
            <a:tailEnd/>
          </a:ln>
          <a:effectLst/>
        </p:spPr>
      </p:pic>
      <p:pic>
        <p:nvPicPr>
          <p:cNvPr id="293892" name="Picture 4" descr="j0335176"/>
          <p:cNvPicPr>
            <a:picLocks noChangeAspect="1" noChangeArrowheads="1"/>
          </p:cNvPicPr>
          <p:nvPr/>
        </p:nvPicPr>
        <p:blipFill>
          <a:blip r:embed="rId4" cstate="print"/>
          <a:srcRect/>
          <a:stretch>
            <a:fillRect/>
          </a:stretch>
        </p:blipFill>
        <p:spPr bwMode="auto">
          <a:xfrm>
            <a:off x="457199" y="1828799"/>
            <a:ext cx="3303431" cy="3016023"/>
          </a:xfrm>
          <a:prstGeom prst="rect">
            <a:avLst/>
          </a:prstGeom>
          <a:noFill/>
        </p:spPr>
      </p:pic>
      <p:sp>
        <p:nvSpPr>
          <p:cNvPr id="293893" name="Text Box 5"/>
          <p:cNvSpPr txBox="1">
            <a:spLocks noChangeArrowheads="1"/>
          </p:cNvSpPr>
          <p:nvPr/>
        </p:nvSpPr>
        <p:spPr bwMode="auto">
          <a:xfrm>
            <a:off x="3525838" y="3411571"/>
            <a:ext cx="455613" cy="457200"/>
          </a:xfrm>
          <a:prstGeom prst="rect">
            <a:avLst/>
          </a:prstGeom>
          <a:noFill/>
          <a:ln w="9525">
            <a:noFill/>
            <a:miter lim="800000"/>
            <a:headEnd/>
            <a:tailEnd/>
          </a:ln>
          <a:effectLst/>
        </p:spPr>
        <p:txBody>
          <a:bodyPr wrap="none">
            <a:spAutoFit/>
          </a:bodyPr>
          <a:lstStyle/>
          <a:p>
            <a:r>
              <a:rPr lang="en-US" sz="2400" dirty="0"/>
              <a:t>or</a:t>
            </a:r>
          </a:p>
        </p:txBody>
      </p:sp>
    </p:spTree>
    <p:extLst>
      <p:ext uri="{BB962C8B-B14F-4D97-AF65-F5344CB8AC3E}">
        <p14:creationId xmlns:p14="http://schemas.microsoft.com/office/powerpoint/2010/main" val="1613799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a:defRPr/>
            </a:pPr>
            <a:r>
              <a:rPr lang="en-US" sz="2600" dirty="0"/>
              <a:t>Basic computations performed by an algorithm</a:t>
            </a:r>
          </a:p>
          <a:p>
            <a:pPr lvl="1">
              <a:defRPr/>
            </a:pPr>
            <a:r>
              <a:rPr lang="en-US" sz="2200" dirty="0"/>
              <a:t>Identifiable in pseudo-code</a:t>
            </a:r>
          </a:p>
          <a:p>
            <a:pPr>
              <a:defRPr/>
            </a:pPr>
            <a:r>
              <a:rPr lang="en-US" sz="2600" dirty="0"/>
              <a:t>Largely </a:t>
            </a:r>
            <a:r>
              <a:rPr lang="en-US" sz="2600" dirty="0">
                <a:solidFill>
                  <a:srgbClr val="FFFF00"/>
                </a:solidFill>
              </a:rPr>
              <a:t>independent</a:t>
            </a:r>
            <a:r>
              <a:rPr lang="en-US" sz="2600" dirty="0">
                <a:solidFill>
                  <a:srgbClr val="FF0000"/>
                </a:solidFill>
              </a:rPr>
              <a:t> </a:t>
            </a:r>
            <a:r>
              <a:rPr lang="en-US" sz="2600" dirty="0"/>
              <a:t>of the programming language</a:t>
            </a:r>
          </a:p>
          <a:p>
            <a:pPr>
              <a:defRPr/>
            </a:pPr>
            <a:r>
              <a:rPr lang="en-US" sz="2600" dirty="0"/>
              <a:t>Exact definition not important</a:t>
            </a:r>
          </a:p>
          <a:p>
            <a:pPr>
              <a:lnSpc>
                <a:spcPct val="90000"/>
              </a:lnSpc>
              <a:defRPr/>
            </a:pPr>
            <a:r>
              <a:rPr lang="en-US" dirty="0"/>
              <a:t>Example primitive operations:</a:t>
            </a:r>
          </a:p>
          <a:p>
            <a:pPr lvl="1">
              <a:lnSpc>
                <a:spcPct val="90000"/>
              </a:lnSpc>
              <a:defRPr/>
            </a:pPr>
            <a:r>
              <a:rPr lang="en-US" dirty="0"/>
              <a:t>Evaluating an expression</a:t>
            </a:r>
          </a:p>
          <a:p>
            <a:pPr lvl="1">
              <a:lnSpc>
                <a:spcPct val="90000"/>
              </a:lnSpc>
              <a:defRPr/>
            </a:pPr>
            <a:r>
              <a:rPr lang="en-US" dirty="0"/>
              <a:t>Assigning a value to a variable</a:t>
            </a:r>
          </a:p>
          <a:p>
            <a:pPr lvl="1">
              <a:lnSpc>
                <a:spcPct val="90000"/>
              </a:lnSpc>
              <a:defRPr/>
            </a:pPr>
            <a:r>
              <a:rPr lang="en-US" dirty="0"/>
              <a:t>Indexing into an array</a:t>
            </a:r>
          </a:p>
          <a:p>
            <a:pPr lvl="1">
              <a:lnSpc>
                <a:spcPct val="90000"/>
              </a:lnSpc>
              <a:defRPr/>
            </a:pPr>
            <a:r>
              <a:rPr lang="en-US" dirty="0"/>
              <a:t>Calling a method</a:t>
            </a:r>
          </a:p>
          <a:p>
            <a:pPr lvl="1">
              <a:lnSpc>
                <a:spcPct val="90000"/>
              </a:lnSpc>
              <a:defRPr/>
            </a:pPr>
            <a:r>
              <a:rPr lang="en-US" dirty="0"/>
              <a:t>Returning from a method</a:t>
            </a:r>
            <a:endParaRPr lang="en-US" sz="2600" dirty="0"/>
          </a:p>
        </p:txBody>
      </p:sp>
      <p:sp>
        <p:nvSpPr>
          <p:cNvPr id="10243" name="Slide Number Placeholder 5"/>
          <p:cNvSpPr>
            <a:spLocks noGrp="1"/>
          </p:cNvSpPr>
          <p:nvPr>
            <p:ph type="sldNum" sz="quarter" idx="12"/>
          </p:nvPr>
        </p:nvSpPr>
        <p:spPr>
          <a:noFill/>
        </p:spPr>
        <p:txBody>
          <a:bodyPr/>
          <a:lstStyle/>
          <a:p>
            <a:fld id="{63788136-7822-42A0-84F7-DC263B480D16}" type="slidenum">
              <a:rPr lang="en-US" smtClean="0"/>
              <a:pPr/>
              <a:t>60</a:t>
            </a:fld>
            <a:endParaRPr lang="en-US" dirty="0"/>
          </a:p>
        </p:txBody>
      </p:sp>
      <p:sp>
        <p:nvSpPr>
          <p:cNvPr id="14340" name="Rectangle 2"/>
          <p:cNvSpPr>
            <a:spLocks noGrp="1" noChangeArrowheads="1"/>
          </p:cNvSpPr>
          <p:nvPr>
            <p:ph type="title"/>
          </p:nvPr>
        </p:nvSpPr>
        <p:spPr/>
        <p:txBody>
          <a:bodyPr/>
          <a:lstStyle/>
          <a:p>
            <a:pPr>
              <a:defRPr/>
            </a:pPr>
            <a:r>
              <a:rPr lang="en-US" dirty="0"/>
              <a:t>Primitive Operations</a:t>
            </a:r>
          </a:p>
        </p:txBody>
      </p:sp>
      <p:graphicFrame>
        <p:nvGraphicFramePr>
          <p:cNvPr id="10242" name="Object 2"/>
          <p:cNvGraphicFramePr>
            <a:graphicFrameLocks noChangeAspect="1"/>
          </p:cNvGraphicFramePr>
          <p:nvPr/>
        </p:nvGraphicFramePr>
        <p:xfrm>
          <a:off x="7162800" y="304800"/>
          <a:ext cx="1676400" cy="1412875"/>
        </p:xfrm>
        <a:graphic>
          <a:graphicData uri="http://schemas.openxmlformats.org/presentationml/2006/ole">
            <mc:AlternateContent xmlns:mc="http://schemas.openxmlformats.org/markup-compatibility/2006">
              <mc:Choice xmlns:v="urn:schemas-microsoft-com:vml" Requires="v">
                <p:oleObj spid="_x0000_s1193992" name="Clip" r:id="rId4" imgW="4117818" imgH="3468986" progId="">
                  <p:embed/>
                </p:oleObj>
              </mc:Choice>
              <mc:Fallback>
                <p:oleObj name="Clip" r:id="rId4" imgW="4117818" imgH="3468986" progId="">
                  <p:embed/>
                  <p:pic>
                    <p:nvPicPr>
                      <p:cNvPr id="1024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304800"/>
                        <a:ext cx="1676400"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1200" y="4968070"/>
            <a:ext cx="3048000" cy="1528808"/>
          </a:xfrm>
          <a:prstGeom prst="rect">
            <a:avLst/>
          </a:prstGeom>
          <a:ln w="38100">
            <a:solidFill>
              <a:srgbClr val="FF0000"/>
            </a:solidFill>
          </a:ln>
        </p:spPr>
      </p:pic>
    </p:spTree>
    <p:extLst>
      <p:ext uri="{BB962C8B-B14F-4D97-AF65-F5344CB8AC3E}">
        <p14:creationId xmlns:p14="http://schemas.microsoft.com/office/powerpoint/2010/main" val="1016821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p:spPr>
        <p:txBody>
          <a:bodyPr/>
          <a:lstStyle/>
          <a:p>
            <a:fld id="{350F4A3B-28A3-4DEB-A63F-CCF4BA3B1417}" type="slidenum">
              <a:rPr lang="en-US" smtClean="0"/>
              <a:pPr/>
              <a:t>61</a:t>
            </a:fld>
            <a:endParaRPr lang="en-US" dirty="0"/>
          </a:p>
        </p:txBody>
      </p:sp>
      <p:sp>
        <p:nvSpPr>
          <p:cNvPr id="68611" name="Rectangle 2"/>
          <p:cNvSpPr>
            <a:spLocks noGrp="1" noChangeArrowheads="1"/>
          </p:cNvSpPr>
          <p:nvPr>
            <p:ph type="title"/>
          </p:nvPr>
        </p:nvSpPr>
        <p:spPr/>
        <p:txBody>
          <a:bodyPr/>
          <a:lstStyle/>
          <a:p>
            <a:pPr>
              <a:defRPr/>
            </a:pPr>
            <a:r>
              <a:rPr lang="en-US" dirty="0">
                <a:effectLst/>
              </a:rPr>
              <a:t>Counting Primitive Operations  </a:t>
            </a:r>
          </a:p>
        </p:txBody>
      </p:sp>
      <p:sp>
        <p:nvSpPr>
          <p:cNvPr id="68612" name="Rectangle 3"/>
          <p:cNvSpPr>
            <a:spLocks noGrp="1" noChangeArrowheads="1"/>
          </p:cNvSpPr>
          <p:nvPr>
            <p:ph type="body" idx="1"/>
          </p:nvPr>
        </p:nvSpPr>
        <p:spPr/>
        <p:txBody>
          <a:bodyPr/>
          <a:lstStyle/>
          <a:p>
            <a:pPr>
              <a:lnSpc>
                <a:spcPct val="90000"/>
              </a:lnSpc>
              <a:defRPr/>
            </a:pPr>
            <a:r>
              <a:rPr lang="en-US" sz="3200" dirty="0"/>
              <a:t>Primitive operations correspond to low level instructions</a:t>
            </a:r>
          </a:p>
          <a:p>
            <a:pPr lvl="1">
              <a:lnSpc>
                <a:spcPct val="90000"/>
              </a:lnSpc>
              <a:defRPr/>
            </a:pPr>
            <a:r>
              <a:rPr lang="en-US" sz="2800" dirty="0"/>
              <a:t>Assumption </a:t>
            </a:r>
          </a:p>
          <a:p>
            <a:pPr lvl="2">
              <a:lnSpc>
                <a:spcPct val="90000"/>
              </a:lnSpc>
              <a:defRPr/>
            </a:pPr>
            <a:r>
              <a:rPr lang="en-US" sz="2800" dirty="0"/>
              <a:t>Execution time is the same constant for </a:t>
            </a:r>
            <a:r>
              <a:rPr lang="en-US" sz="2800" b="1" dirty="0">
                <a:solidFill>
                  <a:srgbClr val="FFFF00"/>
                </a:solidFill>
              </a:rPr>
              <a:t>all </a:t>
            </a:r>
            <a:r>
              <a:rPr lang="en-US" sz="2800" dirty="0"/>
              <a:t>primitives</a:t>
            </a:r>
          </a:p>
          <a:p>
            <a:pPr lvl="1">
              <a:lnSpc>
                <a:spcPct val="90000"/>
              </a:lnSpc>
              <a:defRPr/>
            </a:pPr>
            <a:r>
              <a:rPr lang="en-US" sz="2800" dirty="0"/>
              <a:t>Primitive operations are counted to measure execution time</a:t>
            </a:r>
          </a:p>
          <a:p>
            <a:pPr lvl="2">
              <a:lnSpc>
                <a:spcPct val="90000"/>
              </a:lnSpc>
              <a:buFont typeface="Wingdings" pitchFamily="2" charset="2"/>
              <a:buNone/>
              <a:defRPr/>
            </a:pPr>
            <a:endParaRPr lang="en-US" sz="2000" dirty="0"/>
          </a:p>
        </p:txBody>
      </p:sp>
      <p:pic>
        <p:nvPicPr>
          <p:cNvPr id="6" name="Picture 1" descr="C:\Users\Jerry\Desktop\images.jpg"/>
          <p:cNvPicPr>
            <a:picLocks noChangeAspect="1" noChangeArrowheads="1"/>
          </p:cNvPicPr>
          <p:nvPr/>
        </p:nvPicPr>
        <p:blipFill>
          <a:blip r:embed="rId3" cstate="print"/>
          <a:srcRect/>
          <a:stretch>
            <a:fillRect/>
          </a:stretch>
        </p:blipFill>
        <p:spPr bwMode="auto">
          <a:xfrm>
            <a:off x="3978119" y="4807744"/>
            <a:ext cx="2857500" cy="1600200"/>
          </a:xfrm>
          <a:prstGeom prst="rect">
            <a:avLst/>
          </a:prstGeom>
          <a:noFill/>
        </p:spPr>
      </p:pic>
    </p:spTree>
    <p:extLst>
      <p:ext uri="{BB962C8B-B14F-4D97-AF65-F5344CB8AC3E}">
        <p14:creationId xmlns:p14="http://schemas.microsoft.com/office/powerpoint/2010/main" val="38181376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1"/>
          </p:nvPr>
        </p:nvSpPr>
        <p:spPr>
          <a:noFill/>
        </p:spPr>
        <p:txBody>
          <a:bodyPr/>
          <a:lstStyle/>
          <a:p>
            <a:fld id="{44F98D8C-B7CF-412B-A88D-3E621128E99F}" type="slidenum">
              <a:rPr lang="en-US" smtClean="0"/>
              <a:pPr/>
              <a:t>62</a:t>
            </a:fld>
            <a:endParaRPr lang="en-US" dirty="0"/>
          </a:p>
        </p:txBody>
      </p:sp>
      <p:sp>
        <p:nvSpPr>
          <p:cNvPr id="67587" name="Rectangle 2"/>
          <p:cNvSpPr>
            <a:spLocks noGrp="1" noChangeArrowheads="1"/>
          </p:cNvSpPr>
          <p:nvPr>
            <p:ph type="title"/>
          </p:nvPr>
        </p:nvSpPr>
        <p:spPr/>
        <p:txBody>
          <a:bodyPr/>
          <a:lstStyle/>
          <a:p>
            <a:pPr>
              <a:defRPr/>
            </a:pPr>
            <a:r>
              <a:rPr lang="en-US" dirty="0">
                <a:effectLst>
                  <a:outerShdw blurRad="38100" dist="38100" dir="2700000" algn="tl">
                    <a:srgbClr val="000000">
                      <a:alpha val="43137"/>
                    </a:srgbClr>
                  </a:outerShdw>
                </a:effectLst>
              </a:rPr>
              <a:t>Pseudo-code Details</a:t>
            </a:r>
          </a:p>
        </p:txBody>
      </p:sp>
      <p:sp>
        <p:nvSpPr>
          <p:cNvPr id="67588" name="Rectangle 3"/>
          <p:cNvSpPr>
            <a:spLocks noGrp="1" noChangeArrowheads="1"/>
          </p:cNvSpPr>
          <p:nvPr>
            <p:ph type="body" sz="half" idx="1"/>
          </p:nvPr>
        </p:nvSpPr>
        <p:spPr>
          <a:xfrm>
            <a:off x="457200" y="1600200"/>
            <a:ext cx="3733800" cy="4530725"/>
          </a:xfrm>
          <a:solidFill>
            <a:srgbClr val="000000"/>
          </a:solidFill>
        </p:spPr>
        <p:txBody>
          <a:bodyPr/>
          <a:lstStyle/>
          <a:p>
            <a:pPr>
              <a:defRPr/>
            </a:pPr>
            <a:r>
              <a:rPr lang="en-US" sz="2400" dirty="0">
                <a:effectLst>
                  <a:outerShdw blurRad="38100" dist="38100" dir="2700000" algn="tl">
                    <a:srgbClr val="000000">
                      <a:alpha val="43137"/>
                    </a:srgbClr>
                  </a:outerShdw>
                </a:effectLst>
                <a:sym typeface="Symbol" pitchFamily="18" charset="2"/>
              </a:rPr>
              <a:t>Control</a:t>
            </a:r>
            <a:r>
              <a:rPr lang="en-US" sz="2400" dirty="0">
                <a:effectLst>
                  <a:outerShdw blurRad="38100" dist="38100" dir="2700000" algn="tl">
                    <a:srgbClr val="000000">
                      <a:alpha val="43137"/>
                    </a:srgbClr>
                  </a:outerShdw>
                </a:effectLst>
              </a:rPr>
              <a:t> flow</a:t>
            </a:r>
          </a:p>
          <a:p>
            <a:pPr lvl="1">
              <a:defRPr/>
            </a:pPr>
            <a:r>
              <a:rPr lang="en-US" sz="2000" b="1" dirty="0">
                <a:effectLst>
                  <a:outerShdw blurRad="38100" dist="38100" dir="2700000" algn="tl">
                    <a:srgbClr val="000000">
                      <a:alpha val="43137"/>
                    </a:srgbClr>
                  </a:outerShdw>
                </a:effectLst>
              </a:rPr>
              <a:t>if</a:t>
            </a:r>
            <a:r>
              <a:rPr lang="en-US" sz="2000" dirty="0">
                <a:effectLst>
                  <a:outerShdw blurRad="38100" dist="38100" dir="2700000" algn="tl">
                    <a:srgbClr val="000000">
                      <a:alpha val="43137"/>
                    </a:srgbClr>
                  </a:outerShdw>
                </a:effectLst>
              </a:rPr>
              <a:t> … </a:t>
            </a:r>
            <a:r>
              <a:rPr lang="en-US" sz="2000" b="1" dirty="0">
                <a:effectLst>
                  <a:outerShdw blurRad="38100" dist="38100" dir="2700000" algn="tl">
                    <a:srgbClr val="000000">
                      <a:alpha val="43137"/>
                    </a:srgbClr>
                  </a:outerShdw>
                </a:effectLst>
              </a:rPr>
              <a:t>then</a:t>
            </a:r>
            <a:r>
              <a:rPr lang="en-US" sz="2000" dirty="0">
                <a:effectLst>
                  <a:outerShdw blurRad="38100" dist="38100" dir="2700000" algn="tl">
                    <a:srgbClr val="000000">
                      <a:alpha val="43137"/>
                    </a:srgbClr>
                  </a:outerShdw>
                </a:effectLst>
              </a:rPr>
              <a:t> … [</a:t>
            </a:r>
            <a:r>
              <a:rPr lang="en-US" sz="2000" b="1" dirty="0">
                <a:effectLst>
                  <a:outerShdw blurRad="38100" dist="38100" dir="2700000" algn="tl">
                    <a:srgbClr val="000000">
                      <a:alpha val="43137"/>
                    </a:srgbClr>
                  </a:outerShdw>
                </a:effectLst>
              </a:rPr>
              <a:t>else</a:t>
            </a:r>
            <a:r>
              <a:rPr lang="en-US" sz="2000" dirty="0">
                <a:effectLst>
                  <a:outerShdw blurRad="38100" dist="38100" dir="2700000" algn="tl">
                    <a:srgbClr val="000000">
                      <a:alpha val="43137"/>
                    </a:srgbClr>
                  </a:outerShdw>
                </a:effectLst>
              </a:rPr>
              <a:t> …]</a:t>
            </a:r>
          </a:p>
          <a:p>
            <a:pPr lvl="1">
              <a:defRPr/>
            </a:pPr>
            <a:r>
              <a:rPr lang="en-US" sz="2000" b="1" dirty="0">
                <a:effectLst>
                  <a:outerShdw blurRad="38100" dist="38100" dir="2700000" algn="tl">
                    <a:srgbClr val="000000">
                      <a:alpha val="43137"/>
                    </a:srgbClr>
                  </a:outerShdw>
                </a:effectLst>
              </a:rPr>
              <a:t>while</a:t>
            </a:r>
            <a:r>
              <a:rPr lang="en-US" sz="2000" dirty="0">
                <a:effectLst>
                  <a:outerShdw blurRad="38100" dist="38100" dir="2700000" algn="tl">
                    <a:srgbClr val="000000">
                      <a:alpha val="43137"/>
                    </a:srgbClr>
                  </a:outerShdw>
                </a:effectLst>
              </a:rPr>
              <a:t> … </a:t>
            </a:r>
            <a:r>
              <a:rPr lang="en-US" sz="2000" b="1" dirty="0">
                <a:effectLst>
                  <a:outerShdw blurRad="38100" dist="38100" dir="2700000" algn="tl">
                    <a:srgbClr val="000000">
                      <a:alpha val="43137"/>
                    </a:srgbClr>
                  </a:outerShdw>
                </a:effectLst>
              </a:rPr>
              <a:t>do</a:t>
            </a:r>
            <a:r>
              <a:rPr lang="en-US" sz="2000" dirty="0">
                <a:effectLst>
                  <a:outerShdw blurRad="38100" dist="38100" dir="2700000" algn="tl">
                    <a:srgbClr val="000000">
                      <a:alpha val="43137"/>
                    </a:srgbClr>
                  </a:outerShdw>
                </a:effectLst>
              </a:rPr>
              <a:t> …</a:t>
            </a:r>
          </a:p>
          <a:p>
            <a:pPr lvl="1">
              <a:defRPr/>
            </a:pPr>
            <a:r>
              <a:rPr lang="en-US" sz="2000" b="1" dirty="0">
                <a:effectLst>
                  <a:outerShdw blurRad="38100" dist="38100" dir="2700000" algn="tl">
                    <a:srgbClr val="000000">
                      <a:alpha val="43137"/>
                    </a:srgbClr>
                  </a:outerShdw>
                </a:effectLst>
              </a:rPr>
              <a:t>repeat</a:t>
            </a:r>
            <a:r>
              <a:rPr lang="en-US" sz="2000" dirty="0">
                <a:effectLst>
                  <a:outerShdw blurRad="38100" dist="38100" dir="2700000" algn="tl">
                    <a:srgbClr val="000000">
                      <a:alpha val="43137"/>
                    </a:srgbClr>
                  </a:outerShdw>
                </a:effectLst>
              </a:rPr>
              <a:t> … </a:t>
            </a:r>
            <a:r>
              <a:rPr lang="en-US" sz="2000" b="1" dirty="0">
                <a:effectLst>
                  <a:outerShdw blurRad="38100" dist="38100" dir="2700000" algn="tl">
                    <a:srgbClr val="000000">
                      <a:alpha val="43137"/>
                    </a:srgbClr>
                  </a:outerShdw>
                </a:effectLst>
              </a:rPr>
              <a:t>until</a:t>
            </a:r>
            <a:r>
              <a:rPr lang="en-US" sz="2000" dirty="0">
                <a:effectLst>
                  <a:outerShdw blurRad="38100" dist="38100" dir="2700000" algn="tl">
                    <a:srgbClr val="000000">
                      <a:alpha val="43137"/>
                    </a:srgbClr>
                  </a:outerShdw>
                </a:effectLst>
              </a:rPr>
              <a:t> …</a:t>
            </a:r>
          </a:p>
          <a:p>
            <a:pPr lvl="1">
              <a:defRPr/>
            </a:pPr>
            <a:r>
              <a:rPr lang="en-US" sz="2000" b="1" dirty="0">
                <a:effectLst>
                  <a:outerShdw blurRad="38100" dist="38100" dir="2700000" algn="tl">
                    <a:srgbClr val="000000">
                      <a:alpha val="43137"/>
                    </a:srgbClr>
                  </a:outerShdw>
                </a:effectLst>
              </a:rPr>
              <a:t>for</a:t>
            </a:r>
            <a:r>
              <a:rPr lang="en-US" sz="2000" dirty="0">
                <a:effectLst>
                  <a:outerShdw blurRad="38100" dist="38100" dir="2700000" algn="tl">
                    <a:srgbClr val="000000">
                      <a:alpha val="43137"/>
                    </a:srgbClr>
                  </a:outerShdw>
                </a:effectLst>
              </a:rPr>
              <a:t> … </a:t>
            </a:r>
            <a:r>
              <a:rPr lang="en-US" sz="2000" b="1" dirty="0">
                <a:effectLst>
                  <a:outerShdw blurRad="38100" dist="38100" dir="2700000" algn="tl">
                    <a:srgbClr val="000000">
                      <a:alpha val="43137"/>
                    </a:srgbClr>
                  </a:outerShdw>
                </a:effectLst>
              </a:rPr>
              <a:t>do</a:t>
            </a:r>
            <a:r>
              <a:rPr lang="en-US" sz="2000" dirty="0">
                <a:effectLst>
                  <a:outerShdw blurRad="38100" dist="38100" dir="2700000" algn="tl">
                    <a:srgbClr val="000000">
                      <a:alpha val="43137"/>
                    </a:srgbClr>
                  </a:outerShdw>
                </a:effectLst>
              </a:rPr>
              <a:t> …</a:t>
            </a:r>
          </a:p>
          <a:p>
            <a:pPr lvl="1">
              <a:defRPr/>
            </a:pPr>
            <a:r>
              <a:rPr lang="en-US" sz="2000" dirty="0">
                <a:effectLst>
                  <a:outerShdw blurRad="38100" dist="38100" dir="2700000" algn="tl">
                    <a:srgbClr val="000000">
                      <a:alpha val="43137"/>
                    </a:srgbClr>
                  </a:outerShdw>
                </a:effectLst>
              </a:rPr>
              <a:t>Indentation replaces braces </a:t>
            </a:r>
          </a:p>
          <a:p>
            <a:pPr>
              <a:defRPr/>
            </a:pPr>
            <a:r>
              <a:rPr lang="en-US" sz="2400" dirty="0">
                <a:effectLst>
                  <a:outerShdw blurRad="38100" dist="38100" dir="2700000" algn="tl">
                    <a:srgbClr val="000000">
                      <a:alpha val="43137"/>
                    </a:srgbClr>
                  </a:outerShdw>
                </a:effectLst>
              </a:rPr>
              <a:t>Method declaration</a:t>
            </a:r>
          </a:p>
          <a:p>
            <a:pPr lvl="1">
              <a:buFontTx/>
              <a:buNone/>
              <a:defRPr/>
            </a:pPr>
            <a:r>
              <a:rPr lang="en-US" sz="2000" b="1" dirty="0">
                <a:effectLst>
                  <a:outerShdw blurRad="38100" dist="38100" dir="2700000" algn="tl">
                    <a:srgbClr val="000000">
                      <a:alpha val="43137"/>
                    </a:srgbClr>
                  </a:outerShdw>
                </a:effectLst>
              </a:rPr>
              <a:t>Algorithm </a:t>
            </a:r>
            <a:r>
              <a:rPr lang="en-US" sz="2000" b="1" i="1" dirty="0">
                <a:effectLst>
                  <a:outerShdw blurRad="38100" dist="38100" dir="2700000" algn="tl">
                    <a:srgbClr val="000000">
                      <a:alpha val="43137"/>
                    </a:srgbClr>
                  </a:outerShdw>
                </a:effectLst>
              </a:rPr>
              <a:t>method</a:t>
            </a:r>
            <a:r>
              <a:rPr lang="en-US" sz="2000" dirty="0">
                <a:effectLst>
                  <a:outerShdw blurRad="38100" dist="38100" dir="2700000" algn="tl">
                    <a:srgbClr val="000000">
                      <a:alpha val="43137"/>
                    </a:srgbClr>
                  </a:outerShdw>
                </a:effectLst>
              </a:rPr>
              <a:t> (</a:t>
            </a:r>
            <a:r>
              <a:rPr lang="en-US" sz="2000" b="1" i="1" dirty="0">
                <a:effectLst>
                  <a:outerShdw blurRad="38100" dist="38100" dir="2700000" algn="tl">
                    <a:srgbClr val="000000">
                      <a:alpha val="43137"/>
                    </a:srgbClr>
                  </a:outerShdw>
                </a:effectLst>
              </a:rPr>
              <a:t>arg</a:t>
            </a:r>
            <a:r>
              <a:rPr lang="en-US" sz="2000" dirty="0">
                <a:effectLst>
                  <a:outerShdw blurRad="38100" dist="38100" dir="2700000" algn="tl">
                    <a:srgbClr val="000000">
                      <a:alpha val="43137"/>
                    </a:srgbClr>
                  </a:outerShdw>
                </a:effectLst>
              </a:rPr>
              <a:t> [, </a:t>
            </a:r>
            <a:r>
              <a:rPr lang="en-US" sz="2000" b="1" i="1" dirty="0">
                <a:effectLst>
                  <a:outerShdw blurRad="38100" dist="38100" dir="2700000" algn="tl">
                    <a:srgbClr val="000000">
                      <a:alpha val="43137"/>
                    </a:srgbClr>
                  </a:outerShdw>
                </a:effectLst>
              </a:rPr>
              <a:t>arg</a:t>
            </a:r>
            <a:r>
              <a:rPr lang="en-US" sz="2000" dirty="0">
                <a:effectLst>
                  <a:outerShdw blurRad="38100" dist="38100" dir="2700000" algn="tl">
                    <a:srgbClr val="000000">
                      <a:alpha val="43137"/>
                    </a:srgbClr>
                  </a:outerShdw>
                </a:effectLst>
              </a:rPr>
              <a:t>…])</a:t>
            </a:r>
          </a:p>
          <a:p>
            <a:pPr lvl="1">
              <a:buFontTx/>
              <a:buNone/>
              <a:defRPr/>
            </a:pPr>
            <a:r>
              <a:rPr lang="en-US" sz="2000"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Input</a:t>
            </a:r>
            <a:r>
              <a:rPr lang="en-US" sz="2000" dirty="0">
                <a:effectLst>
                  <a:outerShdw blurRad="38100" dist="38100" dir="2700000" algn="tl">
                    <a:srgbClr val="000000">
                      <a:alpha val="43137"/>
                    </a:srgbClr>
                  </a:outerShdw>
                </a:effectLst>
              </a:rPr>
              <a:t> …</a:t>
            </a:r>
          </a:p>
          <a:p>
            <a:pPr lvl="1">
              <a:buFontTx/>
              <a:buNone/>
              <a:defRPr/>
            </a:pPr>
            <a:r>
              <a:rPr lang="en-US" sz="2000"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Output</a:t>
            </a:r>
            <a:r>
              <a:rPr lang="en-US" sz="2000" dirty="0">
                <a:effectLst>
                  <a:outerShdw blurRad="38100" dist="38100" dir="2700000" algn="tl">
                    <a:srgbClr val="000000">
                      <a:alpha val="43137"/>
                    </a:srgbClr>
                  </a:outerShdw>
                </a:effectLst>
              </a:rPr>
              <a:t> …</a:t>
            </a:r>
          </a:p>
        </p:txBody>
      </p:sp>
      <p:sp>
        <p:nvSpPr>
          <p:cNvPr id="67589" name="Rectangle 4"/>
          <p:cNvSpPr>
            <a:spLocks noGrp="1" noChangeArrowheads="1"/>
          </p:cNvSpPr>
          <p:nvPr>
            <p:ph type="body" sz="half" idx="2"/>
          </p:nvPr>
        </p:nvSpPr>
        <p:spPr>
          <a:xfrm>
            <a:off x="4652963" y="1600200"/>
            <a:ext cx="3873500" cy="4446588"/>
          </a:xfrm>
          <a:solidFill>
            <a:srgbClr val="000000"/>
          </a:solidFill>
        </p:spPr>
        <p:txBody>
          <a:bodyPr/>
          <a:lstStyle/>
          <a:p>
            <a:pPr>
              <a:defRPr/>
            </a:pPr>
            <a:r>
              <a:rPr lang="en-US" sz="2400" dirty="0">
                <a:effectLst>
                  <a:outerShdw blurRad="38100" dist="38100" dir="2700000" algn="tl">
                    <a:srgbClr val="000000">
                      <a:alpha val="43137"/>
                    </a:srgbClr>
                  </a:outerShdw>
                </a:effectLst>
              </a:rPr>
              <a:t>Method call</a:t>
            </a:r>
          </a:p>
          <a:p>
            <a:pPr lvl="1">
              <a:buFontTx/>
              <a:buNone/>
              <a:defRPr/>
            </a:pPr>
            <a:r>
              <a:rPr lang="en-US" sz="2000" b="1" i="1" dirty="0">
                <a:effectLst>
                  <a:outerShdw blurRad="38100" dist="38100" dir="2700000" algn="tl">
                    <a:srgbClr val="000000">
                      <a:alpha val="43137"/>
                    </a:srgbClr>
                  </a:outerShdw>
                </a:effectLst>
              </a:rPr>
              <a:t>var.method </a:t>
            </a:r>
            <a:r>
              <a:rPr lang="en-US" sz="2000" dirty="0">
                <a:effectLst>
                  <a:outerShdw blurRad="38100" dist="38100" dir="2700000" algn="tl">
                    <a:srgbClr val="000000">
                      <a:alpha val="43137"/>
                    </a:srgbClr>
                  </a:outerShdw>
                </a:effectLst>
              </a:rPr>
              <a:t>(</a:t>
            </a:r>
            <a:r>
              <a:rPr lang="en-US" sz="2000" b="1" i="1" dirty="0">
                <a:effectLst>
                  <a:outerShdw blurRad="38100" dist="38100" dir="2700000" algn="tl">
                    <a:srgbClr val="000000">
                      <a:alpha val="43137"/>
                    </a:srgbClr>
                  </a:outerShdw>
                </a:effectLst>
              </a:rPr>
              <a:t>arg</a:t>
            </a:r>
            <a:r>
              <a:rPr lang="en-US" sz="2000" dirty="0">
                <a:effectLst>
                  <a:outerShdw blurRad="38100" dist="38100" dir="2700000" algn="tl">
                    <a:srgbClr val="000000">
                      <a:alpha val="43137"/>
                    </a:srgbClr>
                  </a:outerShdw>
                </a:effectLst>
              </a:rPr>
              <a:t> [, </a:t>
            </a:r>
            <a:r>
              <a:rPr lang="en-US" sz="2000" b="1" i="1" dirty="0">
                <a:effectLst>
                  <a:outerShdw blurRad="38100" dist="38100" dir="2700000" algn="tl">
                    <a:srgbClr val="000000">
                      <a:alpha val="43137"/>
                    </a:srgbClr>
                  </a:outerShdw>
                </a:effectLst>
              </a:rPr>
              <a:t>arg</a:t>
            </a:r>
            <a:r>
              <a:rPr lang="en-US" sz="2000" dirty="0">
                <a:effectLst>
                  <a:outerShdw blurRad="38100" dist="38100" dir="2700000" algn="tl">
                    <a:srgbClr val="000000">
                      <a:alpha val="43137"/>
                    </a:srgbClr>
                  </a:outerShdw>
                </a:effectLst>
              </a:rPr>
              <a:t>…])</a:t>
            </a:r>
          </a:p>
          <a:p>
            <a:pPr>
              <a:defRPr/>
            </a:pPr>
            <a:r>
              <a:rPr lang="en-US" sz="2400" dirty="0">
                <a:effectLst>
                  <a:outerShdw blurRad="38100" dist="38100" dir="2700000" algn="tl">
                    <a:srgbClr val="000000">
                      <a:alpha val="43137"/>
                    </a:srgbClr>
                  </a:outerShdw>
                </a:effectLst>
              </a:rPr>
              <a:t>Return value</a:t>
            </a:r>
          </a:p>
          <a:p>
            <a:pPr lvl="1">
              <a:buFontTx/>
              <a:buNone/>
              <a:defRPr/>
            </a:pPr>
            <a:r>
              <a:rPr lang="en-US" sz="2000" b="1" dirty="0">
                <a:effectLst>
                  <a:outerShdw blurRad="38100" dist="38100" dir="2700000" algn="tl">
                    <a:srgbClr val="000000">
                      <a:alpha val="43137"/>
                    </a:srgbClr>
                  </a:outerShdw>
                </a:effectLst>
              </a:rPr>
              <a:t>return</a:t>
            </a:r>
            <a:r>
              <a:rPr lang="en-US" sz="2000" dirty="0">
                <a:effectLst>
                  <a:outerShdw blurRad="38100" dist="38100" dir="2700000" algn="tl">
                    <a:srgbClr val="000000">
                      <a:alpha val="43137"/>
                    </a:srgbClr>
                  </a:outerShdw>
                </a:effectLst>
              </a:rPr>
              <a:t> </a:t>
            </a:r>
            <a:r>
              <a:rPr lang="en-US" sz="2000" b="1" i="1" dirty="0">
                <a:effectLst>
                  <a:outerShdw blurRad="38100" dist="38100" dir="2700000" algn="tl">
                    <a:srgbClr val="000000">
                      <a:alpha val="43137"/>
                    </a:srgbClr>
                  </a:outerShdw>
                </a:effectLst>
              </a:rPr>
              <a:t>expression</a:t>
            </a:r>
          </a:p>
          <a:p>
            <a:pPr>
              <a:defRPr/>
            </a:pPr>
            <a:r>
              <a:rPr lang="en-US" sz="2400" dirty="0">
                <a:effectLst>
                  <a:outerShdw blurRad="38100" dist="38100" dir="2700000" algn="tl">
                    <a:srgbClr val="000000">
                      <a:alpha val="43137"/>
                    </a:srgbClr>
                  </a:outerShdw>
                </a:effectLst>
              </a:rPr>
              <a:t>Expressions</a:t>
            </a:r>
          </a:p>
          <a:p>
            <a:pPr lvl="1">
              <a:buClr>
                <a:srgbClr val="000000"/>
              </a:buClr>
              <a:buFont typeface="Symbol" pitchFamily="18" charset="2"/>
              <a:buChar char="¬"/>
              <a:defRPr/>
            </a:pPr>
            <a:r>
              <a:rPr lang="en-US" sz="2000" dirty="0">
                <a:effectLst>
                  <a:outerShdw blurRad="38100" dist="38100" dir="2700000" algn="tl">
                    <a:srgbClr val="000000">
                      <a:alpha val="43137"/>
                    </a:srgbClr>
                  </a:outerShdw>
                </a:effectLst>
                <a:sym typeface="Symbol" pitchFamily="18" charset="2"/>
              </a:rPr>
              <a:t>Assignment</a:t>
            </a:r>
            <a:br>
              <a:rPr lang="en-US" sz="2000" dirty="0">
                <a:effectLst>
                  <a:outerShdw blurRad="38100" dist="38100" dir="2700000" algn="tl">
                    <a:srgbClr val="000000">
                      <a:alpha val="43137"/>
                    </a:srgbClr>
                  </a:outerShdw>
                </a:effectLst>
                <a:sym typeface="Symbol" pitchFamily="18" charset="2"/>
              </a:rPr>
            </a:br>
            <a:r>
              <a:rPr lang="en-US" sz="2000" dirty="0">
                <a:effectLst>
                  <a:outerShdw blurRad="38100" dist="38100" dir="2700000" algn="tl">
                    <a:srgbClr val="000000">
                      <a:alpha val="43137"/>
                    </a:srgbClr>
                  </a:outerShdw>
                </a:effectLst>
                <a:sym typeface="Symbol" pitchFamily="18" charset="2"/>
              </a:rPr>
              <a:t>(like  in C++)</a:t>
            </a:r>
          </a:p>
          <a:p>
            <a:pPr lvl="1">
              <a:buClr>
                <a:srgbClr val="000000"/>
              </a:buClr>
              <a:buFont typeface="Symbol" pitchFamily="18" charset="2"/>
              <a:buChar char="="/>
              <a:defRPr/>
            </a:pPr>
            <a:r>
              <a:rPr lang="en-US" sz="2000" dirty="0">
                <a:sym typeface="Symbol" pitchFamily="18" charset="2"/>
              </a:rPr>
              <a:t>Equality testing</a:t>
            </a:r>
            <a:br>
              <a:rPr lang="en-US" sz="2000" dirty="0">
                <a:sym typeface="Symbol" pitchFamily="18" charset="2"/>
              </a:rPr>
            </a:br>
            <a:r>
              <a:rPr lang="en-US" sz="2000" dirty="0">
                <a:sym typeface="Symbol" pitchFamily="18" charset="2"/>
              </a:rPr>
              <a:t>(like  in C++)</a:t>
            </a:r>
          </a:p>
          <a:p>
            <a:pPr lvl="1">
              <a:buClr>
                <a:srgbClr val="000000"/>
              </a:buClr>
              <a:buFont typeface="Symbol" pitchFamily="18" charset="2"/>
              <a:buNone/>
              <a:defRPr/>
            </a:pPr>
            <a:r>
              <a:rPr lang="en-US" sz="2000" b="1" i="1" dirty="0">
                <a:effectLst/>
                <a:sym typeface="Symbol" pitchFamily="18" charset="2"/>
              </a:rPr>
              <a:t>n</a:t>
            </a:r>
            <a:r>
              <a:rPr lang="en-US" sz="2000" baseline="30000" dirty="0">
                <a:effectLst/>
                <a:sym typeface="Symbol" pitchFamily="18" charset="2"/>
              </a:rPr>
              <a:t>2</a:t>
            </a:r>
            <a:r>
              <a:rPr lang="en-US" sz="2000" baseline="30000" dirty="0">
                <a:effectLst>
                  <a:outerShdw blurRad="38100" dist="38100" dir="2700000" algn="tl">
                    <a:srgbClr val="000000">
                      <a:alpha val="43137"/>
                    </a:srgbClr>
                  </a:outerShdw>
                </a:effectLst>
                <a:sym typeface="Symbol" pitchFamily="18" charset="2"/>
              </a:rPr>
              <a:t>	 </a:t>
            </a:r>
            <a:r>
              <a:rPr lang="en-US" sz="2000" dirty="0">
                <a:effectLst>
                  <a:outerShdw blurRad="38100" dist="38100" dir="2700000" algn="tl">
                    <a:srgbClr val="000000">
                      <a:alpha val="43137"/>
                    </a:srgbClr>
                  </a:outerShdw>
                </a:effectLst>
                <a:sym typeface="Symbol" pitchFamily="18" charset="2"/>
              </a:rPr>
              <a:t>Superscripts and other mathematical formatting allowed</a:t>
            </a:r>
            <a:endParaRPr lang="en-US" sz="2000" baseline="30000" dirty="0">
              <a:effectLst>
                <a:outerShdw blurRad="38100" dist="38100" dir="2700000" algn="tl">
                  <a:srgbClr val="000000">
                    <a:alpha val="43137"/>
                  </a:srgbClr>
                </a:outerShdw>
              </a:effectLst>
              <a:sym typeface="Symbol" pitchFamily="18" charset="2"/>
            </a:endParaRPr>
          </a:p>
          <a:p>
            <a:pPr>
              <a:buFont typeface="Wingdings" pitchFamily="2" charset="2"/>
              <a:buNone/>
              <a:defRPr/>
            </a:pPr>
            <a:endParaRPr lang="en-US" sz="2400" dirty="0"/>
          </a:p>
        </p:txBody>
      </p:sp>
      <p:grpSp>
        <p:nvGrpSpPr>
          <p:cNvPr id="2" name="Group 5"/>
          <p:cNvGrpSpPr>
            <a:grpSpLocks/>
          </p:cNvGrpSpPr>
          <p:nvPr/>
        </p:nvGrpSpPr>
        <p:grpSpPr bwMode="auto">
          <a:xfrm flipH="1">
            <a:off x="7612944" y="277813"/>
            <a:ext cx="1219200" cy="1371600"/>
            <a:chOff x="148" y="195"/>
            <a:chExt cx="1107" cy="1001"/>
          </a:xfrm>
          <a:solidFill>
            <a:schemeClr val="bg1">
              <a:lumMod val="20000"/>
              <a:lumOff val="80000"/>
            </a:schemeClr>
          </a:solidFill>
        </p:grpSpPr>
        <p:grpSp>
          <p:nvGrpSpPr>
            <p:cNvPr id="3" name="Group 6"/>
            <p:cNvGrpSpPr>
              <a:grpSpLocks/>
            </p:cNvGrpSpPr>
            <p:nvPr/>
          </p:nvGrpSpPr>
          <p:grpSpPr bwMode="auto">
            <a:xfrm>
              <a:off x="746" y="434"/>
              <a:ext cx="509" cy="285"/>
              <a:chOff x="746" y="434"/>
              <a:chExt cx="509" cy="285"/>
            </a:xfrm>
            <a:grpFill/>
          </p:grpSpPr>
          <p:grpSp>
            <p:nvGrpSpPr>
              <p:cNvPr id="4" name="Group 7"/>
              <p:cNvGrpSpPr>
                <a:grpSpLocks/>
              </p:cNvGrpSpPr>
              <p:nvPr/>
            </p:nvGrpSpPr>
            <p:grpSpPr bwMode="auto">
              <a:xfrm>
                <a:off x="746" y="548"/>
                <a:ext cx="235" cy="171"/>
                <a:chOff x="746" y="548"/>
                <a:chExt cx="235" cy="171"/>
              </a:xfrm>
              <a:grpFill/>
            </p:grpSpPr>
            <p:sp>
              <p:nvSpPr>
                <p:cNvPr id="47168" name="Freeform 8"/>
                <p:cNvSpPr>
                  <a:spLocks/>
                </p:cNvSpPr>
                <p:nvPr/>
              </p:nvSpPr>
              <p:spPr bwMode="auto">
                <a:xfrm>
                  <a:off x="746" y="548"/>
                  <a:ext cx="235" cy="170"/>
                </a:xfrm>
                <a:custGeom>
                  <a:avLst/>
                  <a:gdLst>
                    <a:gd name="T0" fmla="*/ 1 w 469"/>
                    <a:gd name="T1" fmla="*/ 0 h 510"/>
                    <a:gd name="T2" fmla="*/ 1 w 469"/>
                    <a:gd name="T3" fmla="*/ 0 h 510"/>
                    <a:gd name="T4" fmla="*/ 1 w 469"/>
                    <a:gd name="T5" fmla="*/ 0 h 510"/>
                    <a:gd name="T6" fmla="*/ 1 w 469"/>
                    <a:gd name="T7" fmla="*/ 0 h 510"/>
                    <a:gd name="T8" fmla="*/ 1 w 469"/>
                    <a:gd name="T9" fmla="*/ 0 h 510"/>
                    <a:gd name="T10" fmla="*/ 1 w 469"/>
                    <a:gd name="T11" fmla="*/ 0 h 510"/>
                    <a:gd name="T12" fmla="*/ 1 w 469"/>
                    <a:gd name="T13" fmla="*/ 0 h 510"/>
                    <a:gd name="T14" fmla="*/ 1 w 469"/>
                    <a:gd name="T15" fmla="*/ 0 h 510"/>
                    <a:gd name="T16" fmla="*/ 1 w 469"/>
                    <a:gd name="T17" fmla="*/ 0 h 510"/>
                    <a:gd name="T18" fmla="*/ 1 w 469"/>
                    <a:gd name="T19" fmla="*/ 0 h 510"/>
                    <a:gd name="T20" fmla="*/ 1 w 469"/>
                    <a:gd name="T21" fmla="*/ 0 h 510"/>
                    <a:gd name="T22" fmla="*/ 1 w 469"/>
                    <a:gd name="T23" fmla="*/ 0 h 510"/>
                    <a:gd name="T24" fmla="*/ 1 w 469"/>
                    <a:gd name="T25" fmla="*/ 0 h 510"/>
                    <a:gd name="T26" fmla="*/ 1 w 469"/>
                    <a:gd name="T27" fmla="*/ 0 h 510"/>
                    <a:gd name="T28" fmla="*/ 1 w 469"/>
                    <a:gd name="T29" fmla="*/ 0 h 510"/>
                    <a:gd name="T30" fmla="*/ 0 w 469"/>
                    <a:gd name="T31" fmla="*/ 0 h 510"/>
                    <a:gd name="T32" fmla="*/ 1 w 469"/>
                    <a:gd name="T33" fmla="*/ 0 h 510"/>
                    <a:gd name="T34" fmla="*/ 1 w 469"/>
                    <a:gd name="T35" fmla="*/ 0 h 5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69"/>
                    <a:gd name="T55" fmla="*/ 0 h 510"/>
                    <a:gd name="T56" fmla="*/ 469 w 469"/>
                    <a:gd name="T57" fmla="*/ 510 h 5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69" h="510">
                      <a:moveTo>
                        <a:pt x="194" y="0"/>
                      </a:moveTo>
                      <a:lnTo>
                        <a:pt x="350" y="88"/>
                      </a:lnTo>
                      <a:lnTo>
                        <a:pt x="423" y="141"/>
                      </a:lnTo>
                      <a:lnTo>
                        <a:pt x="457" y="185"/>
                      </a:lnTo>
                      <a:lnTo>
                        <a:pt x="469" y="264"/>
                      </a:lnTo>
                      <a:lnTo>
                        <a:pt x="461" y="343"/>
                      </a:lnTo>
                      <a:lnTo>
                        <a:pt x="430" y="423"/>
                      </a:lnTo>
                      <a:lnTo>
                        <a:pt x="380" y="470"/>
                      </a:lnTo>
                      <a:lnTo>
                        <a:pt x="357" y="510"/>
                      </a:lnTo>
                      <a:lnTo>
                        <a:pt x="278" y="456"/>
                      </a:lnTo>
                      <a:lnTo>
                        <a:pt x="218" y="428"/>
                      </a:lnTo>
                      <a:lnTo>
                        <a:pt x="164" y="388"/>
                      </a:lnTo>
                      <a:lnTo>
                        <a:pt x="115" y="335"/>
                      </a:lnTo>
                      <a:lnTo>
                        <a:pt x="69" y="286"/>
                      </a:lnTo>
                      <a:lnTo>
                        <a:pt x="34" y="228"/>
                      </a:lnTo>
                      <a:lnTo>
                        <a:pt x="0" y="177"/>
                      </a:lnTo>
                      <a:lnTo>
                        <a:pt x="118" y="88"/>
                      </a:lnTo>
                      <a:lnTo>
                        <a:pt x="194" y="0"/>
                      </a:lnTo>
                      <a:close/>
                    </a:path>
                  </a:pathLst>
                </a:custGeom>
                <a:grpFill/>
                <a:ln w="6350">
                  <a:solidFill>
                    <a:srgbClr val="000000"/>
                  </a:solidFill>
                  <a:round/>
                  <a:headEnd/>
                  <a:tailEnd/>
                </a:ln>
              </p:spPr>
              <p:txBody>
                <a:bodyPr/>
                <a:lstStyle/>
                <a:p>
                  <a:endParaRPr lang="en-US" dirty="0"/>
                </a:p>
              </p:txBody>
            </p:sp>
            <p:sp>
              <p:nvSpPr>
                <p:cNvPr id="47169" name="Freeform 9"/>
                <p:cNvSpPr>
                  <a:spLocks/>
                </p:cNvSpPr>
                <p:nvPr/>
              </p:nvSpPr>
              <p:spPr bwMode="auto">
                <a:xfrm>
                  <a:off x="911" y="611"/>
                  <a:ext cx="66" cy="86"/>
                </a:xfrm>
                <a:custGeom>
                  <a:avLst/>
                  <a:gdLst>
                    <a:gd name="T0" fmla="*/ 1 w 132"/>
                    <a:gd name="T1" fmla="*/ 0 h 257"/>
                    <a:gd name="T2" fmla="*/ 1 w 132"/>
                    <a:gd name="T3" fmla="*/ 0 h 257"/>
                    <a:gd name="T4" fmla="*/ 1 w 132"/>
                    <a:gd name="T5" fmla="*/ 0 h 257"/>
                    <a:gd name="T6" fmla="*/ 1 w 132"/>
                    <a:gd name="T7" fmla="*/ 0 h 257"/>
                    <a:gd name="T8" fmla="*/ 1 w 132"/>
                    <a:gd name="T9" fmla="*/ 0 h 257"/>
                    <a:gd name="T10" fmla="*/ 1 w 132"/>
                    <a:gd name="T11" fmla="*/ 0 h 257"/>
                    <a:gd name="T12" fmla="*/ 1 w 132"/>
                    <a:gd name="T13" fmla="*/ 0 h 257"/>
                    <a:gd name="T14" fmla="*/ 1 w 132"/>
                    <a:gd name="T15" fmla="*/ 0 h 257"/>
                    <a:gd name="T16" fmla="*/ 1 w 132"/>
                    <a:gd name="T17" fmla="*/ 0 h 257"/>
                    <a:gd name="T18" fmla="*/ 1 w 132"/>
                    <a:gd name="T19" fmla="*/ 0 h 257"/>
                    <a:gd name="T20" fmla="*/ 1 w 132"/>
                    <a:gd name="T21" fmla="*/ 0 h 257"/>
                    <a:gd name="T22" fmla="*/ 1 w 132"/>
                    <a:gd name="T23" fmla="*/ 0 h 257"/>
                    <a:gd name="T24" fmla="*/ 0 w 132"/>
                    <a:gd name="T25" fmla="*/ 0 h 257"/>
                    <a:gd name="T26" fmla="*/ 1 w 132"/>
                    <a:gd name="T27" fmla="*/ 0 h 257"/>
                    <a:gd name="T28" fmla="*/ 1 w 132"/>
                    <a:gd name="T29" fmla="*/ 0 h 257"/>
                    <a:gd name="T30" fmla="*/ 1 w 132"/>
                    <a:gd name="T31" fmla="*/ 0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32"/>
                    <a:gd name="T49" fmla="*/ 0 h 257"/>
                    <a:gd name="T50" fmla="*/ 132 w 132"/>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32" h="257">
                      <a:moveTo>
                        <a:pt x="55" y="36"/>
                      </a:moveTo>
                      <a:lnTo>
                        <a:pt x="88" y="6"/>
                      </a:lnTo>
                      <a:lnTo>
                        <a:pt x="116" y="0"/>
                      </a:lnTo>
                      <a:lnTo>
                        <a:pt x="132" y="8"/>
                      </a:lnTo>
                      <a:lnTo>
                        <a:pt x="99" y="56"/>
                      </a:lnTo>
                      <a:lnTo>
                        <a:pt x="81" y="102"/>
                      </a:lnTo>
                      <a:lnTo>
                        <a:pt x="72" y="157"/>
                      </a:lnTo>
                      <a:lnTo>
                        <a:pt x="78" y="182"/>
                      </a:lnTo>
                      <a:lnTo>
                        <a:pt x="105" y="217"/>
                      </a:lnTo>
                      <a:lnTo>
                        <a:pt x="69" y="242"/>
                      </a:lnTo>
                      <a:lnTo>
                        <a:pt x="39" y="241"/>
                      </a:lnTo>
                      <a:lnTo>
                        <a:pt x="5" y="257"/>
                      </a:lnTo>
                      <a:lnTo>
                        <a:pt x="0" y="201"/>
                      </a:lnTo>
                      <a:lnTo>
                        <a:pt x="7" y="154"/>
                      </a:lnTo>
                      <a:lnTo>
                        <a:pt x="30" y="87"/>
                      </a:lnTo>
                      <a:lnTo>
                        <a:pt x="55" y="36"/>
                      </a:lnTo>
                      <a:close/>
                    </a:path>
                  </a:pathLst>
                </a:custGeom>
                <a:grpFill/>
                <a:ln w="6350">
                  <a:solidFill>
                    <a:srgbClr val="000000"/>
                  </a:solidFill>
                  <a:round/>
                  <a:headEnd/>
                  <a:tailEnd/>
                </a:ln>
              </p:spPr>
              <p:txBody>
                <a:bodyPr/>
                <a:lstStyle/>
                <a:p>
                  <a:endParaRPr lang="en-US" dirty="0"/>
                </a:p>
              </p:txBody>
            </p:sp>
            <p:sp>
              <p:nvSpPr>
                <p:cNvPr id="47170" name="Freeform 10"/>
                <p:cNvSpPr>
                  <a:spLocks/>
                </p:cNvSpPr>
                <p:nvPr/>
              </p:nvSpPr>
              <p:spPr bwMode="auto">
                <a:xfrm>
                  <a:off x="909" y="609"/>
                  <a:ext cx="66" cy="110"/>
                </a:xfrm>
                <a:custGeom>
                  <a:avLst/>
                  <a:gdLst>
                    <a:gd name="T0" fmla="*/ 1 w 131"/>
                    <a:gd name="T1" fmla="*/ 0 h 329"/>
                    <a:gd name="T2" fmla="*/ 1 w 131"/>
                    <a:gd name="T3" fmla="*/ 0 h 329"/>
                    <a:gd name="T4" fmla="*/ 0 w 131"/>
                    <a:gd name="T5" fmla="*/ 0 h 329"/>
                    <a:gd name="T6" fmla="*/ 1 w 131"/>
                    <a:gd name="T7" fmla="*/ 0 h 329"/>
                    <a:gd name="T8" fmla="*/ 1 w 131"/>
                    <a:gd name="T9" fmla="*/ 0 h 329"/>
                    <a:gd name="T10" fmla="*/ 1 w 131"/>
                    <a:gd name="T11" fmla="*/ 0 h 329"/>
                    <a:gd name="T12" fmla="*/ 1 w 131"/>
                    <a:gd name="T13" fmla="*/ 0 h 329"/>
                    <a:gd name="T14" fmla="*/ 1 w 131"/>
                    <a:gd name="T15" fmla="*/ 0 h 329"/>
                    <a:gd name="T16" fmla="*/ 0 60000 65536"/>
                    <a:gd name="T17" fmla="*/ 0 60000 65536"/>
                    <a:gd name="T18" fmla="*/ 0 60000 65536"/>
                    <a:gd name="T19" fmla="*/ 0 60000 65536"/>
                    <a:gd name="T20" fmla="*/ 0 60000 65536"/>
                    <a:gd name="T21" fmla="*/ 0 60000 65536"/>
                    <a:gd name="T22" fmla="*/ 0 60000 65536"/>
                    <a:gd name="T23" fmla="*/ 0 60000 65536"/>
                    <a:gd name="T24" fmla="*/ 0 w 131"/>
                    <a:gd name="T25" fmla="*/ 0 h 329"/>
                    <a:gd name="T26" fmla="*/ 131 w 131"/>
                    <a:gd name="T27" fmla="*/ 329 h 3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1" h="329">
                      <a:moveTo>
                        <a:pt x="30" y="329"/>
                      </a:moveTo>
                      <a:lnTo>
                        <a:pt x="13" y="290"/>
                      </a:lnTo>
                      <a:lnTo>
                        <a:pt x="0" y="227"/>
                      </a:lnTo>
                      <a:lnTo>
                        <a:pt x="9" y="157"/>
                      </a:lnTo>
                      <a:lnTo>
                        <a:pt x="30" y="88"/>
                      </a:lnTo>
                      <a:lnTo>
                        <a:pt x="62" y="35"/>
                      </a:lnTo>
                      <a:lnTo>
                        <a:pt x="95" y="5"/>
                      </a:lnTo>
                      <a:lnTo>
                        <a:pt x="131" y="0"/>
                      </a:lnTo>
                    </a:path>
                  </a:pathLst>
                </a:custGeom>
                <a:grpFill/>
                <a:ln w="6350">
                  <a:solidFill>
                    <a:srgbClr val="000000"/>
                  </a:solidFill>
                  <a:round/>
                  <a:headEnd/>
                  <a:tailEnd/>
                </a:ln>
              </p:spPr>
              <p:txBody>
                <a:bodyPr/>
                <a:lstStyle/>
                <a:p>
                  <a:endParaRPr lang="en-US" dirty="0"/>
                </a:p>
              </p:txBody>
            </p:sp>
          </p:grpSp>
          <p:grpSp>
            <p:nvGrpSpPr>
              <p:cNvPr id="5" name="Group 11"/>
              <p:cNvGrpSpPr>
                <a:grpSpLocks/>
              </p:cNvGrpSpPr>
              <p:nvPr/>
            </p:nvGrpSpPr>
            <p:grpSpPr bwMode="auto">
              <a:xfrm>
                <a:off x="943" y="434"/>
                <a:ext cx="312" cy="269"/>
                <a:chOff x="943" y="434"/>
                <a:chExt cx="312" cy="269"/>
              </a:xfrm>
              <a:grpFill/>
            </p:grpSpPr>
            <p:sp>
              <p:nvSpPr>
                <p:cNvPr id="47158" name="Freeform 12"/>
                <p:cNvSpPr>
                  <a:spLocks/>
                </p:cNvSpPr>
                <p:nvPr/>
              </p:nvSpPr>
              <p:spPr bwMode="auto">
                <a:xfrm>
                  <a:off x="943" y="542"/>
                  <a:ext cx="140" cy="152"/>
                </a:xfrm>
                <a:custGeom>
                  <a:avLst/>
                  <a:gdLst>
                    <a:gd name="T0" fmla="*/ 1 w 280"/>
                    <a:gd name="T1" fmla="*/ 0 h 456"/>
                    <a:gd name="T2" fmla="*/ 1 w 280"/>
                    <a:gd name="T3" fmla="*/ 0 h 456"/>
                    <a:gd name="T4" fmla="*/ 1 w 280"/>
                    <a:gd name="T5" fmla="*/ 0 h 456"/>
                    <a:gd name="T6" fmla="*/ 1 w 280"/>
                    <a:gd name="T7" fmla="*/ 0 h 456"/>
                    <a:gd name="T8" fmla="*/ 1 w 280"/>
                    <a:gd name="T9" fmla="*/ 0 h 456"/>
                    <a:gd name="T10" fmla="*/ 1 w 280"/>
                    <a:gd name="T11" fmla="*/ 0 h 456"/>
                    <a:gd name="T12" fmla="*/ 1 w 280"/>
                    <a:gd name="T13" fmla="*/ 0 h 456"/>
                    <a:gd name="T14" fmla="*/ 1 w 280"/>
                    <a:gd name="T15" fmla="*/ 0 h 456"/>
                    <a:gd name="T16" fmla="*/ 1 w 280"/>
                    <a:gd name="T17" fmla="*/ 0 h 456"/>
                    <a:gd name="T18" fmla="*/ 1 w 280"/>
                    <a:gd name="T19" fmla="*/ 0 h 456"/>
                    <a:gd name="T20" fmla="*/ 1 w 280"/>
                    <a:gd name="T21" fmla="*/ 0 h 456"/>
                    <a:gd name="T22" fmla="*/ 1 w 280"/>
                    <a:gd name="T23" fmla="*/ 0 h 456"/>
                    <a:gd name="T24" fmla="*/ 1 w 280"/>
                    <a:gd name="T25" fmla="*/ 0 h 456"/>
                    <a:gd name="T26" fmla="*/ 1 w 280"/>
                    <a:gd name="T27" fmla="*/ 0 h 456"/>
                    <a:gd name="T28" fmla="*/ 1 w 280"/>
                    <a:gd name="T29" fmla="*/ 0 h 456"/>
                    <a:gd name="T30" fmla="*/ 1 w 280"/>
                    <a:gd name="T31" fmla="*/ 0 h 456"/>
                    <a:gd name="T32" fmla="*/ 1 w 280"/>
                    <a:gd name="T33" fmla="*/ 0 h 456"/>
                    <a:gd name="T34" fmla="*/ 1 w 280"/>
                    <a:gd name="T35" fmla="*/ 0 h 456"/>
                    <a:gd name="T36" fmla="*/ 1 w 280"/>
                    <a:gd name="T37" fmla="*/ 0 h 456"/>
                    <a:gd name="T38" fmla="*/ 1 w 280"/>
                    <a:gd name="T39" fmla="*/ 0 h 456"/>
                    <a:gd name="T40" fmla="*/ 1 w 280"/>
                    <a:gd name="T41" fmla="*/ 0 h 456"/>
                    <a:gd name="T42" fmla="*/ 1 w 280"/>
                    <a:gd name="T43" fmla="*/ 0 h 456"/>
                    <a:gd name="T44" fmla="*/ 1 w 280"/>
                    <a:gd name="T45" fmla="*/ 0 h 456"/>
                    <a:gd name="T46" fmla="*/ 1 w 280"/>
                    <a:gd name="T47" fmla="*/ 0 h 456"/>
                    <a:gd name="T48" fmla="*/ 1 w 280"/>
                    <a:gd name="T49" fmla="*/ 0 h 456"/>
                    <a:gd name="T50" fmla="*/ 1 w 280"/>
                    <a:gd name="T51" fmla="*/ 0 h 456"/>
                    <a:gd name="T52" fmla="*/ 1 w 280"/>
                    <a:gd name="T53" fmla="*/ 0 h 456"/>
                    <a:gd name="T54" fmla="*/ 1 w 280"/>
                    <a:gd name="T55" fmla="*/ 0 h 456"/>
                    <a:gd name="T56" fmla="*/ 1 w 280"/>
                    <a:gd name="T57" fmla="*/ 0 h 456"/>
                    <a:gd name="T58" fmla="*/ 1 w 280"/>
                    <a:gd name="T59" fmla="*/ 0 h 456"/>
                    <a:gd name="T60" fmla="*/ 1 w 280"/>
                    <a:gd name="T61" fmla="*/ 0 h 456"/>
                    <a:gd name="T62" fmla="*/ 1 w 280"/>
                    <a:gd name="T63" fmla="*/ 0 h 456"/>
                    <a:gd name="T64" fmla="*/ 1 w 280"/>
                    <a:gd name="T65" fmla="*/ 0 h 456"/>
                    <a:gd name="T66" fmla="*/ 1 w 280"/>
                    <a:gd name="T67" fmla="*/ 0 h 456"/>
                    <a:gd name="T68" fmla="*/ 1 w 280"/>
                    <a:gd name="T69" fmla="*/ 0 h 456"/>
                    <a:gd name="T70" fmla="*/ 1 w 280"/>
                    <a:gd name="T71" fmla="*/ 0 h 456"/>
                    <a:gd name="T72" fmla="*/ 1 w 280"/>
                    <a:gd name="T73" fmla="*/ 0 h 456"/>
                    <a:gd name="T74" fmla="*/ 1 w 280"/>
                    <a:gd name="T75" fmla="*/ 0 h 456"/>
                    <a:gd name="T76" fmla="*/ 1 w 280"/>
                    <a:gd name="T77" fmla="*/ 0 h 456"/>
                    <a:gd name="T78" fmla="*/ 1 w 280"/>
                    <a:gd name="T79" fmla="*/ 0 h 456"/>
                    <a:gd name="T80" fmla="*/ 1 w 280"/>
                    <a:gd name="T81" fmla="*/ 0 h 456"/>
                    <a:gd name="T82" fmla="*/ 1 w 280"/>
                    <a:gd name="T83" fmla="*/ 0 h 456"/>
                    <a:gd name="T84" fmla="*/ 1 w 280"/>
                    <a:gd name="T85" fmla="*/ 0 h 456"/>
                    <a:gd name="T86" fmla="*/ 1 w 280"/>
                    <a:gd name="T87" fmla="*/ 0 h 456"/>
                    <a:gd name="T88" fmla="*/ 1 w 280"/>
                    <a:gd name="T89" fmla="*/ 0 h 456"/>
                    <a:gd name="T90" fmla="*/ 0 w 280"/>
                    <a:gd name="T91" fmla="*/ 0 h 456"/>
                    <a:gd name="T92" fmla="*/ 1 w 280"/>
                    <a:gd name="T93" fmla="*/ 0 h 456"/>
                    <a:gd name="T94" fmla="*/ 1 w 280"/>
                    <a:gd name="T95" fmla="*/ 0 h 4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0"/>
                    <a:gd name="T145" fmla="*/ 0 h 456"/>
                    <a:gd name="T146" fmla="*/ 280 w 280"/>
                    <a:gd name="T147" fmla="*/ 456 h 4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0" h="456">
                      <a:moveTo>
                        <a:pt x="11" y="297"/>
                      </a:moveTo>
                      <a:lnTo>
                        <a:pt x="22" y="270"/>
                      </a:lnTo>
                      <a:lnTo>
                        <a:pt x="32" y="250"/>
                      </a:lnTo>
                      <a:lnTo>
                        <a:pt x="46" y="238"/>
                      </a:lnTo>
                      <a:lnTo>
                        <a:pt x="66" y="220"/>
                      </a:lnTo>
                      <a:lnTo>
                        <a:pt x="82" y="203"/>
                      </a:lnTo>
                      <a:lnTo>
                        <a:pt x="96" y="183"/>
                      </a:lnTo>
                      <a:lnTo>
                        <a:pt x="106" y="164"/>
                      </a:lnTo>
                      <a:lnTo>
                        <a:pt x="124" y="148"/>
                      </a:lnTo>
                      <a:lnTo>
                        <a:pt x="147" y="136"/>
                      </a:lnTo>
                      <a:lnTo>
                        <a:pt x="165" y="118"/>
                      </a:lnTo>
                      <a:lnTo>
                        <a:pt x="173" y="84"/>
                      </a:lnTo>
                      <a:lnTo>
                        <a:pt x="189" y="61"/>
                      </a:lnTo>
                      <a:lnTo>
                        <a:pt x="212" y="3"/>
                      </a:lnTo>
                      <a:lnTo>
                        <a:pt x="225" y="0"/>
                      </a:lnTo>
                      <a:lnTo>
                        <a:pt x="237" y="11"/>
                      </a:lnTo>
                      <a:lnTo>
                        <a:pt x="245" y="25"/>
                      </a:lnTo>
                      <a:lnTo>
                        <a:pt x="247" y="52"/>
                      </a:lnTo>
                      <a:lnTo>
                        <a:pt x="239" y="86"/>
                      </a:lnTo>
                      <a:lnTo>
                        <a:pt x="228" y="101"/>
                      </a:lnTo>
                      <a:lnTo>
                        <a:pt x="219" y="118"/>
                      </a:lnTo>
                      <a:lnTo>
                        <a:pt x="208" y="148"/>
                      </a:lnTo>
                      <a:lnTo>
                        <a:pt x="221" y="142"/>
                      </a:lnTo>
                      <a:lnTo>
                        <a:pt x="241" y="142"/>
                      </a:lnTo>
                      <a:lnTo>
                        <a:pt x="249" y="148"/>
                      </a:lnTo>
                      <a:lnTo>
                        <a:pt x="271" y="166"/>
                      </a:lnTo>
                      <a:lnTo>
                        <a:pt x="279" y="195"/>
                      </a:lnTo>
                      <a:lnTo>
                        <a:pt x="280" y="238"/>
                      </a:lnTo>
                      <a:lnTo>
                        <a:pt x="275" y="290"/>
                      </a:lnTo>
                      <a:lnTo>
                        <a:pt x="262" y="324"/>
                      </a:lnTo>
                      <a:lnTo>
                        <a:pt x="248" y="366"/>
                      </a:lnTo>
                      <a:lnTo>
                        <a:pt x="225" y="412"/>
                      </a:lnTo>
                      <a:lnTo>
                        <a:pt x="211" y="439"/>
                      </a:lnTo>
                      <a:lnTo>
                        <a:pt x="194" y="452"/>
                      </a:lnTo>
                      <a:lnTo>
                        <a:pt x="173" y="456"/>
                      </a:lnTo>
                      <a:lnTo>
                        <a:pt x="150" y="452"/>
                      </a:lnTo>
                      <a:lnTo>
                        <a:pt x="130" y="443"/>
                      </a:lnTo>
                      <a:lnTo>
                        <a:pt x="117" y="433"/>
                      </a:lnTo>
                      <a:lnTo>
                        <a:pt x="105" y="422"/>
                      </a:lnTo>
                      <a:lnTo>
                        <a:pt x="93" y="428"/>
                      </a:lnTo>
                      <a:lnTo>
                        <a:pt x="76" y="431"/>
                      </a:lnTo>
                      <a:lnTo>
                        <a:pt x="58" y="434"/>
                      </a:lnTo>
                      <a:lnTo>
                        <a:pt x="34" y="428"/>
                      </a:lnTo>
                      <a:lnTo>
                        <a:pt x="19" y="414"/>
                      </a:lnTo>
                      <a:lnTo>
                        <a:pt x="5" y="387"/>
                      </a:lnTo>
                      <a:lnTo>
                        <a:pt x="0" y="347"/>
                      </a:lnTo>
                      <a:lnTo>
                        <a:pt x="7" y="304"/>
                      </a:lnTo>
                      <a:lnTo>
                        <a:pt x="11" y="297"/>
                      </a:lnTo>
                      <a:close/>
                    </a:path>
                  </a:pathLst>
                </a:custGeom>
                <a:grpFill/>
                <a:ln w="6350">
                  <a:solidFill>
                    <a:srgbClr val="000000"/>
                  </a:solidFill>
                  <a:round/>
                  <a:headEnd/>
                  <a:tailEnd/>
                </a:ln>
              </p:spPr>
              <p:txBody>
                <a:bodyPr/>
                <a:lstStyle/>
                <a:p>
                  <a:endParaRPr lang="en-US" dirty="0"/>
                </a:p>
              </p:txBody>
            </p:sp>
            <p:grpSp>
              <p:nvGrpSpPr>
                <p:cNvPr id="6" name="Group 13"/>
                <p:cNvGrpSpPr>
                  <a:grpSpLocks/>
                </p:cNvGrpSpPr>
                <p:nvPr/>
              </p:nvGrpSpPr>
              <p:grpSpPr bwMode="auto">
                <a:xfrm>
                  <a:off x="974" y="434"/>
                  <a:ext cx="281" cy="269"/>
                  <a:chOff x="974" y="434"/>
                  <a:chExt cx="281" cy="269"/>
                </a:xfrm>
                <a:grpFill/>
              </p:grpSpPr>
              <p:grpSp>
                <p:nvGrpSpPr>
                  <p:cNvPr id="7" name="Group 14"/>
                  <p:cNvGrpSpPr>
                    <a:grpSpLocks/>
                  </p:cNvGrpSpPr>
                  <p:nvPr/>
                </p:nvGrpSpPr>
                <p:grpSpPr bwMode="auto">
                  <a:xfrm>
                    <a:off x="974" y="434"/>
                    <a:ext cx="281" cy="235"/>
                    <a:chOff x="974" y="434"/>
                    <a:chExt cx="281" cy="235"/>
                  </a:xfrm>
                  <a:grpFill/>
                </p:grpSpPr>
                <p:sp>
                  <p:nvSpPr>
                    <p:cNvPr id="47166" name="Freeform 15"/>
                    <p:cNvSpPr>
                      <a:spLocks/>
                    </p:cNvSpPr>
                    <p:nvPr/>
                  </p:nvSpPr>
                  <p:spPr bwMode="auto">
                    <a:xfrm>
                      <a:off x="974" y="434"/>
                      <a:ext cx="281" cy="235"/>
                    </a:xfrm>
                    <a:custGeom>
                      <a:avLst/>
                      <a:gdLst>
                        <a:gd name="T0" fmla="*/ 1 w 560"/>
                        <a:gd name="T1" fmla="*/ 0 h 705"/>
                        <a:gd name="T2" fmla="*/ 1 w 560"/>
                        <a:gd name="T3" fmla="*/ 0 h 705"/>
                        <a:gd name="T4" fmla="*/ 1 w 560"/>
                        <a:gd name="T5" fmla="*/ 0 h 705"/>
                        <a:gd name="T6" fmla="*/ 1 w 560"/>
                        <a:gd name="T7" fmla="*/ 0 h 705"/>
                        <a:gd name="T8" fmla="*/ 1 w 560"/>
                        <a:gd name="T9" fmla="*/ 0 h 705"/>
                        <a:gd name="T10" fmla="*/ 1 w 560"/>
                        <a:gd name="T11" fmla="*/ 0 h 705"/>
                        <a:gd name="T12" fmla="*/ 1 w 560"/>
                        <a:gd name="T13" fmla="*/ 0 h 705"/>
                        <a:gd name="T14" fmla="*/ 1 w 560"/>
                        <a:gd name="T15" fmla="*/ 0 h 705"/>
                        <a:gd name="T16" fmla="*/ 1 w 560"/>
                        <a:gd name="T17" fmla="*/ 0 h 705"/>
                        <a:gd name="T18" fmla="*/ 1 w 560"/>
                        <a:gd name="T19" fmla="*/ 0 h 705"/>
                        <a:gd name="T20" fmla="*/ 1 w 560"/>
                        <a:gd name="T21" fmla="*/ 0 h 705"/>
                        <a:gd name="T22" fmla="*/ 1 w 560"/>
                        <a:gd name="T23" fmla="*/ 0 h 705"/>
                        <a:gd name="T24" fmla="*/ 1 w 560"/>
                        <a:gd name="T25" fmla="*/ 0 h 705"/>
                        <a:gd name="T26" fmla="*/ 1 w 560"/>
                        <a:gd name="T27" fmla="*/ 0 h 705"/>
                        <a:gd name="T28" fmla="*/ 1 w 560"/>
                        <a:gd name="T29" fmla="*/ 0 h 705"/>
                        <a:gd name="T30" fmla="*/ 1 w 560"/>
                        <a:gd name="T31" fmla="*/ 0 h 705"/>
                        <a:gd name="T32" fmla="*/ 1 w 560"/>
                        <a:gd name="T33" fmla="*/ 0 h 705"/>
                        <a:gd name="T34" fmla="*/ 1 w 560"/>
                        <a:gd name="T35" fmla="*/ 0 h 705"/>
                        <a:gd name="T36" fmla="*/ 1 w 560"/>
                        <a:gd name="T37" fmla="*/ 0 h 705"/>
                        <a:gd name="T38" fmla="*/ 1 w 560"/>
                        <a:gd name="T39" fmla="*/ 0 h 705"/>
                        <a:gd name="T40" fmla="*/ 1 w 560"/>
                        <a:gd name="T41" fmla="*/ 0 h 705"/>
                        <a:gd name="T42" fmla="*/ 1 w 560"/>
                        <a:gd name="T43" fmla="*/ 0 h 705"/>
                        <a:gd name="T44" fmla="*/ 1 w 560"/>
                        <a:gd name="T45" fmla="*/ 0 h 705"/>
                        <a:gd name="T46" fmla="*/ 1 w 560"/>
                        <a:gd name="T47" fmla="*/ 0 h 705"/>
                        <a:gd name="T48" fmla="*/ 1 w 560"/>
                        <a:gd name="T49" fmla="*/ 0 h 705"/>
                        <a:gd name="T50" fmla="*/ 1 w 560"/>
                        <a:gd name="T51" fmla="*/ 0 h 705"/>
                        <a:gd name="T52" fmla="*/ 1 w 560"/>
                        <a:gd name="T53" fmla="*/ 0 h 705"/>
                        <a:gd name="T54" fmla="*/ 1 w 560"/>
                        <a:gd name="T55" fmla="*/ 0 h 705"/>
                        <a:gd name="T56" fmla="*/ 1 w 560"/>
                        <a:gd name="T57" fmla="*/ 0 h 705"/>
                        <a:gd name="T58" fmla="*/ 1 w 560"/>
                        <a:gd name="T59" fmla="*/ 0 h 705"/>
                        <a:gd name="T60" fmla="*/ 1 w 560"/>
                        <a:gd name="T61" fmla="*/ 0 h 705"/>
                        <a:gd name="T62" fmla="*/ 1 w 560"/>
                        <a:gd name="T63" fmla="*/ 0 h 705"/>
                        <a:gd name="T64" fmla="*/ 1 w 560"/>
                        <a:gd name="T65" fmla="*/ 0 h 705"/>
                        <a:gd name="T66" fmla="*/ 1 w 560"/>
                        <a:gd name="T67" fmla="*/ 0 h 705"/>
                        <a:gd name="T68" fmla="*/ 1 w 560"/>
                        <a:gd name="T69" fmla="*/ 0 h 705"/>
                        <a:gd name="T70" fmla="*/ 1 w 560"/>
                        <a:gd name="T71" fmla="*/ 0 h 705"/>
                        <a:gd name="T72" fmla="*/ 1 w 560"/>
                        <a:gd name="T73" fmla="*/ 0 h 705"/>
                        <a:gd name="T74" fmla="*/ 1 w 560"/>
                        <a:gd name="T75" fmla="*/ 0 h 705"/>
                        <a:gd name="T76" fmla="*/ 1 w 560"/>
                        <a:gd name="T77" fmla="*/ 0 h 705"/>
                        <a:gd name="T78" fmla="*/ 1 w 560"/>
                        <a:gd name="T79" fmla="*/ 0 h 705"/>
                        <a:gd name="T80" fmla="*/ 1 w 560"/>
                        <a:gd name="T81" fmla="*/ 0 h 705"/>
                        <a:gd name="T82" fmla="*/ 0 w 560"/>
                        <a:gd name="T83" fmla="*/ 0 h 705"/>
                        <a:gd name="T84" fmla="*/ 1 w 560"/>
                        <a:gd name="T85" fmla="*/ 0 h 70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60"/>
                        <a:gd name="T130" fmla="*/ 0 h 705"/>
                        <a:gd name="T131" fmla="*/ 560 w 560"/>
                        <a:gd name="T132" fmla="*/ 705 h 70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60" h="705">
                          <a:moveTo>
                            <a:pt x="7" y="627"/>
                          </a:moveTo>
                          <a:lnTo>
                            <a:pt x="35" y="580"/>
                          </a:lnTo>
                          <a:lnTo>
                            <a:pt x="77" y="515"/>
                          </a:lnTo>
                          <a:lnTo>
                            <a:pt x="128" y="453"/>
                          </a:lnTo>
                          <a:lnTo>
                            <a:pt x="166" y="414"/>
                          </a:lnTo>
                          <a:lnTo>
                            <a:pt x="197" y="400"/>
                          </a:lnTo>
                          <a:lnTo>
                            <a:pt x="218" y="392"/>
                          </a:lnTo>
                          <a:lnTo>
                            <a:pt x="232" y="373"/>
                          </a:lnTo>
                          <a:lnTo>
                            <a:pt x="227" y="329"/>
                          </a:lnTo>
                          <a:lnTo>
                            <a:pt x="235" y="280"/>
                          </a:lnTo>
                          <a:lnTo>
                            <a:pt x="255" y="233"/>
                          </a:lnTo>
                          <a:lnTo>
                            <a:pt x="285" y="181"/>
                          </a:lnTo>
                          <a:lnTo>
                            <a:pt x="329" y="127"/>
                          </a:lnTo>
                          <a:lnTo>
                            <a:pt x="376" y="76"/>
                          </a:lnTo>
                          <a:lnTo>
                            <a:pt x="421" y="35"/>
                          </a:lnTo>
                          <a:lnTo>
                            <a:pt x="470" y="7"/>
                          </a:lnTo>
                          <a:lnTo>
                            <a:pt x="504" y="0"/>
                          </a:lnTo>
                          <a:lnTo>
                            <a:pt x="534" y="13"/>
                          </a:lnTo>
                          <a:lnTo>
                            <a:pt x="552" y="38"/>
                          </a:lnTo>
                          <a:lnTo>
                            <a:pt x="560" y="72"/>
                          </a:lnTo>
                          <a:lnTo>
                            <a:pt x="557" y="121"/>
                          </a:lnTo>
                          <a:lnTo>
                            <a:pt x="541" y="174"/>
                          </a:lnTo>
                          <a:lnTo>
                            <a:pt x="521" y="220"/>
                          </a:lnTo>
                          <a:lnTo>
                            <a:pt x="492" y="270"/>
                          </a:lnTo>
                          <a:lnTo>
                            <a:pt x="459" y="311"/>
                          </a:lnTo>
                          <a:lnTo>
                            <a:pt x="414" y="358"/>
                          </a:lnTo>
                          <a:lnTo>
                            <a:pt x="371" y="397"/>
                          </a:lnTo>
                          <a:lnTo>
                            <a:pt x="335" y="419"/>
                          </a:lnTo>
                          <a:lnTo>
                            <a:pt x="302" y="422"/>
                          </a:lnTo>
                          <a:lnTo>
                            <a:pt x="272" y="417"/>
                          </a:lnTo>
                          <a:lnTo>
                            <a:pt x="252" y="426"/>
                          </a:lnTo>
                          <a:lnTo>
                            <a:pt x="239" y="450"/>
                          </a:lnTo>
                          <a:lnTo>
                            <a:pt x="228" y="491"/>
                          </a:lnTo>
                          <a:lnTo>
                            <a:pt x="201" y="537"/>
                          </a:lnTo>
                          <a:lnTo>
                            <a:pt x="160" y="587"/>
                          </a:lnTo>
                          <a:lnTo>
                            <a:pt x="129" y="630"/>
                          </a:lnTo>
                          <a:lnTo>
                            <a:pt x="99" y="668"/>
                          </a:lnTo>
                          <a:lnTo>
                            <a:pt x="74" y="692"/>
                          </a:lnTo>
                          <a:lnTo>
                            <a:pt x="46" y="704"/>
                          </a:lnTo>
                          <a:lnTo>
                            <a:pt x="21" y="705"/>
                          </a:lnTo>
                          <a:lnTo>
                            <a:pt x="1" y="692"/>
                          </a:lnTo>
                          <a:lnTo>
                            <a:pt x="0" y="659"/>
                          </a:lnTo>
                          <a:lnTo>
                            <a:pt x="7" y="627"/>
                          </a:lnTo>
                          <a:close/>
                        </a:path>
                      </a:pathLst>
                    </a:custGeom>
                    <a:grpFill/>
                    <a:ln w="6350">
                      <a:solidFill>
                        <a:srgbClr val="000000"/>
                      </a:solidFill>
                      <a:round/>
                      <a:headEnd/>
                      <a:tailEnd/>
                    </a:ln>
                  </p:spPr>
                  <p:txBody>
                    <a:bodyPr/>
                    <a:lstStyle/>
                    <a:p>
                      <a:endParaRPr lang="en-US" dirty="0"/>
                    </a:p>
                  </p:txBody>
                </p:sp>
                <p:sp>
                  <p:nvSpPr>
                    <p:cNvPr id="47167" name="Freeform 16"/>
                    <p:cNvSpPr>
                      <a:spLocks/>
                    </p:cNvSpPr>
                    <p:nvPr/>
                  </p:nvSpPr>
                  <p:spPr bwMode="auto">
                    <a:xfrm>
                      <a:off x="1105" y="448"/>
                      <a:ext cx="134" cy="112"/>
                    </a:xfrm>
                    <a:custGeom>
                      <a:avLst/>
                      <a:gdLst>
                        <a:gd name="T0" fmla="*/ 0 w 269"/>
                        <a:gd name="T1" fmla="*/ 0 h 336"/>
                        <a:gd name="T2" fmla="*/ 0 w 269"/>
                        <a:gd name="T3" fmla="*/ 0 h 336"/>
                        <a:gd name="T4" fmla="*/ 0 w 269"/>
                        <a:gd name="T5" fmla="*/ 0 h 336"/>
                        <a:gd name="T6" fmla="*/ 0 w 269"/>
                        <a:gd name="T7" fmla="*/ 0 h 336"/>
                        <a:gd name="T8" fmla="*/ 0 w 269"/>
                        <a:gd name="T9" fmla="*/ 0 h 336"/>
                        <a:gd name="T10" fmla="*/ 0 w 269"/>
                        <a:gd name="T11" fmla="*/ 0 h 336"/>
                        <a:gd name="T12" fmla="*/ 0 w 269"/>
                        <a:gd name="T13" fmla="*/ 0 h 336"/>
                        <a:gd name="T14" fmla="*/ 0 w 269"/>
                        <a:gd name="T15" fmla="*/ 0 h 336"/>
                        <a:gd name="T16" fmla="*/ 0 w 269"/>
                        <a:gd name="T17" fmla="*/ 0 h 336"/>
                        <a:gd name="T18" fmla="*/ 0 w 269"/>
                        <a:gd name="T19" fmla="*/ 0 h 336"/>
                        <a:gd name="T20" fmla="*/ 0 w 269"/>
                        <a:gd name="T21" fmla="*/ 0 h 336"/>
                        <a:gd name="T22" fmla="*/ 0 w 269"/>
                        <a:gd name="T23" fmla="*/ 0 h 336"/>
                        <a:gd name="T24" fmla="*/ 0 w 269"/>
                        <a:gd name="T25" fmla="*/ 0 h 336"/>
                        <a:gd name="T26" fmla="*/ 0 w 269"/>
                        <a:gd name="T27" fmla="*/ 0 h 336"/>
                        <a:gd name="T28" fmla="*/ 0 w 269"/>
                        <a:gd name="T29" fmla="*/ 0 h 336"/>
                        <a:gd name="T30" fmla="*/ 0 w 269"/>
                        <a:gd name="T31" fmla="*/ 0 h 336"/>
                        <a:gd name="T32" fmla="*/ 0 w 269"/>
                        <a:gd name="T33" fmla="*/ 0 h 336"/>
                        <a:gd name="T34" fmla="*/ 0 w 269"/>
                        <a:gd name="T35" fmla="*/ 0 h 336"/>
                        <a:gd name="T36" fmla="*/ 0 w 269"/>
                        <a:gd name="T37" fmla="*/ 0 h 336"/>
                        <a:gd name="T38" fmla="*/ 0 w 269"/>
                        <a:gd name="T39" fmla="*/ 0 h 336"/>
                        <a:gd name="T40" fmla="*/ 0 w 269"/>
                        <a:gd name="T41" fmla="*/ 0 h 3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9"/>
                        <a:gd name="T64" fmla="*/ 0 h 336"/>
                        <a:gd name="T65" fmla="*/ 269 w 269"/>
                        <a:gd name="T66" fmla="*/ 336 h 3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9" h="336">
                          <a:moveTo>
                            <a:pt x="0" y="273"/>
                          </a:moveTo>
                          <a:lnTo>
                            <a:pt x="11" y="233"/>
                          </a:lnTo>
                          <a:lnTo>
                            <a:pt x="28" y="196"/>
                          </a:lnTo>
                          <a:lnTo>
                            <a:pt x="64" y="145"/>
                          </a:lnTo>
                          <a:lnTo>
                            <a:pt x="96" y="103"/>
                          </a:lnTo>
                          <a:lnTo>
                            <a:pt x="139" y="62"/>
                          </a:lnTo>
                          <a:lnTo>
                            <a:pt x="180" y="28"/>
                          </a:lnTo>
                          <a:lnTo>
                            <a:pt x="214" y="4"/>
                          </a:lnTo>
                          <a:lnTo>
                            <a:pt x="242" y="0"/>
                          </a:lnTo>
                          <a:lnTo>
                            <a:pt x="263" y="10"/>
                          </a:lnTo>
                          <a:lnTo>
                            <a:pt x="269" y="44"/>
                          </a:lnTo>
                          <a:lnTo>
                            <a:pt x="259" y="83"/>
                          </a:lnTo>
                          <a:lnTo>
                            <a:pt x="242" y="127"/>
                          </a:lnTo>
                          <a:lnTo>
                            <a:pt x="208" y="183"/>
                          </a:lnTo>
                          <a:lnTo>
                            <a:pt x="175" y="224"/>
                          </a:lnTo>
                          <a:lnTo>
                            <a:pt x="139" y="264"/>
                          </a:lnTo>
                          <a:lnTo>
                            <a:pt x="101" y="304"/>
                          </a:lnTo>
                          <a:lnTo>
                            <a:pt x="53" y="336"/>
                          </a:lnTo>
                          <a:lnTo>
                            <a:pt x="21" y="332"/>
                          </a:lnTo>
                          <a:lnTo>
                            <a:pt x="4" y="313"/>
                          </a:lnTo>
                          <a:lnTo>
                            <a:pt x="0" y="273"/>
                          </a:lnTo>
                          <a:close/>
                        </a:path>
                      </a:pathLst>
                    </a:custGeom>
                    <a:grpFill/>
                    <a:ln w="6350">
                      <a:solidFill>
                        <a:srgbClr val="000000"/>
                      </a:solidFill>
                      <a:round/>
                      <a:headEnd/>
                      <a:tailEnd/>
                    </a:ln>
                  </p:spPr>
                  <p:txBody>
                    <a:bodyPr/>
                    <a:lstStyle/>
                    <a:p>
                      <a:endParaRPr lang="en-US" dirty="0"/>
                    </a:p>
                  </p:txBody>
                </p:sp>
              </p:grpSp>
              <p:sp>
                <p:nvSpPr>
                  <p:cNvPr id="47161" name="Freeform 17"/>
                  <p:cNvSpPr>
                    <a:spLocks/>
                  </p:cNvSpPr>
                  <p:nvPr/>
                </p:nvSpPr>
                <p:spPr bwMode="auto">
                  <a:xfrm>
                    <a:off x="1015" y="602"/>
                    <a:ext cx="90" cy="101"/>
                  </a:xfrm>
                  <a:custGeom>
                    <a:avLst/>
                    <a:gdLst>
                      <a:gd name="T0" fmla="*/ 1 w 180"/>
                      <a:gd name="T1" fmla="*/ 0 h 302"/>
                      <a:gd name="T2" fmla="*/ 1 w 180"/>
                      <a:gd name="T3" fmla="*/ 0 h 302"/>
                      <a:gd name="T4" fmla="*/ 1 w 180"/>
                      <a:gd name="T5" fmla="*/ 0 h 302"/>
                      <a:gd name="T6" fmla="*/ 1 w 180"/>
                      <a:gd name="T7" fmla="*/ 0 h 302"/>
                      <a:gd name="T8" fmla="*/ 1 w 180"/>
                      <a:gd name="T9" fmla="*/ 0 h 302"/>
                      <a:gd name="T10" fmla="*/ 1 w 180"/>
                      <a:gd name="T11" fmla="*/ 0 h 302"/>
                      <a:gd name="T12" fmla="*/ 1 w 180"/>
                      <a:gd name="T13" fmla="*/ 0 h 302"/>
                      <a:gd name="T14" fmla="*/ 1 w 180"/>
                      <a:gd name="T15" fmla="*/ 0 h 302"/>
                      <a:gd name="T16" fmla="*/ 1 w 180"/>
                      <a:gd name="T17" fmla="*/ 0 h 302"/>
                      <a:gd name="T18" fmla="*/ 1 w 180"/>
                      <a:gd name="T19" fmla="*/ 0 h 302"/>
                      <a:gd name="T20" fmla="*/ 1 w 180"/>
                      <a:gd name="T21" fmla="*/ 0 h 302"/>
                      <a:gd name="T22" fmla="*/ 1 w 180"/>
                      <a:gd name="T23" fmla="*/ 0 h 302"/>
                      <a:gd name="T24" fmla="*/ 1 w 180"/>
                      <a:gd name="T25" fmla="*/ 0 h 302"/>
                      <a:gd name="T26" fmla="*/ 1 w 180"/>
                      <a:gd name="T27" fmla="*/ 0 h 302"/>
                      <a:gd name="T28" fmla="*/ 1 w 180"/>
                      <a:gd name="T29" fmla="*/ 0 h 302"/>
                      <a:gd name="T30" fmla="*/ 1 w 180"/>
                      <a:gd name="T31" fmla="*/ 0 h 302"/>
                      <a:gd name="T32" fmla="*/ 1 w 180"/>
                      <a:gd name="T33" fmla="*/ 0 h 302"/>
                      <a:gd name="T34" fmla="*/ 1 w 180"/>
                      <a:gd name="T35" fmla="*/ 0 h 302"/>
                      <a:gd name="T36" fmla="*/ 1 w 180"/>
                      <a:gd name="T37" fmla="*/ 0 h 302"/>
                      <a:gd name="T38" fmla="*/ 1 w 180"/>
                      <a:gd name="T39" fmla="*/ 0 h 302"/>
                      <a:gd name="T40" fmla="*/ 1 w 180"/>
                      <a:gd name="T41" fmla="*/ 0 h 302"/>
                      <a:gd name="T42" fmla="*/ 1 w 180"/>
                      <a:gd name="T43" fmla="*/ 0 h 302"/>
                      <a:gd name="T44" fmla="*/ 1 w 180"/>
                      <a:gd name="T45" fmla="*/ 0 h 302"/>
                      <a:gd name="T46" fmla="*/ 1 w 180"/>
                      <a:gd name="T47" fmla="*/ 0 h 302"/>
                      <a:gd name="T48" fmla="*/ 0 w 180"/>
                      <a:gd name="T49" fmla="*/ 0 h 302"/>
                      <a:gd name="T50" fmla="*/ 1 w 180"/>
                      <a:gd name="T51" fmla="*/ 0 h 302"/>
                      <a:gd name="T52" fmla="*/ 1 w 180"/>
                      <a:gd name="T53" fmla="*/ 0 h 302"/>
                      <a:gd name="T54" fmla="*/ 1 w 180"/>
                      <a:gd name="T55" fmla="*/ 0 h 302"/>
                      <a:gd name="T56" fmla="*/ 1 w 180"/>
                      <a:gd name="T57" fmla="*/ 0 h 302"/>
                      <a:gd name="T58" fmla="*/ 1 w 180"/>
                      <a:gd name="T59" fmla="*/ 0 h 302"/>
                      <a:gd name="T60" fmla="*/ 1 w 180"/>
                      <a:gd name="T61" fmla="*/ 0 h 302"/>
                      <a:gd name="T62" fmla="*/ 1 w 180"/>
                      <a:gd name="T63" fmla="*/ 0 h 302"/>
                      <a:gd name="T64" fmla="*/ 1 w 180"/>
                      <a:gd name="T65" fmla="*/ 0 h 302"/>
                      <a:gd name="T66" fmla="*/ 1 w 180"/>
                      <a:gd name="T67" fmla="*/ 0 h 302"/>
                      <a:gd name="T68" fmla="*/ 1 w 180"/>
                      <a:gd name="T69" fmla="*/ 0 h 302"/>
                      <a:gd name="T70" fmla="*/ 1 w 180"/>
                      <a:gd name="T71" fmla="*/ 0 h 302"/>
                      <a:gd name="T72" fmla="*/ 1 w 180"/>
                      <a:gd name="T73" fmla="*/ 0 h 302"/>
                      <a:gd name="T74" fmla="*/ 1 w 180"/>
                      <a:gd name="T75" fmla="*/ 0 h 302"/>
                      <a:gd name="T76" fmla="*/ 1 w 180"/>
                      <a:gd name="T77" fmla="*/ 0 h 302"/>
                      <a:gd name="T78" fmla="*/ 1 w 180"/>
                      <a:gd name="T79" fmla="*/ 0 h 302"/>
                      <a:gd name="T80" fmla="*/ 1 w 180"/>
                      <a:gd name="T81" fmla="*/ 0 h 302"/>
                      <a:gd name="T82" fmla="*/ 1 w 180"/>
                      <a:gd name="T83" fmla="*/ 0 h 302"/>
                      <a:gd name="T84" fmla="*/ 1 w 180"/>
                      <a:gd name="T85" fmla="*/ 0 h 302"/>
                      <a:gd name="T86" fmla="*/ 1 w 180"/>
                      <a:gd name="T87" fmla="*/ 0 h 3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0"/>
                      <a:gd name="T133" fmla="*/ 0 h 302"/>
                      <a:gd name="T134" fmla="*/ 180 w 180"/>
                      <a:gd name="T135" fmla="*/ 302 h 30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0" h="302">
                        <a:moveTo>
                          <a:pt x="136" y="0"/>
                        </a:moveTo>
                        <a:lnTo>
                          <a:pt x="153" y="6"/>
                        </a:lnTo>
                        <a:lnTo>
                          <a:pt x="164" y="23"/>
                        </a:lnTo>
                        <a:lnTo>
                          <a:pt x="165" y="41"/>
                        </a:lnTo>
                        <a:lnTo>
                          <a:pt x="159" y="56"/>
                        </a:lnTo>
                        <a:lnTo>
                          <a:pt x="169" y="63"/>
                        </a:lnTo>
                        <a:lnTo>
                          <a:pt x="179" y="82"/>
                        </a:lnTo>
                        <a:lnTo>
                          <a:pt x="180" y="105"/>
                        </a:lnTo>
                        <a:lnTo>
                          <a:pt x="170" y="119"/>
                        </a:lnTo>
                        <a:lnTo>
                          <a:pt x="153" y="130"/>
                        </a:lnTo>
                        <a:lnTo>
                          <a:pt x="164" y="152"/>
                        </a:lnTo>
                        <a:lnTo>
                          <a:pt x="165" y="177"/>
                        </a:lnTo>
                        <a:lnTo>
                          <a:pt x="154" y="196"/>
                        </a:lnTo>
                        <a:lnTo>
                          <a:pt x="133" y="205"/>
                        </a:lnTo>
                        <a:lnTo>
                          <a:pt x="101" y="199"/>
                        </a:lnTo>
                        <a:lnTo>
                          <a:pt x="102" y="220"/>
                        </a:lnTo>
                        <a:lnTo>
                          <a:pt x="101" y="251"/>
                        </a:lnTo>
                        <a:lnTo>
                          <a:pt x="95" y="274"/>
                        </a:lnTo>
                        <a:lnTo>
                          <a:pt x="85" y="291"/>
                        </a:lnTo>
                        <a:lnTo>
                          <a:pt x="72" y="301"/>
                        </a:lnTo>
                        <a:lnTo>
                          <a:pt x="54" y="302"/>
                        </a:lnTo>
                        <a:lnTo>
                          <a:pt x="31" y="292"/>
                        </a:lnTo>
                        <a:lnTo>
                          <a:pt x="18" y="273"/>
                        </a:lnTo>
                        <a:lnTo>
                          <a:pt x="3" y="239"/>
                        </a:lnTo>
                        <a:lnTo>
                          <a:pt x="0" y="214"/>
                        </a:lnTo>
                        <a:lnTo>
                          <a:pt x="7" y="199"/>
                        </a:lnTo>
                        <a:lnTo>
                          <a:pt x="18" y="192"/>
                        </a:lnTo>
                        <a:lnTo>
                          <a:pt x="28" y="189"/>
                        </a:lnTo>
                        <a:lnTo>
                          <a:pt x="24" y="171"/>
                        </a:lnTo>
                        <a:lnTo>
                          <a:pt x="11" y="158"/>
                        </a:lnTo>
                        <a:lnTo>
                          <a:pt x="7" y="142"/>
                        </a:lnTo>
                        <a:lnTo>
                          <a:pt x="13" y="124"/>
                        </a:lnTo>
                        <a:lnTo>
                          <a:pt x="30" y="113"/>
                        </a:lnTo>
                        <a:lnTo>
                          <a:pt x="22" y="100"/>
                        </a:lnTo>
                        <a:lnTo>
                          <a:pt x="22" y="81"/>
                        </a:lnTo>
                        <a:lnTo>
                          <a:pt x="35" y="71"/>
                        </a:lnTo>
                        <a:lnTo>
                          <a:pt x="29" y="53"/>
                        </a:lnTo>
                        <a:lnTo>
                          <a:pt x="37" y="32"/>
                        </a:lnTo>
                        <a:lnTo>
                          <a:pt x="49" y="22"/>
                        </a:lnTo>
                        <a:lnTo>
                          <a:pt x="68" y="19"/>
                        </a:lnTo>
                        <a:lnTo>
                          <a:pt x="77" y="22"/>
                        </a:lnTo>
                        <a:lnTo>
                          <a:pt x="88" y="23"/>
                        </a:lnTo>
                        <a:lnTo>
                          <a:pt x="105" y="15"/>
                        </a:lnTo>
                        <a:lnTo>
                          <a:pt x="136" y="0"/>
                        </a:lnTo>
                        <a:close/>
                      </a:path>
                    </a:pathLst>
                  </a:custGeom>
                  <a:grpFill/>
                  <a:ln w="6350">
                    <a:solidFill>
                      <a:srgbClr val="000000"/>
                    </a:solidFill>
                    <a:round/>
                    <a:headEnd/>
                    <a:tailEnd/>
                  </a:ln>
                </p:spPr>
                <p:txBody>
                  <a:bodyPr/>
                  <a:lstStyle/>
                  <a:p>
                    <a:endParaRPr lang="en-US" dirty="0"/>
                  </a:p>
                </p:txBody>
              </p:sp>
              <p:sp>
                <p:nvSpPr>
                  <p:cNvPr id="47162" name="Freeform 18"/>
                  <p:cNvSpPr>
                    <a:spLocks/>
                  </p:cNvSpPr>
                  <p:nvPr/>
                </p:nvSpPr>
                <p:spPr bwMode="auto">
                  <a:xfrm>
                    <a:off x="1047" y="645"/>
                    <a:ext cx="45" cy="6"/>
                  </a:xfrm>
                  <a:custGeom>
                    <a:avLst/>
                    <a:gdLst>
                      <a:gd name="T0" fmla="*/ 0 w 91"/>
                      <a:gd name="T1" fmla="*/ 0 h 20"/>
                      <a:gd name="T2" fmla="*/ 0 w 91"/>
                      <a:gd name="T3" fmla="*/ 0 h 20"/>
                      <a:gd name="T4" fmla="*/ 0 w 91"/>
                      <a:gd name="T5" fmla="*/ 0 h 20"/>
                      <a:gd name="T6" fmla="*/ 0 w 91"/>
                      <a:gd name="T7" fmla="*/ 0 h 20"/>
                      <a:gd name="T8" fmla="*/ 0 w 91"/>
                      <a:gd name="T9" fmla="*/ 0 h 20"/>
                      <a:gd name="T10" fmla="*/ 0 w 91"/>
                      <a:gd name="T11" fmla="*/ 0 h 20"/>
                      <a:gd name="T12" fmla="*/ 0 60000 65536"/>
                      <a:gd name="T13" fmla="*/ 0 60000 65536"/>
                      <a:gd name="T14" fmla="*/ 0 60000 65536"/>
                      <a:gd name="T15" fmla="*/ 0 60000 65536"/>
                      <a:gd name="T16" fmla="*/ 0 60000 65536"/>
                      <a:gd name="T17" fmla="*/ 0 60000 65536"/>
                      <a:gd name="T18" fmla="*/ 0 w 91"/>
                      <a:gd name="T19" fmla="*/ 0 h 20"/>
                      <a:gd name="T20" fmla="*/ 91 w 91"/>
                      <a:gd name="T21" fmla="*/ 20 h 20"/>
                    </a:gdLst>
                    <a:ahLst/>
                    <a:cxnLst>
                      <a:cxn ang="T12">
                        <a:pos x="T0" y="T1"/>
                      </a:cxn>
                      <a:cxn ang="T13">
                        <a:pos x="T2" y="T3"/>
                      </a:cxn>
                      <a:cxn ang="T14">
                        <a:pos x="T4" y="T5"/>
                      </a:cxn>
                      <a:cxn ang="T15">
                        <a:pos x="T6" y="T7"/>
                      </a:cxn>
                      <a:cxn ang="T16">
                        <a:pos x="T8" y="T9"/>
                      </a:cxn>
                      <a:cxn ang="T17">
                        <a:pos x="T10" y="T11"/>
                      </a:cxn>
                    </a:cxnLst>
                    <a:rect l="T18" t="T19" r="T20" b="T21"/>
                    <a:pathLst>
                      <a:path w="91" h="20">
                        <a:moveTo>
                          <a:pt x="0" y="4"/>
                        </a:moveTo>
                        <a:lnTo>
                          <a:pt x="14" y="13"/>
                        </a:lnTo>
                        <a:lnTo>
                          <a:pt x="36" y="20"/>
                        </a:lnTo>
                        <a:lnTo>
                          <a:pt x="57" y="16"/>
                        </a:lnTo>
                        <a:lnTo>
                          <a:pt x="79" y="9"/>
                        </a:lnTo>
                        <a:lnTo>
                          <a:pt x="91" y="0"/>
                        </a:lnTo>
                      </a:path>
                    </a:pathLst>
                  </a:custGeom>
                  <a:grpFill/>
                  <a:ln w="6350">
                    <a:solidFill>
                      <a:srgbClr val="000000"/>
                    </a:solidFill>
                    <a:round/>
                    <a:headEnd/>
                    <a:tailEnd/>
                  </a:ln>
                </p:spPr>
                <p:txBody>
                  <a:bodyPr/>
                  <a:lstStyle/>
                  <a:p>
                    <a:endParaRPr lang="en-US" dirty="0"/>
                  </a:p>
                </p:txBody>
              </p:sp>
              <p:sp>
                <p:nvSpPr>
                  <p:cNvPr id="47163" name="Freeform 19"/>
                  <p:cNvSpPr>
                    <a:spLocks/>
                  </p:cNvSpPr>
                  <p:nvPr/>
                </p:nvSpPr>
                <p:spPr bwMode="auto">
                  <a:xfrm>
                    <a:off x="1038" y="662"/>
                    <a:ext cx="27" cy="7"/>
                  </a:xfrm>
                  <a:custGeom>
                    <a:avLst/>
                    <a:gdLst>
                      <a:gd name="T0" fmla="*/ 0 w 56"/>
                      <a:gd name="T1" fmla="*/ 0 h 21"/>
                      <a:gd name="T2" fmla="*/ 0 w 56"/>
                      <a:gd name="T3" fmla="*/ 0 h 21"/>
                      <a:gd name="T4" fmla="*/ 0 w 56"/>
                      <a:gd name="T5" fmla="*/ 0 h 21"/>
                      <a:gd name="T6" fmla="*/ 0 w 56"/>
                      <a:gd name="T7" fmla="*/ 0 h 21"/>
                      <a:gd name="T8" fmla="*/ 0 60000 65536"/>
                      <a:gd name="T9" fmla="*/ 0 60000 65536"/>
                      <a:gd name="T10" fmla="*/ 0 60000 65536"/>
                      <a:gd name="T11" fmla="*/ 0 60000 65536"/>
                      <a:gd name="T12" fmla="*/ 0 w 56"/>
                      <a:gd name="T13" fmla="*/ 0 h 21"/>
                      <a:gd name="T14" fmla="*/ 56 w 56"/>
                      <a:gd name="T15" fmla="*/ 21 h 21"/>
                    </a:gdLst>
                    <a:ahLst/>
                    <a:cxnLst>
                      <a:cxn ang="T8">
                        <a:pos x="T0" y="T1"/>
                      </a:cxn>
                      <a:cxn ang="T9">
                        <a:pos x="T2" y="T3"/>
                      </a:cxn>
                      <a:cxn ang="T10">
                        <a:pos x="T4" y="T5"/>
                      </a:cxn>
                      <a:cxn ang="T11">
                        <a:pos x="T6" y="T7"/>
                      </a:cxn>
                    </a:cxnLst>
                    <a:rect l="T12" t="T13" r="T14" b="T15"/>
                    <a:pathLst>
                      <a:path w="56" h="21">
                        <a:moveTo>
                          <a:pt x="56" y="21"/>
                        </a:moveTo>
                        <a:lnTo>
                          <a:pt x="39" y="19"/>
                        </a:lnTo>
                        <a:lnTo>
                          <a:pt x="20" y="13"/>
                        </a:lnTo>
                        <a:lnTo>
                          <a:pt x="0" y="0"/>
                        </a:lnTo>
                      </a:path>
                    </a:pathLst>
                  </a:custGeom>
                  <a:grpFill/>
                  <a:ln w="6350">
                    <a:solidFill>
                      <a:srgbClr val="000000"/>
                    </a:solidFill>
                    <a:round/>
                    <a:headEnd/>
                    <a:tailEnd/>
                  </a:ln>
                </p:spPr>
                <p:txBody>
                  <a:bodyPr/>
                  <a:lstStyle/>
                  <a:p>
                    <a:endParaRPr lang="en-US" dirty="0"/>
                  </a:p>
                </p:txBody>
              </p:sp>
              <p:sp>
                <p:nvSpPr>
                  <p:cNvPr id="47164" name="Freeform 20"/>
                  <p:cNvSpPr>
                    <a:spLocks/>
                  </p:cNvSpPr>
                  <p:nvPr/>
                </p:nvSpPr>
                <p:spPr bwMode="auto">
                  <a:xfrm>
                    <a:off x="1035" y="670"/>
                    <a:ext cx="26" cy="10"/>
                  </a:xfrm>
                  <a:custGeom>
                    <a:avLst/>
                    <a:gdLst>
                      <a:gd name="T0" fmla="*/ 1 w 50"/>
                      <a:gd name="T1" fmla="*/ 0 h 29"/>
                      <a:gd name="T2" fmla="*/ 1 w 50"/>
                      <a:gd name="T3" fmla="*/ 0 h 29"/>
                      <a:gd name="T4" fmla="*/ 1 w 50"/>
                      <a:gd name="T5" fmla="*/ 0 h 29"/>
                      <a:gd name="T6" fmla="*/ 1 w 50"/>
                      <a:gd name="T7" fmla="*/ 0 h 29"/>
                      <a:gd name="T8" fmla="*/ 1 w 50"/>
                      <a:gd name="T9" fmla="*/ 0 h 29"/>
                      <a:gd name="T10" fmla="*/ 0 w 50"/>
                      <a:gd name="T11" fmla="*/ 0 h 29"/>
                      <a:gd name="T12" fmla="*/ 0 60000 65536"/>
                      <a:gd name="T13" fmla="*/ 0 60000 65536"/>
                      <a:gd name="T14" fmla="*/ 0 60000 65536"/>
                      <a:gd name="T15" fmla="*/ 0 60000 65536"/>
                      <a:gd name="T16" fmla="*/ 0 60000 65536"/>
                      <a:gd name="T17" fmla="*/ 0 60000 65536"/>
                      <a:gd name="T18" fmla="*/ 0 w 50"/>
                      <a:gd name="T19" fmla="*/ 0 h 29"/>
                      <a:gd name="T20" fmla="*/ 50 w 50"/>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50" h="29">
                        <a:moveTo>
                          <a:pt x="50" y="29"/>
                        </a:moveTo>
                        <a:lnTo>
                          <a:pt x="36" y="20"/>
                        </a:lnTo>
                        <a:lnTo>
                          <a:pt x="23" y="20"/>
                        </a:lnTo>
                        <a:lnTo>
                          <a:pt x="10" y="29"/>
                        </a:lnTo>
                        <a:lnTo>
                          <a:pt x="7" y="14"/>
                        </a:lnTo>
                        <a:lnTo>
                          <a:pt x="0" y="0"/>
                        </a:lnTo>
                      </a:path>
                    </a:pathLst>
                  </a:custGeom>
                  <a:grpFill/>
                  <a:ln w="6350">
                    <a:solidFill>
                      <a:srgbClr val="000000"/>
                    </a:solidFill>
                    <a:round/>
                    <a:headEnd/>
                    <a:tailEnd/>
                  </a:ln>
                </p:spPr>
                <p:txBody>
                  <a:bodyPr/>
                  <a:lstStyle/>
                  <a:p>
                    <a:endParaRPr lang="en-US" dirty="0"/>
                  </a:p>
                </p:txBody>
              </p:sp>
              <p:sp>
                <p:nvSpPr>
                  <p:cNvPr id="47165" name="Freeform 21"/>
                  <p:cNvSpPr>
                    <a:spLocks/>
                  </p:cNvSpPr>
                  <p:nvPr/>
                </p:nvSpPr>
                <p:spPr bwMode="auto">
                  <a:xfrm>
                    <a:off x="1047" y="622"/>
                    <a:ext cx="46" cy="9"/>
                  </a:xfrm>
                  <a:custGeom>
                    <a:avLst/>
                    <a:gdLst>
                      <a:gd name="T0" fmla="*/ 1 w 92"/>
                      <a:gd name="T1" fmla="*/ 0 h 27"/>
                      <a:gd name="T2" fmla="*/ 1 w 92"/>
                      <a:gd name="T3" fmla="*/ 0 h 27"/>
                      <a:gd name="T4" fmla="*/ 1 w 92"/>
                      <a:gd name="T5" fmla="*/ 0 h 27"/>
                      <a:gd name="T6" fmla="*/ 1 w 92"/>
                      <a:gd name="T7" fmla="*/ 0 h 27"/>
                      <a:gd name="T8" fmla="*/ 1 w 92"/>
                      <a:gd name="T9" fmla="*/ 0 h 27"/>
                      <a:gd name="T10" fmla="*/ 1 w 92"/>
                      <a:gd name="T11" fmla="*/ 0 h 27"/>
                      <a:gd name="T12" fmla="*/ 1 w 92"/>
                      <a:gd name="T13" fmla="*/ 0 h 27"/>
                      <a:gd name="T14" fmla="*/ 1 w 92"/>
                      <a:gd name="T15" fmla="*/ 0 h 27"/>
                      <a:gd name="T16" fmla="*/ 0 w 92"/>
                      <a:gd name="T17" fmla="*/ 0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2"/>
                      <a:gd name="T28" fmla="*/ 0 h 27"/>
                      <a:gd name="T29" fmla="*/ 92 w 92"/>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2" h="27">
                        <a:moveTo>
                          <a:pt x="92" y="0"/>
                        </a:moveTo>
                        <a:lnTo>
                          <a:pt x="79" y="5"/>
                        </a:lnTo>
                        <a:lnTo>
                          <a:pt x="66" y="9"/>
                        </a:lnTo>
                        <a:lnTo>
                          <a:pt x="56" y="15"/>
                        </a:lnTo>
                        <a:lnTo>
                          <a:pt x="46" y="22"/>
                        </a:lnTo>
                        <a:lnTo>
                          <a:pt x="33" y="27"/>
                        </a:lnTo>
                        <a:lnTo>
                          <a:pt x="21" y="24"/>
                        </a:lnTo>
                        <a:lnTo>
                          <a:pt x="10" y="18"/>
                        </a:lnTo>
                        <a:lnTo>
                          <a:pt x="0" y="12"/>
                        </a:lnTo>
                      </a:path>
                    </a:pathLst>
                  </a:custGeom>
                  <a:grpFill/>
                  <a:ln w="6350">
                    <a:solidFill>
                      <a:srgbClr val="000000"/>
                    </a:solidFill>
                    <a:round/>
                    <a:headEnd/>
                    <a:tailEnd/>
                  </a:ln>
                </p:spPr>
                <p:txBody>
                  <a:bodyPr/>
                  <a:lstStyle/>
                  <a:p>
                    <a:endParaRPr lang="en-US" dirty="0"/>
                  </a:p>
                </p:txBody>
              </p:sp>
            </p:grpSp>
          </p:grpSp>
        </p:grpSp>
        <p:grpSp>
          <p:nvGrpSpPr>
            <p:cNvPr id="8" name="Group 22"/>
            <p:cNvGrpSpPr>
              <a:grpSpLocks/>
            </p:cNvGrpSpPr>
            <p:nvPr/>
          </p:nvGrpSpPr>
          <p:grpSpPr bwMode="auto">
            <a:xfrm>
              <a:off x="933" y="270"/>
              <a:ext cx="224" cy="306"/>
              <a:chOff x="933" y="270"/>
              <a:chExt cx="224" cy="306"/>
            </a:xfrm>
            <a:grpFill/>
          </p:grpSpPr>
          <p:grpSp>
            <p:nvGrpSpPr>
              <p:cNvPr id="9" name="Group 23"/>
              <p:cNvGrpSpPr>
                <a:grpSpLocks/>
              </p:cNvGrpSpPr>
              <p:nvPr/>
            </p:nvGrpSpPr>
            <p:grpSpPr bwMode="auto">
              <a:xfrm>
                <a:off x="933" y="318"/>
                <a:ext cx="189" cy="258"/>
                <a:chOff x="933" y="318"/>
                <a:chExt cx="189" cy="258"/>
              </a:xfrm>
              <a:grpFill/>
            </p:grpSpPr>
            <p:sp>
              <p:nvSpPr>
                <p:cNvPr id="47145" name="Freeform 24"/>
                <p:cNvSpPr>
                  <a:spLocks/>
                </p:cNvSpPr>
                <p:nvPr/>
              </p:nvSpPr>
              <p:spPr bwMode="auto">
                <a:xfrm>
                  <a:off x="933" y="318"/>
                  <a:ext cx="189" cy="258"/>
                </a:xfrm>
                <a:custGeom>
                  <a:avLst/>
                  <a:gdLst>
                    <a:gd name="T0" fmla="*/ 1 w 377"/>
                    <a:gd name="T1" fmla="*/ 0 h 773"/>
                    <a:gd name="T2" fmla="*/ 1 w 377"/>
                    <a:gd name="T3" fmla="*/ 0 h 773"/>
                    <a:gd name="T4" fmla="*/ 0 w 377"/>
                    <a:gd name="T5" fmla="*/ 0 h 773"/>
                    <a:gd name="T6" fmla="*/ 1 w 377"/>
                    <a:gd name="T7" fmla="*/ 0 h 773"/>
                    <a:gd name="T8" fmla="*/ 1 w 377"/>
                    <a:gd name="T9" fmla="*/ 0 h 773"/>
                    <a:gd name="T10" fmla="*/ 1 w 377"/>
                    <a:gd name="T11" fmla="*/ 0 h 773"/>
                    <a:gd name="T12" fmla="*/ 1 w 377"/>
                    <a:gd name="T13" fmla="*/ 0 h 773"/>
                    <a:gd name="T14" fmla="*/ 1 w 377"/>
                    <a:gd name="T15" fmla="*/ 0 h 773"/>
                    <a:gd name="T16" fmla="*/ 1 w 377"/>
                    <a:gd name="T17" fmla="*/ 0 h 773"/>
                    <a:gd name="T18" fmla="*/ 1 w 377"/>
                    <a:gd name="T19" fmla="*/ 0 h 773"/>
                    <a:gd name="T20" fmla="*/ 1 w 377"/>
                    <a:gd name="T21" fmla="*/ 0 h 773"/>
                    <a:gd name="T22" fmla="*/ 1 w 377"/>
                    <a:gd name="T23" fmla="*/ 0 h 773"/>
                    <a:gd name="T24" fmla="*/ 1 w 377"/>
                    <a:gd name="T25" fmla="*/ 0 h 773"/>
                    <a:gd name="T26" fmla="*/ 1 w 377"/>
                    <a:gd name="T27" fmla="*/ 0 h 773"/>
                    <a:gd name="T28" fmla="*/ 1 w 377"/>
                    <a:gd name="T29" fmla="*/ 0 h 773"/>
                    <a:gd name="T30" fmla="*/ 1 w 377"/>
                    <a:gd name="T31" fmla="*/ 0 h 773"/>
                    <a:gd name="T32" fmla="*/ 1 w 377"/>
                    <a:gd name="T33" fmla="*/ 0 h 773"/>
                    <a:gd name="T34" fmla="*/ 1 w 377"/>
                    <a:gd name="T35" fmla="*/ 0 h 773"/>
                    <a:gd name="T36" fmla="*/ 1 w 377"/>
                    <a:gd name="T37" fmla="*/ 0 h 773"/>
                    <a:gd name="T38" fmla="*/ 1 w 377"/>
                    <a:gd name="T39" fmla="*/ 0 h 773"/>
                    <a:gd name="T40" fmla="*/ 1 w 377"/>
                    <a:gd name="T41" fmla="*/ 0 h 773"/>
                    <a:gd name="T42" fmla="*/ 1 w 377"/>
                    <a:gd name="T43" fmla="*/ 0 h 773"/>
                    <a:gd name="T44" fmla="*/ 1 w 377"/>
                    <a:gd name="T45" fmla="*/ 0 h 773"/>
                    <a:gd name="T46" fmla="*/ 1 w 377"/>
                    <a:gd name="T47" fmla="*/ 0 h 773"/>
                    <a:gd name="T48" fmla="*/ 1 w 377"/>
                    <a:gd name="T49" fmla="*/ 0 h 773"/>
                    <a:gd name="T50" fmla="*/ 1 w 377"/>
                    <a:gd name="T51" fmla="*/ 0 h 773"/>
                    <a:gd name="T52" fmla="*/ 1 w 377"/>
                    <a:gd name="T53" fmla="*/ 0 h 773"/>
                    <a:gd name="T54" fmla="*/ 1 w 377"/>
                    <a:gd name="T55" fmla="*/ 0 h 773"/>
                    <a:gd name="T56" fmla="*/ 1 w 377"/>
                    <a:gd name="T57" fmla="*/ 0 h 773"/>
                    <a:gd name="T58" fmla="*/ 1 w 377"/>
                    <a:gd name="T59" fmla="*/ 0 h 773"/>
                    <a:gd name="T60" fmla="*/ 1 w 377"/>
                    <a:gd name="T61" fmla="*/ 0 h 773"/>
                    <a:gd name="T62" fmla="*/ 1 w 377"/>
                    <a:gd name="T63" fmla="*/ 0 h 773"/>
                    <a:gd name="T64" fmla="*/ 1 w 377"/>
                    <a:gd name="T65" fmla="*/ 0 h 773"/>
                    <a:gd name="T66" fmla="*/ 1 w 377"/>
                    <a:gd name="T67" fmla="*/ 0 h 773"/>
                    <a:gd name="T68" fmla="*/ 1 w 377"/>
                    <a:gd name="T69" fmla="*/ 0 h 773"/>
                    <a:gd name="T70" fmla="*/ 1 w 377"/>
                    <a:gd name="T71" fmla="*/ 0 h 773"/>
                    <a:gd name="T72" fmla="*/ 1 w 377"/>
                    <a:gd name="T73" fmla="*/ 0 h 773"/>
                    <a:gd name="T74" fmla="*/ 1 w 377"/>
                    <a:gd name="T75" fmla="*/ 0 h 773"/>
                    <a:gd name="T76" fmla="*/ 1 w 377"/>
                    <a:gd name="T77" fmla="*/ 0 h 773"/>
                    <a:gd name="T78" fmla="*/ 1 w 377"/>
                    <a:gd name="T79" fmla="*/ 0 h 773"/>
                    <a:gd name="T80" fmla="*/ 1 w 377"/>
                    <a:gd name="T81" fmla="*/ 0 h 773"/>
                    <a:gd name="T82" fmla="*/ 1 w 377"/>
                    <a:gd name="T83" fmla="*/ 0 h 773"/>
                    <a:gd name="T84" fmla="*/ 1 w 377"/>
                    <a:gd name="T85" fmla="*/ 0 h 773"/>
                    <a:gd name="T86" fmla="*/ 1 w 377"/>
                    <a:gd name="T87" fmla="*/ 0 h 773"/>
                    <a:gd name="T88" fmla="*/ 1 w 377"/>
                    <a:gd name="T89" fmla="*/ 0 h 773"/>
                    <a:gd name="T90" fmla="*/ 1 w 377"/>
                    <a:gd name="T91" fmla="*/ 0 h 773"/>
                    <a:gd name="T92" fmla="*/ 1 w 377"/>
                    <a:gd name="T93" fmla="*/ 0 h 773"/>
                    <a:gd name="T94" fmla="*/ 1 w 377"/>
                    <a:gd name="T95" fmla="*/ 0 h 773"/>
                    <a:gd name="T96" fmla="*/ 1 w 377"/>
                    <a:gd name="T97" fmla="*/ 0 h 773"/>
                    <a:gd name="T98" fmla="*/ 1 w 377"/>
                    <a:gd name="T99" fmla="*/ 0 h 773"/>
                    <a:gd name="T100" fmla="*/ 1 w 377"/>
                    <a:gd name="T101" fmla="*/ 0 h 773"/>
                    <a:gd name="T102" fmla="*/ 1 w 377"/>
                    <a:gd name="T103" fmla="*/ 0 h 773"/>
                    <a:gd name="T104" fmla="*/ 1 w 377"/>
                    <a:gd name="T105" fmla="*/ 0 h 773"/>
                    <a:gd name="T106" fmla="*/ 1 w 377"/>
                    <a:gd name="T107" fmla="*/ 0 h 773"/>
                    <a:gd name="T108" fmla="*/ 1 w 377"/>
                    <a:gd name="T109" fmla="*/ 0 h 773"/>
                    <a:gd name="T110" fmla="*/ 1 w 377"/>
                    <a:gd name="T111" fmla="*/ 0 h 773"/>
                    <a:gd name="T112" fmla="*/ 1 w 377"/>
                    <a:gd name="T113" fmla="*/ 0 h 773"/>
                    <a:gd name="T114" fmla="*/ 1 w 377"/>
                    <a:gd name="T115" fmla="*/ 0 h 773"/>
                    <a:gd name="T116" fmla="*/ 1 w 377"/>
                    <a:gd name="T117" fmla="*/ 0 h 773"/>
                    <a:gd name="T118" fmla="*/ 1 w 377"/>
                    <a:gd name="T119" fmla="*/ 0 h 7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77"/>
                    <a:gd name="T181" fmla="*/ 0 h 773"/>
                    <a:gd name="T182" fmla="*/ 377 w 377"/>
                    <a:gd name="T183" fmla="*/ 773 h 7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77" h="773">
                      <a:moveTo>
                        <a:pt x="12" y="209"/>
                      </a:moveTo>
                      <a:lnTo>
                        <a:pt x="3" y="257"/>
                      </a:lnTo>
                      <a:lnTo>
                        <a:pt x="0" y="304"/>
                      </a:lnTo>
                      <a:lnTo>
                        <a:pt x="9" y="409"/>
                      </a:lnTo>
                      <a:lnTo>
                        <a:pt x="16" y="499"/>
                      </a:lnTo>
                      <a:lnTo>
                        <a:pt x="34" y="553"/>
                      </a:lnTo>
                      <a:lnTo>
                        <a:pt x="53" y="620"/>
                      </a:lnTo>
                      <a:lnTo>
                        <a:pt x="64" y="654"/>
                      </a:lnTo>
                      <a:lnTo>
                        <a:pt x="80" y="698"/>
                      </a:lnTo>
                      <a:lnTo>
                        <a:pt x="91" y="733"/>
                      </a:lnTo>
                      <a:lnTo>
                        <a:pt x="104" y="758"/>
                      </a:lnTo>
                      <a:lnTo>
                        <a:pt x="116" y="770"/>
                      </a:lnTo>
                      <a:lnTo>
                        <a:pt x="130" y="773"/>
                      </a:lnTo>
                      <a:lnTo>
                        <a:pt x="144" y="767"/>
                      </a:lnTo>
                      <a:lnTo>
                        <a:pt x="155" y="769"/>
                      </a:lnTo>
                      <a:lnTo>
                        <a:pt x="163" y="764"/>
                      </a:lnTo>
                      <a:lnTo>
                        <a:pt x="174" y="744"/>
                      </a:lnTo>
                      <a:lnTo>
                        <a:pt x="191" y="699"/>
                      </a:lnTo>
                      <a:lnTo>
                        <a:pt x="205" y="646"/>
                      </a:lnTo>
                      <a:lnTo>
                        <a:pt x="215" y="599"/>
                      </a:lnTo>
                      <a:lnTo>
                        <a:pt x="220" y="556"/>
                      </a:lnTo>
                      <a:lnTo>
                        <a:pt x="228" y="525"/>
                      </a:lnTo>
                      <a:lnTo>
                        <a:pt x="242" y="487"/>
                      </a:lnTo>
                      <a:lnTo>
                        <a:pt x="258" y="459"/>
                      </a:lnTo>
                      <a:lnTo>
                        <a:pt x="244" y="441"/>
                      </a:lnTo>
                      <a:lnTo>
                        <a:pt x="226" y="429"/>
                      </a:lnTo>
                      <a:lnTo>
                        <a:pt x="240" y="407"/>
                      </a:lnTo>
                      <a:lnTo>
                        <a:pt x="242" y="385"/>
                      </a:lnTo>
                      <a:lnTo>
                        <a:pt x="247" y="370"/>
                      </a:lnTo>
                      <a:lnTo>
                        <a:pt x="256" y="354"/>
                      </a:lnTo>
                      <a:lnTo>
                        <a:pt x="264" y="361"/>
                      </a:lnTo>
                      <a:lnTo>
                        <a:pt x="272" y="366"/>
                      </a:lnTo>
                      <a:lnTo>
                        <a:pt x="280" y="382"/>
                      </a:lnTo>
                      <a:lnTo>
                        <a:pt x="283" y="403"/>
                      </a:lnTo>
                      <a:lnTo>
                        <a:pt x="289" y="410"/>
                      </a:lnTo>
                      <a:lnTo>
                        <a:pt x="301" y="412"/>
                      </a:lnTo>
                      <a:lnTo>
                        <a:pt x="309" y="406"/>
                      </a:lnTo>
                      <a:lnTo>
                        <a:pt x="315" y="391"/>
                      </a:lnTo>
                      <a:lnTo>
                        <a:pt x="323" y="348"/>
                      </a:lnTo>
                      <a:lnTo>
                        <a:pt x="340" y="322"/>
                      </a:lnTo>
                      <a:lnTo>
                        <a:pt x="350" y="305"/>
                      </a:lnTo>
                      <a:lnTo>
                        <a:pt x="354" y="286"/>
                      </a:lnTo>
                      <a:lnTo>
                        <a:pt x="344" y="245"/>
                      </a:lnTo>
                      <a:lnTo>
                        <a:pt x="337" y="221"/>
                      </a:lnTo>
                      <a:lnTo>
                        <a:pt x="346" y="193"/>
                      </a:lnTo>
                      <a:lnTo>
                        <a:pt x="364" y="168"/>
                      </a:lnTo>
                      <a:lnTo>
                        <a:pt x="377" y="146"/>
                      </a:lnTo>
                      <a:lnTo>
                        <a:pt x="368" y="94"/>
                      </a:lnTo>
                      <a:lnTo>
                        <a:pt x="347" y="51"/>
                      </a:lnTo>
                      <a:lnTo>
                        <a:pt x="295" y="16"/>
                      </a:lnTo>
                      <a:lnTo>
                        <a:pt x="241" y="0"/>
                      </a:lnTo>
                      <a:lnTo>
                        <a:pt x="186" y="6"/>
                      </a:lnTo>
                      <a:lnTo>
                        <a:pt x="125" y="32"/>
                      </a:lnTo>
                      <a:lnTo>
                        <a:pt x="106" y="59"/>
                      </a:lnTo>
                      <a:lnTo>
                        <a:pt x="97" y="85"/>
                      </a:lnTo>
                      <a:lnTo>
                        <a:pt x="89" y="122"/>
                      </a:lnTo>
                      <a:lnTo>
                        <a:pt x="82" y="140"/>
                      </a:lnTo>
                      <a:lnTo>
                        <a:pt x="41" y="170"/>
                      </a:lnTo>
                      <a:lnTo>
                        <a:pt x="23" y="189"/>
                      </a:lnTo>
                      <a:lnTo>
                        <a:pt x="12" y="209"/>
                      </a:lnTo>
                      <a:close/>
                    </a:path>
                  </a:pathLst>
                </a:custGeom>
                <a:grpFill/>
                <a:ln w="6350">
                  <a:solidFill>
                    <a:srgbClr val="000000"/>
                  </a:solidFill>
                  <a:round/>
                  <a:headEnd/>
                  <a:tailEnd/>
                </a:ln>
              </p:spPr>
              <p:txBody>
                <a:bodyPr/>
                <a:lstStyle/>
                <a:p>
                  <a:endParaRPr lang="en-US" dirty="0"/>
                </a:p>
              </p:txBody>
            </p:sp>
            <p:grpSp>
              <p:nvGrpSpPr>
                <p:cNvPr id="10" name="Group 25"/>
                <p:cNvGrpSpPr>
                  <a:grpSpLocks/>
                </p:cNvGrpSpPr>
                <p:nvPr/>
              </p:nvGrpSpPr>
              <p:grpSpPr bwMode="auto">
                <a:xfrm>
                  <a:off x="956" y="356"/>
                  <a:ext cx="146" cy="137"/>
                  <a:chOff x="956" y="356"/>
                  <a:chExt cx="146" cy="137"/>
                </a:xfrm>
                <a:grpFill/>
              </p:grpSpPr>
              <p:grpSp>
                <p:nvGrpSpPr>
                  <p:cNvPr id="11" name="Group 26"/>
                  <p:cNvGrpSpPr>
                    <a:grpSpLocks/>
                  </p:cNvGrpSpPr>
                  <p:nvPr/>
                </p:nvGrpSpPr>
                <p:grpSpPr bwMode="auto">
                  <a:xfrm>
                    <a:off x="956" y="356"/>
                    <a:ext cx="146" cy="137"/>
                    <a:chOff x="956" y="356"/>
                    <a:chExt cx="146" cy="137"/>
                  </a:xfrm>
                  <a:grpFill/>
                </p:grpSpPr>
                <p:sp>
                  <p:nvSpPr>
                    <p:cNvPr id="47149" name="Freeform 27"/>
                    <p:cNvSpPr>
                      <a:spLocks/>
                    </p:cNvSpPr>
                    <p:nvPr/>
                  </p:nvSpPr>
                  <p:spPr bwMode="auto">
                    <a:xfrm>
                      <a:off x="956" y="371"/>
                      <a:ext cx="44" cy="122"/>
                    </a:xfrm>
                    <a:custGeom>
                      <a:avLst/>
                      <a:gdLst>
                        <a:gd name="T0" fmla="*/ 1 w 88"/>
                        <a:gd name="T1" fmla="*/ 0 h 367"/>
                        <a:gd name="T2" fmla="*/ 1 w 88"/>
                        <a:gd name="T3" fmla="*/ 0 h 367"/>
                        <a:gd name="T4" fmla="*/ 1 w 88"/>
                        <a:gd name="T5" fmla="*/ 0 h 367"/>
                        <a:gd name="T6" fmla="*/ 1 w 88"/>
                        <a:gd name="T7" fmla="*/ 0 h 367"/>
                        <a:gd name="T8" fmla="*/ 1 w 88"/>
                        <a:gd name="T9" fmla="*/ 0 h 367"/>
                        <a:gd name="T10" fmla="*/ 0 w 88"/>
                        <a:gd name="T11" fmla="*/ 0 h 367"/>
                        <a:gd name="T12" fmla="*/ 1 w 88"/>
                        <a:gd name="T13" fmla="*/ 0 h 367"/>
                        <a:gd name="T14" fmla="*/ 1 w 88"/>
                        <a:gd name="T15" fmla="*/ 0 h 367"/>
                        <a:gd name="T16" fmla="*/ 1 w 88"/>
                        <a:gd name="T17" fmla="*/ 0 h 367"/>
                        <a:gd name="T18" fmla="*/ 1 w 88"/>
                        <a:gd name="T19" fmla="*/ 0 h 367"/>
                        <a:gd name="T20" fmla="*/ 1 w 88"/>
                        <a:gd name="T21" fmla="*/ 0 h 367"/>
                        <a:gd name="T22" fmla="*/ 1 w 88"/>
                        <a:gd name="T23" fmla="*/ 0 h 367"/>
                        <a:gd name="T24" fmla="*/ 1 w 88"/>
                        <a:gd name="T25" fmla="*/ 0 h 367"/>
                        <a:gd name="T26" fmla="*/ 1 w 88"/>
                        <a:gd name="T27" fmla="*/ 0 h 367"/>
                        <a:gd name="T28" fmla="*/ 1 w 88"/>
                        <a:gd name="T29" fmla="*/ 0 h 367"/>
                        <a:gd name="T30" fmla="*/ 1 w 88"/>
                        <a:gd name="T31" fmla="*/ 0 h 3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367"/>
                        <a:gd name="T50" fmla="*/ 88 w 88"/>
                        <a:gd name="T51" fmla="*/ 367 h 3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367">
                          <a:moveTo>
                            <a:pt x="3" y="367"/>
                          </a:moveTo>
                          <a:lnTo>
                            <a:pt x="14" y="332"/>
                          </a:lnTo>
                          <a:lnTo>
                            <a:pt x="21" y="307"/>
                          </a:lnTo>
                          <a:lnTo>
                            <a:pt x="18" y="262"/>
                          </a:lnTo>
                          <a:lnTo>
                            <a:pt x="7" y="223"/>
                          </a:lnTo>
                          <a:lnTo>
                            <a:pt x="0" y="177"/>
                          </a:lnTo>
                          <a:lnTo>
                            <a:pt x="3" y="140"/>
                          </a:lnTo>
                          <a:lnTo>
                            <a:pt x="20" y="102"/>
                          </a:lnTo>
                          <a:lnTo>
                            <a:pt x="38" y="76"/>
                          </a:lnTo>
                          <a:lnTo>
                            <a:pt x="64" y="53"/>
                          </a:lnTo>
                          <a:lnTo>
                            <a:pt x="88" y="41"/>
                          </a:lnTo>
                          <a:lnTo>
                            <a:pt x="74" y="40"/>
                          </a:lnTo>
                          <a:lnTo>
                            <a:pt x="65" y="35"/>
                          </a:lnTo>
                          <a:lnTo>
                            <a:pt x="59" y="26"/>
                          </a:lnTo>
                          <a:lnTo>
                            <a:pt x="54" y="10"/>
                          </a:lnTo>
                          <a:lnTo>
                            <a:pt x="57" y="0"/>
                          </a:lnTo>
                        </a:path>
                      </a:pathLst>
                    </a:custGeom>
                    <a:grpFill/>
                    <a:ln w="6350">
                      <a:solidFill>
                        <a:srgbClr val="000000"/>
                      </a:solidFill>
                      <a:round/>
                      <a:headEnd/>
                      <a:tailEnd/>
                    </a:ln>
                  </p:spPr>
                  <p:txBody>
                    <a:bodyPr/>
                    <a:lstStyle/>
                    <a:p>
                      <a:endParaRPr lang="en-US" dirty="0"/>
                    </a:p>
                  </p:txBody>
                </p:sp>
                <p:sp>
                  <p:nvSpPr>
                    <p:cNvPr id="47150" name="Freeform 28"/>
                    <p:cNvSpPr>
                      <a:spLocks/>
                    </p:cNvSpPr>
                    <p:nvPr/>
                  </p:nvSpPr>
                  <p:spPr bwMode="auto">
                    <a:xfrm>
                      <a:off x="1018" y="391"/>
                      <a:ext cx="51" cy="17"/>
                    </a:xfrm>
                    <a:custGeom>
                      <a:avLst/>
                      <a:gdLst>
                        <a:gd name="T0" fmla="*/ 0 w 103"/>
                        <a:gd name="T1" fmla="*/ 0 h 52"/>
                        <a:gd name="T2" fmla="*/ 0 w 103"/>
                        <a:gd name="T3" fmla="*/ 0 h 52"/>
                        <a:gd name="T4" fmla="*/ 0 w 103"/>
                        <a:gd name="T5" fmla="*/ 0 h 52"/>
                        <a:gd name="T6" fmla="*/ 0 w 103"/>
                        <a:gd name="T7" fmla="*/ 0 h 52"/>
                        <a:gd name="T8" fmla="*/ 0 w 103"/>
                        <a:gd name="T9" fmla="*/ 0 h 52"/>
                        <a:gd name="T10" fmla="*/ 0 w 103"/>
                        <a:gd name="T11" fmla="*/ 0 h 52"/>
                        <a:gd name="T12" fmla="*/ 0 w 103"/>
                        <a:gd name="T13" fmla="*/ 0 h 52"/>
                        <a:gd name="T14" fmla="*/ 0 w 103"/>
                        <a:gd name="T15" fmla="*/ 0 h 52"/>
                        <a:gd name="T16" fmla="*/ 0 w 103"/>
                        <a:gd name="T17" fmla="*/ 0 h 52"/>
                        <a:gd name="T18" fmla="*/ 0 w 103"/>
                        <a:gd name="T19" fmla="*/ 0 h 52"/>
                        <a:gd name="T20" fmla="*/ 0 w 103"/>
                        <a:gd name="T21" fmla="*/ 0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52"/>
                        <a:gd name="T35" fmla="*/ 103 w 10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52">
                          <a:moveTo>
                            <a:pt x="0" y="27"/>
                          </a:moveTo>
                          <a:lnTo>
                            <a:pt x="20" y="42"/>
                          </a:lnTo>
                          <a:lnTo>
                            <a:pt x="39" y="50"/>
                          </a:lnTo>
                          <a:lnTo>
                            <a:pt x="62" y="52"/>
                          </a:lnTo>
                          <a:lnTo>
                            <a:pt x="78" y="50"/>
                          </a:lnTo>
                          <a:lnTo>
                            <a:pt x="93" y="45"/>
                          </a:lnTo>
                          <a:lnTo>
                            <a:pt x="103" y="30"/>
                          </a:lnTo>
                          <a:lnTo>
                            <a:pt x="103" y="12"/>
                          </a:lnTo>
                          <a:lnTo>
                            <a:pt x="91" y="3"/>
                          </a:lnTo>
                          <a:lnTo>
                            <a:pt x="77" y="0"/>
                          </a:lnTo>
                          <a:lnTo>
                            <a:pt x="58" y="6"/>
                          </a:lnTo>
                        </a:path>
                      </a:pathLst>
                    </a:custGeom>
                    <a:grpFill/>
                    <a:ln w="6350">
                      <a:solidFill>
                        <a:srgbClr val="000000"/>
                      </a:solidFill>
                      <a:round/>
                      <a:headEnd/>
                      <a:tailEnd/>
                    </a:ln>
                  </p:spPr>
                  <p:txBody>
                    <a:bodyPr/>
                    <a:lstStyle/>
                    <a:p>
                      <a:endParaRPr lang="en-US" dirty="0"/>
                    </a:p>
                  </p:txBody>
                </p:sp>
                <p:sp>
                  <p:nvSpPr>
                    <p:cNvPr id="47151" name="Freeform 29"/>
                    <p:cNvSpPr>
                      <a:spLocks/>
                    </p:cNvSpPr>
                    <p:nvPr/>
                  </p:nvSpPr>
                  <p:spPr bwMode="auto">
                    <a:xfrm>
                      <a:off x="1005" y="430"/>
                      <a:ext cx="23" cy="25"/>
                    </a:xfrm>
                    <a:custGeom>
                      <a:avLst/>
                      <a:gdLst>
                        <a:gd name="T0" fmla="*/ 0 w 47"/>
                        <a:gd name="T1" fmla="*/ 0 h 77"/>
                        <a:gd name="T2" fmla="*/ 0 w 47"/>
                        <a:gd name="T3" fmla="*/ 0 h 77"/>
                        <a:gd name="T4" fmla="*/ 0 w 47"/>
                        <a:gd name="T5" fmla="*/ 0 h 77"/>
                        <a:gd name="T6" fmla="*/ 0 w 47"/>
                        <a:gd name="T7" fmla="*/ 0 h 77"/>
                        <a:gd name="T8" fmla="*/ 0 w 47"/>
                        <a:gd name="T9" fmla="*/ 0 h 77"/>
                        <a:gd name="T10" fmla="*/ 0 60000 65536"/>
                        <a:gd name="T11" fmla="*/ 0 60000 65536"/>
                        <a:gd name="T12" fmla="*/ 0 60000 65536"/>
                        <a:gd name="T13" fmla="*/ 0 60000 65536"/>
                        <a:gd name="T14" fmla="*/ 0 60000 65536"/>
                        <a:gd name="T15" fmla="*/ 0 w 47"/>
                        <a:gd name="T16" fmla="*/ 0 h 77"/>
                        <a:gd name="T17" fmla="*/ 47 w 47"/>
                        <a:gd name="T18" fmla="*/ 77 h 77"/>
                      </a:gdLst>
                      <a:ahLst/>
                      <a:cxnLst>
                        <a:cxn ang="T10">
                          <a:pos x="T0" y="T1"/>
                        </a:cxn>
                        <a:cxn ang="T11">
                          <a:pos x="T2" y="T3"/>
                        </a:cxn>
                        <a:cxn ang="T12">
                          <a:pos x="T4" y="T5"/>
                        </a:cxn>
                        <a:cxn ang="T13">
                          <a:pos x="T6" y="T7"/>
                        </a:cxn>
                        <a:cxn ang="T14">
                          <a:pos x="T8" y="T9"/>
                        </a:cxn>
                      </a:cxnLst>
                      <a:rect l="T15" t="T16" r="T17" b="T18"/>
                      <a:pathLst>
                        <a:path w="47" h="77">
                          <a:moveTo>
                            <a:pt x="47" y="0"/>
                          </a:moveTo>
                          <a:lnTo>
                            <a:pt x="28" y="10"/>
                          </a:lnTo>
                          <a:lnTo>
                            <a:pt x="13" y="28"/>
                          </a:lnTo>
                          <a:lnTo>
                            <a:pt x="3" y="53"/>
                          </a:lnTo>
                          <a:lnTo>
                            <a:pt x="0" y="77"/>
                          </a:lnTo>
                        </a:path>
                      </a:pathLst>
                    </a:custGeom>
                    <a:grpFill/>
                    <a:ln w="6350">
                      <a:solidFill>
                        <a:srgbClr val="000000"/>
                      </a:solidFill>
                      <a:round/>
                      <a:headEnd/>
                      <a:tailEnd/>
                    </a:ln>
                  </p:spPr>
                  <p:txBody>
                    <a:bodyPr/>
                    <a:lstStyle/>
                    <a:p>
                      <a:endParaRPr lang="en-US" dirty="0"/>
                    </a:p>
                  </p:txBody>
                </p:sp>
                <p:sp>
                  <p:nvSpPr>
                    <p:cNvPr id="47152" name="Freeform 30"/>
                    <p:cNvSpPr>
                      <a:spLocks/>
                    </p:cNvSpPr>
                    <p:nvPr/>
                  </p:nvSpPr>
                  <p:spPr bwMode="auto">
                    <a:xfrm>
                      <a:off x="1057" y="367"/>
                      <a:ext cx="19" cy="20"/>
                    </a:xfrm>
                    <a:custGeom>
                      <a:avLst/>
                      <a:gdLst>
                        <a:gd name="T0" fmla="*/ 0 w 38"/>
                        <a:gd name="T1" fmla="*/ 0 h 59"/>
                        <a:gd name="T2" fmla="*/ 1 w 38"/>
                        <a:gd name="T3" fmla="*/ 0 h 59"/>
                        <a:gd name="T4" fmla="*/ 1 w 38"/>
                        <a:gd name="T5" fmla="*/ 0 h 59"/>
                        <a:gd name="T6" fmla="*/ 1 w 38"/>
                        <a:gd name="T7" fmla="*/ 0 h 59"/>
                        <a:gd name="T8" fmla="*/ 1 w 38"/>
                        <a:gd name="T9" fmla="*/ 0 h 59"/>
                        <a:gd name="T10" fmla="*/ 0 60000 65536"/>
                        <a:gd name="T11" fmla="*/ 0 60000 65536"/>
                        <a:gd name="T12" fmla="*/ 0 60000 65536"/>
                        <a:gd name="T13" fmla="*/ 0 60000 65536"/>
                        <a:gd name="T14" fmla="*/ 0 60000 65536"/>
                        <a:gd name="T15" fmla="*/ 0 w 38"/>
                        <a:gd name="T16" fmla="*/ 0 h 59"/>
                        <a:gd name="T17" fmla="*/ 38 w 38"/>
                        <a:gd name="T18" fmla="*/ 59 h 59"/>
                      </a:gdLst>
                      <a:ahLst/>
                      <a:cxnLst>
                        <a:cxn ang="T10">
                          <a:pos x="T0" y="T1"/>
                        </a:cxn>
                        <a:cxn ang="T11">
                          <a:pos x="T2" y="T3"/>
                        </a:cxn>
                        <a:cxn ang="T12">
                          <a:pos x="T4" y="T5"/>
                        </a:cxn>
                        <a:cxn ang="T13">
                          <a:pos x="T6" y="T7"/>
                        </a:cxn>
                        <a:cxn ang="T14">
                          <a:pos x="T8" y="T9"/>
                        </a:cxn>
                      </a:cxnLst>
                      <a:rect l="T15" t="T16" r="T17" b="T18"/>
                      <a:pathLst>
                        <a:path w="38" h="59">
                          <a:moveTo>
                            <a:pt x="0" y="0"/>
                          </a:moveTo>
                          <a:lnTo>
                            <a:pt x="18" y="59"/>
                          </a:lnTo>
                          <a:lnTo>
                            <a:pt x="20" y="45"/>
                          </a:lnTo>
                          <a:lnTo>
                            <a:pt x="27" y="36"/>
                          </a:lnTo>
                          <a:lnTo>
                            <a:pt x="38" y="37"/>
                          </a:lnTo>
                        </a:path>
                      </a:pathLst>
                    </a:custGeom>
                    <a:grpFill/>
                    <a:ln w="6350">
                      <a:solidFill>
                        <a:srgbClr val="000000"/>
                      </a:solidFill>
                      <a:round/>
                      <a:headEnd/>
                      <a:tailEnd/>
                    </a:ln>
                  </p:spPr>
                  <p:txBody>
                    <a:bodyPr/>
                    <a:lstStyle/>
                    <a:p>
                      <a:endParaRPr lang="en-US" dirty="0"/>
                    </a:p>
                  </p:txBody>
                </p:sp>
                <p:sp>
                  <p:nvSpPr>
                    <p:cNvPr id="47153" name="Freeform 31"/>
                    <p:cNvSpPr>
                      <a:spLocks/>
                    </p:cNvSpPr>
                    <p:nvPr/>
                  </p:nvSpPr>
                  <p:spPr bwMode="auto">
                    <a:xfrm>
                      <a:off x="1071" y="383"/>
                      <a:ext cx="9" cy="8"/>
                    </a:xfrm>
                    <a:custGeom>
                      <a:avLst/>
                      <a:gdLst>
                        <a:gd name="T0" fmla="*/ 1 w 18"/>
                        <a:gd name="T1" fmla="*/ 0 h 22"/>
                        <a:gd name="T2" fmla="*/ 1 w 18"/>
                        <a:gd name="T3" fmla="*/ 0 h 22"/>
                        <a:gd name="T4" fmla="*/ 0 w 18"/>
                        <a:gd name="T5" fmla="*/ 0 h 22"/>
                        <a:gd name="T6" fmla="*/ 0 w 18"/>
                        <a:gd name="T7" fmla="*/ 0 h 22"/>
                        <a:gd name="T8" fmla="*/ 1 w 18"/>
                        <a:gd name="T9" fmla="*/ 0 h 22"/>
                        <a:gd name="T10" fmla="*/ 1 w 18"/>
                        <a:gd name="T11" fmla="*/ 0 h 22"/>
                        <a:gd name="T12" fmla="*/ 1 w 18"/>
                        <a:gd name="T13" fmla="*/ 0 h 22"/>
                        <a:gd name="T14" fmla="*/ 1 w 18"/>
                        <a:gd name="T15" fmla="*/ 0 h 22"/>
                        <a:gd name="T16" fmla="*/ 1 w 18"/>
                        <a:gd name="T17" fmla="*/ 0 h 22"/>
                        <a:gd name="T18" fmla="*/ 1 w 18"/>
                        <a:gd name="T19" fmla="*/ 0 h 22"/>
                        <a:gd name="T20" fmla="*/ 1 w 18"/>
                        <a:gd name="T21" fmla="*/ 0 h 22"/>
                        <a:gd name="T22" fmla="*/ 1 w 18"/>
                        <a:gd name="T23" fmla="*/ 0 h 22"/>
                        <a:gd name="T24" fmla="*/ 1 w 18"/>
                        <a:gd name="T25" fmla="*/ 0 h 2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8"/>
                        <a:gd name="T40" fmla="*/ 0 h 22"/>
                        <a:gd name="T41" fmla="*/ 18 w 18"/>
                        <a:gd name="T42" fmla="*/ 22 h 2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8" h="22">
                          <a:moveTo>
                            <a:pt x="7" y="19"/>
                          </a:moveTo>
                          <a:lnTo>
                            <a:pt x="3" y="15"/>
                          </a:lnTo>
                          <a:lnTo>
                            <a:pt x="0" y="10"/>
                          </a:lnTo>
                          <a:lnTo>
                            <a:pt x="0" y="5"/>
                          </a:lnTo>
                          <a:lnTo>
                            <a:pt x="4" y="0"/>
                          </a:lnTo>
                          <a:lnTo>
                            <a:pt x="8" y="0"/>
                          </a:lnTo>
                          <a:lnTo>
                            <a:pt x="13" y="3"/>
                          </a:lnTo>
                          <a:lnTo>
                            <a:pt x="15" y="7"/>
                          </a:lnTo>
                          <a:lnTo>
                            <a:pt x="15" y="13"/>
                          </a:lnTo>
                          <a:lnTo>
                            <a:pt x="17" y="19"/>
                          </a:lnTo>
                          <a:lnTo>
                            <a:pt x="18" y="22"/>
                          </a:lnTo>
                          <a:lnTo>
                            <a:pt x="13" y="21"/>
                          </a:lnTo>
                          <a:lnTo>
                            <a:pt x="7" y="19"/>
                          </a:lnTo>
                          <a:close/>
                        </a:path>
                      </a:pathLst>
                    </a:custGeom>
                    <a:grpFill/>
                    <a:ln w="6350">
                      <a:solidFill>
                        <a:srgbClr val="000000"/>
                      </a:solidFill>
                      <a:round/>
                      <a:headEnd/>
                      <a:tailEnd/>
                    </a:ln>
                  </p:spPr>
                  <p:txBody>
                    <a:bodyPr/>
                    <a:lstStyle/>
                    <a:p>
                      <a:endParaRPr lang="en-US" dirty="0"/>
                    </a:p>
                  </p:txBody>
                </p:sp>
                <p:sp>
                  <p:nvSpPr>
                    <p:cNvPr id="47154" name="Freeform 32"/>
                    <p:cNvSpPr>
                      <a:spLocks/>
                    </p:cNvSpPr>
                    <p:nvPr/>
                  </p:nvSpPr>
                  <p:spPr bwMode="auto">
                    <a:xfrm>
                      <a:off x="1077" y="356"/>
                      <a:ext cx="25" cy="35"/>
                    </a:xfrm>
                    <a:custGeom>
                      <a:avLst/>
                      <a:gdLst>
                        <a:gd name="T0" fmla="*/ 1 w 50"/>
                        <a:gd name="T1" fmla="*/ 0 h 103"/>
                        <a:gd name="T2" fmla="*/ 1 w 50"/>
                        <a:gd name="T3" fmla="*/ 0 h 103"/>
                        <a:gd name="T4" fmla="*/ 1 w 50"/>
                        <a:gd name="T5" fmla="*/ 0 h 103"/>
                        <a:gd name="T6" fmla="*/ 1 w 50"/>
                        <a:gd name="T7" fmla="*/ 0 h 103"/>
                        <a:gd name="T8" fmla="*/ 1 w 50"/>
                        <a:gd name="T9" fmla="*/ 0 h 103"/>
                        <a:gd name="T10" fmla="*/ 0 w 50"/>
                        <a:gd name="T11" fmla="*/ 0 h 103"/>
                        <a:gd name="T12" fmla="*/ 0 60000 65536"/>
                        <a:gd name="T13" fmla="*/ 0 60000 65536"/>
                        <a:gd name="T14" fmla="*/ 0 60000 65536"/>
                        <a:gd name="T15" fmla="*/ 0 60000 65536"/>
                        <a:gd name="T16" fmla="*/ 0 60000 65536"/>
                        <a:gd name="T17" fmla="*/ 0 60000 65536"/>
                        <a:gd name="T18" fmla="*/ 0 w 50"/>
                        <a:gd name="T19" fmla="*/ 0 h 103"/>
                        <a:gd name="T20" fmla="*/ 50 w 50"/>
                        <a:gd name="T21" fmla="*/ 103 h 103"/>
                      </a:gdLst>
                      <a:ahLst/>
                      <a:cxnLst>
                        <a:cxn ang="T12">
                          <a:pos x="T0" y="T1"/>
                        </a:cxn>
                        <a:cxn ang="T13">
                          <a:pos x="T2" y="T3"/>
                        </a:cxn>
                        <a:cxn ang="T14">
                          <a:pos x="T4" y="T5"/>
                        </a:cxn>
                        <a:cxn ang="T15">
                          <a:pos x="T6" y="T7"/>
                        </a:cxn>
                        <a:cxn ang="T16">
                          <a:pos x="T8" y="T9"/>
                        </a:cxn>
                        <a:cxn ang="T17">
                          <a:pos x="T10" y="T11"/>
                        </a:cxn>
                      </a:cxnLst>
                      <a:rect l="T18" t="T19" r="T20" b="T21"/>
                      <a:pathLst>
                        <a:path w="50" h="103">
                          <a:moveTo>
                            <a:pt x="50" y="103"/>
                          </a:moveTo>
                          <a:lnTo>
                            <a:pt x="49" y="71"/>
                          </a:lnTo>
                          <a:lnTo>
                            <a:pt x="40" y="43"/>
                          </a:lnTo>
                          <a:lnTo>
                            <a:pt x="21" y="34"/>
                          </a:lnTo>
                          <a:lnTo>
                            <a:pt x="2" y="19"/>
                          </a:lnTo>
                          <a:lnTo>
                            <a:pt x="0" y="0"/>
                          </a:lnTo>
                        </a:path>
                      </a:pathLst>
                    </a:custGeom>
                    <a:grpFill/>
                    <a:ln w="6350">
                      <a:solidFill>
                        <a:srgbClr val="000000"/>
                      </a:solidFill>
                      <a:round/>
                      <a:headEnd/>
                      <a:tailEnd/>
                    </a:ln>
                  </p:spPr>
                  <p:txBody>
                    <a:bodyPr/>
                    <a:lstStyle/>
                    <a:p>
                      <a:endParaRPr lang="en-US" dirty="0"/>
                    </a:p>
                  </p:txBody>
                </p:sp>
                <p:sp>
                  <p:nvSpPr>
                    <p:cNvPr id="47155" name="Freeform 33"/>
                    <p:cNvSpPr>
                      <a:spLocks/>
                    </p:cNvSpPr>
                    <p:nvPr/>
                  </p:nvSpPr>
                  <p:spPr bwMode="auto">
                    <a:xfrm>
                      <a:off x="1044" y="405"/>
                      <a:ext cx="33" cy="32"/>
                    </a:xfrm>
                    <a:custGeom>
                      <a:avLst/>
                      <a:gdLst>
                        <a:gd name="T0" fmla="*/ 0 w 67"/>
                        <a:gd name="T1" fmla="*/ 0 h 97"/>
                        <a:gd name="T2" fmla="*/ 0 w 67"/>
                        <a:gd name="T3" fmla="*/ 0 h 97"/>
                        <a:gd name="T4" fmla="*/ 0 w 67"/>
                        <a:gd name="T5" fmla="*/ 0 h 97"/>
                        <a:gd name="T6" fmla="*/ 0 w 67"/>
                        <a:gd name="T7" fmla="*/ 0 h 97"/>
                        <a:gd name="T8" fmla="*/ 0 w 67"/>
                        <a:gd name="T9" fmla="*/ 0 h 97"/>
                        <a:gd name="T10" fmla="*/ 0 w 67"/>
                        <a:gd name="T11" fmla="*/ 0 h 97"/>
                        <a:gd name="T12" fmla="*/ 0 w 67"/>
                        <a:gd name="T13" fmla="*/ 0 h 97"/>
                        <a:gd name="T14" fmla="*/ 0 w 67"/>
                        <a:gd name="T15" fmla="*/ 0 h 97"/>
                        <a:gd name="T16" fmla="*/ 0 w 67"/>
                        <a:gd name="T17" fmla="*/ 0 h 97"/>
                        <a:gd name="T18" fmla="*/ 0 w 67"/>
                        <a:gd name="T19" fmla="*/ 0 h 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7"/>
                        <a:gd name="T31" fmla="*/ 0 h 97"/>
                        <a:gd name="T32" fmla="*/ 67 w 67"/>
                        <a:gd name="T33" fmla="*/ 97 h 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7" h="97">
                          <a:moveTo>
                            <a:pt x="35" y="93"/>
                          </a:moveTo>
                          <a:lnTo>
                            <a:pt x="21" y="97"/>
                          </a:lnTo>
                          <a:lnTo>
                            <a:pt x="8" y="96"/>
                          </a:lnTo>
                          <a:lnTo>
                            <a:pt x="0" y="84"/>
                          </a:lnTo>
                          <a:lnTo>
                            <a:pt x="1" y="65"/>
                          </a:lnTo>
                          <a:lnTo>
                            <a:pt x="12" y="52"/>
                          </a:lnTo>
                          <a:lnTo>
                            <a:pt x="33" y="40"/>
                          </a:lnTo>
                          <a:lnTo>
                            <a:pt x="49" y="27"/>
                          </a:lnTo>
                          <a:lnTo>
                            <a:pt x="60" y="18"/>
                          </a:lnTo>
                          <a:lnTo>
                            <a:pt x="67" y="0"/>
                          </a:lnTo>
                        </a:path>
                      </a:pathLst>
                    </a:custGeom>
                    <a:grpFill/>
                    <a:ln w="6350">
                      <a:solidFill>
                        <a:srgbClr val="000000"/>
                      </a:solidFill>
                      <a:round/>
                      <a:headEnd/>
                      <a:tailEnd/>
                    </a:ln>
                  </p:spPr>
                  <p:txBody>
                    <a:bodyPr/>
                    <a:lstStyle/>
                    <a:p>
                      <a:endParaRPr lang="en-US" dirty="0"/>
                    </a:p>
                  </p:txBody>
                </p:sp>
              </p:grpSp>
              <p:sp>
                <p:nvSpPr>
                  <p:cNvPr id="47148" name="Line 34"/>
                  <p:cNvSpPr>
                    <a:spLocks noChangeShapeType="1"/>
                  </p:cNvSpPr>
                  <p:nvPr/>
                </p:nvSpPr>
                <p:spPr bwMode="auto">
                  <a:xfrm flipH="1" flipV="1">
                    <a:off x="1015" y="440"/>
                    <a:ext cx="37" cy="23"/>
                  </a:xfrm>
                  <a:prstGeom prst="line">
                    <a:avLst/>
                  </a:prstGeom>
                  <a:grpFill/>
                  <a:ln w="6350">
                    <a:solidFill>
                      <a:srgbClr val="000000"/>
                    </a:solidFill>
                    <a:round/>
                    <a:headEnd/>
                    <a:tailEnd/>
                  </a:ln>
                </p:spPr>
                <p:txBody>
                  <a:bodyPr/>
                  <a:lstStyle/>
                  <a:p>
                    <a:endParaRPr lang="en-US" dirty="0"/>
                  </a:p>
                </p:txBody>
              </p:sp>
            </p:grpSp>
          </p:grpSp>
          <p:sp>
            <p:nvSpPr>
              <p:cNvPr id="47144" name="Freeform 35"/>
              <p:cNvSpPr>
                <a:spLocks/>
              </p:cNvSpPr>
              <p:nvPr/>
            </p:nvSpPr>
            <p:spPr bwMode="auto">
              <a:xfrm>
                <a:off x="954" y="270"/>
                <a:ext cx="203" cy="108"/>
              </a:xfrm>
              <a:custGeom>
                <a:avLst/>
                <a:gdLst>
                  <a:gd name="T0" fmla="*/ 1 w 405"/>
                  <a:gd name="T1" fmla="*/ 0 h 326"/>
                  <a:gd name="T2" fmla="*/ 1 w 405"/>
                  <a:gd name="T3" fmla="*/ 0 h 326"/>
                  <a:gd name="T4" fmla="*/ 1 w 405"/>
                  <a:gd name="T5" fmla="*/ 0 h 326"/>
                  <a:gd name="T6" fmla="*/ 1 w 405"/>
                  <a:gd name="T7" fmla="*/ 0 h 326"/>
                  <a:gd name="T8" fmla="*/ 1 w 405"/>
                  <a:gd name="T9" fmla="*/ 0 h 326"/>
                  <a:gd name="T10" fmla="*/ 1 w 405"/>
                  <a:gd name="T11" fmla="*/ 0 h 326"/>
                  <a:gd name="T12" fmla="*/ 1 w 405"/>
                  <a:gd name="T13" fmla="*/ 0 h 326"/>
                  <a:gd name="T14" fmla="*/ 1 w 405"/>
                  <a:gd name="T15" fmla="*/ 0 h 326"/>
                  <a:gd name="T16" fmla="*/ 1 w 405"/>
                  <a:gd name="T17" fmla="*/ 0 h 326"/>
                  <a:gd name="T18" fmla="*/ 1 w 405"/>
                  <a:gd name="T19" fmla="*/ 0 h 326"/>
                  <a:gd name="T20" fmla="*/ 1 w 405"/>
                  <a:gd name="T21" fmla="*/ 0 h 326"/>
                  <a:gd name="T22" fmla="*/ 1 w 405"/>
                  <a:gd name="T23" fmla="*/ 0 h 326"/>
                  <a:gd name="T24" fmla="*/ 1 w 405"/>
                  <a:gd name="T25" fmla="*/ 0 h 326"/>
                  <a:gd name="T26" fmla="*/ 1 w 405"/>
                  <a:gd name="T27" fmla="*/ 0 h 326"/>
                  <a:gd name="T28" fmla="*/ 1 w 405"/>
                  <a:gd name="T29" fmla="*/ 0 h 326"/>
                  <a:gd name="T30" fmla="*/ 1 w 405"/>
                  <a:gd name="T31" fmla="*/ 0 h 326"/>
                  <a:gd name="T32" fmla="*/ 1 w 405"/>
                  <a:gd name="T33" fmla="*/ 0 h 326"/>
                  <a:gd name="T34" fmla="*/ 1 w 405"/>
                  <a:gd name="T35" fmla="*/ 0 h 326"/>
                  <a:gd name="T36" fmla="*/ 1 w 405"/>
                  <a:gd name="T37" fmla="*/ 0 h 326"/>
                  <a:gd name="T38" fmla="*/ 1 w 405"/>
                  <a:gd name="T39" fmla="*/ 0 h 326"/>
                  <a:gd name="T40" fmla="*/ 1 w 405"/>
                  <a:gd name="T41" fmla="*/ 0 h 326"/>
                  <a:gd name="T42" fmla="*/ 1 w 405"/>
                  <a:gd name="T43" fmla="*/ 0 h 326"/>
                  <a:gd name="T44" fmla="*/ 1 w 405"/>
                  <a:gd name="T45" fmla="*/ 0 h 326"/>
                  <a:gd name="T46" fmla="*/ 1 w 405"/>
                  <a:gd name="T47" fmla="*/ 0 h 326"/>
                  <a:gd name="T48" fmla="*/ 1 w 405"/>
                  <a:gd name="T49" fmla="*/ 0 h 326"/>
                  <a:gd name="T50" fmla="*/ 1 w 405"/>
                  <a:gd name="T51" fmla="*/ 0 h 326"/>
                  <a:gd name="T52" fmla="*/ 1 w 405"/>
                  <a:gd name="T53" fmla="*/ 0 h 326"/>
                  <a:gd name="T54" fmla="*/ 1 w 405"/>
                  <a:gd name="T55" fmla="*/ 0 h 326"/>
                  <a:gd name="T56" fmla="*/ 1 w 405"/>
                  <a:gd name="T57" fmla="*/ 0 h 326"/>
                  <a:gd name="T58" fmla="*/ 1 w 405"/>
                  <a:gd name="T59" fmla="*/ 0 h 326"/>
                  <a:gd name="T60" fmla="*/ 1 w 405"/>
                  <a:gd name="T61" fmla="*/ 0 h 326"/>
                  <a:gd name="T62" fmla="*/ 1 w 405"/>
                  <a:gd name="T63" fmla="*/ 0 h 326"/>
                  <a:gd name="T64" fmla="*/ 1 w 405"/>
                  <a:gd name="T65" fmla="*/ 0 h 326"/>
                  <a:gd name="T66" fmla="*/ 1 w 405"/>
                  <a:gd name="T67" fmla="*/ 0 h 326"/>
                  <a:gd name="T68" fmla="*/ 1 w 405"/>
                  <a:gd name="T69" fmla="*/ 0 h 326"/>
                  <a:gd name="T70" fmla="*/ 1 w 405"/>
                  <a:gd name="T71" fmla="*/ 0 h 326"/>
                  <a:gd name="T72" fmla="*/ 1 w 405"/>
                  <a:gd name="T73" fmla="*/ 0 h 326"/>
                  <a:gd name="T74" fmla="*/ 1 w 405"/>
                  <a:gd name="T75" fmla="*/ 0 h 326"/>
                  <a:gd name="T76" fmla="*/ 1 w 405"/>
                  <a:gd name="T77" fmla="*/ 0 h 326"/>
                  <a:gd name="T78" fmla="*/ 1 w 405"/>
                  <a:gd name="T79" fmla="*/ 0 h 326"/>
                  <a:gd name="T80" fmla="*/ 1 w 405"/>
                  <a:gd name="T81" fmla="*/ 0 h 326"/>
                  <a:gd name="T82" fmla="*/ 1 w 405"/>
                  <a:gd name="T83" fmla="*/ 0 h 326"/>
                  <a:gd name="T84" fmla="*/ 1 w 405"/>
                  <a:gd name="T85" fmla="*/ 0 h 326"/>
                  <a:gd name="T86" fmla="*/ 1 w 405"/>
                  <a:gd name="T87" fmla="*/ 0 h 326"/>
                  <a:gd name="T88" fmla="*/ 1 w 405"/>
                  <a:gd name="T89" fmla="*/ 0 h 326"/>
                  <a:gd name="T90" fmla="*/ 1 w 405"/>
                  <a:gd name="T91" fmla="*/ 0 h 326"/>
                  <a:gd name="T92" fmla="*/ 1 w 405"/>
                  <a:gd name="T93" fmla="*/ 0 h 326"/>
                  <a:gd name="T94" fmla="*/ 1 w 405"/>
                  <a:gd name="T95" fmla="*/ 0 h 326"/>
                  <a:gd name="T96" fmla="*/ 1 w 405"/>
                  <a:gd name="T97" fmla="*/ 0 h 326"/>
                  <a:gd name="T98" fmla="*/ 1 w 405"/>
                  <a:gd name="T99" fmla="*/ 0 h 326"/>
                  <a:gd name="T100" fmla="*/ 1 w 405"/>
                  <a:gd name="T101" fmla="*/ 0 h 326"/>
                  <a:gd name="T102" fmla="*/ 1 w 405"/>
                  <a:gd name="T103" fmla="*/ 0 h 326"/>
                  <a:gd name="T104" fmla="*/ 1 w 405"/>
                  <a:gd name="T105" fmla="*/ 0 h 326"/>
                  <a:gd name="T106" fmla="*/ 1 w 405"/>
                  <a:gd name="T107" fmla="*/ 0 h 326"/>
                  <a:gd name="T108" fmla="*/ 1 w 405"/>
                  <a:gd name="T109" fmla="*/ 0 h 326"/>
                  <a:gd name="T110" fmla="*/ 1 w 405"/>
                  <a:gd name="T111" fmla="*/ 0 h 326"/>
                  <a:gd name="T112" fmla="*/ 1 w 405"/>
                  <a:gd name="T113" fmla="*/ 0 h 326"/>
                  <a:gd name="T114" fmla="*/ 1 w 405"/>
                  <a:gd name="T115" fmla="*/ 0 h 326"/>
                  <a:gd name="T116" fmla="*/ 0 w 405"/>
                  <a:gd name="T117" fmla="*/ 0 h 326"/>
                  <a:gd name="T118" fmla="*/ 1 w 405"/>
                  <a:gd name="T119" fmla="*/ 0 h 326"/>
                  <a:gd name="T120" fmla="*/ 1 w 405"/>
                  <a:gd name="T121" fmla="*/ 0 h 326"/>
                  <a:gd name="T122" fmla="*/ 1 w 405"/>
                  <a:gd name="T123" fmla="*/ 0 h 32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05"/>
                  <a:gd name="T187" fmla="*/ 0 h 326"/>
                  <a:gd name="T188" fmla="*/ 405 w 405"/>
                  <a:gd name="T189" fmla="*/ 326 h 32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05" h="326">
                    <a:moveTo>
                      <a:pt x="14" y="326"/>
                    </a:moveTo>
                    <a:lnTo>
                      <a:pt x="41" y="309"/>
                    </a:lnTo>
                    <a:lnTo>
                      <a:pt x="56" y="285"/>
                    </a:lnTo>
                    <a:lnTo>
                      <a:pt x="65" y="251"/>
                    </a:lnTo>
                    <a:lnTo>
                      <a:pt x="71" y="220"/>
                    </a:lnTo>
                    <a:lnTo>
                      <a:pt x="81" y="198"/>
                    </a:lnTo>
                    <a:lnTo>
                      <a:pt x="97" y="183"/>
                    </a:lnTo>
                    <a:lnTo>
                      <a:pt x="115" y="176"/>
                    </a:lnTo>
                    <a:lnTo>
                      <a:pt x="132" y="180"/>
                    </a:lnTo>
                    <a:lnTo>
                      <a:pt x="148" y="196"/>
                    </a:lnTo>
                    <a:lnTo>
                      <a:pt x="157" y="222"/>
                    </a:lnTo>
                    <a:lnTo>
                      <a:pt x="151" y="253"/>
                    </a:lnTo>
                    <a:lnTo>
                      <a:pt x="137" y="294"/>
                    </a:lnTo>
                    <a:lnTo>
                      <a:pt x="169" y="304"/>
                    </a:lnTo>
                    <a:lnTo>
                      <a:pt x="172" y="285"/>
                    </a:lnTo>
                    <a:lnTo>
                      <a:pt x="189" y="267"/>
                    </a:lnTo>
                    <a:lnTo>
                      <a:pt x="201" y="247"/>
                    </a:lnTo>
                    <a:lnTo>
                      <a:pt x="208" y="229"/>
                    </a:lnTo>
                    <a:lnTo>
                      <a:pt x="212" y="211"/>
                    </a:lnTo>
                    <a:lnTo>
                      <a:pt x="223" y="220"/>
                    </a:lnTo>
                    <a:lnTo>
                      <a:pt x="237" y="225"/>
                    </a:lnTo>
                    <a:lnTo>
                      <a:pt x="249" y="227"/>
                    </a:lnTo>
                    <a:lnTo>
                      <a:pt x="261" y="225"/>
                    </a:lnTo>
                    <a:lnTo>
                      <a:pt x="272" y="222"/>
                    </a:lnTo>
                    <a:lnTo>
                      <a:pt x="281" y="239"/>
                    </a:lnTo>
                    <a:lnTo>
                      <a:pt x="294" y="261"/>
                    </a:lnTo>
                    <a:lnTo>
                      <a:pt x="313" y="281"/>
                    </a:lnTo>
                    <a:lnTo>
                      <a:pt x="328" y="292"/>
                    </a:lnTo>
                    <a:lnTo>
                      <a:pt x="348" y="303"/>
                    </a:lnTo>
                    <a:lnTo>
                      <a:pt x="370" y="306"/>
                    </a:lnTo>
                    <a:lnTo>
                      <a:pt x="388" y="298"/>
                    </a:lnTo>
                    <a:lnTo>
                      <a:pt x="402" y="278"/>
                    </a:lnTo>
                    <a:lnTo>
                      <a:pt x="405" y="254"/>
                    </a:lnTo>
                    <a:lnTo>
                      <a:pt x="400" y="233"/>
                    </a:lnTo>
                    <a:lnTo>
                      <a:pt x="390" y="204"/>
                    </a:lnTo>
                    <a:lnTo>
                      <a:pt x="383" y="177"/>
                    </a:lnTo>
                    <a:lnTo>
                      <a:pt x="376" y="160"/>
                    </a:lnTo>
                    <a:lnTo>
                      <a:pt x="357" y="137"/>
                    </a:lnTo>
                    <a:lnTo>
                      <a:pt x="340" y="130"/>
                    </a:lnTo>
                    <a:lnTo>
                      <a:pt x="322" y="126"/>
                    </a:lnTo>
                    <a:lnTo>
                      <a:pt x="310" y="129"/>
                    </a:lnTo>
                    <a:lnTo>
                      <a:pt x="296" y="95"/>
                    </a:lnTo>
                    <a:lnTo>
                      <a:pt x="275" y="67"/>
                    </a:lnTo>
                    <a:lnTo>
                      <a:pt x="240" y="37"/>
                    </a:lnTo>
                    <a:lnTo>
                      <a:pt x="194" y="13"/>
                    </a:lnTo>
                    <a:lnTo>
                      <a:pt x="149" y="0"/>
                    </a:lnTo>
                    <a:lnTo>
                      <a:pt x="116" y="6"/>
                    </a:lnTo>
                    <a:lnTo>
                      <a:pt x="109" y="19"/>
                    </a:lnTo>
                    <a:lnTo>
                      <a:pt x="101" y="33"/>
                    </a:lnTo>
                    <a:lnTo>
                      <a:pt x="84" y="46"/>
                    </a:lnTo>
                    <a:lnTo>
                      <a:pt x="63" y="59"/>
                    </a:lnTo>
                    <a:lnTo>
                      <a:pt x="47" y="71"/>
                    </a:lnTo>
                    <a:lnTo>
                      <a:pt x="35" y="84"/>
                    </a:lnTo>
                    <a:lnTo>
                      <a:pt x="24" y="106"/>
                    </a:lnTo>
                    <a:lnTo>
                      <a:pt x="16" y="129"/>
                    </a:lnTo>
                    <a:lnTo>
                      <a:pt x="14" y="152"/>
                    </a:lnTo>
                    <a:lnTo>
                      <a:pt x="8" y="180"/>
                    </a:lnTo>
                    <a:lnTo>
                      <a:pt x="2" y="211"/>
                    </a:lnTo>
                    <a:lnTo>
                      <a:pt x="0" y="248"/>
                    </a:lnTo>
                    <a:lnTo>
                      <a:pt x="1" y="276"/>
                    </a:lnTo>
                    <a:lnTo>
                      <a:pt x="6" y="304"/>
                    </a:lnTo>
                    <a:lnTo>
                      <a:pt x="14" y="326"/>
                    </a:lnTo>
                    <a:close/>
                  </a:path>
                </a:pathLst>
              </a:custGeom>
              <a:grpFill/>
              <a:ln w="6350">
                <a:solidFill>
                  <a:srgbClr val="000000"/>
                </a:solidFill>
                <a:round/>
                <a:headEnd/>
                <a:tailEnd/>
              </a:ln>
            </p:spPr>
            <p:txBody>
              <a:bodyPr/>
              <a:lstStyle/>
              <a:p>
                <a:endParaRPr lang="en-US" dirty="0"/>
              </a:p>
            </p:txBody>
          </p:sp>
        </p:grpSp>
        <p:grpSp>
          <p:nvGrpSpPr>
            <p:cNvPr id="12" name="Group 36"/>
            <p:cNvGrpSpPr>
              <a:grpSpLocks/>
            </p:cNvGrpSpPr>
            <p:nvPr/>
          </p:nvGrpSpPr>
          <p:grpSpPr bwMode="auto">
            <a:xfrm>
              <a:off x="256" y="1100"/>
              <a:ext cx="377" cy="96"/>
              <a:chOff x="256" y="1100"/>
              <a:chExt cx="377" cy="96"/>
            </a:xfrm>
            <a:grpFill/>
          </p:grpSpPr>
          <p:sp>
            <p:nvSpPr>
              <p:cNvPr id="47141" name="Freeform 37"/>
              <p:cNvSpPr>
                <a:spLocks/>
              </p:cNvSpPr>
              <p:nvPr/>
            </p:nvSpPr>
            <p:spPr bwMode="auto">
              <a:xfrm>
                <a:off x="256" y="1100"/>
                <a:ext cx="372" cy="73"/>
              </a:xfrm>
              <a:custGeom>
                <a:avLst/>
                <a:gdLst>
                  <a:gd name="T0" fmla="*/ 1 w 744"/>
                  <a:gd name="T1" fmla="*/ 0 h 221"/>
                  <a:gd name="T2" fmla="*/ 1 w 744"/>
                  <a:gd name="T3" fmla="*/ 0 h 221"/>
                  <a:gd name="T4" fmla="*/ 1 w 744"/>
                  <a:gd name="T5" fmla="*/ 0 h 221"/>
                  <a:gd name="T6" fmla="*/ 1 w 744"/>
                  <a:gd name="T7" fmla="*/ 0 h 221"/>
                  <a:gd name="T8" fmla="*/ 1 w 744"/>
                  <a:gd name="T9" fmla="*/ 0 h 221"/>
                  <a:gd name="T10" fmla="*/ 1 w 744"/>
                  <a:gd name="T11" fmla="*/ 0 h 221"/>
                  <a:gd name="T12" fmla="*/ 1 w 744"/>
                  <a:gd name="T13" fmla="*/ 0 h 221"/>
                  <a:gd name="T14" fmla="*/ 1 w 744"/>
                  <a:gd name="T15" fmla="*/ 0 h 221"/>
                  <a:gd name="T16" fmla="*/ 1 w 744"/>
                  <a:gd name="T17" fmla="*/ 0 h 221"/>
                  <a:gd name="T18" fmla="*/ 1 w 744"/>
                  <a:gd name="T19" fmla="*/ 0 h 221"/>
                  <a:gd name="T20" fmla="*/ 1 w 744"/>
                  <a:gd name="T21" fmla="*/ 0 h 221"/>
                  <a:gd name="T22" fmla="*/ 1 w 744"/>
                  <a:gd name="T23" fmla="*/ 0 h 221"/>
                  <a:gd name="T24" fmla="*/ 1 w 744"/>
                  <a:gd name="T25" fmla="*/ 0 h 221"/>
                  <a:gd name="T26" fmla="*/ 1 w 744"/>
                  <a:gd name="T27" fmla="*/ 0 h 221"/>
                  <a:gd name="T28" fmla="*/ 1 w 744"/>
                  <a:gd name="T29" fmla="*/ 0 h 221"/>
                  <a:gd name="T30" fmla="*/ 1 w 744"/>
                  <a:gd name="T31" fmla="*/ 0 h 221"/>
                  <a:gd name="T32" fmla="*/ 1 w 744"/>
                  <a:gd name="T33" fmla="*/ 0 h 221"/>
                  <a:gd name="T34" fmla="*/ 1 w 744"/>
                  <a:gd name="T35" fmla="*/ 0 h 221"/>
                  <a:gd name="T36" fmla="*/ 1 w 744"/>
                  <a:gd name="T37" fmla="*/ 0 h 221"/>
                  <a:gd name="T38" fmla="*/ 1 w 744"/>
                  <a:gd name="T39" fmla="*/ 0 h 221"/>
                  <a:gd name="T40" fmla="*/ 1 w 744"/>
                  <a:gd name="T41" fmla="*/ 0 h 221"/>
                  <a:gd name="T42" fmla="*/ 1 w 744"/>
                  <a:gd name="T43" fmla="*/ 0 h 221"/>
                  <a:gd name="T44" fmla="*/ 0 w 744"/>
                  <a:gd name="T45" fmla="*/ 0 h 221"/>
                  <a:gd name="T46" fmla="*/ 1 w 744"/>
                  <a:gd name="T47" fmla="*/ 0 h 221"/>
                  <a:gd name="T48" fmla="*/ 1 w 744"/>
                  <a:gd name="T49" fmla="*/ 0 h 221"/>
                  <a:gd name="T50" fmla="*/ 1 w 744"/>
                  <a:gd name="T51" fmla="*/ 0 h 221"/>
                  <a:gd name="T52" fmla="*/ 1 w 744"/>
                  <a:gd name="T53" fmla="*/ 0 h 221"/>
                  <a:gd name="T54" fmla="*/ 1 w 744"/>
                  <a:gd name="T55" fmla="*/ 0 h 221"/>
                  <a:gd name="T56" fmla="*/ 1 w 744"/>
                  <a:gd name="T57" fmla="*/ 0 h 221"/>
                  <a:gd name="T58" fmla="*/ 1 w 744"/>
                  <a:gd name="T59" fmla="*/ 0 h 221"/>
                  <a:gd name="T60" fmla="*/ 1 w 744"/>
                  <a:gd name="T61" fmla="*/ 0 h 221"/>
                  <a:gd name="T62" fmla="*/ 1 w 744"/>
                  <a:gd name="T63" fmla="*/ 0 h 221"/>
                  <a:gd name="T64" fmla="*/ 1 w 744"/>
                  <a:gd name="T65" fmla="*/ 0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4"/>
                  <a:gd name="T100" fmla="*/ 0 h 221"/>
                  <a:gd name="T101" fmla="*/ 744 w 744"/>
                  <a:gd name="T102" fmla="*/ 221 h 2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4" h="221">
                    <a:moveTo>
                      <a:pt x="355" y="0"/>
                    </a:moveTo>
                    <a:lnTo>
                      <a:pt x="403" y="9"/>
                    </a:lnTo>
                    <a:lnTo>
                      <a:pt x="442" y="26"/>
                    </a:lnTo>
                    <a:lnTo>
                      <a:pt x="483" y="49"/>
                    </a:lnTo>
                    <a:lnTo>
                      <a:pt x="543" y="71"/>
                    </a:lnTo>
                    <a:lnTo>
                      <a:pt x="585" y="71"/>
                    </a:lnTo>
                    <a:lnTo>
                      <a:pt x="642" y="87"/>
                    </a:lnTo>
                    <a:lnTo>
                      <a:pt x="690" y="105"/>
                    </a:lnTo>
                    <a:lnTo>
                      <a:pt x="741" y="130"/>
                    </a:lnTo>
                    <a:lnTo>
                      <a:pt x="744" y="161"/>
                    </a:lnTo>
                    <a:lnTo>
                      <a:pt x="723" y="193"/>
                    </a:lnTo>
                    <a:lnTo>
                      <a:pt x="680" y="215"/>
                    </a:lnTo>
                    <a:lnTo>
                      <a:pt x="626" y="220"/>
                    </a:lnTo>
                    <a:lnTo>
                      <a:pt x="444" y="221"/>
                    </a:lnTo>
                    <a:lnTo>
                      <a:pt x="376" y="215"/>
                    </a:lnTo>
                    <a:lnTo>
                      <a:pt x="309" y="208"/>
                    </a:lnTo>
                    <a:lnTo>
                      <a:pt x="247" y="186"/>
                    </a:lnTo>
                    <a:lnTo>
                      <a:pt x="211" y="176"/>
                    </a:lnTo>
                    <a:lnTo>
                      <a:pt x="211" y="204"/>
                    </a:lnTo>
                    <a:lnTo>
                      <a:pt x="44" y="205"/>
                    </a:lnTo>
                    <a:lnTo>
                      <a:pt x="19" y="177"/>
                    </a:lnTo>
                    <a:lnTo>
                      <a:pt x="3" y="130"/>
                    </a:lnTo>
                    <a:lnTo>
                      <a:pt x="0" y="94"/>
                    </a:lnTo>
                    <a:lnTo>
                      <a:pt x="3" y="44"/>
                    </a:lnTo>
                    <a:lnTo>
                      <a:pt x="9" y="7"/>
                    </a:lnTo>
                    <a:lnTo>
                      <a:pt x="49" y="7"/>
                    </a:lnTo>
                    <a:lnTo>
                      <a:pt x="101" y="31"/>
                    </a:lnTo>
                    <a:lnTo>
                      <a:pt x="156" y="53"/>
                    </a:lnTo>
                    <a:lnTo>
                      <a:pt x="196" y="55"/>
                    </a:lnTo>
                    <a:lnTo>
                      <a:pt x="239" y="44"/>
                    </a:lnTo>
                    <a:lnTo>
                      <a:pt x="288" y="31"/>
                    </a:lnTo>
                    <a:lnTo>
                      <a:pt x="378" y="47"/>
                    </a:lnTo>
                    <a:lnTo>
                      <a:pt x="355" y="0"/>
                    </a:lnTo>
                    <a:close/>
                  </a:path>
                </a:pathLst>
              </a:custGeom>
              <a:grpFill/>
              <a:ln w="6350">
                <a:solidFill>
                  <a:srgbClr val="000000"/>
                </a:solidFill>
                <a:round/>
                <a:headEnd/>
                <a:tailEnd/>
              </a:ln>
            </p:spPr>
            <p:txBody>
              <a:bodyPr/>
              <a:lstStyle/>
              <a:p>
                <a:endParaRPr lang="en-US" dirty="0"/>
              </a:p>
            </p:txBody>
          </p:sp>
          <p:sp>
            <p:nvSpPr>
              <p:cNvPr id="47142" name="Freeform 38"/>
              <p:cNvSpPr>
                <a:spLocks/>
              </p:cNvSpPr>
              <p:nvPr/>
            </p:nvSpPr>
            <p:spPr bwMode="auto">
              <a:xfrm>
                <a:off x="261" y="1123"/>
                <a:ext cx="372" cy="73"/>
              </a:xfrm>
              <a:custGeom>
                <a:avLst/>
                <a:gdLst>
                  <a:gd name="T0" fmla="*/ 0 w 745"/>
                  <a:gd name="T1" fmla="*/ 0 h 220"/>
                  <a:gd name="T2" fmla="*/ 0 w 745"/>
                  <a:gd name="T3" fmla="*/ 0 h 220"/>
                  <a:gd name="T4" fmla="*/ 0 w 745"/>
                  <a:gd name="T5" fmla="*/ 0 h 220"/>
                  <a:gd name="T6" fmla="*/ 0 w 745"/>
                  <a:gd name="T7" fmla="*/ 0 h 220"/>
                  <a:gd name="T8" fmla="*/ 0 w 745"/>
                  <a:gd name="T9" fmla="*/ 0 h 220"/>
                  <a:gd name="T10" fmla="*/ 0 w 745"/>
                  <a:gd name="T11" fmla="*/ 0 h 220"/>
                  <a:gd name="T12" fmla="*/ 0 w 745"/>
                  <a:gd name="T13" fmla="*/ 0 h 220"/>
                  <a:gd name="T14" fmla="*/ 0 w 745"/>
                  <a:gd name="T15" fmla="*/ 0 h 220"/>
                  <a:gd name="T16" fmla="*/ 0 w 745"/>
                  <a:gd name="T17" fmla="*/ 0 h 220"/>
                  <a:gd name="T18" fmla="*/ 0 w 745"/>
                  <a:gd name="T19" fmla="*/ 0 h 220"/>
                  <a:gd name="T20" fmla="*/ 0 w 745"/>
                  <a:gd name="T21" fmla="*/ 0 h 220"/>
                  <a:gd name="T22" fmla="*/ 0 w 745"/>
                  <a:gd name="T23" fmla="*/ 0 h 220"/>
                  <a:gd name="T24" fmla="*/ 0 w 745"/>
                  <a:gd name="T25" fmla="*/ 0 h 220"/>
                  <a:gd name="T26" fmla="*/ 0 w 745"/>
                  <a:gd name="T27" fmla="*/ 0 h 220"/>
                  <a:gd name="T28" fmla="*/ 0 w 745"/>
                  <a:gd name="T29" fmla="*/ 0 h 220"/>
                  <a:gd name="T30" fmla="*/ 0 w 745"/>
                  <a:gd name="T31" fmla="*/ 0 h 220"/>
                  <a:gd name="T32" fmla="*/ 0 w 745"/>
                  <a:gd name="T33" fmla="*/ 0 h 220"/>
                  <a:gd name="T34" fmla="*/ 0 w 745"/>
                  <a:gd name="T35" fmla="*/ 0 h 220"/>
                  <a:gd name="T36" fmla="*/ 0 w 745"/>
                  <a:gd name="T37" fmla="*/ 0 h 220"/>
                  <a:gd name="T38" fmla="*/ 0 w 745"/>
                  <a:gd name="T39" fmla="*/ 0 h 220"/>
                  <a:gd name="T40" fmla="*/ 0 w 745"/>
                  <a:gd name="T41" fmla="*/ 0 h 220"/>
                  <a:gd name="T42" fmla="*/ 0 w 745"/>
                  <a:gd name="T43" fmla="*/ 0 h 220"/>
                  <a:gd name="T44" fmla="*/ 0 w 745"/>
                  <a:gd name="T45" fmla="*/ 0 h 220"/>
                  <a:gd name="T46" fmla="*/ 0 w 745"/>
                  <a:gd name="T47" fmla="*/ 0 h 220"/>
                  <a:gd name="T48" fmla="*/ 0 w 745"/>
                  <a:gd name="T49" fmla="*/ 0 h 220"/>
                  <a:gd name="T50" fmla="*/ 0 w 745"/>
                  <a:gd name="T51" fmla="*/ 0 h 220"/>
                  <a:gd name="T52" fmla="*/ 0 w 745"/>
                  <a:gd name="T53" fmla="*/ 0 h 220"/>
                  <a:gd name="T54" fmla="*/ 0 w 745"/>
                  <a:gd name="T55" fmla="*/ 0 h 220"/>
                  <a:gd name="T56" fmla="*/ 0 w 745"/>
                  <a:gd name="T57" fmla="*/ 0 h 220"/>
                  <a:gd name="T58" fmla="*/ 0 w 745"/>
                  <a:gd name="T59" fmla="*/ 0 h 220"/>
                  <a:gd name="T60" fmla="*/ 0 w 745"/>
                  <a:gd name="T61" fmla="*/ 0 h 220"/>
                  <a:gd name="T62" fmla="*/ 0 w 745"/>
                  <a:gd name="T63" fmla="*/ 0 h 220"/>
                  <a:gd name="T64" fmla="*/ 0 w 745"/>
                  <a:gd name="T65" fmla="*/ 0 h 2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45"/>
                  <a:gd name="T100" fmla="*/ 0 h 220"/>
                  <a:gd name="T101" fmla="*/ 745 w 745"/>
                  <a:gd name="T102" fmla="*/ 220 h 22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45" h="220">
                    <a:moveTo>
                      <a:pt x="355" y="0"/>
                    </a:moveTo>
                    <a:lnTo>
                      <a:pt x="403" y="9"/>
                    </a:lnTo>
                    <a:lnTo>
                      <a:pt x="442" y="27"/>
                    </a:lnTo>
                    <a:lnTo>
                      <a:pt x="483" y="49"/>
                    </a:lnTo>
                    <a:lnTo>
                      <a:pt x="543" y="71"/>
                    </a:lnTo>
                    <a:lnTo>
                      <a:pt x="584" y="71"/>
                    </a:lnTo>
                    <a:lnTo>
                      <a:pt x="643" y="87"/>
                    </a:lnTo>
                    <a:lnTo>
                      <a:pt x="691" y="105"/>
                    </a:lnTo>
                    <a:lnTo>
                      <a:pt x="741" y="130"/>
                    </a:lnTo>
                    <a:lnTo>
                      <a:pt x="745" y="160"/>
                    </a:lnTo>
                    <a:lnTo>
                      <a:pt x="723" y="192"/>
                    </a:lnTo>
                    <a:lnTo>
                      <a:pt x="680" y="213"/>
                    </a:lnTo>
                    <a:lnTo>
                      <a:pt x="626" y="219"/>
                    </a:lnTo>
                    <a:lnTo>
                      <a:pt x="444" y="220"/>
                    </a:lnTo>
                    <a:lnTo>
                      <a:pt x="375" y="214"/>
                    </a:lnTo>
                    <a:lnTo>
                      <a:pt x="310" y="205"/>
                    </a:lnTo>
                    <a:lnTo>
                      <a:pt x="248" y="185"/>
                    </a:lnTo>
                    <a:lnTo>
                      <a:pt x="211" y="174"/>
                    </a:lnTo>
                    <a:lnTo>
                      <a:pt x="211" y="201"/>
                    </a:lnTo>
                    <a:lnTo>
                      <a:pt x="45" y="202"/>
                    </a:lnTo>
                    <a:lnTo>
                      <a:pt x="19" y="176"/>
                    </a:lnTo>
                    <a:lnTo>
                      <a:pt x="4" y="130"/>
                    </a:lnTo>
                    <a:lnTo>
                      <a:pt x="0" y="95"/>
                    </a:lnTo>
                    <a:lnTo>
                      <a:pt x="4" y="45"/>
                    </a:lnTo>
                    <a:lnTo>
                      <a:pt x="10" y="8"/>
                    </a:lnTo>
                    <a:lnTo>
                      <a:pt x="49" y="8"/>
                    </a:lnTo>
                    <a:lnTo>
                      <a:pt x="101" y="31"/>
                    </a:lnTo>
                    <a:lnTo>
                      <a:pt x="156" y="53"/>
                    </a:lnTo>
                    <a:lnTo>
                      <a:pt x="196" y="55"/>
                    </a:lnTo>
                    <a:lnTo>
                      <a:pt x="239" y="45"/>
                    </a:lnTo>
                    <a:lnTo>
                      <a:pt x="289" y="31"/>
                    </a:lnTo>
                    <a:lnTo>
                      <a:pt x="378" y="48"/>
                    </a:lnTo>
                    <a:lnTo>
                      <a:pt x="355" y="0"/>
                    </a:lnTo>
                    <a:close/>
                  </a:path>
                </a:pathLst>
              </a:custGeom>
              <a:grpFill/>
              <a:ln w="6350">
                <a:solidFill>
                  <a:srgbClr val="000000"/>
                </a:solidFill>
                <a:round/>
                <a:headEnd/>
                <a:tailEnd/>
              </a:ln>
            </p:spPr>
            <p:txBody>
              <a:bodyPr/>
              <a:lstStyle/>
              <a:p>
                <a:endParaRPr lang="en-US" dirty="0"/>
              </a:p>
            </p:txBody>
          </p:sp>
        </p:grpSp>
        <p:grpSp>
          <p:nvGrpSpPr>
            <p:cNvPr id="13" name="Group 39"/>
            <p:cNvGrpSpPr>
              <a:grpSpLocks/>
            </p:cNvGrpSpPr>
            <p:nvPr/>
          </p:nvGrpSpPr>
          <p:grpSpPr bwMode="auto">
            <a:xfrm>
              <a:off x="148" y="246"/>
              <a:ext cx="296" cy="902"/>
              <a:chOff x="148" y="246"/>
              <a:chExt cx="296" cy="902"/>
            </a:xfrm>
            <a:grpFill/>
          </p:grpSpPr>
          <p:sp>
            <p:nvSpPr>
              <p:cNvPr id="47139" name="Freeform 40"/>
              <p:cNvSpPr>
                <a:spLocks/>
              </p:cNvSpPr>
              <p:nvPr/>
            </p:nvSpPr>
            <p:spPr bwMode="auto">
              <a:xfrm>
                <a:off x="148" y="246"/>
                <a:ext cx="296" cy="902"/>
              </a:xfrm>
              <a:custGeom>
                <a:avLst/>
                <a:gdLst>
                  <a:gd name="T0" fmla="*/ 1 w 592"/>
                  <a:gd name="T1" fmla="*/ 0 h 2708"/>
                  <a:gd name="T2" fmla="*/ 1 w 592"/>
                  <a:gd name="T3" fmla="*/ 0 h 2708"/>
                  <a:gd name="T4" fmla="*/ 1 w 592"/>
                  <a:gd name="T5" fmla="*/ 0 h 2708"/>
                  <a:gd name="T6" fmla="*/ 1 w 592"/>
                  <a:gd name="T7" fmla="*/ 0 h 2708"/>
                  <a:gd name="T8" fmla="*/ 1 w 592"/>
                  <a:gd name="T9" fmla="*/ 0 h 2708"/>
                  <a:gd name="T10" fmla="*/ 1 w 592"/>
                  <a:gd name="T11" fmla="*/ 0 h 2708"/>
                  <a:gd name="T12" fmla="*/ 1 w 592"/>
                  <a:gd name="T13" fmla="*/ 0 h 2708"/>
                  <a:gd name="T14" fmla="*/ 1 w 592"/>
                  <a:gd name="T15" fmla="*/ 0 h 2708"/>
                  <a:gd name="T16" fmla="*/ 1 w 592"/>
                  <a:gd name="T17" fmla="*/ 0 h 2708"/>
                  <a:gd name="T18" fmla="*/ 1 w 592"/>
                  <a:gd name="T19" fmla="*/ 0 h 2708"/>
                  <a:gd name="T20" fmla="*/ 1 w 592"/>
                  <a:gd name="T21" fmla="*/ 0 h 2708"/>
                  <a:gd name="T22" fmla="*/ 1 w 592"/>
                  <a:gd name="T23" fmla="*/ 0 h 2708"/>
                  <a:gd name="T24" fmla="*/ 1 w 592"/>
                  <a:gd name="T25" fmla="*/ 0 h 2708"/>
                  <a:gd name="T26" fmla="*/ 1 w 592"/>
                  <a:gd name="T27" fmla="*/ 0 h 2708"/>
                  <a:gd name="T28" fmla="*/ 1 w 592"/>
                  <a:gd name="T29" fmla="*/ 0 h 2708"/>
                  <a:gd name="T30" fmla="*/ 1 w 592"/>
                  <a:gd name="T31" fmla="*/ 0 h 2708"/>
                  <a:gd name="T32" fmla="*/ 1 w 592"/>
                  <a:gd name="T33" fmla="*/ 0 h 2708"/>
                  <a:gd name="T34" fmla="*/ 1 w 592"/>
                  <a:gd name="T35" fmla="*/ 0 h 2708"/>
                  <a:gd name="T36" fmla="*/ 1 w 592"/>
                  <a:gd name="T37" fmla="*/ 0 h 2708"/>
                  <a:gd name="T38" fmla="*/ 1 w 592"/>
                  <a:gd name="T39" fmla="*/ 0 h 2708"/>
                  <a:gd name="T40" fmla="*/ 1 w 592"/>
                  <a:gd name="T41" fmla="*/ 0 h 2708"/>
                  <a:gd name="T42" fmla="*/ 1 w 592"/>
                  <a:gd name="T43" fmla="*/ 0 h 2708"/>
                  <a:gd name="T44" fmla="*/ 1 w 592"/>
                  <a:gd name="T45" fmla="*/ 0 h 2708"/>
                  <a:gd name="T46" fmla="*/ 1 w 592"/>
                  <a:gd name="T47" fmla="*/ 0 h 2708"/>
                  <a:gd name="T48" fmla="*/ 1 w 592"/>
                  <a:gd name="T49" fmla="*/ 0 h 2708"/>
                  <a:gd name="T50" fmla="*/ 1 w 592"/>
                  <a:gd name="T51" fmla="*/ 0 h 2708"/>
                  <a:gd name="T52" fmla="*/ 1 w 592"/>
                  <a:gd name="T53" fmla="*/ 0 h 2708"/>
                  <a:gd name="T54" fmla="*/ 1 w 592"/>
                  <a:gd name="T55" fmla="*/ 0 h 2708"/>
                  <a:gd name="T56" fmla="*/ 1 w 592"/>
                  <a:gd name="T57" fmla="*/ 0 h 2708"/>
                  <a:gd name="T58" fmla="*/ 1 w 592"/>
                  <a:gd name="T59" fmla="*/ 0 h 2708"/>
                  <a:gd name="T60" fmla="*/ 1 w 592"/>
                  <a:gd name="T61" fmla="*/ 0 h 2708"/>
                  <a:gd name="T62" fmla="*/ 1 w 592"/>
                  <a:gd name="T63" fmla="*/ 0 h 2708"/>
                  <a:gd name="T64" fmla="*/ 1 w 592"/>
                  <a:gd name="T65" fmla="*/ 0 h 2708"/>
                  <a:gd name="T66" fmla="*/ 1 w 592"/>
                  <a:gd name="T67" fmla="*/ 0 h 2708"/>
                  <a:gd name="T68" fmla="*/ 1 w 592"/>
                  <a:gd name="T69" fmla="*/ 0 h 2708"/>
                  <a:gd name="T70" fmla="*/ 1 w 592"/>
                  <a:gd name="T71" fmla="*/ 0 h 2708"/>
                  <a:gd name="T72" fmla="*/ 1 w 592"/>
                  <a:gd name="T73" fmla="*/ 0 h 2708"/>
                  <a:gd name="T74" fmla="*/ 1 w 592"/>
                  <a:gd name="T75" fmla="*/ 0 h 2708"/>
                  <a:gd name="T76" fmla="*/ 1 w 592"/>
                  <a:gd name="T77" fmla="*/ 0 h 2708"/>
                  <a:gd name="T78" fmla="*/ 1 w 592"/>
                  <a:gd name="T79" fmla="*/ 0 h 2708"/>
                  <a:gd name="T80" fmla="*/ 1 w 592"/>
                  <a:gd name="T81" fmla="*/ 0 h 2708"/>
                  <a:gd name="T82" fmla="*/ 1 w 592"/>
                  <a:gd name="T83" fmla="*/ 0 h 2708"/>
                  <a:gd name="T84" fmla="*/ 1 w 592"/>
                  <a:gd name="T85" fmla="*/ 0 h 2708"/>
                  <a:gd name="T86" fmla="*/ 0 w 592"/>
                  <a:gd name="T87" fmla="*/ 0 h 2708"/>
                  <a:gd name="T88" fmla="*/ 1 w 592"/>
                  <a:gd name="T89" fmla="*/ 0 h 2708"/>
                  <a:gd name="T90" fmla="*/ 1 w 592"/>
                  <a:gd name="T91" fmla="*/ 0 h 2708"/>
                  <a:gd name="T92" fmla="*/ 1 w 592"/>
                  <a:gd name="T93" fmla="*/ 0 h 2708"/>
                  <a:gd name="T94" fmla="*/ 1 w 592"/>
                  <a:gd name="T95" fmla="*/ 0 h 270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92"/>
                  <a:gd name="T145" fmla="*/ 0 h 2708"/>
                  <a:gd name="T146" fmla="*/ 592 w 592"/>
                  <a:gd name="T147" fmla="*/ 2708 h 270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92" h="2708">
                    <a:moveTo>
                      <a:pt x="168" y="0"/>
                    </a:moveTo>
                    <a:lnTo>
                      <a:pt x="230" y="115"/>
                    </a:lnTo>
                    <a:lnTo>
                      <a:pt x="278" y="221"/>
                    </a:lnTo>
                    <a:lnTo>
                      <a:pt x="299" y="299"/>
                    </a:lnTo>
                    <a:lnTo>
                      <a:pt x="423" y="636"/>
                    </a:lnTo>
                    <a:lnTo>
                      <a:pt x="473" y="838"/>
                    </a:lnTo>
                    <a:lnTo>
                      <a:pt x="480" y="1031"/>
                    </a:lnTo>
                    <a:lnTo>
                      <a:pt x="487" y="1305"/>
                    </a:lnTo>
                    <a:lnTo>
                      <a:pt x="494" y="1457"/>
                    </a:lnTo>
                    <a:lnTo>
                      <a:pt x="518" y="1575"/>
                    </a:lnTo>
                    <a:lnTo>
                      <a:pt x="531" y="1676"/>
                    </a:lnTo>
                    <a:lnTo>
                      <a:pt x="529" y="1774"/>
                    </a:lnTo>
                    <a:lnTo>
                      <a:pt x="510" y="1845"/>
                    </a:lnTo>
                    <a:lnTo>
                      <a:pt x="501" y="1932"/>
                    </a:lnTo>
                    <a:lnTo>
                      <a:pt x="508" y="2072"/>
                    </a:lnTo>
                    <a:lnTo>
                      <a:pt x="511" y="2313"/>
                    </a:lnTo>
                    <a:lnTo>
                      <a:pt x="522" y="2426"/>
                    </a:lnTo>
                    <a:lnTo>
                      <a:pt x="551" y="2531"/>
                    </a:lnTo>
                    <a:lnTo>
                      <a:pt x="592" y="2637"/>
                    </a:lnTo>
                    <a:lnTo>
                      <a:pt x="515" y="2673"/>
                    </a:lnTo>
                    <a:lnTo>
                      <a:pt x="430" y="2708"/>
                    </a:lnTo>
                    <a:lnTo>
                      <a:pt x="368" y="2699"/>
                    </a:lnTo>
                    <a:lnTo>
                      <a:pt x="242" y="2664"/>
                    </a:lnTo>
                    <a:lnTo>
                      <a:pt x="226" y="2535"/>
                    </a:lnTo>
                    <a:lnTo>
                      <a:pt x="216" y="2425"/>
                    </a:lnTo>
                    <a:lnTo>
                      <a:pt x="223" y="2348"/>
                    </a:lnTo>
                    <a:lnTo>
                      <a:pt x="232" y="2242"/>
                    </a:lnTo>
                    <a:lnTo>
                      <a:pt x="223" y="2144"/>
                    </a:lnTo>
                    <a:lnTo>
                      <a:pt x="195" y="2047"/>
                    </a:lnTo>
                    <a:lnTo>
                      <a:pt x="175" y="1976"/>
                    </a:lnTo>
                    <a:lnTo>
                      <a:pt x="168" y="1861"/>
                    </a:lnTo>
                    <a:lnTo>
                      <a:pt x="154" y="1800"/>
                    </a:lnTo>
                    <a:lnTo>
                      <a:pt x="140" y="1579"/>
                    </a:lnTo>
                    <a:lnTo>
                      <a:pt x="119" y="1403"/>
                    </a:lnTo>
                    <a:lnTo>
                      <a:pt x="105" y="1269"/>
                    </a:lnTo>
                    <a:lnTo>
                      <a:pt x="83" y="1216"/>
                    </a:lnTo>
                    <a:lnTo>
                      <a:pt x="61" y="1071"/>
                    </a:lnTo>
                    <a:lnTo>
                      <a:pt x="46" y="902"/>
                    </a:lnTo>
                    <a:lnTo>
                      <a:pt x="52" y="750"/>
                    </a:lnTo>
                    <a:lnTo>
                      <a:pt x="47" y="652"/>
                    </a:lnTo>
                    <a:lnTo>
                      <a:pt x="27" y="528"/>
                    </a:lnTo>
                    <a:lnTo>
                      <a:pt x="20" y="413"/>
                    </a:lnTo>
                    <a:lnTo>
                      <a:pt x="11" y="276"/>
                    </a:lnTo>
                    <a:lnTo>
                      <a:pt x="0" y="159"/>
                    </a:lnTo>
                    <a:lnTo>
                      <a:pt x="17" y="94"/>
                    </a:lnTo>
                    <a:lnTo>
                      <a:pt x="48" y="49"/>
                    </a:lnTo>
                    <a:lnTo>
                      <a:pt x="100" y="13"/>
                    </a:lnTo>
                    <a:lnTo>
                      <a:pt x="168" y="0"/>
                    </a:lnTo>
                    <a:close/>
                  </a:path>
                </a:pathLst>
              </a:custGeom>
              <a:grpFill/>
              <a:ln w="6350">
                <a:solidFill>
                  <a:srgbClr val="000000"/>
                </a:solidFill>
                <a:round/>
                <a:headEnd/>
                <a:tailEnd/>
              </a:ln>
            </p:spPr>
            <p:txBody>
              <a:bodyPr/>
              <a:lstStyle/>
              <a:p>
                <a:endParaRPr lang="en-US" dirty="0"/>
              </a:p>
            </p:txBody>
          </p:sp>
          <p:sp>
            <p:nvSpPr>
              <p:cNvPr id="47140" name="Freeform 41"/>
              <p:cNvSpPr>
                <a:spLocks/>
              </p:cNvSpPr>
              <p:nvPr/>
            </p:nvSpPr>
            <p:spPr bwMode="auto">
              <a:xfrm>
                <a:off x="186" y="496"/>
                <a:ext cx="73" cy="373"/>
              </a:xfrm>
              <a:custGeom>
                <a:avLst/>
                <a:gdLst>
                  <a:gd name="T0" fmla="*/ 0 w 147"/>
                  <a:gd name="T1" fmla="*/ 0 h 1120"/>
                  <a:gd name="T2" fmla="*/ 0 w 147"/>
                  <a:gd name="T3" fmla="*/ 0 h 1120"/>
                  <a:gd name="T4" fmla="*/ 0 w 147"/>
                  <a:gd name="T5" fmla="*/ 0 h 1120"/>
                  <a:gd name="T6" fmla="*/ 0 w 147"/>
                  <a:gd name="T7" fmla="*/ 0 h 1120"/>
                  <a:gd name="T8" fmla="*/ 0 w 147"/>
                  <a:gd name="T9" fmla="*/ 0 h 1120"/>
                  <a:gd name="T10" fmla="*/ 0 w 147"/>
                  <a:gd name="T11" fmla="*/ 0 h 1120"/>
                  <a:gd name="T12" fmla="*/ 0 w 147"/>
                  <a:gd name="T13" fmla="*/ 0 h 1120"/>
                  <a:gd name="T14" fmla="*/ 0 w 147"/>
                  <a:gd name="T15" fmla="*/ 0 h 1120"/>
                  <a:gd name="T16" fmla="*/ 0 w 147"/>
                  <a:gd name="T17" fmla="*/ 0 h 1120"/>
                  <a:gd name="T18" fmla="*/ 0 w 147"/>
                  <a:gd name="T19" fmla="*/ 0 h 1120"/>
                  <a:gd name="T20" fmla="*/ 0 w 147"/>
                  <a:gd name="T21" fmla="*/ 0 h 1120"/>
                  <a:gd name="T22" fmla="*/ 0 w 147"/>
                  <a:gd name="T23" fmla="*/ 0 h 1120"/>
                  <a:gd name="T24" fmla="*/ 0 w 147"/>
                  <a:gd name="T25" fmla="*/ 0 h 1120"/>
                  <a:gd name="T26" fmla="*/ 0 w 147"/>
                  <a:gd name="T27" fmla="*/ 0 h 1120"/>
                  <a:gd name="T28" fmla="*/ 0 w 147"/>
                  <a:gd name="T29" fmla="*/ 0 h 1120"/>
                  <a:gd name="T30" fmla="*/ 0 w 147"/>
                  <a:gd name="T31" fmla="*/ 0 h 11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
                  <a:gd name="T49" fmla="*/ 0 h 1120"/>
                  <a:gd name="T50" fmla="*/ 147 w 147"/>
                  <a:gd name="T51" fmla="*/ 1120 h 112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 h="1120">
                    <a:moveTo>
                      <a:pt x="113" y="1120"/>
                    </a:moveTo>
                    <a:lnTo>
                      <a:pt x="113" y="971"/>
                    </a:lnTo>
                    <a:lnTo>
                      <a:pt x="133" y="891"/>
                    </a:lnTo>
                    <a:lnTo>
                      <a:pt x="147" y="820"/>
                    </a:lnTo>
                    <a:lnTo>
                      <a:pt x="113" y="742"/>
                    </a:lnTo>
                    <a:lnTo>
                      <a:pt x="113" y="707"/>
                    </a:lnTo>
                    <a:lnTo>
                      <a:pt x="99" y="645"/>
                    </a:lnTo>
                    <a:lnTo>
                      <a:pt x="78" y="590"/>
                    </a:lnTo>
                    <a:lnTo>
                      <a:pt x="85" y="510"/>
                    </a:lnTo>
                    <a:lnTo>
                      <a:pt x="57" y="466"/>
                    </a:lnTo>
                    <a:lnTo>
                      <a:pt x="43" y="386"/>
                    </a:lnTo>
                    <a:lnTo>
                      <a:pt x="43" y="299"/>
                    </a:lnTo>
                    <a:lnTo>
                      <a:pt x="36" y="211"/>
                    </a:lnTo>
                    <a:lnTo>
                      <a:pt x="14" y="122"/>
                    </a:lnTo>
                    <a:lnTo>
                      <a:pt x="0" y="26"/>
                    </a:lnTo>
                    <a:lnTo>
                      <a:pt x="0" y="0"/>
                    </a:lnTo>
                  </a:path>
                </a:pathLst>
              </a:custGeom>
              <a:grpFill/>
              <a:ln w="6350">
                <a:solidFill>
                  <a:srgbClr val="000000"/>
                </a:solidFill>
                <a:round/>
                <a:headEnd/>
                <a:tailEnd/>
              </a:ln>
            </p:spPr>
            <p:txBody>
              <a:bodyPr/>
              <a:lstStyle/>
              <a:p>
                <a:endParaRPr lang="en-US" dirty="0"/>
              </a:p>
            </p:txBody>
          </p:sp>
        </p:grpSp>
        <p:grpSp>
          <p:nvGrpSpPr>
            <p:cNvPr id="14" name="Group 42"/>
            <p:cNvGrpSpPr>
              <a:grpSpLocks/>
            </p:cNvGrpSpPr>
            <p:nvPr/>
          </p:nvGrpSpPr>
          <p:grpSpPr bwMode="auto">
            <a:xfrm>
              <a:off x="207" y="195"/>
              <a:ext cx="758" cy="491"/>
              <a:chOff x="207" y="195"/>
              <a:chExt cx="758" cy="491"/>
            </a:xfrm>
            <a:grpFill/>
          </p:grpSpPr>
          <p:sp>
            <p:nvSpPr>
              <p:cNvPr id="47116" name="Freeform 43"/>
              <p:cNvSpPr>
                <a:spLocks/>
              </p:cNvSpPr>
              <p:nvPr/>
            </p:nvSpPr>
            <p:spPr bwMode="auto">
              <a:xfrm>
                <a:off x="666" y="516"/>
                <a:ext cx="279" cy="131"/>
              </a:xfrm>
              <a:custGeom>
                <a:avLst/>
                <a:gdLst>
                  <a:gd name="T0" fmla="*/ 1 w 557"/>
                  <a:gd name="T1" fmla="*/ 0 h 391"/>
                  <a:gd name="T2" fmla="*/ 1 w 557"/>
                  <a:gd name="T3" fmla="*/ 0 h 391"/>
                  <a:gd name="T4" fmla="*/ 1 w 557"/>
                  <a:gd name="T5" fmla="*/ 0 h 391"/>
                  <a:gd name="T6" fmla="*/ 1 w 557"/>
                  <a:gd name="T7" fmla="*/ 0 h 391"/>
                  <a:gd name="T8" fmla="*/ 1 w 557"/>
                  <a:gd name="T9" fmla="*/ 0 h 391"/>
                  <a:gd name="T10" fmla="*/ 1 w 557"/>
                  <a:gd name="T11" fmla="*/ 0 h 391"/>
                  <a:gd name="T12" fmla="*/ 1 w 557"/>
                  <a:gd name="T13" fmla="*/ 0 h 391"/>
                  <a:gd name="T14" fmla="*/ 1 w 557"/>
                  <a:gd name="T15" fmla="*/ 0 h 391"/>
                  <a:gd name="T16" fmla="*/ 1 w 557"/>
                  <a:gd name="T17" fmla="*/ 0 h 391"/>
                  <a:gd name="T18" fmla="*/ 1 w 557"/>
                  <a:gd name="T19" fmla="*/ 0 h 391"/>
                  <a:gd name="T20" fmla="*/ 1 w 557"/>
                  <a:gd name="T21" fmla="*/ 0 h 391"/>
                  <a:gd name="T22" fmla="*/ 1 w 557"/>
                  <a:gd name="T23" fmla="*/ 0 h 391"/>
                  <a:gd name="T24" fmla="*/ 1 w 557"/>
                  <a:gd name="T25" fmla="*/ 0 h 391"/>
                  <a:gd name="T26" fmla="*/ 0 w 557"/>
                  <a:gd name="T27" fmla="*/ 0 h 391"/>
                  <a:gd name="T28" fmla="*/ 1 w 557"/>
                  <a:gd name="T29" fmla="*/ 0 h 391"/>
                  <a:gd name="T30" fmla="*/ 1 w 557"/>
                  <a:gd name="T31" fmla="*/ 0 h 391"/>
                  <a:gd name="T32" fmla="*/ 1 w 557"/>
                  <a:gd name="T33" fmla="*/ 0 h 391"/>
                  <a:gd name="T34" fmla="*/ 1 w 557"/>
                  <a:gd name="T35" fmla="*/ 0 h 391"/>
                  <a:gd name="T36" fmla="*/ 1 w 557"/>
                  <a:gd name="T37" fmla="*/ 0 h 391"/>
                  <a:gd name="T38" fmla="*/ 1 w 557"/>
                  <a:gd name="T39" fmla="*/ 0 h 3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57"/>
                  <a:gd name="T61" fmla="*/ 0 h 391"/>
                  <a:gd name="T62" fmla="*/ 557 w 557"/>
                  <a:gd name="T63" fmla="*/ 391 h 39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57" h="391">
                    <a:moveTo>
                      <a:pt x="473" y="0"/>
                    </a:moveTo>
                    <a:lnTo>
                      <a:pt x="550" y="69"/>
                    </a:lnTo>
                    <a:lnTo>
                      <a:pt x="557" y="104"/>
                    </a:lnTo>
                    <a:lnTo>
                      <a:pt x="552" y="157"/>
                    </a:lnTo>
                    <a:lnTo>
                      <a:pt x="538" y="202"/>
                    </a:lnTo>
                    <a:lnTo>
                      <a:pt x="515" y="243"/>
                    </a:lnTo>
                    <a:lnTo>
                      <a:pt x="472" y="286"/>
                    </a:lnTo>
                    <a:lnTo>
                      <a:pt x="414" y="324"/>
                    </a:lnTo>
                    <a:lnTo>
                      <a:pt x="343" y="361"/>
                    </a:lnTo>
                    <a:lnTo>
                      <a:pt x="272" y="385"/>
                    </a:lnTo>
                    <a:lnTo>
                      <a:pt x="195" y="391"/>
                    </a:lnTo>
                    <a:lnTo>
                      <a:pt x="133" y="386"/>
                    </a:lnTo>
                    <a:lnTo>
                      <a:pt x="69" y="351"/>
                    </a:lnTo>
                    <a:lnTo>
                      <a:pt x="0" y="308"/>
                    </a:lnTo>
                    <a:lnTo>
                      <a:pt x="98" y="333"/>
                    </a:lnTo>
                    <a:lnTo>
                      <a:pt x="202" y="342"/>
                    </a:lnTo>
                    <a:lnTo>
                      <a:pt x="279" y="308"/>
                    </a:lnTo>
                    <a:lnTo>
                      <a:pt x="370" y="255"/>
                    </a:lnTo>
                    <a:lnTo>
                      <a:pt x="432" y="175"/>
                    </a:lnTo>
                    <a:lnTo>
                      <a:pt x="473" y="0"/>
                    </a:lnTo>
                    <a:close/>
                  </a:path>
                </a:pathLst>
              </a:custGeom>
              <a:grpFill/>
              <a:ln w="6350">
                <a:solidFill>
                  <a:srgbClr val="000000"/>
                </a:solidFill>
                <a:round/>
                <a:headEnd/>
                <a:tailEnd/>
              </a:ln>
            </p:spPr>
            <p:txBody>
              <a:bodyPr/>
              <a:lstStyle/>
              <a:p>
                <a:endParaRPr lang="en-US" dirty="0"/>
              </a:p>
            </p:txBody>
          </p:sp>
          <p:sp>
            <p:nvSpPr>
              <p:cNvPr id="47117" name="Freeform 44"/>
              <p:cNvSpPr>
                <a:spLocks/>
              </p:cNvSpPr>
              <p:nvPr/>
            </p:nvSpPr>
            <p:spPr bwMode="auto">
              <a:xfrm>
                <a:off x="847" y="516"/>
                <a:ext cx="118" cy="100"/>
              </a:xfrm>
              <a:custGeom>
                <a:avLst/>
                <a:gdLst>
                  <a:gd name="T0" fmla="*/ 0 w 237"/>
                  <a:gd name="T1" fmla="*/ 0 h 298"/>
                  <a:gd name="T2" fmla="*/ 0 w 237"/>
                  <a:gd name="T3" fmla="*/ 0 h 298"/>
                  <a:gd name="T4" fmla="*/ 0 w 237"/>
                  <a:gd name="T5" fmla="*/ 0 h 298"/>
                  <a:gd name="T6" fmla="*/ 0 w 237"/>
                  <a:gd name="T7" fmla="*/ 0 h 298"/>
                  <a:gd name="T8" fmla="*/ 0 w 237"/>
                  <a:gd name="T9" fmla="*/ 0 h 298"/>
                  <a:gd name="T10" fmla="*/ 0 w 237"/>
                  <a:gd name="T11" fmla="*/ 0 h 298"/>
                  <a:gd name="T12" fmla="*/ 0 w 237"/>
                  <a:gd name="T13" fmla="*/ 0 h 298"/>
                  <a:gd name="T14" fmla="*/ 0 w 237"/>
                  <a:gd name="T15" fmla="*/ 0 h 298"/>
                  <a:gd name="T16" fmla="*/ 0 w 237"/>
                  <a:gd name="T17" fmla="*/ 0 h 298"/>
                  <a:gd name="T18" fmla="*/ 0 w 237"/>
                  <a:gd name="T19" fmla="*/ 0 h 298"/>
                  <a:gd name="T20" fmla="*/ 0 w 237"/>
                  <a:gd name="T21" fmla="*/ 0 h 298"/>
                  <a:gd name="T22" fmla="*/ 0 w 237"/>
                  <a:gd name="T23" fmla="*/ 0 h 298"/>
                  <a:gd name="T24" fmla="*/ 0 w 237"/>
                  <a:gd name="T25" fmla="*/ 0 h 298"/>
                  <a:gd name="T26" fmla="*/ 0 w 237"/>
                  <a:gd name="T27" fmla="*/ 0 h 298"/>
                  <a:gd name="T28" fmla="*/ 0 w 237"/>
                  <a:gd name="T29" fmla="*/ 0 h 298"/>
                  <a:gd name="T30" fmla="*/ 0 w 237"/>
                  <a:gd name="T31" fmla="*/ 0 h 298"/>
                  <a:gd name="T32" fmla="*/ 0 w 237"/>
                  <a:gd name="T33" fmla="*/ 0 h 298"/>
                  <a:gd name="T34" fmla="*/ 0 w 237"/>
                  <a:gd name="T35" fmla="*/ 0 h 298"/>
                  <a:gd name="T36" fmla="*/ 0 w 237"/>
                  <a:gd name="T37" fmla="*/ 0 h 2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7"/>
                  <a:gd name="T58" fmla="*/ 0 h 298"/>
                  <a:gd name="T59" fmla="*/ 237 w 237"/>
                  <a:gd name="T60" fmla="*/ 298 h 2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7" h="298">
                    <a:moveTo>
                      <a:pt x="183" y="7"/>
                    </a:moveTo>
                    <a:lnTo>
                      <a:pt x="222" y="0"/>
                    </a:lnTo>
                    <a:lnTo>
                      <a:pt x="234" y="16"/>
                    </a:lnTo>
                    <a:lnTo>
                      <a:pt x="237" y="45"/>
                    </a:lnTo>
                    <a:lnTo>
                      <a:pt x="227" y="85"/>
                    </a:lnTo>
                    <a:lnTo>
                      <a:pt x="202" y="104"/>
                    </a:lnTo>
                    <a:lnTo>
                      <a:pt x="174" y="109"/>
                    </a:lnTo>
                    <a:lnTo>
                      <a:pt x="146" y="193"/>
                    </a:lnTo>
                    <a:lnTo>
                      <a:pt x="82" y="248"/>
                    </a:lnTo>
                    <a:lnTo>
                      <a:pt x="40" y="280"/>
                    </a:lnTo>
                    <a:lnTo>
                      <a:pt x="0" y="298"/>
                    </a:lnTo>
                    <a:lnTo>
                      <a:pt x="48" y="227"/>
                    </a:lnTo>
                    <a:lnTo>
                      <a:pt x="79" y="187"/>
                    </a:lnTo>
                    <a:lnTo>
                      <a:pt x="106" y="137"/>
                    </a:lnTo>
                    <a:lnTo>
                      <a:pt x="149" y="70"/>
                    </a:lnTo>
                    <a:lnTo>
                      <a:pt x="162" y="57"/>
                    </a:lnTo>
                    <a:lnTo>
                      <a:pt x="168" y="39"/>
                    </a:lnTo>
                    <a:lnTo>
                      <a:pt x="171" y="25"/>
                    </a:lnTo>
                    <a:lnTo>
                      <a:pt x="183" y="7"/>
                    </a:lnTo>
                    <a:close/>
                  </a:path>
                </a:pathLst>
              </a:custGeom>
              <a:grpFill/>
              <a:ln w="6350">
                <a:solidFill>
                  <a:srgbClr val="000000"/>
                </a:solidFill>
                <a:round/>
                <a:headEnd/>
                <a:tailEnd/>
              </a:ln>
            </p:spPr>
            <p:txBody>
              <a:bodyPr/>
              <a:lstStyle/>
              <a:p>
                <a:endParaRPr lang="en-US" dirty="0"/>
              </a:p>
            </p:txBody>
          </p:sp>
          <p:grpSp>
            <p:nvGrpSpPr>
              <p:cNvPr id="15" name="Group 45"/>
              <p:cNvGrpSpPr>
                <a:grpSpLocks/>
              </p:cNvGrpSpPr>
              <p:nvPr/>
            </p:nvGrpSpPr>
            <p:grpSpPr bwMode="auto">
              <a:xfrm>
                <a:off x="207" y="195"/>
                <a:ext cx="751" cy="491"/>
                <a:chOff x="207" y="195"/>
                <a:chExt cx="751" cy="491"/>
              </a:xfrm>
              <a:grpFill/>
            </p:grpSpPr>
            <p:grpSp>
              <p:nvGrpSpPr>
                <p:cNvPr id="16" name="Group 46"/>
                <p:cNvGrpSpPr>
                  <a:grpSpLocks/>
                </p:cNvGrpSpPr>
                <p:nvPr/>
              </p:nvGrpSpPr>
              <p:grpSpPr bwMode="auto">
                <a:xfrm>
                  <a:off x="207" y="195"/>
                  <a:ext cx="751" cy="491"/>
                  <a:chOff x="207" y="195"/>
                  <a:chExt cx="751" cy="491"/>
                </a:xfrm>
                <a:grpFill/>
              </p:grpSpPr>
              <p:grpSp>
                <p:nvGrpSpPr>
                  <p:cNvPr id="17" name="Group 47"/>
                  <p:cNvGrpSpPr>
                    <a:grpSpLocks/>
                  </p:cNvGrpSpPr>
                  <p:nvPr/>
                </p:nvGrpSpPr>
                <p:grpSpPr bwMode="auto">
                  <a:xfrm>
                    <a:off x="207" y="195"/>
                    <a:ext cx="751" cy="491"/>
                    <a:chOff x="207" y="195"/>
                    <a:chExt cx="751" cy="491"/>
                  </a:xfrm>
                  <a:grpFill/>
                </p:grpSpPr>
                <p:grpSp>
                  <p:nvGrpSpPr>
                    <p:cNvPr id="18" name="Group 48"/>
                    <p:cNvGrpSpPr>
                      <a:grpSpLocks/>
                    </p:cNvGrpSpPr>
                    <p:nvPr/>
                  </p:nvGrpSpPr>
                  <p:grpSpPr bwMode="auto">
                    <a:xfrm>
                      <a:off x="337" y="195"/>
                      <a:ext cx="124" cy="146"/>
                      <a:chOff x="337" y="195"/>
                      <a:chExt cx="124" cy="146"/>
                    </a:xfrm>
                    <a:grpFill/>
                  </p:grpSpPr>
                  <p:sp>
                    <p:nvSpPr>
                      <p:cNvPr id="47135" name="Freeform 49"/>
                      <p:cNvSpPr>
                        <a:spLocks/>
                      </p:cNvSpPr>
                      <p:nvPr/>
                    </p:nvSpPr>
                    <p:spPr bwMode="auto">
                      <a:xfrm>
                        <a:off x="337" y="195"/>
                        <a:ext cx="124" cy="146"/>
                      </a:xfrm>
                      <a:custGeom>
                        <a:avLst/>
                        <a:gdLst>
                          <a:gd name="T0" fmla="*/ 1 w 248"/>
                          <a:gd name="T1" fmla="*/ 0 h 436"/>
                          <a:gd name="T2" fmla="*/ 1 w 248"/>
                          <a:gd name="T3" fmla="*/ 0 h 436"/>
                          <a:gd name="T4" fmla="*/ 1 w 248"/>
                          <a:gd name="T5" fmla="*/ 0 h 436"/>
                          <a:gd name="T6" fmla="*/ 1 w 248"/>
                          <a:gd name="T7" fmla="*/ 0 h 436"/>
                          <a:gd name="T8" fmla="*/ 1 w 248"/>
                          <a:gd name="T9" fmla="*/ 0 h 436"/>
                          <a:gd name="T10" fmla="*/ 1 w 248"/>
                          <a:gd name="T11" fmla="*/ 0 h 436"/>
                          <a:gd name="T12" fmla="*/ 1 w 248"/>
                          <a:gd name="T13" fmla="*/ 0 h 436"/>
                          <a:gd name="T14" fmla="*/ 1 w 248"/>
                          <a:gd name="T15" fmla="*/ 0 h 436"/>
                          <a:gd name="T16" fmla="*/ 1 w 248"/>
                          <a:gd name="T17" fmla="*/ 0 h 436"/>
                          <a:gd name="T18" fmla="*/ 1 w 248"/>
                          <a:gd name="T19" fmla="*/ 0 h 436"/>
                          <a:gd name="T20" fmla="*/ 1 w 248"/>
                          <a:gd name="T21" fmla="*/ 0 h 436"/>
                          <a:gd name="T22" fmla="*/ 1 w 248"/>
                          <a:gd name="T23" fmla="*/ 0 h 436"/>
                          <a:gd name="T24" fmla="*/ 1 w 248"/>
                          <a:gd name="T25" fmla="*/ 0 h 436"/>
                          <a:gd name="T26" fmla="*/ 1 w 248"/>
                          <a:gd name="T27" fmla="*/ 0 h 436"/>
                          <a:gd name="T28" fmla="*/ 1 w 248"/>
                          <a:gd name="T29" fmla="*/ 0 h 436"/>
                          <a:gd name="T30" fmla="*/ 1 w 248"/>
                          <a:gd name="T31" fmla="*/ 0 h 436"/>
                          <a:gd name="T32" fmla="*/ 1 w 248"/>
                          <a:gd name="T33" fmla="*/ 0 h 436"/>
                          <a:gd name="T34" fmla="*/ 1 w 248"/>
                          <a:gd name="T35" fmla="*/ 0 h 436"/>
                          <a:gd name="T36" fmla="*/ 1 w 248"/>
                          <a:gd name="T37" fmla="*/ 0 h 436"/>
                          <a:gd name="T38" fmla="*/ 1 w 248"/>
                          <a:gd name="T39" fmla="*/ 0 h 436"/>
                          <a:gd name="T40" fmla="*/ 1 w 248"/>
                          <a:gd name="T41" fmla="*/ 0 h 436"/>
                          <a:gd name="T42" fmla="*/ 1 w 248"/>
                          <a:gd name="T43" fmla="*/ 0 h 436"/>
                          <a:gd name="T44" fmla="*/ 1 w 248"/>
                          <a:gd name="T45" fmla="*/ 0 h 436"/>
                          <a:gd name="T46" fmla="*/ 1 w 248"/>
                          <a:gd name="T47" fmla="*/ 0 h 436"/>
                          <a:gd name="T48" fmla="*/ 1 w 248"/>
                          <a:gd name="T49" fmla="*/ 0 h 436"/>
                          <a:gd name="T50" fmla="*/ 0 w 248"/>
                          <a:gd name="T51" fmla="*/ 0 h 436"/>
                          <a:gd name="T52" fmla="*/ 1 w 248"/>
                          <a:gd name="T53" fmla="*/ 0 h 436"/>
                          <a:gd name="T54" fmla="*/ 1 w 248"/>
                          <a:gd name="T55" fmla="*/ 0 h 436"/>
                          <a:gd name="T56" fmla="*/ 1 w 248"/>
                          <a:gd name="T57" fmla="*/ 0 h 436"/>
                          <a:gd name="T58" fmla="*/ 1 w 248"/>
                          <a:gd name="T59" fmla="*/ 0 h 436"/>
                          <a:gd name="T60" fmla="*/ 1 w 248"/>
                          <a:gd name="T61" fmla="*/ 0 h 436"/>
                          <a:gd name="T62" fmla="*/ 1 w 248"/>
                          <a:gd name="T63" fmla="*/ 0 h 436"/>
                          <a:gd name="T64" fmla="*/ 1 w 248"/>
                          <a:gd name="T65" fmla="*/ 0 h 436"/>
                          <a:gd name="T66" fmla="*/ 1 w 248"/>
                          <a:gd name="T67" fmla="*/ 0 h 436"/>
                          <a:gd name="T68" fmla="*/ 1 w 248"/>
                          <a:gd name="T69" fmla="*/ 0 h 436"/>
                          <a:gd name="T70" fmla="*/ 1 w 248"/>
                          <a:gd name="T71" fmla="*/ 0 h 436"/>
                          <a:gd name="T72" fmla="*/ 1 w 248"/>
                          <a:gd name="T73" fmla="*/ 0 h 4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8"/>
                          <a:gd name="T112" fmla="*/ 0 h 436"/>
                          <a:gd name="T113" fmla="*/ 248 w 248"/>
                          <a:gd name="T114" fmla="*/ 436 h 4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8" h="436">
                            <a:moveTo>
                              <a:pt x="248" y="269"/>
                            </a:moveTo>
                            <a:lnTo>
                              <a:pt x="209" y="231"/>
                            </a:lnTo>
                            <a:lnTo>
                              <a:pt x="193" y="200"/>
                            </a:lnTo>
                            <a:lnTo>
                              <a:pt x="199" y="172"/>
                            </a:lnTo>
                            <a:lnTo>
                              <a:pt x="200" y="149"/>
                            </a:lnTo>
                            <a:lnTo>
                              <a:pt x="194" y="132"/>
                            </a:lnTo>
                            <a:lnTo>
                              <a:pt x="182" y="124"/>
                            </a:lnTo>
                            <a:lnTo>
                              <a:pt x="192" y="107"/>
                            </a:lnTo>
                            <a:lnTo>
                              <a:pt x="189" y="86"/>
                            </a:lnTo>
                            <a:lnTo>
                              <a:pt x="180" y="70"/>
                            </a:lnTo>
                            <a:lnTo>
                              <a:pt x="167" y="62"/>
                            </a:lnTo>
                            <a:lnTo>
                              <a:pt x="154" y="58"/>
                            </a:lnTo>
                            <a:lnTo>
                              <a:pt x="140" y="61"/>
                            </a:lnTo>
                            <a:lnTo>
                              <a:pt x="146" y="45"/>
                            </a:lnTo>
                            <a:lnTo>
                              <a:pt x="143" y="25"/>
                            </a:lnTo>
                            <a:lnTo>
                              <a:pt x="136" y="18"/>
                            </a:lnTo>
                            <a:lnTo>
                              <a:pt x="124" y="14"/>
                            </a:lnTo>
                            <a:lnTo>
                              <a:pt x="112" y="15"/>
                            </a:lnTo>
                            <a:lnTo>
                              <a:pt x="100" y="22"/>
                            </a:lnTo>
                            <a:lnTo>
                              <a:pt x="91" y="5"/>
                            </a:lnTo>
                            <a:lnTo>
                              <a:pt x="73" y="0"/>
                            </a:lnTo>
                            <a:lnTo>
                              <a:pt x="51" y="0"/>
                            </a:lnTo>
                            <a:lnTo>
                              <a:pt x="27" y="11"/>
                            </a:lnTo>
                            <a:lnTo>
                              <a:pt x="11" y="28"/>
                            </a:lnTo>
                            <a:lnTo>
                              <a:pt x="2" y="46"/>
                            </a:lnTo>
                            <a:lnTo>
                              <a:pt x="0" y="71"/>
                            </a:lnTo>
                            <a:lnTo>
                              <a:pt x="3" y="98"/>
                            </a:lnTo>
                            <a:lnTo>
                              <a:pt x="11" y="127"/>
                            </a:lnTo>
                            <a:lnTo>
                              <a:pt x="18" y="161"/>
                            </a:lnTo>
                            <a:lnTo>
                              <a:pt x="30" y="195"/>
                            </a:lnTo>
                            <a:lnTo>
                              <a:pt x="51" y="222"/>
                            </a:lnTo>
                            <a:lnTo>
                              <a:pt x="90" y="257"/>
                            </a:lnTo>
                            <a:lnTo>
                              <a:pt x="131" y="279"/>
                            </a:lnTo>
                            <a:lnTo>
                              <a:pt x="173" y="295"/>
                            </a:lnTo>
                            <a:lnTo>
                              <a:pt x="221" y="363"/>
                            </a:lnTo>
                            <a:lnTo>
                              <a:pt x="240" y="436"/>
                            </a:lnTo>
                            <a:lnTo>
                              <a:pt x="248" y="269"/>
                            </a:lnTo>
                            <a:close/>
                          </a:path>
                        </a:pathLst>
                      </a:custGeom>
                      <a:grpFill/>
                      <a:ln w="6350">
                        <a:solidFill>
                          <a:srgbClr val="000000"/>
                        </a:solidFill>
                        <a:round/>
                        <a:headEnd/>
                        <a:tailEnd/>
                      </a:ln>
                    </p:spPr>
                    <p:txBody>
                      <a:bodyPr/>
                      <a:lstStyle/>
                      <a:p>
                        <a:endParaRPr lang="en-US" dirty="0"/>
                      </a:p>
                    </p:txBody>
                  </p:sp>
                  <p:sp>
                    <p:nvSpPr>
                      <p:cNvPr id="47136" name="Freeform 50"/>
                      <p:cNvSpPr>
                        <a:spLocks/>
                      </p:cNvSpPr>
                      <p:nvPr/>
                    </p:nvSpPr>
                    <p:spPr bwMode="auto">
                      <a:xfrm>
                        <a:off x="362" y="204"/>
                        <a:ext cx="26" cy="27"/>
                      </a:xfrm>
                      <a:custGeom>
                        <a:avLst/>
                        <a:gdLst>
                          <a:gd name="T0" fmla="*/ 1 w 52"/>
                          <a:gd name="T1" fmla="*/ 0 h 83"/>
                          <a:gd name="T2" fmla="*/ 0 w 52"/>
                          <a:gd name="T3" fmla="*/ 0 h 83"/>
                          <a:gd name="T4" fmla="*/ 1 w 52"/>
                          <a:gd name="T5" fmla="*/ 0 h 83"/>
                          <a:gd name="T6" fmla="*/ 1 w 52"/>
                          <a:gd name="T7" fmla="*/ 0 h 83"/>
                          <a:gd name="T8" fmla="*/ 1 w 52"/>
                          <a:gd name="T9" fmla="*/ 0 h 83"/>
                          <a:gd name="T10" fmla="*/ 1 w 52"/>
                          <a:gd name="T11" fmla="*/ 0 h 83"/>
                          <a:gd name="T12" fmla="*/ 1 w 52"/>
                          <a:gd name="T13" fmla="*/ 0 h 83"/>
                          <a:gd name="T14" fmla="*/ 1 w 52"/>
                          <a:gd name="T15" fmla="*/ 0 h 83"/>
                          <a:gd name="T16" fmla="*/ 0 60000 65536"/>
                          <a:gd name="T17" fmla="*/ 0 60000 65536"/>
                          <a:gd name="T18" fmla="*/ 0 60000 65536"/>
                          <a:gd name="T19" fmla="*/ 0 60000 65536"/>
                          <a:gd name="T20" fmla="*/ 0 60000 65536"/>
                          <a:gd name="T21" fmla="*/ 0 60000 65536"/>
                          <a:gd name="T22" fmla="*/ 0 60000 65536"/>
                          <a:gd name="T23" fmla="*/ 0 60000 65536"/>
                          <a:gd name="T24" fmla="*/ 0 w 52"/>
                          <a:gd name="T25" fmla="*/ 0 h 83"/>
                          <a:gd name="T26" fmla="*/ 52 w 52"/>
                          <a:gd name="T27" fmla="*/ 83 h 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2" h="83">
                            <a:moveTo>
                              <a:pt x="2" y="83"/>
                            </a:moveTo>
                            <a:lnTo>
                              <a:pt x="0" y="59"/>
                            </a:lnTo>
                            <a:lnTo>
                              <a:pt x="1" y="36"/>
                            </a:lnTo>
                            <a:lnTo>
                              <a:pt x="9" y="18"/>
                            </a:lnTo>
                            <a:lnTo>
                              <a:pt x="20" y="9"/>
                            </a:lnTo>
                            <a:lnTo>
                              <a:pt x="32" y="3"/>
                            </a:lnTo>
                            <a:lnTo>
                              <a:pt x="40" y="5"/>
                            </a:lnTo>
                            <a:lnTo>
                              <a:pt x="52" y="0"/>
                            </a:lnTo>
                          </a:path>
                        </a:pathLst>
                      </a:custGeom>
                      <a:grpFill/>
                      <a:ln w="6350">
                        <a:solidFill>
                          <a:srgbClr val="000000"/>
                        </a:solidFill>
                        <a:round/>
                        <a:headEnd/>
                        <a:tailEnd/>
                      </a:ln>
                    </p:spPr>
                    <p:txBody>
                      <a:bodyPr/>
                      <a:lstStyle/>
                      <a:p>
                        <a:endParaRPr lang="en-US" dirty="0"/>
                      </a:p>
                    </p:txBody>
                  </p:sp>
                  <p:sp>
                    <p:nvSpPr>
                      <p:cNvPr id="47137" name="Freeform 51"/>
                      <p:cNvSpPr>
                        <a:spLocks/>
                      </p:cNvSpPr>
                      <p:nvPr/>
                    </p:nvSpPr>
                    <p:spPr bwMode="auto">
                      <a:xfrm>
                        <a:off x="383" y="216"/>
                        <a:ext cx="21" cy="28"/>
                      </a:xfrm>
                      <a:custGeom>
                        <a:avLst/>
                        <a:gdLst>
                          <a:gd name="T0" fmla="*/ 1 w 42"/>
                          <a:gd name="T1" fmla="*/ 0 h 83"/>
                          <a:gd name="T2" fmla="*/ 1 w 42"/>
                          <a:gd name="T3" fmla="*/ 0 h 83"/>
                          <a:gd name="T4" fmla="*/ 1 w 42"/>
                          <a:gd name="T5" fmla="*/ 0 h 83"/>
                          <a:gd name="T6" fmla="*/ 0 w 42"/>
                          <a:gd name="T7" fmla="*/ 0 h 83"/>
                          <a:gd name="T8" fmla="*/ 1 w 42"/>
                          <a:gd name="T9" fmla="*/ 0 h 83"/>
                          <a:gd name="T10" fmla="*/ 1 w 42"/>
                          <a:gd name="T11" fmla="*/ 0 h 83"/>
                          <a:gd name="T12" fmla="*/ 1 w 42"/>
                          <a:gd name="T13" fmla="*/ 0 h 83"/>
                          <a:gd name="T14" fmla="*/ 0 60000 65536"/>
                          <a:gd name="T15" fmla="*/ 0 60000 65536"/>
                          <a:gd name="T16" fmla="*/ 0 60000 65536"/>
                          <a:gd name="T17" fmla="*/ 0 60000 65536"/>
                          <a:gd name="T18" fmla="*/ 0 60000 65536"/>
                          <a:gd name="T19" fmla="*/ 0 60000 65536"/>
                          <a:gd name="T20" fmla="*/ 0 60000 65536"/>
                          <a:gd name="T21" fmla="*/ 0 w 42"/>
                          <a:gd name="T22" fmla="*/ 0 h 83"/>
                          <a:gd name="T23" fmla="*/ 42 w 42"/>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83">
                            <a:moveTo>
                              <a:pt x="42" y="0"/>
                            </a:moveTo>
                            <a:lnTo>
                              <a:pt x="22" y="5"/>
                            </a:lnTo>
                            <a:lnTo>
                              <a:pt x="8" y="14"/>
                            </a:lnTo>
                            <a:lnTo>
                              <a:pt x="0" y="30"/>
                            </a:lnTo>
                            <a:lnTo>
                              <a:pt x="3" y="45"/>
                            </a:lnTo>
                            <a:lnTo>
                              <a:pt x="13" y="62"/>
                            </a:lnTo>
                            <a:lnTo>
                              <a:pt x="17" y="83"/>
                            </a:lnTo>
                          </a:path>
                        </a:pathLst>
                      </a:custGeom>
                      <a:grpFill/>
                      <a:ln w="6350">
                        <a:solidFill>
                          <a:srgbClr val="000000"/>
                        </a:solidFill>
                        <a:round/>
                        <a:headEnd/>
                        <a:tailEnd/>
                      </a:ln>
                    </p:spPr>
                    <p:txBody>
                      <a:bodyPr/>
                      <a:lstStyle/>
                      <a:p>
                        <a:endParaRPr lang="en-US" dirty="0"/>
                      </a:p>
                    </p:txBody>
                  </p:sp>
                  <p:sp>
                    <p:nvSpPr>
                      <p:cNvPr id="47138" name="Freeform 52"/>
                      <p:cNvSpPr>
                        <a:spLocks/>
                      </p:cNvSpPr>
                      <p:nvPr/>
                    </p:nvSpPr>
                    <p:spPr bwMode="auto">
                      <a:xfrm>
                        <a:off x="403" y="234"/>
                        <a:ext cx="23" cy="22"/>
                      </a:xfrm>
                      <a:custGeom>
                        <a:avLst/>
                        <a:gdLst>
                          <a:gd name="T0" fmla="*/ 1 w 46"/>
                          <a:gd name="T1" fmla="*/ 0 h 67"/>
                          <a:gd name="T2" fmla="*/ 1 w 46"/>
                          <a:gd name="T3" fmla="*/ 0 h 67"/>
                          <a:gd name="T4" fmla="*/ 1 w 46"/>
                          <a:gd name="T5" fmla="*/ 0 h 67"/>
                          <a:gd name="T6" fmla="*/ 1 w 46"/>
                          <a:gd name="T7" fmla="*/ 0 h 67"/>
                          <a:gd name="T8" fmla="*/ 0 w 46"/>
                          <a:gd name="T9" fmla="*/ 0 h 67"/>
                          <a:gd name="T10" fmla="*/ 1 w 46"/>
                          <a:gd name="T11" fmla="*/ 0 h 67"/>
                          <a:gd name="T12" fmla="*/ 1 w 46"/>
                          <a:gd name="T13" fmla="*/ 0 h 67"/>
                          <a:gd name="T14" fmla="*/ 0 60000 65536"/>
                          <a:gd name="T15" fmla="*/ 0 60000 65536"/>
                          <a:gd name="T16" fmla="*/ 0 60000 65536"/>
                          <a:gd name="T17" fmla="*/ 0 60000 65536"/>
                          <a:gd name="T18" fmla="*/ 0 60000 65536"/>
                          <a:gd name="T19" fmla="*/ 0 60000 65536"/>
                          <a:gd name="T20" fmla="*/ 0 60000 65536"/>
                          <a:gd name="T21" fmla="*/ 0 w 46"/>
                          <a:gd name="T22" fmla="*/ 0 h 67"/>
                          <a:gd name="T23" fmla="*/ 46 w 46"/>
                          <a:gd name="T24" fmla="*/ 67 h 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67">
                            <a:moveTo>
                              <a:pt x="46" y="8"/>
                            </a:moveTo>
                            <a:lnTo>
                              <a:pt x="29" y="0"/>
                            </a:lnTo>
                            <a:lnTo>
                              <a:pt x="14" y="5"/>
                            </a:lnTo>
                            <a:lnTo>
                              <a:pt x="4" y="17"/>
                            </a:lnTo>
                            <a:lnTo>
                              <a:pt x="0" y="34"/>
                            </a:lnTo>
                            <a:lnTo>
                              <a:pt x="6" y="49"/>
                            </a:lnTo>
                            <a:lnTo>
                              <a:pt x="14" y="67"/>
                            </a:lnTo>
                          </a:path>
                        </a:pathLst>
                      </a:custGeom>
                      <a:grpFill/>
                      <a:ln w="6350">
                        <a:solidFill>
                          <a:srgbClr val="000000"/>
                        </a:solidFill>
                        <a:round/>
                        <a:headEnd/>
                        <a:tailEnd/>
                      </a:ln>
                    </p:spPr>
                    <p:txBody>
                      <a:bodyPr/>
                      <a:lstStyle/>
                      <a:p>
                        <a:endParaRPr lang="en-US" dirty="0"/>
                      </a:p>
                    </p:txBody>
                  </p:sp>
                </p:grpSp>
                <p:sp>
                  <p:nvSpPr>
                    <p:cNvPr id="47134" name="Freeform 53"/>
                    <p:cNvSpPr>
                      <a:spLocks/>
                    </p:cNvSpPr>
                    <p:nvPr/>
                  </p:nvSpPr>
                  <p:spPr bwMode="auto">
                    <a:xfrm>
                      <a:off x="207" y="223"/>
                      <a:ext cx="751" cy="463"/>
                    </a:xfrm>
                    <a:custGeom>
                      <a:avLst/>
                      <a:gdLst>
                        <a:gd name="T0" fmla="*/ 0 w 1503"/>
                        <a:gd name="T1" fmla="*/ 0 h 1391"/>
                        <a:gd name="T2" fmla="*/ 0 w 1503"/>
                        <a:gd name="T3" fmla="*/ 0 h 1391"/>
                        <a:gd name="T4" fmla="*/ 0 w 1503"/>
                        <a:gd name="T5" fmla="*/ 0 h 1391"/>
                        <a:gd name="T6" fmla="*/ 0 w 1503"/>
                        <a:gd name="T7" fmla="*/ 0 h 1391"/>
                        <a:gd name="T8" fmla="*/ 0 w 1503"/>
                        <a:gd name="T9" fmla="*/ 0 h 1391"/>
                        <a:gd name="T10" fmla="*/ 0 w 1503"/>
                        <a:gd name="T11" fmla="*/ 0 h 1391"/>
                        <a:gd name="T12" fmla="*/ 0 w 1503"/>
                        <a:gd name="T13" fmla="*/ 0 h 1391"/>
                        <a:gd name="T14" fmla="*/ 0 w 1503"/>
                        <a:gd name="T15" fmla="*/ 0 h 1391"/>
                        <a:gd name="T16" fmla="*/ 0 w 1503"/>
                        <a:gd name="T17" fmla="*/ 0 h 1391"/>
                        <a:gd name="T18" fmla="*/ 0 w 1503"/>
                        <a:gd name="T19" fmla="*/ 0 h 1391"/>
                        <a:gd name="T20" fmla="*/ 0 w 1503"/>
                        <a:gd name="T21" fmla="*/ 0 h 1391"/>
                        <a:gd name="T22" fmla="*/ 0 w 1503"/>
                        <a:gd name="T23" fmla="*/ 0 h 1391"/>
                        <a:gd name="T24" fmla="*/ 0 w 1503"/>
                        <a:gd name="T25" fmla="*/ 0 h 1391"/>
                        <a:gd name="T26" fmla="*/ 0 w 1503"/>
                        <a:gd name="T27" fmla="*/ 0 h 1391"/>
                        <a:gd name="T28" fmla="*/ 0 w 1503"/>
                        <a:gd name="T29" fmla="*/ 0 h 1391"/>
                        <a:gd name="T30" fmla="*/ 0 w 1503"/>
                        <a:gd name="T31" fmla="*/ 0 h 1391"/>
                        <a:gd name="T32" fmla="*/ 0 w 1503"/>
                        <a:gd name="T33" fmla="*/ 0 h 1391"/>
                        <a:gd name="T34" fmla="*/ 0 w 1503"/>
                        <a:gd name="T35" fmla="*/ 0 h 1391"/>
                        <a:gd name="T36" fmla="*/ 0 w 1503"/>
                        <a:gd name="T37" fmla="*/ 0 h 1391"/>
                        <a:gd name="T38" fmla="*/ 0 w 1503"/>
                        <a:gd name="T39" fmla="*/ 0 h 1391"/>
                        <a:gd name="T40" fmla="*/ 0 w 1503"/>
                        <a:gd name="T41" fmla="*/ 0 h 1391"/>
                        <a:gd name="T42" fmla="*/ 0 w 1503"/>
                        <a:gd name="T43" fmla="*/ 0 h 1391"/>
                        <a:gd name="T44" fmla="*/ 0 w 1503"/>
                        <a:gd name="T45" fmla="*/ 0 h 1391"/>
                        <a:gd name="T46" fmla="*/ 0 w 1503"/>
                        <a:gd name="T47" fmla="*/ 0 h 1391"/>
                        <a:gd name="T48" fmla="*/ 0 w 1503"/>
                        <a:gd name="T49" fmla="*/ 0 h 1391"/>
                        <a:gd name="T50" fmla="*/ 0 w 1503"/>
                        <a:gd name="T51" fmla="*/ 0 h 1391"/>
                        <a:gd name="T52" fmla="*/ 0 w 1503"/>
                        <a:gd name="T53" fmla="*/ 0 h 1391"/>
                        <a:gd name="T54" fmla="*/ 0 w 1503"/>
                        <a:gd name="T55" fmla="*/ 0 h 1391"/>
                        <a:gd name="T56" fmla="*/ 0 w 1503"/>
                        <a:gd name="T57" fmla="*/ 0 h 1391"/>
                        <a:gd name="T58" fmla="*/ 0 w 1503"/>
                        <a:gd name="T59" fmla="*/ 0 h 1391"/>
                        <a:gd name="T60" fmla="*/ 0 w 1503"/>
                        <a:gd name="T61" fmla="*/ 0 h 1391"/>
                        <a:gd name="T62" fmla="*/ 0 w 1503"/>
                        <a:gd name="T63" fmla="*/ 0 h 1391"/>
                        <a:gd name="T64" fmla="*/ 0 w 1503"/>
                        <a:gd name="T65" fmla="*/ 0 h 1391"/>
                        <a:gd name="T66" fmla="*/ 0 w 1503"/>
                        <a:gd name="T67" fmla="*/ 0 h 1391"/>
                        <a:gd name="T68" fmla="*/ 0 w 1503"/>
                        <a:gd name="T69" fmla="*/ 0 h 1391"/>
                        <a:gd name="T70" fmla="*/ 0 w 1503"/>
                        <a:gd name="T71" fmla="*/ 0 h 1391"/>
                        <a:gd name="T72" fmla="*/ 0 w 1503"/>
                        <a:gd name="T73" fmla="*/ 0 h 1391"/>
                        <a:gd name="T74" fmla="*/ 0 w 1503"/>
                        <a:gd name="T75" fmla="*/ 0 h 1391"/>
                        <a:gd name="T76" fmla="*/ 0 w 1503"/>
                        <a:gd name="T77" fmla="*/ 0 h 1391"/>
                        <a:gd name="T78" fmla="*/ 0 w 1503"/>
                        <a:gd name="T79" fmla="*/ 0 h 1391"/>
                        <a:gd name="T80" fmla="*/ 0 w 1503"/>
                        <a:gd name="T81" fmla="*/ 0 h 1391"/>
                        <a:gd name="T82" fmla="*/ 0 w 1503"/>
                        <a:gd name="T83" fmla="*/ 0 h 1391"/>
                        <a:gd name="T84" fmla="*/ 0 w 1503"/>
                        <a:gd name="T85" fmla="*/ 0 h 1391"/>
                        <a:gd name="T86" fmla="*/ 0 w 1503"/>
                        <a:gd name="T87" fmla="*/ 0 h 1391"/>
                        <a:gd name="T88" fmla="*/ 0 w 1503"/>
                        <a:gd name="T89" fmla="*/ 0 h 1391"/>
                        <a:gd name="T90" fmla="*/ 0 w 1503"/>
                        <a:gd name="T91" fmla="*/ 0 h 1391"/>
                        <a:gd name="T92" fmla="*/ 0 w 1503"/>
                        <a:gd name="T93" fmla="*/ 0 h 1391"/>
                        <a:gd name="T94" fmla="*/ 0 w 1503"/>
                        <a:gd name="T95" fmla="*/ 0 h 1391"/>
                        <a:gd name="T96" fmla="*/ 0 w 1503"/>
                        <a:gd name="T97" fmla="*/ 0 h 1391"/>
                        <a:gd name="T98" fmla="*/ 0 w 1503"/>
                        <a:gd name="T99" fmla="*/ 0 h 1391"/>
                        <a:gd name="T100" fmla="*/ 0 w 1503"/>
                        <a:gd name="T101" fmla="*/ 0 h 1391"/>
                        <a:gd name="T102" fmla="*/ 0 w 1503"/>
                        <a:gd name="T103" fmla="*/ 0 h 1391"/>
                        <a:gd name="T104" fmla="*/ 0 w 1503"/>
                        <a:gd name="T105" fmla="*/ 0 h 1391"/>
                        <a:gd name="T106" fmla="*/ 0 w 1503"/>
                        <a:gd name="T107" fmla="*/ 0 h 1391"/>
                        <a:gd name="T108" fmla="*/ 0 w 1503"/>
                        <a:gd name="T109" fmla="*/ 0 h 1391"/>
                        <a:gd name="T110" fmla="*/ 0 w 1503"/>
                        <a:gd name="T111" fmla="*/ 0 h 1391"/>
                        <a:gd name="T112" fmla="*/ 0 w 1503"/>
                        <a:gd name="T113" fmla="*/ 0 h 1391"/>
                        <a:gd name="T114" fmla="*/ 0 w 1503"/>
                        <a:gd name="T115" fmla="*/ 0 h 1391"/>
                        <a:gd name="T116" fmla="*/ 0 w 1503"/>
                        <a:gd name="T117" fmla="*/ 0 h 1391"/>
                        <a:gd name="T118" fmla="*/ 0 w 1503"/>
                        <a:gd name="T119" fmla="*/ 0 h 1391"/>
                        <a:gd name="T120" fmla="*/ 0 w 1503"/>
                        <a:gd name="T121" fmla="*/ 0 h 1391"/>
                        <a:gd name="T122" fmla="*/ 0 w 1503"/>
                        <a:gd name="T123" fmla="*/ 0 h 1391"/>
                        <a:gd name="T124" fmla="*/ 0 w 1503"/>
                        <a:gd name="T125" fmla="*/ 0 h 1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503"/>
                        <a:gd name="T190" fmla="*/ 0 h 1391"/>
                        <a:gd name="T191" fmla="*/ 1503 w 1503"/>
                        <a:gd name="T192" fmla="*/ 1391 h 139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503" h="1391">
                          <a:moveTo>
                            <a:pt x="579" y="1069"/>
                          </a:moveTo>
                          <a:lnTo>
                            <a:pt x="530" y="1152"/>
                          </a:lnTo>
                          <a:lnTo>
                            <a:pt x="484" y="1199"/>
                          </a:lnTo>
                          <a:lnTo>
                            <a:pt x="426" y="1241"/>
                          </a:lnTo>
                          <a:lnTo>
                            <a:pt x="414" y="1292"/>
                          </a:lnTo>
                          <a:lnTo>
                            <a:pt x="387" y="1332"/>
                          </a:lnTo>
                          <a:lnTo>
                            <a:pt x="365" y="1391"/>
                          </a:lnTo>
                          <a:lnTo>
                            <a:pt x="349" y="1232"/>
                          </a:lnTo>
                          <a:lnTo>
                            <a:pt x="327" y="1127"/>
                          </a:lnTo>
                          <a:lnTo>
                            <a:pt x="349" y="941"/>
                          </a:lnTo>
                          <a:lnTo>
                            <a:pt x="313" y="845"/>
                          </a:lnTo>
                          <a:lnTo>
                            <a:pt x="265" y="670"/>
                          </a:lnTo>
                          <a:lnTo>
                            <a:pt x="175" y="473"/>
                          </a:lnTo>
                          <a:lnTo>
                            <a:pt x="148" y="351"/>
                          </a:lnTo>
                          <a:lnTo>
                            <a:pt x="99" y="202"/>
                          </a:lnTo>
                          <a:lnTo>
                            <a:pt x="44" y="95"/>
                          </a:lnTo>
                          <a:lnTo>
                            <a:pt x="0" y="54"/>
                          </a:lnTo>
                          <a:lnTo>
                            <a:pt x="51" y="20"/>
                          </a:lnTo>
                          <a:lnTo>
                            <a:pt x="119" y="0"/>
                          </a:lnTo>
                          <a:lnTo>
                            <a:pt x="200" y="11"/>
                          </a:lnTo>
                          <a:lnTo>
                            <a:pt x="282" y="42"/>
                          </a:lnTo>
                          <a:lnTo>
                            <a:pt x="358" y="85"/>
                          </a:lnTo>
                          <a:lnTo>
                            <a:pt x="412" y="122"/>
                          </a:lnTo>
                          <a:lnTo>
                            <a:pt x="434" y="109"/>
                          </a:lnTo>
                          <a:lnTo>
                            <a:pt x="469" y="84"/>
                          </a:lnTo>
                          <a:lnTo>
                            <a:pt x="475" y="23"/>
                          </a:lnTo>
                          <a:lnTo>
                            <a:pt x="508" y="56"/>
                          </a:lnTo>
                          <a:lnTo>
                            <a:pt x="551" y="67"/>
                          </a:lnTo>
                          <a:lnTo>
                            <a:pt x="611" y="84"/>
                          </a:lnTo>
                          <a:lnTo>
                            <a:pt x="669" y="91"/>
                          </a:lnTo>
                          <a:lnTo>
                            <a:pt x="722" y="98"/>
                          </a:lnTo>
                          <a:lnTo>
                            <a:pt x="799" y="95"/>
                          </a:lnTo>
                          <a:lnTo>
                            <a:pt x="864" y="128"/>
                          </a:lnTo>
                          <a:lnTo>
                            <a:pt x="919" y="188"/>
                          </a:lnTo>
                          <a:lnTo>
                            <a:pt x="973" y="278"/>
                          </a:lnTo>
                          <a:lnTo>
                            <a:pt x="1014" y="346"/>
                          </a:lnTo>
                          <a:lnTo>
                            <a:pt x="1066" y="402"/>
                          </a:lnTo>
                          <a:lnTo>
                            <a:pt x="1121" y="442"/>
                          </a:lnTo>
                          <a:lnTo>
                            <a:pt x="1167" y="487"/>
                          </a:lnTo>
                          <a:lnTo>
                            <a:pt x="1191" y="544"/>
                          </a:lnTo>
                          <a:lnTo>
                            <a:pt x="1277" y="532"/>
                          </a:lnTo>
                          <a:lnTo>
                            <a:pt x="1385" y="553"/>
                          </a:lnTo>
                          <a:lnTo>
                            <a:pt x="1364" y="491"/>
                          </a:lnTo>
                          <a:lnTo>
                            <a:pt x="1476" y="509"/>
                          </a:lnTo>
                          <a:lnTo>
                            <a:pt x="1483" y="678"/>
                          </a:lnTo>
                          <a:lnTo>
                            <a:pt x="1490" y="819"/>
                          </a:lnTo>
                          <a:lnTo>
                            <a:pt x="1503" y="863"/>
                          </a:lnTo>
                          <a:lnTo>
                            <a:pt x="1476" y="881"/>
                          </a:lnTo>
                          <a:lnTo>
                            <a:pt x="1448" y="881"/>
                          </a:lnTo>
                          <a:lnTo>
                            <a:pt x="1420" y="977"/>
                          </a:lnTo>
                          <a:lnTo>
                            <a:pt x="1364" y="1083"/>
                          </a:lnTo>
                          <a:lnTo>
                            <a:pt x="1323" y="1136"/>
                          </a:lnTo>
                          <a:lnTo>
                            <a:pt x="1274" y="1171"/>
                          </a:lnTo>
                          <a:lnTo>
                            <a:pt x="1184" y="1223"/>
                          </a:lnTo>
                          <a:lnTo>
                            <a:pt x="1093" y="1245"/>
                          </a:lnTo>
                          <a:lnTo>
                            <a:pt x="996" y="1250"/>
                          </a:lnTo>
                          <a:lnTo>
                            <a:pt x="923" y="1230"/>
                          </a:lnTo>
                          <a:lnTo>
                            <a:pt x="857" y="1201"/>
                          </a:lnTo>
                          <a:lnTo>
                            <a:pt x="801" y="1162"/>
                          </a:lnTo>
                          <a:lnTo>
                            <a:pt x="759" y="1109"/>
                          </a:lnTo>
                          <a:lnTo>
                            <a:pt x="724" y="1065"/>
                          </a:lnTo>
                          <a:lnTo>
                            <a:pt x="656" y="1041"/>
                          </a:lnTo>
                          <a:lnTo>
                            <a:pt x="579" y="1069"/>
                          </a:lnTo>
                          <a:close/>
                        </a:path>
                      </a:pathLst>
                    </a:custGeom>
                    <a:grpFill/>
                    <a:ln w="6350">
                      <a:solidFill>
                        <a:srgbClr val="000000"/>
                      </a:solidFill>
                      <a:round/>
                      <a:headEnd/>
                      <a:tailEnd/>
                    </a:ln>
                  </p:spPr>
                  <p:txBody>
                    <a:bodyPr/>
                    <a:lstStyle/>
                    <a:p>
                      <a:endParaRPr lang="en-US" dirty="0"/>
                    </a:p>
                  </p:txBody>
                </p:sp>
              </p:grpSp>
              <p:sp>
                <p:nvSpPr>
                  <p:cNvPr id="47132" name="Freeform 54"/>
                  <p:cNvSpPr>
                    <a:spLocks/>
                  </p:cNvSpPr>
                  <p:nvPr/>
                </p:nvSpPr>
                <p:spPr bwMode="auto">
                  <a:xfrm>
                    <a:off x="413" y="262"/>
                    <a:ext cx="394" cy="229"/>
                  </a:xfrm>
                  <a:custGeom>
                    <a:avLst/>
                    <a:gdLst>
                      <a:gd name="T0" fmla="*/ 0 w 788"/>
                      <a:gd name="T1" fmla="*/ 0 h 687"/>
                      <a:gd name="T2" fmla="*/ 1 w 788"/>
                      <a:gd name="T3" fmla="*/ 0 h 687"/>
                      <a:gd name="T4" fmla="*/ 1 w 788"/>
                      <a:gd name="T5" fmla="*/ 0 h 687"/>
                      <a:gd name="T6" fmla="*/ 1 w 788"/>
                      <a:gd name="T7" fmla="*/ 0 h 687"/>
                      <a:gd name="T8" fmla="*/ 1 w 788"/>
                      <a:gd name="T9" fmla="*/ 0 h 687"/>
                      <a:gd name="T10" fmla="*/ 1 w 788"/>
                      <a:gd name="T11" fmla="*/ 0 h 687"/>
                      <a:gd name="T12" fmla="*/ 1 w 788"/>
                      <a:gd name="T13" fmla="*/ 0 h 687"/>
                      <a:gd name="T14" fmla="*/ 1 w 788"/>
                      <a:gd name="T15" fmla="*/ 0 h 687"/>
                      <a:gd name="T16" fmla="*/ 1 w 788"/>
                      <a:gd name="T17" fmla="*/ 0 h 687"/>
                      <a:gd name="T18" fmla="*/ 1 w 788"/>
                      <a:gd name="T19" fmla="*/ 0 h 687"/>
                      <a:gd name="T20" fmla="*/ 1 w 788"/>
                      <a:gd name="T21" fmla="*/ 0 h 687"/>
                      <a:gd name="T22" fmla="*/ 1 w 788"/>
                      <a:gd name="T23" fmla="*/ 0 h 687"/>
                      <a:gd name="T24" fmla="*/ 1 w 788"/>
                      <a:gd name="T25" fmla="*/ 0 h 687"/>
                      <a:gd name="T26" fmla="*/ 1 w 788"/>
                      <a:gd name="T27" fmla="*/ 0 h 687"/>
                      <a:gd name="T28" fmla="*/ 1 w 788"/>
                      <a:gd name="T29" fmla="*/ 0 h 687"/>
                      <a:gd name="T30" fmla="*/ 1 w 788"/>
                      <a:gd name="T31" fmla="*/ 0 h 687"/>
                      <a:gd name="T32" fmla="*/ 1 w 788"/>
                      <a:gd name="T33" fmla="*/ 0 h 687"/>
                      <a:gd name="T34" fmla="*/ 1 w 788"/>
                      <a:gd name="T35" fmla="*/ 0 h 687"/>
                      <a:gd name="T36" fmla="*/ 1 w 788"/>
                      <a:gd name="T37" fmla="*/ 0 h 687"/>
                      <a:gd name="T38" fmla="*/ 1 w 788"/>
                      <a:gd name="T39" fmla="*/ 0 h 687"/>
                      <a:gd name="T40" fmla="*/ 1 w 788"/>
                      <a:gd name="T41" fmla="*/ 0 h 687"/>
                      <a:gd name="T42" fmla="*/ 1 w 788"/>
                      <a:gd name="T43" fmla="*/ 0 h 687"/>
                      <a:gd name="T44" fmla="*/ 1 w 788"/>
                      <a:gd name="T45" fmla="*/ 0 h 687"/>
                      <a:gd name="T46" fmla="*/ 1 w 788"/>
                      <a:gd name="T47" fmla="*/ 0 h 687"/>
                      <a:gd name="T48" fmla="*/ 1 w 788"/>
                      <a:gd name="T49" fmla="*/ 0 h 687"/>
                      <a:gd name="T50" fmla="*/ 1 w 788"/>
                      <a:gd name="T51" fmla="*/ 0 h 6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88"/>
                      <a:gd name="T79" fmla="*/ 0 h 687"/>
                      <a:gd name="T80" fmla="*/ 788 w 788"/>
                      <a:gd name="T81" fmla="*/ 687 h 6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88" h="687">
                        <a:moveTo>
                          <a:pt x="0" y="0"/>
                        </a:moveTo>
                        <a:lnTo>
                          <a:pt x="55" y="60"/>
                        </a:lnTo>
                        <a:lnTo>
                          <a:pt x="103" y="95"/>
                        </a:lnTo>
                        <a:lnTo>
                          <a:pt x="148" y="137"/>
                        </a:lnTo>
                        <a:lnTo>
                          <a:pt x="171" y="177"/>
                        </a:lnTo>
                        <a:lnTo>
                          <a:pt x="192" y="212"/>
                        </a:lnTo>
                        <a:lnTo>
                          <a:pt x="226" y="245"/>
                        </a:lnTo>
                        <a:lnTo>
                          <a:pt x="270" y="268"/>
                        </a:lnTo>
                        <a:lnTo>
                          <a:pt x="300" y="304"/>
                        </a:lnTo>
                        <a:lnTo>
                          <a:pt x="325" y="346"/>
                        </a:lnTo>
                        <a:lnTo>
                          <a:pt x="353" y="400"/>
                        </a:lnTo>
                        <a:lnTo>
                          <a:pt x="374" y="453"/>
                        </a:lnTo>
                        <a:lnTo>
                          <a:pt x="395" y="523"/>
                        </a:lnTo>
                        <a:lnTo>
                          <a:pt x="422" y="583"/>
                        </a:lnTo>
                        <a:lnTo>
                          <a:pt x="452" y="625"/>
                        </a:lnTo>
                        <a:lnTo>
                          <a:pt x="493" y="658"/>
                        </a:lnTo>
                        <a:lnTo>
                          <a:pt x="533" y="676"/>
                        </a:lnTo>
                        <a:lnTo>
                          <a:pt x="573" y="687"/>
                        </a:lnTo>
                        <a:lnTo>
                          <a:pt x="618" y="683"/>
                        </a:lnTo>
                        <a:lnTo>
                          <a:pt x="660" y="673"/>
                        </a:lnTo>
                        <a:lnTo>
                          <a:pt x="704" y="646"/>
                        </a:lnTo>
                        <a:lnTo>
                          <a:pt x="740" y="612"/>
                        </a:lnTo>
                        <a:lnTo>
                          <a:pt x="765" y="571"/>
                        </a:lnTo>
                        <a:lnTo>
                          <a:pt x="781" y="523"/>
                        </a:lnTo>
                        <a:lnTo>
                          <a:pt x="788" y="470"/>
                        </a:lnTo>
                        <a:lnTo>
                          <a:pt x="779" y="419"/>
                        </a:lnTo>
                      </a:path>
                    </a:pathLst>
                  </a:custGeom>
                  <a:grpFill/>
                  <a:ln w="6350">
                    <a:solidFill>
                      <a:srgbClr val="000000"/>
                    </a:solidFill>
                    <a:round/>
                    <a:headEnd/>
                    <a:tailEnd/>
                  </a:ln>
                </p:spPr>
                <p:txBody>
                  <a:bodyPr/>
                  <a:lstStyle/>
                  <a:p>
                    <a:endParaRPr lang="en-US" dirty="0"/>
                  </a:p>
                </p:txBody>
              </p:sp>
            </p:grpSp>
            <p:grpSp>
              <p:nvGrpSpPr>
                <p:cNvPr id="19" name="Group 55"/>
                <p:cNvGrpSpPr>
                  <a:grpSpLocks/>
                </p:cNvGrpSpPr>
                <p:nvPr/>
              </p:nvGrpSpPr>
              <p:grpSpPr bwMode="auto">
                <a:xfrm>
                  <a:off x="479" y="286"/>
                  <a:ext cx="474" cy="350"/>
                  <a:chOff x="479" y="286"/>
                  <a:chExt cx="474" cy="350"/>
                </a:xfrm>
                <a:grpFill/>
              </p:grpSpPr>
              <p:sp>
                <p:nvSpPr>
                  <p:cNvPr id="47121" name="Line 56"/>
                  <p:cNvSpPr>
                    <a:spLocks noChangeShapeType="1"/>
                  </p:cNvSpPr>
                  <p:nvPr/>
                </p:nvSpPr>
                <p:spPr bwMode="auto">
                  <a:xfrm>
                    <a:off x="795" y="452"/>
                    <a:ext cx="95" cy="26"/>
                  </a:xfrm>
                  <a:prstGeom prst="line">
                    <a:avLst/>
                  </a:prstGeom>
                  <a:grpFill/>
                  <a:ln w="6350">
                    <a:solidFill>
                      <a:srgbClr val="000000"/>
                    </a:solidFill>
                    <a:round/>
                    <a:headEnd/>
                    <a:tailEnd/>
                  </a:ln>
                </p:spPr>
                <p:txBody>
                  <a:bodyPr/>
                  <a:lstStyle/>
                  <a:p>
                    <a:endParaRPr lang="en-US" dirty="0"/>
                  </a:p>
                </p:txBody>
              </p:sp>
              <p:sp>
                <p:nvSpPr>
                  <p:cNvPr id="47122" name="Freeform 57"/>
                  <p:cNvSpPr>
                    <a:spLocks/>
                  </p:cNvSpPr>
                  <p:nvPr/>
                </p:nvSpPr>
                <p:spPr bwMode="auto">
                  <a:xfrm>
                    <a:off x="550" y="422"/>
                    <a:ext cx="43" cy="78"/>
                  </a:xfrm>
                  <a:custGeom>
                    <a:avLst/>
                    <a:gdLst>
                      <a:gd name="T0" fmla="*/ 0 w 87"/>
                      <a:gd name="T1" fmla="*/ 0 h 233"/>
                      <a:gd name="T2" fmla="*/ 0 w 87"/>
                      <a:gd name="T3" fmla="*/ 0 h 233"/>
                      <a:gd name="T4" fmla="*/ 0 w 87"/>
                      <a:gd name="T5" fmla="*/ 0 h 233"/>
                      <a:gd name="T6" fmla="*/ 0 w 87"/>
                      <a:gd name="T7" fmla="*/ 0 h 233"/>
                      <a:gd name="T8" fmla="*/ 0 w 87"/>
                      <a:gd name="T9" fmla="*/ 0 h 233"/>
                      <a:gd name="T10" fmla="*/ 0 60000 65536"/>
                      <a:gd name="T11" fmla="*/ 0 60000 65536"/>
                      <a:gd name="T12" fmla="*/ 0 60000 65536"/>
                      <a:gd name="T13" fmla="*/ 0 60000 65536"/>
                      <a:gd name="T14" fmla="*/ 0 60000 65536"/>
                      <a:gd name="T15" fmla="*/ 0 w 87"/>
                      <a:gd name="T16" fmla="*/ 0 h 233"/>
                      <a:gd name="T17" fmla="*/ 87 w 87"/>
                      <a:gd name="T18" fmla="*/ 233 h 233"/>
                    </a:gdLst>
                    <a:ahLst/>
                    <a:cxnLst>
                      <a:cxn ang="T10">
                        <a:pos x="T0" y="T1"/>
                      </a:cxn>
                      <a:cxn ang="T11">
                        <a:pos x="T2" y="T3"/>
                      </a:cxn>
                      <a:cxn ang="T12">
                        <a:pos x="T4" y="T5"/>
                      </a:cxn>
                      <a:cxn ang="T13">
                        <a:pos x="T6" y="T7"/>
                      </a:cxn>
                      <a:cxn ang="T14">
                        <a:pos x="T8" y="T9"/>
                      </a:cxn>
                    </a:cxnLst>
                    <a:rect l="T15" t="T16" r="T17" b="T18"/>
                    <a:pathLst>
                      <a:path w="87" h="233">
                        <a:moveTo>
                          <a:pt x="9" y="233"/>
                        </a:moveTo>
                        <a:lnTo>
                          <a:pt x="0" y="172"/>
                        </a:lnTo>
                        <a:lnTo>
                          <a:pt x="12" y="106"/>
                        </a:lnTo>
                        <a:lnTo>
                          <a:pt x="40" y="44"/>
                        </a:lnTo>
                        <a:lnTo>
                          <a:pt x="87" y="0"/>
                        </a:lnTo>
                      </a:path>
                    </a:pathLst>
                  </a:custGeom>
                  <a:grpFill/>
                  <a:ln w="6350">
                    <a:solidFill>
                      <a:srgbClr val="000000"/>
                    </a:solidFill>
                    <a:round/>
                    <a:headEnd/>
                    <a:tailEnd/>
                  </a:ln>
                </p:spPr>
                <p:txBody>
                  <a:bodyPr/>
                  <a:lstStyle/>
                  <a:p>
                    <a:endParaRPr lang="en-US" dirty="0"/>
                  </a:p>
                </p:txBody>
              </p:sp>
              <p:sp>
                <p:nvSpPr>
                  <p:cNvPr id="47123" name="Freeform 58"/>
                  <p:cNvSpPr>
                    <a:spLocks/>
                  </p:cNvSpPr>
                  <p:nvPr/>
                </p:nvSpPr>
                <p:spPr bwMode="auto">
                  <a:xfrm>
                    <a:off x="574" y="438"/>
                    <a:ext cx="28" cy="83"/>
                  </a:xfrm>
                  <a:custGeom>
                    <a:avLst/>
                    <a:gdLst>
                      <a:gd name="T0" fmla="*/ 1 w 56"/>
                      <a:gd name="T1" fmla="*/ 0 h 249"/>
                      <a:gd name="T2" fmla="*/ 1 w 56"/>
                      <a:gd name="T3" fmla="*/ 0 h 249"/>
                      <a:gd name="T4" fmla="*/ 1 w 56"/>
                      <a:gd name="T5" fmla="*/ 0 h 249"/>
                      <a:gd name="T6" fmla="*/ 0 w 56"/>
                      <a:gd name="T7" fmla="*/ 0 h 249"/>
                      <a:gd name="T8" fmla="*/ 1 w 56"/>
                      <a:gd name="T9" fmla="*/ 0 h 249"/>
                      <a:gd name="T10" fmla="*/ 1 w 56"/>
                      <a:gd name="T11" fmla="*/ 0 h 249"/>
                      <a:gd name="T12" fmla="*/ 1 w 56"/>
                      <a:gd name="T13" fmla="*/ 0 h 249"/>
                      <a:gd name="T14" fmla="*/ 0 60000 65536"/>
                      <a:gd name="T15" fmla="*/ 0 60000 65536"/>
                      <a:gd name="T16" fmla="*/ 0 60000 65536"/>
                      <a:gd name="T17" fmla="*/ 0 60000 65536"/>
                      <a:gd name="T18" fmla="*/ 0 60000 65536"/>
                      <a:gd name="T19" fmla="*/ 0 60000 65536"/>
                      <a:gd name="T20" fmla="*/ 0 60000 65536"/>
                      <a:gd name="T21" fmla="*/ 0 w 56"/>
                      <a:gd name="T22" fmla="*/ 0 h 249"/>
                      <a:gd name="T23" fmla="*/ 56 w 56"/>
                      <a:gd name="T24" fmla="*/ 249 h 2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249">
                        <a:moveTo>
                          <a:pt x="56" y="249"/>
                        </a:moveTo>
                        <a:lnTo>
                          <a:pt x="27" y="226"/>
                        </a:lnTo>
                        <a:lnTo>
                          <a:pt x="10" y="190"/>
                        </a:lnTo>
                        <a:lnTo>
                          <a:pt x="0" y="137"/>
                        </a:lnTo>
                        <a:lnTo>
                          <a:pt x="6" y="88"/>
                        </a:lnTo>
                        <a:lnTo>
                          <a:pt x="27" y="37"/>
                        </a:lnTo>
                        <a:lnTo>
                          <a:pt x="53" y="0"/>
                        </a:lnTo>
                      </a:path>
                    </a:pathLst>
                  </a:custGeom>
                  <a:grpFill/>
                  <a:ln w="6350">
                    <a:solidFill>
                      <a:srgbClr val="000000"/>
                    </a:solidFill>
                    <a:round/>
                    <a:headEnd/>
                    <a:tailEnd/>
                  </a:ln>
                </p:spPr>
                <p:txBody>
                  <a:bodyPr/>
                  <a:lstStyle/>
                  <a:p>
                    <a:endParaRPr lang="en-US" dirty="0"/>
                  </a:p>
                </p:txBody>
              </p:sp>
              <p:sp>
                <p:nvSpPr>
                  <p:cNvPr id="47124" name="Freeform 59"/>
                  <p:cNvSpPr>
                    <a:spLocks/>
                  </p:cNvSpPr>
                  <p:nvPr/>
                </p:nvSpPr>
                <p:spPr bwMode="auto">
                  <a:xfrm>
                    <a:off x="614" y="449"/>
                    <a:ext cx="22" cy="37"/>
                  </a:xfrm>
                  <a:custGeom>
                    <a:avLst/>
                    <a:gdLst>
                      <a:gd name="T0" fmla="*/ 0 w 43"/>
                      <a:gd name="T1" fmla="*/ 0 h 111"/>
                      <a:gd name="T2" fmla="*/ 1 w 43"/>
                      <a:gd name="T3" fmla="*/ 0 h 111"/>
                      <a:gd name="T4" fmla="*/ 1 w 43"/>
                      <a:gd name="T5" fmla="*/ 0 h 111"/>
                      <a:gd name="T6" fmla="*/ 1 w 43"/>
                      <a:gd name="T7" fmla="*/ 0 h 111"/>
                      <a:gd name="T8" fmla="*/ 0 60000 65536"/>
                      <a:gd name="T9" fmla="*/ 0 60000 65536"/>
                      <a:gd name="T10" fmla="*/ 0 60000 65536"/>
                      <a:gd name="T11" fmla="*/ 0 60000 65536"/>
                      <a:gd name="T12" fmla="*/ 0 w 43"/>
                      <a:gd name="T13" fmla="*/ 0 h 111"/>
                      <a:gd name="T14" fmla="*/ 43 w 43"/>
                      <a:gd name="T15" fmla="*/ 111 h 111"/>
                    </a:gdLst>
                    <a:ahLst/>
                    <a:cxnLst>
                      <a:cxn ang="T8">
                        <a:pos x="T0" y="T1"/>
                      </a:cxn>
                      <a:cxn ang="T9">
                        <a:pos x="T2" y="T3"/>
                      </a:cxn>
                      <a:cxn ang="T10">
                        <a:pos x="T4" y="T5"/>
                      </a:cxn>
                      <a:cxn ang="T11">
                        <a:pos x="T6" y="T7"/>
                      </a:cxn>
                    </a:cxnLst>
                    <a:rect l="T12" t="T13" r="T14" b="T15"/>
                    <a:pathLst>
                      <a:path w="43" h="111">
                        <a:moveTo>
                          <a:pt x="0" y="0"/>
                        </a:moveTo>
                        <a:lnTo>
                          <a:pt x="1" y="48"/>
                        </a:lnTo>
                        <a:lnTo>
                          <a:pt x="19" y="92"/>
                        </a:lnTo>
                        <a:lnTo>
                          <a:pt x="43" y="111"/>
                        </a:lnTo>
                      </a:path>
                    </a:pathLst>
                  </a:custGeom>
                  <a:grpFill/>
                  <a:ln w="6350">
                    <a:solidFill>
                      <a:srgbClr val="000000"/>
                    </a:solidFill>
                    <a:round/>
                    <a:headEnd/>
                    <a:tailEnd/>
                  </a:ln>
                </p:spPr>
                <p:txBody>
                  <a:bodyPr/>
                  <a:lstStyle/>
                  <a:p>
                    <a:endParaRPr lang="en-US" dirty="0"/>
                  </a:p>
                </p:txBody>
              </p:sp>
              <p:sp>
                <p:nvSpPr>
                  <p:cNvPr id="47125" name="Freeform 60"/>
                  <p:cNvSpPr>
                    <a:spLocks/>
                  </p:cNvSpPr>
                  <p:nvPr/>
                </p:nvSpPr>
                <p:spPr bwMode="auto">
                  <a:xfrm>
                    <a:off x="479" y="394"/>
                    <a:ext cx="105" cy="49"/>
                  </a:xfrm>
                  <a:custGeom>
                    <a:avLst/>
                    <a:gdLst>
                      <a:gd name="T0" fmla="*/ 0 w 211"/>
                      <a:gd name="T1" fmla="*/ 0 h 146"/>
                      <a:gd name="T2" fmla="*/ 0 w 211"/>
                      <a:gd name="T3" fmla="*/ 0 h 146"/>
                      <a:gd name="T4" fmla="*/ 0 w 211"/>
                      <a:gd name="T5" fmla="*/ 0 h 146"/>
                      <a:gd name="T6" fmla="*/ 0 w 211"/>
                      <a:gd name="T7" fmla="*/ 0 h 146"/>
                      <a:gd name="T8" fmla="*/ 0 w 211"/>
                      <a:gd name="T9" fmla="*/ 0 h 146"/>
                      <a:gd name="T10" fmla="*/ 0 w 211"/>
                      <a:gd name="T11" fmla="*/ 0 h 146"/>
                      <a:gd name="T12" fmla="*/ 0 w 211"/>
                      <a:gd name="T13" fmla="*/ 0 h 146"/>
                      <a:gd name="T14" fmla="*/ 0 w 211"/>
                      <a:gd name="T15" fmla="*/ 0 h 146"/>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146"/>
                      <a:gd name="T26" fmla="*/ 211 w 211"/>
                      <a:gd name="T27" fmla="*/ 146 h 1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146">
                        <a:moveTo>
                          <a:pt x="0" y="146"/>
                        </a:moveTo>
                        <a:lnTo>
                          <a:pt x="19" y="100"/>
                        </a:lnTo>
                        <a:lnTo>
                          <a:pt x="48" y="53"/>
                        </a:lnTo>
                        <a:lnTo>
                          <a:pt x="83" y="20"/>
                        </a:lnTo>
                        <a:lnTo>
                          <a:pt x="117" y="4"/>
                        </a:lnTo>
                        <a:lnTo>
                          <a:pt x="148" y="0"/>
                        </a:lnTo>
                        <a:lnTo>
                          <a:pt x="185" y="10"/>
                        </a:lnTo>
                        <a:lnTo>
                          <a:pt x="211" y="29"/>
                        </a:lnTo>
                      </a:path>
                    </a:pathLst>
                  </a:custGeom>
                  <a:grpFill/>
                  <a:ln w="6350">
                    <a:solidFill>
                      <a:srgbClr val="000000"/>
                    </a:solidFill>
                    <a:round/>
                    <a:headEnd/>
                    <a:tailEnd/>
                  </a:ln>
                </p:spPr>
                <p:txBody>
                  <a:bodyPr/>
                  <a:lstStyle/>
                  <a:p>
                    <a:endParaRPr lang="en-US" dirty="0"/>
                  </a:p>
                </p:txBody>
              </p:sp>
              <p:sp>
                <p:nvSpPr>
                  <p:cNvPr id="47126" name="Freeform 61"/>
                  <p:cNvSpPr>
                    <a:spLocks/>
                  </p:cNvSpPr>
                  <p:nvPr/>
                </p:nvSpPr>
                <p:spPr bwMode="auto">
                  <a:xfrm>
                    <a:off x="568" y="516"/>
                    <a:ext cx="227" cy="120"/>
                  </a:xfrm>
                  <a:custGeom>
                    <a:avLst/>
                    <a:gdLst>
                      <a:gd name="T0" fmla="*/ 0 w 453"/>
                      <a:gd name="T1" fmla="*/ 0 h 358"/>
                      <a:gd name="T2" fmla="*/ 1 w 453"/>
                      <a:gd name="T3" fmla="*/ 0 h 358"/>
                      <a:gd name="T4" fmla="*/ 1 w 453"/>
                      <a:gd name="T5" fmla="*/ 0 h 358"/>
                      <a:gd name="T6" fmla="*/ 1 w 453"/>
                      <a:gd name="T7" fmla="*/ 0 h 358"/>
                      <a:gd name="T8" fmla="*/ 1 w 453"/>
                      <a:gd name="T9" fmla="*/ 0 h 358"/>
                      <a:gd name="T10" fmla="*/ 1 w 453"/>
                      <a:gd name="T11" fmla="*/ 0 h 358"/>
                      <a:gd name="T12" fmla="*/ 1 w 453"/>
                      <a:gd name="T13" fmla="*/ 0 h 358"/>
                      <a:gd name="T14" fmla="*/ 1 w 453"/>
                      <a:gd name="T15" fmla="*/ 0 h 358"/>
                      <a:gd name="T16" fmla="*/ 1 w 453"/>
                      <a:gd name="T17" fmla="*/ 0 h 358"/>
                      <a:gd name="T18" fmla="*/ 1 w 453"/>
                      <a:gd name="T19" fmla="*/ 0 h 358"/>
                      <a:gd name="T20" fmla="*/ 1 w 453"/>
                      <a:gd name="T21" fmla="*/ 0 h 358"/>
                      <a:gd name="T22" fmla="*/ 1 w 453"/>
                      <a:gd name="T23" fmla="*/ 0 h 358"/>
                      <a:gd name="T24" fmla="*/ 1 w 453"/>
                      <a:gd name="T25" fmla="*/ 0 h 358"/>
                      <a:gd name="T26" fmla="*/ 1 w 453"/>
                      <a:gd name="T27" fmla="*/ 0 h 358"/>
                      <a:gd name="T28" fmla="*/ 1 w 453"/>
                      <a:gd name="T29" fmla="*/ 0 h 358"/>
                      <a:gd name="T30" fmla="*/ 1 w 453"/>
                      <a:gd name="T31" fmla="*/ 0 h 3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3"/>
                      <a:gd name="T49" fmla="*/ 0 h 358"/>
                      <a:gd name="T50" fmla="*/ 453 w 453"/>
                      <a:gd name="T51" fmla="*/ 358 h 3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3" h="358">
                        <a:moveTo>
                          <a:pt x="0" y="184"/>
                        </a:moveTo>
                        <a:lnTo>
                          <a:pt x="69" y="160"/>
                        </a:lnTo>
                        <a:lnTo>
                          <a:pt x="132" y="129"/>
                        </a:lnTo>
                        <a:lnTo>
                          <a:pt x="198" y="88"/>
                        </a:lnTo>
                        <a:lnTo>
                          <a:pt x="259" y="42"/>
                        </a:lnTo>
                        <a:lnTo>
                          <a:pt x="307" y="0"/>
                        </a:lnTo>
                        <a:lnTo>
                          <a:pt x="327" y="67"/>
                        </a:lnTo>
                        <a:lnTo>
                          <a:pt x="361" y="132"/>
                        </a:lnTo>
                        <a:lnTo>
                          <a:pt x="402" y="191"/>
                        </a:lnTo>
                        <a:lnTo>
                          <a:pt x="453" y="237"/>
                        </a:lnTo>
                        <a:lnTo>
                          <a:pt x="406" y="284"/>
                        </a:lnTo>
                        <a:lnTo>
                          <a:pt x="364" y="315"/>
                        </a:lnTo>
                        <a:lnTo>
                          <a:pt x="307" y="342"/>
                        </a:lnTo>
                        <a:lnTo>
                          <a:pt x="253" y="358"/>
                        </a:lnTo>
                        <a:lnTo>
                          <a:pt x="215" y="355"/>
                        </a:lnTo>
                        <a:lnTo>
                          <a:pt x="185" y="345"/>
                        </a:lnTo>
                      </a:path>
                    </a:pathLst>
                  </a:custGeom>
                  <a:grpFill/>
                  <a:ln w="6350">
                    <a:solidFill>
                      <a:srgbClr val="000000"/>
                    </a:solidFill>
                    <a:round/>
                    <a:headEnd/>
                    <a:tailEnd/>
                  </a:ln>
                </p:spPr>
                <p:txBody>
                  <a:bodyPr/>
                  <a:lstStyle/>
                  <a:p>
                    <a:endParaRPr lang="en-US" dirty="0"/>
                  </a:p>
                </p:txBody>
              </p:sp>
              <p:sp>
                <p:nvSpPr>
                  <p:cNvPr id="47127" name="Freeform 62"/>
                  <p:cNvSpPr>
                    <a:spLocks/>
                  </p:cNvSpPr>
                  <p:nvPr/>
                </p:nvSpPr>
                <p:spPr bwMode="auto">
                  <a:xfrm>
                    <a:off x="652" y="554"/>
                    <a:ext cx="75" cy="73"/>
                  </a:xfrm>
                  <a:custGeom>
                    <a:avLst/>
                    <a:gdLst>
                      <a:gd name="T0" fmla="*/ 0 w 150"/>
                      <a:gd name="T1" fmla="*/ 0 h 220"/>
                      <a:gd name="T2" fmla="*/ 1 w 150"/>
                      <a:gd name="T3" fmla="*/ 0 h 220"/>
                      <a:gd name="T4" fmla="*/ 1 w 150"/>
                      <a:gd name="T5" fmla="*/ 0 h 220"/>
                      <a:gd name="T6" fmla="*/ 0 60000 65536"/>
                      <a:gd name="T7" fmla="*/ 0 60000 65536"/>
                      <a:gd name="T8" fmla="*/ 0 60000 65536"/>
                      <a:gd name="T9" fmla="*/ 0 w 150"/>
                      <a:gd name="T10" fmla="*/ 0 h 220"/>
                      <a:gd name="T11" fmla="*/ 150 w 150"/>
                      <a:gd name="T12" fmla="*/ 220 h 220"/>
                    </a:gdLst>
                    <a:ahLst/>
                    <a:cxnLst>
                      <a:cxn ang="T6">
                        <a:pos x="T0" y="T1"/>
                      </a:cxn>
                      <a:cxn ang="T7">
                        <a:pos x="T2" y="T3"/>
                      </a:cxn>
                      <a:cxn ang="T8">
                        <a:pos x="T4" y="T5"/>
                      </a:cxn>
                    </a:cxnLst>
                    <a:rect l="T9" t="T10" r="T11" b="T12"/>
                    <a:pathLst>
                      <a:path w="150" h="220">
                        <a:moveTo>
                          <a:pt x="0" y="0"/>
                        </a:moveTo>
                        <a:lnTo>
                          <a:pt x="35" y="160"/>
                        </a:lnTo>
                        <a:lnTo>
                          <a:pt x="150" y="220"/>
                        </a:lnTo>
                      </a:path>
                    </a:pathLst>
                  </a:custGeom>
                  <a:grpFill/>
                  <a:ln w="6350">
                    <a:solidFill>
                      <a:srgbClr val="000000"/>
                    </a:solidFill>
                    <a:round/>
                    <a:headEnd/>
                    <a:tailEnd/>
                  </a:ln>
                </p:spPr>
                <p:txBody>
                  <a:bodyPr/>
                  <a:lstStyle/>
                  <a:p>
                    <a:endParaRPr lang="en-US" dirty="0"/>
                  </a:p>
                </p:txBody>
              </p:sp>
              <p:sp>
                <p:nvSpPr>
                  <p:cNvPr id="47128" name="Freeform 63"/>
                  <p:cNvSpPr>
                    <a:spLocks/>
                  </p:cNvSpPr>
                  <p:nvPr/>
                </p:nvSpPr>
                <p:spPr bwMode="auto">
                  <a:xfrm>
                    <a:off x="537" y="286"/>
                    <a:ext cx="30" cy="71"/>
                  </a:xfrm>
                  <a:custGeom>
                    <a:avLst/>
                    <a:gdLst>
                      <a:gd name="T0" fmla="*/ 0 w 59"/>
                      <a:gd name="T1" fmla="*/ 0 h 211"/>
                      <a:gd name="T2" fmla="*/ 1 w 59"/>
                      <a:gd name="T3" fmla="*/ 0 h 211"/>
                      <a:gd name="T4" fmla="*/ 1 w 59"/>
                      <a:gd name="T5" fmla="*/ 0 h 211"/>
                      <a:gd name="T6" fmla="*/ 1 w 59"/>
                      <a:gd name="T7" fmla="*/ 0 h 211"/>
                      <a:gd name="T8" fmla="*/ 1 w 59"/>
                      <a:gd name="T9" fmla="*/ 0 h 211"/>
                      <a:gd name="T10" fmla="*/ 1 w 59"/>
                      <a:gd name="T11" fmla="*/ 0 h 211"/>
                      <a:gd name="T12" fmla="*/ 1 w 59"/>
                      <a:gd name="T13" fmla="*/ 0 h 211"/>
                      <a:gd name="T14" fmla="*/ 0 60000 65536"/>
                      <a:gd name="T15" fmla="*/ 0 60000 65536"/>
                      <a:gd name="T16" fmla="*/ 0 60000 65536"/>
                      <a:gd name="T17" fmla="*/ 0 60000 65536"/>
                      <a:gd name="T18" fmla="*/ 0 60000 65536"/>
                      <a:gd name="T19" fmla="*/ 0 60000 65536"/>
                      <a:gd name="T20" fmla="*/ 0 60000 65536"/>
                      <a:gd name="T21" fmla="*/ 0 w 59"/>
                      <a:gd name="T22" fmla="*/ 0 h 211"/>
                      <a:gd name="T23" fmla="*/ 59 w 59"/>
                      <a:gd name="T24" fmla="*/ 211 h 2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211">
                        <a:moveTo>
                          <a:pt x="0" y="0"/>
                        </a:moveTo>
                        <a:lnTo>
                          <a:pt x="26" y="27"/>
                        </a:lnTo>
                        <a:lnTo>
                          <a:pt x="43" y="61"/>
                        </a:lnTo>
                        <a:lnTo>
                          <a:pt x="44" y="95"/>
                        </a:lnTo>
                        <a:lnTo>
                          <a:pt x="54" y="133"/>
                        </a:lnTo>
                        <a:lnTo>
                          <a:pt x="59" y="173"/>
                        </a:lnTo>
                        <a:lnTo>
                          <a:pt x="59" y="211"/>
                        </a:lnTo>
                      </a:path>
                    </a:pathLst>
                  </a:custGeom>
                  <a:grpFill/>
                  <a:ln w="6350">
                    <a:solidFill>
                      <a:srgbClr val="000000"/>
                    </a:solidFill>
                    <a:round/>
                    <a:headEnd/>
                    <a:tailEnd/>
                  </a:ln>
                </p:spPr>
                <p:txBody>
                  <a:bodyPr/>
                  <a:lstStyle/>
                  <a:p>
                    <a:endParaRPr lang="en-US" dirty="0"/>
                  </a:p>
                </p:txBody>
              </p:sp>
              <p:sp>
                <p:nvSpPr>
                  <p:cNvPr id="47129" name="Freeform 64"/>
                  <p:cNvSpPr>
                    <a:spLocks/>
                  </p:cNvSpPr>
                  <p:nvPr/>
                </p:nvSpPr>
                <p:spPr bwMode="auto">
                  <a:xfrm>
                    <a:off x="530" y="300"/>
                    <a:ext cx="28" cy="41"/>
                  </a:xfrm>
                  <a:custGeom>
                    <a:avLst/>
                    <a:gdLst>
                      <a:gd name="T0" fmla="*/ 1 w 55"/>
                      <a:gd name="T1" fmla="*/ 0 h 122"/>
                      <a:gd name="T2" fmla="*/ 0 w 55"/>
                      <a:gd name="T3" fmla="*/ 0 h 122"/>
                      <a:gd name="T4" fmla="*/ 1 w 55"/>
                      <a:gd name="T5" fmla="*/ 0 h 122"/>
                      <a:gd name="T6" fmla="*/ 1 w 55"/>
                      <a:gd name="T7" fmla="*/ 0 h 122"/>
                      <a:gd name="T8" fmla="*/ 1 w 55"/>
                      <a:gd name="T9" fmla="*/ 0 h 122"/>
                      <a:gd name="T10" fmla="*/ 1 w 55"/>
                      <a:gd name="T11" fmla="*/ 0 h 122"/>
                      <a:gd name="T12" fmla="*/ 1 w 55"/>
                      <a:gd name="T13" fmla="*/ 0 h 122"/>
                      <a:gd name="T14" fmla="*/ 0 60000 65536"/>
                      <a:gd name="T15" fmla="*/ 0 60000 65536"/>
                      <a:gd name="T16" fmla="*/ 0 60000 65536"/>
                      <a:gd name="T17" fmla="*/ 0 60000 65536"/>
                      <a:gd name="T18" fmla="*/ 0 60000 65536"/>
                      <a:gd name="T19" fmla="*/ 0 60000 65536"/>
                      <a:gd name="T20" fmla="*/ 0 60000 65536"/>
                      <a:gd name="T21" fmla="*/ 0 w 55"/>
                      <a:gd name="T22" fmla="*/ 0 h 122"/>
                      <a:gd name="T23" fmla="*/ 55 w 55"/>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 h="122">
                        <a:moveTo>
                          <a:pt x="12" y="0"/>
                        </a:moveTo>
                        <a:lnTo>
                          <a:pt x="0" y="23"/>
                        </a:lnTo>
                        <a:lnTo>
                          <a:pt x="3" y="53"/>
                        </a:lnTo>
                        <a:lnTo>
                          <a:pt x="12" y="78"/>
                        </a:lnTo>
                        <a:lnTo>
                          <a:pt x="25" y="94"/>
                        </a:lnTo>
                        <a:lnTo>
                          <a:pt x="36" y="109"/>
                        </a:lnTo>
                        <a:lnTo>
                          <a:pt x="55" y="122"/>
                        </a:lnTo>
                      </a:path>
                    </a:pathLst>
                  </a:custGeom>
                  <a:grpFill/>
                  <a:ln w="6350">
                    <a:solidFill>
                      <a:srgbClr val="000000"/>
                    </a:solidFill>
                    <a:round/>
                    <a:headEnd/>
                    <a:tailEnd/>
                  </a:ln>
                </p:spPr>
                <p:txBody>
                  <a:bodyPr/>
                  <a:lstStyle/>
                  <a:p>
                    <a:endParaRPr lang="en-US" dirty="0"/>
                  </a:p>
                </p:txBody>
              </p:sp>
              <p:sp>
                <p:nvSpPr>
                  <p:cNvPr id="47130" name="Freeform 65"/>
                  <p:cNvSpPr>
                    <a:spLocks/>
                  </p:cNvSpPr>
                  <p:nvPr/>
                </p:nvSpPr>
                <p:spPr bwMode="auto">
                  <a:xfrm>
                    <a:off x="806" y="389"/>
                    <a:ext cx="147" cy="241"/>
                  </a:xfrm>
                  <a:custGeom>
                    <a:avLst/>
                    <a:gdLst>
                      <a:gd name="T0" fmla="*/ 1 w 294"/>
                      <a:gd name="T1" fmla="*/ 0 h 723"/>
                      <a:gd name="T2" fmla="*/ 1 w 294"/>
                      <a:gd name="T3" fmla="*/ 0 h 723"/>
                      <a:gd name="T4" fmla="*/ 1 w 294"/>
                      <a:gd name="T5" fmla="*/ 0 h 723"/>
                      <a:gd name="T6" fmla="*/ 1 w 294"/>
                      <a:gd name="T7" fmla="*/ 0 h 723"/>
                      <a:gd name="T8" fmla="*/ 1 w 294"/>
                      <a:gd name="T9" fmla="*/ 0 h 723"/>
                      <a:gd name="T10" fmla="*/ 1 w 294"/>
                      <a:gd name="T11" fmla="*/ 0 h 723"/>
                      <a:gd name="T12" fmla="*/ 1 w 294"/>
                      <a:gd name="T13" fmla="*/ 0 h 723"/>
                      <a:gd name="T14" fmla="*/ 1 w 294"/>
                      <a:gd name="T15" fmla="*/ 0 h 723"/>
                      <a:gd name="T16" fmla="*/ 1 w 294"/>
                      <a:gd name="T17" fmla="*/ 0 h 723"/>
                      <a:gd name="T18" fmla="*/ 0 w 294"/>
                      <a:gd name="T19" fmla="*/ 0 h 723"/>
                      <a:gd name="T20" fmla="*/ 1 w 294"/>
                      <a:gd name="T21" fmla="*/ 0 h 723"/>
                      <a:gd name="T22" fmla="*/ 1 w 294"/>
                      <a:gd name="T23" fmla="*/ 0 h 723"/>
                      <a:gd name="T24" fmla="*/ 1 w 294"/>
                      <a:gd name="T25" fmla="*/ 0 h 723"/>
                      <a:gd name="T26" fmla="*/ 1 w 294"/>
                      <a:gd name="T27" fmla="*/ 0 h 723"/>
                      <a:gd name="T28" fmla="*/ 1 w 294"/>
                      <a:gd name="T29" fmla="*/ 0 h 723"/>
                      <a:gd name="T30" fmla="*/ 1 w 294"/>
                      <a:gd name="T31" fmla="*/ 0 h 723"/>
                      <a:gd name="T32" fmla="*/ 1 w 294"/>
                      <a:gd name="T33" fmla="*/ 0 h 723"/>
                      <a:gd name="T34" fmla="*/ 1 w 294"/>
                      <a:gd name="T35" fmla="*/ 0 h 723"/>
                      <a:gd name="T36" fmla="*/ 1 w 294"/>
                      <a:gd name="T37" fmla="*/ 0 h 723"/>
                      <a:gd name="T38" fmla="*/ 1 w 294"/>
                      <a:gd name="T39" fmla="*/ 0 h 723"/>
                      <a:gd name="T40" fmla="*/ 1 w 294"/>
                      <a:gd name="T41" fmla="*/ 0 h 723"/>
                      <a:gd name="T42" fmla="*/ 1 w 294"/>
                      <a:gd name="T43" fmla="*/ 0 h 723"/>
                      <a:gd name="T44" fmla="*/ 1 w 294"/>
                      <a:gd name="T45" fmla="*/ 0 h 723"/>
                      <a:gd name="T46" fmla="*/ 1 w 294"/>
                      <a:gd name="T47" fmla="*/ 0 h 723"/>
                      <a:gd name="T48" fmla="*/ 1 w 294"/>
                      <a:gd name="T49" fmla="*/ 0 h 72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94"/>
                      <a:gd name="T76" fmla="*/ 0 h 723"/>
                      <a:gd name="T77" fmla="*/ 294 w 294"/>
                      <a:gd name="T78" fmla="*/ 723 h 72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94" h="723">
                        <a:moveTo>
                          <a:pt x="294" y="376"/>
                        </a:moveTo>
                        <a:lnTo>
                          <a:pt x="258" y="384"/>
                        </a:lnTo>
                        <a:lnTo>
                          <a:pt x="249" y="412"/>
                        </a:lnTo>
                        <a:lnTo>
                          <a:pt x="243" y="432"/>
                        </a:lnTo>
                        <a:lnTo>
                          <a:pt x="224" y="444"/>
                        </a:lnTo>
                        <a:lnTo>
                          <a:pt x="176" y="522"/>
                        </a:lnTo>
                        <a:lnTo>
                          <a:pt x="140" y="590"/>
                        </a:lnTo>
                        <a:lnTo>
                          <a:pt x="93" y="646"/>
                        </a:lnTo>
                        <a:lnTo>
                          <a:pt x="74" y="683"/>
                        </a:lnTo>
                        <a:lnTo>
                          <a:pt x="0" y="723"/>
                        </a:lnTo>
                        <a:lnTo>
                          <a:pt x="32" y="691"/>
                        </a:lnTo>
                        <a:lnTo>
                          <a:pt x="62" y="636"/>
                        </a:lnTo>
                        <a:lnTo>
                          <a:pt x="73" y="589"/>
                        </a:lnTo>
                        <a:lnTo>
                          <a:pt x="78" y="530"/>
                        </a:lnTo>
                        <a:lnTo>
                          <a:pt x="66" y="459"/>
                        </a:lnTo>
                        <a:lnTo>
                          <a:pt x="100" y="415"/>
                        </a:lnTo>
                        <a:lnTo>
                          <a:pt x="103" y="342"/>
                        </a:lnTo>
                        <a:lnTo>
                          <a:pt x="103" y="310"/>
                        </a:lnTo>
                        <a:lnTo>
                          <a:pt x="201" y="389"/>
                        </a:lnTo>
                        <a:lnTo>
                          <a:pt x="153" y="292"/>
                        </a:lnTo>
                        <a:lnTo>
                          <a:pt x="166" y="240"/>
                        </a:lnTo>
                        <a:lnTo>
                          <a:pt x="187" y="159"/>
                        </a:lnTo>
                        <a:lnTo>
                          <a:pt x="190" y="97"/>
                        </a:lnTo>
                        <a:lnTo>
                          <a:pt x="176" y="49"/>
                        </a:lnTo>
                        <a:lnTo>
                          <a:pt x="163" y="0"/>
                        </a:lnTo>
                      </a:path>
                    </a:pathLst>
                  </a:custGeom>
                  <a:grpFill/>
                  <a:ln w="6350">
                    <a:solidFill>
                      <a:srgbClr val="000000"/>
                    </a:solidFill>
                    <a:round/>
                    <a:headEnd/>
                    <a:tailEnd/>
                  </a:ln>
                </p:spPr>
                <p:txBody>
                  <a:bodyPr/>
                  <a:lstStyle/>
                  <a:p>
                    <a:endParaRPr lang="en-US" dirty="0"/>
                  </a:p>
                </p:txBody>
              </p:sp>
            </p:grpSp>
          </p:grpSp>
        </p:grpSp>
      </p:grpSp>
    </p:spTree>
    <p:extLst>
      <p:ext uri="{BB962C8B-B14F-4D97-AF65-F5344CB8AC3E}">
        <p14:creationId xmlns:p14="http://schemas.microsoft.com/office/powerpoint/2010/main" val="314059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normAutofit/>
          </a:bodyPr>
          <a:lstStyle/>
          <a:p>
            <a:pPr>
              <a:lnSpc>
                <a:spcPct val="90000"/>
              </a:lnSpc>
            </a:pPr>
            <a:r>
              <a:rPr lang="en-US" sz="2800" dirty="0"/>
              <a:t>The asymptotic analysis of an algorithm determines the running time in </a:t>
            </a:r>
            <a:r>
              <a:rPr lang="en-US" sz="2800" b="1" dirty="0"/>
              <a:t>big-Oh</a:t>
            </a:r>
            <a:r>
              <a:rPr lang="en-US" sz="2800" dirty="0"/>
              <a:t> notation</a:t>
            </a:r>
          </a:p>
          <a:p>
            <a:pPr>
              <a:lnSpc>
                <a:spcPct val="90000"/>
              </a:lnSpc>
            </a:pPr>
            <a:r>
              <a:rPr lang="en-US" sz="2800" dirty="0"/>
              <a:t>To perform the asymptotic analysis</a:t>
            </a:r>
          </a:p>
          <a:p>
            <a:pPr marL="1028700" lvl="1" indent="-228600">
              <a:lnSpc>
                <a:spcPct val="90000"/>
              </a:lnSpc>
            </a:pPr>
            <a:r>
              <a:rPr lang="en-US" sz="2400" dirty="0"/>
              <a:t>We find the worst-case number of primitive operations executed as a function of the input size</a:t>
            </a:r>
          </a:p>
          <a:p>
            <a:pPr marL="1028700" lvl="1" indent="-228600">
              <a:lnSpc>
                <a:spcPct val="90000"/>
              </a:lnSpc>
            </a:pPr>
            <a:r>
              <a:rPr lang="en-US" sz="2400" dirty="0"/>
              <a:t>We express this function with </a:t>
            </a:r>
            <a:r>
              <a:rPr lang="en-US" sz="2400" b="1" dirty="0"/>
              <a:t>big-Oh</a:t>
            </a:r>
            <a:r>
              <a:rPr lang="en-US" sz="2400" dirty="0"/>
              <a:t> notation</a:t>
            </a:r>
          </a:p>
          <a:p>
            <a:pPr>
              <a:lnSpc>
                <a:spcPct val="90000"/>
              </a:lnSpc>
            </a:pPr>
            <a:r>
              <a:rPr lang="en-US" sz="2800" dirty="0"/>
              <a:t>Since constant factors and lower-order terms are eventually dropped anyhow</a:t>
            </a:r>
          </a:p>
          <a:p>
            <a:pPr lvl="1">
              <a:lnSpc>
                <a:spcPct val="90000"/>
              </a:lnSpc>
            </a:pPr>
            <a:r>
              <a:rPr lang="en-US" sz="2400" dirty="0"/>
              <a:t>One disregards them when counting primitive operations</a:t>
            </a:r>
          </a:p>
        </p:txBody>
      </p:sp>
      <p:sp>
        <p:nvSpPr>
          <p:cNvPr id="48130" name="Slide Number Placeholder 4"/>
          <p:cNvSpPr>
            <a:spLocks noGrp="1"/>
          </p:cNvSpPr>
          <p:nvPr>
            <p:ph type="sldNum" sz="quarter" idx="12"/>
          </p:nvPr>
        </p:nvSpPr>
        <p:spPr>
          <a:noFill/>
        </p:spPr>
        <p:txBody>
          <a:bodyPr/>
          <a:lstStyle/>
          <a:p>
            <a:fld id="{4122FDF0-2E41-4A31-8C38-4A665BED3096}" type="slidenum">
              <a:rPr lang="en-US" smtClean="0"/>
              <a:pPr/>
              <a:t>63</a:t>
            </a:fld>
            <a:endParaRPr lang="en-US" dirty="0"/>
          </a:p>
        </p:txBody>
      </p:sp>
      <p:sp>
        <p:nvSpPr>
          <p:cNvPr id="48131" name="Rectangle 2"/>
          <p:cNvSpPr>
            <a:spLocks noGrp="1" noChangeArrowheads="1"/>
          </p:cNvSpPr>
          <p:nvPr>
            <p:ph type="title"/>
          </p:nvPr>
        </p:nvSpPr>
        <p:spPr/>
        <p:txBody>
          <a:bodyPr/>
          <a:lstStyle/>
          <a:p>
            <a:r>
              <a:rPr lang="en-US" dirty="0"/>
              <a:t>Asymptotic Algorithm Analysis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4115" y="5233278"/>
            <a:ext cx="1662685" cy="1539791"/>
          </a:xfrm>
          <a:prstGeom prst="rect">
            <a:avLst/>
          </a:prstGeom>
        </p:spPr>
      </p:pic>
    </p:spTree>
    <p:extLst>
      <p:ext uri="{BB962C8B-B14F-4D97-AF65-F5344CB8AC3E}">
        <p14:creationId xmlns:p14="http://schemas.microsoft.com/office/powerpoint/2010/main" val="33924047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B61E8F4-EE53-435C-ABD4-22F1EA4A88C8}" type="slidenum">
              <a:rPr lang="en-US"/>
              <a:pPr/>
              <a:t>64</a:t>
            </a:fld>
            <a:endParaRPr lang="en-US" dirty="0"/>
          </a:p>
        </p:txBody>
      </p:sp>
      <p:sp>
        <p:nvSpPr>
          <p:cNvPr id="34818" name="Rectangle 2"/>
          <p:cNvSpPr>
            <a:spLocks noGrp="1" noChangeArrowheads="1"/>
          </p:cNvSpPr>
          <p:nvPr>
            <p:ph type="title"/>
          </p:nvPr>
        </p:nvSpPr>
        <p:spPr/>
        <p:txBody>
          <a:bodyPr/>
          <a:lstStyle/>
          <a:p>
            <a:r>
              <a:rPr lang="en-US" dirty="0"/>
              <a:t>Computing Prefix Averages</a:t>
            </a:r>
          </a:p>
        </p:txBody>
      </p:sp>
      <p:sp>
        <p:nvSpPr>
          <p:cNvPr id="34819" name="Rectangle 3"/>
          <p:cNvSpPr>
            <a:spLocks noGrp="1" noChangeArrowheads="1"/>
          </p:cNvSpPr>
          <p:nvPr>
            <p:ph type="body" idx="1"/>
          </p:nvPr>
        </p:nvSpPr>
        <p:spPr>
          <a:xfrm>
            <a:off x="914400" y="1371600"/>
            <a:ext cx="7010400" cy="4648200"/>
          </a:xfrm>
        </p:spPr>
        <p:txBody>
          <a:bodyPr/>
          <a:lstStyle/>
          <a:p>
            <a:r>
              <a:rPr lang="en-US" dirty="0"/>
              <a:t>One can illustrate asymptotic analysis with two different algorithms for prefix averages</a:t>
            </a:r>
            <a:endParaRPr lang="en-US" sz="1000" dirty="0"/>
          </a:p>
          <a:p>
            <a:r>
              <a:rPr lang="en-US" dirty="0"/>
              <a:t>Computing the array </a:t>
            </a:r>
            <a:r>
              <a:rPr lang="en-US" b="1" i="1" dirty="0">
                <a:solidFill>
                  <a:srgbClr val="FFFF00"/>
                </a:solidFill>
                <a:latin typeface="Times New Roman" pitchFamily="18" charset="0"/>
              </a:rPr>
              <a:t>A</a:t>
            </a:r>
            <a:r>
              <a:rPr lang="en-US" dirty="0"/>
              <a:t> of prefix averages of another array </a:t>
            </a:r>
            <a:r>
              <a:rPr lang="en-US" b="1" i="1" dirty="0">
                <a:solidFill>
                  <a:srgbClr val="FFFF00"/>
                </a:solidFill>
                <a:latin typeface="Times New Roman" pitchFamily="18" charset="0"/>
              </a:rPr>
              <a:t>X</a:t>
            </a:r>
            <a:r>
              <a:rPr lang="en-US" dirty="0">
                <a:solidFill>
                  <a:srgbClr val="FFFF00"/>
                </a:solidFill>
              </a:rPr>
              <a:t> </a:t>
            </a:r>
            <a:r>
              <a:rPr lang="en-US" dirty="0"/>
              <a:t>has applications to financial analysis</a:t>
            </a:r>
          </a:p>
        </p:txBody>
      </p:sp>
      <p:pic>
        <p:nvPicPr>
          <p:cNvPr id="6" name="Picture 1" descr="C:\Users\Jerry\Desktop\images.jpg"/>
          <p:cNvPicPr>
            <a:picLocks noChangeAspect="1" noChangeArrowheads="1"/>
          </p:cNvPicPr>
          <p:nvPr/>
        </p:nvPicPr>
        <p:blipFill>
          <a:blip r:embed="rId3" cstate="print"/>
          <a:srcRect/>
          <a:stretch>
            <a:fillRect/>
          </a:stretch>
        </p:blipFill>
        <p:spPr bwMode="auto">
          <a:xfrm>
            <a:off x="7239000" y="4332402"/>
            <a:ext cx="1600200" cy="2144598"/>
          </a:xfrm>
          <a:prstGeom prst="rect">
            <a:avLst/>
          </a:prstGeom>
          <a:noFill/>
        </p:spPr>
      </p:pic>
    </p:spTree>
    <p:extLst>
      <p:ext uri="{BB962C8B-B14F-4D97-AF65-F5344CB8AC3E}">
        <p14:creationId xmlns:p14="http://schemas.microsoft.com/office/powerpoint/2010/main" val="26304028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11"/>
          </p:nvPr>
        </p:nvSpPr>
        <p:spPr>
          <a:noFill/>
        </p:spPr>
        <p:txBody>
          <a:bodyPr/>
          <a:lstStyle/>
          <a:p>
            <a:fld id="{8DC6CE1A-A05D-4545-A9CC-D67714A955B3}" type="slidenum">
              <a:rPr lang="en-US" smtClean="0"/>
              <a:pPr/>
              <a:t>65</a:t>
            </a:fld>
            <a:endParaRPr lang="en-US" dirty="0"/>
          </a:p>
        </p:txBody>
      </p:sp>
      <p:sp>
        <p:nvSpPr>
          <p:cNvPr id="314370" name="Rectangle 2"/>
          <p:cNvSpPr>
            <a:spLocks noChangeArrowheads="1"/>
          </p:cNvSpPr>
          <p:nvPr/>
        </p:nvSpPr>
        <p:spPr bwMode="auto">
          <a:xfrm>
            <a:off x="228600" y="228600"/>
            <a:ext cx="7772400" cy="838200"/>
          </a:xfrm>
          <a:prstGeom prst="rect">
            <a:avLst/>
          </a:prstGeom>
          <a:noFill/>
          <a:ln w="9525">
            <a:noFill/>
            <a:miter lim="800000"/>
            <a:headEnd/>
            <a:tailEnd/>
          </a:ln>
          <a:effectLst/>
        </p:spPr>
        <p:txBody>
          <a:bodyPr anchor="b"/>
          <a:lstStyle/>
          <a:p>
            <a:pPr algn="ctr" eaLnBrk="1" hangingPunct="1">
              <a:defRPr/>
            </a:pPr>
            <a:r>
              <a:rPr lang="en-US" sz="4400" dirty="0">
                <a:solidFill>
                  <a:schemeClr val="tx2"/>
                </a:solidFill>
              </a:rPr>
              <a:t>Prefix Averages (Quadratic)</a:t>
            </a:r>
          </a:p>
        </p:txBody>
      </p:sp>
      <p:sp>
        <p:nvSpPr>
          <p:cNvPr id="314371" name="Rectangle 3" descr="Rectangle: Click to edit Master text styles&#10;Second level&#10;Third level&#10;Fourth level&#10;Fifth level"/>
          <p:cNvSpPr>
            <a:spLocks noChangeArrowheads="1"/>
          </p:cNvSpPr>
          <p:nvPr/>
        </p:nvSpPr>
        <p:spPr bwMode="auto">
          <a:xfrm>
            <a:off x="304800" y="1066800"/>
            <a:ext cx="7848600" cy="10668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Blip>
                <a:blip r:embed="rId3"/>
              </a:buBlip>
              <a:defRPr/>
            </a:pPr>
            <a:r>
              <a:rPr lang="en-US" sz="2400" dirty="0"/>
              <a:t>The following algorithm computes prefix average in quadratic time (A[i] is the average of X[0], X[1], .. X[</a:t>
            </a:r>
            <a:r>
              <a:rPr lang="en-US" sz="2400" dirty="0" err="1"/>
              <a:t>i</a:t>
            </a:r>
            <a:r>
              <a:rPr lang="en-US" sz="2400" dirty="0"/>
              <a:t>])</a:t>
            </a:r>
          </a:p>
        </p:txBody>
      </p:sp>
      <p:sp>
        <p:nvSpPr>
          <p:cNvPr id="314372" name="Rectangle 4" descr="Rectangle: Click to edit Master text styles&#10;Second level&#10;Third level&#10;Fourth level&#10;Fifth level"/>
          <p:cNvSpPr>
            <a:spLocks noChangeArrowheads="1"/>
          </p:cNvSpPr>
          <p:nvPr/>
        </p:nvSpPr>
        <p:spPr bwMode="auto">
          <a:xfrm>
            <a:off x="304800" y="2133600"/>
            <a:ext cx="8763000" cy="3886200"/>
          </a:xfrm>
          <a:prstGeom prst="rect">
            <a:avLst/>
          </a:prstGeom>
          <a:solidFill>
            <a:srgbClr val="000000"/>
          </a:solidFill>
          <a:ln w="9525">
            <a:solidFill>
              <a:srgbClr val="FF0000"/>
            </a:solidFill>
            <a:miter lim="800000"/>
            <a:headEnd/>
            <a:tailEnd/>
          </a:ln>
          <a:effectLst/>
        </p:spPr>
        <p:txBody>
          <a:bodyPr/>
          <a:lstStyle/>
          <a:p>
            <a:pPr marL="342900" indent="-342900" eaLnBrk="1" hangingPunct="1">
              <a:buSzPct val="90000"/>
              <a:defRPr/>
            </a:pPr>
            <a:r>
              <a:rPr lang="en-US" sz="2000" b="1" dirty="0">
                <a:solidFill>
                  <a:srgbClr val="FFFF00"/>
                </a:solidFill>
                <a:effectLst>
                  <a:outerShdw blurRad="38100" dist="38100" dir="2700000" algn="tl">
                    <a:srgbClr val="000000"/>
                  </a:outerShdw>
                </a:effectLst>
              </a:rPr>
              <a:t>Algorithm</a:t>
            </a:r>
            <a:r>
              <a:rPr lang="en-US" sz="2000" dirty="0">
                <a:solidFill>
                  <a:srgbClr val="FFFF00"/>
                </a:solidFill>
                <a:effectLst>
                  <a:outerShdw blurRad="38100" dist="38100" dir="2700000" algn="tl">
                    <a:srgbClr val="000000"/>
                  </a:outerShdw>
                </a:effectLst>
              </a:rPr>
              <a:t> </a:t>
            </a:r>
            <a:r>
              <a:rPr lang="en-US" sz="2000" b="1" i="1" dirty="0">
                <a:solidFill>
                  <a:srgbClr val="FFFF00"/>
                </a:solidFill>
                <a:effectLst>
                  <a:outerShdw blurRad="38100" dist="38100" dir="2700000" algn="tl">
                    <a:srgbClr val="000000"/>
                  </a:outerShdw>
                </a:effectLst>
              </a:rPr>
              <a:t>prefixAverages1</a:t>
            </a:r>
            <a:r>
              <a:rPr lang="en-US" sz="2000" dirty="0">
                <a:solidFill>
                  <a:srgbClr val="FFFF00"/>
                </a:solidFill>
                <a:effectLst>
                  <a:outerShdw blurRad="38100" dist="38100" dir="2700000" algn="tl">
                    <a:srgbClr val="000000"/>
                  </a:outerShdw>
                </a:effectLst>
              </a:rPr>
              <a:t>(</a:t>
            </a:r>
            <a:r>
              <a:rPr lang="en-US" sz="2000" b="1" i="1" dirty="0">
                <a:solidFill>
                  <a:srgbClr val="FFFF00"/>
                </a:solidFill>
                <a:effectLst>
                  <a:outerShdw blurRad="38100" dist="38100" dir="2700000" algn="tl">
                    <a:srgbClr val="000000"/>
                  </a:outerShdw>
                </a:effectLst>
              </a:rPr>
              <a:t>X</a:t>
            </a:r>
            <a:r>
              <a:rPr lang="en-US" sz="2000" dirty="0">
                <a:solidFill>
                  <a:srgbClr val="FFFF00"/>
                </a:solidFill>
                <a:effectLst>
                  <a:outerShdw blurRad="38100" dist="38100" dir="2700000" algn="tl">
                    <a:srgbClr val="000000"/>
                  </a:outerShdw>
                </a:effectLst>
              </a:rPr>
              <a:t>):</a:t>
            </a:r>
            <a:r>
              <a:rPr lang="en-US" sz="2000" dirty="0">
                <a:solidFill>
                  <a:schemeClr val="bg1"/>
                </a:solidFill>
                <a:effectLst>
                  <a:outerShdw blurRad="38100" dist="38100" dir="2700000" algn="tl">
                    <a:srgbClr val="000000"/>
                  </a:outerShdw>
                </a:effectLst>
              </a:rPr>
              <a:t> </a:t>
            </a:r>
          </a:p>
          <a:p>
            <a:pPr marL="342900" indent="-342900" eaLnBrk="1" hangingPunct="1">
              <a:buSzPct val="90000"/>
              <a:defRPr/>
            </a:pPr>
            <a:r>
              <a:rPr lang="en-US" sz="2000" dirty="0">
                <a:solidFill>
                  <a:schemeClr val="bg1"/>
                </a:solidFill>
                <a:effectLst>
                  <a:outerShdw blurRad="38100" dist="38100" dir="2700000" algn="tl">
                    <a:srgbClr val="000000"/>
                  </a:outerShdw>
                </a:effectLst>
              </a:rPr>
              <a:t>	</a:t>
            </a:r>
            <a:r>
              <a:rPr lang="en-US" sz="2000" dirty="0">
                <a:solidFill>
                  <a:srgbClr val="FFFF00"/>
                </a:solidFill>
                <a:effectLst>
                  <a:outerShdw blurRad="38100" dist="38100" dir="2700000" algn="tl">
                    <a:srgbClr val="000000"/>
                  </a:outerShdw>
                </a:effectLst>
              </a:rPr>
              <a:t>Input: An n-element array </a:t>
            </a:r>
            <a:r>
              <a:rPr lang="en-US" sz="2000" i="1" dirty="0">
                <a:solidFill>
                  <a:srgbClr val="FFFF00"/>
                </a:solidFill>
                <a:effectLst>
                  <a:outerShdw blurRad="38100" dist="38100" dir="2700000" algn="tl">
                    <a:srgbClr val="000000"/>
                  </a:outerShdw>
                </a:effectLst>
              </a:rPr>
              <a:t>X</a:t>
            </a:r>
            <a:r>
              <a:rPr lang="en-US" sz="2000" dirty="0">
                <a:solidFill>
                  <a:srgbClr val="FFFF00"/>
                </a:solidFill>
                <a:effectLst>
                  <a:outerShdw blurRad="38100" dist="38100" dir="2700000" algn="tl">
                    <a:srgbClr val="000000"/>
                  </a:outerShdw>
                </a:effectLst>
              </a:rPr>
              <a:t> of </a:t>
            </a:r>
            <a:r>
              <a:rPr lang="en-US" sz="2000" i="1" dirty="0">
                <a:solidFill>
                  <a:srgbClr val="FFFF00"/>
                </a:solidFill>
                <a:effectLst>
                  <a:outerShdw blurRad="38100" dist="38100" dir="2700000" algn="tl">
                    <a:srgbClr val="000000"/>
                  </a:outerShdw>
                </a:effectLst>
              </a:rPr>
              <a:t>numbers</a:t>
            </a:r>
            <a:endParaRPr lang="en-US" sz="2000" dirty="0">
              <a:solidFill>
                <a:srgbClr val="FFFF00"/>
              </a:solidFill>
              <a:effectLst>
                <a:outerShdw blurRad="38100" dist="38100" dir="2700000" algn="tl">
                  <a:srgbClr val="000000"/>
                </a:outerShdw>
              </a:effectLst>
            </a:endParaRPr>
          </a:p>
          <a:p>
            <a:pPr marL="342900" indent="-342900" eaLnBrk="1" hangingPunct="1">
              <a:buSzPct val="90000"/>
              <a:defRPr/>
            </a:pPr>
            <a:r>
              <a:rPr lang="en-US" sz="2000" dirty="0">
                <a:solidFill>
                  <a:srgbClr val="FFFF00"/>
                </a:solidFill>
                <a:effectLst>
                  <a:outerShdw blurRad="38100" dist="38100" dir="2700000" algn="tl">
                    <a:srgbClr val="000000"/>
                  </a:outerShdw>
                </a:effectLst>
              </a:rPr>
              <a:t>	Output: An n-element array </a:t>
            </a:r>
            <a:r>
              <a:rPr lang="en-US" sz="2000" i="1" dirty="0">
                <a:solidFill>
                  <a:srgbClr val="FFFF00"/>
                </a:solidFill>
                <a:effectLst>
                  <a:outerShdw blurRad="38100" dist="38100" dir="2700000" algn="tl">
                    <a:srgbClr val="000000"/>
                  </a:outerShdw>
                </a:effectLst>
              </a:rPr>
              <a:t>A</a:t>
            </a:r>
            <a:r>
              <a:rPr lang="en-US" sz="2000" dirty="0">
                <a:solidFill>
                  <a:srgbClr val="FFFF00"/>
                </a:solidFill>
                <a:effectLst>
                  <a:outerShdw blurRad="38100" dist="38100" dir="2700000" algn="tl">
                    <a:srgbClr val="000000"/>
                  </a:outerShdw>
                </a:effectLst>
              </a:rPr>
              <a:t> of numbers such that A[</a:t>
            </a:r>
            <a:r>
              <a:rPr lang="en-US" sz="2000" dirty="0" err="1">
                <a:solidFill>
                  <a:srgbClr val="FFFF00"/>
                </a:solidFill>
                <a:effectLst>
                  <a:outerShdw blurRad="38100" dist="38100" dir="2700000" algn="tl">
                    <a:srgbClr val="000000"/>
                  </a:outerShdw>
                </a:effectLst>
              </a:rPr>
              <a:t>i</a:t>
            </a:r>
            <a:r>
              <a:rPr lang="en-US" sz="2000" dirty="0">
                <a:solidFill>
                  <a:srgbClr val="FFFF00"/>
                </a:solidFill>
                <a:effectLst>
                  <a:outerShdw blurRad="38100" dist="38100" dir="2700000" algn="tl">
                    <a:srgbClr val="000000"/>
                  </a:outerShdw>
                </a:effectLst>
              </a:rPr>
              <a:t>] is the average  of X[0], X[1], .. X[</a:t>
            </a:r>
            <a:r>
              <a:rPr lang="en-US" sz="2000" dirty="0" err="1">
                <a:solidFill>
                  <a:srgbClr val="FFFF00"/>
                </a:solidFill>
                <a:effectLst>
                  <a:outerShdw blurRad="38100" dist="38100" dir="2700000" algn="tl">
                    <a:srgbClr val="000000"/>
                  </a:outerShdw>
                </a:effectLst>
              </a:rPr>
              <a:t>i</a:t>
            </a:r>
            <a:r>
              <a:rPr lang="en-US" sz="2000" dirty="0">
                <a:solidFill>
                  <a:srgbClr val="FFFF00"/>
                </a:solidFill>
                <a:effectLst>
                  <a:outerShdw blurRad="38100" dist="38100" dir="2700000" algn="tl">
                    <a:srgbClr val="000000"/>
                  </a:outerShdw>
                </a:effectLst>
              </a:rPr>
              <a:t>])</a:t>
            </a:r>
            <a:r>
              <a:rPr lang="en-US" sz="2000" i="1" dirty="0">
                <a:solidFill>
                  <a:srgbClr val="FFFF00"/>
                </a:solidFill>
                <a:effectLst>
                  <a:outerShdw blurRad="38100" dist="38100" dir="2700000" algn="tl">
                    <a:srgbClr val="000000"/>
                  </a:outerShdw>
                </a:effectLst>
                <a:sym typeface="Symbol" pitchFamily="18" charset="2"/>
              </a:rPr>
              <a:t> </a:t>
            </a:r>
          </a:p>
          <a:p>
            <a:pPr marL="342900" indent="-342900" eaLnBrk="1" hangingPunct="1">
              <a:buSzPct val="90000"/>
              <a:defRPr/>
            </a:pPr>
            <a:r>
              <a:rPr lang="en-US" sz="2000" i="1" dirty="0">
                <a:solidFill>
                  <a:srgbClr val="FFFF00"/>
                </a:solidFill>
                <a:effectLst>
                  <a:outerShdw blurRad="38100" dist="38100" dir="2700000" algn="tl">
                    <a:srgbClr val="000000"/>
                  </a:outerShdw>
                </a:effectLst>
                <a:sym typeface="Symbol" pitchFamily="18" charset="2"/>
              </a:rPr>
              <a:t>						      </a:t>
            </a:r>
            <a:r>
              <a:rPr lang="en-US" sz="1800" dirty="0">
                <a:solidFill>
                  <a:srgbClr val="FFFF00"/>
                </a:solidFill>
                <a:effectLst>
                  <a:outerShdw blurRad="38100" dist="38100" dir="2700000" algn="tl">
                    <a:srgbClr val="000000"/>
                  </a:outerShdw>
                </a:effectLst>
                <a:sym typeface="Symbol" pitchFamily="18" charset="2"/>
              </a:rPr>
              <a:t>#Operations</a:t>
            </a:r>
            <a:endParaRPr lang="en-US" sz="2000" dirty="0">
              <a:solidFill>
                <a:srgbClr val="FFFF00"/>
              </a:solidFill>
              <a:effectLst>
                <a:outerShdw blurRad="38100" dist="38100" dir="2700000" algn="tl">
                  <a:srgbClr val="000000"/>
                </a:outerShdw>
              </a:effectLst>
              <a:sym typeface="Symbol" pitchFamily="18" charset="2"/>
            </a:endParaRPr>
          </a:p>
          <a:p>
            <a:pPr marL="342900" indent="-342900" eaLnBrk="1" hangingPunct="1">
              <a:buSzPct val="90000"/>
              <a:defRPr/>
            </a:pP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rPr>
              <a:t> </a:t>
            </a:r>
            <a:r>
              <a:rPr lang="en-US" sz="2000" i="1" dirty="0">
                <a:solidFill>
                  <a:srgbClr val="FFFF00"/>
                </a:solidFill>
                <a:effectLst>
                  <a:outerShdw blurRad="38100" dist="38100" dir="2700000" algn="tl">
                    <a:srgbClr val="000000"/>
                  </a:outerShdw>
                </a:effectLst>
              </a:rPr>
              <a:t>A</a:t>
            </a:r>
            <a:r>
              <a:rPr lang="en-US" sz="2000" dirty="0">
                <a:solidFill>
                  <a:srgbClr val="FFFF00"/>
                </a:solidFill>
                <a:effectLst>
                  <a:outerShdw blurRad="38100" dist="38100" dir="2700000" algn="tl">
                    <a:srgbClr val="000000"/>
                  </a:outerShdw>
                </a:effectLst>
              </a:rPr>
              <a:t> </a:t>
            </a: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rPr>
              <a:t>new array of </a:t>
            </a:r>
            <a:r>
              <a:rPr lang="en-US" sz="2000" i="1" dirty="0">
                <a:solidFill>
                  <a:srgbClr val="FFFF00"/>
                </a:solidFill>
                <a:effectLst>
                  <a:outerShdw blurRad="38100" dist="38100" dir="2700000" algn="tl">
                    <a:srgbClr val="000000"/>
                  </a:outerShdw>
                </a:effectLst>
              </a:rPr>
              <a:t>n</a:t>
            </a:r>
            <a:r>
              <a:rPr lang="en-US" sz="2000" dirty="0">
                <a:solidFill>
                  <a:srgbClr val="FFFF00"/>
                </a:solidFill>
                <a:effectLst>
                  <a:outerShdw blurRad="38100" dist="38100" dir="2700000" algn="tl">
                    <a:srgbClr val="000000"/>
                  </a:outerShdw>
                </a:effectLst>
              </a:rPr>
              <a:t> numbers		      	 </a:t>
            </a:r>
            <a:r>
              <a:rPr lang="en-US" sz="2000" i="1" dirty="0">
                <a:solidFill>
                  <a:srgbClr val="FFFF00"/>
                </a:solidFill>
                <a:effectLst>
                  <a:outerShdw blurRad="38100" dist="38100" dir="2700000" algn="tl">
                    <a:srgbClr val="000000"/>
                  </a:outerShdw>
                </a:effectLst>
                <a:sym typeface="Symbol" pitchFamily="18" charset="2"/>
              </a:rPr>
              <a:t>n</a:t>
            </a:r>
            <a:endParaRPr lang="en-US" sz="2000" i="1" dirty="0">
              <a:solidFill>
                <a:srgbClr val="FFFF00"/>
              </a:solidFill>
              <a:effectLst>
                <a:outerShdw blurRad="38100" dist="38100" dir="2700000" algn="tl">
                  <a:srgbClr val="000000"/>
                </a:outerShdw>
              </a:effectLst>
            </a:endParaRPr>
          </a:p>
          <a:p>
            <a:pPr marL="342900" indent="-342900" eaLnBrk="1" hangingPunct="1">
              <a:buSzPct val="90000"/>
              <a:defRPr/>
            </a:pPr>
            <a:r>
              <a:rPr lang="en-US" sz="2000" dirty="0">
                <a:solidFill>
                  <a:srgbClr val="FFFF00"/>
                </a:solidFill>
                <a:effectLst>
                  <a:outerShdw blurRad="38100" dist="38100" dir="2700000" algn="tl">
                    <a:srgbClr val="000000"/>
                  </a:outerShdw>
                </a:effectLst>
              </a:rPr>
              <a:t>	for </a:t>
            </a:r>
            <a:r>
              <a:rPr lang="en-US" sz="2000" i="1" dirty="0" err="1">
                <a:solidFill>
                  <a:srgbClr val="FFFF00"/>
                </a:solidFill>
                <a:effectLst>
                  <a:outerShdw blurRad="38100" dist="38100" dir="2700000" algn="tl">
                    <a:srgbClr val="000000"/>
                  </a:outerShdw>
                </a:effectLst>
              </a:rPr>
              <a:t>i</a:t>
            </a:r>
            <a:r>
              <a:rPr lang="en-US" sz="2000" dirty="0">
                <a:solidFill>
                  <a:srgbClr val="FFFF00"/>
                </a:solidFill>
                <a:effectLst>
                  <a:outerShdw blurRad="38100" dist="38100" dir="2700000" algn="tl">
                    <a:srgbClr val="000000"/>
                  </a:outerShdw>
                </a:effectLst>
              </a:rPr>
              <a:t> </a:t>
            </a:r>
            <a:r>
              <a:rPr lang="en-US" sz="2000" dirty="0">
                <a:solidFill>
                  <a:srgbClr val="FFFF00"/>
                </a:solidFill>
                <a:effectLst>
                  <a:outerShdw blurRad="38100" dist="38100" dir="2700000" algn="tl">
                    <a:srgbClr val="000000"/>
                  </a:outerShdw>
                </a:effectLst>
                <a:sym typeface="Symbol" pitchFamily="18" charset="2"/>
              </a:rPr>
              <a:t> 0 to </a:t>
            </a:r>
            <a:r>
              <a:rPr lang="en-US" sz="2000" i="1" dirty="0">
                <a:solidFill>
                  <a:srgbClr val="FFFF00"/>
                </a:solidFill>
                <a:effectLst>
                  <a:outerShdw blurRad="38100" dist="38100" dir="2700000" algn="tl">
                    <a:srgbClr val="000000"/>
                  </a:outerShdw>
                </a:effectLst>
                <a:sym typeface="Symbol" pitchFamily="18" charset="2"/>
              </a:rPr>
              <a:t>n</a:t>
            </a: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latin typeface="Symbol" pitchFamily="18" charset="2"/>
                <a:sym typeface="Symbol" pitchFamily="18" charset="2"/>
              </a:rPr>
              <a:t></a:t>
            </a:r>
            <a:r>
              <a:rPr lang="en-US" sz="2000" dirty="0">
                <a:solidFill>
                  <a:srgbClr val="FFFF00"/>
                </a:solidFill>
                <a:effectLst>
                  <a:outerShdw blurRad="38100" dist="38100" dir="2700000" algn="tl">
                    <a:srgbClr val="000000"/>
                  </a:outerShdw>
                </a:effectLst>
                <a:sym typeface="Symbol" pitchFamily="18" charset="2"/>
              </a:rPr>
              <a:t> 1 do		</a:t>
            </a:r>
            <a:r>
              <a:rPr lang="en-US" sz="2000" dirty="0">
                <a:solidFill>
                  <a:srgbClr val="FFFF00"/>
                </a:solidFill>
                <a:effectLst>
                  <a:outerShdw blurRad="38100" dist="38100" dir="2700000" algn="tl">
                    <a:srgbClr val="000000"/>
                  </a:outerShdw>
                </a:effectLst>
              </a:rPr>
              <a:t>	    	 </a:t>
            </a:r>
            <a:r>
              <a:rPr lang="en-US" sz="2000" i="1" dirty="0">
                <a:solidFill>
                  <a:srgbClr val="FFFF00"/>
                </a:solidFill>
                <a:effectLst>
                  <a:outerShdw blurRad="38100" dist="38100" dir="2700000" algn="tl">
                    <a:srgbClr val="000000"/>
                  </a:outerShdw>
                </a:effectLst>
                <a:sym typeface="Symbol" pitchFamily="18" charset="2"/>
              </a:rPr>
              <a:t>n</a:t>
            </a:r>
          </a:p>
          <a:p>
            <a:pPr marL="342900" indent="-342900" eaLnBrk="1" hangingPunct="1">
              <a:buSzPct val="90000"/>
              <a:defRPr/>
            </a:pPr>
            <a:r>
              <a:rPr lang="en-US" sz="2000" dirty="0">
                <a:solidFill>
                  <a:srgbClr val="FFFF00"/>
                </a:solidFill>
                <a:effectLst>
                  <a:outerShdw blurRad="38100" dist="38100" dir="2700000" algn="tl">
                    <a:srgbClr val="000000"/>
                  </a:outerShdw>
                </a:effectLst>
                <a:sym typeface="Symbol" pitchFamily="18" charset="2"/>
              </a:rPr>
              <a:t>		</a:t>
            </a:r>
            <a:r>
              <a:rPr lang="en-US" sz="2000" i="1" dirty="0">
                <a:solidFill>
                  <a:srgbClr val="FFFF00"/>
                </a:solidFill>
                <a:effectLst>
                  <a:outerShdw blurRad="38100" dist="38100" dir="2700000" algn="tl">
                    <a:srgbClr val="000000"/>
                  </a:outerShdw>
                </a:effectLst>
                <a:sym typeface="Symbol" pitchFamily="18" charset="2"/>
              </a:rPr>
              <a:t>a</a:t>
            </a:r>
            <a:r>
              <a:rPr lang="en-US" sz="2000" dirty="0">
                <a:solidFill>
                  <a:srgbClr val="FFFF00"/>
                </a:solidFill>
                <a:effectLst>
                  <a:outerShdw blurRad="38100" dist="38100" dir="2700000" algn="tl">
                    <a:srgbClr val="000000"/>
                  </a:outerShdw>
                </a:effectLst>
                <a:sym typeface="Symbol" pitchFamily="18" charset="2"/>
              </a:rPr>
              <a:t>  </a:t>
            </a:r>
            <a:r>
              <a:rPr lang="en-US" sz="2000" i="1" dirty="0">
                <a:solidFill>
                  <a:srgbClr val="FFFF00"/>
                </a:solidFill>
                <a:effectLst>
                  <a:outerShdw blurRad="38100" dist="38100" dir="2700000" algn="tl">
                    <a:srgbClr val="000000"/>
                  </a:outerShdw>
                </a:effectLst>
                <a:sym typeface="Symbol" pitchFamily="18" charset="2"/>
              </a:rPr>
              <a:t>0</a:t>
            </a:r>
            <a:r>
              <a:rPr lang="en-US" sz="2000" dirty="0">
                <a:solidFill>
                  <a:srgbClr val="FFFF00"/>
                </a:solidFill>
                <a:effectLst>
                  <a:outerShdw blurRad="38100" dist="38100" dir="2700000" algn="tl">
                    <a:srgbClr val="000000"/>
                  </a:outerShdw>
                </a:effectLst>
                <a:sym typeface="Symbol" pitchFamily="18" charset="2"/>
              </a:rPr>
              <a:t> 			   		 </a:t>
            </a:r>
            <a:r>
              <a:rPr lang="en-US" sz="2000" i="1" dirty="0">
                <a:solidFill>
                  <a:srgbClr val="FFFF00"/>
                </a:solidFill>
                <a:effectLst>
                  <a:outerShdw blurRad="38100" dist="38100" dir="2700000" algn="tl">
                    <a:srgbClr val="000000"/>
                  </a:outerShdw>
                </a:effectLst>
                <a:sym typeface="Symbol" pitchFamily="18" charset="2"/>
              </a:rPr>
              <a:t>n</a:t>
            </a:r>
            <a:endParaRPr lang="en-US" sz="2000" dirty="0">
              <a:solidFill>
                <a:srgbClr val="FFFF00"/>
              </a:solidFill>
              <a:effectLst>
                <a:outerShdw blurRad="38100" dist="38100" dir="2700000" algn="tl">
                  <a:srgbClr val="000000"/>
                </a:outerShdw>
              </a:effectLst>
              <a:sym typeface="Symbol" pitchFamily="18" charset="2"/>
            </a:endParaRPr>
          </a:p>
          <a:p>
            <a:pPr marL="342900" indent="-342900" eaLnBrk="1" hangingPunct="1">
              <a:buSzPct val="90000"/>
              <a:defRPr/>
            </a:pPr>
            <a:r>
              <a:rPr lang="en-US" sz="2000" dirty="0">
                <a:solidFill>
                  <a:srgbClr val="FFFF00"/>
                </a:solidFill>
                <a:effectLst>
                  <a:outerShdw blurRad="38100" dist="38100" dir="2700000" algn="tl">
                    <a:srgbClr val="000000"/>
                  </a:outerShdw>
                </a:effectLst>
              </a:rPr>
              <a:t>		for </a:t>
            </a:r>
            <a:r>
              <a:rPr lang="en-US" sz="2000" i="1" dirty="0">
                <a:solidFill>
                  <a:srgbClr val="FFFF00"/>
                </a:solidFill>
                <a:effectLst>
                  <a:outerShdw blurRad="38100" dist="38100" dir="2700000" algn="tl">
                    <a:srgbClr val="000000"/>
                  </a:outerShdw>
                </a:effectLst>
              </a:rPr>
              <a:t>j</a:t>
            </a:r>
            <a:r>
              <a:rPr lang="en-US" sz="2000" dirty="0">
                <a:solidFill>
                  <a:srgbClr val="FFFF00"/>
                </a:solidFill>
                <a:effectLst>
                  <a:outerShdw blurRad="38100" dist="38100" dir="2700000" algn="tl">
                    <a:srgbClr val="000000"/>
                  </a:outerShdw>
                </a:effectLst>
              </a:rPr>
              <a:t> </a:t>
            </a:r>
            <a:r>
              <a:rPr lang="en-US" sz="2000" dirty="0">
                <a:solidFill>
                  <a:srgbClr val="FFFF00"/>
                </a:solidFill>
                <a:effectLst>
                  <a:outerShdw blurRad="38100" dist="38100" dir="2700000" algn="tl">
                    <a:srgbClr val="000000"/>
                  </a:outerShdw>
                </a:effectLst>
                <a:sym typeface="Symbol" pitchFamily="18" charset="2"/>
              </a:rPr>
              <a:t> 0 to </a:t>
            </a:r>
            <a:r>
              <a:rPr lang="en-US" sz="2000" i="1" dirty="0" err="1">
                <a:solidFill>
                  <a:srgbClr val="FFFF00"/>
                </a:solidFill>
                <a:effectLst>
                  <a:outerShdw blurRad="38100" dist="38100" dir="2700000" algn="tl">
                    <a:srgbClr val="000000"/>
                  </a:outerShdw>
                </a:effectLst>
                <a:sym typeface="Symbol" pitchFamily="18" charset="2"/>
              </a:rPr>
              <a:t>i</a:t>
            </a:r>
            <a:r>
              <a:rPr lang="en-US" sz="2000" dirty="0">
                <a:solidFill>
                  <a:srgbClr val="FFFF00"/>
                </a:solidFill>
                <a:effectLst>
                  <a:outerShdw blurRad="38100" dist="38100" dir="2700000" algn="tl">
                    <a:srgbClr val="000000"/>
                  </a:outerShdw>
                </a:effectLst>
                <a:sym typeface="Symbol" pitchFamily="18" charset="2"/>
              </a:rPr>
              <a:t> do		    1 </a:t>
            </a:r>
            <a:r>
              <a:rPr lang="en-US" sz="2000" dirty="0">
                <a:solidFill>
                  <a:srgbClr val="FFFF00"/>
                </a:solidFill>
                <a:effectLst>
                  <a:outerShdw blurRad="38100" dist="38100" dir="2700000" algn="tl">
                    <a:srgbClr val="000000"/>
                  </a:outerShdw>
                </a:effectLst>
                <a:latin typeface="Symbol" pitchFamily="18" charset="2"/>
                <a:sym typeface="Symbol" pitchFamily="18" charset="2"/>
              </a:rPr>
              <a:t>+ </a:t>
            </a:r>
            <a:r>
              <a:rPr lang="en-US" sz="2000" dirty="0">
                <a:solidFill>
                  <a:srgbClr val="FFFF00"/>
                </a:solidFill>
                <a:effectLst>
                  <a:outerShdw blurRad="38100" dist="38100" dir="2700000" algn="tl">
                    <a:srgbClr val="000000"/>
                  </a:outerShdw>
                </a:effectLst>
                <a:sym typeface="Symbol" pitchFamily="18" charset="2"/>
              </a:rPr>
              <a:t>2 </a:t>
            </a:r>
            <a:r>
              <a:rPr lang="en-US" sz="2000" dirty="0">
                <a:solidFill>
                  <a:srgbClr val="FFFF00"/>
                </a:solidFill>
                <a:effectLst>
                  <a:outerShdw blurRad="38100" dist="38100" dir="2700000" algn="tl">
                    <a:srgbClr val="000000"/>
                  </a:outerShdw>
                </a:effectLst>
                <a:latin typeface="Symbol" pitchFamily="18" charset="2"/>
                <a:sym typeface="Symbol" pitchFamily="18" charset="2"/>
              </a:rPr>
              <a:t>+ </a:t>
            </a:r>
            <a:r>
              <a:rPr lang="en-US" sz="2000" dirty="0">
                <a:solidFill>
                  <a:srgbClr val="FFFF00"/>
                </a:solidFill>
                <a:effectLst>
                  <a:outerShdw blurRad="38100" dist="38100" dir="2700000" algn="tl">
                    <a:srgbClr val="000000"/>
                  </a:outerShdw>
                </a:effectLst>
                <a:sym typeface="Symbol" pitchFamily="18" charset="2"/>
              </a:rPr>
              <a:t>…</a:t>
            </a:r>
            <a:r>
              <a:rPr lang="en-US" sz="2000" dirty="0">
                <a:solidFill>
                  <a:srgbClr val="FFFF00"/>
                </a:solidFill>
                <a:effectLst>
                  <a:outerShdw blurRad="38100" dist="38100" dir="2700000" algn="tl">
                    <a:srgbClr val="000000"/>
                  </a:outerShdw>
                </a:effectLst>
                <a:latin typeface="Symbol" pitchFamily="18" charset="2"/>
                <a:sym typeface="Symbol" pitchFamily="18" charset="2"/>
              </a:rPr>
              <a:t>+</a:t>
            </a:r>
            <a:r>
              <a:rPr lang="en-US" sz="2000" dirty="0">
                <a:solidFill>
                  <a:srgbClr val="FFFF00"/>
                </a:solidFill>
                <a:effectLst>
                  <a:outerShdw blurRad="38100" dist="38100" dir="2700000" algn="tl">
                    <a:srgbClr val="000000"/>
                  </a:outerShdw>
                </a:effectLst>
                <a:sym typeface="Symbol" pitchFamily="18" charset="2"/>
              </a:rPr>
              <a:t> (</a:t>
            </a:r>
            <a:r>
              <a:rPr lang="en-US" sz="2000" i="1" dirty="0">
                <a:solidFill>
                  <a:srgbClr val="FFFF00"/>
                </a:solidFill>
                <a:effectLst>
                  <a:outerShdw blurRad="38100" dist="38100" dir="2700000" algn="tl">
                    <a:srgbClr val="000000"/>
                  </a:outerShdw>
                </a:effectLst>
                <a:sym typeface="Symbol" pitchFamily="18" charset="2"/>
              </a:rPr>
              <a:t>n</a:t>
            </a: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latin typeface="Symbol" pitchFamily="18" charset="2"/>
                <a:sym typeface="Symbol" pitchFamily="18" charset="2"/>
              </a:rPr>
              <a:t></a:t>
            </a:r>
            <a:r>
              <a:rPr lang="en-US" sz="2000" dirty="0">
                <a:solidFill>
                  <a:srgbClr val="FFFF00"/>
                </a:solidFill>
                <a:effectLst>
                  <a:outerShdw blurRad="38100" dist="38100" dir="2700000" algn="tl">
                    <a:srgbClr val="000000"/>
                  </a:outerShdw>
                </a:effectLst>
                <a:sym typeface="Symbol" pitchFamily="18" charset="2"/>
              </a:rPr>
              <a:t> 1) = n(n+1)/2</a:t>
            </a:r>
            <a:endParaRPr lang="en-US" sz="2000" i="1" baseline="30000" dirty="0">
              <a:solidFill>
                <a:srgbClr val="FFFF00"/>
              </a:solidFill>
              <a:effectLst>
                <a:outerShdw blurRad="38100" dist="38100" dir="2700000" algn="tl">
                  <a:srgbClr val="000000"/>
                </a:outerShdw>
              </a:effectLst>
              <a:sym typeface="Symbol" pitchFamily="18" charset="2"/>
            </a:endParaRPr>
          </a:p>
          <a:p>
            <a:pPr marL="342900" indent="-342900" eaLnBrk="1" hangingPunct="1">
              <a:buSzPct val="90000"/>
              <a:defRPr/>
            </a:pPr>
            <a:r>
              <a:rPr lang="en-US" sz="2000" dirty="0">
                <a:solidFill>
                  <a:srgbClr val="FFFF00"/>
                </a:solidFill>
                <a:effectLst>
                  <a:outerShdw blurRad="38100" dist="38100" dir="2700000" algn="tl">
                    <a:srgbClr val="000000"/>
                  </a:outerShdw>
                </a:effectLst>
                <a:sym typeface="Symbol" pitchFamily="18" charset="2"/>
              </a:rPr>
              <a:t>			</a:t>
            </a:r>
            <a:r>
              <a:rPr lang="en-US" sz="2000" i="1" dirty="0">
                <a:solidFill>
                  <a:srgbClr val="FFFF00"/>
                </a:solidFill>
                <a:effectLst>
                  <a:outerShdw blurRad="38100" dist="38100" dir="2700000" algn="tl">
                    <a:srgbClr val="000000"/>
                  </a:outerShdw>
                </a:effectLst>
                <a:sym typeface="Symbol" pitchFamily="18" charset="2"/>
              </a:rPr>
              <a:t>a</a:t>
            </a:r>
            <a:r>
              <a:rPr lang="en-US" sz="2000" dirty="0">
                <a:solidFill>
                  <a:srgbClr val="FFFF00"/>
                </a:solidFill>
                <a:effectLst>
                  <a:outerShdw blurRad="38100" dist="38100" dir="2700000" algn="tl">
                    <a:srgbClr val="000000"/>
                  </a:outerShdw>
                </a:effectLst>
                <a:sym typeface="Symbol" pitchFamily="18" charset="2"/>
              </a:rPr>
              <a:t>  </a:t>
            </a:r>
            <a:r>
              <a:rPr lang="en-US" sz="2000" i="1" dirty="0">
                <a:solidFill>
                  <a:srgbClr val="FFFF00"/>
                </a:solidFill>
                <a:effectLst>
                  <a:outerShdw blurRad="38100" dist="38100" dir="2700000" algn="tl">
                    <a:srgbClr val="000000"/>
                  </a:outerShdw>
                </a:effectLst>
                <a:sym typeface="Symbol" pitchFamily="18" charset="2"/>
              </a:rPr>
              <a:t>a</a:t>
            </a: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latin typeface="Symbol" pitchFamily="18" charset="2"/>
                <a:sym typeface="Symbol" pitchFamily="18" charset="2"/>
              </a:rPr>
              <a:t>+</a:t>
            </a:r>
            <a:r>
              <a:rPr lang="en-US" sz="2000" dirty="0">
                <a:solidFill>
                  <a:srgbClr val="FFFF00"/>
                </a:solidFill>
                <a:effectLst>
                  <a:outerShdw blurRad="38100" dist="38100" dir="2700000" algn="tl">
                    <a:srgbClr val="000000"/>
                  </a:outerShdw>
                </a:effectLst>
                <a:sym typeface="Symbol" pitchFamily="18" charset="2"/>
              </a:rPr>
              <a:t> </a:t>
            </a:r>
            <a:r>
              <a:rPr lang="en-US" sz="2000" i="1" dirty="0">
                <a:solidFill>
                  <a:srgbClr val="FFFF00"/>
                </a:solidFill>
                <a:effectLst>
                  <a:outerShdw blurRad="38100" dist="38100" dir="2700000" algn="tl">
                    <a:srgbClr val="000000"/>
                  </a:outerShdw>
                </a:effectLst>
                <a:sym typeface="Symbol" pitchFamily="18" charset="2"/>
              </a:rPr>
              <a:t>X</a:t>
            </a:r>
            <a:r>
              <a:rPr lang="en-US" sz="2000" dirty="0">
                <a:solidFill>
                  <a:srgbClr val="FFFF00"/>
                </a:solidFill>
                <a:effectLst>
                  <a:outerShdw blurRad="38100" dist="38100" dir="2700000" algn="tl">
                    <a:srgbClr val="000000"/>
                  </a:outerShdw>
                </a:effectLst>
                <a:sym typeface="Symbol" pitchFamily="18" charset="2"/>
              </a:rPr>
              <a:t>[</a:t>
            </a:r>
            <a:r>
              <a:rPr lang="en-US" sz="2000" i="1" dirty="0">
                <a:solidFill>
                  <a:srgbClr val="FFFF00"/>
                </a:solidFill>
                <a:effectLst>
                  <a:outerShdw blurRad="38100" dist="38100" dir="2700000" algn="tl">
                    <a:srgbClr val="000000"/>
                  </a:outerShdw>
                </a:effectLst>
                <a:sym typeface="Symbol" pitchFamily="18" charset="2"/>
              </a:rPr>
              <a:t>j</a:t>
            </a:r>
            <a:r>
              <a:rPr lang="en-US" sz="2000" dirty="0">
                <a:solidFill>
                  <a:srgbClr val="FFFF00"/>
                </a:solidFill>
                <a:effectLst>
                  <a:outerShdw blurRad="38100" dist="38100" dir="2700000" algn="tl">
                    <a:srgbClr val="000000"/>
                  </a:outerShdw>
                </a:effectLst>
                <a:sym typeface="Symbol" pitchFamily="18" charset="2"/>
              </a:rPr>
              <a:t>]             	    1 </a:t>
            </a:r>
            <a:r>
              <a:rPr lang="en-US" sz="2000" dirty="0">
                <a:solidFill>
                  <a:srgbClr val="FFFF00"/>
                </a:solidFill>
                <a:effectLst>
                  <a:outerShdw blurRad="38100" dist="38100" dir="2700000" algn="tl">
                    <a:srgbClr val="000000"/>
                  </a:outerShdw>
                </a:effectLst>
                <a:latin typeface="Symbol" pitchFamily="18" charset="2"/>
                <a:sym typeface="Symbol" pitchFamily="18" charset="2"/>
              </a:rPr>
              <a:t>+ </a:t>
            </a:r>
            <a:r>
              <a:rPr lang="en-US" sz="2000" dirty="0">
                <a:solidFill>
                  <a:srgbClr val="FFFF00"/>
                </a:solidFill>
                <a:effectLst>
                  <a:outerShdw blurRad="38100" dist="38100" dir="2700000" algn="tl">
                    <a:srgbClr val="000000"/>
                  </a:outerShdw>
                </a:effectLst>
                <a:sym typeface="Symbol" pitchFamily="18" charset="2"/>
              </a:rPr>
              <a:t>2 </a:t>
            </a:r>
            <a:r>
              <a:rPr lang="en-US" sz="2000" dirty="0">
                <a:solidFill>
                  <a:srgbClr val="FFFF00"/>
                </a:solidFill>
                <a:effectLst>
                  <a:outerShdw blurRad="38100" dist="38100" dir="2700000" algn="tl">
                    <a:srgbClr val="000000"/>
                  </a:outerShdw>
                </a:effectLst>
                <a:latin typeface="Symbol" pitchFamily="18" charset="2"/>
                <a:sym typeface="Symbol" pitchFamily="18" charset="2"/>
              </a:rPr>
              <a:t>+ </a:t>
            </a:r>
            <a:r>
              <a:rPr lang="en-US" sz="2000" dirty="0">
                <a:solidFill>
                  <a:srgbClr val="FFFF00"/>
                </a:solidFill>
                <a:effectLst>
                  <a:outerShdw blurRad="38100" dist="38100" dir="2700000" algn="tl">
                    <a:srgbClr val="000000"/>
                  </a:outerShdw>
                </a:effectLst>
                <a:sym typeface="Symbol" pitchFamily="18" charset="2"/>
              </a:rPr>
              <a:t>…</a:t>
            </a:r>
            <a:r>
              <a:rPr lang="en-US" sz="2000" dirty="0">
                <a:solidFill>
                  <a:srgbClr val="FFFF00"/>
                </a:solidFill>
                <a:effectLst>
                  <a:outerShdw blurRad="38100" dist="38100" dir="2700000" algn="tl">
                    <a:srgbClr val="000000"/>
                  </a:outerShdw>
                </a:effectLst>
                <a:latin typeface="Symbol" pitchFamily="18" charset="2"/>
                <a:sym typeface="Symbol" pitchFamily="18" charset="2"/>
              </a:rPr>
              <a:t>+</a:t>
            </a:r>
            <a:r>
              <a:rPr lang="en-US" sz="2000" dirty="0">
                <a:solidFill>
                  <a:srgbClr val="FFFF00"/>
                </a:solidFill>
                <a:effectLst>
                  <a:outerShdw blurRad="38100" dist="38100" dir="2700000" algn="tl">
                    <a:srgbClr val="000000"/>
                  </a:outerShdw>
                </a:effectLst>
                <a:sym typeface="Symbol" pitchFamily="18" charset="2"/>
              </a:rPr>
              <a:t> (</a:t>
            </a:r>
            <a:r>
              <a:rPr lang="en-US" sz="2000" i="1" dirty="0">
                <a:solidFill>
                  <a:srgbClr val="FFFF00"/>
                </a:solidFill>
                <a:effectLst>
                  <a:outerShdw blurRad="38100" dist="38100" dir="2700000" algn="tl">
                    <a:srgbClr val="000000"/>
                  </a:outerShdw>
                </a:effectLst>
                <a:sym typeface="Symbol" pitchFamily="18" charset="2"/>
              </a:rPr>
              <a:t>n</a:t>
            </a: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latin typeface="Symbol" pitchFamily="18" charset="2"/>
                <a:sym typeface="Symbol" pitchFamily="18" charset="2"/>
              </a:rPr>
              <a:t></a:t>
            </a:r>
            <a:r>
              <a:rPr lang="en-US" sz="2000" dirty="0">
                <a:solidFill>
                  <a:srgbClr val="FFFF00"/>
                </a:solidFill>
                <a:effectLst>
                  <a:outerShdw blurRad="38100" dist="38100" dir="2700000" algn="tl">
                    <a:srgbClr val="000000"/>
                  </a:outerShdw>
                </a:effectLst>
                <a:sym typeface="Symbol" pitchFamily="18" charset="2"/>
              </a:rPr>
              <a:t> 1) = n(n+1)/2</a:t>
            </a:r>
          </a:p>
          <a:p>
            <a:pPr marL="342900" indent="-342900" eaLnBrk="1" hangingPunct="1">
              <a:buSzPct val="90000"/>
              <a:defRPr/>
            </a:pPr>
            <a:r>
              <a:rPr lang="en-US" sz="2000" dirty="0">
                <a:solidFill>
                  <a:srgbClr val="FFFF00"/>
                </a:solidFill>
                <a:effectLst>
                  <a:outerShdw blurRad="38100" dist="38100" dir="2700000" algn="tl">
                    <a:srgbClr val="000000"/>
                  </a:outerShdw>
                </a:effectLst>
                <a:sym typeface="Symbol" pitchFamily="18" charset="2"/>
              </a:rPr>
              <a:t>		</a:t>
            </a:r>
            <a:r>
              <a:rPr lang="en-US" sz="2000" i="1" dirty="0">
                <a:solidFill>
                  <a:srgbClr val="FFFF00"/>
                </a:solidFill>
                <a:effectLst>
                  <a:outerShdw blurRad="38100" dist="38100" dir="2700000" algn="tl">
                    <a:srgbClr val="000000"/>
                  </a:outerShdw>
                </a:effectLst>
                <a:sym typeface="Symbol" pitchFamily="18" charset="2"/>
              </a:rPr>
              <a:t>A</a:t>
            </a:r>
            <a:r>
              <a:rPr lang="en-US" sz="2000" dirty="0">
                <a:solidFill>
                  <a:srgbClr val="FFFF00"/>
                </a:solidFill>
                <a:effectLst>
                  <a:outerShdw blurRad="38100" dist="38100" dir="2700000" algn="tl">
                    <a:srgbClr val="000000"/>
                  </a:outerShdw>
                </a:effectLst>
                <a:sym typeface="Symbol" pitchFamily="18" charset="2"/>
              </a:rPr>
              <a:t>[</a:t>
            </a:r>
            <a:r>
              <a:rPr lang="en-US" sz="2000" i="1" dirty="0" err="1">
                <a:solidFill>
                  <a:srgbClr val="FFFF00"/>
                </a:solidFill>
                <a:effectLst>
                  <a:outerShdw blurRad="38100" dist="38100" dir="2700000" algn="tl">
                    <a:srgbClr val="000000"/>
                  </a:outerShdw>
                </a:effectLst>
                <a:sym typeface="Symbol" pitchFamily="18" charset="2"/>
              </a:rPr>
              <a:t>i</a:t>
            </a:r>
            <a:r>
              <a:rPr lang="en-US" sz="2000" dirty="0">
                <a:solidFill>
                  <a:srgbClr val="FFFF00"/>
                </a:solidFill>
                <a:effectLst>
                  <a:outerShdw blurRad="38100" dist="38100" dir="2700000" algn="tl">
                    <a:srgbClr val="000000"/>
                  </a:outerShdw>
                </a:effectLst>
                <a:sym typeface="Symbol" pitchFamily="18" charset="2"/>
              </a:rPr>
              <a:t>]  </a:t>
            </a:r>
            <a:r>
              <a:rPr lang="en-US" sz="2000" i="1" dirty="0">
                <a:solidFill>
                  <a:srgbClr val="FFFF00"/>
                </a:solidFill>
                <a:effectLst>
                  <a:outerShdw blurRad="38100" dist="38100" dir="2700000" algn="tl">
                    <a:srgbClr val="000000"/>
                  </a:outerShdw>
                </a:effectLst>
                <a:sym typeface="Symbol" pitchFamily="18" charset="2"/>
              </a:rPr>
              <a:t>a</a:t>
            </a: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latin typeface="Symbol" pitchFamily="18" charset="2"/>
                <a:sym typeface="Symbol" pitchFamily="18" charset="2"/>
              </a:rPr>
              <a:t>/</a:t>
            </a: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rPr>
              <a:t>(</a:t>
            </a:r>
            <a:r>
              <a:rPr lang="en-US" sz="2000" i="1" dirty="0" err="1">
                <a:solidFill>
                  <a:srgbClr val="FFFF00"/>
                </a:solidFill>
                <a:effectLst>
                  <a:outerShdw blurRad="38100" dist="38100" dir="2700000" algn="tl">
                    <a:srgbClr val="000000"/>
                  </a:outerShdw>
                </a:effectLst>
                <a:sym typeface="Symbol" pitchFamily="18" charset="2"/>
              </a:rPr>
              <a:t>i</a:t>
            </a:r>
            <a:r>
              <a:rPr lang="en-US" sz="2000"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latin typeface="Symbol" pitchFamily="18" charset="2"/>
                <a:sym typeface="Symbol" pitchFamily="18" charset="2"/>
              </a:rPr>
              <a:t>+</a:t>
            </a:r>
            <a:r>
              <a:rPr lang="en-US" sz="2000" dirty="0">
                <a:solidFill>
                  <a:srgbClr val="FFFF00"/>
                </a:solidFill>
                <a:effectLst>
                  <a:outerShdw blurRad="38100" dist="38100" dir="2700000" algn="tl">
                    <a:srgbClr val="000000"/>
                  </a:outerShdw>
                </a:effectLst>
                <a:sym typeface="Symbol" pitchFamily="18" charset="2"/>
              </a:rPr>
              <a:t> 1</a:t>
            </a:r>
            <a:r>
              <a:rPr lang="en-US" sz="2000" dirty="0">
                <a:solidFill>
                  <a:srgbClr val="FFFF00"/>
                </a:solidFill>
                <a:effectLst>
                  <a:outerShdw blurRad="38100" dist="38100" dir="2700000" algn="tl">
                    <a:srgbClr val="000000"/>
                  </a:outerShdw>
                </a:effectLst>
              </a:rPr>
              <a:t>)</a:t>
            </a:r>
            <a:r>
              <a:rPr lang="en-US" sz="2000" dirty="0">
                <a:solidFill>
                  <a:srgbClr val="FFFF00"/>
                </a:solidFill>
                <a:effectLst>
                  <a:outerShdw blurRad="38100" dist="38100" dir="2700000" algn="tl">
                    <a:srgbClr val="000000"/>
                  </a:outerShdw>
                </a:effectLst>
                <a:sym typeface="Symbol" pitchFamily="18" charset="2"/>
              </a:rPr>
              <a:t> 				</a:t>
            </a:r>
            <a:r>
              <a:rPr lang="en-US" sz="2000" i="1" dirty="0">
                <a:solidFill>
                  <a:srgbClr val="FFFF00"/>
                </a:solidFill>
                <a:effectLst>
                  <a:outerShdw blurRad="38100" dist="38100" dir="2700000" algn="tl">
                    <a:srgbClr val="000000"/>
                  </a:outerShdw>
                </a:effectLst>
                <a:sym typeface="Symbol" pitchFamily="18" charset="2"/>
              </a:rPr>
              <a:t>n</a:t>
            </a:r>
            <a:endParaRPr lang="en-US" sz="2000" dirty="0">
              <a:solidFill>
                <a:srgbClr val="FFFF00"/>
              </a:solidFill>
              <a:effectLst>
                <a:outerShdw blurRad="38100" dist="38100" dir="2700000" algn="tl">
                  <a:srgbClr val="000000"/>
                </a:outerShdw>
              </a:effectLst>
              <a:sym typeface="Symbol" pitchFamily="18" charset="2"/>
            </a:endParaRPr>
          </a:p>
          <a:p>
            <a:pPr marL="342900" indent="-342900" eaLnBrk="1" hangingPunct="1">
              <a:buSzPct val="90000"/>
              <a:defRPr/>
            </a:pPr>
            <a:r>
              <a:rPr lang="en-US" sz="2000" dirty="0">
                <a:solidFill>
                  <a:srgbClr val="FFFF00"/>
                </a:solidFill>
                <a:effectLst>
                  <a:outerShdw blurRad="38100" dist="38100" dir="2700000" algn="tl">
                    <a:srgbClr val="000000"/>
                  </a:outerShdw>
                </a:effectLst>
                <a:sym typeface="Symbol" pitchFamily="18" charset="2"/>
              </a:rPr>
              <a:t>	return </a:t>
            </a:r>
            <a:r>
              <a:rPr lang="en-US" sz="2000" i="1" dirty="0">
                <a:solidFill>
                  <a:srgbClr val="FFFF00"/>
                </a:solidFill>
                <a:effectLst>
                  <a:outerShdw blurRad="38100" dist="38100" dir="2700000" algn="tl">
                    <a:srgbClr val="000000"/>
                  </a:outerShdw>
                </a:effectLst>
                <a:sym typeface="Symbol" pitchFamily="18" charset="2"/>
              </a:rPr>
              <a:t>A 			      	  </a:t>
            </a:r>
            <a:r>
              <a:rPr lang="en-US" sz="2000" dirty="0">
                <a:solidFill>
                  <a:srgbClr val="FFFF00"/>
                </a:solidFill>
                <a:effectLst>
                  <a:outerShdw blurRad="38100" dist="38100" dir="2700000" algn="tl">
                    <a:srgbClr val="000000"/>
                  </a:outerShdw>
                </a:effectLst>
              </a:rPr>
              <a:t>   	</a:t>
            </a:r>
            <a:r>
              <a:rPr lang="en-US" sz="2000" i="1" dirty="0">
                <a:solidFill>
                  <a:srgbClr val="FFFF00"/>
                </a:solidFill>
                <a:effectLst>
                  <a:outerShdw blurRad="38100" dist="38100" dir="2700000" algn="tl">
                    <a:srgbClr val="000000"/>
                  </a:outerShdw>
                </a:effectLst>
                <a:sym typeface="Symbol" pitchFamily="18" charset="2"/>
              </a:rPr>
              <a:t>1</a:t>
            </a:r>
          </a:p>
          <a:p>
            <a:pPr marL="342900" indent="-342900" eaLnBrk="1" hangingPunct="1">
              <a:buSzPct val="90000"/>
              <a:defRPr/>
            </a:pPr>
            <a:endParaRPr lang="en-US" sz="2000" dirty="0">
              <a:solidFill>
                <a:srgbClr val="FFFF00"/>
              </a:solidFill>
              <a:effectLst>
                <a:outerShdw blurRad="38100" dist="38100" dir="2700000" algn="tl">
                  <a:srgbClr val="000000"/>
                </a:outerShdw>
              </a:effectLst>
            </a:endParaRPr>
          </a:p>
          <a:p>
            <a:pPr marL="342900" indent="-342900" eaLnBrk="1" hangingPunct="1">
              <a:buSzPct val="90000"/>
              <a:defRPr/>
            </a:pPr>
            <a:r>
              <a:rPr lang="en-US" sz="2000" b="1" dirty="0">
                <a:effectLst>
                  <a:outerShdw blurRad="38100" dist="38100" dir="2700000" algn="tl">
                    <a:srgbClr val="000000"/>
                  </a:outerShdw>
                </a:effectLst>
              </a:rPr>
              <a:t>	</a:t>
            </a:r>
            <a:endParaRPr lang="en-US" sz="2000" b="1" i="1" dirty="0">
              <a:solidFill>
                <a:schemeClr val="bg1"/>
              </a:solidFill>
              <a:effectLst>
                <a:outerShdw blurRad="38100" dist="38100" dir="2700000" algn="tl">
                  <a:srgbClr val="000000"/>
                </a:outerShdw>
              </a:effectLst>
              <a:sym typeface="Symbol" pitchFamily="18" charset="2"/>
            </a:endParaRPr>
          </a:p>
        </p:txBody>
      </p:sp>
      <p:sp>
        <p:nvSpPr>
          <p:cNvPr id="2" name="TextBox 1"/>
          <p:cNvSpPr txBox="1"/>
          <p:nvPr/>
        </p:nvSpPr>
        <p:spPr>
          <a:xfrm>
            <a:off x="3573475" y="6221174"/>
            <a:ext cx="4965218" cy="369332"/>
          </a:xfrm>
          <a:prstGeom prst="rect">
            <a:avLst/>
          </a:prstGeom>
          <a:solidFill>
            <a:schemeClr val="tx1">
              <a:lumMod val="95000"/>
              <a:lumOff val="5000"/>
            </a:schemeClr>
          </a:solidFill>
          <a:ln w="19050">
            <a:solidFill>
              <a:schemeClr val="tx1"/>
            </a:solidFill>
          </a:ln>
        </p:spPr>
        <p:txBody>
          <a:bodyPr wrap="square" rtlCol="0">
            <a:spAutoFit/>
          </a:bodyPr>
          <a:lstStyle/>
          <a:p>
            <a:r>
              <a:rPr lang="en-US" dirty="0">
                <a:solidFill>
                  <a:srgbClr val="FF0000"/>
                </a:solidFill>
              </a:rPr>
              <a:t>See next slide for the corresponding analysis</a:t>
            </a:r>
          </a:p>
        </p:txBody>
      </p:sp>
    </p:spTree>
    <p:extLst>
      <p:ext uri="{BB962C8B-B14F-4D97-AF65-F5344CB8AC3E}">
        <p14:creationId xmlns:p14="http://schemas.microsoft.com/office/powerpoint/2010/main" val="16074951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a:defRPr/>
            </a:pPr>
            <a:r>
              <a:rPr lang="en-US" sz="4800" dirty="0">
                <a:effectLst/>
              </a:rPr>
              <a:t>Big-Oh Analysis</a:t>
            </a:r>
          </a:p>
        </p:txBody>
      </p:sp>
      <p:sp>
        <p:nvSpPr>
          <p:cNvPr id="7" name="Content Placeholder 6"/>
          <p:cNvSpPr>
            <a:spLocks noGrp="1"/>
          </p:cNvSpPr>
          <p:nvPr>
            <p:ph idx="1"/>
          </p:nvPr>
        </p:nvSpPr>
        <p:spPr>
          <a:xfrm>
            <a:off x="457200" y="1219200"/>
            <a:ext cx="8229600" cy="4530725"/>
          </a:xfrm>
        </p:spPr>
        <p:txBody>
          <a:bodyPr/>
          <a:lstStyle/>
          <a:p>
            <a:r>
              <a:rPr lang="en-US" sz="2400" dirty="0"/>
              <a:t>Initializing and returning array A can be done with a constant number of primitive operations</a:t>
            </a:r>
          </a:p>
          <a:p>
            <a:pPr lvl="1"/>
            <a:r>
              <a:rPr lang="en-US" sz="2000" dirty="0"/>
              <a:t>O(n) time</a:t>
            </a:r>
          </a:p>
          <a:p>
            <a:r>
              <a:rPr lang="en-US" sz="2400" dirty="0"/>
              <a:t>The two nested loops are controlled by i and j respectively</a:t>
            </a:r>
          </a:p>
          <a:p>
            <a:pPr lvl="1"/>
            <a:r>
              <a:rPr lang="en-US" sz="2000" dirty="0"/>
              <a:t>The body of the outer loop is executed n times (i = 0, 1, … n – 1)</a:t>
            </a:r>
          </a:p>
          <a:p>
            <a:pPr lvl="2"/>
            <a:r>
              <a:rPr lang="en-US" sz="1800" dirty="0"/>
              <a:t>The statements a=0 and </a:t>
            </a:r>
            <a:r>
              <a:rPr lang="en-US" sz="1800" b="1" i="1" dirty="0">
                <a:sym typeface="Symbol" pitchFamily="18" charset="2"/>
              </a:rPr>
              <a:t>A</a:t>
            </a:r>
            <a:r>
              <a:rPr lang="en-US" sz="1800" dirty="0">
                <a:sym typeface="Symbol" pitchFamily="18" charset="2"/>
              </a:rPr>
              <a:t>[</a:t>
            </a:r>
            <a:r>
              <a:rPr lang="en-US" sz="1800" b="1" i="1" dirty="0">
                <a:sym typeface="Symbol" pitchFamily="18" charset="2"/>
              </a:rPr>
              <a:t>i</a:t>
            </a:r>
            <a:r>
              <a:rPr lang="en-US" sz="1800" dirty="0">
                <a:sym typeface="Symbol" pitchFamily="18" charset="2"/>
              </a:rPr>
              <a:t>]  </a:t>
            </a:r>
            <a:r>
              <a:rPr lang="en-US" sz="1800" b="1" i="1" dirty="0">
                <a:sym typeface="Symbol" pitchFamily="18" charset="2"/>
              </a:rPr>
              <a:t>a</a:t>
            </a:r>
            <a:r>
              <a:rPr lang="en-US" sz="1800" dirty="0">
                <a:sym typeface="Symbol" pitchFamily="18" charset="2"/>
              </a:rPr>
              <a:t> </a:t>
            </a:r>
            <a:r>
              <a:rPr lang="en-US" sz="1800" dirty="0">
                <a:latin typeface="Symbol" pitchFamily="18" charset="2"/>
                <a:sym typeface="Symbol" pitchFamily="18" charset="2"/>
              </a:rPr>
              <a:t>/</a:t>
            </a:r>
            <a:r>
              <a:rPr lang="en-US" sz="1800" dirty="0">
                <a:sym typeface="Symbol" pitchFamily="18" charset="2"/>
              </a:rPr>
              <a:t> </a:t>
            </a:r>
            <a:r>
              <a:rPr lang="en-US" sz="1800" dirty="0"/>
              <a:t>(</a:t>
            </a:r>
            <a:r>
              <a:rPr lang="en-US" sz="1800" b="1" i="1" dirty="0">
                <a:sym typeface="Symbol" pitchFamily="18" charset="2"/>
              </a:rPr>
              <a:t>i</a:t>
            </a:r>
            <a:r>
              <a:rPr lang="en-US" sz="1800" dirty="0">
                <a:sym typeface="Symbol" pitchFamily="18" charset="2"/>
              </a:rPr>
              <a:t> </a:t>
            </a:r>
            <a:r>
              <a:rPr lang="en-US" sz="1800" dirty="0">
                <a:latin typeface="Symbol" pitchFamily="18" charset="2"/>
                <a:sym typeface="Symbol" pitchFamily="18" charset="2"/>
              </a:rPr>
              <a:t>+</a:t>
            </a:r>
            <a:r>
              <a:rPr lang="en-US" sz="1800" dirty="0">
                <a:sym typeface="Symbol" pitchFamily="18" charset="2"/>
              </a:rPr>
              <a:t> 1</a:t>
            </a:r>
            <a:r>
              <a:rPr lang="en-US" sz="1800" dirty="0"/>
              <a:t>)</a:t>
            </a:r>
            <a:r>
              <a:rPr lang="en-US" sz="1800" dirty="0">
                <a:sym typeface="Symbol" pitchFamily="18" charset="2"/>
              </a:rPr>
              <a:t>  are executed n times (</a:t>
            </a:r>
            <a:r>
              <a:rPr lang="en-US" sz="1800" dirty="0"/>
              <a:t>O(n) time)</a:t>
            </a:r>
          </a:p>
          <a:p>
            <a:pPr lvl="1"/>
            <a:r>
              <a:rPr lang="en-US" sz="2400" dirty="0"/>
              <a:t>The body of the inner loop (controlled by j) is executed i + 1 times depending on the value of the outer loop </a:t>
            </a:r>
            <a:r>
              <a:rPr lang="en-US" sz="2400" dirty="0" err="1"/>
              <a:t>i</a:t>
            </a:r>
            <a:endParaRPr lang="en-US" sz="2400" dirty="0"/>
          </a:p>
          <a:p>
            <a:pPr lvl="2"/>
            <a:r>
              <a:rPr lang="en-US" sz="2000" dirty="0"/>
              <a:t>Executed 1 + 2 + 3 + … + n = n(n+1)/2 times</a:t>
            </a:r>
          </a:p>
        </p:txBody>
      </p:sp>
      <p:sp>
        <p:nvSpPr>
          <p:cNvPr id="51202" name="Slide Number Placeholder 4"/>
          <p:cNvSpPr>
            <a:spLocks noGrp="1"/>
          </p:cNvSpPr>
          <p:nvPr>
            <p:ph type="sldNum" sz="quarter" idx="11"/>
          </p:nvPr>
        </p:nvSpPr>
        <p:spPr>
          <a:noFill/>
        </p:spPr>
        <p:txBody>
          <a:bodyPr/>
          <a:lstStyle/>
          <a:p>
            <a:fld id="{14085FA2-47E3-4258-8297-E88E5BA4088A}" type="slidenum">
              <a:rPr lang="en-US" smtClean="0"/>
              <a:pPr/>
              <a:t>66</a:t>
            </a:fld>
            <a:endParaRPr lang="en-US" dirty="0"/>
          </a:p>
        </p:txBody>
      </p:sp>
      <p:sp>
        <p:nvSpPr>
          <p:cNvPr id="51204" name="Rectangle 4" descr="Rectangle: Click to edit Master text styles&#10;Second level&#10;Third level&#10;Fourth level&#10;Fifth level"/>
          <p:cNvSpPr>
            <a:spLocks noChangeArrowheads="1"/>
          </p:cNvSpPr>
          <p:nvPr/>
        </p:nvSpPr>
        <p:spPr bwMode="auto">
          <a:xfrm>
            <a:off x="762000" y="5410200"/>
            <a:ext cx="3810000" cy="838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110000"/>
              <a:buFont typeface="Wingdings" pitchFamily="2" charset="2"/>
              <a:buNone/>
            </a:pPr>
            <a:r>
              <a:rPr lang="en-US" dirty="0">
                <a:latin typeface="Tahoma" pitchFamily="34" charset="0"/>
              </a:rPr>
              <a:t>	</a:t>
            </a:r>
          </a:p>
        </p:txBody>
      </p:sp>
      <p:sp>
        <p:nvSpPr>
          <p:cNvPr id="6" name="Text Box 5"/>
          <p:cNvSpPr txBox="1">
            <a:spLocks noChangeArrowheads="1"/>
          </p:cNvSpPr>
          <p:nvPr/>
        </p:nvSpPr>
        <p:spPr bwMode="auto">
          <a:xfrm>
            <a:off x="1524000" y="5835350"/>
            <a:ext cx="6246254" cy="461665"/>
          </a:xfrm>
          <a:prstGeom prst="rect">
            <a:avLst/>
          </a:prstGeom>
          <a:solidFill>
            <a:schemeClr val="accent4">
              <a:lumMod val="10000"/>
            </a:schemeClr>
          </a:solidFill>
          <a:ln w="9525">
            <a:noFill/>
            <a:miter lim="800000"/>
            <a:headEnd/>
            <a:tailEnd/>
          </a:ln>
          <a:effectLst/>
        </p:spPr>
        <p:txBody>
          <a:bodyPr wrap="square">
            <a:spAutoFit/>
          </a:bodyPr>
          <a:lstStyle/>
          <a:p>
            <a:pPr algn="ctr" eaLnBrk="1" hangingPunct="1">
              <a:spcBef>
                <a:spcPct val="20000"/>
              </a:spcBef>
              <a:buClr>
                <a:schemeClr val="hlink"/>
              </a:buClr>
              <a:buSzPct val="90000"/>
              <a:buFont typeface="Wingdings" pitchFamily="2" charset="2"/>
              <a:buNone/>
              <a:defRPr/>
            </a:pPr>
            <a:r>
              <a:rPr lang="en-US" sz="2400" dirty="0">
                <a:solidFill>
                  <a:srgbClr val="FFFF00"/>
                </a:solidFill>
                <a:effectLst>
                  <a:outerShdw blurRad="38100" dist="38100" dir="2700000" algn="tl">
                    <a:srgbClr val="000000"/>
                  </a:outerShdw>
                </a:effectLst>
                <a:sym typeface="Symbol" pitchFamily="18" charset="2"/>
              </a:rPr>
              <a:t>The </a:t>
            </a:r>
            <a:r>
              <a:rPr lang="en-US" sz="2400" dirty="0">
                <a:solidFill>
                  <a:srgbClr val="FFFF00"/>
                </a:solidFill>
              </a:rPr>
              <a:t>running time is 4n+1+n</a:t>
            </a:r>
            <a:r>
              <a:rPr lang="en-US" sz="2400" baseline="30000" dirty="0">
                <a:solidFill>
                  <a:srgbClr val="FFFF00"/>
                </a:solidFill>
              </a:rPr>
              <a:t>2</a:t>
            </a:r>
            <a:r>
              <a:rPr lang="en-US" sz="2400" dirty="0">
                <a:solidFill>
                  <a:srgbClr val="FFFF00"/>
                </a:solidFill>
              </a:rPr>
              <a:t>+n</a:t>
            </a:r>
            <a:r>
              <a:rPr lang="en-US" sz="2400" baseline="30000" dirty="0">
                <a:solidFill>
                  <a:srgbClr val="FFFF00"/>
                </a:solidFill>
              </a:rPr>
              <a:t>2</a:t>
            </a:r>
            <a:r>
              <a:rPr lang="en-US" sz="2400" dirty="0">
                <a:solidFill>
                  <a:srgbClr val="FFFF00"/>
                </a:solidFill>
              </a:rPr>
              <a:t> is</a:t>
            </a:r>
            <a:r>
              <a:rPr lang="en-US" sz="2400" baseline="30000" dirty="0">
                <a:solidFill>
                  <a:srgbClr val="FFFF00"/>
                </a:solidFill>
              </a:rPr>
              <a:t> </a:t>
            </a:r>
            <a:r>
              <a:rPr lang="en-US" sz="2400" dirty="0">
                <a:solidFill>
                  <a:srgbClr val="FFFF00"/>
                </a:solidFill>
              </a:rPr>
              <a:t>O(n</a:t>
            </a:r>
            <a:r>
              <a:rPr lang="en-US" sz="2400" baseline="30000" dirty="0">
                <a:solidFill>
                  <a:srgbClr val="FFFF00"/>
                </a:solidFill>
              </a:rPr>
              <a:t>2</a:t>
            </a:r>
            <a:r>
              <a:rPr lang="en-US" sz="2400" dirty="0">
                <a:solidFill>
                  <a:srgbClr val="FFFF00"/>
                </a:solidFill>
              </a:rPr>
              <a:t>)</a:t>
            </a:r>
          </a:p>
        </p:txBody>
      </p:sp>
    </p:spTree>
    <p:extLst>
      <p:ext uri="{BB962C8B-B14F-4D97-AF65-F5344CB8AC3E}">
        <p14:creationId xmlns:p14="http://schemas.microsoft.com/office/powerpoint/2010/main" val="42184460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a:defRPr/>
            </a:pPr>
            <a:r>
              <a:rPr lang="en-US" sz="3600" dirty="0">
                <a:effectLst/>
              </a:rPr>
              <a:t>Linear-Time Algorithm</a:t>
            </a:r>
          </a:p>
        </p:txBody>
      </p:sp>
      <p:sp>
        <p:nvSpPr>
          <p:cNvPr id="7" name="Content Placeholder 6"/>
          <p:cNvSpPr>
            <a:spLocks noGrp="1"/>
          </p:cNvSpPr>
          <p:nvPr>
            <p:ph idx="1"/>
          </p:nvPr>
        </p:nvSpPr>
        <p:spPr/>
        <p:txBody>
          <a:bodyPr/>
          <a:lstStyle/>
          <a:p>
            <a:r>
              <a:rPr lang="en-US" sz="2800" dirty="0"/>
              <a:t>A[</a:t>
            </a:r>
            <a:r>
              <a:rPr lang="en-US" sz="2800" dirty="0" err="1"/>
              <a:t>i</a:t>
            </a:r>
            <a:r>
              <a:rPr lang="en-US" sz="2800" dirty="0"/>
              <a:t>–1] = X[0] + X[1] + ... X[i - 1])</a:t>
            </a:r>
            <a:r>
              <a:rPr lang="en-US" sz="2800" b="1" i="1" dirty="0">
                <a:sym typeface="Symbol" pitchFamily="18" charset="2"/>
              </a:rPr>
              <a:t> / </a:t>
            </a:r>
            <a:r>
              <a:rPr lang="en-US" sz="2800" b="1" dirty="0">
                <a:sym typeface="Symbol" pitchFamily="18" charset="2"/>
              </a:rPr>
              <a:t>i</a:t>
            </a:r>
          </a:p>
          <a:p>
            <a:r>
              <a:rPr lang="en-US" sz="2800" dirty="0"/>
              <a:t>A[i] = (X[0] + X[1] + ... X[i - 1] + X[i])</a:t>
            </a:r>
            <a:r>
              <a:rPr lang="en-US" sz="2800" b="1" i="1" dirty="0">
                <a:sym typeface="Symbol" pitchFamily="18" charset="2"/>
              </a:rPr>
              <a:t> / (</a:t>
            </a:r>
            <a:r>
              <a:rPr lang="en-US" sz="2800" b="1" dirty="0">
                <a:sym typeface="Symbol" pitchFamily="18" charset="2"/>
              </a:rPr>
              <a:t>i + 1)</a:t>
            </a:r>
            <a:endParaRPr lang="en-US" b="1" dirty="0">
              <a:sym typeface="Symbol" pitchFamily="18" charset="2"/>
            </a:endParaRPr>
          </a:p>
          <a:p>
            <a:r>
              <a:rPr lang="en-US" sz="2800" dirty="0">
                <a:sym typeface="Symbol" pitchFamily="18" charset="2"/>
              </a:rPr>
              <a:t>Keeps track of the current prefix sum </a:t>
            </a:r>
          </a:p>
          <a:p>
            <a:pPr lvl="1"/>
            <a:r>
              <a:rPr lang="en-US" dirty="0">
                <a:ea typeface="+mn-ea"/>
                <a:cs typeface="+mn-cs"/>
                <a:sym typeface="Symbol" pitchFamily="18" charset="2"/>
              </a:rPr>
              <a:t>Doesn’t </a:t>
            </a:r>
            <a:r>
              <a:rPr lang="en-US" dirty="0">
                <a:solidFill>
                  <a:srgbClr val="FFFF00"/>
                </a:solidFill>
                <a:ea typeface="+mn-ea"/>
                <a:cs typeface="+mn-cs"/>
                <a:sym typeface="Symbol" pitchFamily="18" charset="2"/>
              </a:rPr>
              <a:t>recalculate</a:t>
            </a:r>
            <a:r>
              <a:rPr lang="en-US" dirty="0">
                <a:solidFill>
                  <a:srgbClr val="FF0000"/>
                </a:solidFill>
                <a:ea typeface="+mn-ea"/>
                <a:cs typeface="+mn-cs"/>
                <a:sym typeface="Symbol" pitchFamily="18" charset="2"/>
              </a:rPr>
              <a:t> </a:t>
            </a:r>
            <a:r>
              <a:rPr lang="en-US" dirty="0">
                <a:ea typeface="+mn-ea"/>
                <a:cs typeface="+mn-cs"/>
                <a:sym typeface="Symbol" pitchFamily="18" charset="2"/>
              </a:rPr>
              <a:t>the sum starting at </a:t>
            </a:r>
            <a:r>
              <a:rPr lang="en-US" dirty="0">
                <a:ea typeface="+mn-ea"/>
                <a:cs typeface="+mn-cs"/>
              </a:rPr>
              <a:t>X[0]</a:t>
            </a:r>
          </a:p>
          <a:p>
            <a:endParaRPr lang="en-US" dirty="0"/>
          </a:p>
        </p:txBody>
      </p:sp>
      <p:sp>
        <p:nvSpPr>
          <p:cNvPr id="51202" name="Slide Number Placeholder 4"/>
          <p:cNvSpPr>
            <a:spLocks noGrp="1"/>
          </p:cNvSpPr>
          <p:nvPr>
            <p:ph type="sldNum" sz="quarter" idx="11"/>
          </p:nvPr>
        </p:nvSpPr>
        <p:spPr>
          <a:noFill/>
        </p:spPr>
        <p:txBody>
          <a:bodyPr/>
          <a:lstStyle/>
          <a:p>
            <a:fld id="{14085FA2-47E3-4258-8297-E88E5BA4088A}" type="slidenum">
              <a:rPr lang="en-US" smtClean="0"/>
              <a:pPr/>
              <a:t>67</a:t>
            </a:fld>
            <a:endParaRPr lang="en-US" dirty="0"/>
          </a:p>
        </p:txBody>
      </p:sp>
      <p:sp>
        <p:nvSpPr>
          <p:cNvPr id="51204" name="Rectangle 4" descr="Rectangle: Click to edit Master text styles&#10;Second level&#10;Third level&#10;Fourth level&#10;Fifth level"/>
          <p:cNvSpPr>
            <a:spLocks noChangeArrowheads="1"/>
          </p:cNvSpPr>
          <p:nvPr/>
        </p:nvSpPr>
        <p:spPr bwMode="auto">
          <a:xfrm>
            <a:off x="762000" y="5410200"/>
            <a:ext cx="3810000" cy="838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110000"/>
              <a:buFont typeface="Wingdings" pitchFamily="2" charset="2"/>
              <a:buNone/>
            </a:pPr>
            <a:r>
              <a:rPr lang="en-US" dirty="0">
                <a:latin typeface="Tahoma" pitchFamily="34" charset="0"/>
              </a:rPr>
              <a:t>	</a:t>
            </a:r>
          </a:p>
        </p:txBody>
      </p:sp>
      <p:pic>
        <p:nvPicPr>
          <p:cNvPr id="916481" name="Picture 1" descr="C:\Users\Jerry\Desktop\index.jpg"/>
          <p:cNvPicPr>
            <a:picLocks noChangeAspect="1" noChangeArrowheads="1"/>
          </p:cNvPicPr>
          <p:nvPr/>
        </p:nvPicPr>
        <p:blipFill>
          <a:blip r:embed="rId3" cstate="print"/>
          <a:srcRect/>
          <a:stretch>
            <a:fillRect/>
          </a:stretch>
        </p:blipFill>
        <p:spPr bwMode="auto">
          <a:xfrm>
            <a:off x="1917160" y="3848100"/>
            <a:ext cx="4971398" cy="2783983"/>
          </a:xfrm>
          <a:prstGeom prst="rect">
            <a:avLst/>
          </a:prstGeom>
          <a:noFill/>
        </p:spPr>
      </p:pic>
    </p:spTree>
    <p:extLst>
      <p:ext uri="{BB962C8B-B14F-4D97-AF65-F5344CB8AC3E}">
        <p14:creationId xmlns:p14="http://schemas.microsoft.com/office/powerpoint/2010/main" val="1033173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2"/>
          <p:cNvSpPr>
            <a:spLocks noGrp="1"/>
          </p:cNvSpPr>
          <p:nvPr>
            <p:ph type="sldNum" sz="quarter" idx="11"/>
          </p:nvPr>
        </p:nvSpPr>
        <p:spPr>
          <a:noFill/>
        </p:spPr>
        <p:txBody>
          <a:bodyPr/>
          <a:lstStyle/>
          <a:p>
            <a:fld id="{85A1037D-06EA-4FB2-9132-1243BF8E0BB2}" type="slidenum">
              <a:rPr lang="en-US" smtClean="0"/>
              <a:pPr/>
              <a:t>68</a:t>
            </a:fld>
            <a:endParaRPr lang="en-US" dirty="0"/>
          </a:p>
        </p:txBody>
      </p:sp>
      <p:sp>
        <p:nvSpPr>
          <p:cNvPr id="315394" name="Rectangle 2"/>
          <p:cNvSpPr>
            <a:spLocks noChangeArrowheads="1"/>
          </p:cNvSpPr>
          <p:nvPr/>
        </p:nvSpPr>
        <p:spPr bwMode="auto">
          <a:xfrm>
            <a:off x="609600" y="304800"/>
            <a:ext cx="7772400" cy="914400"/>
          </a:xfrm>
          <a:prstGeom prst="rect">
            <a:avLst/>
          </a:prstGeom>
          <a:noFill/>
          <a:ln w="9525">
            <a:noFill/>
            <a:miter lim="800000"/>
            <a:headEnd/>
            <a:tailEnd/>
          </a:ln>
          <a:effectLst/>
        </p:spPr>
        <p:txBody>
          <a:bodyPr anchor="b"/>
          <a:lstStyle/>
          <a:p>
            <a:pPr algn="ctr" eaLnBrk="1" hangingPunct="1">
              <a:defRPr/>
            </a:pPr>
            <a:r>
              <a:rPr lang="en-US" sz="4400" dirty="0">
                <a:solidFill>
                  <a:schemeClr val="tx2"/>
                </a:solidFill>
              </a:rPr>
              <a:t>Prefix Averages (Linear)</a:t>
            </a:r>
          </a:p>
        </p:txBody>
      </p:sp>
      <p:sp>
        <p:nvSpPr>
          <p:cNvPr id="315395" name="Rectangle 3" descr="Rectangle: Click to edit Master text styles&#10;Second level&#10;Third level&#10;Fourth level&#10;Fifth level"/>
          <p:cNvSpPr>
            <a:spLocks noChangeArrowheads="1"/>
          </p:cNvSpPr>
          <p:nvPr/>
        </p:nvSpPr>
        <p:spPr bwMode="auto">
          <a:xfrm>
            <a:off x="457200" y="1447800"/>
            <a:ext cx="8305800" cy="9144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Blip>
                <a:blip r:embed="rId3"/>
              </a:buBlip>
              <a:defRPr/>
            </a:pPr>
            <a:r>
              <a:rPr lang="en-US" sz="2400" dirty="0"/>
              <a:t>The following algorithm computes prefix averages in linear time by keeping a </a:t>
            </a:r>
            <a:r>
              <a:rPr lang="en-US" sz="2400" dirty="0">
                <a:solidFill>
                  <a:srgbClr val="FFFF00"/>
                </a:solidFill>
              </a:rPr>
              <a:t>running sum</a:t>
            </a:r>
            <a:endParaRPr lang="en-US" sz="2400" b="1" i="1" dirty="0">
              <a:solidFill>
                <a:srgbClr val="FFFF00"/>
              </a:solidFill>
              <a:sym typeface="Symbol" pitchFamily="18" charset="2"/>
            </a:endParaRPr>
          </a:p>
        </p:txBody>
      </p:sp>
      <p:sp>
        <p:nvSpPr>
          <p:cNvPr id="315396" name="Rectangle 4" descr="Rectangle: Click to edit Master text styles&#10;Second level&#10;Third level&#10;Fourth level&#10;Fifth level"/>
          <p:cNvSpPr>
            <a:spLocks noChangeArrowheads="1"/>
          </p:cNvSpPr>
          <p:nvPr/>
        </p:nvSpPr>
        <p:spPr bwMode="auto">
          <a:xfrm>
            <a:off x="1066800" y="2438400"/>
            <a:ext cx="7543800" cy="3429000"/>
          </a:xfrm>
          <a:prstGeom prst="rect">
            <a:avLst/>
          </a:prstGeom>
          <a:solidFill>
            <a:srgbClr val="000000"/>
          </a:solidFill>
          <a:ln w="9525">
            <a:solidFill>
              <a:srgbClr val="FF0000"/>
            </a:solidFill>
            <a:miter lim="800000"/>
            <a:headEnd/>
            <a:tailEnd/>
          </a:ln>
          <a:effectLst/>
        </p:spPr>
        <p:txBody>
          <a:bodyPr/>
          <a:lstStyle/>
          <a:p>
            <a:pPr marL="342900" indent="-342900" eaLnBrk="1" hangingPunct="1">
              <a:buSzPct val="90000"/>
              <a:defRPr/>
            </a:pPr>
            <a:r>
              <a:rPr lang="en-US" b="1" dirty="0">
                <a:solidFill>
                  <a:srgbClr val="FFFF00"/>
                </a:solidFill>
                <a:effectLst>
                  <a:outerShdw blurRad="38100" dist="38100" dir="2700000" algn="tl">
                    <a:srgbClr val="000000"/>
                  </a:outerShdw>
                </a:effectLst>
              </a:rPr>
              <a:t>	</a:t>
            </a:r>
            <a:r>
              <a:rPr lang="en-US" sz="1800" dirty="0">
                <a:solidFill>
                  <a:srgbClr val="FFFF00"/>
                </a:solidFill>
                <a:effectLst>
                  <a:outerShdw blurRad="38100" dist="38100" dir="2700000" algn="tl">
                    <a:srgbClr val="000000"/>
                  </a:outerShdw>
                </a:effectLst>
              </a:rPr>
              <a:t>Algorithm </a:t>
            </a:r>
            <a:r>
              <a:rPr lang="en-US" sz="1800" i="1" dirty="0">
                <a:solidFill>
                  <a:srgbClr val="FFFF00"/>
                </a:solidFill>
                <a:effectLst>
                  <a:outerShdw blurRad="38100" dist="38100" dir="2700000" algn="tl">
                    <a:srgbClr val="000000"/>
                  </a:outerShdw>
                </a:effectLst>
              </a:rPr>
              <a:t>prefixAverages2</a:t>
            </a:r>
            <a:r>
              <a:rPr lang="en-US" sz="1800" dirty="0">
                <a:solidFill>
                  <a:srgbClr val="FFFF00"/>
                </a:solidFill>
                <a:effectLst>
                  <a:outerShdw blurRad="38100" dist="38100" dir="2700000" algn="tl">
                    <a:srgbClr val="000000"/>
                  </a:outerShdw>
                </a:effectLst>
              </a:rPr>
              <a:t>(</a:t>
            </a:r>
            <a:r>
              <a:rPr lang="en-US" sz="1800" i="1" dirty="0">
                <a:solidFill>
                  <a:srgbClr val="FFFF00"/>
                </a:solidFill>
                <a:effectLst>
                  <a:outerShdw blurRad="38100" dist="38100" dir="2700000" algn="tl">
                    <a:srgbClr val="000000"/>
                  </a:outerShdw>
                </a:effectLst>
              </a:rPr>
              <a:t>X</a:t>
            </a:r>
            <a:r>
              <a:rPr lang="en-US" sz="1800" dirty="0">
                <a:solidFill>
                  <a:srgbClr val="FFFF00"/>
                </a:solidFill>
                <a:effectLst>
                  <a:outerShdw blurRad="38100" dist="38100" dir="2700000" algn="tl">
                    <a:srgbClr val="000000"/>
                  </a:outerShdw>
                </a:effectLst>
              </a:rPr>
              <a:t>): </a:t>
            </a:r>
          </a:p>
          <a:p>
            <a:pPr marL="342900" indent="-342900" eaLnBrk="1" hangingPunct="1">
              <a:buSzPct val="90000"/>
              <a:defRPr/>
            </a:pPr>
            <a:r>
              <a:rPr lang="en-US" b="1" dirty="0">
                <a:solidFill>
                  <a:srgbClr val="FFFF00"/>
                </a:solidFill>
                <a:effectLst>
                  <a:outerShdw blurRad="38100" dist="38100" dir="2700000" algn="tl">
                    <a:srgbClr val="000000"/>
                  </a:outerShdw>
                </a:effectLst>
              </a:rPr>
              <a:t>	Input:</a:t>
            </a:r>
            <a:r>
              <a:rPr lang="en-US" dirty="0">
                <a:solidFill>
                  <a:srgbClr val="FFFF00"/>
                </a:solidFill>
                <a:effectLst>
                  <a:outerShdw blurRad="38100" dist="38100" dir="2700000" algn="tl">
                    <a:srgbClr val="000000"/>
                  </a:outerShdw>
                </a:effectLst>
              </a:rPr>
              <a:t> An n-element array </a:t>
            </a:r>
            <a:r>
              <a:rPr lang="en-US" b="1" i="1" dirty="0">
                <a:solidFill>
                  <a:srgbClr val="FFFF00"/>
                </a:solidFill>
                <a:effectLst>
                  <a:outerShdw blurRad="38100" dist="38100" dir="2700000" algn="tl">
                    <a:srgbClr val="000000"/>
                  </a:outerShdw>
                </a:effectLst>
              </a:rPr>
              <a:t>X</a:t>
            </a:r>
            <a:r>
              <a:rPr lang="en-US" dirty="0">
                <a:solidFill>
                  <a:srgbClr val="FFFF00"/>
                </a:solidFill>
                <a:effectLst>
                  <a:outerShdw blurRad="38100" dist="38100" dir="2700000" algn="tl">
                    <a:srgbClr val="000000"/>
                  </a:outerShdw>
                </a:effectLst>
              </a:rPr>
              <a:t> of </a:t>
            </a:r>
            <a:r>
              <a:rPr lang="en-US" b="1" i="1" dirty="0">
                <a:solidFill>
                  <a:srgbClr val="FFFF00"/>
                </a:solidFill>
                <a:effectLst>
                  <a:outerShdw blurRad="38100" dist="38100" dir="2700000" algn="tl">
                    <a:srgbClr val="000000"/>
                  </a:outerShdw>
                </a:effectLst>
              </a:rPr>
              <a:t>numbers</a:t>
            </a:r>
            <a:endParaRPr lang="en-US" dirty="0">
              <a:solidFill>
                <a:srgbClr val="FFFF00"/>
              </a:solidFill>
              <a:effectLst>
                <a:outerShdw blurRad="38100" dist="38100" dir="2700000" algn="tl">
                  <a:srgbClr val="000000"/>
                </a:outerShdw>
              </a:effectLst>
            </a:endParaRPr>
          </a:p>
          <a:p>
            <a:pPr marL="342900" indent="-342900" eaLnBrk="1" hangingPunct="1">
              <a:buSzPct val="90000"/>
              <a:defRPr/>
            </a:pPr>
            <a:r>
              <a:rPr lang="en-US" b="1" dirty="0">
                <a:solidFill>
                  <a:srgbClr val="FFFF00"/>
                </a:solidFill>
                <a:effectLst>
                  <a:outerShdw blurRad="38100" dist="38100" dir="2700000" algn="tl">
                    <a:srgbClr val="000000"/>
                  </a:outerShdw>
                </a:effectLst>
              </a:rPr>
              <a:t>	Output:</a:t>
            </a:r>
            <a:r>
              <a:rPr lang="en-US" dirty="0">
                <a:solidFill>
                  <a:srgbClr val="FFFF00"/>
                </a:solidFill>
                <a:effectLst>
                  <a:outerShdw blurRad="38100" dist="38100" dir="2700000" algn="tl">
                    <a:srgbClr val="000000"/>
                  </a:outerShdw>
                </a:effectLst>
              </a:rPr>
              <a:t> An n-element array </a:t>
            </a:r>
            <a:r>
              <a:rPr lang="en-US" b="1" i="1" dirty="0">
                <a:solidFill>
                  <a:srgbClr val="FFFF00"/>
                </a:solidFill>
                <a:effectLst>
                  <a:outerShdw blurRad="38100" dist="38100" dir="2700000" algn="tl">
                    <a:srgbClr val="000000"/>
                  </a:outerShdw>
                </a:effectLst>
              </a:rPr>
              <a:t>A</a:t>
            </a:r>
            <a:r>
              <a:rPr lang="en-US" dirty="0">
                <a:solidFill>
                  <a:srgbClr val="FFFF00"/>
                </a:solidFill>
                <a:effectLst>
                  <a:outerShdw blurRad="38100" dist="38100" dir="2700000" algn="tl">
                    <a:srgbClr val="000000"/>
                  </a:outerShdw>
                </a:effectLst>
              </a:rPr>
              <a:t> of numbers such that A[i] is the average  of X[0], X[1], .. X[i])</a:t>
            </a:r>
            <a:r>
              <a:rPr lang="en-US" b="1" i="1" dirty="0">
                <a:solidFill>
                  <a:srgbClr val="FFFF00"/>
                </a:solidFill>
                <a:effectLst>
                  <a:outerShdw blurRad="38100" dist="38100" dir="2700000" algn="tl">
                    <a:srgbClr val="000000"/>
                  </a:outerShdw>
                </a:effectLst>
                <a:sym typeface="Symbol" pitchFamily="18" charset="2"/>
              </a:rPr>
              <a:t> </a:t>
            </a:r>
          </a:p>
          <a:p>
            <a:pPr marL="342900" indent="-342900" eaLnBrk="1" hangingPunct="1">
              <a:buSzPct val="90000"/>
              <a:defRPr/>
            </a:pPr>
            <a:r>
              <a:rPr lang="en-US" b="1" i="1" dirty="0">
                <a:solidFill>
                  <a:srgbClr val="FFFF00"/>
                </a:solidFill>
                <a:effectLst>
                  <a:outerShdw blurRad="38100" dist="38100" dir="2700000" algn="tl">
                    <a:srgbClr val="000000"/>
                  </a:outerShdw>
                </a:effectLst>
                <a:sym typeface="Symbol" pitchFamily="18" charset="2"/>
              </a:rPr>
              <a:t>	   					     </a:t>
            </a:r>
            <a:r>
              <a:rPr lang="en-US" sz="2000" dirty="0">
                <a:solidFill>
                  <a:srgbClr val="FFFF00"/>
                </a:solidFill>
                <a:effectLst>
                  <a:outerShdw blurRad="38100" dist="38100" dir="2700000" algn="tl">
                    <a:srgbClr val="000000"/>
                  </a:outerShdw>
                </a:effectLst>
                <a:sym typeface="Symbol" pitchFamily="18" charset="2"/>
              </a:rPr>
              <a:t>#operations</a:t>
            </a:r>
          </a:p>
          <a:p>
            <a:pPr marL="342900" indent="-342900" eaLnBrk="1" hangingPunct="1">
              <a:buSzPct val="90000"/>
              <a:defRPr/>
            </a:pP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rPr>
              <a:t>A</a:t>
            </a:r>
            <a:r>
              <a:rPr lang="en-US" dirty="0">
                <a:solidFill>
                  <a:srgbClr val="FFFF00"/>
                </a:solidFill>
                <a:effectLst>
                  <a:outerShdw blurRad="38100" dist="38100" dir="2700000" algn="tl">
                    <a:srgbClr val="000000"/>
                  </a:outerShdw>
                </a:effectLst>
              </a:rPr>
              <a:t> </a:t>
            </a:r>
            <a:r>
              <a:rPr lang="en-US" dirty="0">
                <a:solidFill>
                  <a:srgbClr val="FFFF00"/>
                </a:solidFill>
                <a:effectLst>
                  <a:outerShdw blurRad="38100" dist="38100" dir="2700000" algn="tl">
                    <a:srgbClr val="000000"/>
                  </a:outerShdw>
                </a:effectLst>
                <a:sym typeface="Symbol" pitchFamily="18" charset="2"/>
              </a:rPr>
              <a:t> </a:t>
            </a:r>
            <a:r>
              <a:rPr lang="en-US" dirty="0">
                <a:solidFill>
                  <a:srgbClr val="FFFF00"/>
                </a:solidFill>
                <a:effectLst>
                  <a:outerShdw blurRad="38100" dist="38100" dir="2700000" algn="tl">
                    <a:srgbClr val="000000"/>
                  </a:outerShdw>
                </a:effectLst>
              </a:rPr>
              <a:t>new array of </a:t>
            </a:r>
            <a:r>
              <a:rPr lang="en-US" b="1" i="1" dirty="0">
                <a:solidFill>
                  <a:srgbClr val="FFFF00"/>
                </a:solidFill>
                <a:effectLst>
                  <a:outerShdw blurRad="38100" dist="38100" dir="2700000" algn="tl">
                    <a:srgbClr val="000000"/>
                  </a:outerShdw>
                </a:effectLst>
              </a:rPr>
              <a:t>n</a:t>
            </a:r>
            <a:r>
              <a:rPr lang="en-US" dirty="0">
                <a:solidFill>
                  <a:srgbClr val="FFFF00"/>
                </a:solidFill>
                <a:effectLst>
                  <a:outerShdw blurRad="38100" dist="38100" dir="2700000" algn="tl">
                    <a:srgbClr val="000000"/>
                  </a:outerShdw>
                </a:effectLst>
              </a:rPr>
              <a:t> integers			</a:t>
            </a:r>
            <a:r>
              <a:rPr lang="en-US" b="1" i="1" dirty="0">
                <a:solidFill>
                  <a:srgbClr val="FFFF00"/>
                </a:solidFill>
                <a:effectLst>
                  <a:outerShdw blurRad="38100" dist="38100" dir="2700000" algn="tl">
                    <a:srgbClr val="000000"/>
                  </a:outerShdw>
                </a:effectLst>
                <a:sym typeface="Symbol" pitchFamily="18" charset="2"/>
              </a:rPr>
              <a:t>n</a:t>
            </a:r>
            <a:endParaRPr lang="en-US" b="1" i="1" dirty="0">
              <a:solidFill>
                <a:srgbClr val="FFFF00"/>
              </a:solidFill>
              <a:effectLst>
                <a:outerShdw blurRad="38100" dist="38100" dir="2700000" algn="tl">
                  <a:srgbClr val="000000"/>
                </a:outerShdw>
              </a:effectLst>
            </a:endParaRPr>
          </a:p>
          <a:p>
            <a:pPr marL="342900" indent="-342900" eaLnBrk="1" hangingPunct="1">
              <a:buSzPct val="90000"/>
              <a:defRPr/>
            </a:pP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sym typeface="Symbol" pitchFamily="18" charset="2"/>
              </a:rPr>
              <a:t>s</a:t>
            </a:r>
            <a:r>
              <a:rPr lang="en-US" dirty="0">
                <a:solidFill>
                  <a:srgbClr val="FFFF00"/>
                </a:solidFill>
                <a:effectLst>
                  <a:outerShdw blurRad="38100" dist="38100" dir="2700000" algn="tl">
                    <a:srgbClr val="000000"/>
                  </a:outerShdw>
                </a:effectLst>
                <a:sym typeface="Symbol" pitchFamily="18" charset="2"/>
              </a:rPr>
              <a:t>  0 					1</a:t>
            </a:r>
          </a:p>
          <a:p>
            <a:pPr marL="342900" indent="-342900" eaLnBrk="1" hangingPunct="1">
              <a:buSzPct val="90000"/>
              <a:defRPr/>
            </a:pPr>
            <a:r>
              <a:rPr lang="en-US" dirty="0">
                <a:solidFill>
                  <a:srgbClr val="FFFF00"/>
                </a:solidFill>
                <a:effectLst>
                  <a:outerShdw blurRad="38100" dist="38100" dir="2700000" algn="tl">
                    <a:srgbClr val="000000"/>
                  </a:outerShdw>
                </a:effectLst>
              </a:rPr>
              <a:t>	</a:t>
            </a:r>
            <a:r>
              <a:rPr lang="en-US" b="1" dirty="0">
                <a:solidFill>
                  <a:srgbClr val="FFFF00"/>
                </a:solidFill>
                <a:effectLst>
                  <a:outerShdw blurRad="38100" dist="38100" dir="2700000" algn="tl">
                    <a:srgbClr val="000000"/>
                  </a:outerShdw>
                </a:effectLst>
              </a:rPr>
              <a:t>for</a:t>
            </a:r>
            <a:r>
              <a:rPr lang="en-US" dirty="0">
                <a:solidFill>
                  <a:srgbClr val="FFFF00"/>
                </a:solidFill>
                <a:effectLst>
                  <a:outerShdw blurRad="38100" dist="38100" dir="2700000" algn="tl">
                    <a:srgbClr val="000000"/>
                  </a:outerShdw>
                </a:effectLst>
              </a:rPr>
              <a:t> </a:t>
            </a:r>
            <a:r>
              <a:rPr lang="en-US" b="1" i="1" dirty="0">
                <a:solidFill>
                  <a:srgbClr val="FFFF00"/>
                </a:solidFill>
                <a:effectLst>
                  <a:outerShdw blurRad="38100" dist="38100" dir="2700000" algn="tl">
                    <a:srgbClr val="000000"/>
                  </a:outerShdw>
                </a:effectLst>
              </a:rPr>
              <a:t>i</a:t>
            </a:r>
            <a:r>
              <a:rPr lang="en-US" dirty="0">
                <a:solidFill>
                  <a:srgbClr val="FFFF00"/>
                </a:solidFill>
                <a:effectLst>
                  <a:outerShdw blurRad="38100" dist="38100" dir="2700000" algn="tl">
                    <a:srgbClr val="000000"/>
                  </a:outerShdw>
                </a:effectLst>
              </a:rPr>
              <a:t> </a:t>
            </a:r>
            <a:r>
              <a:rPr lang="en-US" dirty="0">
                <a:solidFill>
                  <a:srgbClr val="FFFF00"/>
                </a:solidFill>
                <a:effectLst>
                  <a:outerShdw blurRad="38100" dist="38100" dir="2700000" algn="tl">
                    <a:srgbClr val="000000"/>
                  </a:outerShdw>
                </a:effectLst>
                <a:sym typeface="Symbol" pitchFamily="18" charset="2"/>
              </a:rPr>
              <a:t> 0 </a:t>
            </a:r>
            <a:r>
              <a:rPr lang="en-US" b="1" dirty="0">
                <a:solidFill>
                  <a:srgbClr val="FFFF00"/>
                </a:solidFill>
                <a:effectLst>
                  <a:outerShdw blurRad="38100" dist="38100" dir="2700000" algn="tl">
                    <a:srgbClr val="000000"/>
                  </a:outerShdw>
                </a:effectLst>
                <a:sym typeface="Symbol" pitchFamily="18" charset="2"/>
              </a:rPr>
              <a:t>to</a:t>
            </a: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sym typeface="Symbol" pitchFamily="18" charset="2"/>
              </a:rPr>
              <a:t>n</a:t>
            </a:r>
            <a:r>
              <a:rPr lang="en-US" dirty="0">
                <a:solidFill>
                  <a:srgbClr val="FFFF00"/>
                </a:solidFill>
                <a:effectLst>
                  <a:outerShdw blurRad="38100" dist="38100" dir="2700000" algn="tl">
                    <a:srgbClr val="000000"/>
                  </a:outerShdw>
                </a:effectLst>
                <a:sym typeface="Symbol" pitchFamily="18" charset="2"/>
              </a:rPr>
              <a:t> </a:t>
            </a:r>
            <a:r>
              <a:rPr lang="en-US" dirty="0">
                <a:solidFill>
                  <a:srgbClr val="FFFF00"/>
                </a:solidFill>
                <a:effectLst>
                  <a:outerShdw blurRad="38100" dist="38100" dir="2700000" algn="tl">
                    <a:srgbClr val="000000"/>
                  </a:outerShdw>
                </a:effectLst>
                <a:latin typeface="Symbol" pitchFamily="18" charset="2"/>
                <a:sym typeface="Symbol" pitchFamily="18" charset="2"/>
              </a:rPr>
              <a:t></a:t>
            </a:r>
            <a:r>
              <a:rPr lang="en-US" dirty="0">
                <a:solidFill>
                  <a:srgbClr val="FFFF00"/>
                </a:solidFill>
                <a:effectLst>
                  <a:outerShdw blurRad="38100" dist="38100" dir="2700000" algn="tl">
                    <a:srgbClr val="000000"/>
                  </a:outerShdw>
                </a:effectLst>
                <a:sym typeface="Symbol" pitchFamily="18" charset="2"/>
              </a:rPr>
              <a:t> 1 </a:t>
            </a:r>
            <a:r>
              <a:rPr lang="en-US" b="1" dirty="0">
                <a:solidFill>
                  <a:srgbClr val="FFFF00"/>
                </a:solidFill>
                <a:effectLst>
                  <a:outerShdw blurRad="38100" dist="38100" dir="2700000" algn="tl">
                    <a:srgbClr val="000000"/>
                  </a:outerShdw>
                </a:effectLst>
                <a:sym typeface="Symbol" pitchFamily="18" charset="2"/>
              </a:rPr>
              <a:t>do				</a:t>
            </a:r>
            <a:r>
              <a:rPr lang="en-US" b="1" i="1" dirty="0">
                <a:solidFill>
                  <a:srgbClr val="FFFF00"/>
                </a:solidFill>
                <a:effectLst>
                  <a:outerShdw blurRad="38100" dist="38100" dir="2700000" algn="tl">
                    <a:srgbClr val="000000"/>
                  </a:outerShdw>
                </a:effectLst>
                <a:sym typeface="Symbol" pitchFamily="18" charset="2"/>
              </a:rPr>
              <a:t>n</a:t>
            </a:r>
          </a:p>
          <a:p>
            <a:pPr marL="342900" indent="-342900" eaLnBrk="1" hangingPunct="1">
              <a:buSzPct val="90000"/>
              <a:defRPr/>
            </a:pP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sym typeface="Symbol" pitchFamily="18" charset="2"/>
              </a:rPr>
              <a:t>s</a:t>
            </a:r>
            <a:r>
              <a:rPr lang="en-US" dirty="0">
                <a:solidFill>
                  <a:srgbClr val="FFFF00"/>
                </a:solidFill>
                <a:effectLst>
                  <a:outerShdw blurRad="38100" dist="38100" dir="2700000" algn="tl">
                    <a:srgbClr val="000000"/>
                  </a:outerShdw>
                </a:effectLst>
                <a:sym typeface="Symbol" pitchFamily="18" charset="2"/>
              </a:rPr>
              <a:t>  </a:t>
            </a:r>
            <a:r>
              <a:rPr lang="en-US" b="1" i="1" dirty="0">
                <a:solidFill>
                  <a:srgbClr val="FFFF00"/>
                </a:solidFill>
                <a:effectLst>
                  <a:outerShdw blurRad="38100" dist="38100" dir="2700000" algn="tl">
                    <a:srgbClr val="000000"/>
                  </a:outerShdw>
                </a:effectLst>
                <a:sym typeface="Symbol" pitchFamily="18" charset="2"/>
              </a:rPr>
              <a:t>s</a:t>
            </a:r>
            <a:r>
              <a:rPr lang="en-US" dirty="0">
                <a:solidFill>
                  <a:srgbClr val="FFFF00"/>
                </a:solidFill>
                <a:effectLst>
                  <a:outerShdw blurRad="38100" dist="38100" dir="2700000" algn="tl">
                    <a:srgbClr val="000000"/>
                  </a:outerShdw>
                </a:effectLst>
                <a:sym typeface="Symbol" pitchFamily="18" charset="2"/>
              </a:rPr>
              <a:t> </a:t>
            </a:r>
            <a:r>
              <a:rPr lang="en-US" dirty="0">
                <a:solidFill>
                  <a:srgbClr val="FFFF00"/>
                </a:solidFill>
                <a:effectLst>
                  <a:outerShdw blurRad="38100" dist="38100" dir="2700000" algn="tl">
                    <a:srgbClr val="000000"/>
                  </a:outerShdw>
                </a:effectLst>
                <a:latin typeface="Symbol" pitchFamily="18" charset="2"/>
                <a:sym typeface="Symbol" pitchFamily="18" charset="2"/>
              </a:rPr>
              <a:t>+</a:t>
            </a: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sym typeface="Symbol" pitchFamily="18" charset="2"/>
              </a:rPr>
              <a:t>X</a:t>
            </a:r>
            <a:r>
              <a:rPr lang="en-US" dirty="0">
                <a:solidFill>
                  <a:srgbClr val="FFFF00"/>
                </a:solidFill>
                <a:effectLst>
                  <a:outerShdw blurRad="38100" dist="38100" dir="2700000" algn="tl">
                    <a:srgbClr val="000000"/>
                  </a:outerShdw>
                </a:effectLst>
                <a:sym typeface="Symbol" pitchFamily="18" charset="2"/>
              </a:rPr>
              <a:t>[</a:t>
            </a:r>
            <a:r>
              <a:rPr lang="en-US" b="1" i="1" dirty="0">
                <a:solidFill>
                  <a:srgbClr val="FFFF00"/>
                </a:solidFill>
                <a:effectLst>
                  <a:outerShdw blurRad="38100" dist="38100" dir="2700000" algn="tl">
                    <a:srgbClr val="000000"/>
                  </a:outerShdw>
                </a:effectLst>
                <a:sym typeface="Symbol" pitchFamily="18" charset="2"/>
              </a:rPr>
              <a:t>i</a:t>
            </a: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sym typeface="Symbol" pitchFamily="18" charset="2"/>
              </a:rPr>
              <a:t>n</a:t>
            </a:r>
            <a:endParaRPr lang="en-US" dirty="0">
              <a:solidFill>
                <a:srgbClr val="FFFF00"/>
              </a:solidFill>
              <a:effectLst>
                <a:outerShdw blurRad="38100" dist="38100" dir="2700000" algn="tl">
                  <a:srgbClr val="000000"/>
                </a:outerShdw>
              </a:effectLst>
              <a:sym typeface="Symbol" pitchFamily="18" charset="2"/>
            </a:endParaRPr>
          </a:p>
          <a:p>
            <a:pPr marL="342900" indent="-342900" eaLnBrk="1" hangingPunct="1">
              <a:buSzPct val="90000"/>
              <a:defRPr/>
            </a:pP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sym typeface="Symbol" pitchFamily="18" charset="2"/>
              </a:rPr>
              <a:t>A</a:t>
            </a:r>
            <a:r>
              <a:rPr lang="en-US" dirty="0">
                <a:solidFill>
                  <a:srgbClr val="FFFF00"/>
                </a:solidFill>
                <a:effectLst>
                  <a:outerShdw blurRad="38100" dist="38100" dir="2700000" algn="tl">
                    <a:srgbClr val="000000"/>
                  </a:outerShdw>
                </a:effectLst>
                <a:sym typeface="Symbol" pitchFamily="18" charset="2"/>
              </a:rPr>
              <a:t>[</a:t>
            </a:r>
            <a:r>
              <a:rPr lang="en-US" b="1" i="1" dirty="0">
                <a:solidFill>
                  <a:srgbClr val="FFFF00"/>
                </a:solidFill>
                <a:effectLst>
                  <a:outerShdw blurRad="38100" dist="38100" dir="2700000" algn="tl">
                    <a:srgbClr val="000000"/>
                  </a:outerShdw>
                </a:effectLst>
                <a:sym typeface="Symbol" pitchFamily="18" charset="2"/>
              </a:rPr>
              <a:t>i</a:t>
            </a:r>
            <a:r>
              <a:rPr lang="en-US" dirty="0">
                <a:solidFill>
                  <a:srgbClr val="FFFF00"/>
                </a:solidFill>
                <a:effectLst>
                  <a:outerShdw blurRad="38100" dist="38100" dir="2700000" algn="tl">
                    <a:srgbClr val="000000"/>
                  </a:outerShdw>
                </a:effectLst>
                <a:sym typeface="Symbol" pitchFamily="18" charset="2"/>
              </a:rPr>
              <a:t>]  </a:t>
            </a:r>
            <a:r>
              <a:rPr lang="en-US" b="1" i="1" dirty="0">
                <a:solidFill>
                  <a:srgbClr val="FFFF00"/>
                </a:solidFill>
                <a:effectLst>
                  <a:outerShdw blurRad="38100" dist="38100" dir="2700000" algn="tl">
                    <a:srgbClr val="000000"/>
                  </a:outerShdw>
                </a:effectLst>
                <a:sym typeface="Symbol" pitchFamily="18" charset="2"/>
              </a:rPr>
              <a:t>s</a:t>
            </a:r>
            <a:r>
              <a:rPr lang="en-US" dirty="0">
                <a:solidFill>
                  <a:srgbClr val="FFFF00"/>
                </a:solidFill>
                <a:effectLst>
                  <a:outerShdw blurRad="38100" dist="38100" dir="2700000" algn="tl">
                    <a:srgbClr val="000000"/>
                  </a:outerShdw>
                </a:effectLst>
                <a:sym typeface="Symbol" pitchFamily="18" charset="2"/>
              </a:rPr>
              <a:t> </a:t>
            </a:r>
            <a:r>
              <a:rPr lang="en-US" dirty="0">
                <a:solidFill>
                  <a:srgbClr val="FFFF00"/>
                </a:solidFill>
                <a:effectLst>
                  <a:outerShdw blurRad="38100" dist="38100" dir="2700000" algn="tl">
                    <a:srgbClr val="000000"/>
                  </a:outerShdw>
                </a:effectLst>
                <a:latin typeface="Symbol" pitchFamily="18" charset="2"/>
                <a:sym typeface="Symbol" pitchFamily="18" charset="2"/>
              </a:rPr>
              <a:t>/</a:t>
            </a:r>
            <a:r>
              <a:rPr lang="en-US" dirty="0">
                <a:solidFill>
                  <a:srgbClr val="FFFF00"/>
                </a:solidFill>
                <a:effectLst>
                  <a:outerShdw blurRad="38100" dist="38100" dir="2700000" algn="tl">
                    <a:srgbClr val="000000"/>
                  </a:outerShdw>
                </a:effectLst>
                <a:sym typeface="Symbol" pitchFamily="18" charset="2"/>
              </a:rPr>
              <a:t> </a:t>
            </a:r>
            <a:r>
              <a:rPr lang="en-US" dirty="0">
                <a:solidFill>
                  <a:srgbClr val="FFFF00"/>
                </a:solidFill>
                <a:effectLst>
                  <a:outerShdw blurRad="38100" dist="38100" dir="2700000" algn="tl">
                    <a:srgbClr val="000000"/>
                  </a:outerShdw>
                </a:effectLst>
              </a:rPr>
              <a:t>(</a:t>
            </a:r>
            <a:r>
              <a:rPr lang="en-US" b="1" i="1" dirty="0">
                <a:solidFill>
                  <a:srgbClr val="FFFF00"/>
                </a:solidFill>
                <a:effectLst>
                  <a:outerShdw blurRad="38100" dist="38100" dir="2700000" algn="tl">
                    <a:srgbClr val="000000"/>
                  </a:outerShdw>
                </a:effectLst>
                <a:sym typeface="Symbol" pitchFamily="18" charset="2"/>
              </a:rPr>
              <a:t>i</a:t>
            </a:r>
            <a:r>
              <a:rPr lang="en-US" dirty="0">
                <a:solidFill>
                  <a:srgbClr val="FFFF00"/>
                </a:solidFill>
                <a:effectLst>
                  <a:outerShdw blurRad="38100" dist="38100" dir="2700000" algn="tl">
                    <a:srgbClr val="000000"/>
                  </a:outerShdw>
                </a:effectLst>
                <a:sym typeface="Symbol" pitchFamily="18" charset="2"/>
              </a:rPr>
              <a:t> </a:t>
            </a:r>
            <a:r>
              <a:rPr lang="en-US" dirty="0">
                <a:solidFill>
                  <a:srgbClr val="FFFF00"/>
                </a:solidFill>
                <a:effectLst>
                  <a:outerShdw blurRad="38100" dist="38100" dir="2700000" algn="tl">
                    <a:srgbClr val="000000"/>
                  </a:outerShdw>
                </a:effectLst>
                <a:latin typeface="Symbol" pitchFamily="18" charset="2"/>
                <a:sym typeface="Symbol" pitchFamily="18" charset="2"/>
              </a:rPr>
              <a:t>+</a:t>
            </a:r>
            <a:r>
              <a:rPr lang="en-US" dirty="0">
                <a:solidFill>
                  <a:srgbClr val="FFFF00"/>
                </a:solidFill>
                <a:effectLst>
                  <a:outerShdw blurRad="38100" dist="38100" dir="2700000" algn="tl">
                    <a:srgbClr val="000000"/>
                  </a:outerShdw>
                </a:effectLst>
                <a:sym typeface="Symbol" pitchFamily="18" charset="2"/>
              </a:rPr>
              <a:t> 1</a:t>
            </a:r>
            <a:r>
              <a:rPr lang="en-US" dirty="0">
                <a:solidFill>
                  <a:srgbClr val="FFFF00"/>
                </a:solidFill>
                <a:effectLst>
                  <a:outerShdw blurRad="38100" dist="38100" dir="2700000" algn="tl">
                    <a:srgbClr val="000000"/>
                  </a:outerShdw>
                </a:effectLst>
              </a:rPr>
              <a:t>)</a:t>
            </a: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sym typeface="Symbol" pitchFamily="18" charset="2"/>
              </a:rPr>
              <a:t>n</a:t>
            </a:r>
            <a:endParaRPr lang="en-US" dirty="0">
              <a:solidFill>
                <a:srgbClr val="FFFF00"/>
              </a:solidFill>
              <a:effectLst>
                <a:outerShdw blurRad="38100" dist="38100" dir="2700000" algn="tl">
                  <a:srgbClr val="000000"/>
                </a:outerShdw>
              </a:effectLst>
              <a:sym typeface="Symbol" pitchFamily="18" charset="2"/>
            </a:endParaRPr>
          </a:p>
          <a:p>
            <a:pPr marL="342900" indent="-342900" eaLnBrk="1" hangingPunct="1">
              <a:buSzPct val="90000"/>
              <a:defRPr/>
            </a:pPr>
            <a:r>
              <a:rPr lang="en-US" b="1" dirty="0">
                <a:solidFill>
                  <a:srgbClr val="FFFF00"/>
                </a:solidFill>
                <a:effectLst>
                  <a:outerShdw blurRad="38100" dist="38100" dir="2700000" algn="tl">
                    <a:srgbClr val="000000"/>
                  </a:outerShdw>
                </a:effectLst>
                <a:sym typeface="Symbol" pitchFamily="18" charset="2"/>
              </a:rPr>
              <a:t>	return</a:t>
            </a:r>
            <a:r>
              <a:rPr lang="en-US" dirty="0">
                <a:solidFill>
                  <a:srgbClr val="FFFF00"/>
                </a:solidFill>
                <a:effectLst>
                  <a:outerShdw blurRad="38100" dist="38100" dir="2700000" algn="tl">
                    <a:srgbClr val="000000"/>
                  </a:outerShdw>
                </a:effectLst>
                <a:sym typeface="Symbol" pitchFamily="18" charset="2"/>
              </a:rPr>
              <a:t> </a:t>
            </a:r>
            <a:r>
              <a:rPr lang="en-US" b="1" i="1" dirty="0">
                <a:solidFill>
                  <a:srgbClr val="FFFF00"/>
                </a:solidFill>
                <a:effectLst>
                  <a:outerShdw blurRad="38100" dist="38100" dir="2700000" algn="tl">
                    <a:srgbClr val="000000"/>
                  </a:outerShdw>
                </a:effectLst>
                <a:sym typeface="Symbol" pitchFamily="18" charset="2"/>
              </a:rPr>
              <a:t>A 			      		1</a:t>
            </a:r>
            <a:endParaRPr lang="en-US" dirty="0">
              <a:solidFill>
                <a:srgbClr val="FFFF00"/>
              </a:solidFill>
              <a:effectLst>
                <a:outerShdw blurRad="38100" dist="38100" dir="2700000" algn="tl">
                  <a:srgbClr val="000000"/>
                </a:outerShdw>
              </a:effectLst>
              <a:sym typeface="Symbol" pitchFamily="18" charset="2"/>
            </a:endParaRPr>
          </a:p>
        </p:txBody>
      </p:sp>
      <p:sp>
        <p:nvSpPr>
          <p:cNvPr id="7" name="TextBox 6"/>
          <p:cNvSpPr txBox="1"/>
          <p:nvPr/>
        </p:nvSpPr>
        <p:spPr>
          <a:xfrm>
            <a:off x="1571223" y="6041400"/>
            <a:ext cx="6697014" cy="400110"/>
          </a:xfrm>
          <a:prstGeom prst="rect">
            <a:avLst/>
          </a:prstGeom>
          <a:solidFill>
            <a:srgbClr val="000000"/>
          </a:solidFill>
          <a:ln w="28575">
            <a:solidFill>
              <a:schemeClr val="tx1"/>
            </a:solidFill>
          </a:ln>
        </p:spPr>
        <p:txBody>
          <a:bodyPr wrap="square" rtlCol="0">
            <a:spAutoFit/>
          </a:bodyPr>
          <a:lstStyle/>
          <a:p>
            <a:pPr algn="ctr"/>
            <a:r>
              <a:rPr lang="en-US" sz="2000" dirty="0">
                <a:solidFill>
                  <a:srgbClr val="FFFF00"/>
                </a:solidFill>
              </a:rPr>
              <a:t>See next slide for the corresponding analysis</a:t>
            </a:r>
          </a:p>
        </p:txBody>
      </p:sp>
    </p:spTree>
    <p:extLst>
      <p:ext uri="{BB962C8B-B14F-4D97-AF65-F5344CB8AC3E}">
        <p14:creationId xmlns:p14="http://schemas.microsoft.com/office/powerpoint/2010/main" val="1811048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a:defRPr/>
            </a:pPr>
            <a:r>
              <a:rPr lang="en-US" sz="3600" dirty="0">
                <a:effectLst/>
              </a:rPr>
              <a:t>Big-Oh Analysis</a:t>
            </a:r>
          </a:p>
        </p:txBody>
      </p:sp>
      <p:sp>
        <p:nvSpPr>
          <p:cNvPr id="7" name="Content Placeholder 6"/>
          <p:cNvSpPr>
            <a:spLocks noGrp="1"/>
          </p:cNvSpPr>
          <p:nvPr>
            <p:ph idx="1"/>
          </p:nvPr>
        </p:nvSpPr>
        <p:spPr>
          <a:xfrm>
            <a:off x="609600" y="1162217"/>
            <a:ext cx="8229600" cy="4530725"/>
          </a:xfrm>
        </p:spPr>
        <p:txBody>
          <a:bodyPr/>
          <a:lstStyle/>
          <a:p>
            <a:r>
              <a:rPr lang="en-US" sz="2800" dirty="0"/>
              <a:t>Initializing and returning array A can be done with a constant number of primitive operations</a:t>
            </a:r>
          </a:p>
          <a:p>
            <a:pPr lvl="1"/>
            <a:r>
              <a:rPr lang="en-US" sz="2400" dirty="0"/>
              <a:t>O(n) time</a:t>
            </a:r>
          </a:p>
          <a:p>
            <a:pPr marL="342900" lvl="1" indent="-342900">
              <a:buClr>
                <a:schemeClr val="hlink"/>
              </a:buClr>
              <a:buSzPct val="90000"/>
              <a:buBlip>
                <a:blip r:embed="rId3"/>
              </a:buBlip>
            </a:pPr>
            <a:r>
              <a:rPr lang="en-US" dirty="0"/>
              <a:t>Initializing variable s takes </a:t>
            </a:r>
            <a:r>
              <a:rPr lang="en-US" sz="2400" dirty="0"/>
              <a:t>O(1) time</a:t>
            </a:r>
            <a:endParaRPr lang="en-US" dirty="0"/>
          </a:p>
          <a:p>
            <a:pPr lvl="1"/>
            <a:r>
              <a:rPr lang="en-US" sz="2400" dirty="0"/>
              <a:t>O(n) time</a:t>
            </a:r>
          </a:p>
          <a:p>
            <a:r>
              <a:rPr lang="en-US" sz="2800" dirty="0"/>
              <a:t>There is a single loop which is controlled by counter i </a:t>
            </a:r>
          </a:p>
          <a:p>
            <a:pPr lvl="1"/>
            <a:r>
              <a:rPr lang="en-US" sz="2400" dirty="0"/>
              <a:t>The body of the loop is executed n times (i = 0, 1, … n – 1)</a:t>
            </a:r>
          </a:p>
          <a:p>
            <a:pPr lvl="2"/>
            <a:r>
              <a:rPr lang="en-US" sz="2000" dirty="0"/>
              <a:t>The statements  </a:t>
            </a:r>
            <a:r>
              <a:rPr lang="en-US" sz="2000" dirty="0">
                <a:sym typeface="Symbol" pitchFamily="18" charset="2"/>
              </a:rPr>
              <a:t>s  s + </a:t>
            </a:r>
            <a:r>
              <a:rPr lang="en-US" sz="2000" dirty="0"/>
              <a:t>X[</a:t>
            </a:r>
            <a:r>
              <a:rPr lang="en-US" sz="2000" dirty="0">
                <a:sym typeface="Symbol" pitchFamily="18" charset="2"/>
              </a:rPr>
              <a:t>i] and A[i]   s / </a:t>
            </a:r>
            <a:r>
              <a:rPr lang="en-US" sz="2000" dirty="0"/>
              <a:t>(</a:t>
            </a:r>
            <a:r>
              <a:rPr lang="en-US" sz="2000" dirty="0">
                <a:sym typeface="Symbol" pitchFamily="18" charset="2"/>
              </a:rPr>
              <a:t>i + 1</a:t>
            </a:r>
            <a:r>
              <a:rPr lang="en-US" sz="2000" dirty="0"/>
              <a:t>)</a:t>
            </a:r>
            <a:r>
              <a:rPr lang="en-US" sz="2000" dirty="0">
                <a:sym typeface="Symbol" pitchFamily="18" charset="2"/>
              </a:rPr>
              <a:t> are executed n times (</a:t>
            </a:r>
            <a:r>
              <a:rPr lang="en-US" sz="2000" dirty="0"/>
              <a:t>O(n) time)</a:t>
            </a:r>
          </a:p>
        </p:txBody>
      </p:sp>
      <p:sp>
        <p:nvSpPr>
          <p:cNvPr id="51202" name="Slide Number Placeholder 4"/>
          <p:cNvSpPr>
            <a:spLocks noGrp="1"/>
          </p:cNvSpPr>
          <p:nvPr>
            <p:ph type="sldNum" sz="quarter" idx="11"/>
          </p:nvPr>
        </p:nvSpPr>
        <p:spPr>
          <a:xfrm>
            <a:off x="6041446" y="6518275"/>
            <a:ext cx="2350681" cy="365125"/>
          </a:xfrm>
          <a:noFill/>
        </p:spPr>
        <p:txBody>
          <a:bodyPr/>
          <a:lstStyle/>
          <a:p>
            <a:fld id="{14085FA2-47E3-4258-8297-E88E5BA4088A}" type="slidenum">
              <a:rPr lang="en-US" smtClean="0"/>
              <a:pPr/>
              <a:t>69</a:t>
            </a:fld>
            <a:endParaRPr lang="en-US" dirty="0"/>
          </a:p>
        </p:txBody>
      </p:sp>
      <p:sp>
        <p:nvSpPr>
          <p:cNvPr id="51204" name="Rectangle 4" descr="Rectangle: Click to edit Master text styles&#10;Second level&#10;Third level&#10;Fourth level&#10;Fifth level"/>
          <p:cNvSpPr>
            <a:spLocks noChangeArrowheads="1"/>
          </p:cNvSpPr>
          <p:nvPr/>
        </p:nvSpPr>
        <p:spPr bwMode="auto">
          <a:xfrm>
            <a:off x="762000" y="5410200"/>
            <a:ext cx="3810000" cy="838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110000"/>
              <a:buFont typeface="Wingdings" pitchFamily="2" charset="2"/>
              <a:buNone/>
            </a:pPr>
            <a:r>
              <a:rPr lang="en-US" dirty="0">
                <a:latin typeface="Tahoma" pitchFamily="34" charset="0"/>
              </a:rPr>
              <a:t>	</a:t>
            </a:r>
          </a:p>
        </p:txBody>
      </p:sp>
      <p:sp>
        <p:nvSpPr>
          <p:cNvPr id="6" name="Rectangle 5" descr="Rectangle: Click to edit Master text styles&#10;Second level&#10;Third level&#10;Fourth level&#10;Fifth level"/>
          <p:cNvSpPr>
            <a:spLocks noChangeArrowheads="1"/>
          </p:cNvSpPr>
          <p:nvPr/>
        </p:nvSpPr>
        <p:spPr bwMode="auto">
          <a:xfrm>
            <a:off x="1806261" y="5991202"/>
            <a:ext cx="5531477" cy="635357"/>
          </a:xfrm>
          <a:prstGeom prst="rect">
            <a:avLst/>
          </a:prstGeom>
          <a:solidFill>
            <a:srgbClr val="000000"/>
          </a:solidFill>
          <a:ln w="9525">
            <a:noFill/>
            <a:miter lim="800000"/>
            <a:headEnd/>
            <a:tailEnd/>
          </a:ln>
          <a:effectLst/>
        </p:spPr>
        <p:txBody>
          <a:bodyPr/>
          <a:lstStyle/>
          <a:p>
            <a:pPr marL="342900" indent="-342900" algn="ctr" eaLnBrk="1" hangingPunct="1">
              <a:lnSpc>
                <a:spcPct val="90000"/>
              </a:lnSpc>
              <a:spcBef>
                <a:spcPct val="20000"/>
              </a:spcBef>
              <a:buClr>
                <a:schemeClr val="hlink"/>
              </a:buClr>
              <a:buSzPct val="90000"/>
              <a:buFont typeface="Wingdings" pitchFamily="2" charset="2"/>
              <a:buNone/>
              <a:defRPr/>
            </a:pPr>
            <a:r>
              <a:rPr lang="en-US" dirty="0">
                <a:solidFill>
                  <a:srgbClr val="FFFF00"/>
                </a:solidFill>
              </a:rPr>
              <a:t>	</a:t>
            </a:r>
            <a:r>
              <a:rPr lang="en-US" sz="2000" dirty="0">
                <a:solidFill>
                  <a:srgbClr val="FFFF00"/>
                </a:solidFill>
              </a:rPr>
              <a:t>Algorithm </a:t>
            </a:r>
            <a:r>
              <a:rPr lang="en-US" sz="2000" b="1" i="1" dirty="0">
                <a:solidFill>
                  <a:srgbClr val="FFFF00"/>
                </a:solidFill>
                <a:sym typeface="Symbol" pitchFamily="18" charset="2"/>
              </a:rPr>
              <a:t>prefixAverages2 </a:t>
            </a:r>
            <a:r>
              <a:rPr lang="en-US" sz="2000" dirty="0">
                <a:solidFill>
                  <a:srgbClr val="FFFF00"/>
                </a:solidFill>
              </a:rPr>
              <a:t>runs in </a:t>
            </a:r>
            <a:r>
              <a:rPr lang="en-US" sz="2000" b="1" i="1" dirty="0">
                <a:solidFill>
                  <a:srgbClr val="FFFF00"/>
                </a:solidFill>
                <a:sym typeface="Symbol" pitchFamily="18" charset="2"/>
              </a:rPr>
              <a:t>O</a:t>
            </a:r>
            <a:r>
              <a:rPr lang="en-US" sz="2000" dirty="0">
                <a:solidFill>
                  <a:srgbClr val="FFFF00"/>
                </a:solidFill>
                <a:sym typeface="Symbol" pitchFamily="18" charset="2"/>
              </a:rPr>
              <a:t>(</a:t>
            </a:r>
            <a:r>
              <a:rPr lang="en-US" sz="2000" b="1" i="1" dirty="0">
                <a:solidFill>
                  <a:srgbClr val="FFFF00"/>
                </a:solidFill>
                <a:sym typeface="Symbol" pitchFamily="18" charset="2"/>
              </a:rPr>
              <a:t>n</a:t>
            </a:r>
            <a:r>
              <a:rPr lang="en-US" sz="2000" dirty="0">
                <a:solidFill>
                  <a:srgbClr val="FFFF00"/>
                </a:solidFill>
                <a:sym typeface="Symbol" pitchFamily="18" charset="2"/>
              </a:rPr>
              <a:t>) </a:t>
            </a:r>
            <a:r>
              <a:rPr lang="en-US" sz="2000" dirty="0">
                <a:solidFill>
                  <a:srgbClr val="FFFF00"/>
                </a:solidFill>
              </a:rPr>
              <a:t>time </a:t>
            </a:r>
          </a:p>
        </p:txBody>
      </p:sp>
    </p:spTree>
    <p:extLst>
      <p:ext uri="{BB962C8B-B14F-4D97-AF65-F5344CB8AC3E}">
        <p14:creationId xmlns:p14="http://schemas.microsoft.com/office/powerpoint/2010/main" val="2917761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77127B3-161D-47EF-97E4-9CB46D98EAD3}" type="slidenum">
              <a:rPr lang="en-US"/>
              <a:pPr/>
              <a:t>7</a:t>
            </a:fld>
            <a:endParaRPr lang="en-US" dirty="0"/>
          </a:p>
        </p:txBody>
      </p:sp>
      <p:sp>
        <p:nvSpPr>
          <p:cNvPr id="89090" name="Rectangle 2"/>
          <p:cNvSpPr>
            <a:spLocks noGrp="1" noChangeArrowheads="1"/>
          </p:cNvSpPr>
          <p:nvPr>
            <p:ph type="title"/>
          </p:nvPr>
        </p:nvSpPr>
        <p:spPr/>
        <p:txBody>
          <a:bodyPr/>
          <a:lstStyle/>
          <a:p>
            <a:r>
              <a:rPr lang="en-US" dirty="0"/>
              <a:t>Seven Functions </a:t>
            </a:r>
          </a:p>
        </p:txBody>
      </p:sp>
      <p:sp>
        <p:nvSpPr>
          <p:cNvPr id="89091" name="Rectangle 3"/>
          <p:cNvSpPr>
            <a:spLocks noGrp="1" noChangeArrowheads="1"/>
          </p:cNvSpPr>
          <p:nvPr>
            <p:ph type="body" idx="1"/>
          </p:nvPr>
        </p:nvSpPr>
        <p:spPr/>
        <p:txBody>
          <a:bodyPr/>
          <a:lstStyle/>
          <a:p>
            <a:pPr>
              <a:lnSpc>
                <a:spcPct val="90000"/>
              </a:lnSpc>
            </a:pPr>
            <a:r>
              <a:rPr lang="en-US" dirty="0"/>
              <a:t>These functions are often used in algorithm analysis </a:t>
            </a:r>
          </a:p>
          <a:p>
            <a:pPr lvl="1">
              <a:lnSpc>
                <a:spcPct val="90000"/>
              </a:lnSpc>
            </a:pPr>
            <a:r>
              <a:rPr lang="en-US" dirty="0"/>
              <a:t>Constant </a:t>
            </a:r>
            <a:r>
              <a:rPr lang="en-US" dirty="0">
                <a:sym typeface="Symbol" pitchFamily="18" charset="2"/>
              </a:rPr>
              <a:t> </a:t>
            </a:r>
            <a:r>
              <a:rPr lang="en-US" b="1" dirty="0">
                <a:latin typeface="Times New Roman" pitchFamily="18" charset="0"/>
                <a:sym typeface="Symbol" pitchFamily="18" charset="2"/>
              </a:rPr>
              <a:t>1</a:t>
            </a:r>
          </a:p>
          <a:p>
            <a:pPr lvl="1">
              <a:lnSpc>
                <a:spcPct val="90000"/>
              </a:lnSpc>
            </a:pPr>
            <a:r>
              <a:rPr lang="en-US" dirty="0"/>
              <a:t>Logarithmic </a:t>
            </a:r>
            <a:r>
              <a:rPr lang="en-US" dirty="0">
                <a:sym typeface="Symbol" pitchFamily="18" charset="2"/>
              </a:rPr>
              <a:t> log </a:t>
            </a:r>
            <a:r>
              <a:rPr lang="en-US" b="1" i="1" dirty="0">
                <a:latin typeface="Times New Roman" pitchFamily="18" charset="0"/>
                <a:sym typeface="Symbol" pitchFamily="18" charset="2"/>
              </a:rPr>
              <a:t>n</a:t>
            </a:r>
            <a:endParaRPr lang="en-US" dirty="0"/>
          </a:p>
          <a:p>
            <a:pPr lvl="1">
              <a:lnSpc>
                <a:spcPct val="90000"/>
              </a:lnSpc>
            </a:pPr>
            <a:r>
              <a:rPr lang="en-US" dirty="0"/>
              <a:t>Linear </a:t>
            </a:r>
            <a:r>
              <a:rPr lang="en-US" dirty="0">
                <a:sym typeface="Symbol" pitchFamily="18" charset="2"/>
              </a:rPr>
              <a:t> </a:t>
            </a:r>
            <a:r>
              <a:rPr lang="en-US" b="1" i="1" dirty="0">
                <a:latin typeface="Times New Roman" pitchFamily="18" charset="0"/>
                <a:sym typeface="Symbol" pitchFamily="18" charset="2"/>
              </a:rPr>
              <a:t>n</a:t>
            </a:r>
          </a:p>
          <a:p>
            <a:pPr lvl="1">
              <a:lnSpc>
                <a:spcPct val="90000"/>
              </a:lnSpc>
            </a:pPr>
            <a:r>
              <a:rPr lang="en-US" dirty="0"/>
              <a:t>n-log-n </a:t>
            </a:r>
            <a:r>
              <a:rPr lang="en-US" dirty="0">
                <a:sym typeface="Symbol" pitchFamily="18" charset="2"/>
              </a:rPr>
              <a:t> </a:t>
            </a:r>
            <a:r>
              <a:rPr lang="en-US" b="1" i="1" dirty="0">
                <a:latin typeface="Times New Roman" pitchFamily="18" charset="0"/>
                <a:sym typeface="Symbol" pitchFamily="18" charset="2"/>
              </a:rPr>
              <a:t>n </a:t>
            </a:r>
            <a:r>
              <a:rPr lang="en-US" dirty="0">
                <a:sym typeface="Symbol" pitchFamily="18" charset="2"/>
              </a:rPr>
              <a:t>log </a:t>
            </a:r>
            <a:r>
              <a:rPr lang="en-US" b="1" i="1" dirty="0">
                <a:latin typeface="Times New Roman" pitchFamily="18" charset="0"/>
                <a:sym typeface="Symbol" pitchFamily="18" charset="2"/>
              </a:rPr>
              <a:t>n</a:t>
            </a:r>
          </a:p>
          <a:p>
            <a:pPr lvl="1">
              <a:lnSpc>
                <a:spcPct val="90000"/>
              </a:lnSpc>
            </a:pPr>
            <a:r>
              <a:rPr lang="en-US" dirty="0"/>
              <a:t>Quadratic </a:t>
            </a:r>
            <a:r>
              <a:rPr lang="en-US" dirty="0">
                <a:sym typeface="Symbol" pitchFamily="18" charset="2"/>
              </a:rPr>
              <a:t> </a:t>
            </a:r>
            <a:r>
              <a:rPr lang="en-US" b="1" i="1" dirty="0">
                <a:latin typeface="Times New Roman" pitchFamily="18" charset="0"/>
                <a:sym typeface="Symbol" pitchFamily="18" charset="2"/>
              </a:rPr>
              <a:t>n</a:t>
            </a:r>
            <a:r>
              <a:rPr lang="en-US" baseline="30000" dirty="0">
                <a:latin typeface="Times New Roman" pitchFamily="18" charset="0"/>
                <a:sym typeface="Symbol" pitchFamily="18" charset="2"/>
              </a:rPr>
              <a:t>2</a:t>
            </a:r>
          </a:p>
          <a:p>
            <a:pPr lvl="1">
              <a:lnSpc>
                <a:spcPct val="90000"/>
              </a:lnSpc>
            </a:pPr>
            <a:r>
              <a:rPr lang="en-US" dirty="0"/>
              <a:t>Cubic </a:t>
            </a:r>
            <a:r>
              <a:rPr lang="en-US" dirty="0">
                <a:sym typeface="Symbol" pitchFamily="18" charset="2"/>
              </a:rPr>
              <a:t> </a:t>
            </a:r>
            <a:r>
              <a:rPr lang="en-US" b="1" i="1" dirty="0">
                <a:latin typeface="Times New Roman" pitchFamily="18" charset="0"/>
                <a:sym typeface="Symbol" pitchFamily="18" charset="2"/>
              </a:rPr>
              <a:t>n</a:t>
            </a:r>
            <a:r>
              <a:rPr lang="en-US" baseline="30000" dirty="0">
                <a:latin typeface="Times New Roman" pitchFamily="18" charset="0"/>
                <a:sym typeface="Symbol" pitchFamily="18" charset="2"/>
              </a:rPr>
              <a:t>3</a:t>
            </a:r>
          </a:p>
          <a:p>
            <a:pPr lvl="1">
              <a:lnSpc>
                <a:spcPct val="90000"/>
              </a:lnSpc>
            </a:pPr>
            <a:r>
              <a:rPr lang="en-US" dirty="0"/>
              <a:t>Exponential </a:t>
            </a:r>
            <a:r>
              <a:rPr lang="en-US" dirty="0">
                <a:sym typeface="Symbol" pitchFamily="18" charset="2"/>
              </a:rPr>
              <a:t> </a:t>
            </a:r>
            <a:r>
              <a:rPr lang="en-US" b="1" dirty="0">
                <a:latin typeface="Times New Roman" pitchFamily="18" charset="0"/>
                <a:sym typeface="Symbol" pitchFamily="18" charset="2"/>
              </a:rPr>
              <a:t>2</a:t>
            </a:r>
            <a:r>
              <a:rPr lang="en-US" i="1" baseline="30000" dirty="0">
                <a:latin typeface="Times New Roman" pitchFamily="18" charset="0"/>
                <a:sym typeface="Symbol" pitchFamily="18" charset="2"/>
              </a:rPr>
              <a:t>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427" y="3155324"/>
            <a:ext cx="2429368" cy="2401762"/>
          </a:xfrm>
          <a:prstGeom prst="rect">
            <a:avLst/>
          </a:prstGeom>
          <a:solidFill>
            <a:srgbClr val="FF0000"/>
          </a:solidFill>
          <a:ln w="57150">
            <a:solidFill>
              <a:srgbClr val="FF0000"/>
            </a:solidFill>
          </a:ln>
        </p:spPr>
      </p:pic>
    </p:spTree>
    <p:extLst>
      <p:ext uri="{BB962C8B-B14F-4D97-AF65-F5344CB8AC3E}">
        <p14:creationId xmlns:p14="http://schemas.microsoft.com/office/powerpoint/2010/main" val="965800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3"/>
          <p:cNvSpPr>
            <a:spLocks noGrp="1" noChangeArrowheads="1"/>
          </p:cNvSpPr>
          <p:nvPr>
            <p:ph idx="1"/>
          </p:nvPr>
        </p:nvSpPr>
        <p:spPr>
          <a:xfrm>
            <a:off x="637583" y="1210614"/>
            <a:ext cx="8229600" cy="4495800"/>
          </a:xfrm>
        </p:spPr>
        <p:txBody>
          <a:bodyPr/>
          <a:lstStyle/>
          <a:p>
            <a:pPr>
              <a:defRPr/>
            </a:pPr>
            <a:r>
              <a:rPr lang="en-US" dirty="0">
                <a:effectLst/>
              </a:rPr>
              <a:t>Consider the set {0,1,2,3,4,5}</a:t>
            </a:r>
          </a:p>
          <a:p>
            <a:pPr>
              <a:defRPr/>
            </a:pPr>
            <a:r>
              <a:rPr lang="en-US" dirty="0">
                <a:effectLst/>
              </a:rPr>
              <a:t>One would start from the index of the set, 0, and then look at each next value until it finds the value a particular value </a:t>
            </a:r>
          </a:p>
          <a:p>
            <a:pPr lvl="1">
              <a:defRPr/>
            </a:pPr>
            <a:r>
              <a:rPr lang="en-US" dirty="0">
                <a:effectLst/>
              </a:rPr>
              <a:t>It would take four comparisons looking for 3</a:t>
            </a:r>
          </a:p>
          <a:p>
            <a:pPr lvl="1">
              <a:defRPr/>
            </a:pPr>
            <a:r>
              <a:rPr lang="en-US" dirty="0">
                <a:effectLst/>
              </a:rPr>
              <a:t>It would take six comparison looking for 6</a:t>
            </a:r>
          </a:p>
          <a:p>
            <a:pPr>
              <a:defRPr/>
            </a:pPr>
            <a:r>
              <a:rPr lang="en-US" dirty="0">
                <a:effectLst/>
              </a:rPr>
              <a:t>From this one concludes that the algorithm will make a number of comparisons equal to the input size, </a:t>
            </a:r>
            <a:r>
              <a:rPr lang="en-US" i="1" dirty="0">
                <a:effectLst/>
              </a:rPr>
              <a:t>n</a:t>
            </a:r>
            <a:r>
              <a:rPr lang="en-US" dirty="0">
                <a:effectLst/>
              </a:rPr>
              <a:t>, and thus is </a:t>
            </a:r>
            <a:r>
              <a:rPr lang="en-US" b="1" dirty="0">
                <a:solidFill>
                  <a:srgbClr val="FFFF00"/>
                </a:solidFill>
                <a:effectLst/>
              </a:rPr>
              <a:t>O(n)</a:t>
            </a:r>
          </a:p>
        </p:txBody>
      </p:sp>
      <p:sp>
        <p:nvSpPr>
          <p:cNvPr id="14338" name="Slide Number Placeholder 4"/>
          <p:cNvSpPr>
            <a:spLocks noGrp="1"/>
          </p:cNvSpPr>
          <p:nvPr>
            <p:ph type="sldNum" sz="quarter" idx="12"/>
          </p:nvPr>
        </p:nvSpPr>
        <p:spPr>
          <a:noFill/>
        </p:spPr>
        <p:txBody>
          <a:bodyPr/>
          <a:lstStyle/>
          <a:p>
            <a:fld id="{C72CB62E-2146-46BD-9C94-FCB08D0C66A3}" type="slidenum">
              <a:rPr lang="en-US" smtClean="0"/>
              <a:pPr/>
              <a:t>70</a:t>
            </a:fld>
            <a:endParaRPr lang="en-US" dirty="0"/>
          </a:p>
        </p:txBody>
      </p:sp>
      <p:sp>
        <p:nvSpPr>
          <p:cNvPr id="76803" name="Rectangle 2"/>
          <p:cNvSpPr>
            <a:spLocks noGrp="1" noChangeArrowheads="1"/>
          </p:cNvSpPr>
          <p:nvPr>
            <p:ph type="title"/>
          </p:nvPr>
        </p:nvSpPr>
        <p:spPr/>
        <p:txBody>
          <a:bodyPr/>
          <a:lstStyle/>
          <a:p>
            <a:pPr>
              <a:defRPr/>
            </a:pPr>
            <a:r>
              <a:rPr lang="en-US" dirty="0"/>
              <a:t>Linear Search  </a:t>
            </a:r>
            <a:endParaRPr lang="en-US" u="sng" dirty="0">
              <a:latin typeface="Book Antiqua" pitchFamily="18" charset="0"/>
              <a:hlinkClick r:id="rId2" action="ppaction://program"/>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575" y="5923722"/>
            <a:ext cx="2648608" cy="914400"/>
          </a:xfrm>
          <a:prstGeom prst="rect">
            <a:avLst/>
          </a:prstGeom>
        </p:spPr>
      </p:pic>
    </p:spTree>
    <p:extLst>
      <p:ext uri="{BB962C8B-B14F-4D97-AF65-F5344CB8AC3E}">
        <p14:creationId xmlns:p14="http://schemas.microsoft.com/office/powerpoint/2010/main" val="25897189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990F6C39-E210-4E32-8B50-D788EF46DA95}" type="slidenum">
              <a:rPr lang="en-US" smtClean="0"/>
              <a:pPr/>
              <a:t>71</a:t>
            </a:fld>
            <a:endParaRPr lang="en-US" dirty="0"/>
          </a:p>
        </p:txBody>
      </p:sp>
      <p:sp>
        <p:nvSpPr>
          <p:cNvPr id="76803" name="Rectangle 2"/>
          <p:cNvSpPr>
            <a:spLocks noGrp="1" noChangeArrowheads="1"/>
          </p:cNvSpPr>
          <p:nvPr>
            <p:ph type="title"/>
          </p:nvPr>
        </p:nvSpPr>
        <p:spPr>
          <a:xfrm>
            <a:off x="685800" y="457200"/>
            <a:ext cx="7772400" cy="838200"/>
          </a:xfrm>
        </p:spPr>
        <p:txBody>
          <a:bodyPr/>
          <a:lstStyle/>
          <a:p>
            <a:pPr>
              <a:defRPr/>
            </a:pPr>
            <a:r>
              <a:rPr lang="en-US" dirty="0"/>
              <a:t>Binary Search (1)</a:t>
            </a:r>
            <a:endParaRPr lang="en-US" u="sng" dirty="0">
              <a:latin typeface="Book Antiqua" pitchFamily="18" charset="0"/>
              <a:hlinkClick r:id="rId2" action="ppaction://program"/>
            </a:endParaRPr>
          </a:p>
        </p:txBody>
      </p:sp>
      <p:sp>
        <p:nvSpPr>
          <p:cNvPr id="76804" name="Rectangle 3"/>
          <p:cNvSpPr>
            <a:spLocks noGrp="1" noChangeArrowheads="1"/>
          </p:cNvSpPr>
          <p:nvPr>
            <p:ph type="body" idx="1"/>
          </p:nvPr>
        </p:nvSpPr>
        <p:spPr>
          <a:xfrm>
            <a:off x="685800" y="1447800"/>
            <a:ext cx="7924800" cy="4648200"/>
          </a:xfrm>
        </p:spPr>
        <p:txBody>
          <a:bodyPr/>
          <a:lstStyle/>
          <a:p>
            <a:pPr marL="0" indent="0">
              <a:defRPr/>
            </a:pPr>
            <a:r>
              <a:rPr lang="en-US" dirty="0">
                <a:cs typeface="Times New Roman" pitchFamily="18" charset="0"/>
              </a:rPr>
              <a:t>For binary search to work, the elements in the array must already be ordered</a:t>
            </a:r>
          </a:p>
          <a:p>
            <a:pPr marL="0" indent="0">
              <a:defRPr/>
            </a:pPr>
            <a:r>
              <a:rPr lang="en-US" dirty="0">
                <a:cs typeface="Times New Roman" pitchFamily="18" charset="0"/>
              </a:rPr>
              <a:t>Without loss of generality, assume that the array is in ascending order  </a:t>
            </a:r>
          </a:p>
          <a:p>
            <a:pPr marL="292100" lvl="1" indent="165100">
              <a:buFontTx/>
              <a:buNone/>
              <a:defRPr/>
            </a:pPr>
            <a:r>
              <a:rPr lang="en-US" dirty="0">
                <a:cs typeface="Times New Roman" pitchFamily="18" charset="0"/>
              </a:rPr>
              <a:t>e.g., 2 4 7 10 11 45 50 59 60 66 69 70 79</a:t>
            </a:r>
          </a:p>
          <a:p>
            <a:pPr marL="0" indent="0">
              <a:defRPr/>
            </a:pPr>
            <a:r>
              <a:rPr lang="en-US" dirty="0">
                <a:cs typeface="Times New Roman" pitchFamily="18" charset="0"/>
              </a:rPr>
              <a:t>The binary search first compares the key with the element in the middle of the array  </a:t>
            </a:r>
          </a:p>
        </p:txBody>
      </p:sp>
      <p:pic>
        <p:nvPicPr>
          <p:cNvPr id="955394" name="Picture 2" descr="C:\Users\Jerry\Desktop\index.jpg"/>
          <p:cNvPicPr>
            <a:picLocks noChangeAspect="1" noChangeArrowheads="1"/>
          </p:cNvPicPr>
          <p:nvPr/>
        </p:nvPicPr>
        <p:blipFill>
          <a:blip r:embed="rId3" cstate="print"/>
          <a:srcRect/>
          <a:stretch>
            <a:fillRect/>
          </a:stretch>
        </p:blipFill>
        <p:spPr bwMode="auto">
          <a:xfrm>
            <a:off x="5736535" y="5141843"/>
            <a:ext cx="2857500" cy="1600200"/>
          </a:xfrm>
          <a:prstGeom prst="rect">
            <a:avLst/>
          </a:prstGeom>
          <a:noFill/>
          <a:ln w="38100">
            <a:solidFill>
              <a:srgbClr val="FF0000"/>
            </a:solidFill>
          </a:ln>
        </p:spPr>
      </p:pic>
    </p:spTree>
    <p:extLst>
      <p:ext uri="{BB962C8B-B14F-4D97-AF65-F5344CB8AC3E}">
        <p14:creationId xmlns:p14="http://schemas.microsoft.com/office/powerpoint/2010/main" val="839352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B2935F06-07AF-44FB-B0E5-826255C6FC75}" type="slidenum">
              <a:rPr lang="en-US" smtClean="0"/>
              <a:pPr/>
              <a:t>72</a:t>
            </a:fld>
            <a:endParaRPr lang="en-US" dirty="0"/>
          </a:p>
        </p:txBody>
      </p:sp>
      <p:sp>
        <p:nvSpPr>
          <p:cNvPr id="77827" name="Rectangle 2"/>
          <p:cNvSpPr>
            <a:spLocks noGrp="1" noChangeArrowheads="1"/>
          </p:cNvSpPr>
          <p:nvPr>
            <p:ph type="title"/>
          </p:nvPr>
        </p:nvSpPr>
        <p:spPr>
          <a:xfrm>
            <a:off x="685800" y="502276"/>
            <a:ext cx="7772400" cy="838200"/>
          </a:xfrm>
        </p:spPr>
        <p:txBody>
          <a:bodyPr/>
          <a:lstStyle/>
          <a:p>
            <a:pPr>
              <a:defRPr/>
            </a:pPr>
            <a:r>
              <a:rPr lang="en-US" dirty="0"/>
              <a:t>Binary Search (2) </a:t>
            </a:r>
            <a:endParaRPr lang="en-US" u="sng" dirty="0">
              <a:latin typeface="Book Antiqua" pitchFamily="18" charset="0"/>
              <a:hlinkClick r:id="rId2" action="ppaction://program"/>
            </a:endParaRPr>
          </a:p>
        </p:txBody>
      </p:sp>
      <p:sp>
        <p:nvSpPr>
          <p:cNvPr id="77828" name="Rectangle 3"/>
          <p:cNvSpPr>
            <a:spLocks noGrp="1" noChangeArrowheads="1"/>
          </p:cNvSpPr>
          <p:nvPr>
            <p:ph type="body" idx="1"/>
          </p:nvPr>
        </p:nvSpPr>
        <p:spPr>
          <a:xfrm>
            <a:off x="609600" y="2390775"/>
            <a:ext cx="7924800" cy="4011613"/>
          </a:xfrm>
        </p:spPr>
        <p:txBody>
          <a:bodyPr/>
          <a:lstStyle/>
          <a:p>
            <a:pPr marL="514350" indent="-514350">
              <a:lnSpc>
                <a:spcPct val="90000"/>
              </a:lnSpc>
              <a:buFont typeface="+mj-lt"/>
              <a:buAutoNum type="arabicPeriod"/>
              <a:defRPr/>
            </a:pPr>
            <a:r>
              <a:rPr lang="en-US" dirty="0">
                <a:cs typeface="Times New Roman" pitchFamily="18" charset="0"/>
              </a:rPr>
              <a:t>If the key is less than the middle element, one only needs to search the key in the first half of the array </a:t>
            </a:r>
          </a:p>
          <a:p>
            <a:pPr marL="514350" indent="-514350">
              <a:lnSpc>
                <a:spcPct val="90000"/>
              </a:lnSpc>
              <a:buFont typeface="+mj-lt"/>
              <a:buAutoNum type="arabicPeriod"/>
              <a:defRPr/>
            </a:pPr>
            <a:r>
              <a:rPr lang="en-US" dirty="0">
                <a:cs typeface="Times New Roman" pitchFamily="18" charset="0"/>
              </a:rPr>
              <a:t>If the key is equal to the middle element, the search ends with a match </a:t>
            </a:r>
          </a:p>
          <a:p>
            <a:pPr marL="514350" indent="-514350">
              <a:lnSpc>
                <a:spcPct val="90000"/>
              </a:lnSpc>
              <a:buFont typeface="+mj-lt"/>
              <a:buAutoNum type="arabicPeriod"/>
              <a:defRPr/>
            </a:pPr>
            <a:r>
              <a:rPr lang="en-US" dirty="0">
                <a:cs typeface="Times New Roman" pitchFamily="18" charset="0"/>
              </a:rPr>
              <a:t>If the key is greater than the middle element, one only needs to search the key in the second half of the array </a:t>
            </a:r>
            <a:endParaRPr lang="en-US" dirty="0"/>
          </a:p>
        </p:txBody>
      </p:sp>
      <p:sp>
        <p:nvSpPr>
          <p:cNvPr id="77829" name="Rectangle 4"/>
          <p:cNvSpPr>
            <a:spLocks noChangeArrowheads="1"/>
          </p:cNvSpPr>
          <p:nvPr/>
        </p:nvSpPr>
        <p:spPr bwMode="auto">
          <a:xfrm>
            <a:off x="685800" y="1371600"/>
            <a:ext cx="7221538" cy="690563"/>
          </a:xfrm>
          <a:prstGeom prst="rect">
            <a:avLst/>
          </a:prstGeom>
          <a:solidFill>
            <a:srgbClr val="000000"/>
          </a:solidFill>
          <a:ln w="57150">
            <a:solidFill>
              <a:srgbClr val="FF0000"/>
            </a:solidFill>
            <a:miter lim="800000"/>
            <a:headEnd/>
            <a:tailEnd/>
          </a:ln>
        </p:spPr>
        <p:txBody>
          <a:bodyPr lIns="92075" tIns="46038" rIns="92075" bIns="46038"/>
          <a:lstStyle/>
          <a:p>
            <a:pPr marL="512763" indent="-512763" algn="ctr">
              <a:spcBef>
                <a:spcPct val="20000"/>
              </a:spcBef>
              <a:buClr>
                <a:schemeClr val="tx2"/>
              </a:buClr>
              <a:buSzPct val="75000"/>
              <a:buFont typeface="Monotype Sorts" pitchFamily="2" charset="2"/>
              <a:buNone/>
              <a:defRPr/>
            </a:pPr>
            <a:r>
              <a:rPr lang="en-US" sz="3200" dirty="0">
                <a:solidFill>
                  <a:srgbClr val="FFFF00"/>
                </a:solidFill>
                <a:cs typeface="Times New Roman" pitchFamily="18" charset="0"/>
              </a:rPr>
              <a:t>Consider the following three cases</a:t>
            </a:r>
            <a:r>
              <a:rPr lang="en-US" sz="3200" dirty="0">
                <a:solidFill>
                  <a:schemeClr val="bg1"/>
                </a:solidFill>
                <a:cs typeface="Times New Roman" pitchFamily="18" charset="0"/>
              </a:rPr>
              <a:t>:</a:t>
            </a:r>
          </a:p>
        </p:txBody>
      </p:sp>
    </p:spTree>
    <p:extLst>
      <p:ext uri="{BB962C8B-B14F-4D97-AF65-F5344CB8AC3E}">
        <p14:creationId xmlns:p14="http://schemas.microsoft.com/office/powerpoint/2010/main" val="2026939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5B43B367-FB2F-484A-863D-A9E3C5970E2D}" type="slidenum">
              <a:rPr lang="en-US" smtClean="0"/>
              <a:pPr/>
              <a:t>73</a:t>
            </a:fld>
            <a:endParaRPr lang="en-US" dirty="0"/>
          </a:p>
        </p:txBody>
      </p:sp>
      <p:sp>
        <p:nvSpPr>
          <p:cNvPr id="78851" name="Rectangle 2"/>
          <p:cNvSpPr>
            <a:spLocks noGrp="1" noChangeArrowheads="1"/>
          </p:cNvSpPr>
          <p:nvPr>
            <p:ph type="title"/>
          </p:nvPr>
        </p:nvSpPr>
        <p:spPr/>
        <p:txBody>
          <a:bodyPr/>
          <a:lstStyle/>
          <a:p>
            <a:pPr>
              <a:defRPr/>
            </a:pPr>
            <a:r>
              <a:rPr lang="en-US" dirty="0"/>
              <a:t>Binary Search</a:t>
            </a:r>
          </a:p>
        </p:txBody>
      </p:sp>
      <p:graphicFrame>
        <p:nvGraphicFramePr>
          <p:cNvPr id="386051" name="Group 3"/>
          <p:cNvGraphicFramePr>
            <a:graphicFrameLocks noGrp="1"/>
          </p:cNvGraphicFramePr>
          <p:nvPr/>
        </p:nvGraphicFramePr>
        <p:xfrm>
          <a:off x="2590800" y="3216275"/>
          <a:ext cx="4267200" cy="518048"/>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1</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2</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3</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4</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6</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7</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8</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9</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71" name="Group 23"/>
          <p:cNvGraphicFramePr>
            <a:graphicFrameLocks noGrp="1"/>
          </p:cNvGraphicFramePr>
          <p:nvPr/>
        </p:nvGraphicFramePr>
        <p:xfrm>
          <a:off x="2590800" y="3962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386091" name="Group 43"/>
          <p:cNvGraphicFramePr>
            <a:graphicFrameLocks noGrp="1"/>
          </p:cNvGraphicFramePr>
          <p:nvPr/>
        </p:nvGraphicFramePr>
        <p:xfrm>
          <a:off x="2590800" y="4724400"/>
          <a:ext cx="4267200" cy="5334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5334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US" sz="2800" b="0" i="0" u="none" strike="noStrike" cap="none" normalizeH="0" baseline="0" dirty="0">
                          <a:ln>
                            <a:noFill/>
                          </a:ln>
                          <a:solidFill>
                            <a:schemeClr val="tx1"/>
                          </a:solidFill>
                          <a:effectLst/>
                          <a:latin typeface="Times New Roman" pitchFamily="18"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
        <p:nvSpPr>
          <p:cNvPr id="386111" name="Rectangle 63"/>
          <p:cNvSpPr>
            <a:spLocks noChangeArrowheads="1"/>
          </p:cNvSpPr>
          <p:nvPr/>
        </p:nvSpPr>
        <p:spPr bwMode="auto">
          <a:xfrm>
            <a:off x="1524000" y="3200400"/>
            <a:ext cx="533400" cy="533400"/>
          </a:xfrm>
          <a:prstGeom prst="rect">
            <a:avLst/>
          </a:prstGeom>
          <a:solidFill>
            <a:srgbClr val="FF0000"/>
          </a:solidFill>
          <a:ln w="9525">
            <a:noFill/>
            <a:miter lim="800000"/>
            <a:headEnd/>
            <a:tailEnd/>
          </a:ln>
        </p:spPr>
        <p:txBody>
          <a:bodyPr wrap="none" anchor="ctr"/>
          <a:lstStyle/>
          <a:p>
            <a:pPr algn="ctr"/>
            <a:r>
              <a:rPr lang="en-US" sz="1800" dirty="0">
                <a:latin typeface="Arial" charset="0"/>
              </a:rPr>
              <a:t>8</a:t>
            </a:r>
          </a:p>
        </p:txBody>
      </p:sp>
      <p:sp>
        <p:nvSpPr>
          <p:cNvPr id="386112" name="Rectangle 64"/>
          <p:cNvSpPr>
            <a:spLocks noChangeArrowheads="1"/>
          </p:cNvSpPr>
          <p:nvPr/>
        </p:nvSpPr>
        <p:spPr bwMode="auto">
          <a:xfrm>
            <a:off x="1524000" y="3962400"/>
            <a:ext cx="533400" cy="533400"/>
          </a:xfrm>
          <a:prstGeom prst="rect">
            <a:avLst/>
          </a:prstGeom>
          <a:solidFill>
            <a:srgbClr val="FF0000"/>
          </a:solidFill>
          <a:ln w="9525">
            <a:noFill/>
            <a:miter lim="800000"/>
            <a:headEnd/>
            <a:tailEnd/>
          </a:ln>
        </p:spPr>
        <p:txBody>
          <a:bodyPr wrap="none" anchor="ctr"/>
          <a:lstStyle/>
          <a:p>
            <a:pPr algn="ctr"/>
            <a:r>
              <a:rPr lang="en-US" sz="1800" dirty="0">
                <a:latin typeface="Arial" charset="0"/>
              </a:rPr>
              <a:t>8</a:t>
            </a:r>
          </a:p>
        </p:txBody>
      </p:sp>
      <p:sp>
        <p:nvSpPr>
          <p:cNvPr id="386113" name="Rectangle 65"/>
          <p:cNvSpPr>
            <a:spLocks noChangeArrowheads="1"/>
          </p:cNvSpPr>
          <p:nvPr/>
        </p:nvSpPr>
        <p:spPr bwMode="auto">
          <a:xfrm>
            <a:off x="1524000" y="4724400"/>
            <a:ext cx="533400" cy="533400"/>
          </a:xfrm>
          <a:prstGeom prst="rect">
            <a:avLst/>
          </a:prstGeom>
          <a:solidFill>
            <a:srgbClr val="66FF33"/>
          </a:solidFill>
          <a:ln w="9525">
            <a:noFill/>
            <a:miter lim="800000"/>
            <a:headEnd/>
            <a:tailEnd/>
          </a:ln>
        </p:spPr>
        <p:txBody>
          <a:bodyPr wrap="none" anchor="ctr"/>
          <a:lstStyle/>
          <a:p>
            <a:pPr algn="ctr"/>
            <a:r>
              <a:rPr lang="en-US" sz="1800" dirty="0">
                <a:latin typeface="Arial" charset="0"/>
              </a:rPr>
              <a:t>8</a:t>
            </a:r>
          </a:p>
        </p:txBody>
      </p:sp>
      <p:sp>
        <p:nvSpPr>
          <p:cNvPr id="17475" name="Text Box 68"/>
          <p:cNvSpPr txBox="1">
            <a:spLocks noChangeArrowheads="1"/>
          </p:cNvSpPr>
          <p:nvPr/>
        </p:nvSpPr>
        <p:spPr bwMode="auto">
          <a:xfrm>
            <a:off x="1422400" y="2354263"/>
            <a:ext cx="1114425" cy="457200"/>
          </a:xfrm>
          <a:prstGeom prst="rect">
            <a:avLst/>
          </a:prstGeom>
          <a:noFill/>
          <a:ln w="12700">
            <a:noFill/>
            <a:miter lim="800000"/>
            <a:headEnd type="none" w="sm" len="sm"/>
            <a:tailEnd type="none" w="sm" len="sm"/>
          </a:ln>
        </p:spPr>
        <p:txBody>
          <a:bodyPr>
            <a:spAutoFit/>
          </a:bodyPr>
          <a:lstStyle/>
          <a:p>
            <a:pPr>
              <a:spcBef>
                <a:spcPct val="50000"/>
              </a:spcBef>
            </a:pPr>
            <a:r>
              <a:rPr lang="en-US" dirty="0"/>
              <a:t>Key</a:t>
            </a:r>
          </a:p>
        </p:txBody>
      </p:sp>
      <p:sp>
        <p:nvSpPr>
          <p:cNvPr id="17476" name="Text Box 69"/>
          <p:cNvSpPr txBox="1">
            <a:spLocks noChangeArrowheads="1"/>
          </p:cNvSpPr>
          <p:nvPr/>
        </p:nvSpPr>
        <p:spPr bwMode="auto">
          <a:xfrm>
            <a:off x="2997200" y="2354263"/>
            <a:ext cx="2227263" cy="457200"/>
          </a:xfrm>
          <a:prstGeom prst="rect">
            <a:avLst/>
          </a:prstGeom>
          <a:noFill/>
          <a:ln w="12700">
            <a:noFill/>
            <a:miter lim="800000"/>
            <a:headEnd type="none" w="sm" len="sm"/>
            <a:tailEnd type="none" w="sm" len="sm"/>
          </a:ln>
        </p:spPr>
        <p:txBody>
          <a:bodyPr>
            <a:spAutoFit/>
          </a:bodyPr>
          <a:lstStyle/>
          <a:p>
            <a:pPr>
              <a:spcBef>
                <a:spcPct val="50000"/>
              </a:spcBef>
            </a:pPr>
            <a:r>
              <a:rPr lang="en-US" dirty="0"/>
              <a:t>List</a:t>
            </a:r>
          </a:p>
        </p:txBody>
      </p:sp>
    </p:spTree>
    <p:extLst>
      <p:ext uri="{BB962C8B-B14F-4D97-AF65-F5344CB8AC3E}">
        <p14:creationId xmlns:p14="http://schemas.microsoft.com/office/powerpoint/2010/main" val="1095086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60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611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60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6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6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6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111" grpId="0" animBg="1"/>
      <p:bldP spid="386112" grpId="0" animBg="1"/>
      <p:bldP spid="38611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1"/>
          </p:nvPr>
        </p:nvSpPr>
        <p:spPr>
          <a:noFill/>
        </p:spPr>
        <p:txBody>
          <a:bodyPr/>
          <a:lstStyle/>
          <a:p>
            <a:fld id="{6165DE4D-DF16-45C7-858D-4F243346CBC2}" type="slidenum">
              <a:rPr lang="en-US" smtClean="0"/>
              <a:pPr/>
              <a:t>74</a:t>
            </a:fld>
            <a:endParaRPr lang="en-US" dirty="0"/>
          </a:p>
        </p:txBody>
      </p:sp>
      <p:sp>
        <p:nvSpPr>
          <p:cNvPr id="15364" name="Rectangle 2"/>
          <p:cNvSpPr>
            <a:spLocks noGrp="1" noChangeArrowheads="1"/>
          </p:cNvSpPr>
          <p:nvPr>
            <p:ph type="title"/>
          </p:nvPr>
        </p:nvSpPr>
        <p:spPr>
          <a:xfrm>
            <a:off x="685800" y="304800"/>
            <a:ext cx="7772400" cy="533400"/>
          </a:xfrm>
        </p:spPr>
        <p:txBody>
          <a:bodyPr>
            <a:normAutofit fontScale="90000"/>
          </a:bodyPr>
          <a:lstStyle/>
          <a:p>
            <a:pPr>
              <a:defRPr/>
            </a:pPr>
            <a:r>
              <a:rPr lang="en-US" dirty="0"/>
              <a:t>Another Binary Search </a:t>
            </a:r>
            <a:endParaRPr lang="en-US" u="sng" dirty="0">
              <a:latin typeface="Book Antiqua" pitchFamily="18" charset="0"/>
              <a:hlinkClick r:id="rId3" action="ppaction://program"/>
            </a:endParaRPr>
          </a:p>
        </p:txBody>
      </p:sp>
      <p:sp>
        <p:nvSpPr>
          <p:cNvPr id="1029" name="Rectangle 6"/>
          <p:cNvSpPr>
            <a:spLocks noChangeArrowheads="1"/>
          </p:cNvSpPr>
          <p:nvPr/>
        </p:nvSpPr>
        <p:spPr bwMode="auto">
          <a:xfrm>
            <a:off x="2914650" y="2171700"/>
            <a:ext cx="9144000" cy="0"/>
          </a:xfrm>
          <a:prstGeom prst="rect">
            <a:avLst/>
          </a:prstGeom>
          <a:noFill/>
          <a:ln w="12700">
            <a:noFill/>
            <a:miter lim="800000"/>
            <a:headEnd type="none" w="sm" len="sm"/>
            <a:tailEnd type="none" w="sm" len="sm"/>
          </a:ln>
        </p:spPr>
        <p:txBody>
          <a:bodyPr>
            <a:spAutoFit/>
          </a:bodyPr>
          <a:lstStyle/>
          <a:p>
            <a:endParaRPr lang="en-US" dirty="0"/>
          </a:p>
        </p:txBody>
      </p:sp>
      <p:sp>
        <p:nvSpPr>
          <p:cNvPr id="1030" name="Rectangle 8"/>
          <p:cNvSpPr>
            <a:spLocks noChangeArrowheads="1"/>
          </p:cNvSpPr>
          <p:nvPr/>
        </p:nvSpPr>
        <p:spPr bwMode="auto">
          <a:xfrm>
            <a:off x="2433638" y="2390775"/>
            <a:ext cx="9144000" cy="0"/>
          </a:xfrm>
          <a:prstGeom prst="rect">
            <a:avLst/>
          </a:prstGeom>
          <a:noFill/>
          <a:ln w="12700">
            <a:noFill/>
            <a:miter lim="800000"/>
            <a:headEnd type="none" w="sm" len="sm"/>
            <a:tailEnd type="none" w="sm" len="sm"/>
          </a:ln>
        </p:spPr>
        <p:txBody>
          <a:bodyPr>
            <a:spAutoFit/>
          </a:bodyPr>
          <a:lstStyle/>
          <a:p>
            <a:endParaRPr lang="en-US" dirty="0"/>
          </a:p>
        </p:txBody>
      </p:sp>
      <p:graphicFrame>
        <p:nvGraphicFramePr>
          <p:cNvPr id="1026" name="Object 2" descr="Recycled paper"/>
          <p:cNvGraphicFramePr>
            <a:graphicFrameLocks noChangeAspect="1"/>
          </p:cNvGraphicFramePr>
          <p:nvPr>
            <p:extLst>
              <p:ext uri="{D42A27DB-BD31-4B8C-83A1-F6EECF244321}">
                <p14:modId xmlns:p14="http://schemas.microsoft.com/office/powerpoint/2010/main" val="891346798"/>
              </p:ext>
            </p:extLst>
          </p:nvPr>
        </p:nvGraphicFramePr>
        <p:xfrm>
          <a:off x="228600" y="1371600"/>
          <a:ext cx="8502650" cy="4127500"/>
        </p:xfrm>
        <a:graphic>
          <a:graphicData uri="http://schemas.openxmlformats.org/presentationml/2006/ole">
            <mc:AlternateContent xmlns:mc="http://schemas.openxmlformats.org/markup-compatibility/2006">
              <mc:Choice xmlns:v="urn:schemas-microsoft-com:vml" Requires="v">
                <p:oleObj spid="_x0000_s1195016" r:id="rId4" imgW="4277868" imgH="2078736" progId="Word.Picture.8">
                  <p:embed/>
                </p:oleObj>
              </mc:Choice>
              <mc:Fallback>
                <p:oleObj r:id="rId4" imgW="4277868" imgH="2078736" progId="Word.Picture.8">
                  <p:embed/>
                  <p:pic>
                    <p:nvPicPr>
                      <p:cNvPr id="1026" name="Object 2" descr="Recycled pa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371600"/>
                        <a:ext cx="8502650" cy="4127500"/>
                      </a:xfrm>
                      <a:prstGeom prst="rect">
                        <a:avLst/>
                      </a:prstGeom>
                      <a:solidFill>
                        <a:schemeClr val="bg1">
                          <a:lumMod val="20000"/>
                          <a:lumOff val="80000"/>
                        </a:schemeClr>
                      </a:solidFill>
                    </p:spPr>
                  </p:pic>
                </p:oleObj>
              </mc:Fallback>
            </mc:AlternateContent>
          </a:graphicData>
        </a:graphic>
      </p:graphicFrame>
    </p:spTree>
    <p:extLst>
      <p:ext uri="{BB962C8B-B14F-4D97-AF65-F5344CB8AC3E}">
        <p14:creationId xmlns:p14="http://schemas.microsoft.com/office/powerpoint/2010/main" val="7319472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p:cNvSpPr>
            <a:spLocks noGrp="1"/>
          </p:cNvSpPr>
          <p:nvPr>
            <p:ph type="sldNum" sz="quarter" idx="11"/>
          </p:nvPr>
        </p:nvSpPr>
        <p:spPr>
          <a:noFill/>
        </p:spPr>
        <p:txBody>
          <a:bodyPr/>
          <a:lstStyle/>
          <a:p>
            <a:fld id="{CAD15ED6-3450-4A3E-B650-125E9E765076}" type="slidenum">
              <a:rPr lang="en-US" smtClean="0"/>
              <a:pPr/>
              <a:t>75</a:t>
            </a:fld>
            <a:endParaRPr lang="en-US" dirty="0"/>
          </a:p>
        </p:txBody>
      </p:sp>
      <p:sp>
        <p:nvSpPr>
          <p:cNvPr id="16388" name="Rectangle 2"/>
          <p:cNvSpPr>
            <a:spLocks noGrp="1" noChangeArrowheads="1"/>
          </p:cNvSpPr>
          <p:nvPr>
            <p:ph type="title"/>
          </p:nvPr>
        </p:nvSpPr>
        <p:spPr>
          <a:xfrm>
            <a:off x="685800" y="304800"/>
            <a:ext cx="7772400" cy="533400"/>
          </a:xfrm>
        </p:spPr>
        <p:txBody>
          <a:bodyPr>
            <a:normAutofit fontScale="90000"/>
          </a:bodyPr>
          <a:lstStyle/>
          <a:p>
            <a:pPr>
              <a:defRPr/>
            </a:pPr>
            <a:r>
              <a:rPr lang="en-US" dirty="0"/>
              <a:t>Still Another Binary Search </a:t>
            </a:r>
            <a:endParaRPr lang="en-US" u="sng" dirty="0">
              <a:latin typeface="Book Antiqua" pitchFamily="18" charset="0"/>
              <a:hlinkClick r:id="rId3" action="ppaction://program"/>
            </a:endParaRPr>
          </a:p>
        </p:txBody>
      </p:sp>
      <p:sp>
        <p:nvSpPr>
          <p:cNvPr id="2053" name="Rectangle 3"/>
          <p:cNvSpPr>
            <a:spLocks noChangeArrowheads="1"/>
          </p:cNvSpPr>
          <p:nvPr/>
        </p:nvSpPr>
        <p:spPr bwMode="auto">
          <a:xfrm>
            <a:off x="2914650" y="2171700"/>
            <a:ext cx="9144000" cy="0"/>
          </a:xfrm>
          <a:prstGeom prst="rect">
            <a:avLst/>
          </a:prstGeom>
          <a:noFill/>
          <a:ln w="12700">
            <a:noFill/>
            <a:miter lim="800000"/>
            <a:headEnd type="none" w="sm" len="sm"/>
            <a:tailEnd type="none" w="sm" len="sm"/>
          </a:ln>
        </p:spPr>
        <p:txBody>
          <a:bodyPr>
            <a:spAutoFit/>
          </a:bodyPr>
          <a:lstStyle/>
          <a:p>
            <a:endParaRPr lang="en-US" dirty="0"/>
          </a:p>
        </p:txBody>
      </p:sp>
      <p:sp>
        <p:nvSpPr>
          <p:cNvPr id="2054" name="Rectangle 4"/>
          <p:cNvSpPr>
            <a:spLocks noChangeArrowheads="1"/>
          </p:cNvSpPr>
          <p:nvPr/>
        </p:nvSpPr>
        <p:spPr bwMode="auto">
          <a:xfrm>
            <a:off x="2433638" y="2390775"/>
            <a:ext cx="9144000" cy="0"/>
          </a:xfrm>
          <a:prstGeom prst="rect">
            <a:avLst/>
          </a:prstGeom>
          <a:noFill/>
          <a:ln w="12700">
            <a:noFill/>
            <a:miter lim="800000"/>
            <a:headEnd type="none" w="sm" len="sm"/>
            <a:tailEnd type="none" w="sm" len="sm"/>
          </a:ln>
        </p:spPr>
        <p:txBody>
          <a:bodyPr>
            <a:spAutoFit/>
          </a:bodyPr>
          <a:lstStyle/>
          <a:p>
            <a:endParaRPr lang="en-US" dirty="0"/>
          </a:p>
        </p:txBody>
      </p:sp>
      <p:graphicFrame>
        <p:nvGraphicFramePr>
          <p:cNvPr id="2050" name="Object 2" descr="Recycled paper"/>
          <p:cNvGraphicFramePr>
            <a:graphicFrameLocks noChangeAspect="1"/>
          </p:cNvGraphicFramePr>
          <p:nvPr>
            <p:extLst>
              <p:ext uri="{D42A27DB-BD31-4B8C-83A1-F6EECF244321}">
                <p14:modId xmlns:p14="http://schemas.microsoft.com/office/powerpoint/2010/main" val="2324639260"/>
              </p:ext>
            </p:extLst>
          </p:nvPr>
        </p:nvGraphicFramePr>
        <p:xfrm>
          <a:off x="685800" y="1447800"/>
          <a:ext cx="7551738" cy="4935538"/>
        </p:xfrm>
        <a:graphic>
          <a:graphicData uri="http://schemas.openxmlformats.org/presentationml/2006/ole">
            <mc:AlternateContent xmlns:mc="http://schemas.openxmlformats.org/markup-compatibility/2006">
              <mc:Choice xmlns:v="urn:schemas-microsoft-com:vml" Requires="v">
                <p:oleObj spid="_x0000_s1196040" name="Picture" r:id="rId4" imgW="4282440" imgH="2796540" progId="Word.Picture.8">
                  <p:embed/>
                </p:oleObj>
              </mc:Choice>
              <mc:Fallback>
                <p:oleObj name="Picture" r:id="rId4" imgW="4282440" imgH="2796540" progId="Word.Picture.8">
                  <p:embed/>
                  <p:pic>
                    <p:nvPicPr>
                      <p:cNvPr id="2050" name="Object 2" descr="Recycled pap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447800"/>
                        <a:ext cx="7551738" cy="4935538"/>
                      </a:xfrm>
                      <a:prstGeom prst="rect">
                        <a:avLst/>
                      </a:prstGeom>
                      <a:solidFill>
                        <a:schemeClr val="bg1">
                          <a:lumMod val="20000"/>
                          <a:lumOff val="80000"/>
                        </a:schemeClr>
                      </a:solidFill>
                    </p:spPr>
                  </p:pic>
                </p:oleObj>
              </mc:Fallback>
            </mc:AlternateContent>
          </a:graphicData>
        </a:graphic>
      </p:graphicFrame>
    </p:spTree>
    <p:extLst>
      <p:ext uri="{BB962C8B-B14F-4D97-AF65-F5344CB8AC3E}">
        <p14:creationId xmlns:p14="http://schemas.microsoft.com/office/powerpoint/2010/main" val="13167189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EE560F49-F7E1-4703-8A19-0516E3C9644E}" type="slidenum">
              <a:rPr lang="en-US" smtClean="0"/>
              <a:pPr/>
              <a:t>76</a:t>
            </a:fld>
            <a:endParaRPr lang="en-US" dirty="0"/>
          </a:p>
        </p:txBody>
      </p:sp>
      <p:sp>
        <p:nvSpPr>
          <p:cNvPr id="79875" name="Rectangle 2"/>
          <p:cNvSpPr>
            <a:spLocks noGrp="1" noChangeArrowheads="1"/>
          </p:cNvSpPr>
          <p:nvPr>
            <p:ph type="title"/>
          </p:nvPr>
        </p:nvSpPr>
        <p:spPr>
          <a:xfrm>
            <a:off x="533400" y="304800"/>
            <a:ext cx="7772400" cy="533400"/>
          </a:xfrm>
        </p:spPr>
        <p:txBody>
          <a:bodyPr>
            <a:normAutofit fontScale="90000"/>
          </a:bodyPr>
          <a:lstStyle/>
          <a:p>
            <a:pPr>
              <a:defRPr/>
            </a:pPr>
            <a:r>
              <a:rPr lang="en-US" dirty="0"/>
              <a:t>Binary Search Results </a:t>
            </a:r>
            <a:endParaRPr lang="en-US" u="sng" dirty="0">
              <a:latin typeface="Book Antiqua" pitchFamily="18" charset="0"/>
              <a:hlinkClick r:id="rId3" action="ppaction://program"/>
            </a:endParaRPr>
          </a:p>
        </p:txBody>
      </p:sp>
      <p:sp>
        <p:nvSpPr>
          <p:cNvPr id="79876" name="Rectangle 3"/>
          <p:cNvSpPr>
            <a:spLocks noGrp="1" noChangeArrowheads="1"/>
          </p:cNvSpPr>
          <p:nvPr>
            <p:ph type="body" idx="1"/>
          </p:nvPr>
        </p:nvSpPr>
        <p:spPr>
          <a:xfrm>
            <a:off x="457200" y="1295400"/>
            <a:ext cx="8458200" cy="3505200"/>
          </a:xfrm>
        </p:spPr>
        <p:txBody>
          <a:bodyPr/>
          <a:lstStyle/>
          <a:p>
            <a:pPr marL="0" indent="0">
              <a:defRPr/>
            </a:pPr>
            <a:r>
              <a:rPr lang="en-US" dirty="0">
                <a:cs typeface="Times New Roman" pitchFamily="18" charset="0"/>
              </a:rPr>
              <a:t>The </a:t>
            </a:r>
            <a:r>
              <a:rPr lang="en-US" b="1" dirty="0">
                <a:solidFill>
                  <a:srgbClr val="FFFF00"/>
                </a:solidFill>
                <a:cs typeface="Times New Roman" pitchFamily="18" charset="0"/>
              </a:rPr>
              <a:t>binarySearch</a:t>
            </a:r>
            <a:r>
              <a:rPr lang="en-US" b="1" dirty="0">
                <a:cs typeface="Times New Roman" pitchFamily="18" charset="0"/>
              </a:rPr>
              <a:t> </a:t>
            </a:r>
            <a:r>
              <a:rPr lang="en-US" dirty="0">
                <a:cs typeface="Times New Roman" pitchFamily="18" charset="0"/>
              </a:rPr>
              <a:t>method returns the index of the element in the list that matches the search key if it is contained in the list</a:t>
            </a:r>
          </a:p>
          <a:p>
            <a:pPr marL="0" indent="0">
              <a:defRPr/>
            </a:pPr>
            <a:r>
              <a:rPr lang="en-US" dirty="0">
                <a:cs typeface="Times New Roman" pitchFamily="18" charset="0"/>
              </a:rPr>
              <a:t>Otherwise, it returns negative 1 </a:t>
            </a:r>
          </a:p>
          <a:p>
            <a:pPr marL="0" indent="0">
              <a:defRPr/>
            </a:pPr>
            <a:endParaRPr lang="en-US" dirty="0">
              <a:cs typeface="Times New Roman" pitchFamily="18" charset="0"/>
            </a:endParaRPr>
          </a:p>
          <a:p>
            <a:pPr marL="0" indent="0">
              <a:buFont typeface="Monotype Sorts" pitchFamily="2" charset="2"/>
              <a:buNone/>
              <a:defRPr/>
            </a:pPr>
            <a:endParaRPr lang="en-US" sz="4000" dirty="0">
              <a:cs typeface="Times New Roman" pitchFamily="18"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3724" y="3991186"/>
            <a:ext cx="3114675" cy="2157201"/>
          </a:xfrm>
          <a:prstGeom prst="rect">
            <a:avLst/>
          </a:prstGeom>
        </p:spPr>
      </p:pic>
    </p:spTree>
    <p:extLst>
      <p:ext uri="{BB962C8B-B14F-4D97-AF65-F5344CB8AC3E}">
        <p14:creationId xmlns:p14="http://schemas.microsoft.com/office/powerpoint/2010/main" val="7015242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p>
            <a:fld id="{156FD8F2-6714-43F9-BF07-C4AF89020DD8}" type="slidenum">
              <a:rPr lang="en-US" smtClean="0"/>
              <a:pPr/>
              <a:t>77</a:t>
            </a:fld>
            <a:endParaRPr lang="en-US" dirty="0"/>
          </a:p>
        </p:txBody>
      </p:sp>
      <p:sp>
        <p:nvSpPr>
          <p:cNvPr id="80899" name="Rectangle 2"/>
          <p:cNvSpPr>
            <a:spLocks noGrp="1" noChangeArrowheads="1"/>
          </p:cNvSpPr>
          <p:nvPr>
            <p:ph type="title"/>
          </p:nvPr>
        </p:nvSpPr>
        <p:spPr>
          <a:xfrm>
            <a:off x="685800" y="228600"/>
            <a:ext cx="7772400" cy="685800"/>
          </a:xfrm>
        </p:spPr>
        <p:txBody>
          <a:bodyPr>
            <a:normAutofit fontScale="90000"/>
          </a:bodyPr>
          <a:lstStyle/>
          <a:p>
            <a:pPr>
              <a:defRPr/>
            </a:pPr>
            <a:r>
              <a:rPr lang="en-US" dirty="0"/>
              <a:t>Binary Search Algorithm</a:t>
            </a:r>
          </a:p>
        </p:txBody>
      </p:sp>
      <p:sp>
        <p:nvSpPr>
          <p:cNvPr id="80900" name="Rectangle 3"/>
          <p:cNvSpPr>
            <a:spLocks noGrp="1" noChangeArrowheads="1"/>
          </p:cNvSpPr>
          <p:nvPr>
            <p:ph type="body" idx="1"/>
          </p:nvPr>
        </p:nvSpPr>
        <p:spPr>
          <a:xfrm>
            <a:off x="228600" y="1066800"/>
            <a:ext cx="8763000" cy="5105400"/>
          </a:xfrm>
        </p:spPr>
        <p:txBody>
          <a:bodyPr>
            <a:normAutofit fontScale="92500" lnSpcReduction="10000"/>
          </a:bodyPr>
          <a:lstStyle/>
          <a:p>
            <a:pPr marL="0" indent="0">
              <a:lnSpc>
                <a:spcPct val="135000"/>
              </a:lnSpc>
              <a:spcBef>
                <a:spcPct val="0"/>
              </a:spcBef>
              <a:buFont typeface="Monotype Sorts" pitchFamily="2" charset="2"/>
              <a:buNone/>
              <a:defRPr/>
            </a:pPr>
            <a:r>
              <a:rPr lang="en-US" sz="1600" b="1" dirty="0"/>
              <a:t>class BinarySearch {</a:t>
            </a:r>
          </a:p>
          <a:p>
            <a:pPr marL="0" indent="0">
              <a:lnSpc>
                <a:spcPct val="135000"/>
              </a:lnSpc>
              <a:spcBef>
                <a:spcPct val="0"/>
              </a:spcBef>
              <a:buFont typeface="Monotype Sorts" pitchFamily="2" charset="2"/>
              <a:buNone/>
              <a:defRPr/>
            </a:pPr>
            <a:r>
              <a:rPr lang="en-US" sz="1600" b="1" dirty="0"/>
              <a:t>/** Use binary search to find the key in the list */</a:t>
            </a:r>
          </a:p>
          <a:p>
            <a:pPr marL="0" indent="0">
              <a:lnSpc>
                <a:spcPct val="135000"/>
              </a:lnSpc>
              <a:spcBef>
                <a:spcPct val="0"/>
              </a:spcBef>
              <a:buFont typeface="Monotype Sorts" pitchFamily="2" charset="2"/>
              <a:buNone/>
              <a:defRPr/>
            </a:pPr>
            <a:r>
              <a:rPr lang="en-US" sz="1600" b="1" dirty="0"/>
              <a:t>static int </a:t>
            </a:r>
            <a:r>
              <a:rPr lang="en-US" sz="1600" b="1" dirty="0" err="1"/>
              <a:t>binarySearch</a:t>
            </a:r>
            <a:r>
              <a:rPr lang="en-US" sz="1600" b="1" dirty="0"/>
              <a:t>(</a:t>
            </a:r>
            <a:r>
              <a:rPr lang="en-US" sz="1600" b="1" dirty="0" err="1"/>
              <a:t>int</a:t>
            </a:r>
            <a:r>
              <a:rPr lang="en-US" sz="1600" b="1" dirty="0"/>
              <a:t>[ ] list, int key) {</a:t>
            </a:r>
          </a:p>
          <a:p>
            <a:pPr marL="0" indent="0">
              <a:lnSpc>
                <a:spcPct val="135000"/>
              </a:lnSpc>
              <a:spcBef>
                <a:spcPct val="0"/>
              </a:spcBef>
              <a:buFont typeface="Monotype Sorts" pitchFamily="2" charset="2"/>
              <a:buNone/>
              <a:defRPr/>
            </a:pPr>
            <a:r>
              <a:rPr lang="en-US" sz="1600" b="1" dirty="0"/>
              <a:t>    int low = 0;</a:t>
            </a:r>
          </a:p>
          <a:p>
            <a:pPr marL="0" indent="0">
              <a:lnSpc>
                <a:spcPct val="135000"/>
              </a:lnSpc>
              <a:spcBef>
                <a:spcPct val="0"/>
              </a:spcBef>
              <a:buFont typeface="Monotype Sorts" pitchFamily="2" charset="2"/>
              <a:buNone/>
              <a:defRPr/>
            </a:pPr>
            <a:r>
              <a:rPr lang="en-US" sz="1600" b="1" dirty="0"/>
              <a:t>    int high = list.length - 1;</a:t>
            </a:r>
          </a:p>
          <a:p>
            <a:pPr marL="0" indent="0">
              <a:lnSpc>
                <a:spcPct val="135000"/>
              </a:lnSpc>
              <a:spcBef>
                <a:spcPct val="0"/>
              </a:spcBef>
              <a:buFont typeface="Monotype Sorts" pitchFamily="2" charset="2"/>
              <a:buNone/>
              <a:defRPr/>
            </a:pPr>
            <a:r>
              <a:rPr lang="en-US" sz="1600" b="1" dirty="0"/>
              <a:t>    while (high &gt;= low) {  // </a:t>
            </a:r>
            <a:r>
              <a:rPr lang="en-US" sz="1700" b="1" u="sng" dirty="0">
                <a:solidFill>
                  <a:srgbClr val="FFFF00"/>
                </a:solidFill>
              </a:rPr>
              <a:t>the number of times through the loop determines Big Oh</a:t>
            </a:r>
            <a:endParaRPr lang="en-US" sz="1600" b="1" u="sng" dirty="0">
              <a:solidFill>
                <a:srgbClr val="FFFF00"/>
              </a:solidFill>
            </a:endParaRPr>
          </a:p>
          <a:p>
            <a:pPr marL="0" indent="0">
              <a:lnSpc>
                <a:spcPct val="135000"/>
              </a:lnSpc>
              <a:spcBef>
                <a:spcPct val="0"/>
              </a:spcBef>
              <a:buFont typeface="Monotype Sorts" pitchFamily="2" charset="2"/>
              <a:buNone/>
              <a:defRPr/>
            </a:pPr>
            <a:r>
              <a:rPr lang="en-US" sz="1600" b="1" dirty="0"/>
              <a:t>      int mid = (low + high) / 2;</a:t>
            </a:r>
          </a:p>
          <a:p>
            <a:pPr marL="0" indent="0">
              <a:lnSpc>
                <a:spcPct val="135000"/>
              </a:lnSpc>
              <a:spcBef>
                <a:spcPct val="0"/>
              </a:spcBef>
              <a:buFont typeface="Monotype Sorts" pitchFamily="2" charset="2"/>
              <a:buNone/>
              <a:defRPr/>
            </a:pPr>
            <a:r>
              <a:rPr lang="en-US" sz="1600" b="1" dirty="0"/>
              <a:t>      if (key &lt; list[mid])</a:t>
            </a:r>
          </a:p>
          <a:p>
            <a:pPr marL="0" indent="0">
              <a:lnSpc>
                <a:spcPct val="135000"/>
              </a:lnSpc>
              <a:spcBef>
                <a:spcPct val="0"/>
              </a:spcBef>
              <a:buFont typeface="Monotype Sorts" pitchFamily="2" charset="2"/>
              <a:buNone/>
              <a:defRPr/>
            </a:pPr>
            <a:r>
              <a:rPr lang="en-US" sz="1600" b="1" dirty="0"/>
              <a:t>        high = mid - 1;</a:t>
            </a:r>
          </a:p>
          <a:p>
            <a:pPr marL="0" indent="0">
              <a:lnSpc>
                <a:spcPct val="135000"/>
              </a:lnSpc>
              <a:spcBef>
                <a:spcPct val="0"/>
              </a:spcBef>
              <a:buFont typeface="Monotype Sorts" pitchFamily="2" charset="2"/>
              <a:buNone/>
              <a:defRPr/>
            </a:pPr>
            <a:r>
              <a:rPr lang="en-US" sz="1600" b="1" dirty="0"/>
              <a:t>      else if (key == list[mid])</a:t>
            </a:r>
          </a:p>
          <a:p>
            <a:pPr marL="0" indent="0">
              <a:lnSpc>
                <a:spcPct val="135000"/>
              </a:lnSpc>
              <a:spcBef>
                <a:spcPct val="0"/>
              </a:spcBef>
              <a:buFont typeface="Monotype Sorts" pitchFamily="2" charset="2"/>
              <a:buNone/>
              <a:defRPr/>
            </a:pPr>
            <a:r>
              <a:rPr lang="en-US" sz="1600" b="1" dirty="0"/>
              <a:t>        return mid;</a:t>
            </a:r>
          </a:p>
          <a:p>
            <a:pPr marL="0" indent="0">
              <a:lnSpc>
                <a:spcPct val="135000"/>
              </a:lnSpc>
              <a:spcBef>
                <a:spcPct val="0"/>
              </a:spcBef>
              <a:buFont typeface="Monotype Sorts" pitchFamily="2" charset="2"/>
              <a:buNone/>
              <a:defRPr/>
            </a:pPr>
            <a:r>
              <a:rPr lang="en-US" sz="1600" b="1" dirty="0"/>
              <a:t>  else</a:t>
            </a:r>
          </a:p>
          <a:p>
            <a:pPr marL="0" indent="0">
              <a:lnSpc>
                <a:spcPct val="135000"/>
              </a:lnSpc>
              <a:spcBef>
                <a:spcPct val="0"/>
              </a:spcBef>
              <a:buFont typeface="Monotype Sorts" pitchFamily="2" charset="2"/>
              <a:buNone/>
              <a:defRPr/>
            </a:pPr>
            <a:r>
              <a:rPr lang="en-US" sz="1600" b="1" dirty="0"/>
              <a:t>        low = mid + 1;</a:t>
            </a:r>
          </a:p>
          <a:p>
            <a:pPr marL="0" indent="0">
              <a:lnSpc>
                <a:spcPct val="135000"/>
              </a:lnSpc>
              <a:spcBef>
                <a:spcPct val="0"/>
              </a:spcBef>
              <a:buFont typeface="Monotype Sorts" pitchFamily="2" charset="2"/>
              <a:buNone/>
              <a:defRPr/>
            </a:pPr>
            <a:r>
              <a:rPr lang="en-US" sz="1600" b="1" dirty="0"/>
              <a:t>    }</a:t>
            </a:r>
          </a:p>
          <a:p>
            <a:pPr marL="0" indent="0">
              <a:lnSpc>
                <a:spcPct val="135000"/>
              </a:lnSpc>
              <a:spcBef>
                <a:spcPct val="0"/>
              </a:spcBef>
              <a:buFont typeface="Monotype Sorts" pitchFamily="2" charset="2"/>
              <a:buNone/>
              <a:defRPr/>
            </a:pPr>
            <a:r>
              <a:rPr lang="en-US" sz="1600" b="1" dirty="0"/>
              <a:t>    return -low - 1; // Now high &lt; low</a:t>
            </a:r>
          </a:p>
          <a:p>
            <a:pPr marL="0" indent="0">
              <a:lnSpc>
                <a:spcPct val="135000"/>
              </a:lnSpc>
              <a:spcBef>
                <a:spcPct val="0"/>
              </a:spcBef>
              <a:buFont typeface="Monotype Sorts" pitchFamily="2" charset="2"/>
              <a:buNone/>
              <a:defRPr/>
            </a:pPr>
            <a:r>
              <a:rPr lang="en-US" sz="1600" b="1" dirty="0"/>
              <a:t>  }</a:t>
            </a:r>
          </a:p>
          <a:p>
            <a:pPr marL="0" indent="0">
              <a:lnSpc>
                <a:spcPct val="135000"/>
              </a:lnSpc>
              <a:spcBef>
                <a:spcPct val="0"/>
              </a:spcBef>
              <a:buFont typeface="Monotype Sorts" pitchFamily="2" charset="2"/>
              <a:buNone/>
              <a:defRPr/>
            </a:pPr>
            <a:r>
              <a:rPr lang="en-US" sz="1600" b="1" dirty="0"/>
              <a:t>}</a:t>
            </a:r>
          </a:p>
        </p:txBody>
      </p:sp>
      <p:sp>
        <p:nvSpPr>
          <p:cNvPr id="19461"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19462"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19463"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pic>
        <p:nvPicPr>
          <p:cNvPr id="956418" name="Picture 2" descr="C:\Users\Jerry\Desktop\index.jpg"/>
          <p:cNvPicPr>
            <a:picLocks noChangeAspect="1" noChangeArrowheads="1"/>
          </p:cNvPicPr>
          <p:nvPr/>
        </p:nvPicPr>
        <p:blipFill>
          <a:blip r:embed="rId2" cstate="print"/>
          <a:srcRect/>
          <a:stretch>
            <a:fillRect/>
          </a:stretch>
        </p:blipFill>
        <p:spPr bwMode="auto">
          <a:xfrm>
            <a:off x="5410200" y="3398975"/>
            <a:ext cx="3048000" cy="2825613"/>
          </a:xfrm>
          <a:prstGeom prst="rect">
            <a:avLst/>
          </a:prstGeom>
          <a:noFill/>
          <a:ln w="38100">
            <a:solidFill>
              <a:srgbClr val="FF0000"/>
            </a:solidFill>
          </a:ln>
        </p:spPr>
      </p:pic>
    </p:spTree>
    <p:extLst>
      <p:ext uri="{BB962C8B-B14F-4D97-AF65-F5344CB8AC3E}">
        <p14:creationId xmlns:p14="http://schemas.microsoft.com/office/powerpoint/2010/main" val="4512663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a:defRPr/>
            </a:pPr>
            <a:r>
              <a:rPr lang="en-US" dirty="0"/>
              <a:t>Analyzing the Binary Search</a:t>
            </a:r>
          </a:p>
        </p:txBody>
      </p:sp>
      <p:sp>
        <p:nvSpPr>
          <p:cNvPr id="20483" name="Content Placeholder 7"/>
          <p:cNvSpPr>
            <a:spLocks noGrp="1"/>
          </p:cNvSpPr>
          <p:nvPr>
            <p:ph idx="1"/>
          </p:nvPr>
        </p:nvSpPr>
        <p:spPr>
          <a:xfrm>
            <a:off x="609600" y="1295400"/>
            <a:ext cx="7772400" cy="4191000"/>
          </a:xfrm>
        </p:spPr>
        <p:txBody>
          <a:bodyPr>
            <a:normAutofit lnSpcReduction="10000"/>
          </a:bodyPr>
          <a:lstStyle/>
          <a:p>
            <a:r>
              <a:rPr lang="en-US" sz="2800" dirty="0"/>
              <a:t>If the original number of items is </a:t>
            </a:r>
            <a:r>
              <a:rPr lang="en-US" sz="2800" i="1" dirty="0"/>
              <a:t>n</a:t>
            </a:r>
            <a:r>
              <a:rPr lang="en-US" sz="2800" dirty="0"/>
              <a:t> then after the first iteration there will be at most </a:t>
            </a:r>
            <a:r>
              <a:rPr lang="en-US" sz="2800" i="1" dirty="0"/>
              <a:t>n</a:t>
            </a:r>
            <a:r>
              <a:rPr lang="en-US" sz="2800" dirty="0"/>
              <a:t>/2 items remaining, then at most </a:t>
            </a:r>
            <a:r>
              <a:rPr lang="en-US" sz="2800" i="1" dirty="0"/>
              <a:t>n</a:t>
            </a:r>
            <a:r>
              <a:rPr lang="en-US" sz="2800" dirty="0"/>
              <a:t>/4 items, at most </a:t>
            </a:r>
            <a:r>
              <a:rPr lang="en-US" sz="2800" i="1" dirty="0"/>
              <a:t>n</a:t>
            </a:r>
            <a:r>
              <a:rPr lang="en-US" sz="2800" dirty="0"/>
              <a:t>/8 items, and so on</a:t>
            </a:r>
          </a:p>
          <a:p>
            <a:r>
              <a:rPr lang="en-US" sz="2800" dirty="0"/>
              <a:t>In the worst case, when the value is not in the list, the algorithm must continue iterating until the span has been made empty; this will have taken at most </a:t>
            </a:r>
            <a:r>
              <a:rPr lang="en-US" sz="2800" dirty="0">
                <a:solidFill>
                  <a:srgbClr val="FFFF00"/>
                </a:solidFill>
              </a:rPr>
              <a:t>log</a:t>
            </a:r>
            <a:r>
              <a:rPr lang="en-US" sz="2800" baseline="-25000" dirty="0">
                <a:solidFill>
                  <a:srgbClr val="FFFF00"/>
                </a:solidFill>
              </a:rPr>
              <a:t>2</a:t>
            </a:r>
            <a:r>
              <a:rPr lang="en-US" sz="2800" dirty="0">
                <a:solidFill>
                  <a:srgbClr val="FFFF00"/>
                </a:solidFill>
              </a:rPr>
              <a:t>(n) + 1 </a:t>
            </a:r>
            <a:r>
              <a:rPr lang="en-US" sz="2800" dirty="0"/>
              <a:t>iterations </a:t>
            </a:r>
          </a:p>
          <a:p>
            <a:pPr lvl="1"/>
            <a:r>
              <a:rPr lang="en-US" sz="2400" dirty="0"/>
              <a:t>For example, if N=16, there are at most 5 iterations needed (log</a:t>
            </a:r>
            <a:r>
              <a:rPr lang="en-US" sz="2400" baseline="-25000" dirty="0"/>
              <a:t>2</a:t>
            </a:r>
            <a:r>
              <a:rPr lang="en-US" sz="2400" dirty="0"/>
              <a:t>(16)+1=5 ) </a:t>
            </a:r>
          </a:p>
        </p:txBody>
      </p:sp>
      <p:sp>
        <p:nvSpPr>
          <p:cNvPr id="20484" name="Slide Number Placeholder 4"/>
          <p:cNvSpPr>
            <a:spLocks noGrp="1"/>
          </p:cNvSpPr>
          <p:nvPr>
            <p:ph type="sldNum" sz="quarter" idx="11"/>
          </p:nvPr>
        </p:nvSpPr>
        <p:spPr>
          <a:noFill/>
        </p:spPr>
        <p:txBody>
          <a:bodyPr/>
          <a:lstStyle/>
          <a:p>
            <a:fld id="{98F3F9EE-DA9B-497D-93A2-28DD61698E78}" type="slidenum">
              <a:rPr lang="en-US" smtClean="0"/>
              <a:pPr/>
              <a:t>78</a:t>
            </a:fld>
            <a:endParaRPr lang="en-US" dirty="0"/>
          </a:p>
        </p:txBody>
      </p:sp>
      <p:sp>
        <p:nvSpPr>
          <p:cNvPr id="20485"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20486"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20487"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1165" y="4989203"/>
            <a:ext cx="1961009" cy="1634174"/>
          </a:xfrm>
          <a:prstGeom prst="rect">
            <a:avLst/>
          </a:prstGeom>
        </p:spPr>
      </p:pic>
    </p:spTree>
    <p:extLst>
      <p:ext uri="{BB962C8B-B14F-4D97-AF65-F5344CB8AC3E}">
        <p14:creationId xmlns:p14="http://schemas.microsoft.com/office/powerpoint/2010/main" val="7980218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457200" y="225028"/>
            <a:ext cx="8229600" cy="1143000"/>
          </a:xfrm>
        </p:spPr>
        <p:txBody>
          <a:bodyPr/>
          <a:lstStyle/>
          <a:p>
            <a:pPr>
              <a:defRPr/>
            </a:pPr>
            <a:r>
              <a:rPr lang="en-US" dirty="0"/>
              <a:t>Linear Search vs. Binary Search</a:t>
            </a:r>
          </a:p>
        </p:txBody>
      </p:sp>
      <p:sp>
        <p:nvSpPr>
          <p:cNvPr id="21507" name="Content Placeholder 7"/>
          <p:cNvSpPr>
            <a:spLocks noGrp="1"/>
          </p:cNvSpPr>
          <p:nvPr>
            <p:ph idx="1"/>
          </p:nvPr>
        </p:nvSpPr>
        <p:spPr>
          <a:xfrm>
            <a:off x="609600" y="1143000"/>
            <a:ext cx="7772400" cy="4114800"/>
          </a:xfrm>
        </p:spPr>
        <p:txBody>
          <a:bodyPr/>
          <a:lstStyle/>
          <a:p>
            <a:r>
              <a:rPr lang="en-US" dirty="0"/>
              <a:t>When compared to linear search whose worst-case behavior is </a:t>
            </a:r>
            <a:r>
              <a:rPr lang="en-US" i="1" dirty="0"/>
              <a:t>N</a:t>
            </a:r>
            <a:r>
              <a:rPr lang="en-US" dirty="0"/>
              <a:t> iterations, the binary search is substantially faster as </a:t>
            </a:r>
            <a:r>
              <a:rPr lang="en-US" i="1" dirty="0"/>
              <a:t>N</a:t>
            </a:r>
            <a:r>
              <a:rPr lang="en-US" dirty="0"/>
              <a:t> grows large</a:t>
            </a:r>
          </a:p>
          <a:p>
            <a:pPr lvl="1"/>
            <a:r>
              <a:rPr lang="en-US" dirty="0"/>
              <a:t>For example, to search a list of one million items takes as many as one million iterations with linear search, but never more than </a:t>
            </a:r>
            <a:r>
              <a:rPr lang="en-US" dirty="0">
                <a:solidFill>
                  <a:srgbClr val="FFFF00"/>
                </a:solidFill>
              </a:rPr>
              <a:t>twenty </a:t>
            </a:r>
            <a:r>
              <a:rPr lang="en-US" dirty="0"/>
              <a:t>(2</a:t>
            </a:r>
            <a:r>
              <a:rPr lang="en-US" baseline="30000" dirty="0"/>
              <a:t>20</a:t>
            </a:r>
            <a:r>
              <a:rPr lang="en-US" dirty="0"/>
              <a:t>=1,048,576) iterations with binary search</a:t>
            </a:r>
          </a:p>
          <a:p>
            <a:pPr lvl="1"/>
            <a:r>
              <a:rPr lang="en-US" dirty="0"/>
              <a:t>However, a binary search can </a:t>
            </a:r>
            <a:r>
              <a:rPr lang="en-US" u="sng" dirty="0"/>
              <a:t>only</a:t>
            </a:r>
            <a:r>
              <a:rPr lang="en-US" dirty="0"/>
              <a:t> be performed if the list is in sorted order </a:t>
            </a:r>
          </a:p>
        </p:txBody>
      </p:sp>
      <p:sp>
        <p:nvSpPr>
          <p:cNvPr id="21508" name="Slide Number Placeholder 4"/>
          <p:cNvSpPr>
            <a:spLocks noGrp="1"/>
          </p:cNvSpPr>
          <p:nvPr>
            <p:ph type="sldNum" sz="quarter" idx="11"/>
          </p:nvPr>
        </p:nvSpPr>
        <p:spPr>
          <a:noFill/>
        </p:spPr>
        <p:txBody>
          <a:bodyPr/>
          <a:lstStyle/>
          <a:p>
            <a:fld id="{32FEA4FC-3779-4A7F-8486-5ACF2399DCEF}" type="slidenum">
              <a:rPr lang="en-US" smtClean="0"/>
              <a:pPr/>
              <a:t>79</a:t>
            </a:fld>
            <a:endParaRPr lang="en-US" dirty="0"/>
          </a:p>
        </p:txBody>
      </p:sp>
      <p:sp>
        <p:nvSpPr>
          <p:cNvPr id="21509"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21510"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21511"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8016" y="4876800"/>
            <a:ext cx="1350905" cy="815009"/>
          </a:xfrm>
          <a:prstGeom prst="rect">
            <a:avLst/>
          </a:prstGeom>
        </p:spPr>
      </p:pic>
    </p:spTree>
    <p:extLst>
      <p:ext uri="{BB962C8B-B14F-4D97-AF65-F5344CB8AC3E}">
        <p14:creationId xmlns:p14="http://schemas.microsoft.com/office/powerpoint/2010/main" val="65725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C4CC396-D7ED-404F-8412-296F5CFEB20A}" type="slidenum">
              <a:rPr lang="en-US"/>
              <a:pPr/>
              <a:t>8</a:t>
            </a:fld>
            <a:endParaRPr lang="en-US" dirty="0"/>
          </a:p>
        </p:txBody>
      </p:sp>
      <p:sp>
        <p:nvSpPr>
          <p:cNvPr id="297986" name="Rectangle 2"/>
          <p:cNvSpPr>
            <a:spLocks noGrp="1" noChangeArrowheads="1"/>
          </p:cNvSpPr>
          <p:nvPr>
            <p:ph type="title"/>
          </p:nvPr>
        </p:nvSpPr>
        <p:spPr/>
        <p:txBody>
          <a:bodyPr/>
          <a:lstStyle/>
          <a:p>
            <a:r>
              <a:rPr lang="en-US" dirty="0"/>
              <a:t>Constant Function</a:t>
            </a:r>
          </a:p>
        </p:txBody>
      </p:sp>
      <p:sp>
        <p:nvSpPr>
          <p:cNvPr id="297987" name="Rectangle 3"/>
          <p:cNvSpPr>
            <a:spLocks noGrp="1" noChangeArrowheads="1"/>
          </p:cNvSpPr>
          <p:nvPr>
            <p:ph type="body" idx="1"/>
          </p:nvPr>
        </p:nvSpPr>
        <p:spPr>
          <a:xfrm>
            <a:off x="457200" y="1219200"/>
            <a:ext cx="8229600" cy="4495800"/>
          </a:xfrm>
        </p:spPr>
        <p:txBody>
          <a:bodyPr/>
          <a:lstStyle/>
          <a:p>
            <a:r>
              <a:rPr lang="en-US" i="1" dirty="0">
                <a:solidFill>
                  <a:srgbClr val="FFFF00"/>
                </a:solidFill>
              </a:rPr>
              <a:t>f (n) = c </a:t>
            </a:r>
          </a:p>
          <a:p>
            <a:pPr lvl="1"/>
            <a:r>
              <a:rPr lang="en-US" dirty="0"/>
              <a:t>Typically </a:t>
            </a:r>
            <a:r>
              <a:rPr lang="en-US" i="1" dirty="0">
                <a:solidFill>
                  <a:srgbClr val="FFFF00"/>
                </a:solidFill>
              </a:rPr>
              <a:t>f (n) = 1 </a:t>
            </a:r>
            <a:r>
              <a:rPr lang="en-US" dirty="0"/>
              <a:t>is used during algorithm analysis</a:t>
            </a:r>
          </a:p>
          <a:p>
            <a:pPr lvl="1"/>
            <a:r>
              <a:rPr lang="en-US" dirty="0"/>
              <a:t>A constant function is used to characterize the number of steps needed to do basic operations</a:t>
            </a:r>
          </a:p>
          <a:p>
            <a:pPr lvl="2"/>
            <a:r>
              <a:rPr lang="en-US" dirty="0"/>
              <a:t>Adding two numbers</a:t>
            </a:r>
          </a:p>
          <a:p>
            <a:pPr lvl="2"/>
            <a:r>
              <a:rPr lang="en-US" dirty="0"/>
              <a:t>Assigning a value to a variable </a:t>
            </a:r>
          </a:p>
          <a:p>
            <a:pPr lvl="2"/>
            <a:r>
              <a:rPr lang="en-US" dirty="0"/>
              <a:t>Comparing two numbers</a:t>
            </a:r>
          </a:p>
          <a:p>
            <a:pPr lvl="2"/>
            <a:r>
              <a:rPr lang="en-US" b="1" u="sng" dirty="0">
                <a:solidFill>
                  <a:srgbClr val="FFFF00"/>
                </a:solidFill>
              </a:rPr>
              <a:t>Not</a:t>
            </a:r>
            <a:r>
              <a:rPr lang="en-US" dirty="0">
                <a:solidFill>
                  <a:srgbClr val="FFFF00"/>
                </a:solidFill>
              </a:rPr>
              <a:t> </a:t>
            </a:r>
            <a:r>
              <a:rPr lang="en-US" dirty="0"/>
              <a:t>dependent on the size of the input</a:t>
            </a:r>
          </a:p>
        </p:txBody>
      </p:sp>
      <p:pic>
        <p:nvPicPr>
          <p:cNvPr id="584706" name="Picture 2" descr="C:\Users\Jerry\Desktop\index.jpg"/>
          <p:cNvPicPr>
            <a:picLocks noChangeAspect="1" noChangeArrowheads="1"/>
          </p:cNvPicPr>
          <p:nvPr/>
        </p:nvPicPr>
        <p:blipFill>
          <a:blip r:embed="rId3" cstate="print"/>
          <a:srcRect/>
          <a:stretch>
            <a:fillRect/>
          </a:stretch>
        </p:blipFill>
        <p:spPr bwMode="auto">
          <a:xfrm>
            <a:off x="7053097" y="3886200"/>
            <a:ext cx="1948070" cy="1828800"/>
          </a:xfrm>
          <a:prstGeom prst="rect">
            <a:avLst/>
          </a:prstGeom>
          <a:noFill/>
          <a:ln w="38100">
            <a:solidFill>
              <a:srgbClr val="FF0000"/>
            </a:solidFill>
          </a:ln>
        </p:spPr>
      </p:pic>
    </p:spTree>
    <p:extLst>
      <p:ext uri="{BB962C8B-B14F-4D97-AF65-F5344CB8AC3E}">
        <p14:creationId xmlns:p14="http://schemas.microsoft.com/office/powerpoint/2010/main" val="38275252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p>
            <a:fld id="{3AF07722-FBC7-44DE-A86A-5B3EFC61F4D8}" type="slidenum">
              <a:rPr lang="en-US" smtClean="0"/>
              <a:pPr/>
              <a:t>80</a:t>
            </a:fld>
            <a:endParaRPr lang="en-US" dirty="0"/>
          </a:p>
        </p:txBody>
      </p:sp>
      <p:sp>
        <p:nvSpPr>
          <p:cNvPr id="69635" name="Rectangle 2"/>
          <p:cNvSpPr>
            <a:spLocks noGrp="1" noChangeArrowheads="1"/>
          </p:cNvSpPr>
          <p:nvPr>
            <p:ph type="title"/>
          </p:nvPr>
        </p:nvSpPr>
        <p:spPr>
          <a:xfrm>
            <a:off x="685800" y="304800"/>
            <a:ext cx="7772400" cy="685800"/>
          </a:xfrm>
        </p:spPr>
        <p:txBody>
          <a:bodyPr>
            <a:normAutofit fontScale="90000"/>
          </a:bodyPr>
          <a:lstStyle/>
          <a:p>
            <a:pPr>
              <a:defRPr/>
            </a:pPr>
            <a:r>
              <a:rPr lang="en-US" sz="4000" dirty="0"/>
              <a:t>Determining Big-Oh</a:t>
            </a:r>
          </a:p>
        </p:txBody>
      </p:sp>
      <p:sp>
        <p:nvSpPr>
          <p:cNvPr id="69636" name="Rectangle 3"/>
          <p:cNvSpPr>
            <a:spLocks noGrp="1" noChangeArrowheads="1"/>
          </p:cNvSpPr>
          <p:nvPr>
            <p:ph type="body" idx="1"/>
          </p:nvPr>
        </p:nvSpPr>
        <p:spPr>
          <a:xfrm>
            <a:off x="685800" y="990600"/>
            <a:ext cx="7086600" cy="3124200"/>
          </a:xfrm>
        </p:spPr>
        <p:txBody>
          <a:bodyPr/>
          <a:lstStyle/>
          <a:p>
            <a:pPr marL="0" indent="0">
              <a:lnSpc>
                <a:spcPct val="150000"/>
              </a:lnSpc>
              <a:spcBef>
                <a:spcPct val="0"/>
              </a:spcBef>
              <a:defRPr/>
            </a:pPr>
            <a:r>
              <a:rPr lang="en-US" sz="3000" dirty="0">
                <a:effectLst>
                  <a:outerShdw blurRad="38100" dist="38100" dir="2700000" algn="tl">
                    <a:srgbClr val="000000">
                      <a:alpha val="43137"/>
                    </a:srgbClr>
                  </a:outerShdw>
                </a:effectLst>
              </a:rPr>
              <a:t>Repetition</a:t>
            </a:r>
          </a:p>
          <a:p>
            <a:pPr marL="0" indent="0">
              <a:lnSpc>
                <a:spcPct val="150000"/>
              </a:lnSpc>
              <a:spcBef>
                <a:spcPct val="0"/>
              </a:spcBef>
              <a:defRPr/>
            </a:pPr>
            <a:r>
              <a:rPr lang="en-US" sz="3000" dirty="0">
                <a:effectLst>
                  <a:outerShdw blurRad="38100" dist="38100" dir="2700000" algn="tl">
                    <a:srgbClr val="000000">
                      <a:alpha val="43137"/>
                    </a:srgbClr>
                  </a:outerShdw>
                </a:effectLst>
              </a:rPr>
              <a:t>Sequence </a:t>
            </a:r>
          </a:p>
          <a:p>
            <a:pPr marL="0" indent="0">
              <a:spcBef>
                <a:spcPct val="0"/>
              </a:spcBef>
              <a:buFont typeface="Monotype Sorts" pitchFamily="2" charset="2"/>
              <a:buNone/>
              <a:defRPr/>
            </a:pPr>
            <a:endParaRPr lang="en-US" sz="3000" dirty="0"/>
          </a:p>
        </p:txBody>
      </p:sp>
      <p:sp>
        <p:nvSpPr>
          <p:cNvPr id="74757"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4758"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4759" name="Rectangle 11"/>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pic>
        <p:nvPicPr>
          <p:cNvPr id="915457" name="Picture 1" descr="C:\Users\Jerry\Desktop\images.jpg"/>
          <p:cNvPicPr>
            <a:picLocks noChangeAspect="1" noChangeArrowheads="1"/>
          </p:cNvPicPr>
          <p:nvPr/>
        </p:nvPicPr>
        <p:blipFill>
          <a:blip r:embed="rId2" cstate="print"/>
          <a:srcRect/>
          <a:stretch>
            <a:fillRect/>
          </a:stretch>
        </p:blipFill>
        <p:spPr bwMode="auto">
          <a:xfrm>
            <a:off x="250790" y="3010084"/>
            <a:ext cx="8413820" cy="3123831"/>
          </a:xfrm>
          <a:prstGeom prst="rect">
            <a:avLst/>
          </a:prstGeom>
          <a:noFill/>
          <a:ln w="38100">
            <a:solidFill>
              <a:srgbClr val="FF0000"/>
            </a:solidFill>
          </a:ln>
        </p:spPr>
      </p:pic>
    </p:spTree>
    <p:extLst>
      <p:ext uri="{BB962C8B-B14F-4D97-AF65-F5344CB8AC3E}">
        <p14:creationId xmlns:p14="http://schemas.microsoft.com/office/powerpoint/2010/main" val="37116849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1"/>
          </p:nvPr>
        </p:nvSpPr>
        <p:spPr>
          <a:noFill/>
        </p:spPr>
        <p:txBody>
          <a:bodyPr/>
          <a:lstStyle/>
          <a:p>
            <a:fld id="{B4B3BAA8-5872-479F-A64E-993E8EFD4A11}" type="slidenum">
              <a:rPr lang="en-US" smtClean="0"/>
              <a:pPr/>
              <a:t>81</a:t>
            </a:fld>
            <a:endParaRPr lang="en-US" dirty="0"/>
          </a:p>
        </p:txBody>
      </p:sp>
      <p:sp>
        <p:nvSpPr>
          <p:cNvPr id="70659" name="Rectangle 2"/>
          <p:cNvSpPr>
            <a:spLocks noGrp="1" noChangeArrowheads="1"/>
          </p:cNvSpPr>
          <p:nvPr>
            <p:ph type="title"/>
          </p:nvPr>
        </p:nvSpPr>
        <p:spPr>
          <a:xfrm>
            <a:off x="685800" y="285750"/>
            <a:ext cx="7772400" cy="933450"/>
          </a:xfrm>
        </p:spPr>
        <p:txBody>
          <a:bodyPr/>
          <a:lstStyle/>
          <a:p>
            <a:pPr>
              <a:defRPr/>
            </a:pPr>
            <a:r>
              <a:rPr lang="en-US" dirty="0">
                <a:effectLst/>
              </a:rPr>
              <a:t>Repetition: Simple Loops</a:t>
            </a:r>
          </a:p>
        </p:txBody>
      </p:sp>
      <p:sp>
        <p:nvSpPr>
          <p:cNvPr id="75780"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5781"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5782" name="Rectangle 6"/>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382989" name="Text Box 13"/>
          <p:cNvSpPr txBox="1">
            <a:spLocks noChangeArrowheads="1"/>
          </p:cNvSpPr>
          <p:nvPr/>
        </p:nvSpPr>
        <p:spPr bwMode="auto">
          <a:xfrm>
            <a:off x="2005058" y="3792828"/>
            <a:ext cx="5313362" cy="523220"/>
          </a:xfrm>
          <a:prstGeom prst="rect">
            <a:avLst/>
          </a:prstGeom>
          <a:noFill/>
          <a:ln w="12700">
            <a:noFill/>
            <a:miter lim="800000"/>
            <a:headEnd type="none" w="sm" len="sm"/>
            <a:tailEnd type="none" w="sm" len="sm"/>
          </a:ln>
        </p:spPr>
        <p:txBody>
          <a:bodyPr>
            <a:spAutoFit/>
          </a:bodyPr>
          <a:lstStyle/>
          <a:p>
            <a:pPr algn="ctr">
              <a:defRPr/>
            </a:pPr>
            <a:r>
              <a:rPr lang="en-US" sz="2800" b="1" dirty="0">
                <a:solidFill>
                  <a:srgbClr val="FFFF00"/>
                </a:solidFill>
                <a:latin typeface="Arial" charset="0"/>
              </a:rPr>
              <a:t>O(n)</a:t>
            </a:r>
            <a:endParaRPr lang="en-US" sz="2800" dirty="0">
              <a:solidFill>
                <a:srgbClr val="FFFF00"/>
              </a:solidFill>
              <a:latin typeface="Arial" charset="0"/>
            </a:endParaRPr>
          </a:p>
        </p:txBody>
      </p:sp>
      <p:sp>
        <p:nvSpPr>
          <p:cNvPr id="70664" name="Rectangle 17"/>
          <p:cNvSpPr>
            <a:spLocks noGrp="1" noChangeArrowheads="1"/>
          </p:cNvSpPr>
          <p:nvPr>
            <p:ph type="body" idx="1"/>
          </p:nvPr>
        </p:nvSpPr>
        <p:spPr>
          <a:xfrm>
            <a:off x="2362200" y="1600200"/>
            <a:ext cx="4953000" cy="1600200"/>
          </a:xfrm>
          <a:solidFill>
            <a:schemeClr val="bg1">
              <a:lumMod val="20000"/>
              <a:lumOff val="80000"/>
            </a:schemeClr>
          </a:solidFill>
        </p:spPr>
        <p:txBody>
          <a:bodyPr/>
          <a:lstStyle/>
          <a:p>
            <a:pPr marL="0" indent="0">
              <a:lnSpc>
                <a:spcPct val="90000"/>
              </a:lnSpc>
              <a:buFont typeface="Monotype Sorts" pitchFamily="2" charset="2"/>
              <a:buNone/>
              <a:defRPr/>
            </a:pPr>
            <a:r>
              <a:rPr lang="en-US" sz="2400" dirty="0">
                <a:latin typeface="Courier New" pitchFamily="49" charset="0"/>
              </a:rPr>
              <a:t>for (i = 1; i &lt;= n; i++) {</a:t>
            </a:r>
          </a:p>
          <a:p>
            <a:pPr marL="0" indent="0">
              <a:lnSpc>
                <a:spcPct val="90000"/>
              </a:lnSpc>
              <a:buFont typeface="Monotype Sorts" pitchFamily="2" charset="2"/>
              <a:buNone/>
              <a:defRPr/>
            </a:pPr>
            <a:r>
              <a:rPr lang="en-US" sz="2400" dirty="0">
                <a:latin typeface="Courier New" pitchFamily="49" charset="0"/>
              </a:rPr>
              <a:t>  k = k + 5;</a:t>
            </a:r>
          </a:p>
          <a:p>
            <a:pPr marL="0" indent="0">
              <a:lnSpc>
                <a:spcPct val="90000"/>
              </a:lnSpc>
              <a:buFont typeface="Monotype Sorts" pitchFamily="2" charset="2"/>
              <a:buNone/>
              <a:defRPr/>
            </a:pPr>
            <a:r>
              <a:rPr lang="en-US" sz="2400" dirty="0">
                <a:latin typeface="Courier New" pitchFamily="49" charset="0"/>
              </a:rPr>
              <a:t>}</a:t>
            </a:r>
          </a:p>
        </p:txBody>
      </p:sp>
      <p:grpSp>
        <p:nvGrpSpPr>
          <p:cNvPr id="2" name="Group 29"/>
          <p:cNvGrpSpPr>
            <a:grpSpLocks/>
          </p:cNvGrpSpPr>
          <p:nvPr/>
        </p:nvGrpSpPr>
        <p:grpSpPr bwMode="auto">
          <a:xfrm>
            <a:off x="4648200" y="2438400"/>
            <a:ext cx="2713038" cy="533400"/>
            <a:chOff x="2928" y="1536"/>
            <a:chExt cx="1709" cy="336"/>
          </a:xfrm>
        </p:grpSpPr>
        <p:sp>
          <p:nvSpPr>
            <p:cNvPr id="75792" name="Text Box 19"/>
            <p:cNvSpPr txBox="1">
              <a:spLocks noChangeArrowheads="1"/>
            </p:cNvSpPr>
            <p:nvPr/>
          </p:nvSpPr>
          <p:spPr bwMode="auto">
            <a:xfrm>
              <a:off x="3494" y="1584"/>
              <a:ext cx="1143" cy="288"/>
            </a:xfrm>
            <a:prstGeom prst="rect">
              <a:avLst/>
            </a:prstGeom>
            <a:solidFill>
              <a:schemeClr val="tx1"/>
            </a:solidFill>
            <a:ln w="12700">
              <a:noFill/>
              <a:miter lim="800000"/>
              <a:headEnd type="none" w="sm" len="sm"/>
              <a:tailEnd type="none" w="sm" len="sm"/>
            </a:ln>
          </p:spPr>
          <p:txBody>
            <a:bodyPr wrap="none">
              <a:spAutoFit/>
            </a:bodyPr>
            <a:lstStyle/>
            <a:p>
              <a:r>
                <a:rPr lang="en-US" dirty="0">
                  <a:solidFill>
                    <a:schemeClr val="bg2"/>
                  </a:solidFill>
                </a:rPr>
                <a:t>constant time</a:t>
              </a:r>
            </a:p>
          </p:txBody>
        </p:sp>
        <p:sp>
          <p:nvSpPr>
            <p:cNvPr id="75793" name="Line 20"/>
            <p:cNvSpPr>
              <a:spLocks noChangeShapeType="1"/>
            </p:cNvSpPr>
            <p:nvPr/>
          </p:nvSpPr>
          <p:spPr bwMode="auto">
            <a:xfrm flipH="1" flipV="1">
              <a:off x="2928" y="1536"/>
              <a:ext cx="576" cy="214"/>
            </a:xfrm>
            <a:prstGeom prst="line">
              <a:avLst/>
            </a:prstGeom>
            <a:noFill/>
            <a:ln w="12700">
              <a:solidFill>
                <a:schemeClr val="bg2"/>
              </a:solidFill>
              <a:round/>
              <a:headEnd type="none" w="sm" len="sm"/>
              <a:tailEnd type="stealth" w="lg" len="med"/>
            </a:ln>
          </p:spPr>
          <p:txBody>
            <a:bodyPr wrap="none" anchor="ctr"/>
            <a:lstStyle/>
            <a:p>
              <a:endParaRPr lang="en-US" dirty="0"/>
            </a:p>
          </p:txBody>
        </p:sp>
      </p:grpSp>
      <p:grpSp>
        <p:nvGrpSpPr>
          <p:cNvPr id="3" name="Group 21"/>
          <p:cNvGrpSpPr>
            <a:grpSpLocks/>
          </p:cNvGrpSpPr>
          <p:nvPr/>
        </p:nvGrpSpPr>
        <p:grpSpPr bwMode="auto">
          <a:xfrm>
            <a:off x="685800" y="1752600"/>
            <a:ext cx="1676400" cy="1143000"/>
            <a:chOff x="480" y="2438"/>
            <a:chExt cx="1056" cy="768"/>
          </a:xfrm>
        </p:grpSpPr>
        <p:sp>
          <p:nvSpPr>
            <p:cNvPr id="70670" name="Text Box 22"/>
            <p:cNvSpPr txBox="1">
              <a:spLocks noChangeArrowheads="1"/>
            </p:cNvSpPr>
            <p:nvPr/>
          </p:nvSpPr>
          <p:spPr bwMode="auto">
            <a:xfrm>
              <a:off x="480" y="2544"/>
              <a:ext cx="746" cy="434"/>
            </a:xfrm>
            <a:prstGeom prst="rect">
              <a:avLst/>
            </a:prstGeom>
            <a:noFill/>
            <a:ln w="12700">
              <a:noFill/>
              <a:miter lim="800000"/>
              <a:headEnd type="none" w="sm" len="sm"/>
              <a:tailEnd type="none" w="sm" len="sm"/>
            </a:ln>
          </p:spPr>
          <p:txBody>
            <a:bodyPr wrap="none">
              <a:spAutoFit/>
            </a:bodyPr>
            <a:lstStyle/>
            <a:p>
              <a:pPr>
                <a:defRPr/>
              </a:pPr>
              <a:r>
                <a:rPr lang="en-US" sz="1800" dirty="0"/>
                <a:t>executed</a:t>
              </a:r>
            </a:p>
            <a:p>
              <a:pPr>
                <a:defRPr/>
              </a:pPr>
              <a:r>
                <a:rPr lang="en-US" sz="1800" i="1" dirty="0"/>
                <a:t>n</a:t>
              </a:r>
              <a:r>
                <a:rPr lang="en-US" sz="1800" dirty="0"/>
                <a:t> times</a:t>
              </a:r>
            </a:p>
          </p:txBody>
        </p:sp>
        <p:sp>
          <p:nvSpPr>
            <p:cNvPr id="75791" name="AutoShape 2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p:spPr>
          <p:txBody>
            <a:bodyPr wrap="none" anchor="ctr"/>
            <a:lstStyle/>
            <a:p>
              <a:endParaRPr lang="en-US" dirty="0"/>
            </a:p>
          </p:txBody>
        </p:sp>
      </p:grpSp>
      <p:sp>
        <p:nvSpPr>
          <p:cNvPr id="75788" name="AutoShape 25"/>
          <p:cNvSpPr>
            <a:spLocks/>
          </p:cNvSpPr>
          <p:nvPr/>
        </p:nvSpPr>
        <p:spPr bwMode="auto">
          <a:xfrm>
            <a:off x="1066799" y="4800599"/>
            <a:ext cx="5486401" cy="744829"/>
          </a:xfrm>
          <a:prstGeom prst="accentCallout2">
            <a:avLst>
              <a:gd name="adj1" fmla="val 30000"/>
              <a:gd name="adj2" fmla="val 101537"/>
              <a:gd name="adj3" fmla="val 30000"/>
              <a:gd name="adj4" fmla="val 102694"/>
              <a:gd name="adj5" fmla="val -88750"/>
              <a:gd name="adj6" fmla="val 103880"/>
            </a:avLst>
          </a:prstGeom>
          <a:solidFill>
            <a:schemeClr val="bg1">
              <a:lumMod val="20000"/>
              <a:lumOff val="80000"/>
            </a:schemeClr>
          </a:solidFill>
        </p:spPr>
        <p:txBody>
          <a:bodyPr vert="horz">
            <a:normAutofit lnSpcReduction="10000"/>
          </a:bodyPr>
          <a:lstStyle/>
          <a:p>
            <a:pPr eaLnBrk="1" hangingPunct="1">
              <a:lnSpc>
                <a:spcPct val="90000"/>
              </a:lnSpc>
              <a:spcBef>
                <a:spcPts val="400"/>
              </a:spcBef>
              <a:spcAft>
                <a:spcPts val="0"/>
              </a:spcAft>
              <a:buClr>
                <a:schemeClr val="accent1"/>
              </a:buClr>
              <a:buSzPct val="68000"/>
              <a:buFont typeface="Monotype Sorts" pitchFamily="2" charset="2"/>
              <a:buNone/>
            </a:pPr>
            <a:r>
              <a:rPr lang="en-US" sz="2400" dirty="0">
                <a:latin typeface="Courier New" pitchFamily="49" charset="0"/>
              </a:rPr>
              <a:t>Ignore multiplicative constants (e.g., “c”).</a:t>
            </a:r>
          </a:p>
        </p:txBody>
      </p:sp>
      <p:sp>
        <p:nvSpPr>
          <p:cNvPr id="17" name="AutoShape 25"/>
          <p:cNvSpPr>
            <a:spLocks/>
          </p:cNvSpPr>
          <p:nvPr/>
        </p:nvSpPr>
        <p:spPr bwMode="auto">
          <a:xfrm>
            <a:off x="2438400" y="5715000"/>
            <a:ext cx="4953000" cy="381000"/>
          </a:xfrm>
          <a:prstGeom prst="accentCallout2">
            <a:avLst>
              <a:gd name="adj1" fmla="val 30000"/>
              <a:gd name="adj2" fmla="val 101537"/>
              <a:gd name="adj3" fmla="val 30000"/>
              <a:gd name="adj4" fmla="val 102694"/>
              <a:gd name="adj5" fmla="val -88750"/>
              <a:gd name="adj6" fmla="val 103880"/>
            </a:avLst>
          </a:prstGeom>
          <a:solidFill>
            <a:schemeClr val="bg2">
              <a:lumMod val="95000"/>
              <a:lumOff val="5000"/>
            </a:schemeClr>
          </a:solidFill>
          <a:ln w="12700">
            <a:solidFill>
              <a:schemeClr val="tx1"/>
            </a:solidFill>
            <a:miter lim="800000"/>
            <a:headEnd/>
            <a:tailEnd type="triangle" w="med" len="med"/>
          </a:ln>
        </p:spPr>
        <p:txBody>
          <a:bodyPr/>
          <a:lstStyle/>
          <a:p>
            <a:pPr algn="ctr" eaLnBrk="1" hangingPunct="1">
              <a:defRPr/>
            </a:pPr>
            <a:r>
              <a:rPr lang="en-US" sz="1800" i="1" dirty="0">
                <a:latin typeface="Arial" charset="0"/>
              </a:rPr>
              <a:t>c is the time to execute a simple statement</a:t>
            </a:r>
          </a:p>
        </p:txBody>
      </p:sp>
      <p:pic>
        <p:nvPicPr>
          <p:cNvPr id="914433" name="Picture 1" descr="C:\Users\Jerry\Desktop\index.jpg"/>
          <p:cNvPicPr>
            <a:picLocks noChangeAspect="1" noChangeArrowheads="1"/>
          </p:cNvPicPr>
          <p:nvPr/>
        </p:nvPicPr>
        <p:blipFill>
          <a:blip r:embed="rId2" cstate="print"/>
          <a:srcRect/>
          <a:stretch>
            <a:fillRect/>
          </a:stretch>
        </p:blipFill>
        <p:spPr bwMode="auto">
          <a:xfrm>
            <a:off x="6821489" y="3505200"/>
            <a:ext cx="1878806" cy="1371600"/>
          </a:xfrm>
          <a:prstGeom prst="rect">
            <a:avLst/>
          </a:prstGeom>
          <a:noFill/>
        </p:spPr>
      </p:pic>
    </p:spTree>
    <p:extLst>
      <p:ext uri="{BB962C8B-B14F-4D97-AF65-F5344CB8AC3E}">
        <p14:creationId xmlns:p14="http://schemas.microsoft.com/office/powerpoint/2010/main" val="1459788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29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1"/>
          </p:nvPr>
        </p:nvSpPr>
        <p:spPr>
          <a:noFill/>
        </p:spPr>
        <p:txBody>
          <a:bodyPr/>
          <a:lstStyle/>
          <a:p>
            <a:fld id="{5EA9C1EE-B1A7-4F19-8E4B-E6B707720BBD}" type="slidenum">
              <a:rPr lang="en-US" smtClean="0"/>
              <a:pPr/>
              <a:t>82</a:t>
            </a:fld>
            <a:endParaRPr lang="en-US" dirty="0"/>
          </a:p>
        </p:txBody>
      </p:sp>
      <p:sp>
        <p:nvSpPr>
          <p:cNvPr id="71683" name="Rectangle 2"/>
          <p:cNvSpPr>
            <a:spLocks noGrp="1" noChangeArrowheads="1"/>
          </p:cNvSpPr>
          <p:nvPr>
            <p:ph type="title"/>
          </p:nvPr>
        </p:nvSpPr>
        <p:spPr>
          <a:xfrm>
            <a:off x="685800" y="285750"/>
            <a:ext cx="7772400" cy="933450"/>
          </a:xfrm>
        </p:spPr>
        <p:txBody>
          <a:bodyPr/>
          <a:lstStyle/>
          <a:p>
            <a:pPr>
              <a:defRPr/>
            </a:pPr>
            <a:r>
              <a:rPr lang="en-US" dirty="0">
                <a:effectLst/>
              </a:rPr>
              <a:t>Repetition: Nested Loops (1)</a:t>
            </a:r>
          </a:p>
        </p:txBody>
      </p:sp>
      <p:sp>
        <p:nvSpPr>
          <p:cNvPr id="76804" name="Rectangle 3"/>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6805"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6806"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385030" name="Text Box 6"/>
          <p:cNvSpPr txBox="1">
            <a:spLocks noChangeArrowheads="1"/>
          </p:cNvSpPr>
          <p:nvPr/>
        </p:nvSpPr>
        <p:spPr bwMode="auto">
          <a:xfrm>
            <a:off x="1524000" y="4396461"/>
            <a:ext cx="5867400" cy="523220"/>
          </a:xfrm>
          <a:prstGeom prst="rect">
            <a:avLst/>
          </a:prstGeom>
          <a:noFill/>
          <a:ln w="12700">
            <a:noFill/>
            <a:miter lim="800000"/>
            <a:headEnd type="none" w="sm" len="sm"/>
            <a:tailEnd type="none" w="sm" len="sm"/>
          </a:ln>
        </p:spPr>
        <p:txBody>
          <a:bodyPr>
            <a:spAutoFit/>
          </a:bodyPr>
          <a:lstStyle/>
          <a:p>
            <a:pPr algn="ctr">
              <a:defRPr/>
            </a:pPr>
            <a:r>
              <a:rPr lang="en-US" sz="2800" dirty="0">
                <a:solidFill>
                  <a:srgbClr val="FF0000"/>
                </a:solidFill>
              </a:rPr>
              <a:t>O(n</a:t>
            </a:r>
            <a:r>
              <a:rPr lang="en-US" sz="2800" baseline="30000" dirty="0">
                <a:solidFill>
                  <a:srgbClr val="FF0000"/>
                </a:solidFill>
              </a:rPr>
              <a:t>2</a:t>
            </a:r>
            <a:r>
              <a:rPr lang="en-US" sz="2000" dirty="0">
                <a:solidFill>
                  <a:srgbClr val="FF0000"/>
                </a:solidFill>
                <a:effectLst>
                  <a:outerShdw blurRad="38100" dist="38100" dir="2700000" algn="tl">
                    <a:srgbClr val="000000">
                      <a:alpha val="43137"/>
                    </a:srgbClr>
                  </a:outerShdw>
                </a:effectLst>
              </a:rPr>
              <a:t>)</a:t>
            </a:r>
            <a:endParaRPr lang="en-US" sz="2000" b="1" dirty="0">
              <a:solidFill>
                <a:srgbClr val="FF0000"/>
              </a:solidFill>
              <a:effectLst>
                <a:outerShdw blurRad="38100" dist="38100" dir="2700000" algn="tl">
                  <a:srgbClr val="000000">
                    <a:alpha val="43137"/>
                  </a:srgbClr>
                </a:outerShdw>
              </a:effectLst>
            </a:endParaRPr>
          </a:p>
        </p:txBody>
      </p:sp>
      <p:sp>
        <p:nvSpPr>
          <p:cNvPr id="71688" name="Rectangle 7"/>
          <p:cNvSpPr>
            <a:spLocks noGrp="1" noChangeArrowheads="1"/>
          </p:cNvSpPr>
          <p:nvPr>
            <p:ph type="body" idx="1"/>
          </p:nvPr>
        </p:nvSpPr>
        <p:spPr>
          <a:xfrm>
            <a:off x="1828800" y="1600200"/>
            <a:ext cx="5486400" cy="2057400"/>
          </a:xfrm>
          <a:solidFill>
            <a:schemeClr val="bg1">
              <a:lumMod val="20000"/>
              <a:lumOff val="80000"/>
            </a:schemeClr>
          </a:solidFill>
        </p:spPr>
        <p:txBody>
          <a:bodyPr/>
          <a:lstStyle/>
          <a:p>
            <a:pPr marL="0" indent="0">
              <a:lnSpc>
                <a:spcPct val="90000"/>
              </a:lnSpc>
              <a:buFont typeface="Monotype Sorts" pitchFamily="2" charset="2"/>
              <a:buNone/>
              <a:defRPr/>
            </a:pPr>
            <a:r>
              <a:rPr lang="en-US" sz="2400" b="1" dirty="0">
                <a:latin typeface="Courier New" pitchFamily="49" charset="0"/>
              </a:rPr>
              <a:t>for (i = 1; i &lt;= </a:t>
            </a:r>
            <a:r>
              <a:rPr lang="en-US" sz="2400" b="1" dirty="0">
                <a:solidFill>
                  <a:srgbClr val="FF0000"/>
                </a:solidFill>
                <a:latin typeface="Courier New" pitchFamily="49" charset="0"/>
              </a:rPr>
              <a:t>n</a:t>
            </a:r>
            <a:r>
              <a:rPr lang="en-US" sz="2400" b="1" dirty="0">
                <a:latin typeface="Courier New" pitchFamily="49" charset="0"/>
              </a:rPr>
              <a:t>; i++) {</a:t>
            </a:r>
          </a:p>
          <a:p>
            <a:pPr marL="0" indent="0">
              <a:lnSpc>
                <a:spcPct val="90000"/>
              </a:lnSpc>
              <a:buFont typeface="Monotype Sorts" pitchFamily="2" charset="2"/>
              <a:buNone/>
              <a:defRPr/>
            </a:pPr>
            <a:r>
              <a:rPr lang="en-US" sz="2400" b="1" dirty="0">
                <a:latin typeface="Courier New" pitchFamily="49" charset="0"/>
              </a:rPr>
              <a:t>  for (j = 1; j &lt;=</a:t>
            </a:r>
            <a:r>
              <a:rPr lang="en-US" sz="2400" b="1" dirty="0">
                <a:solidFill>
                  <a:srgbClr val="FFC000"/>
                </a:solidFill>
                <a:latin typeface="Courier New" pitchFamily="49" charset="0"/>
              </a:rPr>
              <a:t> </a:t>
            </a:r>
            <a:r>
              <a:rPr lang="en-US" sz="2400" b="1" dirty="0">
                <a:solidFill>
                  <a:srgbClr val="FF0000"/>
                </a:solidFill>
                <a:latin typeface="Courier New" pitchFamily="49" charset="0"/>
              </a:rPr>
              <a:t>n</a:t>
            </a:r>
            <a:r>
              <a:rPr lang="en-US" sz="2400" b="1" dirty="0">
                <a:latin typeface="Courier New" pitchFamily="49" charset="0"/>
              </a:rPr>
              <a:t>; j++) {</a:t>
            </a:r>
          </a:p>
          <a:p>
            <a:pPr marL="0" indent="0">
              <a:lnSpc>
                <a:spcPct val="90000"/>
              </a:lnSpc>
              <a:buFont typeface="Monotype Sorts" pitchFamily="2" charset="2"/>
              <a:buNone/>
              <a:defRPr/>
            </a:pPr>
            <a:r>
              <a:rPr lang="en-US" sz="2400" b="1" dirty="0">
                <a:latin typeface="Courier New" pitchFamily="49" charset="0"/>
              </a:rPr>
              <a:t>    k = k + i + j;</a:t>
            </a:r>
          </a:p>
          <a:p>
            <a:pPr marL="0" indent="0">
              <a:lnSpc>
                <a:spcPct val="90000"/>
              </a:lnSpc>
              <a:buFont typeface="Monotype Sorts" pitchFamily="2" charset="2"/>
              <a:buNone/>
              <a:defRPr/>
            </a:pPr>
            <a:r>
              <a:rPr lang="en-US" sz="2400" b="1" dirty="0">
                <a:latin typeface="Courier New" pitchFamily="49" charset="0"/>
              </a:rPr>
              <a:t>  }</a:t>
            </a:r>
          </a:p>
          <a:p>
            <a:pPr marL="0" indent="0">
              <a:lnSpc>
                <a:spcPct val="90000"/>
              </a:lnSpc>
              <a:buFont typeface="Monotype Sorts" pitchFamily="2" charset="2"/>
              <a:buNone/>
              <a:defRPr/>
            </a:pPr>
            <a:r>
              <a:rPr lang="en-US" sz="2400" b="1" dirty="0">
                <a:latin typeface="Courier New" pitchFamily="49" charset="0"/>
              </a:rPr>
              <a:t>}</a:t>
            </a:r>
          </a:p>
        </p:txBody>
      </p:sp>
      <p:grpSp>
        <p:nvGrpSpPr>
          <p:cNvPr id="2" name="Group 19"/>
          <p:cNvGrpSpPr>
            <a:grpSpLocks/>
          </p:cNvGrpSpPr>
          <p:nvPr/>
        </p:nvGrpSpPr>
        <p:grpSpPr bwMode="auto">
          <a:xfrm>
            <a:off x="5029200" y="2819400"/>
            <a:ext cx="1890713" cy="1143000"/>
            <a:chOff x="2688" y="1728"/>
            <a:chExt cx="1191" cy="720"/>
          </a:xfrm>
        </p:grpSpPr>
        <p:sp>
          <p:nvSpPr>
            <p:cNvPr id="76818" name="Text Box 9"/>
            <p:cNvSpPr txBox="1">
              <a:spLocks noChangeArrowheads="1"/>
            </p:cNvSpPr>
            <p:nvPr/>
          </p:nvSpPr>
          <p:spPr bwMode="auto">
            <a:xfrm>
              <a:off x="2736" y="2160"/>
              <a:ext cx="1143" cy="288"/>
            </a:xfrm>
            <a:prstGeom prst="rect">
              <a:avLst/>
            </a:prstGeom>
            <a:solidFill>
              <a:schemeClr val="tx1"/>
            </a:solidFill>
            <a:ln w="12700">
              <a:noFill/>
              <a:miter lim="800000"/>
              <a:headEnd type="none" w="sm" len="sm"/>
              <a:tailEnd type="none" w="sm" len="sm"/>
            </a:ln>
          </p:spPr>
          <p:txBody>
            <a:bodyPr wrap="none">
              <a:spAutoFit/>
            </a:bodyPr>
            <a:lstStyle/>
            <a:p>
              <a:r>
                <a:rPr lang="en-US" dirty="0">
                  <a:solidFill>
                    <a:schemeClr val="bg2"/>
                  </a:solidFill>
                </a:rPr>
                <a:t>constant time</a:t>
              </a:r>
            </a:p>
          </p:txBody>
        </p:sp>
        <p:sp>
          <p:nvSpPr>
            <p:cNvPr id="76819" name="Line 10"/>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p:spPr>
          <p:txBody>
            <a:bodyPr wrap="none" anchor="ctr"/>
            <a:lstStyle/>
            <a:p>
              <a:endParaRPr lang="en-US" dirty="0"/>
            </a:p>
          </p:txBody>
        </p:sp>
      </p:grpSp>
      <p:grpSp>
        <p:nvGrpSpPr>
          <p:cNvPr id="3" name="Group 11"/>
          <p:cNvGrpSpPr>
            <a:grpSpLocks/>
          </p:cNvGrpSpPr>
          <p:nvPr/>
        </p:nvGrpSpPr>
        <p:grpSpPr bwMode="auto">
          <a:xfrm>
            <a:off x="152400" y="1676400"/>
            <a:ext cx="1676400" cy="1828800"/>
            <a:chOff x="480" y="2438"/>
            <a:chExt cx="1056" cy="768"/>
          </a:xfrm>
        </p:grpSpPr>
        <p:sp>
          <p:nvSpPr>
            <p:cNvPr id="76816" name="Text Box 12"/>
            <p:cNvSpPr txBox="1">
              <a:spLocks noChangeArrowheads="1"/>
            </p:cNvSpPr>
            <p:nvPr/>
          </p:nvSpPr>
          <p:spPr bwMode="auto">
            <a:xfrm>
              <a:off x="480" y="2544"/>
              <a:ext cx="804" cy="349"/>
            </a:xfrm>
            <a:prstGeom prst="rect">
              <a:avLst/>
            </a:prstGeom>
            <a:noFill/>
            <a:ln w="12700">
              <a:noFill/>
              <a:miter lim="800000"/>
              <a:headEnd type="none" w="sm" len="sm"/>
              <a:tailEnd type="none" w="sm" len="sm"/>
            </a:ln>
          </p:spPr>
          <p:txBody>
            <a:bodyPr wrap="none">
              <a:spAutoFit/>
            </a:bodyPr>
            <a:lstStyle/>
            <a:p>
              <a:r>
                <a:rPr lang="en-US" dirty="0"/>
                <a:t>executed</a:t>
              </a:r>
            </a:p>
            <a:p>
              <a:r>
                <a:rPr lang="en-US" i="1" dirty="0"/>
                <a:t>n</a:t>
              </a:r>
              <a:r>
                <a:rPr lang="en-US" dirty="0"/>
                <a:t> times</a:t>
              </a:r>
            </a:p>
          </p:txBody>
        </p:sp>
        <p:sp>
          <p:nvSpPr>
            <p:cNvPr id="76817"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p:spPr>
          <p:txBody>
            <a:bodyPr wrap="none" anchor="ctr"/>
            <a:lstStyle/>
            <a:p>
              <a:endParaRPr lang="en-US" dirty="0"/>
            </a:p>
          </p:txBody>
        </p:sp>
      </p:grpSp>
      <p:sp>
        <p:nvSpPr>
          <p:cNvPr id="385038" name="AutoShape 14"/>
          <p:cNvSpPr>
            <a:spLocks/>
          </p:cNvSpPr>
          <p:nvPr/>
        </p:nvSpPr>
        <p:spPr bwMode="auto">
          <a:xfrm>
            <a:off x="1059656" y="5181600"/>
            <a:ext cx="4929020" cy="832834"/>
          </a:xfrm>
          <a:prstGeom prst="accentCallout2">
            <a:avLst>
              <a:gd name="adj1" fmla="val 30000"/>
              <a:gd name="adj2" fmla="val 101537"/>
              <a:gd name="adj3" fmla="val 30000"/>
              <a:gd name="adj4" fmla="val 104454"/>
              <a:gd name="adj5" fmla="val -104167"/>
              <a:gd name="adj6" fmla="val 107468"/>
            </a:avLst>
          </a:prstGeom>
          <a:solidFill>
            <a:schemeClr val="bg1">
              <a:lumMod val="40000"/>
              <a:lumOff val="60000"/>
            </a:schemeClr>
          </a:solidFill>
        </p:spPr>
        <p:txBody>
          <a:bodyPr vert="horz">
            <a:noAutofit/>
          </a:bodyPr>
          <a:lstStyle/>
          <a:p>
            <a:pPr eaLnBrk="1" hangingPunct="1">
              <a:lnSpc>
                <a:spcPct val="90000"/>
              </a:lnSpc>
              <a:spcBef>
                <a:spcPts val="400"/>
              </a:spcBef>
              <a:spcAft>
                <a:spcPts val="0"/>
              </a:spcAft>
              <a:buClr>
                <a:schemeClr val="accent1"/>
              </a:buClr>
              <a:buSzPct val="68000"/>
              <a:buFont typeface="Monotype Sorts" pitchFamily="2" charset="2"/>
              <a:buNone/>
            </a:pPr>
            <a:r>
              <a:rPr lang="en-US" sz="2400" dirty="0">
                <a:latin typeface="Courier New" pitchFamily="49" charset="0"/>
              </a:rPr>
              <a:t>Ignore multiplicative constants (e.g., “c”).</a:t>
            </a:r>
          </a:p>
        </p:txBody>
      </p:sp>
      <p:grpSp>
        <p:nvGrpSpPr>
          <p:cNvPr id="4" name="Group 16"/>
          <p:cNvGrpSpPr>
            <a:grpSpLocks/>
          </p:cNvGrpSpPr>
          <p:nvPr/>
        </p:nvGrpSpPr>
        <p:grpSpPr bwMode="auto">
          <a:xfrm>
            <a:off x="7086600" y="2057400"/>
            <a:ext cx="1855788" cy="1187450"/>
            <a:chOff x="3504" y="2256"/>
            <a:chExt cx="1122" cy="972"/>
          </a:xfrm>
        </p:grpSpPr>
        <p:sp>
          <p:nvSpPr>
            <p:cNvPr id="76814"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p:spPr>
          <p:txBody>
            <a:bodyPr wrap="none" anchor="ctr"/>
            <a:lstStyle/>
            <a:p>
              <a:endParaRPr lang="en-US" dirty="0"/>
            </a:p>
          </p:txBody>
        </p:sp>
        <p:sp>
          <p:nvSpPr>
            <p:cNvPr id="76815" name="Text Box 18"/>
            <p:cNvSpPr txBox="1">
              <a:spLocks noChangeArrowheads="1"/>
            </p:cNvSpPr>
            <p:nvPr/>
          </p:nvSpPr>
          <p:spPr bwMode="auto">
            <a:xfrm>
              <a:off x="3763" y="2256"/>
              <a:ext cx="863" cy="972"/>
            </a:xfrm>
            <a:prstGeom prst="rect">
              <a:avLst/>
            </a:prstGeom>
            <a:noFill/>
            <a:ln w="12700">
              <a:noFill/>
              <a:miter lim="800000"/>
              <a:headEnd type="none" w="sm" len="sm"/>
              <a:tailEnd type="none" w="sm" len="sm"/>
            </a:ln>
          </p:spPr>
          <p:txBody>
            <a:bodyPr wrap="none">
              <a:spAutoFit/>
            </a:bodyPr>
            <a:lstStyle/>
            <a:p>
              <a:r>
                <a:rPr lang="en-US" dirty="0"/>
                <a:t>inner loop</a:t>
              </a:r>
            </a:p>
            <a:p>
              <a:r>
                <a:rPr lang="en-US" dirty="0"/>
                <a:t>executed</a:t>
              </a:r>
            </a:p>
            <a:p>
              <a:r>
                <a:rPr lang="en-US" i="1" dirty="0"/>
                <a:t>n</a:t>
              </a:r>
              <a:r>
                <a:rPr lang="en-US" dirty="0"/>
                <a:t> times</a:t>
              </a:r>
            </a:p>
          </p:txBody>
        </p:sp>
      </p:grpSp>
      <p:pic>
        <p:nvPicPr>
          <p:cNvPr id="913409" name="Picture 1" descr="C:\Users\Jerry\Desktop\index.jpg"/>
          <p:cNvPicPr>
            <a:picLocks noChangeAspect="1" noChangeArrowheads="1"/>
          </p:cNvPicPr>
          <p:nvPr/>
        </p:nvPicPr>
        <p:blipFill>
          <a:blip r:embed="rId2" cstate="print"/>
          <a:srcRect/>
          <a:stretch>
            <a:fillRect/>
          </a:stretch>
        </p:blipFill>
        <p:spPr bwMode="auto">
          <a:xfrm>
            <a:off x="6764338" y="4800600"/>
            <a:ext cx="1732873" cy="1333500"/>
          </a:xfrm>
          <a:prstGeom prst="rect">
            <a:avLst/>
          </a:prstGeom>
          <a:noFill/>
        </p:spPr>
      </p:pic>
    </p:spTree>
    <p:extLst>
      <p:ext uri="{BB962C8B-B14F-4D97-AF65-F5344CB8AC3E}">
        <p14:creationId xmlns:p14="http://schemas.microsoft.com/office/powerpoint/2010/main" val="3477394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503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5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p:bldP spid="38503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1"/>
          </p:nvPr>
        </p:nvSpPr>
        <p:spPr>
          <a:noFill/>
        </p:spPr>
        <p:txBody>
          <a:bodyPr/>
          <a:lstStyle/>
          <a:p>
            <a:fld id="{C8DE7C8C-CE2F-477A-AD70-6E541147F307}" type="slidenum">
              <a:rPr lang="en-US" smtClean="0"/>
              <a:pPr/>
              <a:t>83</a:t>
            </a:fld>
            <a:endParaRPr lang="en-US" dirty="0"/>
          </a:p>
        </p:txBody>
      </p:sp>
      <p:sp>
        <p:nvSpPr>
          <p:cNvPr id="77827" name="Rectangle 2"/>
          <p:cNvSpPr>
            <a:spLocks noGrp="1" noChangeArrowheads="1"/>
          </p:cNvSpPr>
          <p:nvPr>
            <p:ph type="title"/>
          </p:nvPr>
        </p:nvSpPr>
        <p:spPr>
          <a:xfrm>
            <a:off x="685800" y="285750"/>
            <a:ext cx="7772400" cy="933450"/>
          </a:xfrm>
          <a:noFill/>
        </p:spPr>
        <p:txBody>
          <a:bodyPr/>
          <a:lstStyle/>
          <a:p>
            <a:r>
              <a:rPr lang="en-US" dirty="0">
                <a:effectLst/>
              </a:rPr>
              <a:t>Repetition: Nested Loops (2)</a:t>
            </a:r>
          </a:p>
        </p:txBody>
      </p:sp>
      <p:sp>
        <p:nvSpPr>
          <p:cNvPr id="77828" name="Rectangle 3"/>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7829"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7830"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387078" name="Text Box 6"/>
          <p:cNvSpPr txBox="1">
            <a:spLocks noChangeArrowheads="1"/>
          </p:cNvSpPr>
          <p:nvPr/>
        </p:nvSpPr>
        <p:spPr bwMode="auto">
          <a:xfrm>
            <a:off x="785019" y="4151342"/>
            <a:ext cx="7587803" cy="461665"/>
          </a:xfrm>
          <a:prstGeom prst="rect">
            <a:avLst/>
          </a:prstGeom>
          <a:noFill/>
          <a:ln w="12700">
            <a:noFill/>
            <a:miter lim="800000"/>
            <a:headEnd type="none" w="sm" len="sm"/>
            <a:tailEnd type="none" w="sm" len="sm"/>
          </a:ln>
        </p:spPr>
        <p:txBody>
          <a:bodyPr wrap="square">
            <a:spAutoFit/>
          </a:bodyPr>
          <a:lstStyle/>
          <a:p>
            <a:r>
              <a:rPr lang="en-US" sz="1800" dirty="0"/>
              <a:t>c + 2c + 3c + 4c + … + nc = cn(n+1)/2 = (c/2)n</a:t>
            </a:r>
            <a:r>
              <a:rPr lang="en-US" sz="1800" baseline="30000" dirty="0"/>
              <a:t>2</a:t>
            </a:r>
            <a:r>
              <a:rPr lang="en-US" sz="1800" dirty="0"/>
              <a:t> + (c/2)n </a:t>
            </a:r>
            <a:r>
              <a:rPr lang="en-US" sz="2400" dirty="0">
                <a:solidFill>
                  <a:srgbClr val="FFFF00"/>
                </a:solidFill>
              </a:rPr>
              <a:t>= O(n</a:t>
            </a:r>
            <a:r>
              <a:rPr lang="en-US" sz="2400" baseline="30000" dirty="0">
                <a:solidFill>
                  <a:srgbClr val="FFFF00"/>
                </a:solidFill>
              </a:rPr>
              <a:t>2</a:t>
            </a:r>
            <a:r>
              <a:rPr lang="en-US" sz="2000" dirty="0">
                <a:solidFill>
                  <a:srgbClr val="FFFF00"/>
                </a:solidFill>
              </a:rPr>
              <a:t>)</a:t>
            </a:r>
            <a:endParaRPr lang="en-US" sz="2000" b="1" dirty="0">
              <a:solidFill>
                <a:srgbClr val="FFFF00"/>
              </a:solidFill>
            </a:endParaRPr>
          </a:p>
        </p:txBody>
      </p:sp>
      <p:sp>
        <p:nvSpPr>
          <p:cNvPr id="72712" name="Rectangle 7"/>
          <p:cNvSpPr>
            <a:spLocks noGrp="1" noChangeArrowheads="1"/>
          </p:cNvSpPr>
          <p:nvPr>
            <p:ph type="body" idx="1"/>
          </p:nvPr>
        </p:nvSpPr>
        <p:spPr>
          <a:xfrm>
            <a:off x="1828800" y="1600200"/>
            <a:ext cx="5486400" cy="2057400"/>
          </a:xfrm>
          <a:solidFill>
            <a:schemeClr val="bg1">
              <a:lumMod val="40000"/>
              <a:lumOff val="60000"/>
            </a:schemeClr>
          </a:solidFill>
        </p:spPr>
        <p:txBody>
          <a:bodyPr/>
          <a:lstStyle/>
          <a:p>
            <a:pPr marL="0" indent="0">
              <a:lnSpc>
                <a:spcPct val="90000"/>
              </a:lnSpc>
              <a:buFont typeface="Monotype Sorts" pitchFamily="2" charset="2"/>
              <a:buNone/>
              <a:defRPr/>
            </a:pPr>
            <a:r>
              <a:rPr lang="en-US" sz="2400" b="1" dirty="0">
                <a:latin typeface="Courier New" pitchFamily="49" charset="0"/>
              </a:rPr>
              <a:t>for (i = 1; i &lt;= n; i++) {</a:t>
            </a:r>
          </a:p>
          <a:p>
            <a:pPr marL="0" indent="0">
              <a:lnSpc>
                <a:spcPct val="90000"/>
              </a:lnSpc>
              <a:buFont typeface="Monotype Sorts" pitchFamily="2" charset="2"/>
              <a:buNone/>
              <a:defRPr/>
            </a:pPr>
            <a:r>
              <a:rPr lang="en-US" sz="2400" b="1" dirty="0">
                <a:latin typeface="Courier New" pitchFamily="49" charset="0"/>
              </a:rPr>
              <a:t>  for (j = 1; j &lt;= i; j++) {</a:t>
            </a:r>
          </a:p>
          <a:p>
            <a:pPr marL="0" indent="0">
              <a:lnSpc>
                <a:spcPct val="90000"/>
              </a:lnSpc>
              <a:buFont typeface="Monotype Sorts" pitchFamily="2" charset="2"/>
              <a:buNone/>
              <a:defRPr/>
            </a:pPr>
            <a:r>
              <a:rPr lang="en-US" sz="2400" b="1" dirty="0">
                <a:latin typeface="Courier New" pitchFamily="49" charset="0"/>
              </a:rPr>
              <a:t>    k = k + i + j;</a:t>
            </a:r>
          </a:p>
          <a:p>
            <a:pPr marL="0" indent="0">
              <a:lnSpc>
                <a:spcPct val="90000"/>
              </a:lnSpc>
              <a:buFont typeface="Monotype Sorts" pitchFamily="2" charset="2"/>
              <a:buNone/>
              <a:defRPr/>
            </a:pPr>
            <a:r>
              <a:rPr lang="en-US" sz="2400" b="1" dirty="0">
                <a:latin typeface="Courier New" pitchFamily="49" charset="0"/>
              </a:rPr>
              <a:t>  }</a:t>
            </a:r>
          </a:p>
          <a:p>
            <a:pPr marL="0" indent="0">
              <a:lnSpc>
                <a:spcPct val="90000"/>
              </a:lnSpc>
              <a:buFont typeface="Monotype Sorts" pitchFamily="2" charset="2"/>
              <a:buNone/>
              <a:defRPr/>
            </a:pPr>
            <a:r>
              <a:rPr lang="en-US" sz="2400" b="1" dirty="0">
                <a:latin typeface="Courier New" pitchFamily="49" charset="0"/>
              </a:rPr>
              <a:t>}</a:t>
            </a:r>
          </a:p>
        </p:txBody>
      </p:sp>
      <p:sp>
        <p:nvSpPr>
          <p:cNvPr id="77843" name="Text Box 9"/>
          <p:cNvSpPr txBox="1">
            <a:spLocks noChangeArrowheads="1"/>
          </p:cNvSpPr>
          <p:nvPr/>
        </p:nvSpPr>
        <p:spPr bwMode="auto">
          <a:xfrm>
            <a:off x="5681076" y="3250199"/>
            <a:ext cx="1814513" cy="457200"/>
          </a:xfrm>
          <a:prstGeom prst="rect">
            <a:avLst/>
          </a:prstGeom>
          <a:solidFill>
            <a:schemeClr val="tx1"/>
          </a:solidFill>
          <a:ln w="57150">
            <a:solidFill>
              <a:schemeClr val="tx1"/>
            </a:solidFill>
            <a:miter lim="800000"/>
            <a:headEnd type="none" w="sm" len="sm"/>
            <a:tailEnd type="none" w="sm" len="sm"/>
          </a:ln>
        </p:spPr>
        <p:txBody>
          <a:bodyPr wrap="none">
            <a:spAutoFit/>
          </a:bodyPr>
          <a:lstStyle/>
          <a:p>
            <a:r>
              <a:rPr lang="en-US" dirty="0">
                <a:solidFill>
                  <a:schemeClr val="bg2"/>
                </a:solidFill>
              </a:rPr>
              <a:t>constant time</a:t>
            </a:r>
          </a:p>
        </p:txBody>
      </p:sp>
      <p:sp>
        <p:nvSpPr>
          <p:cNvPr id="77844" name="Line 10"/>
          <p:cNvSpPr>
            <a:spLocks noChangeShapeType="1"/>
          </p:cNvSpPr>
          <p:nvPr/>
        </p:nvSpPr>
        <p:spPr bwMode="auto">
          <a:xfrm flipH="1" flipV="1">
            <a:off x="5681076" y="2584037"/>
            <a:ext cx="457200" cy="609600"/>
          </a:xfrm>
          <a:prstGeom prst="line">
            <a:avLst/>
          </a:prstGeom>
          <a:noFill/>
          <a:ln w="57150">
            <a:solidFill>
              <a:schemeClr val="tx1"/>
            </a:solidFill>
            <a:round/>
            <a:headEnd type="none" w="sm" len="sm"/>
            <a:tailEnd type="stealth" w="lg" len="med"/>
          </a:ln>
        </p:spPr>
        <p:txBody>
          <a:bodyPr wrap="none" anchor="ctr"/>
          <a:lstStyle/>
          <a:p>
            <a:endParaRPr lang="en-US" dirty="0"/>
          </a:p>
        </p:txBody>
      </p:sp>
      <p:grpSp>
        <p:nvGrpSpPr>
          <p:cNvPr id="3" name="Group 11"/>
          <p:cNvGrpSpPr>
            <a:grpSpLocks/>
          </p:cNvGrpSpPr>
          <p:nvPr/>
        </p:nvGrpSpPr>
        <p:grpSpPr bwMode="auto">
          <a:xfrm>
            <a:off x="152400" y="1676400"/>
            <a:ext cx="1676400" cy="1828800"/>
            <a:chOff x="480" y="2438"/>
            <a:chExt cx="1056" cy="768"/>
          </a:xfrm>
        </p:grpSpPr>
        <p:sp>
          <p:nvSpPr>
            <p:cNvPr id="77841" name="Text Box 12"/>
            <p:cNvSpPr txBox="1">
              <a:spLocks noChangeArrowheads="1"/>
            </p:cNvSpPr>
            <p:nvPr/>
          </p:nvSpPr>
          <p:spPr bwMode="auto">
            <a:xfrm>
              <a:off x="480" y="2544"/>
              <a:ext cx="797" cy="345"/>
            </a:xfrm>
            <a:prstGeom prst="rect">
              <a:avLst/>
            </a:prstGeom>
            <a:noFill/>
            <a:ln w="12700">
              <a:noFill/>
              <a:miter lim="800000"/>
              <a:headEnd type="none" w="sm" len="sm"/>
              <a:tailEnd type="none" w="sm" len="sm"/>
            </a:ln>
          </p:spPr>
          <p:txBody>
            <a:bodyPr wrap="none">
              <a:spAutoFit/>
            </a:bodyPr>
            <a:lstStyle/>
            <a:p>
              <a:r>
                <a:rPr lang="en-US" dirty="0"/>
                <a:t>executed</a:t>
              </a:r>
            </a:p>
            <a:p>
              <a:r>
                <a:rPr lang="en-US" i="1" dirty="0"/>
                <a:t>n</a:t>
              </a:r>
              <a:r>
                <a:rPr lang="en-US" dirty="0"/>
                <a:t> times</a:t>
              </a:r>
            </a:p>
          </p:txBody>
        </p:sp>
        <p:sp>
          <p:nvSpPr>
            <p:cNvPr id="77842"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p:spPr>
          <p:txBody>
            <a:bodyPr wrap="none" anchor="ctr"/>
            <a:lstStyle/>
            <a:p>
              <a:endParaRPr lang="en-US" dirty="0"/>
            </a:p>
          </p:txBody>
        </p:sp>
      </p:grpSp>
      <p:sp>
        <p:nvSpPr>
          <p:cNvPr id="387086" name="AutoShape 14"/>
          <p:cNvSpPr>
            <a:spLocks/>
          </p:cNvSpPr>
          <p:nvPr/>
        </p:nvSpPr>
        <p:spPr bwMode="auto">
          <a:xfrm>
            <a:off x="3733800" y="4933948"/>
            <a:ext cx="4953000" cy="681455"/>
          </a:xfrm>
          <a:prstGeom prst="accentCallout2">
            <a:avLst>
              <a:gd name="adj1" fmla="val 30000"/>
              <a:gd name="adj2" fmla="val -1537"/>
              <a:gd name="adj3" fmla="val 30000"/>
              <a:gd name="adj4" fmla="val -6889"/>
              <a:gd name="adj5" fmla="val -58750"/>
              <a:gd name="adj6" fmla="val -12532"/>
            </a:avLst>
          </a:prstGeom>
          <a:solidFill>
            <a:schemeClr val="bg1">
              <a:lumMod val="40000"/>
              <a:lumOff val="60000"/>
            </a:schemeClr>
          </a:solidFill>
        </p:spPr>
        <p:txBody>
          <a:bodyPr vert="horz">
            <a:noAutofit/>
          </a:bodyPr>
          <a:lstStyle/>
          <a:p>
            <a:pPr eaLnBrk="1" hangingPunct="1">
              <a:lnSpc>
                <a:spcPct val="90000"/>
              </a:lnSpc>
              <a:spcBef>
                <a:spcPts val="400"/>
              </a:spcBef>
              <a:spcAft>
                <a:spcPts val="0"/>
              </a:spcAft>
              <a:buClr>
                <a:schemeClr val="accent1"/>
              </a:buClr>
              <a:buSzPct val="68000"/>
              <a:buFont typeface="Monotype Sorts" pitchFamily="2" charset="2"/>
              <a:buNone/>
            </a:pPr>
            <a:r>
              <a:rPr lang="en-US" sz="2400" dirty="0">
                <a:latin typeface="Courier New" pitchFamily="49" charset="0"/>
              </a:rPr>
              <a:t>Ignore non-dominating terms</a:t>
            </a:r>
          </a:p>
        </p:txBody>
      </p:sp>
      <p:grpSp>
        <p:nvGrpSpPr>
          <p:cNvPr id="4" name="Group 16"/>
          <p:cNvGrpSpPr>
            <a:grpSpLocks/>
          </p:cNvGrpSpPr>
          <p:nvPr/>
        </p:nvGrpSpPr>
        <p:grpSpPr bwMode="auto">
          <a:xfrm>
            <a:off x="7086600" y="2057401"/>
            <a:ext cx="1625419" cy="923005"/>
            <a:chOff x="3504" y="2256"/>
            <a:chExt cx="983" cy="756"/>
          </a:xfrm>
        </p:grpSpPr>
        <p:sp>
          <p:nvSpPr>
            <p:cNvPr id="77839"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p:spPr>
          <p:txBody>
            <a:bodyPr wrap="none" anchor="ctr"/>
            <a:lstStyle/>
            <a:p>
              <a:endParaRPr lang="en-US" dirty="0"/>
            </a:p>
          </p:txBody>
        </p:sp>
        <p:sp>
          <p:nvSpPr>
            <p:cNvPr id="77840" name="Text Box 18"/>
            <p:cNvSpPr txBox="1">
              <a:spLocks noChangeArrowheads="1"/>
            </p:cNvSpPr>
            <p:nvPr/>
          </p:nvSpPr>
          <p:spPr bwMode="auto">
            <a:xfrm>
              <a:off x="3763" y="2256"/>
              <a:ext cx="724" cy="756"/>
            </a:xfrm>
            <a:prstGeom prst="rect">
              <a:avLst/>
            </a:prstGeom>
            <a:noFill/>
            <a:ln w="12700">
              <a:noFill/>
              <a:miter lim="800000"/>
              <a:headEnd type="none" w="sm" len="sm"/>
              <a:tailEnd type="none" w="sm" len="sm"/>
            </a:ln>
          </p:spPr>
          <p:txBody>
            <a:bodyPr wrap="none">
              <a:spAutoFit/>
            </a:bodyPr>
            <a:lstStyle/>
            <a:p>
              <a:r>
                <a:rPr lang="en-US" dirty="0"/>
                <a:t>inner loop</a:t>
              </a:r>
            </a:p>
            <a:p>
              <a:r>
                <a:rPr lang="en-US" dirty="0"/>
                <a:t>executed</a:t>
              </a:r>
            </a:p>
            <a:p>
              <a:r>
                <a:rPr lang="en-US" i="1" dirty="0">
                  <a:solidFill>
                    <a:srgbClr val="FFFF00"/>
                  </a:solidFill>
                </a:rPr>
                <a:t>i</a:t>
              </a:r>
              <a:r>
                <a:rPr lang="en-US" dirty="0"/>
                <a:t> times</a:t>
              </a:r>
            </a:p>
          </p:txBody>
        </p:sp>
      </p:grpSp>
      <p:sp>
        <p:nvSpPr>
          <p:cNvPr id="387091" name="AutoShape 19"/>
          <p:cNvSpPr>
            <a:spLocks/>
          </p:cNvSpPr>
          <p:nvPr/>
        </p:nvSpPr>
        <p:spPr bwMode="auto">
          <a:xfrm>
            <a:off x="2743199" y="5791200"/>
            <a:ext cx="5022761" cy="685800"/>
          </a:xfrm>
          <a:prstGeom prst="accentCallout2">
            <a:avLst>
              <a:gd name="adj1" fmla="val 30000"/>
              <a:gd name="adj2" fmla="val -1537"/>
              <a:gd name="adj3" fmla="val 30000"/>
              <a:gd name="adj4" fmla="val -9870"/>
              <a:gd name="adj5" fmla="val -196667"/>
              <a:gd name="adj6" fmla="val -18685"/>
            </a:avLst>
          </a:prstGeom>
          <a:solidFill>
            <a:schemeClr val="bg1">
              <a:lumMod val="40000"/>
              <a:lumOff val="60000"/>
            </a:schemeClr>
          </a:solidFill>
        </p:spPr>
        <p:txBody>
          <a:bodyPr vert="horz">
            <a:noAutofit/>
          </a:bodyPr>
          <a:lstStyle/>
          <a:p>
            <a:pPr eaLnBrk="1" hangingPunct="1">
              <a:lnSpc>
                <a:spcPct val="90000"/>
              </a:lnSpc>
              <a:spcBef>
                <a:spcPts val="400"/>
              </a:spcBef>
              <a:spcAft>
                <a:spcPts val="0"/>
              </a:spcAft>
              <a:buClr>
                <a:schemeClr val="accent1"/>
              </a:buClr>
              <a:buSzPct val="68000"/>
              <a:buFont typeface="Monotype Sorts" pitchFamily="2" charset="2"/>
              <a:buNone/>
            </a:pPr>
            <a:r>
              <a:rPr lang="en-US" sz="2400" dirty="0">
                <a:latin typeface="Courier New" pitchFamily="49" charset="0"/>
              </a:rPr>
              <a:t>Ignore multiplicative constants</a:t>
            </a:r>
          </a:p>
        </p:txBody>
      </p:sp>
    </p:spTree>
    <p:extLst>
      <p:ext uri="{BB962C8B-B14F-4D97-AF65-F5344CB8AC3E}">
        <p14:creationId xmlns:p14="http://schemas.microsoft.com/office/powerpoint/2010/main" val="33575025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707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708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8" grpId="0"/>
      <p:bldP spid="387086" grpId="0" animBg="1"/>
      <p:bldP spid="38709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1"/>
          </p:nvPr>
        </p:nvSpPr>
        <p:spPr>
          <a:noFill/>
        </p:spPr>
        <p:txBody>
          <a:bodyPr/>
          <a:lstStyle/>
          <a:p>
            <a:fld id="{75088281-5A74-46F6-855A-6CDAEBC51844}" type="slidenum">
              <a:rPr lang="en-US" smtClean="0"/>
              <a:pPr/>
              <a:t>84</a:t>
            </a:fld>
            <a:endParaRPr lang="en-US" dirty="0"/>
          </a:p>
        </p:txBody>
      </p:sp>
      <p:sp>
        <p:nvSpPr>
          <p:cNvPr id="78851" name="Rectangle 2"/>
          <p:cNvSpPr>
            <a:spLocks noGrp="1" noChangeArrowheads="1"/>
          </p:cNvSpPr>
          <p:nvPr>
            <p:ph type="title"/>
          </p:nvPr>
        </p:nvSpPr>
        <p:spPr>
          <a:xfrm>
            <a:off x="685800" y="285750"/>
            <a:ext cx="7772400" cy="933450"/>
          </a:xfrm>
          <a:noFill/>
        </p:spPr>
        <p:txBody>
          <a:bodyPr/>
          <a:lstStyle/>
          <a:p>
            <a:r>
              <a:rPr lang="en-US" dirty="0"/>
              <a:t>Repetition: Nested Loops (3)</a:t>
            </a:r>
          </a:p>
        </p:txBody>
      </p:sp>
      <p:sp>
        <p:nvSpPr>
          <p:cNvPr id="78852" name="Rectangle 3"/>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8853"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8854"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388102" name="Text Box 6"/>
          <p:cNvSpPr txBox="1">
            <a:spLocks noChangeArrowheads="1"/>
          </p:cNvSpPr>
          <p:nvPr/>
        </p:nvSpPr>
        <p:spPr bwMode="auto">
          <a:xfrm>
            <a:off x="1295400" y="4572000"/>
            <a:ext cx="6781800" cy="523220"/>
          </a:xfrm>
          <a:prstGeom prst="rect">
            <a:avLst/>
          </a:prstGeom>
          <a:noFill/>
          <a:ln w="12700">
            <a:noFill/>
            <a:miter lim="800000"/>
            <a:headEnd type="none" w="sm" len="sm"/>
            <a:tailEnd type="none" w="sm" len="sm"/>
          </a:ln>
        </p:spPr>
        <p:txBody>
          <a:bodyPr>
            <a:spAutoFit/>
          </a:bodyPr>
          <a:lstStyle/>
          <a:p>
            <a:pPr algn="ctr"/>
            <a:r>
              <a:rPr lang="en-US" sz="2800" dirty="0">
                <a:solidFill>
                  <a:srgbClr val="FFFF00"/>
                </a:solidFill>
              </a:rPr>
              <a:t>20 * c * n = O(n)</a:t>
            </a:r>
          </a:p>
        </p:txBody>
      </p:sp>
      <p:sp>
        <p:nvSpPr>
          <p:cNvPr id="73736" name="Rectangle 7"/>
          <p:cNvSpPr>
            <a:spLocks noGrp="1" noChangeArrowheads="1"/>
          </p:cNvSpPr>
          <p:nvPr>
            <p:ph type="body" idx="1"/>
          </p:nvPr>
        </p:nvSpPr>
        <p:spPr>
          <a:xfrm>
            <a:off x="1828800" y="1600200"/>
            <a:ext cx="5486400" cy="2057400"/>
          </a:xfrm>
          <a:solidFill>
            <a:schemeClr val="bg1">
              <a:lumMod val="40000"/>
              <a:lumOff val="60000"/>
            </a:schemeClr>
          </a:solidFill>
        </p:spPr>
        <p:txBody>
          <a:bodyPr/>
          <a:lstStyle/>
          <a:p>
            <a:pPr marL="0" indent="0">
              <a:lnSpc>
                <a:spcPct val="90000"/>
              </a:lnSpc>
              <a:buFont typeface="Monotype Sorts" pitchFamily="2" charset="2"/>
              <a:buNone/>
              <a:defRPr/>
            </a:pPr>
            <a:r>
              <a:rPr lang="en-US" sz="2400" b="1" dirty="0">
                <a:latin typeface="Courier New" pitchFamily="49" charset="0"/>
              </a:rPr>
              <a:t>for (i = 1; i &lt;= n; i++) {</a:t>
            </a:r>
          </a:p>
          <a:p>
            <a:pPr marL="0" indent="0">
              <a:lnSpc>
                <a:spcPct val="90000"/>
              </a:lnSpc>
              <a:buFont typeface="Monotype Sorts" pitchFamily="2" charset="2"/>
              <a:buNone/>
              <a:defRPr/>
            </a:pPr>
            <a:r>
              <a:rPr lang="en-US" sz="2400" b="1" dirty="0">
                <a:latin typeface="Courier New" pitchFamily="49" charset="0"/>
              </a:rPr>
              <a:t>  for (j = 1; j &lt;= 20; j++) {</a:t>
            </a:r>
          </a:p>
          <a:p>
            <a:pPr marL="0" indent="0">
              <a:lnSpc>
                <a:spcPct val="90000"/>
              </a:lnSpc>
              <a:buFont typeface="Monotype Sorts" pitchFamily="2" charset="2"/>
              <a:buNone/>
              <a:defRPr/>
            </a:pPr>
            <a:r>
              <a:rPr lang="en-US" sz="2400" b="1" dirty="0">
                <a:latin typeface="Courier New" pitchFamily="49" charset="0"/>
              </a:rPr>
              <a:t>    k = k + i + j;</a:t>
            </a:r>
          </a:p>
          <a:p>
            <a:pPr marL="0" indent="0">
              <a:lnSpc>
                <a:spcPct val="90000"/>
              </a:lnSpc>
              <a:buFont typeface="Monotype Sorts" pitchFamily="2" charset="2"/>
              <a:buNone/>
              <a:defRPr/>
            </a:pPr>
            <a:r>
              <a:rPr lang="en-US" sz="2400" b="1" dirty="0">
                <a:latin typeface="Courier New" pitchFamily="49" charset="0"/>
              </a:rPr>
              <a:t>  }</a:t>
            </a:r>
          </a:p>
          <a:p>
            <a:pPr marL="0" indent="0">
              <a:lnSpc>
                <a:spcPct val="90000"/>
              </a:lnSpc>
              <a:buFont typeface="Monotype Sorts" pitchFamily="2" charset="2"/>
              <a:buNone/>
              <a:defRPr/>
            </a:pPr>
            <a:r>
              <a:rPr lang="en-US" sz="2400" b="1" dirty="0">
                <a:latin typeface="Courier New" pitchFamily="49" charset="0"/>
              </a:rPr>
              <a:t>}</a:t>
            </a:r>
          </a:p>
        </p:txBody>
      </p:sp>
      <p:grpSp>
        <p:nvGrpSpPr>
          <p:cNvPr id="2" name="Group 8"/>
          <p:cNvGrpSpPr>
            <a:grpSpLocks/>
          </p:cNvGrpSpPr>
          <p:nvPr/>
        </p:nvGrpSpPr>
        <p:grpSpPr bwMode="auto">
          <a:xfrm>
            <a:off x="5029200" y="2819400"/>
            <a:ext cx="1890713" cy="1143000"/>
            <a:chOff x="2688" y="1728"/>
            <a:chExt cx="1191" cy="720"/>
          </a:xfrm>
        </p:grpSpPr>
        <p:sp>
          <p:nvSpPr>
            <p:cNvPr id="78866" name="Text Box 9"/>
            <p:cNvSpPr txBox="1">
              <a:spLocks noChangeArrowheads="1"/>
            </p:cNvSpPr>
            <p:nvPr/>
          </p:nvSpPr>
          <p:spPr bwMode="auto">
            <a:xfrm>
              <a:off x="2736" y="2160"/>
              <a:ext cx="1143" cy="288"/>
            </a:xfrm>
            <a:prstGeom prst="rect">
              <a:avLst/>
            </a:prstGeom>
            <a:solidFill>
              <a:schemeClr val="tx1"/>
            </a:solidFill>
            <a:ln w="12700">
              <a:noFill/>
              <a:miter lim="800000"/>
              <a:headEnd type="none" w="sm" len="sm"/>
              <a:tailEnd type="none" w="sm" len="sm"/>
            </a:ln>
          </p:spPr>
          <p:txBody>
            <a:bodyPr wrap="none">
              <a:spAutoFit/>
            </a:bodyPr>
            <a:lstStyle/>
            <a:p>
              <a:r>
                <a:rPr lang="en-US" dirty="0">
                  <a:solidFill>
                    <a:schemeClr val="bg2"/>
                  </a:solidFill>
                </a:rPr>
                <a:t>constant time</a:t>
              </a:r>
            </a:p>
          </p:txBody>
        </p:sp>
        <p:sp>
          <p:nvSpPr>
            <p:cNvPr id="78867" name="Line 10"/>
            <p:cNvSpPr>
              <a:spLocks noChangeShapeType="1"/>
            </p:cNvSpPr>
            <p:nvPr/>
          </p:nvSpPr>
          <p:spPr bwMode="auto">
            <a:xfrm flipH="1" flipV="1">
              <a:off x="2688" y="1728"/>
              <a:ext cx="288" cy="384"/>
            </a:xfrm>
            <a:prstGeom prst="line">
              <a:avLst/>
            </a:prstGeom>
            <a:noFill/>
            <a:ln w="12700">
              <a:solidFill>
                <a:schemeClr val="bg2"/>
              </a:solidFill>
              <a:round/>
              <a:headEnd type="none" w="sm" len="sm"/>
              <a:tailEnd type="stealth" w="lg" len="med"/>
            </a:ln>
          </p:spPr>
          <p:txBody>
            <a:bodyPr wrap="none" anchor="ctr"/>
            <a:lstStyle/>
            <a:p>
              <a:endParaRPr lang="en-US" dirty="0"/>
            </a:p>
          </p:txBody>
        </p:sp>
      </p:grpSp>
      <p:grpSp>
        <p:nvGrpSpPr>
          <p:cNvPr id="3" name="Group 11"/>
          <p:cNvGrpSpPr>
            <a:grpSpLocks/>
          </p:cNvGrpSpPr>
          <p:nvPr/>
        </p:nvGrpSpPr>
        <p:grpSpPr bwMode="auto">
          <a:xfrm>
            <a:off x="152400" y="1676400"/>
            <a:ext cx="1676400" cy="1828800"/>
            <a:chOff x="480" y="2438"/>
            <a:chExt cx="1056" cy="768"/>
          </a:xfrm>
        </p:grpSpPr>
        <p:sp>
          <p:nvSpPr>
            <p:cNvPr id="78864" name="Text Box 12"/>
            <p:cNvSpPr txBox="1">
              <a:spLocks noChangeArrowheads="1"/>
            </p:cNvSpPr>
            <p:nvPr/>
          </p:nvSpPr>
          <p:spPr bwMode="auto">
            <a:xfrm>
              <a:off x="480" y="2544"/>
              <a:ext cx="797" cy="345"/>
            </a:xfrm>
            <a:prstGeom prst="rect">
              <a:avLst/>
            </a:prstGeom>
            <a:noFill/>
            <a:ln w="12700">
              <a:noFill/>
              <a:miter lim="800000"/>
              <a:headEnd type="none" w="sm" len="sm"/>
              <a:tailEnd type="none" w="sm" len="sm"/>
            </a:ln>
          </p:spPr>
          <p:txBody>
            <a:bodyPr wrap="none">
              <a:spAutoFit/>
            </a:bodyPr>
            <a:lstStyle/>
            <a:p>
              <a:r>
                <a:rPr lang="en-US" dirty="0"/>
                <a:t>executed</a:t>
              </a:r>
            </a:p>
            <a:p>
              <a:r>
                <a:rPr lang="en-US" i="1" dirty="0"/>
                <a:t>n</a:t>
              </a:r>
              <a:r>
                <a:rPr lang="en-US" dirty="0"/>
                <a:t> times</a:t>
              </a:r>
            </a:p>
          </p:txBody>
        </p:sp>
        <p:sp>
          <p:nvSpPr>
            <p:cNvPr id="78865"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p:spPr>
          <p:txBody>
            <a:bodyPr wrap="none" anchor="ctr"/>
            <a:lstStyle/>
            <a:p>
              <a:endParaRPr lang="en-US" dirty="0"/>
            </a:p>
          </p:txBody>
        </p:sp>
      </p:grpSp>
      <p:grpSp>
        <p:nvGrpSpPr>
          <p:cNvPr id="4" name="Group 16"/>
          <p:cNvGrpSpPr>
            <a:grpSpLocks/>
          </p:cNvGrpSpPr>
          <p:nvPr/>
        </p:nvGrpSpPr>
        <p:grpSpPr bwMode="auto">
          <a:xfrm>
            <a:off x="7288212" y="2057399"/>
            <a:ext cx="1625418" cy="923004"/>
            <a:chOff x="3504" y="2256"/>
            <a:chExt cx="983" cy="756"/>
          </a:xfrm>
        </p:grpSpPr>
        <p:sp>
          <p:nvSpPr>
            <p:cNvPr id="78862" name="AutoShape 17"/>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p:spPr>
          <p:txBody>
            <a:bodyPr wrap="none" anchor="ctr"/>
            <a:lstStyle/>
            <a:p>
              <a:endParaRPr lang="en-US" dirty="0"/>
            </a:p>
          </p:txBody>
        </p:sp>
        <p:sp>
          <p:nvSpPr>
            <p:cNvPr id="78863" name="Text Box 18"/>
            <p:cNvSpPr txBox="1">
              <a:spLocks noChangeArrowheads="1"/>
            </p:cNvSpPr>
            <p:nvPr/>
          </p:nvSpPr>
          <p:spPr bwMode="auto">
            <a:xfrm>
              <a:off x="3763" y="2256"/>
              <a:ext cx="724" cy="756"/>
            </a:xfrm>
            <a:prstGeom prst="rect">
              <a:avLst/>
            </a:prstGeom>
            <a:noFill/>
            <a:ln w="12700">
              <a:noFill/>
              <a:miter lim="800000"/>
              <a:headEnd type="none" w="sm" len="sm"/>
              <a:tailEnd type="none" w="sm" len="sm"/>
            </a:ln>
          </p:spPr>
          <p:txBody>
            <a:bodyPr wrap="none">
              <a:spAutoFit/>
            </a:bodyPr>
            <a:lstStyle/>
            <a:p>
              <a:r>
                <a:rPr lang="en-US" dirty="0"/>
                <a:t>inner loop</a:t>
              </a:r>
            </a:p>
            <a:p>
              <a:r>
                <a:rPr lang="en-US" dirty="0"/>
                <a:t>executed</a:t>
              </a:r>
            </a:p>
            <a:p>
              <a:r>
                <a:rPr lang="en-US" b="1" i="1" dirty="0">
                  <a:solidFill>
                    <a:srgbClr val="FFFF00"/>
                  </a:solidFill>
                </a:rPr>
                <a:t>20</a:t>
              </a:r>
              <a:r>
                <a:rPr lang="en-US" dirty="0"/>
                <a:t> times</a:t>
              </a:r>
            </a:p>
          </p:txBody>
        </p:sp>
      </p:grpSp>
      <p:sp>
        <p:nvSpPr>
          <p:cNvPr id="388115" name="AutoShape 19"/>
          <p:cNvSpPr>
            <a:spLocks/>
          </p:cNvSpPr>
          <p:nvPr/>
        </p:nvSpPr>
        <p:spPr bwMode="auto">
          <a:xfrm>
            <a:off x="3048000" y="5257800"/>
            <a:ext cx="5410200" cy="781110"/>
          </a:xfrm>
          <a:prstGeom prst="accentCallout2">
            <a:avLst>
              <a:gd name="adj1" fmla="val 25000"/>
              <a:gd name="adj2" fmla="val -1389"/>
              <a:gd name="adj3" fmla="val 25000"/>
              <a:gd name="adj4" fmla="val -1389"/>
              <a:gd name="adj5" fmla="val -62847"/>
              <a:gd name="adj6" fmla="val -1417"/>
            </a:avLst>
          </a:prstGeom>
          <a:solidFill>
            <a:schemeClr val="bg1">
              <a:lumMod val="40000"/>
              <a:lumOff val="60000"/>
            </a:schemeClr>
          </a:solidFill>
        </p:spPr>
        <p:txBody>
          <a:bodyPr vert="horz">
            <a:noAutofit/>
          </a:bodyPr>
          <a:lstStyle/>
          <a:p>
            <a:pPr eaLnBrk="1" hangingPunct="1">
              <a:lnSpc>
                <a:spcPct val="90000"/>
              </a:lnSpc>
              <a:spcBef>
                <a:spcPts val="400"/>
              </a:spcBef>
              <a:spcAft>
                <a:spcPts val="0"/>
              </a:spcAft>
              <a:buClr>
                <a:schemeClr val="accent1"/>
              </a:buClr>
              <a:buSzPct val="68000"/>
              <a:buFont typeface="Monotype Sorts" pitchFamily="2" charset="2"/>
              <a:buNone/>
            </a:pPr>
            <a:r>
              <a:rPr lang="en-US" sz="2400" dirty="0">
                <a:latin typeface="Courier New" pitchFamily="49" charset="0"/>
              </a:rPr>
              <a:t>Ignore multiplicative constants (e.g., 20*c)</a:t>
            </a:r>
          </a:p>
        </p:txBody>
      </p:sp>
    </p:spTree>
    <p:extLst>
      <p:ext uri="{BB962C8B-B14F-4D97-AF65-F5344CB8AC3E}">
        <p14:creationId xmlns:p14="http://schemas.microsoft.com/office/powerpoint/2010/main" val="11096383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810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8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p:bldP spid="38811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1"/>
          </p:nvPr>
        </p:nvSpPr>
        <p:spPr>
          <a:noFill/>
        </p:spPr>
        <p:txBody>
          <a:bodyPr/>
          <a:lstStyle/>
          <a:p>
            <a:fld id="{A08BE4C5-1290-4591-968C-D6CE956E876D}" type="slidenum">
              <a:rPr lang="en-US" smtClean="0"/>
              <a:pPr/>
              <a:t>85</a:t>
            </a:fld>
            <a:endParaRPr lang="en-US" dirty="0"/>
          </a:p>
        </p:txBody>
      </p:sp>
      <p:sp>
        <p:nvSpPr>
          <p:cNvPr id="79875" name="Rectangle 2"/>
          <p:cNvSpPr>
            <a:spLocks noGrp="1" noChangeArrowheads="1"/>
          </p:cNvSpPr>
          <p:nvPr>
            <p:ph type="title"/>
          </p:nvPr>
        </p:nvSpPr>
        <p:spPr>
          <a:xfrm>
            <a:off x="685800" y="285750"/>
            <a:ext cx="7772400" cy="628650"/>
          </a:xfrm>
          <a:noFill/>
        </p:spPr>
        <p:txBody>
          <a:bodyPr>
            <a:normAutofit fontScale="90000"/>
          </a:bodyPr>
          <a:lstStyle/>
          <a:p>
            <a:r>
              <a:rPr lang="en-US" dirty="0"/>
              <a:t>Sequence</a:t>
            </a:r>
          </a:p>
        </p:txBody>
      </p:sp>
      <p:sp>
        <p:nvSpPr>
          <p:cNvPr id="79876" name="Rectangle 3"/>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9877"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79878"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dirty="0"/>
          </a:p>
        </p:txBody>
      </p:sp>
      <p:sp>
        <p:nvSpPr>
          <p:cNvPr id="389126" name="Text Box 6"/>
          <p:cNvSpPr txBox="1">
            <a:spLocks noChangeArrowheads="1"/>
          </p:cNvSpPr>
          <p:nvPr/>
        </p:nvSpPr>
        <p:spPr bwMode="auto">
          <a:xfrm>
            <a:off x="685800" y="4615190"/>
            <a:ext cx="6781800" cy="523220"/>
          </a:xfrm>
          <a:prstGeom prst="rect">
            <a:avLst/>
          </a:prstGeom>
          <a:noFill/>
          <a:ln w="12700">
            <a:noFill/>
            <a:miter lim="800000"/>
            <a:headEnd type="none" w="sm" len="sm"/>
            <a:tailEnd type="none" w="sm" len="sm"/>
          </a:ln>
        </p:spPr>
        <p:txBody>
          <a:bodyPr>
            <a:spAutoFit/>
          </a:bodyPr>
          <a:lstStyle/>
          <a:p>
            <a:pPr algn="ctr"/>
            <a:r>
              <a:rPr lang="en-US" sz="2800" dirty="0">
                <a:solidFill>
                  <a:srgbClr val="FFFF00"/>
                </a:solidFill>
              </a:rPr>
              <a:t>c *10 + 20 * c * n = O(n)</a:t>
            </a:r>
            <a:endParaRPr lang="en-US" sz="2800" b="1" dirty="0">
              <a:solidFill>
                <a:srgbClr val="FFFF00"/>
              </a:solidFill>
            </a:endParaRPr>
          </a:p>
        </p:txBody>
      </p:sp>
      <p:sp>
        <p:nvSpPr>
          <p:cNvPr id="67592" name="Rectangle 7"/>
          <p:cNvSpPr>
            <a:spLocks noGrp="1" noChangeArrowheads="1"/>
          </p:cNvSpPr>
          <p:nvPr>
            <p:ph type="body" idx="1"/>
          </p:nvPr>
        </p:nvSpPr>
        <p:spPr>
          <a:xfrm>
            <a:off x="2133600" y="2743200"/>
            <a:ext cx="5486400" cy="1752600"/>
          </a:xfrm>
          <a:solidFill>
            <a:schemeClr val="bg1">
              <a:lumMod val="40000"/>
              <a:lumOff val="60000"/>
            </a:schemeClr>
          </a:solidFill>
        </p:spPr>
        <p:txBody>
          <a:bodyPr>
            <a:normAutofit fontScale="92500" lnSpcReduction="10000"/>
          </a:bodyPr>
          <a:lstStyle/>
          <a:p>
            <a:pPr marL="0" indent="0">
              <a:lnSpc>
                <a:spcPct val="90000"/>
              </a:lnSpc>
              <a:buFont typeface="Monotype Sorts" pitchFamily="2" charset="2"/>
              <a:buNone/>
              <a:defRPr/>
            </a:pPr>
            <a:r>
              <a:rPr lang="en-US" sz="2400" b="1" kern="1200" dirty="0">
                <a:latin typeface="Courier New" pitchFamily="49" charset="0"/>
              </a:rPr>
              <a:t>for (i = 1; i &lt;= n; i++) {</a:t>
            </a:r>
          </a:p>
          <a:p>
            <a:pPr marL="0" indent="0">
              <a:lnSpc>
                <a:spcPct val="90000"/>
              </a:lnSpc>
              <a:buFont typeface="Monotype Sorts" pitchFamily="2" charset="2"/>
              <a:buNone/>
              <a:defRPr/>
            </a:pPr>
            <a:r>
              <a:rPr lang="en-US" sz="2400" b="1" kern="1200" dirty="0">
                <a:latin typeface="Courier New" pitchFamily="49" charset="0"/>
              </a:rPr>
              <a:t>  for (j = 1; j &lt;= 20; j++) {</a:t>
            </a:r>
          </a:p>
          <a:p>
            <a:pPr marL="0" indent="0">
              <a:lnSpc>
                <a:spcPct val="90000"/>
              </a:lnSpc>
              <a:buFont typeface="Monotype Sorts" pitchFamily="2" charset="2"/>
              <a:buNone/>
              <a:defRPr/>
            </a:pPr>
            <a:r>
              <a:rPr lang="en-US" sz="2400" b="1" kern="1200" dirty="0">
                <a:latin typeface="Courier New" pitchFamily="49" charset="0"/>
              </a:rPr>
              <a:t>    k = k + i + j;</a:t>
            </a:r>
          </a:p>
          <a:p>
            <a:pPr marL="0" indent="0">
              <a:lnSpc>
                <a:spcPct val="90000"/>
              </a:lnSpc>
              <a:buFont typeface="Monotype Sorts" pitchFamily="2" charset="2"/>
              <a:buNone/>
              <a:defRPr/>
            </a:pPr>
            <a:r>
              <a:rPr lang="en-US" sz="2400" b="1" kern="1200" dirty="0">
                <a:latin typeface="Courier New" pitchFamily="49" charset="0"/>
              </a:rPr>
              <a:t>  }</a:t>
            </a:r>
          </a:p>
          <a:p>
            <a:pPr marL="0" indent="0">
              <a:lnSpc>
                <a:spcPct val="90000"/>
              </a:lnSpc>
              <a:buFont typeface="Monotype Sorts" pitchFamily="2" charset="2"/>
              <a:buNone/>
              <a:defRPr/>
            </a:pPr>
            <a:r>
              <a:rPr lang="en-US" sz="2400" b="1" kern="1200" dirty="0">
                <a:latin typeface="Courier New" pitchFamily="49" charset="0"/>
              </a:rPr>
              <a:t>}</a:t>
            </a:r>
          </a:p>
        </p:txBody>
      </p:sp>
      <p:grpSp>
        <p:nvGrpSpPr>
          <p:cNvPr id="2" name="Group 11"/>
          <p:cNvGrpSpPr>
            <a:grpSpLocks/>
          </p:cNvGrpSpPr>
          <p:nvPr/>
        </p:nvGrpSpPr>
        <p:grpSpPr bwMode="auto">
          <a:xfrm>
            <a:off x="457200" y="2819400"/>
            <a:ext cx="1676400" cy="1524000"/>
            <a:chOff x="480" y="2438"/>
            <a:chExt cx="1056" cy="768"/>
          </a:xfrm>
        </p:grpSpPr>
        <p:sp>
          <p:nvSpPr>
            <p:cNvPr id="79890" name="Text Box 12"/>
            <p:cNvSpPr txBox="1">
              <a:spLocks noChangeArrowheads="1"/>
            </p:cNvSpPr>
            <p:nvPr/>
          </p:nvSpPr>
          <p:spPr bwMode="auto">
            <a:xfrm>
              <a:off x="480" y="2544"/>
              <a:ext cx="797" cy="415"/>
            </a:xfrm>
            <a:prstGeom prst="rect">
              <a:avLst/>
            </a:prstGeom>
            <a:noFill/>
            <a:ln w="12700">
              <a:noFill/>
              <a:miter lim="800000"/>
              <a:headEnd type="none" w="sm" len="sm"/>
              <a:tailEnd type="none" w="sm" len="sm"/>
            </a:ln>
          </p:spPr>
          <p:txBody>
            <a:bodyPr wrap="none">
              <a:spAutoFit/>
            </a:bodyPr>
            <a:lstStyle/>
            <a:p>
              <a:r>
                <a:rPr lang="en-US" dirty="0"/>
                <a:t>executed</a:t>
              </a:r>
            </a:p>
            <a:p>
              <a:r>
                <a:rPr lang="en-US" i="1" dirty="0"/>
                <a:t>n</a:t>
              </a:r>
              <a:r>
                <a:rPr lang="en-US" dirty="0"/>
                <a:t> times</a:t>
              </a:r>
            </a:p>
          </p:txBody>
        </p:sp>
        <p:sp>
          <p:nvSpPr>
            <p:cNvPr id="79891" name="AutoShape 13"/>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p:spPr>
          <p:txBody>
            <a:bodyPr wrap="none" anchor="ctr"/>
            <a:lstStyle/>
            <a:p>
              <a:endParaRPr lang="en-US" dirty="0"/>
            </a:p>
          </p:txBody>
        </p:sp>
      </p:grpSp>
      <p:grpSp>
        <p:nvGrpSpPr>
          <p:cNvPr id="3" name="Group 15"/>
          <p:cNvGrpSpPr>
            <a:grpSpLocks/>
          </p:cNvGrpSpPr>
          <p:nvPr/>
        </p:nvGrpSpPr>
        <p:grpSpPr bwMode="auto">
          <a:xfrm>
            <a:off x="6781799" y="3038231"/>
            <a:ext cx="2035494" cy="923004"/>
            <a:chOff x="3504" y="2248"/>
            <a:chExt cx="1231" cy="756"/>
          </a:xfrm>
        </p:grpSpPr>
        <p:sp>
          <p:nvSpPr>
            <p:cNvPr id="79888" name="AutoShape 16"/>
            <p:cNvSpPr>
              <a:spLocks/>
            </p:cNvSpPr>
            <p:nvPr/>
          </p:nvSpPr>
          <p:spPr bwMode="auto">
            <a:xfrm>
              <a:off x="3504" y="2352"/>
              <a:ext cx="192" cy="624"/>
            </a:xfrm>
            <a:prstGeom prst="rightBrace">
              <a:avLst>
                <a:gd name="adj1" fmla="val 27083"/>
                <a:gd name="adj2" fmla="val 50000"/>
              </a:avLst>
            </a:prstGeom>
            <a:noFill/>
            <a:ln w="12700">
              <a:solidFill>
                <a:schemeClr val="tx1"/>
              </a:solidFill>
              <a:round/>
              <a:headEnd type="none" w="sm" len="sm"/>
              <a:tailEnd type="none" w="sm" len="sm"/>
            </a:ln>
          </p:spPr>
          <p:txBody>
            <a:bodyPr wrap="none" anchor="ctr"/>
            <a:lstStyle/>
            <a:p>
              <a:endParaRPr lang="en-US" dirty="0"/>
            </a:p>
          </p:txBody>
        </p:sp>
        <p:sp>
          <p:nvSpPr>
            <p:cNvPr id="79889" name="Text Box 17"/>
            <p:cNvSpPr txBox="1">
              <a:spLocks noChangeArrowheads="1"/>
            </p:cNvSpPr>
            <p:nvPr/>
          </p:nvSpPr>
          <p:spPr bwMode="auto">
            <a:xfrm>
              <a:off x="4011" y="2248"/>
              <a:ext cx="724" cy="756"/>
            </a:xfrm>
            <a:prstGeom prst="rect">
              <a:avLst/>
            </a:prstGeom>
            <a:noFill/>
            <a:ln w="12700">
              <a:noFill/>
              <a:miter lim="800000"/>
              <a:headEnd type="none" w="sm" len="sm"/>
              <a:tailEnd type="none" w="sm" len="sm"/>
            </a:ln>
          </p:spPr>
          <p:txBody>
            <a:bodyPr wrap="none">
              <a:spAutoFit/>
            </a:bodyPr>
            <a:lstStyle/>
            <a:p>
              <a:r>
                <a:rPr lang="en-US" dirty="0"/>
                <a:t>inner loop</a:t>
              </a:r>
            </a:p>
            <a:p>
              <a:r>
                <a:rPr lang="en-US" dirty="0"/>
                <a:t>executed</a:t>
              </a:r>
            </a:p>
            <a:p>
              <a:r>
                <a:rPr lang="en-US" b="1" i="1" dirty="0">
                  <a:solidFill>
                    <a:srgbClr val="FFFF00"/>
                  </a:solidFill>
                </a:rPr>
                <a:t>20</a:t>
              </a:r>
              <a:r>
                <a:rPr lang="en-US" dirty="0"/>
                <a:t> times</a:t>
              </a:r>
            </a:p>
          </p:txBody>
        </p:sp>
      </p:grpSp>
      <p:sp>
        <p:nvSpPr>
          <p:cNvPr id="74764" name="Rectangle 19"/>
          <p:cNvSpPr>
            <a:spLocks noChangeArrowheads="1"/>
          </p:cNvSpPr>
          <p:nvPr/>
        </p:nvSpPr>
        <p:spPr bwMode="auto">
          <a:xfrm>
            <a:off x="2133600" y="1600200"/>
            <a:ext cx="5486400" cy="1066800"/>
          </a:xfrm>
          <a:prstGeom prst="rect">
            <a:avLst/>
          </a:prstGeom>
          <a:solidFill>
            <a:schemeClr val="bg1">
              <a:lumMod val="40000"/>
              <a:lumOff val="60000"/>
            </a:schemeClr>
          </a:solidFill>
          <a:ln w="9525">
            <a:noFill/>
            <a:miter lim="800000"/>
            <a:headEnd/>
            <a:tailEnd/>
          </a:ln>
        </p:spPr>
        <p:txBody>
          <a:bodyPr lIns="92075" tIns="46038" rIns="92075" bIns="46038"/>
          <a:lstStyle/>
          <a:p>
            <a:pPr>
              <a:lnSpc>
                <a:spcPct val="90000"/>
              </a:lnSpc>
              <a:spcBef>
                <a:spcPct val="20000"/>
              </a:spcBef>
              <a:buClr>
                <a:schemeClr val="tx2"/>
              </a:buClr>
              <a:buSzPct val="75000"/>
              <a:defRPr/>
            </a:pPr>
            <a:r>
              <a:rPr lang="en-US" sz="2200" dirty="0">
                <a:latin typeface="Courier New" pitchFamily="49" charset="0"/>
              </a:rPr>
              <a:t>for (j = 1; j &lt;= 10; j++) {</a:t>
            </a:r>
          </a:p>
          <a:p>
            <a:pPr>
              <a:lnSpc>
                <a:spcPct val="90000"/>
              </a:lnSpc>
              <a:spcBef>
                <a:spcPct val="20000"/>
              </a:spcBef>
              <a:buClr>
                <a:schemeClr val="tx2"/>
              </a:buClr>
              <a:buSzPct val="75000"/>
              <a:defRPr/>
            </a:pPr>
            <a:r>
              <a:rPr lang="en-US" sz="2200" dirty="0">
                <a:latin typeface="Courier New" pitchFamily="49" charset="0"/>
              </a:rPr>
              <a:t>  k = k + 4;</a:t>
            </a:r>
          </a:p>
          <a:p>
            <a:pPr>
              <a:lnSpc>
                <a:spcPct val="90000"/>
              </a:lnSpc>
              <a:spcBef>
                <a:spcPct val="20000"/>
              </a:spcBef>
              <a:buClr>
                <a:schemeClr val="tx2"/>
              </a:buClr>
              <a:buSzPct val="75000"/>
              <a:defRPr/>
            </a:pPr>
            <a:r>
              <a:rPr lang="en-US" sz="2200" dirty="0">
                <a:latin typeface="Courier New" pitchFamily="49" charset="0"/>
              </a:rPr>
              <a:t>}</a:t>
            </a:r>
          </a:p>
        </p:txBody>
      </p:sp>
      <p:grpSp>
        <p:nvGrpSpPr>
          <p:cNvPr id="4" name="Group 20"/>
          <p:cNvGrpSpPr>
            <a:grpSpLocks/>
          </p:cNvGrpSpPr>
          <p:nvPr/>
        </p:nvGrpSpPr>
        <p:grpSpPr bwMode="auto">
          <a:xfrm>
            <a:off x="533400" y="1676400"/>
            <a:ext cx="1676400" cy="949325"/>
            <a:chOff x="480" y="2438"/>
            <a:chExt cx="1056" cy="797"/>
          </a:xfrm>
        </p:grpSpPr>
        <p:sp>
          <p:nvSpPr>
            <p:cNvPr id="79886" name="Text Box 21"/>
            <p:cNvSpPr txBox="1">
              <a:spLocks noChangeArrowheads="1"/>
            </p:cNvSpPr>
            <p:nvPr/>
          </p:nvSpPr>
          <p:spPr bwMode="auto">
            <a:xfrm>
              <a:off x="480" y="2545"/>
              <a:ext cx="797" cy="690"/>
            </a:xfrm>
            <a:prstGeom prst="rect">
              <a:avLst/>
            </a:prstGeom>
            <a:noFill/>
            <a:ln w="12700">
              <a:noFill/>
              <a:miter lim="800000"/>
              <a:headEnd type="none" w="sm" len="sm"/>
              <a:tailEnd type="none" w="sm" len="sm"/>
            </a:ln>
          </p:spPr>
          <p:txBody>
            <a:bodyPr wrap="none">
              <a:spAutoFit/>
            </a:bodyPr>
            <a:lstStyle/>
            <a:p>
              <a:r>
                <a:rPr lang="en-US" dirty="0"/>
                <a:t>executed</a:t>
              </a:r>
            </a:p>
            <a:p>
              <a:r>
                <a:rPr lang="en-US" i="1" dirty="0"/>
                <a:t>10</a:t>
              </a:r>
              <a:r>
                <a:rPr lang="en-US" dirty="0"/>
                <a:t> times</a:t>
              </a:r>
            </a:p>
          </p:txBody>
        </p:sp>
        <p:sp>
          <p:nvSpPr>
            <p:cNvPr id="79887" name="AutoShape 22"/>
            <p:cNvSpPr>
              <a:spLocks/>
            </p:cNvSpPr>
            <p:nvPr/>
          </p:nvSpPr>
          <p:spPr bwMode="auto">
            <a:xfrm>
              <a:off x="1344" y="2438"/>
              <a:ext cx="192" cy="768"/>
            </a:xfrm>
            <a:prstGeom prst="leftBrace">
              <a:avLst>
                <a:gd name="adj1" fmla="val 33333"/>
                <a:gd name="adj2" fmla="val 50000"/>
              </a:avLst>
            </a:prstGeom>
            <a:noFill/>
            <a:ln w="12700">
              <a:solidFill>
                <a:schemeClr val="bg2"/>
              </a:solidFill>
              <a:round/>
              <a:headEnd type="none" w="sm" len="sm"/>
              <a:tailEnd type="none" w="sm" len="sm"/>
            </a:ln>
          </p:spPr>
          <p:txBody>
            <a:bodyPr wrap="none" anchor="ctr"/>
            <a:lstStyle/>
            <a:p>
              <a:endParaRPr lang="en-US" dirty="0"/>
            </a:p>
          </p:txBody>
        </p:sp>
      </p:grpSp>
      <p:pic>
        <p:nvPicPr>
          <p:cNvPr id="910337" name="Picture 1" descr="C:\Users\Jerry\Desktop\images.jpg"/>
          <p:cNvPicPr>
            <a:picLocks noChangeAspect="1" noChangeArrowheads="1"/>
          </p:cNvPicPr>
          <p:nvPr/>
        </p:nvPicPr>
        <p:blipFill>
          <a:blip r:embed="rId2" cstate="print"/>
          <a:srcRect/>
          <a:stretch>
            <a:fillRect/>
          </a:stretch>
        </p:blipFill>
        <p:spPr bwMode="auto">
          <a:xfrm>
            <a:off x="5736124" y="5257800"/>
            <a:ext cx="3095041" cy="1330325"/>
          </a:xfrm>
          <a:prstGeom prst="rect">
            <a:avLst/>
          </a:prstGeom>
          <a:noFill/>
          <a:ln w="38100">
            <a:solidFill>
              <a:srgbClr val="FF0000"/>
            </a:solidFill>
          </a:ln>
        </p:spPr>
      </p:pic>
    </p:spTree>
    <p:extLst>
      <p:ext uri="{BB962C8B-B14F-4D97-AF65-F5344CB8AC3E}">
        <p14:creationId xmlns:p14="http://schemas.microsoft.com/office/powerpoint/2010/main" val="296366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9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5"/>
          <p:cNvSpPr>
            <a:spLocks noGrp="1"/>
          </p:cNvSpPr>
          <p:nvPr>
            <p:ph type="ftr" sz="quarter" idx="11"/>
          </p:nvPr>
        </p:nvSpPr>
        <p:spPr>
          <a:noFill/>
        </p:spPr>
        <p:txBody>
          <a:bodyPr/>
          <a:lstStyle/>
          <a:p>
            <a:r>
              <a:rPr lang="en-US" dirty="0"/>
              <a:t>Using Recursion</a:t>
            </a:r>
          </a:p>
        </p:txBody>
      </p:sp>
      <p:sp>
        <p:nvSpPr>
          <p:cNvPr id="2052" name="Slide Number Placeholder 6"/>
          <p:cNvSpPr>
            <a:spLocks noGrp="1"/>
          </p:cNvSpPr>
          <p:nvPr>
            <p:ph type="sldNum" sz="quarter" idx="4294967295"/>
          </p:nvPr>
        </p:nvSpPr>
        <p:spPr>
          <a:xfrm>
            <a:off x="6553200" y="6248400"/>
            <a:ext cx="1905000" cy="457200"/>
          </a:xfrm>
          <a:prstGeom prst="rect">
            <a:avLst/>
          </a:prstGeom>
          <a:noFill/>
        </p:spPr>
        <p:txBody>
          <a:bodyPr/>
          <a:lstStyle/>
          <a:p>
            <a:fld id="{5C4E2969-F7F1-47F6-83E1-64514BF57992}" type="slidenum">
              <a:rPr lang="en-US"/>
              <a:pPr/>
              <a:t>86</a:t>
            </a:fld>
            <a:endParaRPr lang="en-US" dirty="0"/>
          </a:p>
        </p:txBody>
      </p:sp>
      <p:sp>
        <p:nvSpPr>
          <p:cNvPr id="2053" name="Rectangle 2"/>
          <p:cNvSpPr>
            <a:spLocks noGrp="1" noChangeArrowheads="1"/>
          </p:cNvSpPr>
          <p:nvPr>
            <p:ph type="title"/>
          </p:nvPr>
        </p:nvSpPr>
        <p:spPr/>
        <p:txBody>
          <a:bodyPr/>
          <a:lstStyle/>
          <a:p>
            <a:pPr eaLnBrk="1" hangingPunct="1"/>
            <a:r>
              <a:rPr lang="en-US" dirty="0">
                <a:effectLst/>
              </a:rPr>
              <a:t>Computing Powers</a:t>
            </a:r>
          </a:p>
        </p:txBody>
      </p:sp>
      <p:sp>
        <p:nvSpPr>
          <p:cNvPr id="2054" name="Rectangle 3" descr="Rectangle: Click to edit Master text styles&#10;Second level&#10;Third level&#10;Fourth level&#10;Fifth level"/>
          <p:cNvSpPr>
            <a:spLocks noGrp="1" noChangeArrowheads="1"/>
          </p:cNvSpPr>
          <p:nvPr>
            <p:ph type="body" sz="half" idx="1"/>
          </p:nvPr>
        </p:nvSpPr>
        <p:spPr>
          <a:xfrm>
            <a:off x="685800" y="1570149"/>
            <a:ext cx="7772400" cy="4114800"/>
          </a:xfrm>
        </p:spPr>
        <p:txBody>
          <a:bodyPr/>
          <a:lstStyle/>
          <a:p>
            <a:pPr eaLnBrk="1" hangingPunct="1"/>
            <a:r>
              <a:rPr lang="en-US" sz="2800" dirty="0"/>
              <a:t>The power function, p(x,n)=x</a:t>
            </a:r>
            <a:r>
              <a:rPr lang="en-US" sz="2800" baseline="30000" dirty="0"/>
              <a:t>n</a:t>
            </a:r>
            <a:r>
              <a:rPr lang="en-US" sz="2800" dirty="0"/>
              <a:t>, can be defined recursively:</a:t>
            </a:r>
          </a:p>
          <a:p>
            <a:pPr eaLnBrk="1" hangingPunct="1"/>
            <a:endParaRPr lang="en-US" sz="2800" dirty="0"/>
          </a:p>
          <a:p>
            <a:pPr eaLnBrk="1" hangingPunct="1"/>
            <a:endParaRPr lang="en-US" sz="2800" dirty="0"/>
          </a:p>
          <a:p>
            <a:pPr eaLnBrk="1" hangingPunct="1"/>
            <a:r>
              <a:rPr lang="en-US" sz="2800" dirty="0"/>
              <a:t>This leads to an power function that runs in O(n) time (for we make n recursive calls)  </a:t>
            </a:r>
          </a:p>
          <a:p>
            <a:pPr lvl="1"/>
            <a:r>
              <a:rPr lang="en-US" sz="2400" dirty="0" err="1"/>
              <a:t>x</a:t>
            </a:r>
            <a:r>
              <a:rPr lang="en-US" sz="2400" baseline="30000" dirty="0" err="1"/>
              <a:t>n</a:t>
            </a:r>
            <a:r>
              <a:rPr lang="en-US" sz="2400" dirty="0"/>
              <a:t> = x</a:t>
            </a:r>
            <a:r>
              <a:rPr lang="en-US" sz="2400" baseline="30000" dirty="0"/>
              <a:t>n-1</a:t>
            </a:r>
            <a:r>
              <a:rPr lang="en-US" sz="2400" dirty="0"/>
              <a:t> * x (n times)</a:t>
            </a:r>
          </a:p>
          <a:p>
            <a:pPr eaLnBrk="1" hangingPunct="1"/>
            <a:r>
              <a:rPr lang="en-US" sz="2800" dirty="0"/>
              <a:t>This can be improved</a:t>
            </a:r>
          </a:p>
          <a:p>
            <a:pPr eaLnBrk="1" hangingPunct="1"/>
            <a:endParaRPr lang="en-US" sz="2800" dirty="0"/>
          </a:p>
          <a:p>
            <a:pPr eaLnBrk="1" hangingPunct="1">
              <a:buFont typeface="Wingdings" pitchFamily="2" charset="2"/>
              <a:buNone/>
            </a:pPr>
            <a:endParaRPr lang="en-US" sz="2800" dirty="0"/>
          </a:p>
        </p:txBody>
      </p:sp>
      <p:graphicFrame>
        <p:nvGraphicFramePr>
          <p:cNvPr id="2050" name="Object 6"/>
          <p:cNvGraphicFramePr>
            <a:graphicFrameLocks noGrp="1" noChangeAspect="1"/>
          </p:cNvGraphicFramePr>
          <p:nvPr>
            <p:ph sz="half" idx="2"/>
            <p:extLst>
              <p:ext uri="{D42A27DB-BD31-4B8C-83A1-F6EECF244321}">
                <p14:modId xmlns:p14="http://schemas.microsoft.com/office/powerpoint/2010/main" val="1662783488"/>
              </p:ext>
            </p:extLst>
          </p:nvPr>
        </p:nvGraphicFramePr>
        <p:xfrm>
          <a:off x="3143631" y="2346325"/>
          <a:ext cx="3810000" cy="990600"/>
        </p:xfrm>
        <a:graphic>
          <a:graphicData uri="http://schemas.openxmlformats.org/presentationml/2006/ole">
            <mc:AlternateContent xmlns:mc="http://schemas.openxmlformats.org/markup-compatibility/2006">
              <mc:Choice xmlns:v="urn:schemas-microsoft-com:vml" Requires="v">
                <p:oleObj spid="_x0000_s1197064" name="Equation" r:id="rId3" imgW="2031840" imgH="457200" progId="Equation.3">
                  <p:embed/>
                </p:oleObj>
              </mc:Choice>
              <mc:Fallback>
                <p:oleObj name="Equation" r:id="rId3" imgW="2031840" imgH="457200" progId="Equation.3">
                  <p:embed/>
                  <p:pic>
                    <p:nvPicPr>
                      <p:cNvPr id="20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631" y="2346325"/>
                        <a:ext cx="3810000" cy="990600"/>
                      </a:xfrm>
                      <a:prstGeom prst="rect">
                        <a:avLst/>
                      </a:prstGeom>
                      <a:solidFill>
                        <a:schemeClr val="bg1">
                          <a:lumMod val="40000"/>
                          <a:lumOff val="60000"/>
                        </a:schemeClr>
                      </a:solidFill>
                    </p:spPr>
                  </p:pic>
                </p:oleObj>
              </mc:Fallback>
            </mc:AlternateContent>
          </a:graphicData>
        </a:graphic>
      </p:graphicFrame>
      <p:sp>
        <p:nvSpPr>
          <p:cNvPr id="2055" name="Date Placeholder 6"/>
          <p:cNvSpPr>
            <a:spLocks noGrp="1"/>
          </p:cNvSpPr>
          <p:nvPr>
            <p:ph type="dt" sz="quarter" idx="10"/>
          </p:nvPr>
        </p:nvSpPr>
        <p:spPr>
          <a:noFill/>
        </p:spPr>
        <p:txBody>
          <a:bodyPr/>
          <a:lstStyle/>
          <a:p>
            <a:r>
              <a:rPr lang="en-US" dirty="0"/>
              <a:t>© 2010 Goodrich, Tamassia</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3347" y="5200806"/>
            <a:ext cx="1740568" cy="679909"/>
          </a:xfrm>
          <a:prstGeom prst="rect">
            <a:avLst/>
          </a:prstGeom>
          <a:ln w="38100">
            <a:solidFill>
              <a:srgbClr val="FF0000"/>
            </a:solidFill>
          </a:ln>
        </p:spPr>
      </p:pic>
    </p:spTree>
    <p:extLst>
      <p:ext uri="{BB962C8B-B14F-4D97-AF65-F5344CB8AC3E}">
        <p14:creationId xmlns:p14="http://schemas.microsoft.com/office/powerpoint/2010/main" val="24543155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Grp="1" noChangeArrowheads="1"/>
          </p:cNvSpPr>
          <p:nvPr>
            <p:ph type="title"/>
          </p:nvPr>
        </p:nvSpPr>
        <p:spPr/>
        <p:txBody>
          <a:bodyPr/>
          <a:lstStyle/>
          <a:p>
            <a:pPr eaLnBrk="1" hangingPunct="1"/>
            <a:r>
              <a:rPr lang="en-US" dirty="0">
                <a:effectLst/>
              </a:rPr>
              <a:t>Recursive Squaring</a:t>
            </a:r>
          </a:p>
        </p:txBody>
      </p:sp>
      <p:sp>
        <p:nvSpPr>
          <p:cNvPr id="3078" name="Rectangle 3" descr="Rectangle: Click to edit Master text styles&#10;Second level&#10;Third level&#10;Fourth level&#10;Fifth level"/>
          <p:cNvSpPr>
            <a:spLocks noGrp="1" noChangeArrowheads="1"/>
          </p:cNvSpPr>
          <p:nvPr>
            <p:ph type="body" sz="half" idx="1"/>
          </p:nvPr>
        </p:nvSpPr>
        <p:spPr>
          <a:xfrm>
            <a:off x="685800" y="1600200"/>
            <a:ext cx="8077200" cy="4724400"/>
          </a:xfrm>
        </p:spPr>
        <p:txBody>
          <a:bodyPr/>
          <a:lstStyle/>
          <a:p>
            <a:pPr eaLnBrk="1" hangingPunct="1">
              <a:lnSpc>
                <a:spcPct val="90000"/>
              </a:lnSpc>
            </a:pPr>
            <a:r>
              <a:rPr lang="en-US" sz="2800" dirty="0"/>
              <a:t>We can derive a more efficient linearly recursive algorithm by using repeated squaring:</a:t>
            </a:r>
          </a:p>
          <a:p>
            <a:pPr eaLnBrk="1" hangingPunct="1">
              <a:lnSpc>
                <a:spcPct val="90000"/>
              </a:lnSpc>
            </a:pPr>
            <a:endParaRPr lang="en-US" sz="2800" dirty="0"/>
          </a:p>
          <a:p>
            <a:pPr eaLnBrk="1" hangingPunct="1">
              <a:lnSpc>
                <a:spcPct val="90000"/>
              </a:lnSpc>
              <a:buFont typeface="Wingdings" pitchFamily="2" charset="2"/>
              <a:buNone/>
            </a:pPr>
            <a:endParaRPr lang="en-US" sz="2800" dirty="0"/>
          </a:p>
          <a:p>
            <a:pPr eaLnBrk="1" hangingPunct="1">
              <a:lnSpc>
                <a:spcPct val="90000"/>
              </a:lnSpc>
            </a:pPr>
            <a:endParaRPr lang="en-US" sz="2800" dirty="0"/>
          </a:p>
          <a:p>
            <a:pPr marL="0" indent="0" eaLnBrk="1" hangingPunct="1">
              <a:lnSpc>
                <a:spcPct val="90000"/>
              </a:lnSpc>
              <a:buNone/>
            </a:pPr>
            <a:endParaRPr lang="en-US" sz="2800" dirty="0"/>
          </a:p>
          <a:p>
            <a:pPr eaLnBrk="1" hangingPunct="1">
              <a:lnSpc>
                <a:spcPct val="90000"/>
              </a:lnSpc>
            </a:pPr>
            <a:r>
              <a:rPr lang="en-US" sz="2800" dirty="0"/>
              <a:t>For example,</a:t>
            </a:r>
          </a:p>
          <a:p>
            <a:pPr lvl="1" eaLnBrk="1" hangingPunct="1">
              <a:lnSpc>
                <a:spcPct val="90000"/>
              </a:lnSpc>
              <a:buFont typeface="Wingdings" pitchFamily="2" charset="2"/>
              <a:buNone/>
            </a:pPr>
            <a:r>
              <a:rPr lang="en-US" sz="2400" dirty="0">
                <a:latin typeface="Times" pitchFamily="18" charset="0"/>
              </a:rPr>
              <a:t>2</a:t>
            </a:r>
            <a:r>
              <a:rPr lang="en-US" sz="2400" baseline="30000" dirty="0">
                <a:latin typeface="Times" pitchFamily="18" charset="0"/>
              </a:rPr>
              <a:t>4</a:t>
            </a:r>
            <a:r>
              <a:rPr lang="en-US" sz="2400" dirty="0">
                <a:latin typeface="Times" pitchFamily="18" charset="0"/>
              </a:rPr>
              <a:t>	</a:t>
            </a:r>
            <a:r>
              <a:rPr lang="en-US" sz="2400" dirty="0">
                <a:latin typeface="CMR10" charset="0"/>
              </a:rPr>
              <a:t>=  </a:t>
            </a:r>
            <a:r>
              <a:rPr lang="en-US" sz="2400" dirty="0">
                <a:latin typeface="Times" pitchFamily="18" charset="0"/>
              </a:rPr>
              <a:t>2</a:t>
            </a:r>
            <a:r>
              <a:rPr lang="en-US" sz="2400" baseline="30000" dirty="0">
                <a:latin typeface="CMR10" charset="0"/>
              </a:rPr>
              <a:t>(</a:t>
            </a:r>
            <a:r>
              <a:rPr lang="en-US" sz="2400" baseline="30000" dirty="0">
                <a:latin typeface="Times" pitchFamily="18" charset="0"/>
              </a:rPr>
              <a:t>4</a:t>
            </a:r>
            <a:r>
              <a:rPr lang="en-US" sz="2400" i="1" baseline="30000" dirty="0">
                <a:latin typeface="CMMI10" charset="0"/>
              </a:rPr>
              <a:t>/</a:t>
            </a:r>
            <a:r>
              <a:rPr lang="en-US" sz="2400" baseline="30000" dirty="0">
                <a:latin typeface="Times" pitchFamily="18" charset="0"/>
              </a:rPr>
              <a:t>2</a:t>
            </a:r>
            <a:r>
              <a:rPr lang="en-US" sz="2400" baseline="300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baseline="30000" dirty="0">
                <a:latin typeface="Times" pitchFamily="18" charset="0"/>
              </a:rPr>
              <a:t>4</a:t>
            </a:r>
            <a:r>
              <a:rPr lang="en-US" sz="2400" i="1" baseline="30000" dirty="0">
                <a:latin typeface="CMMI10" charset="0"/>
              </a:rPr>
              <a:t>/</a:t>
            </a:r>
            <a:r>
              <a:rPr lang="en-US" sz="2400" baseline="30000" dirty="0">
                <a:latin typeface="Times" pitchFamily="18" charset="0"/>
              </a:rPr>
              <a:t>2</a:t>
            </a:r>
            <a:r>
              <a:rPr lang="en-US" sz="24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baseline="30000" dirty="0">
                <a:latin typeface="Times" pitchFamily="18" charset="0"/>
              </a:rPr>
              <a:t>2</a:t>
            </a:r>
            <a:r>
              <a:rPr lang="en-US" sz="24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4</a:t>
            </a:r>
            <a:r>
              <a:rPr lang="en-US" sz="2400" baseline="30000" dirty="0">
                <a:latin typeface="Times" pitchFamily="18" charset="0"/>
              </a:rPr>
              <a:t>2 </a:t>
            </a:r>
            <a:r>
              <a:rPr lang="en-US" sz="2400" dirty="0">
                <a:latin typeface="CMR10" charset="0"/>
              </a:rPr>
              <a:t>= </a:t>
            </a:r>
            <a:r>
              <a:rPr lang="en-US" sz="2400" dirty="0">
                <a:latin typeface="Times" pitchFamily="18" charset="0"/>
              </a:rPr>
              <a:t>16</a:t>
            </a:r>
          </a:p>
          <a:p>
            <a:pPr lvl="1" eaLnBrk="1" hangingPunct="1">
              <a:lnSpc>
                <a:spcPct val="90000"/>
              </a:lnSpc>
              <a:buFont typeface="Wingdings" pitchFamily="2" charset="2"/>
              <a:buNone/>
            </a:pPr>
            <a:r>
              <a:rPr lang="en-US" sz="2400" dirty="0">
                <a:latin typeface="Times" pitchFamily="18" charset="0"/>
              </a:rPr>
              <a:t>2</a:t>
            </a:r>
            <a:r>
              <a:rPr lang="en-US" sz="2400" baseline="30000" dirty="0">
                <a:latin typeface="Times" pitchFamily="18" charset="0"/>
              </a:rPr>
              <a:t>5</a:t>
            </a:r>
            <a:r>
              <a:rPr lang="en-US" sz="2400" dirty="0">
                <a:latin typeface="Times" pitchFamily="18" charset="0"/>
              </a:rPr>
              <a:t>	</a:t>
            </a:r>
            <a:r>
              <a:rPr lang="en-US" sz="2400" dirty="0">
                <a:latin typeface="CMR10" charset="0"/>
              </a:rPr>
              <a:t>=  </a:t>
            </a:r>
            <a:r>
              <a:rPr lang="en-US" sz="2400" dirty="0">
                <a:latin typeface="Times" pitchFamily="18" charset="0"/>
              </a:rPr>
              <a:t>2</a:t>
            </a:r>
            <a:r>
              <a:rPr lang="en-US" sz="2400" baseline="30000" dirty="0">
                <a:latin typeface="Times" pitchFamily="18" charset="0"/>
              </a:rPr>
              <a:t>1</a:t>
            </a:r>
            <a:r>
              <a:rPr lang="en-US" sz="2400" baseline="30000" dirty="0">
                <a:latin typeface="CMR10" charset="0"/>
              </a:rPr>
              <a:t>+(</a:t>
            </a:r>
            <a:r>
              <a:rPr lang="en-US" sz="2400" baseline="30000" dirty="0">
                <a:latin typeface="Times" pitchFamily="18" charset="0"/>
              </a:rPr>
              <a:t>4</a:t>
            </a:r>
            <a:r>
              <a:rPr lang="en-US" sz="2400" i="1" baseline="30000" dirty="0">
                <a:latin typeface="CMMI10" charset="0"/>
              </a:rPr>
              <a:t>/</a:t>
            </a:r>
            <a:r>
              <a:rPr lang="en-US" sz="2400" baseline="30000" dirty="0">
                <a:latin typeface="Times" pitchFamily="18" charset="0"/>
              </a:rPr>
              <a:t>2</a:t>
            </a:r>
            <a:r>
              <a:rPr lang="en-US" sz="2400" baseline="300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dirty="0">
                <a:latin typeface="CMR10" charset="0"/>
              </a:rPr>
              <a:t>(</a:t>
            </a:r>
            <a:r>
              <a:rPr lang="en-US" sz="2400" dirty="0">
                <a:latin typeface="Times" pitchFamily="18" charset="0"/>
              </a:rPr>
              <a:t>2</a:t>
            </a:r>
            <a:r>
              <a:rPr lang="en-US" sz="2400" baseline="30000" dirty="0">
                <a:latin typeface="Times" pitchFamily="18" charset="0"/>
              </a:rPr>
              <a:t>4</a:t>
            </a:r>
            <a:r>
              <a:rPr lang="en-US" sz="2400" i="1" baseline="30000" dirty="0">
                <a:latin typeface="CMMI10" charset="0"/>
              </a:rPr>
              <a:t>/</a:t>
            </a:r>
            <a:r>
              <a:rPr lang="en-US" sz="2400" baseline="30000" dirty="0">
                <a:latin typeface="Times" pitchFamily="18" charset="0"/>
              </a:rPr>
              <a:t>2</a:t>
            </a:r>
            <a:r>
              <a:rPr lang="en-US" sz="24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dirty="0">
                <a:latin typeface="CMR10" charset="0"/>
              </a:rPr>
              <a:t>(</a:t>
            </a:r>
            <a:r>
              <a:rPr lang="en-US" sz="2400" dirty="0">
                <a:latin typeface="Times" pitchFamily="18" charset="0"/>
              </a:rPr>
              <a:t>2</a:t>
            </a:r>
            <a:r>
              <a:rPr lang="en-US" sz="2400" baseline="30000" dirty="0">
                <a:latin typeface="Times" pitchFamily="18" charset="0"/>
              </a:rPr>
              <a:t>2</a:t>
            </a:r>
            <a:r>
              <a:rPr lang="en-US" sz="24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dirty="0">
                <a:latin typeface="CMR10" charset="0"/>
              </a:rPr>
              <a:t>(</a:t>
            </a:r>
            <a:r>
              <a:rPr lang="en-US" sz="2400" dirty="0">
                <a:latin typeface="Times" pitchFamily="18" charset="0"/>
              </a:rPr>
              <a:t>4</a:t>
            </a:r>
            <a:r>
              <a:rPr lang="en-US" sz="2400" baseline="30000" dirty="0">
                <a:latin typeface="Times" pitchFamily="18" charset="0"/>
              </a:rPr>
              <a:t>2</a:t>
            </a:r>
            <a:r>
              <a:rPr lang="en-US" sz="2400" dirty="0">
                <a:latin typeface="CMR10" charset="0"/>
              </a:rPr>
              <a:t>) = </a:t>
            </a:r>
            <a:r>
              <a:rPr lang="en-US" sz="2400" dirty="0">
                <a:latin typeface="Times" pitchFamily="18" charset="0"/>
              </a:rPr>
              <a:t>32</a:t>
            </a:r>
            <a:endParaRPr lang="en-US" sz="2400" dirty="0">
              <a:latin typeface="CMR10" charset="0"/>
            </a:endParaRPr>
          </a:p>
          <a:p>
            <a:pPr lvl="1" eaLnBrk="1" hangingPunct="1">
              <a:lnSpc>
                <a:spcPct val="90000"/>
              </a:lnSpc>
              <a:buFont typeface="Wingdings" pitchFamily="2" charset="2"/>
              <a:buNone/>
            </a:pPr>
            <a:r>
              <a:rPr lang="en-US" sz="2400" dirty="0">
                <a:latin typeface="Times" pitchFamily="18" charset="0"/>
              </a:rPr>
              <a:t>2</a:t>
            </a:r>
            <a:r>
              <a:rPr lang="en-US" sz="2400" baseline="30000" dirty="0">
                <a:latin typeface="Times" pitchFamily="18" charset="0"/>
              </a:rPr>
              <a:t>6</a:t>
            </a:r>
            <a:r>
              <a:rPr lang="en-US" sz="2400" dirty="0">
                <a:latin typeface="Times" pitchFamily="18" charset="0"/>
              </a:rPr>
              <a:t>	</a:t>
            </a:r>
            <a:r>
              <a:rPr lang="en-US" sz="2400" dirty="0">
                <a:latin typeface="CMR10" charset="0"/>
              </a:rPr>
              <a:t>= </a:t>
            </a:r>
            <a:r>
              <a:rPr lang="en-US" sz="2400" dirty="0">
                <a:latin typeface="Times" pitchFamily="18" charset="0"/>
              </a:rPr>
              <a:t>2</a:t>
            </a:r>
            <a:r>
              <a:rPr lang="en-US" sz="2400" baseline="30000" dirty="0">
                <a:latin typeface="CMR10" charset="0"/>
              </a:rPr>
              <a:t>(</a:t>
            </a:r>
            <a:r>
              <a:rPr lang="en-US" sz="2400" baseline="30000" dirty="0">
                <a:latin typeface="Times" pitchFamily="18" charset="0"/>
              </a:rPr>
              <a:t>6</a:t>
            </a:r>
            <a:r>
              <a:rPr lang="en-US" sz="2400" i="1" baseline="30000" dirty="0">
                <a:latin typeface="CMMI10" charset="0"/>
              </a:rPr>
              <a:t>/ </a:t>
            </a:r>
            <a:r>
              <a:rPr lang="en-US" sz="2400" baseline="30000" dirty="0">
                <a:latin typeface="Times" pitchFamily="18" charset="0"/>
              </a:rPr>
              <a:t>2)2 </a:t>
            </a:r>
            <a:r>
              <a:rPr lang="en-US" sz="2400" dirty="0">
                <a:latin typeface="CMR10" charset="0"/>
              </a:rPr>
              <a:t>= (</a:t>
            </a:r>
            <a:r>
              <a:rPr lang="en-US" sz="2400" dirty="0">
                <a:latin typeface="Times" pitchFamily="18" charset="0"/>
              </a:rPr>
              <a:t>2</a:t>
            </a:r>
            <a:r>
              <a:rPr lang="en-US" sz="2400" baseline="30000" dirty="0">
                <a:latin typeface="Times" pitchFamily="18" charset="0"/>
              </a:rPr>
              <a:t>6</a:t>
            </a:r>
            <a:r>
              <a:rPr lang="en-US" sz="2400" i="1" baseline="30000" dirty="0">
                <a:latin typeface="CMMI10" charset="0"/>
              </a:rPr>
              <a:t>/</a:t>
            </a:r>
            <a:r>
              <a:rPr lang="en-US" sz="2400" baseline="30000" dirty="0">
                <a:latin typeface="Times" pitchFamily="18" charset="0"/>
              </a:rPr>
              <a:t>2</a:t>
            </a:r>
            <a:r>
              <a:rPr lang="en-US" sz="24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baseline="30000" dirty="0">
                <a:latin typeface="Times" pitchFamily="18" charset="0"/>
              </a:rPr>
              <a:t>3</a:t>
            </a:r>
            <a:r>
              <a:rPr lang="en-US" sz="24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8</a:t>
            </a:r>
            <a:r>
              <a:rPr lang="en-US" sz="2400" baseline="30000" dirty="0">
                <a:latin typeface="Times" pitchFamily="18" charset="0"/>
              </a:rPr>
              <a:t>2 </a:t>
            </a:r>
            <a:r>
              <a:rPr lang="en-US" sz="2400" dirty="0">
                <a:latin typeface="CMR10" charset="0"/>
              </a:rPr>
              <a:t>= </a:t>
            </a:r>
            <a:r>
              <a:rPr lang="en-US" sz="2400" dirty="0">
                <a:latin typeface="Times" pitchFamily="18" charset="0"/>
              </a:rPr>
              <a:t>64</a:t>
            </a:r>
          </a:p>
          <a:p>
            <a:pPr lvl="1" eaLnBrk="1" hangingPunct="1">
              <a:lnSpc>
                <a:spcPct val="90000"/>
              </a:lnSpc>
              <a:buFont typeface="Wingdings" pitchFamily="2" charset="2"/>
              <a:buNone/>
            </a:pPr>
            <a:r>
              <a:rPr lang="en-US" sz="2400" dirty="0">
                <a:latin typeface="Times" pitchFamily="18" charset="0"/>
              </a:rPr>
              <a:t>2</a:t>
            </a:r>
            <a:r>
              <a:rPr lang="en-US" sz="2400" baseline="30000" dirty="0">
                <a:latin typeface="Times" pitchFamily="18" charset="0"/>
              </a:rPr>
              <a:t>7</a:t>
            </a:r>
            <a:r>
              <a:rPr lang="en-US" sz="2400" dirty="0">
                <a:latin typeface="Times" pitchFamily="18" charset="0"/>
              </a:rPr>
              <a:t>	</a:t>
            </a:r>
            <a:r>
              <a:rPr lang="en-US" sz="2400" dirty="0">
                <a:latin typeface="CMR10" charset="0"/>
              </a:rPr>
              <a:t>= </a:t>
            </a:r>
            <a:r>
              <a:rPr lang="en-US" sz="2400" dirty="0">
                <a:latin typeface="Times" pitchFamily="18" charset="0"/>
              </a:rPr>
              <a:t>2</a:t>
            </a:r>
            <a:r>
              <a:rPr lang="en-US" sz="2400" baseline="30000" dirty="0">
                <a:latin typeface="Times" pitchFamily="18" charset="0"/>
              </a:rPr>
              <a:t>1</a:t>
            </a:r>
            <a:r>
              <a:rPr lang="en-US" sz="2400" baseline="30000" dirty="0">
                <a:latin typeface="CMR10" charset="0"/>
              </a:rPr>
              <a:t>+(</a:t>
            </a:r>
            <a:r>
              <a:rPr lang="en-US" sz="2400" baseline="30000" dirty="0">
                <a:latin typeface="Times" pitchFamily="18" charset="0"/>
              </a:rPr>
              <a:t>6</a:t>
            </a:r>
            <a:r>
              <a:rPr lang="en-US" sz="2400" i="1" baseline="30000" dirty="0">
                <a:latin typeface="CMMI10" charset="0"/>
              </a:rPr>
              <a:t>/</a:t>
            </a:r>
            <a:r>
              <a:rPr lang="en-US" sz="2400" baseline="30000" dirty="0">
                <a:latin typeface="Times" pitchFamily="18" charset="0"/>
              </a:rPr>
              <a:t>2</a:t>
            </a:r>
            <a:r>
              <a:rPr lang="en-US" sz="2400" baseline="300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dirty="0">
                <a:latin typeface="CMR10" charset="0"/>
              </a:rPr>
              <a:t>(</a:t>
            </a:r>
            <a:r>
              <a:rPr lang="en-US" sz="2400" dirty="0">
                <a:latin typeface="Times" pitchFamily="18" charset="0"/>
              </a:rPr>
              <a:t>2</a:t>
            </a:r>
            <a:r>
              <a:rPr lang="en-US" sz="2400" baseline="30000" dirty="0">
                <a:latin typeface="Times" pitchFamily="18" charset="0"/>
              </a:rPr>
              <a:t>6</a:t>
            </a:r>
            <a:r>
              <a:rPr lang="en-US" sz="2400" i="1" baseline="30000" dirty="0">
                <a:latin typeface="CMMI10" charset="0"/>
              </a:rPr>
              <a:t>/</a:t>
            </a:r>
            <a:r>
              <a:rPr lang="en-US" sz="2400" baseline="30000" dirty="0">
                <a:latin typeface="Times" pitchFamily="18" charset="0"/>
              </a:rPr>
              <a:t>2</a:t>
            </a:r>
            <a:r>
              <a:rPr lang="en-US" sz="24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dirty="0">
                <a:latin typeface="CMR10" charset="0"/>
              </a:rPr>
              <a:t>(</a:t>
            </a:r>
            <a:r>
              <a:rPr lang="en-US" sz="2400" dirty="0">
                <a:latin typeface="Times" pitchFamily="18" charset="0"/>
              </a:rPr>
              <a:t>2</a:t>
            </a:r>
            <a:r>
              <a:rPr lang="en-US" sz="2400" baseline="30000" dirty="0">
                <a:latin typeface="Times" pitchFamily="18" charset="0"/>
              </a:rPr>
              <a:t>3</a:t>
            </a:r>
            <a:r>
              <a:rPr lang="en-US" sz="2400" dirty="0">
                <a:latin typeface="CMR10" charset="0"/>
              </a:rPr>
              <a:t>)</a:t>
            </a:r>
            <a:r>
              <a:rPr lang="en-US" sz="2400" baseline="30000" dirty="0">
                <a:latin typeface="Times" pitchFamily="18" charset="0"/>
              </a:rPr>
              <a:t>2 </a:t>
            </a:r>
            <a:r>
              <a:rPr lang="en-US" sz="2400" dirty="0">
                <a:latin typeface="CMR10" charset="0"/>
              </a:rPr>
              <a:t>= </a:t>
            </a:r>
            <a:r>
              <a:rPr lang="en-US" sz="2400" dirty="0">
                <a:latin typeface="Times" pitchFamily="18" charset="0"/>
              </a:rPr>
              <a:t>2</a:t>
            </a:r>
            <a:r>
              <a:rPr lang="en-US" sz="2400" dirty="0">
                <a:latin typeface="CMR10" charset="0"/>
              </a:rPr>
              <a:t>(</a:t>
            </a:r>
            <a:r>
              <a:rPr lang="en-US" sz="2400" dirty="0">
                <a:latin typeface="Times" pitchFamily="18" charset="0"/>
              </a:rPr>
              <a:t>8</a:t>
            </a:r>
            <a:r>
              <a:rPr lang="en-US" sz="2400" baseline="30000" dirty="0">
                <a:latin typeface="Times" pitchFamily="18" charset="0"/>
              </a:rPr>
              <a:t>2</a:t>
            </a:r>
            <a:r>
              <a:rPr lang="en-US" sz="2400" dirty="0">
                <a:latin typeface="CMR10" charset="0"/>
              </a:rPr>
              <a:t>) = </a:t>
            </a:r>
            <a:r>
              <a:rPr lang="en-US" sz="2400" dirty="0">
                <a:latin typeface="Times" pitchFamily="18" charset="0"/>
              </a:rPr>
              <a:t>128</a:t>
            </a:r>
            <a:r>
              <a:rPr lang="en-US" sz="2400" i="1" dirty="0">
                <a:latin typeface="CMMI10" charset="0"/>
              </a:rPr>
              <a:t> </a:t>
            </a:r>
            <a:endParaRPr lang="en-US" sz="2400" dirty="0"/>
          </a:p>
        </p:txBody>
      </p:sp>
      <p:graphicFrame>
        <p:nvGraphicFramePr>
          <p:cNvPr id="3074" name="Object 4"/>
          <p:cNvGraphicFramePr>
            <a:graphicFrameLocks noGrp="1" noChangeAspect="1"/>
          </p:cNvGraphicFramePr>
          <p:nvPr>
            <p:ph sz="half" idx="2"/>
            <p:extLst>
              <p:ext uri="{D42A27DB-BD31-4B8C-83A1-F6EECF244321}">
                <p14:modId xmlns:p14="http://schemas.microsoft.com/office/powerpoint/2010/main" val="1944292360"/>
              </p:ext>
            </p:extLst>
          </p:nvPr>
        </p:nvGraphicFramePr>
        <p:xfrm>
          <a:off x="1413456" y="2487656"/>
          <a:ext cx="5850228" cy="1474744"/>
        </p:xfrm>
        <a:graphic>
          <a:graphicData uri="http://schemas.openxmlformats.org/presentationml/2006/ole">
            <mc:AlternateContent xmlns:mc="http://schemas.openxmlformats.org/markup-compatibility/2006">
              <mc:Choice xmlns:v="urn:schemas-microsoft-com:vml" Requires="v">
                <p:oleObj spid="_x0000_s1198088" name="Equation" r:id="rId3" imgW="2819160" imgH="711000" progId="Equation.3">
                  <p:embed/>
                </p:oleObj>
              </mc:Choice>
              <mc:Fallback>
                <p:oleObj name="Equation" r:id="rId3" imgW="2819160" imgH="711000" progId="Equation.3">
                  <p:embed/>
                  <p:pic>
                    <p:nvPicPr>
                      <p:cNvPr id="3074" name="Object 4"/>
                      <p:cNvPicPr>
                        <a:picLocks noChangeAspect="1" noChangeArrowheads="1"/>
                      </p:cNvPicPr>
                      <p:nvPr/>
                    </p:nvPicPr>
                    <p:blipFill>
                      <a:blip r:embed="rId4"/>
                      <a:srcRect/>
                      <a:stretch>
                        <a:fillRect/>
                      </a:stretch>
                    </p:blipFill>
                    <p:spPr bwMode="auto">
                      <a:xfrm>
                        <a:off x="1413456" y="2487656"/>
                        <a:ext cx="5850228" cy="1474744"/>
                      </a:xfrm>
                      <a:prstGeom prst="rect">
                        <a:avLst/>
                      </a:prstGeom>
                      <a:solidFill>
                        <a:schemeClr val="bg1">
                          <a:lumMod val="40000"/>
                          <a:lumOff val="60000"/>
                        </a:schemeClr>
                      </a:solidFill>
                      <a:ln w="76200">
                        <a:solidFill>
                          <a:schemeClr val="tx1"/>
                        </a:solidFill>
                      </a:ln>
                    </p:spPr>
                  </p:pic>
                </p:oleObj>
              </mc:Fallback>
            </mc:AlternateContent>
          </a:graphicData>
        </a:graphic>
      </p:graphicFrame>
    </p:spTree>
    <p:extLst>
      <p:ext uri="{BB962C8B-B14F-4D97-AF65-F5344CB8AC3E}">
        <p14:creationId xmlns:p14="http://schemas.microsoft.com/office/powerpoint/2010/main" val="8471061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5"/>
          <p:cNvSpPr>
            <a:spLocks noGrp="1"/>
          </p:cNvSpPr>
          <p:nvPr>
            <p:ph type="sldNum" sz="quarter" idx="11"/>
          </p:nvPr>
        </p:nvSpPr>
        <p:spPr>
          <a:noFill/>
        </p:spPr>
        <p:txBody>
          <a:bodyPr/>
          <a:lstStyle/>
          <a:p>
            <a:fld id="{0E76A10C-919E-40C4-9152-600B239EEDED}" type="slidenum">
              <a:rPr lang="en-US"/>
              <a:pPr/>
              <a:t>88</a:t>
            </a:fld>
            <a:endParaRPr lang="en-US" dirty="0"/>
          </a:p>
        </p:txBody>
      </p:sp>
      <p:sp>
        <p:nvSpPr>
          <p:cNvPr id="12292" name="Rectangle 2"/>
          <p:cNvSpPr>
            <a:spLocks noGrp="1" noChangeArrowheads="1"/>
          </p:cNvSpPr>
          <p:nvPr>
            <p:ph type="title"/>
          </p:nvPr>
        </p:nvSpPr>
        <p:spPr/>
        <p:txBody>
          <a:bodyPr/>
          <a:lstStyle/>
          <a:p>
            <a:pPr eaLnBrk="1" hangingPunct="1"/>
            <a:r>
              <a:rPr lang="en-US" dirty="0"/>
              <a:t>Recursive Squaring Method</a:t>
            </a:r>
          </a:p>
        </p:txBody>
      </p:sp>
      <p:sp>
        <p:nvSpPr>
          <p:cNvPr id="12293" name="Rectangle 3" descr="Rectangle: Click to edit Master text styles&#10;Second level&#10;Third level&#10;Fourth level&#10;Fifth level"/>
          <p:cNvSpPr>
            <a:spLocks noGrp="1" noChangeArrowheads="1"/>
          </p:cNvSpPr>
          <p:nvPr>
            <p:ph type="body" idx="1"/>
          </p:nvPr>
        </p:nvSpPr>
        <p:spPr>
          <a:xfrm>
            <a:off x="838200" y="1524000"/>
            <a:ext cx="7772400" cy="4572000"/>
          </a:xfrm>
        </p:spPr>
        <p:txBody>
          <a:bodyPr>
            <a:normAutofit lnSpcReduction="10000"/>
          </a:bodyPr>
          <a:lstStyle/>
          <a:p>
            <a:pPr eaLnBrk="1" hangingPunct="1">
              <a:lnSpc>
                <a:spcPct val="90000"/>
              </a:lnSpc>
              <a:buFont typeface="Wingdings" pitchFamily="2" charset="2"/>
              <a:buNone/>
            </a:pPr>
            <a:r>
              <a:rPr lang="en-US" sz="2400" b="1" dirty="0">
                <a:solidFill>
                  <a:srgbClr val="FFFF00"/>
                </a:solidFill>
              </a:rPr>
              <a:t>Algorithm </a:t>
            </a:r>
            <a:r>
              <a:rPr lang="en-US" sz="2400" dirty="0">
                <a:solidFill>
                  <a:srgbClr val="FFFF00"/>
                </a:solidFill>
              </a:rPr>
              <a:t>Power(</a:t>
            </a:r>
            <a:r>
              <a:rPr lang="en-US" sz="2400" i="1" dirty="0">
                <a:solidFill>
                  <a:srgbClr val="FFFF00"/>
                </a:solidFill>
              </a:rPr>
              <a:t>x, n</a:t>
            </a:r>
            <a:r>
              <a:rPr lang="en-US" sz="2400" dirty="0">
                <a:solidFill>
                  <a:srgbClr val="FFFF00"/>
                </a:solidFill>
              </a:rPr>
              <a:t>):</a:t>
            </a:r>
          </a:p>
          <a:p>
            <a:pPr>
              <a:lnSpc>
                <a:spcPct val="90000"/>
              </a:lnSpc>
              <a:buNone/>
            </a:pPr>
            <a:r>
              <a:rPr lang="en-US" sz="2400" b="1" i="1" dirty="0"/>
              <a:t>Input: </a:t>
            </a:r>
            <a:r>
              <a:rPr lang="en-US" sz="2400" dirty="0"/>
              <a:t>A number </a:t>
            </a:r>
            <a:r>
              <a:rPr lang="en-US" sz="2400" i="1" dirty="0"/>
              <a:t>x </a:t>
            </a:r>
            <a:r>
              <a:rPr lang="en-US" sz="2400" dirty="0"/>
              <a:t>and integer </a:t>
            </a:r>
            <a:r>
              <a:rPr lang="en-US" sz="2400" i="1" dirty="0"/>
              <a:t>n </a:t>
            </a:r>
            <a:r>
              <a:rPr lang="en-US" sz="2400" b="1" dirty="0">
                <a:sym typeface="Symbol" pitchFamily="18" charset="2"/>
              </a:rPr>
              <a:t></a:t>
            </a:r>
            <a:r>
              <a:rPr lang="en-US" sz="2400" dirty="0"/>
              <a:t> 0</a:t>
            </a:r>
          </a:p>
          <a:p>
            <a:pPr eaLnBrk="1" hangingPunct="1">
              <a:lnSpc>
                <a:spcPct val="90000"/>
              </a:lnSpc>
              <a:buFont typeface="Wingdings" pitchFamily="2" charset="2"/>
              <a:buNone/>
            </a:pPr>
            <a:r>
              <a:rPr lang="en-US" sz="2400" b="1" i="1" dirty="0"/>
              <a:t>Output: </a:t>
            </a:r>
            <a:r>
              <a:rPr lang="en-US" sz="2400" dirty="0"/>
              <a:t>The value </a:t>
            </a:r>
            <a:r>
              <a:rPr lang="en-US" sz="2400" i="1" dirty="0"/>
              <a:t>x</a:t>
            </a:r>
            <a:r>
              <a:rPr lang="en-US" sz="2400" i="1" baseline="30000" dirty="0"/>
              <a:t>n</a:t>
            </a:r>
          </a:p>
          <a:p>
            <a:pPr eaLnBrk="1" hangingPunct="1">
              <a:lnSpc>
                <a:spcPct val="90000"/>
              </a:lnSpc>
              <a:buFont typeface="Wingdings" pitchFamily="2" charset="2"/>
              <a:buNone/>
            </a:pPr>
            <a:r>
              <a:rPr lang="en-US" sz="2400" b="1" dirty="0"/>
              <a:t>     if </a:t>
            </a:r>
            <a:r>
              <a:rPr lang="en-US" sz="2400" i="1" dirty="0"/>
              <a:t>n </a:t>
            </a:r>
            <a:r>
              <a:rPr lang="en-US" sz="2400" dirty="0"/>
              <a:t>= 0	</a:t>
            </a:r>
            <a:r>
              <a:rPr lang="en-US" sz="2400" b="1" dirty="0"/>
              <a:t>then</a:t>
            </a:r>
          </a:p>
          <a:p>
            <a:pPr eaLnBrk="1" hangingPunct="1">
              <a:lnSpc>
                <a:spcPct val="90000"/>
              </a:lnSpc>
              <a:buFont typeface="Wingdings" pitchFamily="2" charset="2"/>
              <a:buNone/>
            </a:pPr>
            <a:r>
              <a:rPr lang="en-US" sz="2400" b="1" dirty="0"/>
              <a:t>		return </a:t>
            </a:r>
            <a:r>
              <a:rPr lang="en-US" sz="2400" dirty="0"/>
              <a:t>1</a:t>
            </a:r>
          </a:p>
          <a:p>
            <a:pPr eaLnBrk="1" hangingPunct="1">
              <a:lnSpc>
                <a:spcPct val="90000"/>
              </a:lnSpc>
              <a:buFont typeface="Wingdings" pitchFamily="2" charset="2"/>
              <a:buNone/>
            </a:pPr>
            <a:r>
              <a:rPr lang="en-US" sz="2400" b="1" dirty="0"/>
              <a:t>     if </a:t>
            </a:r>
            <a:r>
              <a:rPr lang="en-US" sz="2400" i="1" dirty="0"/>
              <a:t>n </a:t>
            </a:r>
            <a:r>
              <a:rPr lang="en-US" sz="2400" dirty="0"/>
              <a:t>is odd </a:t>
            </a:r>
            <a:r>
              <a:rPr lang="en-US" sz="2400" b="1" dirty="0"/>
              <a:t>then</a:t>
            </a:r>
          </a:p>
          <a:p>
            <a:pPr eaLnBrk="1" hangingPunct="1">
              <a:lnSpc>
                <a:spcPct val="90000"/>
              </a:lnSpc>
              <a:buFont typeface="Wingdings" pitchFamily="2" charset="2"/>
              <a:buNone/>
            </a:pPr>
            <a:r>
              <a:rPr lang="en-US" sz="2400" i="1" dirty="0"/>
              <a:t>		y  = </a:t>
            </a:r>
            <a:r>
              <a:rPr lang="en-US" sz="2400" dirty="0"/>
              <a:t>Power(</a:t>
            </a:r>
            <a:r>
              <a:rPr lang="en-US" sz="2400" i="1" dirty="0"/>
              <a:t>x, </a:t>
            </a:r>
            <a:r>
              <a:rPr lang="en-US" sz="2400" dirty="0"/>
              <a:t>(</a:t>
            </a:r>
            <a:r>
              <a:rPr lang="en-US" sz="2400" i="1" dirty="0"/>
              <a:t>n - </a:t>
            </a:r>
            <a:r>
              <a:rPr lang="en-US" sz="2400" dirty="0"/>
              <a:t>1)</a:t>
            </a:r>
            <a:r>
              <a:rPr lang="en-US" sz="2400" i="1" dirty="0"/>
              <a:t>/ </a:t>
            </a:r>
            <a:r>
              <a:rPr lang="en-US" sz="2400" dirty="0"/>
              <a:t>2)</a:t>
            </a:r>
          </a:p>
          <a:p>
            <a:pPr eaLnBrk="1" hangingPunct="1">
              <a:lnSpc>
                <a:spcPct val="90000"/>
              </a:lnSpc>
              <a:buFont typeface="Wingdings" pitchFamily="2" charset="2"/>
              <a:buNone/>
            </a:pPr>
            <a:r>
              <a:rPr lang="en-US" sz="2400" b="1" dirty="0"/>
              <a:t>		return </a:t>
            </a:r>
            <a:r>
              <a:rPr lang="en-US" sz="2400" i="1" dirty="0"/>
              <a:t>x </a:t>
            </a:r>
            <a:r>
              <a:rPr lang="en-US" sz="2400" dirty="0"/>
              <a:t>· </a:t>
            </a:r>
            <a:r>
              <a:rPr lang="en-US" sz="2400" i="1" dirty="0"/>
              <a:t>y </a:t>
            </a:r>
            <a:r>
              <a:rPr lang="en-US" sz="2400" dirty="0"/>
              <a:t>·</a:t>
            </a:r>
            <a:r>
              <a:rPr lang="en-US" sz="2400" i="1" dirty="0"/>
              <a:t>y</a:t>
            </a:r>
          </a:p>
          <a:p>
            <a:pPr eaLnBrk="1" hangingPunct="1">
              <a:lnSpc>
                <a:spcPct val="90000"/>
              </a:lnSpc>
              <a:buFont typeface="Wingdings" pitchFamily="2" charset="2"/>
              <a:buNone/>
            </a:pPr>
            <a:r>
              <a:rPr lang="en-US" sz="2400" b="1" dirty="0"/>
              <a:t>     else</a:t>
            </a:r>
          </a:p>
          <a:p>
            <a:pPr eaLnBrk="1" hangingPunct="1">
              <a:lnSpc>
                <a:spcPct val="90000"/>
              </a:lnSpc>
              <a:buFont typeface="Wingdings" pitchFamily="2" charset="2"/>
              <a:buNone/>
            </a:pPr>
            <a:r>
              <a:rPr lang="en-US" sz="2400" i="1" dirty="0"/>
              <a:t>		y = </a:t>
            </a:r>
            <a:r>
              <a:rPr lang="en-US" sz="2400" dirty="0"/>
              <a:t>Power(</a:t>
            </a:r>
            <a:r>
              <a:rPr lang="en-US" sz="2400" i="1" dirty="0"/>
              <a:t>x, n/ </a:t>
            </a:r>
            <a:r>
              <a:rPr lang="en-US" sz="2400" dirty="0"/>
              <a:t>2)</a:t>
            </a:r>
          </a:p>
          <a:p>
            <a:pPr eaLnBrk="1" hangingPunct="1">
              <a:lnSpc>
                <a:spcPct val="90000"/>
              </a:lnSpc>
              <a:buFont typeface="Wingdings" pitchFamily="2" charset="2"/>
              <a:buNone/>
            </a:pPr>
            <a:r>
              <a:rPr lang="en-US" sz="2400" b="1" dirty="0"/>
              <a:t>		return </a:t>
            </a:r>
            <a:r>
              <a:rPr lang="en-US" sz="2400" i="1" dirty="0"/>
              <a:t>y </a:t>
            </a:r>
            <a:r>
              <a:rPr lang="en-US" sz="2400" dirty="0"/>
              <a:t>·</a:t>
            </a:r>
            <a:r>
              <a:rPr lang="en-US" sz="2400" i="1" dirty="0"/>
              <a:t> y</a:t>
            </a:r>
          </a:p>
          <a:p>
            <a:pPr eaLnBrk="1" hangingPunct="1">
              <a:lnSpc>
                <a:spcPct val="90000"/>
              </a:lnSpc>
              <a:buFont typeface="Wingdings" pitchFamily="2" charset="2"/>
              <a:buNone/>
            </a:pPr>
            <a:r>
              <a:rPr lang="en-US" sz="2400" i="1" dirty="0"/>
              <a:t>(see next page for analysis)</a:t>
            </a:r>
            <a:endParaRPr lang="en-US" sz="2400" dirty="0"/>
          </a:p>
        </p:txBody>
      </p:sp>
      <p:sp>
        <p:nvSpPr>
          <p:cNvPr id="12294" name="Date Placeholder 5"/>
          <p:cNvSpPr>
            <a:spLocks noGrp="1"/>
          </p:cNvSpPr>
          <p:nvPr>
            <p:ph type="dt" sz="quarter" idx="10"/>
          </p:nvPr>
        </p:nvSpPr>
        <p:spPr>
          <a:noFill/>
        </p:spPr>
        <p:txBody>
          <a:bodyPr/>
          <a:lstStyle/>
          <a:p>
            <a:r>
              <a:rPr lang="en-US" dirty="0"/>
              <a:t>© 2010 Goodrich, Tamassia</a:t>
            </a:r>
          </a:p>
        </p:txBody>
      </p:sp>
      <p:sp>
        <p:nvSpPr>
          <p:cNvPr id="813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813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34117526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4294967295"/>
          </p:nvPr>
        </p:nvSpPr>
        <p:spPr>
          <a:xfrm>
            <a:off x="3124200" y="6248400"/>
            <a:ext cx="2895600" cy="457200"/>
          </a:xfrm>
          <a:prstGeom prst="rect">
            <a:avLst/>
          </a:prstGeom>
          <a:noFill/>
        </p:spPr>
        <p:txBody>
          <a:bodyPr/>
          <a:lstStyle/>
          <a:p>
            <a:r>
              <a:rPr lang="en-US" dirty="0"/>
              <a:t>Using Recursion</a:t>
            </a:r>
          </a:p>
        </p:txBody>
      </p:sp>
      <p:sp>
        <p:nvSpPr>
          <p:cNvPr id="13315" name="Slide Number Placeholder 5"/>
          <p:cNvSpPr>
            <a:spLocks noGrp="1"/>
          </p:cNvSpPr>
          <p:nvPr>
            <p:ph type="sldNum" sz="quarter" idx="11"/>
          </p:nvPr>
        </p:nvSpPr>
        <p:spPr>
          <a:noFill/>
        </p:spPr>
        <p:txBody>
          <a:bodyPr/>
          <a:lstStyle/>
          <a:p>
            <a:fld id="{50FF7BFC-CBD1-406D-9816-60F77CF5BA8E}" type="slidenum">
              <a:rPr lang="en-US"/>
              <a:pPr/>
              <a:t>89</a:t>
            </a:fld>
            <a:endParaRPr lang="en-US" dirty="0"/>
          </a:p>
        </p:txBody>
      </p:sp>
      <p:sp>
        <p:nvSpPr>
          <p:cNvPr id="13316" name="Rectangle 2"/>
          <p:cNvSpPr>
            <a:spLocks noGrp="1" noChangeArrowheads="1"/>
          </p:cNvSpPr>
          <p:nvPr>
            <p:ph type="title"/>
          </p:nvPr>
        </p:nvSpPr>
        <p:spPr/>
        <p:txBody>
          <a:bodyPr/>
          <a:lstStyle/>
          <a:p>
            <a:pPr eaLnBrk="1" hangingPunct="1"/>
            <a:r>
              <a:rPr lang="en-US" sz="4000" dirty="0"/>
              <a:t>Analysis</a:t>
            </a:r>
          </a:p>
        </p:txBody>
      </p:sp>
      <p:sp>
        <p:nvSpPr>
          <p:cNvPr id="13317" name="Rectangle 3" descr="Rectangle: Click to edit Master text styles&#10;Second level&#10;Third level&#10;Fourth level&#10;Fifth level"/>
          <p:cNvSpPr>
            <a:spLocks noGrp="1" noChangeArrowheads="1"/>
          </p:cNvSpPr>
          <p:nvPr>
            <p:ph type="body" idx="1"/>
          </p:nvPr>
        </p:nvSpPr>
        <p:spPr>
          <a:xfrm>
            <a:off x="838200" y="1371600"/>
            <a:ext cx="4724400" cy="4419600"/>
          </a:xfrm>
        </p:spPr>
        <p:txBody>
          <a:bodyPr/>
          <a:lstStyle/>
          <a:p>
            <a:pPr eaLnBrk="1" hangingPunct="1">
              <a:lnSpc>
                <a:spcPct val="80000"/>
              </a:lnSpc>
              <a:buFont typeface="Wingdings" pitchFamily="2" charset="2"/>
              <a:buNone/>
            </a:pPr>
            <a:r>
              <a:rPr lang="en-US" sz="2400" b="1" dirty="0"/>
              <a:t>Algorithm </a:t>
            </a:r>
            <a:r>
              <a:rPr lang="en-US" sz="2400" dirty="0"/>
              <a:t>Power(</a:t>
            </a:r>
            <a:r>
              <a:rPr lang="en-US" sz="2400" i="1" dirty="0"/>
              <a:t>x, n</a:t>
            </a:r>
            <a:r>
              <a:rPr lang="en-US" sz="2400" dirty="0"/>
              <a:t>):</a:t>
            </a:r>
          </a:p>
          <a:p>
            <a:pPr eaLnBrk="1" hangingPunct="1">
              <a:lnSpc>
                <a:spcPct val="80000"/>
              </a:lnSpc>
              <a:buFont typeface="Wingdings" pitchFamily="2" charset="2"/>
              <a:buNone/>
            </a:pPr>
            <a:r>
              <a:rPr lang="en-US" sz="2400" b="1" i="1" dirty="0"/>
              <a:t>      Input: </a:t>
            </a:r>
            <a:r>
              <a:rPr lang="en-US" sz="2400" dirty="0"/>
              <a:t>A number </a:t>
            </a:r>
            <a:r>
              <a:rPr lang="en-US" sz="2400" i="1" dirty="0"/>
              <a:t>x </a:t>
            </a:r>
            <a:r>
              <a:rPr lang="en-US" sz="2400" dirty="0"/>
              <a:t>and integer </a:t>
            </a:r>
            <a:r>
              <a:rPr lang="en-US" sz="2400" i="1" dirty="0"/>
              <a:t>n = </a:t>
            </a:r>
            <a:r>
              <a:rPr lang="en-US" sz="2400" dirty="0"/>
              <a:t>0</a:t>
            </a:r>
          </a:p>
          <a:p>
            <a:pPr eaLnBrk="1" hangingPunct="1">
              <a:lnSpc>
                <a:spcPct val="80000"/>
              </a:lnSpc>
              <a:buFont typeface="Wingdings" pitchFamily="2" charset="2"/>
              <a:buNone/>
            </a:pPr>
            <a:r>
              <a:rPr lang="en-US" sz="2400" b="1" i="1" dirty="0"/>
              <a:t>      Output: </a:t>
            </a:r>
            <a:r>
              <a:rPr lang="en-US" sz="2400" dirty="0"/>
              <a:t>The value </a:t>
            </a:r>
            <a:r>
              <a:rPr lang="en-US" sz="2400" i="1" dirty="0"/>
              <a:t>x</a:t>
            </a:r>
            <a:r>
              <a:rPr lang="en-US" sz="2400" i="1" baseline="30000" dirty="0"/>
              <a:t>n</a:t>
            </a:r>
          </a:p>
          <a:p>
            <a:pPr eaLnBrk="1" hangingPunct="1">
              <a:lnSpc>
                <a:spcPct val="80000"/>
              </a:lnSpc>
              <a:buFont typeface="Wingdings" pitchFamily="2" charset="2"/>
              <a:buNone/>
            </a:pPr>
            <a:r>
              <a:rPr lang="en-US" sz="2400" b="1" dirty="0"/>
              <a:t>     if </a:t>
            </a:r>
            <a:r>
              <a:rPr lang="en-US" sz="2400" i="1" dirty="0"/>
              <a:t>n </a:t>
            </a:r>
            <a:r>
              <a:rPr lang="en-US" sz="2400" dirty="0"/>
              <a:t>= 0	</a:t>
            </a:r>
            <a:r>
              <a:rPr lang="en-US" sz="2400" b="1" dirty="0"/>
              <a:t>then</a:t>
            </a:r>
          </a:p>
          <a:p>
            <a:pPr eaLnBrk="1" hangingPunct="1">
              <a:lnSpc>
                <a:spcPct val="80000"/>
              </a:lnSpc>
              <a:buFont typeface="Wingdings" pitchFamily="2" charset="2"/>
              <a:buNone/>
            </a:pPr>
            <a:r>
              <a:rPr lang="en-US" sz="2400" b="1" dirty="0"/>
              <a:t>		return </a:t>
            </a:r>
            <a:r>
              <a:rPr lang="en-US" sz="2400" dirty="0"/>
              <a:t>1</a:t>
            </a:r>
          </a:p>
          <a:p>
            <a:pPr eaLnBrk="1" hangingPunct="1">
              <a:lnSpc>
                <a:spcPct val="80000"/>
              </a:lnSpc>
              <a:buFont typeface="Wingdings" pitchFamily="2" charset="2"/>
              <a:buNone/>
            </a:pPr>
            <a:r>
              <a:rPr lang="en-US" sz="2400" b="1" dirty="0"/>
              <a:t>     if </a:t>
            </a:r>
            <a:r>
              <a:rPr lang="en-US" sz="2400" i="1" dirty="0"/>
              <a:t>n </a:t>
            </a:r>
            <a:r>
              <a:rPr lang="en-US" sz="2400" dirty="0"/>
              <a:t>is odd </a:t>
            </a:r>
            <a:r>
              <a:rPr lang="en-US" sz="2400" b="1" dirty="0"/>
              <a:t>then</a:t>
            </a:r>
          </a:p>
          <a:p>
            <a:pPr eaLnBrk="1" hangingPunct="1">
              <a:lnSpc>
                <a:spcPct val="80000"/>
              </a:lnSpc>
              <a:buFont typeface="Wingdings" pitchFamily="2" charset="2"/>
              <a:buNone/>
            </a:pPr>
            <a:r>
              <a:rPr lang="en-US" sz="2400" i="1" dirty="0"/>
              <a:t>		y  = </a:t>
            </a:r>
            <a:r>
              <a:rPr lang="en-US" sz="2400" dirty="0"/>
              <a:t>Power(</a:t>
            </a:r>
            <a:r>
              <a:rPr lang="en-US" sz="2400" i="1" dirty="0"/>
              <a:t>x, </a:t>
            </a:r>
            <a:r>
              <a:rPr lang="en-US" sz="2400" dirty="0"/>
              <a:t>(</a:t>
            </a:r>
            <a:r>
              <a:rPr lang="en-US" sz="2400" i="1" dirty="0"/>
              <a:t>n - </a:t>
            </a:r>
            <a:r>
              <a:rPr lang="en-US" sz="2400" dirty="0"/>
              <a:t>1)</a:t>
            </a:r>
            <a:r>
              <a:rPr lang="en-US" sz="2400" i="1" dirty="0"/>
              <a:t>/ </a:t>
            </a:r>
            <a:r>
              <a:rPr lang="en-US" sz="2400" dirty="0"/>
              <a:t>2)</a:t>
            </a:r>
          </a:p>
          <a:p>
            <a:pPr eaLnBrk="1" hangingPunct="1">
              <a:lnSpc>
                <a:spcPct val="80000"/>
              </a:lnSpc>
              <a:buFont typeface="Wingdings" pitchFamily="2" charset="2"/>
              <a:buNone/>
            </a:pPr>
            <a:r>
              <a:rPr lang="en-US" sz="2400" b="1" dirty="0"/>
              <a:t>		return </a:t>
            </a:r>
            <a:r>
              <a:rPr lang="en-US" sz="2400" i="1" dirty="0"/>
              <a:t>x · y · y</a:t>
            </a:r>
          </a:p>
          <a:p>
            <a:pPr eaLnBrk="1" hangingPunct="1">
              <a:lnSpc>
                <a:spcPct val="80000"/>
              </a:lnSpc>
              <a:buFont typeface="Wingdings" pitchFamily="2" charset="2"/>
              <a:buNone/>
            </a:pPr>
            <a:r>
              <a:rPr lang="en-US" sz="2400" b="1" dirty="0"/>
              <a:t>     else</a:t>
            </a:r>
          </a:p>
          <a:p>
            <a:pPr eaLnBrk="1" hangingPunct="1">
              <a:lnSpc>
                <a:spcPct val="80000"/>
              </a:lnSpc>
              <a:buFont typeface="Wingdings" pitchFamily="2" charset="2"/>
              <a:buNone/>
            </a:pPr>
            <a:r>
              <a:rPr lang="en-US" sz="2400" i="1" dirty="0"/>
              <a:t>		y = </a:t>
            </a:r>
            <a:r>
              <a:rPr lang="en-US" sz="2400" dirty="0"/>
              <a:t>Power(</a:t>
            </a:r>
            <a:r>
              <a:rPr lang="en-US" sz="2400" i="1" dirty="0"/>
              <a:t>x, n/ </a:t>
            </a:r>
            <a:r>
              <a:rPr lang="en-US" sz="2400" dirty="0"/>
              <a:t>2)</a:t>
            </a:r>
          </a:p>
          <a:p>
            <a:pPr eaLnBrk="1" hangingPunct="1">
              <a:lnSpc>
                <a:spcPct val="80000"/>
              </a:lnSpc>
              <a:buFont typeface="Wingdings" pitchFamily="2" charset="2"/>
              <a:buNone/>
            </a:pPr>
            <a:r>
              <a:rPr lang="en-US" sz="2400" b="1" dirty="0"/>
              <a:t>		return </a:t>
            </a:r>
            <a:r>
              <a:rPr lang="en-US" sz="2400" i="1" dirty="0"/>
              <a:t>y · y</a:t>
            </a:r>
            <a:endParaRPr lang="en-US" sz="2400" dirty="0"/>
          </a:p>
        </p:txBody>
      </p:sp>
      <p:sp>
        <p:nvSpPr>
          <p:cNvPr id="12294" name="Line 4"/>
          <p:cNvSpPr>
            <a:spLocks noChangeShapeType="1"/>
          </p:cNvSpPr>
          <p:nvPr/>
        </p:nvSpPr>
        <p:spPr bwMode="auto">
          <a:xfrm>
            <a:off x="4038600" y="4495800"/>
            <a:ext cx="1676400" cy="685800"/>
          </a:xfrm>
          <a:prstGeom prst="line">
            <a:avLst/>
          </a:prstGeom>
          <a:noFill/>
          <a:ln w="38100">
            <a:solidFill>
              <a:srgbClr val="FF0000"/>
            </a:solidFill>
            <a:round/>
            <a:headEnd type="triangle" w="med" len="med"/>
            <a:tailEnd/>
          </a:ln>
        </p:spPr>
        <p:txBody>
          <a:bodyPr wrap="none"/>
          <a:lstStyle/>
          <a:p>
            <a:pPr>
              <a:defRPr/>
            </a:pPr>
            <a:endParaRPr lang="en-US" dirty="0">
              <a:solidFill>
                <a:schemeClr val="bg2">
                  <a:lumMod val="75000"/>
                </a:schemeClr>
              </a:solidFill>
            </a:endParaRPr>
          </a:p>
        </p:txBody>
      </p:sp>
      <p:sp>
        <p:nvSpPr>
          <p:cNvPr id="12295" name="Text Box 5"/>
          <p:cNvSpPr txBox="1">
            <a:spLocks noChangeArrowheads="1"/>
          </p:cNvSpPr>
          <p:nvPr/>
        </p:nvSpPr>
        <p:spPr bwMode="auto">
          <a:xfrm>
            <a:off x="5715000" y="4495800"/>
            <a:ext cx="3063875" cy="1323975"/>
          </a:xfrm>
          <a:prstGeom prst="rect">
            <a:avLst/>
          </a:prstGeom>
          <a:noFill/>
          <a:ln w="9525">
            <a:noFill/>
            <a:miter lim="800000"/>
            <a:headEnd/>
            <a:tailEnd/>
          </a:ln>
        </p:spPr>
        <p:txBody>
          <a:bodyPr>
            <a:spAutoFit/>
          </a:bodyPr>
          <a:lstStyle/>
          <a:p>
            <a:pPr>
              <a:defRPr/>
            </a:pPr>
            <a:r>
              <a:rPr lang="en-US" sz="2000" dirty="0">
                <a:latin typeface="Comic Sans MS" pitchFamily="66" charset="0"/>
              </a:rPr>
              <a:t>It is important that we use a variable twice here rather than calling the method twice </a:t>
            </a:r>
          </a:p>
        </p:txBody>
      </p:sp>
      <p:sp>
        <p:nvSpPr>
          <p:cNvPr id="13320" name="Text Box 7"/>
          <p:cNvSpPr txBox="1">
            <a:spLocks noChangeArrowheads="1"/>
          </p:cNvSpPr>
          <p:nvPr/>
        </p:nvSpPr>
        <p:spPr bwMode="auto">
          <a:xfrm>
            <a:off x="5715000" y="1981200"/>
            <a:ext cx="3048000" cy="2246769"/>
          </a:xfrm>
          <a:prstGeom prst="rect">
            <a:avLst/>
          </a:prstGeom>
          <a:noFill/>
          <a:ln w="9525">
            <a:noFill/>
            <a:miter lim="800000"/>
            <a:headEnd/>
            <a:tailEnd/>
          </a:ln>
        </p:spPr>
        <p:txBody>
          <a:bodyPr>
            <a:spAutoFit/>
          </a:bodyPr>
          <a:lstStyle/>
          <a:p>
            <a:pPr marL="342900" indent="-342900">
              <a:buFont typeface="Arial" panose="020B0604020202020204" pitchFamily="34" charset="0"/>
              <a:buChar char="•"/>
            </a:pPr>
            <a:r>
              <a:rPr lang="en-US" sz="2000" dirty="0">
                <a:latin typeface="Comic Sans MS" pitchFamily="66" charset="0"/>
              </a:rPr>
              <a:t>Each time one makes a recursive call we half the value of n; hence, we make log n recursive calls </a:t>
            </a:r>
          </a:p>
          <a:p>
            <a:pPr marL="342900" indent="-342900">
              <a:buFont typeface="Arial" panose="020B0604020202020204" pitchFamily="34" charset="0"/>
              <a:buChar char="•"/>
            </a:pPr>
            <a:r>
              <a:rPr lang="en-US" sz="2000" dirty="0">
                <a:latin typeface="Comic Sans MS" pitchFamily="66" charset="0"/>
              </a:rPr>
              <a:t>This method runs in O(log n) time</a:t>
            </a:r>
          </a:p>
        </p:txBody>
      </p:sp>
      <p:sp>
        <p:nvSpPr>
          <p:cNvPr id="13321" name="Date Placeholder 9"/>
          <p:cNvSpPr>
            <a:spLocks noGrp="1"/>
          </p:cNvSpPr>
          <p:nvPr>
            <p:ph type="dt" sz="quarter" idx="10"/>
          </p:nvPr>
        </p:nvSpPr>
        <p:spPr>
          <a:noFill/>
        </p:spPr>
        <p:txBody>
          <a:bodyPr/>
          <a:lstStyle/>
          <a:p>
            <a:r>
              <a:rPr lang="en-US" dirty="0"/>
              <a:t>© 2010 Goodrich, Tamassia</a:t>
            </a:r>
          </a:p>
        </p:txBody>
      </p:sp>
      <p:sp>
        <p:nvSpPr>
          <p:cNvPr id="11" name="Line 4"/>
          <p:cNvSpPr>
            <a:spLocks noChangeShapeType="1"/>
          </p:cNvSpPr>
          <p:nvPr/>
        </p:nvSpPr>
        <p:spPr bwMode="auto">
          <a:xfrm flipV="1">
            <a:off x="3581400" y="5181600"/>
            <a:ext cx="2133600" cy="381000"/>
          </a:xfrm>
          <a:prstGeom prst="line">
            <a:avLst/>
          </a:prstGeom>
          <a:noFill/>
          <a:ln w="38100">
            <a:solidFill>
              <a:srgbClr val="FF0000"/>
            </a:solidFill>
            <a:round/>
            <a:headEnd type="triangle" w="med" len="med"/>
            <a:tailEnd/>
          </a:ln>
        </p:spPr>
        <p:txBody>
          <a:bodyPr wrap="none"/>
          <a:lstStyle/>
          <a:p>
            <a:pPr>
              <a:defRPr/>
            </a:pPr>
            <a:endParaRPr lang="en-US" dirty="0">
              <a:solidFill>
                <a:schemeClr val="bg2">
                  <a:lumMod val="75000"/>
                </a:schemeClr>
              </a:solidFill>
            </a:endParaRPr>
          </a:p>
        </p:txBody>
      </p:sp>
      <p:sp>
        <p:nvSpPr>
          <p:cNvPr id="13323" name="Line 4"/>
          <p:cNvSpPr>
            <a:spLocks noChangeShapeType="1"/>
          </p:cNvSpPr>
          <p:nvPr/>
        </p:nvSpPr>
        <p:spPr bwMode="auto">
          <a:xfrm flipV="1">
            <a:off x="3086100" y="2447131"/>
            <a:ext cx="3082880" cy="1362869"/>
          </a:xfrm>
          <a:prstGeom prst="line">
            <a:avLst/>
          </a:prstGeom>
          <a:noFill/>
          <a:ln w="38100">
            <a:solidFill>
              <a:srgbClr val="FF0000"/>
            </a:solidFill>
            <a:round/>
            <a:headEnd type="triangle" w="med" len="med"/>
            <a:tailEnd/>
          </a:ln>
        </p:spPr>
        <p:txBody>
          <a:bodyPr wrap="none"/>
          <a:lstStyle/>
          <a:p>
            <a:endParaRPr lang="en-US" dirty="0"/>
          </a:p>
        </p:txBody>
      </p:sp>
      <p:sp>
        <p:nvSpPr>
          <p:cNvPr id="13324" name="Line 4"/>
          <p:cNvSpPr>
            <a:spLocks noChangeShapeType="1"/>
          </p:cNvSpPr>
          <p:nvPr/>
        </p:nvSpPr>
        <p:spPr bwMode="auto">
          <a:xfrm flipV="1">
            <a:off x="2667000" y="2514600"/>
            <a:ext cx="3501980" cy="2332614"/>
          </a:xfrm>
          <a:prstGeom prst="line">
            <a:avLst/>
          </a:prstGeom>
          <a:noFill/>
          <a:ln w="38100">
            <a:solidFill>
              <a:srgbClr val="FF0000"/>
            </a:solidFill>
            <a:round/>
            <a:headEnd type="triangle" w="med" len="med"/>
            <a:tailEnd/>
          </a:ln>
        </p:spPr>
        <p:txBody>
          <a:bodyPr wrap="none"/>
          <a:lstStyle/>
          <a:p>
            <a:endParaRPr lang="en-US" dirty="0"/>
          </a:p>
        </p:txBody>
      </p:sp>
    </p:spTree>
    <p:extLst>
      <p:ext uri="{BB962C8B-B14F-4D97-AF65-F5344CB8AC3E}">
        <p14:creationId xmlns:p14="http://schemas.microsoft.com/office/powerpoint/2010/main" val="145748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55B8BD74-8583-4F6A-9448-332FEF0A06AE}" type="slidenum">
              <a:rPr lang="en-US"/>
              <a:pPr/>
              <a:t>9</a:t>
            </a:fld>
            <a:endParaRPr lang="en-US" dirty="0"/>
          </a:p>
        </p:txBody>
      </p:sp>
      <p:sp>
        <p:nvSpPr>
          <p:cNvPr id="103426" name="Rectangle 2"/>
          <p:cNvSpPr>
            <a:spLocks noGrp="1" noChangeArrowheads="1"/>
          </p:cNvSpPr>
          <p:nvPr>
            <p:ph type="title"/>
          </p:nvPr>
        </p:nvSpPr>
        <p:spPr/>
        <p:txBody>
          <a:bodyPr/>
          <a:lstStyle/>
          <a:p>
            <a:r>
              <a:rPr lang="en-US" dirty="0"/>
              <a:t>Logarithm Function</a:t>
            </a:r>
          </a:p>
        </p:txBody>
      </p:sp>
      <p:sp>
        <p:nvSpPr>
          <p:cNvPr id="103427" name="Rectangle 3"/>
          <p:cNvSpPr>
            <a:spLocks noGrp="1" noChangeArrowheads="1"/>
          </p:cNvSpPr>
          <p:nvPr>
            <p:ph type="body" idx="1"/>
          </p:nvPr>
        </p:nvSpPr>
        <p:spPr/>
        <p:txBody>
          <a:bodyPr/>
          <a:lstStyle/>
          <a:p>
            <a:r>
              <a:rPr lang="en-US" i="1" dirty="0">
                <a:solidFill>
                  <a:srgbClr val="FFFF00"/>
                </a:solidFill>
              </a:rPr>
              <a:t>f (n) = log</a:t>
            </a:r>
            <a:r>
              <a:rPr lang="en-US" i="1" baseline="-25000" dirty="0">
                <a:solidFill>
                  <a:srgbClr val="FFFF00"/>
                </a:solidFill>
              </a:rPr>
              <a:t>b</a:t>
            </a:r>
            <a:r>
              <a:rPr lang="en-US" i="1" dirty="0">
                <a:solidFill>
                  <a:srgbClr val="FFFF00"/>
                </a:solidFill>
              </a:rPr>
              <a:t>n</a:t>
            </a:r>
            <a:r>
              <a:rPr lang="en-US" dirty="0">
                <a:solidFill>
                  <a:srgbClr val="FFFF00"/>
                </a:solidFill>
              </a:rPr>
              <a:t> </a:t>
            </a:r>
            <a:r>
              <a:rPr lang="en-US" dirty="0"/>
              <a:t>for some constant b</a:t>
            </a:r>
          </a:p>
          <a:p>
            <a:pPr lvl="1"/>
            <a:r>
              <a:rPr lang="en-US" dirty="0"/>
              <a:t>The function is defined as follows</a:t>
            </a:r>
          </a:p>
          <a:p>
            <a:pPr lvl="2"/>
            <a:r>
              <a:rPr lang="en-US" i="1" dirty="0">
                <a:solidFill>
                  <a:srgbClr val="FFFF00"/>
                </a:solidFill>
              </a:rPr>
              <a:t>x= log</a:t>
            </a:r>
            <a:r>
              <a:rPr lang="en-US" i="1" baseline="-25000" dirty="0">
                <a:solidFill>
                  <a:srgbClr val="FFFF00"/>
                </a:solidFill>
              </a:rPr>
              <a:t>b</a:t>
            </a:r>
            <a:r>
              <a:rPr lang="en-US" i="1" dirty="0">
                <a:solidFill>
                  <a:srgbClr val="FFFF00"/>
                </a:solidFill>
              </a:rPr>
              <a:t>n</a:t>
            </a:r>
            <a:r>
              <a:rPr lang="en-US" dirty="0">
                <a:solidFill>
                  <a:srgbClr val="FFFF00"/>
                </a:solidFill>
              </a:rPr>
              <a:t> if and only if </a:t>
            </a:r>
            <a:r>
              <a:rPr lang="en-US" i="1" dirty="0">
                <a:solidFill>
                  <a:srgbClr val="FFFF00"/>
                </a:solidFill>
              </a:rPr>
              <a:t>b</a:t>
            </a:r>
            <a:r>
              <a:rPr lang="en-US" i="1" baseline="30000" dirty="0">
                <a:solidFill>
                  <a:srgbClr val="FFFF00"/>
                </a:solidFill>
              </a:rPr>
              <a:t>x</a:t>
            </a:r>
            <a:r>
              <a:rPr lang="en-US" i="1" dirty="0">
                <a:solidFill>
                  <a:srgbClr val="FFFF00"/>
                </a:solidFill>
              </a:rPr>
              <a:t>=n (log</a:t>
            </a:r>
            <a:r>
              <a:rPr lang="en-US" i="1" baseline="-25000" dirty="0">
                <a:solidFill>
                  <a:srgbClr val="FFFF00"/>
                </a:solidFill>
              </a:rPr>
              <a:t>n</a:t>
            </a:r>
            <a:r>
              <a:rPr lang="en-US" i="1" dirty="0">
                <a:solidFill>
                  <a:srgbClr val="FFFF00"/>
                </a:solidFill>
              </a:rPr>
              <a:t>1=0)</a:t>
            </a:r>
          </a:p>
          <a:p>
            <a:pPr lvl="1"/>
            <a:r>
              <a:rPr lang="en-US" dirty="0"/>
              <a:t>2 is the most common base used during analyzing algorithms </a:t>
            </a:r>
          </a:p>
          <a:p>
            <a:pPr lvl="2"/>
            <a:r>
              <a:rPr lang="en-US" dirty="0"/>
              <a:t>Used in this class</a:t>
            </a:r>
          </a:p>
        </p:txBody>
      </p:sp>
      <p:pic>
        <p:nvPicPr>
          <p:cNvPr id="585730" name="Picture 2" descr="C:\Users\Jerry\Desktop\index.jpg"/>
          <p:cNvPicPr>
            <a:picLocks noChangeAspect="1" noChangeArrowheads="1"/>
          </p:cNvPicPr>
          <p:nvPr/>
        </p:nvPicPr>
        <p:blipFill>
          <a:blip r:embed="rId3" cstate="print"/>
          <a:srcRect/>
          <a:stretch>
            <a:fillRect/>
          </a:stretch>
        </p:blipFill>
        <p:spPr bwMode="auto">
          <a:xfrm>
            <a:off x="4963975" y="3962400"/>
            <a:ext cx="3085320" cy="2458422"/>
          </a:xfrm>
          <a:prstGeom prst="rect">
            <a:avLst/>
          </a:prstGeom>
          <a:noFill/>
          <a:ln w="38100">
            <a:solidFill>
              <a:srgbClr val="FF0000"/>
            </a:solidFill>
          </a:ln>
        </p:spPr>
      </p:pic>
    </p:spTree>
    <p:extLst>
      <p:ext uri="{BB962C8B-B14F-4D97-AF65-F5344CB8AC3E}">
        <p14:creationId xmlns:p14="http://schemas.microsoft.com/office/powerpoint/2010/main" val="24590232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p:spPr>
        <p:txBody>
          <a:bodyPr/>
          <a:lstStyle/>
          <a:p>
            <a:fld id="{14085FA2-47E3-4258-8297-E88E5BA4088A}" type="slidenum">
              <a:rPr lang="en-US" smtClean="0"/>
              <a:pPr/>
              <a:t>90</a:t>
            </a:fld>
            <a:endParaRPr lang="en-US" dirty="0"/>
          </a:p>
        </p:txBody>
      </p:sp>
      <p:sp>
        <p:nvSpPr>
          <p:cNvPr id="66563" name="Rectangle 2"/>
          <p:cNvSpPr>
            <a:spLocks noGrp="1" noChangeArrowheads="1"/>
          </p:cNvSpPr>
          <p:nvPr>
            <p:ph type="title"/>
          </p:nvPr>
        </p:nvSpPr>
        <p:spPr/>
        <p:txBody>
          <a:bodyPr>
            <a:normAutofit/>
          </a:bodyPr>
          <a:lstStyle/>
          <a:p>
            <a:pPr>
              <a:defRPr/>
            </a:pPr>
            <a:r>
              <a:rPr lang="en-US" sz="2400" dirty="0"/>
              <a:t>Find Maximum Element of an Array using Pseudo-code</a:t>
            </a:r>
          </a:p>
        </p:txBody>
      </p:sp>
      <p:sp>
        <p:nvSpPr>
          <p:cNvPr id="51204" name="Rectangle 4" descr="Rectangle: Click to edit Master text styles&#10;Second level&#10;Third level&#10;Fourth level&#10;Fifth level"/>
          <p:cNvSpPr>
            <a:spLocks noChangeArrowheads="1"/>
          </p:cNvSpPr>
          <p:nvPr/>
        </p:nvSpPr>
        <p:spPr bwMode="auto">
          <a:xfrm>
            <a:off x="762000" y="5410200"/>
            <a:ext cx="3810000" cy="838200"/>
          </a:xfrm>
          <a:prstGeom prst="rect">
            <a:avLst/>
          </a:prstGeom>
          <a:noFill/>
          <a:ln w="9525">
            <a:noFill/>
            <a:miter lim="800000"/>
            <a:headEnd/>
            <a:tailEnd/>
          </a:ln>
        </p:spPr>
        <p:txBody>
          <a:bodyPr/>
          <a:lstStyle/>
          <a:p>
            <a:pPr marL="342900" indent="-342900" eaLnBrk="1" hangingPunct="1">
              <a:lnSpc>
                <a:spcPct val="90000"/>
              </a:lnSpc>
              <a:spcBef>
                <a:spcPct val="20000"/>
              </a:spcBef>
              <a:buClr>
                <a:schemeClr val="hlink"/>
              </a:buClr>
              <a:buSzPct val="110000"/>
              <a:buFont typeface="Wingdings" pitchFamily="2" charset="2"/>
              <a:buNone/>
            </a:pPr>
            <a:r>
              <a:rPr lang="en-US" dirty="0">
                <a:latin typeface="Tahoma" pitchFamily="34" charset="0"/>
              </a:rPr>
              <a:t>	</a:t>
            </a:r>
          </a:p>
        </p:txBody>
      </p:sp>
      <p:sp>
        <p:nvSpPr>
          <p:cNvPr id="66565" name="Text Box 6"/>
          <p:cNvSpPr txBox="1">
            <a:spLocks noChangeArrowheads="1"/>
          </p:cNvSpPr>
          <p:nvPr/>
        </p:nvSpPr>
        <p:spPr bwMode="auto">
          <a:xfrm>
            <a:off x="1066800" y="1600200"/>
            <a:ext cx="7239000" cy="3878263"/>
          </a:xfrm>
          <a:prstGeom prst="rect">
            <a:avLst/>
          </a:prstGeom>
          <a:noFill/>
          <a:ln w="28575">
            <a:noFill/>
            <a:miter lim="800000"/>
            <a:headEnd/>
            <a:tailEnd/>
          </a:ln>
        </p:spPr>
        <p:txBody>
          <a:bodyPr>
            <a:spAutoFit/>
          </a:bodyPr>
          <a:lstStyle/>
          <a:p>
            <a:pPr defTabSz="228600" eaLnBrk="1" hangingPunct="1">
              <a:defRPr/>
            </a:pPr>
            <a:r>
              <a:rPr lang="en-US" sz="2800" b="1" dirty="0"/>
              <a:t>Algorithm</a:t>
            </a:r>
            <a:r>
              <a:rPr lang="en-US" sz="2800" dirty="0"/>
              <a:t> </a:t>
            </a:r>
            <a:r>
              <a:rPr lang="en-US" sz="2800" b="1" dirty="0">
                <a:solidFill>
                  <a:srgbClr val="FFFF00"/>
                </a:solidFill>
              </a:rPr>
              <a:t>arrayMax</a:t>
            </a:r>
            <a:r>
              <a:rPr lang="en-US" sz="2800" dirty="0">
                <a:solidFill>
                  <a:srgbClr val="FFFF00"/>
                </a:solidFill>
              </a:rPr>
              <a:t>(</a:t>
            </a:r>
            <a:r>
              <a:rPr lang="en-US" sz="2800" b="1" dirty="0">
                <a:solidFill>
                  <a:srgbClr val="FFFF00"/>
                </a:solidFill>
              </a:rPr>
              <a:t>A</a:t>
            </a:r>
            <a:r>
              <a:rPr lang="en-US" sz="2800" dirty="0">
                <a:solidFill>
                  <a:srgbClr val="FFFF00"/>
                </a:solidFill>
              </a:rPr>
              <a:t>, </a:t>
            </a:r>
            <a:r>
              <a:rPr lang="en-US" sz="2800" b="1" dirty="0">
                <a:solidFill>
                  <a:srgbClr val="FFFF00"/>
                </a:solidFill>
              </a:rPr>
              <a:t>n</a:t>
            </a:r>
            <a:r>
              <a:rPr lang="en-US" sz="2800" dirty="0">
                <a:solidFill>
                  <a:srgbClr val="FFFF00"/>
                </a:solidFill>
              </a:rPr>
              <a:t>)</a:t>
            </a:r>
          </a:p>
          <a:p>
            <a:pPr defTabSz="228600" eaLnBrk="1" hangingPunct="1">
              <a:defRPr/>
            </a:pPr>
            <a:r>
              <a:rPr lang="en-US" sz="2800" b="1" dirty="0"/>
              <a:t>	Input</a:t>
            </a:r>
            <a:r>
              <a:rPr lang="en-US" sz="2800" dirty="0"/>
              <a:t> array </a:t>
            </a:r>
            <a:r>
              <a:rPr lang="en-US" sz="2800" b="1" dirty="0"/>
              <a:t>A</a:t>
            </a:r>
            <a:r>
              <a:rPr lang="en-US" sz="2800" dirty="0"/>
              <a:t> of </a:t>
            </a:r>
            <a:r>
              <a:rPr lang="en-US" sz="2800" b="1" dirty="0"/>
              <a:t>n</a:t>
            </a:r>
            <a:r>
              <a:rPr lang="en-US" sz="2800" dirty="0"/>
              <a:t> integers</a:t>
            </a:r>
            <a:endParaRPr lang="en-US" sz="2800" b="1" dirty="0"/>
          </a:p>
          <a:p>
            <a:pPr defTabSz="228600" eaLnBrk="1" hangingPunct="1">
              <a:spcBef>
                <a:spcPct val="50000"/>
              </a:spcBef>
              <a:defRPr/>
            </a:pPr>
            <a:r>
              <a:rPr lang="en-US" sz="2800" dirty="0"/>
              <a:t>	</a:t>
            </a:r>
            <a:r>
              <a:rPr lang="en-US" sz="2800" b="1" dirty="0"/>
              <a:t>currentMax</a:t>
            </a:r>
            <a:r>
              <a:rPr lang="en-US" sz="2800" dirty="0"/>
              <a:t> </a:t>
            </a:r>
            <a:r>
              <a:rPr lang="en-US" sz="2800" dirty="0">
                <a:sym typeface="Symbol" pitchFamily="18" charset="2"/>
              </a:rPr>
              <a:t> </a:t>
            </a:r>
            <a:r>
              <a:rPr lang="en-US" sz="2800" b="1" dirty="0">
                <a:sym typeface="Symbol" pitchFamily="18" charset="2"/>
              </a:rPr>
              <a:t>A</a:t>
            </a:r>
            <a:r>
              <a:rPr lang="en-US" sz="2800" dirty="0">
                <a:sym typeface="Symbol" pitchFamily="18" charset="2"/>
              </a:rPr>
              <a:t>[0]</a:t>
            </a:r>
            <a:endParaRPr lang="en-US" sz="2800" dirty="0"/>
          </a:p>
          <a:p>
            <a:pPr defTabSz="228600" eaLnBrk="1" hangingPunct="1">
              <a:defRPr/>
            </a:pPr>
            <a:r>
              <a:rPr lang="en-US" sz="2800" dirty="0"/>
              <a:t>	</a:t>
            </a:r>
            <a:r>
              <a:rPr lang="en-US" sz="2800" b="1" dirty="0"/>
              <a:t>for</a:t>
            </a:r>
            <a:r>
              <a:rPr lang="en-US" sz="2800" dirty="0"/>
              <a:t> </a:t>
            </a:r>
            <a:r>
              <a:rPr lang="en-US" sz="2800" b="1" dirty="0"/>
              <a:t>i</a:t>
            </a:r>
            <a:r>
              <a:rPr lang="en-US" sz="2800" dirty="0"/>
              <a:t> </a:t>
            </a:r>
            <a:r>
              <a:rPr lang="en-US" sz="2800" dirty="0">
                <a:sym typeface="Symbol" pitchFamily="18" charset="2"/>
              </a:rPr>
              <a:t> 1 </a:t>
            </a:r>
            <a:r>
              <a:rPr lang="en-US" sz="2800" b="1" dirty="0">
                <a:sym typeface="Symbol" pitchFamily="18" charset="2"/>
              </a:rPr>
              <a:t>to</a:t>
            </a:r>
            <a:r>
              <a:rPr lang="en-US" sz="2800" dirty="0">
                <a:sym typeface="Symbol" pitchFamily="18" charset="2"/>
              </a:rPr>
              <a:t> </a:t>
            </a:r>
            <a:r>
              <a:rPr lang="en-US" sz="2800" b="1" dirty="0">
                <a:sym typeface="Symbol" pitchFamily="18" charset="2"/>
              </a:rPr>
              <a:t>n</a:t>
            </a:r>
            <a:r>
              <a:rPr lang="en-US" sz="2800" dirty="0">
                <a:sym typeface="Symbol" pitchFamily="18" charset="2"/>
              </a:rPr>
              <a:t>  1 </a:t>
            </a:r>
            <a:r>
              <a:rPr lang="en-US" sz="2800" b="1" dirty="0">
                <a:sym typeface="Symbol" pitchFamily="18" charset="2"/>
              </a:rPr>
              <a:t>do</a:t>
            </a:r>
          </a:p>
          <a:p>
            <a:pPr defTabSz="228600" eaLnBrk="1" hangingPunct="1">
              <a:defRPr/>
            </a:pPr>
            <a:r>
              <a:rPr lang="en-US" sz="2800" dirty="0">
                <a:sym typeface="Symbol" pitchFamily="18" charset="2"/>
              </a:rPr>
              <a:t>		</a:t>
            </a:r>
            <a:r>
              <a:rPr lang="en-US" sz="2800" b="1" dirty="0">
                <a:sym typeface="Symbol" pitchFamily="18" charset="2"/>
              </a:rPr>
              <a:t>if</a:t>
            </a:r>
            <a:r>
              <a:rPr lang="en-US" sz="2800" dirty="0">
                <a:sym typeface="Symbol" pitchFamily="18" charset="2"/>
              </a:rPr>
              <a:t> </a:t>
            </a:r>
            <a:r>
              <a:rPr lang="en-US" sz="2800" b="1" dirty="0">
                <a:sym typeface="Symbol" pitchFamily="18" charset="2"/>
              </a:rPr>
              <a:t>A</a:t>
            </a:r>
            <a:r>
              <a:rPr lang="en-US" sz="2800" dirty="0">
                <a:sym typeface="Symbol" pitchFamily="18" charset="2"/>
              </a:rPr>
              <a:t>[i]  </a:t>
            </a:r>
            <a:r>
              <a:rPr lang="en-US" sz="2800" b="1" dirty="0">
                <a:sym typeface="Symbol" pitchFamily="18" charset="2"/>
              </a:rPr>
              <a:t>currentMax</a:t>
            </a:r>
            <a:r>
              <a:rPr lang="en-US" sz="2800" dirty="0">
                <a:sym typeface="Symbol" pitchFamily="18" charset="2"/>
              </a:rPr>
              <a:t> </a:t>
            </a:r>
            <a:r>
              <a:rPr lang="en-US" sz="2800" b="1" dirty="0">
                <a:sym typeface="Symbol" pitchFamily="18" charset="2"/>
              </a:rPr>
              <a:t>then</a:t>
            </a:r>
          </a:p>
          <a:p>
            <a:pPr defTabSz="228600" eaLnBrk="1" hangingPunct="1">
              <a:defRPr/>
            </a:pPr>
            <a:r>
              <a:rPr lang="en-US" sz="2800" dirty="0">
                <a:sym typeface="Symbol" pitchFamily="18" charset="2"/>
              </a:rPr>
              <a:t>			</a:t>
            </a:r>
            <a:r>
              <a:rPr lang="en-US" sz="2800" b="1" dirty="0">
                <a:sym typeface="Symbol" pitchFamily="18" charset="2"/>
              </a:rPr>
              <a:t>currentMax</a:t>
            </a:r>
            <a:r>
              <a:rPr lang="en-US" sz="2800" dirty="0">
                <a:sym typeface="Symbol" pitchFamily="18" charset="2"/>
              </a:rPr>
              <a:t>  </a:t>
            </a:r>
            <a:r>
              <a:rPr lang="en-US" sz="2800" b="1" dirty="0">
                <a:sym typeface="Symbol" pitchFamily="18" charset="2"/>
              </a:rPr>
              <a:t>A</a:t>
            </a:r>
            <a:r>
              <a:rPr lang="en-US" sz="2800" dirty="0">
                <a:sym typeface="Symbol" pitchFamily="18" charset="2"/>
              </a:rPr>
              <a:t>[</a:t>
            </a:r>
            <a:r>
              <a:rPr lang="en-US" sz="2800" b="1" dirty="0">
                <a:sym typeface="Symbol" pitchFamily="18" charset="2"/>
              </a:rPr>
              <a:t>i</a:t>
            </a:r>
            <a:r>
              <a:rPr lang="en-US" sz="2800" dirty="0">
                <a:sym typeface="Symbol" pitchFamily="18" charset="2"/>
              </a:rPr>
              <a:t>]</a:t>
            </a:r>
          </a:p>
          <a:p>
            <a:pPr defTabSz="228600" eaLnBrk="1" hangingPunct="1">
              <a:defRPr/>
            </a:pPr>
            <a:r>
              <a:rPr lang="en-US" sz="2800" dirty="0">
                <a:sym typeface="Symbol" pitchFamily="18" charset="2"/>
              </a:rPr>
              <a:t>	</a:t>
            </a:r>
            <a:r>
              <a:rPr lang="en-US" sz="2800" b="1" dirty="0">
                <a:sym typeface="Symbol" pitchFamily="18" charset="2"/>
              </a:rPr>
              <a:t>return</a:t>
            </a:r>
            <a:r>
              <a:rPr lang="en-US" sz="2800" dirty="0">
                <a:sym typeface="Symbol" pitchFamily="18" charset="2"/>
              </a:rPr>
              <a:t> </a:t>
            </a:r>
            <a:r>
              <a:rPr lang="en-US" sz="2800" b="1" dirty="0">
                <a:sym typeface="Symbol" pitchFamily="18" charset="2"/>
              </a:rPr>
              <a:t>currentMax</a:t>
            </a:r>
            <a:r>
              <a:rPr lang="en-US" sz="2800" dirty="0">
                <a:sym typeface="Symbol" pitchFamily="18" charset="2"/>
              </a:rPr>
              <a:t> </a:t>
            </a:r>
          </a:p>
          <a:p>
            <a:pPr defTabSz="228600" eaLnBrk="1" hangingPunct="1">
              <a:defRPr/>
            </a:pPr>
            <a:r>
              <a:rPr lang="en-US" sz="2800" b="1" dirty="0"/>
              <a:t>	Output</a:t>
            </a:r>
            <a:r>
              <a:rPr lang="en-US" sz="2800" dirty="0"/>
              <a:t> maximum element of </a:t>
            </a:r>
            <a:r>
              <a:rPr lang="en-US" sz="2800" b="1" dirty="0"/>
              <a:t>A</a:t>
            </a:r>
          </a:p>
        </p:txBody>
      </p:sp>
      <p:sp>
        <p:nvSpPr>
          <p:cNvPr id="6" name="TextBox 5"/>
          <p:cNvSpPr txBox="1"/>
          <p:nvPr/>
        </p:nvSpPr>
        <p:spPr>
          <a:xfrm>
            <a:off x="533400" y="5638800"/>
            <a:ext cx="8001000" cy="461665"/>
          </a:xfrm>
          <a:prstGeom prst="rect">
            <a:avLst/>
          </a:prstGeom>
          <a:solidFill>
            <a:schemeClr val="bg1">
              <a:lumMod val="40000"/>
              <a:lumOff val="60000"/>
            </a:schemeClr>
          </a:solidFill>
        </p:spPr>
        <p:txBody>
          <a:bodyPr wrap="square">
            <a:spAutoFit/>
          </a:bodyPr>
          <a:lstStyle/>
          <a:p>
            <a:pPr algn="ctr">
              <a:defRPr/>
            </a:pPr>
            <a:r>
              <a:rPr lang="en-US" sz="2400" b="1" dirty="0">
                <a:solidFill>
                  <a:srgbClr val="FFFF00"/>
                </a:solidFill>
              </a:rPr>
              <a:t>What is the Big O representation of this algorithm?</a:t>
            </a:r>
            <a:endParaRPr lang="en-US" sz="2400" dirty="0">
              <a:solidFill>
                <a:srgbClr val="FFFF00"/>
              </a:solidFill>
            </a:endParaRPr>
          </a:p>
        </p:txBody>
      </p:sp>
    </p:spTree>
    <p:extLst>
      <p:ext uri="{BB962C8B-B14F-4D97-AF65-F5344CB8AC3E}">
        <p14:creationId xmlns:p14="http://schemas.microsoft.com/office/powerpoint/2010/main" val="2818128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p>
            <a:fld id="{EBD36DC5-D0CD-479C-8C7F-E59CACF0DEBE}" type="slidenum">
              <a:rPr lang="en-US" smtClean="0"/>
              <a:pPr/>
              <a:t>91</a:t>
            </a:fld>
            <a:endParaRPr lang="en-US"/>
          </a:p>
        </p:txBody>
      </p:sp>
      <p:sp>
        <p:nvSpPr>
          <p:cNvPr id="86019" name="Rectangle 2"/>
          <p:cNvSpPr>
            <a:spLocks noGrp="1" noChangeArrowheads="1"/>
          </p:cNvSpPr>
          <p:nvPr>
            <p:ph type="title"/>
          </p:nvPr>
        </p:nvSpPr>
        <p:spPr>
          <a:xfrm>
            <a:off x="685800" y="228600"/>
            <a:ext cx="7772400" cy="685800"/>
          </a:xfrm>
        </p:spPr>
        <p:txBody>
          <a:bodyPr>
            <a:normAutofit fontScale="90000"/>
          </a:bodyPr>
          <a:lstStyle/>
          <a:p>
            <a:pPr>
              <a:defRPr/>
            </a:pPr>
            <a:r>
              <a:rPr lang="en-US" dirty="0"/>
              <a:t>Fibonacci Numbers</a:t>
            </a:r>
          </a:p>
        </p:txBody>
      </p:sp>
      <p:sp>
        <p:nvSpPr>
          <p:cNvPr id="26628" name="Rectangle 3"/>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6629"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6630"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6631" name="Rectangle 6"/>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6632" name="Rectangle 7"/>
          <p:cNvSpPr>
            <a:spLocks noChangeArrowheads="1"/>
          </p:cNvSpPr>
          <p:nvPr/>
        </p:nvSpPr>
        <p:spPr bwMode="auto">
          <a:xfrm>
            <a:off x="0" y="33147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6633" name="Rectangle 8"/>
          <p:cNvSpPr>
            <a:spLocks noChangeArrowheads="1"/>
          </p:cNvSpPr>
          <p:nvPr/>
        </p:nvSpPr>
        <p:spPr bwMode="auto">
          <a:xfrm>
            <a:off x="0" y="27241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6634" name="Rectangle 9"/>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6635" name="Rectangle 10"/>
          <p:cNvSpPr>
            <a:spLocks noChangeArrowheads="1"/>
          </p:cNvSpPr>
          <p:nvPr/>
        </p:nvSpPr>
        <p:spPr bwMode="auto">
          <a:xfrm>
            <a:off x="0" y="20113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6636" name="Rectangle 12"/>
          <p:cNvSpPr>
            <a:spLocks noChangeArrowheads="1"/>
          </p:cNvSpPr>
          <p:nvPr/>
        </p:nvSpPr>
        <p:spPr bwMode="auto">
          <a:xfrm>
            <a:off x="0" y="3230563"/>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26637" name="Picture 14" descr="  F_n =  &#10;  \begin{cases}&#10;    0               &amp; \mbox{if } n = 0; \\&#10;    1               &amp; \mbox{if } n = 1; \\&#10;    F_{n-1}+F_{n-2} &amp; \mbox{if } n &gt; 1. \\&#10;   \end{cases}&#10; "/>
          <p:cNvPicPr>
            <a:picLocks noChangeAspect="1" noChangeArrowheads="1"/>
          </p:cNvPicPr>
          <p:nvPr/>
        </p:nvPicPr>
        <p:blipFill>
          <a:blip r:embed="rId2" cstate="print"/>
          <a:srcRect/>
          <a:stretch>
            <a:fillRect/>
          </a:stretch>
        </p:blipFill>
        <p:spPr bwMode="auto">
          <a:xfrm>
            <a:off x="1622920" y="1556557"/>
            <a:ext cx="3927874" cy="1280828"/>
          </a:xfrm>
          <a:prstGeom prst="rect">
            <a:avLst/>
          </a:prstGeom>
          <a:solidFill>
            <a:srgbClr val="FFFF00"/>
          </a:solidFill>
          <a:ln w="9525">
            <a:noFill/>
            <a:miter lim="800000"/>
            <a:headEnd/>
            <a:tailEnd/>
          </a:ln>
        </p:spPr>
      </p:pic>
      <p:sp>
        <p:nvSpPr>
          <p:cNvPr id="86030" name="TextBox 15"/>
          <p:cNvSpPr txBox="1">
            <a:spLocks noChangeArrowheads="1"/>
          </p:cNvSpPr>
          <p:nvPr/>
        </p:nvSpPr>
        <p:spPr bwMode="auto">
          <a:xfrm>
            <a:off x="381000" y="3200400"/>
            <a:ext cx="8229600" cy="1631216"/>
          </a:xfrm>
          <a:prstGeom prst="rect">
            <a:avLst/>
          </a:prstGeom>
          <a:noFill/>
          <a:ln w="9525">
            <a:noFill/>
            <a:miter lim="800000"/>
            <a:headEnd/>
            <a:tailEnd/>
          </a:ln>
        </p:spPr>
        <p:txBody>
          <a:bodyPr>
            <a:spAutoFit/>
          </a:bodyPr>
          <a:lstStyle/>
          <a:p>
            <a:pPr>
              <a:defRPr/>
            </a:pPr>
            <a:r>
              <a:rPr lang="en-US" sz="2000" dirty="0"/>
              <a:t>0, 1, 1, 2, 3, 5, 8, 13, 21, 34, 55, 89, 144, 233, 377, 610, 987,…</a:t>
            </a:r>
          </a:p>
          <a:p>
            <a:pPr>
              <a:defRPr/>
            </a:pPr>
            <a:endParaRPr lang="en-US" sz="2000" dirty="0"/>
          </a:p>
          <a:p>
            <a:pPr>
              <a:defRPr/>
            </a:pPr>
            <a:r>
              <a:rPr lang="en-US" sz="2000" dirty="0"/>
              <a:t>The next number in the sequence is the sum of the previous two numbers</a:t>
            </a:r>
          </a:p>
          <a:p>
            <a:pPr>
              <a:defRPr/>
            </a:pPr>
            <a:endParaRPr lang="en-US" sz="2000" dirty="0"/>
          </a:p>
        </p:txBody>
      </p:sp>
      <p:pic>
        <p:nvPicPr>
          <p:cNvPr id="15" name="Picture 16" descr="C:\Users\Jerry\Desktop\index.jpg"/>
          <p:cNvPicPr>
            <a:picLocks noChangeAspect="1" noChangeArrowheads="1"/>
          </p:cNvPicPr>
          <p:nvPr/>
        </p:nvPicPr>
        <p:blipFill>
          <a:blip r:embed="rId3" cstate="print"/>
          <a:srcRect/>
          <a:stretch>
            <a:fillRect/>
          </a:stretch>
        </p:blipFill>
        <p:spPr bwMode="auto">
          <a:xfrm>
            <a:off x="2590800" y="4267200"/>
            <a:ext cx="3810000" cy="2315104"/>
          </a:xfrm>
          <a:prstGeom prst="rect">
            <a:avLst/>
          </a:prstGeom>
          <a:solidFill>
            <a:srgbClr val="FFFF00"/>
          </a:solidFill>
        </p:spPr>
      </p:pic>
    </p:spTree>
    <p:extLst>
      <p:ext uri="{BB962C8B-B14F-4D97-AF65-F5344CB8AC3E}">
        <p14:creationId xmlns:p14="http://schemas.microsoft.com/office/powerpoint/2010/main" val="18162114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A8C0519A-ECD8-442E-BD0A-6A60927E37BC}" type="slidenum">
              <a:rPr lang="en-US" smtClean="0"/>
              <a:pPr/>
              <a:t>92</a:t>
            </a:fld>
            <a:endParaRPr lang="en-US"/>
          </a:p>
        </p:txBody>
      </p:sp>
      <p:sp>
        <p:nvSpPr>
          <p:cNvPr id="87043" name="Rectangle 2"/>
          <p:cNvSpPr>
            <a:spLocks noGrp="1" noChangeArrowheads="1"/>
          </p:cNvSpPr>
          <p:nvPr>
            <p:ph type="title"/>
          </p:nvPr>
        </p:nvSpPr>
        <p:spPr>
          <a:xfrm>
            <a:off x="685800" y="228600"/>
            <a:ext cx="7772400" cy="685800"/>
          </a:xfrm>
        </p:spPr>
        <p:txBody>
          <a:bodyPr>
            <a:normAutofit fontScale="90000"/>
          </a:bodyPr>
          <a:lstStyle/>
          <a:p>
            <a:pPr>
              <a:defRPr/>
            </a:pPr>
            <a:r>
              <a:rPr lang="en-US" dirty="0"/>
              <a:t>Fibonacci Numbers Recursion  </a:t>
            </a:r>
          </a:p>
        </p:txBody>
      </p:sp>
      <p:sp>
        <p:nvSpPr>
          <p:cNvPr id="27652" name="Rectangle 3"/>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3"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4"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5" name="Rectangle 6"/>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6" name="Rectangle 7"/>
          <p:cNvSpPr>
            <a:spLocks noChangeArrowheads="1"/>
          </p:cNvSpPr>
          <p:nvPr/>
        </p:nvSpPr>
        <p:spPr bwMode="auto">
          <a:xfrm>
            <a:off x="0" y="33147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7" name="Rectangle 8"/>
          <p:cNvSpPr>
            <a:spLocks noChangeArrowheads="1"/>
          </p:cNvSpPr>
          <p:nvPr/>
        </p:nvSpPr>
        <p:spPr bwMode="auto">
          <a:xfrm>
            <a:off x="0" y="27241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8" name="Rectangle 9"/>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9" name="Rectangle 10"/>
          <p:cNvSpPr>
            <a:spLocks noChangeArrowheads="1"/>
          </p:cNvSpPr>
          <p:nvPr/>
        </p:nvSpPr>
        <p:spPr bwMode="auto">
          <a:xfrm>
            <a:off x="0" y="20113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87052" name="Rectangle 11"/>
          <p:cNvSpPr>
            <a:spLocks noGrp="1" noChangeArrowheads="1"/>
          </p:cNvSpPr>
          <p:nvPr>
            <p:ph type="body" idx="1"/>
          </p:nvPr>
        </p:nvSpPr>
        <p:spPr>
          <a:xfrm>
            <a:off x="304800" y="1676400"/>
            <a:ext cx="8077200" cy="3200400"/>
          </a:xfrm>
        </p:spPr>
        <p:txBody>
          <a:bodyPr>
            <a:noAutofit/>
          </a:bodyPr>
          <a:lstStyle/>
          <a:p>
            <a:pPr marL="263525" indent="0">
              <a:lnSpc>
                <a:spcPct val="80000"/>
              </a:lnSpc>
              <a:buFont typeface="Monotype Sorts" pitchFamily="2" charset="2"/>
              <a:buNone/>
              <a:defRPr/>
            </a:pPr>
            <a:r>
              <a:rPr lang="en-US" sz="2800" dirty="0"/>
              <a:t>// The method for finding the Fibonacci number  </a:t>
            </a:r>
          </a:p>
          <a:p>
            <a:pPr marL="263525" indent="0">
              <a:lnSpc>
                <a:spcPct val="80000"/>
              </a:lnSpc>
              <a:buFont typeface="Monotype Sorts" pitchFamily="2" charset="2"/>
              <a:buNone/>
              <a:defRPr/>
            </a:pPr>
            <a:r>
              <a:rPr lang="en-US" sz="2800" dirty="0"/>
              <a:t>public static long </a:t>
            </a:r>
            <a:r>
              <a:rPr lang="en-US" sz="2800" b="1" dirty="0">
                <a:solidFill>
                  <a:srgbClr val="FFFF00"/>
                </a:solidFill>
              </a:rPr>
              <a:t>fib</a:t>
            </a:r>
            <a:r>
              <a:rPr lang="en-US" sz="2800" dirty="0"/>
              <a:t>(long index) {</a:t>
            </a:r>
          </a:p>
          <a:p>
            <a:pPr marL="263525" indent="0">
              <a:lnSpc>
                <a:spcPct val="80000"/>
              </a:lnSpc>
              <a:buFont typeface="Monotype Sorts" pitchFamily="2" charset="2"/>
              <a:buNone/>
              <a:defRPr/>
            </a:pPr>
            <a:r>
              <a:rPr lang="en-US" sz="2800" dirty="0"/>
              <a:t>  if (index == 0) // Base case</a:t>
            </a:r>
          </a:p>
          <a:p>
            <a:pPr marL="263525" indent="0">
              <a:lnSpc>
                <a:spcPct val="80000"/>
              </a:lnSpc>
              <a:buFont typeface="Monotype Sorts" pitchFamily="2" charset="2"/>
              <a:buNone/>
              <a:defRPr/>
            </a:pPr>
            <a:r>
              <a:rPr lang="en-US" sz="2800" dirty="0"/>
              <a:t>    return 0;</a:t>
            </a:r>
          </a:p>
          <a:p>
            <a:pPr marL="263525" indent="0">
              <a:lnSpc>
                <a:spcPct val="80000"/>
              </a:lnSpc>
              <a:buFont typeface="Monotype Sorts" pitchFamily="2" charset="2"/>
              <a:buNone/>
              <a:defRPr/>
            </a:pPr>
            <a:r>
              <a:rPr lang="en-US" sz="2800" dirty="0"/>
              <a:t>  else if (index == 1) // base case</a:t>
            </a:r>
          </a:p>
          <a:p>
            <a:pPr marL="263525" indent="0">
              <a:lnSpc>
                <a:spcPct val="80000"/>
              </a:lnSpc>
              <a:buFont typeface="Monotype Sorts" pitchFamily="2" charset="2"/>
              <a:buNone/>
              <a:defRPr/>
            </a:pPr>
            <a:r>
              <a:rPr lang="en-US" sz="2800" dirty="0"/>
              <a:t>    return 1;</a:t>
            </a:r>
          </a:p>
          <a:p>
            <a:pPr marL="263525" indent="0">
              <a:lnSpc>
                <a:spcPct val="80000"/>
              </a:lnSpc>
              <a:buFont typeface="Monotype Sorts" pitchFamily="2" charset="2"/>
              <a:buNone/>
              <a:defRPr/>
            </a:pPr>
            <a:r>
              <a:rPr lang="en-US" sz="2800" dirty="0"/>
              <a:t>  else  // reduction and recursive calls</a:t>
            </a:r>
          </a:p>
          <a:p>
            <a:pPr marL="263525" indent="0">
              <a:lnSpc>
                <a:spcPct val="80000"/>
              </a:lnSpc>
              <a:buFont typeface="Monotype Sorts" pitchFamily="2" charset="2"/>
              <a:buNone/>
              <a:defRPr/>
            </a:pPr>
            <a:r>
              <a:rPr lang="en-US" sz="2800" dirty="0"/>
              <a:t>    return fib(index - 1) + fib(index - 2);</a:t>
            </a:r>
          </a:p>
          <a:p>
            <a:pPr marL="263525" indent="0">
              <a:lnSpc>
                <a:spcPct val="80000"/>
              </a:lnSpc>
              <a:buFont typeface="Monotype Sorts" pitchFamily="2" charset="2"/>
              <a:buNone/>
              <a:defRPr/>
            </a:pPr>
            <a:r>
              <a:rPr lang="en-US" sz="2800" dirty="0"/>
              <a:t>}</a:t>
            </a:r>
          </a:p>
          <a:p>
            <a:pPr marL="263525" indent="0">
              <a:lnSpc>
                <a:spcPct val="80000"/>
              </a:lnSpc>
              <a:buFont typeface="Monotype Sorts" pitchFamily="2" charset="2"/>
              <a:buNone/>
              <a:defRPr/>
            </a:pPr>
            <a:r>
              <a:rPr lang="en-US" sz="2800" dirty="0">
                <a:solidFill>
                  <a:srgbClr val="FFFF00"/>
                </a:solidFill>
              </a:rPr>
              <a:t>See example fib1</a:t>
            </a:r>
          </a:p>
        </p:txBody>
      </p:sp>
      <p:sp>
        <p:nvSpPr>
          <p:cNvPr id="27661" name="Rectangle 12"/>
          <p:cNvSpPr>
            <a:spLocks noChangeArrowheads="1"/>
          </p:cNvSpPr>
          <p:nvPr/>
        </p:nvSpPr>
        <p:spPr bwMode="auto">
          <a:xfrm>
            <a:off x="0" y="3230563"/>
            <a:ext cx="9144000" cy="0"/>
          </a:xfrm>
          <a:prstGeom prst="rect">
            <a:avLst/>
          </a:prstGeom>
          <a:noFill/>
          <a:ln w="12700">
            <a:noFill/>
            <a:miter lim="800000"/>
            <a:headEnd type="none" w="sm" len="sm"/>
            <a:tailEnd type="none" w="sm" len="sm"/>
          </a:ln>
        </p:spPr>
        <p:txBody>
          <a:bodyPr wrap="none" anchor="ctr">
            <a:spAutoFit/>
          </a:bodyPr>
          <a:lstStyle/>
          <a:p>
            <a:endParaRPr lang="en-US"/>
          </a:p>
        </p:txBody>
      </p:sp>
      <p:pic>
        <p:nvPicPr>
          <p:cNvPr id="999425" name="Picture 1" descr="C:\Users\Jerry\Desktop\images.jpg"/>
          <p:cNvPicPr>
            <a:picLocks noChangeAspect="1" noChangeArrowheads="1"/>
          </p:cNvPicPr>
          <p:nvPr/>
        </p:nvPicPr>
        <p:blipFill>
          <a:blip r:embed="rId2" cstate="print"/>
          <a:srcRect/>
          <a:stretch>
            <a:fillRect/>
          </a:stretch>
        </p:blipFill>
        <p:spPr bwMode="auto">
          <a:xfrm>
            <a:off x="6722737" y="2667000"/>
            <a:ext cx="1402088" cy="1798638"/>
          </a:xfrm>
          <a:prstGeom prst="rect">
            <a:avLst/>
          </a:prstGeom>
          <a:noFill/>
        </p:spPr>
      </p:pic>
    </p:spTree>
    <p:extLst>
      <p:ext uri="{BB962C8B-B14F-4D97-AF65-F5344CB8AC3E}">
        <p14:creationId xmlns:p14="http://schemas.microsoft.com/office/powerpoint/2010/main" val="12234317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A8C0519A-ECD8-442E-BD0A-6A60927E37BC}" type="slidenum">
              <a:rPr lang="en-US" smtClean="0"/>
              <a:pPr/>
              <a:t>93</a:t>
            </a:fld>
            <a:endParaRPr lang="en-US"/>
          </a:p>
        </p:txBody>
      </p:sp>
      <p:sp>
        <p:nvSpPr>
          <p:cNvPr id="87043" name="Rectangle 2"/>
          <p:cNvSpPr>
            <a:spLocks noGrp="1" noChangeArrowheads="1"/>
          </p:cNvSpPr>
          <p:nvPr>
            <p:ph type="title"/>
          </p:nvPr>
        </p:nvSpPr>
        <p:spPr>
          <a:xfrm>
            <a:off x="685800" y="228600"/>
            <a:ext cx="7772400" cy="685800"/>
          </a:xfrm>
        </p:spPr>
        <p:txBody>
          <a:bodyPr>
            <a:normAutofit fontScale="90000"/>
          </a:bodyPr>
          <a:lstStyle/>
          <a:p>
            <a:pPr>
              <a:defRPr/>
            </a:pPr>
            <a:r>
              <a:rPr lang="en-US" dirty="0"/>
              <a:t>Fibonacci Numbers Recursion</a:t>
            </a:r>
          </a:p>
        </p:txBody>
      </p:sp>
      <p:sp>
        <p:nvSpPr>
          <p:cNvPr id="27652" name="Rectangle 3"/>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3"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4"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5" name="Rectangle 6"/>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6" name="Rectangle 7"/>
          <p:cNvSpPr>
            <a:spLocks noChangeArrowheads="1"/>
          </p:cNvSpPr>
          <p:nvPr/>
        </p:nvSpPr>
        <p:spPr bwMode="auto">
          <a:xfrm>
            <a:off x="0" y="33147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7" name="Rectangle 8"/>
          <p:cNvSpPr>
            <a:spLocks noChangeArrowheads="1"/>
          </p:cNvSpPr>
          <p:nvPr/>
        </p:nvSpPr>
        <p:spPr bwMode="auto">
          <a:xfrm>
            <a:off x="0" y="27241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8" name="Rectangle 9"/>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7659" name="Rectangle 10"/>
          <p:cNvSpPr>
            <a:spLocks noChangeArrowheads="1"/>
          </p:cNvSpPr>
          <p:nvPr/>
        </p:nvSpPr>
        <p:spPr bwMode="auto">
          <a:xfrm>
            <a:off x="0" y="20113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87052" name="Rectangle 11"/>
          <p:cNvSpPr>
            <a:spLocks noGrp="1" noChangeArrowheads="1"/>
          </p:cNvSpPr>
          <p:nvPr>
            <p:ph type="body" idx="1"/>
          </p:nvPr>
        </p:nvSpPr>
        <p:spPr>
          <a:xfrm>
            <a:off x="188890" y="1168493"/>
            <a:ext cx="8077200" cy="3200400"/>
          </a:xfrm>
        </p:spPr>
        <p:txBody>
          <a:bodyPr>
            <a:normAutofit/>
          </a:bodyPr>
          <a:lstStyle/>
          <a:p>
            <a:pPr lvl="1"/>
            <a:r>
              <a:rPr lang="en-US" sz="3200" dirty="0"/>
              <a:t>If a loops starts by performing one operation and then doubles the number of operations performed within each iteration</a:t>
            </a:r>
          </a:p>
          <a:p>
            <a:pPr lvl="2"/>
            <a:r>
              <a:rPr lang="en-US" sz="2800" dirty="0"/>
              <a:t>The number of operations performed in the </a:t>
            </a:r>
            <a:r>
              <a:rPr lang="en-US" sz="2800" dirty="0">
                <a:solidFill>
                  <a:srgbClr val="FFFF00"/>
                </a:solidFill>
              </a:rPr>
              <a:t>n</a:t>
            </a:r>
            <a:r>
              <a:rPr lang="en-US" sz="2800" baseline="30000" dirty="0">
                <a:solidFill>
                  <a:srgbClr val="FFFF00"/>
                </a:solidFill>
              </a:rPr>
              <a:t>th</a:t>
            </a:r>
            <a:r>
              <a:rPr lang="en-US" sz="2800" baseline="30000" dirty="0"/>
              <a:t> </a:t>
            </a:r>
            <a:r>
              <a:rPr lang="en-US" sz="2800" dirty="0"/>
              <a:t>iteration is </a:t>
            </a:r>
            <a:r>
              <a:rPr lang="en-US" sz="2800" dirty="0">
                <a:solidFill>
                  <a:srgbClr val="FFFF00"/>
                </a:solidFill>
              </a:rPr>
              <a:t>2</a:t>
            </a:r>
            <a:r>
              <a:rPr lang="en-US" sz="2800" baseline="30000" dirty="0">
                <a:solidFill>
                  <a:srgbClr val="FFFF00"/>
                </a:solidFill>
              </a:rPr>
              <a:t>n</a:t>
            </a:r>
          </a:p>
        </p:txBody>
      </p:sp>
      <p:sp>
        <p:nvSpPr>
          <p:cNvPr id="27661" name="Rectangle 12"/>
          <p:cNvSpPr>
            <a:spLocks noChangeArrowheads="1"/>
          </p:cNvSpPr>
          <p:nvPr/>
        </p:nvSpPr>
        <p:spPr bwMode="auto">
          <a:xfrm>
            <a:off x="0" y="32305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14" name="Rectangle 13"/>
          <p:cNvSpPr/>
          <p:nvPr/>
        </p:nvSpPr>
        <p:spPr>
          <a:xfrm>
            <a:off x="871537" y="4937900"/>
            <a:ext cx="7891463" cy="437043"/>
          </a:xfrm>
          <a:prstGeom prst="rect">
            <a:avLst/>
          </a:prstGeom>
          <a:solidFill>
            <a:srgbClr val="000000"/>
          </a:solidFill>
        </p:spPr>
        <p:txBody>
          <a:bodyPr wrap="square">
            <a:spAutoFit/>
          </a:bodyPr>
          <a:lstStyle/>
          <a:p>
            <a:pPr marL="342900" indent="-342900" algn="ctr">
              <a:lnSpc>
                <a:spcPct val="80000"/>
              </a:lnSpc>
              <a:spcBef>
                <a:spcPct val="20000"/>
              </a:spcBef>
              <a:buClr>
                <a:schemeClr val="tx2"/>
              </a:buClr>
              <a:buSzPct val="75000"/>
              <a:defRPr/>
            </a:pPr>
            <a:r>
              <a:rPr lang="en-US" sz="2800" dirty="0">
                <a:solidFill>
                  <a:srgbClr val="FFFF00"/>
                </a:solidFill>
                <a:effectLst>
                  <a:outerShdw blurRad="38100" dist="38100" dir="2700000" algn="tl">
                    <a:srgbClr val="000000">
                      <a:alpha val="43137"/>
                    </a:srgbClr>
                  </a:outerShdw>
                </a:effectLst>
              </a:rPr>
              <a:t>This recursive Fibonacci method take</a:t>
            </a:r>
            <a:r>
              <a:rPr lang="en-US" sz="2800" dirty="0">
                <a:solidFill>
                  <a:srgbClr val="FFFF00"/>
                </a:solidFill>
              </a:rPr>
              <a:t>s </a:t>
            </a:r>
            <a:r>
              <a:rPr lang="en-US" sz="2800" b="1" dirty="0">
                <a:solidFill>
                  <a:srgbClr val="FFFF00"/>
                </a:solidFill>
              </a:rPr>
              <a:t>O(2</a:t>
            </a:r>
            <a:r>
              <a:rPr lang="en-US" sz="2800" b="1" baseline="30000" dirty="0">
                <a:solidFill>
                  <a:srgbClr val="FFFF00"/>
                </a:solidFill>
              </a:rPr>
              <a:t>n</a:t>
            </a:r>
            <a:r>
              <a:rPr lang="en-US" sz="2800" b="1" dirty="0">
                <a:solidFill>
                  <a:srgbClr val="FFFF00"/>
                </a:solidFill>
              </a:rPr>
              <a:t>)</a:t>
            </a:r>
            <a:endParaRPr lang="en-US" sz="2800" dirty="0">
              <a:solidFill>
                <a:srgbClr val="FFFF00"/>
              </a:solidFill>
            </a:endParaRPr>
          </a:p>
        </p:txBody>
      </p:sp>
      <p:pic>
        <p:nvPicPr>
          <p:cNvPr id="999425" name="Picture 1" descr="C:\Users\Jerry\Desktop\images.jpg"/>
          <p:cNvPicPr>
            <a:picLocks noChangeAspect="1" noChangeArrowheads="1"/>
          </p:cNvPicPr>
          <p:nvPr/>
        </p:nvPicPr>
        <p:blipFill>
          <a:blip r:embed="rId2" cstate="print"/>
          <a:srcRect/>
          <a:stretch>
            <a:fillRect/>
          </a:stretch>
        </p:blipFill>
        <p:spPr bwMode="auto">
          <a:xfrm>
            <a:off x="7959714" y="3219450"/>
            <a:ext cx="990532" cy="1270682"/>
          </a:xfrm>
          <a:prstGeom prst="rect">
            <a:avLst/>
          </a:prstGeom>
          <a:noFill/>
        </p:spPr>
      </p:pic>
    </p:spTree>
    <p:extLst>
      <p:ext uri="{BB962C8B-B14F-4D97-AF65-F5344CB8AC3E}">
        <p14:creationId xmlns:p14="http://schemas.microsoft.com/office/powerpoint/2010/main" val="9999153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3"/>
          <p:cNvSpPr>
            <a:spLocks noGrp="1" noChangeArrowheads="1"/>
          </p:cNvSpPr>
          <p:nvPr>
            <p:ph idx="1"/>
          </p:nvPr>
        </p:nvSpPr>
        <p:spPr/>
        <p:txBody>
          <a:bodyPr/>
          <a:lstStyle/>
          <a:p>
            <a:pPr marL="0" indent="0">
              <a:defRPr/>
            </a:pPr>
            <a:r>
              <a:rPr lang="en-US" dirty="0">
                <a:cs typeface="Times New Roman" pitchFamily="18" charset="0"/>
              </a:rPr>
              <a:t>Avoid repeated call to the </a:t>
            </a:r>
            <a:r>
              <a:rPr lang="en-US" b="1" dirty="0">
                <a:solidFill>
                  <a:srgbClr val="FFFF00"/>
                </a:solidFill>
                <a:cs typeface="Times New Roman" pitchFamily="18" charset="0"/>
              </a:rPr>
              <a:t>fib</a:t>
            </a:r>
            <a:r>
              <a:rPr lang="en-US" dirty="0">
                <a:cs typeface="Times New Roman" pitchFamily="18" charset="0"/>
              </a:rPr>
              <a:t> method with the same arguments</a:t>
            </a:r>
          </a:p>
          <a:p>
            <a:pPr marL="0" indent="0">
              <a:defRPr/>
            </a:pPr>
            <a:r>
              <a:rPr lang="en-US" dirty="0">
                <a:cs typeface="Times New Roman" pitchFamily="18" charset="0"/>
              </a:rPr>
              <a:t>The next Fibonacci number is calculated by adding the preceding two numbers in the sequence</a:t>
            </a:r>
          </a:p>
          <a:p>
            <a:pPr marL="0" indent="0">
              <a:defRPr/>
            </a:pPr>
            <a:r>
              <a:rPr lang="en-US" dirty="0">
                <a:cs typeface="Times New Roman" pitchFamily="18" charset="0"/>
              </a:rPr>
              <a:t>If one stores the values of the preceding two numbers (not always calculating them), the algorithm is</a:t>
            </a:r>
            <a:r>
              <a:rPr lang="en-US" dirty="0">
                <a:solidFill>
                  <a:srgbClr val="FFFF00"/>
                </a:solidFill>
                <a:cs typeface="Times New Roman" pitchFamily="18" charset="0"/>
              </a:rPr>
              <a:t> much </a:t>
            </a:r>
            <a:r>
              <a:rPr lang="en-US" dirty="0">
                <a:cs typeface="Times New Roman" pitchFamily="18" charset="0"/>
              </a:rPr>
              <a:t>more efficient</a:t>
            </a:r>
          </a:p>
          <a:p>
            <a:pPr marL="0" indent="0">
              <a:defRPr/>
            </a:pPr>
            <a:endParaRPr lang="en-US" dirty="0">
              <a:cs typeface="Times New Roman" pitchFamily="18" charset="0"/>
            </a:endParaRPr>
          </a:p>
          <a:p>
            <a:pPr marL="0" indent="0">
              <a:buFont typeface="Monotype Sorts" pitchFamily="2" charset="2"/>
              <a:buNone/>
              <a:defRPr/>
            </a:pPr>
            <a:endParaRPr lang="en-US" sz="4000" dirty="0">
              <a:cs typeface="Times New Roman" pitchFamily="18" charset="0"/>
            </a:endParaRPr>
          </a:p>
        </p:txBody>
      </p:sp>
      <p:sp>
        <p:nvSpPr>
          <p:cNvPr id="28674" name="Slide Number Placeholder 4"/>
          <p:cNvSpPr>
            <a:spLocks noGrp="1"/>
          </p:cNvSpPr>
          <p:nvPr>
            <p:ph type="sldNum" sz="quarter" idx="12"/>
          </p:nvPr>
        </p:nvSpPr>
        <p:spPr>
          <a:noFill/>
        </p:spPr>
        <p:txBody>
          <a:bodyPr/>
          <a:lstStyle/>
          <a:p>
            <a:fld id="{6A24B253-AABE-4F2F-ADD6-D989FD659E7C}" type="slidenum">
              <a:rPr lang="en-US" smtClean="0"/>
              <a:pPr/>
              <a:t>94</a:t>
            </a:fld>
            <a:endParaRPr lang="en-US"/>
          </a:p>
        </p:txBody>
      </p:sp>
      <p:sp>
        <p:nvSpPr>
          <p:cNvPr id="88067" name="Rectangle 2"/>
          <p:cNvSpPr>
            <a:spLocks noGrp="1" noChangeArrowheads="1"/>
          </p:cNvSpPr>
          <p:nvPr>
            <p:ph type="title"/>
          </p:nvPr>
        </p:nvSpPr>
        <p:spPr/>
        <p:txBody>
          <a:bodyPr>
            <a:normAutofit fontScale="90000"/>
          </a:bodyPr>
          <a:lstStyle/>
          <a:p>
            <a:pPr>
              <a:defRPr/>
            </a:pPr>
            <a:r>
              <a:rPr lang="en-US" sz="4000" dirty="0"/>
              <a:t>More Efficient Method to Calculate Fibonacci Numbers</a:t>
            </a:r>
            <a:endParaRPr lang="en-US" sz="4000" u="sng" dirty="0">
              <a:latin typeface="Book Antiqua" pitchFamily="18" charset="0"/>
              <a:hlinkClick r:id="rId3" action="ppaction://program"/>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8560" y="5333999"/>
            <a:ext cx="1064139" cy="1439069"/>
          </a:xfrm>
          <a:prstGeom prst="rect">
            <a:avLst/>
          </a:prstGeom>
        </p:spPr>
      </p:pic>
    </p:spTree>
    <p:extLst>
      <p:ext uri="{BB962C8B-B14F-4D97-AF65-F5344CB8AC3E}">
        <p14:creationId xmlns:p14="http://schemas.microsoft.com/office/powerpoint/2010/main" val="12208631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A12CDF6E-D54E-4520-9225-67F32B7FC6AC}" type="slidenum">
              <a:rPr lang="en-US" smtClean="0"/>
              <a:pPr/>
              <a:t>95</a:t>
            </a:fld>
            <a:endParaRPr lang="en-US"/>
          </a:p>
        </p:txBody>
      </p:sp>
      <p:sp>
        <p:nvSpPr>
          <p:cNvPr id="29699" name="Rectangle 2"/>
          <p:cNvSpPr>
            <a:spLocks noGrp="1" noChangeArrowheads="1"/>
          </p:cNvSpPr>
          <p:nvPr>
            <p:ph type="title"/>
          </p:nvPr>
        </p:nvSpPr>
        <p:spPr>
          <a:xfrm>
            <a:off x="304800" y="76200"/>
            <a:ext cx="8610600" cy="1143000"/>
          </a:xfrm>
          <a:noFill/>
        </p:spPr>
        <p:txBody>
          <a:bodyPr/>
          <a:lstStyle/>
          <a:p>
            <a:r>
              <a:rPr lang="en-US" sz="3600" dirty="0"/>
              <a:t>A Better Fibonacci Algorithm </a:t>
            </a:r>
          </a:p>
        </p:txBody>
      </p:sp>
      <p:sp>
        <p:nvSpPr>
          <p:cNvPr id="29700" name="Rectangle 3"/>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701" name="Rectangle 4"/>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702" name="Rectangle 5"/>
          <p:cNvSpPr>
            <a:spLocks noChangeArrowheads="1"/>
          </p:cNvSpPr>
          <p:nvPr/>
        </p:nvSpPr>
        <p:spPr bwMode="auto">
          <a:xfrm>
            <a:off x="0" y="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703" name="Rectangle 6"/>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704" name="Rectangle 7"/>
          <p:cNvSpPr>
            <a:spLocks noChangeArrowheads="1"/>
          </p:cNvSpPr>
          <p:nvPr/>
        </p:nvSpPr>
        <p:spPr bwMode="auto">
          <a:xfrm>
            <a:off x="0" y="331470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705" name="Rectangle 8"/>
          <p:cNvSpPr>
            <a:spLocks noChangeArrowheads="1"/>
          </p:cNvSpPr>
          <p:nvPr/>
        </p:nvSpPr>
        <p:spPr bwMode="auto">
          <a:xfrm>
            <a:off x="0" y="27241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706" name="Rectangle 9"/>
          <p:cNvSpPr>
            <a:spLocks noChangeArrowheads="1"/>
          </p:cNvSpPr>
          <p:nvPr/>
        </p:nvSpPr>
        <p:spPr bwMode="auto">
          <a:xfrm>
            <a:off x="0" y="3219450"/>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707" name="Rectangle 10"/>
          <p:cNvSpPr>
            <a:spLocks noChangeArrowheads="1"/>
          </p:cNvSpPr>
          <p:nvPr/>
        </p:nvSpPr>
        <p:spPr bwMode="auto">
          <a:xfrm>
            <a:off x="0" y="20113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89100" name="Rectangle 11"/>
          <p:cNvSpPr>
            <a:spLocks noGrp="1" noChangeArrowheads="1"/>
          </p:cNvSpPr>
          <p:nvPr>
            <p:ph type="body" idx="1"/>
          </p:nvPr>
        </p:nvSpPr>
        <p:spPr>
          <a:xfrm>
            <a:off x="0" y="1143000"/>
            <a:ext cx="7391400" cy="4953000"/>
          </a:xfrm>
        </p:spPr>
        <p:txBody>
          <a:bodyPr>
            <a:normAutofit fontScale="92500" lnSpcReduction="10000"/>
          </a:bodyPr>
          <a:lstStyle/>
          <a:p>
            <a:pPr>
              <a:buNone/>
            </a:pPr>
            <a:r>
              <a:rPr lang="en-US" sz="1400" dirty="0">
                <a:solidFill>
                  <a:schemeClr val="bg2"/>
                </a:solidFill>
              </a:rPr>
              <a:t> </a:t>
            </a:r>
            <a:r>
              <a:rPr lang="en-US" sz="1600" b="1" dirty="0"/>
              <a:t>#include &lt;</a:t>
            </a:r>
            <a:r>
              <a:rPr lang="en-US" sz="1600" b="1" dirty="0" err="1"/>
              <a:t>iostream</a:t>
            </a:r>
            <a:r>
              <a:rPr lang="en-US" sz="1600" b="1" dirty="0"/>
              <a:t>&gt;</a:t>
            </a:r>
          </a:p>
          <a:p>
            <a:pPr>
              <a:buNone/>
            </a:pPr>
            <a:r>
              <a:rPr lang="en-US" sz="1600" b="1" dirty="0"/>
              <a:t>using namespace std;</a:t>
            </a:r>
          </a:p>
          <a:p>
            <a:pPr>
              <a:buNone/>
            </a:pPr>
            <a:r>
              <a:rPr lang="en-US" sz="1600" b="1" dirty="0" err="1"/>
              <a:t>int</a:t>
            </a:r>
            <a:r>
              <a:rPr lang="en-US" sz="1600" b="1" dirty="0"/>
              <a:t> fib(</a:t>
            </a:r>
            <a:r>
              <a:rPr lang="en-US" sz="1600" b="1" dirty="0" err="1"/>
              <a:t>int</a:t>
            </a:r>
            <a:r>
              <a:rPr lang="en-US" sz="1600" b="1" dirty="0"/>
              <a:t> n)</a:t>
            </a:r>
          </a:p>
          <a:p>
            <a:pPr>
              <a:buNone/>
            </a:pPr>
            <a:r>
              <a:rPr lang="en-US" sz="1600" b="1" dirty="0"/>
              <a:t>{</a:t>
            </a:r>
          </a:p>
          <a:p>
            <a:pPr>
              <a:buNone/>
            </a:pPr>
            <a:r>
              <a:rPr lang="en-US" sz="1600" b="1" dirty="0"/>
              <a:t>  //Declare an array to store Fibonacci numbers </a:t>
            </a:r>
          </a:p>
          <a:p>
            <a:pPr>
              <a:buNone/>
            </a:pPr>
            <a:r>
              <a:rPr lang="en-US" sz="1600" b="1" dirty="0"/>
              <a:t>  </a:t>
            </a:r>
            <a:r>
              <a:rPr lang="en-US" sz="1600" b="1" dirty="0" err="1"/>
              <a:t>int</a:t>
            </a:r>
            <a:r>
              <a:rPr lang="en-US" sz="1600" b="1" dirty="0"/>
              <a:t> f[n+1];</a:t>
            </a:r>
          </a:p>
          <a:p>
            <a:pPr>
              <a:buNone/>
            </a:pPr>
            <a:r>
              <a:rPr lang="en-US" sz="1600" b="1" dirty="0"/>
              <a:t>  </a:t>
            </a:r>
            <a:r>
              <a:rPr lang="en-US" sz="1600" b="1" dirty="0" err="1"/>
              <a:t>int</a:t>
            </a:r>
            <a:r>
              <a:rPr lang="en-US" sz="1600" b="1" dirty="0"/>
              <a:t> i;</a:t>
            </a:r>
          </a:p>
          <a:p>
            <a:pPr>
              <a:buNone/>
            </a:pPr>
            <a:r>
              <a:rPr lang="en-US" sz="1600" b="1" dirty="0"/>
              <a:t>  /* 0th and 1st number of the series are 0 and 1*/</a:t>
            </a:r>
          </a:p>
          <a:p>
            <a:pPr>
              <a:buNone/>
            </a:pPr>
            <a:r>
              <a:rPr lang="en-US" sz="1600" b="1" dirty="0"/>
              <a:t>  f[0] = 0;</a:t>
            </a:r>
          </a:p>
          <a:p>
            <a:pPr>
              <a:buNone/>
            </a:pPr>
            <a:r>
              <a:rPr lang="en-US" sz="1600" b="1" dirty="0"/>
              <a:t>  f[1] = 1;</a:t>
            </a:r>
          </a:p>
          <a:p>
            <a:pPr>
              <a:buNone/>
            </a:pPr>
            <a:r>
              <a:rPr lang="en-US" sz="1600" b="1" dirty="0"/>
              <a:t>  for (i = 2; i &lt;= n; i++)</a:t>
            </a:r>
          </a:p>
          <a:p>
            <a:pPr>
              <a:buNone/>
            </a:pPr>
            <a:r>
              <a:rPr lang="en-US" sz="1600" b="1" dirty="0"/>
              <a:t>  {</a:t>
            </a:r>
          </a:p>
          <a:p>
            <a:pPr>
              <a:buNone/>
            </a:pPr>
            <a:r>
              <a:rPr lang="en-US" sz="1600" b="1" dirty="0"/>
              <a:t>      /* Add the previous 2 numbers in the series</a:t>
            </a:r>
          </a:p>
          <a:p>
            <a:pPr>
              <a:buNone/>
            </a:pPr>
            <a:r>
              <a:rPr lang="en-US" sz="1600" b="1" dirty="0"/>
              <a:t>         and </a:t>
            </a:r>
            <a:r>
              <a:rPr lang="en-US" sz="1600" b="1" dirty="0">
                <a:solidFill>
                  <a:srgbClr val="FF0000"/>
                </a:solidFill>
              </a:rPr>
              <a:t>store</a:t>
            </a:r>
            <a:r>
              <a:rPr lang="en-US" sz="1600" b="1" dirty="0"/>
              <a:t> it */</a:t>
            </a:r>
          </a:p>
          <a:p>
            <a:pPr>
              <a:buNone/>
            </a:pPr>
            <a:r>
              <a:rPr lang="en-US" sz="1600" b="1" dirty="0"/>
              <a:t>      f[i] = f[i-1] + f[i-2];</a:t>
            </a:r>
          </a:p>
          <a:p>
            <a:pPr>
              <a:buNone/>
            </a:pPr>
            <a:r>
              <a:rPr lang="en-US" sz="1600" b="1" dirty="0"/>
              <a:t>  }</a:t>
            </a:r>
          </a:p>
          <a:p>
            <a:pPr>
              <a:buNone/>
            </a:pPr>
            <a:r>
              <a:rPr lang="en-US" sz="1600" b="1" dirty="0"/>
              <a:t>  return f[n];</a:t>
            </a:r>
          </a:p>
          <a:p>
            <a:pPr>
              <a:buNone/>
            </a:pPr>
            <a:r>
              <a:rPr lang="en-US" sz="1600" b="1" dirty="0"/>
              <a:t>}</a:t>
            </a:r>
            <a:endParaRPr lang="en-US" sz="1600" b="1" dirty="0">
              <a:solidFill>
                <a:srgbClr val="FFFF00"/>
              </a:solidFill>
            </a:endParaRPr>
          </a:p>
          <a:p>
            <a:pPr marL="263525" indent="0">
              <a:lnSpc>
                <a:spcPct val="80000"/>
              </a:lnSpc>
              <a:buNone/>
              <a:defRPr/>
            </a:pPr>
            <a:r>
              <a:rPr lang="en-US" sz="1600" b="1" dirty="0">
                <a:solidFill>
                  <a:srgbClr val="FFFF00"/>
                </a:solidFill>
                <a:effectLst>
                  <a:outerShdw blurRad="38100" dist="38100" dir="2700000" algn="tl">
                    <a:srgbClr val="000000">
                      <a:alpha val="43137"/>
                    </a:srgbClr>
                  </a:outerShdw>
                </a:effectLst>
              </a:rPr>
              <a:t>  }</a:t>
            </a:r>
            <a:r>
              <a:rPr lang="en-US" sz="1600" dirty="0">
                <a:solidFill>
                  <a:srgbClr val="FFFF00"/>
                </a:solidFill>
              </a:rPr>
              <a:t> </a:t>
            </a:r>
            <a:r>
              <a:rPr lang="en-US" sz="2600" dirty="0">
                <a:solidFill>
                  <a:srgbClr val="FFFF00"/>
                </a:solidFill>
              </a:rPr>
              <a:t>See example fib2</a:t>
            </a:r>
          </a:p>
          <a:p>
            <a:pPr marL="263525" indent="0">
              <a:lnSpc>
                <a:spcPct val="80000"/>
              </a:lnSpc>
              <a:buFont typeface="Monotype Sorts" pitchFamily="2" charset="2"/>
              <a:buNone/>
              <a:defRPr/>
            </a:pPr>
            <a:endParaRPr lang="en-US" sz="1600" b="1" dirty="0">
              <a:effectLst>
                <a:outerShdw blurRad="38100" dist="38100" dir="2700000" algn="tl">
                  <a:srgbClr val="000000">
                    <a:alpha val="43137"/>
                  </a:srgbClr>
                </a:outerShdw>
              </a:effectLst>
            </a:endParaRPr>
          </a:p>
        </p:txBody>
      </p:sp>
      <p:sp>
        <p:nvSpPr>
          <p:cNvPr id="29709" name="Rectangle 12"/>
          <p:cNvSpPr>
            <a:spLocks noChangeArrowheads="1"/>
          </p:cNvSpPr>
          <p:nvPr/>
        </p:nvSpPr>
        <p:spPr bwMode="auto">
          <a:xfrm>
            <a:off x="0" y="3230563"/>
            <a:ext cx="9144000" cy="0"/>
          </a:xfrm>
          <a:prstGeom prst="rect">
            <a:avLst/>
          </a:prstGeom>
          <a:noFill/>
          <a:ln w="12700">
            <a:noFill/>
            <a:miter lim="800000"/>
            <a:headEnd type="none" w="sm" len="sm"/>
            <a:tailEnd type="none" w="sm" len="sm"/>
          </a:ln>
        </p:spPr>
        <p:txBody>
          <a:bodyPr wrap="none" anchor="ctr">
            <a:spAutoFit/>
          </a:bodyPr>
          <a:lstStyle/>
          <a:p>
            <a:endParaRPr lang="en-US"/>
          </a:p>
        </p:txBody>
      </p:sp>
      <p:sp>
        <p:nvSpPr>
          <p:cNvPr id="29710" name="Rectangle 13"/>
          <p:cNvSpPr>
            <a:spLocks noChangeArrowheads="1"/>
          </p:cNvSpPr>
          <p:nvPr/>
        </p:nvSpPr>
        <p:spPr bwMode="auto">
          <a:xfrm>
            <a:off x="5257800" y="2057399"/>
            <a:ext cx="3448318" cy="2971801"/>
          </a:xfrm>
          <a:prstGeom prst="rect">
            <a:avLst/>
          </a:prstGeom>
          <a:solidFill>
            <a:schemeClr val="accent4">
              <a:lumMod val="10000"/>
            </a:schemeClr>
          </a:solidFill>
          <a:ln w="9525">
            <a:noFill/>
            <a:miter lim="800000"/>
            <a:headEnd/>
            <a:tailEnd/>
          </a:ln>
        </p:spPr>
        <p:txBody>
          <a:bodyPr lIns="92075" tIns="46038" rIns="92075" bIns="46038"/>
          <a:lstStyle/>
          <a:p>
            <a:pPr>
              <a:lnSpc>
                <a:spcPct val="80000"/>
              </a:lnSpc>
              <a:spcBef>
                <a:spcPct val="20000"/>
              </a:spcBef>
              <a:buClr>
                <a:schemeClr val="tx2"/>
              </a:buClr>
              <a:buSzPct val="75000"/>
            </a:pPr>
            <a:r>
              <a:rPr lang="en-US" sz="3200" dirty="0">
                <a:solidFill>
                  <a:srgbClr val="FFFF00"/>
                </a:solidFill>
              </a:rPr>
              <a:t>The complexity of this new algorithm is O(n) </a:t>
            </a:r>
          </a:p>
          <a:p>
            <a:pPr>
              <a:lnSpc>
                <a:spcPct val="80000"/>
              </a:lnSpc>
              <a:spcBef>
                <a:spcPct val="20000"/>
              </a:spcBef>
              <a:buClr>
                <a:schemeClr val="tx2"/>
              </a:buClr>
              <a:buSzPct val="75000"/>
            </a:pPr>
            <a:r>
              <a:rPr lang="en-US" sz="3200" dirty="0">
                <a:solidFill>
                  <a:srgbClr val="FFFF00"/>
                </a:solidFill>
              </a:rPr>
              <a:t>(tremendous improvement over the recursive algorithm) </a:t>
            </a:r>
          </a:p>
        </p:txBody>
      </p:sp>
      <p:sp>
        <p:nvSpPr>
          <p:cNvPr id="29711" name="Rectangle 15"/>
          <p:cNvSpPr>
            <a:spLocks noChangeArrowheads="1"/>
          </p:cNvSpPr>
          <p:nvPr/>
        </p:nvSpPr>
        <p:spPr bwMode="auto">
          <a:xfrm>
            <a:off x="0" y="3325813"/>
            <a:ext cx="9144000" cy="0"/>
          </a:xfrm>
          <a:prstGeom prst="rect">
            <a:avLst/>
          </a:prstGeom>
          <a:noFill/>
          <a:ln w="12700">
            <a:noFill/>
            <a:miter lim="800000"/>
            <a:headEnd type="none" w="sm" len="sm"/>
            <a:tailEnd type="none" w="sm" len="sm"/>
          </a:ln>
        </p:spPr>
        <p:txBody>
          <a:bodyPr wrap="none" anchor="ctr">
            <a:spAutoFit/>
          </a:bodyPr>
          <a:lstStyle/>
          <a:p>
            <a:endParaRPr lang="en-US"/>
          </a:p>
        </p:txBody>
      </p:sp>
    </p:spTree>
    <p:extLst>
      <p:ext uri="{BB962C8B-B14F-4D97-AF65-F5344CB8AC3E}">
        <p14:creationId xmlns:p14="http://schemas.microsoft.com/office/powerpoint/2010/main" val="34790485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p:txBody>
          <a:bodyPr/>
          <a:lstStyle/>
          <a:p>
            <a:r>
              <a:rPr lang="en-US" dirty="0"/>
              <a:t>Justification Techniques</a:t>
            </a:r>
          </a:p>
        </p:txBody>
      </p:sp>
      <p:sp>
        <p:nvSpPr>
          <p:cNvPr id="6" name="Content Placeholder 5"/>
          <p:cNvSpPr>
            <a:spLocks noGrp="1"/>
          </p:cNvSpPr>
          <p:nvPr>
            <p:ph idx="1"/>
          </p:nvPr>
        </p:nvSpPr>
        <p:spPr/>
        <p:txBody>
          <a:bodyPr/>
          <a:lstStyle/>
          <a:p>
            <a:pPr>
              <a:lnSpc>
                <a:spcPct val="90000"/>
              </a:lnSpc>
            </a:pPr>
            <a:r>
              <a:rPr lang="en-US" altLang="en-US" dirty="0"/>
              <a:t>Counterexample</a:t>
            </a:r>
          </a:p>
          <a:p>
            <a:pPr>
              <a:lnSpc>
                <a:spcPct val="90000"/>
              </a:lnSpc>
            </a:pPr>
            <a:r>
              <a:rPr lang="en-US" altLang="en-US" dirty="0"/>
              <a:t>Contrapositive</a:t>
            </a:r>
          </a:p>
          <a:p>
            <a:pPr>
              <a:lnSpc>
                <a:spcPct val="90000"/>
              </a:lnSpc>
            </a:pPr>
            <a:r>
              <a:rPr lang="en-US" altLang="en-US" dirty="0"/>
              <a:t>Contradiction</a:t>
            </a:r>
          </a:p>
          <a:p>
            <a:pPr>
              <a:lnSpc>
                <a:spcPct val="90000"/>
              </a:lnSpc>
            </a:pPr>
            <a:r>
              <a:rPr lang="en-US" altLang="en-US"/>
              <a:t>Induction</a:t>
            </a:r>
            <a:endParaRPr lang="en-US" altLang="en-US" dirty="0"/>
          </a:p>
        </p:txBody>
      </p:sp>
      <p:sp>
        <p:nvSpPr>
          <p:cNvPr id="5" name="Slide Number Placeholder 5"/>
          <p:cNvSpPr>
            <a:spLocks noGrp="1"/>
          </p:cNvSpPr>
          <p:nvPr>
            <p:ph type="sldNum" sz="quarter" idx="11"/>
          </p:nvPr>
        </p:nvSpPr>
        <p:spPr/>
        <p:txBody>
          <a:bodyPr/>
          <a:lstStyle/>
          <a:p>
            <a:fld id="{4424D919-037A-465F-963A-0BB45CF87CFC}" type="slidenum">
              <a:rPr lang="en-US"/>
              <a:pPr/>
              <a:t>96</a:t>
            </a:fld>
            <a:endParaRPr lang="en-US" dirty="0"/>
          </a:p>
        </p:txBody>
      </p:sp>
      <p:sp>
        <p:nvSpPr>
          <p:cNvPr id="316418" name="Rectangle 2" descr="Rectangle: Click to edit Master text styles&#10;Second level&#10;Third level&#10;Fourth level&#10;Fifth level"/>
          <p:cNvSpPr>
            <a:spLocks noChangeArrowheads="1"/>
          </p:cNvSpPr>
          <p:nvPr/>
        </p:nvSpPr>
        <p:spPr bwMode="auto">
          <a:xfrm>
            <a:off x="533400" y="990600"/>
            <a:ext cx="8077200" cy="5410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90000"/>
              <a:buFont typeface="Wingdings" pitchFamily="2" charset="2"/>
              <a:buBlip>
                <a:blip r:embed="rId3"/>
              </a:buBlip>
            </a:pPr>
            <a:endParaRPr lang="en-US" altLang="en-US" sz="2400" dirty="0">
              <a:effectLst>
                <a:outerShdw blurRad="38100" dist="38100" dir="2700000" algn="tl">
                  <a:srgbClr val="000000"/>
                </a:outerShdw>
              </a:effectLst>
            </a:endParaRPr>
          </a:p>
        </p:txBody>
      </p:sp>
    </p:spTree>
    <p:extLst>
      <p:ext uri="{BB962C8B-B14F-4D97-AF65-F5344CB8AC3E}">
        <p14:creationId xmlns:p14="http://schemas.microsoft.com/office/powerpoint/2010/main" val="16032806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00FCEBE-3CFA-44C5-B41D-C1F185154854}" type="slidenum">
              <a:rPr lang="en-US"/>
              <a:pPr/>
              <a:t>97</a:t>
            </a:fld>
            <a:endParaRPr lang="en-US" dirty="0"/>
          </a:p>
        </p:txBody>
      </p:sp>
      <p:sp>
        <p:nvSpPr>
          <p:cNvPr id="224258" name="Rectangle 2"/>
          <p:cNvSpPr>
            <a:spLocks noGrp="1" noChangeArrowheads="1"/>
          </p:cNvSpPr>
          <p:nvPr>
            <p:ph type="title"/>
          </p:nvPr>
        </p:nvSpPr>
        <p:spPr/>
        <p:txBody>
          <a:bodyPr/>
          <a:lstStyle/>
          <a:p>
            <a:r>
              <a:rPr lang="en-US" sz="4000" dirty="0"/>
              <a:t>Generic Claim</a:t>
            </a:r>
          </a:p>
        </p:txBody>
      </p:sp>
      <p:sp>
        <p:nvSpPr>
          <p:cNvPr id="224259" name="Rectangle 3"/>
          <p:cNvSpPr>
            <a:spLocks noGrp="1" noChangeArrowheads="1"/>
          </p:cNvSpPr>
          <p:nvPr>
            <p:ph type="body" idx="1"/>
          </p:nvPr>
        </p:nvSpPr>
        <p:spPr/>
        <p:txBody>
          <a:bodyPr/>
          <a:lstStyle/>
          <a:p>
            <a:r>
              <a:rPr lang="en-US" dirty="0"/>
              <a:t>To justify a generic claim, ones just needs to produce a particular example</a:t>
            </a:r>
          </a:p>
          <a:p>
            <a:pPr lvl="1"/>
            <a:r>
              <a:rPr lang="en-US" dirty="0"/>
              <a:t>For example: There is an element in x that has a particular property</a:t>
            </a:r>
          </a:p>
          <a:p>
            <a:pPr lvl="2"/>
            <a:r>
              <a:rPr lang="en-US" dirty="0"/>
              <a:t>One needs to produce such an element with that property</a:t>
            </a:r>
          </a:p>
          <a:p>
            <a:pPr lvl="1"/>
            <a:endParaRPr lang="en-US" dirty="0"/>
          </a:p>
          <a:p>
            <a:endParaRPr lang="en-US" dirty="0"/>
          </a:p>
          <a:p>
            <a:pPr lvl="1"/>
            <a:endParaRPr lang="en-US" dirty="0"/>
          </a:p>
        </p:txBody>
      </p:sp>
      <p:pic>
        <p:nvPicPr>
          <p:cNvPr id="970753" name="Picture 1" descr="C:\Users\Jerry\Desktop\images.jpg"/>
          <p:cNvPicPr>
            <a:picLocks noChangeAspect="1" noChangeArrowheads="1"/>
          </p:cNvPicPr>
          <p:nvPr/>
        </p:nvPicPr>
        <p:blipFill>
          <a:blip r:embed="rId3" cstate="print"/>
          <a:srcRect/>
          <a:stretch>
            <a:fillRect/>
          </a:stretch>
        </p:blipFill>
        <p:spPr bwMode="auto">
          <a:xfrm>
            <a:off x="4600049" y="4495800"/>
            <a:ext cx="2277269" cy="2277269"/>
          </a:xfrm>
          <a:prstGeom prst="rect">
            <a:avLst/>
          </a:prstGeom>
          <a:noFill/>
        </p:spPr>
      </p:pic>
    </p:spTree>
    <p:extLst>
      <p:ext uri="{BB962C8B-B14F-4D97-AF65-F5344CB8AC3E}">
        <p14:creationId xmlns:p14="http://schemas.microsoft.com/office/powerpoint/2010/main" val="398370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00FCEBE-3CFA-44C5-B41D-C1F185154854}" type="slidenum">
              <a:rPr lang="en-US"/>
              <a:pPr/>
              <a:t>98</a:t>
            </a:fld>
            <a:endParaRPr lang="en-US" dirty="0"/>
          </a:p>
        </p:txBody>
      </p:sp>
      <p:sp>
        <p:nvSpPr>
          <p:cNvPr id="224258" name="Rectangle 2"/>
          <p:cNvSpPr>
            <a:spLocks noGrp="1" noChangeArrowheads="1"/>
          </p:cNvSpPr>
          <p:nvPr>
            <p:ph type="title"/>
          </p:nvPr>
        </p:nvSpPr>
        <p:spPr/>
        <p:txBody>
          <a:bodyPr/>
          <a:lstStyle/>
          <a:p>
            <a:r>
              <a:rPr lang="en-US" altLang="en-US" sz="4000" dirty="0"/>
              <a:t>Counterexample</a:t>
            </a:r>
            <a:endParaRPr lang="en-US" sz="4000" dirty="0"/>
          </a:p>
        </p:txBody>
      </p:sp>
      <p:sp>
        <p:nvSpPr>
          <p:cNvPr id="224259" name="Rectangle 3"/>
          <p:cNvSpPr>
            <a:spLocks noGrp="1" noChangeArrowheads="1"/>
          </p:cNvSpPr>
          <p:nvPr>
            <p:ph type="body" idx="1"/>
          </p:nvPr>
        </p:nvSpPr>
        <p:spPr>
          <a:xfrm>
            <a:off x="457200" y="1066800"/>
            <a:ext cx="8229600" cy="4530725"/>
          </a:xfrm>
        </p:spPr>
        <p:txBody>
          <a:bodyPr/>
          <a:lstStyle/>
          <a:p>
            <a:pPr lvl="1">
              <a:buNone/>
            </a:pPr>
            <a:endParaRPr lang="en-US" dirty="0"/>
          </a:p>
          <a:p>
            <a:r>
              <a:rPr lang="en-US" dirty="0"/>
              <a:t>To justify a claim is false, one needs to produce a counterexample</a:t>
            </a:r>
          </a:p>
          <a:p>
            <a:pPr lvl="1"/>
            <a:r>
              <a:rPr lang="en-US" dirty="0"/>
              <a:t>For example: All integers of the form 2</a:t>
            </a:r>
            <a:r>
              <a:rPr lang="en-US" baseline="30000" dirty="0"/>
              <a:t>n </a:t>
            </a:r>
            <a:r>
              <a:rPr lang="en-US" dirty="0"/>
              <a:t>- 1 are prime </a:t>
            </a:r>
          </a:p>
          <a:p>
            <a:pPr lvl="2"/>
            <a:r>
              <a:rPr lang="en-US" dirty="0"/>
              <a:t>2</a:t>
            </a:r>
            <a:r>
              <a:rPr lang="en-US" baseline="30000" dirty="0"/>
              <a:t>4</a:t>
            </a:r>
            <a:r>
              <a:rPr lang="en-US" dirty="0"/>
              <a:t>-1 = 15 is not prime</a:t>
            </a:r>
          </a:p>
          <a:p>
            <a:pPr lvl="1"/>
            <a:endParaRPr lang="en-US" dirty="0"/>
          </a:p>
        </p:txBody>
      </p:sp>
      <p:pic>
        <p:nvPicPr>
          <p:cNvPr id="993281" name="Picture 1" descr="C:\Users\Jerry\Desktop\index.jpg"/>
          <p:cNvPicPr>
            <a:picLocks noChangeAspect="1" noChangeArrowheads="1"/>
          </p:cNvPicPr>
          <p:nvPr/>
        </p:nvPicPr>
        <p:blipFill>
          <a:blip r:embed="rId3" cstate="print"/>
          <a:srcRect/>
          <a:stretch>
            <a:fillRect/>
          </a:stretch>
        </p:blipFill>
        <p:spPr bwMode="auto">
          <a:xfrm>
            <a:off x="5280338" y="3242588"/>
            <a:ext cx="2415862" cy="3167738"/>
          </a:xfrm>
          <a:prstGeom prst="rect">
            <a:avLst/>
          </a:prstGeom>
          <a:noFill/>
        </p:spPr>
      </p:pic>
    </p:spTree>
    <p:extLst>
      <p:ext uri="{BB962C8B-B14F-4D97-AF65-F5344CB8AC3E}">
        <p14:creationId xmlns:p14="http://schemas.microsoft.com/office/powerpoint/2010/main" val="29012683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AFD1B78A-1B02-42E6-A8B0-E1023C10F609}" type="slidenum">
              <a:rPr lang="en-US"/>
              <a:pPr/>
              <a:t>99</a:t>
            </a:fld>
            <a:endParaRPr lang="en-US" dirty="0"/>
          </a:p>
        </p:txBody>
      </p:sp>
      <p:sp>
        <p:nvSpPr>
          <p:cNvPr id="261122" name="Rectangle 2"/>
          <p:cNvSpPr>
            <a:spLocks noGrp="1" noChangeArrowheads="1"/>
          </p:cNvSpPr>
          <p:nvPr>
            <p:ph type="title"/>
          </p:nvPr>
        </p:nvSpPr>
        <p:spPr>
          <a:xfrm>
            <a:off x="457200" y="152400"/>
            <a:ext cx="8229600" cy="1143000"/>
          </a:xfrm>
        </p:spPr>
        <p:txBody>
          <a:bodyPr>
            <a:normAutofit fontScale="90000"/>
          </a:bodyPr>
          <a:lstStyle/>
          <a:p>
            <a:r>
              <a:rPr lang="en-US" sz="4000" dirty="0"/>
              <a:t>Contrapositives - (Use of Negatives)</a:t>
            </a:r>
            <a:endParaRPr lang="en-US" dirty="0"/>
          </a:p>
        </p:txBody>
      </p:sp>
      <p:sp>
        <p:nvSpPr>
          <p:cNvPr id="261123" name="Rectangle 3"/>
          <p:cNvSpPr>
            <a:spLocks noGrp="1" noChangeArrowheads="1"/>
          </p:cNvSpPr>
          <p:nvPr>
            <p:ph type="body" idx="1"/>
          </p:nvPr>
        </p:nvSpPr>
        <p:spPr>
          <a:xfrm>
            <a:off x="381000" y="1295400"/>
            <a:ext cx="8382000" cy="4648200"/>
          </a:xfrm>
        </p:spPr>
        <p:txBody>
          <a:bodyPr/>
          <a:lstStyle/>
          <a:p>
            <a:r>
              <a:rPr lang="en-US" sz="2800" dirty="0"/>
              <a:t>To justify a statement “if p is true, then q is true” one can use the “negative”</a:t>
            </a:r>
          </a:p>
          <a:p>
            <a:pPr lvl="1"/>
            <a:r>
              <a:rPr lang="en-US" sz="2400" dirty="0"/>
              <a:t>“if q is not true, then p is not true”</a:t>
            </a:r>
          </a:p>
          <a:p>
            <a:pPr lvl="2"/>
            <a:r>
              <a:rPr lang="en-US" sz="2000" dirty="0"/>
              <a:t>Logically these two statements are equivalent but it is sometimes easier to work with the contrapositive </a:t>
            </a:r>
          </a:p>
          <a:p>
            <a:pPr>
              <a:buNone/>
            </a:pPr>
            <a:r>
              <a:rPr lang="en-US" dirty="0"/>
              <a:t> </a:t>
            </a:r>
          </a:p>
        </p:txBody>
      </p:sp>
      <p:pic>
        <p:nvPicPr>
          <p:cNvPr id="991233" name="Picture 1" descr="C:\Users\Jerry\Desktop\images.jpg"/>
          <p:cNvPicPr>
            <a:picLocks noChangeAspect="1" noChangeArrowheads="1"/>
          </p:cNvPicPr>
          <p:nvPr/>
        </p:nvPicPr>
        <p:blipFill>
          <a:blip r:embed="rId3" cstate="print"/>
          <a:srcRect/>
          <a:stretch>
            <a:fillRect/>
          </a:stretch>
        </p:blipFill>
        <p:spPr bwMode="auto">
          <a:xfrm>
            <a:off x="2405397" y="4002143"/>
            <a:ext cx="5643131" cy="2166837"/>
          </a:xfrm>
          <a:prstGeom prst="rect">
            <a:avLst/>
          </a:prstGeom>
          <a:noFill/>
          <a:ln w="38100">
            <a:solidFill>
              <a:srgbClr val="FF0000"/>
            </a:solidFill>
          </a:ln>
        </p:spPr>
      </p:pic>
    </p:spTree>
    <p:extLst>
      <p:ext uri="{BB962C8B-B14F-4D97-AF65-F5344CB8AC3E}">
        <p14:creationId xmlns:p14="http://schemas.microsoft.com/office/powerpoint/2010/main" val="201795752"/>
      </p:ext>
    </p:extLst>
  </p:cSld>
  <p:clrMapOvr>
    <a:masterClrMapping/>
  </p:clrMapOvr>
</p:sld>
</file>

<file path=ppt/theme/theme1.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Mountain Top</Template>
  <TotalTime>10516</TotalTime>
  <Words>5871</Words>
  <Application>Microsoft Office PowerPoint</Application>
  <PresentationFormat>On-screen Show (4:3)</PresentationFormat>
  <Paragraphs>947</Paragraphs>
  <Slides>107</Slides>
  <Notes>72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5</vt:i4>
      </vt:variant>
      <vt:variant>
        <vt:lpstr>Slide Titles</vt:lpstr>
      </vt:variant>
      <vt:variant>
        <vt:i4>107</vt:i4>
      </vt:variant>
    </vt:vector>
  </HeadingPairs>
  <TitlesOfParts>
    <vt:vector size="127" baseType="lpstr">
      <vt:lpstr>Arial Unicode MS</vt:lpstr>
      <vt:lpstr>Arial</vt:lpstr>
      <vt:lpstr>Arial Narrow</vt:lpstr>
      <vt:lpstr>Book Antiqua</vt:lpstr>
      <vt:lpstr>CMMI10</vt:lpstr>
      <vt:lpstr>CMR10</vt:lpstr>
      <vt:lpstr>Comic Sans MS</vt:lpstr>
      <vt:lpstr>Courier New</vt:lpstr>
      <vt:lpstr>Monotype Sorts</vt:lpstr>
      <vt:lpstr>Symbol</vt:lpstr>
      <vt:lpstr>Tahoma</vt:lpstr>
      <vt:lpstr>Times</vt:lpstr>
      <vt:lpstr>Times New Roman</vt:lpstr>
      <vt:lpstr>Wingdings</vt:lpstr>
      <vt:lpstr>Mountain Top</vt:lpstr>
      <vt:lpstr>Clip</vt:lpstr>
      <vt:lpstr>Equation</vt:lpstr>
      <vt:lpstr>Chart</vt:lpstr>
      <vt:lpstr>Microsoft Word Picture</vt:lpstr>
      <vt:lpstr>Picture</vt:lpstr>
      <vt:lpstr>Analysis Tools Chapter 4</vt:lpstr>
      <vt:lpstr>Topics</vt:lpstr>
      <vt:lpstr>Analysis of Algorithms</vt:lpstr>
      <vt:lpstr>Characterizing Algorithms</vt:lpstr>
      <vt:lpstr>Can We Write Better Algorithms?</vt:lpstr>
      <vt:lpstr>Goal of Algorithm Development</vt:lpstr>
      <vt:lpstr>Seven Functions </vt:lpstr>
      <vt:lpstr>Constant Function</vt:lpstr>
      <vt:lpstr>Logarithm Function</vt:lpstr>
      <vt:lpstr>Basic Properties of Logarithms </vt:lpstr>
      <vt:lpstr>Examples Using Logarithms Properties</vt:lpstr>
      <vt:lpstr>Linear Function</vt:lpstr>
      <vt:lpstr>n-log-n Function</vt:lpstr>
      <vt:lpstr>Comparison of Functions</vt:lpstr>
      <vt:lpstr>Notation</vt:lpstr>
      <vt:lpstr>Quadratic Function</vt:lpstr>
      <vt:lpstr>Nested Loops and the Quadratic Function (1)</vt:lpstr>
      <vt:lpstr>Nested Loops and the Quadratic Function (2)</vt:lpstr>
      <vt:lpstr>Cubic Function</vt:lpstr>
      <vt:lpstr>Polynomials</vt:lpstr>
      <vt:lpstr>Exponential Function</vt:lpstr>
      <vt:lpstr>Basic Properties of Exponentials</vt:lpstr>
      <vt:lpstr>Geometric Sums</vt:lpstr>
      <vt:lpstr>Comparison of Functions</vt:lpstr>
      <vt:lpstr>Ceiling and Floor Functions</vt:lpstr>
      <vt:lpstr>Data Structure Definition</vt:lpstr>
      <vt:lpstr>Running Time    </vt:lpstr>
      <vt:lpstr>Growth Rate of Running Time</vt:lpstr>
      <vt:lpstr>Experimental Studies</vt:lpstr>
      <vt:lpstr>Executing Time Question</vt:lpstr>
      <vt:lpstr>Problems Measuring Execution Time</vt:lpstr>
      <vt:lpstr>Limitations of Experiments</vt:lpstr>
      <vt:lpstr>Theoretical Analysis</vt:lpstr>
      <vt:lpstr>Growth Rate (1) </vt:lpstr>
      <vt:lpstr>PowerPoint Presentation</vt:lpstr>
      <vt:lpstr>Execution Time (1)</vt:lpstr>
      <vt:lpstr>Execution Time (2)</vt:lpstr>
      <vt:lpstr>Big Oh Notation  </vt:lpstr>
      <vt:lpstr>Best, Worst, and Average Cases </vt:lpstr>
      <vt:lpstr>Worst, and Average Cases  </vt:lpstr>
      <vt:lpstr>Big-Oh Inequality</vt:lpstr>
      <vt:lpstr>Big-Oh and Growth Rate</vt:lpstr>
      <vt:lpstr>Ignoring Multiplicative Constants </vt:lpstr>
      <vt:lpstr>Constant Factors</vt:lpstr>
      <vt:lpstr>Ignoring Non-Dominating Terms</vt:lpstr>
      <vt:lpstr>Big-Oh Rules</vt:lpstr>
      <vt:lpstr>Big-Oh Example (1)</vt:lpstr>
      <vt:lpstr>Big-Oh Example (2)</vt:lpstr>
      <vt:lpstr>Big-Oh Examples (3)</vt:lpstr>
      <vt:lpstr>Big-Oh Examples (4)</vt:lpstr>
      <vt:lpstr>Big-Oh Examples (5)</vt:lpstr>
      <vt:lpstr>Big-Oh Example (6)</vt:lpstr>
      <vt:lpstr>Proposition 4.9</vt:lpstr>
      <vt:lpstr>Big-Oh Rules (Summarized)</vt:lpstr>
      <vt:lpstr>Increasing Common Growth Functions</vt:lpstr>
      <vt:lpstr>PowerPoint Presentation</vt:lpstr>
      <vt:lpstr>PowerPoint Presentation</vt:lpstr>
      <vt:lpstr>Asymptotic Notation</vt:lpstr>
      <vt:lpstr>Pseudo-code</vt:lpstr>
      <vt:lpstr>Primitive Operations</vt:lpstr>
      <vt:lpstr>Counting Primitive Operations  </vt:lpstr>
      <vt:lpstr>Pseudo-code Details</vt:lpstr>
      <vt:lpstr>Asymptotic Algorithm Analysis</vt:lpstr>
      <vt:lpstr>Computing Prefix Averages</vt:lpstr>
      <vt:lpstr>PowerPoint Presentation</vt:lpstr>
      <vt:lpstr>Big-Oh Analysis</vt:lpstr>
      <vt:lpstr>Linear-Time Algorithm</vt:lpstr>
      <vt:lpstr>PowerPoint Presentation</vt:lpstr>
      <vt:lpstr>Big-Oh Analysis</vt:lpstr>
      <vt:lpstr>Linear Search  </vt:lpstr>
      <vt:lpstr>Binary Search (1)</vt:lpstr>
      <vt:lpstr>Binary Search (2) </vt:lpstr>
      <vt:lpstr>Binary Search</vt:lpstr>
      <vt:lpstr>Another Binary Search </vt:lpstr>
      <vt:lpstr>Still Another Binary Search </vt:lpstr>
      <vt:lpstr>Binary Search Results </vt:lpstr>
      <vt:lpstr>Binary Search Algorithm</vt:lpstr>
      <vt:lpstr>Analyzing the Binary Search</vt:lpstr>
      <vt:lpstr>Linear Search vs. Binary Search</vt:lpstr>
      <vt:lpstr>Determining Big-Oh</vt:lpstr>
      <vt:lpstr>Repetition: Simple Loops</vt:lpstr>
      <vt:lpstr>Repetition: Nested Loops (1)</vt:lpstr>
      <vt:lpstr>Repetition: Nested Loops (2)</vt:lpstr>
      <vt:lpstr>Repetition: Nested Loops (3)</vt:lpstr>
      <vt:lpstr>Sequence</vt:lpstr>
      <vt:lpstr>Computing Powers</vt:lpstr>
      <vt:lpstr>Recursive Squaring</vt:lpstr>
      <vt:lpstr>Recursive Squaring Method</vt:lpstr>
      <vt:lpstr>Analysis</vt:lpstr>
      <vt:lpstr>Find Maximum Element of an Array using Pseudo-code</vt:lpstr>
      <vt:lpstr>Fibonacci Numbers</vt:lpstr>
      <vt:lpstr>Fibonacci Numbers Recursion  </vt:lpstr>
      <vt:lpstr>Fibonacci Numbers Recursion</vt:lpstr>
      <vt:lpstr>More Efficient Method to Calculate Fibonacci Numbers</vt:lpstr>
      <vt:lpstr>A Better Fibonacci Algorithm </vt:lpstr>
      <vt:lpstr>Justification Techniques</vt:lpstr>
      <vt:lpstr>Generic Claim</vt:lpstr>
      <vt:lpstr>Counterexample</vt:lpstr>
      <vt:lpstr>Contrapositives - (Use of Negatives)</vt:lpstr>
      <vt:lpstr>Contrapositives - (Use of Negatives)</vt:lpstr>
      <vt:lpstr>DeMorgan’s Law</vt:lpstr>
      <vt:lpstr>Proof of DeMorgan’s Law</vt:lpstr>
      <vt:lpstr>Contradiction (DeMorgan’s law) </vt:lpstr>
      <vt:lpstr>Induction</vt:lpstr>
      <vt:lpstr>Induction Technique</vt:lpstr>
      <vt:lpstr>Example of Induction</vt:lpstr>
      <vt:lpstr>Another Example of Induction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Jerry Lebowitz</cp:lastModifiedBy>
  <cp:revision>769</cp:revision>
  <dcterms:created xsi:type="dcterms:W3CDTF">2002-01-21T02:22:10Z</dcterms:created>
  <dcterms:modified xsi:type="dcterms:W3CDTF">2018-01-18T06:25:12Z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