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jpe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4500"/>
    <a:srgbClr val="FFFF00"/>
    <a:srgbClr val="EF0129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38.xml"/><Relationship Id="rId18" Type="http://schemas.openxmlformats.org/officeDocument/2006/relationships/slide" Target="slides/slide43.xml"/><Relationship Id="rId26" Type="http://schemas.openxmlformats.org/officeDocument/2006/relationships/slide" Target="slides/slide80.xml"/><Relationship Id="rId3" Type="http://schemas.openxmlformats.org/officeDocument/2006/relationships/slide" Target="slides/slide7.xml"/><Relationship Id="rId21" Type="http://schemas.openxmlformats.org/officeDocument/2006/relationships/slide" Target="slides/slide65.xml"/><Relationship Id="rId7" Type="http://schemas.openxmlformats.org/officeDocument/2006/relationships/slide" Target="slides/slide17.xml"/><Relationship Id="rId12" Type="http://schemas.openxmlformats.org/officeDocument/2006/relationships/slide" Target="slides/slide37.xml"/><Relationship Id="rId17" Type="http://schemas.openxmlformats.org/officeDocument/2006/relationships/slide" Target="slides/slide42.xml"/><Relationship Id="rId25" Type="http://schemas.openxmlformats.org/officeDocument/2006/relationships/slide" Target="slides/slide79.xml"/><Relationship Id="rId2" Type="http://schemas.openxmlformats.org/officeDocument/2006/relationships/slide" Target="slides/slide6.xml"/><Relationship Id="rId16" Type="http://schemas.openxmlformats.org/officeDocument/2006/relationships/slide" Target="slides/slide41.xml"/><Relationship Id="rId20" Type="http://schemas.openxmlformats.org/officeDocument/2006/relationships/slide" Target="slides/slide45.xml"/><Relationship Id="rId1" Type="http://schemas.openxmlformats.org/officeDocument/2006/relationships/slide" Target="slides/slide5.xml"/><Relationship Id="rId6" Type="http://schemas.openxmlformats.org/officeDocument/2006/relationships/slide" Target="slides/slide16.xml"/><Relationship Id="rId11" Type="http://schemas.openxmlformats.org/officeDocument/2006/relationships/slide" Target="slides/slide36.xml"/><Relationship Id="rId24" Type="http://schemas.openxmlformats.org/officeDocument/2006/relationships/slide" Target="slides/slide76.xml"/><Relationship Id="rId5" Type="http://schemas.openxmlformats.org/officeDocument/2006/relationships/slide" Target="slides/slide14.xml"/><Relationship Id="rId15" Type="http://schemas.openxmlformats.org/officeDocument/2006/relationships/slide" Target="slides/slide40.xml"/><Relationship Id="rId23" Type="http://schemas.openxmlformats.org/officeDocument/2006/relationships/slide" Target="slides/slide71.xml"/><Relationship Id="rId10" Type="http://schemas.openxmlformats.org/officeDocument/2006/relationships/slide" Target="slides/slide35.xml"/><Relationship Id="rId19" Type="http://schemas.openxmlformats.org/officeDocument/2006/relationships/slide" Target="slides/slide44.xml"/><Relationship Id="rId4" Type="http://schemas.openxmlformats.org/officeDocument/2006/relationships/slide" Target="slides/slide8.xml"/><Relationship Id="rId9" Type="http://schemas.openxmlformats.org/officeDocument/2006/relationships/slide" Target="slides/slide32.xml"/><Relationship Id="rId14" Type="http://schemas.openxmlformats.org/officeDocument/2006/relationships/slide" Target="slides/slide39.xml"/><Relationship Id="rId22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045C57E0-7953-484D-9949-26EB9202142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27212" cy="4114800"/>
          </a:xfrm>
        </p:spPr>
        <p:txBody>
          <a:bodyPr/>
          <a:lstStyle/>
          <a:p>
            <a:pPr defTabSz="98200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3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397F06AE-FCA7-46CC-B202-94891DC607C3}" type="slidenum">
              <a:rPr lang="en-US"/>
              <a:pPr/>
              <a:t>16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AA7C6C0-985E-4B85-A319-C20C0B334614}" type="slidenum">
              <a:rPr lang="en-US"/>
              <a:pPr/>
              <a:t>18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9378EB5-83BB-4CE1-B8A1-ABFA1F8B8E82}" type="slidenum">
              <a:rPr lang="en-US"/>
              <a:pPr/>
              <a:t>19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1EE09DB3-49EF-4C39-AE05-00A78009D12B}" type="slidenum">
              <a:rPr lang="en-US"/>
              <a:pPr/>
              <a:t>21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6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1055E9AD-47BA-4457-8CB8-8C52432A2201}" type="slidenum">
              <a:rPr lang="en-US"/>
              <a:pPr/>
              <a:t>25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9E16F13-A272-4BA3-9224-0BE9C786C967}" type="slidenum">
              <a:rPr lang="en-US"/>
              <a:pPr/>
              <a:t>26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9E16F13-A272-4BA3-9224-0BE9C786C967}" type="slidenum">
              <a:rPr lang="en-US"/>
              <a:pPr/>
              <a:t>27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98890F0-3C94-4DC8-A4C5-44A6BF277B2F}" type="slidenum">
              <a:rPr lang="en-US"/>
              <a:pPr/>
              <a:t>28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0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150FA179-A034-4DF6-834F-19838FFF45A9}" type="slidenum">
              <a:rPr lang="en-US"/>
              <a:pPr/>
              <a:t>29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AF3F71D5-D261-4187-9777-9EE8B6D1C0D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7888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13" y="4343401"/>
            <a:ext cx="5031685" cy="41132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68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F259782B-73C2-4C04-BB29-38195AA4B948}" type="slidenum">
              <a:rPr lang="en-US"/>
              <a:pPr/>
              <a:t>30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787" y="687314"/>
            <a:ext cx="4502426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1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A636DC27-4A78-4C28-BEAD-4031F5D92E26}" type="slidenum">
              <a:rPr lang="en-US"/>
              <a:pPr/>
              <a:t>32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1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09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A7CD664-0E0B-49F4-B47B-3D04D84EFB6F}" type="slidenum">
              <a:rPr lang="en-US"/>
              <a:pPr/>
              <a:t>35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A7CD664-0E0B-49F4-B47B-3D04D84EFB6F}" type="slidenum">
              <a:rPr lang="en-US"/>
              <a:pPr/>
              <a:t>36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4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A7CD664-0E0B-49F4-B47B-3D04D84EFB6F}" type="slidenum">
              <a:rPr lang="en-US"/>
              <a:pPr/>
              <a:t>37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0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32927A1-3807-4349-B1B0-8CB48EDF1015}" type="slidenum">
              <a:rPr lang="en-US"/>
              <a:pPr/>
              <a:t>38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A0D1455D-7EA7-47D7-B8F6-B55DF60D5D32}" type="slidenum">
              <a:rPr lang="en-US"/>
              <a:pPr/>
              <a:t>40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1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FE03CA2-1098-48A4-AE6F-565E77909CBD}" type="slidenum">
              <a:rPr lang="en-US"/>
              <a:pPr/>
              <a:t>41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0BCE671C-022C-4602-A573-B2E083A89C0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769" y="688828"/>
            <a:ext cx="4500936" cy="3427486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16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3A60A5E-2978-46A7-9DB9-35E3D4FAACF8}" type="slidenum">
              <a:rPr lang="en-US"/>
              <a:pPr/>
              <a:t>42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6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3A60A5E-2978-46A7-9DB9-35E3D4FAACF8}" type="slidenum">
              <a:rPr lang="en-US"/>
              <a:pPr/>
              <a:t>43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3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BD041B9-4C4D-402C-A75A-1843051AA1E3}" type="slidenum">
              <a:rPr lang="en-US"/>
              <a:pPr/>
              <a:t>44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4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3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394313BC-87A1-4304-83DB-3F9888043583}" type="slidenum">
              <a:rPr lang="en-US"/>
              <a:pPr/>
              <a:t>47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9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83F32E2-6F75-400D-92B8-8142B27CA3D0}" type="slidenum">
              <a:rPr lang="en-US"/>
              <a:pPr/>
              <a:t>48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6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959FCC70-6066-445F-BB1D-F70B04C2F37F}" type="slidenum">
              <a:rPr lang="en-US"/>
              <a:pPr/>
              <a:t>49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8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0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57544E7-E489-439A-B771-75CF09587548}" type="slidenum">
              <a:rPr lang="en-US"/>
              <a:pPr/>
              <a:t>51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242" y="691857"/>
            <a:ext cx="4487517" cy="3416888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025"/>
            <a:ext cx="5029200" cy="4114488"/>
          </a:xfrm>
        </p:spPr>
        <p:txBody>
          <a:bodyPr lIns="90556" tIns="45277" rIns="90556" bIns="45277"/>
          <a:lstStyle/>
          <a:p>
            <a:pPr defTabSz="10266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778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57544E7-E489-439A-B771-75CF09587548}" type="slidenum">
              <a:rPr lang="en-US"/>
              <a:pPr/>
              <a:t>52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242" y="691857"/>
            <a:ext cx="4487517" cy="3416888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025"/>
            <a:ext cx="5029200" cy="4114488"/>
          </a:xfrm>
        </p:spPr>
        <p:txBody>
          <a:bodyPr lIns="90556" tIns="45277" rIns="90556" bIns="45277"/>
          <a:lstStyle/>
          <a:p>
            <a:pPr defTabSz="10266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2308A3F-CF3D-4E1E-9FA7-EF77B6054B9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13" y="4343401"/>
            <a:ext cx="5031685" cy="411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36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57544E7-E489-439A-B771-75CF09587548}" type="slidenum">
              <a:rPr lang="en-US"/>
              <a:pPr/>
              <a:t>53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025"/>
            <a:ext cx="5029200" cy="4114488"/>
          </a:xfrm>
        </p:spPr>
        <p:txBody>
          <a:bodyPr lIns="90556" tIns="45277" rIns="90556" bIns="45277"/>
          <a:lstStyle/>
          <a:p>
            <a:pPr defTabSz="10266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9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57544E7-E489-439A-B771-75CF09587548}" type="slidenum">
              <a:rPr lang="en-US"/>
              <a:pPr/>
              <a:t>54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025"/>
            <a:ext cx="5029200" cy="4114488"/>
          </a:xfrm>
        </p:spPr>
        <p:txBody>
          <a:bodyPr lIns="90556" tIns="45277" rIns="90556" bIns="45277"/>
          <a:lstStyle/>
          <a:p>
            <a:pPr defTabSz="10266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97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57544E7-E489-439A-B771-75CF09587548}" type="slidenum">
              <a:rPr lang="en-US"/>
              <a:pPr/>
              <a:t>55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025"/>
            <a:ext cx="5029200" cy="4114488"/>
          </a:xfrm>
        </p:spPr>
        <p:txBody>
          <a:bodyPr lIns="90556" tIns="45277" rIns="90556" bIns="45277"/>
          <a:lstStyle/>
          <a:p>
            <a:pPr defTabSz="10266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7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83F32E2-6F75-400D-92B8-8142B27CA3D0}" type="slidenum">
              <a:rPr lang="en-US"/>
              <a:pPr/>
              <a:t>56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6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BD041B9-4C4D-402C-A75A-1843051AA1E3}" type="slidenum">
              <a:rPr lang="en-US"/>
              <a:pPr/>
              <a:t>65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BD041B9-4C4D-402C-A75A-1843051AA1E3}" type="slidenum">
              <a:rPr lang="en-US"/>
              <a:pPr/>
              <a:t>66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8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394313BC-87A1-4304-83DB-3F9888043583}" type="slidenum">
              <a:rPr lang="en-US"/>
              <a:pPr/>
              <a:t>67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6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25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1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4479F96-D642-4128-9904-972B18571C7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245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BD041B9-4C4D-402C-A75A-1843051AA1E3}" type="slidenum">
              <a:rPr lang="en-US"/>
              <a:pPr/>
              <a:t>71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1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9EF3A7B-F625-4426-9E79-D68149EE65D3}" type="slidenum">
              <a:rPr lang="en-US"/>
              <a:pPr/>
              <a:t>72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0787" cy="4114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5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9EF3A7B-F625-4426-9E79-D68149EE65D3}" type="slidenum">
              <a:rPr lang="en-US"/>
              <a:pPr/>
              <a:t>73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0787" cy="4114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51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9EF3A7B-F625-4426-9E79-D68149EE65D3}" type="slidenum">
              <a:rPr lang="en-US"/>
              <a:pPr/>
              <a:t>74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0787" cy="4114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78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9EF3A7B-F625-4426-9E79-D68149EE65D3}" type="slidenum">
              <a:rPr lang="en-US"/>
              <a:pPr/>
              <a:t>75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0787" cy="4114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0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AA7C6C0-985E-4B85-A319-C20C0B334614}" type="slidenum">
              <a:rPr lang="en-US"/>
              <a:pPr/>
              <a:t>76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1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19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75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AA7C6C0-985E-4B85-A319-C20C0B334614}" type="slidenum">
              <a:rPr lang="en-US"/>
              <a:pPr/>
              <a:t>79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2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AA7C6C0-985E-4B85-A319-C20C0B334614}" type="slidenum">
              <a:rPr lang="en-US"/>
              <a:pPr/>
              <a:t>80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7237" cy="342741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17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6025" cy="4114800"/>
          </a:xfrm>
          <a:noFill/>
          <a:ln/>
        </p:spPr>
        <p:txBody>
          <a:bodyPr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95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000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8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1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</p:spPr>
        <p:txBody>
          <a:bodyPr lIns="91423" tIns="45710" rIns="91423" bIns="45710"/>
          <a:lstStyle/>
          <a:p>
            <a:pPr defTabSz="103650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1/23/2018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queu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deque/dequ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AA00-93E6-4AB6-B9FB-C523B275D11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2895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163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Template Headers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indent="-285750"/>
            <a:r>
              <a:rPr lang="en-US" sz="3200" dirty="0"/>
              <a:t>&lt;vector&gt; - defines a template class for implementing a container (resizable array)</a:t>
            </a:r>
          </a:p>
          <a:p>
            <a:pPr indent="-285750"/>
            <a:r>
              <a:rPr lang="en-US" sz="3200" dirty="0">
                <a:solidFill>
                  <a:srgbClr val="FFFF00"/>
                </a:solidFill>
              </a:rPr>
              <a:t>&lt;stack&gt; - container with the last-in, first-out access</a:t>
            </a:r>
          </a:p>
          <a:p>
            <a:pPr indent="-285750"/>
            <a:r>
              <a:rPr lang="en-US" sz="3200" dirty="0">
                <a:solidFill>
                  <a:srgbClr val="FFFF00"/>
                </a:solidFill>
              </a:rPr>
              <a:t>&lt;queue&gt; - container with the first-in, first-out access</a:t>
            </a:r>
          </a:p>
          <a:p>
            <a:pPr indent="-285750"/>
            <a:r>
              <a:rPr lang="en-US" sz="3200" dirty="0">
                <a:solidFill>
                  <a:srgbClr val="FFFF00"/>
                </a:solidFill>
              </a:rPr>
              <a:t>&lt;deque&gt; - double ended queue</a:t>
            </a:r>
          </a:p>
          <a:p>
            <a:r>
              <a:rPr lang="en-US" sz="3200" dirty="0"/>
              <a:t>&lt;list&gt; - doubly linked list  </a:t>
            </a:r>
          </a:p>
          <a:p>
            <a:r>
              <a:rPr lang="en-US" sz="3200" dirty="0"/>
              <a:t>&lt;priority_queue&gt; - queue order by value</a:t>
            </a:r>
          </a:p>
          <a:p>
            <a:r>
              <a:rPr lang="en-US" sz="3200" dirty="0"/>
              <a:t>&lt;set&gt; - set</a:t>
            </a:r>
          </a:p>
          <a:p>
            <a:r>
              <a:rPr lang="en-US" sz="3200" dirty="0"/>
              <a:t>&lt;map&gt; - associative array (dictionary)</a:t>
            </a:r>
          </a:p>
          <a:p>
            <a:r>
              <a:rPr lang="en-US" sz="3200" dirty="0"/>
              <a:t>&lt;iterator&gt; - defines a template for defining manipulating iterators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2" y="5417766"/>
            <a:ext cx="1306429" cy="13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029200"/>
          </a:xfrm>
        </p:spPr>
        <p:txBody>
          <a:bodyPr/>
          <a:lstStyle/>
          <a:p>
            <a:pPr marL="285750" indent="-285750"/>
            <a:r>
              <a:rPr lang="en-US" sz="2800" dirty="0"/>
              <a:t>iterator</a:t>
            </a:r>
          </a:p>
          <a:p>
            <a:pPr lvl="1"/>
            <a:r>
              <a:rPr lang="en-US" sz="2400" dirty="0"/>
              <a:t>Generalized pointer for keeping track of the beginning, ending, and other positions of a data structure</a:t>
            </a:r>
          </a:p>
          <a:p>
            <a:pPr marL="742950" lvl="1" indent="-285750"/>
            <a:r>
              <a:rPr lang="en-US" sz="2400" dirty="0"/>
              <a:t>Is a class object that can point at an element of a container by storing its memory address</a:t>
            </a:r>
          </a:p>
          <a:p>
            <a:pPr marL="1143000" lvl="2" indent="-228600"/>
            <a:r>
              <a:rPr lang="en-US" sz="2000" dirty="0"/>
              <a:t>Has built in operations that can access the value stored at a location  </a:t>
            </a:r>
          </a:p>
          <a:p>
            <a:pPr marL="1143000" lvl="2" indent="-228600"/>
            <a:r>
              <a:rPr lang="en-US" sz="2000" dirty="0"/>
              <a:t>iterator++ // move to the next element</a:t>
            </a:r>
          </a:p>
          <a:p>
            <a:pPr marL="1143000" lvl="2" indent="-228600"/>
            <a:r>
              <a:rPr lang="en-US" sz="2000" dirty="0"/>
              <a:t>iterator-- // move to the previous element</a:t>
            </a:r>
          </a:p>
          <a:p>
            <a:pPr marL="1143000" lvl="2" indent="-228600"/>
            <a:r>
              <a:rPr lang="en-US" sz="2000" dirty="0"/>
              <a:t>*iterator // access the value at the position pointed to by iterator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13" y="5486400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Stack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81328"/>
            <a:ext cx="8351949" cy="4996745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STL provides an implementation of a stack</a:t>
            </a:r>
          </a:p>
          <a:p>
            <a:pPr lvl="1"/>
            <a:r>
              <a:rPr lang="en-US" sz="4500" dirty="0"/>
              <a:t>Based on the STL vector class</a:t>
            </a:r>
          </a:p>
          <a:p>
            <a:pPr lvl="1"/>
            <a:r>
              <a:rPr lang="en-US" sz="4500" dirty="0"/>
              <a:t>Space is dynamically managed by the STL</a:t>
            </a:r>
          </a:p>
          <a:p>
            <a:pPr lvl="1"/>
            <a:r>
              <a:rPr lang="en-US" sz="4500" dirty="0"/>
              <a:t>Need to #include &lt;stack&gt;</a:t>
            </a:r>
          </a:p>
          <a:p>
            <a:pPr lvl="2"/>
            <a:r>
              <a:rPr lang="en-US" sz="4500" dirty="0"/>
              <a:t>Part of the namepsace std</a:t>
            </a:r>
          </a:p>
          <a:p>
            <a:pPr lvl="1"/>
            <a:r>
              <a:rPr lang="en-US" sz="4500" dirty="0"/>
              <a:t>To create a stack of doubles:</a:t>
            </a:r>
          </a:p>
          <a:p>
            <a:pPr lvl="1"/>
            <a:r>
              <a:rPr lang="en-US" sz="4500" dirty="0"/>
              <a:t>	stack &lt;double&gt; </a:t>
            </a:r>
            <a:r>
              <a:rPr lang="en-US" sz="4500" dirty="0" err="1"/>
              <a:t>myStack</a:t>
            </a:r>
            <a:endParaRPr lang="en-US" sz="4500" dirty="0"/>
          </a:p>
          <a:p>
            <a:pPr lvl="1"/>
            <a:endParaRPr lang="en-US" sz="4500" dirty="0"/>
          </a:p>
          <a:p>
            <a:r>
              <a:rPr lang="en-US" sz="4900" dirty="0">
                <a:solidFill>
                  <a:srgbClr val="FF0000"/>
                </a:solidFill>
                <a:hlinkClick r:id="rId3"/>
              </a:rPr>
              <a:t>http://www.cplusplus.com/reference/stack/stack/</a:t>
            </a:r>
            <a:endParaRPr lang="en-US" sz="4900" dirty="0">
              <a:solidFill>
                <a:srgbClr val="FF0000"/>
              </a:solidFill>
            </a:endParaRPr>
          </a:p>
          <a:p>
            <a:pPr lvl="1"/>
            <a:endParaRPr lang="en-US" sz="32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500" dirty="0"/>
          </a:p>
          <a:p>
            <a:pPr lvl="2"/>
            <a:endParaRPr lang="en-US" sz="16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067772"/>
            <a:ext cx="1785468" cy="17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Stack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/>
              <a:t>size() : </a:t>
            </a:r>
          </a:p>
          <a:p>
            <a:pPr lvl="1"/>
            <a:r>
              <a:rPr lang="en-US" sz="3200" dirty="0"/>
              <a:t>Returns the number elements in the stack </a:t>
            </a:r>
          </a:p>
          <a:p>
            <a:r>
              <a:rPr lang="en-US" sz="3800" dirty="0"/>
              <a:t>empty() : </a:t>
            </a:r>
          </a:p>
          <a:p>
            <a:pPr lvl="1"/>
            <a:r>
              <a:rPr lang="en-US" sz="3200" dirty="0"/>
              <a:t>Returns true if the stack is empty else false</a:t>
            </a:r>
          </a:p>
          <a:p>
            <a:r>
              <a:rPr lang="en-US" sz="3800" dirty="0"/>
              <a:t>push(e) : </a:t>
            </a:r>
          </a:p>
          <a:p>
            <a:pPr lvl="1"/>
            <a:r>
              <a:rPr lang="en-US" sz="3200" dirty="0"/>
              <a:t>Push e onto the top of the stack </a:t>
            </a:r>
          </a:p>
          <a:p>
            <a:r>
              <a:rPr lang="en-US" sz="3800" dirty="0"/>
              <a:t>pop() : </a:t>
            </a:r>
          </a:p>
          <a:p>
            <a:pPr lvl="1"/>
            <a:r>
              <a:rPr lang="en-US" sz="3200" dirty="0"/>
              <a:t>Pop the element at the top of the stack</a:t>
            </a:r>
          </a:p>
          <a:p>
            <a:r>
              <a:rPr lang="en-US" sz="3800" dirty="0"/>
              <a:t>top() : </a:t>
            </a:r>
          </a:p>
          <a:p>
            <a:pPr lvl="1"/>
            <a:r>
              <a:rPr lang="en-US" sz="3200" dirty="0"/>
              <a:t>Returns a reference to the element at the top of the stack</a:t>
            </a:r>
          </a:p>
          <a:p>
            <a:r>
              <a:rPr lang="en-US" sz="3800" dirty="0"/>
              <a:t>An exception is </a:t>
            </a:r>
            <a:r>
              <a:rPr lang="en-US" sz="3800" dirty="0">
                <a:solidFill>
                  <a:srgbClr val="FFFF00"/>
                </a:solidFill>
              </a:rPr>
              <a:t>not</a:t>
            </a:r>
            <a:r>
              <a:rPr lang="en-US" sz="3800" dirty="0"/>
              <a:t> thrown resulting from a pop() or top() to an empty stack</a:t>
            </a:r>
          </a:p>
          <a:p>
            <a:pPr lvl="1"/>
            <a:r>
              <a:rPr lang="en-US" sz="3800" dirty="0"/>
              <a:t>Programmer’s responsibility</a:t>
            </a:r>
          </a:p>
          <a:p>
            <a:r>
              <a:rPr lang="en-US" sz="3800" b="1" dirty="0">
                <a:solidFill>
                  <a:srgbClr val="FFFF00"/>
                </a:solidFill>
              </a:rPr>
              <a:t>See example stack1.cpp    </a:t>
            </a:r>
          </a:p>
          <a:p>
            <a:pPr marL="742950" lvl="1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155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One adds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variable keeps track of the  index of the top element </a:t>
            </a:r>
          </a:p>
        </p:txBody>
      </p:sp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50537" y="5029199"/>
            <a:ext cx="2692400" cy="223603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sz="1400" dirty="0"/>
              <a:t>Top element is stored in S(t)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Array-Based Stack</a:t>
            </a:r>
          </a:p>
        </p:txBody>
      </p:sp>
      <p:sp>
        <p:nvSpPr>
          <p:cNvPr id="6150" name="Freeform 7"/>
          <p:cNvSpPr>
            <a:spLocks/>
          </p:cNvSpPr>
          <p:nvPr/>
        </p:nvSpPr>
        <p:spPr bwMode="auto">
          <a:xfrm>
            <a:off x="5212724" y="3941294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8"/>
          <p:cNvSpPr>
            <a:spLocks/>
          </p:cNvSpPr>
          <p:nvPr/>
        </p:nvSpPr>
        <p:spPr bwMode="auto">
          <a:xfrm>
            <a:off x="1402724" y="3941294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4207837" y="3928594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1390024" y="3928594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1390024" y="3941294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4385637" y="4308007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1402724" y="4308007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5211137" y="3928594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5223837" y="3928594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7838449" y="3941294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5376237" y="4308007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5388937" y="4308007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1783724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1783724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2164724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2164724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2164724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3061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3061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Rectangle 27"/>
          <p:cNvSpPr>
            <a:spLocks noChangeArrowheads="1"/>
          </p:cNvSpPr>
          <p:nvPr/>
        </p:nvSpPr>
        <p:spPr bwMode="auto">
          <a:xfrm>
            <a:off x="33061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Rectangle 28"/>
          <p:cNvSpPr>
            <a:spLocks noChangeArrowheads="1"/>
          </p:cNvSpPr>
          <p:nvPr/>
        </p:nvSpPr>
        <p:spPr bwMode="auto">
          <a:xfrm>
            <a:off x="29251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Rectangle 29"/>
          <p:cNvSpPr>
            <a:spLocks noChangeArrowheads="1"/>
          </p:cNvSpPr>
          <p:nvPr/>
        </p:nvSpPr>
        <p:spPr bwMode="auto">
          <a:xfrm>
            <a:off x="29251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Rectangle 30"/>
          <p:cNvSpPr>
            <a:spLocks noChangeArrowheads="1"/>
          </p:cNvSpPr>
          <p:nvPr/>
        </p:nvSpPr>
        <p:spPr bwMode="auto">
          <a:xfrm>
            <a:off x="29251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4" name="Rectangle 31"/>
          <p:cNvSpPr>
            <a:spLocks noChangeArrowheads="1"/>
          </p:cNvSpPr>
          <p:nvPr/>
        </p:nvSpPr>
        <p:spPr bwMode="auto">
          <a:xfrm>
            <a:off x="2545724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" name="Rectangle 32"/>
          <p:cNvSpPr>
            <a:spLocks noChangeArrowheads="1"/>
          </p:cNvSpPr>
          <p:nvPr/>
        </p:nvSpPr>
        <p:spPr bwMode="auto">
          <a:xfrm>
            <a:off x="2545724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2545724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7" name="Rectangle 34"/>
          <p:cNvSpPr>
            <a:spLocks noChangeArrowheads="1"/>
          </p:cNvSpPr>
          <p:nvPr/>
        </p:nvSpPr>
        <p:spPr bwMode="auto">
          <a:xfrm>
            <a:off x="36871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8" name="Rectangle 35"/>
          <p:cNvSpPr>
            <a:spLocks noChangeArrowheads="1"/>
          </p:cNvSpPr>
          <p:nvPr/>
        </p:nvSpPr>
        <p:spPr bwMode="auto">
          <a:xfrm>
            <a:off x="36871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9" name="Rectangle 36"/>
          <p:cNvSpPr>
            <a:spLocks noChangeArrowheads="1"/>
          </p:cNvSpPr>
          <p:nvPr/>
        </p:nvSpPr>
        <p:spPr bwMode="auto">
          <a:xfrm>
            <a:off x="36871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6301749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6301749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6301749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40681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40681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40681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9223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9223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9223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5413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5413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541337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6695449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6695449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6695449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7076449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7076449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7076449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7457449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9" name="Rectangle 57"/>
          <p:cNvSpPr>
            <a:spLocks noChangeArrowheads="1"/>
          </p:cNvSpPr>
          <p:nvPr/>
        </p:nvSpPr>
        <p:spPr bwMode="auto">
          <a:xfrm>
            <a:off x="7457449" y="3941294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0" name="Rectangle 58"/>
          <p:cNvSpPr>
            <a:spLocks noChangeArrowheads="1"/>
          </p:cNvSpPr>
          <p:nvPr/>
        </p:nvSpPr>
        <p:spPr bwMode="auto">
          <a:xfrm>
            <a:off x="945524" y="3979394"/>
            <a:ext cx="29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S</a:t>
            </a:r>
            <a:endParaRPr lang="en-US" b="1" dirty="0"/>
          </a:p>
        </p:txBody>
      </p:sp>
      <p:sp>
        <p:nvSpPr>
          <p:cNvPr id="6201" name="Rectangle 59"/>
          <p:cNvSpPr>
            <a:spLocks noChangeArrowheads="1"/>
          </p:cNvSpPr>
          <p:nvPr/>
        </p:nvSpPr>
        <p:spPr bwMode="auto">
          <a:xfrm>
            <a:off x="1517024" y="4322294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0</a:t>
            </a:r>
            <a:endParaRPr lang="en-US"/>
          </a:p>
        </p:txBody>
      </p:sp>
      <p:sp>
        <p:nvSpPr>
          <p:cNvPr id="6202" name="Rectangle 60"/>
          <p:cNvSpPr>
            <a:spLocks noChangeArrowheads="1"/>
          </p:cNvSpPr>
          <p:nvPr/>
        </p:nvSpPr>
        <p:spPr bwMode="auto">
          <a:xfrm>
            <a:off x="1923424" y="4322294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1</a:t>
            </a:r>
            <a:endParaRPr lang="en-US"/>
          </a:p>
        </p:txBody>
      </p:sp>
      <p:sp>
        <p:nvSpPr>
          <p:cNvPr id="6203" name="Rectangle 61"/>
          <p:cNvSpPr>
            <a:spLocks noChangeArrowheads="1"/>
          </p:cNvSpPr>
          <p:nvPr/>
        </p:nvSpPr>
        <p:spPr bwMode="auto">
          <a:xfrm>
            <a:off x="2304424" y="4322294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  <a:endParaRPr lang="en-US"/>
          </a:p>
        </p:txBody>
      </p:sp>
      <p:sp>
        <p:nvSpPr>
          <p:cNvPr id="6204" name="Rectangle 65"/>
          <p:cNvSpPr>
            <a:spLocks noChangeArrowheads="1"/>
          </p:cNvSpPr>
          <p:nvPr/>
        </p:nvSpPr>
        <p:spPr bwMode="auto">
          <a:xfrm>
            <a:off x="6381124" y="4323882"/>
            <a:ext cx="282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t</a:t>
            </a:r>
            <a:endParaRPr lang="en-US" b="1" dirty="0"/>
          </a:p>
        </p:txBody>
      </p:sp>
      <p:sp>
        <p:nvSpPr>
          <p:cNvPr id="6205" name="Rectangle 66"/>
          <p:cNvSpPr>
            <a:spLocks noChangeArrowheads="1"/>
          </p:cNvSpPr>
          <p:nvPr/>
        </p:nvSpPr>
        <p:spPr bwMode="auto">
          <a:xfrm>
            <a:off x="41951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6" name="Freeform 67"/>
          <p:cNvSpPr>
            <a:spLocks/>
          </p:cNvSpPr>
          <p:nvPr/>
        </p:nvSpPr>
        <p:spPr bwMode="auto">
          <a:xfrm>
            <a:off x="4195137" y="3941294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7" name="Freeform 68"/>
          <p:cNvSpPr>
            <a:spLocks/>
          </p:cNvSpPr>
          <p:nvPr/>
        </p:nvSpPr>
        <p:spPr bwMode="auto">
          <a:xfrm>
            <a:off x="4284037" y="4117507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8" name="Rectangle 69"/>
          <p:cNvSpPr>
            <a:spLocks noChangeArrowheads="1"/>
          </p:cNvSpPr>
          <p:nvPr/>
        </p:nvSpPr>
        <p:spPr bwMode="auto">
          <a:xfrm>
            <a:off x="43856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9" name="Freeform 70"/>
          <p:cNvSpPr>
            <a:spLocks/>
          </p:cNvSpPr>
          <p:nvPr/>
        </p:nvSpPr>
        <p:spPr bwMode="auto">
          <a:xfrm>
            <a:off x="4360237" y="4168307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0" name="Rectangle 71"/>
          <p:cNvSpPr>
            <a:spLocks noChangeArrowheads="1"/>
          </p:cNvSpPr>
          <p:nvPr/>
        </p:nvSpPr>
        <p:spPr bwMode="auto">
          <a:xfrm>
            <a:off x="5185737" y="3928594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1" name="Freeform 72"/>
          <p:cNvSpPr>
            <a:spLocks/>
          </p:cNvSpPr>
          <p:nvPr/>
        </p:nvSpPr>
        <p:spPr bwMode="auto">
          <a:xfrm>
            <a:off x="5185737" y="3941294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2" name="Freeform 73"/>
          <p:cNvSpPr>
            <a:spLocks/>
          </p:cNvSpPr>
          <p:nvPr/>
        </p:nvSpPr>
        <p:spPr bwMode="auto">
          <a:xfrm>
            <a:off x="5274637" y="4117507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3" name="Rectangle 74"/>
          <p:cNvSpPr>
            <a:spLocks noChangeArrowheads="1"/>
          </p:cNvSpPr>
          <p:nvPr/>
        </p:nvSpPr>
        <p:spPr bwMode="auto">
          <a:xfrm>
            <a:off x="5376237" y="4320707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4" name="Freeform 75"/>
          <p:cNvSpPr>
            <a:spLocks/>
          </p:cNvSpPr>
          <p:nvPr/>
        </p:nvSpPr>
        <p:spPr bwMode="auto">
          <a:xfrm>
            <a:off x="5350837" y="4168307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" name="Rectangle 76"/>
          <p:cNvSpPr>
            <a:spLocks noChangeArrowheads="1"/>
          </p:cNvSpPr>
          <p:nvPr/>
        </p:nvSpPr>
        <p:spPr bwMode="auto">
          <a:xfrm>
            <a:off x="4639637" y="3814294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pitchFamily="18" charset="0"/>
              </a:rPr>
              <a:t>…</a:t>
            </a: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7651124" y="4347694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i="1" dirty="0">
                <a:latin typeface="Times New Roman" pitchFamily="18" charset="0"/>
              </a:rPr>
              <a:t>N - 1</a:t>
            </a:r>
            <a:endParaRPr lang="en-US" b="1" dirty="0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1783724" y="3968281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7363497" cy="5440362"/>
          </a:xfrm>
        </p:spPr>
        <p:txBody>
          <a:bodyPr>
            <a:noAutofit/>
          </a:bodyPr>
          <a:lstStyle/>
          <a:p>
            <a:r>
              <a:rPr lang="en-US" sz="1400" b="1" dirty="0"/>
              <a:t>template &lt;class Type&gt;</a:t>
            </a:r>
          </a:p>
          <a:p>
            <a:r>
              <a:rPr lang="en-US" sz="1400" b="1" dirty="0"/>
              <a:t>class </a:t>
            </a:r>
            <a:r>
              <a:rPr lang="en-US" sz="1400" b="1" dirty="0" err="1"/>
              <a:t>stackType</a:t>
            </a:r>
            <a:endParaRPr lang="en-US" sz="1400" b="1" dirty="0"/>
          </a:p>
          <a:p>
            <a:r>
              <a:rPr lang="en-US" sz="1400" dirty="0"/>
              <a:t>{</a:t>
            </a:r>
          </a:p>
          <a:p>
            <a:r>
              <a:rPr lang="en-US" sz="1400" b="1" dirty="0"/>
              <a:t>public:</a:t>
            </a:r>
          </a:p>
          <a:p>
            <a:r>
              <a:rPr lang="en-US" sz="1400" b="1" dirty="0"/>
              <a:t>bool </a:t>
            </a:r>
            <a:r>
              <a:rPr lang="en-US" sz="1400" b="1" dirty="0" err="1"/>
              <a:t>isEmptyStack</a:t>
            </a:r>
            <a:r>
              <a:rPr lang="en-US" sz="1400" b="1" dirty="0"/>
              <a:t>();</a:t>
            </a:r>
            <a:endParaRPr lang="en-US" sz="1400" dirty="0"/>
          </a:p>
          <a:p>
            <a:r>
              <a:rPr lang="en-US" sz="1400" b="1" dirty="0"/>
              <a:t>bool </a:t>
            </a:r>
            <a:r>
              <a:rPr lang="en-US" sz="1400" b="1" dirty="0" err="1"/>
              <a:t>isFullStack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void </a:t>
            </a:r>
            <a:r>
              <a:rPr lang="en-US" sz="1400" b="1" dirty="0" err="1"/>
              <a:t>destroyStack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void push(</a:t>
            </a:r>
            <a:r>
              <a:rPr lang="en-US" sz="1400" b="1" dirty="0" err="1"/>
              <a:t>const</a:t>
            </a:r>
            <a:r>
              <a:rPr lang="en-US" sz="1400" b="1" dirty="0"/>
              <a:t> Type&amp; </a:t>
            </a:r>
            <a:r>
              <a:rPr lang="en-US" sz="1400" b="1" dirty="0" err="1"/>
              <a:t>newItem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void pop(Type&amp; </a:t>
            </a:r>
            <a:r>
              <a:rPr lang="en-US" sz="1400" b="1" dirty="0" err="1"/>
              <a:t>poppedItem</a:t>
            </a:r>
            <a:r>
              <a:rPr lang="en-US" sz="1400" b="1" dirty="0"/>
              <a:t>);</a:t>
            </a:r>
          </a:p>
          <a:p>
            <a:r>
              <a:rPr lang="en-US" sz="1400" b="1" dirty="0" err="1"/>
              <a:t>stackType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stackSize</a:t>
            </a:r>
            <a:r>
              <a:rPr lang="en-US" sz="1400" b="1" dirty="0"/>
              <a:t> = 100);</a:t>
            </a:r>
          </a:p>
          <a:p>
            <a:r>
              <a:rPr lang="en-US" sz="1400" b="1" dirty="0" err="1"/>
              <a:t>stackType</a:t>
            </a:r>
            <a:r>
              <a:rPr lang="en-US" sz="1400" b="1" dirty="0"/>
              <a:t>(</a:t>
            </a:r>
            <a:r>
              <a:rPr lang="en-US" sz="1400" b="1" dirty="0" err="1"/>
              <a:t>const</a:t>
            </a:r>
            <a:r>
              <a:rPr lang="en-US" sz="1400" b="1" dirty="0"/>
              <a:t> </a:t>
            </a:r>
            <a:r>
              <a:rPr lang="en-US" sz="1400" b="1" dirty="0" err="1"/>
              <a:t>stackType</a:t>
            </a:r>
            <a:r>
              <a:rPr lang="en-US" sz="1400" b="1" dirty="0"/>
              <a:t>&lt;Type&gt;&amp; </a:t>
            </a:r>
            <a:r>
              <a:rPr lang="en-US" sz="1400" b="1" dirty="0" err="1"/>
              <a:t>otherStack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~</a:t>
            </a:r>
            <a:r>
              <a:rPr lang="en-US" sz="1400" b="1" dirty="0" err="1"/>
              <a:t>stackType</a:t>
            </a:r>
            <a:r>
              <a:rPr lang="en-US" sz="1400" b="1" dirty="0"/>
              <a:t>();</a:t>
            </a:r>
            <a:endParaRPr lang="en-US" sz="1400" dirty="0"/>
          </a:p>
          <a:p>
            <a:r>
              <a:rPr lang="en-US" sz="1400" b="1" dirty="0"/>
              <a:t>private: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maxStackSize</a:t>
            </a:r>
            <a:r>
              <a:rPr lang="en-US" sz="1400" b="1" dirty="0"/>
              <a:t>;//variable to store the maximum stack size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int</a:t>
            </a:r>
            <a:r>
              <a:rPr lang="en-US" sz="1400" b="1" dirty="0"/>
              <a:t> top;//variable to point to the top of the stack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Type *list;    //pointer to the array that holds }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See example stack2.cpp   </a:t>
            </a:r>
          </a:p>
          <a:p>
            <a:pPr marL="115888" indent="0">
              <a:lnSpc>
                <a:spcPct val="95000"/>
              </a:lnSpc>
              <a:spcBef>
                <a:spcPct val="0"/>
              </a:spcBef>
              <a:buFont typeface="Arial" charset="0"/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Stack as an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21" y="217245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144F-AB65-41C8-B172-97DD46F544F2}" type="slidenum">
              <a:rPr lang="en-US"/>
              <a:pPr/>
              <a:t>16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Array-based Stack Methods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304188" y="959317"/>
            <a:ext cx="6023891" cy="5632311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size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+ 1</a:t>
            </a:r>
          </a:p>
          <a:p>
            <a:pPr defTabSz="228600"/>
            <a:endParaRPr lang="en-US" sz="20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pop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StackEmpty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sz="2000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 1</a:t>
            </a:r>
          </a:p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+ 1]</a:t>
            </a:r>
          </a:p>
          <a:p>
            <a:pPr defTabSz="228600"/>
            <a:endParaRPr lang="en-US" sz="2000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Algorithm </a:t>
            </a:r>
            <a:r>
              <a:rPr lang="en-US" sz="2000" i="1" dirty="0" err="1">
                <a:solidFill>
                  <a:srgbClr val="FFFF00"/>
                </a:solidFill>
              </a:rPr>
              <a:t>isEmpty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  <a:sym typeface="Symbol" pitchFamily="18" charset="2"/>
              </a:rPr>
              <a:t>return (t &lt; 0)</a:t>
            </a:r>
          </a:p>
          <a:p>
            <a:pPr defTabSz="228600"/>
            <a:endParaRPr lang="en-US" sz="2000" dirty="0">
              <a:solidFill>
                <a:srgbClr val="FFFF00"/>
              </a:solidFill>
              <a:sym typeface="Symbol" pitchFamily="18" charset="2"/>
            </a:endParaRP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Algorithm </a:t>
            </a:r>
            <a:r>
              <a:rPr lang="en-US" sz="2000" i="1" dirty="0">
                <a:solidFill>
                  <a:srgbClr val="FFFF00"/>
                </a:solidFill>
              </a:rPr>
              <a:t>top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   if </a:t>
            </a:r>
            <a:r>
              <a:rPr lang="en-US" sz="2000" dirty="0" err="1">
                <a:solidFill>
                  <a:srgbClr val="FFFF00"/>
                </a:solidFill>
              </a:rPr>
              <a:t>isEmpty</a:t>
            </a:r>
            <a:r>
              <a:rPr lang="en-US" sz="2000" dirty="0">
                <a:solidFill>
                  <a:srgbClr val="FFFF00"/>
                </a:solidFill>
              </a:rPr>
              <a:t> then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>
                <a:solidFill>
                  <a:srgbClr val="FFFF00"/>
                </a:solidFill>
                <a:sym typeface="Symbol" pitchFamily="18" charset="2"/>
              </a:rPr>
              <a:t>throw </a:t>
            </a:r>
            <a:r>
              <a:rPr lang="en-US" sz="2000" i="1" dirty="0" err="1">
                <a:solidFill>
                  <a:srgbClr val="FFFF00"/>
                </a:solidFill>
                <a:sym typeface="Symbol" pitchFamily="18" charset="2"/>
              </a:rPr>
              <a:t>EmptyStackException</a:t>
            </a:r>
            <a:endParaRPr lang="en-US" sz="2000" dirty="0">
              <a:solidFill>
                <a:srgbClr val="FFFF00"/>
              </a:solidFill>
            </a:endParaRPr>
          </a:p>
          <a:p>
            <a:pPr defTabSz="228600"/>
            <a:r>
              <a:rPr lang="en-US" sz="2000" dirty="0">
                <a:solidFill>
                  <a:srgbClr val="FFFF00"/>
                </a:solidFill>
              </a:rPr>
              <a:t>   </a:t>
            </a:r>
            <a:r>
              <a:rPr lang="en-US" sz="2000" dirty="0">
                <a:solidFill>
                  <a:srgbClr val="FFFF00"/>
                </a:solidFill>
                <a:sym typeface="Symbol" pitchFamily="18" charset="2"/>
              </a:rPr>
              <a:t>return S[t]</a:t>
            </a:r>
          </a:p>
          <a:p>
            <a:pPr defTabSz="228600"/>
            <a:endParaRPr lang="en-US" sz="2000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155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E31A877-FA03-4DB2-91A7-7DECDD700E52}" type="slidenum">
              <a:rPr lang="en-US"/>
              <a:pPr/>
              <a:t>17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Array-based Stack (2)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push operation will then throw a </a:t>
            </a:r>
            <a:r>
              <a:rPr lang="en-US" sz="2400" dirty="0" err="1">
                <a:solidFill>
                  <a:srgbClr val="FFFF00"/>
                </a:solidFill>
              </a:rPr>
              <a:t>StackFull</a:t>
            </a:r>
            <a:r>
              <a:rPr lang="en-US" sz="2400" dirty="0"/>
              <a:t> exception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intrinsic to the Stack ADT</a:t>
            </a:r>
            <a:endParaRPr lang="en-US" sz="2400" dirty="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717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7800" y="5453063"/>
            <a:ext cx="6934200" cy="782637"/>
            <a:chOff x="912" y="3435"/>
            <a:chExt cx="4368" cy="493"/>
          </a:xfrm>
        </p:grpSpPr>
        <p:sp>
          <p:nvSpPr>
            <p:cNvPr id="717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S</a:t>
              </a:r>
              <a:endParaRPr lang="en-US" b="1"/>
            </a:p>
          </p:txBody>
        </p:sp>
        <p:sp>
          <p:nvSpPr>
            <p:cNvPr id="723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723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723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23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t</a:t>
              </a:r>
              <a:endParaRPr lang="en-US" b="1"/>
            </a:p>
          </p:txBody>
        </p:sp>
        <p:sp>
          <p:nvSpPr>
            <p:cNvPr id="723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4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17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308324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sz="2400" b="1" dirty="0">
                <a:latin typeface="Times New Roman" pitchFamily="18" charset="0"/>
              </a:rPr>
              <a:t>Algorithm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push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defTabSz="228600"/>
            <a:r>
              <a:rPr 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 err="1">
                <a:latin typeface="Times New Roman" pitchFamily="18" charset="0"/>
                <a:sym typeface="Symbol" pitchFamily="18" charset="2"/>
              </a:rPr>
              <a:t>S.size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()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 1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sz="2400" b="1" dirty="0"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sz="2400" b="1" i="1" dirty="0" err="1">
                <a:latin typeface="Times New Roman" pitchFamily="18" charset="0"/>
                <a:sym typeface="Symbol" pitchFamily="18" charset="2"/>
              </a:rPr>
              <a:t>StackFull</a:t>
            </a:r>
            <a:endParaRPr lang="en-US" sz="2400" b="1" dirty="0"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 sz="2400" dirty="0">
                <a:latin typeface="Times New Roman" pitchFamily="18" charset="0"/>
                <a:sym typeface="Symbol" pitchFamily="18" charset="2"/>
              </a:rPr>
              <a:t>	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itchFamily="18" charset="0"/>
            </a:endParaRPr>
          </a:p>
          <a:p>
            <a:pPr defTabSz="228600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i="1" dirty="0">
                <a:latin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+ 1</a:t>
            </a:r>
          </a:p>
          <a:p>
            <a:pPr defTabSz="228600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sp>
        <p:nvSpPr>
          <p:cNvPr id="7178" name="Date Placeholder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12288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18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Limitations</a:t>
            </a:r>
          </a:p>
        </p:txBody>
      </p:sp>
      <p:sp>
        <p:nvSpPr>
          <p:cNvPr id="312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81539"/>
            <a:ext cx="4038600" cy="4530725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Let </a:t>
            </a:r>
            <a:r>
              <a:rPr lang="en-US" sz="24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n</a:t>
            </a:r>
            <a:r>
              <a:rPr lang="en-US" sz="2400" dirty="0">
                <a:latin typeface="+mj-lt"/>
              </a:rPr>
              <a:t> be the number of elements in the stack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j-lt"/>
              </a:rPr>
              <a:t>The space used is 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O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)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Each operation runs in time 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Symbol" pitchFamily="18" charset="2"/>
              </a:rPr>
              <a:t>O(1)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Limitations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The maximum size of the stack must be defined a priori and cannot be changed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Trying to push a new element into a full stack causes an implementation-specific exception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6306456"/>
              </p:ext>
            </p:extLst>
          </p:nvPr>
        </p:nvGraphicFramePr>
        <p:xfrm>
          <a:off x="4648200" y="1600200"/>
          <a:ext cx="4038600" cy="4530726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push()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72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78535-388E-47D5-A9A4-6C376875A526}" type="slidenum">
              <a:rPr lang="en-US"/>
              <a:pPr/>
              <a:t>19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 Drawbacks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fixed upper bound must be assumed</a:t>
            </a:r>
          </a:p>
          <a:p>
            <a:pPr lvl="1"/>
            <a:r>
              <a:rPr lang="en-US" dirty="0"/>
              <a:t>Can waste memory or </a:t>
            </a:r>
          </a:p>
          <a:p>
            <a:pPr lvl="1"/>
            <a:r>
              <a:rPr lang="en-US" dirty="0"/>
              <a:t>Not enough memory allocated</a:t>
            </a:r>
          </a:p>
        </p:txBody>
      </p:sp>
      <p:pic>
        <p:nvPicPr>
          <p:cNvPr id="32256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7324" y="3546231"/>
            <a:ext cx="3400425" cy="2092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9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04F31-E80E-423A-8820-1922B6538E0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Queues 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Adapters and the Adapter Design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4236762"/>
            <a:ext cx="3552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/>
              <a:t>template 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nodeType</a:t>
            </a:r>
            <a:endParaRPr lang="en-US" dirty="0"/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/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/>
              <a:t>	Type info;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/>
              <a:t>	</a:t>
            </a:r>
            <a:r>
              <a:rPr lang="en-US" dirty="0" err="1"/>
              <a:t>nodeType</a:t>
            </a:r>
            <a:r>
              <a:rPr lang="en-US" dirty="0"/>
              <a:t>&lt;Type&gt; *link;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/>
              <a:t>};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 Linked Nodes</a:t>
            </a:r>
          </a:p>
        </p:txBody>
      </p:sp>
      <p:pic>
        <p:nvPicPr>
          <p:cNvPr id="32358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4419600"/>
            <a:ext cx="5562600" cy="22250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01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0A0F-9BE1-4BFD-9336-3CA0BCA629CA}" type="slidenum">
              <a:rPr lang="en-US"/>
              <a:pPr/>
              <a:t>21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with a Singly Linked List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486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One can implement a stack with a singly linked list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top element is stored at the first node of the list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takes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sz="2400" dirty="0"/>
              <a:t> time to allocate space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operation of the Stack ADT takes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(1)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time 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1828800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2365375" y="4152900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>
            <a:off x="2097088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flipV="1">
            <a:off x="2633663" y="44211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3440113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3976688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 flipV="1">
            <a:off x="4244975" y="44211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5051425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5588000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 flipV="1">
            <a:off x="5856288" y="44211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2" name="Rectangle 14"/>
          <p:cNvSpPr>
            <a:spLocks noChangeArrowheads="1"/>
          </p:cNvSpPr>
          <p:nvPr/>
        </p:nvSpPr>
        <p:spPr bwMode="auto">
          <a:xfrm>
            <a:off x="6662738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199313" y="41529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 flipV="1">
            <a:off x="7467600" y="44211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3708400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5319713" y="44211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>
            <a:off x="6931025" y="44211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8" name="Text Box 20"/>
          <p:cNvSpPr txBox="1">
            <a:spLocks noChangeArrowheads="1"/>
          </p:cNvSpPr>
          <p:nvPr/>
        </p:nvSpPr>
        <p:spPr bwMode="auto">
          <a:xfrm>
            <a:off x="8226425" y="42465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sp>
        <p:nvSpPr>
          <p:cNvPr id="437269" name="Text Box 21"/>
          <p:cNvSpPr txBox="1">
            <a:spLocks noChangeArrowheads="1"/>
          </p:cNvSpPr>
          <p:nvPr/>
        </p:nvSpPr>
        <p:spPr bwMode="auto">
          <a:xfrm>
            <a:off x="885825" y="4191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t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 flipV="1">
            <a:off x="1219200" y="44577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43727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26415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7272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1850" y="526415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7273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0825" y="526415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7274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100" y="526415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37275" name="AutoShape 27"/>
          <p:cNvSpPr>
            <a:spLocks noChangeArrowheads="1"/>
          </p:cNvSpPr>
          <p:nvPr/>
        </p:nvSpPr>
        <p:spPr bwMode="auto">
          <a:xfrm>
            <a:off x="1524000" y="36195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1676400" y="3581400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nodes</a:t>
            </a:r>
          </a:p>
        </p:txBody>
      </p:sp>
      <p:sp>
        <p:nvSpPr>
          <p:cNvPr id="437277" name="AutoShape 29"/>
          <p:cNvSpPr>
            <a:spLocks noChangeArrowheads="1"/>
          </p:cNvSpPr>
          <p:nvPr/>
        </p:nvSpPr>
        <p:spPr bwMode="auto">
          <a:xfrm>
            <a:off x="1524000" y="49911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78" name="Text Box 30"/>
          <p:cNvSpPr txBox="1">
            <a:spLocks noChangeArrowheads="1"/>
          </p:cNvSpPr>
          <p:nvPr/>
        </p:nvSpPr>
        <p:spPr bwMode="auto">
          <a:xfrm>
            <a:off x="6053138" y="5854700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62498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Implementation of Stacks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29"/>
            <a:ext cx="8229600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800" dirty="0"/>
              <a:t>Because an array size is fixed, in the array (linear) representation of a stack, only a fixed number of elements can be pushed onto the stack </a:t>
            </a:r>
          </a:p>
          <a:p>
            <a:pPr marL="285750" indent="-285750"/>
            <a:r>
              <a:rPr lang="en-US" sz="2800" dirty="0"/>
              <a:t>If in a program the number of elements to be pushed exceeds the size of the array, the program may terminate in an error</a:t>
            </a:r>
          </a:p>
          <a:p>
            <a:pPr marL="285750" indent="-285750"/>
            <a:r>
              <a:rPr lang="en-US" sz="2800" dirty="0"/>
              <a:t>In a linked representation top is used to locate the top element in the stack</a:t>
            </a:r>
          </a:p>
          <a:p>
            <a:pPr marL="742950" lvl="1" indent="-285750"/>
            <a:r>
              <a:rPr lang="en-US" sz="2400" dirty="0"/>
              <a:t>When using arrays, top gives the index of the array</a:t>
            </a:r>
            <a:endParaRPr lang="en-US" dirty="0"/>
          </a:p>
          <a:p>
            <a:pPr marL="742950" lvl="1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81" y="5634434"/>
            <a:ext cx="1006465" cy="10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1325563"/>
            <a:ext cx="7772400" cy="5029200"/>
          </a:xfrm>
        </p:spPr>
        <p:txBody>
          <a:bodyPr>
            <a:normAutofit fontScale="85000" lnSpcReduction="20000"/>
          </a:bodyPr>
          <a:lstStyle/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template&lt;class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class </a:t>
            </a:r>
            <a:r>
              <a:rPr lang="en-US" sz="2800" dirty="0" err="1"/>
              <a:t>linkedStackType</a:t>
            </a:r>
            <a:endParaRPr lang="en-US" sz="2800" dirty="0"/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public: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err="1"/>
              <a:t>isEmptyStack</a:t>
            </a:r>
            <a:r>
              <a:rPr lang="en-US" sz="2800" dirty="0"/>
              <a:t>();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bool</a:t>
            </a:r>
            <a:r>
              <a:rPr lang="en-US" sz="2800" dirty="0"/>
              <a:t> </a:t>
            </a:r>
            <a:r>
              <a:rPr lang="en-US" sz="2800" dirty="0" err="1"/>
              <a:t>isFullStack</a:t>
            </a:r>
            <a:r>
              <a:rPr lang="en-US" sz="2800" dirty="0"/>
              <a:t>();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void push(const Type&amp; </a:t>
            </a:r>
            <a:r>
              <a:rPr lang="en-US" sz="2800" dirty="0" err="1"/>
              <a:t>newItem</a:t>
            </a:r>
            <a:r>
              <a:rPr lang="en-US" sz="2800" dirty="0"/>
              <a:t>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void pop(Type&amp; </a:t>
            </a:r>
            <a:r>
              <a:rPr lang="en-US" sz="2800" dirty="0" err="1"/>
              <a:t>poppedElement</a:t>
            </a:r>
            <a:r>
              <a:rPr lang="en-US" sz="2800" dirty="0"/>
              <a:t>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void </a:t>
            </a:r>
            <a:r>
              <a:rPr lang="en-US" sz="2800" dirty="0" err="1"/>
              <a:t>destroyStack</a:t>
            </a:r>
            <a:r>
              <a:rPr lang="en-US" sz="2800" dirty="0"/>
              <a:t>();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linkedStackType</a:t>
            </a:r>
            <a:r>
              <a:rPr lang="en-US" sz="2800" dirty="0"/>
              <a:t>();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linkedStackType</a:t>
            </a:r>
            <a:r>
              <a:rPr lang="en-US" sz="2800" dirty="0"/>
              <a:t>(const </a:t>
            </a:r>
            <a:r>
              <a:rPr lang="en-US" sz="2800" dirty="0" err="1"/>
              <a:t>linkedStackType</a:t>
            </a:r>
            <a:r>
              <a:rPr lang="en-US" sz="2800" dirty="0"/>
              <a:t>&lt;Type&gt;&amp; </a:t>
            </a:r>
            <a:r>
              <a:rPr lang="en-US" sz="2800" dirty="0" err="1"/>
              <a:t>otherStack</a:t>
            </a:r>
            <a:r>
              <a:rPr lang="en-US" sz="2800" dirty="0"/>
              <a:t>);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~</a:t>
            </a:r>
            <a:r>
              <a:rPr lang="en-US" sz="2800" dirty="0" err="1"/>
              <a:t>linkedStackType</a:t>
            </a:r>
            <a:r>
              <a:rPr lang="en-US" sz="2800" dirty="0"/>
              <a:t>();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private: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nodeType</a:t>
            </a:r>
            <a:r>
              <a:rPr lang="en-US" sz="2800" dirty="0"/>
              <a:t>&lt;Type&gt; *top; //pointer to the stack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800" dirty="0"/>
              <a:t>}; </a:t>
            </a:r>
            <a:r>
              <a:rPr lang="en-US" sz="2000" b="1" dirty="0"/>
              <a:t>(Author has another implementation)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 Stack using a Linked List</a:t>
            </a:r>
          </a:p>
        </p:txBody>
      </p:sp>
      <p:pic>
        <p:nvPicPr>
          <p:cNvPr id="5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9763" y="1639888"/>
            <a:ext cx="2762250" cy="165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87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template&lt;class Type&gt;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void </a:t>
            </a:r>
            <a:r>
              <a:rPr lang="en-US" sz="2400" dirty="0" err="1"/>
              <a:t>linkedStackType</a:t>
            </a:r>
            <a:r>
              <a:rPr lang="en-US" sz="2400" dirty="0"/>
              <a:t>&lt;Type&gt;::pop(Type&amp; </a:t>
            </a:r>
            <a:r>
              <a:rPr lang="en-US" sz="2400" dirty="0" err="1"/>
              <a:t>poppedElement</a:t>
            </a:r>
            <a:r>
              <a:rPr lang="en-US" sz="2400" dirty="0"/>
              <a:t>)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{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nodeType</a:t>
            </a:r>
            <a:r>
              <a:rPr lang="en-US" sz="2400" dirty="0"/>
              <a:t>&lt;Type&gt; *temp;  //pointer to </a:t>
            </a:r>
            <a:r>
              <a:rPr lang="en-US" sz="2400" dirty="0" err="1"/>
              <a:t>deallocate</a:t>
            </a:r>
            <a:r>
              <a:rPr lang="en-US" sz="2400" dirty="0"/>
              <a:t> memory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endParaRPr lang="en-US" sz="2400" dirty="0"/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poppedElement</a:t>
            </a:r>
            <a:r>
              <a:rPr lang="en-US" sz="2400" dirty="0"/>
              <a:t> = top-&gt;info; //copy the top element  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   temp = top;         //set temp to point to the top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   top = top-&gt;link; //advance top to the next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   delete temp;	            //delete the top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/>
              <a:t>}//end pop</a:t>
            </a:r>
          </a:p>
          <a:p>
            <a:pPr marL="342900" indent="-227013">
              <a:spcBef>
                <a:spcPct val="0"/>
              </a:spcBef>
              <a:buNone/>
            </a:pPr>
            <a:r>
              <a:rPr lang="en-US" sz="2400" b="1" dirty="0">
                <a:solidFill>
                  <a:srgbClr val="FFFF00"/>
                </a:solidFill>
              </a:rPr>
              <a:t>See example stack3.cpp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endParaRPr lang="en-US" sz="2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Function</a:t>
            </a:r>
          </a:p>
        </p:txBody>
      </p:sp>
      <p:pic>
        <p:nvPicPr>
          <p:cNvPr id="32563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2305" y="1280423"/>
            <a:ext cx="1795463" cy="129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6031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982B0-09EE-4055-8E4B-17546314EE89}" type="slidenum">
              <a:rPr lang="en-US"/>
              <a:pPr/>
              <a:t>25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Reversing an Array (code Fragment 5.10)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30725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E&gt;</a:t>
            </a:r>
          </a:p>
          <a:p>
            <a:pPr marL="514350" indent="-514350">
              <a:buNone/>
            </a:pPr>
            <a:r>
              <a:rPr lang="en-US" sz="2400" dirty="0"/>
              <a:t>  void reverse(vector&lt;E&gt;&amp; V) {	</a:t>
            </a:r>
            <a:r>
              <a:rPr lang="en-US" sz="2000" dirty="0"/>
              <a:t>// reverse a vector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</a:t>
            </a:r>
            <a:r>
              <a:rPr lang="en-US" sz="2400" dirty="0" err="1"/>
              <a:t>ArrayStack</a:t>
            </a:r>
            <a:r>
              <a:rPr lang="en-US" sz="2400" dirty="0"/>
              <a:t>&lt;E&gt; S(</a:t>
            </a:r>
            <a:r>
              <a:rPr lang="en-US" sz="2400" dirty="0" err="1"/>
              <a:t>V.size</a:t>
            </a:r>
            <a:r>
              <a:rPr lang="en-US" sz="2400" dirty="0"/>
              <a:t>());</a:t>
            </a:r>
          </a:p>
          <a:p>
            <a:pPr marL="514350" indent="-51435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V.size</a:t>
            </a:r>
            <a:r>
              <a:rPr lang="en-US" sz="2400" dirty="0"/>
              <a:t>(); i++)	</a:t>
            </a:r>
            <a:r>
              <a:rPr lang="en-US" sz="2000" dirty="0"/>
              <a:t>// push elements onto stack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</a:t>
            </a:r>
            <a:r>
              <a:rPr lang="en-US" sz="2400" dirty="0" err="1"/>
              <a:t>S.push</a:t>
            </a:r>
            <a:r>
              <a:rPr lang="en-US" sz="2400" dirty="0"/>
              <a:t>(V[i]);</a:t>
            </a:r>
          </a:p>
          <a:p>
            <a:pPr marL="514350" indent="-51435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V.size</a:t>
            </a:r>
            <a:r>
              <a:rPr lang="en-US" sz="2400" dirty="0"/>
              <a:t>(); i++) {	</a:t>
            </a:r>
            <a:r>
              <a:rPr lang="en-US" sz="2000" dirty="0"/>
              <a:t>// pop them in reverse order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      V[i] = </a:t>
            </a:r>
            <a:r>
              <a:rPr lang="en-US" sz="2400" dirty="0" err="1"/>
              <a:t>S.top</a:t>
            </a:r>
            <a:r>
              <a:rPr lang="en-US" sz="2400" dirty="0"/>
              <a:t>();  S.pop();</a:t>
            </a:r>
          </a:p>
          <a:p>
            <a:pPr marL="514350" indent="-514350">
              <a:buNone/>
            </a:pPr>
            <a:r>
              <a:rPr lang="en-US" sz="2400" dirty="0"/>
              <a:t>    }</a:t>
            </a:r>
          </a:p>
          <a:p>
            <a:pPr marL="514350" indent="-514350">
              <a:buNone/>
            </a:pPr>
            <a:r>
              <a:rPr lang="en-US" sz="2400" dirty="0"/>
              <a:t>  }</a:t>
            </a:r>
          </a:p>
          <a:p>
            <a:pPr marL="514350" indent="-514350">
              <a:buNone/>
            </a:pPr>
            <a:endParaRPr lang="en-US" sz="2400" dirty="0"/>
          </a:p>
        </p:txBody>
      </p:sp>
      <p:pic>
        <p:nvPicPr>
          <p:cNvPr id="326659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3499" y="4806950"/>
            <a:ext cx="3657600" cy="124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583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9B156-3F41-4427-BA97-B7B1C95DF3C8}" type="slidenum">
              <a:rPr lang="en-US"/>
              <a:pPr/>
              <a:t>26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Application of Stacks - Parentheses Matching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Each “(”, “{”, or “[” must be paired with a matching “)”, “}”, or “[”</a:t>
            </a:r>
          </a:p>
          <a:p>
            <a:pPr lvl="1"/>
            <a:r>
              <a:rPr lang="en-US" dirty="0">
                <a:latin typeface="Times" pitchFamily="18" charset="0"/>
              </a:rPr>
              <a:t>correct: </a:t>
            </a:r>
            <a:r>
              <a:rPr lang="en-US" dirty="0">
                <a:latin typeface="CMR10" charset="0"/>
              </a:rPr>
              <a:t>( )(( ))</a:t>
            </a:r>
            <a:r>
              <a:rPr lang="en-US" dirty="0">
                <a:latin typeface="CMSY10" charset="0"/>
              </a:rPr>
              <a:t>{</a:t>
            </a:r>
            <a:r>
              <a:rPr lang="en-US" dirty="0">
                <a:latin typeface="CMR10" charset="0"/>
              </a:rPr>
              <a:t>([( )])</a:t>
            </a:r>
            <a:r>
              <a:rPr lang="en-US" dirty="0">
                <a:latin typeface="CMSY10" charset="0"/>
              </a:rPr>
              <a:t>}	</a:t>
            </a:r>
          </a:p>
          <a:p>
            <a:pPr lvl="1"/>
            <a:r>
              <a:rPr lang="en-US">
                <a:latin typeface="Times" pitchFamily="18" charset="0"/>
              </a:rPr>
              <a:t>incorrect</a:t>
            </a:r>
            <a:r>
              <a:rPr lang="en-US" dirty="0">
                <a:latin typeface="Times" pitchFamily="18" charset="0"/>
              </a:rPr>
              <a:t>: </a:t>
            </a:r>
            <a:r>
              <a:rPr lang="en-US" dirty="0">
                <a:latin typeface="CMR10" charset="0"/>
              </a:rPr>
              <a:t>((( )(( ))</a:t>
            </a:r>
            <a:r>
              <a:rPr lang="en-US" dirty="0">
                <a:latin typeface="CMSY10" charset="0"/>
              </a:rPr>
              <a:t>{</a:t>
            </a:r>
            <a:r>
              <a:rPr lang="en-US" dirty="0">
                <a:latin typeface="CMR10" charset="0"/>
              </a:rPr>
              <a:t>([( )])</a:t>
            </a:r>
            <a:r>
              <a:rPr lang="en-US" dirty="0">
                <a:latin typeface="CMSY10" charset="0"/>
              </a:rPr>
              <a:t>}	</a:t>
            </a:r>
          </a:p>
          <a:p>
            <a:pPr lvl="1"/>
            <a:r>
              <a:rPr lang="en-US" dirty="0">
                <a:latin typeface="Times" pitchFamily="18" charset="0"/>
              </a:rPr>
              <a:t>incorrect: </a:t>
            </a:r>
            <a:r>
              <a:rPr lang="en-US" dirty="0">
                <a:latin typeface="CMR10" charset="0"/>
              </a:rPr>
              <a:t>)(( ))</a:t>
            </a:r>
            <a:r>
              <a:rPr lang="en-US" dirty="0">
                <a:latin typeface="CMSY10" charset="0"/>
              </a:rPr>
              <a:t>{</a:t>
            </a:r>
            <a:r>
              <a:rPr lang="en-US" dirty="0">
                <a:latin typeface="CMR10" charset="0"/>
              </a:rPr>
              <a:t>([( )])</a:t>
            </a:r>
            <a:r>
              <a:rPr lang="en-US" dirty="0">
                <a:latin typeface="CMSY10" charset="0"/>
              </a:rPr>
              <a:t>}</a:t>
            </a:r>
            <a:r>
              <a:rPr lang="en-US" i="1" dirty="0">
                <a:latin typeface="CMSY10" charset="0"/>
              </a:rPr>
              <a:t>	</a:t>
            </a:r>
          </a:p>
          <a:p>
            <a:pPr lvl="1"/>
            <a:r>
              <a:rPr lang="en-US" dirty="0">
                <a:latin typeface="Times" pitchFamily="18" charset="0"/>
              </a:rPr>
              <a:t>incorrect: </a:t>
            </a:r>
            <a:r>
              <a:rPr lang="en-US" dirty="0">
                <a:latin typeface="CMR10" charset="0"/>
              </a:rPr>
              <a:t>(</a:t>
            </a:r>
            <a:r>
              <a:rPr lang="en-US" dirty="0">
                <a:latin typeface="CMSY10" charset="0"/>
              </a:rPr>
              <a:t>{</a:t>
            </a:r>
            <a:r>
              <a:rPr lang="en-US" dirty="0">
                <a:latin typeface="CMR10" charset="0"/>
              </a:rPr>
              <a:t>[ ])</a:t>
            </a:r>
            <a:r>
              <a:rPr lang="en-US" dirty="0">
                <a:latin typeface="CMSY10" charset="0"/>
              </a:rPr>
              <a:t>}	</a:t>
            </a:r>
          </a:p>
          <a:p>
            <a:pPr lvl="1"/>
            <a:r>
              <a:rPr lang="en-US" dirty="0">
                <a:latin typeface="Times" pitchFamily="18" charset="0"/>
              </a:rPr>
              <a:t>incorrect: </a:t>
            </a:r>
            <a:r>
              <a:rPr lang="en-US" dirty="0">
                <a:latin typeface="CMR10" charset="0"/>
              </a:rPr>
              <a:t>(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44" y="3744309"/>
            <a:ext cx="2085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8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9B156-3F41-4427-BA97-B7B1C95DF3C8}" type="slidenum">
              <a:rPr lang="en-US"/>
              <a:pPr/>
              <a:t>27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lvl="1"/>
            <a:r>
              <a:rPr lang="en-US" sz="2700" dirty="0"/>
              <a:t>An Application of Stacks - Parentheses Matching Algorithm</a:t>
            </a:r>
            <a:br>
              <a:rPr lang="en-US" dirty="0">
                <a:latin typeface="CMR10" charset="0"/>
              </a:rPr>
            </a:br>
            <a:endParaRPr lang="en-US" sz="4000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a typeface="+mn-ea"/>
                <a:cs typeface="+mn-cs"/>
              </a:rPr>
              <a:t>Each time an opening symbol is encountered, the symbol is pushed on the stack 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	</a:t>
            </a:r>
          </a:p>
          <a:p>
            <a:r>
              <a:rPr lang="en-US" sz="2800" dirty="0"/>
              <a:t>Each time a closing symbol is encountered, the symbol is popped off the stack (assuming it is not empty)</a:t>
            </a:r>
            <a:r>
              <a:rPr lang="en-US" sz="2800" dirty="0">
                <a:solidFill>
                  <a:srgbClr val="000000"/>
                </a:solidFill>
                <a:latin typeface="CMR10" charset="0"/>
              </a:rPr>
              <a:t>	</a:t>
            </a:r>
          </a:p>
          <a:p>
            <a:r>
              <a:rPr lang="en-US" sz="2800" dirty="0"/>
              <a:t>Ensure the symbols are of the corresponding type</a:t>
            </a:r>
          </a:p>
          <a:p>
            <a:r>
              <a:rPr lang="en-US" sz="2800" dirty="0"/>
              <a:t>If the stack is empty after the sequence is processed, then all the symbols match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22" y="4571524"/>
            <a:ext cx="704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59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0520E-886D-4611-AEFB-80B5405D297A}" type="slidenum">
              <a:rPr lang="en-US"/>
              <a:pPr/>
              <a:t>28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23912"/>
          </a:xfrm>
        </p:spPr>
        <p:txBody>
          <a:bodyPr/>
          <a:lstStyle/>
          <a:p>
            <a:r>
              <a:rPr lang="en-US" sz="4000" dirty="0"/>
              <a:t>Parentheses Matching Algorithm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Algorithm </a:t>
            </a:r>
            <a:r>
              <a:rPr lang="en-US" sz="1800" dirty="0" err="1">
                <a:latin typeface="CMSS10" charset="0"/>
              </a:rPr>
              <a:t>ParenMatch</a:t>
            </a:r>
            <a:r>
              <a:rPr lang="en-US" sz="1800" dirty="0">
                <a:latin typeface="CMR10" charset="0"/>
              </a:rPr>
              <a:t>(</a:t>
            </a:r>
            <a:r>
              <a:rPr lang="en-US" sz="1800" i="1" dirty="0" err="1">
                <a:latin typeface="Times New Roman" pitchFamily="18" charset="0"/>
              </a:rPr>
              <a:t>X</a:t>
            </a:r>
            <a:r>
              <a:rPr lang="en-US" sz="1800" i="1" dirty="0" err="1">
                <a:latin typeface="CMMI10" charset="0"/>
              </a:rPr>
              <a:t>,</a:t>
            </a:r>
            <a:r>
              <a:rPr lang="en-US" sz="1800" i="1" dirty="0" err="1">
                <a:latin typeface="Times New Roman" pitchFamily="18" charset="0"/>
              </a:rPr>
              <a:t>n</a:t>
            </a:r>
            <a:r>
              <a:rPr lang="en-US" sz="1800" dirty="0">
                <a:latin typeface="CMR10" charset="0"/>
              </a:rPr>
              <a:t>)</a:t>
            </a:r>
            <a:r>
              <a:rPr lang="en-US" sz="1800" dirty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latin typeface="Times New Roman" pitchFamily="18" charset="0"/>
              </a:rPr>
              <a:t>Input: </a:t>
            </a:r>
            <a:r>
              <a:rPr lang="en-US" sz="1800" dirty="0">
                <a:latin typeface="Times New Roman" pitchFamily="18" charset="0"/>
              </a:rPr>
              <a:t>An array </a:t>
            </a:r>
            <a:r>
              <a:rPr lang="en-US" sz="1800" i="1" dirty="0">
                <a:latin typeface="Times New Roman" pitchFamily="18" charset="0"/>
              </a:rPr>
              <a:t>X </a:t>
            </a:r>
            <a:r>
              <a:rPr lang="en-US" sz="1800" dirty="0">
                <a:latin typeface="Times New Roman" pitchFamily="18" charset="0"/>
              </a:rPr>
              <a:t>of </a:t>
            </a:r>
            <a:r>
              <a:rPr lang="en-US" sz="1800" i="1" dirty="0">
                <a:latin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</a:rPr>
              <a:t>tokens, each of which is either a grouping symbol,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variable, an arithmetic operator, or a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latin typeface="Times New Roman" pitchFamily="18" charset="0"/>
              </a:rPr>
              <a:t>Output: </a:t>
            </a:r>
            <a:r>
              <a:rPr lang="en-US" sz="1800" b="1" dirty="0">
                <a:latin typeface="Times New Roman" pitchFamily="18" charset="0"/>
              </a:rPr>
              <a:t>true </a:t>
            </a:r>
            <a:r>
              <a:rPr lang="en-US" sz="1800" dirty="0">
                <a:latin typeface="Times New Roman" pitchFamily="18" charset="0"/>
              </a:rPr>
              <a:t>if and only if all the grouping symbols in </a:t>
            </a:r>
            <a:r>
              <a:rPr lang="en-US" sz="1800" i="1" dirty="0">
                <a:latin typeface="Times New Roman" pitchFamily="18" charset="0"/>
              </a:rPr>
              <a:t>X </a:t>
            </a:r>
            <a:r>
              <a:rPr lang="en-US" sz="1800" dirty="0">
                <a:latin typeface="Times New Roman" pitchFamily="18" charset="0"/>
              </a:rPr>
              <a:t>match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Let </a:t>
            </a:r>
            <a:r>
              <a:rPr lang="en-US" sz="1800" i="1" dirty="0">
                <a:latin typeface="Times New Roman" pitchFamily="18" charset="0"/>
              </a:rPr>
              <a:t>S </a:t>
            </a:r>
            <a:r>
              <a:rPr lang="en-US" sz="1800" dirty="0">
                <a:latin typeface="Times New Roman" pitchFamily="18" charset="0"/>
              </a:rPr>
              <a:t>be an empty stack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for </a:t>
            </a:r>
            <a:r>
              <a:rPr lang="en-US" sz="1800" i="1" dirty="0">
                <a:latin typeface="Times New Roman" pitchFamily="18" charset="0"/>
              </a:rPr>
              <a:t>i</a:t>
            </a:r>
            <a:r>
              <a:rPr lang="en-US" sz="1800" i="1" dirty="0">
                <a:latin typeface="CMSY10" charset="0"/>
              </a:rPr>
              <a:t>=</a:t>
            </a:r>
            <a:r>
              <a:rPr lang="en-US" sz="1800" dirty="0">
                <a:latin typeface="Times New Roman" pitchFamily="18" charset="0"/>
              </a:rPr>
              <a:t>0 to </a:t>
            </a:r>
            <a:r>
              <a:rPr lang="en-US" sz="1800" i="1" dirty="0">
                <a:latin typeface="Times New Roman" pitchFamily="18" charset="0"/>
              </a:rPr>
              <a:t>n</a:t>
            </a:r>
            <a:r>
              <a:rPr lang="en-US" sz="1800" i="1" dirty="0">
                <a:latin typeface="CMSY10" charset="0"/>
              </a:rPr>
              <a:t>-</a:t>
            </a:r>
            <a:r>
              <a:rPr lang="en-US" sz="1800" dirty="0">
                <a:latin typeface="Times New Roman" pitchFamily="18" charset="0"/>
              </a:rPr>
              <a:t>1 </a:t>
            </a:r>
            <a:r>
              <a:rPr lang="en-US" sz="1800" b="1" dirty="0">
                <a:latin typeface="Times New Roman" pitchFamily="18" charset="0"/>
              </a:rPr>
              <a:t>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if </a:t>
            </a:r>
            <a:r>
              <a:rPr lang="en-US" sz="1800" i="1" dirty="0">
                <a:latin typeface="Times New Roman" pitchFamily="18" charset="0"/>
              </a:rPr>
              <a:t>X</a:t>
            </a:r>
            <a:r>
              <a:rPr lang="en-US" sz="1800" dirty="0">
                <a:latin typeface="CMR10" charset="0"/>
              </a:rPr>
              <a:t>[</a:t>
            </a:r>
            <a:r>
              <a:rPr lang="en-US" sz="1800" i="1" dirty="0">
                <a:latin typeface="Times New Roman" pitchFamily="18" charset="0"/>
              </a:rPr>
              <a:t>i</a:t>
            </a:r>
            <a:r>
              <a:rPr lang="en-US" sz="1800" dirty="0">
                <a:latin typeface="CMR10" charset="0"/>
              </a:rPr>
              <a:t>] </a:t>
            </a:r>
            <a:r>
              <a:rPr lang="en-US" sz="1800" dirty="0">
                <a:latin typeface="Times New Roman" pitchFamily="18" charset="0"/>
              </a:rPr>
              <a:t>is an opening grouping symbol </a:t>
            </a:r>
            <a:r>
              <a:rPr lang="en-US" sz="1800" b="1" dirty="0"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latin typeface="Times New Roman" pitchFamily="18" charset="0"/>
              </a:rPr>
              <a:t>		</a:t>
            </a:r>
            <a:r>
              <a:rPr lang="en-US" sz="1800" i="1" dirty="0" err="1">
                <a:latin typeface="Times New Roman" pitchFamily="18" charset="0"/>
              </a:rPr>
              <a:t>S</a:t>
            </a:r>
            <a:r>
              <a:rPr lang="en-US" sz="1800" dirty="0" err="1">
                <a:latin typeface="Times New Roman" pitchFamily="18" charset="0"/>
              </a:rPr>
              <a:t>.</a:t>
            </a:r>
            <a:r>
              <a:rPr lang="en-US" sz="1800" dirty="0" err="1">
                <a:latin typeface="CMSS10" charset="0"/>
              </a:rPr>
              <a:t>push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</a:rPr>
              <a:t>X</a:t>
            </a:r>
            <a:r>
              <a:rPr lang="en-US" sz="1800" dirty="0">
                <a:latin typeface="CMR10" charset="0"/>
              </a:rPr>
              <a:t>[</a:t>
            </a:r>
            <a:r>
              <a:rPr lang="en-US" sz="1800" i="1" dirty="0">
                <a:latin typeface="Times New Roman" pitchFamily="18" charset="0"/>
              </a:rPr>
              <a:t>i</a:t>
            </a:r>
            <a:r>
              <a:rPr lang="en-US" sz="1800" dirty="0">
                <a:latin typeface="CMR10" charset="0"/>
              </a:rPr>
              <a:t>]</a:t>
            </a:r>
            <a:r>
              <a:rPr lang="en-US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else if </a:t>
            </a:r>
            <a:r>
              <a:rPr lang="en-US" sz="1800" i="1" dirty="0">
                <a:latin typeface="Times New Roman" pitchFamily="18" charset="0"/>
              </a:rPr>
              <a:t>X</a:t>
            </a:r>
            <a:r>
              <a:rPr lang="en-US" sz="1800" dirty="0">
                <a:latin typeface="CMR10" charset="0"/>
              </a:rPr>
              <a:t>[</a:t>
            </a:r>
            <a:r>
              <a:rPr lang="en-US" sz="1800" i="1" dirty="0">
                <a:latin typeface="Times New Roman" pitchFamily="18" charset="0"/>
              </a:rPr>
              <a:t>i</a:t>
            </a:r>
            <a:r>
              <a:rPr lang="en-US" sz="1800" dirty="0">
                <a:latin typeface="CMR10" charset="0"/>
              </a:rPr>
              <a:t>] </a:t>
            </a:r>
            <a:r>
              <a:rPr lang="en-US" sz="1800" dirty="0">
                <a:latin typeface="Times New Roman" pitchFamily="18" charset="0"/>
              </a:rPr>
              <a:t>is a closing grouping symbol </a:t>
            </a:r>
            <a:r>
              <a:rPr lang="en-US" sz="1800" b="1" dirty="0"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	if </a:t>
            </a:r>
            <a:r>
              <a:rPr lang="en-US" sz="1800" i="1" dirty="0" err="1">
                <a:latin typeface="Times New Roman" pitchFamily="18" charset="0"/>
              </a:rPr>
              <a:t>S</a:t>
            </a:r>
            <a:r>
              <a:rPr lang="en-US" sz="1800" dirty="0" err="1">
                <a:latin typeface="Times New Roman" pitchFamily="18" charset="0"/>
              </a:rPr>
              <a:t>.</a:t>
            </a:r>
            <a:r>
              <a:rPr lang="en-US" sz="1800" dirty="0" err="1">
                <a:latin typeface="CMSS10" charset="0"/>
              </a:rPr>
              <a:t>isEmpty</a:t>
            </a:r>
            <a:r>
              <a:rPr lang="en-US" sz="1800" dirty="0">
                <a:latin typeface="Times New Roman" pitchFamily="18" charset="0"/>
              </a:rPr>
              <a:t>() </a:t>
            </a:r>
            <a:r>
              <a:rPr lang="en-US" sz="1800" b="1" dirty="0"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		return false </a:t>
            </a:r>
            <a:r>
              <a:rPr lang="en-US" sz="1800" i="1" dirty="0">
                <a:latin typeface="CMSY10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nothing to match with</a:t>
            </a:r>
            <a:r>
              <a:rPr lang="en-US" sz="1800" i="1" dirty="0"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	if </a:t>
            </a:r>
            <a:r>
              <a:rPr lang="en-US" sz="1800" i="1" dirty="0">
                <a:latin typeface="Times New Roman" pitchFamily="18" charset="0"/>
              </a:rPr>
              <a:t>S</a:t>
            </a:r>
            <a:r>
              <a:rPr lang="en-US" sz="1800" dirty="0">
                <a:latin typeface="Times New Roman" pitchFamily="18" charset="0"/>
              </a:rPr>
              <a:t>.</a:t>
            </a:r>
            <a:r>
              <a:rPr lang="en-US" sz="1800" dirty="0">
                <a:latin typeface="CMSS10" charset="0"/>
              </a:rPr>
              <a:t>pop</a:t>
            </a:r>
            <a:r>
              <a:rPr lang="en-US" sz="1800" dirty="0">
                <a:latin typeface="Times New Roman" pitchFamily="18" charset="0"/>
              </a:rPr>
              <a:t>() does not match the type of </a:t>
            </a:r>
            <a:r>
              <a:rPr lang="en-US" sz="1800" i="1" dirty="0">
                <a:latin typeface="Times New Roman" pitchFamily="18" charset="0"/>
              </a:rPr>
              <a:t>X</a:t>
            </a:r>
            <a:r>
              <a:rPr lang="en-US" sz="1800" dirty="0">
                <a:latin typeface="CMR10" charset="0"/>
              </a:rPr>
              <a:t>[</a:t>
            </a:r>
            <a:r>
              <a:rPr lang="en-US" sz="1800" i="1" dirty="0">
                <a:latin typeface="Times New Roman" pitchFamily="18" charset="0"/>
              </a:rPr>
              <a:t>i</a:t>
            </a:r>
            <a:r>
              <a:rPr lang="en-US" sz="1800" dirty="0">
                <a:latin typeface="CMR10" charset="0"/>
              </a:rPr>
              <a:t>] </a:t>
            </a:r>
            <a:r>
              <a:rPr lang="en-US" sz="1800" b="1" dirty="0"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		return false </a:t>
            </a:r>
            <a:r>
              <a:rPr lang="en-US" sz="1800" i="1" dirty="0">
                <a:latin typeface="CMSY10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wrong type</a:t>
            </a:r>
            <a:r>
              <a:rPr lang="en-US" sz="1800" i="1" dirty="0"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if </a:t>
            </a:r>
            <a:r>
              <a:rPr lang="en-US" sz="1800" i="1" dirty="0" err="1">
                <a:latin typeface="Times New Roman" pitchFamily="18" charset="0"/>
              </a:rPr>
              <a:t>S</a:t>
            </a:r>
            <a:r>
              <a:rPr lang="en-US" sz="1800" dirty="0" err="1">
                <a:latin typeface="Times New Roman" pitchFamily="18" charset="0"/>
              </a:rPr>
              <a:t>.</a:t>
            </a:r>
            <a:r>
              <a:rPr lang="en-US" sz="1800" dirty="0" err="1">
                <a:latin typeface="CMSS10" charset="0"/>
              </a:rPr>
              <a:t>isEmpty</a:t>
            </a:r>
            <a:r>
              <a:rPr lang="en-US" sz="1800" dirty="0">
                <a:latin typeface="Times New Roman" pitchFamily="18" charset="0"/>
              </a:rPr>
              <a:t>() </a:t>
            </a:r>
            <a:r>
              <a:rPr lang="en-US" sz="1800" b="1" dirty="0">
                <a:latin typeface="Times New Roman" pitchFamily="18" charset="0"/>
              </a:rPr>
              <a:t>then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return true </a:t>
            </a:r>
            <a:r>
              <a:rPr lang="en-US" sz="1800" i="1" dirty="0">
                <a:latin typeface="CMSY10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every symbol matched</a:t>
            </a:r>
            <a:r>
              <a:rPr lang="en-US" sz="1800" i="1" dirty="0">
                <a:latin typeface="CMSY10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	return false </a:t>
            </a:r>
            <a:r>
              <a:rPr lang="en-US" sz="1800" i="1" dirty="0">
                <a:latin typeface="CMSY10" charset="0"/>
              </a:rPr>
              <a:t>{</a:t>
            </a:r>
            <a:r>
              <a:rPr lang="en-US" sz="1800" dirty="0">
                <a:latin typeface="Times New Roman" pitchFamily="18" charset="0"/>
              </a:rPr>
              <a:t>some symbols were never matched</a:t>
            </a:r>
            <a:r>
              <a:rPr lang="en-US" sz="1800" i="1" dirty="0">
                <a:latin typeface="CMSY10" charset="0"/>
              </a:rPr>
              <a:t>}</a:t>
            </a:r>
            <a:endParaRPr lang="en-US" sz="1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88" y="4456090"/>
            <a:ext cx="2110112" cy="19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2E8D-2A88-4ED2-92C1-31D1D4430C9D}" type="slidenum">
              <a:rPr lang="en-US"/>
              <a:pPr/>
              <a:t>29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Matching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&lt;center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&lt;h1&gt; The Little Boat &lt;/h1&gt;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&lt;/center&gt;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&lt;p&gt; The storm tossed the little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boat like a cheap sneaker in 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old washing machine. The three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drunken fishermen were used 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such treatment, of course, but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not the tree salesman, who even 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a stowaway now felt that 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had overpaid for the voyage. 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&lt;li&gt; Will the salesman die? 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&lt;li&gt; What color is the boat? 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&lt;li&gt; And what about Naomi? 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&lt;/body&gt;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67702" y="1905000"/>
            <a:ext cx="4033837" cy="4530725"/>
          </a:xfrm>
          <a:solidFill>
            <a:srgbClr val="FFFF00"/>
          </a:solidFill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E4BB0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51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fully-correct HTML, each &lt;name&gt; should pair with a matching &lt;/name&gt;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214179" y="5718220"/>
            <a:ext cx="3551004" cy="33855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dirty="0">
                <a:solidFill>
                  <a:srgbClr val="FFFF00"/>
                </a:solidFill>
              </a:rPr>
              <a:t>see code fragments 5.12 – 5.14)</a:t>
            </a:r>
          </a:p>
        </p:txBody>
      </p:sp>
    </p:spTree>
    <p:extLst>
      <p:ext uri="{BB962C8B-B14F-4D97-AF65-F5344CB8AC3E}">
        <p14:creationId xmlns:p14="http://schemas.microsoft.com/office/powerpoint/2010/main" val="151561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289796" name="AutoShape 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F012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797" name="AutoShape 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F012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798" name="AutoShape 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F012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799" name="AutoShape 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F012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289801" name="AutoShape 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2" name="AutoShape 1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3" name="AutoShape 1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4" name="AutoShape 1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289806" name="AutoShape 1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4BB0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7" name="AutoShape 1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4BB0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8" name="AutoShape 1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4BB0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809" name="AutoShape 1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rgbClr val="E4BB0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26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Queues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334852" name="Freeform 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3" name="Freeform 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4" name="Freeform 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5" name="Freeform 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6" name="Freeform 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7" name="Freeform 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8" name="Freeform 1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59" name="Freeform 1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0" name="Freeform 1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1" name="Freeform 1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2" name="Freeform 1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3" name="Freeform 1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4" name="Freeform 1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5" name="Freeform 1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6" name="Freeform 1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7" name="Freeform 1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68" name="Freeform 2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334870" name="Freeform 22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1" name="Freeform 23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2" name="Freeform 24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3" name="Freeform 25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4" name="Freeform 26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5" name="Freeform 27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6" name="Freeform 28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7" name="Freeform 29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8" name="Freeform 30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79" name="Freeform 31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0" name="Freeform 32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1" name="Freeform 33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2" name="Freeform 34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3" name="Freeform 35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4" name="Freeform 36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5" name="Freeform 37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6" name="Freeform 38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334888" name="Freeform 40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195" y="70"/>
                </a:cxn>
                <a:cxn ang="0">
                  <a:pos x="0" y="247"/>
                </a:cxn>
                <a:cxn ang="0">
                  <a:pos x="5" y="776"/>
                </a:cxn>
                <a:cxn ang="0">
                  <a:pos x="129" y="774"/>
                </a:cxn>
                <a:cxn ang="0">
                  <a:pos x="148" y="249"/>
                </a:cxn>
                <a:cxn ang="0">
                  <a:pos x="359" y="282"/>
                </a:cxn>
                <a:cxn ang="0">
                  <a:pos x="226" y="121"/>
                </a:cxn>
                <a:cxn ang="0">
                  <a:pos x="1047" y="37"/>
                </a:cxn>
                <a:cxn ang="0">
                  <a:pos x="952" y="0"/>
                </a:cxn>
                <a:cxn ang="0">
                  <a:pos x="952" y="0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89" name="Freeform 41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/>
              <a:ahLst/>
              <a:cxnLst>
                <a:cxn ang="0">
                  <a:pos x="214" y="40"/>
                </a:cxn>
                <a:cxn ang="0">
                  <a:pos x="169" y="65"/>
                </a:cxn>
                <a:cxn ang="0">
                  <a:pos x="135" y="88"/>
                </a:cxn>
                <a:cxn ang="0">
                  <a:pos x="71" y="152"/>
                </a:cxn>
                <a:cxn ang="0">
                  <a:pos x="25" y="235"/>
                </a:cxn>
                <a:cxn ang="0">
                  <a:pos x="9" y="412"/>
                </a:cxn>
                <a:cxn ang="0">
                  <a:pos x="35" y="478"/>
                </a:cxn>
                <a:cxn ang="0">
                  <a:pos x="86" y="519"/>
                </a:cxn>
                <a:cxn ang="0">
                  <a:pos x="146" y="537"/>
                </a:cxn>
                <a:cxn ang="0">
                  <a:pos x="1122" y="617"/>
                </a:cxn>
                <a:cxn ang="0">
                  <a:pos x="1238" y="500"/>
                </a:cxn>
                <a:cxn ang="0">
                  <a:pos x="1282" y="428"/>
                </a:cxn>
                <a:cxn ang="0">
                  <a:pos x="1332" y="383"/>
                </a:cxn>
                <a:cxn ang="0">
                  <a:pos x="1373" y="363"/>
                </a:cxn>
                <a:cxn ang="0">
                  <a:pos x="1527" y="370"/>
                </a:cxn>
                <a:cxn ang="0">
                  <a:pos x="1592" y="399"/>
                </a:cxn>
                <a:cxn ang="0">
                  <a:pos x="1662" y="485"/>
                </a:cxn>
                <a:cxn ang="0">
                  <a:pos x="1701" y="651"/>
                </a:cxn>
                <a:cxn ang="0">
                  <a:pos x="1917" y="511"/>
                </a:cxn>
                <a:cxn ang="0">
                  <a:pos x="1850" y="446"/>
                </a:cxn>
                <a:cxn ang="0">
                  <a:pos x="1784" y="388"/>
                </a:cxn>
                <a:cxn ang="0">
                  <a:pos x="1716" y="335"/>
                </a:cxn>
                <a:cxn ang="0">
                  <a:pos x="1675" y="306"/>
                </a:cxn>
                <a:cxn ang="0">
                  <a:pos x="1635" y="278"/>
                </a:cxn>
                <a:cxn ang="0">
                  <a:pos x="1593" y="253"/>
                </a:cxn>
                <a:cxn ang="0">
                  <a:pos x="1553" y="235"/>
                </a:cxn>
                <a:cxn ang="0">
                  <a:pos x="1487" y="215"/>
                </a:cxn>
                <a:cxn ang="0">
                  <a:pos x="1392" y="231"/>
                </a:cxn>
                <a:cxn ang="0">
                  <a:pos x="1334" y="259"/>
                </a:cxn>
                <a:cxn ang="0">
                  <a:pos x="1293" y="286"/>
                </a:cxn>
                <a:cxn ang="0">
                  <a:pos x="1267" y="304"/>
                </a:cxn>
                <a:cxn ang="0">
                  <a:pos x="1241" y="322"/>
                </a:cxn>
                <a:cxn ang="0">
                  <a:pos x="1217" y="340"/>
                </a:cxn>
                <a:cxn ang="0">
                  <a:pos x="1184" y="366"/>
                </a:cxn>
                <a:cxn ang="0">
                  <a:pos x="1146" y="390"/>
                </a:cxn>
                <a:cxn ang="0">
                  <a:pos x="1096" y="402"/>
                </a:cxn>
                <a:cxn ang="0">
                  <a:pos x="1075" y="329"/>
                </a:cxn>
                <a:cxn ang="0">
                  <a:pos x="1108" y="267"/>
                </a:cxn>
                <a:cxn ang="0">
                  <a:pos x="1068" y="129"/>
                </a:cxn>
                <a:cxn ang="0">
                  <a:pos x="1045" y="138"/>
                </a:cxn>
                <a:cxn ang="0">
                  <a:pos x="1002" y="201"/>
                </a:cxn>
                <a:cxn ang="0">
                  <a:pos x="964" y="297"/>
                </a:cxn>
                <a:cxn ang="0">
                  <a:pos x="922" y="344"/>
                </a:cxn>
                <a:cxn ang="0">
                  <a:pos x="838" y="352"/>
                </a:cxn>
                <a:cxn ang="0">
                  <a:pos x="773" y="282"/>
                </a:cxn>
                <a:cxn ang="0">
                  <a:pos x="775" y="190"/>
                </a:cxn>
                <a:cxn ang="0">
                  <a:pos x="733" y="0"/>
                </a:cxn>
                <a:cxn ang="0">
                  <a:pos x="383" y="385"/>
                </a:cxn>
                <a:cxn ang="0">
                  <a:pos x="335" y="413"/>
                </a:cxn>
                <a:cxn ang="0">
                  <a:pos x="261" y="438"/>
                </a:cxn>
                <a:cxn ang="0">
                  <a:pos x="140" y="384"/>
                </a:cxn>
                <a:cxn ang="0">
                  <a:pos x="93" y="267"/>
                </a:cxn>
                <a:cxn ang="0">
                  <a:pos x="127" y="145"/>
                </a:cxn>
                <a:cxn ang="0">
                  <a:pos x="214" y="55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0" name="Freeform 42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10" y="55"/>
                </a:cxn>
                <a:cxn ang="0">
                  <a:pos x="2" y="123"/>
                </a:cxn>
                <a:cxn ang="0">
                  <a:pos x="15" y="154"/>
                </a:cxn>
                <a:cxn ang="0">
                  <a:pos x="33" y="170"/>
                </a:cxn>
                <a:cxn ang="0">
                  <a:pos x="54" y="181"/>
                </a:cxn>
                <a:cxn ang="0">
                  <a:pos x="97" y="195"/>
                </a:cxn>
                <a:cxn ang="0">
                  <a:pos x="153" y="207"/>
                </a:cxn>
                <a:cxn ang="0">
                  <a:pos x="224" y="218"/>
                </a:cxn>
                <a:cxn ang="0">
                  <a:pos x="303" y="229"/>
                </a:cxn>
                <a:cxn ang="0">
                  <a:pos x="392" y="238"/>
                </a:cxn>
                <a:cxn ang="0">
                  <a:pos x="484" y="246"/>
                </a:cxn>
                <a:cxn ang="0">
                  <a:pos x="673" y="258"/>
                </a:cxn>
                <a:cxn ang="0">
                  <a:pos x="930" y="264"/>
                </a:cxn>
                <a:cxn ang="0">
                  <a:pos x="1093" y="254"/>
                </a:cxn>
                <a:cxn ang="0">
                  <a:pos x="1147" y="207"/>
                </a:cxn>
                <a:cxn ang="0">
                  <a:pos x="1169" y="95"/>
                </a:cxn>
                <a:cxn ang="0">
                  <a:pos x="1150" y="110"/>
                </a:cxn>
                <a:cxn ang="0">
                  <a:pos x="1132" y="122"/>
                </a:cxn>
                <a:cxn ang="0">
                  <a:pos x="1107" y="134"/>
                </a:cxn>
                <a:cxn ang="0">
                  <a:pos x="1074" y="147"/>
                </a:cxn>
                <a:cxn ang="0">
                  <a:pos x="1032" y="159"/>
                </a:cxn>
                <a:cxn ang="0">
                  <a:pos x="983" y="169"/>
                </a:cxn>
                <a:cxn ang="0">
                  <a:pos x="875" y="176"/>
                </a:cxn>
                <a:cxn ang="0">
                  <a:pos x="469" y="169"/>
                </a:cxn>
                <a:cxn ang="0">
                  <a:pos x="259" y="154"/>
                </a:cxn>
                <a:cxn ang="0">
                  <a:pos x="148" y="140"/>
                </a:cxn>
                <a:cxn ang="0">
                  <a:pos x="76" y="122"/>
                </a:cxn>
                <a:cxn ang="0">
                  <a:pos x="46" y="89"/>
                </a:cxn>
                <a:cxn ang="0">
                  <a:pos x="44" y="51"/>
                </a:cxn>
                <a:cxn ang="0">
                  <a:pos x="61" y="20"/>
                </a:cxn>
                <a:cxn ang="0">
                  <a:pos x="80" y="1"/>
                </a:cxn>
                <a:cxn ang="0">
                  <a:pos x="48" y="0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1" name="Freeform 43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8" y="41"/>
                </a:cxn>
                <a:cxn ang="0">
                  <a:pos x="18" y="69"/>
                </a:cxn>
                <a:cxn ang="0">
                  <a:pos x="25" y="84"/>
                </a:cxn>
                <a:cxn ang="0">
                  <a:pos x="33" y="99"/>
                </a:cxn>
                <a:cxn ang="0">
                  <a:pos x="41" y="114"/>
                </a:cxn>
                <a:cxn ang="0">
                  <a:pos x="54" y="130"/>
                </a:cxn>
                <a:cxn ang="0">
                  <a:pos x="66" y="143"/>
                </a:cxn>
                <a:cxn ang="0">
                  <a:pos x="81" y="157"/>
                </a:cxn>
                <a:cxn ang="0">
                  <a:pos x="90" y="164"/>
                </a:cxn>
                <a:cxn ang="0">
                  <a:pos x="99" y="169"/>
                </a:cxn>
                <a:cxn ang="0">
                  <a:pos x="108" y="176"/>
                </a:cxn>
                <a:cxn ang="0">
                  <a:pos x="119" y="182"/>
                </a:cxn>
                <a:cxn ang="0">
                  <a:pos x="128" y="187"/>
                </a:cxn>
                <a:cxn ang="0">
                  <a:pos x="139" y="191"/>
                </a:cxn>
                <a:cxn ang="0">
                  <a:pos x="149" y="196"/>
                </a:cxn>
                <a:cxn ang="0">
                  <a:pos x="160" y="200"/>
                </a:cxn>
                <a:cxn ang="0">
                  <a:pos x="182" y="207"/>
                </a:cxn>
                <a:cxn ang="0">
                  <a:pos x="203" y="211"/>
                </a:cxn>
                <a:cxn ang="0">
                  <a:pos x="245" y="215"/>
                </a:cxn>
                <a:cxn ang="0">
                  <a:pos x="285" y="215"/>
                </a:cxn>
                <a:cxn ang="0">
                  <a:pos x="324" y="209"/>
                </a:cxn>
                <a:cxn ang="0">
                  <a:pos x="357" y="201"/>
                </a:cxn>
                <a:cxn ang="0">
                  <a:pos x="372" y="197"/>
                </a:cxn>
                <a:cxn ang="0">
                  <a:pos x="386" y="191"/>
                </a:cxn>
                <a:cxn ang="0">
                  <a:pos x="397" y="185"/>
                </a:cxn>
                <a:cxn ang="0">
                  <a:pos x="408" y="178"/>
                </a:cxn>
                <a:cxn ang="0">
                  <a:pos x="426" y="161"/>
                </a:cxn>
                <a:cxn ang="0">
                  <a:pos x="444" y="141"/>
                </a:cxn>
                <a:cxn ang="0">
                  <a:pos x="459" y="117"/>
                </a:cxn>
                <a:cxn ang="0">
                  <a:pos x="471" y="92"/>
                </a:cxn>
                <a:cxn ang="0">
                  <a:pos x="484" y="70"/>
                </a:cxn>
                <a:cxn ang="0">
                  <a:pos x="492" y="52"/>
                </a:cxn>
                <a:cxn ang="0">
                  <a:pos x="49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2" name="Freeform 44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/>
              <a:ahLst/>
              <a:cxnLst>
                <a:cxn ang="0">
                  <a:pos x="42" y="266"/>
                </a:cxn>
                <a:cxn ang="0">
                  <a:pos x="57" y="252"/>
                </a:cxn>
                <a:cxn ang="0">
                  <a:pos x="71" y="245"/>
                </a:cxn>
                <a:cxn ang="0">
                  <a:pos x="95" y="237"/>
                </a:cxn>
                <a:cxn ang="0">
                  <a:pos x="135" y="240"/>
                </a:cxn>
                <a:cxn ang="0">
                  <a:pos x="166" y="253"/>
                </a:cxn>
                <a:cxn ang="0">
                  <a:pos x="206" y="284"/>
                </a:cxn>
                <a:cxn ang="0">
                  <a:pos x="232" y="335"/>
                </a:cxn>
                <a:cxn ang="0">
                  <a:pos x="244" y="438"/>
                </a:cxn>
                <a:cxn ang="0">
                  <a:pos x="269" y="406"/>
                </a:cxn>
                <a:cxn ang="0">
                  <a:pos x="284" y="341"/>
                </a:cxn>
                <a:cxn ang="0">
                  <a:pos x="273" y="307"/>
                </a:cxn>
                <a:cxn ang="0">
                  <a:pos x="257" y="278"/>
                </a:cxn>
                <a:cxn ang="0">
                  <a:pos x="239" y="252"/>
                </a:cxn>
                <a:cxn ang="0">
                  <a:pos x="210" y="229"/>
                </a:cxn>
                <a:cxn ang="0">
                  <a:pos x="184" y="218"/>
                </a:cxn>
                <a:cxn ang="0">
                  <a:pos x="146" y="205"/>
                </a:cxn>
                <a:cxn ang="0">
                  <a:pos x="149" y="200"/>
                </a:cxn>
                <a:cxn ang="0">
                  <a:pos x="221" y="193"/>
                </a:cxn>
                <a:cxn ang="0">
                  <a:pos x="287" y="208"/>
                </a:cxn>
                <a:cxn ang="0">
                  <a:pos x="317" y="224"/>
                </a:cxn>
                <a:cxn ang="0">
                  <a:pos x="345" y="249"/>
                </a:cxn>
                <a:cxn ang="0">
                  <a:pos x="357" y="241"/>
                </a:cxn>
                <a:cxn ang="0">
                  <a:pos x="378" y="227"/>
                </a:cxn>
                <a:cxn ang="0">
                  <a:pos x="400" y="215"/>
                </a:cxn>
                <a:cxn ang="0">
                  <a:pos x="418" y="205"/>
                </a:cxn>
                <a:cxn ang="0">
                  <a:pos x="437" y="197"/>
                </a:cxn>
                <a:cxn ang="0">
                  <a:pos x="458" y="190"/>
                </a:cxn>
                <a:cxn ang="0">
                  <a:pos x="492" y="178"/>
                </a:cxn>
                <a:cxn ang="0">
                  <a:pos x="545" y="167"/>
                </a:cxn>
                <a:cxn ang="0">
                  <a:pos x="630" y="163"/>
                </a:cxn>
                <a:cxn ang="0">
                  <a:pos x="831" y="185"/>
                </a:cxn>
                <a:cxn ang="0">
                  <a:pos x="866" y="198"/>
                </a:cxn>
                <a:cxn ang="0">
                  <a:pos x="884" y="208"/>
                </a:cxn>
                <a:cxn ang="0">
                  <a:pos x="904" y="219"/>
                </a:cxn>
                <a:cxn ang="0">
                  <a:pos x="926" y="231"/>
                </a:cxn>
                <a:cxn ang="0">
                  <a:pos x="953" y="246"/>
                </a:cxn>
                <a:cxn ang="0">
                  <a:pos x="973" y="260"/>
                </a:cxn>
                <a:cxn ang="0">
                  <a:pos x="1006" y="286"/>
                </a:cxn>
                <a:cxn ang="0">
                  <a:pos x="1059" y="335"/>
                </a:cxn>
                <a:cxn ang="0">
                  <a:pos x="1085" y="363"/>
                </a:cxn>
                <a:cxn ang="0">
                  <a:pos x="1110" y="390"/>
                </a:cxn>
                <a:cxn ang="0">
                  <a:pos x="1133" y="419"/>
                </a:cxn>
                <a:cxn ang="0">
                  <a:pos x="1155" y="445"/>
                </a:cxn>
                <a:cxn ang="0">
                  <a:pos x="1176" y="472"/>
                </a:cxn>
                <a:cxn ang="0">
                  <a:pos x="1212" y="518"/>
                </a:cxn>
                <a:cxn ang="0">
                  <a:pos x="1236" y="553"/>
                </a:cxn>
                <a:cxn ang="0">
                  <a:pos x="1253" y="575"/>
                </a:cxn>
                <a:cxn ang="0">
                  <a:pos x="1830" y="502"/>
                </a:cxn>
                <a:cxn ang="0">
                  <a:pos x="1819" y="384"/>
                </a:cxn>
                <a:cxn ang="0">
                  <a:pos x="1837" y="313"/>
                </a:cxn>
                <a:cxn ang="0">
                  <a:pos x="1850" y="289"/>
                </a:cxn>
                <a:cxn ang="0">
                  <a:pos x="1865" y="266"/>
                </a:cxn>
                <a:cxn ang="0">
                  <a:pos x="1903" y="222"/>
                </a:cxn>
                <a:cxn ang="0">
                  <a:pos x="1935" y="189"/>
                </a:cxn>
                <a:cxn ang="0">
                  <a:pos x="1968" y="152"/>
                </a:cxn>
                <a:cxn ang="0">
                  <a:pos x="2000" y="124"/>
                </a:cxn>
                <a:cxn ang="0">
                  <a:pos x="2016" y="116"/>
                </a:cxn>
                <a:cxn ang="0">
                  <a:pos x="2062" y="106"/>
                </a:cxn>
                <a:cxn ang="0">
                  <a:pos x="2156" y="99"/>
                </a:cxn>
                <a:cxn ang="0">
                  <a:pos x="2088" y="0"/>
                </a:cxn>
                <a:cxn ang="0">
                  <a:pos x="0" y="94"/>
                </a:cxn>
                <a:cxn ang="0">
                  <a:pos x="33" y="273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3" name="Freeform 45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/>
              <a:ahLst/>
              <a:cxnLst>
                <a:cxn ang="0">
                  <a:pos x="43" y="237"/>
                </a:cxn>
                <a:cxn ang="0">
                  <a:pos x="36" y="229"/>
                </a:cxn>
                <a:cxn ang="0">
                  <a:pos x="21" y="204"/>
                </a:cxn>
                <a:cxn ang="0">
                  <a:pos x="7" y="168"/>
                </a:cxn>
                <a:cxn ang="0">
                  <a:pos x="0" y="121"/>
                </a:cxn>
                <a:cxn ang="0">
                  <a:pos x="4" y="96"/>
                </a:cxn>
                <a:cxn ang="0">
                  <a:pos x="13" y="73"/>
                </a:cxn>
                <a:cxn ang="0">
                  <a:pos x="20" y="62"/>
                </a:cxn>
                <a:cxn ang="0">
                  <a:pos x="25" y="52"/>
                </a:cxn>
                <a:cxn ang="0">
                  <a:pos x="40" y="33"/>
                </a:cxn>
                <a:cxn ang="0">
                  <a:pos x="61" y="18"/>
                </a:cxn>
                <a:cxn ang="0">
                  <a:pos x="71" y="12"/>
                </a:cxn>
                <a:cxn ang="0">
                  <a:pos x="82" y="8"/>
                </a:cxn>
                <a:cxn ang="0">
                  <a:pos x="93" y="3"/>
                </a:cxn>
                <a:cxn ang="0">
                  <a:pos x="105" y="0"/>
                </a:cxn>
                <a:cxn ang="0">
                  <a:pos x="129" y="0"/>
                </a:cxn>
                <a:cxn ang="0">
                  <a:pos x="175" y="8"/>
                </a:cxn>
                <a:cxn ang="0">
                  <a:pos x="193" y="18"/>
                </a:cxn>
                <a:cxn ang="0">
                  <a:pos x="202" y="23"/>
                </a:cxn>
                <a:cxn ang="0">
                  <a:pos x="208" y="29"/>
                </a:cxn>
                <a:cxn ang="0">
                  <a:pos x="230" y="54"/>
                </a:cxn>
                <a:cxn ang="0">
                  <a:pos x="239" y="77"/>
                </a:cxn>
                <a:cxn ang="0">
                  <a:pos x="240" y="149"/>
                </a:cxn>
                <a:cxn ang="0">
                  <a:pos x="239" y="198"/>
                </a:cxn>
                <a:cxn ang="0">
                  <a:pos x="230" y="207"/>
                </a:cxn>
                <a:cxn ang="0">
                  <a:pos x="206" y="224"/>
                </a:cxn>
                <a:cxn ang="0">
                  <a:pos x="197" y="230"/>
                </a:cxn>
                <a:cxn ang="0">
                  <a:pos x="191" y="235"/>
                </a:cxn>
                <a:cxn ang="0">
                  <a:pos x="182" y="240"/>
                </a:cxn>
                <a:cxn ang="0">
                  <a:pos x="175" y="245"/>
                </a:cxn>
                <a:cxn ang="0">
                  <a:pos x="163" y="252"/>
                </a:cxn>
                <a:cxn ang="0">
                  <a:pos x="149" y="255"/>
                </a:cxn>
                <a:cxn ang="0">
                  <a:pos x="102" y="253"/>
                </a:cxn>
                <a:cxn ang="0">
                  <a:pos x="79" y="249"/>
                </a:cxn>
                <a:cxn ang="0">
                  <a:pos x="82" y="224"/>
                </a:cxn>
                <a:cxn ang="0">
                  <a:pos x="166" y="165"/>
                </a:cxn>
                <a:cxn ang="0">
                  <a:pos x="175" y="123"/>
                </a:cxn>
                <a:cxn ang="0">
                  <a:pos x="174" y="84"/>
                </a:cxn>
                <a:cxn ang="0">
                  <a:pos x="168" y="70"/>
                </a:cxn>
                <a:cxn ang="0">
                  <a:pos x="159" y="58"/>
                </a:cxn>
                <a:cxn ang="0">
                  <a:pos x="153" y="54"/>
                </a:cxn>
                <a:cxn ang="0">
                  <a:pos x="148" y="50"/>
                </a:cxn>
                <a:cxn ang="0">
                  <a:pos x="133" y="46"/>
                </a:cxn>
                <a:cxn ang="0">
                  <a:pos x="101" y="43"/>
                </a:cxn>
                <a:cxn ang="0">
                  <a:pos x="75" y="47"/>
                </a:cxn>
                <a:cxn ang="0">
                  <a:pos x="53" y="62"/>
                </a:cxn>
                <a:cxn ang="0">
                  <a:pos x="36" y="84"/>
                </a:cxn>
                <a:cxn ang="0">
                  <a:pos x="33" y="117"/>
                </a:cxn>
                <a:cxn ang="0">
                  <a:pos x="36" y="135"/>
                </a:cxn>
                <a:cxn ang="0">
                  <a:pos x="42" y="153"/>
                </a:cxn>
                <a:cxn ang="0">
                  <a:pos x="49" y="168"/>
                </a:cxn>
                <a:cxn ang="0">
                  <a:pos x="55" y="182"/>
                </a:cxn>
                <a:cxn ang="0">
                  <a:pos x="61" y="193"/>
                </a:cxn>
                <a:cxn ang="0">
                  <a:pos x="43" y="237"/>
                </a:cxn>
                <a:cxn ang="0">
                  <a:pos x="43" y="237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4" name="Freeform 46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4" y="49"/>
                </a:cxn>
                <a:cxn ang="0">
                  <a:pos x="62" y="79"/>
                </a:cxn>
                <a:cxn ang="0">
                  <a:pos x="0" y="49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5" name="Freeform 47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75" y="0"/>
                </a:cxn>
                <a:cxn ang="0">
                  <a:pos x="676" y="32"/>
                </a:cxn>
                <a:cxn ang="0">
                  <a:pos x="689" y="47"/>
                </a:cxn>
                <a:cxn ang="0">
                  <a:pos x="702" y="66"/>
                </a:cxn>
                <a:cxn ang="0">
                  <a:pos x="716" y="88"/>
                </a:cxn>
                <a:cxn ang="0">
                  <a:pos x="738" y="147"/>
                </a:cxn>
                <a:cxn ang="0">
                  <a:pos x="742" y="182"/>
                </a:cxn>
                <a:cxn ang="0">
                  <a:pos x="741" y="215"/>
                </a:cxn>
                <a:cxn ang="0">
                  <a:pos x="733" y="249"/>
                </a:cxn>
                <a:cxn ang="0">
                  <a:pos x="722" y="277"/>
                </a:cxn>
                <a:cxn ang="0">
                  <a:pos x="716" y="289"/>
                </a:cxn>
                <a:cxn ang="0">
                  <a:pos x="711" y="300"/>
                </a:cxn>
                <a:cxn ang="0">
                  <a:pos x="698" y="319"/>
                </a:cxn>
                <a:cxn ang="0">
                  <a:pos x="684" y="334"/>
                </a:cxn>
                <a:cxn ang="0">
                  <a:pos x="678" y="341"/>
                </a:cxn>
                <a:cxn ang="0">
                  <a:pos x="671" y="345"/>
                </a:cxn>
                <a:cxn ang="0">
                  <a:pos x="657" y="351"/>
                </a:cxn>
                <a:cxn ang="0">
                  <a:pos x="642" y="352"/>
                </a:cxn>
                <a:cxn ang="0">
                  <a:pos x="621" y="350"/>
                </a:cxn>
                <a:cxn ang="0">
                  <a:pos x="607" y="344"/>
                </a:cxn>
                <a:cxn ang="0">
                  <a:pos x="591" y="340"/>
                </a:cxn>
                <a:cxn ang="0">
                  <a:pos x="571" y="333"/>
                </a:cxn>
                <a:cxn ang="0">
                  <a:pos x="551" y="326"/>
                </a:cxn>
                <a:cxn ang="0">
                  <a:pos x="529" y="319"/>
                </a:cxn>
                <a:cxn ang="0">
                  <a:pos x="507" y="311"/>
                </a:cxn>
                <a:cxn ang="0">
                  <a:pos x="483" y="304"/>
                </a:cxn>
                <a:cxn ang="0">
                  <a:pos x="458" y="296"/>
                </a:cxn>
                <a:cxn ang="0">
                  <a:pos x="435" y="289"/>
                </a:cxn>
                <a:cxn ang="0">
                  <a:pos x="413" y="282"/>
                </a:cxn>
                <a:cxn ang="0">
                  <a:pos x="388" y="277"/>
                </a:cxn>
                <a:cxn ang="0">
                  <a:pos x="367" y="272"/>
                </a:cxn>
                <a:cxn ang="0">
                  <a:pos x="328" y="268"/>
                </a:cxn>
                <a:cxn ang="0">
                  <a:pos x="235" y="264"/>
                </a:cxn>
                <a:cxn ang="0">
                  <a:pos x="126" y="257"/>
                </a:cxn>
                <a:cxn ang="0">
                  <a:pos x="38" y="252"/>
                </a:cxn>
                <a:cxn ang="0">
                  <a:pos x="0" y="250"/>
                </a:cxn>
                <a:cxn ang="0">
                  <a:pos x="0" y="250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6" name="Freeform 48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/>
              <a:ahLst/>
              <a:cxnLst>
                <a:cxn ang="0">
                  <a:pos x="48" y="366"/>
                </a:cxn>
                <a:cxn ang="0">
                  <a:pos x="73" y="308"/>
                </a:cxn>
                <a:cxn ang="0">
                  <a:pos x="89" y="270"/>
                </a:cxn>
                <a:cxn ang="0">
                  <a:pos x="107" y="230"/>
                </a:cxn>
                <a:cxn ang="0">
                  <a:pos x="126" y="191"/>
                </a:cxn>
                <a:cxn ang="0">
                  <a:pos x="157" y="131"/>
                </a:cxn>
                <a:cxn ang="0">
                  <a:pos x="180" y="105"/>
                </a:cxn>
                <a:cxn ang="0">
                  <a:pos x="223" y="92"/>
                </a:cxn>
                <a:cxn ang="0">
                  <a:pos x="343" y="74"/>
                </a:cxn>
                <a:cxn ang="0">
                  <a:pos x="1526" y="102"/>
                </a:cxn>
                <a:cxn ang="0">
                  <a:pos x="1577" y="122"/>
                </a:cxn>
                <a:cxn ang="0">
                  <a:pos x="1604" y="140"/>
                </a:cxn>
                <a:cxn ang="0">
                  <a:pos x="1667" y="198"/>
                </a:cxn>
                <a:cxn ang="0">
                  <a:pos x="1701" y="244"/>
                </a:cxn>
                <a:cxn ang="0">
                  <a:pos x="1722" y="334"/>
                </a:cxn>
                <a:cxn ang="0">
                  <a:pos x="1703" y="380"/>
                </a:cxn>
                <a:cxn ang="0">
                  <a:pos x="1688" y="345"/>
                </a:cxn>
                <a:cxn ang="0">
                  <a:pos x="1660" y="303"/>
                </a:cxn>
                <a:cxn ang="0">
                  <a:pos x="1620" y="257"/>
                </a:cxn>
                <a:cxn ang="0">
                  <a:pos x="1575" y="223"/>
                </a:cxn>
                <a:cxn ang="0">
                  <a:pos x="1544" y="205"/>
                </a:cxn>
                <a:cxn ang="0">
                  <a:pos x="1496" y="187"/>
                </a:cxn>
                <a:cxn ang="0">
                  <a:pos x="1408" y="171"/>
                </a:cxn>
                <a:cxn ang="0">
                  <a:pos x="1277" y="155"/>
                </a:cxn>
                <a:cxn ang="0">
                  <a:pos x="1063" y="155"/>
                </a:cxn>
                <a:cxn ang="0">
                  <a:pos x="974" y="173"/>
                </a:cxn>
                <a:cxn ang="0">
                  <a:pos x="901" y="190"/>
                </a:cxn>
                <a:cxn ang="0">
                  <a:pos x="975" y="246"/>
                </a:cxn>
                <a:cxn ang="0">
                  <a:pos x="1110" y="233"/>
                </a:cxn>
                <a:cxn ang="0">
                  <a:pos x="1364" y="230"/>
                </a:cxn>
                <a:cxn ang="0">
                  <a:pos x="1480" y="255"/>
                </a:cxn>
                <a:cxn ang="0">
                  <a:pos x="1508" y="274"/>
                </a:cxn>
                <a:cxn ang="0">
                  <a:pos x="1554" y="308"/>
                </a:cxn>
                <a:cxn ang="0">
                  <a:pos x="1604" y="391"/>
                </a:cxn>
                <a:cxn ang="0">
                  <a:pos x="1594" y="577"/>
                </a:cxn>
                <a:cxn ang="0">
                  <a:pos x="1787" y="377"/>
                </a:cxn>
                <a:cxn ang="0">
                  <a:pos x="1765" y="266"/>
                </a:cxn>
                <a:cxn ang="0">
                  <a:pos x="1733" y="213"/>
                </a:cxn>
                <a:cxn ang="0">
                  <a:pos x="1689" y="167"/>
                </a:cxn>
                <a:cxn ang="0">
                  <a:pos x="1646" y="133"/>
                </a:cxn>
                <a:cxn ang="0">
                  <a:pos x="1620" y="114"/>
                </a:cxn>
                <a:cxn ang="0">
                  <a:pos x="1594" y="99"/>
                </a:cxn>
                <a:cxn ang="0">
                  <a:pos x="1568" y="87"/>
                </a:cxn>
                <a:cxn ang="0">
                  <a:pos x="1517" y="67"/>
                </a:cxn>
                <a:cxn ang="0">
                  <a:pos x="1411" y="50"/>
                </a:cxn>
                <a:cxn ang="0">
                  <a:pos x="1255" y="32"/>
                </a:cxn>
                <a:cxn ang="0">
                  <a:pos x="1077" y="14"/>
                </a:cxn>
                <a:cxn ang="0">
                  <a:pos x="858" y="1"/>
                </a:cxn>
                <a:cxn ang="0">
                  <a:pos x="456" y="17"/>
                </a:cxn>
                <a:cxn ang="0">
                  <a:pos x="250" y="37"/>
                </a:cxn>
                <a:cxn ang="0">
                  <a:pos x="177" y="58"/>
                </a:cxn>
                <a:cxn ang="0">
                  <a:pos x="126" y="91"/>
                </a:cxn>
                <a:cxn ang="0">
                  <a:pos x="84" y="140"/>
                </a:cxn>
                <a:cxn ang="0">
                  <a:pos x="31" y="4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7" name="Freeform 49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4" y="406"/>
                </a:cxn>
                <a:cxn ang="0">
                  <a:pos x="99" y="41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8" name="Freeform 50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/>
              <a:ahLst/>
              <a:cxnLst>
                <a:cxn ang="0">
                  <a:pos x="31" y="373"/>
                </a:cxn>
                <a:cxn ang="0">
                  <a:pos x="41" y="260"/>
                </a:cxn>
                <a:cxn ang="0">
                  <a:pos x="54" y="193"/>
                </a:cxn>
                <a:cxn ang="0">
                  <a:pos x="71" y="131"/>
                </a:cxn>
                <a:cxn ang="0">
                  <a:pos x="84" y="105"/>
                </a:cxn>
                <a:cxn ang="0">
                  <a:pos x="98" y="80"/>
                </a:cxn>
                <a:cxn ang="0">
                  <a:pos x="133" y="47"/>
                </a:cxn>
                <a:cxn ang="0">
                  <a:pos x="154" y="34"/>
                </a:cxn>
                <a:cxn ang="0">
                  <a:pos x="175" y="25"/>
                </a:cxn>
                <a:cxn ang="0">
                  <a:pos x="197" y="16"/>
                </a:cxn>
                <a:cxn ang="0">
                  <a:pos x="242" y="7"/>
                </a:cxn>
                <a:cxn ang="0">
                  <a:pos x="311" y="0"/>
                </a:cxn>
                <a:cxn ang="0">
                  <a:pos x="398" y="18"/>
                </a:cxn>
                <a:cxn ang="0">
                  <a:pos x="427" y="32"/>
                </a:cxn>
                <a:cxn ang="0">
                  <a:pos x="470" y="63"/>
                </a:cxn>
                <a:cxn ang="0">
                  <a:pos x="500" y="95"/>
                </a:cxn>
                <a:cxn ang="0">
                  <a:pos x="530" y="131"/>
                </a:cxn>
                <a:cxn ang="0">
                  <a:pos x="561" y="168"/>
                </a:cxn>
                <a:cxn ang="0">
                  <a:pos x="585" y="204"/>
                </a:cxn>
                <a:cxn ang="0">
                  <a:pos x="607" y="235"/>
                </a:cxn>
                <a:cxn ang="0">
                  <a:pos x="641" y="283"/>
                </a:cxn>
                <a:cxn ang="0">
                  <a:pos x="707" y="377"/>
                </a:cxn>
                <a:cxn ang="0">
                  <a:pos x="475" y="400"/>
                </a:cxn>
                <a:cxn ang="0">
                  <a:pos x="459" y="316"/>
                </a:cxn>
                <a:cxn ang="0">
                  <a:pos x="443" y="270"/>
                </a:cxn>
                <a:cxn ang="0">
                  <a:pos x="423" y="227"/>
                </a:cxn>
                <a:cxn ang="0">
                  <a:pos x="393" y="193"/>
                </a:cxn>
                <a:cxn ang="0">
                  <a:pos x="376" y="182"/>
                </a:cxn>
                <a:cxn ang="0">
                  <a:pos x="357" y="173"/>
                </a:cxn>
                <a:cxn ang="0">
                  <a:pos x="317" y="169"/>
                </a:cxn>
                <a:cxn ang="0">
                  <a:pos x="260" y="186"/>
                </a:cxn>
                <a:cxn ang="0">
                  <a:pos x="242" y="197"/>
                </a:cxn>
                <a:cxn ang="0">
                  <a:pos x="227" y="206"/>
                </a:cxn>
                <a:cxn ang="0">
                  <a:pos x="184" y="248"/>
                </a:cxn>
                <a:cxn ang="0">
                  <a:pos x="162" y="277"/>
                </a:cxn>
                <a:cxn ang="0">
                  <a:pos x="136" y="327"/>
                </a:cxn>
                <a:cxn ang="0">
                  <a:pos x="128" y="418"/>
                </a:cxn>
                <a:cxn ang="0">
                  <a:pos x="0" y="464"/>
                </a:cxn>
                <a:cxn ang="0">
                  <a:pos x="30" y="424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99" name="Freeform 51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/>
              <a:ahLst/>
              <a:cxnLst>
                <a:cxn ang="0">
                  <a:pos x="110" y="8"/>
                </a:cxn>
                <a:cxn ang="0">
                  <a:pos x="135" y="20"/>
                </a:cxn>
                <a:cxn ang="0">
                  <a:pos x="165" y="36"/>
                </a:cxn>
                <a:cxn ang="0">
                  <a:pos x="183" y="45"/>
                </a:cxn>
                <a:cxn ang="0">
                  <a:pos x="201" y="55"/>
                </a:cxn>
                <a:cxn ang="0">
                  <a:pos x="219" y="67"/>
                </a:cxn>
                <a:cxn ang="0">
                  <a:pos x="238" y="80"/>
                </a:cxn>
                <a:cxn ang="0">
                  <a:pos x="256" y="93"/>
                </a:cxn>
                <a:cxn ang="0">
                  <a:pos x="293" y="126"/>
                </a:cxn>
                <a:cxn ang="0">
                  <a:pos x="326" y="161"/>
                </a:cxn>
                <a:cxn ang="0">
                  <a:pos x="354" y="194"/>
                </a:cxn>
                <a:cxn ang="0">
                  <a:pos x="377" y="223"/>
                </a:cxn>
                <a:cxn ang="0">
                  <a:pos x="405" y="257"/>
                </a:cxn>
                <a:cxn ang="0">
                  <a:pos x="425" y="286"/>
                </a:cxn>
                <a:cxn ang="0">
                  <a:pos x="450" y="293"/>
                </a:cxn>
                <a:cxn ang="0">
                  <a:pos x="547" y="301"/>
                </a:cxn>
                <a:cxn ang="0">
                  <a:pos x="605" y="359"/>
                </a:cxn>
                <a:cxn ang="0">
                  <a:pos x="617" y="417"/>
                </a:cxn>
                <a:cxn ang="0">
                  <a:pos x="607" y="444"/>
                </a:cxn>
                <a:cxn ang="0">
                  <a:pos x="591" y="459"/>
                </a:cxn>
                <a:cxn ang="0">
                  <a:pos x="565" y="468"/>
                </a:cxn>
                <a:cxn ang="0">
                  <a:pos x="505" y="477"/>
                </a:cxn>
                <a:cxn ang="0">
                  <a:pos x="461" y="455"/>
                </a:cxn>
                <a:cxn ang="0">
                  <a:pos x="507" y="461"/>
                </a:cxn>
                <a:cxn ang="0">
                  <a:pos x="563" y="435"/>
                </a:cxn>
                <a:cxn ang="0">
                  <a:pos x="561" y="386"/>
                </a:cxn>
                <a:cxn ang="0">
                  <a:pos x="541" y="359"/>
                </a:cxn>
                <a:cxn ang="0">
                  <a:pos x="527" y="349"/>
                </a:cxn>
                <a:cxn ang="0">
                  <a:pos x="494" y="344"/>
                </a:cxn>
                <a:cxn ang="0">
                  <a:pos x="449" y="362"/>
                </a:cxn>
                <a:cxn ang="0">
                  <a:pos x="413" y="389"/>
                </a:cxn>
                <a:cxn ang="0">
                  <a:pos x="399" y="345"/>
                </a:cxn>
                <a:cxn ang="0">
                  <a:pos x="384" y="311"/>
                </a:cxn>
                <a:cxn ang="0">
                  <a:pos x="368" y="283"/>
                </a:cxn>
                <a:cxn ang="0">
                  <a:pos x="348" y="252"/>
                </a:cxn>
                <a:cxn ang="0">
                  <a:pos x="325" y="221"/>
                </a:cxn>
                <a:cxn ang="0">
                  <a:pos x="300" y="191"/>
                </a:cxn>
                <a:cxn ang="0">
                  <a:pos x="277" y="162"/>
                </a:cxn>
                <a:cxn ang="0">
                  <a:pos x="242" y="125"/>
                </a:cxn>
                <a:cxn ang="0">
                  <a:pos x="198" y="85"/>
                </a:cxn>
                <a:cxn ang="0">
                  <a:pos x="176" y="70"/>
                </a:cxn>
                <a:cxn ang="0">
                  <a:pos x="154" y="59"/>
                </a:cxn>
                <a:cxn ang="0">
                  <a:pos x="132" y="49"/>
                </a:cxn>
                <a:cxn ang="0">
                  <a:pos x="106" y="40"/>
                </a:cxn>
                <a:cxn ang="0">
                  <a:pos x="80" y="31"/>
                </a:cxn>
                <a:cxn ang="0">
                  <a:pos x="33" y="18"/>
                </a:cxn>
                <a:cxn ang="0">
                  <a:pos x="0" y="9"/>
                </a:cxn>
                <a:cxn ang="0">
                  <a:pos x="86" y="0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00" name="Freeform 52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4" y="258"/>
                </a:cxn>
                <a:cxn ang="0">
                  <a:pos x="33" y="293"/>
                </a:cxn>
                <a:cxn ang="0">
                  <a:pos x="59" y="329"/>
                </a:cxn>
                <a:cxn ang="0">
                  <a:pos x="87" y="353"/>
                </a:cxn>
                <a:cxn ang="0">
                  <a:pos x="108" y="365"/>
                </a:cxn>
                <a:cxn ang="0">
                  <a:pos x="128" y="375"/>
                </a:cxn>
                <a:cxn ang="0">
                  <a:pos x="160" y="386"/>
                </a:cxn>
                <a:cxn ang="0">
                  <a:pos x="201" y="394"/>
                </a:cxn>
                <a:cxn ang="0">
                  <a:pos x="281" y="393"/>
                </a:cxn>
                <a:cxn ang="0">
                  <a:pos x="329" y="379"/>
                </a:cxn>
                <a:cxn ang="0">
                  <a:pos x="356" y="366"/>
                </a:cxn>
                <a:cxn ang="0">
                  <a:pos x="375" y="354"/>
                </a:cxn>
                <a:cxn ang="0">
                  <a:pos x="400" y="333"/>
                </a:cxn>
                <a:cxn ang="0">
                  <a:pos x="431" y="307"/>
                </a:cxn>
                <a:cxn ang="0">
                  <a:pos x="462" y="280"/>
                </a:cxn>
                <a:cxn ang="0">
                  <a:pos x="493" y="288"/>
                </a:cxn>
                <a:cxn ang="0">
                  <a:pos x="565" y="295"/>
                </a:cxn>
                <a:cxn ang="0">
                  <a:pos x="633" y="278"/>
                </a:cxn>
                <a:cxn ang="0">
                  <a:pos x="651" y="263"/>
                </a:cxn>
                <a:cxn ang="0">
                  <a:pos x="692" y="208"/>
                </a:cxn>
                <a:cxn ang="0">
                  <a:pos x="470" y="189"/>
                </a:cxn>
                <a:cxn ang="0">
                  <a:pos x="419" y="0"/>
                </a:cxn>
                <a:cxn ang="0">
                  <a:pos x="411" y="160"/>
                </a:cxn>
                <a:cxn ang="0">
                  <a:pos x="394" y="225"/>
                </a:cxn>
                <a:cxn ang="0">
                  <a:pos x="378" y="260"/>
                </a:cxn>
                <a:cxn ang="0">
                  <a:pos x="354" y="285"/>
                </a:cxn>
                <a:cxn ang="0">
                  <a:pos x="334" y="302"/>
                </a:cxn>
                <a:cxn ang="0">
                  <a:pos x="318" y="311"/>
                </a:cxn>
                <a:cxn ang="0">
                  <a:pos x="303" y="320"/>
                </a:cxn>
                <a:cxn ang="0">
                  <a:pos x="280" y="331"/>
                </a:cxn>
                <a:cxn ang="0">
                  <a:pos x="248" y="339"/>
                </a:cxn>
                <a:cxn ang="0">
                  <a:pos x="188" y="336"/>
                </a:cxn>
                <a:cxn ang="0">
                  <a:pos x="161" y="321"/>
                </a:cxn>
                <a:cxn ang="0">
                  <a:pos x="134" y="280"/>
                </a:cxn>
                <a:cxn ang="0">
                  <a:pos x="119" y="249"/>
                </a:cxn>
                <a:cxn ang="0">
                  <a:pos x="105" y="222"/>
                </a:cxn>
                <a:cxn ang="0">
                  <a:pos x="90" y="186"/>
                </a:cxn>
                <a:cxn ang="0">
                  <a:pos x="70" y="141"/>
                </a:cxn>
                <a:cxn ang="0">
                  <a:pos x="1" y="124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01" name="Freeform 53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61"/>
                </a:cxn>
                <a:cxn ang="0">
                  <a:pos x="1" y="147"/>
                </a:cxn>
                <a:cxn ang="0">
                  <a:pos x="40" y="218"/>
                </a:cxn>
                <a:cxn ang="0">
                  <a:pos x="96" y="211"/>
                </a:cxn>
                <a:cxn ang="0">
                  <a:pos x="131" y="164"/>
                </a:cxn>
                <a:cxn ang="0">
                  <a:pos x="145" y="92"/>
                </a:cxn>
                <a:cxn ang="0">
                  <a:pos x="123" y="35"/>
                </a:cxn>
                <a:cxn ang="0">
                  <a:pos x="88" y="0"/>
                </a:cxn>
                <a:cxn ang="0">
                  <a:pos x="41" y="8"/>
                </a:cxn>
                <a:cxn ang="0">
                  <a:pos x="41" y="8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02" name="Freeform 54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/>
              <a:ahLst/>
              <a:cxnLst>
                <a:cxn ang="0">
                  <a:pos x="2" y="303"/>
                </a:cxn>
                <a:cxn ang="0">
                  <a:pos x="13" y="369"/>
                </a:cxn>
                <a:cxn ang="0">
                  <a:pos x="28" y="410"/>
                </a:cxn>
                <a:cxn ang="0">
                  <a:pos x="51" y="451"/>
                </a:cxn>
                <a:cxn ang="0">
                  <a:pos x="84" y="490"/>
                </a:cxn>
                <a:cxn ang="0">
                  <a:pos x="112" y="510"/>
                </a:cxn>
                <a:cxn ang="0">
                  <a:pos x="130" y="521"/>
                </a:cxn>
                <a:cxn ang="0">
                  <a:pos x="157" y="537"/>
                </a:cxn>
                <a:cxn ang="0">
                  <a:pos x="182" y="546"/>
                </a:cxn>
                <a:cxn ang="0">
                  <a:pos x="206" y="557"/>
                </a:cxn>
                <a:cxn ang="0">
                  <a:pos x="231" y="565"/>
                </a:cxn>
                <a:cxn ang="0">
                  <a:pos x="275" y="575"/>
                </a:cxn>
                <a:cxn ang="0">
                  <a:pos x="355" y="581"/>
                </a:cxn>
                <a:cxn ang="0">
                  <a:pos x="423" y="567"/>
                </a:cxn>
                <a:cxn ang="0">
                  <a:pos x="454" y="554"/>
                </a:cxn>
                <a:cxn ang="0">
                  <a:pos x="481" y="539"/>
                </a:cxn>
                <a:cxn ang="0">
                  <a:pos x="502" y="526"/>
                </a:cxn>
                <a:cxn ang="0">
                  <a:pos x="531" y="502"/>
                </a:cxn>
                <a:cxn ang="0">
                  <a:pos x="568" y="465"/>
                </a:cxn>
                <a:cxn ang="0">
                  <a:pos x="592" y="437"/>
                </a:cxn>
                <a:cxn ang="0">
                  <a:pos x="1602" y="279"/>
                </a:cxn>
                <a:cxn ang="0">
                  <a:pos x="612" y="294"/>
                </a:cxn>
                <a:cxn ang="0">
                  <a:pos x="579" y="91"/>
                </a:cxn>
                <a:cxn ang="0">
                  <a:pos x="575" y="281"/>
                </a:cxn>
                <a:cxn ang="0">
                  <a:pos x="561" y="360"/>
                </a:cxn>
                <a:cxn ang="0">
                  <a:pos x="545" y="406"/>
                </a:cxn>
                <a:cxn ang="0">
                  <a:pos x="521" y="440"/>
                </a:cxn>
                <a:cxn ang="0">
                  <a:pos x="495" y="468"/>
                </a:cxn>
                <a:cxn ang="0">
                  <a:pos x="473" y="483"/>
                </a:cxn>
                <a:cxn ang="0">
                  <a:pos x="458" y="492"/>
                </a:cxn>
                <a:cxn ang="0">
                  <a:pos x="434" y="505"/>
                </a:cxn>
                <a:cxn ang="0">
                  <a:pos x="401" y="513"/>
                </a:cxn>
                <a:cxn ang="0">
                  <a:pos x="353" y="517"/>
                </a:cxn>
                <a:cxn ang="0">
                  <a:pos x="293" y="499"/>
                </a:cxn>
                <a:cxn ang="0">
                  <a:pos x="265" y="487"/>
                </a:cxn>
                <a:cxn ang="0">
                  <a:pos x="242" y="477"/>
                </a:cxn>
                <a:cxn ang="0">
                  <a:pos x="204" y="459"/>
                </a:cxn>
                <a:cxn ang="0">
                  <a:pos x="157" y="376"/>
                </a:cxn>
                <a:cxn ang="0">
                  <a:pos x="142" y="303"/>
                </a:cxn>
                <a:cxn ang="0">
                  <a:pos x="130" y="169"/>
                </a:cxn>
                <a:cxn ang="0">
                  <a:pos x="149" y="80"/>
                </a:cxn>
                <a:cxn ang="0">
                  <a:pos x="171" y="0"/>
                </a:cxn>
                <a:cxn ang="0">
                  <a:pos x="0" y="27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03" name="Freeform 55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/>
              <a:ahLst/>
              <a:cxnLst>
                <a:cxn ang="0">
                  <a:pos x="4" y="124"/>
                </a:cxn>
                <a:cxn ang="0">
                  <a:pos x="36" y="40"/>
                </a:cxn>
                <a:cxn ang="0">
                  <a:pos x="100" y="0"/>
                </a:cxn>
                <a:cxn ang="0">
                  <a:pos x="183" y="1"/>
                </a:cxn>
                <a:cxn ang="0">
                  <a:pos x="233" y="59"/>
                </a:cxn>
                <a:cxn ang="0">
                  <a:pos x="249" y="135"/>
                </a:cxn>
                <a:cxn ang="0">
                  <a:pos x="238" y="234"/>
                </a:cxn>
                <a:cxn ang="0">
                  <a:pos x="188" y="305"/>
                </a:cxn>
                <a:cxn ang="0">
                  <a:pos x="126" y="337"/>
                </a:cxn>
                <a:cxn ang="0">
                  <a:pos x="62" y="318"/>
                </a:cxn>
                <a:cxn ang="0">
                  <a:pos x="19" y="264"/>
                </a:cxn>
                <a:cxn ang="0">
                  <a:pos x="0" y="180"/>
                </a:cxn>
                <a:cxn ang="0">
                  <a:pos x="4" y="124"/>
                </a:cxn>
                <a:cxn ang="0">
                  <a:pos x="4" y="124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04" name="Freeform 56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/>
              <a:ahLst/>
              <a:cxnLst>
                <a:cxn ang="0">
                  <a:pos x="1141" y="0"/>
                </a:cxn>
                <a:cxn ang="0">
                  <a:pos x="606" y="49"/>
                </a:cxn>
                <a:cxn ang="0">
                  <a:pos x="0" y="193"/>
                </a:cxn>
                <a:cxn ang="0">
                  <a:pos x="433" y="155"/>
                </a:cxn>
                <a:cxn ang="0">
                  <a:pos x="134" y="270"/>
                </a:cxn>
                <a:cxn ang="0">
                  <a:pos x="718" y="175"/>
                </a:cxn>
                <a:cxn ang="0">
                  <a:pos x="444" y="299"/>
                </a:cxn>
                <a:cxn ang="0">
                  <a:pos x="945" y="199"/>
                </a:cxn>
                <a:cxn ang="0">
                  <a:pos x="810" y="278"/>
                </a:cxn>
                <a:cxn ang="0">
                  <a:pos x="1330" y="160"/>
                </a:cxn>
                <a:cxn ang="0">
                  <a:pos x="1141" y="0"/>
                </a:cxn>
                <a:cxn ang="0">
                  <a:pos x="1141" y="0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40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Queues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en-US" sz="2800" dirty="0">
                <a:latin typeface="Arial" pitchFamily="34" charset="0"/>
                <a:cs typeface="Arial" pitchFamily="34" charset="0"/>
              </a:rPr>
              <a:t>A queue is a data structure in which elements are added at one end, called the rear, and deleted from the other end, called the front</a:t>
            </a:r>
          </a:p>
          <a:p>
            <a:pPr marL="742950" lvl="1" indent="-285750"/>
            <a:r>
              <a:rPr lang="en-US" altLang="en-US" sz="2400" dirty="0">
                <a:latin typeface="Arial" pitchFamily="34" charset="0"/>
                <a:cs typeface="Arial" pitchFamily="34" charset="0"/>
              </a:rPr>
              <a:t>A first in first out (FIFO) data structure</a:t>
            </a:r>
          </a:p>
          <a:p>
            <a:pPr marL="742950" lvl="1" indent="-285750"/>
            <a:r>
              <a:rPr lang="en-US" altLang="en-US" sz="2400" dirty="0">
                <a:latin typeface="Arial" pitchFamily="34" charset="0"/>
                <a:cs typeface="Arial" pitchFamily="34" charset="0"/>
              </a:rPr>
              <a:t>The middle elements of the queue are inaccessible</a:t>
            </a:r>
          </a:p>
          <a:p>
            <a:pPr marL="285750" indent="-285750"/>
            <a:r>
              <a:rPr lang="en-US" altLang="en-US" sz="2800" dirty="0">
                <a:latin typeface="Arial" pitchFamily="34" charset="0"/>
                <a:cs typeface="Arial" pitchFamily="34" charset="0"/>
              </a:rPr>
              <a:t>The rear of the queue is accessed whenever a new element is added to the queue </a:t>
            </a:r>
          </a:p>
          <a:p>
            <a:pPr marL="285750" indent="-285750"/>
            <a:r>
              <a:rPr lang="en-US" altLang="en-US" sz="2800" dirty="0">
                <a:latin typeface="Arial" pitchFamily="34" charset="0"/>
                <a:cs typeface="Arial" pitchFamily="34" charset="0"/>
              </a:rPr>
              <a:t>The front of the queue is accessed whenever an element is deleted from the queue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altLang="en-US" sz="2000" dirty="0"/>
          </a:p>
        </p:txBody>
      </p:sp>
      <p:pic>
        <p:nvPicPr>
          <p:cNvPr id="4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766" y="5331183"/>
            <a:ext cx="2032018" cy="1352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5419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E24B5-BD9A-460A-A3B8-AB4A5C0FD435}" type="slidenum">
              <a:rPr lang="en-US"/>
              <a:pPr/>
              <a:t>32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Queues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9943"/>
            <a:ext cx="8229600" cy="4495800"/>
          </a:xfrm>
        </p:spPr>
        <p:txBody>
          <a:bodyPr/>
          <a:lstStyle/>
          <a:p>
            <a:pPr marL="285750" indent="-285750"/>
            <a:r>
              <a:rPr lang="en-US" altLang="en-US" sz="2000" dirty="0"/>
              <a:t>Consider a line of customers in a bank, where customers are waiting either to withdraw/deposit money or for some other business</a:t>
            </a:r>
          </a:p>
          <a:p>
            <a:pPr marL="742950" lvl="1" indent="-285750"/>
            <a:r>
              <a:rPr lang="en-US" altLang="en-US" sz="1800" dirty="0"/>
              <a:t>Each new customer gets in the line at the rear and whenever a teller is ready for a new customer, the customer at the front of the line is served </a:t>
            </a:r>
          </a:p>
          <a:p>
            <a:r>
              <a:rPr lang="en-US" dirty="0"/>
              <a:t>Direct applications</a:t>
            </a:r>
          </a:p>
          <a:p>
            <a:pPr lvl="1"/>
            <a:r>
              <a:rPr lang="en-US" dirty="0"/>
              <a:t>Waiting lists, bureaucracy</a:t>
            </a:r>
          </a:p>
          <a:p>
            <a:pPr lvl="1"/>
            <a:r>
              <a:rPr lang="en-US" dirty="0"/>
              <a:t>Access to shared resources (e.g., printer)</a:t>
            </a:r>
          </a:p>
          <a:p>
            <a:pPr lvl="1"/>
            <a:r>
              <a:rPr lang="en-US" dirty="0"/>
              <a:t>Multiprogramming</a:t>
            </a:r>
          </a:p>
          <a:p>
            <a:r>
              <a:rPr lang="en-US" dirty="0"/>
              <a:t>Indirect applications</a:t>
            </a:r>
          </a:p>
          <a:p>
            <a:pPr lvl="1"/>
            <a:r>
              <a:rPr lang="en-US" dirty="0"/>
              <a:t>Auxiliary data structure for algorithms</a:t>
            </a:r>
          </a:p>
          <a:p>
            <a:pPr lvl="1"/>
            <a:r>
              <a:rPr lang="en-US" dirty="0"/>
              <a:t>Component of other data structures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870704"/>
            <a:ext cx="1547611" cy="8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Queue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81328"/>
            <a:ext cx="8351949" cy="4996745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STL provides an implementation of a queue</a:t>
            </a:r>
          </a:p>
          <a:p>
            <a:pPr lvl="1"/>
            <a:r>
              <a:rPr lang="en-US" sz="4500" dirty="0"/>
              <a:t>Based on the STL vector class</a:t>
            </a:r>
          </a:p>
          <a:p>
            <a:pPr lvl="1"/>
            <a:r>
              <a:rPr lang="en-US" sz="4500" dirty="0"/>
              <a:t>Space is dynamically managed by the STL</a:t>
            </a:r>
          </a:p>
          <a:p>
            <a:pPr lvl="1"/>
            <a:r>
              <a:rPr lang="en-US" sz="4500" dirty="0"/>
              <a:t>Need to #include &lt;queue&gt;</a:t>
            </a:r>
          </a:p>
          <a:p>
            <a:pPr lvl="2"/>
            <a:r>
              <a:rPr lang="en-US" sz="4500" dirty="0"/>
              <a:t>Part of the namepsace std</a:t>
            </a:r>
          </a:p>
          <a:p>
            <a:pPr lvl="1"/>
            <a:r>
              <a:rPr lang="en-US" sz="4500" dirty="0"/>
              <a:t>To create a queue of doubles:</a:t>
            </a:r>
          </a:p>
          <a:p>
            <a:pPr lvl="1"/>
            <a:r>
              <a:rPr lang="en-US" sz="4500" dirty="0"/>
              <a:t>	stack &lt;double&gt; </a:t>
            </a:r>
            <a:r>
              <a:rPr lang="en-US" sz="4500" dirty="0" err="1"/>
              <a:t>myQueue</a:t>
            </a:r>
            <a:endParaRPr lang="en-US" sz="4500" dirty="0"/>
          </a:p>
          <a:p>
            <a:pPr lvl="1"/>
            <a:endParaRPr lang="en-US" sz="4500" dirty="0"/>
          </a:p>
          <a:p>
            <a:pPr lvl="1"/>
            <a:r>
              <a:rPr lang="en-US" sz="3900" dirty="0">
                <a:hlinkClick r:id="rId3"/>
              </a:rPr>
              <a:t>http://www.cplusplus.com/reference/queue/queue/</a:t>
            </a:r>
            <a:endParaRPr lang="en-US" sz="3900" dirty="0"/>
          </a:p>
          <a:p>
            <a:pPr lvl="1">
              <a:buNone/>
            </a:pPr>
            <a:endParaRPr lang="en-US" sz="2500" dirty="0"/>
          </a:p>
          <a:p>
            <a:pPr lvl="2"/>
            <a:endParaRPr lang="en-US" sz="16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5317095"/>
            <a:ext cx="1730087" cy="12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7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Queue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size() : </a:t>
            </a:r>
          </a:p>
          <a:p>
            <a:pPr lvl="1"/>
            <a:r>
              <a:rPr lang="en-US" sz="6400" b="1" dirty="0"/>
              <a:t>Returns the number elements in the queue</a:t>
            </a:r>
          </a:p>
          <a:p>
            <a:r>
              <a:rPr lang="en-US" sz="9600" dirty="0"/>
              <a:t>empty() : </a:t>
            </a:r>
          </a:p>
          <a:p>
            <a:pPr lvl="1"/>
            <a:r>
              <a:rPr lang="en-US" sz="6400" b="1" dirty="0"/>
              <a:t>Returns true if the queue is empty else false</a:t>
            </a:r>
          </a:p>
          <a:p>
            <a:r>
              <a:rPr lang="en-US" sz="9600" dirty="0"/>
              <a:t>push(e) : </a:t>
            </a:r>
          </a:p>
          <a:p>
            <a:pPr lvl="1"/>
            <a:r>
              <a:rPr lang="en-US" sz="6400" b="1" dirty="0" err="1"/>
              <a:t>Enqueue</a:t>
            </a:r>
            <a:r>
              <a:rPr lang="en-US" sz="6400" b="1" dirty="0"/>
              <a:t> e at the rear of the queue</a:t>
            </a:r>
          </a:p>
          <a:p>
            <a:r>
              <a:rPr lang="en-US" sz="9600" dirty="0"/>
              <a:t>pop() : </a:t>
            </a:r>
          </a:p>
          <a:p>
            <a:pPr lvl="1"/>
            <a:r>
              <a:rPr lang="en-US" sz="6400" b="1" dirty="0" err="1"/>
              <a:t>Dequeue</a:t>
            </a:r>
            <a:r>
              <a:rPr lang="en-US" sz="6400" b="1" dirty="0"/>
              <a:t> the element at the front of the queue</a:t>
            </a:r>
          </a:p>
          <a:p>
            <a:r>
              <a:rPr lang="en-US" sz="9600" dirty="0"/>
              <a:t>front():</a:t>
            </a:r>
          </a:p>
          <a:p>
            <a:pPr lvl="1"/>
            <a:r>
              <a:rPr lang="en-US" sz="6400" b="1" dirty="0"/>
              <a:t>Returns a reference to the element at the queue’s front</a:t>
            </a:r>
          </a:p>
          <a:p>
            <a:r>
              <a:rPr lang="en-US" sz="9600" dirty="0"/>
              <a:t>back():</a:t>
            </a:r>
          </a:p>
          <a:p>
            <a:pPr lvl="1"/>
            <a:r>
              <a:rPr lang="en-US" sz="6400" b="1" dirty="0"/>
              <a:t>Returns a reference to the element at the queue’s rear</a:t>
            </a:r>
            <a:endParaRPr lang="en-US" sz="8000" dirty="0"/>
          </a:p>
          <a:p>
            <a:r>
              <a:rPr lang="en-US" sz="8000" dirty="0"/>
              <a:t>An exception is not thrown resulting from a front(), back() or pop() to an empty queue</a:t>
            </a:r>
          </a:p>
          <a:p>
            <a:pPr lvl="1"/>
            <a:r>
              <a:rPr lang="en-US" sz="7200" b="1" dirty="0"/>
              <a:t>Programmer’s responsibility</a:t>
            </a:r>
            <a:endParaRPr lang="en-US" sz="8000" b="1" dirty="0"/>
          </a:p>
          <a:p>
            <a:pPr lvl="1"/>
            <a:r>
              <a:rPr lang="en-US" sz="7200" b="1" dirty="0">
                <a:solidFill>
                  <a:srgbClr val="FFFF00"/>
                </a:solidFill>
              </a:rPr>
              <a:t>See example queue1.cpp </a:t>
            </a:r>
          </a:p>
          <a:p>
            <a:pPr>
              <a:buNone/>
            </a:pPr>
            <a:r>
              <a:rPr lang="en-US" sz="4400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marL="742950" lvl="1" indent="-285750"/>
            <a:endParaRPr lang="en-US" sz="2000" dirty="0"/>
          </a:p>
        </p:txBody>
      </p:sp>
      <p:pic>
        <p:nvPicPr>
          <p:cNvPr id="32153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511300"/>
            <a:ext cx="2189163" cy="2189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362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Q[0] is always at the front of the array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would have to move all the elements forward each time a </a:t>
            </a:r>
            <a:r>
              <a:rPr lang="en-US" dirty="0" err="1"/>
              <a:t>dequeue</a:t>
            </a:r>
            <a:r>
              <a:rPr lang="en-US" dirty="0"/>
              <a:t> operation is performed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O(n) – not very efficient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4038600"/>
            <a:ext cx="7784072" cy="17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29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DFB8-16B7-4A13-8200-ED0196E51C24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Another Approach for an Array-based Queue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2514597"/>
            <a:ext cx="5638800" cy="758824"/>
            <a:chOff x="960" y="2597"/>
            <a:chExt cx="3552" cy="47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622409" y="2057400"/>
            <a:ext cx="3443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normal configuration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600" y="3505200"/>
            <a:ext cx="662940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What is the problem using the normal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357333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More efficient to use an array in a circular fashion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+mn-ea"/>
                <a:cs typeface="+mn-cs"/>
              </a:rPr>
              <a:t>Goal is O(1) for a </a:t>
            </a:r>
            <a:r>
              <a:rPr lang="en-US" dirty="0" err="1">
                <a:ea typeface="+mn-ea"/>
                <a:cs typeface="+mn-cs"/>
              </a:rPr>
              <a:t>enqueue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 err="1">
                <a:ea typeface="+mn-ea"/>
                <a:cs typeface="+mn-cs"/>
              </a:rPr>
              <a:t>dequeue</a:t>
            </a:r>
            <a:endParaRPr 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Two variables keep track of the front and rear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b="1" i="1" dirty="0">
                <a:latin typeface="Times New Roman" pitchFamily="18" charset="0"/>
              </a:rPr>
              <a:t>f</a:t>
            </a:r>
            <a:r>
              <a:rPr lang="en-US" sz="2000" dirty="0"/>
              <a:t> : is the index of the front element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b="1" i="1" dirty="0">
                <a:latin typeface="Times New Roman" pitchFamily="18" charset="0"/>
              </a:rPr>
              <a:t>r:  </a:t>
            </a:r>
            <a:r>
              <a:rPr lang="en-US" sz="2000" dirty="0"/>
              <a:t>is the index immediately past the rear element</a:t>
            </a:r>
          </a:p>
          <a:p>
            <a:pPr marL="514350" indent="-457200">
              <a:lnSpc>
                <a:spcPct val="90000"/>
              </a:lnSpc>
            </a:pPr>
            <a:r>
              <a:rPr lang="en-US" sz="2400" dirty="0"/>
              <a:t>n: is the current number of elements</a:t>
            </a:r>
          </a:p>
          <a:p>
            <a:pPr marL="514350" indent="-457200">
              <a:lnSpc>
                <a:spcPct val="90000"/>
              </a:lnSpc>
            </a:pPr>
            <a:r>
              <a:rPr lang="en-US" sz="2400" dirty="0"/>
              <a:t>Initially n = </a:t>
            </a:r>
            <a:r>
              <a:rPr lang="en-US" sz="2400" b="1" i="1" dirty="0">
                <a:latin typeface="Times New Roman" pitchFamily="18" charset="0"/>
              </a:rPr>
              <a:t>f</a:t>
            </a:r>
            <a:r>
              <a:rPr lang="en-US" sz="2400" dirty="0"/>
              <a:t> = </a:t>
            </a:r>
            <a:r>
              <a:rPr lang="en-US" sz="2400" b="1" i="1" dirty="0">
                <a:latin typeface="Times New Roman" pitchFamily="18" charset="0"/>
              </a:rPr>
              <a:t>r</a:t>
            </a:r>
            <a:r>
              <a:rPr lang="en-US" sz="2400" dirty="0"/>
              <a:t> =0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DFB8-16B7-4A13-8200-ED0196E51C24}" type="slidenum">
              <a:rPr lang="en-US"/>
              <a:pPr/>
              <a:t>37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Array-based Queue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828800" y="5334000"/>
            <a:ext cx="5638800" cy="758824"/>
            <a:chOff x="960" y="3360"/>
            <a:chExt cx="3552" cy="478"/>
          </a:xfrm>
        </p:grpSpPr>
        <p:sp>
          <p:nvSpPr>
            <p:cNvPr id="343070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3071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3072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3073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3074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3075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3076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3077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8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9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0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1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2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3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4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5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6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7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8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89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90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91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92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3093" name="Text Box 53"/>
          <p:cNvSpPr txBox="1">
            <a:spLocks noChangeArrowheads="1"/>
          </p:cNvSpPr>
          <p:nvPr/>
        </p:nvSpPr>
        <p:spPr bwMode="auto">
          <a:xfrm>
            <a:off x="2993335" y="4803779"/>
            <a:ext cx="2244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>
                <a:latin typeface="Tahoma" pitchFamily="34" charset="0"/>
              </a:rPr>
              <a:t>circular array</a:t>
            </a:r>
          </a:p>
        </p:txBody>
      </p:sp>
    </p:spTree>
    <p:extLst>
      <p:ext uri="{BB962C8B-B14F-4D97-AF65-F5344CB8AC3E}">
        <p14:creationId xmlns:p14="http://schemas.microsoft.com/office/powerpoint/2010/main" val="3445378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8EE-9997-42EE-AA37-7DEE44A40317}" type="slidenum">
              <a:rPr lang="en-US"/>
              <a:pPr/>
              <a:t>38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>
            <a:normAutofit/>
          </a:bodyPr>
          <a:lstStyle/>
          <a:p>
            <a:r>
              <a:rPr lang="en-US" sz="2800"/>
              <a:t>We use the modulo operator (remainder of division)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19697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 eaLnBrk="1" hangingPunct="1"/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Each time </a:t>
            </a:r>
            <a:r>
              <a:rPr lang="en-US" sz="2400" i="1">
                <a:solidFill>
                  <a:srgbClr val="FFFF00"/>
                </a:solidFill>
                <a:latin typeface="Times New Roman" pitchFamily="18" charset="0"/>
              </a:rPr>
              <a:t>f </a:t>
            </a:r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or </a:t>
            </a:r>
            <a:r>
              <a:rPr lang="en-US" sz="2400" i="1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 is incremented, one computes (</a:t>
            </a:r>
            <a:r>
              <a:rPr lang="en-US" sz="2400" i="1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+1) mod N or (</a:t>
            </a:r>
            <a:r>
              <a:rPr lang="en-US" sz="2400" i="1">
                <a:solidFill>
                  <a:srgbClr val="FFFF00"/>
                </a:solidFill>
                <a:latin typeface="Times New Roman" pitchFamily="18" charset="0"/>
              </a:rPr>
              <a:t>r+</a:t>
            </a:r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1) mod N</a:t>
            </a:r>
            <a:endParaRPr lang="en-US" sz="240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198935"/>
            <a:ext cx="5638800" cy="758824"/>
            <a:chOff x="960" y="2597"/>
            <a:chExt cx="3552" cy="478"/>
          </a:xfrm>
        </p:grpSpPr>
        <p:sp>
          <p:nvSpPr>
            <p:cNvPr id="345094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095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</a:rPr>
                <a:t>0</a:t>
              </a:r>
              <a:endParaRPr lang="en-US" sz="2400" dirty="0">
                <a:latin typeface="Tahoma" pitchFamily="34" charset="0"/>
              </a:endParaRPr>
            </a:p>
          </p:txBody>
        </p:sp>
        <p:sp>
          <p:nvSpPr>
            <p:cNvPr id="345096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5097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5098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099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100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5101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2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3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4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5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6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7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8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9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0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1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3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4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5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16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524000" y="5181603"/>
            <a:ext cx="5638800" cy="758826"/>
            <a:chOff x="960" y="3360"/>
            <a:chExt cx="3552" cy="478"/>
          </a:xfrm>
        </p:grpSpPr>
        <p:sp>
          <p:nvSpPr>
            <p:cNvPr id="345118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119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5120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5121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5122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123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5124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5125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26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27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28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29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0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1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2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3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4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5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6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7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8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39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40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1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4CBDBE8-D7DC-4BC7-AB99-00DA4DFCB16C}" type="slidenum">
              <a:rPr lang="en-US"/>
              <a:pPr/>
              <a:t>39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/>
              <a:t>Use </a:t>
            </a:r>
            <a:r>
              <a:rPr lang="en-US" sz="2800" i="1"/>
              <a:t>n</a:t>
            </a:r>
            <a:r>
              <a:rPr lang="en-US" sz="2800"/>
              <a:t> to determine size and emptiness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631216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size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endParaRPr lang="en-US" sz="20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228600"/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empty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= 0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198941"/>
            <a:ext cx="5638800" cy="635000"/>
            <a:chOff x="960" y="2597"/>
            <a:chExt cx="3552" cy="400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 dirty="0">
                  <a:latin typeface="Times New Roman" pitchFamily="18" charset="0"/>
                </a:rPr>
                <a:t>Q</a:t>
              </a:r>
              <a:endParaRPr lang="en-US" b="1" dirty="0"/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r</a:t>
              </a:r>
              <a:endParaRPr lang="en-US" b="1"/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f</a:t>
              </a:r>
              <a:endParaRPr lang="en-US" b="1"/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5181596"/>
            <a:ext cx="5638800" cy="635000"/>
            <a:chOff x="960" y="3360"/>
            <a:chExt cx="3552" cy="400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Q</a:t>
              </a:r>
              <a:endParaRPr lang="en-US" b="1"/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6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f</a:t>
              </a:r>
              <a:endParaRPr lang="en-US" b="1"/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r</a:t>
              </a:r>
              <a:endParaRPr lang="en-US" b="1"/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Date Placeholder 5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95526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05600" y="6096000"/>
            <a:ext cx="2133600" cy="457200"/>
          </a:xfrm>
        </p:spPr>
        <p:txBody>
          <a:bodyPr/>
          <a:lstStyle/>
          <a:p>
            <a:fld id="{F5A27A1C-D073-4A25-B914-11F17044D6B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66" y="249619"/>
            <a:ext cx="82296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800" dirty="0"/>
              <a:t>A data structure where addition and deletion of elements take place only at one end, called the top of the stack </a:t>
            </a:r>
          </a:p>
          <a:p>
            <a:pPr lvl="1"/>
            <a:r>
              <a:rPr lang="en-US" sz="2400" dirty="0"/>
              <a:t>A last in first out (LIFO) data structure</a:t>
            </a:r>
          </a:p>
          <a:p>
            <a:pPr marL="285750" indent="-285750"/>
            <a:r>
              <a:rPr lang="en-US" sz="2800" dirty="0"/>
              <a:t>In a cafeteria the second tray, in a stack of trays, can be removed only if the first tray is removed </a:t>
            </a:r>
          </a:p>
          <a:p>
            <a:pPr lvl="1"/>
            <a:endParaRPr lang="en-US" sz="2400" dirty="0"/>
          </a:p>
        </p:txBody>
      </p:sp>
      <p:pic>
        <p:nvPicPr>
          <p:cNvPr id="302081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648200"/>
            <a:ext cx="2362200" cy="1933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000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73CCA-7C23-420D-AB72-6E0FB9632AF7}" type="slidenum">
              <a:rPr lang="en-US"/>
              <a:pPr/>
              <a:t>40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endParaRPr 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4572000" y="1371600"/>
            <a:ext cx="4191000" cy="2677656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enqueue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size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FullQueueException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defTabSz="228600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n = n + 1</a:t>
            </a:r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Operation enqueue throws an exception if the array is full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implementation-dependent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4198935"/>
            <a:ext cx="5638800" cy="758824"/>
            <a:chOff x="960" y="2597"/>
            <a:chExt cx="3552" cy="478"/>
          </a:xfrm>
        </p:grpSpPr>
        <p:sp>
          <p:nvSpPr>
            <p:cNvPr id="347143" name="Rectangle 7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45" name="Rectangle 9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47" name="Rectangle 11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48" name="Rectangle 12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49" name="Rectangle 13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50" name="Rectangle 14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1" name="Rectangle 15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2" name="Rectangle 16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3" name="Rectangle 17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4" name="Rectangle 18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5" name="Rectangle 19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6" name="Rectangle 20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7" name="Rectangle 21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8" name="Rectangle 22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59" name="Rectangle 23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0" name="Rectangle 24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1" name="Rectangle 25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2" name="Rectangle 26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5181603"/>
            <a:ext cx="5638800" cy="758826"/>
            <a:chOff x="960" y="3360"/>
            <a:chExt cx="3552" cy="478"/>
          </a:xfrm>
        </p:grpSpPr>
        <p:sp>
          <p:nvSpPr>
            <p:cNvPr id="347167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68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69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70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71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72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7173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7174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5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6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7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8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9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0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1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2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3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4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5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6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7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8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9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646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ADEB1-BF1B-43B2-8B9D-3407633BF4D0}" type="slidenum">
              <a:rPr lang="en-US"/>
              <a:pPr/>
              <a:t>41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2209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Operation dequeue throws an exception if the queue is empty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specified in the queue ADT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4343400" y="1600200"/>
            <a:ext cx="4419600" cy="2308324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dequeue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isEmpty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EmptyQueueException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 = n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511678"/>
            <a:ext cx="5638800" cy="758826"/>
            <a:chOff x="960" y="2597"/>
            <a:chExt cx="3552" cy="478"/>
          </a:xfrm>
        </p:grpSpPr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194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8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2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524000" y="5494335"/>
            <a:ext cx="5638800" cy="758824"/>
            <a:chOff x="960" y="3360"/>
            <a:chExt cx="3552" cy="478"/>
          </a:xfrm>
        </p:grpSpPr>
        <p:sp>
          <p:nvSpPr>
            <p:cNvPr id="349214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Q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215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0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216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1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217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2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349218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f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219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latin typeface="Times New Roman" pitchFamily="18" charset="0"/>
                </a:rPr>
                <a:t>r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349220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349221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2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3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4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5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6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7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8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9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0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1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2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5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010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DBE35-3407-490D-B443-655DDE7A19B7}" type="slidenum">
              <a:rPr lang="en-US"/>
              <a:pPr/>
              <a:t>42</a:t>
            </a:fld>
            <a:endParaRPr lang="en-US"/>
          </a:p>
        </p:txBody>
      </p:sp>
      <p:sp>
        <p:nvSpPr>
          <p:cNvPr id="43525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Queue Method</a:t>
            </a:r>
          </a:p>
        </p:txBody>
      </p:sp>
      <p:sp>
        <p:nvSpPr>
          <p:cNvPr id="435255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pPr>
              <a:buNone/>
            </a:pPr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All operations execute in O(1) time</a:t>
            </a: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1600200"/>
            <a:ext cx="4419600" cy="156966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front()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empty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EmptyQueueException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return Q[f]</a:t>
            </a:r>
            <a:endParaRPr lang="en-US" sz="2400" b="1" i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9935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DBE35-3407-490D-B443-655DDE7A19B7}" type="slidenum">
              <a:rPr lang="en-US"/>
              <a:pPr/>
              <a:t>43</a:t>
            </a:fld>
            <a:endParaRPr lang="en-US"/>
          </a:p>
        </p:txBody>
      </p:sp>
      <p:sp>
        <p:nvSpPr>
          <p:cNvPr id="43525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1905" y="1093197"/>
            <a:ext cx="6372896" cy="576480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template&lt;class Type&gt;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public: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&lt;Type&gt;&amp; operator=(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&lt;Type&gt;&amp;);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             // overload the assignment operator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void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initializeQueue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void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destroyQueue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isEmptyQueue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isFullQueue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void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addQueue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(Type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queueElement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void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deQueue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(Type&amp;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deqElement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queueSize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= 100);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&lt;Type&gt;&amp;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otherQueue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	// copy constructor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~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queueType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	//</a:t>
            </a:r>
            <a:r>
              <a:rPr lang="en-US" sz="1200" u="sng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destructor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private: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maxQueueSize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count;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front;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	</a:t>
            </a:r>
            <a:r>
              <a:rPr lang="en-US" sz="1200" dirty="0" err="1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 rear;</a:t>
            </a:r>
            <a:endParaRPr lang="en-US" sz="16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00"/>
                </a:solidFill>
                <a:latin typeface="+mn-lt"/>
                <a:ea typeface="Times New Roman" panose="02020603050405020304" pitchFamily="18" charset="0"/>
                <a:cs typeface="Consolas" panose="020B0609020204030204" pitchFamily="49" charset="0"/>
              </a:rPr>
              <a:t>	Type *list;  //pointer to the array that holds the queue elements</a:t>
            </a:r>
            <a:endParaRPr lang="en-US" sz="2400" dirty="0">
              <a:solidFill>
                <a:srgbClr val="FFFF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};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 example queue2.cpp </a:t>
            </a:r>
            <a:endParaRPr lang="en-US" sz="2400" dirty="0">
              <a:solidFill>
                <a:srgbClr val="FFFF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7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Queue ADT stores arbitrary objects</a:t>
            </a:r>
          </a:p>
          <a:p>
            <a:r>
              <a:rPr lang="en-US" sz="2000" dirty="0"/>
              <a:t>Insertions and deletions follow the first-in first-out scheme</a:t>
            </a:r>
          </a:p>
          <a:p>
            <a:r>
              <a:rPr lang="en-US" sz="2000" dirty="0"/>
              <a:t>Insertions are at the rear of the queue and removals are at the front of the queue</a:t>
            </a:r>
          </a:p>
          <a:p>
            <a:r>
              <a:rPr lang="en-US" sz="2000" dirty="0"/>
              <a:t>Main queue operations:</a:t>
            </a:r>
          </a:p>
          <a:p>
            <a:pPr lvl="1"/>
            <a:r>
              <a:rPr lang="en-US" sz="1800" dirty="0" err="1"/>
              <a:t>enqueue</a:t>
            </a:r>
            <a:r>
              <a:rPr lang="en-US" sz="1800" dirty="0"/>
              <a:t>(object): inserts an element at the end of the queue</a:t>
            </a:r>
          </a:p>
          <a:p>
            <a:pPr lvl="1"/>
            <a:r>
              <a:rPr lang="en-US" sz="1800" dirty="0"/>
              <a:t>object </a:t>
            </a:r>
            <a:r>
              <a:rPr lang="en-US" sz="1800" dirty="0" err="1"/>
              <a:t>dequeue</a:t>
            </a:r>
            <a:r>
              <a:rPr lang="en-US" sz="1800" dirty="0"/>
              <a:t>(): removes and returns the element at the front of the queue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Auxiliary queue operations: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 front(): returns the element at the front without removing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integer size(): returns the number of elements stored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boolean isEmpty(): indicates whether no elements are stored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Attempting the execution of </a:t>
            </a:r>
            <a:r>
              <a:rPr lang="en-US" sz="2000" dirty="0" err="1"/>
              <a:t>dequeue</a:t>
            </a:r>
            <a:r>
              <a:rPr lang="en-US" sz="2000" dirty="0"/>
              <a:t> or front on an empty queue throws an </a:t>
            </a:r>
            <a:r>
              <a:rPr lang="en-US" sz="2000" dirty="0" err="1"/>
              <a:t>EmptyQueueException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CBA-F92B-436E-8C88-E5CAE06E8B55}" type="slidenum">
              <a:rPr lang="en-US"/>
              <a:pPr/>
              <a:t>44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</p:txBody>
      </p:sp>
    </p:spTree>
    <p:extLst>
      <p:ext uri="{BB962C8B-B14F-4D97-AF65-F5344CB8AC3E}">
        <p14:creationId xmlns:p14="http://schemas.microsoft.com/office/powerpoint/2010/main" val="3714761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1596601-4E3F-458D-AB0A-63F0D23F9F37}" type="slidenum">
              <a:rPr lang="en-US"/>
              <a:pPr/>
              <a:t>45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2069" y="1795463"/>
            <a:ext cx="3968931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C++ interface corresponding to the Queue ADT</a:t>
            </a:r>
          </a:p>
          <a:p>
            <a:pPr eaLnBrk="1" hangingPunct="1"/>
            <a:r>
              <a:rPr lang="en-US" sz="2800" dirty="0"/>
              <a:t>Requires the def-</a:t>
            </a:r>
            <a:r>
              <a:rPr lang="en-US" sz="2800" dirty="0" err="1"/>
              <a:t>inition</a:t>
            </a:r>
            <a:r>
              <a:rPr lang="en-US" sz="2800" dirty="0"/>
              <a:t> of exception </a:t>
            </a:r>
            <a:r>
              <a:rPr lang="en-US" sz="2800" dirty="0" err="1">
                <a:latin typeface="Arial Narrow" pitchFamily="34" charset="0"/>
              </a:rPr>
              <a:t>QueueEmpty</a:t>
            </a:r>
            <a:endParaRPr lang="en-US" sz="2800" dirty="0"/>
          </a:p>
          <a:p>
            <a:pPr eaLnBrk="1" hangingPunct="1"/>
            <a:r>
              <a:rPr lang="en-US" sz="2800" dirty="0"/>
              <a:t>No corresponding built-in C++ class</a:t>
            </a:r>
            <a:endParaRPr lang="en-US" sz="28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4154984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template &lt;</a:t>
            </a:r>
            <a:r>
              <a:rPr lang="en-US" sz="2400" dirty="0" err="1">
                <a:solidFill>
                  <a:srgbClr val="FFFF00"/>
                </a:solidFill>
                <a:latin typeface="Arial Narrow" pitchFamily="34" charset="0"/>
              </a:rPr>
              <a:t>typename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 E&gt;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class Queue {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public: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Arial Narrow" pitchFamily="34" charset="0"/>
              </a:rPr>
              <a:t>int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 size()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Arial Narrow" pitchFamily="34" charset="0"/>
              </a:rPr>
              <a:t>bool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 empty()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const E&amp; front() const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	throw(</a:t>
            </a:r>
            <a:r>
              <a:rPr lang="en-US" sz="2400" kern="0" dirty="0" err="1">
                <a:solidFill>
                  <a:srgbClr val="FFFF00"/>
                </a:solidFill>
                <a:latin typeface="Arial Narrow" pitchFamily="34" charset="0"/>
              </a:rPr>
              <a:t>QueueEmpty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void </a:t>
            </a:r>
            <a:r>
              <a:rPr lang="en-US" sz="2400" dirty="0" err="1">
                <a:solidFill>
                  <a:srgbClr val="FFFF00"/>
                </a:solidFill>
                <a:latin typeface="Arial Narrow" pitchFamily="34" charset="0"/>
              </a:rPr>
              <a:t>enqueue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 (const E&amp; e);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void </a:t>
            </a:r>
            <a:r>
              <a:rPr lang="en-US" sz="2400" dirty="0" err="1">
                <a:solidFill>
                  <a:srgbClr val="FFFF00"/>
                </a:solidFill>
                <a:latin typeface="Arial Narrow" pitchFamily="34" charset="0"/>
              </a:rPr>
              <a:t>dequeue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()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	throw(</a:t>
            </a:r>
            <a:r>
              <a:rPr lang="en-US" sz="2400" kern="0" dirty="0" err="1">
                <a:solidFill>
                  <a:srgbClr val="FFFF00"/>
                </a:solidFill>
                <a:latin typeface="Arial Narrow" pitchFamily="34" charset="0"/>
              </a:rPr>
              <a:t>QueueEmpty</a:t>
            </a: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);};      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sz="2400" dirty="0">
                <a:solidFill>
                  <a:srgbClr val="FFFF00"/>
                </a:solidFill>
                <a:latin typeface="Arial Narrow" pitchFamily="34" charset="0"/>
              </a:rPr>
              <a:t>							5.15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81793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Queue Exception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56823" y="1519708"/>
            <a:ext cx="8306873" cy="1648496"/>
          </a:xfrm>
          <a:solidFill>
            <a:srgbClr val="000000"/>
          </a:solidFill>
          <a:ln>
            <a:solidFill>
              <a:schemeClr val="tx2"/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>
                <a:solidFill>
                  <a:srgbClr val="FFFF00"/>
                </a:solidFill>
              </a:rPr>
              <a:t>// class </a:t>
            </a:r>
            <a:r>
              <a:rPr lang="en-US" sz="11200" dirty="0" err="1">
                <a:solidFill>
                  <a:srgbClr val="FFFF00"/>
                </a:solidFill>
              </a:rPr>
              <a:t>QueueEmpty</a:t>
            </a:r>
            <a:r>
              <a:rPr lang="en-US" sz="11200" dirty="0">
                <a:solidFill>
                  <a:srgbClr val="FFFF00"/>
                </a:solidFill>
              </a:rPr>
              <a:t> : public </a:t>
            </a:r>
            <a:r>
              <a:rPr lang="en-US" sz="11200" dirty="0" err="1">
                <a:solidFill>
                  <a:srgbClr val="FFFF00"/>
                </a:solidFill>
              </a:rPr>
              <a:t>RuntimeException</a:t>
            </a:r>
            <a:r>
              <a:rPr lang="en-US" sz="11200" dirty="0">
                <a:solidFill>
                  <a:srgbClr val="FFFF00"/>
                </a:solidFill>
              </a:rPr>
              <a:t> { public: </a:t>
            </a:r>
            <a:r>
              <a:rPr lang="en-US" sz="11200" dirty="0" err="1">
                <a:solidFill>
                  <a:srgbClr val="FFFF00"/>
                </a:solidFill>
              </a:rPr>
              <a:t>QueueEmpty</a:t>
            </a:r>
            <a:r>
              <a:rPr lang="en-US" sz="11200" dirty="0">
                <a:solidFill>
                  <a:srgbClr val="FFFF00"/>
                </a:solidFill>
              </a:rPr>
              <a:t>(const string&amp; err) : </a:t>
            </a:r>
            <a:r>
              <a:rPr lang="en-US" sz="11200" dirty="0" err="1">
                <a:solidFill>
                  <a:srgbClr val="FFFF00"/>
                </a:solidFill>
              </a:rPr>
              <a:t>RuntimeException</a:t>
            </a:r>
            <a:r>
              <a:rPr lang="en-US" sz="11200" dirty="0">
                <a:solidFill>
                  <a:srgbClr val="FFFF00"/>
                </a:solidFill>
              </a:rPr>
              <a:t>(err) { } };</a:t>
            </a:r>
          </a:p>
          <a:p>
            <a:pPr>
              <a:buNone/>
            </a:pPr>
            <a:endParaRPr lang="en-US" sz="4600" b="1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36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3600" dirty="0">
                <a:solidFill>
                  <a:srgbClr val="FFFF00"/>
                </a:solidFill>
              </a:rPr>
              <a:t> </a:t>
            </a:r>
          </a:p>
          <a:p>
            <a:pPr lvl="1"/>
            <a:endParaRPr lang="en-US" sz="2500" dirty="0">
              <a:solidFill>
                <a:srgbClr val="FFFF00"/>
              </a:solidFill>
            </a:endParaRPr>
          </a:p>
          <a:p>
            <a:pPr lvl="1">
              <a:buNone/>
            </a:pPr>
            <a:endParaRPr lang="en-US" sz="2500" dirty="0">
              <a:solidFill>
                <a:srgbClr val="FFFF00"/>
              </a:solidFill>
            </a:endParaRPr>
          </a:p>
          <a:p>
            <a:pPr lvl="2"/>
            <a:endParaRPr lang="en-US" sz="16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64" y="3356499"/>
            <a:ext cx="2959597" cy="2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1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F6DE-24E0-4199-AA8D-DACE712B7A82}" type="slidenum">
              <a:rPr lang="en-US"/>
              <a:pPr/>
              <a:t>47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2" y="66051"/>
            <a:ext cx="8229600" cy="1143000"/>
          </a:xfrm>
        </p:spPr>
        <p:txBody>
          <a:bodyPr/>
          <a:lstStyle/>
          <a:p>
            <a:r>
              <a:rPr lang="en-US" dirty="0"/>
              <a:t>Queue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41" y="1062507"/>
            <a:ext cx="8083731" cy="51816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Operation</a:t>
            </a:r>
            <a:r>
              <a:rPr lang="en-US" sz="1800" b="1" i="1" u="sng" dirty="0">
                <a:solidFill>
                  <a:srgbClr val="FFFF00"/>
                </a:solidFill>
                <a:latin typeface="Times" pitchFamily="18" charset="0"/>
                <a:sym typeface="Wingdings" pitchFamily="2" charset="2"/>
              </a:rPr>
              <a:t>	           </a:t>
            </a:r>
            <a:r>
              <a:rPr lang="en-US" sz="18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Output</a:t>
            </a:r>
            <a:r>
              <a:rPr lang="en-US" sz="1800" b="1" i="1" u="sng" dirty="0">
                <a:solidFill>
                  <a:srgbClr val="FFFF00"/>
                </a:solidFill>
                <a:latin typeface="Times" pitchFamily="18" charset="0"/>
              </a:rPr>
              <a:t>	</a:t>
            </a:r>
            <a:r>
              <a:rPr lang="en-US" sz="18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front </a:t>
            </a:r>
            <a:r>
              <a:rPr lang="en-US" sz="1800" b="1" i="1" u="sng" dirty="0">
                <a:solidFill>
                  <a:srgbClr val="FFFF00"/>
                </a:solidFill>
                <a:latin typeface="Times" pitchFamily="18" charset="0"/>
                <a:sym typeface="Wingdings" pitchFamily="2" charset="2"/>
              </a:rPr>
              <a:t></a:t>
            </a:r>
            <a:r>
              <a:rPr lang="en-US" sz="1800" i="1" u="sng" dirty="0">
                <a:solidFill>
                  <a:srgbClr val="FFFF00"/>
                </a:solidFill>
                <a:latin typeface="Times" pitchFamily="18" charset="0"/>
              </a:rPr>
              <a:t>Q </a:t>
            </a:r>
            <a:r>
              <a:rPr lang="en-US" sz="18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 rear</a:t>
            </a:r>
            <a:endParaRPr lang="en-US" sz="1800" i="1" u="sng" dirty="0">
              <a:solidFill>
                <a:srgbClr val="FFFF00"/>
              </a:solidFill>
              <a:latin typeface="CMSSI10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dequeue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5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dequeue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3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MSS10" charset="0"/>
              </a:rPr>
              <a:t>front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7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dequeue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7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dequeue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“error”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MSS10" charset="0"/>
              </a:rPr>
              <a:t>isEmpty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true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FFFF00"/>
                </a:solidFill>
                <a:latin typeface="CMSS10" charset="0"/>
              </a:rPr>
              <a:t>size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)			2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enqueue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FF00"/>
                </a:solidFill>
                <a:latin typeface="CMSS10" charset="0"/>
              </a:rPr>
              <a:t>dequeue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()		</a:t>
            </a:r>
            <a:r>
              <a:rPr lang="en-US" sz="1800" i="1" dirty="0">
                <a:solidFill>
                  <a:srgbClr val="FFFF00"/>
                </a:solidFill>
                <a:latin typeface="Times" pitchFamily="18" charset="0"/>
              </a:rPr>
              <a:t>9	</a:t>
            </a:r>
            <a:r>
              <a:rPr lang="en-US" sz="18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3</a:t>
            </a:r>
            <a:r>
              <a:rPr lang="en-US" sz="1800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Times" pitchFamily="18" charset="0"/>
              </a:rPr>
              <a:t>5</a:t>
            </a:r>
            <a:r>
              <a:rPr 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MR10" charset="0"/>
              </a:rPr>
              <a:t>)	</a:t>
            </a:r>
            <a:endParaRPr lang="en-US" sz="1600" dirty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MR10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5002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DCF9C-65B2-44C7-9E49-C3305036469A}" type="slidenum">
              <a:rPr lang="en-US"/>
              <a:pPr/>
              <a:t>48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>
            <a:normAutofit/>
          </a:bodyPr>
          <a:lstStyle/>
          <a:p>
            <a:r>
              <a:rPr lang="en-US"/>
              <a:t>Queue with a Singly Linked List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17625"/>
            <a:ext cx="77724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We might implement a queue with a singly linked list</a:t>
            </a:r>
          </a:p>
          <a:p>
            <a:pPr lvl="1"/>
            <a:r>
              <a:rPr lang="en-US" sz="2000" dirty="0"/>
              <a:t>The front element is stored at the first node</a:t>
            </a:r>
          </a:p>
          <a:p>
            <a:pPr lvl="1"/>
            <a:r>
              <a:rPr lang="en-US" sz="2000" dirty="0"/>
              <a:t>The rear element is stored at the last node</a:t>
            </a:r>
          </a:p>
          <a:p>
            <a:r>
              <a:rPr lang="en-US" sz="2400" dirty="0"/>
              <a:t>Not efficient since it provides access to only one side of the list (using only one pointer)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933450" y="42957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rot="5400000" flipV="1">
            <a:off x="1524000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8288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365375" y="4302125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>
            <a:off x="2097088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2633663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34401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397668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 flipV="1">
            <a:off x="4244975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5051425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55880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 flipV="1">
            <a:off x="5856288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666273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71993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 flipV="1">
            <a:off x="7467600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7" name="Line 21"/>
          <p:cNvSpPr>
            <a:spLocks noChangeShapeType="1"/>
          </p:cNvSpPr>
          <p:nvPr/>
        </p:nvSpPr>
        <p:spPr bwMode="auto">
          <a:xfrm>
            <a:off x="3708400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8" name="Line 22"/>
          <p:cNvSpPr>
            <a:spLocks noChangeShapeType="1"/>
          </p:cNvSpPr>
          <p:nvPr/>
        </p:nvSpPr>
        <p:spPr bwMode="auto">
          <a:xfrm>
            <a:off x="5319713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931025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8226425" y="43957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pic>
        <p:nvPicPr>
          <p:cNvPr id="439321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41337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1850" y="541337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3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0825" y="541337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4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100" y="541337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39325" name="AutoShape 29"/>
          <p:cNvSpPr>
            <a:spLocks noChangeArrowheads="1"/>
          </p:cNvSpPr>
          <p:nvPr/>
        </p:nvSpPr>
        <p:spPr bwMode="auto">
          <a:xfrm>
            <a:off x="1524000" y="3768725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1828800" y="3733800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nodes</a:t>
            </a:r>
          </a:p>
        </p:txBody>
      </p:sp>
      <p:sp>
        <p:nvSpPr>
          <p:cNvPr id="439327" name="AutoShape 31"/>
          <p:cNvSpPr>
            <a:spLocks noChangeArrowheads="1"/>
          </p:cNvSpPr>
          <p:nvPr/>
        </p:nvSpPr>
        <p:spPr bwMode="auto">
          <a:xfrm>
            <a:off x="1524000" y="5140325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6053138" y="60039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530035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Circularly Link List  </a:t>
            </a:r>
          </a:p>
        </p:txBody>
      </p:sp>
      <p:sp>
        <p:nvSpPr>
          <p:cNvPr id="77109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sz="2400" dirty="0"/>
              <a:t>A linked list without head or tail</a:t>
            </a:r>
          </a:p>
          <a:p>
            <a:r>
              <a:rPr lang="en-US" sz="2400" dirty="0"/>
              <a:t>Traversal means circle through all nodes</a:t>
            </a:r>
          </a:p>
          <a:p>
            <a:r>
              <a:rPr lang="en-US" sz="2400" dirty="0"/>
              <a:t>Singly linked list where the last node points to the first node</a:t>
            </a:r>
          </a:p>
          <a:p>
            <a:r>
              <a:rPr lang="en-US" sz="2400" dirty="0"/>
              <a:t>Cursor allows one to have a place to start </a:t>
            </a:r>
          </a:p>
          <a:p>
            <a:pPr lvl="1"/>
            <a:r>
              <a:rPr lang="en-US" sz="2000" dirty="0"/>
              <a:t>Keeps track of where traversing commenced</a:t>
            </a:r>
          </a:p>
          <a:p>
            <a:pPr lvl="1"/>
            <a:r>
              <a:rPr lang="en-US" sz="2000" dirty="0"/>
              <a:t>Methods</a:t>
            </a:r>
          </a:p>
          <a:p>
            <a:pPr lvl="2"/>
            <a:r>
              <a:rPr lang="en-US" sz="1800" dirty="0"/>
              <a:t>Add node: insert after the cursor </a:t>
            </a:r>
          </a:p>
          <a:p>
            <a:pPr lvl="2"/>
            <a:r>
              <a:rPr lang="en-US" sz="1800" dirty="0"/>
              <a:t>Remove node: remove node immediately after the cursor</a:t>
            </a:r>
          </a:p>
          <a:p>
            <a:pPr lvl="2"/>
            <a:r>
              <a:rPr lang="en-US" sz="1800" dirty="0"/>
              <a:t>Advance node: advance the cursor to the next node</a:t>
            </a:r>
            <a:endParaRPr lang="en-US" sz="1600" dirty="0"/>
          </a:p>
        </p:txBody>
      </p:sp>
      <p:pic>
        <p:nvPicPr>
          <p:cNvPr id="57139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2071" y="5173300"/>
            <a:ext cx="5903912" cy="90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26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187B71A-8CFC-4223-B0AD-5E1FCB6C2BA1}" type="slidenum">
              <a:rPr lang="en-US"/>
              <a:pPr/>
              <a:t>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Stacks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Chain of method calls in the C++ run-time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Component of other data structures</a:t>
            </a: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3073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6960" y="4850091"/>
            <a:ext cx="1746540" cy="1590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52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as a Circularly Link List  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648200" y="1981200"/>
            <a:ext cx="147476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cursor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673100" y="2687638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MSP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1600200" y="2687638"/>
            <a:ext cx="500063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1768475" y="2882900"/>
            <a:ext cx="95091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22563" y="2687638"/>
            <a:ext cx="2046287" cy="469900"/>
            <a:chOff x="398" y="3218"/>
            <a:chExt cx="1289" cy="296"/>
          </a:xfrm>
        </p:grpSpPr>
        <p:sp>
          <p:nvSpPr>
            <p:cNvPr id="56338" name="Text Box 9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ATL</a:t>
              </a:r>
            </a:p>
          </p:txBody>
        </p:sp>
        <p:sp>
          <p:nvSpPr>
            <p:cNvPr id="56339" name="Text Box 10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340" name="Line 11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9800" y="2687638"/>
            <a:ext cx="2046288" cy="469900"/>
            <a:chOff x="398" y="3218"/>
            <a:chExt cx="1289" cy="296"/>
          </a:xfrm>
        </p:grpSpPr>
        <p:sp>
          <p:nvSpPr>
            <p:cNvPr id="56335" name="Text Box 13"/>
            <p:cNvSpPr txBox="1">
              <a:spLocks noChangeArrowheads="1"/>
            </p:cNvSpPr>
            <p:nvPr/>
          </p:nvSpPr>
          <p:spPr bwMode="auto">
            <a:xfrm>
              <a:off x="398" y="3218"/>
              <a:ext cx="576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BOS</a:t>
              </a:r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>
              <a:off x="982" y="3218"/>
              <a:ext cx="315" cy="29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>
              <a:off x="1088" y="3341"/>
              <a:ext cx="599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29" name="Line 16"/>
          <p:cNvSpPr>
            <a:spLocks noChangeShapeType="1"/>
          </p:cNvSpPr>
          <p:nvPr/>
        </p:nvSpPr>
        <p:spPr bwMode="auto">
          <a:xfrm>
            <a:off x="5187950" y="2393950"/>
            <a:ext cx="0" cy="277813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0" name="Text Box 17"/>
          <p:cNvSpPr txBox="1">
            <a:spLocks noChangeArrowheads="1"/>
          </p:cNvSpPr>
          <p:nvPr/>
        </p:nvSpPr>
        <p:spPr bwMode="auto">
          <a:xfrm>
            <a:off x="6802438" y="2673350"/>
            <a:ext cx="914400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MIA</a:t>
            </a:r>
          </a:p>
        </p:txBody>
      </p:sp>
      <p:sp>
        <p:nvSpPr>
          <p:cNvPr id="56331" name="Text Box 18"/>
          <p:cNvSpPr txBox="1">
            <a:spLocks noChangeArrowheads="1"/>
          </p:cNvSpPr>
          <p:nvPr/>
        </p:nvSpPr>
        <p:spPr bwMode="auto">
          <a:xfrm>
            <a:off x="7729538" y="2673350"/>
            <a:ext cx="500062" cy="4699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6332" name="Line 19"/>
          <p:cNvSpPr>
            <a:spLocks noChangeShapeType="1"/>
          </p:cNvSpPr>
          <p:nvPr/>
        </p:nvSpPr>
        <p:spPr bwMode="auto">
          <a:xfrm rot="-5400000">
            <a:off x="8006556" y="3267869"/>
            <a:ext cx="26193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3" name="Line 20"/>
          <p:cNvSpPr>
            <a:spLocks noChangeShapeType="1"/>
          </p:cNvSpPr>
          <p:nvPr/>
        </p:nvSpPr>
        <p:spPr bwMode="auto">
          <a:xfrm>
            <a:off x="1800225" y="3427413"/>
            <a:ext cx="6335713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4" name="Line 21"/>
          <p:cNvSpPr>
            <a:spLocks noChangeShapeType="1"/>
          </p:cNvSpPr>
          <p:nvPr/>
        </p:nvSpPr>
        <p:spPr bwMode="auto">
          <a:xfrm rot="-5400000">
            <a:off x="1613694" y="3298032"/>
            <a:ext cx="261937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7600" y="1524000"/>
            <a:ext cx="37625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Cursor  - points to a node in the list</a:t>
            </a:r>
          </a:p>
        </p:txBody>
      </p:sp>
    </p:spTree>
    <p:extLst>
      <p:ext uri="{BB962C8B-B14F-4D97-AF65-F5344CB8AC3E}">
        <p14:creationId xmlns:p14="http://schemas.microsoft.com/office/powerpoint/2010/main" val="3816886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Circularly Linked Lists Methods (1)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800" dirty="0"/>
              <a:t>front ()</a:t>
            </a:r>
          </a:p>
          <a:p>
            <a:pPr marL="685800" lvl="1"/>
            <a:r>
              <a:rPr lang="en-US" sz="2400" dirty="0"/>
              <a:t>Returns the element referenced by the cursor (front of the queue)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  <a:p>
            <a:pPr marL="285750" indent="-285750"/>
            <a:r>
              <a:rPr lang="en-US" sz="2800" dirty="0"/>
              <a:t>back ()</a:t>
            </a:r>
          </a:p>
          <a:p>
            <a:pPr marL="685800" lvl="1"/>
            <a:r>
              <a:rPr lang="en-US" sz="2400" dirty="0"/>
              <a:t>Returns the element immediately after the cursor (rear of the queue)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  <a:p>
            <a:pPr marL="285750" indent="-285750"/>
            <a:r>
              <a:rPr lang="en-US" sz="2800" dirty="0"/>
              <a:t>advance ()</a:t>
            </a:r>
          </a:p>
          <a:p>
            <a:pPr marL="685800" lvl="1"/>
            <a:r>
              <a:rPr lang="en-US" sz="2400" dirty="0"/>
              <a:t>Advance the cursor to the next in the list</a:t>
            </a:r>
          </a:p>
          <a:p>
            <a:pPr marL="685800" lvl="1"/>
            <a:r>
              <a:rPr lang="en-US" sz="2400" dirty="0"/>
              <a:t>Returns an error if the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861039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Circularly Linked Lists Methods (2)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dirty="0"/>
              <a:t>add (e)</a:t>
            </a:r>
          </a:p>
          <a:p>
            <a:pPr marL="685800" lvl="1"/>
            <a:r>
              <a:rPr lang="en-US" sz="2400" dirty="0"/>
              <a:t>Insert a new node with element e immediately after the cursor</a:t>
            </a:r>
          </a:p>
          <a:p>
            <a:pPr marL="685800" lvl="1"/>
            <a:r>
              <a:rPr lang="en-US" sz="2400" dirty="0"/>
              <a:t>If the list is empty, then this node becomes the cursor and its next pointer points to itself</a:t>
            </a:r>
          </a:p>
          <a:p>
            <a:pPr marL="285750" indent="-285750"/>
            <a:r>
              <a:rPr lang="en-US" sz="2800" dirty="0"/>
              <a:t>remove ()</a:t>
            </a:r>
          </a:p>
          <a:p>
            <a:pPr marL="685800" lvl="1"/>
            <a:r>
              <a:rPr lang="en-US" sz="2400" dirty="0"/>
              <a:t>Remove the node immediately after the cursor</a:t>
            </a:r>
          </a:p>
          <a:p>
            <a:pPr marL="1085850" lvl="2"/>
            <a:r>
              <a:rPr lang="en-US" sz="1800" dirty="0"/>
              <a:t>Not the cursor itself unless it is the only node</a:t>
            </a:r>
          </a:p>
          <a:p>
            <a:pPr marL="685800" lvl="1"/>
            <a:r>
              <a:rPr lang="en-US" sz="2400" dirty="0"/>
              <a:t>If the list becomes empty, the cursor is set to null</a:t>
            </a:r>
          </a:p>
          <a:p>
            <a:pPr marL="685800"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6556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Element (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dirty="0"/>
              <a:t>First invoke the add() method which inserts a new element after the cursor at the rear of the queue</a:t>
            </a:r>
          </a:p>
          <a:p>
            <a:pPr marL="285750" indent="-285750"/>
            <a:r>
              <a:rPr lang="en-US" sz="2800" dirty="0"/>
              <a:t>Then invoke the advance() method to advance the cursor to the new element making it the rear</a:t>
            </a:r>
          </a:p>
          <a:p>
            <a:pPr marL="685800" lvl="1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3659764"/>
            <a:ext cx="4532993" cy="30922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661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43000"/>
          </a:xfrm>
        </p:spPr>
        <p:txBody>
          <a:bodyPr/>
          <a:lstStyle/>
          <a:p>
            <a:r>
              <a:rPr lang="en-US" dirty="0"/>
              <a:t>Removing an Element (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marL="285750" indent="-285750"/>
            <a:r>
              <a:rPr lang="en-US" sz="2800" dirty="0"/>
              <a:t>Invoke the remove() method which removes the node after the cursor which is the front of the queue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12" y="3243716"/>
            <a:ext cx="4524375" cy="2257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335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43000"/>
          </a:xfrm>
        </p:spPr>
        <p:txBody>
          <a:bodyPr/>
          <a:lstStyle/>
          <a:p>
            <a:r>
              <a:rPr lang="en-US" dirty="0"/>
              <a:t>Implementing a Circular Queue</a:t>
            </a:r>
          </a:p>
        </p:txBody>
      </p:sp>
      <p:sp>
        <p:nvSpPr>
          <p:cNvPr id="7516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683125"/>
          </a:xfrm>
        </p:spPr>
        <p:txBody>
          <a:bodyPr/>
          <a:lstStyle/>
          <a:p>
            <a:pPr marL="514350" indent="-514350">
              <a:buNone/>
            </a:pPr>
            <a:r>
              <a:rPr lang="en-US" sz="1800" dirty="0" err="1"/>
              <a:t>typedef</a:t>
            </a:r>
            <a:r>
              <a:rPr lang="en-US" sz="1800" dirty="0"/>
              <a:t> string Elem;			// queue element type</a:t>
            </a:r>
          </a:p>
          <a:p>
            <a:pPr marL="514350" indent="-514350">
              <a:buNone/>
            </a:pPr>
            <a:r>
              <a:rPr lang="en-US" sz="1800" dirty="0"/>
              <a:t>  class </a:t>
            </a:r>
            <a:r>
              <a:rPr lang="en-US" sz="1800" dirty="0" err="1"/>
              <a:t>LinkedQueue</a:t>
            </a:r>
            <a:r>
              <a:rPr lang="en-US" sz="1800" dirty="0"/>
              <a:t> {			// queue as doubly linked list</a:t>
            </a:r>
          </a:p>
          <a:p>
            <a:pPr marL="514350" indent="-514350">
              <a:buNone/>
            </a:pPr>
            <a:r>
              <a:rPr lang="en-US" sz="1800" dirty="0"/>
              <a:t>  public:</a:t>
            </a:r>
          </a:p>
          <a:p>
            <a:pPr marL="514350" indent="-514350">
              <a:buNone/>
            </a:pPr>
            <a:r>
              <a:rPr lang="en-US" sz="1800" dirty="0"/>
              <a:t>    </a:t>
            </a:r>
            <a:r>
              <a:rPr lang="en-US" sz="1800" dirty="0" err="1"/>
              <a:t>LinkedQueue</a:t>
            </a:r>
            <a:r>
              <a:rPr lang="en-US" sz="1800" dirty="0"/>
              <a:t>();			// constructor</a:t>
            </a:r>
          </a:p>
          <a:p>
            <a:pPr marL="514350" indent="-51435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size() const;				// number of items in the queue</a:t>
            </a:r>
          </a:p>
          <a:p>
            <a:pPr marL="514350" indent="-514350">
              <a:buNone/>
            </a:pPr>
            <a:r>
              <a:rPr lang="en-US" sz="1800" dirty="0"/>
              <a:t>    </a:t>
            </a:r>
            <a:r>
              <a:rPr lang="en-US" sz="1800" dirty="0" err="1"/>
              <a:t>bool</a:t>
            </a:r>
            <a:r>
              <a:rPr lang="en-US" sz="1800" dirty="0"/>
              <a:t> empty() const;			// is the queue empty?</a:t>
            </a:r>
          </a:p>
          <a:p>
            <a:pPr marL="514350" indent="-514350">
              <a:buNone/>
            </a:pPr>
            <a:r>
              <a:rPr lang="en-US" sz="1800" dirty="0"/>
              <a:t>    const Elem&amp; front() const throw(</a:t>
            </a:r>
            <a:r>
              <a:rPr lang="en-US" sz="1800" dirty="0" err="1"/>
              <a:t>QueueEmpty</a:t>
            </a:r>
            <a:r>
              <a:rPr lang="en-US" sz="1800" dirty="0"/>
              <a:t>); // the front element</a:t>
            </a:r>
          </a:p>
          <a:p>
            <a:pPr marL="514350" indent="-51435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enqueue</a:t>
            </a:r>
            <a:r>
              <a:rPr lang="en-US" sz="1800" dirty="0"/>
              <a:t>(const Elem&amp; e);		// </a:t>
            </a:r>
            <a:r>
              <a:rPr lang="en-US" sz="1800" dirty="0" err="1"/>
              <a:t>enqueue</a:t>
            </a:r>
            <a:r>
              <a:rPr lang="en-US" sz="1800" dirty="0"/>
              <a:t> element at rear</a:t>
            </a:r>
          </a:p>
          <a:p>
            <a:pPr marL="514350" indent="-51435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dequeue</a:t>
            </a:r>
            <a:r>
              <a:rPr lang="en-US" sz="1800" dirty="0"/>
              <a:t>() throw(</a:t>
            </a:r>
            <a:r>
              <a:rPr lang="en-US" sz="1800" dirty="0" err="1"/>
              <a:t>QueueEmpty</a:t>
            </a:r>
            <a:r>
              <a:rPr lang="en-US" sz="1800" dirty="0"/>
              <a:t>);	// </a:t>
            </a:r>
            <a:r>
              <a:rPr lang="en-US" sz="1800" dirty="0" err="1"/>
              <a:t>dequeue</a:t>
            </a:r>
            <a:r>
              <a:rPr lang="en-US" sz="1800" dirty="0"/>
              <a:t> element at front</a:t>
            </a:r>
          </a:p>
          <a:p>
            <a:pPr marL="514350" indent="-514350">
              <a:buNone/>
            </a:pPr>
            <a:r>
              <a:rPr lang="en-US" sz="1800" dirty="0"/>
              <a:t>  private:					// member data</a:t>
            </a:r>
          </a:p>
          <a:p>
            <a:pPr marL="514350" indent="-514350">
              <a:buNone/>
            </a:pPr>
            <a:r>
              <a:rPr lang="en-US" sz="1800" dirty="0"/>
              <a:t>    </a:t>
            </a:r>
            <a:r>
              <a:rPr lang="en-US" sz="1800" dirty="0" err="1"/>
              <a:t>CircleList</a:t>
            </a:r>
            <a:r>
              <a:rPr lang="en-US" sz="1800" dirty="0"/>
              <a:t> C;				// circular list of elements</a:t>
            </a:r>
          </a:p>
          <a:p>
            <a:pPr marL="514350" indent="-51435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n;					// number of elements</a:t>
            </a:r>
          </a:p>
          <a:p>
            <a:pPr marL="514350" indent="-514350">
              <a:buNone/>
            </a:pPr>
            <a:r>
              <a:rPr lang="en-US" sz="1800" dirty="0"/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5516860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see 5.18 – 5.20</a:t>
            </a:r>
          </a:p>
        </p:txBody>
      </p:sp>
    </p:spTree>
    <p:extLst>
      <p:ext uri="{BB962C8B-B14F-4D97-AF65-F5344CB8AC3E}">
        <p14:creationId xmlns:p14="http://schemas.microsoft.com/office/powerpoint/2010/main" val="2233691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DCF9C-65B2-44C7-9E49-C3305036469A}" type="slidenum">
              <a:rPr lang="en-US"/>
              <a:pPr/>
              <a:t>56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Another Implement of a Queue using a Linked List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We can implement a queue with a singly linked list</a:t>
            </a:r>
          </a:p>
          <a:p>
            <a:pPr lvl="1"/>
            <a:r>
              <a:rPr lang="en-US" sz="2000" dirty="0"/>
              <a:t>The front element is stored at the first node</a:t>
            </a:r>
          </a:p>
          <a:p>
            <a:pPr lvl="1"/>
            <a:r>
              <a:rPr lang="en-US" sz="2000" dirty="0"/>
              <a:t>The rear element is stored at the last node</a:t>
            </a:r>
          </a:p>
          <a:p>
            <a:r>
              <a:rPr lang="en-US" sz="2400" dirty="0"/>
              <a:t>The space used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and each operation of the Queue ADT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 </a:t>
            </a:r>
            <a:r>
              <a:rPr lang="en-US" sz="2400" dirty="0"/>
              <a:t>time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933450" y="4295775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rot="5400000" flipV="1">
            <a:off x="1524000" y="4267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 rot="-5400000" flipH="1" flipV="1">
            <a:off x="6905625" y="399097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7050088" y="33147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r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18288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365375" y="4302125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>
            <a:off x="2097088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2633663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34401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397668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 flipV="1">
            <a:off x="4244975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5051425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5588000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 flipV="1">
            <a:off x="5856288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6662738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7199313" y="4302125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 flipV="1">
            <a:off x="7467600" y="4570413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7" name="Line 21"/>
          <p:cNvSpPr>
            <a:spLocks noChangeShapeType="1"/>
          </p:cNvSpPr>
          <p:nvPr/>
        </p:nvSpPr>
        <p:spPr bwMode="auto">
          <a:xfrm>
            <a:off x="3708400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8" name="Line 22"/>
          <p:cNvSpPr>
            <a:spLocks noChangeShapeType="1"/>
          </p:cNvSpPr>
          <p:nvPr/>
        </p:nvSpPr>
        <p:spPr bwMode="auto">
          <a:xfrm>
            <a:off x="5319713" y="4570413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931025" y="4570413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8226425" y="4395788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latin typeface="Tahoma" pitchFamily="34" charset="0"/>
                <a:sym typeface="Symbol" pitchFamily="18" charset="2"/>
              </a:rPr>
              <a:t></a:t>
            </a:r>
            <a:endParaRPr lang="en-US" sz="2000" b="1">
              <a:latin typeface="Tahoma" pitchFamily="34" charset="0"/>
            </a:endParaRPr>
          </a:p>
        </p:txBody>
      </p:sp>
      <p:pic>
        <p:nvPicPr>
          <p:cNvPr id="439321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41337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1850" y="541337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3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0825" y="541337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39324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100" y="541337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39325" name="AutoShape 29"/>
          <p:cNvSpPr>
            <a:spLocks noChangeArrowheads="1"/>
          </p:cNvSpPr>
          <p:nvPr/>
        </p:nvSpPr>
        <p:spPr bwMode="auto">
          <a:xfrm>
            <a:off x="1524000" y="3768725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1676400" y="3730625"/>
            <a:ext cx="84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nodes</a:t>
            </a:r>
          </a:p>
        </p:txBody>
      </p:sp>
      <p:sp>
        <p:nvSpPr>
          <p:cNvPr id="439327" name="AutoShape 31"/>
          <p:cNvSpPr>
            <a:spLocks noChangeArrowheads="1"/>
          </p:cNvSpPr>
          <p:nvPr/>
        </p:nvSpPr>
        <p:spPr bwMode="auto">
          <a:xfrm>
            <a:off x="1524000" y="5140325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6053138" y="60039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42955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 marL="461963" indent="-346075">
              <a:buFont typeface="Arial" charset="0"/>
              <a:buNone/>
            </a:pPr>
            <a:endParaRPr lang="en-US" altLang="en-US" b="0" dirty="0"/>
          </a:p>
          <a:p>
            <a:pPr marL="461963" indent="-346075" algn="just">
              <a:buFont typeface="Symbol" pitchFamily="18" charset="2"/>
              <a:buChar char="·"/>
            </a:pPr>
            <a:r>
              <a:rPr lang="en-US" altLang="en-US" dirty="0"/>
              <a:t>Two pointers, front and rear, are used to maintain a queue</a:t>
            </a:r>
            <a:r>
              <a:rPr lang="en-US" altLang="en-US" sz="2400" dirty="0"/>
              <a:t> </a:t>
            </a:r>
          </a:p>
          <a:p>
            <a:pPr marL="461963" indent="-346075" algn="just">
              <a:buFont typeface="Symbol" pitchFamily="18" charset="2"/>
              <a:buChar char="·"/>
            </a:pPr>
            <a:endParaRPr lang="en-US" altLang="en-US" dirty="0"/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//Definition of the node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template &lt;class Type&gt;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</a:t>
            </a:r>
            <a:r>
              <a:rPr lang="en-US" altLang="en-US" dirty="0" err="1"/>
              <a:t>nodeType</a:t>
            </a:r>
            <a:endParaRPr lang="en-US" altLang="en-US" dirty="0"/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{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	Type info;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nodeType</a:t>
            </a:r>
            <a:r>
              <a:rPr lang="en-US" altLang="en-US" dirty="0"/>
              <a:t>&lt;Type&gt; *link;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dirty="0"/>
              <a:t>};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Linked Implementation of Queues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30029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346075">
              <a:buFont typeface="Arial" charset="0"/>
              <a:buNone/>
            </a:pPr>
            <a:r>
              <a:rPr lang="en-US" altLang="en-US" sz="2200" b="1" dirty="0"/>
              <a:t>template&lt;class Type&gt;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class </a:t>
            </a:r>
            <a:r>
              <a:rPr lang="en-US" altLang="en-US" sz="2200" b="1" dirty="0" err="1"/>
              <a:t>linkedQueueType</a:t>
            </a:r>
            <a:endParaRPr lang="en-US" altLang="en-US" sz="2200" b="1" dirty="0"/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{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public: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1900" b="1" dirty="0"/>
              <a:t>const </a:t>
            </a:r>
            <a:r>
              <a:rPr lang="en-US" altLang="en-US" sz="1900" b="1" dirty="0" err="1"/>
              <a:t>linkedQueueType</a:t>
            </a:r>
            <a:r>
              <a:rPr lang="en-US" altLang="en-US" sz="1900" b="1" dirty="0"/>
              <a:t>&lt;Type&gt;&amp; operator (const </a:t>
            </a:r>
            <a:r>
              <a:rPr lang="en-US" altLang="en-US" sz="1900" b="1" dirty="0" err="1"/>
              <a:t>linkedQueueType</a:t>
            </a:r>
            <a:r>
              <a:rPr lang="en-US" altLang="en-US" sz="1900" b="1" dirty="0"/>
              <a:t>&lt;Type&gt;&amp;); 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bool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isEmptyQueue</a:t>
            </a:r>
            <a:r>
              <a:rPr lang="en-US" altLang="en-US" sz="2200" b="1" dirty="0"/>
              <a:t>();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bool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isFullQueue</a:t>
            </a:r>
            <a:r>
              <a:rPr lang="en-US" altLang="en-US" sz="2200" b="1" dirty="0"/>
              <a:t>();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void </a:t>
            </a:r>
            <a:r>
              <a:rPr lang="en-US" altLang="en-US" sz="2200" b="1" dirty="0" err="1"/>
              <a:t>destroyQueue</a:t>
            </a:r>
            <a:r>
              <a:rPr lang="en-US" altLang="en-US" sz="2200" b="1" dirty="0"/>
              <a:t>();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void </a:t>
            </a:r>
            <a:r>
              <a:rPr lang="en-US" altLang="en-US" sz="2200" b="1" dirty="0" err="1"/>
              <a:t>initializeQueue</a:t>
            </a:r>
            <a:r>
              <a:rPr lang="en-US" altLang="en-US" sz="2200" b="1" dirty="0"/>
              <a:t>();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void </a:t>
            </a:r>
            <a:r>
              <a:rPr lang="en-US" altLang="en-US" sz="2200" b="1" dirty="0" err="1"/>
              <a:t>addQueue</a:t>
            </a:r>
            <a:r>
              <a:rPr lang="en-US" altLang="en-US" sz="2200" b="1" dirty="0"/>
              <a:t>(</a:t>
            </a:r>
            <a:r>
              <a:rPr lang="fr-FR" altLang="en-US" sz="2200" b="1" dirty="0" err="1"/>
              <a:t>const</a:t>
            </a:r>
            <a:r>
              <a:rPr lang="fr-FR" altLang="en-US" sz="2200" b="1" dirty="0"/>
              <a:t> Type&amp; </a:t>
            </a:r>
            <a:r>
              <a:rPr lang="en-US" altLang="en-US" sz="2200" b="1" dirty="0" err="1"/>
              <a:t>newElement</a:t>
            </a:r>
            <a:r>
              <a:rPr lang="en-US" altLang="en-US" sz="2200" b="1" dirty="0"/>
              <a:t>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void </a:t>
            </a:r>
            <a:r>
              <a:rPr lang="en-US" altLang="en-US" sz="2200" b="1" dirty="0" err="1"/>
              <a:t>deQueue</a:t>
            </a:r>
            <a:r>
              <a:rPr lang="en-US" altLang="en-US" sz="2200" b="1" dirty="0"/>
              <a:t>(Type&amp; </a:t>
            </a:r>
            <a:r>
              <a:rPr lang="en-US" altLang="en-US" sz="2200" b="1" dirty="0" err="1"/>
              <a:t>deqElement</a:t>
            </a:r>
            <a:r>
              <a:rPr lang="en-US" altLang="en-US" sz="2200" b="1" dirty="0"/>
              <a:t>);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linkedQueueType</a:t>
            </a:r>
            <a:r>
              <a:rPr lang="en-US" altLang="en-US" sz="2200" b="1" dirty="0"/>
              <a:t> (); //default constructor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linkedQueueType</a:t>
            </a:r>
            <a:r>
              <a:rPr lang="en-US" altLang="en-US" sz="2200" b="1" dirty="0"/>
              <a:t>(const </a:t>
            </a:r>
            <a:r>
              <a:rPr lang="en-US" altLang="en-US" sz="2200" b="1" dirty="0" err="1"/>
              <a:t>linkedQueueType</a:t>
            </a:r>
            <a:r>
              <a:rPr lang="en-US" altLang="en-US" sz="2200" b="1" dirty="0"/>
              <a:t>&lt;Type&gt;&amp; </a:t>
            </a:r>
            <a:r>
              <a:rPr lang="en-US" altLang="en-US" sz="2200" b="1" dirty="0" err="1"/>
              <a:t>otherQueue</a:t>
            </a:r>
            <a:r>
              <a:rPr lang="en-US" altLang="en-US" sz="2200" b="1" dirty="0"/>
              <a:t>); 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~</a:t>
            </a:r>
            <a:r>
              <a:rPr lang="en-US" altLang="en-US" sz="2200" b="1" dirty="0" err="1"/>
              <a:t>linkedQueueType</a:t>
            </a:r>
            <a:r>
              <a:rPr lang="en-US" altLang="en-US" sz="2200" b="1" dirty="0"/>
              <a:t>(); //destructor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endParaRPr lang="en-US" altLang="en-US" sz="2200" b="1" dirty="0"/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private: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nodeType</a:t>
            </a:r>
            <a:r>
              <a:rPr lang="en-US" altLang="en-US" sz="2200" b="1" dirty="0"/>
              <a:t>&lt;Type&gt; *front; 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    </a:t>
            </a:r>
            <a:r>
              <a:rPr lang="en-US" altLang="en-US" sz="2200" b="1" dirty="0" err="1"/>
              <a:t>nodeType</a:t>
            </a:r>
            <a:r>
              <a:rPr lang="en-US" altLang="en-US" sz="2200" b="1" dirty="0"/>
              <a:t>&lt;Type&gt; *rear;  </a:t>
            </a:r>
          </a:p>
          <a:p>
            <a:pPr marL="461963" indent="-346075">
              <a:spcBef>
                <a:spcPct val="0"/>
              </a:spcBef>
              <a:buFont typeface="Arial" charset="0"/>
              <a:buNone/>
            </a:pPr>
            <a:r>
              <a:rPr lang="en-US" altLang="en-US" sz="2200" b="1" dirty="0"/>
              <a:t>}; </a:t>
            </a:r>
            <a:r>
              <a:rPr lang="en-US" altLang="en-US" sz="2200" b="1" dirty="0">
                <a:solidFill>
                  <a:srgbClr val="FF0000"/>
                </a:solidFill>
              </a:rPr>
              <a:t> 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Queue as a Linked List  </a:t>
            </a:r>
          </a:p>
        </p:txBody>
      </p:sp>
    </p:spTree>
    <p:extLst>
      <p:ext uri="{BB962C8B-B14F-4D97-AF65-F5344CB8AC3E}">
        <p14:creationId xmlns:p14="http://schemas.microsoft.com/office/powerpoint/2010/main" val="2307564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 marL="285750" indent="-285750"/>
            <a:r>
              <a:rPr lang="en-US" altLang="en-US" dirty="0"/>
              <a:t>Queue Operations </a:t>
            </a:r>
          </a:p>
          <a:p>
            <a:pPr marL="742950" lvl="1" indent="-285750"/>
            <a:r>
              <a:rPr lang="en-US" altLang="en-US" dirty="0" err="1"/>
              <a:t>initializeQueue</a:t>
            </a:r>
            <a:endParaRPr lang="en-US" altLang="en-US" dirty="0"/>
          </a:p>
          <a:p>
            <a:pPr marL="742950" lvl="1" indent="-285750"/>
            <a:r>
              <a:rPr lang="en-US" altLang="en-US" dirty="0" err="1"/>
              <a:t>destroyQueue</a:t>
            </a:r>
            <a:endParaRPr lang="en-US" altLang="en-US" dirty="0"/>
          </a:p>
          <a:p>
            <a:pPr marL="742950" lvl="1" indent="-285750"/>
            <a:r>
              <a:rPr lang="en-US" altLang="en-US" dirty="0" err="1"/>
              <a:t>isEmptyQueue</a:t>
            </a:r>
            <a:endParaRPr lang="en-US" altLang="en-US" dirty="0"/>
          </a:p>
          <a:p>
            <a:pPr marL="742950" lvl="1" indent="-285750"/>
            <a:r>
              <a:rPr lang="en-US" altLang="en-US" dirty="0" err="1"/>
              <a:t>isFullQueue</a:t>
            </a:r>
            <a:endParaRPr lang="en-US" altLang="en-US" dirty="0"/>
          </a:p>
          <a:p>
            <a:pPr marL="742950" lvl="1" indent="-285750"/>
            <a:r>
              <a:rPr lang="en-US" altLang="en-US" dirty="0" err="1"/>
              <a:t>addQueue</a:t>
            </a:r>
            <a:endParaRPr lang="en-US" altLang="en-US" dirty="0"/>
          </a:p>
          <a:p>
            <a:pPr marL="1143000" lvl="2" indent="-228600"/>
            <a:r>
              <a:rPr lang="en-US" altLang="en-US" dirty="0"/>
              <a:t>Operation that adds an element to the queue   </a:t>
            </a:r>
          </a:p>
          <a:p>
            <a:pPr marL="742950" lvl="1" indent="-285750"/>
            <a:r>
              <a:rPr lang="en-US" altLang="en-US" dirty="0" err="1"/>
              <a:t>deQueue</a:t>
            </a:r>
            <a:r>
              <a:rPr lang="en-US" altLang="en-US" dirty="0"/>
              <a:t>    </a:t>
            </a:r>
          </a:p>
          <a:p>
            <a:pPr marL="1143000" lvl="2" indent="-228600"/>
            <a:r>
              <a:rPr lang="en-US" altLang="en-US" dirty="0"/>
              <a:t>Operation removes the front element from the queue and stores the front element</a:t>
            </a:r>
          </a:p>
        </p:txBody>
      </p:sp>
    </p:spTree>
    <p:extLst>
      <p:ext uri="{BB962C8B-B14F-4D97-AF65-F5344CB8AC3E}">
        <p14:creationId xmlns:p14="http://schemas.microsoft.com/office/powerpoint/2010/main" val="11548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835975-645C-41CB-B5CA-0E44B62B981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Abstract Data Types (ADTs)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3528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abstract data type (ADT) is an abstraction of a data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Error conditions associated with operations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676400"/>
            <a:ext cx="50292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Example: ADT modeling a simple stock trading system</a:t>
            </a:r>
          </a:p>
          <a:p>
            <a:pPr lvl="1" eaLnBrk="1" hangingPunct="1"/>
            <a:r>
              <a:rPr lang="en-US" dirty="0"/>
              <a:t>The data stored are buy/sell orders</a:t>
            </a:r>
          </a:p>
          <a:p>
            <a:pPr lvl="1" eaLnBrk="1" hangingPunct="1"/>
            <a:r>
              <a:rPr lang="en-US" dirty="0"/>
              <a:t>The operations supported are</a:t>
            </a:r>
          </a:p>
          <a:p>
            <a:pPr lvl="2" eaLnBrk="1" hangingPunct="1"/>
            <a:r>
              <a:rPr lang="en-US" dirty="0"/>
              <a:t>order </a:t>
            </a:r>
            <a:r>
              <a:rPr lang="en-US" dirty="0">
                <a:solidFill>
                  <a:schemeClr val="tx2"/>
                </a:solidFill>
              </a:rPr>
              <a:t>buy</a:t>
            </a:r>
            <a:r>
              <a:rPr lang="en-US" dirty="0"/>
              <a:t>(stock, shares, price)</a:t>
            </a:r>
          </a:p>
          <a:p>
            <a:pPr lvl="2" eaLnBrk="1" hangingPunct="1"/>
            <a:r>
              <a:rPr lang="en-US" dirty="0"/>
              <a:t>order </a:t>
            </a:r>
            <a:r>
              <a:rPr lang="en-US" dirty="0">
                <a:solidFill>
                  <a:schemeClr val="tx2"/>
                </a:solidFill>
              </a:rPr>
              <a:t>sell</a:t>
            </a:r>
            <a:r>
              <a:rPr lang="en-US" dirty="0"/>
              <a:t>(stock, shares, price)</a:t>
            </a:r>
          </a:p>
          <a:p>
            <a:pPr lvl="2" eaLnBrk="1" hangingPunct="1"/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cancel</a:t>
            </a:r>
            <a:r>
              <a:rPr lang="en-US" dirty="0"/>
              <a:t>(order)</a:t>
            </a:r>
          </a:p>
          <a:p>
            <a:pPr lvl="1" eaLnBrk="1" hangingPunct="1"/>
            <a:r>
              <a:rPr lang="en-US" dirty="0"/>
              <a:t>Error conditions:</a:t>
            </a:r>
          </a:p>
          <a:p>
            <a:pPr lvl="2" eaLnBrk="1" hangingPunct="1"/>
            <a:r>
              <a:rPr lang="en-US" dirty="0"/>
              <a:t>Buy/sell a nonexistent stock</a:t>
            </a:r>
          </a:p>
          <a:p>
            <a:pPr lvl="2" eaLnBrk="1" hangingPunct="1"/>
            <a:r>
              <a:rPr lang="en-US" dirty="0"/>
              <a:t>Cancel a nonexistent order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679835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206" y="1207008"/>
            <a:ext cx="8229600" cy="4525963"/>
          </a:xfrm>
        </p:spPr>
        <p:txBody>
          <a:bodyPr>
            <a:noAutofit/>
          </a:bodyPr>
          <a:lstStyle/>
          <a:p>
            <a:pPr marL="115888" indent="0">
              <a:buFont typeface="Arial" charset="0"/>
              <a:buNone/>
            </a:pPr>
            <a:r>
              <a:rPr lang="en-US" altLang="en-US" sz="1600" b="1" dirty="0"/>
              <a:t>template&lt;class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void </a:t>
            </a:r>
            <a:r>
              <a:rPr lang="en-US" altLang="en-US" sz="1600" b="1" dirty="0" err="1"/>
              <a:t>linkedQueueType</a:t>
            </a:r>
            <a:r>
              <a:rPr lang="en-US" altLang="en-US" sz="1600" b="1" dirty="0"/>
              <a:t>&lt;Type&gt;::</a:t>
            </a:r>
            <a:r>
              <a:rPr lang="en-US" altLang="en-US" sz="1600" b="1" dirty="0" err="1"/>
              <a:t>addQueue</a:t>
            </a:r>
            <a:r>
              <a:rPr lang="en-US" altLang="en-US" sz="1600" b="1" dirty="0"/>
              <a:t>   (</a:t>
            </a:r>
            <a:r>
              <a:rPr lang="fr-FR" altLang="en-US" sz="1600" b="1" dirty="0" err="1"/>
              <a:t>const</a:t>
            </a:r>
            <a:r>
              <a:rPr lang="fr-FR" altLang="en-US" sz="1600" b="1" dirty="0"/>
              <a:t> Type&amp; </a:t>
            </a:r>
            <a:r>
              <a:rPr lang="en-US" altLang="en-US" sz="1600" b="1" dirty="0" err="1"/>
              <a:t>newElement</a:t>
            </a:r>
            <a:r>
              <a:rPr lang="en-US" altLang="en-US" sz="1600" b="1" dirty="0"/>
              <a:t>)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nodeType</a:t>
            </a:r>
            <a:r>
              <a:rPr lang="en-US" altLang="en-US" sz="1600" b="1" dirty="0"/>
              <a:t>&lt;Type&gt; *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endParaRPr lang="en-US" altLang="en-US" sz="1600" b="1" dirty="0"/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 = new </a:t>
            </a:r>
            <a:r>
              <a:rPr lang="en-US" altLang="en-US" sz="1600" b="1" dirty="0" err="1"/>
              <a:t>nodeType</a:t>
            </a:r>
            <a:r>
              <a:rPr lang="en-US" altLang="en-US" sz="1600" b="1" dirty="0"/>
              <a:t>&lt;Type&gt;;  //create the node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-&gt;info = </a:t>
            </a:r>
            <a:r>
              <a:rPr lang="en-US" altLang="en-US" sz="1600" b="1" dirty="0" err="1"/>
              <a:t>newElement</a:t>
            </a:r>
            <a:r>
              <a:rPr lang="en-US" altLang="en-US" sz="1600" b="1" dirty="0"/>
              <a:t>;    //store the info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 	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-&gt;link = NULL;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	 if(front == NULL)  //if initially the queue is empty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 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   front = 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   rear = 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 }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	 else				//add 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 at the end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 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  rear-&gt;link = </a:t>
            </a:r>
            <a:r>
              <a:rPr lang="en-US" altLang="en-US" sz="1600" b="1" dirty="0" err="1"/>
              <a:t>newNode</a:t>
            </a:r>
            <a:r>
              <a:rPr lang="en-US" altLang="en-US" sz="1600" b="1" dirty="0"/>
              <a:t>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	  rear = rear-&gt;link;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     }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1600" b="1" dirty="0"/>
              <a:t>}//end </a:t>
            </a:r>
            <a:r>
              <a:rPr lang="en-US" altLang="en-US" sz="1600" b="1" dirty="0" err="1"/>
              <a:t>addQueue</a:t>
            </a:r>
            <a:endParaRPr lang="en-US" altLang="en-US" sz="1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addQueue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223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1058" y="1311275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115888" indent="0">
              <a:buFont typeface="Arial" charset="0"/>
              <a:buNone/>
            </a:pPr>
            <a:r>
              <a:rPr lang="en-US" altLang="en-US" sz="2400" dirty="0"/>
              <a:t>template&lt;class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/>
              <a:t>linkedQueueType</a:t>
            </a:r>
            <a:r>
              <a:rPr lang="en-US" altLang="en-US" sz="2400" dirty="0"/>
              <a:t>&lt;Type&gt;::</a:t>
            </a:r>
            <a:r>
              <a:rPr lang="en-US" altLang="en-US" sz="2400" dirty="0" err="1"/>
              <a:t>deQueue</a:t>
            </a:r>
            <a:r>
              <a:rPr lang="en-US" altLang="en-US" sz="2400" dirty="0"/>
              <a:t>(Type&amp; </a:t>
            </a:r>
            <a:r>
              <a:rPr lang="en-US" altLang="en-US" sz="2400" dirty="0" err="1"/>
              <a:t>deqElement</a:t>
            </a:r>
            <a:r>
              <a:rPr lang="en-US" altLang="en-US" sz="2400" dirty="0"/>
              <a:t>)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nodeType</a:t>
            </a:r>
            <a:r>
              <a:rPr lang="en-US" altLang="en-US" sz="2400" dirty="0"/>
              <a:t>&lt;Type&gt; *temp;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endParaRPr lang="en-US" altLang="en-US" sz="2400" dirty="0"/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</a:t>
            </a:r>
            <a:r>
              <a:rPr lang="en-US" altLang="en-US" sz="2400" dirty="0" err="1"/>
              <a:t>deqElement</a:t>
            </a:r>
            <a:r>
              <a:rPr lang="en-US" altLang="en-US" sz="2400" dirty="0"/>
              <a:t> = front-&gt;info; 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temp = front;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front = front-&gt;link;      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delete temp;          //delete the first node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endParaRPr lang="en-US" altLang="en-US" sz="2400" dirty="0"/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if(front == NULL) //if after deletion the queue is empty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      rear = NULL;	  //set rear to NULL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altLang="en-US" sz="2400" dirty="0"/>
              <a:t>}//end </a:t>
            </a:r>
            <a:r>
              <a:rPr lang="en-US" altLang="en-US" sz="2400" dirty="0" err="1"/>
              <a:t>deQueue</a:t>
            </a:r>
            <a:endParaRPr lang="en-US" altLang="en-US" sz="2000" dirty="0">
              <a:latin typeface="Courier New" pitchFamily="49" charset="0"/>
            </a:endParaRPr>
          </a:p>
          <a:p>
            <a:pPr marL="115888" indent="0"/>
            <a:r>
              <a:rPr lang="en-US" altLang="en-US" sz="2400" b="1" dirty="0">
                <a:solidFill>
                  <a:srgbClr val="FFFF00"/>
                </a:solidFill>
              </a:rPr>
              <a:t>See example queue3.cpp</a:t>
            </a:r>
            <a:endParaRPr lang="en-US" altLang="en-US" sz="20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DeQueue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464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Double-Ended Queues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altLang="en-US" dirty="0"/>
              <a:t>A queue like structure that supports insertion and deletion at both the front and rear of the queue</a:t>
            </a:r>
          </a:p>
          <a:p>
            <a:pPr marL="685800" lvl="1"/>
            <a:r>
              <a:rPr lang="en-US" altLang="en-US" dirty="0"/>
              <a:t>Deque – pronounced “deck” (like a deck of cards)</a:t>
            </a:r>
          </a:p>
          <a:p>
            <a:pPr marL="285750" indent="-285750"/>
            <a:endParaRPr lang="en-US" altLang="en-US" dirty="0"/>
          </a:p>
        </p:txBody>
      </p:sp>
      <p:pic>
        <p:nvPicPr>
          <p:cNvPr id="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744402"/>
            <a:ext cx="2308485" cy="256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936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547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An Application of a Deque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191"/>
            <a:ext cx="8229600" cy="4495800"/>
          </a:xfrm>
        </p:spPr>
        <p:txBody>
          <a:bodyPr/>
          <a:lstStyle/>
          <a:p>
            <a:pPr marL="285750" indent="-285750"/>
            <a:r>
              <a:rPr lang="en-US" dirty="0"/>
              <a:t>When modeling any kind of real-world waiting line entities (people, cars, etc.) arrive with a certain frequency to the end of the line and are serviced at a different frequency at the beginning of the line</a:t>
            </a:r>
          </a:p>
          <a:p>
            <a:pPr marL="285750" indent="-285750"/>
            <a:r>
              <a:rPr lang="en-US" dirty="0"/>
              <a:t>While waiting some entities may decide to leave the line</a:t>
            </a:r>
          </a:p>
          <a:p>
            <a:pPr marL="541782" lvl="1" indent="-285750"/>
            <a:r>
              <a:rPr lang="en-US" dirty="0"/>
              <a:t>The point is that one needs "fast access" to insert/deletes at both ends of the line	</a:t>
            </a:r>
          </a:p>
          <a:p>
            <a:pPr marL="779526" lvl="2" indent="-285750"/>
            <a:r>
              <a:rPr lang="en-US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2002134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dirty="0"/>
              <a:t>A-Steal Job Scheduling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/>
            <a:r>
              <a:rPr lang="en-US" dirty="0"/>
              <a:t>This algorithm (used by Intel for parallel programming) implements task scheduling for several processors</a:t>
            </a:r>
          </a:p>
          <a:p>
            <a:pPr marL="541782" lvl="1" indent="-285750"/>
            <a:r>
              <a:rPr lang="en-US" dirty="0"/>
              <a:t>A separate deque with threads to be executed is maintained for each processor</a:t>
            </a:r>
          </a:p>
          <a:p>
            <a:pPr marL="541782" lvl="1" indent="-285750"/>
            <a:r>
              <a:rPr lang="en-US" dirty="0"/>
              <a:t>To execute the next thread, the processor gets the first element from the deque (using the "remove first element" deque operation)</a:t>
            </a:r>
          </a:p>
          <a:p>
            <a:pPr marL="541782" lvl="1" indent="-285750"/>
            <a:r>
              <a:rPr lang="en-US" dirty="0"/>
              <a:t>If the current thread forks, it is put back to the front of the deque ("insert element at front") and a new thread is executed</a:t>
            </a:r>
          </a:p>
          <a:p>
            <a:pPr marL="541782" lvl="1" indent="-285750"/>
            <a:r>
              <a:rPr lang="en-US" dirty="0"/>
              <a:t>When one of the processors finishes execution of its own threads (i.e. its deque is empty), it can "steal" a thread from another processor: it gets the last element from the deque of another processor ("remove last element") and executes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842417"/>
            <a:ext cx="964366" cy="9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65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 ADT Methods (1)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9284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InsertFront</a:t>
            </a:r>
            <a:r>
              <a:rPr lang="en-US" sz="3200" dirty="0"/>
              <a:t> (e): inserts a new element e at the beginning of the deque</a:t>
            </a:r>
          </a:p>
          <a:p>
            <a:r>
              <a:rPr lang="en-US" sz="3200" dirty="0" err="1"/>
              <a:t>InsertBack</a:t>
            </a:r>
            <a:r>
              <a:rPr lang="en-US" sz="3200" dirty="0"/>
              <a:t> (e): inserts a new element e at the end of the deque</a:t>
            </a:r>
          </a:p>
          <a:p>
            <a:pPr>
              <a:lnSpc>
                <a:spcPct val="90000"/>
              </a:lnSpc>
            </a:pPr>
            <a:r>
              <a:rPr lang="en-US" sz="3200" dirty="0" err="1"/>
              <a:t>EraseFront</a:t>
            </a:r>
            <a:r>
              <a:rPr lang="en-US" sz="3200" dirty="0"/>
              <a:t> (): Removes the first element of the deque; an error occurs if the deque is empty</a:t>
            </a:r>
          </a:p>
          <a:p>
            <a:pPr>
              <a:lnSpc>
                <a:spcPct val="90000"/>
              </a:lnSpc>
            </a:pPr>
            <a:r>
              <a:rPr lang="en-US" sz="3200" dirty="0" err="1"/>
              <a:t>EraseBack</a:t>
            </a:r>
            <a:r>
              <a:rPr lang="en-US" sz="3200" dirty="0"/>
              <a:t> ():: Removes the last element of the deque; an error occurs if the deque is empty</a:t>
            </a:r>
          </a:p>
          <a:p>
            <a:pPr lvl="1"/>
            <a:endParaRPr lang="en-US" sz="28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BCBA-F92B-436E-8C88-E5CAE06E8B55}" type="slidenum">
              <a:rPr lang="en-US"/>
              <a:pPr/>
              <a:t>65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81" y="5366355"/>
            <a:ext cx="4133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41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 ADT Methods (2)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700" dirty="0"/>
              <a:t>front(): Returns the first element of the deque; an error occurs if the deque is empty</a:t>
            </a:r>
          </a:p>
          <a:p>
            <a:r>
              <a:rPr lang="en-US" sz="3700" dirty="0"/>
              <a:t>back(): Returns the last element of the deque; an error occurs if the deque is empty</a:t>
            </a:r>
          </a:p>
          <a:p>
            <a:r>
              <a:rPr lang="en-US" sz="3700" dirty="0"/>
              <a:t>size(): Returns the number of elements in the deque</a:t>
            </a:r>
          </a:p>
          <a:p>
            <a:r>
              <a:rPr lang="en-US" sz="3700" dirty="0"/>
              <a:t>empty(): Returns true if the deque is empty otherwise false</a:t>
            </a:r>
          </a:p>
          <a:p>
            <a:pPr lvl="1"/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BCBA-F92B-436E-8C88-E5CAE06E8B55}" type="slidenum">
              <a:rPr lang="en-US"/>
              <a:pPr/>
              <a:t>66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77" y="4906804"/>
            <a:ext cx="2343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84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F6DE-24E0-4199-AA8D-DACE712B7A82}" type="slidenum">
              <a:rPr lang="en-US"/>
              <a:pPr/>
              <a:t>67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3999"/>
            <a:ext cx="7275490" cy="4683617"/>
          </a:xfrm>
          <a:solidFill>
            <a:srgbClr val="000000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Operation</a:t>
            </a:r>
            <a:r>
              <a:rPr lang="en-US" sz="2600" b="1" i="1" u="sng" dirty="0">
                <a:solidFill>
                  <a:srgbClr val="FFFF00"/>
                </a:solidFill>
                <a:latin typeface="Times" pitchFamily="18" charset="0"/>
                <a:sym typeface="Wingdings" pitchFamily="2" charset="2"/>
              </a:rPr>
              <a:t>	                 </a:t>
            </a:r>
            <a:r>
              <a:rPr lang="en-US" sz="26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Output</a:t>
            </a:r>
            <a:r>
              <a:rPr lang="en-US" sz="2600" b="1" i="1" u="sng" dirty="0">
                <a:solidFill>
                  <a:srgbClr val="FFFF00"/>
                </a:solidFill>
                <a:latin typeface="Times" pitchFamily="18" charset="0"/>
              </a:rPr>
              <a:t>	</a:t>
            </a:r>
            <a:r>
              <a:rPr lang="en-US" sz="26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Deque</a:t>
            </a:r>
            <a:endParaRPr lang="en-US" sz="2600" i="1" u="sng" dirty="0">
              <a:solidFill>
                <a:srgbClr val="FFFF00"/>
              </a:solidFill>
              <a:latin typeface="CMSSI10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insertFront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(3)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–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(3)	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insertFront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(5) 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–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(5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3)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FFFF00"/>
                </a:solidFill>
                <a:latin typeface="+mj-lt"/>
              </a:rPr>
              <a:t>front ()	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5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(5,3)	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eraseFront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()	 		-         (3)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insertBack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(7)	 	-         (3,7)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FFFF00"/>
                </a:solidFill>
                <a:latin typeface="+mj-lt"/>
              </a:rPr>
              <a:t>back()	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7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(3,7)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eraseFront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()	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-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(7)	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err="1">
                <a:solidFill>
                  <a:srgbClr val="FFFF00"/>
                </a:solidFill>
                <a:latin typeface="+mj-lt"/>
              </a:rPr>
              <a:t>eraseBack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() 		</a:t>
            </a:r>
            <a:r>
              <a:rPr lang="en-US" sz="2600" i="1" dirty="0">
                <a:solidFill>
                  <a:srgbClr val="FFFF00"/>
                </a:solidFill>
                <a:latin typeface="+mj-lt"/>
              </a:rPr>
              <a:t>-	</a:t>
            </a:r>
            <a:r>
              <a:rPr lang="en-US" sz="2600" dirty="0">
                <a:solidFill>
                  <a:srgbClr val="FFFF00"/>
                </a:solidFill>
                <a:latin typeface="+mj-lt"/>
              </a:rPr>
              <a:t>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170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Deque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200" dirty="0"/>
              <a:t>&lt;include &lt;deque&gt;</a:t>
            </a:r>
          </a:p>
          <a:p>
            <a:pPr>
              <a:buNone/>
            </a:pPr>
            <a:r>
              <a:rPr lang="en-US" sz="4200" dirty="0"/>
              <a:t>Deque &lt;type&gt; </a:t>
            </a:r>
            <a:r>
              <a:rPr lang="en-US" sz="4200" dirty="0" err="1"/>
              <a:t>myDeque</a:t>
            </a:r>
            <a:r>
              <a:rPr lang="en-US" sz="4200" dirty="0"/>
              <a:t>;</a:t>
            </a:r>
          </a:p>
          <a:p>
            <a:pPr>
              <a:buNone/>
            </a:pPr>
            <a:r>
              <a:rPr lang="en-US" sz="4200" dirty="0">
                <a:hlinkClick r:id="rId3"/>
              </a:rPr>
              <a:t>http://www.cplusplus.com/reference/deque/deque/</a:t>
            </a:r>
            <a:endParaRPr lang="en-US" sz="4200" dirty="0"/>
          </a:p>
        </p:txBody>
      </p:sp>
      <p:pic>
        <p:nvPicPr>
          <p:cNvPr id="322562" name="Picture 2" descr="C:\Users\Jerry\Desktop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001522"/>
            <a:ext cx="1733373" cy="2323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6127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Deque Methods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90945"/>
            <a:ext cx="8382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size()   </a:t>
            </a:r>
          </a:p>
          <a:p>
            <a:pPr lvl="1"/>
            <a:r>
              <a:rPr lang="en-US" sz="4000" dirty="0"/>
              <a:t>Returns the number elements in the deque</a:t>
            </a:r>
          </a:p>
          <a:p>
            <a:r>
              <a:rPr lang="en-US" sz="4000" dirty="0"/>
              <a:t>empty()   </a:t>
            </a:r>
          </a:p>
          <a:p>
            <a:pPr lvl="1"/>
            <a:r>
              <a:rPr lang="en-US" sz="4000" dirty="0"/>
              <a:t>Returns true if the deque is empty else false</a:t>
            </a:r>
          </a:p>
          <a:p>
            <a:r>
              <a:rPr lang="en-US" sz="4000" dirty="0" err="1"/>
              <a:t>Push_front</a:t>
            </a:r>
            <a:r>
              <a:rPr lang="en-US" sz="4000" dirty="0"/>
              <a:t>(e)   </a:t>
            </a:r>
          </a:p>
          <a:p>
            <a:pPr lvl="1"/>
            <a:r>
              <a:rPr lang="en-US" sz="4000" dirty="0"/>
              <a:t>Inserts e at the beginning of the deque</a:t>
            </a:r>
          </a:p>
          <a:p>
            <a:r>
              <a:rPr lang="en-US" sz="4000" dirty="0" err="1"/>
              <a:t>Push_back</a:t>
            </a:r>
            <a:r>
              <a:rPr lang="en-US" sz="4000" dirty="0"/>
              <a:t>(e)  </a:t>
            </a:r>
          </a:p>
          <a:p>
            <a:pPr lvl="1"/>
            <a:r>
              <a:rPr lang="en-US" sz="4000" dirty="0"/>
              <a:t>Inserts e at the end of the deque</a:t>
            </a:r>
          </a:p>
          <a:p>
            <a:r>
              <a:rPr lang="en-US" sz="4000" dirty="0" err="1"/>
              <a:t>Pop_front</a:t>
            </a:r>
            <a:r>
              <a:rPr lang="en-US" sz="4000" dirty="0"/>
              <a:t>() </a:t>
            </a:r>
          </a:p>
          <a:p>
            <a:pPr lvl="1"/>
            <a:r>
              <a:rPr lang="en-US" sz="4000" dirty="0"/>
              <a:t>Removes the first element of the deque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59132"/>
            <a:ext cx="2167944" cy="5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3081-8F26-46A3-8E17-45573BB53F0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Stack ADT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4191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Stack ADT stores arbitrary objects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Insertions and deletions follow the last-in first-out scheme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a spring-loaded plate dispenser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Main stack operations: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push(object): inserts an element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 pop(): removes and returns the last inserted element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810000" cy="4343400"/>
          </a:xfrm>
        </p:spPr>
        <p:txBody>
          <a:bodyPr/>
          <a:lstStyle/>
          <a:p>
            <a:r>
              <a:rPr lang="en-US" sz="2400" dirty="0"/>
              <a:t>Auxiliary stack operations:</a:t>
            </a:r>
          </a:p>
          <a:p>
            <a:pPr lvl="1"/>
            <a:r>
              <a:rPr lang="en-US" sz="2000" dirty="0"/>
              <a:t>object top(): returns the last inserted element without removing it</a:t>
            </a:r>
          </a:p>
          <a:p>
            <a:pPr lvl="1"/>
            <a:r>
              <a:rPr lang="en-US" sz="2000" dirty="0"/>
              <a:t>integer size(): returns the number of elements stored</a:t>
            </a:r>
          </a:p>
          <a:p>
            <a:pPr lvl="1"/>
            <a:r>
              <a:rPr lang="en-US" sz="2000" dirty="0"/>
              <a:t>boolean isEmpty(): indicates whether no elements are stored</a:t>
            </a: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50" name="Photo Editor Photo" r:id="rId4" imgW="1980952" imgH="3610479" progId="">
                  <p:embed/>
                </p:oleObj>
              </mc:Choice>
              <mc:Fallback>
                <p:oleObj name="Photo Editor Photo" r:id="rId4" imgW="1980952" imgH="3610479" progId="">
                  <p:embed/>
                  <p:pic>
                    <p:nvPicPr>
                      <p:cNvPr id="29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6831874" y="85779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PEZ dispenser</a:t>
            </a:r>
          </a:p>
        </p:txBody>
      </p:sp>
    </p:spTree>
    <p:extLst>
      <p:ext uri="{BB962C8B-B14F-4D97-AF65-F5344CB8AC3E}">
        <p14:creationId xmlns:p14="http://schemas.microsoft.com/office/powerpoint/2010/main" val="41512272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Deque Methods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199"/>
            <a:ext cx="8596648" cy="546493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err="1"/>
              <a:t>Pop_back</a:t>
            </a:r>
            <a:r>
              <a:rPr lang="en-US" sz="11200" dirty="0"/>
              <a:t>() : </a:t>
            </a:r>
          </a:p>
          <a:p>
            <a:pPr lvl="1"/>
            <a:r>
              <a:rPr lang="en-US" sz="11200" dirty="0"/>
              <a:t>Removes the last element of the deque</a:t>
            </a:r>
          </a:p>
          <a:p>
            <a:r>
              <a:rPr lang="en-US" sz="11200" dirty="0"/>
              <a:t>front()</a:t>
            </a:r>
          </a:p>
          <a:p>
            <a:pPr lvl="1"/>
            <a:r>
              <a:rPr lang="en-US" sz="11200" dirty="0"/>
              <a:t>Returns a reference to the element at the </a:t>
            </a:r>
            <a:r>
              <a:rPr lang="en-US" sz="11200" dirty="0" err="1"/>
              <a:t>deque’s</a:t>
            </a:r>
            <a:r>
              <a:rPr lang="en-US" sz="11200" dirty="0"/>
              <a:t> first element</a:t>
            </a:r>
          </a:p>
          <a:p>
            <a:r>
              <a:rPr lang="en-US" sz="11200" dirty="0"/>
              <a:t>back()</a:t>
            </a:r>
          </a:p>
          <a:p>
            <a:pPr lvl="1"/>
            <a:r>
              <a:rPr lang="en-US" sz="11200" dirty="0"/>
              <a:t>Returns a reference to the element at the </a:t>
            </a:r>
            <a:r>
              <a:rPr lang="en-US" sz="11200" dirty="0" err="1"/>
              <a:t>deque’s</a:t>
            </a:r>
            <a:r>
              <a:rPr lang="en-US" sz="11200" dirty="0"/>
              <a:t> last element</a:t>
            </a:r>
          </a:p>
          <a:p>
            <a:r>
              <a:rPr lang="en-US" sz="11200" dirty="0"/>
              <a:t>An exception is not thrown resulting from a front(), back(), </a:t>
            </a:r>
            <a:r>
              <a:rPr lang="en-US" sz="11200" dirty="0" err="1"/>
              <a:t>push_front</a:t>
            </a:r>
            <a:r>
              <a:rPr lang="en-US" sz="11200" dirty="0"/>
              <a:t>, or </a:t>
            </a:r>
            <a:r>
              <a:rPr lang="en-US" sz="11200" dirty="0" err="1"/>
              <a:t>push_back</a:t>
            </a:r>
            <a:r>
              <a:rPr lang="en-US" sz="11200" dirty="0"/>
              <a:t>() to an empty deque</a:t>
            </a:r>
          </a:p>
          <a:p>
            <a:pPr lvl="1"/>
            <a:r>
              <a:rPr lang="en-US" sz="11200" b="1" dirty="0"/>
              <a:t>Programmer’s responsibility</a:t>
            </a:r>
          </a:p>
          <a:p>
            <a:pPr lvl="1"/>
            <a:r>
              <a:rPr lang="en-US" sz="11200" b="1" dirty="0">
                <a:solidFill>
                  <a:srgbClr val="FFFF00"/>
                </a:solidFill>
              </a:rPr>
              <a:t>See example deque1.cpp </a:t>
            </a:r>
          </a:p>
          <a:p>
            <a:pPr>
              <a:buNone/>
            </a:pPr>
            <a:r>
              <a:rPr lang="en-US" sz="6400" dirty="0">
                <a:solidFill>
                  <a:srgbClr val="FFFF00"/>
                </a:solidFill>
              </a:rPr>
              <a:t> </a:t>
            </a:r>
          </a:p>
          <a:p>
            <a:pPr marL="742950" lvl="1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110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 Deque with a Doubly Linked List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DlinkedList</a:t>
            </a:r>
            <a:r>
              <a:rPr lang="en-US" sz="2800" dirty="0"/>
              <a:t> class is used (code fragment 3.23) within the </a:t>
            </a:r>
            <a:r>
              <a:rPr lang="en-US" sz="2800" dirty="0" err="1"/>
              <a:t>LinkedDeque</a:t>
            </a:r>
            <a:r>
              <a:rPr lang="en-US" sz="2800" dirty="0"/>
              <a:t> implementation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front of the deque is at the head of the linked list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rear of the deque is at the tail of the linked list</a:t>
            </a:r>
          </a:p>
          <a:p>
            <a:pPr lvl="1"/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 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3BCBA-F92B-436E-8C88-E5CAE06E8B55}" type="slidenum">
              <a:rPr lang="en-US"/>
              <a:pPr/>
              <a:t>71</a:t>
            </a:fld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5275" y="4948238"/>
            <a:ext cx="685800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7425" y="4659313"/>
            <a:ext cx="1190625" cy="566737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081338" y="4675188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799013" y="468312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64200" y="4654550"/>
            <a:ext cx="1190625" cy="566738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489700" y="4670425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587625" y="468471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911600" y="4659313"/>
            <a:ext cx="1190625" cy="566737"/>
          </a:xfrm>
          <a:prstGeom prst="rect">
            <a:avLst/>
          </a:prstGeom>
          <a:solidFill>
            <a:srgbClr val="FFFF00"/>
          </a:solidFill>
          <a:ln w="12699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735513" y="4675188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41800" y="468471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016625" y="4678363"/>
            <a:ext cx="0" cy="5492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349625" y="4929188"/>
            <a:ext cx="684213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349625" y="5081588"/>
            <a:ext cx="684213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027613" y="5081588"/>
            <a:ext cx="684212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103813" y="4943475"/>
            <a:ext cx="684212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76546" y="4774671"/>
            <a:ext cx="926536" cy="3391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header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573213" y="5100638"/>
            <a:ext cx="685800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179888" y="475932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PVD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2576513" y="476567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JFK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926138" y="4784725"/>
            <a:ext cx="7477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</a:rPr>
              <a:t>SFO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791325" y="5000625"/>
            <a:ext cx="684213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845300" y="4862513"/>
            <a:ext cx="684213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556500" y="4770438"/>
            <a:ext cx="1049967" cy="3391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trailer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257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0200" y="4495800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912593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DLinkedList</a:t>
            </a:r>
            <a:r>
              <a:rPr lang="en-US" dirty="0"/>
              <a:t> Implementation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  <a:solidFill>
            <a:srgbClr val="000000"/>
          </a:solidFill>
        </p:spPr>
        <p:txBody>
          <a:bodyPr>
            <a:normAutofit lnSpcReduction="10000"/>
          </a:bodyPr>
          <a:lstStyle/>
          <a:p>
            <a:pPr marL="285750" indent="-285750">
              <a:buNone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rgbClr val="FFFF00"/>
                </a:solidFill>
              </a:rPr>
              <a:t>class </a:t>
            </a:r>
            <a:r>
              <a:rPr lang="en-US" sz="1600" b="1" dirty="0" err="1">
                <a:solidFill>
                  <a:srgbClr val="FFFF00"/>
                </a:solidFill>
              </a:rPr>
              <a:t>DLinkedList</a:t>
            </a:r>
            <a:r>
              <a:rPr lang="en-US" sz="1600" b="1" dirty="0">
                <a:solidFill>
                  <a:srgbClr val="FFFF00"/>
                </a:solidFill>
              </a:rPr>
              <a:t> {			// doubly linked list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public: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DLinkedList</a:t>
            </a:r>
            <a:r>
              <a:rPr lang="en-US" sz="1600" b="1" dirty="0">
                <a:solidFill>
                  <a:srgbClr val="FFFF00"/>
                </a:solidFill>
              </a:rPr>
              <a:t>();				// constructor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~</a:t>
            </a:r>
            <a:r>
              <a:rPr lang="en-US" sz="1600" b="1" dirty="0" err="1">
                <a:solidFill>
                  <a:srgbClr val="FFFF00"/>
                </a:solidFill>
              </a:rPr>
              <a:t>DLinkedList</a:t>
            </a:r>
            <a:r>
              <a:rPr lang="en-US" sz="1600" b="1" dirty="0">
                <a:solidFill>
                  <a:srgbClr val="FFFF00"/>
                </a:solidFill>
              </a:rPr>
              <a:t>();				// destructor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bool</a:t>
            </a:r>
            <a:r>
              <a:rPr lang="en-US" sz="1600" b="1" dirty="0">
                <a:solidFill>
                  <a:srgbClr val="FFFF00"/>
                </a:solidFill>
              </a:rPr>
              <a:t> empty() const;			// is list empty?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const Elem&amp; front() const;		// get front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const Elem&amp; back() const;		// get back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addFront</a:t>
            </a:r>
            <a:r>
              <a:rPr lang="en-US" sz="1600" b="1" dirty="0">
                <a:solidFill>
                  <a:srgbClr val="FFFF00"/>
                </a:solidFill>
              </a:rPr>
              <a:t>(const Elem&amp; e);		// add to front of list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addBack</a:t>
            </a:r>
            <a:r>
              <a:rPr lang="en-US" sz="1600" b="1" dirty="0">
                <a:solidFill>
                  <a:srgbClr val="FFFF00"/>
                </a:solidFill>
              </a:rPr>
              <a:t>(const Elem&amp; e);		// add to back of list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removeFront</a:t>
            </a:r>
            <a:r>
              <a:rPr lang="en-US" sz="1600" b="1" dirty="0">
                <a:solidFill>
                  <a:srgbClr val="FFFF00"/>
                </a:solidFill>
              </a:rPr>
              <a:t>();			// remove from front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removeBack</a:t>
            </a:r>
            <a:r>
              <a:rPr lang="en-US" sz="1600" b="1" dirty="0">
                <a:solidFill>
                  <a:srgbClr val="FFFF00"/>
                </a:solidFill>
              </a:rPr>
              <a:t>();			// remove from back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private:					// local type definitions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DNode</a:t>
            </a:r>
            <a:r>
              <a:rPr lang="en-US" sz="1600" b="1" dirty="0">
                <a:solidFill>
                  <a:srgbClr val="FFFF00"/>
                </a:solidFill>
              </a:rPr>
              <a:t>* header;				// list sentinels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DNode</a:t>
            </a:r>
            <a:r>
              <a:rPr lang="en-US" sz="1600" b="1" dirty="0">
                <a:solidFill>
                  <a:srgbClr val="FFFF00"/>
                </a:solidFill>
              </a:rPr>
              <a:t>* trailer;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protected:				// local utilities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add(</a:t>
            </a:r>
            <a:r>
              <a:rPr lang="en-US" sz="1600" b="1" dirty="0" err="1">
                <a:solidFill>
                  <a:srgbClr val="FFFF00"/>
                </a:solidFill>
              </a:rPr>
              <a:t>DNode</a:t>
            </a:r>
            <a:r>
              <a:rPr lang="en-US" sz="1600" b="1" dirty="0">
                <a:solidFill>
                  <a:srgbClr val="FFFF00"/>
                </a:solidFill>
              </a:rPr>
              <a:t>* v, const Elem&amp; e);	// insert new node before v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remove(</a:t>
            </a:r>
            <a:r>
              <a:rPr lang="en-US" sz="1600" b="1" dirty="0" err="1">
                <a:solidFill>
                  <a:srgbClr val="FFFF00"/>
                </a:solidFill>
              </a:rPr>
              <a:t>DNode</a:t>
            </a:r>
            <a:r>
              <a:rPr lang="en-US" sz="1600" b="1" dirty="0">
                <a:solidFill>
                  <a:srgbClr val="FFFF00"/>
                </a:solidFill>
              </a:rPr>
              <a:t>* v);			// remove node v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2413" y="595905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3.23</a:t>
            </a:r>
          </a:p>
        </p:txBody>
      </p:sp>
    </p:spTree>
    <p:extLst>
      <p:ext uri="{BB962C8B-B14F-4D97-AF65-F5344CB8AC3E}">
        <p14:creationId xmlns:p14="http://schemas.microsoft.com/office/powerpoint/2010/main" val="2678966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Implementation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marL="285750" indent="-285750"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sz="1600" b="1" dirty="0">
                <a:solidFill>
                  <a:srgbClr val="FFFF00"/>
                </a:solidFill>
              </a:rPr>
              <a:t> string Elem;			// deque element type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class </a:t>
            </a:r>
            <a:r>
              <a:rPr lang="en-US" sz="1600" b="1" dirty="0" err="1">
                <a:solidFill>
                  <a:srgbClr val="FFFF00"/>
                </a:solidFill>
              </a:rPr>
              <a:t>LinkedDeque</a:t>
            </a:r>
            <a:r>
              <a:rPr lang="en-US" sz="1600" b="1" dirty="0">
                <a:solidFill>
                  <a:srgbClr val="FFFF00"/>
                </a:solidFill>
              </a:rPr>
              <a:t> {			// deque as doubly linked list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public: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LinkedDeque</a:t>
            </a:r>
            <a:r>
              <a:rPr lang="en-US" sz="1600" b="1" dirty="0">
                <a:solidFill>
                  <a:srgbClr val="FFFF00"/>
                </a:solidFill>
              </a:rPr>
              <a:t>();				// constructor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size() const;				// number of items in the deque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bool</a:t>
            </a:r>
            <a:r>
              <a:rPr lang="en-US" sz="1600" b="1" dirty="0">
                <a:solidFill>
                  <a:srgbClr val="FFFF00"/>
                </a:solidFill>
              </a:rPr>
              <a:t> empty() const;			// is the deque empty?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const Elem&amp; front() const throw(</a:t>
            </a:r>
            <a:r>
              <a:rPr lang="en-US" sz="1600" b="1" dirty="0" err="1">
                <a:solidFill>
                  <a:srgbClr val="FFFF00"/>
                </a:solidFill>
              </a:rPr>
              <a:t>DequeEmpty</a:t>
            </a:r>
            <a:r>
              <a:rPr lang="en-US" sz="1600" b="1" dirty="0">
                <a:solidFill>
                  <a:srgbClr val="FFFF00"/>
                </a:solidFill>
              </a:rPr>
              <a:t>); // the first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const Elem&amp; back() const throw(</a:t>
            </a:r>
            <a:r>
              <a:rPr lang="en-US" sz="1600" b="1" dirty="0" err="1">
                <a:solidFill>
                  <a:srgbClr val="FFFF00"/>
                </a:solidFill>
              </a:rPr>
              <a:t>DequeEmpty</a:t>
            </a:r>
            <a:r>
              <a:rPr lang="en-US" sz="1600" b="1" dirty="0">
                <a:solidFill>
                  <a:srgbClr val="FFFF00"/>
                </a:solidFill>
              </a:rPr>
              <a:t>);// the last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insertFront</a:t>
            </a:r>
            <a:r>
              <a:rPr lang="en-US" sz="1600" b="1" dirty="0">
                <a:solidFill>
                  <a:srgbClr val="FFFF00"/>
                </a:solidFill>
              </a:rPr>
              <a:t>(const Elem&amp; e);		// insert new first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insertBack</a:t>
            </a:r>
            <a:r>
              <a:rPr lang="en-US" sz="1600" b="1" dirty="0">
                <a:solidFill>
                  <a:srgbClr val="FFFF00"/>
                </a:solidFill>
              </a:rPr>
              <a:t>(const Elem&amp; e);		// insert new last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removeFront</a:t>
            </a:r>
            <a:r>
              <a:rPr lang="en-US" sz="1600" b="1" dirty="0">
                <a:solidFill>
                  <a:srgbClr val="FFFF00"/>
                </a:solidFill>
              </a:rPr>
              <a:t>() throw(</a:t>
            </a:r>
            <a:r>
              <a:rPr lang="en-US" sz="1600" b="1" dirty="0" err="1">
                <a:solidFill>
                  <a:srgbClr val="FFFF00"/>
                </a:solidFill>
              </a:rPr>
              <a:t>DequeEmpty</a:t>
            </a:r>
            <a:r>
              <a:rPr lang="en-US" sz="1600" b="1" dirty="0">
                <a:solidFill>
                  <a:srgbClr val="FFFF00"/>
                </a:solidFill>
              </a:rPr>
              <a:t>);	// remove first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removeBack</a:t>
            </a:r>
            <a:r>
              <a:rPr lang="en-US" sz="1600" b="1" dirty="0">
                <a:solidFill>
                  <a:srgbClr val="FFFF00"/>
                </a:solidFill>
              </a:rPr>
              <a:t>() throw(</a:t>
            </a:r>
            <a:r>
              <a:rPr lang="en-US" sz="1600" b="1" dirty="0" err="1">
                <a:solidFill>
                  <a:srgbClr val="FFFF00"/>
                </a:solidFill>
              </a:rPr>
              <a:t>DequeEmpty</a:t>
            </a:r>
            <a:r>
              <a:rPr lang="en-US" sz="1600" b="1" dirty="0">
                <a:solidFill>
                  <a:srgbClr val="FFFF00"/>
                </a:solidFill>
              </a:rPr>
              <a:t>);	// remove last element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private:					// member data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DLinkedList</a:t>
            </a:r>
            <a:r>
              <a:rPr lang="en-US" sz="1600" b="1" dirty="0">
                <a:solidFill>
                  <a:srgbClr val="FFFF00"/>
                </a:solidFill>
              </a:rPr>
              <a:t> D;				// linked list of elements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n;					// number of elements</a:t>
            </a:r>
          </a:p>
          <a:p>
            <a:pPr marL="285750" indent="-285750">
              <a:buNone/>
            </a:pPr>
            <a:r>
              <a:rPr lang="en-US" sz="16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2413" y="586310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5.21</a:t>
            </a:r>
          </a:p>
        </p:txBody>
      </p:sp>
    </p:spTree>
    <p:extLst>
      <p:ext uri="{BB962C8B-B14F-4D97-AF65-F5344CB8AC3E}">
        <p14:creationId xmlns:p14="http://schemas.microsoft.com/office/powerpoint/2010/main" val="4130306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Deque Implementation</a:t>
            </a:r>
            <a:r>
              <a:rPr lang="en-US" sz="4400" dirty="0"/>
              <a:t> (1)</a:t>
            </a:r>
            <a:r>
              <a:rPr lang="en-US" dirty="0"/>
              <a:t>  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  <a:solidFill>
            <a:srgbClr val="000000"/>
          </a:solidFill>
        </p:spPr>
        <p:txBody>
          <a:bodyPr/>
          <a:lstStyle/>
          <a:p>
            <a:pPr marL="285750" indent="-285750">
              <a:buNone/>
            </a:pPr>
            <a:r>
              <a:rPr lang="en-US" sz="1200" dirty="0"/>
              <a:t> </a:t>
            </a:r>
            <a:endParaRPr lang="en-US" sz="800" dirty="0"/>
          </a:p>
          <a:p>
            <a:pPr marL="285750" indent="-285750">
              <a:buNone/>
            </a:pPr>
            <a:r>
              <a:rPr lang="en-US" sz="1100" dirty="0"/>
              <a:t>  </a:t>
            </a:r>
            <a:r>
              <a:rPr lang="en-US" sz="1200" b="1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void </a:t>
            </a:r>
            <a:r>
              <a:rPr lang="en-US" sz="2000" b="1" dirty="0" err="1">
                <a:solidFill>
                  <a:srgbClr val="FFFF00"/>
                </a:solidFill>
              </a:rPr>
              <a:t>LinkedDeque</a:t>
            </a:r>
            <a:r>
              <a:rPr lang="en-US" sz="2000" b="1" dirty="0">
                <a:solidFill>
                  <a:srgbClr val="FFFF00"/>
                </a:solidFill>
              </a:rPr>
              <a:t>::</a:t>
            </a:r>
            <a:r>
              <a:rPr lang="en-US" sz="2000" b="1" dirty="0" err="1">
                <a:solidFill>
                  <a:srgbClr val="FFFF00"/>
                </a:solidFill>
              </a:rPr>
              <a:t>insertFront</a:t>
            </a:r>
            <a:r>
              <a:rPr lang="en-US" sz="2000" b="1" dirty="0">
                <a:solidFill>
                  <a:srgbClr val="FFFF00"/>
                </a:solidFill>
              </a:rPr>
              <a:t>(const Elem&amp; e) {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</a:rPr>
              <a:t>D.addFront</a:t>
            </a:r>
            <a:r>
              <a:rPr lang="en-US" sz="2000" b="1" dirty="0">
                <a:solidFill>
                  <a:srgbClr val="FFFF00"/>
                </a:solidFill>
              </a:rPr>
              <a:t>(e);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n++;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}					// insert new last element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void </a:t>
            </a:r>
            <a:r>
              <a:rPr lang="en-US" sz="2000" b="1" dirty="0" err="1">
                <a:solidFill>
                  <a:srgbClr val="FFFF00"/>
                </a:solidFill>
              </a:rPr>
              <a:t>LinkedDeque</a:t>
            </a:r>
            <a:r>
              <a:rPr lang="en-US" sz="2000" b="1" dirty="0">
                <a:solidFill>
                  <a:srgbClr val="FFFF00"/>
                </a:solidFill>
              </a:rPr>
              <a:t>::</a:t>
            </a:r>
            <a:r>
              <a:rPr lang="en-US" sz="2000" b="1" dirty="0" err="1">
                <a:solidFill>
                  <a:srgbClr val="FFFF00"/>
                </a:solidFill>
              </a:rPr>
              <a:t>insertBack</a:t>
            </a:r>
            <a:r>
              <a:rPr lang="en-US" sz="2000" b="1" dirty="0">
                <a:solidFill>
                  <a:srgbClr val="FFFF00"/>
                </a:solidFill>
              </a:rPr>
              <a:t>(const Elem&amp; e) {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</a:rPr>
              <a:t>D.addBack</a:t>
            </a:r>
            <a:r>
              <a:rPr lang="en-US" sz="2000" b="1" dirty="0">
                <a:solidFill>
                  <a:srgbClr val="FFFF00"/>
                </a:solidFill>
              </a:rPr>
              <a:t>(e);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n++;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}					// remove first element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5300" y="579656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5.22</a:t>
            </a:r>
          </a:p>
        </p:txBody>
      </p:sp>
    </p:spTree>
    <p:extLst>
      <p:ext uri="{BB962C8B-B14F-4D97-AF65-F5344CB8AC3E}">
        <p14:creationId xmlns:p14="http://schemas.microsoft.com/office/powerpoint/2010/main" val="6178191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274638"/>
            <a:ext cx="8490857" cy="1143000"/>
          </a:xfrm>
        </p:spPr>
        <p:txBody>
          <a:bodyPr>
            <a:noAutofit/>
          </a:bodyPr>
          <a:lstStyle/>
          <a:p>
            <a:r>
              <a:rPr lang="en-US" sz="3600" dirty="0"/>
              <a:t>Deque Implementation (2)  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  <a:solidFill>
            <a:srgbClr val="000000"/>
          </a:solidFill>
        </p:spPr>
        <p:txBody>
          <a:bodyPr>
            <a:normAutofit fontScale="92500" lnSpcReduction="10000"/>
          </a:bodyPr>
          <a:lstStyle/>
          <a:p>
            <a:pPr marL="285750" indent="-285750">
              <a:buNone/>
            </a:pPr>
            <a:r>
              <a:rPr lang="en-US" sz="1800" dirty="0"/>
              <a:t> </a:t>
            </a:r>
            <a:endParaRPr lang="en-US" sz="1050" dirty="0"/>
          </a:p>
          <a:p>
            <a:pPr marL="285750" indent="-285750">
              <a:buNone/>
            </a:pPr>
            <a:r>
              <a:rPr lang="en-US" sz="1100" b="1" dirty="0"/>
              <a:t>						</a:t>
            </a:r>
            <a:r>
              <a:rPr lang="en-US" sz="1800" b="1" dirty="0"/>
              <a:t>// push element onto stack</a:t>
            </a:r>
            <a:endParaRPr lang="en-US" sz="2000" b="1" dirty="0"/>
          </a:p>
          <a:p>
            <a:pPr marL="285750" indent="-285750">
              <a:buNone/>
            </a:pPr>
            <a:r>
              <a:rPr lang="en-US" sz="1100" b="1" dirty="0"/>
              <a:t>  </a:t>
            </a:r>
            <a:r>
              <a:rPr lang="en-US" sz="2000" b="1" dirty="0">
                <a:solidFill>
                  <a:srgbClr val="FFFF00"/>
                </a:solidFill>
              </a:rPr>
              <a:t>void </a:t>
            </a:r>
            <a:r>
              <a:rPr lang="en-US" sz="2000" b="1" dirty="0" err="1">
                <a:solidFill>
                  <a:srgbClr val="FFFF00"/>
                </a:solidFill>
              </a:rPr>
              <a:t>LinkedDeque</a:t>
            </a:r>
            <a:r>
              <a:rPr lang="en-US" sz="2000" b="1" dirty="0">
                <a:solidFill>
                  <a:srgbClr val="FFFF00"/>
                </a:solidFill>
              </a:rPr>
              <a:t>::</a:t>
            </a:r>
            <a:r>
              <a:rPr lang="en-US" sz="2000" b="1" dirty="0" err="1">
                <a:solidFill>
                  <a:srgbClr val="FFFF00"/>
                </a:solidFill>
              </a:rPr>
              <a:t>removeFront</a:t>
            </a:r>
            <a:r>
              <a:rPr lang="en-US" sz="2000" b="1" dirty="0">
                <a:solidFill>
                  <a:srgbClr val="FFFF00"/>
                </a:solidFill>
              </a:rPr>
              <a:t>() throw(</a:t>
            </a:r>
            <a:r>
              <a:rPr lang="en-US" sz="2000" b="1" dirty="0" err="1">
                <a:solidFill>
                  <a:srgbClr val="FFFF00"/>
                </a:solidFill>
              </a:rPr>
              <a:t>DequeEmpty</a:t>
            </a:r>
            <a:r>
              <a:rPr lang="en-US" sz="2000" b="1" dirty="0">
                <a:solidFill>
                  <a:srgbClr val="FFFF00"/>
                </a:solidFill>
              </a:rPr>
              <a:t>) {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if (empty())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throw </a:t>
            </a:r>
            <a:r>
              <a:rPr lang="en-US" sz="2000" b="1" dirty="0" err="1">
                <a:solidFill>
                  <a:srgbClr val="FFFF00"/>
                </a:solidFill>
              </a:rPr>
              <a:t>DequeEmpty</a:t>
            </a:r>
            <a:r>
              <a:rPr lang="en-US" sz="2000" b="1" dirty="0">
                <a:solidFill>
                  <a:srgbClr val="FFFF00"/>
                </a:solidFill>
              </a:rPr>
              <a:t>("</a:t>
            </a:r>
            <a:r>
              <a:rPr lang="en-US" sz="2000" b="1" dirty="0" err="1">
                <a:solidFill>
                  <a:srgbClr val="FFFF00"/>
                </a:solidFill>
              </a:rPr>
              <a:t>removeFront</a:t>
            </a:r>
            <a:r>
              <a:rPr lang="en-US" sz="2000" b="1" dirty="0">
                <a:solidFill>
                  <a:srgbClr val="FFFF00"/>
                </a:solidFill>
              </a:rPr>
              <a:t> of empty deque");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</a:rPr>
              <a:t>D.removeFront</a:t>
            </a:r>
            <a:r>
              <a:rPr lang="en-US" sz="2000" b="1" dirty="0">
                <a:solidFill>
                  <a:srgbClr val="FFFF00"/>
                </a:solidFill>
              </a:rPr>
              <a:t>();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n--;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}					// remove last element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void </a:t>
            </a:r>
            <a:r>
              <a:rPr lang="en-US" sz="2000" b="1" dirty="0" err="1">
                <a:solidFill>
                  <a:srgbClr val="FFFF00"/>
                </a:solidFill>
              </a:rPr>
              <a:t>LinkedDeque</a:t>
            </a:r>
            <a:r>
              <a:rPr lang="en-US" sz="2000" b="1" dirty="0">
                <a:solidFill>
                  <a:srgbClr val="FFFF00"/>
                </a:solidFill>
              </a:rPr>
              <a:t>::</a:t>
            </a:r>
            <a:r>
              <a:rPr lang="en-US" sz="2000" b="1" dirty="0" err="1">
                <a:solidFill>
                  <a:srgbClr val="FFFF00"/>
                </a:solidFill>
              </a:rPr>
              <a:t>removeBack</a:t>
            </a:r>
            <a:r>
              <a:rPr lang="en-US" sz="2000" b="1" dirty="0">
                <a:solidFill>
                  <a:srgbClr val="FFFF00"/>
                </a:solidFill>
              </a:rPr>
              <a:t>() throw(</a:t>
            </a:r>
            <a:r>
              <a:rPr lang="en-US" sz="2000" b="1" dirty="0" err="1">
                <a:solidFill>
                  <a:srgbClr val="FFFF00"/>
                </a:solidFill>
              </a:rPr>
              <a:t>DequeEmpty</a:t>
            </a:r>
            <a:r>
              <a:rPr lang="en-US" sz="2000" b="1" dirty="0">
                <a:solidFill>
                  <a:srgbClr val="FFFF00"/>
                </a:solidFill>
              </a:rPr>
              <a:t>)  {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if (empty())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throw </a:t>
            </a:r>
            <a:r>
              <a:rPr lang="en-US" sz="2000" b="1" dirty="0" err="1">
                <a:solidFill>
                  <a:srgbClr val="FFFF00"/>
                </a:solidFill>
              </a:rPr>
              <a:t>DequeEmpty</a:t>
            </a:r>
            <a:r>
              <a:rPr lang="en-US" sz="2000" b="1" dirty="0">
                <a:solidFill>
                  <a:srgbClr val="FFFF00"/>
                </a:solidFill>
              </a:rPr>
              <a:t>("</a:t>
            </a:r>
            <a:r>
              <a:rPr lang="en-US" sz="2000" b="1" dirty="0" err="1">
                <a:solidFill>
                  <a:srgbClr val="FFFF00"/>
                </a:solidFill>
              </a:rPr>
              <a:t>removeBack</a:t>
            </a:r>
            <a:r>
              <a:rPr lang="en-US" sz="2000" b="1" dirty="0">
                <a:solidFill>
                  <a:srgbClr val="FFFF00"/>
                </a:solidFill>
              </a:rPr>
              <a:t> of empty deque");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</a:rPr>
              <a:t>D.removeBack</a:t>
            </a:r>
            <a:r>
              <a:rPr lang="en-US" sz="2000" b="1" dirty="0">
                <a:solidFill>
                  <a:srgbClr val="FFFF00"/>
                </a:solidFill>
              </a:rPr>
              <a:t>();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  n--;</a:t>
            </a:r>
          </a:p>
          <a:p>
            <a:pPr marL="285750" indent="-285750">
              <a:buNone/>
            </a:pPr>
            <a:r>
              <a:rPr lang="en-US" sz="2000" b="1" dirty="0">
                <a:solidFill>
                  <a:srgbClr val="FFFF00"/>
                </a:solidFill>
              </a:rPr>
              <a:t>  }</a:t>
            </a:r>
            <a:endParaRPr lang="en-US" sz="1800" b="1" dirty="0">
              <a:solidFill>
                <a:srgbClr val="FFFF00"/>
              </a:solidFill>
            </a:endParaRPr>
          </a:p>
          <a:p>
            <a:pPr marL="285750" indent="-285750">
              <a:buNone/>
            </a:pPr>
            <a:r>
              <a:rPr lang="en-US" sz="2800" b="1" dirty="0">
                <a:solidFill>
                  <a:srgbClr val="FFFF00"/>
                </a:solidFill>
              </a:rPr>
              <a:t>  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2413" y="573431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5.22</a:t>
            </a:r>
          </a:p>
        </p:txBody>
      </p:sp>
    </p:spTree>
    <p:extLst>
      <p:ext uri="{BB962C8B-B14F-4D97-AF65-F5344CB8AC3E}">
        <p14:creationId xmlns:p14="http://schemas.microsoft.com/office/powerpoint/2010/main" val="34939476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76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for the Deque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890556"/>
              </p:ext>
            </p:extLst>
          </p:nvPr>
        </p:nvGraphicFramePr>
        <p:xfrm>
          <a:off x="2438400" y="1600200"/>
          <a:ext cx="4038600" cy="491077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front(), back()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insertBack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eraseFront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eraseBack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9400" y="3733800"/>
            <a:ext cx="2362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Space usage is O(n)</a:t>
            </a:r>
          </a:p>
        </p:txBody>
      </p:sp>
    </p:spTree>
    <p:extLst>
      <p:ext uri="{BB962C8B-B14F-4D97-AF65-F5344CB8AC3E}">
        <p14:creationId xmlns:p14="http://schemas.microsoft.com/office/powerpoint/2010/main" val="3694142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Adapters and the Adapter Design Pattern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257800"/>
          </a:xfrm>
        </p:spPr>
        <p:txBody>
          <a:bodyPr>
            <a:normAutofit/>
          </a:bodyPr>
          <a:lstStyle/>
          <a:p>
            <a:pPr indent="-285750"/>
            <a:r>
              <a:rPr lang="en-US" sz="2800" dirty="0"/>
              <a:t>The doubly linked list (</a:t>
            </a:r>
            <a:r>
              <a:rPr lang="en-US" sz="2800" dirty="0" err="1"/>
              <a:t>DLinkedList</a:t>
            </a:r>
            <a:r>
              <a:rPr lang="en-US" sz="2800" dirty="0"/>
              <a:t> class) could be adapted to implement a deque</a:t>
            </a:r>
          </a:p>
          <a:p>
            <a:pPr lvl="1"/>
            <a:r>
              <a:rPr lang="en-US" sz="2800" dirty="0"/>
              <a:t>Except for keeping track of the number of elements in the deque, one can simply map each deque method to a corresponding </a:t>
            </a:r>
            <a:r>
              <a:rPr lang="en-US" sz="2800" dirty="0" err="1"/>
              <a:t>DLinkedList</a:t>
            </a:r>
            <a:r>
              <a:rPr lang="en-US" sz="2800" dirty="0"/>
              <a:t> method</a:t>
            </a:r>
          </a:p>
          <a:p>
            <a:pPr lvl="2"/>
            <a:r>
              <a:rPr lang="en-US" sz="2800" dirty="0"/>
              <a:t>For example: </a:t>
            </a:r>
            <a:r>
              <a:rPr lang="en-US" sz="2800" dirty="0" err="1"/>
              <a:t>insertFront</a:t>
            </a:r>
            <a:r>
              <a:rPr lang="en-US" sz="2800" dirty="0"/>
              <a:t>() corresponds to </a:t>
            </a:r>
            <a:r>
              <a:rPr lang="en-US" sz="2800" dirty="0" err="1"/>
              <a:t>addFront</a:t>
            </a:r>
            <a:r>
              <a:rPr lang="en-US" sz="2800" dirty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9" y="4827921"/>
            <a:ext cx="1863953" cy="18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932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 (Wrapper)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257800"/>
          </a:xfrm>
        </p:spPr>
        <p:txBody>
          <a:bodyPr>
            <a:normAutofit/>
          </a:bodyPr>
          <a:lstStyle/>
          <a:p>
            <a:pPr indent="-285750"/>
            <a:r>
              <a:rPr lang="en-US" dirty="0"/>
              <a:t>A class that translates one interface to another</a:t>
            </a:r>
            <a:endParaRPr lang="en-US" sz="2000" dirty="0"/>
          </a:p>
        </p:txBody>
      </p:sp>
      <p:pic>
        <p:nvPicPr>
          <p:cNvPr id="32461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133600"/>
            <a:ext cx="4229216" cy="4229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660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282"/>
            <a:ext cx="8229600" cy="1143000"/>
          </a:xfrm>
        </p:spPr>
        <p:txBody>
          <a:bodyPr/>
          <a:lstStyle/>
          <a:p>
            <a:r>
              <a:rPr lang="en-US" dirty="0"/>
              <a:t>Mapping – Stack/Deque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5334849"/>
              </p:ext>
            </p:extLst>
          </p:nvPr>
        </p:nvGraphicFramePr>
        <p:xfrm>
          <a:off x="762000" y="1143000"/>
          <a:ext cx="7543800" cy="4530726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Deque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push(o)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(o)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eraseFront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51928" y="5905084"/>
            <a:ext cx="3575018" cy="338554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Implementing a stack with a deque</a:t>
            </a:r>
          </a:p>
        </p:txBody>
      </p:sp>
    </p:spTree>
    <p:extLst>
      <p:ext uri="{BB962C8B-B14F-4D97-AF65-F5344CB8AC3E}">
        <p14:creationId xmlns:p14="http://schemas.microsoft.com/office/powerpoint/2010/main" val="41952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F3C8242-172B-4BDD-BEB5-EFC6E36ABC6E}" type="slidenum">
              <a:rPr lang="en-US"/>
              <a:pPr/>
              <a:t>8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  <a:solidFill>
            <a:srgbClr val="C00000"/>
          </a:solidFill>
        </p:grpSpPr>
        <p:sp>
          <p:nvSpPr>
            <p:cNvPr id="12304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305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306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307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C++ Run-Time Stack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52994" y="1371600"/>
            <a:ext cx="4800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C++ run-time system keeps track of the chain of active functions with a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a function is called, the system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function ends, its frame is popped from the stack and control is passed to the function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Allows for </a:t>
            </a:r>
            <a:r>
              <a:rPr lang="en-US" sz="2400" dirty="0">
                <a:solidFill>
                  <a:srgbClr val="FFFF00"/>
                </a:solidFill>
              </a:rPr>
              <a:t>recursion</a:t>
            </a:r>
          </a:p>
        </p:txBody>
      </p:sp>
      <p:sp>
        <p:nvSpPr>
          <p:cNvPr id="12295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96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97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98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99" name="Text Box 129"/>
          <p:cNvSpPr txBox="1">
            <a:spLocks noChangeArrowheads="1"/>
          </p:cNvSpPr>
          <p:nvPr/>
        </p:nvSpPr>
        <p:spPr bwMode="auto">
          <a:xfrm>
            <a:off x="5429794" y="1798320"/>
            <a:ext cx="1600200" cy="369331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latin typeface="Arial Narrow" pitchFamily="34" charset="0"/>
              </a:rPr>
              <a:t>main() {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int i = 5;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foo(i);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latin typeface="Arial Narrow" pitchFamily="34" charset="0"/>
              </a:rPr>
              <a:t>foo(int j) {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int k;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k = j+1;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bar(k);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latin typeface="Arial Narrow" pitchFamily="34" charset="0"/>
              </a:rPr>
              <a:t>bar(int m) {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…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>	}</a:t>
            </a:r>
          </a:p>
        </p:txBody>
      </p:sp>
      <p:sp>
        <p:nvSpPr>
          <p:cNvPr id="12300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2301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2302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i = 5</a:t>
            </a:r>
          </a:p>
        </p:txBody>
      </p:sp>
      <p:sp>
        <p:nvSpPr>
          <p:cNvPr id="12303" name="Date Placeholder 1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5029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80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– Queue/Deque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3038172"/>
              </p:ext>
            </p:extLst>
          </p:nvPr>
        </p:nvGraphicFramePr>
        <p:xfrm>
          <a:off x="762000" y="1270000"/>
          <a:ext cx="7543800" cy="4530726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Deque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enqueue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insertBack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dequeue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eraseFront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9657" y="6074361"/>
            <a:ext cx="3653564" cy="338554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Implementing a queue with a deque</a:t>
            </a:r>
          </a:p>
        </p:txBody>
      </p:sp>
    </p:spTree>
    <p:extLst>
      <p:ext uri="{BB962C8B-B14F-4D97-AF65-F5344CB8AC3E}">
        <p14:creationId xmlns:p14="http://schemas.microsoft.com/office/powerpoint/2010/main" val="3883218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Implementation of a Stack by Means of a Deque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2578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indent="-285750">
              <a:buNone/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FF00"/>
                </a:solidFill>
              </a:rPr>
              <a:t>typedef</a:t>
            </a:r>
            <a:r>
              <a:rPr lang="en-US" sz="2000" dirty="0">
                <a:solidFill>
                  <a:srgbClr val="FFFF00"/>
                </a:solidFill>
              </a:rPr>
              <a:t> string Elem;				// element type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class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 {				// stack as a deque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public: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();				// constructor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size() const;				// number of elements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bool empty() const;				// is the stack empty?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const Elem&amp; top() const throw(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); // the top element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void push(const Elem&amp; e);		// push element onto stack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void pop() throw(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);		// pop the stack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private: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err="1"/>
              <a:t>LinkedDeque</a:t>
            </a:r>
            <a:r>
              <a:rPr lang="en-US" sz="2000" dirty="0"/>
              <a:t> D;				// deque of elements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};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650" y="5975738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Code fragment 5.23 (Adapter Design Pattern)  </a:t>
            </a:r>
          </a:p>
        </p:txBody>
      </p:sp>
    </p:spTree>
    <p:extLst>
      <p:ext uri="{BB962C8B-B14F-4D97-AF65-F5344CB8AC3E}">
        <p14:creationId xmlns:p14="http://schemas.microsoft.com/office/powerpoint/2010/main" val="123217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Implementation of a Stack by Means of a Deque – 2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257800"/>
          </a:xfrm>
          <a:solidFill>
            <a:srgbClr val="000000"/>
          </a:solidFill>
        </p:spPr>
        <p:txBody>
          <a:bodyPr>
            <a:normAutofit lnSpcReduction="10000"/>
          </a:bodyPr>
          <a:lstStyle/>
          <a:p>
            <a:pPr indent="-285750">
              <a:buNone/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()			// constructor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: D() { }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						// number of elements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::size() const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{ return </a:t>
            </a:r>
            <a:r>
              <a:rPr lang="en-US" sz="2000" dirty="0" err="1">
                <a:solidFill>
                  <a:srgbClr val="FFFF00"/>
                </a:solidFill>
              </a:rPr>
              <a:t>D.size</a:t>
            </a:r>
            <a:r>
              <a:rPr lang="en-US" sz="2000" dirty="0">
                <a:solidFill>
                  <a:srgbClr val="FFFF00"/>
                </a:solidFill>
              </a:rPr>
              <a:t>(); }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						// is the stack empty?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bool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::empty() const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{ return </a:t>
            </a:r>
            <a:r>
              <a:rPr lang="en-US" sz="2000" dirty="0" err="1">
                <a:solidFill>
                  <a:srgbClr val="FFFF00"/>
                </a:solidFill>
              </a:rPr>
              <a:t>D.empty</a:t>
            </a:r>
            <a:r>
              <a:rPr lang="en-US" sz="2000" dirty="0">
                <a:solidFill>
                  <a:srgbClr val="FFFF00"/>
                </a:solidFill>
              </a:rPr>
              <a:t>(); }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						// the top element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const Elem&amp;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::top() const throw(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) {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if (empty())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  throw 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("top of empty stack");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return </a:t>
            </a:r>
            <a:r>
              <a:rPr lang="en-US" sz="2000" dirty="0" err="1">
                <a:solidFill>
                  <a:srgbClr val="FFFF00"/>
                </a:solidFill>
              </a:rPr>
              <a:t>D.front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}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1335" y="618400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Code fragment 5.24</a:t>
            </a:r>
          </a:p>
        </p:txBody>
      </p:sp>
    </p:spTree>
    <p:extLst>
      <p:ext uri="{BB962C8B-B14F-4D97-AF65-F5344CB8AC3E}">
        <p14:creationId xmlns:p14="http://schemas.microsoft.com/office/powerpoint/2010/main" val="40636121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Implementation of a Stack by Means of a Deque – 3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52578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						// push element onto stack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void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::push(const Elem&amp; e)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{ </a:t>
            </a:r>
            <a:r>
              <a:rPr lang="en-US" sz="2000" dirty="0" err="1">
                <a:solidFill>
                  <a:srgbClr val="FFFF00"/>
                </a:solidFill>
              </a:rPr>
              <a:t>D.insertFront</a:t>
            </a:r>
            <a:r>
              <a:rPr lang="en-US" sz="2000" dirty="0">
                <a:solidFill>
                  <a:srgbClr val="FFFF00"/>
                </a:solidFill>
              </a:rPr>
              <a:t>(e); }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						// pop the stack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void </a:t>
            </a:r>
            <a:r>
              <a:rPr lang="en-US" sz="2000" dirty="0" err="1">
                <a:solidFill>
                  <a:srgbClr val="FFFF00"/>
                </a:solidFill>
              </a:rPr>
              <a:t>DequeStack</a:t>
            </a:r>
            <a:r>
              <a:rPr lang="en-US" sz="2000" dirty="0">
                <a:solidFill>
                  <a:srgbClr val="FFFF00"/>
                </a:solidFill>
              </a:rPr>
              <a:t>::pop() throw(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{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if (empty())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  throw </a:t>
            </a:r>
            <a:r>
              <a:rPr lang="en-US" sz="2000" dirty="0" err="1">
                <a:solidFill>
                  <a:srgbClr val="FFFF00"/>
                </a:solidFill>
              </a:rPr>
              <a:t>StackEmpty</a:t>
            </a:r>
            <a:r>
              <a:rPr lang="en-US" sz="2000" dirty="0">
                <a:solidFill>
                  <a:srgbClr val="FFFF00"/>
                </a:solidFill>
              </a:rPr>
              <a:t>("pop of empty stack");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err="1">
                <a:solidFill>
                  <a:srgbClr val="FFFF00"/>
                </a:solidFill>
              </a:rPr>
              <a:t>D.removeFront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indent="-285750">
              <a:buNone/>
            </a:pPr>
            <a:r>
              <a:rPr lang="en-US" sz="2000" dirty="0">
                <a:solidFill>
                  <a:srgbClr val="FFFF00"/>
                </a:solidFill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3149" y="5810519"/>
            <a:ext cx="291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Code fragment 5.24</a:t>
            </a:r>
          </a:p>
        </p:txBody>
      </p:sp>
    </p:spTree>
    <p:extLst>
      <p:ext uri="{BB962C8B-B14F-4D97-AF65-F5344CB8AC3E}">
        <p14:creationId xmlns:p14="http://schemas.microsoft.com/office/powerpoint/2010/main" val="210529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4491657" cy="3364406"/>
          </a:xfrm>
          <a:prstGeom prst="rect">
            <a:avLst/>
          </a:prstGeom>
          <a:noFill/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8288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Standard Template Library (STL)</a:t>
            </a:r>
            <a:br>
              <a:rPr lang="en-US" sz="5500" dirty="0"/>
            </a:br>
            <a:r>
              <a:rPr lang="en-US" sz="3700" dirty="0"/>
              <a:t>“Created to Reuse Code”</a:t>
            </a:r>
          </a:p>
        </p:txBody>
      </p:sp>
    </p:spTree>
    <p:extLst>
      <p:ext uri="{BB962C8B-B14F-4D97-AF65-F5344CB8AC3E}">
        <p14:creationId xmlns:p14="http://schemas.microsoft.com/office/powerpoint/2010/main" val="1449284605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10489</TotalTime>
  <Words>4208</Words>
  <Application>Microsoft Office PowerPoint</Application>
  <PresentationFormat>On-screen Show (4:3)</PresentationFormat>
  <Paragraphs>1054</Paragraphs>
  <Slides>83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9" baseType="lpstr">
      <vt:lpstr>Arial</vt:lpstr>
      <vt:lpstr>Arial Narrow</vt:lpstr>
      <vt:lpstr>CMMI10</vt:lpstr>
      <vt:lpstr>CMR10</vt:lpstr>
      <vt:lpstr>CMSS10</vt:lpstr>
      <vt:lpstr>CMSSI10</vt:lpstr>
      <vt:lpstr>CMSY10</vt:lpstr>
      <vt:lpstr>Consolas</vt:lpstr>
      <vt:lpstr>Courier New</vt:lpstr>
      <vt:lpstr>Symbol</vt:lpstr>
      <vt:lpstr>Tahoma</vt:lpstr>
      <vt:lpstr>Times</vt:lpstr>
      <vt:lpstr>Times New Roman</vt:lpstr>
      <vt:lpstr>Wingdings</vt:lpstr>
      <vt:lpstr>Mountain Top</vt:lpstr>
      <vt:lpstr>Photo Editor Photo</vt:lpstr>
      <vt:lpstr>Chapter 5</vt:lpstr>
      <vt:lpstr>Topics</vt:lpstr>
      <vt:lpstr>Stacks</vt:lpstr>
      <vt:lpstr>Stacks</vt:lpstr>
      <vt:lpstr>Applications of Stacks</vt:lpstr>
      <vt:lpstr>Abstract Data Types (ADTs)</vt:lpstr>
      <vt:lpstr>The Stack ADT</vt:lpstr>
      <vt:lpstr>C++ Run-Time Stack</vt:lpstr>
      <vt:lpstr>Standard Template Library (STL) “Created to Reuse Code”</vt:lpstr>
      <vt:lpstr>STL Template Headers</vt:lpstr>
      <vt:lpstr>STL iterators</vt:lpstr>
      <vt:lpstr>The STL Stack</vt:lpstr>
      <vt:lpstr>The STL Stack Methods</vt:lpstr>
      <vt:lpstr>Array-Based Stack</vt:lpstr>
      <vt:lpstr>Implementing a Stack as an Array</vt:lpstr>
      <vt:lpstr>Array-based Stack Methods</vt:lpstr>
      <vt:lpstr>Array-based Stack (2)</vt:lpstr>
      <vt:lpstr>Performance and Limitations</vt:lpstr>
      <vt:lpstr>Array-based Stack Drawbacks</vt:lpstr>
      <vt:lpstr>Definition of  Linked Nodes</vt:lpstr>
      <vt:lpstr>Stack with a Singly Linked List</vt:lpstr>
      <vt:lpstr>Linked Implementation of Stacks</vt:lpstr>
      <vt:lpstr>Definition of  Stack using a Linked List</vt:lpstr>
      <vt:lpstr>Pop Function</vt:lpstr>
      <vt:lpstr>Reversing an Array (code Fragment 5.10)</vt:lpstr>
      <vt:lpstr>An Application of Stacks - Parentheses Matching</vt:lpstr>
      <vt:lpstr>An Application of Stacks - Parentheses Matching Algorithm </vt:lpstr>
      <vt:lpstr>Parentheses Matching Algorithm</vt:lpstr>
      <vt:lpstr>HTML Tag Matching</vt:lpstr>
      <vt:lpstr>Queues</vt:lpstr>
      <vt:lpstr>Queues  </vt:lpstr>
      <vt:lpstr>Applications of Queues</vt:lpstr>
      <vt:lpstr>The STL Queue</vt:lpstr>
      <vt:lpstr>The STL Queue Methods</vt:lpstr>
      <vt:lpstr>Array-based Queue</vt:lpstr>
      <vt:lpstr>Another Approach for an Array-based Queue</vt:lpstr>
      <vt:lpstr>Circular Array-based Queue</vt:lpstr>
      <vt:lpstr>Queue Operations</vt:lpstr>
      <vt:lpstr>Queue Operations</vt:lpstr>
      <vt:lpstr>enqueue</vt:lpstr>
      <vt:lpstr>dequeue</vt:lpstr>
      <vt:lpstr>One More Queue Method</vt:lpstr>
      <vt:lpstr>Circular Queue Implementation</vt:lpstr>
      <vt:lpstr>The Queue ADT</vt:lpstr>
      <vt:lpstr>Queue Interface in C++</vt:lpstr>
      <vt:lpstr>Empty Queue Exception</vt:lpstr>
      <vt:lpstr>Queue Example</vt:lpstr>
      <vt:lpstr>Queue with a Singly Linked List</vt:lpstr>
      <vt:lpstr>Circularly Link List  </vt:lpstr>
      <vt:lpstr>Queue as a Circularly Link List  </vt:lpstr>
      <vt:lpstr>Circularly Linked Lists Methods (1)</vt:lpstr>
      <vt:lpstr>Circularly Linked Lists Methods (2)</vt:lpstr>
      <vt:lpstr>Adding an Element (enqueue)</vt:lpstr>
      <vt:lpstr>Removing an Element (dequeue)</vt:lpstr>
      <vt:lpstr>Implementing a Circular Queue</vt:lpstr>
      <vt:lpstr>Another Implement of a Queue using a Linked List</vt:lpstr>
      <vt:lpstr>Linked Implementation of Queues</vt:lpstr>
      <vt:lpstr>Queue as a Linked List  </vt:lpstr>
      <vt:lpstr>Queue Operations</vt:lpstr>
      <vt:lpstr>addQueue</vt:lpstr>
      <vt:lpstr>DeQueue</vt:lpstr>
      <vt:lpstr>Double-Ended Queues</vt:lpstr>
      <vt:lpstr>An Application of a Deque</vt:lpstr>
      <vt:lpstr>A-Steal Job Scheduling Algorithm</vt:lpstr>
      <vt:lpstr>The Deque ADT Methods (1)</vt:lpstr>
      <vt:lpstr>The Deque ADT Methods (2)</vt:lpstr>
      <vt:lpstr>Deque Example</vt:lpstr>
      <vt:lpstr>The STL Deque  </vt:lpstr>
      <vt:lpstr>The STL Deque Methods (1)</vt:lpstr>
      <vt:lpstr>The STL Deque Methods (2)</vt:lpstr>
      <vt:lpstr>Implementing a Deque with a Doubly Linked List</vt:lpstr>
      <vt:lpstr>DLinkedList Implementation</vt:lpstr>
      <vt:lpstr>Deque Implementation</vt:lpstr>
      <vt:lpstr>Deque Implementation (1)  </vt:lpstr>
      <vt:lpstr>Deque Implementation (2)  </vt:lpstr>
      <vt:lpstr>Performance for the Deque</vt:lpstr>
      <vt:lpstr>Adapters and the Adapter Design Pattern</vt:lpstr>
      <vt:lpstr>Adapters (Wrapper)</vt:lpstr>
      <vt:lpstr>Mapping – Stack/Deque</vt:lpstr>
      <vt:lpstr>Mapping – Queue/Deque</vt:lpstr>
      <vt:lpstr>Implementation of a Stack by Means of a Deque</vt:lpstr>
      <vt:lpstr>Implementation of a Stack by Means of a Deque – 2 </vt:lpstr>
      <vt:lpstr>Implementation of a Stack by Means of a Deque – 3 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767</cp:revision>
  <dcterms:created xsi:type="dcterms:W3CDTF">2002-01-21T02:22:10Z</dcterms:created>
  <dcterms:modified xsi:type="dcterms:W3CDTF">2018-01-23T23:26:10Z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