
<file path=[Content_Types].xml><?xml version="1.0" encoding="utf-8"?>
<Types xmlns="http://schemas.openxmlformats.org/package/2006/content-types">
  <Default Extension="png" ContentType="image/png"/>
  <Default Extension="jpe" ContentType="image/j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86"/>
  </p:notesMasterIdLst>
  <p:handoutMasterIdLst>
    <p:handoutMasterId r:id="rId8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F04500"/>
    <a:srgbClr val="EF0129"/>
    <a:srgbClr val="F76C1F"/>
    <a:srgbClr val="666699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9794" autoAdjust="0"/>
  </p:normalViewPr>
  <p:slideViewPr>
    <p:cSldViewPr>
      <p:cViewPr varScale="1">
        <p:scale>
          <a:sx n="72" d="100"/>
          <a:sy n="72" d="100"/>
        </p:scale>
        <p:origin x="16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2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34.xml"/><Relationship Id="rId39" Type="http://schemas.openxmlformats.org/officeDocument/2006/relationships/slide" Target="slides/slide53.xml"/><Relationship Id="rId3" Type="http://schemas.openxmlformats.org/officeDocument/2006/relationships/slide" Target="slides/slide5.xml"/><Relationship Id="rId21" Type="http://schemas.openxmlformats.org/officeDocument/2006/relationships/slide" Target="slides/slide29.xml"/><Relationship Id="rId34" Type="http://schemas.openxmlformats.org/officeDocument/2006/relationships/slide" Target="slides/slide48.xml"/><Relationship Id="rId42" Type="http://schemas.openxmlformats.org/officeDocument/2006/relationships/slide" Target="slides/slide77.xml"/><Relationship Id="rId47" Type="http://schemas.openxmlformats.org/officeDocument/2006/relationships/slide" Target="slides/slide84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33.xml"/><Relationship Id="rId33" Type="http://schemas.openxmlformats.org/officeDocument/2006/relationships/slide" Target="slides/slide47.xml"/><Relationship Id="rId38" Type="http://schemas.openxmlformats.org/officeDocument/2006/relationships/slide" Target="slides/slide52.xml"/><Relationship Id="rId46" Type="http://schemas.openxmlformats.org/officeDocument/2006/relationships/slide" Target="slides/slide82.xml"/><Relationship Id="rId2" Type="http://schemas.openxmlformats.org/officeDocument/2006/relationships/slide" Target="slides/slide4.xml"/><Relationship Id="rId16" Type="http://schemas.openxmlformats.org/officeDocument/2006/relationships/slide" Target="slides/slide19.xml"/><Relationship Id="rId20" Type="http://schemas.openxmlformats.org/officeDocument/2006/relationships/slide" Target="slides/slide28.xml"/><Relationship Id="rId29" Type="http://schemas.openxmlformats.org/officeDocument/2006/relationships/slide" Target="slides/slide41.xml"/><Relationship Id="rId41" Type="http://schemas.openxmlformats.org/officeDocument/2006/relationships/slide" Target="slides/slide55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32.xml"/><Relationship Id="rId32" Type="http://schemas.openxmlformats.org/officeDocument/2006/relationships/slide" Target="slides/slide45.xml"/><Relationship Id="rId37" Type="http://schemas.openxmlformats.org/officeDocument/2006/relationships/slide" Target="slides/slide51.xml"/><Relationship Id="rId40" Type="http://schemas.openxmlformats.org/officeDocument/2006/relationships/slide" Target="slides/slide54.xml"/><Relationship Id="rId45" Type="http://schemas.openxmlformats.org/officeDocument/2006/relationships/slide" Target="slides/slide81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23" Type="http://schemas.openxmlformats.org/officeDocument/2006/relationships/slide" Target="slides/slide31.xml"/><Relationship Id="rId28" Type="http://schemas.openxmlformats.org/officeDocument/2006/relationships/slide" Target="slides/slide36.xml"/><Relationship Id="rId36" Type="http://schemas.openxmlformats.org/officeDocument/2006/relationships/slide" Target="slides/slide50.xml"/><Relationship Id="rId10" Type="http://schemas.openxmlformats.org/officeDocument/2006/relationships/slide" Target="slides/slide13.xml"/><Relationship Id="rId19" Type="http://schemas.openxmlformats.org/officeDocument/2006/relationships/slide" Target="slides/slide27.xml"/><Relationship Id="rId31" Type="http://schemas.openxmlformats.org/officeDocument/2006/relationships/slide" Target="slides/slide44.xml"/><Relationship Id="rId44" Type="http://schemas.openxmlformats.org/officeDocument/2006/relationships/slide" Target="slides/slide80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30.xml"/><Relationship Id="rId27" Type="http://schemas.openxmlformats.org/officeDocument/2006/relationships/slide" Target="slides/slide35.xml"/><Relationship Id="rId30" Type="http://schemas.openxmlformats.org/officeDocument/2006/relationships/slide" Target="slides/slide43.xml"/><Relationship Id="rId35" Type="http://schemas.openxmlformats.org/officeDocument/2006/relationships/slide" Target="slides/slide49.xml"/><Relationship Id="rId43" Type="http://schemas.openxmlformats.org/officeDocument/2006/relationships/slide" Target="slides/slide7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fld id="{6D7C2A59-E8EA-45EE-BA46-F68344D68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6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fld id="{B6AD4168-3AEA-4769-9076-FFB9BC57C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9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BA1A9284-852A-490F-9318-B33E5D7CA0B2}" type="slidenum">
              <a:rPr lang="en-US"/>
              <a:pPr/>
              <a:t>1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9962" cy="3584575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3050" cy="4314825"/>
          </a:xfrm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8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86B3F58-F384-49A1-94D8-A99A5365EB0B}" type="slidenum">
              <a:rPr lang="en-US"/>
              <a:pPr/>
              <a:t>15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29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86B3F58-F384-49A1-94D8-A99A5365EB0B}" type="slidenum">
              <a:rPr lang="en-US"/>
              <a:pPr/>
              <a:t>16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86B3F58-F384-49A1-94D8-A99A5365EB0B}" type="slidenum">
              <a:rPr lang="en-US"/>
              <a:pPr/>
              <a:t>17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1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86B3F58-F384-49A1-94D8-A99A5365EB0B}" type="slidenum">
              <a:rPr lang="en-US"/>
              <a:pPr/>
              <a:t>18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60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86B3F58-F384-49A1-94D8-A99A5365EB0B}" type="slidenum">
              <a:rPr lang="en-US"/>
              <a:pPr/>
              <a:t>19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2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86B3F58-F384-49A1-94D8-A99A5365EB0B}" type="slidenum">
              <a:rPr lang="en-US"/>
              <a:pPr/>
              <a:t>20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05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86B3F58-F384-49A1-94D8-A99A5365EB0B}" type="slidenum">
              <a:rPr lang="en-US"/>
              <a:pPr/>
              <a:t>21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9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7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46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2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16282CA2-A3E9-45A4-A57D-EFC251652BF1}" type="slidenum">
              <a:rPr lang="en-US"/>
              <a:pPr/>
              <a:t>2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95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79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59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CEDE081-F0D7-49CC-8F35-A5AC3E23FCD7}" type="slidenum">
              <a:rPr lang="en-US"/>
              <a:pPr/>
              <a:t>27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99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CEDE081-F0D7-49CC-8F35-A5AC3E23FCD7}" type="slidenum">
              <a:rPr lang="en-US"/>
              <a:pPr/>
              <a:t>28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19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CEDE081-F0D7-49CC-8F35-A5AC3E23FCD7}" type="slidenum">
              <a:rPr lang="en-US"/>
              <a:pPr/>
              <a:t>29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10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CEDE081-F0D7-49CC-8F35-A5AC3E23FCD7}" type="slidenum">
              <a:rPr lang="en-US"/>
              <a:pPr/>
              <a:t>30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6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CEDE081-F0D7-49CC-8F35-A5AC3E23FCD7}" type="slidenum">
              <a:rPr lang="en-US"/>
              <a:pPr/>
              <a:t>31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25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619CB6D-3403-4100-9626-C56275F3EA74}" type="slidenum">
              <a:rPr lang="en-US"/>
              <a:pPr/>
              <a:t>32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9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619CB6D-3403-4100-9626-C56275F3EA74}" type="slidenum">
              <a:rPr lang="en-US"/>
              <a:pPr/>
              <a:t>33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33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619CB6D-3403-4100-9626-C56275F3EA74}" type="slidenum">
              <a:rPr lang="en-US"/>
              <a:pPr/>
              <a:t>34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8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65483769-569C-4895-A9FA-2E86983C8184}" type="slidenum">
              <a:rPr lang="en-US"/>
              <a:pPr/>
              <a:t>3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88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6777A8FF-F37C-4555-84D4-9A0BF23AC79A}" type="slidenum">
              <a:rPr lang="en-US"/>
              <a:pPr/>
              <a:t>35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47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68E776CF-243C-4F06-B5D4-67BCA667B80F}" type="slidenum">
              <a:rPr lang="en-US"/>
              <a:pPr/>
              <a:t>36</a:t>
            </a:fld>
            <a:endParaRPr 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2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A90FF142-5294-4D5C-85FC-1E729C705D14}" type="slidenum">
              <a:rPr lang="en-US"/>
              <a:pPr/>
              <a:t>37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373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FB8CEE3F-AEA7-48DA-92C8-15FC0B64A69C}" type="slidenum">
              <a:rPr lang="en-US"/>
              <a:pPr/>
              <a:t>38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50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DFD97DD3-F683-40B0-8374-04743A414F04}" type="slidenum">
              <a:rPr lang="en-US"/>
              <a:pPr/>
              <a:t>39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22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DFD97DD3-F683-40B0-8374-04743A414F04}" type="slidenum">
              <a:rPr lang="en-US"/>
              <a:pPr/>
              <a:t>40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5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6777A8FF-F37C-4555-84D4-9A0BF23AC79A}" type="slidenum">
              <a:rPr lang="en-US"/>
              <a:pPr/>
              <a:t>41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078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394313BC-87A1-4304-83DB-3F9888043583}" type="slidenum">
              <a:rPr lang="en-US"/>
              <a:pPr/>
              <a:t>46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20725"/>
            <a:ext cx="4794250" cy="3595688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088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71F6D62A-FDAF-47DC-93D0-B2EA8DFE2BBE}" type="slidenum">
              <a:rPr lang="en-US"/>
              <a:pPr/>
              <a:t>54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539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86B3F58-F384-49A1-94D8-A99A5365EB0B}" type="slidenum">
              <a:rPr lang="en-US"/>
              <a:pPr/>
              <a:t>55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7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394313BC-87A1-4304-83DB-3F9888043583}" type="slidenum">
              <a:rPr lang="en-US"/>
              <a:pPr/>
              <a:t>7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20725"/>
            <a:ext cx="4794250" cy="3595688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716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707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208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367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999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512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735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624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587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611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06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29D86C63-A07E-4EE1-A610-D9C844A550A4}" type="slidenum">
              <a:rPr lang="en-US"/>
              <a:pPr/>
              <a:t>9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117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063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605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524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34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921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08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80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902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01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5488"/>
            <a:ext cx="4778375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4538"/>
            <a:ext cx="5355167" cy="4314825"/>
          </a:xfrm>
          <a:noFill/>
          <a:ln/>
        </p:spPr>
        <p:txBody>
          <a:bodyPr lIns="96509" tIns="48253" rIns="96509" bIns="48253"/>
          <a:lstStyle/>
          <a:p>
            <a:pPr defTabSz="109417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3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D4DA885D-D6F2-4345-ABDB-691D70917029}" type="slidenum">
              <a:rPr lang="en-US"/>
              <a:pPr/>
              <a:t>10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268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A90FF142-5294-4D5C-85FC-1E729C705D14}" type="slidenum">
              <a:rPr lang="en-US"/>
              <a:pPr/>
              <a:t>76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73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86B3F58-F384-49A1-94D8-A99A5365EB0B}" type="slidenum">
              <a:rPr lang="en-US"/>
              <a:pPr/>
              <a:t>80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190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86B3F58-F384-49A1-94D8-A99A5365EB0B}" type="slidenum">
              <a:rPr lang="en-US"/>
              <a:pPr/>
              <a:t>81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648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5AA7C6C0-985E-4B85-A319-C20C0B334614}" type="slidenum">
              <a:rPr lang="en-US"/>
              <a:pPr/>
              <a:t>84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792663" cy="3594100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1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5AA7C6C0-985E-4B85-A319-C20C0B334614}" type="slidenum">
              <a:rPr lang="en-US"/>
              <a:pPr/>
              <a:t>11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792663" cy="3594100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1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5FDDBE45-4256-4E16-AAF8-6BA60CF04A7A}" type="slidenum">
              <a:rPr lang="en-US"/>
              <a:pPr/>
              <a:t>13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1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A0926B1-1987-4066-B4FE-0C952867F0A3}" type="slidenum">
              <a:rPr lang="en-US"/>
              <a:pPr/>
              <a:t>14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746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1055747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4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749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5750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105575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75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055753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4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5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6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7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575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75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5760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1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2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3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4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5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7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57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5768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1D3C9620-FBA0-40F6-846E-0C4EF7728AD0}" type="datetime1">
              <a:rPr lang="en-US"/>
              <a:pPr/>
              <a:t>1/29/2018</a:t>
            </a:fld>
            <a:endParaRPr lang="en-US"/>
          </a:p>
        </p:txBody>
      </p:sp>
      <p:sp>
        <p:nvSpPr>
          <p:cNvPr id="1055769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38EB3B3-4EE2-454F-94FE-3CC75D0AD4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5770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6AD5F-84C2-4BFD-A2BB-29DEFE30D0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BA7DB-89E0-4C4F-B1C9-7199E528E1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81CF9A3-F487-4904-8C6D-41F0409868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1E79BA-04B2-43B6-B1C8-4EE38454B7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1C6C2-B4EC-422E-9D85-AC0972D248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DA2B8-0DF5-4E7F-B177-1A9433FD15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B1C6D-3853-4172-BB3C-AE4D3CD5D1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DF296-2F42-4270-B1EC-32E438B6FF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B6D2-067A-427A-8D1D-9106EAB2DA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97032-DF12-4C00-BB2D-94F47D92E4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95D60-C8C4-4C3B-8837-148D01E547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E2A38-EF4D-443F-97C4-DA16BDE3B9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54723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24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25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4726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054727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4728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54729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0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1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2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3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4734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735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4736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7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8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9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40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41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4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4743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474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5474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105474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BAD3C7E-EE73-4883-9302-64D616588F1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4747" name="Line 27"/>
          <p:cNvSpPr>
            <a:spLocks noChangeShapeType="1"/>
          </p:cNvSpPr>
          <p:nvPr userDrawn="1"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terator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816A6F6A-2788-4758-A5AA-5C4F6C14D20A}" type="slidenum">
              <a:rPr lang="en-US"/>
              <a:pPr/>
              <a:t>1</a:t>
            </a:fld>
            <a:endParaRPr lang="en-US"/>
          </a:p>
        </p:txBody>
      </p:sp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47800" y="3276600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6500" dirty="0"/>
              <a:t>Chapter 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72768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D0325478-A42F-4F6E-92E8-5C99068463C2}" type="slidenum">
              <a:rPr lang="en-US">
                <a:solidFill>
                  <a:srgbClr val="FFFF00"/>
                </a:solidFill>
              </a:rPr>
              <a:pPr/>
              <a:t>10</a:t>
            </a:fld>
            <a:endParaRPr lang="en-US">
              <a:solidFill>
                <a:srgbClr val="FFFF00"/>
              </a:solidFill>
            </a:endParaRPr>
          </a:p>
        </p:txBody>
      </p:sp>
      <p:sp>
        <p:nvSpPr>
          <p:cNvPr id="558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38138"/>
            <a:ext cx="8229600" cy="692150"/>
          </a:xfrm>
        </p:spPr>
        <p:txBody>
          <a:bodyPr>
            <a:normAutofit fontScale="90000"/>
          </a:bodyPr>
          <a:lstStyle/>
          <a:p>
            <a:r>
              <a:rPr lang="en-US" dirty="0"/>
              <a:t>Removal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2618"/>
            <a:ext cx="4953000" cy="2590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In </a:t>
            </a:r>
            <a:r>
              <a:rPr lang="en-US" sz="2400" dirty="0">
                <a:solidFill>
                  <a:srgbClr val="FFFF00"/>
                </a:solidFill>
              </a:rPr>
              <a:t>operation </a:t>
            </a:r>
            <a:r>
              <a:rPr lang="en-US" sz="2400" b="1" dirty="0">
                <a:solidFill>
                  <a:srgbClr val="FFFF00"/>
                </a:solidFill>
              </a:rPr>
              <a:t>erase</a:t>
            </a:r>
            <a:r>
              <a:rPr lang="en-US" sz="2400" dirty="0">
                <a:solidFill>
                  <a:srgbClr val="FFFF00"/>
                </a:solidFill>
              </a:rPr>
              <a:t>(</a:t>
            </a:r>
            <a:r>
              <a:rPr lang="en-US" sz="2400" b="1" dirty="0" err="1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), </a:t>
            </a:r>
            <a:r>
              <a:rPr lang="en-US" sz="2400" dirty="0"/>
              <a:t>one needs to fill the hole left by the removed element by shifting backward the </a:t>
            </a:r>
            <a:r>
              <a:rPr lang="en-US" sz="2400" b="1" i="1" dirty="0"/>
              <a:t>n </a:t>
            </a:r>
            <a:r>
              <a:rPr lang="en-US" sz="2400" dirty="0"/>
              <a:t>-</a:t>
            </a:r>
            <a:r>
              <a:rPr lang="en-US" sz="2400" b="1" i="1" dirty="0"/>
              <a:t> </a:t>
            </a:r>
            <a:r>
              <a:rPr lang="en-US" sz="2400" b="1" i="1" dirty="0" err="1"/>
              <a:t>i</a:t>
            </a:r>
            <a:r>
              <a:rPr lang="en-US" sz="2400" b="1" i="1" dirty="0"/>
              <a:t> </a:t>
            </a:r>
            <a:r>
              <a:rPr lang="en-US" sz="2400" dirty="0"/>
              <a:t>-</a:t>
            </a:r>
            <a:r>
              <a:rPr lang="en-US" sz="2400" b="1" i="1" dirty="0"/>
              <a:t> </a:t>
            </a:r>
            <a:r>
              <a:rPr lang="en-US" sz="2400" dirty="0"/>
              <a:t>1 elements </a:t>
            </a:r>
            <a:r>
              <a:rPr lang="en-US" sz="2400" b="1" i="1" dirty="0"/>
              <a:t>A</a:t>
            </a:r>
            <a:r>
              <a:rPr lang="en-US" sz="2400" dirty="0"/>
              <a:t>[</a:t>
            </a:r>
            <a:r>
              <a:rPr lang="en-US" sz="2400" b="1" i="1" dirty="0" err="1"/>
              <a:t>i</a:t>
            </a:r>
            <a:r>
              <a:rPr lang="en-US" sz="2400" b="1" i="1" dirty="0"/>
              <a:t> </a:t>
            </a:r>
            <a:r>
              <a:rPr lang="en-US" sz="2400" dirty="0"/>
              <a:t>+</a:t>
            </a:r>
            <a:r>
              <a:rPr lang="en-US" sz="2400" b="1" i="1" dirty="0"/>
              <a:t> </a:t>
            </a:r>
            <a:r>
              <a:rPr lang="en-US" sz="2400" dirty="0"/>
              <a:t>1], …, </a:t>
            </a:r>
            <a:r>
              <a:rPr lang="en-US" sz="2400" b="1" i="1" dirty="0"/>
              <a:t>A</a:t>
            </a:r>
            <a:r>
              <a:rPr lang="en-US" sz="2400" dirty="0"/>
              <a:t>[</a:t>
            </a:r>
            <a:r>
              <a:rPr lang="en-US" sz="2400" b="1" i="1" dirty="0"/>
              <a:t>n </a:t>
            </a:r>
            <a:r>
              <a:rPr lang="en-US" sz="2400" dirty="0"/>
              <a:t>-</a:t>
            </a:r>
            <a:r>
              <a:rPr lang="en-US" sz="2400" b="1" i="1" dirty="0"/>
              <a:t> </a:t>
            </a:r>
            <a:r>
              <a:rPr lang="en-US" sz="2400" dirty="0"/>
              <a:t>1]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 the worst case (</a:t>
            </a:r>
            <a:r>
              <a:rPr lang="en-US" sz="2400" b="1" i="1" dirty="0" err="1"/>
              <a:t>i</a:t>
            </a:r>
            <a:r>
              <a:rPr lang="en-US" sz="2400" b="1" i="1" dirty="0"/>
              <a:t> </a:t>
            </a:r>
            <a:r>
              <a:rPr lang="en-US" sz="2400" dirty="0"/>
              <a:t>=</a:t>
            </a:r>
            <a:r>
              <a:rPr lang="en-US" sz="2400" b="1" i="1" dirty="0"/>
              <a:t> </a:t>
            </a:r>
            <a:r>
              <a:rPr lang="en-US" sz="2400" dirty="0"/>
              <a:t>0), this takes </a:t>
            </a:r>
            <a:r>
              <a:rPr lang="en-US" sz="2400" b="1" i="1" dirty="0">
                <a:solidFill>
                  <a:srgbClr val="FFFF00"/>
                </a:solidFill>
              </a:rPr>
              <a:t>O</a:t>
            </a:r>
            <a:r>
              <a:rPr lang="en-US" sz="2400" dirty="0">
                <a:solidFill>
                  <a:srgbClr val="FFFF00"/>
                </a:solidFill>
              </a:rPr>
              <a:t>(</a:t>
            </a:r>
            <a:r>
              <a:rPr lang="en-US" sz="2400" b="1" i="1" dirty="0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) </a:t>
            </a:r>
            <a:r>
              <a:rPr lang="en-US" sz="2400" dirty="0"/>
              <a:t>time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1524000" y="57150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A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2057400" y="6103938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0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2362200" y="6103938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1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089" name="Rectangle 9"/>
          <p:cNvSpPr>
            <a:spLocks noChangeArrowheads="1"/>
          </p:cNvSpPr>
          <p:nvPr/>
        </p:nvSpPr>
        <p:spPr bwMode="auto">
          <a:xfrm>
            <a:off x="2667000" y="6103938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2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5334000" y="6103938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n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091" name="Rectangle 11"/>
          <p:cNvSpPr>
            <a:spLocks noChangeArrowheads="1"/>
          </p:cNvSpPr>
          <p:nvPr/>
        </p:nvSpPr>
        <p:spPr bwMode="auto">
          <a:xfrm>
            <a:off x="1981200" y="57912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092" name="Rectangle 12"/>
          <p:cNvSpPr>
            <a:spLocks noChangeArrowheads="1"/>
          </p:cNvSpPr>
          <p:nvPr/>
        </p:nvSpPr>
        <p:spPr bwMode="auto">
          <a:xfrm>
            <a:off x="2286000" y="57912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093" name="Rectangle 13"/>
          <p:cNvSpPr>
            <a:spLocks noChangeArrowheads="1"/>
          </p:cNvSpPr>
          <p:nvPr/>
        </p:nvSpPr>
        <p:spPr bwMode="auto">
          <a:xfrm>
            <a:off x="2590800" y="57912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094" name="Rectangle 14"/>
          <p:cNvSpPr>
            <a:spLocks noChangeArrowheads="1"/>
          </p:cNvSpPr>
          <p:nvPr/>
        </p:nvSpPr>
        <p:spPr bwMode="auto">
          <a:xfrm>
            <a:off x="2895600" y="57912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095" name="Rectangle 15"/>
          <p:cNvSpPr>
            <a:spLocks noChangeArrowheads="1"/>
          </p:cNvSpPr>
          <p:nvPr/>
        </p:nvSpPr>
        <p:spPr bwMode="auto">
          <a:xfrm>
            <a:off x="3200400" y="57912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096" name="Rectangle 16"/>
          <p:cNvSpPr>
            <a:spLocks noChangeArrowheads="1"/>
          </p:cNvSpPr>
          <p:nvPr/>
        </p:nvSpPr>
        <p:spPr bwMode="auto">
          <a:xfrm>
            <a:off x="3505200" y="57912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097" name="Rectangle 17"/>
          <p:cNvSpPr>
            <a:spLocks noChangeArrowheads="1"/>
          </p:cNvSpPr>
          <p:nvPr/>
        </p:nvSpPr>
        <p:spPr bwMode="auto">
          <a:xfrm>
            <a:off x="3810000" y="5791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098" name="Rectangle 18"/>
          <p:cNvSpPr>
            <a:spLocks noChangeArrowheads="1"/>
          </p:cNvSpPr>
          <p:nvPr/>
        </p:nvSpPr>
        <p:spPr bwMode="auto">
          <a:xfrm>
            <a:off x="4114800" y="5791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099" name="Rectangle 19"/>
          <p:cNvSpPr>
            <a:spLocks noChangeArrowheads="1"/>
          </p:cNvSpPr>
          <p:nvPr/>
        </p:nvSpPr>
        <p:spPr bwMode="auto">
          <a:xfrm>
            <a:off x="4419600" y="5791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00" name="Rectangle 20"/>
          <p:cNvSpPr>
            <a:spLocks noChangeArrowheads="1"/>
          </p:cNvSpPr>
          <p:nvPr/>
        </p:nvSpPr>
        <p:spPr bwMode="auto">
          <a:xfrm>
            <a:off x="4724400" y="5791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01" name="Rectangle 21"/>
          <p:cNvSpPr>
            <a:spLocks noChangeArrowheads="1"/>
          </p:cNvSpPr>
          <p:nvPr/>
        </p:nvSpPr>
        <p:spPr bwMode="auto">
          <a:xfrm>
            <a:off x="5029200" y="5791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02" name="Rectangle 22"/>
          <p:cNvSpPr>
            <a:spLocks noChangeArrowheads="1"/>
          </p:cNvSpPr>
          <p:nvPr/>
        </p:nvSpPr>
        <p:spPr bwMode="auto">
          <a:xfrm>
            <a:off x="5334000" y="5791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03" name="Rectangle 23"/>
          <p:cNvSpPr>
            <a:spLocks noChangeArrowheads="1"/>
          </p:cNvSpPr>
          <p:nvPr/>
        </p:nvSpPr>
        <p:spPr bwMode="auto">
          <a:xfrm>
            <a:off x="5638800" y="5791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04" name="Rectangle 24"/>
          <p:cNvSpPr>
            <a:spLocks noChangeArrowheads="1"/>
          </p:cNvSpPr>
          <p:nvPr/>
        </p:nvSpPr>
        <p:spPr bwMode="auto">
          <a:xfrm>
            <a:off x="5943600" y="5791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05" name="Rectangle 25"/>
          <p:cNvSpPr>
            <a:spLocks noChangeArrowheads="1"/>
          </p:cNvSpPr>
          <p:nvPr/>
        </p:nvSpPr>
        <p:spPr bwMode="auto">
          <a:xfrm>
            <a:off x="6248400" y="5791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06" name="Rectangle 26"/>
          <p:cNvSpPr>
            <a:spLocks noChangeArrowheads="1"/>
          </p:cNvSpPr>
          <p:nvPr/>
        </p:nvSpPr>
        <p:spPr bwMode="auto">
          <a:xfrm>
            <a:off x="6553200" y="5791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07" name="Rectangle 27"/>
          <p:cNvSpPr>
            <a:spLocks noChangeArrowheads="1"/>
          </p:cNvSpPr>
          <p:nvPr/>
        </p:nvSpPr>
        <p:spPr bwMode="auto">
          <a:xfrm>
            <a:off x="6858000" y="5791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08" name="Rectangle 28"/>
          <p:cNvSpPr>
            <a:spLocks noChangeArrowheads="1"/>
          </p:cNvSpPr>
          <p:nvPr/>
        </p:nvSpPr>
        <p:spPr bwMode="auto">
          <a:xfrm>
            <a:off x="3810000" y="6111875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i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110" name="Rectangle 30"/>
          <p:cNvSpPr>
            <a:spLocks noChangeArrowheads="1"/>
          </p:cNvSpPr>
          <p:nvPr/>
        </p:nvSpPr>
        <p:spPr bwMode="auto">
          <a:xfrm>
            <a:off x="1524000" y="38862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A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111" name="Rectangle 31"/>
          <p:cNvSpPr>
            <a:spLocks noChangeArrowheads="1"/>
          </p:cNvSpPr>
          <p:nvPr/>
        </p:nvSpPr>
        <p:spPr bwMode="auto">
          <a:xfrm>
            <a:off x="2057400" y="4275138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0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112" name="Rectangle 32"/>
          <p:cNvSpPr>
            <a:spLocks noChangeArrowheads="1"/>
          </p:cNvSpPr>
          <p:nvPr/>
        </p:nvSpPr>
        <p:spPr bwMode="auto">
          <a:xfrm>
            <a:off x="2362200" y="4275138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1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113" name="Rectangle 33"/>
          <p:cNvSpPr>
            <a:spLocks noChangeArrowheads="1"/>
          </p:cNvSpPr>
          <p:nvPr/>
        </p:nvSpPr>
        <p:spPr bwMode="auto">
          <a:xfrm>
            <a:off x="2667000" y="4275138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2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114" name="Rectangle 34"/>
          <p:cNvSpPr>
            <a:spLocks noChangeArrowheads="1"/>
          </p:cNvSpPr>
          <p:nvPr/>
        </p:nvSpPr>
        <p:spPr bwMode="auto">
          <a:xfrm>
            <a:off x="5664200" y="4275138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n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115" name="Rectangle 35"/>
          <p:cNvSpPr>
            <a:spLocks noChangeArrowheads="1"/>
          </p:cNvSpPr>
          <p:nvPr/>
        </p:nvSpPr>
        <p:spPr bwMode="auto">
          <a:xfrm>
            <a:off x="1981200" y="39624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116" name="Rectangle 36"/>
          <p:cNvSpPr>
            <a:spLocks noChangeArrowheads="1"/>
          </p:cNvSpPr>
          <p:nvPr/>
        </p:nvSpPr>
        <p:spPr bwMode="auto">
          <a:xfrm>
            <a:off x="2286000" y="39624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17" name="Rectangle 37"/>
          <p:cNvSpPr>
            <a:spLocks noChangeArrowheads="1"/>
          </p:cNvSpPr>
          <p:nvPr/>
        </p:nvSpPr>
        <p:spPr bwMode="auto">
          <a:xfrm>
            <a:off x="2590800" y="39624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18" name="Rectangle 38"/>
          <p:cNvSpPr>
            <a:spLocks noChangeArrowheads="1"/>
          </p:cNvSpPr>
          <p:nvPr/>
        </p:nvSpPr>
        <p:spPr bwMode="auto">
          <a:xfrm>
            <a:off x="2895600" y="39624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19" name="Rectangle 39"/>
          <p:cNvSpPr>
            <a:spLocks noChangeArrowheads="1"/>
          </p:cNvSpPr>
          <p:nvPr/>
        </p:nvSpPr>
        <p:spPr bwMode="auto">
          <a:xfrm>
            <a:off x="3200400" y="39624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20" name="Rectangle 40"/>
          <p:cNvSpPr>
            <a:spLocks noChangeArrowheads="1"/>
          </p:cNvSpPr>
          <p:nvPr/>
        </p:nvSpPr>
        <p:spPr bwMode="auto">
          <a:xfrm>
            <a:off x="3505200" y="39624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21" name="Rectangle 41"/>
          <p:cNvSpPr>
            <a:spLocks noChangeArrowheads="1"/>
          </p:cNvSpPr>
          <p:nvPr/>
        </p:nvSpPr>
        <p:spPr bwMode="auto">
          <a:xfrm>
            <a:off x="3810000" y="39624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o</a:t>
            </a:r>
          </a:p>
        </p:txBody>
      </p:sp>
      <p:sp>
        <p:nvSpPr>
          <p:cNvPr id="558122" name="Rectangle 42"/>
          <p:cNvSpPr>
            <a:spLocks noChangeArrowheads="1"/>
          </p:cNvSpPr>
          <p:nvPr/>
        </p:nvSpPr>
        <p:spPr bwMode="auto">
          <a:xfrm>
            <a:off x="4114800" y="3962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23" name="Rectangle 43"/>
          <p:cNvSpPr>
            <a:spLocks noChangeArrowheads="1"/>
          </p:cNvSpPr>
          <p:nvPr/>
        </p:nvSpPr>
        <p:spPr bwMode="auto">
          <a:xfrm>
            <a:off x="4419600" y="3962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24" name="Rectangle 44"/>
          <p:cNvSpPr>
            <a:spLocks noChangeArrowheads="1"/>
          </p:cNvSpPr>
          <p:nvPr/>
        </p:nvSpPr>
        <p:spPr bwMode="auto">
          <a:xfrm>
            <a:off x="4724400" y="3962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25" name="Rectangle 45"/>
          <p:cNvSpPr>
            <a:spLocks noChangeArrowheads="1"/>
          </p:cNvSpPr>
          <p:nvPr/>
        </p:nvSpPr>
        <p:spPr bwMode="auto">
          <a:xfrm>
            <a:off x="5029200" y="3962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26" name="Rectangle 46"/>
          <p:cNvSpPr>
            <a:spLocks noChangeArrowheads="1"/>
          </p:cNvSpPr>
          <p:nvPr/>
        </p:nvSpPr>
        <p:spPr bwMode="auto">
          <a:xfrm>
            <a:off x="5334000" y="3962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27" name="Rectangle 47"/>
          <p:cNvSpPr>
            <a:spLocks noChangeArrowheads="1"/>
          </p:cNvSpPr>
          <p:nvPr/>
        </p:nvSpPr>
        <p:spPr bwMode="auto">
          <a:xfrm>
            <a:off x="5638800" y="3962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28" name="Rectangle 48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29" name="Rectangle 49"/>
          <p:cNvSpPr>
            <a:spLocks noChangeArrowheads="1"/>
          </p:cNvSpPr>
          <p:nvPr/>
        </p:nvSpPr>
        <p:spPr bwMode="auto">
          <a:xfrm>
            <a:off x="6248400" y="3962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30" name="Rectangle 50"/>
          <p:cNvSpPr>
            <a:spLocks noChangeArrowheads="1"/>
          </p:cNvSpPr>
          <p:nvPr/>
        </p:nvSpPr>
        <p:spPr bwMode="auto">
          <a:xfrm>
            <a:off x="6553200" y="3962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31" name="Rectangle 51"/>
          <p:cNvSpPr>
            <a:spLocks noChangeArrowheads="1"/>
          </p:cNvSpPr>
          <p:nvPr/>
        </p:nvSpPr>
        <p:spPr bwMode="auto">
          <a:xfrm>
            <a:off x="6858000" y="3962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32" name="Rectangle 52"/>
          <p:cNvSpPr>
            <a:spLocks noChangeArrowheads="1"/>
          </p:cNvSpPr>
          <p:nvPr/>
        </p:nvSpPr>
        <p:spPr bwMode="auto">
          <a:xfrm>
            <a:off x="3810000" y="4283075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i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134" name="Rectangle 54"/>
          <p:cNvSpPr>
            <a:spLocks noChangeArrowheads="1"/>
          </p:cNvSpPr>
          <p:nvPr/>
        </p:nvSpPr>
        <p:spPr bwMode="auto">
          <a:xfrm>
            <a:off x="1524000" y="48006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A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135" name="Rectangle 55"/>
          <p:cNvSpPr>
            <a:spLocks noChangeArrowheads="1"/>
          </p:cNvSpPr>
          <p:nvPr/>
        </p:nvSpPr>
        <p:spPr bwMode="auto">
          <a:xfrm>
            <a:off x="2057400" y="5189538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0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136" name="Rectangle 56"/>
          <p:cNvSpPr>
            <a:spLocks noChangeArrowheads="1"/>
          </p:cNvSpPr>
          <p:nvPr/>
        </p:nvSpPr>
        <p:spPr bwMode="auto">
          <a:xfrm>
            <a:off x="2362200" y="5189538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1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137" name="Rectangle 57"/>
          <p:cNvSpPr>
            <a:spLocks noChangeArrowheads="1"/>
          </p:cNvSpPr>
          <p:nvPr/>
        </p:nvSpPr>
        <p:spPr bwMode="auto">
          <a:xfrm>
            <a:off x="2667000" y="5189538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2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138" name="Rectangle 58"/>
          <p:cNvSpPr>
            <a:spLocks noChangeArrowheads="1"/>
          </p:cNvSpPr>
          <p:nvPr/>
        </p:nvSpPr>
        <p:spPr bwMode="auto">
          <a:xfrm>
            <a:off x="5648325" y="5189538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n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139" name="Rectangle 59"/>
          <p:cNvSpPr>
            <a:spLocks noChangeArrowheads="1"/>
          </p:cNvSpPr>
          <p:nvPr/>
        </p:nvSpPr>
        <p:spPr bwMode="auto">
          <a:xfrm>
            <a:off x="1981200" y="48768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140" name="Rectangle 60"/>
          <p:cNvSpPr>
            <a:spLocks noChangeArrowheads="1"/>
          </p:cNvSpPr>
          <p:nvPr/>
        </p:nvSpPr>
        <p:spPr bwMode="auto">
          <a:xfrm>
            <a:off x="2286000" y="48768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41" name="Rectangle 61"/>
          <p:cNvSpPr>
            <a:spLocks noChangeArrowheads="1"/>
          </p:cNvSpPr>
          <p:nvPr/>
        </p:nvSpPr>
        <p:spPr bwMode="auto">
          <a:xfrm>
            <a:off x="2590800" y="48768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42" name="Rectangle 62"/>
          <p:cNvSpPr>
            <a:spLocks noChangeArrowheads="1"/>
          </p:cNvSpPr>
          <p:nvPr/>
        </p:nvSpPr>
        <p:spPr bwMode="auto">
          <a:xfrm>
            <a:off x="2895600" y="48768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43" name="Rectangle 63"/>
          <p:cNvSpPr>
            <a:spLocks noChangeArrowheads="1"/>
          </p:cNvSpPr>
          <p:nvPr/>
        </p:nvSpPr>
        <p:spPr bwMode="auto">
          <a:xfrm>
            <a:off x="3200400" y="48768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44" name="Rectangle 64"/>
          <p:cNvSpPr>
            <a:spLocks noChangeArrowheads="1"/>
          </p:cNvSpPr>
          <p:nvPr/>
        </p:nvSpPr>
        <p:spPr bwMode="auto">
          <a:xfrm>
            <a:off x="3505200" y="4876800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45" name="Rectangle 65"/>
          <p:cNvSpPr>
            <a:spLocks noChangeArrowheads="1"/>
          </p:cNvSpPr>
          <p:nvPr/>
        </p:nvSpPr>
        <p:spPr bwMode="auto">
          <a:xfrm>
            <a:off x="38100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58146" name="Rectangle 66"/>
          <p:cNvSpPr>
            <a:spLocks noChangeArrowheads="1"/>
          </p:cNvSpPr>
          <p:nvPr/>
        </p:nvSpPr>
        <p:spPr bwMode="auto">
          <a:xfrm>
            <a:off x="41148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47" name="Rectangle 67"/>
          <p:cNvSpPr>
            <a:spLocks noChangeArrowheads="1"/>
          </p:cNvSpPr>
          <p:nvPr/>
        </p:nvSpPr>
        <p:spPr bwMode="auto">
          <a:xfrm>
            <a:off x="44196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48" name="Rectangle 68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49" name="Rectangle 69"/>
          <p:cNvSpPr>
            <a:spLocks noChangeArrowheads="1"/>
          </p:cNvSpPr>
          <p:nvPr/>
        </p:nvSpPr>
        <p:spPr bwMode="auto">
          <a:xfrm>
            <a:off x="50292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50" name="Rectangle 70"/>
          <p:cNvSpPr>
            <a:spLocks noChangeArrowheads="1"/>
          </p:cNvSpPr>
          <p:nvPr/>
        </p:nvSpPr>
        <p:spPr bwMode="auto">
          <a:xfrm>
            <a:off x="53340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51" name="Rectangle 71"/>
          <p:cNvSpPr>
            <a:spLocks noChangeArrowheads="1"/>
          </p:cNvSpPr>
          <p:nvPr/>
        </p:nvSpPr>
        <p:spPr bwMode="auto">
          <a:xfrm>
            <a:off x="56388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52" name="Rectangle 72"/>
          <p:cNvSpPr>
            <a:spLocks noChangeArrowheads="1"/>
          </p:cNvSpPr>
          <p:nvPr/>
        </p:nvSpPr>
        <p:spPr bwMode="auto">
          <a:xfrm>
            <a:off x="59436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53" name="Rectangle 73"/>
          <p:cNvSpPr>
            <a:spLocks noChangeArrowheads="1"/>
          </p:cNvSpPr>
          <p:nvPr/>
        </p:nvSpPr>
        <p:spPr bwMode="auto">
          <a:xfrm>
            <a:off x="62484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54" name="Rectangle 74"/>
          <p:cNvSpPr>
            <a:spLocks noChangeArrowheads="1"/>
          </p:cNvSpPr>
          <p:nvPr/>
        </p:nvSpPr>
        <p:spPr bwMode="auto">
          <a:xfrm>
            <a:off x="65532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55" name="Rectangle 75"/>
          <p:cNvSpPr>
            <a:spLocks noChangeArrowheads="1"/>
          </p:cNvSpPr>
          <p:nvPr/>
        </p:nvSpPr>
        <p:spPr bwMode="auto">
          <a:xfrm>
            <a:off x="68580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58156" name="Rectangle 76"/>
          <p:cNvSpPr>
            <a:spLocks noChangeArrowheads="1"/>
          </p:cNvSpPr>
          <p:nvPr/>
        </p:nvSpPr>
        <p:spPr bwMode="auto">
          <a:xfrm>
            <a:off x="3810000" y="5197475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i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cxnSp>
        <p:nvCxnSpPr>
          <p:cNvPr id="558157" name="AutoShape 77"/>
          <p:cNvCxnSpPr>
            <a:cxnSpLocks noChangeShapeType="1"/>
            <a:stCxn id="558145" idx="0"/>
            <a:endCxn id="558146" idx="0"/>
          </p:cNvCxnSpPr>
          <p:nvPr/>
        </p:nvCxnSpPr>
        <p:spPr bwMode="auto">
          <a:xfrm rot="5400000" flipV="1">
            <a:off x="4114006" y="4706144"/>
            <a:ext cx="1588" cy="304800"/>
          </a:xfrm>
          <a:prstGeom prst="curvedConnector3">
            <a:avLst>
              <a:gd name="adj1" fmla="val -13200000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558158" name="AutoShape 78"/>
          <p:cNvCxnSpPr>
            <a:cxnSpLocks noChangeShapeType="1"/>
          </p:cNvCxnSpPr>
          <p:nvPr/>
        </p:nvCxnSpPr>
        <p:spPr bwMode="auto">
          <a:xfrm rot="5400000" flipV="1">
            <a:off x="4418806" y="4725194"/>
            <a:ext cx="1588" cy="304800"/>
          </a:xfrm>
          <a:prstGeom prst="curvedConnector3">
            <a:avLst>
              <a:gd name="adj1" fmla="val -13200000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558159" name="AutoShape 79"/>
          <p:cNvCxnSpPr>
            <a:cxnSpLocks noChangeShapeType="1"/>
          </p:cNvCxnSpPr>
          <p:nvPr/>
        </p:nvCxnSpPr>
        <p:spPr bwMode="auto">
          <a:xfrm rot="5400000" flipV="1">
            <a:off x="4723606" y="4725194"/>
            <a:ext cx="1588" cy="304800"/>
          </a:xfrm>
          <a:prstGeom prst="curvedConnector3">
            <a:avLst>
              <a:gd name="adj1" fmla="val -13200000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558160" name="AutoShape 80"/>
          <p:cNvCxnSpPr>
            <a:cxnSpLocks noChangeShapeType="1"/>
          </p:cNvCxnSpPr>
          <p:nvPr/>
        </p:nvCxnSpPr>
        <p:spPr bwMode="auto">
          <a:xfrm rot="5400000" flipV="1">
            <a:off x="5028406" y="4725194"/>
            <a:ext cx="1588" cy="304800"/>
          </a:xfrm>
          <a:prstGeom prst="curvedConnector3">
            <a:avLst>
              <a:gd name="adj1" fmla="val -13200000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558161" name="AutoShape 81"/>
          <p:cNvCxnSpPr>
            <a:cxnSpLocks noChangeShapeType="1"/>
          </p:cNvCxnSpPr>
          <p:nvPr/>
        </p:nvCxnSpPr>
        <p:spPr bwMode="auto">
          <a:xfrm rot="5400000" flipV="1">
            <a:off x="5333206" y="4725194"/>
            <a:ext cx="1588" cy="304800"/>
          </a:xfrm>
          <a:prstGeom prst="curvedConnector3">
            <a:avLst>
              <a:gd name="adj1" fmla="val -13200000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558162" name="Text Box 82"/>
          <p:cNvSpPr txBox="1">
            <a:spLocks noChangeArrowheads="1"/>
          </p:cNvSpPr>
          <p:nvPr/>
        </p:nvSpPr>
        <p:spPr bwMode="auto">
          <a:xfrm>
            <a:off x="5562600" y="1143000"/>
            <a:ext cx="3048000" cy="2339975"/>
          </a:xfrm>
          <a:prstGeom prst="rect">
            <a:avLst/>
          </a:prstGeom>
          <a:solidFill>
            <a:schemeClr val="accent4">
              <a:lumMod val="10000"/>
            </a:schemeClr>
          </a:solidFill>
          <a:ln w="571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Algorithm erase(</a:t>
            </a:r>
            <a:r>
              <a:rPr lang="en-US" sz="2400" b="1" dirty="0" err="1">
                <a:solidFill>
                  <a:srgbClr val="FFFF00"/>
                </a:solidFill>
                <a:latin typeface="Times New Roman" pitchFamily="18" charset="0"/>
              </a:rPr>
              <a:t>i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lvl="1" defTabSz="228600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e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 A[</a:t>
            </a:r>
            <a:r>
              <a:rPr lang="en-US" sz="2400" b="1" dirty="0" err="1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]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</a:t>
            </a:r>
          </a:p>
          <a:p>
            <a:pPr lvl="1" defTabSz="228600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for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j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= i to n-1 do</a:t>
            </a:r>
          </a:p>
          <a:p>
            <a:pPr lvl="1" defTabSz="228600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A[j]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A[j+1]</a:t>
            </a:r>
          </a:p>
          <a:p>
            <a:pPr lvl="1" defTabSz="228600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n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 n-1</a:t>
            </a:r>
          </a:p>
          <a:p>
            <a:pPr lvl="1" defTabSz="228600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return e</a:t>
            </a:r>
            <a:endParaRPr lang="en-US" sz="2400" b="1" dirty="0">
              <a:solidFill>
                <a:srgbClr val="FFFF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092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51793-C773-49D7-9F42-92D258BF5F85}" type="slidenum">
              <a:rPr lang="en-US"/>
              <a:pPr/>
              <a:t>11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Performance of the Vector ADT</a:t>
            </a:r>
          </a:p>
        </p:txBody>
      </p:sp>
      <p:graphicFrame>
        <p:nvGraphicFramePr>
          <p:cNvPr id="312347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1614792"/>
              </p:ext>
            </p:extLst>
          </p:nvPr>
        </p:nvGraphicFramePr>
        <p:xfrm>
          <a:off x="2514600" y="1219200"/>
          <a:ext cx="4038600" cy="5284789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at()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set(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i,e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insert(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i,e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erase(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i,e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32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AD1F25F-7799-4CEC-B780-B77C50CEE525}" type="slidenum">
              <a:rPr lang="en-US"/>
              <a:pPr/>
              <a:t>12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Performance Improvement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use the array in a circular fashion, operations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insert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(i, 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e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sz="2400" dirty="0">
                <a:solidFill>
                  <a:srgbClr val="FFFF00"/>
                </a:solidFill>
              </a:rPr>
              <a:t>erase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(e)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can run in </a:t>
            </a:r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rPr>
              <a:t>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rPr>
              <a:t>(1)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time if we relax the rule that an element with index </a:t>
            </a:r>
            <a:r>
              <a:rPr lang="en-US" sz="2800" dirty="0">
                <a:solidFill>
                  <a:srgbClr val="FFFF00"/>
                </a:solidFill>
              </a:rPr>
              <a:t>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must be stored in the array at index </a:t>
            </a:r>
            <a:r>
              <a:rPr lang="en-US" sz="2800" dirty="0" err="1">
                <a:solidFill>
                  <a:srgbClr val="FFFF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(for insertions and deletions at the beginning and end of the array)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insert(e)</a:t>
            </a:r>
          </a:p>
        </p:txBody>
      </p:sp>
      <p:pic>
        <p:nvPicPr>
          <p:cNvPr id="520193" name="Picture 1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7474" y="4082603"/>
            <a:ext cx="3977732" cy="2622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538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Implementing an Array List using Extendable Arrays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Consider a vector implementation with an array</a:t>
            </a:r>
          </a:p>
          <a:p>
            <a:r>
              <a:rPr lang="en-US" sz="2800" dirty="0">
                <a:effectLst/>
              </a:rPr>
              <a:t>In an operation </a:t>
            </a:r>
            <a:r>
              <a:rPr lang="en-US" sz="2800" dirty="0">
                <a:solidFill>
                  <a:srgbClr val="FFFF00"/>
                </a:solidFill>
                <a:effectLst/>
              </a:rPr>
              <a:t>insert(i, e) </a:t>
            </a:r>
            <a:r>
              <a:rPr lang="en-US" sz="2800" dirty="0">
                <a:effectLst/>
              </a:rPr>
              <a:t>operation, when the array is full, instead of throwing an exception, one can </a:t>
            </a:r>
            <a:r>
              <a:rPr lang="en-US" sz="2800" dirty="0">
                <a:solidFill>
                  <a:srgbClr val="FFFF00"/>
                </a:solidFill>
                <a:effectLst/>
              </a:rPr>
              <a:t>replace</a:t>
            </a:r>
            <a:r>
              <a:rPr lang="en-US" sz="2800" dirty="0">
                <a:effectLst/>
              </a:rPr>
              <a:t> the array with one that is double the size or a multiple of the size (extendable array) </a:t>
            </a:r>
          </a:p>
          <a:p>
            <a:pPr lvl="1"/>
            <a:r>
              <a:rPr lang="en-US" sz="2400" dirty="0">
                <a:effectLst/>
              </a:rPr>
              <a:t>Allocate a new array B of capacity c*N (where c = 2, 3, …)</a:t>
            </a:r>
          </a:p>
          <a:p>
            <a:pPr lvl="1"/>
            <a:r>
              <a:rPr lang="en-US" sz="2400" dirty="0">
                <a:effectLst/>
              </a:rPr>
              <a:t>Copy A[i] to B[i] for i = 0, 1, 2, …. N -1 </a:t>
            </a:r>
          </a:p>
          <a:p>
            <a:pPr lvl="1"/>
            <a:r>
              <a:rPr lang="en-US" sz="2400" dirty="0">
                <a:effectLst/>
              </a:rPr>
              <a:t>De-allocate A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1976AE3D-91FC-405E-AFDD-A34A130A3142}" type="slidenum">
              <a:rPr lang="en-US"/>
              <a:pPr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630846"/>
            <a:ext cx="25527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5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B5D1A365-D5B2-4383-9F42-22E166C64362}" type="slidenum">
              <a:rPr lang="en-US"/>
              <a:pPr/>
              <a:t>14</a:t>
            </a:fld>
            <a:endParaRPr lang="en-US"/>
          </a:p>
        </p:txBody>
      </p:sp>
      <p:sp>
        <p:nvSpPr>
          <p:cNvPr id="575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38138"/>
            <a:ext cx="8229600" cy="692150"/>
          </a:xfrm>
        </p:spPr>
        <p:txBody>
          <a:bodyPr>
            <a:normAutofit fontScale="90000"/>
          </a:bodyPr>
          <a:lstStyle/>
          <a:p>
            <a:r>
              <a:rPr lang="en-US"/>
              <a:t>Extendable Arrays</a:t>
            </a:r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457200" y="1524000"/>
            <a:ext cx="6629400" cy="381000"/>
            <a:chOff x="288" y="960"/>
            <a:chExt cx="4176" cy="240"/>
          </a:xfrm>
        </p:grpSpPr>
        <p:sp>
          <p:nvSpPr>
            <p:cNvPr id="575515" name="Rectangle 27"/>
            <p:cNvSpPr>
              <a:spLocks noChangeArrowheads="1"/>
            </p:cNvSpPr>
            <p:nvPr/>
          </p:nvSpPr>
          <p:spPr bwMode="auto">
            <a:xfrm>
              <a:off x="288" y="960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solidFill>
                    <a:srgbClr val="FFFF00"/>
                  </a:solidFill>
                  <a:latin typeface="Times New Roman" pitchFamily="18" charset="0"/>
                </a:rPr>
                <a:t>A</a:t>
              </a:r>
              <a:endParaRPr lang="en-US" sz="2400" b="1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75520" name="Rectangle 32"/>
            <p:cNvSpPr>
              <a:spLocks noChangeArrowheads="1"/>
            </p:cNvSpPr>
            <p:nvPr/>
          </p:nvSpPr>
          <p:spPr bwMode="auto">
            <a:xfrm>
              <a:off x="576" y="1008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75521" name="Rectangle 33"/>
            <p:cNvSpPr>
              <a:spLocks noChangeArrowheads="1"/>
            </p:cNvSpPr>
            <p:nvPr/>
          </p:nvSpPr>
          <p:spPr bwMode="auto">
            <a:xfrm>
              <a:off x="768" y="1008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22" name="Rectangle 34"/>
            <p:cNvSpPr>
              <a:spLocks noChangeArrowheads="1"/>
            </p:cNvSpPr>
            <p:nvPr/>
          </p:nvSpPr>
          <p:spPr bwMode="auto">
            <a:xfrm>
              <a:off x="960" y="1008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23" name="Rectangle 35"/>
            <p:cNvSpPr>
              <a:spLocks noChangeArrowheads="1"/>
            </p:cNvSpPr>
            <p:nvPr/>
          </p:nvSpPr>
          <p:spPr bwMode="auto">
            <a:xfrm>
              <a:off x="1152" y="1008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24" name="Rectangle 36"/>
            <p:cNvSpPr>
              <a:spLocks noChangeArrowheads="1"/>
            </p:cNvSpPr>
            <p:nvPr/>
          </p:nvSpPr>
          <p:spPr bwMode="auto">
            <a:xfrm>
              <a:off x="1344" y="1008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25" name="Rectangle 37"/>
            <p:cNvSpPr>
              <a:spLocks noChangeArrowheads="1"/>
            </p:cNvSpPr>
            <p:nvPr/>
          </p:nvSpPr>
          <p:spPr bwMode="auto">
            <a:xfrm>
              <a:off x="1536" y="1008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38" name="Rectangle 50"/>
            <p:cNvSpPr>
              <a:spLocks noChangeArrowheads="1"/>
            </p:cNvSpPr>
            <p:nvPr/>
          </p:nvSpPr>
          <p:spPr bwMode="auto">
            <a:xfrm>
              <a:off x="2064" y="960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solidFill>
                    <a:srgbClr val="FFFF00"/>
                  </a:solidFill>
                  <a:latin typeface="Times New Roman" pitchFamily="18" charset="0"/>
                </a:rPr>
                <a:t>B</a:t>
              </a:r>
              <a:endParaRPr lang="en-US" sz="2400" b="1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75543" name="Rectangle 55"/>
            <p:cNvSpPr>
              <a:spLocks noChangeArrowheads="1"/>
            </p:cNvSpPr>
            <p:nvPr/>
          </p:nvSpPr>
          <p:spPr bwMode="auto">
            <a:xfrm>
              <a:off x="2352" y="1008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75544" name="Rectangle 56"/>
            <p:cNvSpPr>
              <a:spLocks noChangeArrowheads="1"/>
            </p:cNvSpPr>
            <p:nvPr/>
          </p:nvSpPr>
          <p:spPr bwMode="auto">
            <a:xfrm>
              <a:off x="2544" y="1008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45" name="Rectangle 57"/>
            <p:cNvSpPr>
              <a:spLocks noChangeArrowheads="1"/>
            </p:cNvSpPr>
            <p:nvPr/>
          </p:nvSpPr>
          <p:spPr bwMode="auto">
            <a:xfrm>
              <a:off x="2736" y="1008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46" name="Rectangle 58"/>
            <p:cNvSpPr>
              <a:spLocks noChangeArrowheads="1"/>
            </p:cNvSpPr>
            <p:nvPr/>
          </p:nvSpPr>
          <p:spPr bwMode="auto">
            <a:xfrm>
              <a:off x="2928" y="1008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47" name="Rectangle 59"/>
            <p:cNvSpPr>
              <a:spLocks noChangeArrowheads="1"/>
            </p:cNvSpPr>
            <p:nvPr/>
          </p:nvSpPr>
          <p:spPr bwMode="auto">
            <a:xfrm>
              <a:off x="3120" y="1008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48" name="Rectangle 60"/>
            <p:cNvSpPr>
              <a:spLocks noChangeArrowheads="1"/>
            </p:cNvSpPr>
            <p:nvPr/>
          </p:nvSpPr>
          <p:spPr bwMode="auto">
            <a:xfrm>
              <a:off x="3312" y="1008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49" name="Rectangle 61"/>
            <p:cNvSpPr>
              <a:spLocks noChangeArrowheads="1"/>
            </p:cNvSpPr>
            <p:nvPr/>
          </p:nvSpPr>
          <p:spPr bwMode="auto">
            <a:xfrm>
              <a:off x="3504" y="1008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75550" name="Rectangle 62"/>
            <p:cNvSpPr>
              <a:spLocks noChangeArrowheads="1"/>
            </p:cNvSpPr>
            <p:nvPr/>
          </p:nvSpPr>
          <p:spPr bwMode="auto">
            <a:xfrm>
              <a:off x="3696" y="1008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51" name="Rectangle 63"/>
            <p:cNvSpPr>
              <a:spLocks noChangeArrowheads="1"/>
            </p:cNvSpPr>
            <p:nvPr/>
          </p:nvSpPr>
          <p:spPr bwMode="auto">
            <a:xfrm>
              <a:off x="3888" y="1008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52" name="Rectangle 64"/>
            <p:cNvSpPr>
              <a:spLocks noChangeArrowheads="1"/>
            </p:cNvSpPr>
            <p:nvPr/>
          </p:nvSpPr>
          <p:spPr bwMode="auto">
            <a:xfrm>
              <a:off x="4080" y="1008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53" name="Rectangle 65"/>
            <p:cNvSpPr>
              <a:spLocks noChangeArrowheads="1"/>
            </p:cNvSpPr>
            <p:nvPr/>
          </p:nvSpPr>
          <p:spPr bwMode="auto">
            <a:xfrm>
              <a:off x="4272" y="1008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133"/>
          <p:cNvGrpSpPr>
            <a:grpSpLocks/>
          </p:cNvGrpSpPr>
          <p:nvPr/>
        </p:nvGrpSpPr>
        <p:grpSpPr bwMode="auto">
          <a:xfrm>
            <a:off x="457200" y="2743200"/>
            <a:ext cx="6629400" cy="381000"/>
            <a:chOff x="336" y="1728"/>
            <a:chExt cx="4176" cy="240"/>
          </a:xfrm>
        </p:grpSpPr>
        <p:sp>
          <p:nvSpPr>
            <p:cNvPr id="575568" name="Rectangle 80"/>
            <p:cNvSpPr>
              <a:spLocks noChangeArrowheads="1"/>
            </p:cNvSpPr>
            <p:nvPr/>
          </p:nvSpPr>
          <p:spPr bwMode="auto">
            <a:xfrm>
              <a:off x="336" y="1728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solidFill>
                    <a:srgbClr val="FFFF00"/>
                  </a:solidFill>
                  <a:latin typeface="Times New Roman" pitchFamily="18" charset="0"/>
                </a:rPr>
                <a:t>A</a:t>
              </a:r>
              <a:endParaRPr lang="en-US" sz="2400" b="1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75569" name="Rectangle 81"/>
            <p:cNvSpPr>
              <a:spLocks noChangeArrowheads="1"/>
            </p:cNvSpPr>
            <p:nvPr/>
          </p:nvSpPr>
          <p:spPr bwMode="auto">
            <a:xfrm>
              <a:off x="624" y="1776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75570" name="Rectangle 82"/>
            <p:cNvSpPr>
              <a:spLocks noChangeArrowheads="1"/>
            </p:cNvSpPr>
            <p:nvPr/>
          </p:nvSpPr>
          <p:spPr bwMode="auto">
            <a:xfrm>
              <a:off x="816" y="1776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71" name="Rectangle 83"/>
            <p:cNvSpPr>
              <a:spLocks noChangeArrowheads="1"/>
            </p:cNvSpPr>
            <p:nvPr/>
          </p:nvSpPr>
          <p:spPr bwMode="auto">
            <a:xfrm>
              <a:off x="1008" y="1776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72" name="Rectangle 84"/>
            <p:cNvSpPr>
              <a:spLocks noChangeArrowheads="1"/>
            </p:cNvSpPr>
            <p:nvPr/>
          </p:nvSpPr>
          <p:spPr bwMode="auto">
            <a:xfrm>
              <a:off x="1200" y="1776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73" name="Rectangle 85"/>
            <p:cNvSpPr>
              <a:spLocks noChangeArrowheads="1"/>
            </p:cNvSpPr>
            <p:nvPr/>
          </p:nvSpPr>
          <p:spPr bwMode="auto">
            <a:xfrm>
              <a:off x="1392" y="1776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74" name="Rectangle 86"/>
            <p:cNvSpPr>
              <a:spLocks noChangeArrowheads="1"/>
            </p:cNvSpPr>
            <p:nvPr/>
          </p:nvSpPr>
          <p:spPr bwMode="auto">
            <a:xfrm>
              <a:off x="1584" y="1776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75" name="Rectangle 87"/>
            <p:cNvSpPr>
              <a:spLocks noChangeArrowheads="1"/>
            </p:cNvSpPr>
            <p:nvPr/>
          </p:nvSpPr>
          <p:spPr bwMode="auto">
            <a:xfrm>
              <a:off x="2112" y="1728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solidFill>
                    <a:srgbClr val="FFFF00"/>
                  </a:solidFill>
                  <a:latin typeface="Times New Roman" pitchFamily="18" charset="0"/>
                </a:rPr>
                <a:t>B</a:t>
              </a:r>
              <a:endParaRPr lang="en-US" sz="2400" b="1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75576" name="Rectangle 88"/>
            <p:cNvSpPr>
              <a:spLocks noChangeArrowheads="1"/>
            </p:cNvSpPr>
            <p:nvPr/>
          </p:nvSpPr>
          <p:spPr bwMode="auto">
            <a:xfrm>
              <a:off x="2400" y="1776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75577" name="Rectangle 89"/>
            <p:cNvSpPr>
              <a:spLocks noChangeArrowheads="1"/>
            </p:cNvSpPr>
            <p:nvPr/>
          </p:nvSpPr>
          <p:spPr bwMode="auto">
            <a:xfrm>
              <a:off x="2592" y="1776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78" name="Rectangle 90"/>
            <p:cNvSpPr>
              <a:spLocks noChangeArrowheads="1"/>
            </p:cNvSpPr>
            <p:nvPr/>
          </p:nvSpPr>
          <p:spPr bwMode="auto">
            <a:xfrm>
              <a:off x="2784" y="1776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79" name="Rectangle 91"/>
            <p:cNvSpPr>
              <a:spLocks noChangeArrowheads="1"/>
            </p:cNvSpPr>
            <p:nvPr/>
          </p:nvSpPr>
          <p:spPr bwMode="auto">
            <a:xfrm>
              <a:off x="2976" y="1776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80" name="Rectangle 92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81" name="Rectangle 93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82" name="Rectangle 94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75583" name="Rectangle 95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84" name="Rectangle 96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85" name="Rectangle 97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86" name="Rectangle 98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87" name="Rectangle 99"/>
            <p:cNvSpPr>
              <a:spLocks noChangeArrowheads="1"/>
            </p:cNvSpPr>
            <p:nvPr/>
          </p:nvSpPr>
          <p:spPr bwMode="auto">
            <a:xfrm>
              <a:off x="2400" y="1776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75588" name="Rectangle 100"/>
            <p:cNvSpPr>
              <a:spLocks noChangeArrowheads="1"/>
            </p:cNvSpPr>
            <p:nvPr/>
          </p:nvSpPr>
          <p:spPr bwMode="auto">
            <a:xfrm>
              <a:off x="2592" y="1776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89" name="Rectangle 101"/>
            <p:cNvSpPr>
              <a:spLocks noChangeArrowheads="1"/>
            </p:cNvSpPr>
            <p:nvPr/>
          </p:nvSpPr>
          <p:spPr bwMode="auto">
            <a:xfrm>
              <a:off x="2784" y="1776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90" name="Rectangle 102"/>
            <p:cNvSpPr>
              <a:spLocks noChangeArrowheads="1"/>
            </p:cNvSpPr>
            <p:nvPr/>
          </p:nvSpPr>
          <p:spPr bwMode="auto">
            <a:xfrm>
              <a:off x="2976" y="1776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91" name="Rectangle 103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92" name="Rectangle 104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75593" name="Rectangle 105"/>
          <p:cNvSpPr>
            <a:spLocks noChangeArrowheads="1"/>
          </p:cNvSpPr>
          <p:nvPr/>
        </p:nvSpPr>
        <p:spPr bwMode="auto">
          <a:xfrm>
            <a:off x="457200" y="41148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A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grpSp>
        <p:nvGrpSpPr>
          <p:cNvPr id="4" name="Group 134"/>
          <p:cNvGrpSpPr>
            <a:grpSpLocks/>
          </p:cNvGrpSpPr>
          <p:nvPr/>
        </p:nvGrpSpPr>
        <p:grpSpPr bwMode="auto">
          <a:xfrm>
            <a:off x="685800" y="3810000"/>
            <a:ext cx="6400800" cy="1219200"/>
            <a:chOff x="528" y="2400"/>
            <a:chExt cx="4032" cy="768"/>
          </a:xfrm>
        </p:grpSpPr>
        <p:sp>
          <p:nvSpPr>
            <p:cNvPr id="575618" name="Oval 130"/>
            <p:cNvSpPr>
              <a:spLocks noChangeArrowheads="1"/>
            </p:cNvSpPr>
            <p:nvPr/>
          </p:nvSpPr>
          <p:spPr bwMode="auto">
            <a:xfrm>
              <a:off x="528" y="2400"/>
              <a:ext cx="1440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94" name="Rectangle 106"/>
            <p:cNvSpPr>
              <a:spLocks noChangeArrowheads="1"/>
            </p:cNvSpPr>
            <p:nvPr/>
          </p:nvSpPr>
          <p:spPr bwMode="auto">
            <a:xfrm>
              <a:off x="672" y="2640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75595" name="Rectangle 107"/>
            <p:cNvSpPr>
              <a:spLocks noChangeArrowheads="1"/>
            </p:cNvSpPr>
            <p:nvPr/>
          </p:nvSpPr>
          <p:spPr bwMode="auto">
            <a:xfrm>
              <a:off x="864" y="2640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96" name="Rectangle 108"/>
            <p:cNvSpPr>
              <a:spLocks noChangeArrowheads="1"/>
            </p:cNvSpPr>
            <p:nvPr/>
          </p:nvSpPr>
          <p:spPr bwMode="auto">
            <a:xfrm>
              <a:off x="1056" y="2640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97" name="Rectangle 109"/>
            <p:cNvSpPr>
              <a:spLocks noChangeArrowheads="1"/>
            </p:cNvSpPr>
            <p:nvPr/>
          </p:nvSpPr>
          <p:spPr bwMode="auto">
            <a:xfrm>
              <a:off x="1248" y="2640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98" name="Rectangle 110"/>
            <p:cNvSpPr>
              <a:spLocks noChangeArrowheads="1"/>
            </p:cNvSpPr>
            <p:nvPr/>
          </p:nvSpPr>
          <p:spPr bwMode="auto">
            <a:xfrm>
              <a:off x="1440" y="2640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599" name="Rectangle 111"/>
            <p:cNvSpPr>
              <a:spLocks noChangeArrowheads="1"/>
            </p:cNvSpPr>
            <p:nvPr/>
          </p:nvSpPr>
          <p:spPr bwMode="auto">
            <a:xfrm>
              <a:off x="1632" y="2640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600" name="Rectangle 112"/>
            <p:cNvSpPr>
              <a:spLocks noChangeArrowheads="1"/>
            </p:cNvSpPr>
            <p:nvPr/>
          </p:nvSpPr>
          <p:spPr bwMode="auto">
            <a:xfrm>
              <a:off x="2160" y="2592"/>
              <a:ext cx="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/>
              <a:r>
                <a:rPr lang="en-US" sz="2400" b="1" i="1">
                  <a:solidFill>
                    <a:srgbClr val="FFFF00"/>
                  </a:solidFill>
                  <a:latin typeface="Times New Roman" pitchFamily="18" charset="0"/>
                </a:rPr>
                <a:t>B</a:t>
              </a:r>
              <a:endParaRPr lang="en-US" sz="2400" b="1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75601" name="Rectangle 113"/>
            <p:cNvSpPr>
              <a:spLocks noChangeArrowheads="1"/>
            </p:cNvSpPr>
            <p:nvPr/>
          </p:nvSpPr>
          <p:spPr bwMode="auto">
            <a:xfrm>
              <a:off x="2448" y="2640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75602" name="Rectangle 114"/>
            <p:cNvSpPr>
              <a:spLocks noChangeArrowheads="1"/>
            </p:cNvSpPr>
            <p:nvPr/>
          </p:nvSpPr>
          <p:spPr bwMode="auto">
            <a:xfrm>
              <a:off x="2640" y="2640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603" name="Rectangle 115"/>
            <p:cNvSpPr>
              <a:spLocks noChangeArrowheads="1"/>
            </p:cNvSpPr>
            <p:nvPr/>
          </p:nvSpPr>
          <p:spPr bwMode="auto">
            <a:xfrm>
              <a:off x="2832" y="2640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604" name="Rectangle 116"/>
            <p:cNvSpPr>
              <a:spLocks noChangeArrowheads="1"/>
            </p:cNvSpPr>
            <p:nvPr/>
          </p:nvSpPr>
          <p:spPr bwMode="auto">
            <a:xfrm>
              <a:off x="3024" y="2640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605" name="Rectangle 117"/>
            <p:cNvSpPr>
              <a:spLocks noChangeArrowheads="1"/>
            </p:cNvSpPr>
            <p:nvPr/>
          </p:nvSpPr>
          <p:spPr bwMode="auto">
            <a:xfrm>
              <a:off x="3216" y="2640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606" name="Rectangle 118"/>
            <p:cNvSpPr>
              <a:spLocks noChangeArrowheads="1"/>
            </p:cNvSpPr>
            <p:nvPr/>
          </p:nvSpPr>
          <p:spPr bwMode="auto">
            <a:xfrm>
              <a:off x="3408" y="2640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607" name="Rectangle 119"/>
            <p:cNvSpPr>
              <a:spLocks noChangeArrowheads="1"/>
            </p:cNvSpPr>
            <p:nvPr/>
          </p:nvSpPr>
          <p:spPr bwMode="auto">
            <a:xfrm>
              <a:off x="3600" y="2640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75608" name="Rectangle 120"/>
            <p:cNvSpPr>
              <a:spLocks noChangeArrowheads="1"/>
            </p:cNvSpPr>
            <p:nvPr/>
          </p:nvSpPr>
          <p:spPr bwMode="auto">
            <a:xfrm>
              <a:off x="3792" y="2640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609" name="Rectangle 121"/>
            <p:cNvSpPr>
              <a:spLocks noChangeArrowheads="1"/>
            </p:cNvSpPr>
            <p:nvPr/>
          </p:nvSpPr>
          <p:spPr bwMode="auto">
            <a:xfrm>
              <a:off x="3984" y="2640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610" name="Rectangle 122"/>
            <p:cNvSpPr>
              <a:spLocks noChangeArrowheads="1"/>
            </p:cNvSpPr>
            <p:nvPr/>
          </p:nvSpPr>
          <p:spPr bwMode="auto">
            <a:xfrm>
              <a:off x="4176" y="2640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611" name="Rectangle 123"/>
            <p:cNvSpPr>
              <a:spLocks noChangeArrowheads="1"/>
            </p:cNvSpPr>
            <p:nvPr/>
          </p:nvSpPr>
          <p:spPr bwMode="auto">
            <a:xfrm>
              <a:off x="4368" y="2640"/>
              <a:ext cx="192" cy="19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612" name="Rectangle 124"/>
            <p:cNvSpPr>
              <a:spLocks noChangeArrowheads="1"/>
            </p:cNvSpPr>
            <p:nvPr/>
          </p:nvSpPr>
          <p:spPr bwMode="auto">
            <a:xfrm>
              <a:off x="2448" y="2640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575613" name="Rectangle 125"/>
            <p:cNvSpPr>
              <a:spLocks noChangeArrowheads="1"/>
            </p:cNvSpPr>
            <p:nvPr/>
          </p:nvSpPr>
          <p:spPr bwMode="auto">
            <a:xfrm>
              <a:off x="2640" y="2640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614" name="Rectangle 126"/>
            <p:cNvSpPr>
              <a:spLocks noChangeArrowheads="1"/>
            </p:cNvSpPr>
            <p:nvPr/>
          </p:nvSpPr>
          <p:spPr bwMode="auto">
            <a:xfrm>
              <a:off x="2832" y="2640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615" name="Rectangle 127"/>
            <p:cNvSpPr>
              <a:spLocks noChangeArrowheads="1"/>
            </p:cNvSpPr>
            <p:nvPr/>
          </p:nvSpPr>
          <p:spPr bwMode="auto">
            <a:xfrm>
              <a:off x="3024" y="2640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616" name="Rectangle 128"/>
            <p:cNvSpPr>
              <a:spLocks noChangeArrowheads="1"/>
            </p:cNvSpPr>
            <p:nvPr/>
          </p:nvSpPr>
          <p:spPr bwMode="auto">
            <a:xfrm>
              <a:off x="3216" y="2640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617" name="Rectangle 129"/>
            <p:cNvSpPr>
              <a:spLocks noChangeArrowheads="1"/>
            </p:cNvSpPr>
            <p:nvPr/>
          </p:nvSpPr>
          <p:spPr bwMode="auto">
            <a:xfrm>
              <a:off x="3408" y="2640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575619" name="Line 131"/>
          <p:cNvSpPr>
            <a:spLocks noChangeShapeType="1"/>
          </p:cNvSpPr>
          <p:nvPr/>
        </p:nvSpPr>
        <p:spPr bwMode="auto">
          <a:xfrm>
            <a:off x="1828799" y="5029200"/>
            <a:ext cx="735013" cy="493713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75624" name="Text Box 136"/>
          <p:cNvSpPr txBox="1">
            <a:spLocks noChangeArrowheads="1"/>
          </p:cNvSpPr>
          <p:nvPr/>
        </p:nvSpPr>
        <p:spPr bwMode="auto">
          <a:xfrm>
            <a:off x="2117725" y="6056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rgbClr val="E4BB0C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4619" y="4991584"/>
            <a:ext cx="1474787" cy="162226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452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15</a:t>
            </a:fld>
            <a:endParaRPr lang="en-US"/>
          </a:p>
        </p:txBody>
      </p:sp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Extendable Array ADT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143000"/>
            <a:ext cx="8001000" cy="525780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typedef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Elem;			// base element type</a:t>
            </a:r>
          </a:p>
          <a:p>
            <a:r>
              <a:rPr lang="en-US" b="1" dirty="0">
                <a:solidFill>
                  <a:srgbClr val="FFFF00"/>
                </a:solidFill>
              </a:rPr>
              <a:t>  class </a:t>
            </a:r>
            <a:r>
              <a:rPr lang="en-US" b="1" dirty="0" err="1">
                <a:solidFill>
                  <a:srgbClr val="FFFF00"/>
                </a:solidFill>
              </a:rPr>
              <a:t>ArrayVector</a:t>
            </a:r>
            <a:r>
              <a:rPr lang="en-US" b="1" dirty="0">
                <a:solidFill>
                  <a:srgbClr val="FFFF00"/>
                </a:solidFill>
              </a:rPr>
              <a:t> {</a:t>
            </a:r>
          </a:p>
          <a:p>
            <a:r>
              <a:rPr lang="en-US" b="1" dirty="0">
                <a:solidFill>
                  <a:srgbClr val="FFFF00"/>
                </a:solidFill>
              </a:rPr>
              <a:t>  public:</a:t>
            </a:r>
          </a:p>
          <a:p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ArrayVector</a:t>
            </a:r>
            <a:r>
              <a:rPr lang="en-US" b="1" dirty="0">
                <a:solidFill>
                  <a:srgbClr val="FFFF00"/>
                </a:solidFill>
              </a:rPr>
              <a:t>();			// constructor</a:t>
            </a:r>
          </a:p>
          <a:p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size() const;			// number of elements</a:t>
            </a:r>
          </a:p>
          <a:p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bool</a:t>
            </a:r>
            <a:r>
              <a:rPr lang="en-US" b="1" dirty="0">
                <a:solidFill>
                  <a:srgbClr val="FFFF00"/>
                </a:solidFill>
              </a:rPr>
              <a:t> empty() const;		// is vector empty?</a:t>
            </a:r>
          </a:p>
          <a:p>
            <a:r>
              <a:rPr lang="en-US" b="1" dirty="0">
                <a:solidFill>
                  <a:srgbClr val="FFFF00"/>
                </a:solidFill>
              </a:rPr>
              <a:t>    Elem&amp; operator[](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i);		// element at index</a:t>
            </a:r>
          </a:p>
          <a:p>
            <a:r>
              <a:rPr lang="en-US" b="1" dirty="0">
                <a:solidFill>
                  <a:srgbClr val="FFFF00"/>
                </a:solidFill>
              </a:rPr>
              <a:t>    Elem&amp; at(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i) throw(</a:t>
            </a:r>
            <a:r>
              <a:rPr lang="en-US" b="1" dirty="0" err="1">
                <a:solidFill>
                  <a:srgbClr val="FFFF00"/>
                </a:solidFill>
              </a:rPr>
              <a:t>IndexOutOfBounds</a:t>
            </a:r>
            <a:r>
              <a:rPr lang="en-US" b="1" dirty="0">
                <a:solidFill>
                  <a:srgbClr val="FFFF00"/>
                </a:solidFill>
              </a:rPr>
              <a:t>); // element at index</a:t>
            </a:r>
          </a:p>
          <a:p>
            <a:r>
              <a:rPr lang="en-US" b="1" dirty="0">
                <a:solidFill>
                  <a:srgbClr val="FFFF00"/>
                </a:solidFill>
              </a:rPr>
              <a:t>    void erase(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i);			// remove element at index</a:t>
            </a:r>
          </a:p>
          <a:p>
            <a:r>
              <a:rPr lang="en-US" b="1" dirty="0">
                <a:solidFill>
                  <a:srgbClr val="FFFF00"/>
                </a:solidFill>
              </a:rPr>
              <a:t>    void insert(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i, const Elem&amp; e);	// insert element at index</a:t>
            </a:r>
          </a:p>
          <a:p>
            <a:r>
              <a:rPr lang="en-US" b="1" dirty="0">
                <a:solidFill>
                  <a:srgbClr val="FFFF00"/>
                </a:solidFill>
              </a:rPr>
              <a:t>    void reserve(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N);		// reserve at least N spots</a:t>
            </a:r>
          </a:p>
          <a:p>
            <a:r>
              <a:rPr lang="en-US" b="1" dirty="0">
                <a:solidFill>
                  <a:srgbClr val="FFFF00"/>
                </a:solidFill>
              </a:rPr>
              <a:t>    // </a:t>
            </a:r>
            <a:r>
              <a:rPr lang="en-US" b="1" dirty="0"/>
              <a:t>... (housekeeping functions omitted)  // copy constructor, destructor				              // assignment operator </a:t>
            </a:r>
          </a:p>
          <a:p>
            <a:r>
              <a:rPr lang="en-US" b="1" dirty="0">
                <a:solidFill>
                  <a:srgbClr val="FFFF00"/>
                </a:solidFill>
              </a:rPr>
              <a:t>  private:</a:t>
            </a:r>
          </a:p>
          <a:p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capacity;			// current array size</a:t>
            </a:r>
          </a:p>
          <a:p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n;				// number of elements in vector</a:t>
            </a:r>
          </a:p>
          <a:p>
            <a:r>
              <a:rPr lang="en-US" b="1" dirty="0">
                <a:solidFill>
                  <a:srgbClr val="FFFF00"/>
                </a:solidFill>
              </a:rPr>
              <a:t>    Elem* A;			// array storing the elements</a:t>
            </a:r>
          </a:p>
          <a:p>
            <a:r>
              <a:rPr lang="en-US" b="1" dirty="0">
                <a:solidFill>
                  <a:srgbClr val="FFFF00"/>
                </a:solidFill>
              </a:rPr>
              <a:t>  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59088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6.2</a:t>
            </a:r>
          </a:p>
        </p:txBody>
      </p:sp>
    </p:spTree>
    <p:extLst>
      <p:ext uri="{BB962C8B-B14F-4D97-AF65-F5344CB8AC3E}">
        <p14:creationId xmlns:p14="http://schemas.microsoft.com/office/powerpoint/2010/main" val="315679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16</a:t>
            </a:fld>
            <a:endParaRPr lang="en-US"/>
          </a:p>
        </p:txBody>
      </p:sp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Extendable Array ADT Methods (1)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270844"/>
            <a:ext cx="8382000" cy="5078313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ArrayVector</a:t>
            </a:r>
            <a:r>
              <a:rPr lang="en-US" b="1" dirty="0">
                <a:solidFill>
                  <a:srgbClr val="FFFF00"/>
                </a:solidFill>
              </a:rPr>
              <a:t>::</a:t>
            </a:r>
            <a:r>
              <a:rPr lang="en-US" b="1" dirty="0" err="1">
                <a:solidFill>
                  <a:srgbClr val="FFFF00"/>
                </a:solidFill>
              </a:rPr>
              <a:t>ArrayVector</a:t>
            </a:r>
            <a:r>
              <a:rPr lang="en-US" b="1" dirty="0">
                <a:solidFill>
                  <a:srgbClr val="FFFF00"/>
                </a:solidFill>
              </a:rPr>
              <a:t>()			// constructor</a:t>
            </a:r>
          </a:p>
          <a:p>
            <a:r>
              <a:rPr lang="en-US" b="1" dirty="0">
                <a:solidFill>
                  <a:srgbClr val="FFFF00"/>
                </a:solidFill>
              </a:rPr>
              <a:t>    : capacity(0), n(0), A(NULL) { }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ArrayVector</a:t>
            </a:r>
            <a:r>
              <a:rPr lang="en-US" b="1" dirty="0">
                <a:solidFill>
                  <a:srgbClr val="FFFF00"/>
                </a:solidFill>
              </a:rPr>
              <a:t>::size() const		// number of elements</a:t>
            </a:r>
          </a:p>
          <a:p>
            <a:r>
              <a:rPr lang="en-US" b="1" dirty="0">
                <a:solidFill>
                  <a:srgbClr val="FFFF00"/>
                </a:solidFill>
              </a:rPr>
              <a:t>    { return n; }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 </a:t>
            </a:r>
            <a:r>
              <a:rPr lang="en-US" b="1" dirty="0" err="1">
                <a:solidFill>
                  <a:srgbClr val="FFFF00"/>
                </a:solidFill>
              </a:rPr>
              <a:t>bool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ArrayVector</a:t>
            </a:r>
            <a:r>
              <a:rPr lang="en-US" b="1" dirty="0">
                <a:solidFill>
                  <a:srgbClr val="FFFF00"/>
                </a:solidFill>
              </a:rPr>
              <a:t>::empty() const		// is vector empty?</a:t>
            </a:r>
          </a:p>
          <a:p>
            <a:r>
              <a:rPr lang="en-US" b="1" dirty="0">
                <a:solidFill>
                  <a:srgbClr val="FFFF00"/>
                </a:solidFill>
              </a:rPr>
              <a:t>    { return size() == 0; }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 Elem&amp; </a:t>
            </a:r>
            <a:r>
              <a:rPr lang="en-US" b="1" dirty="0" err="1">
                <a:solidFill>
                  <a:srgbClr val="FFFF00"/>
                </a:solidFill>
              </a:rPr>
              <a:t>ArrayVector</a:t>
            </a:r>
            <a:r>
              <a:rPr lang="en-US" b="1" dirty="0">
                <a:solidFill>
                  <a:srgbClr val="FFFF00"/>
                </a:solidFill>
              </a:rPr>
              <a:t>::operator[](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i)		// element at index</a:t>
            </a:r>
          </a:p>
          <a:p>
            <a:r>
              <a:rPr lang="en-US" b="1" dirty="0">
                <a:solidFill>
                  <a:srgbClr val="FFFF00"/>
                </a:solidFill>
              </a:rPr>
              <a:t>    { return A[i]; }</a:t>
            </a:r>
          </a:p>
          <a:p>
            <a:r>
              <a:rPr lang="en-US" b="1" dirty="0">
                <a:solidFill>
                  <a:srgbClr val="FFFF00"/>
                </a:solidFill>
              </a:rPr>
              <a:t>  					// element at index (safe)</a:t>
            </a:r>
          </a:p>
          <a:p>
            <a:r>
              <a:rPr lang="en-US" b="1" dirty="0">
                <a:solidFill>
                  <a:srgbClr val="FFFF00"/>
                </a:solidFill>
              </a:rPr>
              <a:t>  Elem&amp; </a:t>
            </a:r>
            <a:r>
              <a:rPr lang="en-US" b="1" dirty="0" err="1">
                <a:solidFill>
                  <a:srgbClr val="FFFF00"/>
                </a:solidFill>
              </a:rPr>
              <a:t>ArrayVector</a:t>
            </a:r>
            <a:r>
              <a:rPr lang="en-US" b="1" dirty="0">
                <a:solidFill>
                  <a:srgbClr val="FFFF00"/>
                </a:solidFill>
              </a:rPr>
              <a:t>::at(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i) throw(</a:t>
            </a:r>
            <a:r>
              <a:rPr lang="en-US" b="1" dirty="0" err="1">
                <a:solidFill>
                  <a:srgbClr val="FFFF00"/>
                </a:solidFill>
              </a:rPr>
              <a:t>IndexOutOfBounds</a:t>
            </a:r>
            <a:r>
              <a:rPr lang="en-US" b="1" dirty="0">
                <a:solidFill>
                  <a:srgbClr val="FFFF00"/>
                </a:solidFill>
              </a:rPr>
              <a:t>) {</a:t>
            </a:r>
          </a:p>
          <a:p>
            <a:r>
              <a:rPr lang="en-US" b="1" dirty="0">
                <a:solidFill>
                  <a:srgbClr val="FFFF00"/>
                </a:solidFill>
              </a:rPr>
              <a:t>    if (i &lt; 0 || i &gt;= n)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throw </a:t>
            </a:r>
            <a:r>
              <a:rPr lang="en-US" b="1" dirty="0" err="1">
                <a:solidFill>
                  <a:srgbClr val="FFFF00"/>
                </a:solidFill>
              </a:rPr>
              <a:t>IndexOutOfBounds</a:t>
            </a:r>
            <a:r>
              <a:rPr lang="en-US" b="1" dirty="0">
                <a:solidFill>
                  <a:srgbClr val="FFFF00"/>
                </a:solidFill>
              </a:rPr>
              <a:t>("illegal index in function at()");</a:t>
            </a:r>
          </a:p>
          <a:p>
            <a:r>
              <a:rPr lang="en-US" b="1" dirty="0">
                <a:solidFill>
                  <a:srgbClr val="FFFF00"/>
                </a:solidFill>
              </a:rPr>
              <a:t>    return A[i];</a:t>
            </a:r>
          </a:p>
          <a:p>
            <a:r>
              <a:rPr lang="en-US" b="1" dirty="0">
                <a:solidFill>
                  <a:srgbClr val="FFFF00"/>
                </a:solidFill>
              </a:rPr>
              <a:t>  }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2000" y="5328761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6.3</a:t>
            </a:r>
          </a:p>
        </p:txBody>
      </p:sp>
    </p:spTree>
    <p:extLst>
      <p:ext uri="{BB962C8B-B14F-4D97-AF65-F5344CB8AC3E}">
        <p14:creationId xmlns:p14="http://schemas.microsoft.com/office/powerpoint/2010/main" val="4012154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17</a:t>
            </a:fld>
            <a:endParaRPr lang="en-US"/>
          </a:p>
        </p:txBody>
      </p:sp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Extendable Array ADT Methods (2)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828800"/>
            <a:ext cx="8077200" cy="1631216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void </a:t>
            </a:r>
            <a:r>
              <a:rPr lang="en-US" sz="2000" b="1" dirty="0" err="1">
                <a:solidFill>
                  <a:srgbClr val="FFFF00"/>
                </a:solidFill>
              </a:rPr>
              <a:t>ArrayVector</a:t>
            </a:r>
            <a:r>
              <a:rPr lang="en-US" sz="2000" b="1" dirty="0">
                <a:solidFill>
                  <a:srgbClr val="FFFF00"/>
                </a:solidFill>
              </a:rPr>
              <a:t>::erase(</a:t>
            </a:r>
            <a:r>
              <a:rPr lang="en-US" sz="2000" b="1" dirty="0" err="1">
                <a:solidFill>
                  <a:srgbClr val="FFFF00"/>
                </a:solidFill>
              </a:rPr>
              <a:t>int</a:t>
            </a:r>
            <a:r>
              <a:rPr lang="en-US" sz="2000" b="1" dirty="0">
                <a:solidFill>
                  <a:srgbClr val="FFFF00"/>
                </a:solidFill>
              </a:rPr>
              <a:t> i) {		// remove element at index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    for (</a:t>
            </a:r>
            <a:r>
              <a:rPr lang="en-US" sz="2000" b="1" dirty="0" err="1">
                <a:solidFill>
                  <a:srgbClr val="FFFF00"/>
                </a:solidFill>
              </a:rPr>
              <a:t>int</a:t>
            </a:r>
            <a:r>
              <a:rPr lang="en-US" sz="2000" b="1" dirty="0">
                <a:solidFill>
                  <a:srgbClr val="FFFF00"/>
                </a:solidFill>
              </a:rPr>
              <a:t> j = i+1; j &lt; n; j++)		// shift elements down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      A[j - 1] = A[j];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    n--;					// one fewer element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3048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6.4</a:t>
            </a:r>
          </a:p>
        </p:txBody>
      </p:sp>
    </p:spTree>
    <p:extLst>
      <p:ext uri="{BB962C8B-B14F-4D97-AF65-F5344CB8AC3E}">
        <p14:creationId xmlns:p14="http://schemas.microsoft.com/office/powerpoint/2010/main" val="189491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18</a:t>
            </a:fld>
            <a:endParaRPr lang="en-US"/>
          </a:p>
        </p:txBody>
      </p:sp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Extendable Array ADT Methods (3)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828800"/>
            <a:ext cx="8001000" cy="2862322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void </a:t>
            </a:r>
            <a:r>
              <a:rPr lang="en-US" sz="2000" dirty="0" err="1">
                <a:solidFill>
                  <a:srgbClr val="FFFF00"/>
                </a:solidFill>
              </a:rPr>
              <a:t>ArrayVector</a:t>
            </a:r>
            <a:r>
              <a:rPr lang="en-US" sz="2000" dirty="0">
                <a:solidFill>
                  <a:srgbClr val="FFFF00"/>
                </a:solidFill>
              </a:rPr>
              <a:t>::reserve(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 N) {	// reserve at least N spots    if (capacity &gt;= N) return;		// already big enough    Elem* B = new Elem[N];		// allocate bigger array    for (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 j = 0; j &lt; n; j++)			// copy contents to new array      B[j] = A[j];    if (A != NULL) delete [] A;// discard old array    A = B;					// make B the new array    capacity = N;				// set new capacity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}</a:t>
            </a:r>
          </a:p>
          <a:p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4343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6.5</a:t>
            </a:r>
          </a:p>
        </p:txBody>
      </p:sp>
    </p:spTree>
    <p:extLst>
      <p:ext uri="{BB962C8B-B14F-4D97-AF65-F5344CB8AC3E}">
        <p14:creationId xmlns:p14="http://schemas.microsoft.com/office/powerpoint/2010/main" val="3341049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19</a:t>
            </a:fld>
            <a:endParaRPr lang="en-US"/>
          </a:p>
        </p:txBody>
      </p:sp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Extendable Array ADT Methods (4)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828800"/>
            <a:ext cx="8077200" cy="2554545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void </a:t>
            </a:r>
            <a:r>
              <a:rPr lang="en-US" sz="2000" dirty="0" err="1">
                <a:solidFill>
                  <a:srgbClr val="FFFF00"/>
                </a:solidFill>
              </a:rPr>
              <a:t>ArrayVector</a:t>
            </a:r>
            <a:r>
              <a:rPr lang="en-US" sz="2000" dirty="0">
                <a:solidFill>
                  <a:srgbClr val="FFFF00"/>
                </a:solidFill>
              </a:rPr>
              <a:t>::insert(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 i, const Elem&amp; e) {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if (n &gt;= capacity)			// overflow?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reserve(max(1, 2 * capacity));	// double array size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for (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 j = n - 1; j &gt;= i; j--)		// shift elements up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A[j+1] = A[j];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A[i] = e;				// put in empty slot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n++;					// one more element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6.5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4715707"/>
            <a:ext cx="6275231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See Extendable Array Presentation on Blackboard</a:t>
            </a:r>
          </a:p>
        </p:txBody>
      </p:sp>
    </p:spTree>
    <p:extLst>
      <p:ext uri="{BB962C8B-B14F-4D97-AF65-F5344CB8AC3E}">
        <p14:creationId xmlns:p14="http://schemas.microsoft.com/office/powerpoint/2010/main" val="6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5FEB0087-4966-4A37-A80A-B2CCFBB6C2E9}" type="slidenum">
              <a:rPr lang="en-US"/>
              <a:pPr/>
              <a:t>2</a:t>
            </a:fld>
            <a:endParaRPr lang="en-US"/>
          </a:p>
        </p:txBody>
      </p:sp>
      <p:sp>
        <p:nvSpPr>
          <p:cNvPr id="495621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49562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Vectors</a:t>
            </a:r>
          </a:p>
          <a:p>
            <a:r>
              <a:rPr lang="en-US" sz="3600" dirty="0"/>
              <a:t>Node based operations</a:t>
            </a:r>
          </a:p>
          <a:p>
            <a:r>
              <a:rPr lang="en-US" sz="3600" dirty="0"/>
              <a:t>Iterators</a:t>
            </a:r>
          </a:p>
          <a:p>
            <a:r>
              <a:rPr lang="en-US" sz="3600" dirty="0"/>
              <a:t>List ADT</a:t>
            </a:r>
          </a:p>
          <a:p>
            <a:r>
              <a:rPr lang="en-US" sz="3600" dirty="0"/>
              <a:t>STL </a:t>
            </a:r>
          </a:p>
          <a:p>
            <a:r>
              <a:rPr lang="en-US" sz="3600" dirty="0"/>
              <a:t>STL containers</a:t>
            </a:r>
          </a:p>
          <a:p>
            <a:r>
              <a:rPr lang="en-US" sz="3600" dirty="0"/>
              <a:t>Sequences</a:t>
            </a:r>
            <a:endParaRPr lang="en-US" dirty="0"/>
          </a:p>
        </p:txBody>
      </p:sp>
      <p:sp>
        <p:nvSpPr>
          <p:cNvPr id="495619" name="Rectangle 3"/>
          <p:cNvSpPr>
            <a:spLocks noChangeArrowheads="1"/>
          </p:cNvSpPr>
          <p:nvPr/>
        </p:nvSpPr>
        <p:spPr bwMode="auto">
          <a:xfrm>
            <a:off x="533400" y="1600200"/>
            <a:ext cx="7467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42" y="3006158"/>
            <a:ext cx="2816888" cy="28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66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20</a:t>
            </a:fld>
            <a:endParaRPr lang="en-US"/>
          </a:p>
        </p:txBody>
      </p:sp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 6.2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r>
              <a:rPr lang="en-US" sz="2800" dirty="0"/>
              <a:t>Let V be a vector implemented by an extendable array, A</a:t>
            </a:r>
          </a:p>
          <a:p>
            <a:pPr lvl="1"/>
            <a:r>
              <a:rPr lang="en-US" sz="2400" dirty="0"/>
              <a:t>The total time to perform a series of </a:t>
            </a:r>
            <a:r>
              <a:rPr lang="en-US" sz="2400" dirty="0">
                <a:solidFill>
                  <a:srgbClr val="FFFF00"/>
                </a:solidFill>
              </a:rPr>
              <a:t>n</a:t>
            </a:r>
            <a:r>
              <a:rPr lang="en-US" sz="2400" dirty="0"/>
              <a:t> push operations starting from V being empty and having size N=1 is O(n)</a:t>
            </a:r>
          </a:p>
          <a:p>
            <a:pPr lvl="2"/>
            <a:r>
              <a:rPr lang="en-US" dirty="0"/>
              <a:t>Many push operations will occur in O(1) time</a:t>
            </a:r>
          </a:p>
          <a:p>
            <a:pPr lvl="2"/>
            <a:r>
              <a:rPr lang="en-US" dirty="0"/>
              <a:t>Others will occur in O(n) time</a:t>
            </a:r>
          </a:p>
          <a:p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597927"/>
            <a:ext cx="2848377" cy="18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4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21</a:t>
            </a:fld>
            <a:endParaRPr lang="en-US"/>
          </a:p>
        </p:txBody>
      </p:sp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Vector 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class vector is a STL container class</a:t>
            </a:r>
          </a:p>
          <a:p>
            <a:r>
              <a:rPr lang="en-US" sz="2800" dirty="0"/>
              <a:t>The header file </a:t>
            </a:r>
            <a:r>
              <a:rPr lang="en-US" sz="2800" dirty="0">
                <a:solidFill>
                  <a:srgbClr val="FFFF00"/>
                </a:solidFill>
              </a:rPr>
              <a:t>&lt;vector&gt; </a:t>
            </a:r>
            <a:r>
              <a:rPr lang="en-US" sz="2800" dirty="0"/>
              <a:t>- defines a template class for implementing a container (resizable array) </a:t>
            </a:r>
          </a:p>
          <a:p>
            <a:pPr lvl="1"/>
            <a:r>
              <a:rPr lang="en-US" dirty="0"/>
              <a:t>#include &lt;vector&gt;</a:t>
            </a:r>
          </a:p>
          <a:p>
            <a:pPr lvl="1"/>
            <a:r>
              <a:rPr lang="en-US" dirty="0"/>
              <a:t>using namespace std;</a:t>
            </a:r>
          </a:p>
          <a:p>
            <a:pPr lvl="1"/>
            <a:r>
              <a:rPr lang="en-US" dirty="0"/>
              <a:t>vector &lt;type&gt; </a:t>
            </a:r>
            <a:r>
              <a:rPr lang="en-US" dirty="0" err="1"/>
              <a:t>myVector</a:t>
            </a:r>
            <a:r>
              <a:rPr lang="en-US" dirty="0"/>
              <a:t>;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74" y="4419599"/>
            <a:ext cx="3423425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01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Vector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800" dirty="0"/>
              <a:t>Individual elements can be indexed using the [ ] operator or the at() method</a:t>
            </a:r>
          </a:p>
          <a:p>
            <a:pPr lvl="1"/>
            <a:r>
              <a:rPr lang="en-US" sz="2400" dirty="0"/>
              <a:t>at()  performs boundary checking (throw exceptions)</a:t>
            </a:r>
          </a:p>
          <a:p>
            <a:r>
              <a:rPr lang="en-US" sz="2800" dirty="0"/>
              <a:t>STL vectors can be dynamically resized</a:t>
            </a:r>
          </a:p>
          <a:p>
            <a:r>
              <a:rPr lang="en-US" sz="2800" dirty="0"/>
              <a:t>When STL vectors go out of scope, the destructor automatically destroys the class objects</a:t>
            </a:r>
          </a:p>
          <a:p>
            <a:r>
              <a:rPr lang="en-US" sz="2800" dirty="0"/>
              <a:t>A number of useful methods that operate on the entire vector is provided</a:t>
            </a:r>
          </a:p>
          <a:p>
            <a:pPr lvl="1"/>
            <a:r>
              <a:rPr lang="en-US" sz="2400" dirty="0"/>
              <a:t>Copy all or part of a vector</a:t>
            </a:r>
          </a:p>
          <a:p>
            <a:pPr lvl="1"/>
            <a:r>
              <a:rPr lang="en-US" sz="2400" dirty="0"/>
              <a:t>Compare contents of two vectors</a:t>
            </a:r>
          </a:p>
          <a:p>
            <a:pPr lvl="1"/>
            <a:r>
              <a:rPr lang="en-US" sz="2400" dirty="0"/>
              <a:t>Insert and erase multiple elements</a:t>
            </a:r>
          </a:p>
          <a:p>
            <a:pPr marL="742950" lvl="1" indent="-285750"/>
            <a:endParaRPr lang="en-US" sz="2000" dirty="0"/>
          </a:p>
        </p:txBody>
      </p:sp>
      <p:pic>
        <p:nvPicPr>
          <p:cNvPr id="498689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619223"/>
            <a:ext cx="16764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505909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Operators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306" y="1320085"/>
            <a:ext cx="8053387" cy="3343275"/>
          </a:xfrm>
        </p:spPr>
        <p:txBody>
          <a:bodyPr/>
          <a:lstStyle/>
          <a:p>
            <a:pPr marL="285750" indent="-285750">
              <a:lnSpc>
                <a:spcPct val="7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v[i] // accesses the element whose index is i</a:t>
            </a:r>
          </a:p>
          <a:p>
            <a:pPr marL="285750" indent="-285750">
              <a:lnSpc>
                <a:spcPct val="7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v1 = v2 // assigns a copy of v2 to v1</a:t>
            </a:r>
          </a:p>
          <a:p>
            <a:pPr marL="285750" indent="-285750">
              <a:lnSpc>
                <a:spcPct val="7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v1 == v2 // returns true if and only if v1 has the same values as v2, in the same order</a:t>
            </a:r>
          </a:p>
          <a:p>
            <a:pPr marL="285750" indent="-285750">
              <a:lnSpc>
                <a:spcPct val="7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v1 &lt; v2 // returns true if and only if v1 is lexicographically less than v2</a:t>
            </a:r>
          </a:p>
          <a:p>
            <a:pPr marL="285750" indent="-285750">
              <a:lnSpc>
                <a:spcPct val="7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v1 is not equal to v2, v3 is not equal v4</a:t>
            </a:r>
          </a:p>
          <a:p>
            <a:pPr marL="285750" indent="-285750">
              <a:lnSpc>
                <a:spcPct val="7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v1 is less than v2, v3 is less than v4</a:t>
            </a:r>
          </a:p>
          <a:p>
            <a:pPr marL="285750" indent="-285750">
              <a:lnSpc>
                <a:spcPct val="70000"/>
              </a:lnSpc>
              <a:buNone/>
            </a:pPr>
            <a:endParaRPr lang="en-US" sz="2400" dirty="0"/>
          </a:p>
        </p:txBody>
      </p:sp>
      <p:graphicFrame>
        <p:nvGraphicFramePr>
          <p:cNvPr id="5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51428"/>
              </p:ext>
            </p:extLst>
          </p:nvPr>
        </p:nvGraphicFramePr>
        <p:xfrm>
          <a:off x="1023938" y="3992563"/>
          <a:ext cx="6310312" cy="1653288"/>
        </p:xfrm>
        <a:graphic>
          <a:graphicData uri="http://schemas.openxmlformats.org/drawingml/2006/table">
            <a:tbl>
              <a:tblPr/>
              <a:tblGrid>
                <a:gridCol w="157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8000"/>
                        </a:lnSpc>
                        <a:spcBef>
                          <a:spcPct val="34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6727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Vector Methods (1)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60513" y="1143000"/>
            <a:ext cx="83820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6000" dirty="0"/>
              <a:t>vector (n)</a:t>
            </a:r>
          </a:p>
          <a:p>
            <a:pPr lvl="1"/>
            <a:r>
              <a:rPr lang="en-US" sz="4000" dirty="0"/>
              <a:t>Constructs a vector for n elements – if n is not specified, an empty vector is created</a:t>
            </a:r>
          </a:p>
          <a:p>
            <a:r>
              <a:rPr lang="en-US" sz="6000" dirty="0"/>
              <a:t>size()  </a:t>
            </a:r>
          </a:p>
          <a:p>
            <a:pPr lvl="1"/>
            <a:r>
              <a:rPr lang="en-US" sz="4000" dirty="0"/>
              <a:t>Returns the number elements in the vector</a:t>
            </a:r>
          </a:p>
          <a:p>
            <a:r>
              <a:rPr lang="en-US" sz="6000" dirty="0"/>
              <a:t>empty()   </a:t>
            </a:r>
          </a:p>
          <a:p>
            <a:pPr lvl="1"/>
            <a:r>
              <a:rPr lang="en-US" sz="4000" dirty="0"/>
              <a:t>Returns true if the vector is empty else false</a:t>
            </a:r>
          </a:p>
          <a:p>
            <a:r>
              <a:rPr lang="en-US" sz="6000" dirty="0"/>
              <a:t>resize(n)  </a:t>
            </a:r>
          </a:p>
          <a:p>
            <a:pPr lvl="1"/>
            <a:r>
              <a:rPr lang="en-US" sz="4000" dirty="0"/>
              <a:t>Resize the vector so it has space for n elements </a:t>
            </a:r>
          </a:p>
          <a:p>
            <a:pPr lvl="2"/>
            <a:r>
              <a:rPr lang="en-US" sz="3600" dirty="0"/>
              <a:t>Can reduce the size of the vector</a:t>
            </a:r>
          </a:p>
          <a:p>
            <a:r>
              <a:rPr lang="en-US" sz="6000" dirty="0"/>
              <a:t>reserve (n) </a:t>
            </a:r>
          </a:p>
          <a:p>
            <a:pPr lvl="1"/>
            <a:r>
              <a:rPr lang="en-US" sz="4000" dirty="0"/>
              <a:t>Request that allocated storage space be large enough to hold n elements  (does not affect  the vector’s size) </a:t>
            </a:r>
          </a:p>
          <a:p>
            <a:pPr marL="742950" lvl="1" indent="-285750"/>
            <a:endParaRPr lang="en-US" sz="2000" dirty="0"/>
          </a:p>
        </p:txBody>
      </p:sp>
      <p:pic>
        <p:nvPicPr>
          <p:cNvPr id="4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6653" y="2156254"/>
            <a:ext cx="1844842" cy="1381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759002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Vector Methods (2)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03290"/>
            <a:ext cx="8382000" cy="5257800"/>
          </a:xfrm>
        </p:spPr>
        <p:txBody>
          <a:bodyPr>
            <a:normAutofit fontScale="92500" lnSpcReduction="20000"/>
          </a:bodyPr>
          <a:lstStyle/>
          <a:p>
            <a:pPr marL="285750" indent="-285750"/>
            <a:r>
              <a:rPr lang="en-US" sz="2400" dirty="0"/>
              <a:t>capacity ( )</a:t>
            </a:r>
          </a:p>
          <a:p>
            <a:pPr marL="685800" lvl="1"/>
            <a:r>
              <a:rPr lang="en-US" sz="2400" dirty="0"/>
              <a:t> returns the current capacity of the vector</a:t>
            </a:r>
          </a:p>
          <a:p>
            <a:pPr marL="285750" indent="-285750"/>
            <a:r>
              <a:rPr lang="en-US" sz="2400" dirty="0"/>
              <a:t>operator[i] </a:t>
            </a:r>
          </a:p>
          <a:p>
            <a:pPr marL="685800" lvl="1"/>
            <a:r>
              <a:rPr lang="en-US" sz="2400" dirty="0"/>
              <a:t>Returns a reference to the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element</a:t>
            </a:r>
          </a:p>
          <a:p>
            <a:pPr marL="285750"/>
            <a:r>
              <a:rPr lang="en-US" sz="2400" dirty="0"/>
              <a:t>at(e)</a:t>
            </a:r>
          </a:p>
          <a:p>
            <a:pPr marL="685800" lvl="1"/>
            <a:r>
              <a:rPr lang="en-US" sz="2400" dirty="0"/>
              <a:t>Same as v[i] with boundary checking</a:t>
            </a:r>
          </a:p>
          <a:p>
            <a:pPr marL="285750"/>
            <a:r>
              <a:rPr lang="en-US" sz="2400" dirty="0"/>
              <a:t>front() </a:t>
            </a:r>
          </a:p>
          <a:p>
            <a:pPr marL="685800" lvl="1"/>
            <a:r>
              <a:rPr lang="en-US" sz="2400" dirty="0"/>
              <a:t>Returns a reference to the first element</a:t>
            </a:r>
          </a:p>
          <a:p>
            <a:pPr marL="285750"/>
            <a:r>
              <a:rPr lang="en-US" sz="2400" dirty="0"/>
              <a:t>back()</a:t>
            </a:r>
          </a:p>
          <a:p>
            <a:pPr marL="685800" lvl="1"/>
            <a:r>
              <a:rPr lang="en-US" sz="2400" dirty="0"/>
              <a:t>Returns a reference to the last element</a:t>
            </a:r>
          </a:p>
          <a:p>
            <a:pPr marL="285750" indent="-285750"/>
            <a:r>
              <a:rPr lang="en-US" sz="2400" dirty="0" err="1"/>
              <a:t>push_back</a:t>
            </a:r>
            <a:r>
              <a:rPr lang="en-US" sz="2400" dirty="0"/>
              <a:t>(value) </a:t>
            </a:r>
          </a:p>
          <a:p>
            <a:pPr marL="685800" lvl="1"/>
            <a:r>
              <a:rPr lang="en-US" sz="2400" dirty="0"/>
              <a:t>Append value at of the end of the vector (size is increased by 1)</a:t>
            </a:r>
          </a:p>
          <a:p>
            <a:pPr marL="429768"/>
            <a:r>
              <a:rPr lang="en-US" sz="2400" dirty="0" err="1"/>
              <a:t>pop_back</a:t>
            </a:r>
            <a:r>
              <a:rPr lang="en-US" sz="2400" dirty="0"/>
              <a:t>(value) </a:t>
            </a:r>
          </a:p>
          <a:p>
            <a:pPr marL="685800" lvl="1"/>
            <a:r>
              <a:rPr lang="en-US" sz="2400" dirty="0"/>
              <a:t>Remove the vector’s last element (size is decreased by 1)</a:t>
            </a:r>
          </a:p>
          <a:p>
            <a:pPr marL="429768"/>
            <a:endParaRPr lang="en-US" sz="2800" dirty="0"/>
          </a:p>
          <a:p>
            <a:pPr marL="742950" lvl="1" indent="-285750"/>
            <a:endParaRPr lang="en-US" sz="2000" dirty="0"/>
          </a:p>
        </p:txBody>
      </p:sp>
      <p:pic>
        <p:nvPicPr>
          <p:cNvPr id="5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7370" y="2265357"/>
            <a:ext cx="2099430" cy="15725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3046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Vector Web Site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/>
              <a:t>For all the vector constructors and methods</a:t>
            </a:r>
          </a:p>
          <a:p>
            <a:pPr lvl="1"/>
            <a:r>
              <a:rPr lang="en-US" sz="2200" dirty="0">
                <a:solidFill>
                  <a:srgbClr val="FFFF00"/>
                </a:solidFill>
              </a:rPr>
              <a:t>http://www.cplusplus.com/reference/vector/vector</a:t>
            </a:r>
          </a:p>
          <a:p>
            <a:pPr marL="742950" lvl="1" indent="-285750"/>
            <a:endParaRPr lang="en-US" sz="2400" dirty="0"/>
          </a:p>
        </p:txBody>
      </p:sp>
      <p:pic>
        <p:nvPicPr>
          <p:cNvPr id="2050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5324" y="2226972"/>
            <a:ext cx="4250028" cy="4250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263572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5D1BF82E-EE14-42D9-942F-B398E952D833}" type="slidenum">
              <a:rPr lang="en-US"/>
              <a:pPr/>
              <a:t>27</a:t>
            </a:fld>
            <a:endParaRPr lang="en-US"/>
          </a:p>
        </p:txBody>
      </p:sp>
      <p:sp>
        <p:nvSpPr>
          <p:cNvPr id="579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029200"/>
          </a:xfrm>
        </p:spPr>
        <p:txBody>
          <a:bodyPr/>
          <a:lstStyle/>
          <a:p>
            <a:pPr marL="365760" lvl="1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/>
              <a:t>Using an index is not the only way to access elements</a:t>
            </a:r>
          </a:p>
          <a:p>
            <a:pPr lvl="1">
              <a:lnSpc>
                <a:spcPct val="90000"/>
              </a:lnSpc>
            </a:pPr>
            <a:r>
              <a:rPr lang="en-US" sz="2700" dirty="0"/>
              <a:t>One can use nodes instead of indices to access a list</a:t>
            </a:r>
          </a:p>
          <a:p>
            <a:pPr>
              <a:lnSpc>
                <a:spcPct val="90000"/>
              </a:lnSpc>
            </a:pPr>
            <a:r>
              <a:rPr lang="en-US" dirty="0"/>
              <a:t>If a list is implemented as a singly or doubly linked list, it could be more efficient to use a node instead of an index to access and update a list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4000" dirty="0"/>
          </a:p>
        </p:txBody>
      </p:sp>
      <p:pic>
        <p:nvPicPr>
          <p:cNvPr id="6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9040" y="4800600"/>
            <a:ext cx="5225919" cy="1782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3286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5D1BF82E-EE14-42D9-942F-B398E952D833}" type="slidenum">
              <a:rPr lang="en-US"/>
              <a:pPr/>
              <a:t>28</a:t>
            </a:fld>
            <a:endParaRPr lang="en-US"/>
          </a:p>
        </p:txBody>
      </p:sp>
      <p:sp>
        <p:nvSpPr>
          <p:cNvPr id="579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/>
          <a:lstStyle/>
          <a:p>
            <a:r>
              <a:rPr lang="en-US" dirty="0"/>
              <a:t>Node-Based Operations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a singly or doubly linked list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 methods for the linked list that take nodes as parameters and return nodes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Much more </a:t>
            </a:r>
            <a:r>
              <a:rPr lang="en-US" dirty="0">
                <a:solidFill>
                  <a:srgbClr val="FFFF00"/>
                </a:solidFill>
              </a:rPr>
              <a:t>efficient </a:t>
            </a:r>
            <a:r>
              <a:rPr lang="en-US" dirty="0"/>
              <a:t>then traversing the linked list</a:t>
            </a:r>
          </a:p>
          <a:p>
            <a:pPr marL="393192" lvl="1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4000" dirty="0"/>
          </a:p>
        </p:txBody>
      </p:sp>
      <p:pic>
        <p:nvPicPr>
          <p:cNvPr id="336899" name="Picture 3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8751" y="3690701"/>
            <a:ext cx="6521249" cy="2608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03847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5D1BF82E-EE14-42D9-942F-B398E952D833}" type="slidenum">
              <a:rPr lang="en-US"/>
              <a:pPr/>
              <a:t>29</a:t>
            </a:fld>
            <a:endParaRPr lang="en-US"/>
          </a:p>
        </p:txBody>
      </p:sp>
      <p:sp>
        <p:nvSpPr>
          <p:cNvPr id="579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/>
          <a:lstStyle/>
          <a:p>
            <a:r>
              <a:rPr lang="en-US" dirty="0"/>
              <a:t>Removing a Node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ffectLst/>
              </a:rPr>
              <a:t>It would be great to define a </a:t>
            </a:r>
            <a:r>
              <a:rPr lang="en-US" sz="2800" dirty="0">
                <a:solidFill>
                  <a:srgbClr val="FFFF00"/>
                </a:solidFill>
                <a:effectLst/>
              </a:rPr>
              <a:t>remove (v)</a:t>
            </a:r>
            <a:r>
              <a:rPr lang="en-US" sz="2800" dirty="0">
                <a:effectLst/>
              </a:rPr>
              <a:t> method that removes an element in O(1) time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effectLst/>
              </a:rPr>
              <a:t>Goes directly to the location of the node stored at node </a:t>
            </a:r>
            <a:r>
              <a:rPr lang="en-US" sz="2800" dirty="0">
                <a:solidFill>
                  <a:srgbClr val="FFFF00"/>
                </a:solidFill>
                <a:effectLst/>
              </a:rPr>
              <a:t>v</a:t>
            </a:r>
            <a:r>
              <a:rPr lang="en-US" sz="2800" dirty="0">
                <a:effectLst/>
              </a:rPr>
              <a:t> of the list and removes the node from the linked list 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effectLst/>
              </a:rPr>
              <a:t>Via an update of the next and previous pointers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4000" dirty="0"/>
          </a:p>
        </p:txBody>
      </p:sp>
      <p:pic>
        <p:nvPicPr>
          <p:cNvPr id="411650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10000"/>
            <a:ext cx="4145924" cy="2819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59843" y="4959166"/>
            <a:ext cx="4221657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</a:rPr>
              <a:t>Can be accomplished by the use of pointers</a:t>
            </a:r>
          </a:p>
        </p:txBody>
      </p:sp>
    </p:spTree>
    <p:extLst>
      <p:ext uri="{BB962C8B-B14F-4D97-AF65-F5344CB8AC3E}">
        <p14:creationId xmlns:p14="http://schemas.microsoft.com/office/powerpoint/2010/main" val="345737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1C42F8DB-22AA-4444-A632-8A7341004FB5}" type="slidenum">
              <a:rPr lang="en-US"/>
              <a:pPr/>
              <a:t>3</a:t>
            </a:fld>
            <a:endParaRPr lang="en-US"/>
          </a:p>
        </p:txBody>
      </p:sp>
      <p:sp>
        <p:nvSpPr>
          <p:cNvPr id="418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648" y="1200943"/>
            <a:ext cx="7772400" cy="4572000"/>
          </a:xfrm>
        </p:spPr>
        <p:txBody>
          <a:bodyPr>
            <a:noAutofit/>
          </a:bodyPr>
          <a:lstStyle/>
          <a:p>
            <a:r>
              <a:rPr lang="en-US" sz="2800" dirty="0"/>
              <a:t>List  </a:t>
            </a:r>
          </a:p>
          <a:p>
            <a:pPr lvl="1"/>
            <a:r>
              <a:rPr lang="en-US" sz="2800" dirty="0"/>
              <a:t>Collection of n elements stored in a certain linear order</a:t>
            </a:r>
          </a:p>
          <a:p>
            <a:pPr lvl="2"/>
            <a:r>
              <a:rPr lang="en-US" sz="2800" dirty="0"/>
              <a:t>There is a </a:t>
            </a:r>
            <a:r>
              <a:rPr lang="en-US" sz="2800" dirty="0">
                <a:solidFill>
                  <a:srgbClr val="FFFF00"/>
                </a:solidFill>
              </a:rPr>
              <a:t>first, second, third </a:t>
            </a:r>
            <a:r>
              <a:rPr lang="en-US" sz="2800" dirty="0"/>
              <a:t>and so on elements</a:t>
            </a:r>
          </a:p>
          <a:p>
            <a:pPr lvl="2"/>
            <a:r>
              <a:rPr lang="en-US" sz="2800" dirty="0"/>
              <a:t>Range [0,n-1]</a:t>
            </a:r>
          </a:p>
          <a:p>
            <a:pPr lvl="2"/>
            <a:r>
              <a:rPr lang="en-US" sz="2800" dirty="0"/>
              <a:t>Index of an element is the number of elements that precede the element</a:t>
            </a:r>
          </a:p>
          <a:p>
            <a:r>
              <a:rPr lang="en-US" sz="2800" dirty="0"/>
              <a:t>A list that supports access to its elements by their indices is called an </a:t>
            </a:r>
            <a:r>
              <a:rPr lang="en-US" sz="2800" dirty="0">
                <a:solidFill>
                  <a:srgbClr val="FFFF00"/>
                </a:solidFill>
              </a:rPr>
              <a:t>vector 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18820" name="Picture 4" descr="j010057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65451" y="5503840"/>
            <a:ext cx="1843193" cy="135416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660835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5D1BF82E-EE14-42D9-942F-B398E952D833}" type="slidenum">
              <a:rPr lang="en-US"/>
              <a:pPr/>
              <a:t>30</a:t>
            </a:fld>
            <a:endParaRPr lang="en-US"/>
          </a:p>
        </p:txBody>
      </p:sp>
      <p:sp>
        <p:nvSpPr>
          <p:cNvPr id="579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/>
          <a:lstStyle/>
          <a:p>
            <a:r>
              <a:rPr lang="en-US" dirty="0"/>
              <a:t>Inserting a Node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029200"/>
          </a:xfrm>
        </p:spPr>
        <p:txBody>
          <a:bodyPr/>
          <a:lstStyle/>
          <a:p>
            <a:pPr marL="365760" lvl="1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/>
              <a:t>It would be great to define an </a:t>
            </a:r>
            <a:r>
              <a:rPr lang="en-US" sz="2800" dirty="0">
                <a:solidFill>
                  <a:srgbClr val="FFFF00"/>
                </a:solidFill>
              </a:rPr>
              <a:t>insert (</a:t>
            </a:r>
            <a:r>
              <a:rPr lang="en-US" sz="2800" dirty="0" err="1">
                <a:solidFill>
                  <a:srgbClr val="FFFF00"/>
                </a:solidFill>
              </a:rPr>
              <a:t>v,e</a:t>
            </a:r>
            <a:r>
              <a:rPr lang="en-US" sz="2800" dirty="0">
                <a:solidFill>
                  <a:srgbClr val="FFFF00"/>
                </a:solidFill>
              </a:rPr>
              <a:t>) </a:t>
            </a:r>
            <a:r>
              <a:rPr lang="en-US" sz="2800" dirty="0"/>
              <a:t>method that inserts an element </a:t>
            </a:r>
            <a:r>
              <a:rPr lang="en-US" sz="2800" dirty="0">
                <a:solidFill>
                  <a:srgbClr val="FFFF00"/>
                </a:solidFill>
              </a:rPr>
              <a:t>e</a:t>
            </a:r>
            <a:r>
              <a:rPr lang="en-US" sz="2800" dirty="0"/>
              <a:t> into the list </a:t>
            </a:r>
            <a:r>
              <a:rPr lang="en-US" sz="2400" dirty="0"/>
              <a:t>which specifies the node </a:t>
            </a:r>
            <a:r>
              <a:rPr lang="en-US" sz="2400" b="1" dirty="0">
                <a:solidFill>
                  <a:srgbClr val="FFFF00"/>
                </a:solidFill>
              </a:rPr>
              <a:t>v</a:t>
            </a:r>
            <a:r>
              <a:rPr lang="en-US" sz="2400" dirty="0"/>
              <a:t> before which the new node should be inserted that runs in O(1) 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new node is simply “linked” in</a:t>
            </a:r>
          </a:p>
        </p:txBody>
      </p:sp>
      <p:pic>
        <p:nvPicPr>
          <p:cNvPr id="334849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8390" y="4800600"/>
            <a:ext cx="4381673" cy="10636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796541" y="3907387"/>
            <a:ext cx="5776235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</a:rPr>
              <a:t>Can be accomplished by the use of pointers</a:t>
            </a:r>
          </a:p>
        </p:txBody>
      </p:sp>
    </p:spTree>
    <p:extLst>
      <p:ext uri="{BB962C8B-B14F-4D97-AF65-F5344CB8AC3E}">
        <p14:creationId xmlns:p14="http://schemas.microsoft.com/office/powerpoint/2010/main" val="1150467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5D1BF82E-EE14-42D9-942F-B398E952D833}" type="slidenum">
              <a:rPr lang="en-US"/>
              <a:pPr/>
              <a:t>31</a:t>
            </a:fld>
            <a:endParaRPr lang="en-US"/>
          </a:p>
        </p:txBody>
      </p:sp>
      <p:sp>
        <p:nvSpPr>
          <p:cNvPr id="579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/>
          <a:lstStyle/>
          <a:p>
            <a:r>
              <a:rPr lang="en-US" dirty="0"/>
              <a:t>Containers and Positions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5029200"/>
          </a:xfrm>
        </p:spPr>
        <p:txBody>
          <a:bodyPr>
            <a:normAutofit/>
          </a:bodyPr>
          <a:lstStyle/>
          <a:p>
            <a:pPr marL="365760" lvl="1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/>
              <a:t>One can view a list as an instance of a more general class of objects called containers</a:t>
            </a:r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/>
              <a:t>Container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/>
              <a:t>A data structure that stores any collection of elements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/>
              <a:t>Elements of a container can be arranged in a linear order</a:t>
            </a:r>
            <a:r>
              <a:rPr lang="en-US" sz="3200" dirty="0"/>
              <a:t> </a:t>
            </a:r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3000" dirty="0"/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000" dirty="0"/>
          </a:p>
        </p:txBody>
      </p:sp>
      <p:pic>
        <p:nvPicPr>
          <p:cNvPr id="8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770" y="4109851"/>
            <a:ext cx="3524659" cy="24031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8619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71628"/>
            <a:ext cx="8229600" cy="4495800"/>
          </a:xfrm>
        </p:spPr>
        <p:txBody>
          <a:bodyPr>
            <a:normAutofit/>
          </a:bodyPr>
          <a:lstStyle/>
          <a:p>
            <a:pPr marL="365760" lvl="2" indent="-256032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FF00"/>
                </a:solidFill>
              </a:rPr>
              <a:t>Position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ADT is associated with a particular container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Models the notion of place within a data structure where a single object is stored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Provides a </a:t>
            </a:r>
            <a:r>
              <a:rPr lang="en-US" sz="2800" dirty="0">
                <a:solidFill>
                  <a:srgbClr val="FFFF00"/>
                </a:solidFill>
              </a:rPr>
              <a:t>unified </a:t>
            </a:r>
            <a:r>
              <a:rPr lang="en-US" sz="2800" dirty="0"/>
              <a:t>view of diverse ways of storing data, such as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A cell of an array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A node of a singly or doubly linked list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A node on a tree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E9CB6F5-2EAD-4D1B-BF78-4CDCB7F7D924}" type="slidenum">
              <a:rPr lang="en-US"/>
              <a:pPr/>
              <a:t>32</a:t>
            </a:fld>
            <a:endParaRPr lang="en-US"/>
          </a:p>
        </p:txBody>
      </p:sp>
      <p:sp>
        <p:nvSpPr>
          <p:cNvPr id="583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Position ADT (1)</a:t>
            </a:r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195" y="4761787"/>
            <a:ext cx="1859957" cy="201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96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Position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ADT 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Allows one to access individual elements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Contains only one method: </a:t>
            </a:r>
            <a:r>
              <a:rPr lang="en-US" sz="2800" dirty="0">
                <a:solidFill>
                  <a:srgbClr val="FFFF00"/>
                </a:solidFill>
              </a:rPr>
              <a:t>element ()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Returns a reference to the element stored at this position</a:t>
            </a:r>
          </a:p>
          <a:p>
            <a:pPr lvl="2"/>
            <a:r>
              <a:rPr lang="en-US" sz="2800" dirty="0"/>
              <a:t>Given a position p, the associated element can be accessed by *p (overloaded operator)</a:t>
            </a:r>
            <a:endParaRPr lang="en-US" sz="2800" dirty="0">
              <a:solidFill>
                <a:srgbClr val="FFFF00"/>
              </a:solidFill>
            </a:endParaRPr>
          </a:p>
          <a:p>
            <a:pPr lvl="1" eaLnBrk="1" hangingPunct="1"/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E9CB6F5-2EAD-4D1B-BF78-4CDCB7F7D924}" type="slidenum">
              <a:rPr lang="en-US"/>
              <a:pPr/>
              <a:t>33</a:t>
            </a:fld>
            <a:endParaRPr lang="en-US"/>
          </a:p>
        </p:txBody>
      </p:sp>
      <p:sp>
        <p:nvSpPr>
          <p:cNvPr id="583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Position ADT (2)</a:t>
            </a:r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683863"/>
            <a:ext cx="4011128" cy="17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11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473765" y="13716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A position is always defined relatively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 position </a:t>
            </a:r>
            <a:r>
              <a:rPr lang="en-US" sz="2800" dirty="0">
                <a:solidFill>
                  <a:srgbClr val="FFFF00"/>
                </a:solidFill>
              </a:rPr>
              <a:t>q</a:t>
            </a:r>
            <a:r>
              <a:rPr lang="en-US" sz="2800" dirty="0"/>
              <a:t> is always after some position </a:t>
            </a:r>
            <a:r>
              <a:rPr lang="en-US" sz="2800" dirty="0">
                <a:solidFill>
                  <a:srgbClr val="FFFF00"/>
                </a:solidFill>
              </a:rPr>
              <a:t>p</a:t>
            </a:r>
            <a:r>
              <a:rPr lang="en-US" sz="2800" dirty="0"/>
              <a:t> or before some position </a:t>
            </a:r>
            <a:r>
              <a:rPr lang="en-US" sz="2800" dirty="0">
                <a:solidFill>
                  <a:srgbClr val="FFFF00"/>
                </a:solidFill>
              </a:rPr>
              <a:t>r</a:t>
            </a:r>
            <a:r>
              <a:rPr lang="en-US" sz="2800" dirty="0"/>
              <a:t> (unless </a:t>
            </a:r>
            <a:r>
              <a:rPr lang="en-US" sz="2800" dirty="0">
                <a:solidFill>
                  <a:srgbClr val="FFFF00"/>
                </a:solidFill>
              </a:rPr>
              <a:t>q</a:t>
            </a:r>
            <a:r>
              <a:rPr lang="en-US" sz="2800" dirty="0"/>
              <a:t> is the first or last position in a container)</a:t>
            </a:r>
          </a:p>
          <a:p>
            <a:pPr lvl="1" eaLnBrk="1" hangingPunct="1"/>
            <a:endParaRPr lang="en-US" dirty="0"/>
          </a:p>
          <a:p>
            <a:pPr lvl="1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E9CB6F5-2EAD-4D1B-BF78-4CDCB7F7D924}" type="slidenum">
              <a:rPr lang="en-US"/>
              <a:pPr/>
              <a:t>34</a:t>
            </a:fld>
            <a:endParaRPr lang="en-US"/>
          </a:p>
        </p:txBody>
      </p:sp>
      <p:sp>
        <p:nvSpPr>
          <p:cNvPr id="583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Position ADT (3)</a:t>
            </a:r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32" y="3319809"/>
            <a:ext cx="4122820" cy="308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9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765B64B1-B3DD-440F-B89D-A22E8DBEC52E}" type="slidenum">
              <a:rPr lang="en-US"/>
              <a:pPr/>
              <a:t>35</a:t>
            </a:fld>
            <a:endParaRPr lang="en-US"/>
          </a:p>
        </p:txBody>
      </p:sp>
      <p:sp>
        <p:nvSpPr>
          <p:cNvPr id="524377" name="Line 89"/>
          <p:cNvSpPr>
            <a:spLocks noChangeShapeType="1"/>
          </p:cNvSpPr>
          <p:nvPr/>
        </p:nvSpPr>
        <p:spPr bwMode="auto">
          <a:xfrm>
            <a:off x="2667000" y="27432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 sz="2000"/>
          </a:p>
        </p:txBody>
      </p:sp>
      <p:sp>
        <p:nvSpPr>
          <p:cNvPr id="524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/>
          <a:lstStyle/>
          <a:p>
            <a:r>
              <a:rPr lang="en-US" dirty="0"/>
              <a:t>A List Container</a:t>
            </a:r>
          </a:p>
        </p:txBody>
      </p:sp>
      <p:sp>
        <p:nvSpPr>
          <p:cNvPr id="524343" name="Rectangle 55"/>
          <p:cNvSpPr>
            <a:spLocks noChangeArrowheads="1"/>
          </p:cNvSpPr>
          <p:nvPr/>
        </p:nvSpPr>
        <p:spPr bwMode="auto">
          <a:xfrm>
            <a:off x="1600200" y="2590800"/>
            <a:ext cx="1066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524372" name="AutoShape 84"/>
          <p:cNvSpPr>
            <a:spLocks noChangeArrowheads="1"/>
          </p:cNvSpPr>
          <p:nvPr/>
        </p:nvSpPr>
        <p:spPr bwMode="auto">
          <a:xfrm>
            <a:off x="1371600" y="23622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24374" name="Rectangle 86"/>
          <p:cNvSpPr>
            <a:spLocks noChangeArrowheads="1"/>
          </p:cNvSpPr>
          <p:nvPr/>
        </p:nvSpPr>
        <p:spPr bwMode="auto">
          <a:xfrm>
            <a:off x="6019800" y="2590800"/>
            <a:ext cx="1066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24375" name="Rectangle 87"/>
          <p:cNvSpPr>
            <a:spLocks noChangeArrowheads="1"/>
          </p:cNvSpPr>
          <p:nvPr/>
        </p:nvSpPr>
        <p:spPr bwMode="auto">
          <a:xfrm>
            <a:off x="2971800" y="2590800"/>
            <a:ext cx="1066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24376" name="Rectangle 88"/>
          <p:cNvSpPr>
            <a:spLocks noChangeArrowheads="1"/>
          </p:cNvSpPr>
          <p:nvPr/>
        </p:nvSpPr>
        <p:spPr bwMode="auto">
          <a:xfrm>
            <a:off x="4546600" y="2590800"/>
            <a:ext cx="1066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1905008" y="2971803"/>
            <a:ext cx="404814" cy="1590677"/>
            <a:chOff x="1392" y="2352"/>
            <a:chExt cx="255" cy="1002"/>
          </a:xfrm>
        </p:grpSpPr>
        <p:sp>
          <p:nvSpPr>
            <p:cNvPr id="524378" name="Line 90"/>
            <p:cNvSpPr>
              <a:spLocks noChangeShapeType="1"/>
            </p:cNvSpPr>
            <p:nvPr/>
          </p:nvSpPr>
          <p:spPr bwMode="auto">
            <a:xfrm>
              <a:off x="1488" y="23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 sz="2800"/>
            </a:p>
          </p:txBody>
        </p:sp>
        <p:sp>
          <p:nvSpPr>
            <p:cNvPr id="524379" name="Text Box 91"/>
            <p:cNvSpPr txBox="1">
              <a:spLocks noChangeArrowheads="1"/>
            </p:cNvSpPr>
            <p:nvPr/>
          </p:nvSpPr>
          <p:spPr bwMode="auto">
            <a:xfrm>
              <a:off x="1392" y="3024"/>
              <a:ext cx="2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rial" charset="0"/>
                </a:rPr>
                <a:t>p</a:t>
              </a:r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953007" y="2971803"/>
            <a:ext cx="323851" cy="1590677"/>
            <a:chOff x="1392" y="2352"/>
            <a:chExt cx="204" cy="1002"/>
          </a:xfrm>
        </p:grpSpPr>
        <p:sp>
          <p:nvSpPr>
            <p:cNvPr id="524382" name="Line 94"/>
            <p:cNvSpPr>
              <a:spLocks noChangeShapeType="1"/>
            </p:cNvSpPr>
            <p:nvPr/>
          </p:nvSpPr>
          <p:spPr bwMode="auto">
            <a:xfrm>
              <a:off x="1488" y="23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 sz="2800"/>
            </a:p>
          </p:txBody>
        </p:sp>
        <p:sp>
          <p:nvSpPr>
            <p:cNvPr id="524383" name="Text Box 95"/>
            <p:cNvSpPr txBox="1">
              <a:spLocks noChangeArrowheads="1"/>
            </p:cNvSpPr>
            <p:nvPr/>
          </p:nvSpPr>
          <p:spPr bwMode="auto">
            <a:xfrm>
              <a:off x="1392" y="3024"/>
              <a:ext cx="2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rial" charset="0"/>
                </a:rPr>
                <a:t>r</a:t>
              </a:r>
            </a:p>
          </p:txBody>
        </p:sp>
      </p:grp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3429008" y="2971803"/>
            <a:ext cx="404814" cy="1590677"/>
            <a:chOff x="1392" y="2352"/>
            <a:chExt cx="255" cy="1002"/>
          </a:xfrm>
        </p:grpSpPr>
        <p:sp>
          <p:nvSpPr>
            <p:cNvPr id="524385" name="Line 97"/>
            <p:cNvSpPr>
              <a:spLocks noChangeShapeType="1"/>
            </p:cNvSpPr>
            <p:nvPr/>
          </p:nvSpPr>
          <p:spPr bwMode="auto">
            <a:xfrm>
              <a:off x="1488" y="23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 sz="2800"/>
            </a:p>
          </p:txBody>
        </p:sp>
        <p:sp>
          <p:nvSpPr>
            <p:cNvPr id="524386" name="Text Box 98"/>
            <p:cNvSpPr txBox="1">
              <a:spLocks noChangeArrowheads="1"/>
            </p:cNvSpPr>
            <p:nvPr/>
          </p:nvSpPr>
          <p:spPr bwMode="auto">
            <a:xfrm>
              <a:off x="1392" y="3024"/>
              <a:ext cx="2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rial" charset="0"/>
                </a:rPr>
                <a:t>q</a:t>
              </a:r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6400809" y="2971803"/>
            <a:ext cx="385764" cy="1590677"/>
            <a:chOff x="1392" y="2352"/>
            <a:chExt cx="243" cy="1002"/>
          </a:xfrm>
        </p:grpSpPr>
        <p:sp>
          <p:nvSpPr>
            <p:cNvPr id="524388" name="Line 100"/>
            <p:cNvSpPr>
              <a:spLocks noChangeShapeType="1"/>
            </p:cNvSpPr>
            <p:nvPr/>
          </p:nvSpPr>
          <p:spPr bwMode="auto">
            <a:xfrm>
              <a:off x="1488" y="23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 sz="2800"/>
            </a:p>
          </p:txBody>
        </p:sp>
        <p:sp>
          <p:nvSpPr>
            <p:cNvPr id="524389" name="Text Box 101"/>
            <p:cNvSpPr txBox="1">
              <a:spLocks noChangeArrowheads="1"/>
            </p:cNvSpPr>
            <p:nvPr/>
          </p:nvSpPr>
          <p:spPr bwMode="auto">
            <a:xfrm>
              <a:off x="1392" y="3024"/>
              <a:ext cx="2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rial" charset="0"/>
                </a:rPr>
                <a:t>s</a:t>
              </a:r>
            </a:p>
          </p:txBody>
        </p:sp>
      </p:grpSp>
      <p:sp>
        <p:nvSpPr>
          <p:cNvPr id="524391" name="Text Box 103"/>
          <p:cNvSpPr txBox="1">
            <a:spLocks noChangeArrowheads="1"/>
          </p:cNvSpPr>
          <p:nvPr/>
        </p:nvSpPr>
        <p:spPr bwMode="auto">
          <a:xfrm>
            <a:off x="1143000" y="5334000"/>
            <a:ext cx="7086600" cy="40011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571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</a:rPr>
              <a:t>The positions in the current order are p, q, r, s</a:t>
            </a:r>
          </a:p>
        </p:txBody>
      </p:sp>
      <p:sp>
        <p:nvSpPr>
          <p:cNvPr id="524392" name="Text Box 104"/>
          <p:cNvSpPr txBox="1">
            <a:spLocks noChangeArrowheads="1"/>
          </p:cNvSpPr>
          <p:nvPr/>
        </p:nvSpPr>
        <p:spPr bwMode="auto">
          <a:xfrm>
            <a:off x="1752600" y="2590800"/>
            <a:ext cx="762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Cat</a:t>
            </a:r>
          </a:p>
        </p:txBody>
      </p:sp>
      <p:sp>
        <p:nvSpPr>
          <p:cNvPr id="524393" name="Text Box 105"/>
          <p:cNvSpPr txBox="1">
            <a:spLocks noChangeArrowheads="1"/>
          </p:cNvSpPr>
          <p:nvPr/>
        </p:nvSpPr>
        <p:spPr bwMode="auto">
          <a:xfrm>
            <a:off x="6019800" y="2590800"/>
            <a:ext cx="114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Monkey</a:t>
            </a:r>
          </a:p>
        </p:txBody>
      </p:sp>
      <p:sp>
        <p:nvSpPr>
          <p:cNvPr id="524395" name="Text Box 107"/>
          <p:cNvSpPr txBox="1">
            <a:spLocks noChangeArrowheads="1"/>
          </p:cNvSpPr>
          <p:nvPr/>
        </p:nvSpPr>
        <p:spPr bwMode="auto">
          <a:xfrm>
            <a:off x="3048000" y="2590800"/>
            <a:ext cx="1066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Coyote</a:t>
            </a:r>
          </a:p>
        </p:txBody>
      </p:sp>
      <p:sp>
        <p:nvSpPr>
          <p:cNvPr id="524397" name="Text Box 109"/>
          <p:cNvSpPr txBox="1">
            <a:spLocks noChangeArrowheads="1"/>
          </p:cNvSpPr>
          <p:nvPr/>
        </p:nvSpPr>
        <p:spPr bwMode="auto">
          <a:xfrm>
            <a:off x="4724400" y="25908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78482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31AFDFF4-BAF8-43A3-AB67-A2D71BB7B28A}" type="slidenum">
              <a:rPr lang="en-US"/>
              <a:pPr/>
              <a:t>36</a:t>
            </a:fld>
            <a:endParaRPr lang="en-US"/>
          </a:p>
        </p:txBody>
      </p:sp>
      <p:sp>
        <p:nvSpPr>
          <p:cNvPr id="65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2900" y="241479"/>
            <a:ext cx="8229600" cy="1143000"/>
          </a:xfrm>
        </p:spPr>
        <p:txBody>
          <a:bodyPr/>
          <a:lstStyle/>
          <a:p>
            <a:r>
              <a:rPr lang="en-US" dirty="0"/>
              <a:t>Positions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2" y="1384479"/>
            <a:ext cx="7991475" cy="4154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Position </a:t>
            </a:r>
            <a:r>
              <a:rPr lang="en-US" sz="2400" dirty="0">
                <a:solidFill>
                  <a:srgbClr val="FFFF00"/>
                </a:solidFill>
              </a:rPr>
              <a:t>q</a:t>
            </a:r>
            <a:r>
              <a:rPr lang="en-US" sz="2400" dirty="0"/>
              <a:t> which is associated with element </a:t>
            </a:r>
            <a:r>
              <a:rPr lang="en-US" sz="2400" dirty="0">
                <a:solidFill>
                  <a:srgbClr val="FFFF00"/>
                </a:solidFill>
              </a:rPr>
              <a:t>e</a:t>
            </a:r>
            <a:r>
              <a:rPr lang="en-US" sz="2400" dirty="0"/>
              <a:t> (node)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Does not change even if the index of </a:t>
            </a:r>
            <a:r>
              <a:rPr lang="en-US" sz="2400" dirty="0">
                <a:solidFill>
                  <a:srgbClr val="FFFF00"/>
                </a:solidFill>
              </a:rPr>
              <a:t>e</a:t>
            </a:r>
            <a:r>
              <a:rPr lang="en-US" sz="2400" dirty="0"/>
              <a:t> changes in the container unless the </a:t>
            </a:r>
            <a:r>
              <a:rPr lang="en-US" sz="2400" dirty="0">
                <a:solidFill>
                  <a:srgbClr val="FFFF00"/>
                </a:solidFill>
              </a:rPr>
              <a:t>e</a:t>
            </a:r>
            <a:r>
              <a:rPr lang="en-US" sz="2400" dirty="0"/>
              <a:t> is explicitly removed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the associated node is removed, then q is </a:t>
            </a:r>
            <a:r>
              <a:rPr lang="en-US" sz="2400" dirty="0">
                <a:solidFill>
                  <a:srgbClr val="FFFF00"/>
                </a:solidFill>
              </a:rPr>
              <a:t>invalidated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Position </a:t>
            </a:r>
            <a:r>
              <a:rPr lang="en-US" sz="2400" dirty="0">
                <a:solidFill>
                  <a:srgbClr val="FFFF00"/>
                </a:solidFill>
              </a:rPr>
              <a:t>q</a:t>
            </a:r>
            <a:r>
              <a:rPr lang="en-US" sz="2400" dirty="0"/>
              <a:t> does not change if one replaces or swaps element </a:t>
            </a:r>
            <a:r>
              <a:rPr lang="en-US" sz="2400" dirty="0">
                <a:solidFill>
                  <a:srgbClr val="FFFF00"/>
                </a:solidFill>
              </a:rPr>
              <a:t>e</a:t>
            </a:r>
            <a:r>
              <a:rPr lang="en-US" sz="2400" dirty="0"/>
              <a:t> stored at q with another element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4165600"/>
            <a:ext cx="1600200" cy="457200"/>
            <a:chOff x="576" y="3024"/>
            <a:chExt cx="1008" cy="288"/>
          </a:xfrm>
        </p:grpSpPr>
        <p:sp>
          <p:nvSpPr>
            <p:cNvPr id="653317" name="Oval 5"/>
            <p:cNvSpPr>
              <a:spLocks noChangeArrowheads="1"/>
            </p:cNvSpPr>
            <p:nvPr/>
          </p:nvSpPr>
          <p:spPr bwMode="auto">
            <a:xfrm>
              <a:off x="576" y="3024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Lexus</a:t>
              </a:r>
            </a:p>
          </p:txBody>
        </p:sp>
        <p:sp>
          <p:nvSpPr>
            <p:cNvPr id="653318" name="Line 6"/>
            <p:cNvSpPr>
              <a:spLocks noChangeShapeType="1"/>
            </p:cNvSpPr>
            <p:nvPr/>
          </p:nvSpPr>
          <p:spPr bwMode="auto">
            <a:xfrm>
              <a:off x="1344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53319" name="Oval 7"/>
          <p:cNvSpPr>
            <a:spLocks noChangeArrowheads="1"/>
          </p:cNvSpPr>
          <p:nvPr/>
        </p:nvSpPr>
        <p:spPr bwMode="auto">
          <a:xfrm>
            <a:off x="6172200" y="4165600"/>
            <a:ext cx="1219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Ford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72000" y="4165600"/>
            <a:ext cx="1600200" cy="457200"/>
            <a:chOff x="576" y="3024"/>
            <a:chExt cx="1008" cy="288"/>
          </a:xfrm>
        </p:grpSpPr>
        <p:sp>
          <p:nvSpPr>
            <p:cNvPr id="653321" name="Oval 9"/>
            <p:cNvSpPr>
              <a:spLocks noChangeArrowheads="1"/>
            </p:cNvSpPr>
            <p:nvPr/>
          </p:nvSpPr>
          <p:spPr bwMode="auto">
            <a:xfrm>
              <a:off x="576" y="3024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Chevy</a:t>
              </a:r>
            </a:p>
          </p:txBody>
        </p:sp>
        <p:sp>
          <p:nvSpPr>
            <p:cNvPr id="653322" name="Line 10"/>
            <p:cNvSpPr>
              <a:spLocks noChangeShapeType="1"/>
            </p:cNvSpPr>
            <p:nvPr/>
          </p:nvSpPr>
          <p:spPr bwMode="auto">
            <a:xfrm>
              <a:off x="1344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971800" y="4178479"/>
            <a:ext cx="1600200" cy="457200"/>
            <a:chOff x="576" y="3024"/>
            <a:chExt cx="1008" cy="288"/>
          </a:xfrm>
        </p:grpSpPr>
        <p:sp>
          <p:nvSpPr>
            <p:cNvPr id="653324" name="Oval 12"/>
            <p:cNvSpPr>
              <a:spLocks noChangeArrowheads="1"/>
            </p:cNvSpPr>
            <p:nvPr/>
          </p:nvSpPr>
          <p:spPr bwMode="auto">
            <a:xfrm>
              <a:off x="576" y="3024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Acura</a:t>
              </a:r>
            </a:p>
          </p:txBody>
        </p:sp>
        <p:sp>
          <p:nvSpPr>
            <p:cNvPr id="653325" name="Line 13"/>
            <p:cNvSpPr>
              <a:spLocks noChangeShapeType="1"/>
            </p:cNvSpPr>
            <p:nvPr/>
          </p:nvSpPr>
          <p:spPr bwMode="auto">
            <a:xfrm>
              <a:off x="1344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53326" name="Text Box 14"/>
          <p:cNvSpPr txBox="1">
            <a:spLocks noChangeArrowheads="1"/>
          </p:cNvSpPr>
          <p:nvPr/>
        </p:nvSpPr>
        <p:spPr bwMode="auto">
          <a:xfrm>
            <a:off x="1828800" y="4775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53327" name="Text Box 15"/>
          <p:cNvSpPr txBox="1">
            <a:spLocks noChangeArrowheads="1"/>
          </p:cNvSpPr>
          <p:nvPr/>
        </p:nvSpPr>
        <p:spPr bwMode="auto">
          <a:xfrm>
            <a:off x="3429000" y="4775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653328" name="Text Box 16"/>
          <p:cNvSpPr txBox="1">
            <a:spLocks noChangeArrowheads="1"/>
          </p:cNvSpPr>
          <p:nvPr/>
        </p:nvSpPr>
        <p:spPr bwMode="auto">
          <a:xfrm>
            <a:off x="4953000" y="4775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653329" name="Text Box 17"/>
          <p:cNvSpPr txBox="1">
            <a:spLocks noChangeArrowheads="1"/>
          </p:cNvSpPr>
          <p:nvPr/>
        </p:nvSpPr>
        <p:spPr bwMode="auto">
          <a:xfrm>
            <a:off x="6629400" y="4775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D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447800" y="5322888"/>
            <a:ext cx="1600200" cy="457200"/>
            <a:chOff x="576" y="3024"/>
            <a:chExt cx="1008" cy="288"/>
          </a:xfrm>
        </p:grpSpPr>
        <p:sp>
          <p:nvSpPr>
            <p:cNvPr id="653331" name="Oval 19"/>
            <p:cNvSpPr>
              <a:spLocks noChangeArrowheads="1"/>
            </p:cNvSpPr>
            <p:nvPr/>
          </p:nvSpPr>
          <p:spPr bwMode="auto">
            <a:xfrm>
              <a:off x="576" y="3024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Ford</a:t>
              </a:r>
            </a:p>
          </p:txBody>
        </p:sp>
        <p:sp>
          <p:nvSpPr>
            <p:cNvPr id="653332" name="Line 20"/>
            <p:cNvSpPr>
              <a:spLocks noChangeShapeType="1"/>
            </p:cNvSpPr>
            <p:nvPr/>
          </p:nvSpPr>
          <p:spPr bwMode="auto">
            <a:xfrm>
              <a:off x="1344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53333" name="Oval 21"/>
          <p:cNvSpPr>
            <a:spLocks noChangeArrowheads="1"/>
          </p:cNvSpPr>
          <p:nvPr/>
        </p:nvSpPr>
        <p:spPr bwMode="auto">
          <a:xfrm>
            <a:off x="6248400" y="5322888"/>
            <a:ext cx="1219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Lexus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648200" y="5322888"/>
            <a:ext cx="1600200" cy="457200"/>
            <a:chOff x="576" y="3024"/>
            <a:chExt cx="1008" cy="288"/>
          </a:xfrm>
        </p:grpSpPr>
        <p:sp>
          <p:nvSpPr>
            <p:cNvPr id="653335" name="Oval 23"/>
            <p:cNvSpPr>
              <a:spLocks noChangeArrowheads="1"/>
            </p:cNvSpPr>
            <p:nvPr/>
          </p:nvSpPr>
          <p:spPr bwMode="auto">
            <a:xfrm>
              <a:off x="576" y="3024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Acura</a:t>
              </a:r>
            </a:p>
          </p:txBody>
        </p:sp>
        <p:sp>
          <p:nvSpPr>
            <p:cNvPr id="653336" name="Line 24"/>
            <p:cNvSpPr>
              <a:spLocks noChangeShapeType="1"/>
            </p:cNvSpPr>
            <p:nvPr/>
          </p:nvSpPr>
          <p:spPr bwMode="auto">
            <a:xfrm>
              <a:off x="1344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048000" y="5322888"/>
            <a:ext cx="1600200" cy="457200"/>
            <a:chOff x="576" y="3024"/>
            <a:chExt cx="1008" cy="288"/>
          </a:xfrm>
        </p:grpSpPr>
        <p:sp>
          <p:nvSpPr>
            <p:cNvPr id="653338" name="Oval 26"/>
            <p:cNvSpPr>
              <a:spLocks noChangeArrowheads="1"/>
            </p:cNvSpPr>
            <p:nvPr/>
          </p:nvSpPr>
          <p:spPr bwMode="auto">
            <a:xfrm>
              <a:off x="576" y="3024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Chevy</a:t>
              </a:r>
            </a:p>
          </p:txBody>
        </p:sp>
        <p:sp>
          <p:nvSpPr>
            <p:cNvPr id="653339" name="Line 27"/>
            <p:cNvSpPr>
              <a:spLocks noChangeShapeType="1"/>
            </p:cNvSpPr>
            <p:nvPr/>
          </p:nvSpPr>
          <p:spPr bwMode="auto">
            <a:xfrm>
              <a:off x="1344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53340" name="Text Box 28"/>
          <p:cNvSpPr txBox="1">
            <a:spLocks noChangeArrowheads="1"/>
          </p:cNvSpPr>
          <p:nvPr/>
        </p:nvSpPr>
        <p:spPr bwMode="auto">
          <a:xfrm>
            <a:off x="1905000" y="5932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653341" name="Text Box 29"/>
          <p:cNvSpPr txBox="1">
            <a:spLocks noChangeArrowheads="1"/>
          </p:cNvSpPr>
          <p:nvPr/>
        </p:nvSpPr>
        <p:spPr bwMode="auto">
          <a:xfrm>
            <a:off x="3505200" y="5932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653342" name="Text Box 30"/>
          <p:cNvSpPr txBox="1">
            <a:spLocks noChangeArrowheads="1"/>
          </p:cNvSpPr>
          <p:nvPr/>
        </p:nvSpPr>
        <p:spPr bwMode="auto">
          <a:xfrm>
            <a:off x="5029200" y="5932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653343" name="Text Box 31"/>
          <p:cNvSpPr txBox="1">
            <a:spLocks noChangeArrowheads="1"/>
          </p:cNvSpPr>
          <p:nvPr/>
        </p:nvSpPr>
        <p:spPr bwMode="auto">
          <a:xfrm>
            <a:off x="6705600" y="5932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10717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914400"/>
            <a:ext cx="5257800" cy="1447800"/>
          </a:xfrm>
        </p:spPr>
        <p:txBody>
          <a:bodyPr/>
          <a:lstStyle/>
          <a:p>
            <a:r>
              <a:rPr lang="en-US" dirty="0"/>
              <a:t>Iterators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667000"/>
            <a:ext cx="4471737" cy="22785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06073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9EF93B3D-6753-4DCA-A3A7-9D62156D4519}" type="slidenum">
              <a:rPr lang="en-US"/>
              <a:pPr/>
              <a:t>38</a:t>
            </a:fld>
            <a:endParaRPr lang="en-US"/>
          </a:p>
        </p:txBody>
      </p:sp>
      <p:sp>
        <p:nvSpPr>
          <p:cNvPr id="546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66800"/>
            <a:ext cx="8458200" cy="4572000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an object that enables one to traverse through a container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 the concept of the Position ADT by adding a </a:t>
            </a:r>
            <a:r>
              <a:rPr lang="en-US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traversal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capability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Abstracts the process of scanning through a collection of elements (forward and backward)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iterator returns the elements according to the linear ordering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a scheme to access all the elements of a collection of objects independent of the its organization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39936"/>
            <a:ext cx="2195512" cy="7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20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A3605934-77F9-4715-A203-69796A992870}" type="slidenum">
              <a:rPr lang="en-US"/>
              <a:pPr/>
              <a:t>39</a:t>
            </a:fld>
            <a:endParaRPr lang="en-US"/>
          </a:p>
        </p:txBody>
      </p:sp>
      <p:sp>
        <p:nvSpPr>
          <p:cNvPr id="67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Iterators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572000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iterator encapsulates the concepts of “place”, “next”, and previous for a collection of objects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increment operator (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is overloaded to provide the forward capability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decrement operator (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is overloaded to provide the backward capability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 using a doubly linked list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43" y="4615444"/>
            <a:ext cx="3834063" cy="209595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4076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Array Lists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E0A7EAA-7096-47A5-8856-D2CC0906FC3F}" type="slidenum">
              <a:rPr lang="en-US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Applications of Vectors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 applications</a:t>
            </a:r>
          </a:p>
          <a:p>
            <a:pPr lvl="1" eaLnBrk="1" hangingPunct="1"/>
            <a:r>
              <a:rPr lang="en-US" dirty="0"/>
              <a:t>Sorted collection of objects (elementary database)</a:t>
            </a:r>
          </a:p>
          <a:p>
            <a:pPr eaLnBrk="1" hangingPunct="1"/>
            <a:r>
              <a:rPr lang="en-US" dirty="0"/>
              <a:t>Indirect applications</a:t>
            </a:r>
          </a:p>
          <a:p>
            <a:pPr lvl="1" eaLnBrk="1" hangingPunct="1"/>
            <a:r>
              <a:rPr lang="en-US" dirty="0"/>
              <a:t>Auxiliary data structure for algorithms</a:t>
            </a:r>
          </a:p>
          <a:p>
            <a:pPr lvl="1" eaLnBrk="1" hangingPunct="1"/>
            <a:r>
              <a:rPr lang="en-US" dirty="0"/>
              <a:t>Component of other data structures</a:t>
            </a:r>
          </a:p>
        </p:txBody>
      </p:sp>
      <p:pic>
        <p:nvPicPr>
          <p:cNvPr id="350209" name="Picture 1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5085" y="4663415"/>
            <a:ext cx="2421229" cy="1813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8829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A3605934-77F9-4715-A203-69796A992870}" type="slidenum">
              <a:rPr lang="en-US"/>
              <a:pPr/>
              <a:t>40</a:t>
            </a:fld>
            <a:endParaRPr lang="en-US"/>
          </a:p>
        </p:txBody>
      </p:sp>
      <p:sp>
        <p:nvSpPr>
          <p:cNvPr id="67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Container  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572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iterator behaves like a pointer to an element</a:t>
            </a:r>
          </a:p>
          <a:p>
            <a:pPr lvl="1"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*p: returns the element referenced by this iterator</a:t>
            </a:r>
          </a:p>
          <a:p>
            <a:pPr lvl="1"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++p: advances to the next element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Each container provides two special iterator values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begin: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refers to first position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end: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refers to an imaginary position that lies just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last node of the container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5" y="5153025"/>
            <a:ext cx="3419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32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765B64B1-B3DD-440F-B89D-A22E8DBEC52E}" type="slidenum">
              <a:rPr lang="en-US"/>
              <a:pPr/>
              <a:t>41</a:t>
            </a:fld>
            <a:endParaRPr lang="en-US"/>
          </a:p>
        </p:txBody>
      </p:sp>
      <p:sp>
        <p:nvSpPr>
          <p:cNvPr id="524377" name="Line 89"/>
          <p:cNvSpPr>
            <a:spLocks noChangeShapeType="1"/>
          </p:cNvSpPr>
          <p:nvPr/>
        </p:nvSpPr>
        <p:spPr bwMode="auto">
          <a:xfrm>
            <a:off x="2667000" y="27432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 sz="2000"/>
          </a:p>
        </p:txBody>
      </p:sp>
      <p:sp>
        <p:nvSpPr>
          <p:cNvPr id="524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/>
          <a:lstStyle/>
          <a:p>
            <a:r>
              <a:rPr lang="en-US" dirty="0"/>
              <a:t>Special Iterators for List L</a:t>
            </a:r>
          </a:p>
        </p:txBody>
      </p:sp>
      <p:sp>
        <p:nvSpPr>
          <p:cNvPr id="524343" name="Rectangle 55"/>
          <p:cNvSpPr>
            <a:spLocks noChangeArrowheads="1"/>
          </p:cNvSpPr>
          <p:nvPr/>
        </p:nvSpPr>
        <p:spPr bwMode="auto">
          <a:xfrm>
            <a:off x="1600200" y="2590800"/>
            <a:ext cx="1066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>
              <a:latin typeface="Arial" charset="0"/>
            </a:endParaRPr>
          </a:p>
        </p:txBody>
      </p:sp>
      <p:sp>
        <p:nvSpPr>
          <p:cNvPr id="524372" name="AutoShape 84"/>
          <p:cNvSpPr>
            <a:spLocks noChangeArrowheads="1"/>
          </p:cNvSpPr>
          <p:nvPr/>
        </p:nvSpPr>
        <p:spPr bwMode="auto">
          <a:xfrm>
            <a:off x="1371600" y="23622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24374" name="Rectangle 86"/>
          <p:cNvSpPr>
            <a:spLocks noChangeArrowheads="1"/>
          </p:cNvSpPr>
          <p:nvPr/>
        </p:nvSpPr>
        <p:spPr bwMode="auto">
          <a:xfrm>
            <a:off x="6019800" y="2590800"/>
            <a:ext cx="1066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24375" name="Rectangle 87"/>
          <p:cNvSpPr>
            <a:spLocks noChangeArrowheads="1"/>
          </p:cNvSpPr>
          <p:nvPr/>
        </p:nvSpPr>
        <p:spPr bwMode="auto">
          <a:xfrm>
            <a:off x="2971800" y="2590800"/>
            <a:ext cx="1066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24376" name="Rectangle 88"/>
          <p:cNvSpPr>
            <a:spLocks noChangeArrowheads="1"/>
          </p:cNvSpPr>
          <p:nvPr/>
        </p:nvSpPr>
        <p:spPr bwMode="auto">
          <a:xfrm>
            <a:off x="4546600" y="2590800"/>
            <a:ext cx="1066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24378" name="Line 90"/>
          <p:cNvSpPr>
            <a:spLocks noChangeShapeType="1"/>
          </p:cNvSpPr>
          <p:nvPr/>
        </p:nvSpPr>
        <p:spPr bwMode="auto">
          <a:xfrm>
            <a:off x="2057404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4379" name="Text Box 91"/>
          <p:cNvSpPr txBox="1">
            <a:spLocks noChangeArrowheads="1"/>
          </p:cNvSpPr>
          <p:nvPr/>
        </p:nvSpPr>
        <p:spPr bwMode="auto">
          <a:xfrm>
            <a:off x="1524000" y="4038600"/>
            <a:ext cx="14863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latin typeface="Arial" charset="0"/>
              </a:rPr>
              <a:t>L.begin</a:t>
            </a:r>
            <a:r>
              <a:rPr lang="en-US" sz="2400" dirty="0">
                <a:latin typeface="Arial" charset="0"/>
              </a:rPr>
              <a:t>() </a:t>
            </a:r>
          </a:p>
        </p:txBody>
      </p:sp>
      <p:sp>
        <p:nvSpPr>
          <p:cNvPr id="524392" name="Text Box 104"/>
          <p:cNvSpPr txBox="1">
            <a:spLocks noChangeArrowheads="1"/>
          </p:cNvSpPr>
          <p:nvPr/>
        </p:nvSpPr>
        <p:spPr bwMode="auto">
          <a:xfrm>
            <a:off x="1752600" y="2590800"/>
            <a:ext cx="762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Cat</a:t>
            </a:r>
          </a:p>
        </p:txBody>
      </p:sp>
      <p:sp>
        <p:nvSpPr>
          <p:cNvPr id="524393" name="Text Box 105"/>
          <p:cNvSpPr txBox="1">
            <a:spLocks noChangeArrowheads="1"/>
          </p:cNvSpPr>
          <p:nvPr/>
        </p:nvSpPr>
        <p:spPr bwMode="auto">
          <a:xfrm>
            <a:off x="6019800" y="2590800"/>
            <a:ext cx="114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Monkey</a:t>
            </a:r>
          </a:p>
        </p:txBody>
      </p:sp>
      <p:sp>
        <p:nvSpPr>
          <p:cNvPr id="524395" name="Text Box 107"/>
          <p:cNvSpPr txBox="1">
            <a:spLocks noChangeArrowheads="1"/>
          </p:cNvSpPr>
          <p:nvPr/>
        </p:nvSpPr>
        <p:spPr bwMode="auto">
          <a:xfrm>
            <a:off x="3047999" y="2590800"/>
            <a:ext cx="10668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Coyote</a:t>
            </a:r>
          </a:p>
        </p:txBody>
      </p:sp>
      <p:sp>
        <p:nvSpPr>
          <p:cNvPr id="524397" name="Text Box 109"/>
          <p:cNvSpPr txBox="1">
            <a:spLocks noChangeArrowheads="1"/>
          </p:cNvSpPr>
          <p:nvPr/>
        </p:nvSpPr>
        <p:spPr bwMode="auto">
          <a:xfrm>
            <a:off x="4724400" y="2590800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Dog</a:t>
            </a:r>
          </a:p>
        </p:txBody>
      </p:sp>
      <p:sp>
        <p:nvSpPr>
          <p:cNvPr id="27" name="Line 89"/>
          <p:cNvSpPr>
            <a:spLocks noChangeShapeType="1"/>
          </p:cNvSpPr>
          <p:nvPr/>
        </p:nvSpPr>
        <p:spPr bwMode="auto">
          <a:xfrm>
            <a:off x="7086600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Rectangle 86"/>
          <p:cNvSpPr>
            <a:spLocks noChangeArrowheads="1"/>
          </p:cNvSpPr>
          <p:nvPr/>
        </p:nvSpPr>
        <p:spPr bwMode="auto">
          <a:xfrm>
            <a:off x="7543800" y="2590800"/>
            <a:ext cx="1066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90"/>
          <p:cNvSpPr>
            <a:spLocks noChangeShapeType="1"/>
          </p:cNvSpPr>
          <p:nvPr/>
        </p:nvSpPr>
        <p:spPr bwMode="auto">
          <a:xfrm>
            <a:off x="7996792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1" name="Text Box 91"/>
          <p:cNvSpPr txBox="1">
            <a:spLocks noChangeArrowheads="1"/>
          </p:cNvSpPr>
          <p:nvPr/>
        </p:nvSpPr>
        <p:spPr bwMode="auto">
          <a:xfrm>
            <a:off x="7463388" y="4038600"/>
            <a:ext cx="12458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latin typeface="Arial" charset="0"/>
              </a:rPr>
              <a:t>L.end</a:t>
            </a:r>
            <a:r>
              <a:rPr lang="en-US" sz="2400" dirty="0">
                <a:latin typeface="Arial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563029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EAA8C36-1686-4037-9E99-74666D10D30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Iterating Through a Container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 C be a container and p be an iterator for C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C.begin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C.end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 ++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loop_body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Example: (with an STL vector)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vector&lt;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&gt;::iterator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V.begin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V.end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 ++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+= *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095875"/>
            <a:ext cx="16097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6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ADT Methods (1)</a:t>
            </a:r>
          </a:p>
        </p:txBody>
      </p:sp>
      <p:sp>
        <p:nvSpPr>
          <p:cNvPr id="819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the following methods for list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an iterator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list</a:t>
            </a:r>
          </a:p>
          <a:p>
            <a:pPr lvl="1" eaLnBrk="1" hangingPunct="1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: returns an iterator to the first element of L, same as end() if L is empty</a:t>
            </a:r>
          </a:p>
          <a:p>
            <a:pPr lvl="1" eaLnBrk="1" hangingPunct="1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: returns an iterator referring to an imaginary element just after the last element of L </a:t>
            </a:r>
          </a:p>
          <a:p>
            <a:pPr lvl="1" eaLnBrk="1" hangingPunct="1"/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insertFront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 inserts a new element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into L as the first element</a:t>
            </a:r>
          </a:p>
          <a:p>
            <a:pPr lvl="1" eaLnBrk="1" hangingPunct="1"/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insertBack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 inserts a new element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into L as the last element</a:t>
            </a:r>
          </a:p>
          <a:p>
            <a:pPr lvl="1" eaLnBrk="1" hangingPunct="1"/>
            <a:endParaRPr lang="en-US" sz="2000" dirty="0"/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8BC3C584-83FA-45B5-ABA7-86DE11C715F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194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Iterators and Sequences</a:t>
            </a:r>
          </a:p>
        </p:txBody>
      </p:sp>
      <p:sp>
        <p:nvSpPr>
          <p:cNvPr id="8199" name="Date Placeholder 6"/>
          <p:cNvSpPr>
            <a:spLocks noGrp="1"/>
          </p:cNvSpPr>
          <p:nvPr>
            <p:ph type="dt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31" y="5404035"/>
            <a:ext cx="2060852" cy="13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55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 Methods (2)</a:t>
            </a:r>
          </a:p>
        </p:txBody>
      </p:sp>
      <p:sp>
        <p:nvSpPr>
          <p:cNvPr id="819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223750"/>
            <a:ext cx="8229600" cy="4525963"/>
          </a:xfrm>
        </p:spPr>
        <p:txBody>
          <a:bodyPr/>
          <a:lstStyle/>
          <a:p>
            <a:pPr lvl="1" eaLnBrk="1" hangingPunct="1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(</a:t>
            </a: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p,e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inserts a new element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into L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position p in L</a:t>
            </a:r>
          </a:p>
          <a:p>
            <a:pPr lvl="1" eaLnBrk="1" hangingPunct="1"/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eraseFront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(): removes the first element of L</a:t>
            </a:r>
          </a:p>
          <a:p>
            <a:pPr lvl="1" eaLnBrk="1" hangingPunct="1"/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eraseBack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(): removes the last element of L</a:t>
            </a:r>
          </a:p>
          <a:p>
            <a:pPr lvl="1" eaLnBrk="1" hangingPunct="1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 removes from L the element at position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Invalidates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 a position</a:t>
            </a:r>
          </a:p>
          <a:p>
            <a:pPr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Additional methods </a:t>
            </a:r>
          </a:p>
          <a:p>
            <a:pPr lvl="1" eaLnBrk="1" hangingPunct="1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(): returns the number of elements stored</a:t>
            </a:r>
          </a:p>
          <a:p>
            <a:pPr lvl="1" eaLnBrk="1" hangingPunct="1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(): indicates whether no elements are stored</a:t>
            </a:r>
          </a:p>
          <a:p>
            <a:pPr eaLnBrk="1" hangingPunct="1">
              <a:buNone/>
            </a:pPr>
            <a:endParaRPr lang="en-US" sz="2000" dirty="0"/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8BC3C584-83FA-45B5-ABA7-86DE11C715F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194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Iterators and Sequences</a:t>
            </a:r>
          </a:p>
        </p:txBody>
      </p:sp>
      <p:sp>
        <p:nvSpPr>
          <p:cNvPr id="8199" name="Date Placeholder 6"/>
          <p:cNvSpPr>
            <a:spLocks noGrp="1"/>
          </p:cNvSpPr>
          <p:nvPr>
            <p:ph type="dt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42" y="5334000"/>
            <a:ext cx="2100958" cy="141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98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 Conditions</a:t>
            </a:r>
          </a:p>
        </p:txBody>
      </p:sp>
      <p:sp>
        <p:nvSpPr>
          <p:cNvPr id="819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invalid if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never initialized or was set to a position in a different list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previously removed from the list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Attempting to access a position beyond the end position </a:t>
            </a:r>
          </a:p>
          <a:p>
            <a:pPr lvl="2"/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to perform ++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L.end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8BC3C584-83FA-45B5-ABA7-86DE11C715F1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5113839"/>
            <a:ext cx="1530451" cy="147698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7110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8F6DE-24E0-4199-AA8D-DACE712B7A82}" type="slidenum">
              <a:rPr lang="en-US"/>
              <a:pPr/>
              <a:t>46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 Example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4343400"/>
          </a:xfrm>
          <a:solidFill>
            <a:schemeClr val="accent5">
              <a:lumMod val="1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u="sng" dirty="0">
                <a:solidFill>
                  <a:srgbClr val="FFFF00"/>
                </a:solidFill>
                <a:latin typeface="CMSY10" charset="0"/>
                <a:sym typeface="Wingdings" pitchFamily="2" charset="2"/>
              </a:rPr>
              <a:t>Operation</a:t>
            </a:r>
            <a:r>
              <a:rPr lang="en-US" sz="2000" b="1" i="1" u="sng" dirty="0">
                <a:solidFill>
                  <a:srgbClr val="FFFF00"/>
                </a:solidFill>
                <a:latin typeface="Times" pitchFamily="18" charset="0"/>
                <a:sym typeface="Wingdings" pitchFamily="2" charset="2"/>
              </a:rPr>
              <a:t>	           </a:t>
            </a:r>
            <a:r>
              <a:rPr lang="en-US" sz="2000" i="1" u="sng" dirty="0">
                <a:solidFill>
                  <a:srgbClr val="FFFF00"/>
                </a:solidFill>
                <a:latin typeface="CMSY10" charset="0"/>
                <a:sym typeface="Wingdings" pitchFamily="2" charset="2"/>
              </a:rPr>
              <a:t>Output</a:t>
            </a:r>
            <a:r>
              <a:rPr lang="en-US" sz="2000" b="1" i="1" u="sng" dirty="0">
                <a:solidFill>
                  <a:srgbClr val="FFFF00"/>
                </a:solidFill>
                <a:latin typeface="Times" pitchFamily="18" charset="0"/>
              </a:rPr>
              <a:t>	</a:t>
            </a:r>
            <a:r>
              <a:rPr lang="en-US" sz="2000" i="1" u="sng" dirty="0">
                <a:solidFill>
                  <a:srgbClr val="FFFF00"/>
                </a:solidFill>
                <a:latin typeface="CMSY10" charset="0"/>
                <a:sym typeface="Wingdings" pitchFamily="2" charset="2"/>
              </a:rPr>
              <a:t>List</a:t>
            </a:r>
            <a:endParaRPr lang="en-US" sz="2000" i="1" u="sng" dirty="0">
              <a:solidFill>
                <a:srgbClr val="FFFF00"/>
              </a:solidFill>
              <a:latin typeface="CMSSI10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solidFill>
                  <a:srgbClr val="FFFF00"/>
                </a:solidFill>
                <a:latin typeface="CMSS10" charset="0"/>
              </a:rPr>
              <a:t>insertFront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Times" pitchFamily="18" charset="0"/>
              </a:rPr>
              <a:t>8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)		</a:t>
            </a:r>
            <a:r>
              <a:rPr lang="en-US" sz="2000" i="1" dirty="0">
                <a:solidFill>
                  <a:srgbClr val="FFFF00"/>
                </a:solidFill>
                <a:latin typeface="Times" pitchFamily="18" charset="0"/>
              </a:rPr>
              <a:t>–	 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Times" pitchFamily="18" charset="0"/>
              </a:rPr>
              <a:t>8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rgbClr val="FFFF00"/>
                </a:solidFill>
                <a:latin typeface="CMSS10" charset="0"/>
              </a:rPr>
              <a:t>p=begin()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		</a:t>
            </a:r>
            <a:r>
              <a:rPr lang="en-US" sz="2000" i="1" dirty="0">
                <a:solidFill>
                  <a:srgbClr val="FFFF00"/>
                </a:solidFill>
                <a:latin typeface="Times" pitchFamily="18" charset="0"/>
              </a:rPr>
              <a:t>p : (8)	 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Times" pitchFamily="18" charset="0"/>
              </a:rPr>
              <a:t>8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FFFF00"/>
                </a:solidFill>
                <a:latin typeface="CMSS10" charset="0"/>
              </a:rPr>
              <a:t>insertBack</a:t>
            </a:r>
            <a:r>
              <a:rPr lang="en-US" sz="2000" dirty="0">
                <a:solidFill>
                  <a:srgbClr val="FFFF00"/>
                </a:solidFill>
                <a:latin typeface="CMSS10" charset="0"/>
              </a:rPr>
              <a:t>(5)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		</a:t>
            </a:r>
            <a:r>
              <a:rPr lang="en-US" sz="2000" i="1" dirty="0">
                <a:solidFill>
                  <a:srgbClr val="FFFF00"/>
                </a:solidFill>
                <a:latin typeface="Times" pitchFamily="18" charset="0"/>
              </a:rPr>
              <a:t>-	 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Times" pitchFamily="18" charset="0"/>
              </a:rPr>
              <a:t>8,5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rgbClr val="FFFF00"/>
                </a:solidFill>
                <a:latin typeface="CMSS10" charset="0"/>
              </a:rPr>
              <a:t>q=p;++q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		</a:t>
            </a:r>
            <a:r>
              <a:rPr lang="en-US" sz="2000" i="1" dirty="0">
                <a:solidFill>
                  <a:srgbClr val="FFFF00"/>
                </a:solidFill>
                <a:latin typeface="Times" pitchFamily="18" charset="0"/>
              </a:rPr>
              <a:t>q : (5)	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 (</a:t>
            </a:r>
            <a:r>
              <a:rPr lang="en-US" sz="2000" dirty="0">
                <a:solidFill>
                  <a:srgbClr val="FFFF00"/>
                </a:solidFill>
                <a:latin typeface="Times" pitchFamily="18" charset="0"/>
              </a:rPr>
              <a:t>8,5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rgbClr val="FFFF00"/>
                </a:solidFill>
                <a:latin typeface="CMSS10" charset="0"/>
              </a:rPr>
              <a:t>p==begin()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		</a:t>
            </a:r>
            <a:r>
              <a:rPr lang="en-US" sz="2000" i="1" dirty="0">
                <a:solidFill>
                  <a:srgbClr val="FFFF00"/>
                </a:solidFill>
                <a:latin typeface="Times" pitchFamily="18" charset="0"/>
              </a:rPr>
              <a:t>true	 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Times" pitchFamily="18" charset="0"/>
              </a:rPr>
              <a:t>8,5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)		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rgbClr val="FFFF00"/>
                </a:solidFill>
                <a:latin typeface="CMSS10" charset="0"/>
              </a:rPr>
              <a:t>insert 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CMSS10" charset="0"/>
              </a:rPr>
              <a:t>q,3) 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		</a:t>
            </a:r>
            <a:r>
              <a:rPr lang="en-US" sz="2000" i="1" dirty="0">
                <a:solidFill>
                  <a:srgbClr val="FFFF00"/>
                </a:solidFill>
                <a:latin typeface="Times" pitchFamily="18" charset="0"/>
              </a:rPr>
              <a:t> – 	 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Times" pitchFamily="18" charset="0"/>
              </a:rPr>
              <a:t>8,3,5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)		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rgbClr val="FFFF00"/>
                </a:solidFill>
                <a:latin typeface="CMSS10" charset="0"/>
              </a:rPr>
              <a:t>*q=7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		</a:t>
            </a:r>
            <a:r>
              <a:rPr lang="en-US" sz="2000" i="1" dirty="0">
                <a:solidFill>
                  <a:srgbClr val="FFFF00"/>
                </a:solidFill>
                <a:latin typeface="Times" pitchFamily="18" charset="0"/>
              </a:rPr>
              <a:t> 	 – 	</a:t>
            </a:r>
            <a:r>
              <a:rPr lang="en-US" sz="2000" dirty="0">
                <a:solidFill>
                  <a:srgbClr val="FFFF00"/>
                </a:solidFill>
                <a:latin typeface="Times" pitchFamily="18" charset="0"/>
              </a:rPr>
              <a:t> (8,3,7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) 	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FFFF00"/>
                </a:solidFill>
                <a:latin typeface="CMSS10" charset="0"/>
              </a:rPr>
              <a:t>insertFront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Times" pitchFamily="18" charset="0"/>
              </a:rPr>
              <a:t>9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) 		</a:t>
            </a:r>
            <a:r>
              <a:rPr lang="en-US" sz="2000" i="1" dirty="0">
                <a:solidFill>
                  <a:srgbClr val="FFFF00"/>
                </a:solidFill>
                <a:latin typeface="Times" pitchFamily="18" charset="0"/>
              </a:rPr>
              <a:t> – 	</a:t>
            </a:r>
            <a:r>
              <a:rPr lang="en-US" sz="2000" dirty="0">
                <a:solidFill>
                  <a:srgbClr val="FFFF00"/>
                </a:solidFill>
                <a:latin typeface="Times" pitchFamily="18" charset="0"/>
              </a:rPr>
              <a:t> (9,8,3,7)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FFFF00"/>
                </a:solidFill>
                <a:latin typeface="CMSS10" charset="0"/>
              </a:rPr>
              <a:t>eraseBack</a:t>
            </a:r>
            <a:r>
              <a:rPr lang="en-US" sz="2000" dirty="0">
                <a:solidFill>
                  <a:srgbClr val="FFFF00"/>
                </a:solidFill>
                <a:latin typeface="CMSS10" charset="0"/>
              </a:rPr>
              <a:t>()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		</a:t>
            </a:r>
            <a:r>
              <a:rPr lang="en-US" sz="2000" i="1" dirty="0">
                <a:solidFill>
                  <a:srgbClr val="FFFF00"/>
                </a:solidFill>
                <a:latin typeface="Times" pitchFamily="18" charset="0"/>
              </a:rPr>
              <a:t> – 	</a:t>
            </a:r>
            <a:r>
              <a:rPr lang="en-US" sz="2000" dirty="0">
                <a:solidFill>
                  <a:srgbClr val="FFFF00"/>
                </a:solidFill>
                <a:latin typeface="Times" pitchFamily="18" charset="0"/>
              </a:rPr>
              <a:t> (9,8,3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) 	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rgbClr val="FFFF00"/>
                </a:solidFill>
                <a:latin typeface="CMSS10" charset="0"/>
              </a:rPr>
              <a:t>erase(p)</a:t>
            </a:r>
            <a:r>
              <a:rPr lang="en-US" sz="2000">
                <a:solidFill>
                  <a:srgbClr val="FFFF00"/>
                </a:solidFill>
                <a:latin typeface="CMR10" charset="0"/>
              </a:rPr>
              <a:t>	  </a:t>
            </a:r>
            <a:r>
              <a:rPr lang="en-US" sz="2000" i="1">
                <a:solidFill>
                  <a:srgbClr val="FFFF00"/>
                </a:solidFill>
                <a:latin typeface="Times" pitchFamily="18" charset="0"/>
              </a:rPr>
              <a:t> 	 – </a:t>
            </a:r>
            <a:r>
              <a:rPr lang="en-US" sz="2000" i="1" dirty="0">
                <a:solidFill>
                  <a:srgbClr val="FFFF00"/>
                </a:solidFill>
                <a:latin typeface="Times" pitchFamily="18" charset="0"/>
              </a:rPr>
              <a:t>	</a:t>
            </a:r>
            <a:r>
              <a:rPr lang="en-US" sz="2000" dirty="0">
                <a:solidFill>
                  <a:srgbClr val="FFFF00"/>
                </a:solidFill>
                <a:latin typeface="Times" pitchFamily="18" charset="0"/>
              </a:rPr>
              <a:t> (9,3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) 	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FFFF00"/>
                </a:solidFill>
                <a:latin typeface="CMSS10" charset="0"/>
              </a:rPr>
              <a:t>eraseFront</a:t>
            </a:r>
            <a:r>
              <a:rPr lang="en-US" sz="2000" dirty="0">
                <a:solidFill>
                  <a:srgbClr val="FFFF00"/>
                </a:solidFill>
                <a:latin typeface="CMSS10" charset="0"/>
              </a:rPr>
              <a:t>() 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		 </a:t>
            </a:r>
            <a:r>
              <a:rPr lang="en-US" sz="2000" i="1" dirty="0">
                <a:solidFill>
                  <a:srgbClr val="FFFF00"/>
                </a:solidFill>
                <a:latin typeface="Times" pitchFamily="18" charset="0"/>
              </a:rPr>
              <a:t>–	</a:t>
            </a:r>
            <a:r>
              <a:rPr lang="en-US" sz="2000" dirty="0">
                <a:solidFill>
                  <a:srgbClr val="FFFF00"/>
                </a:solidFill>
                <a:latin typeface="Times" pitchFamily="18" charset="0"/>
              </a:rPr>
              <a:t> (3</a:t>
            </a:r>
            <a:r>
              <a:rPr lang="en-US" sz="2000" dirty="0">
                <a:solidFill>
                  <a:srgbClr val="FFFF00"/>
                </a:solidFill>
                <a:latin typeface="CMR10" charset="0"/>
              </a:rPr>
              <a:t>) </a:t>
            </a:r>
            <a:r>
              <a:rPr lang="en-US" sz="2000" dirty="0">
                <a:solidFill>
                  <a:schemeClr val="bg1"/>
                </a:solidFill>
                <a:latin typeface="CMR10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4914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Applications of the list ADT</a:t>
            </a:r>
          </a:p>
        </p:txBody>
      </p:sp>
      <p:sp>
        <p:nvSpPr>
          <p:cNvPr id="819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program that models several people playing a game of cards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hand can be modelled as a list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People tend to arrange their cards in order of suit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Inserting and removing cards could be implemented using the list ADT functions by the natural ordering of the suits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text editor could be modeled using the list ADT since all updates are relative to a cursor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cursor represents the current position in a list</a:t>
            </a:r>
          </a:p>
          <a:p>
            <a:pPr eaLnBrk="1" hangingPunct="1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8BC3C584-83FA-45B5-ABA7-86DE11C715F1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78030"/>
            <a:ext cx="1828800" cy="117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80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Implementing the List ADT</a:t>
            </a:r>
          </a:p>
        </p:txBody>
      </p:sp>
      <p:sp>
        <p:nvSpPr>
          <p:cNvPr id="819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 a doubly link list 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a Node class 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Store the elements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an Iterator class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Accesses/modifies the elements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Traverses the list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NodeList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class using composition 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Incorporates Node and Iterator objects</a:t>
            </a:r>
          </a:p>
          <a:p>
            <a:pPr eaLnBrk="1" hangingPunct="1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8BC3C584-83FA-45B5-ABA7-86DE11C715F1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68" y="5178446"/>
            <a:ext cx="1588168" cy="1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84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Struct</a:t>
            </a:r>
            <a:r>
              <a:rPr lang="en-US" dirty="0"/>
              <a:t> Node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8BC3C584-83FA-45B5-ABA7-86DE11C715F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676400"/>
            <a:ext cx="8153400" cy="156966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struct</a:t>
            </a:r>
            <a:r>
              <a:rPr lang="en-US" b="1" dirty="0">
                <a:solidFill>
                  <a:srgbClr val="FFFF00"/>
                </a:solidFill>
              </a:rPr>
              <a:t> Node {				// a node of the list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Elem </a:t>
            </a:r>
            <a:r>
              <a:rPr lang="en-US" b="1" dirty="0" err="1">
                <a:solidFill>
                  <a:srgbClr val="FFFF00"/>
                </a:solidFill>
              </a:rPr>
              <a:t>elem</a:t>
            </a:r>
            <a:r>
              <a:rPr lang="en-US" b="1" dirty="0">
                <a:solidFill>
                  <a:srgbClr val="FFFF00"/>
                </a:solidFill>
              </a:rPr>
              <a:t>;				// element value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Node* </a:t>
            </a:r>
            <a:r>
              <a:rPr lang="en-US" b="1" dirty="0" err="1">
                <a:solidFill>
                  <a:srgbClr val="FFFF00"/>
                </a:solidFill>
              </a:rPr>
              <a:t>prev</a:t>
            </a:r>
            <a:r>
              <a:rPr lang="en-US" b="1" dirty="0">
                <a:solidFill>
                  <a:srgbClr val="FFFF00"/>
                </a:solidFill>
              </a:rPr>
              <a:t>;				// previous in list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Node* next;				// next in list</a:t>
            </a:r>
          </a:p>
          <a:p>
            <a:r>
              <a:rPr lang="en-US" b="1" dirty="0">
                <a:solidFill>
                  <a:srgbClr val="FFFF00"/>
                </a:solidFill>
              </a:rPr>
              <a:t>    };</a:t>
            </a:r>
          </a:p>
          <a:p>
            <a:endParaRPr lang="en-US" b="1" dirty="0" err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28767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6.6</a:t>
            </a:r>
          </a:p>
        </p:txBody>
      </p:sp>
    </p:spTree>
    <p:extLst>
      <p:ext uri="{BB962C8B-B14F-4D97-AF65-F5344CB8AC3E}">
        <p14:creationId xmlns:p14="http://schemas.microsoft.com/office/powerpoint/2010/main" val="61038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Vector ADT</a:t>
            </a:r>
          </a:p>
        </p:txBody>
      </p:sp>
      <p:sp>
        <p:nvSpPr>
          <p:cNvPr id="389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The Vector ADT extends the notion of an array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An element can be accessed, inserted or removed by specifying its index (number of elements preceding it)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An exception is thrown if an incorrect index is given (e.g., a negative index)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It is not </a:t>
            </a:r>
            <a:r>
              <a:rPr lang="en-US" dirty="0">
                <a:solidFill>
                  <a:srgbClr val="FFFF00"/>
                </a:solidFill>
              </a:rPr>
              <a:t>mandatory that an array </a:t>
            </a:r>
            <a:r>
              <a:rPr lang="en-US" dirty="0"/>
              <a:t>is used to implement a vector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EB70F933-AC74-4B3F-9FE6-8E8008D09265}" type="slidenum">
              <a:rPr lang="en-US"/>
              <a:pPr/>
              <a:t>5</a:t>
            </a:fld>
            <a:endParaRPr lang="en-US"/>
          </a:p>
        </p:txBody>
      </p:sp>
      <p:pic>
        <p:nvPicPr>
          <p:cNvPr id="352257" name="Picture 1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2523" y="5604888"/>
            <a:ext cx="1161025" cy="1100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639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Iterator Class  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8BC3C584-83FA-45B5-ABA7-86DE11C715F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8229600" cy="369331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class Iterator {				// an iterator for the list</a:t>
            </a:r>
          </a:p>
          <a:p>
            <a:r>
              <a:rPr lang="en-US" b="1" dirty="0">
                <a:solidFill>
                  <a:srgbClr val="FFFF00"/>
                </a:solidFill>
              </a:rPr>
              <a:t>    public: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Elem&amp; operator*();			// reference to the element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</a:t>
            </a:r>
            <a:r>
              <a:rPr lang="en-US" b="1" dirty="0" err="1">
                <a:solidFill>
                  <a:srgbClr val="FFFF00"/>
                </a:solidFill>
              </a:rPr>
              <a:t>bool</a:t>
            </a:r>
            <a:r>
              <a:rPr lang="en-US" b="1" dirty="0">
                <a:solidFill>
                  <a:srgbClr val="FFFF00"/>
                </a:solidFill>
              </a:rPr>
              <a:t> operator==(const Iterator&amp; p) </a:t>
            </a:r>
            <a:r>
              <a:rPr lang="en-US" b="1" dirty="0" err="1">
                <a:solidFill>
                  <a:srgbClr val="FFFF00"/>
                </a:solidFill>
              </a:rPr>
              <a:t>const</a:t>
            </a:r>
            <a:r>
              <a:rPr lang="en-US" b="1" dirty="0">
                <a:solidFill>
                  <a:srgbClr val="FFFF00"/>
                </a:solidFill>
              </a:rPr>
              <a:t>;    // compare positions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</a:t>
            </a:r>
            <a:r>
              <a:rPr lang="en-US" b="1" dirty="0" err="1">
                <a:solidFill>
                  <a:srgbClr val="FFFF00"/>
                </a:solidFill>
              </a:rPr>
              <a:t>bool</a:t>
            </a:r>
            <a:r>
              <a:rPr lang="en-US" b="1" dirty="0">
                <a:solidFill>
                  <a:srgbClr val="FFFF00"/>
                </a:solidFill>
              </a:rPr>
              <a:t> operator!=(const Iterator&amp; p) const;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Iterator&amp; operator++();		// move to next position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Iterator&amp; operator--();			// move to previous position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friend class </a:t>
            </a:r>
            <a:r>
              <a:rPr lang="en-US" b="1" dirty="0" err="1">
                <a:solidFill>
                  <a:srgbClr val="FFFF00"/>
                </a:solidFill>
              </a:rPr>
              <a:t>NodeList</a:t>
            </a:r>
            <a:r>
              <a:rPr lang="en-US" b="1" dirty="0">
                <a:solidFill>
                  <a:srgbClr val="FFFF00"/>
                </a:solidFill>
              </a:rPr>
              <a:t>;		// give </a:t>
            </a:r>
            <a:r>
              <a:rPr lang="en-US" b="1" dirty="0" err="1">
                <a:solidFill>
                  <a:srgbClr val="FFFF00"/>
                </a:solidFill>
              </a:rPr>
              <a:t>NodeList</a:t>
            </a:r>
            <a:r>
              <a:rPr lang="en-US" b="1" dirty="0">
                <a:solidFill>
                  <a:srgbClr val="FFFF00"/>
                </a:solidFill>
              </a:rPr>
              <a:t> access</a:t>
            </a:r>
          </a:p>
          <a:p>
            <a:r>
              <a:rPr lang="en-US" b="1" dirty="0">
                <a:solidFill>
                  <a:srgbClr val="FFFF00"/>
                </a:solidFill>
              </a:rPr>
              <a:t>    private: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Node* v;				// pointer to the node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Iterator(Node* u);			// create from node</a:t>
            </a:r>
          </a:p>
          <a:p>
            <a:r>
              <a:rPr lang="en-US" b="1" dirty="0">
                <a:solidFill>
                  <a:srgbClr val="FFFF00"/>
                </a:solidFill>
              </a:rPr>
              <a:t>    };</a:t>
            </a:r>
          </a:p>
          <a:p>
            <a:endParaRPr lang="en-US" b="1" dirty="0" err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9366" y="467647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6.7</a:t>
            </a:r>
          </a:p>
        </p:txBody>
      </p:sp>
    </p:spTree>
    <p:extLst>
      <p:ext uri="{BB962C8B-B14F-4D97-AF65-F5344CB8AC3E}">
        <p14:creationId xmlns:p14="http://schemas.microsoft.com/office/powerpoint/2010/main" val="3751117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Iterator Class Methods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8BC3C584-83FA-45B5-ABA7-86DE11C715F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416" y="1271438"/>
            <a:ext cx="8656984" cy="4801314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NodeList</a:t>
            </a:r>
            <a:r>
              <a:rPr lang="en-US" b="1" dirty="0">
                <a:solidFill>
                  <a:srgbClr val="FFFF00"/>
                </a:solidFill>
              </a:rPr>
              <a:t>::Iterator::Iterator(Node* u)	// constructor from Node*</a:t>
            </a:r>
          </a:p>
          <a:p>
            <a:r>
              <a:rPr lang="en-US" b="1" dirty="0">
                <a:solidFill>
                  <a:srgbClr val="FFFF00"/>
                </a:solidFill>
              </a:rPr>
              <a:t>    { v = u; }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 Elem&amp; </a:t>
            </a:r>
            <a:r>
              <a:rPr lang="en-US" b="1" dirty="0" err="1">
                <a:solidFill>
                  <a:srgbClr val="FFFF00"/>
                </a:solidFill>
              </a:rPr>
              <a:t>NodeList</a:t>
            </a:r>
            <a:r>
              <a:rPr lang="en-US" b="1" dirty="0">
                <a:solidFill>
                  <a:srgbClr val="FFFF00"/>
                </a:solidFill>
              </a:rPr>
              <a:t>::Iterator::operator*()	// reference to the element</a:t>
            </a:r>
          </a:p>
          <a:p>
            <a:r>
              <a:rPr lang="en-US" b="1" dirty="0">
                <a:solidFill>
                  <a:srgbClr val="FFFF00"/>
                </a:solidFill>
              </a:rPr>
              <a:t>    { return v-&gt;</a:t>
            </a:r>
            <a:r>
              <a:rPr lang="en-US" b="1" dirty="0" err="1">
                <a:solidFill>
                  <a:srgbClr val="FFFF00"/>
                </a:solidFill>
              </a:rPr>
              <a:t>elem</a:t>
            </a:r>
            <a:r>
              <a:rPr lang="en-US" b="1" dirty="0">
                <a:solidFill>
                  <a:srgbClr val="FFFF00"/>
                </a:solidFill>
              </a:rPr>
              <a:t>; }</a:t>
            </a:r>
          </a:p>
          <a:p>
            <a:r>
              <a:rPr lang="en-US" b="1" dirty="0">
                <a:solidFill>
                  <a:srgbClr val="FFFF00"/>
                </a:solidFill>
              </a:rPr>
              <a:t>  					// compare positions</a:t>
            </a:r>
          </a:p>
          <a:p>
            <a:r>
              <a:rPr lang="en-US" b="1" dirty="0">
                <a:solidFill>
                  <a:srgbClr val="FFFF00"/>
                </a:solidFill>
              </a:rPr>
              <a:t>  </a:t>
            </a:r>
            <a:r>
              <a:rPr lang="en-US" b="1" dirty="0" err="1">
                <a:solidFill>
                  <a:srgbClr val="FFFF00"/>
                </a:solidFill>
              </a:rPr>
              <a:t>bool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NodeList</a:t>
            </a:r>
            <a:r>
              <a:rPr lang="en-US" b="1" dirty="0">
                <a:solidFill>
                  <a:srgbClr val="FFFF00"/>
                </a:solidFill>
              </a:rPr>
              <a:t>::Iterator::operator==(const Iterator&amp; p) const</a:t>
            </a:r>
          </a:p>
          <a:p>
            <a:r>
              <a:rPr lang="en-US" b="1" dirty="0">
                <a:solidFill>
                  <a:srgbClr val="FFFF00"/>
                </a:solidFill>
              </a:rPr>
              <a:t>    { return v == </a:t>
            </a:r>
            <a:r>
              <a:rPr lang="en-US" b="1" dirty="0" err="1">
                <a:solidFill>
                  <a:srgbClr val="FFFF00"/>
                </a:solidFill>
              </a:rPr>
              <a:t>p.v</a:t>
            </a:r>
            <a:r>
              <a:rPr lang="en-US" b="1" dirty="0">
                <a:solidFill>
                  <a:srgbClr val="FFFF00"/>
                </a:solidFill>
              </a:rPr>
              <a:t>; }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  </a:t>
            </a:r>
            <a:r>
              <a:rPr lang="en-US" b="1" dirty="0" err="1">
                <a:solidFill>
                  <a:srgbClr val="FFFF00"/>
                </a:solidFill>
              </a:rPr>
              <a:t>bool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NodeList</a:t>
            </a:r>
            <a:r>
              <a:rPr lang="en-US" b="1" dirty="0">
                <a:solidFill>
                  <a:srgbClr val="FFFF00"/>
                </a:solidFill>
              </a:rPr>
              <a:t>::Iterator::operator!=(const Iterator&amp; p) const</a:t>
            </a:r>
          </a:p>
          <a:p>
            <a:r>
              <a:rPr lang="en-US" b="1" dirty="0">
                <a:solidFill>
                  <a:srgbClr val="FFFF00"/>
                </a:solidFill>
              </a:rPr>
              <a:t>    { return v != </a:t>
            </a:r>
            <a:r>
              <a:rPr lang="en-US" b="1" dirty="0" err="1">
                <a:solidFill>
                  <a:srgbClr val="FFFF00"/>
                </a:solidFill>
              </a:rPr>
              <a:t>p.v</a:t>
            </a:r>
            <a:r>
              <a:rPr lang="en-US" b="1" dirty="0">
                <a:solidFill>
                  <a:srgbClr val="FFFF00"/>
                </a:solidFill>
              </a:rPr>
              <a:t>; }</a:t>
            </a:r>
          </a:p>
          <a:p>
            <a:r>
              <a:rPr lang="en-US" b="1" dirty="0">
                <a:solidFill>
                  <a:srgbClr val="FFFF00"/>
                </a:solidFill>
              </a:rPr>
              <a:t> 					// move to next position</a:t>
            </a:r>
          </a:p>
          <a:p>
            <a:r>
              <a:rPr lang="en-US" b="1" dirty="0">
                <a:solidFill>
                  <a:srgbClr val="FFFF00"/>
                </a:solidFill>
              </a:rPr>
              <a:t>  </a:t>
            </a:r>
            <a:r>
              <a:rPr lang="en-US" b="1" dirty="0" err="1">
                <a:solidFill>
                  <a:srgbClr val="FFFF00"/>
                </a:solidFill>
              </a:rPr>
              <a:t>NodeList</a:t>
            </a:r>
            <a:r>
              <a:rPr lang="en-US" b="1" dirty="0">
                <a:solidFill>
                  <a:srgbClr val="FFFF00"/>
                </a:solidFill>
              </a:rPr>
              <a:t>::Iterator&amp; </a:t>
            </a:r>
            <a:r>
              <a:rPr lang="en-US" b="1" dirty="0" err="1">
                <a:solidFill>
                  <a:srgbClr val="FFFF00"/>
                </a:solidFill>
              </a:rPr>
              <a:t>NodeList</a:t>
            </a:r>
            <a:r>
              <a:rPr lang="en-US" b="1" dirty="0">
                <a:solidFill>
                  <a:srgbClr val="FFFF00"/>
                </a:solidFill>
              </a:rPr>
              <a:t>::Iterator::operator++()</a:t>
            </a:r>
          </a:p>
          <a:p>
            <a:r>
              <a:rPr lang="en-US" b="1" dirty="0">
                <a:solidFill>
                  <a:srgbClr val="FFFF00"/>
                </a:solidFill>
              </a:rPr>
              <a:t>    { v = v-&gt;next; return *this; }</a:t>
            </a:r>
          </a:p>
          <a:p>
            <a:r>
              <a:rPr lang="en-US" b="1" dirty="0">
                <a:solidFill>
                  <a:srgbClr val="FFFF00"/>
                </a:solidFill>
              </a:rPr>
              <a:t>  					// move to previous position</a:t>
            </a:r>
          </a:p>
          <a:p>
            <a:r>
              <a:rPr lang="en-US" b="1" dirty="0">
                <a:solidFill>
                  <a:srgbClr val="FFFF00"/>
                </a:solidFill>
              </a:rPr>
              <a:t>  </a:t>
            </a:r>
            <a:r>
              <a:rPr lang="en-US" b="1" dirty="0" err="1">
                <a:solidFill>
                  <a:srgbClr val="FFFF00"/>
                </a:solidFill>
              </a:rPr>
              <a:t>NodeList</a:t>
            </a:r>
            <a:r>
              <a:rPr lang="en-US" b="1" dirty="0">
                <a:solidFill>
                  <a:srgbClr val="FFFF00"/>
                </a:solidFill>
              </a:rPr>
              <a:t>::Iterator&amp; </a:t>
            </a:r>
            <a:r>
              <a:rPr lang="en-US" b="1" dirty="0" err="1">
                <a:solidFill>
                  <a:srgbClr val="FFFF00"/>
                </a:solidFill>
              </a:rPr>
              <a:t>NodeList</a:t>
            </a:r>
            <a:r>
              <a:rPr lang="en-US" b="1" dirty="0">
                <a:solidFill>
                  <a:srgbClr val="FFFF00"/>
                </a:solidFill>
              </a:rPr>
              <a:t>::Iterator::operator--()</a:t>
            </a:r>
          </a:p>
          <a:p>
            <a:r>
              <a:rPr lang="en-US" b="1" dirty="0">
                <a:solidFill>
                  <a:srgbClr val="FFFF00"/>
                </a:solidFill>
              </a:rPr>
              <a:t>    { v = v-&gt;</a:t>
            </a:r>
            <a:r>
              <a:rPr lang="en-US" b="1" dirty="0" err="1">
                <a:solidFill>
                  <a:srgbClr val="FFFF00"/>
                </a:solidFill>
              </a:rPr>
              <a:t>prev</a:t>
            </a:r>
            <a:r>
              <a:rPr lang="en-US" b="1" dirty="0">
                <a:solidFill>
                  <a:srgbClr val="FFFF00"/>
                </a:solidFill>
              </a:rPr>
              <a:t>; return *this;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70342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6.8</a:t>
            </a:r>
          </a:p>
        </p:txBody>
      </p:sp>
    </p:spTree>
    <p:extLst>
      <p:ext uri="{BB962C8B-B14F-4D97-AF65-F5344CB8AC3E}">
        <p14:creationId xmlns:p14="http://schemas.microsoft.com/office/powerpoint/2010/main" val="2423030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/>
              <a:t>NodeList</a:t>
            </a:r>
            <a:r>
              <a:rPr lang="en-US" dirty="0"/>
              <a:t> Definition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8BC3C584-83FA-45B5-ABA7-86DE11C715F1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159565"/>
            <a:ext cx="8382000" cy="5632311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typedef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Elem;			// list base element type</a:t>
            </a:r>
          </a:p>
          <a:p>
            <a:r>
              <a:rPr lang="en-US" b="1" dirty="0">
                <a:solidFill>
                  <a:srgbClr val="FFFF00"/>
                </a:solidFill>
              </a:rPr>
              <a:t>  class </a:t>
            </a:r>
            <a:r>
              <a:rPr lang="en-US" b="1" dirty="0" err="1">
                <a:solidFill>
                  <a:srgbClr val="FFFF00"/>
                </a:solidFill>
              </a:rPr>
              <a:t>NodeList</a:t>
            </a:r>
            <a:r>
              <a:rPr lang="en-US" b="1" dirty="0">
                <a:solidFill>
                  <a:srgbClr val="FFFF00"/>
                </a:solidFill>
              </a:rPr>
              <a:t> {			// node-based list</a:t>
            </a:r>
          </a:p>
          <a:p>
            <a:r>
              <a:rPr lang="en-US" b="1" dirty="0">
                <a:solidFill>
                  <a:srgbClr val="FFFF00"/>
                </a:solidFill>
              </a:rPr>
              <a:t>  private:</a:t>
            </a:r>
          </a:p>
          <a:p>
            <a:r>
              <a:rPr lang="en-US" b="1" dirty="0">
                <a:solidFill>
                  <a:srgbClr val="FFFF00"/>
                </a:solidFill>
              </a:rPr>
              <a:t>    // insert Node declaration here...</a:t>
            </a:r>
          </a:p>
          <a:p>
            <a:r>
              <a:rPr lang="en-US" b="1" dirty="0">
                <a:solidFill>
                  <a:srgbClr val="FFFF00"/>
                </a:solidFill>
              </a:rPr>
              <a:t>  public:</a:t>
            </a:r>
          </a:p>
          <a:p>
            <a:r>
              <a:rPr lang="en-US" b="1" dirty="0">
                <a:solidFill>
                  <a:srgbClr val="FFFF00"/>
                </a:solidFill>
              </a:rPr>
              <a:t>    // insert Iterator declaration here...</a:t>
            </a:r>
          </a:p>
          <a:p>
            <a:r>
              <a:rPr lang="en-US" b="1" dirty="0">
                <a:solidFill>
                  <a:srgbClr val="FFFF00"/>
                </a:solidFill>
              </a:rPr>
              <a:t>  public:</a:t>
            </a:r>
          </a:p>
          <a:p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NodeList</a:t>
            </a:r>
            <a:r>
              <a:rPr lang="en-US" b="1" dirty="0">
                <a:solidFill>
                  <a:srgbClr val="FFFF00"/>
                </a:solidFill>
              </a:rPr>
              <a:t>();				// default constructor</a:t>
            </a:r>
          </a:p>
          <a:p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size() const;			// list size</a:t>
            </a:r>
          </a:p>
          <a:p>
            <a:r>
              <a:rPr lang="en-US" b="1" dirty="0">
                <a:solidFill>
                  <a:srgbClr val="FFFF00"/>
                </a:solidFill>
              </a:rPr>
              <a:t>    bool empty() const;			// is the list empty?</a:t>
            </a:r>
          </a:p>
          <a:p>
            <a:r>
              <a:rPr lang="en-US" b="1" dirty="0">
                <a:solidFill>
                  <a:srgbClr val="FFFF00"/>
                </a:solidFill>
              </a:rPr>
              <a:t>    Iterator begin() const;			// beginning position</a:t>
            </a:r>
          </a:p>
          <a:p>
            <a:r>
              <a:rPr lang="en-US" b="1" dirty="0">
                <a:solidFill>
                  <a:srgbClr val="FFFF00"/>
                </a:solidFill>
              </a:rPr>
              <a:t>    Iterator end() const;			// (just beyond) last position</a:t>
            </a:r>
          </a:p>
          <a:p>
            <a:r>
              <a:rPr lang="en-US" b="1" dirty="0">
                <a:solidFill>
                  <a:srgbClr val="FFFF00"/>
                </a:solidFill>
              </a:rPr>
              <a:t>    void </a:t>
            </a:r>
            <a:r>
              <a:rPr lang="en-US" b="1" dirty="0" err="1">
                <a:solidFill>
                  <a:srgbClr val="FFFF00"/>
                </a:solidFill>
              </a:rPr>
              <a:t>insertFront</a:t>
            </a:r>
            <a:r>
              <a:rPr lang="en-US" b="1" dirty="0">
                <a:solidFill>
                  <a:srgbClr val="FFFF00"/>
                </a:solidFill>
              </a:rPr>
              <a:t>(const Elem&amp; e);	// insert at front</a:t>
            </a:r>
          </a:p>
          <a:p>
            <a:r>
              <a:rPr lang="en-US" b="1" dirty="0">
                <a:solidFill>
                  <a:srgbClr val="FFFF00"/>
                </a:solidFill>
              </a:rPr>
              <a:t>    void </a:t>
            </a:r>
            <a:r>
              <a:rPr lang="en-US" b="1" dirty="0" err="1">
                <a:solidFill>
                  <a:srgbClr val="FFFF00"/>
                </a:solidFill>
              </a:rPr>
              <a:t>insertBack</a:t>
            </a:r>
            <a:r>
              <a:rPr lang="en-US" b="1" dirty="0">
                <a:solidFill>
                  <a:srgbClr val="FFFF00"/>
                </a:solidFill>
              </a:rPr>
              <a:t>(const Elem&amp; e);	// insert at rear</a:t>
            </a:r>
          </a:p>
          <a:p>
            <a:r>
              <a:rPr lang="en-US" b="1" dirty="0">
                <a:solidFill>
                  <a:srgbClr val="FFFF00"/>
                </a:solidFill>
              </a:rPr>
              <a:t>    void insert(const Iterator&amp; p, const Elem&amp; e); // insert e before p</a:t>
            </a:r>
          </a:p>
          <a:p>
            <a:r>
              <a:rPr lang="en-US" b="1" dirty="0">
                <a:solidFill>
                  <a:srgbClr val="FFFF00"/>
                </a:solidFill>
              </a:rPr>
              <a:t>    void </a:t>
            </a:r>
            <a:r>
              <a:rPr lang="en-US" b="1" dirty="0" err="1">
                <a:solidFill>
                  <a:srgbClr val="FFFF00"/>
                </a:solidFill>
              </a:rPr>
              <a:t>eraseFront</a:t>
            </a:r>
            <a:r>
              <a:rPr lang="en-US" b="1" dirty="0">
                <a:solidFill>
                  <a:srgbClr val="FFFF00"/>
                </a:solidFill>
              </a:rPr>
              <a:t>();			// remove first</a:t>
            </a:r>
          </a:p>
          <a:p>
            <a:r>
              <a:rPr lang="en-US" b="1" dirty="0">
                <a:solidFill>
                  <a:srgbClr val="FFFF00"/>
                </a:solidFill>
              </a:rPr>
              <a:t>    void </a:t>
            </a:r>
            <a:r>
              <a:rPr lang="en-US" b="1" dirty="0" err="1">
                <a:solidFill>
                  <a:srgbClr val="FFFF00"/>
                </a:solidFill>
              </a:rPr>
              <a:t>eraseBack</a:t>
            </a:r>
            <a:r>
              <a:rPr lang="en-US" b="1" dirty="0">
                <a:solidFill>
                  <a:srgbClr val="FFFF00"/>
                </a:solidFill>
              </a:rPr>
              <a:t>();			// remove last</a:t>
            </a:r>
          </a:p>
          <a:p>
            <a:r>
              <a:rPr lang="en-US" b="1" dirty="0">
                <a:solidFill>
                  <a:srgbClr val="FFFF00"/>
                </a:solidFill>
              </a:rPr>
              <a:t>    void erase(const Iterator&amp; p);		// remove p</a:t>
            </a:r>
          </a:p>
          <a:p>
            <a:r>
              <a:rPr lang="en-US" b="1" dirty="0">
                <a:solidFill>
                  <a:srgbClr val="FFFF00"/>
                </a:solidFill>
              </a:rPr>
              <a:t>    // housekeeping functions omitted...</a:t>
            </a:r>
          </a:p>
          <a:p>
            <a:r>
              <a:rPr lang="en-US" b="1" dirty="0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0534" y="62923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6.9</a:t>
            </a:r>
          </a:p>
        </p:txBody>
      </p:sp>
    </p:spTree>
    <p:extLst>
      <p:ext uri="{BB962C8B-B14F-4D97-AF65-F5344CB8AC3E}">
        <p14:creationId xmlns:p14="http://schemas.microsoft.com/office/powerpoint/2010/main" val="3168879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/>
              <a:t>NodeList</a:t>
            </a:r>
            <a:r>
              <a:rPr lang="en-US" dirty="0"/>
              <a:t> Data Members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8BC3C584-83FA-45B5-ABA7-86DE11C715F1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948690"/>
            <a:ext cx="8153400" cy="1815882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private:					// data members</a:t>
            </a:r>
          </a:p>
          <a:p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    n;				// number of items</a:t>
            </a:r>
          </a:p>
          <a:p>
            <a:r>
              <a:rPr lang="en-US" b="1" dirty="0">
                <a:solidFill>
                  <a:srgbClr val="FFFF00"/>
                </a:solidFill>
              </a:rPr>
              <a:t>    Node*   header;				// head-of-list sentinel</a:t>
            </a:r>
          </a:p>
          <a:p>
            <a:r>
              <a:rPr lang="en-US" b="1" dirty="0">
                <a:solidFill>
                  <a:srgbClr val="FFFF00"/>
                </a:solidFill>
              </a:rPr>
              <a:t>    Node*   trailer;				// tail-of-list sentinel</a:t>
            </a:r>
          </a:p>
          <a:p>
            <a:r>
              <a:rPr lang="en-US" b="1" dirty="0">
                <a:solidFill>
                  <a:srgbClr val="FFFF00"/>
                </a:solidFill>
              </a:rPr>
              <a:t>  };</a:t>
            </a:r>
          </a:p>
          <a:p>
            <a:r>
              <a:rPr lang="en-US" b="1" dirty="0">
                <a:solidFill>
                  <a:srgbClr val="FFFF00"/>
                </a:solidFill>
              </a:rPr>
              <a:t>...</a:t>
            </a:r>
          </a:p>
          <a:p>
            <a:r>
              <a:rPr lang="en-US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7233" y="2294585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6.9 continued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2765" y="4124592"/>
            <a:ext cx="5158948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See code fragments 6.10 – 6.12 </a:t>
            </a:r>
          </a:p>
        </p:txBody>
      </p:sp>
    </p:spTree>
    <p:extLst>
      <p:ext uri="{BB962C8B-B14F-4D97-AF65-F5344CB8AC3E}">
        <p14:creationId xmlns:p14="http://schemas.microsoft.com/office/powerpoint/2010/main" val="872762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2508060A-E17E-46B9-8AB5-9B449A846D07}" type="slidenum">
              <a:rPr lang="en-US"/>
              <a:pPr/>
              <a:t>54</a:t>
            </a:fld>
            <a:endParaRPr lang="en-US"/>
          </a:p>
        </p:txBody>
      </p:sp>
      <p:sp>
        <p:nvSpPr>
          <p:cNvPr id="536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Performance Consideration with Iterators</a:t>
            </a:r>
            <a:r>
              <a:rPr lang="en-US" sz="4000" dirty="0"/>
              <a:t> 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operations run in O(1) time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Except for the destructor, copy constructor, and the assignment operator 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O(n)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131" y="3463490"/>
            <a:ext cx="6165183" cy="2543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955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55</a:t>
            </a:fld>
            <a:endParaRPr lang="en-US"/>
          </a:p>
        </p:txBody>
      </p:sp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List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 a STL container class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header file </a:t>
            </a: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&lt;list&gt;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implemented using a doubly linked list 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#include &lt;list&gt;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 &lt;type&gt;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myList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pic>
        <p:nvPicPr>
          <p:cNvPr id="547842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6424" y="4362882"/>
            <a:ext cx="4433551" cy="17241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22046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List Methods (1)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</a:p>
          <a:p>
            <a:pPr lvl="1"/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Constructs a list for n elements 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 n is not specified, an empty list is created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size()  </a:t>
            </a:r>
          </a:p>
          <a:p>
            <a:pPr lvl="1"/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the number elements in the list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front()</a:t>
            </a:r>
          </a:p>
          <a:p>
            <a:pPr lvl="1"/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a reference to the first element in the list</a:t>
            </a:r>
          </a:p>
          <a:p>
            <a:pPr marL="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back()</a:t>
            </a:r>
          </a:p>
          <a:p>
            <a:pPr marL="685800"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Returns a reference to the last element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list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71" y="5208988"/>
            <a:ext cx="2040857" cy="16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5757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List Methods (2)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push_front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685800"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Insert a copy of e at the beginning of the list</a:t>
            </a:r>
          </a:p>
          <a:p>
            <a:pPr marL="685800"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Equivalent to the list ADT’s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insert_Front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685800"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Insert a copy of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at the end of the list</a:t>
            </a:r>
          </a:p>
          <a:p>
            <a:pPr marL="685800"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Equivalent to the list ADT’s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insert_Back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pop_front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marL="685800"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Remove the first element of the list</a:t>
            </a:r>
          </a:p>
          <a:p>
            <a:pPr marL="685800"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Equivalent to the list ADT’s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erase_Front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85750" indent="-285750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pop_back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marL="685800"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Remove the last element of the list</a:t>
            </a:r>
          </a:p>
          <a:p>
            <a:pPr marL="685800"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Equivalent to the list ADT’s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erase_Back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()</a:t>
            </a:r>
          </a:p>
          <a:p>
            <a:pPr marL="685800" lvl="1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63" y="3208420"/>
            <a:ext cx="1865897" cy="18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4054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List Web Site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all the list constructors and methods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http://www.cplusplus.com/reference/list/list/</a:t>
            </a:r>
          </a:p>
          <a:p>
            <a:pPr lvl="1"/>
            <a:endParaRPr lang="en-US" sz="2200" dirty="0">
              <a:solidFill>
                <a:srgbClr val="FFFF00"/>
              </a:solidFill>
            </a:endParaRPr>
          </a:p>
          <a:p>
            <a:pPr marL="742950" lvl="1" indent="-285750"/>
            <a:endParaRPr lang="en-US" sz="2400" dirty="0"/>
          </a:p>
        </p:txBody>
      </p:sp>
      <p:pic>
        <p:nvPicPr>
          <p:cNvPr id="5123" name="Picture 3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303" y="3103809"/>
            <a:ext cx="8075051" cy="2550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075591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Containers Summary 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029200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STL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  <a:p>
            <a:pPr marL="685800"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&lt;vector&gt; - defines a template class for implementing a container (resizable array)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&lt;stack&gt; - container with the last-in, first-out access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&lt;queue&gt; - container with the first-in, first-out access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&lt;deque&gt; - double ended queue</a:t>
            </a:r>
          </a:p>
          <a:p>
            <a:pPr lvl="1"/>
            <a:r>
              <a:rPr 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&lt;list&gt; - doubly linked list  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&lt;iterator&gt; - defines a template for defining manipulating iterators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priority_queue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&gt; - queue order by value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&lt;set&gt; - set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&lt;map&gt; - associative array (dictionary)</a:t>
            </a:r>
          </a:p>
          <a:p>
            <a:pPr lvl="1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458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Vector ADT Methods</a:t>
            </a:r>
          </a:p>
        </p:txBody>
      </p:sp>
      <p:sp>
        <p:nvSpPr>
          <p:cNvPr id="4102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(integer i): returns the element at index </a:t>
            </a:r>
            <a:r>
              <a:rPr lang="en-US" sz="2800" dirty="0">
                <a:solidFill>
                  <a:srgbClr val="FFFF00"/>
                </a:solidFill>
              </a:rPr>
              <a:t>i</a:t>
            </a:r>
            <a:r>
              <a:rPr lang="en-US" sz="2800" dirty="0"/>
              <a:t> without removing it</a:t>
            </a:r>
          </a:p>
          <a:p>
            <a:r>
              <a:rPr lang="en-US" sz="2800" dirty="0">
                <a:solidFill>
                  <a:srgbClr val="FFFF00"/>
                </a:solidFill>
              </a:rPr>
              <a:t>set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(integer i, e): replace the element at index </a:t>
            </a:r>
            <a:r>
              <a:rPr lang="en-US" sz="2800" dirty="0">
                <a:solidFill>
                  <a:srgbClr val="FFFF00"/>
                </a:solidFill>
              </a:rPr>
              <a:t>i</a:t>
            </a:r>
            <a:r>
              <a:rPr lang="en-US" sz="2800" dirty="0"/>
              <a:t> with </a:t>
            </a:r>
            <a:r>
              <a:rPr lang="en-US" sz="2800" dirty="0">
                <a:solidFill>
                  <a:srgbClr val="FFFF00"/>
                </a:solidFill>
              </a:rPr>
              <a:t>e</a:t>
            </a:r>
          </a:p>
          <a:p>
            <a:r>
              <a:rPr lang="en-US" sz="2800" dirty="0">
                <a:solidFill>
                  <a:srgbClr val="FFFF00"/>
                </a:solidFill>
              </a:rPr>
              <a:t>insert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(integer i, e): insert a new element </a:t>
            </a:r>
            <a:r>
              <a:rPr lang="en-US" sz="2800" dirty="0">
                <a:solidFill>
                  <a:srgbClr val="FFFF00"/>
                </a:solidFill>
              </a:rPr>
              <a:t>e</a:t>
            </a:r>
            <a:r>
              <a:rPr lang="en-US" sz="2800" dirty="0"/>
              <a:t> to have index i</a:t>
            </a:r>
          </a:p>
          <a:p>
            <a:r>
              <a:rPr lang="en-US" sz="2800" dirty="0">
                <a:solidFill>
                  <a:srgbClr val="FFFF00"/>
                </a:solidFill>
              </a:rPr>
              <a:t>erase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(integer i): removes element at index </a:t>
            </a:r>
            <a:r>
              <a:rPr lang="en-US" sz="2800" dirty="0">
                <a:solidFill>
                  <a:srgbClr val="FFFF00"/>
                </a:solidFill>
              </a:rPr>
              <a:t>i</a:t>
            </a:r>
          </a:p>
          <a:p>
            <a:r>
              <a:rPr lang="en-US" sz="2800" dirty="0">
                <a:solidFill>
                  <a:srgbClr val="FFFF00"/>
                </a:solidFill>
              </a:rPr>
              <a:t>size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(): returns the number of elements stored</a:t>
            </a:r>
          </a:p>
          <a:p>
            <a:r>
              <a:rPr lang="en-US" sz="2800" dirty="0">
                <a:solidFill>
                  <a:srgbClr val="FFFF00"/>
                </a:solidFill>
              </a:rPr>
              <a:t>empty </a:t>
            </a:r>
            <a:r>
              <a:rPr lang="en-US" sz="2800" dirty="0"/>
              <a:t>(): indicates whether no elements are stored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EB70F933-AC74-4B3F-9FE6-8E8008D09265}" type="slidenum">
              <a:rPr lang="en-US"/>
              <a:pPr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710391"/>
            <a:ext cx="995209" cy="9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033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Iterators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Different containers organize data in different ways</a:t>
            </a:r>
          </a:p>
          <a:p>
            <a:pPr marL="685800" lvl="1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STL iterators provide a uniform method to access the corresponding data </a:t>
            </a:r>
            <a:r>
              <a:rPr lang="en-US" sz="3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of the underlying structure</a:t>
            </a:r>
          </a:p>
          <a:p>
            <a:pPr>
              <a:buNone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49890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934" y="5022760"/>
            <a:ext cx="4408441" cy="122456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464977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Iterators - 2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Every STL container class has a corresponding </a:t>
            </a:r>
            <a:r>
              <a:rPr lang="en-US" sz="3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 class</a:t>
            </a:r>
          </a:p>
          <a:p>
            <a:pPr marL="685800"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*p yields a reference to an associated element</a:t>
            </a:r>
          </a:p>
          <a:p>
            <a:pPr marL="685800"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++p or p++ advances p to the next element</a:t>
            </a:r>
          </a:p>
          <a:p>
            <a:pPr marL="685800"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begin() and end() methods are defined as follows</a:t>
            </a:r>
          </a:p>
          <a:p>
            <a:pPr marL="685800" lvl="1">
              <a:buNone/>
            </a:pPr>
            <a:endParaRPr lang="en-US" sz="2600" dirty="0">
              <a:solidFill>
                <a:schemeClr val="tx2"/>
              </a:solidFill>
            </a:endParaRPr>
          </a:p>
          <a:p>
            <a:pPr marL="685800" lvl="1"/>
            <a:endParaRPr lang="en-US" sz="2600" dirty="0">
              <a:solidFill>
                <a:schemeClr val="tx2"/>
              </a:solidFill>
            </a:endParaRPr>
          </a:p>
          <a:p>
            <a:pPr>
              <a:buNone/>
            </a:pPr>
            <a:endParaRPr lang="en-US" sz="3400" dirty="0"/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Line 89"/>
          <p:cNvSpPr>
            <a:spLocks noChangeShapeType="1"/>
          </p:cNvSpPr>
          <p:nvPr/>
        </p:nvSpPr>
        <p:spPr bwMode="auto">
          <a:xfrm>
            <a:off x="2590800" y="432429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524000" y="4171890"/>
            <a:ext cx="1066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6" name="AutoShape 84"/>
          <p:cNvSpPr>
            <a:spLocks noChangeArrowheads="1"/>
          </p:cNvSpPr>
          <p:nvPr/>
        </p:nvSpPr>
        <p:spPr bwMode="auto">
          <a:xfrm>
            <a:off x="1409700" y="390519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5943600" y="4171890"/>
            <a:ext cx="1066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7"/>
          <p:cNvSpPr>
            <a:spLocks noChangeArrowheads="1"/>
          </p:cNvSpPr>
          <p:nvPr/>
        </p:nvSpPr>
        <p:spPr bwMode="auto">
          <a:xfrm>
            <a:off x="2895600" y="4171890"/>
            <a:ext cx="1066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8"/>
          <p:cNvSpPr>
            <a:spLocks noChangeArrowheads="1"/>
          </p:cNvSpPr>
          <p:nvPr/>
        </p:nvSpPr>
        <p:spPr bwMode="auto">
          <a:xfrm>
            <a:off x="4470400" y="4171890"/>
            <a:ext cx="1066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0"/>
          <p:cNvSpPr>
            <a:spLocks noChangeShapeType="1"/>
          </p:cNvSpPr>
          <p:nvPr/>
        </p:nvSpPr>
        <p:spPr bwMode="auto">
          <a:xfrm>
            <a:off x="1981204" y="455289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1447800" y="5619690"/>
            <a:ext cx="1398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charset="0"/>
              </a:rPr>
              <a:t>V. begin() </a:t>
            </a:r>
          </a:p>
        </p:txBody>
      </p:sp>
      <p:sp>
        <p:nvSpPr>
          <p:cNvPr id="12" name="Text Box 104"/>
          <p:cNvSpPr txBox="1">
            <a:spLocks noChangeArrowheads="1"/>
          </p:cNvSpPr>
          <p:nvPr/>
        </p:nvSpPr>
        <p:spPr bwMode="auto">
          <a:xfrm>
            <a:off x="1676400" y="417189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Cat</a:t>
            </a:r>
          </a:p>
        </p:txBody>
      </p:sp>
      <p:sp>
        <p:nvSpPr>
          <p:cNvPr id="13" name="Text Box 105"/>
          <p:cNvSpPr txBox="1">
            <a:spLocks noChangeArrowheads="1"/>
          </p:cNvSpPr>
          <p:nvPr/>
        </p:nvSpPr>
        <p:spPr bwMode="auto">
          <a:xfrm>
            <a:off x="5943600" y="417189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Monkey</a:t>
            </a:r>
          </a:p>
        </p:txBody>
      </p:sp>
      <p:sp>
        <p:nvSpPr>
          <p:cNvPr id="14" name="Text Box 107"/>
          <p:cNvSpPr txBox="1">
            <a:spLocks noChangeArrowheads="1"/>
          </p:cNvSpPr>
          <p:nvPr/>
        </p:nvSpPr>
        <p:spPr bwMode="auto">
          <a:xfrm>
            <a:off x="2971800" y="417189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Coyote</a:t>
            </a:r>
          </a:p>
        </p:txBody>
      </p:sp>
      <p:sp>
        <p:nvSpPr>
          <p:cNvPr id="15" name="Text Box 109"/>
          <p:cNvSpPr txBox="1">
            <a:spLocks noChangeArrowheads="1"/>
          </p:cNvSpPr>
          <p:nvPr/>
        </p:nvSpPr>
        <p:spPr bwMode="auto">
          <a:xfrm>
            <a:off x="4648200" y="417189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Dog</a:t>
            </a:r>
          </a:p>
        </p:txBody>
      </p:sp>
      <p:sp>
        <p:nvSpPr>
          <p:cNvPr id="16" name="Line 89"/>
          <p:cNvSpPr>
            <a:spLocks noChangeShapeType="1"/>
          </p:cNvSpPr>
          <p:nvPr/>
        </p:nvSpPr>
        <p:spPr bwMode="auto">
          <a:xfrm>
            <a:off x="7010400" y="432429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" name="Rectangle 86"/>
          <p:cNvSpPr>
            <a:spLocks noChangeArrowheads="1"/>
          </p:cNvSpPr>
          <p:nvPr/>
        </p:nvSpPr>
        <p:spPr bwMode="auto">
          <a:xfrm>
            <a:off x="7467600" y="4171890"/>
            <a:ext cx="1066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90"/>
          <p:cNvSpPr>
            <a:spLocks noChangeShapeType="1"/>
          </p:cNvSpPr>
          <p:nvPr/>
        </p:nvSpPr>
        <p:spPr bwMode="auto">
          <a:xfrm>
            <a:off x="7920592" y="455289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Text Box 91"/>
          <p:cNvSpPr txBox="1">
            <a:spLocks noChangeArrowheads="1"/>
          </p:cNvSpPr>
          <p:nvPr/>
        </p:nvSpPr>
        <p:spPr bwMode="auto">
          <a:xfrm>
            <a:off x="7387188" y="5619690"/>
            <a:ext cx="1171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charset="0"/>
              </a:rPr>
              <a:t>V. end() </a:t>
            </a:r>
          </a:p>
        </p:txBody>
      </p:sp>
    </p:spTree>
    <p:extLst>
      <p:ext uri="{BB962C8B-B14F-4D97-AF65-F5344CB8AC3E}">
        <p14:creationId xmlns:p14="http://schemas.microsoft.com/office/powerpoint/2010/main" val="931622671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Iterators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Most (including list) STL container iterators provide the capability of moving forwards and backwards</a:t>
            </a:r>
          </a:p>
          <a:p>
            <a:pPr marL="685800" lvl="2">
              <a:buClr>
                <a:schemeClr val="hlink"/>
              </a:buClr>
              <a:buBlip>
                <a:blip r:embed="rId3"/>
              </a:buBlip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--p or p-- returns a reference to the previous element  (bidirectional iterator)</a:t>
            </a:r>
          </a:p>
          <a:p>
            <a:pPr marL="285750" lvl="1">
              <a:buClr>
                <a:schemeClr val="hlink"/>
              </a:buClr>
              <a:buBlip>
                <a:blip r:embed="rId3"/>
              </a:buBlip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vector and deque containers allow for adding and subtracting and integer to an iterator (random access iterator)</a:t>
            </a:r>
          </a:p>
          <a:p>
            <a:pPr marL="685800" lvl="2">
              <a:buClr>
                <a:schemeClr val="hlink"/>
              </a:buClr>
              <a:buBlip>
                <a:blip r:embed="rId3"/>
              </a:buBlip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1143000" lvl="3">
              <a:buClr>
                <a:schemeClr val="hlink"/>
              </a:buClr>
              <a:buBlip>
                <a:blip r:embed="rId3"/>
              </a:buBlip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 + 4 is valid</a:t>
            </a:r>
          </a:p>
          <a:p>
            <a:pPr marL="285750" indent="-285750"/>
            <a:endParaRPr lang="en-US" sz="3000" dirty="0"/>
          </a:p>
          <a:p>
            <a:pPr marL="285750" indent="-285750"/>
            <a:endParaRPr lang="en-US" sz="3000" dirty="0"/>
          </a:p>
          <a:p>
            <a:pPr lvl="1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876800"/>
            <a:ext cx="1791229" cy="17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0714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following function is valid for the vector container class</a:t>
            </a:r>
          </a:p>
          <a:p>
            <a:pPr marL="514350" indent="-51435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vectorSum1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vector&lt;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&gt; &amp; V) {</a:t>
            </a:r>
          </a:p>
          <a:p>
            <a:pPr marL="514350" indent="-51435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sum = 0;</a:t>
            </a:r>
          </a:p>
          <a:p>
            <a:pPr marL="514350" indent="-51435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for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V.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marL="514350" indent="-51435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sum += v[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marL="514350" indent="-51435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return sum;</a:t>
            </a:r>
          </a:p>
          <a:p>
            <a:pPr marL="514350" indent="-51435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Traversing a Vector without an Iterator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3435" y="4240884"/>
            <a:ext cx="4662152" cy="1015663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only works for STL containers where the elements can be accessed efficiently using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61" y="5441693"/>
            <a:ext cx="1891301" cy="12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32612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Iterators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029200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The following function is valid for </a:t>
            </a:r>
            <a:r>
              <a:rPr lang="en-US" sz="3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STL container classes</a:t>
            </a:r>
          </a:p>
          <a:p>
            <a:pPr marL="541782" lvl="1" indent="-285750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Not just vectors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None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vectorSum2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(vector&lt;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&gt; V) {</a:t>
            </a:r>
          </a:p>
          <a:p>
            <a:pPr marL="514350" indent="-51435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vector&lt;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&gt;::iterator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;	</a:t>
            </a:r>
          </a:p>
          <a:p>
            <a:pPr marL="514350" indent="-51435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sum = 0;</a:t>
            </a:r>
          </a:p>
          <a:p>
            <a:pPr marL="514350" indent="-51435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  for (Iterator p =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V.</a:t>
            </a:r>
            <a:r>
              <a:rPr lang="en-US" sz="3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(); p !=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V.</a:t>
            </a:r>
            <a:r>
              <a:rPr lang="en-US" sz="3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(); ++p)</a:t>
            </a:r>
          </a:p>
          <a:p>
            <a:pPr marL="514350" indent="-51435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    sum += *p;</a:t>
            </a:r>
          </a:p>
          <a:p>
            <a:pPr marL="514350" indent="-51435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  return sum;</a:t>
            </a:r>
          </a:p>
          <a:p>
            <a:pPr marL="514350" indent="-51435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76" y="5190974"/>
            <a:ext cx="1172983" cy="9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6469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Iterators - 1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example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vectorSum2,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vector is passed by value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(vector&lt;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V) by value (or copy)</a:t>
            </a:r>
          </a:p>
          <a:p>
            <a:pPr marL="685800"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efficient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generally more efficient to pass a const reference as v (const vector&lt;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&gt;&amp; V)</a:t>
            </a:r>
          </a:p>
          <a:p>
            <a:pPr marL="685800" lvl="1"/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Requires a </a:t>
            </a:r>
            <a:r>
              <a:rPr lang="en-US" sz="2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iterator</a:t>
            </a:r>
          </a:p>
          <a:p>
            <a:pPr marL="285750" indent="-285750"/>
            <a:endParaRPr lang="en-US" sz="2200" dirty="0"/>
          </a:p>
          <a:p>
            <a:pPr marL="285750" indent="-285750"/>
            <a:endParaRPr lang="en-US" sz="3000" dirty="0"/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581525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7229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Iterator 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313" y="1151008"/>
            <a:ext cx="8458200" cy="50292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vectorSum3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(const vector&lt;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&gt;&amp; V) {</a:t>
            </a:r>
          </a:p>
          <a:p>
            <a:pPr marL="514350" indent="-51435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vector&lt;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&gt;::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const_iterator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ConstIterator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 	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sum = 0;</a:t>
            </a:r>
          </a:p>
          <a:p>
            <a:pPr marL="514350" indent="-51435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for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ConstIterator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 =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V.begin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(); p !=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V.end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(); ++p)</a:t>
            </a:r>
          </a:p>
          <a:p>
            <a:pPr marL="514350" indent="-51435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sum += *p;</a:t>
            </a:r>
          </a:p>
          <a:p>
            <a:pPr marL="514350" indent="-51435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return sum;</a:t>
            </a:r>
          </a:p>
          <a:p>
            <a:pPr marL="514350" indent="-514350">
              <a:buNone/>
            </a:pPr>
            <a:r>
              <a:rPr lang="en-US" sz="2800" dirty="0"/>
              <a:t>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06086" y="4496902"/>
            <a:ext cx="3734872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marL="514350" indent="-514350" algn="ctr">
              <a:buNone/>
            </a:pPr>
            <a:r>
              <a:rPr lang="en-US" sz="1800" dirty="0">
                <a:solidFill>
                  <a:srgbClr val="FFFF00"/>
                </a:solidFill>
              </a:rPr>
              <a:t>Container’s values cannot be modified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03" y="5317336"/>
            <a:ext cx="937877" cy="11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048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7516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STL Iterator-Based Container Methods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STL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provide an uniform way to access elements using iterators as arguments</a:t>
            </a:r>
          </a:p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Many of the member functions and predefined algorithms use iterators as their arguments</a:t>
            </a:r>
          </a:p>
          <a:p>
            <a:pPr marL="923544" lvl="2"/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3544" lvl="2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2">
              <a:buNone/>
            </a:pP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12" y="4154510"/>
            <a:ext cx="4930390" cy="162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88162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7516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STL Methods that use Iterators as Arguments (1)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pPr marL="429768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be iterators from the same container</a:t>
            </a:r>
          </a:p>
          <a:p>
            <a:pPr marL="429768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 V be an STL container</a:t>
            </a:r>
          </a:p>
          <a:p>
            <a:pPr marL="685800"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be an object of this container class</a:t>
            </a:r>
          </a:p>
          <a:p>
            <a:pPr marL="285750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(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construct a vector by iterating between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  <a:p>
            <a:pPr marL="685800"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Copying each of these elements into the new vector</a:t>
            </a:r>
          </a:p>
          <a:p>
            <a:pPr marL="685800" lvl="1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3544" lvl="2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3544" lvl="2"/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3544" lvl="2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2">
              <a:buNone/>
            </a:pP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387" y="5357722"/>
            <a:ext cx="3276096" cy="108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6628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STL Methods that use Iterators as Arguments (2)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pPr marL="285750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(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delete the contents of V, and assigns its new contents by iterating between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  <a:p>
            <a:pPr marL="685800"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Copying each of these elements into the new vector</a:t>
            </a:r>
          </a:p>
          <a:p>
            <a:pPr marL="285750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(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p,e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insert a copy of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prior to the position given by the iterator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shift the corresponding elements one position to the right</a:t>
            </a:r>
          </a:p>
          <a:p>
            <a:pPr marL="685800"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O(n) depending on the container</a:t>
            </a:r>
          </a:p>
          <a:p>
            <a:pPr marL="685800"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2">
              <a:buNone/>
            </a:pP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5787913"/>
            <a:ext cx="3291417" cy="9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791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8F6DE-24E0-4199-AA8D-DACE712B7A82}" type="slidenum">
              <a:rPr lang="en-US"/>
              <a:pPr/>
              <a:t>7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114800"/>
          </a:xfrm>
          <a:solidFill>
            <a:schemeClr val="accent5">
              <a:lumMod val="1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u="sng" dirty="0">
                <a:solidFill>
                  <a:srgbClr val="FFFF00"/>
                </a:solidFill>
                <a:latin typeface="CMSY10" charset="0"/>
                <a:sym typeface="Wingdings" pitchFamily="2" charset="2"/>
              </a:rPr>
              <a:t>Operation</a:t>
            </a:r>
            <a:r>
              <a:rPr lang="en-US" sz="2000" b="1" i="1" u="sng" dirty="0">
                <a:solidFill>
                  <a:srgbClr val="FFFF00"/>
                </a:solidFill>
                <a:latin typeface="Times" pitchFamily="18" charset="0"/>
                <a:sym typeface="Wingdings" pitchFamily="2" charset="2"/>
              </a:rPr>
              <a:t>	           </a:t>
            </a:r>
            <a:r>
              <a:rPr lang="en-US" sz="2000" b="1" i="1" u="sng" dirty="0">
                <a:solidFill>
                  <a:srgbClr val="FFFF00"/>
                </a:solidFill>
                <a:latin typeface="CMSY10" charset="0"/>
                <a:sym typeface="Wingdings" pitchFamily="2" charset="2"/>
              </a:rPr>
              <a:t>Output</a:t>
            </a:r>
            <a:r>
              <a:rPr lang="en-US" sz="2000" b="1" i="1" u="sng" dirty="0">
                <a:solidFill>
                  <a:srgbClr val="FFFF00"/>
                </a:solidFill>
                <a:latin typeface="Times" pitchFamily="18" charset="0"/>
              </a:rPr>
              <a:t>	</a:t>
            </a:r>
            <a:r>
              <a:rPr lang="en-US" sz="2000" b="1" i="1" u="sng" dirty="0">
                <a:solidFill>
                  <a:srgbClr val="FFFF00"/>
                </a:solidFill>
                <a:latin typeface="CMSY10" charset="0"/>
                <a:sym typeface="Wingdings" pitchFamily="2" charset="2"/>
              </a:rPr>
              <a:t>vector</a:t>
            </a:r>
            <a:endParaRPr lang="en-US" sz="2000" b="1" i="1" u="sng" dirty="0">
              <a:solidFill>
                <a:srgbClr val="FFFF00"/>
              </a:solidFill>
              <a:latin typeface="CMSSI10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CMSS10" charset="0"/>
              </a:rPr>
              <a:t>insert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0,7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		</a:t>
            </a:r>
            <a:r>
              <a:rPr lang="en-US" sz="2000" b="1" i="1" dirty="0">
                <a:solidFill>
                  <a:srgbClr val="FFFF00"/>
                </a:solidFill>
                <a:latin typeface="Times" pitchFamily="18" charset="0"/>
              </a:rPr>
              <a:t>–	 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7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FF00"/>
                </a:solidFill>
                <a:latin typeface="CMSS10" charset="0"/>
              </a:rPr>
              <a:t>insert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0,4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 		</a:t>
            </a:r>
            <a:r>
              <a:rPr lang="en-US" sz="2000" b="1" i="1" dirty="0">
                <a:solidFill>
                  <a:srgbClr val="FFFF00"/>
                </a:solidFill>
                <a:latin typeface="Times" pitchFamily="18" charset="0"/>
              </a:rPr>
              <a:t>–	 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4</a:t>
            </a:r>
            <a:r>
              <a:rPr lang="en-US" sz="2000" b="1" i="1" dirty="0">
                <a:solidFill>
                  <a:srgbClr val="FFFF00"/>
                </a:solidFill>
                <a:latin typeface="CMMI10" charset="0"/>
              </a:rPr>
              <a:t>, 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7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FF00"/>
                </a:solidFill>
                <a:latin typeface="CMSS10" charset="0"/>
              </a:rPr>
              <a:t>at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(1)			</a:t>
            </a:r>
            <a:r>
              <a:rPr lang="en-US" sz="2000" b="1" i="1" dirty="0">
                <a:solidFill>
                  <a:srgbClr val="FFFF00"/>
                </a:solidFill>
                <a:latin typeface="Times" pitchFamily="18" charset="0"/>
              </a:rPr>
              <a:t>7	 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4</a:t>
            </a:r>
            <a:r>
              <a:rPr lang="en-US" sz="2000" b="1" i="1" dirty="0">
                <a:solidFill>
                  <a:srgbClr val="FFFF00"/>
                </a:solidFill>
                <a:latin typeface="CMMI10" charset="0"/>
              </a:rPr>
              <a:t>, 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7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FF00"/>
                </a:solidFill>
                <a:latin typeface="CMSS10" charset="0"/>
              </a:rPr>
              <a:t>insert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2,2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 		</a:t>
            </a:r>
            <a:r>
              <a:rPr lang="en-US" sz="2000" b="1" i="1" dirty="0">
                <a:solidFill>
                  <a:srgbClr val="FFFF00"/>
                </a:solidFill>
                <a:latin typeface="Times" pitchFamily="18" charset="0"/>
              </a:rPr>
              <a:t>–	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 (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4</a:t>
            </a:r>
            <a:r>
              <a:rPr lang="en-US" sz="2000" b="1" i="1" dirty="0">
                <a:solidFill>
                  <a:srgbClr val="FFFF00"/>
                </a:solidFill>
                <a:latin typeface="CMMI10" charset="0"/>
              </a:rPr>
              <a:t>, 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7, 2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	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FF00"/>
                </a:solidFill>
                <a:latin typeface="CMSS10" charset="0"/>
              </a:rPr>
              <a:t>at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(3) 			</a:t>
            </a:r>
            <a:r>
              <a:rPr lang="en-US" sz="2000" b="1" i="1" dirty="0">
                <a:solidFill>
                  <a:srgbClr val="FFFF00"/>
                </a:solidFill>
                <a:latin typeface="Times" pitchFamily="18" charset="0"/>
              </a:rPr>
              <a:t>“error” 	 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4</a:t>
            </a:r>
            <a:r>
              <a:rPr lang="en-US" sz="2000" b="1" i="1" dirty="0">
                <a:solidFill>
                  <a:srgbClr val="FFFF00"/>
                </a:solidFill>
                <a:latin typeface="CMMI10" charset="0"/>
              </a:rPr>
              <a:t>, 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7, 2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		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FF00"/>
                </a:solidFill>
                <a:latin typeface="CMSS10" charset="0"/>
              </a:rPr>
              <a:t>erase(1)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		</a:t>
            </a:r>
            <a:r>
              <a:rPr lang="en-US" sz="2000" b="1" i="1" dirty="0">
                <a:solidFill>
                  <a:srgbClr val="FFFF00"/>
                </a:solidFill>
                <a:latin typeface="Times" pitchFamily="18" charset="0"/>
              </a:rPr>
              <a:t> – 	 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4</a:t>
            </a:r>
            <a:r>
              <a:rPr lang="en-US" sz="2000" b="1" i="1" dirty="0">
                <a:solidFill>
                  <a:srgbClr val="FFFF00"/>
                </a:solidFill>
                <a:latin typeface="CMMI10" charset="0"/>
              </a:rPr>
              <a:t>, 2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		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FF00"/>
                </a:solidFill>
                <a:latin typeface="CMSS10" charset="0"/>
              </a:rPr>
              <a:t>insert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1,5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 		</a:t>
            </a:r>
            <a:r>
              <a:rPr lang="en-US" sz="2000" b="1" i="1" dirty="0">
                <a:solidFill>
                  <a:srgbClr val="FFFF00"/>
                </a:solidFill>
                <a:latin typeface="Times" pitchFamily="18" charset="0"/>
              </a:rPr>
              <a:t> – 	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 (4</a:t>
            </a:r>
            <a:r>
              <a:rPr lang="en-US" sz="2000" b="1" i="1" dirty="0">
                <a:solidFill>
                  <a:srgbClr val="FFFF00"/>
                </a:solidFill>
                <a:latin typeface="CMMI10" charset="0"/>
              </a:rPr>
              <a:t>, 5, 2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 	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FF00"/>
                </a:solidFill>
                <a:latin typeface="CMSS10" charset="0"/>
              </a:rPr>
              <a:t>insert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1,3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 		</a:t>
            </a:r>
            <a:r>
              <a:rPr lang="en-US" sz="2000" b="1" i="1" dirty="0">
                <a:solidFill>
                  <a:srgbClr val="FFFF00"/>
                </a:solidFill>
                <a:latin typeface="Times" pitchFamily="18" charset="0"/>
              </a:rPr>
              <a:t> – 	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 (4</a:t>
            </a:r>
            <a:r>
              <a:rPr lang="en-US" sz="2000" b="1" i="1" dirty="0">
                <a:solidFill>
                  <a:srgbClr val="FFFF00"/>
                </a:solidFill>
                <a:latin typeface="CMMI10" charset="0"/>
              </a:rPr>
              <a:t>, 3, 5, 2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 	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FF00"/>
                </a:solidFill>
                <a:latin typeface="CMSS10" charset="0"/>
              </a:rPr>
              <a:t>insert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4,9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 		</a:t>
            </a:r>
            <a:r>
              <a:rPr lang="en-US" sz="2000" b="1" i="1" dirty="0">
                <a:solidFill>
                  <a:srgbClr val="FFFF00"/>
                </a:solidFill>
                <a:latin typeface="Times" pitchFamily="18" charset="0"/>
              </a:rPr>
              <a:t> – 	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 (4</a:t>
            </a:r>
            <a:r>
              <a:rPr lang="en-US" sz="2000" b="1" i="1" dirty="0">
                <a:solidFill>
                  <a:srgbClr val="FFFF00"/>
                </a:solidFill>
                <a:latin typeface="CMMI10" charset="0"/>
              </a:rPr>
              <a:t>, 3, 5, 2, 9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 	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FF00"/>
                </a:solidFill>
                <a:latin typeface="CMSS10" charset="0"/>
              </a:rPr>
              <a:t>at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(2) 			 </a:t>
            </a:r>
            <a:r>
              <a:rPr lang="en-US" sz="2000" b="1" i="1" dirty="0">
                <a:solidFill>
                  <a:srgbClr val="FFFF00"/>
                </a:solidFill>
                <a:latin typeface="Times" pitchFamily="18" charset="0"/>
              </a:rPr>
              <a:t>5	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 (4</a:t>
            </a:r>
            <a:r>
              <a:rPr lang="en-US" sz="2000" b="1" i="1" dirty="0">
                <a:solidFill>
                  <a:srgbClr val="FFFF00"/>
                </a:solidFill>
                <a:latin typeface="CMMI10" charset="0"/>
              </a:rPr>
              <a:t>, 3, 5, 2, 9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 	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FF00"/>
                </a:solidFill>
                <a:latin typeface="CMSS10" charset="0"/>
              </a:rPr>
              <a:t>set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(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3,8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 		 </a:t>
            </a:r>
            <a:r>
              <a:rPr lang="en-US" sz="2000" b="1" i="1" dirty="0">
                <a:solidFill>
                  <a:srgbClr val="FFFF00"/>
                </a:solidFill>
                <a:latin typeface="Times" pitchFamily="18" charset="0"/>
              </a:rPr>
              <a:t>–	 </a:t>
            </a:r>
            <a:r>
              <a:rPr lang="en-US" sz="2000" b="1" dirty="0">
                <a:solidFill>
                  <a:srgbClr val="FFFF00"/>
                </a:solidFill>
                <a:latin typeface="Times" pitchFamily="18" charset="0"/>
              </a:rPr>
              <a:t>(4</a:t>
            </a:r>
            <a:r>
              <a:rPr lang="en-US" sz="2000" b="1" i="1" dirty="0">
                <a:solidFill>
                  <a:srgbClr val="FFFF00"/>
                </a:solidFill>
                <a:latin typeface="CMMI10" charset="0"/>
              </a:rPr>
              <a:t>, 3, 5, 8, 9</a:t>
            </a:r>
            <a:r>
              <a:rPr lang="en-US" sz="2000" b="1" dirty="0">
                <a:solidFill>
                  <a:srgbClr val="FFFF00"/>
                </a:solidFill>
                <a:latin typeface="CMR10" charset="0"/>
              </a:rPr>
              <a:t>)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3851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STL Methods that use Iterators as Arguments (3)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686800" cy="5257800"/>
          </a:xfrm>
        </p:spPr>
        <p:txBody>
          <a:bodyPr>
            <a:normAutofit/>
          </a:bodyPr>
          <a:lstStyle/>
          <a:p>
            <a:pPr marL="285750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erase (p):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remove and destroy the element of V at positon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shift the corresponding elements one position to the left</a:t>
            </a:r>
          </a:p>
          <a:p>
            <a:pPr marL="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erase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iterate between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removing and destroying all these elements and shifting subsequent elements to the left to fill the gap</a:t>
            </a:r>
          </a:p>
          <a:p>
            <a:pPr marL="56921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O(n) depending on the container</a:t>
            </a:r>
          </a:p>
          <a:p>
            <a:pPr marL="285750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():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deletes all the elements of V</a:t>
            </a:r>
          </a:p>
          <a:p>
            <a:pPr marL="285750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548" y="51816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4944" lvl="2" indent="0">
              <a:buNone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http://www.cplusplus.com/reference/iterator/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876257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Iterators (1)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26712"/>
            <a:ext cx="8534400" cy="5029200"/>
          </a:xfrm>
        </p:spPr>
        <p:txBody>
          <a:bodyPr>
            <a:normAutofit lnSpcReduction="10000"/>
          </a:bodyPr>
          <a:lstStyle/>
          <a:p>
            <a:pPr marL="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STL list and deque use a doubly linked list so there is no need to shift element during the insert or delete</a:t>
            </a:r>
          </a:p>
          <a:p>
            <a:pPr marL="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vector, list, and deque containers are called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containers since they explicitly store elements in sequential order </a:t>
            </a:r>
          </a:p>
          <a:p>
            <a:pPr marL="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set, multiset, map, multimap containers support all the fore-mentioned methods except for assign(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85800"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Called associated containers since elements are typically accessed via an associated key</a:t>
            </a:r>
          </a:p>
          <a:p>
            <a:pPr marL="285750" indent="-285750"/>
            <a:endParaRPr lang="en-US" sz="2800" dirty="0"/>
          </a:p>
          <a:p>
            <a:pPr lvl="1"/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99" y="5852443"/>
            <a:ext cx="1311275" cy="8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21885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Iterators (2)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534400" cy="5029200"/>
          </a:xfrm>
        </p:spPr>
        <p:txBody>
          <a:bodyPr>
            <a:normAutofit lnSpcReduction="10000"/>
          </a:bodyPr>
          <a:lstStyle/>
          <a:p>
            <a:pPr marL="28575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 the constructor and assignment methods, the iterators </a:t>
            </a:r>
            <a:r>
              <a:rPr 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do not have to be from the same type of container</a:t>
            </a:r>
          </a:p>
          <a:p>
            <a:pPr marL="685800"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Must be of the same base type</a:t>
            </a:r>
          </a:p>
          <a:p>
            <a:pPr marL="685800"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923544"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Copying a list to a vector</a:t>
            </a:r>
          </a:p>
          <a:p>
            <a:pPr marL="1207008"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Suppose that L is an STL list container of integers, then one can create a copy of L in the form of an STL vector, V as follows:</a:t>
            </a:r>
          </a:p>
          <a:p>
            <a:pPr marL="685800" lvl="1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9586" lvl="2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list &lt;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&gt; L;  //an STL list of integers  //…</a:t>
            </a:r>
          </a:p>
          <a:p>
            <a:pPr marL="1259586" lvl="2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vector &lt;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&gt; V(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L.begin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L.end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()); // initializes V to be a copy of L</a:t>
            </a:r>
          </a:p>
          <a:p>
            <a:pPr marL="28575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15" y="2408587"/>
            <a:ext cx="1481207" cy="115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8989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Iterators (3)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pPr marL="28575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Initializing a vector from an array</a:t>
            </a:r>
          </a:p>
          <a:p>
            <a:pPr marL="285750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A[ ] = {2, 5, 1, 6, 9};</a:t>
            </a:r>
          </a:p>
          <a:p>
            <a:pPr marL="28575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vector &lt;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 V(A, A+5); // V = (2, 5, 1, 6, 9</a:t>
            </a:r>
            <a:r>
              <a:rPr lang="en-US" sz="2400" dirty="0"/>
              <a:t>)</a:t>
            </a:r>
          </a:p>
          <a:p>
            <a:pPr marL="285750"/>
            <a:endParaRPr lang="en-US" sz="2400" dirty="0"/>
          </a:p>
          <a:p>
            <a:pPr marL="285750" indent="-285750"/>
            <a:endParaRPr lang="en-US" sz="2800" dirty="0"/>
          </a:p>
          <a:p>
            <a:pPr lvl="1"/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2" y="4331277"/>
            <a:ext cx="3048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96520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Vectors and Algorithms (1)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pPr marL="28575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STL provides many algorithms</a:t>
            </a:r>
          </a:p>
          <a:p>
            <a:pPr marL="685800"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One needs to #include &lt;algorithm&gt;</a:t>
            </a:r>
          </a:p>
          <a:p>
            <a:pPr marL="28575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All operations apply to </a:t>
            </a:r>
            <a:r>
              <a:rPr 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85800" lvl="1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(</a:t>
            </a: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sort the elements in the range [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in ascending order</a:t>
            </a:r>
          </a:p>
          <a:p>
            <a:pPr marL="685800" lvl="1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</a:t>
            </a: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p,q,e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returns an iterator to the first element equal to e between [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 if e is not found, q is returned</a:t>
            </a:r>
          </a:p>
          <a:p>
            <a:pPr marL="685800" lvl="1"/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random_shuffle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shuffles the values between [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 randomly</a:t>
            </a:r>
          </a:p>
          <a:p>
            <a:pPr marL="685800" lvl="1"/>
            <a:endParaRPr lang="en-US" sz="2000" dirty="0"/>
          </a:p>
          <a:p>
            <a:pPr lvl="1"/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7170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5223965"/>
            <a:ext cx="1412382" cy="14186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6014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Vectors and Algorithms (2)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pPr marL="685800"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reverse(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- reverses the elements between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85800" lvl="1"/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min_element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returns an iterator to the minimum element in the range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pPr marL="685800" lvl="1"/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max_element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returns an iterator to the maximum element in the range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85800" lvl="1"/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for_each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,f</a:t>
            </a: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the function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to the elements in the range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p,q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pPr marL="685800"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 algorithm1.cpp</a:t>
            </a:r>
          </a:p>
          <a:p>
            <a:pPr marL="685800" lvl="1"/>
            <a:endParaRPr lang="en-US" sz="2200" dirty="0"/>
          </a:p>
          <a:p>
            <a:pPr marL="685800" lvl="1"/>
            <a:endParaRPr lang="en-US" sz="2000" dirty="0"/>
          </a:p>
          <a:p>
            <a:pPr marL="285750" indent="-285750"/>
            <a:endParaRPr lang="en-US" sz="2800" dirty="0"/>
          </a:p>
          <a:p>
            <a:pPr lvl="1"/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15" y="5409127"/>
            <a:ext cx="1220273" cy="12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43441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9859" y="283335"/>
            <a:ext cx="5257800" cy="1447800"/>
          </a:xfrm>
        </p:spPr>
        <p:txBody>
          <a:bodyPr/>
          <a:lstStyle/>
          <a:p>
            <a:r>
              <a:rPr lang="en-US" dirty="0"/>
              <a:t>Sequences</a:t>
            </a:r>
          </a:p>
        </p:txBody>
      </p:sp>
      <p:pic>
        <p:nvPicPr>
          <p:cNvPr id="604163" name="Picture 3" descr="PE0153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1566" y="1731135"/>
            <a:ext cx="2286000" cy="4222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3128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DB9E94C-5D57-41A0-A5DE-69DA6B5D06FD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Sequences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25640"/>
            <a:ext cx="7772400" cy="4114800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Sequence ADT is a basic, general-purpose, versatile data structure for storing an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collection of elements</a:t>
            </a:r>
          </a:p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Generalizes the vector and list ADTs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Provides access to elements via indices (like vectors) and positions (like lists)</a:t>
            </a:r>
          </a:p>
          <a:p>
            <a:pPr eaLnBrk="1" hangingPunct="1">
              <a:buNone/>
            </a:pPr>
            <a:endParaRPr lang="en-US" sz="2800" dirty="0"/>
          </a:p>
        </p:txBody>
      </p:sp>
      <p:pic>
        <p:nvPicPr>
          <p:cNvPr id="1026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005" y="4301544"/>
            <a:ext cx="2904345" cy="217545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727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Sequence ADT Bridge Methods</a:t>
            </a:r>
          </a:p>
        </p:txBody>
      </p:sp>
      <p:sp>
        <p:nvSpPr>
          <p:cNvPr id="307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Relates indices and positions</a:t>
            </a:r>
          </a:p>
          <a:p>
            <a:pPr lvl="1" eaLnBrk="1" hangingPunct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atIndex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(i): returns the position of the element at index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(p): returns the index of the element at position p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509A50-7E2B-479E-A892-74CD1D2E85F0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9218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7318" y="3799032"/>
            <a:ext cx="3483032" cy="2608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5641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Linked List Implementation</a:t>
            </a:r>
          </a:p>
        </p:txBody>
      </p:sp>
      <p:sp>
        <p:nvSpPr>
          <p:cNvPr id="1126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97592" cy="3691944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>
                <a:cs typeface="Arial" panose="020B0604020202020204" pitchFamily="34" charset="0"/>
              </a:rPr>
              <a:t>A doubly linked list provides a reasonable implementation of the Sequence ADT</a:t>
            </a:r>
          </a:p>
          <a:p>
            <a:pPr eaLnBrk="1" hangingPunct="1"/>
            <a:r>
              <a:rPr lang="en-US" sz="2800" dirty="0">
                <a:cs typeface="Arial" panose="020B0604020202020204" pitchFamily="34" charset="0"/>
              </a:rPr>
              <a:t> All the list methods run in O(1) time</a:t>
            </a:r>
          </a:p>
          <a:p>
            <a:pPr eaLnBrk="1" hangingPunct="1"/>
            <a:r>
              <a:rPr lang="en-US" sz="2800" dirty="0">
                <a:cs typeface="Arial" panose="020B0604020202020204" pitchFamily="34" charset="0"/>
              </a:rPr>
              <a:t>The methods </a:t>
            </a:r>
            <a:r>
              <a:rPr lang="en-US" sz="2800" dirty="0" err="1">
                <a:cs typeface="Arial" panose="020B0604020202020204" pitchFamily="34" charset="0"/>
              </a:rPr>
              <a:t>atIndex</a:t>
            </a:r>
            <a:r>
              <a:rPr lang="en-US" sz="2800" dirty="0">
                <a:cs typeface="Arial" panose="020B0604020202020204" pitchFamily="34" charset="0"/>
              </a:rPr>
              <a:t>() and </a:t>
            </a:r>
            <a:r>
              <a:rPr lang="en-US" sz="2800" dirty="0" err="1">
                <a:cs typeface="Arial" panose="020B0604020202020204" pitchFamily="34" charset="0"/>
              </a:rPr>
              <a:t>indexOf</a:t>
            </a:r>
            <a:r>
              <a:rPr lang="en-US" sz="2800" dirty="0">
                <a:cs typeface="Arial" panose="020B0604020202020204" pitchFamily="34" charset="0"/>
              </a:rPr>
              <a:t>() can be implemented from the vector ADT</a:t>
            </a:r>
          </a:p>
          <a:p>
            <a:pPr lvl="1"/>
            <a:r>
              <a:rPr lang="en-US" sz="2800" dirty="0"/>
              <a:t>Require searching from header or trailer while keeping track of indices; hence, run in linear time</a:t>
            </a:r>
          </a:p>
          <a:p>
            <a:pPr eaLnBrk="1" hangingPunct="1"/>
            <a:endParaRPr lang="en-US" sz="2800" dirty="0">
              <a:cs typeface="Arial" panose="020B0604020202020204" pitchFamily="34" charset="0"/>
            </a:endParaRPr>
          </a:p>
        </p:txBody>
      </p:sp>
      <p:pic>
        <p:nvPicPr>
          <p:cNvPr id="5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3975" y="5156583"/>
            <a:ext cx="2237736" cy="14390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587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779104"/>
            <a:ext cx="8229600" cy="4495800"/>
          </a:xfrm>
        </p:spPr>
        <p:txBody>
          <a:bodyPr/>
          <a:lstStyle/>
          <a:p>
            <a:pPr eaLnBrk="1" hangingPunct="1"/>
            <a:r>
              <a:rPr lang="en-US" dirty="0"/>
              <a:t>Uses a fix size array </a:t>
            </a:r>
            <a:r>
              <a:rPr lang="en-US" b="1" dirty="0">
                <a:latin typeface="Times New Roman" pitchFamily="18" charset="0"/>
              </a:rPr>
              <a:t>A</a:t>
            </a:r>
            <a:r>
              <a:rPr lang="en-US" dirty="0"/>
              <a:t> of size </a:t>
            </a:r>
            <a:r>
              <a:rPr lang="en-US" b="1" i="1" dirty="0">
                <a:latin typeface="Times New Roman" pitchFamily="18" charset="0"/>
              </a:rPr>
              <a:t>N</a:t>
            </a:r>
            <a:endParaRPr lang="en-US" dirty="0"/>
          </a:p>
          <a:p>
            <a:pPr eaLnBrk="1" hangingPunct="1"/>
            <a:r>
              <a:rPr lang="en-US" dirty="0"/>
              <a:t>A variable </a:t>
            </a:r>
            <a:r>
              <a:rPr lang="en-US" b="1" i="1" dirty="0">
                <a:latin typeface="Times New Roman" pitchFamily="18" charset="0"/>
              </a:rPr>
              <a:t>n</a:t>
            </a:r>
            <a:r>
              <a:rPr lang="en-US" dirty="0"/>
              <a:t> keeps track of the size of the vector (number of elements stored)   (n &lt; N)</a:t>
            </a:r>
          </a:p>
          <a:p>
            <a:pPr eaLnBrk="1" hangingPunct="1"/>
            <a:r>
              <a:rPr lang="en-US" dirty="0"/>
              <a:t>Operation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at</a:t>
            </a:r>
            <a:r>
              <a:rPr lang="en-US" dirty="0"/>
              <a:t>(</a:t>
            </a:r>
            <a:r>
              <a:rPr lang="en-US" b="1" i="1" dirty="0">
                <a:latin typeface="Times New Roman" pitchFamily="18" charset="0"/>
              </a:rPr>
              <a:t>i</a:t>
            </a:r>
            <a:r>
              <a:rPr lang="en-US" dirty="0"/>
              <a:t>) is implemented in </a:t>
            </a:r>
            <a:r>
              <a:rPr lang="en-US" b="1" i="1" dirty="0">
                <a:latin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</a:rPr>
              <a:t>(1)</a:t>
            </a:r>
            <a:r>
              <a:rPr lang="en-US" dirty="0"/>
              <a:t> time by returning </a:t>
            </a:r>
            <a:r>
              <a:rPr lang="en-US" b="1" i="1" dirty="0">
                <a:latin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b="1" i="1" dirty="0" err="1">
                <a:latin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</a:rPr>
              <a:t>]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C6093C9-C723-44AF-A909-364C0B4A27EF}" type="slidenum">
              <a:rPr lang="en-US"/>
              <a:pPr/>
              <a:t>8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/>
              <a:t>Array-based Implementation for the Vector ADT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3527D5-989F-4BA3-9531-93BCD2A6A80B}"/>
              </a:ext>
            </a:extLst>
          </p:cNvPr>
          <p:cNvGrpSpPr/>
          <p:nvPr/>
        </p:nvGrpSpPr>
        <p:grpSpPr>
          <a:xfrm>
            <a:off x="1752600" y="5193526"/>
            <a:ext cx="5638800" cy="673874"/>
            <a:chOff x="1752600" y="4164290"/>
            <a:chExt cx="5638800" cy="673874"/>
          </a:xfrm>
        </p:grpSpPr>
        <p:sp>
          <p:nvSpPr>
            <p:cNvPr id="30" name="Rectangle 58">
              <a:extLst>
                <a:ext uri="{FF2B5EF4-FFF2-40B4-BE49-F238E27FC236}">
                  <a16:creationId xmlns:a16="http://schemas.microsoft.com/office/drawing/2014/main" id="{C1D30B46-F270-497C-B086-091F0D477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164290"/>
              <a:ext cx="29686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FFFF00"/>
                  </a:solidFill>
                  <a:latin typeface="Times New Roman" pitchFamily="18" charset="0"/>
                </a:rPr>
                <a:t>A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B5E284BB-885D-4D1C-A797-26CAF885B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4553228"/>
              <a:ext cx="1154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Times New Roman" pitchFamily="18" charset="0"/>
                </a:rPr>
                <a:t>0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32" name="Rectangle 60">
              <a:extLst>
                <a:ext uri="{FF2B5EF4-FFF2-40B4-BE49-F238E27FC236}">
                  <a16:creationId xmlns:a16="http://schemas.microsoft.com/office/drawing/2014/main" id="{921BFADF-38D6-40B3-970E-0BE9F897E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553228"/>
              <a:ext cx="1154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FFFF00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" name="Rectangle 61">
              <a:extLst>
                <a:ext uri="{FF2B5EF4-FFF2-40B4-BE49-F238E27FC236}">
                  <a16:creationId xmlns:a16="http://schemas.microsoft.com/office/drawing/2014/main" id="{B542A7C1-210C-4CFC-9491-206C8881C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553228"/>
              <a:ext cx="1154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FFFF00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" name="Rectangle 65">
              <a:extLst>
                <a:ext uri="{FF2B5EF4-FFF2-40B4-BE49-F238E27FC236}">
                  <a16:creationId xmlns:a16="http://schemas.microsoft.com/office/drawing/2014/main" id="{273E6DC3-F044-4FB4-BC51-093100FF9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53228"/>
              <a:ext cx="2825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rgbClr val="FFFF00"/>
                  </a:solidFill>
                  <a:latin typeface="Times New Roman" pitchFamily="18" charset="0"/>
                </a:rPr>
                <a:t>n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35" name="Rectangle 82">
              <a:extLst>
                <a:ext uri="{FF2B5EF4-FFF2-40B4-BE49-F238E27FC236}">
                  <a16:creationId xmlns:a16="http://schemas.microsoft.com/office/drawing/2014/main" id="{62D0538B-92DA-4215-8D21-4318F49E4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24049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EDC230DF-8001-473E-BB75-9B1F524FF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24049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" name="Rectangle 84">
              <a:extLst>
                <a:ext uri="{FF2B5EF4-FFF2-40B4-BE49-F238E27FC236}">
                  <a16:creationId xmlns:a16="http://schemas.microsoft.com/office/drawing/2014/main" id="{ACA38B45-AC6F-46F6-84A2-D1B6AA6E6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24049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Rectangle 85">
              <a:extLst>
                <a:ext uri="{FF2B5EF4-FFF2-40B4-BE49-F238E27FC236}">
                  <a16:creationId xmlns:a16="http://schemas.microsoft.com/office/drawing/2014/main" id="{4A36CD61-02AC-41A3-8909-876C9C4A4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24049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" name="Rectangle 86">
              <a:extLst>
                <a:ext uri="{FF2B5EF4-FFF2-40B4-BE49-F238E27FC236}">
                  <a16:creationId xmlns:a16="http://schemas.microsoft.com/office/drawing/2014/main" id="{B92D6F99-CCFA-48CD-B9F0-65ACEB86D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24049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" name="Rectangle 87">
              <a:extLst>
                <a:ext uri="{FF2B5EF4-FFF2-40B4-BE49-F238E27FC236}">
                  <a16:creationId xmlns:a16="http://schemas.microsoft.com/office/drawing/2014/main" id="{B0575962-3134-421B-A3CA-D466125EB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24049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Rectangle 88">
              <a:extLst>
                <a:ext uri="{FF2B5EF4-FFF2-40B4-BE49-F238E27FC236}">
                  <a16:creationId xmlns:a16="http://schemas.microsoft.com/office/drawing/2014/main" id="{33C44779-A190-48F5-ABF0-06B5A0563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240490"/>
              <a:ext cx="304800" cy="3048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" name="Rectangle 89">
              <a:extLst>
                <a:ext uri="{FF2B5EF4-FFF2-40B4-BE49-F238E27FC236}">
                  <a16:creationId xmlns:a16="http://schemas.microsoft.com/office/drawing/2014/main" id="{F8B1C9B1-1DF3-4F98-8640-AE5299079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24049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" name="Rectangle 90">
              <a:extLst>
                <a:ext uri="{FF2B5EF4-FFF2-40B4-BE49-F238E27FC236}">
                  <a16:creationId xmlns:a16="http://schemas.microsoft.com/office/drawing/2014/main" id="{4A979654-BAB9-4823-98B7-596574FD3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24049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Rectangle 91">
              <a:extLst>
                <a:ext uri="{FF2B5EF4-FFF2-40B4-BE49-F238E27FC236}">
                  <a16:creationId xmlns:a16="http://schemas.microsoft.com/office/drawing/2014/main" id="{F2454E58-1124-4B7D-8DC3-BC4C7FB26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24049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" name="Rectangle 92">
              <a:extLst>
                <a:ext uri="{FF2B5EF4-FFF2-40B4-BE49-F238E27FC236}">
                  <a16:creationId xmlns:a16="http://schemas.microsoft.com/office/drawing/2014/main" id="{698481B7-2AE0-4C74-AD76-7F39EB939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240490"/>
              <a:ext cx="304800" cy="3048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" name="Rectangle 93">
              <a:extLst>
                <a:ext uri="{FF2B5EF4-FFF2-40B4-BE49-F238E27FC236}">
                  <a16:creationId xmlns:a16="http://schemas.microsoft.com/office/drawing/2014/main" id="{8E877078-F036-4138-ACC3-AF589E36D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24049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Rectangle 94">
              <a:extLst>
                <a:ext uri="{FF2B5EF4-FFF2-40B4-BE49-F238E27FC236}">
                  <a16:creationId xmlns:a16="http://schemas.microsoft.com/office/drawing/2014/main" id="{7B97B1CA-3D23-4108-B9B4-2970DFCA2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4049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" name="Rectangle 95">
              <a:extLst>
                <a:ext uri="{FF2B5EF4-FFF2-40B4-BE49-F238E27FC236}">
                  <a16:creationId xmlns:a16="http://schemas.microsoft.com/office/drawing/2014/main" id="{06BAC3C7-2829-424C-A490-01DA32F9D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24049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rgbClr val="FFFF00"/>
                  </a:solidFill>
                </a:rPr>
                <a:t>	</a:t>
              </a:r>
            </a:p>
          </p:txBody>
        </p:sp>
        <p:sp>
          <p:nvSpPr>
            <p:cNvPr id="49" name="Rectangle 96">
              <a:extLst>
                <a:ext uri="{FF2B5EF4-FFF2-40B4-BE49-F238E27FC236}">
                  <a16:creationId xmlns:a16="http://schemas.microsoft.com/office/drawing/2014/main" id="{01BB835F-FCCD-4043-B690-251DCAB4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424049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0" name="Rectangle 97">
              <a:extLst>
                <a:ext uri="{FF2B5EF4-FFF2-40B4-BE49-F238E27FC236}">
                  <a16:creationId xmlns:a16="http://schemas.microsoft.com/office/drawing/2014/main" id="{C8BBCFD9-FB7E-4B65-8337-6FDB2B38F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4049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1" name="Rectangle 98">
              <a:extLst>
                <a:ext uri="{FF2B5EF4-FFF2-40B4-BE49-F238E27FC236}">
                  <a16:creationId xmlns:a16="http://schemas.microsoft.com/office/drawing/2014/main" id="{2C9D7FF0-C944-46D7-BECA-B2DAE2F8B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240490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2" name="Rectangle 130">
              <a:extLst>
                <a:ext uri="{FF2B5EF4-FFF2-40B4-BE49-F238E27FC236}">
                  <a16:creationId xmlns:a16="http://schemas.microsoft.com/office/drawing/2014/main" id="{0C60E9FB-3A2E-43E4-8DE1-DC10A3FEA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561165"/>
              <a:ext cx="2825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rgbClr val="FFFF00"/>
                  </a:solidFill>
                  <a:latin typeface="Times New Roman" pitchFamily="18" charset="0"/>
                </a:rPr>
                <a:t>i</a:t>
              </a:r>
              <a:endParaRPr lang="en-US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880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Implementing the Sequence ADT via an Array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pointer is stored in an array that points to an object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 consists of an index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the element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associated with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096000"/>
            <a:ext cx="2133600" cy="457200"/>
          </a:xfrm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80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800600" y="5410200"/>
            <a:ext cx="609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91000" y="5410200"/>
            <a:ext cx="609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52600" y="5410200"/>
            <a:ext cx="609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362200" y="5410200"/>
            <a:ext cx="609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5410200"/>
            <a:ext cx="609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581400" y="5410200"/>
            <a:ext cx="609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5000" y="5943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5486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4680" y="5943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9840" y="5943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5943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79520" y="5943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04360" y="5943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23" name="Group 32"/>
          <p:cNvGrpSpPr/>
          <p:nvPr/>
        </p:nvGrpSpPr>
        <p:grpSpPr>
          <a:xfrm>
            <a:off x="5638800" y="3962400"/>
            <a:ext cx="1219200" cy="457200"/>
            <a:chOff x="3657600" y="3429000"/>
            <a:chExt cx="1219200" cy="457200"/>
          </a:xfrm>
        </p:grpSpPr>
        <p:sp>
          <p:nvSpPr>
            <p:cNvPr id="38" name="Rectangle 18"/>
            <p:cNvSpPr/>
            <p:nvPr/>
          </p:nvSpPr>
          <p:spPr bwMode="auto">
            <a:xfrm>
              <a:off x="4267200" y="34290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19"/>
            <p:cNvSpPr/>
            <p:nvPr/>
          </p:nvSpPr>
          <p:spPr bwMode="auto">
            <a:xfrm>
              <a:off x="3657600" y="34290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1676400" y="3962400"/>
            <a:ext cx="609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86000" y="3962400"/>
            <a:ext cx="609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6" name="Group 31"/>
          <p:cNvGrpSpPr/>
          <p:nvPr/>
        </p:nvGrpSpPr>
        <p:grpSpPr>
          <a:xfrm>
            <a:off x="3601845" y="3922636"/>
            <a:ext cx="1219200" cy="457200"/>
            <a:chOff x="2438400" y="3429000"/>
            <a:chExt cx="1219200" cy="4572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438400" y="34290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048000" y="34290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839023" y="401467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44559" y="398562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51974" y="4013762"/>
            <a:ext cx="30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2200" y="4020108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JFK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24600" y="4020108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SFO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67200" y="4020108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PVD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 flipV="1">
            <a:off x="1708356" y="4390980"/>
            <a:ext cx="271046" cy="12847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2529840" y="4331732"/>
            <a:ext cx="1072005" cy="14003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3215640" y="4427939"/>
            <a:ext cx="2498609" cy="12108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30087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Adding an Element to the Sequence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a new element is added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array is scanned to update the indices during an addition or deletion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5461000"/>
            <a:ext cx="2133600" cy="457200"/>
          </a:xfrm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81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800600" y="4775200"/>
            <a:ext cx="609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91000" y="4775200"/>
            <a:ext cx="609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52600" y="4775200"/>
            <a:ext cx="609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362200" y="4775200"/>
            <a:ext cx="609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4775200"/>
            <a:ext cx="609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581400" y="4775200"/>
            <a:ext cx="609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5000" y="5308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4851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4680" y="5308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9840" y="5308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5308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79520" y="5308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04360" y="5308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5632844" y="3305449"/>
            <a:ext cx="1219200" cy="457200"/>
            <a:chOff x="3657600" y="3429000"/>
            <a:chExt cx="1219200" cy="457200"/>
          </a:xfrm>
        </p:grpSpPr>
        <p:sp>
          <p:nvSpPr>
            <p:cNvPr id="38" name="Rectangle 18"/>
            <p:cNvSpPr/>
            <p:nvPr/>
          </p:nvSpPr>
          <p:spPr bwMode="auto">
            <a:xfrm>
              <a:off x="4267200" y="34290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19"/>
            <p:cNvSpPr/>
            <p:nvPr/>
          </p:nvSpPr>
          <p:spPr bwMode="auto">
            <a:xfrm>
              <a:off x="3657600" y="34290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1676400" y="3327400"/>
            <a:ext cx="609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86000" y="3327400"/>
            <a:ext cx="609600" cy="457200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" name="Group 31"/>
          <p:cNvGrpSpPr/>
          <p:nvPr/>
        </p:nvGrpSpPr>
        <p:grpSpPr>
          <a:xfrm>
            <a:off x="3581400" y="3327400"/>
            <a:ext cx="1219200" cy="457200"/>
            <a:chOff x="2438400" y="3429000"/>
            <a:chExt cx="1219200" cy="457200"/>
          </a:xfrm>
          <a:solidFill>
            <a:srgbClr val="EF0129"/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2438400" y="3429000"/>
              <a:ext cx="609600" cy="4572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048000" y="3429000"/>
              <a:ext cx="609600" cy="4572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98320" y="339676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33800" y="3332861"/>
            <a:ext cx="228600" cy="369332"/>
          </a:xfrm>
          <a:prstGeom prst="rect">
            <a:avLst/>
          </a:prstGeom>
          <a:solidFill>
            <a:srgbClr val="EF012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1200" y="3327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2200" y="3385108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JFK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24600" y="3385108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PVD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77611" y="3390569"/>
            <a:ext cx="457200" cy="253916"/>
          </a:xfrm>
          <a:prstGeom prst="rect">
            <a:avLst/>
          </a:prstGeom>
          <a:solidFill>
            <a:srgbClr val="EF0129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BWI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 flipV="1">
            <a:off x="1720403" y="3784600"/>
            <a:ext cx="375097" cy="11681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2758440" y="3784600"/>
            <a:ext cx="822960" cy="12599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3268980" y="3772090"/>
            <a:ext cx="2401964" cy="12308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0" name="Group 32"/>
          <p:cNvGrpSpPr/>
          <p:nvPr/>
        </p:nvGrpSpPr>
        <p:grpSpPr>
          <a:xfrm>
            <a:off x="7162800" y="3327400"/>
            <a:ext cx="1219200" cy="457200"/>
            <a:chOff x="3657600" y="3429000"/>
            <a:chExt cx="1219200" cy="457200"/>
          </a:xfrm>
        </p:grpSpPr>
        <p:sp>
          <p:nvSpPr>
            <p:cNvPr id="41" name="Rectangle 18"/>
            <p:cNvSpPr/>
            <p:nvPr/>
          </p:nvSpPr>
          <p:spPr bwMode="auto">
            <a:xfrm>
              <a:off x="4267200" y="34290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Rectangle 19"/>
            <p:cNvSpPr/>
            <p:nvPr/>
          </p:nvSpPr>
          <p:spPr bwMode="auto">
            <a:xfrm>
              <a:off x="3657600" y="34290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315200" y="3327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48600" y="3385108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SFO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3886200" y="3784600"/>
            <a:ext cx="3276600" cy="12599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751603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Array Implementation Performance</a:t>
            </a:r>
          </a:p>
        </p:txBody>
      </p:sp>
      <p:sp>
        <p:nvSpPr>
          <p:cNvPr id="307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insertFront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(), insert, and erase take O(n) time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Elements must be shifted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a circular array is used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insertFront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runs in O(1)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509A50-7E2B-479E-A892-74CD1D2E85F0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11266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2462" y="2692976"/>
            <a:ext cx="2621645" cy="339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18264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80F9FBC-09BE-476A-A28F-B0C4CA99953F}" type="slidenum">
              <a:rPr lang="en-US"/>
              <a:pPr/>
              <a:t>83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/>
              <a:t>Array-based Implementation using a Circular Array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2514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One uses a circular array storing positions 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Indices </a:t>
            </a:r>
            <a:r>
              <a:rPr lang="en-US" b="1" i="1" dirty="0">
                <a:latin typeface="Times New Roman" pitchFamily="18" charset="0"/>
              </a:rPr>
              <a:t>f</a:t>
            </a:r>
            <a:r>
              <a:rPr lang="en-US" dirty="0"/>
              <a:t> and </a:t>
            </a:r>
            <a:r>
              <a:rPr lang="en-US" b="1" i="1" dirty="0">
                <a:latin typeface="Times New Roman" pitchFamily="18" charset="0"/>
              </a:rPr>
              <a:t>l</a:t>
            </a:r>
            <a:r>
              <a:rPr lang="en-US" dirty="0"/>
              <a:t> keep track of first and last positions</a:t>
            </a: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3822700" y="5283200"/>
            <a:ext cx="609600" cy="6096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44323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16"/>
          <p:cNvSpPr>
            <a:spLocks noChangeArrowheads="1"/>
          </p:cNvSpPr>
          <p:nvPr/>
        </p:nvSpPr>
        <p:spPr bwMode="auto">
          <a:xfrm>
            <a:off x="50419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17"/>
          <p:cNvSpPr>
            <a:spLocks noChangeArrowheads="1"/>
          </p:cNvSpPr>
          <p:nvPr/>
        </p:nvSpPr>
        <p:spPr bwMode="auto">
          <a:xfrm>
            <a:off x="56515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8"/>
          <p:cNvSpPr>
            <a:spLocks noChangeArrowheads="1"/>
          </p:cNvSpPr>
          <p:nvPr/>
        </p:nvSpPr>
        <p:spPr bwMode="auto">
          <a:xfrm>
            <a:off x="62611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9"/>
          <p:cNvSpPr>
            <a:spLocks noChangeArrowheads="1"/>
          </p:cNvSpPr>
          <p:nvPr/>
        </p:nvSpPr>
        <p:spPr bwMode="auto">
          <a:xfrm>
            <a:off x="39751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2300" name="Rectangle 20"/>
          <p:cNvSpPr>
            <a:spLocks noChangeArrowheads="1"/>
          </p:cNvSpPr>
          <p:nvPr/>
        </p:nvSpPr>
        <p:spPr bwMode="auto">
          <a:xfrm>
            <a:off x="42799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23"/>
          <p:cNvSpPr>
            <a:spLocks noChangeArrowheads="1"/>
          </p:cNvSpPr>
          <p:nvPr/>
        </p:nvSpPr>
        <p:spPr bwMode="auto">
          <a:xfrm>
            <a:off x="5105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12302" name="Rectangle 24"/>
          <p:cNvSpPr>
            <a:spLocks noChangeArrowheads="1"/>
          </p:cNvSpPr>
          <p:nvPr/>
        </p:nvSpPr>
        <p:spPr bwMode="auto">
          <a:xfrm>
            <a:off x="54102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Rectangle 27"/>
          <p:cNvSpPr>
            <a:spLocks noChangeArrowheads="1"/>
          </p:cNvSpPr>
          <p:nvPr/>
        </p:nvSpPr>
        <p:spPr bwMode="auto">
          <a:xfrm>
            <a:off x="63246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12304" name="Rectangle 28"/>
          <p:cNvSpPr>
            <a:spLocks noChangeArrowheads="1"/>
          </p:cNvSpPr>
          <p:nvPr/>
        </p:nvSpPr>
        <p:spPr bwMode="auto">
          <a:xfrm>
            <a:off x="6629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Rectangle 31"/>
          <p:cNvSpPr>
            <a:spLocks noChangeArrowheads="1"/>
          </p:cNvSpPr>
          <p:nvPr/>
        </p:nvSpPr>
        <p:spPr bwMode="auto">
          <a:xfrm>
            <a:off x="75199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12306" name="Rectangle 32"/>
          <p:cNvSpPr>
            <a:spLocks noChangeArrowheads="1"/>
          </p:cNvSpPr>
          <p:nvPr/>
        </p:nvSpPr>
        <p:spPr bwMode="auto">
          <a:xfrm>
            <a:off x="78247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Freeform 34"/>
          <p:cNvSpPr>
            <a:spLocks/>
          </p:cNvSpPr>
          <p:nvPr/>
        </p:nvSpPr>
        <p:spPr bwMode="auto">
          <a:xfrm>
            <a:off x="4279900" y="4203700"/>
            <a:ext cx="539750" cy="1358900"/>
          </a:xfrm>
          <a:custGeom>
            <a:avLst/>
            <a:gdLst>
              <a:gd name="T0" fmla="*/ 431800 w 340"/>
              <a:gd name="T1" fmla="*/ 1358900 h 856"/>
              <a:gd name="T2" fmla="*/ 482600 w 340"/>
              <a:gd name="T3" fmla="*/ 863600 h 856"/>
              <a:gd name="T4" fmla="*/ 88900 w 340"/>
              <a:gd name="T5" fmla="*/ 635000 h 856"/>
              <a:gd name="T6" fmla="*/ 0 w 340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340"/>
              <a:gd name="T13" fmla="*/ 0 h 856"/>
              <a:gd name="T14" fmla="*/ 340 w 340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" h="856">
                <a:moveTo>
                  <a:pt x="272" y="856"/>
                </a:moveTo>
                <a:cubicBezTo>
                  <a:pt x="277" y="804"/>
                  <a:pt x="340" y="620"/>
                  <a:pt x="304" y="544"/>
                </a:cubicBezTo>
                <a:cubicBezTo>
                  <a:pt x="268" y="468"/>
                  <a:pt x="107" y="491"/>
                  <a:pt x="56" y="400"/>
                </a:cubicBezTo>
                <a:cubicBezTo>
                  <a:pt x="5" y="309"/>
                  <a:pt x="12" y="83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08" name="Freeform 37"/>
          <p:cNvSpPr>
            <a:spLocks/>
          </p:cNvSpPr>
          <p:nvPr/>
        </p:nvSpPr>
        <p:spPr bwMode="auto">
          <a:xfrm>
            <a:off x="4419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2309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4175" y="1866900"/>
            <a:ext cx="685800" cy="8350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0" name="Picture 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7650" y="1898650"/>
            <a:ext cx="685800" cy="8032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1" name="Picture 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8588" y="2089150"/>
            <a:ext cx="685800" cy="6127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2" name="Picture 4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0025" y="2038350"/>
            <a:ext cx="685800" cy="6635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313" name="AutoShape 45"/>
          <p:cNvSpPr>
            <a:spLocks noChangeArrowheads="1"/>
          </p:cNvSpPr>
          <p:nvPr/>
        </p:nvSpPr>
        <p:spPr bwMode="auto">
          <a:xfrm>
            <a:off x="3771900" y="3454400"/>
            <a:ext cx="4991100" cy="1295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Text Box 46"/>
          <p:cNvSpPr txBox="1">
            <a:spLocks noChangeArrowheads="1"/>
          </p:cNvSpPr>
          <p:nvPr/>
        </p:nvSpPr>
        <p:spPr bwMode="auto">
          <a:xfrm>
            <a:off x="7543800" y="4352925"/>
            <a:ext cx="11699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positions</a:t>
            </a:r>
          </a:p>
        </p:txBody>
      </p:sp>
      <p:sp>
        <p:nvSpPr>
          <p:cNvPr id="12315" name="AutoShape 47"/>
          <p:cNvSpPr>
            <a:spLocks noChangeArrowheads="1"/>
          </p:cNvSpPr>
          <p:nvPr/>
        </p:nvSpPr>
        <p:spPr bwMode="auto">
          <a:xfrm>
            <a:off x="3962400" y="1549400"/>
            <a:ext cx="47244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Text Box 48"/>
          <p:cNvSpPr txBox="1">
            <a:spLocks noChangeArrowheads="1"/>
          </p:cNvSpPr>
          <p:nvPr/>
        </p:nvSpPr>
        <p:spPr bwMode="auto">
          <a:xfrm>
            <a:off x="7391400" y="1587500"/>
            <a:ext cx="11953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2317" name="Rectangle 52"/>
          <p:cNvSpPr>
            <a:spLocks noChangeArrowheads="1"/>
          </p:cNvSpPr>
          <p:nvPr/>
        </p:nvSpPr>
        <p:spPr bwMode="auto">
          <a:xfrm>
            <a:off x="6870700" y="5283200"/>
            <a:ext cx="609600" cy="6096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54"/>
          <p:cNvSpPr>
            <a:spLocks noChangeArrowheads="1"/>
          </p:cNvSpPr>
          <p:nvPr/>
        </p:nvSpPr>
        <p:spPr bwMode="auto">
          <a:xfrm>
            <a:off x="7480300" y="5283200"/>
            <a:ext cx="609600" cy="6096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55"/>
          <p:cNvSpPr>
            <a:spLocks noChangeArrowheads="1"/>
          </p:cNvSpPr>
          <p:nvPr/>
        </p:nvSpPr>
        <p:spPr bwMode="auto">
          <a:xfrm>
            <a:off x="8089900" y="5283200"/>
            <a:ext cx="609600" cy="6096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Freeform 57"/>
          <p:cNvSpPr>
            <a:spLocks/>
          </p:cNvSpPr>
          <p:nvPr/>
        </p:nvSpPr>
        <p:spPr bwMode="auto">
          <a:xfrm>
            <a:off x="5241925" y="4203700"/>
            <a:ext cx="277813" cy="1358900"/>
          </a:xfrm>
          <a:custGeom>
            <a:avLst/>
            <a:gdLst>
              <a:gd name="T0" fmla="*/ 80963 w 175"/>
              <a:gd name="T1" fmla="*/ 1358900 h 856"/>
              <a:gd name="T2" fmla="*/ 28575 w 175"/>
              <a:gd name="T3" fmla="*/ 850900 h 856"/>
              <a:gd name="T4" fmla="*/ 257175 w 175"/>
              <a:gd name="T5" fmla="*/ 482600 h 856"/>
              <a:gd name="T6" fmla="*/ 155575 w 175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175"/>
              <a:gd name="T13" fmla="*/ 0 h 856"/>
              <a:gd name="T14" fmla="*/ 175 w 175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" h="856">
                <a:moveTo>
                  <a:pt x="51" y="856"/>
                </a:moveTo>
                <a:cubicBezTo>
                  <a:pt x="46" y="803"/>
                  <a:pt x="0" y="628"/>
                  <a:pt x="18" y="536"/>
                </a:cubicBezTo>
                <a:cubicBezTo>
                  <a:pt x="36" y="444"/>
                  <a:pt x="149" y="393"/>
                  <a:pt x="162" y="304"/>
                </a:cubicBezTo>
                <a:cubicBezTo>
                  <a:pt x="175" y="215"/>
                  <a:pt x="111" y="63"/>
                  <a:pt x="98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21" name="Freeform 58"/>
          <p:cNvSpPr>
            <a:spLocks/>
          </p:cNvSpPr>
          <p:nvPr/>
        </p:nvSpPr>
        <p:spPr bwMode="auto">
          <a:xfrm>
            <a:off x="5943600" y="4216400"/>
            <a:ext cx="685800" cy="1346200"/>
          </a:xfrm>
          <a:custGeom>
            <a:avLst/>
            <a:gdLst>
              <a:gd name="T0" fmla="*/ 0 w 790"/>
              <a:gd name="T1" fmla="*/ 1346200 h 832"/>
              <a:gd name="T2" fmla="*/ 84206 w 790"/>
              <a:gd name="T3" fmla="*/ 893152 h 832"/>
              <a:gd name="T4" fmla="*/ 463566 w 790"/>
              <a:gd name="T5" fmla="*/ 660156 h 832"/>
              <a:gd name="T6" fmla="*/ 685800 w 790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790"/>
              <a:gd name="T13" fmla="*/ 0 h 832"/>
              <a:gd name="T14" fmla="*/ 790 w 79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0" h="832">
                <a:moveTo>
                  <a:pt x="0" y="832"/>
                </a:moveTo>
                <a:cubicBezTo>
                  <a:pt x="16" y="785"/>
                  <a:pt x="8" y="623"/>
                  <a:pt x="97" y="552"/>
                </a:cubicBezTo>
                <a:cubicBezTo>
                  <a:pt x="186" y="481"/>
                  <a:pt x="418" y="500"/>
                  <a:pt x="534" y="408"/>
                </a:cubicBezTo>
                <a:cubicBezTo>
                  <a:pt x="650" y="316"/>
                  <a:pt x="737" y="85"/>
                  <a:pt x="79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22" name="Freeform 59"/>
          <p:cNvSpPr>
            <a:spLocks/>
          </p:cNvSpPr>
          <p:nvPr/>
        </p:nvSpPr>
        <p:spPr bwMode="auto">
          <a:xfrm>
            <a:off x="6553200" y="4203700"/>
            <a:ext cx="1270000" cy="1358900"/>
          </a:xfrm>
          <a:custGeom>
            <a:avLst/>
            <a:gdLst>
              <a:gd name="T0" fmla="*/ 0 w 1170"/>
              <a:gd name="T1" fmla="*/ 1358900 h 864"/>
              <a:gd name="T2" fmla="*/ 332154 w 1170"/>
              <a:gd name="T3" fmla="*/ 742362 h 864"/>
              <a:gd name="T4" fmla="*/ 966068 w 1170"/>
              <a:gd name="T5" fmla="*/ 415220 h 864"/>
              <a:gd name="T6" fmla="*/ 1270000 w 1170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170"/>
              <a:gd name="T13" fmla="*/ 0 h 864"/>
              <a:gd name="T14" fmla="*/ 1170 w 117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" h="864">
                <a:moveTo>
                  <a:pt x="0" y="864"/>
                </a:moveTo>
                <a:cubicBezTo>
                  <a:pt x="51" y="799"/>
                  <a:pt x="158" y="572"/>
                  <a:pt x="306" y="472"/>
                </a:cubicBezTo>
                <a:cubicBezTo>
                  <a:pt x="454" y="372"/>
                  <a:pt x="746" y="343"/>
                  <a:pt x="890" y="264"/>
                </a:cubicBezTo>
                <a:cubicBezTo>
                  <a:pt x="1034" y="185"/>
                  <a:pt x="1112" y="55"/>
                  <a:pt x="117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23" name="Freeform 60"/>
          <p:cNvSpPr>
            <a:spLocks/>
          </p:cNvSpPr>
          <p:nvPr/>
        </p:nvSpPr>
        <p:spPr bwMode="auto">
          <a:xfrm>
            <a:off x="5562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24" name="Freeform 61"/>
          <p:cNvSpPr>
            <a:spLocks/>
          </p:cNvSpPr>
          <p:nvPr/>
        </p:nvSpPr>
        <p:spPr bwMode="auto">
          <a:xfrm>
            <a:off x="67818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25" name="Freeform 62"/>
          <p:cNvSpPr>
            <a:spLocks/>
          </p:cNvSpPr>
          <p:nvPr/>
        </p:nvSpPr>
        <p:spPr bwMode="auto">
          <a:xfrm>
            <a:off x="7975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26" name="Rectangle 63"/>
          <p:cNvSpPr>
            <a:spLocks noChangeArrowheads="1"/>
          </p:cNvSpPr>
          <p:nvPr/>
        </p:nvSpPr>
        <p:spPr bwMode="auto">
          <a:xfrm>
            <a:off x="3403600" y="5397500"/>
            <a:ext cx="296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latin typeface="Times New Roman" pitchFamily="18" charset="0"/>
              </a:rPr>
              <a:t>S</a:t>
            </a:r>
            <a:endParaRPr lang="en-US" b="1"/>
          </a:p>
        </p:txBody>
      </p:sp>
      <p:sp>
        <p:nvSpPr>
          <p:cNvPr id="12327" name="Rectangle 66"/>
          <p:cNvSpPr>
            <a:spLocks noChangeArrowheads="1"/>
          </p:cNvSpPr>
          <p:nvPr/>
        </p:nvSpPr>
        <p:spPr bwMode="auto">
          <a:xfrm>
            <a:off x="7035800" y="5918200"/>
            <a:ext cx="292100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latin typeface="Times New Roman" pitchFamily="18" charset="0"/>
              </a:rPr>
              <a:t>l</a:t>
            </a:r>
            <a:endParaRPr lang="en-US"/>
          </a:p>
        </p:txBody>
      </p:sp>
      <p:sp>
        <p:nvSpPr>
          <p:cNvPr id="12328" name="Rectangle 67"/>
          <p:cNvSpPr>
            <a:spLocks noChangeArrowheads="1"/>
          </p:cNvSpPr>
          <p:nvPr/>
        </p:nvSpPr>
        <p:spPr bwMode="auto">
          <a:xfrm>
            <a:off x="4584700" y="5918200"/>
            <a:ext cx="292100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latin typeface="Times New Roman" pitchFamily="18" charset="0"/>
              </a:rPr>
              <a:t>f</a:t>
            </a:r>
            <a:endParaRPr lang="en-US"/>
          </a:p>
        </p:txBody>
      </p:sp>
      <p:sp>
        <p:nvSpPr>
          <p:cNvPr id="12329" name="Date Placeholder 4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7085743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51793-C773-49D7-9F42-92D258BF5F85}" type="slidenum">
              <a:rPr lang="en-US"/>
              <a:pPr/>
              <a:t>84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Performance Comparison</a:t>
            </a:r>
          </a:p>
        </p:txBody>
      </p:sp>
      <p:graphicFrame>
        <p:nvGraphicFramePr>
          <p:cNvPr id="312347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2510200"/>
              </p:ext>
            </p:extLst>
          </p:nvPr>
        </p:nvGraphicFramePr>
        <p:xfrm>
          <a:off x="1143000" y="1219200"/>
          <a:ext cx="6324600" cy="5284789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Circular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size(), 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atIndex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(i),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indexOf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begin(), end()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*p, ++p, --p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insertFront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(e),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insertBack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erase(p),insert(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p,e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43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FE1E040B-2EC8-4823-AD45-C4668127CD6C}" type="slidenum">
              <a:rPr lang="en-US"/>
              <a:pPr/>
              <a:t>9</a:t>
            </a:fld>
            <a:endParaRPr lang="en-US"/>
          </a:p>
        </p:txBody>
      </p:sp>
      <p:sp>
        <p:nvSpPr>
          <p:cNvPr id="505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Insertion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3915"/>
            <a:ext cx="4953000" cy="2514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 operation </a:t>
            </a:r>
            <a:r>
              <a:rPr lang="en-US" sz="2800" b="1" dirty="0">
                <a:solidFill>
                  <a:srgbClr val="FFFF00"/>
                </a:solidFill>
              </a:rPr>
              <a:t>insert</a:t>
            </a:r>
            <a:r>
              <a:rPr lang="en-US" sz="2800" dirty="0">
                <a:solidFill>
                  <a:srgbClr val="FFFF00"/>
                </a:solidFill>
              </a:rPr>
              <a:t>(</a:t>
            </a:r>
            <a:r>
              <a:rPr lang="en-US" sz="2800" b="1" dirty="0" err="1">
                <a:solidFill>
                  <a:srgbClr val="FFFF00"/>
                </a:solidFill>
              </a:rPr>
              <a:t>i</a:t>
            </a:r>
            <a:r>
              <a:rPr lang="en-US" sz="2800" b="1" dirty="0">
                <a:solidFill>
                  <a:srgbClr val="FFFF00"/>
                </a:solidFill>
              </a:rPr>
              <a:t>, e</a:t>
            </a:r>
            <a:r>
              <a:rPr lang="en-US" sz="2800" dirty="0">
                <a:solidFill>
                  <a:srgbClr val="FFFF00"/>
                </a:solidFill>
              </a:rPr>
              <a:t>), </a:t>
            </a:r>
            <a:r>
              <a:rPr lang="en-US" sz="2800" dirty="0"/>
              <a:t>one needs to make room for the new element by shifting forward the </a:t>
            </a:r>
            <a:r>
              <a:rPr lang="en-US" sz="2800" b="1" i="1" dirty="0"/>
              <a:t>n </a:t>
            </a:r>
            <a:r>
              <a:rPr lang="en-US" sz="2800" dirty="0"/>
              <a:t>-</a:t>
            </a:r>
            <a:r>
              <a:rPr lang="en-US" sz="2800" b="1" i="1" dirty="0"/>
              <a:t> </a:t>
            </a:r>
            <a:r>
              <a:rPr lang="en-US" sz="2800" b="1" i="1" dirty="0" err="1"/>
              <a:t>i</a:t>
            </a:r>
            <a:r>
              <a:rPr lang="en-US" sz="2800" dirty="0"/>
              <a:t> elements </a:t>
            </a:r>
            <a:r>
              <a:rPr lang="en-US" sz="2800" b="1" i="1" dirty="0"/>
              <a:t>A</a:t>
            </a:r>
            <a:r>
              <a:rPr lang="en-US" sz="2800" dirty="0"/>
              <a:t>[</a:t>
            </a:r>
            <a:r>
              <a:rPr lang="en-US" sz="2800" b="1" i="1" dirty="0" err="1"/>
              <a:t>i</a:t>
            </a:r>
            <a:r>
              <a:rPr lang="en-US" sz="2800" dirty="0"/>
              <a:t>], …, </a:t>
            </a:r>
            <a:r>
              <a:rPr lang="en-US" sz="2800" b="1" i="1" dirty="0"/>
              <a:t>A</a:t>
            </a:r>
            <a:r>
              <a:rPr lang="en-US" sz="2800" dirty="0"/>
              <a:t>[</a:t>
            </a:r>
            <a:r>
              <a:rPr lang="en-US" sz="2800" b="1" i="1" dirty="0"/>
              <a:t>n </a:t>
            </a:r>
            <a:r>
              <a:rPr lang="en-US" sz="2800" dirty="0"/>
              <a:t>-</a:t>
            </a:r>
            <a:r>
              <a:rPr lang="en-US" sz="2800" b="1" i="1" dirty="0"/>
              <a:t> </a:t>
            </a:r>
            <a:r>
              <a:rPr lang="en-US" sz="2800" dirty="0"/>
              <a:t>1]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the worst case (</a:t>
            </a:r>
            <a:r>
              <a:rPr lang="en-US" sz="2800" b="1" i="1" dirty="0" err="1"/>
              <a:t>i</a:t>
            </a:r>
            <a:r>
              <a:rPr lang="en-US" sz="2800" b="1" i="1" dirty="0"/>
              <a:t> </a:t>
            </a:r>
            <a:r>
              <a:rPr lang="en-US" sz="2800" dirty="0"/>
              <a:t>=</a:t>
            </a:r>
            <a:r>
              <a:rPr lang="en-US" sz="2800" b="1" i="1" dirty="0"/>
              <a:t> </a:t>
            </a:r>
            <a:r>
              <a:rPr lang="en-US" sz="2800" dirty="0"/>
              <a:t>0), this takes </a:t>
            </a:r>
            <a:r>
              <a:rPr lang="en-US" sz="2800" b="1" i="1" dirty="0">
                <a:solidFill>
                  <a:srgbClr val="FFFF00"/>
                </a:solidFill>
              </a:rPr>
              <a:t>O</a:t>
            </a:r>
            <a:r>
              <a:rPr lang="en-US" sz="2800" dirty="0">
                <a:solidFill>
                  <a:srgbClr val="FFFF00"/>
                </a:solidFill>
              </a:rPr>
              <a:t>(</a:t>
            </a:r>
            <a:r>
              <a:rPr lang="en-US" sz="2800" b="1" i="1" dirty="0">
                <a:solidFill>
                  <a:srgbClr val="FFFF00"/>
                </a:solidFill>
              </a:rPr>
              <a:t>n</a:t>
            </a:r>
            <a:r>
              <a:rPr lang="en-US" sz="2800" dirty="0">
                <a:solidFill>
                  <a:srgbClr val="FFFF00"/>
                </a:solidFill>
              </a:rPr>
              <a:t>) </a:t>
            </a:r>
            <a:r>
              <a:rPr lang="en-US" sz="2800" dirty="0"/>
              <a:t>time</a:t>
            </a:r>
          </a:p>
        </p:txBody>
      </p:sp>
      <p:sp>
        <p:nvSpPr>
          <p:cNvPr id="505861" name="Rectangle 5"/>
          <p:cNvSpPr>
            <a:spLocks noChangeArrowheads="1"/>
          </p:cNvSpPr>
          <p:nvPr/>
        </p:nvSpPr>
        <p:spPr bwMode="auto">
          <a:xfrm>
            <a:off x="762000" y="3805793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V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862" name="Rectangle 6"/>
          <p:cNvSpPr>
            <a:spLocks noChangeArrowheads="1"/>
          </p:cNvSpPr>
          <p:nvPr/>
        </p:nvSpPr>
        <p:spPr bwMode="auto">
          <a:xfrm>
            <a:off x="1295400" y="4194731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0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863" name="Rectangle 7"/>
          <p:cNvSpPr>
            <a:spLocks noChangeArrowheads="1"/>
          </p:cNvSpPr>
          <p:nvPr/>
        </p:nvSpPr>
        <p:spPr bwMode="auto">
          <a:xfrm>
            <a:off x="1600200" y="4194731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1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864" name="Rectangle 8"/>
          <p:cNvSpPr>
            <a:spLocks noChangeArrowheads="1"/>
          </p:cNvSpPr>
          <p:nvPr/>
        </p:nvSpPr>
        <p:spPr bwMode="auto">
          <a:xfrm>
            <a:off x="1905000" y="4194731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2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865" name="Rectangle 9"/>
          <p:cNvSpPr>
            <a:spLocks noChangeArrowheads="1"/>
          </p:cNvSpPr>
          <p:nvPr/>
        </p:nvSpPr>
        <p:spPr bwMode="auto">
          <a:xfrm>
            <a:off x="4572000" y="4194731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n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866" name="Rectangle 10"/>
          <p:cNvSpPr>
            <a:spLocks noChangeArrowheads="1"/>
          </p:cNvSpPr>
          <p:nvPr/>
        </p:nvSpPr>
        <p:spPr bwMode="auto">
          <a:xfrm>
            <a:off x="1219200" y="38819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867" name="Rectangle 11"/>
          <p:cNvSpPr>
            <a:spLocks noChangeArrowheads="1"/>
          </p:cNvSpPr>
          <p:nvPr/>
        </p:nvSpPr>
        <p:spPr bwMode="auto">
          <a:xfrm>
            <a:off x="1524000" y="38819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68" name="Rectangle 12"/>
          <p:cNvSpPr>
            <a:spLocks noChangeArrowheads="1"/>
          </p:cNvSpPr>
          <p:nvPr/>
        </p:nvSpPr>
        <p:spPr bwMode="auto">
          <a:xfrm>
            <a:off x="1828800" y="38819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69" name="Rectangle 13"/>
          <p:cNvSpPr>
            <a:spLocks noChangeArrowheads="1"/>
          </p:cNvSpPr>
          <p:nvPr/>
        </p:nvSpPr>
        <p:spPr bwMode="auto">
          <a:xfrm>
            <a:off x="2133600" y="38819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70" name="Rectangle 14"/>
          <p:cNvSpPr>
            <a:spLocks noChangeArrowheads="1"/>
          </p:cNvSpPr>
          <p:nvPr/>
        </p:nvSpPr>
        <p:spPr bwMode="auto">
          <a:xfrm>
            <a:off x="2438400" y="38819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71" name="Rectangle 15"/>
          <p:cNvSpPr>
            <a:spLocks noChangeArrowheads="1"/>
          </p:cNvSpPr>
          <p:nvPr/>
        </p:nvSpPr>
        <p:spPr bwMode="auto">
          <a:xfrm>
            <a:off x="2743200" y="38819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72" name="Rectangle 16"/>
          <p:cNvSpPr>
            <a:spLocks noChangeArrowheads="1"/>
          </p:cNvSpPr>
          <p:nvPr/>
        </p:nvSpPr>
        <p:spPr bwMode="auto">
          <a:xfrm>
            <a:off x="3048000" y="3881993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873" name="Rectangle 17"/>
          <p:cNvSpPr>
            <a:spLocks noChangeArrowheads="1"/>
          </p:cNvSpPr>
          <p:nvPr/>
        </p:nvSpPr>
        <p:spPr bwMode="auto">
          <a:xfrm>
            <a:off x="3352800" y="3881993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74" name="Rectangle 18"/>
          <p:cNvSpPr>
            <a:spLocks noChangeArrowheads="1"/>
          </p:cNvSpPr>
          <p:nvPr/>
        </p:nvSpPr>
        <p:spPr bwMode="auto">
          <a:xfrm>
            <a:off x="3657600" y="3881993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75" name="Rectangle 19"/>
          <p:cNvSpPr>
            <a:spLocks noChangeArrowheads="1"/>
          </p:cNvSpPr>
          <p:nvPr/>
        </p:nvSpPr>
        <p:spPr bwMode="auto">
          <a:xfrm>
            <a:off x="3962400" y="3881993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76" name="Rectangle 20"/>
          <p:cNvSpPr>
            <a:spLocks noChangeArrowheads="1"/>
          </p:cNvSpPr>
          <p:nvPr/>
        </p:nvSpPr>
        <p:spPr bwMode="auto">
          <a:xfrm>
            <a:off x="4267200" y="3881993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77" name="Rectangle 21"/>
          <p:cNvSpPr>
            <a:spLocks noChangeArrowheads="1"/>
          </p:cNvSpPr>
          <p:nvPr/>
        </p:nvSpPr>
        <p:spPr bwMode="auto">
          <a:xfrm>
            <a:off x="4572000" y="38819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78" name="Rectangle 22"/>
          <p:cNvSpPr>
            <a:spLocks noChangeArrowheads="1"/>
          </p:cNvSpPr>
          <p:nvPr/>
        </p:nvSpPr>
        <p:spPr bwMode="auto">
          <a:xfrm>
            <a:off x="4876800" y="38819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79" name="Rectangle 23"/>
          <p:cNvSpPr>
            <a:spLocks noChangeArrowheads="1"/>
          </p:cNvSpPr>
          <p:nvPr/>
        </p:nvSpPr>
        <p:spPr bwMode="auto">
          <a:xfrm>
            <a:off x="5181600" y="38819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80" name="Rectangle 24"/>
          <p:cNvSpPr>
            <a:spLocks noChangeArrowheads="1"/>
          </p:cNvSpPr>
          <p:nvPr/>
        </p:nvSpPr>
        <p:spPr bwMode="auto">
          <a:xfrm>
            <a:off x="5486400" y="38819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81" name="Rectangle 25"/>
          <p:cNvSpPr>
            <a:spLocks noChangeArrowheads="1"/>
          </p:cNvSpPr>
          <p:nvPr/>
        </p:nvSpPr>
        <p:spPr bwMode="auto">
          <a:xfrm>
            <a:off x="5791200" y="38819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82" name="Rectangle 26"/>
          <p:cNvSpPr>
            <a:spLocks noChangeArrowheads="1"/>
          </p:cNvSpPr>
          <p:nvPr/>
        </p:nvSpPr>
        <p:spPr bwMode="auto">
          <a:xfrm>
            <a:off x="6096000" y="38819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83" name="Rectangle 27"/>
          <p:cNvSpPr>
            <a:spLocks noChangeArrowheads="1"/>
          </p:cNvSpPr>
          <p:nvPr/>
        </p:nvSpPr>
        <p:spPr bwMode="auto">
          <a:xfrm>
            <a:off x="3048000" y="4202668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i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884" name="Rectangle 28"/>
          <p:cNvSpPr>
            <a:spLocks noChangeArrowheads="1"/>
          </p:cNvSpPr>
          <p:nvPr/>
        </p:nvSpPr>
        <p:spPr bwMode="auto">
          <a:xfrm>
            <a:off x="762000" y="4720193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V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885" name="Rectangle 29"/>
          <p:cNvSpPr>
            <a:spLocks noChangeArrowheads="1"/>
          </p:cNvSpPr>
          <p:nvPr/>
        </p:nvSpPr>
        <p:spPr bwMode="auto">
          <a:xfrm>
            <a:off x="1295400" y="5109131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0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886" name="Rectangle 30"/>
          <p:cNvSpPr>
            <a:spLocks noChangeArrowheads="1"/>
          </p:cNvSpPr>
          <p:nvPr/>
        </p:nvSpPr>
        <p:spPr bwMode="auto">
          <a:xfrm>
            <a:off x="1600200" y="5109131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1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887" name="Rectangle 31"/>
          <p:cNvSpPr>
            <a:spLocks noChangeArrowheads="1"/>
          </p:cNvSpPr>
          <p:nvPr/>
        </p:nvSpPr>
        <p:spPr bwMode="auto">
          <a:xfrm>
            <a:off x="1905000" y="5109131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2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888" name="Rectangle 32"/>
          <p:cNvSpPr>
            <a:spLocks noChangeArrowheads="1"/>
          </p:cNvSpPr>
          <p:nvPr/>
        </p:nvSpPr>
        <p:spPr bwMode="auto">
          <a:xfrm>
            <a:off x="4572000" y="5109131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n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889" name="Rectangle 33"/>
          <p:cNvSpPr>
            <a:spLocks noChangeArrowheads="1"/>
          </p:cNvSpPr>
          <p:nvPr/>
        </p:nvSpPr>
        <p:spPr bwMode="auto">
          <a:xfrm>
            <a:off x="1219200" y="47963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890" name="Rectangle 34"/>
          <p:cNvSpPr>
            <a:spLocks noChangeArrowheads="1"/>
          </p:cNvSpPr>
          <p:nvPr/>
        </p:nvSpPr>
        <p:spPr bwMode="auto">
          <a:xfrm>
            <a:off x="1524000" y="47963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91" name="Rectangle 35"/>
          <p:cNvSpPr>
            <a:spLocks noChangeArrowheads="1"/>
          </p:cNvSpPr>
          <p:nvPr/>
        </p:nvSpPr>
        <p:spPr bwMode="auto">
          <a:xfrm>
            <a:off x="1828800" y="47963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92" name="Rectangle 36"/>
          <p:cNvSpPr>
            <a:spLocks noChangeArrowheads="1"/>
          </p:cNvSpPr>
          <p:nvPr/>
        </p:nvSpPr>
        <p:spPr bwMode="auto">
          <a:xfrm>
            <a:off x="2133600" y="47963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93" name="Rectangle 37"/>
          <p:cNvSpPr>
            <a:spLocks noChangeArrowheads="1"/>
          </p:cNvSpPr>
          <p:nvPr/>
        </p:nvSpPr>
        <p:spPr bwMode="auto">
          <a:xfrm>
            <a:off x="2438400" y="47963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94" name="Rectangle 38"/>
          <p:cNvSpPr>
            <a:spLocks noChangeArrowheads="1"/>
          </p:cNvSpPr>
          <p:nvPr/>
        </p:nvSpPr>
        <p:spPr bwMode="auto">
          <a:xfrm>
            <a:off x="2743200" y="47963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95" name="Rectangle 39"/>
          <p:cNvSpPr>
            <a:spLocks noChangeArrowheads="1"/>
          </p:cNvSpPr>
          <p:nvPr/>
        </p:nvSpPr>
        <p:spPr bwMode="auto">
          <a:xfrm>
            <a:off x="3048000" y="47963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896" name="Rectangle 40"/>
          <p:cNvSpPr>
            <a:spLocks noChangeArrowheads="1"/>
          </p:cNvSpPr>
          <p:nvPr/>
        </p:nvSpPr>
        <p:spPr bwMode="auto">
          <a:xfrm>
            <a:off x="3352800" y="4796393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97" name="Rectangle 41"/>
          <p:cNvSpPr>
            <a:spLocks noChangeArrowheads="1"/>
          </p:cNvSpPr>
          <p:nvPr/>
        </p:nvSpPr>
        <p:spPr bwMode="auto">
          <a:xfrm>
            <a:off x="3657600" y="4796393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98" name="Rectangle 42"/>
          <p:cNvSpPr>
            <a:spLocks noChangeArrowheads="1"/>
          </p:cNvSpPr>
          <p:nvPr/>
        </p:nvSpPr>
        <p:spPr bwMode="auto">
          <a:xfrm>
            <a:off x="3962400" y="4796393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899" name="Rectangle 43"/>
          <p:cNvSpPr>
            <a:spLocks noChangeArrowheads="1"/>
          </p:cNvSpPr>
          <p:nvPr/>
        </p:nvSpPr>
        <p:spPr bwMode="auto">
          <a:xfrm>
            <a:off x="4267200" y="4796393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00" name="Rectangle 44"/>
          <p:cNvSpPr>
            <a:spLocks noChangeArrowheads="1"/>
          </p:cNvSpPr>
          <p:nvPr/>
        </p:nvSpPr>
        <p:spPr bwMode="auto">
          <a:xfrm>
            <a:off x="4572000" y="4796393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01" name="Rectangle 45"/>
          <p:cNvSpPr>
            <a:spLocks noChangeArrowheads="1"/>
          </p:cNvSpPr>
          <p:nvPr/>
        </p:nvSpPr>
        <p:spPr bwMode="auto">
          <a:xfrm>
            <a:off x="4876800" y="47963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02" name="Rectangle 46"/>
          <p:cNvSpPr>
            <a:spLocks noChangeArrowheads="1"/>
          </p:cNvSpPr>
          <p:nvPr/>
        </p:nvSpPr>
        <p:spPr bwMode="auto">
          <a:xfrm>
            <a:off x="5181600" y="47963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03" name="Rectangle 47"/>
          <p:cNvSpPr>
            <a:spLocks noChangeArrowheads="1"/>
          </p:cNvSpPr>
          <p:nvPr/>
        </p:nvSpPr>
        <p:spPr bwMode="auto">
          <a:xfrm>
            <a:off x="5486400" y="47963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04" name="Rectangle 48"/>
          <p:cNvSpPr>
            <a:spLocks noChangeArrowheads="1"/>
          </p:cNvSpPr>
          <p:nvPr/>
        </p:nvSpPr>
        <p:spPr bwMode="auto">
          <a:xfrm>
            <a:off x="5791200" y="47963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05" name="Rectangle 49"/>
          <p:cNvSpPr>
            <a:spLocks noChangeArrowheads="1"/>
          </p:cNvSpPr>
          <p:nvPr/>
        </p:nvSpPr>
        <p:spPr bwMode="auto">
          <a:xfrm>
            <a:off x="6096000" y="47963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06" name="Rectangle 50"/>
          <p:cNvSpPr>
            <a:spLocks noChangeArrowheads="1"/>
          </p:cNvSpPr>
          <p:nvPr/>
        </p:nvSpPr>
        <p:spPr bwMode="auto">
          <a:xfrm>
            <a:off x="3048000" y="5117068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i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907" name="Rectangle 51"/>
          <p:cNvSpPr>
            <a:spLocks noChangeArrowheads="1"/>
          </p:cNvSpPr>
          <p:nvPr/>
        </p:nvSpPr>
        <p:spPr bwMode="auto">
          <a:xfrm>
            <a:off x="762000" y="5634593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V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908" name="Rectangle 52"/>
          <p:cNvSpPr>
            <a:spLocks noChangeArrowheads="1"/>
          </p:cNvSpPr>
          <p:nvPr/>
        </p:nvSpPr>
        <p:spPr bwMode="auto">
          <a:xfrm>
            <a:off x="1295400" y="6023531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0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909" name="Rectangle 53"/>
          <p:cNvSpPr>
            <a:spLocks noChangeArrowheads="1"/>
          </p:cNvSpPr>
          <p:nvPr/>
        </p:nvSpPr>
        <p:spPr bwMode="auto">
          <a:xfrm>
            <a:off x="1600200" y="6023531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1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910" name="Rectangle 54"/>
          <p:cNvSpPr>
            <a:spLocks noChangeArrowheads="1"/>
          </p:cNvSpPr>
          <p:nvPr/>
        </p:nvSpPr>
        <p:spPr bwMode="auto">
          <a:xfrm>
            <a:off x="1905000" y="6023531"/>
            <a:ext cx="153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2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911" name="Rectangle 55"/>
          <p:cNvSpPr>
            <a:spLocks noChangeArrowheads="1"/>
          </p:cNvSpPr>
          <p:nvPr/>
        </p:nvSpPr>
        <p:spPr bwMode="auto">
          <a:xfrm>
            <a:off x="4902200" y="6023531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n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912" name="Rectangle 56"/>
          <p:cNvSpPr>
            <a:spLocks noChangeArrowheads="1"/>
          </p:cNvSpPr>
          <p:nvPr/>
        </p:nvSpPr>
        <p:spPr bwMode="auto">
          <a:xfrm>
            <a:off x="1219200" y="57107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505913" name="Rectangle 57"/>
          <p:cNvSpPr>
            <a:spLocks noChangeArrowheads="1"/>
          </p:cNvSpPr>
          <p:nvPr/>
        </p:nvSpPr>
        <p:spPr bwMode="auto">
          <a:xfrm>
            <a:off x="1524000" y="57107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14" name="Rectangle 58"/>
          <p:cNvSpPr>
            <a:spLocks noChangeArrowheads="1"/>
          </p:cNvSpPr>
          <p:nvPr/>
        </p:nvSpPr>
        <p:spPr bwMode="auto">
          <a:xfrm>
            <a:off x="1828800" y="57107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15" name="Rectangle 59"/>
          <p:cNvSpPr>
            <a:spLocks noChangeArrowheads="1"/>
          </p:cNvSpPr>
          <p:nvPr/>
        </p:nvSpPr>
        <p:spPr bwMode="auto">
          <a:xfrm>
            <a:off x="2133600" y="57107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16" name="Rectangle 60"/>
          <p:cNvSpPr>
            <a:spLocks noChangeArrowheads="1"/>
          </p:cNvSpPr>
          <p:nvPr/>
        </p:nvSpPr>
        <p:spPr bwMode="auto">
          <a:xfrm>
            <a:off x="2438400" y="57107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17" name="Rectangle 61"/>
          <p:cNvSpPr>
            <a:spLocks noChangeArrowheads="1"/>
          </p:cNvSpPr>
          <p:nvPr/>
        </p:nvSpPr>
        <p:spPr bwMode="auto">
          <a:xfrm>
            <a:off x="2743200" y="5710793"/>
            <a:ext cx="3048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18" name="Rectangle 62"/>
          <p:cNvSpPr>
            <a:spLocks noChangeArrowheads="1"/>
          </p:cNvSpPr>
          <p:nvPr/>
        </p:nvSpPr>
        <p:spPr bwMode="auto">
          <a:xfrm>
            <a:off x="3048000" y="5710793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o</a:t>
            </a:r>
          </a:p>
        </p:txBody>
      </p:sp>
      <p:sp>
        <p:nvSpPr>
          <p:cNvPr id="505919" name="Rectangle 63"/>
          <p:cNvSpPr>
            <a:spLocks noChangeArrowheads="1"/>
          </p:cNvSpPr>
          <p:nvPr/>
        </p:nvSpPr>
        <p:spPr bwMode="auto">
          <a:xfrm>
            <a:off x="3352800" y="5710793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20" name="Rectangle 64"/>
          <p:cNvSpPr>
            <a:spLocks noChangeArrowheads="1"/>
          </p:cNvSpPr>
          <p:nvPr/>
        </p:nvSpPr>
        <p:spPr bwMode="auto">
          <a:xfrm>
            <a:off x="3657600" y="5710793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21" name="Rectangle 65"/>
          <p:cNvSpPr>
            <a:spLocks noChangeArrowheads="1"/>
          </p:cNvSpPr>
          <p:nvPr/>
        </p:nvSpPr>
        <p:spPr bwMode="auto">
          <a:xfrm>
            <a:off x="3962400" y="5710793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22" name="Rectangle 66"/>
          <p:cNvSpPr>
            <a:spLocks noChangeArrowheads="1"/>
          </p:cNvSpPr>
          <p:nvPr/>
        </p:nvSpPr>
        <p:spPr bwMode="auto">
          <a:xfrm>
            <a:off x="4267200" y="5710793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23" name="Rectangle 67"/>
          <p:cNvSpPr>
            <a:spLocks noChangeArrowheads="1"/>
          </p:cNvSpPr>
          <p:nvPr/>
        </p:nvSpPr>
        <p:spPr bwMode="auto">
          <a:xfrm>
            <a:off x="4572000" y="5710793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24" name="Rectangle 68"/>
          <p:cNvSpPr>
            <a:spLocks noChangeArrowheads="1"/>
          </p:cNvSpPr>
          <p:nvPr/>
        </p:nvSpPr>
        <p:spPr bwMode="auto">
          <a:xfrm>
            <a:off x="4876800" y="57107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25" name="Rectangle 69"/>
          <p:cNvSpPr>
            <a:spLocks noChangeArrowheads="1"/>
          </p:cNvSpPr>
          <p:nvPr/>
        </p:nvSpPr>
        <p:spPr bwMode="auto">
          <a:xfrm>
            <a:off x="5181600" y="57107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26" name="Rectangle 70"/>
          <p:cNvSpPr>
            <a:spLocks noChangeArrowheads="1"/>
          </p:cNvSpPr>
          <p:nvPr/>
        </p:nvSpPr>
        <p:spPr bwMode="auto">
          <a:xfrm>
            <a:off x="5486400" y="57107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27" name="Rectangle 71"/>
          <p:cNvSpPr>
            <a:spLocks noChangeArrowheads="1"/>
          </p:cNvSpPr>
          <p:nvPr/>
        </p:nvSpPr>
        <p:spPr bwMode="auto">
          <a:xfrm>
            <a:off x="5791200" y="57107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28" name="Rectangle 72"/>
          <p:cNvSpPr>
            <a:spLocks noChangeArrowheads="1"/>
          </p:cNvSpPr>
          <p:nvPr/>
        </p:nvSpPr>
        <p:spPr bwMode="auto">
          <a:xfrm>
            <a:off x="6096000" y="57107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05929" name="Rectangle 73"/>
          <p:cNvSpPr>
            <a:spLocks noChangeArrowheads="1"/>
          </p:cNvSpPr>
          <p:nvPr/>
        </p:nvSpPr>
        <p:spPr bwMode="auto">
          <a:xfrm>
            <a:off x="3048000" y="6031468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i</a:t>
            </a:r>
            <a:endParaRPr lang="en-US" sz="2400" b="1">
              <a:solidFill>
                <a:srgbClr val="FFFF00"/>
              </a:solidFill>
              <a:latin typeface="Tahoma" pitchFamily="34" charset="0"/>
            </a:endParaRPr>
          </a:p>
        </p:txBody>
      </p:sp>
      <p:cxnSp>
        <p:nvCxnSpPr>
          <p:cNvPr id="505930" name="AutoShape 74"/>
          <p:cNvCxnSpPr>
            <a:cxnSpLocks noChangeShapeType="1"/>
            <a:stCxn id="505895" idx="0"/>
            <a:endCxn id="505896" idx="0"/>
          </p:cNvCxnSpPr>
          <p:nvPr/>
        </p:nvCxnSpPr>
        <p:spPr bwMode="auto">
          <a:xfrm rot="5400000" flipV="1">
            <a:off x="3352006" y="4625737"/>
            <a:ext cx="1588" cy="304800"/>
          </a:xfrm>
          <a:prstGeom prst="curvedConnector3">
            <a:avLst>
              <a:gd name="adj1" fmla="val -13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5931" name="AutoShape 75"/>
          <p:cNvCxnSpPr>
            <a:cxnSpLocks noChangeShapeType="1"/>
          </p:cNvCxnSpPr>
          <p:nvPr/>
        </p:nvCxnSpPr>
        <p:spPr bwMode="auto">
          <a:xfrm rot="5400000" flipV="1">
            <a:off x="3656806" y="4644787"/>
            <a:ext cx="1588" cy="304800"/>
          </a:xfrm>
          <a:prstGeom prst="curvedConnector3">
            <a:avLst>
              <a:gd name="adj1" fmla="val -13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5932" name="AutoShape 76"/>
          <p:cNvCxnSpPr>
            <a:cxnSpLocks noChangeShapeType="1"/>
          </p:cNvCxnSpPr>
          <p:nvPr/>
        </p:nvCxnSpPr>
        <p:spPr bwMode="auto">
          <a:xfrm rot="5400000" flipV="1">
            <a:off x="3961606" y="4644787"/>
            <a:ext cx="1588" cy="304800"/>
          </a:xfrm>
          <a:prstGeom prst="curvedConnector3">
            <a:avLst>
              <a:gd name="adj1" fmla="val -13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5933" name="AutoShape 77"/>
          <p:cNvCxnSpPr>
            <a:cxnSpLocks noChangeShapeType="1"/>
          </p:cNvCxnSpPr>
          <p:nvPr/>
        </p:nvCxnSpPr>
        <p:spPr bwMode="auto">
          <a:xfrm rot="5400000" flipV="1">
            <a:off x="4266406" y="4644787"/>
            <a:ext cx="1588" cy="304800"/>
          </a:xfrm>
          <a:prstGeom prst="curvedConnector3">
            <a:avLst>
              <a:gd name="adj1" fmla="val -13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5934" name="AutoShape 78"/>
          <p:cNvCxnSpPr>
            <a:cxnSpLocks noChangeShapeType="1"/>
          </p:cNvCxnSpPr>
          <p:nvPr/>
        </p:nvCxnSpPr>
        <p:spPr bwMode="auto">
          <a:xfrm rot="5400000" flipV="1">
            <a:off x="4571206" y="4644787"/>
            <a:ext cx="1588" cy="304800"/>
          </a:xfrm>
          <a:prstGeom prst="curvedConnector3">
            <a:avLst>
              <a:gd name="adj1" fmla="val -13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5935" name="Text Box 79"/>
          <p:cNvSpPr txBox="1">
            <a:spLocks noChangeArrowheads="1"/>
          </p:cNvSpPr>
          <p:nvPr/>
        </p:nvSpPr>
        <p:spPr bwMode="auto">
          <a:xfrm>
            <a:off x="5562600" y="1371600"/>
            <a:ext cx="3200400" cy="1938992"/>
          </a:xfrm>
          <a:prstGeom prst="rect">
            <a:avLst/>
          </a:prstGeom>
          <a:solidFill>
            <a:schemeClr val="accent4">
              <a:lumMod val="10000"/>
            </a:schemeClr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28600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insert(</a:t>
            </a:r>
            <a:r>
              <a:rPr lang="en-US" sz="2400" b="1" dirty="0" err="1">
                <a:solidFill>
                  <a:srgbClr val="FFFF00"/>
                </a:solidFill>
                <a:latin typeface="Times New Roman" pitchFamily="18" charset="0"/>
              </a:rPr>
              <a:t>i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, e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defTabSz="228600" eaLnBrk="1" hangingPunct="1"/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for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j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=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n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 1 to </a:t>
            </a:r>
            <a:r>
              <a:rPr lang="en-US" sz="2400" dirty="0" err="1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do</a:t>
            </a:r>
          </a:p>
          <a:p>
            <a:pPr defTabSz="228600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A[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j+1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]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A[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j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]</a:t>
            </a:r>
          </a:p>
          <a:p>
            <a:pPr defTabSz="228600" eaLnBrk="1" hangingPunct="1"/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]  e</a:t>
            </a:r>
          </a:p>
          <a:p>
            <a:pPr defTabSz="228600" eaLnBrk="1" hangingPunct="1"/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n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 n+1</a:t>
            </a:r>
            <a:endParaRPr lang="en-US" sz="2400" b="1" i="1" dirty="0">
              <a:solidFill>
                <a:srgbClr val="FFFF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4266763"/>
      </p:ext>
    </p:extLst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10489</TotalTime>
  <Words>4363</Words>
  <Application>Microsoft Office PowerPoint</Application>
  <PresentationFormat>On-screen Show (4:3)</PresentationFormat>
  <Paragraphs>856</Paragraphs>
  <Slides>84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8" baseType="lpstr">
      <vt:lpstr>Arial</vt:lpstr>
      <vt:lpstr>CMMI10</vt:lpstr>
      <vt:lpstr>CMR10</vt:lpstr>
      <vt:lpstr>CMSS10</vt:lpstr>
      <vt:lpstr>CMSSI10</vt:lpstr>
      <vt:lpstr>CMSY10</vt:lpstr>
      <vt:lpstr>Comic Sans MS</vt:lpstr>
      <vt:lpstr>Symbol</vt:lpstr>
      <vt:lpstr>Tahoma</vt:lpstr>
      <vt:lpstr>Times</vt:lpstr>
      <vt:lpstr>Times New Roman</vt:lpstr>
      <vt:lpstr>Wingdings</vt:lpstr>
      <vt:lpstr>Wingdings 3</vt:lpstr>
      <vt:lpstr>Mountain Top</vt:lpstr>
      <vt:lpstr>Chapter 6</vt:lpstr>
      <vt:lpstr>Objectives </vt:lpstr>
      <vt:lpstr>Vectors</vt:lpstr>
      <vt:lpstr>Applications of Vectors</vt:lpstr>
      <vt:lpstr>The Vector ADT</vt:lpstr>
      <vt:lpstr>The Vector ADT Methods</vt:lpstr>
      <vt:lpstr>Vector Example</vt:lpstr>
      <vt:lpstr>Array-based Implementation for the Vector ADT</vt:lpstr>
      <vt:lpstr>Insertion</vt:lpstr>
      <vt:lpstr>Removal</vt:lpstr>
      <vt:lpstr>Performance of the Vector ADT</vt:lpstr>
      <vt:lpstr>Performance Improvement</vt:lpstr>
      <vt:lpstr>Implementing an Array List using Extendable Arrays</vt:lpstr>
      <vt:lpstr>Extendable Arrays</vt:lpstr>
      <vt:lpstr>Extendable Array ADT  </vt:lpstr>
      <vt:lpstr>Extendable Array ADT Methods (1)</vt:lpstr>
      <vt:lpstr>Extendable Array ADT Methods (2)</vt:lpstr>
      <vt:lpstr>Extendable Array ADT Methods (3)</vt:lpstr>
      <vt:lpstr>Extendable Array ADT Methods (4)</vt:lpstr>
      <vt:lpstr>Proposition 6.2</vt:lpstr>
      <vt:lpstr>The STL Vector </vt:lpstr>
      <vt:lpstr>The STL Vector  </vt:lpstr>
      <vt:lpstr>STL Operators</vt:lpstr>
      <vt:lpstr>The STL Vector Methods (1)</vt:lpstr>
      <vt:lpstr>The STL Vector Methods (2)</vt:lpstr>
      <vt:lpstr>The STL Vector Web Site</vt:lpstr>
      <vt:lpstr>Lists</vt:lpstr>
      <vt:lpstr>Node-Based Operations</vt:lpstr>
      <vt:lpstr>Removing a Node</vt:lpstr>
      <vt:lpstr>Inserting a Node</vt:lpstr>
      <vt:lpstr>Containers and Positions</vt:lpstr>
      <vt:lpstr>Position ADT (1) </vt:lpstr>
      <vt:lpstr>Position ADT (2) </vt:lpstr>
      <vt:lpstr>Position ADT (3) </vt:lpstr>
      <vt:lpstr>A List Container</vt:lpstr>
      <vt:lpstr>Positions</vt:lpstr>
      <vt:lpstr>Iterators</vt:lpstr>
      <vt:lpstr>Iterators</vt:lpstr>
      <vt:lpstr>More on Iterators</vt:lpstr>
      <vt:lpstr>Traversing a Container  </vt:lpstr>
      <vt:lpstr>Special Iterators for List L</vt:lpstr>
      <vt:lpstr>Iterating Through a Container</vt:lpstr>
      <vt:lpstr>List ADT Methods (1)</vt:lpstr>
      <vt:lpstr>List ADT Methods (2)</vt:lpstr>
      <vt:lpstr>Error Conditions</vt:lpstr>
      <vt:lpstr>List ADT Example</vt:lpstr>
      <vt:lpstr>Applications of the list ADT</vt:lpstr>
      <vt:lpstr>Implementing the List ADT</vt:lpstr>
      <vt:lpstr>Struct Node</vt:lpstr>
      <vt:lpstr>Iterator Class  </vt:lpstr>
      <vt:lpstr>Iterator Class Methods</vt:lpstr>
      <vt:lpstr>NodeList Definition</vt:lpstr>
      <vt:lpstr>NodeList Data Members</vt:lpstr>
      <vt:lpstr>Performance Consideration with Iterators </vt:lpstr>
      <vt:lpstr>The STL List</vt:lpstr>
      <vt:lpstr>The STL List Methods (1)</vt:lpstr>
      <vt:lpstr>The STL List Methods (2)</vt:lpstr>
      <vt:lpstr>The STL List Web Site</vt:lpstr>
      <vt:lpstr>STL Containers Summary  </vt:lpstr>
      <vt:lpstr>STL Iterators</vt:lpstr>
      <vt:lpstr>STL Iterators - 2</vt:lpstr>
      <vt:lpstr>Using Iterators</vt:lpstr>
      <vt:lpstr>Traversing a Vector without an Iterator</vt:lpstr>
      <vt:lpstr>Using Iterators</vt:lpstr>
      <vt:lpstr>Const Iterators - 1</vt:lpstr>
      <vt:lpstr>Const Iterator Example</vt:lpstr>
      <vt:lpstr>STL Iterator-Based Container Methods</vt:lpstr>
      <vt:lpstr>STL Methods that use Iterators as Arguments (1)</vt:lpstr>
      <vt:lpstr>STL Methods that use Iterators as Arguments (2)</vt:lpstr>
      <vt:lpstr>STL Methods that use Iterators as Arguments (3)</vt:lpstr>
      <vt:lpstr>More on Iterators (1)</vt:lpstr>
      <vt:lpstr>More on Iterators (2)</vt:lpstr>
      <vt:lpstr>More on Iterators (3)</vt:lpstr>
      <vt:lpstr>STL Vectors and Algorithms (1)</vt:lpstr>
      <vt:lpstr>STL Vectors and Algorithms (2)</vt:lpstr>
      <vt:lpstr>Sequences</vt:lpstr>
      <vt:lpstr>Sequences</vt:lpstr>
      <vt:lpstr>Sequence ADT Bridge Methods</vt:lpstr>
      <vt:lpstr>Linked List Implementation</vt:lpstr>
      <vt:lpstr>Implementing the Sequence ADT via an Array</vt:lpstr>
      <vt:lpstr>Adding an Element to the Sequence</vt:lpstr>
      <vt:lpstr>Array Implementation Performance</vt:lpstr>
      <vt:lpstr>Array-based Implementation using a Circular Array</vt:lpstr>
      <vt:lpstr>Performance Comparison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Jerry Lebowitz</cp:lastModifiedBy>
  <cp:revision>773</cp:revision>
  <dcterms:created xsi:type="dcterms:W3CDTF">2002-01-21T02:22:10Z</dcterms:created>
  <dcterms:modified xsi:type="dcterms:W3CDTF">2018-01-30T04:35:41Z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