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jpe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7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F04500"/>
    <a:srgbClr val="EF0129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64.xml"/><Relationship Id="rId3" Type="http://schemas.openxmlformats.org/officeDocument/2006/relationships/slide" Target="slides/slide6.xml"/><Relationship Id="rId21" Type="http://schemas.openxmlformats.org/officeDocument/2006/relationships/slide" Target="slides/slide26.xml"/><Relationship Id="rId34" Type="http://schemas.openxmlformats.org/officeDocument/2006/relationships/slide" Target="slides/slide53.xml"/><Relationship Id="rId42" Type="http://schemas.openxmlformats.org/officeDocument/2006/relationships/slide" Target="slides/slide6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52.xml"/><Relationship Id="rId38" Type="http://schemas.openxmlformats.org/officeDocument/2006/relationships/slide" Target="slides/slide63.xml"/><Relationship Id="rId46" Type="http://schemas.openxmlformats.org/officeDocument/2006/relationships/slide" Target="slides/slide72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5.xml"/><Relationship Id="rId29" Type="http://schemas.openxmlformats.org/officeDocument/2006/relationships/slide" Target="slides/slide35.xml"/><Relationship Id="rId41" Type="http://schemas.openxmlformats.org/officeDocument/2006/relationships/slide" Target="slides/slide6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32" Type="http://schemas.openxmlformats.org/officeDocument/2006/relationships/slide" Target="slides/slide47.xml"/><Relationship Id="rId37" Type="http://schemas.openxmlformats.org/officeDocument/2006/relationships/slide" Target="slides/slide62.xml"/><Relationship Id="rId40" Type="http://schemas.openxmlformats.org/officeDocument/2006/relationships/slide" Target="slides/slide65.xml"/><Relationship Id="rId45" Type="http://schemas.openxmlformats.org/officeDocument/2006/relationships/slide" Target="slides/slide71.xml"/><Relationship Id="rId5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61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31" Type="http://schemas.openxmlformats.org/officeDocument/2006/relationships/slide" Target="slides/slide46.xml"/><Relationship Id="rId44" Type="http://schemas.openxmlformats.org/officeDocument/2006/relationships/slide" Target="slides/slide69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3.xml"/><Relationship Id="rId30" Type="http://schemas.openxmlformats.org/officeDocument/2006/relationships/slide" Target="slides/slide44.xml"/><Relationship Id="rId35" Type="http://schemas.openxmlformats.org/officeDocument/2006/relationships/slide" Target="slides/slide60.xml"/><Relationship Id="rId43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B3513369-9D6F-434B-BE65-9E55A262EDBD}" type="slidenum">
              <a:rPr lang="en-US"/>
              <a:pPr/>
              <a:t>1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08025"/>
            <a:ext cx="4681537" cy="3509963"/>
          </a:xfrm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484" y="4459527"/>
            <a:ext cx="5206423" cy="4224814"/>
          </a:xfrm>
        </p:spPr>
        <p:txBody>
          <a:bodyPr/>
          <a:lstStyle/>
          <a:p>
            <a:pPr defTabSz="10118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86B3F58-F384-49A1-94D8-A99A5365EB0B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86B3F58-F384-49A1-94D8-A99A5365EB0B}" type="slidenum">
              <a:rPr lang="en-US"/>
              <a:pPr/>
              <a:t>13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9E39DCEE-05F4-40C8-A798-0568F1F14970}" type="slidenum">
              <a:rPr lang="en-US"/>
              <a:pPr/>
              <a:t>14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AA7C6C0-985E-4B85-A319-C20C0B334614}" type="slidenum">
              <a:rPr lang="en-US"/>
              <a:pPr/>
              <a:t>16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8025"/>
            <a:ext cx="4691062" cy="35179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483" y="4459528"/>
            <a:ext cx="5209511" cy="42217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67EE352E-2E3B-463F-AA06-ADA53E1F2650}" type="slidenum">
              <a:rPr lang="en-US"/>
              <a:pPr/>
              <a:t>17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67EE352E-2E3B-463F-AA06-ADA53E1F2650}" type="slidenum">
              <a:rPr lang="en-US"/>
              <a:pPr/>
              <a:t>18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2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2E2F1EF-48AD-41F1-BFAC-4F7223499351}" type="slidenum">
              <a:rPr lang="en-US"/>
              <a:pPr/>
              <a:t>19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8F9DD5D9-8D4B-4E6E-B8C8-025228717E45}" type="slidenum">
              <a:rPr lang="en-US"/>
              <a:pPr/>
              <a:t>20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467082E2-DFFA-461B-A2B4-D2686152C512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1DBC00AC-CDAD-44BB-BDBA-097B00BF2669}" type="slidenum">
              <a:rPr lang="en-US"/>
              <a:pPr/>
              <a:t>22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2A622392-BD02-4486-9F08-A3414DA33015}" type="slidenum">
              <a:rPr lang="en-US"/>
              <a:pPr/>
              <a:t>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11200"/>
            <a:ext cx="4678362" cy="3508375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941" y="4459528"/>
            <a:ext cx="5211055" cy="4223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6CF85A56-236B-436E-A243-917EC493027B}" type="slidenum">
              <a:rPr lang="en-US"/>
              <a:pPr/>
              <a:t>23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08AEF27D-53F8-45EF-8C71-42E9680ECB87}" type="slidenum">
              <a:rPr lang="en-US"/>
              <a:pPr/>
              <a:t>24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0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8448D14F-6F2E-4695-A4EC-C1683A53A39F}" type="slidenum">
              <a:rPr lang="en-US"/>
              <a:pPr/>
              <a:t>25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CB4D3B0D-7A81-42B9-9F77-BA9CF1A12DF4}" type="slidenum">
              <a:rPr lang="en-US"/>
              <a:pPr/>
              <a:t>26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CB4D3B0D-7A81-42B9-9F77-BA9CF1A12DF4}" type="slidenum">
              <a:rPr lang="en-US"/>
              <a:pPr/>
              <a:t>27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4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86B3F58-F384-49A1-94D8-A99A5365EB0B}" type="slidenum">
              <a:rPr lang="en-US"/>
              <a:pPr/>
              <a:t>28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86B3F58-F384-49A1-94D8-A99A5365EB0B}" type="slidenum">
              <a:rPr lang="en-US"/>
              <a:pPr/>
              <a:t>29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7AC18647-769C-4C73-B167-51B58281542D}" type="slidenum">
              <a:rPr lang="en-US"/>
              <a:pPr/>
              <a:t>30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9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8448D14F-6F2E-4695-A4EC-C1683A53A39F}" type="slidenum">
              <a:rPr lang="en-US"/>
              <a:pPr/>
              <a:t>31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6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A98F4862-523B-4CE2-B26D-C4236E6F99D1}" type="slidenum">
              <a:rPr lang="en-US"/>
              <a:pPr/>
              <a:t>32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B25B5756-982C-464A-978F-AE235BBF93C3}" type="slidenum">
              <a:rPr lang="en-US"/>
              <a:pPr/>
              <a:t>4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2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86B3F58-F384-49A1-94D8-A99A5365EB0B}" type="slidenum">
              <a:rPr lang="en-US"/>
              <a:pPr/>
              <a:t>34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AA7C6C0-985E-4B85-A319-C20C0B334614}" type="slidenum">
              <a:rPr lang="en-US"/>
              <a:pPr/>
              <a:t>35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8025"/>
            <a:ext cx="4691062" cy="35179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483" y="4459528"/>
            <a:ext cx="5209511" cy="42217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2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D7DD0078-FF7F-4968-A066-187D24073E0D}" type="slidenum">
              <a:rPr lang="en-US"/>
              <a:pPr/>
              <a:t>37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D7DD0078-FF7F-4968-A066-187D24073E0D}" type="slidenum">
              <a:rPr lang="en-US"/>
              <a:pPr/>
              <a:t>38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5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D7DD0078-FF7F-4968-A066-187D24073E0D}" type="slidenum">
              <a:rPr lang="en-US"/>
              <a:pPr/>
              <a:t>39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12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359F42FB-6261-4584-96F7-96774366D07B}" type="slidenum">
              <a:rPr lang="en-US"/>
              <a:pPr/>
              <a:t>40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6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41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6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467082E2-DFFA-461B-A2B4-D2686152C512}" type="slidenum">
              <a:rPr lang="en-US"/>
              <a:pPr/>
              <a:t>42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4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6342C96E-E47C-4DF4-A5FC-0A0D7311BA1A}" type="slidenum">
              <a:rPr lang="en-US"/>
              <a:pPr/>
              <a:t>45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1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noFill/>
        </p:spPr>
        <p:txBody>
          <a:bodyPr lIns="89254" tIns="44627" rIns="89254" bIns="44627"/>
          <a:lstStyle/>
          <a:p>
            <a:fld id="{852368CA-8EC7-4E39-94F1-1E56B4B69C6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1FE5F57F-3C11-4BE0-BFB5-EDC507C74087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95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noFill/>
        </p:spPr>
        <p:txBody>
          <a:bodyPr lIns="89254" tIns="44627" rIns="89254" bIns="44627"/>
          <a:lstStyle/>
          <a:p>
            <a:fld id="{192FC8A2-2669-436C-B14D-2B1A44361E5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4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noFill/>
        </p:spPr>
        <p:txBody>
          <a:bodyPr lIns="89254" tIns="44627" rIns="89254" bIns="44627"/>
          <a:lstStyle/>
          <a:p>
            <a:fld id="{B4DA0CF3-C6BC-4BBA-8135-047BC22D024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5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noFill/>
        </p:spPr>
        <p:txBody>
          <a:bodyPr lIns="89254" tIns="44627" rIns="89254" bIns="44627"/>
          <a:lstStyle/>
          <a:p>
            <a:fld id="{9F50A574-0B98-4E27-B2A9-68419862457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8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64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5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65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5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68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69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32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71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1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19BC131-CA86-44E4-9FFD-9A3C62942B24}" type="slidenum">
              <a:rPr lang="en-US"/>
              <a:pPr/>
              <a:t>72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1E0F263F-7E16-4588-BC08-247B4532DD09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5B46B959-8B66-4CDA-B1A2-9EBCA028F828}" type="slidenum">
              <a:rPr lang="en-US"/>
              <a:pPr/>
              <a:t>7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D19489FF-D589-4EF7-9140-00ACA6EF086B}" type="slidenum">
              <a:rPr lang="en-US"/>
              <a:pPr/>
              <a:t>8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11200"/>
            <a:ext cx="4676775" cy="3506788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E711E06D-D485-4B37-8CE1-9CBF8AB0DA39}" type="slidenum">
              <a:rPr lang="en-US"/>
              <a:pPr/>
              <a:t>9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708" y="8917498"/>
            <a:ext cx="3077225" cy="469424"/>
          </a:xfrm>
          <a:prstGeom prst="rect">
            <a:avLst/>
          </a:prstGeom>
          <a:ln/>
        </p:spPr>
        <p:txBody>
          <a:bodyPr lIns="89254" tIns="44627" rIns="89254" bIns="44627"/>
          <a:lstStyle/>
          <a:p>
            <a:fld id="{C3DD9CB8-EDD5-4E9A-AA69-A798588B6B20}" type="slidenum">
              <a:rPr lang="en-US"/>
              <a:pPr/>
              <a:t>11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4850"/>
            <a:ext cx="4692650" cy="3519488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48" y="4459527"/>
            <a:ext cx="5681980" cy="42248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2/5/2018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A535117-02A6-4B8F-BE85-23CC8654DAEB}" type="slidenum">
              <a:rPr lang="en-US"/>
              <a:pPr/>
              <a:t>1</a:t>
            </a:fld>
            <a:endParaRPr lang="en-US"/>
          </a:p>
        </p:txBody>
      </p:sp>
      <p:sp>
        <p:nvSpPr>
          <p:cNvPr id="68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37338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7</a:t>
            </a:r>
            <a:br>
              <a:rPr lang="en-US" sz="65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899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2" y="17160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Tree ADT Methods</a:t>
            </a:r>
            <a:endParaRPr lang="en-US" dirty="0"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position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tree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p.parent</a:t>
            </a:r>
            <a:r>
              <a:rPr lang="en-US" sz="2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the parent of p: error occurs if p is the root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p.children</a:t>
            </a:r>
            <a:r>
              <a:rPr lang="en-US" sz="2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a position list containing the children of node p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 is ordered, then the children are returned in order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p.isRoot</a:t>
            </a:r>
            <a:r>
              <a:rPr lang="en-US" sz="2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true if p is the root otherwise false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p.isExternal</a:t>
            </a:r>
            <a:r>
              <a:rPr lang="en-US" sz="2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true if p is external otherwise false</a:t>
            </a:r>
          </a:p>
          <a:p>
            <a:pPr marL="742950" lvl="2" indent="-342900">
              <a:buClr>
                <a:schemeClr val="hlink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56EE091-0AFE-448E-BFEF-D39A8AB01669}" type="slidenum">
              <a:rPr lang="en-US"/>
              <a:pPr/>
              <a:t>10</a:t>
            </a:fld>
            <a:endParaRPr lang="en-US"/>
          </a:p>
        </p:txBody>
      </p:sp>
      <p:pic>
        <p:nvPicPr>
          <p:cNvPr id="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782122"/>
            <a:ext cx="656595" cy="757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4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20CB9EC-B1C8-4EA8-93C3-FA330B93D45B}" type="slidenum">
              <a:rPr lang="en-US"/>
              <a:pPr/>
              <a:t>11</a:t>
            </a:fld>
            <a:endParaRPr lang="en-US"/>
          </a:p>
        </p:txBody>
      </p:sp>
      <p:sp>
        <p:nvSpPr>
          <p:cNvPr id="69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 Generic Methods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size():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the number of nodes in the tree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empty():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Tests whether the tree has any nodes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positions():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position list of all the nodes in the tree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root():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position for the tree’s root, an error occurs if the tree is empty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5998" y="2266950"/>
            <a:ext cx="1297002" cy="131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22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12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Class Interface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30" y="2016590"/>
            <a:ext cx="8202769" cy="258532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dirty="0">
                <a:solidFill>
                  <a:srgbClr val="FFFF00"/>
                </a:solidFill>
              </a:rPr>
              <a:t>template &lt;</a:t>
            </a:r>
            <a:r>
              <a:rPr lang="en-US" dirty="0" err="1">
                <a:solidFill>
                  <a:srgbClr val="FFFF00"/>
                </a:solidFill>
              </a:rPr>
              <a:t>typename</a:t>
            </a:r>
            <a:r>
              <a:rPr lang="en-US" dirty="0">
                <a:solidFill>
                  <a:srgbClr val="FFFF00"/>
                </a:solidFill>
              </a:rPr>
              <a:t> E&gt;			// base element type</a:t>
            </a:r>
          </a:p>
          <a:p>
            <a:r>
              <a:rPr lang="en-US" dirty="0">
                <a:solidFill>
                  <a:srgbClr val="FFFF00"/>
                </a:solidFill>
              </a:rPr>
              <a:t>  class Position&lt;E&gt; {			// a node position</a:t>
            </a:r>
          </a:p>
          <a:p>
            <a:r>
              <a:rPr lang="en-US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dirty="0">
                <a:solidFill>
                  <a:srgbClr val="FFFF00"/>
                </a:solidFill>
              </a:rPr>
              <a:t>    E&amp; operator*();				// get element</a:t>
            </a:r>
          </a:p>
          <a:p>
            <a:r>
              <a:rPr lang="en-US" dirty="0">
                <a:solidFill>
                  <a:srgbClr val="FFFF00"/>
                </a:solidFill>
              </a:rPr>
              <a:t>    Position parent() const;			// get parent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PositionList</a:t>
            </a:r>
            <a:r>
              <a:rPr lang="en-US" dirty="0">
                <a:solidFill>
                  <a:srgbClr val="FFFF00"/>
                </a:solidFill>
              </a:rPr>
              <a:t> children() const; 		// get node's children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bool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isRoot</a:t>
            </a:r>
            <a:r>
              <a:rPr lang="en-US" dirty="0">
                <a:solidFill>
                  <a:srgbClr val="FFFF00"/>
                </a:solidFill>
              </a:rPr>
              <a:t>() const; 			// root node?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bool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isExternal</a:t>
            </a:r>
            <a:r>
              <a:rPr lang="en-US" dirty="0">
                <a:solidFill>
                  <a:srgbClr val="FFFF00"/>
                </a:solidFill>
              </a:rPr>
              <a:t>() const; 			// external node?</a:t>
            </a:r>
          </a:p>
          <a:p>
            <a:r>
              <a:rPr lang="en-US" dirty="0">
                <a:solidFill>
                  <a:srgbClr val="FFFF00"/>
                </a:solidFill>
              </a:rPr>
              <a:t>  };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6733" y="38654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479201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1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 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881174"/>
            <a:ext cx="8390586" cy="484803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600" b="1" dirty="0" err="1">
                <a:effectLst/>
              </a:rPr>
              <a:t>PositionList</a:t>
            </a:r>
            <a:r>
              <a:rPr lang="en-US" sz="2600" b="1" dirty="0">
                <a:effectLst/>
              </a:rPr>
              <a:t> – </a:t>
            </a:r>
            <a:r>
              <a:rPr lang="en-US" sz="2600" b="1" dirty="0"/>
              <a:t>is a </a:t>
            </a:r>
            <a:r>
              <a:rPr lang="en-US" sz="2600" b="1" dirty="0">
                <a:effectLst/>
              </a:rPr>
              <a:t>&lt;list&gt; STL </a:t>
            </a:r>
          </a:p>
          <a:p>
            <a:pPr lvl="1"/>
            <a:r>
              <a:rPr lang="en-US" sz="2600" b="1" dirty="0"/>
              <a:t>Provides an iterator type (called Iterator)</a:t>
            </a:r>
          </a:p>
          <a:p>
            <a:pPr lvl="1"/>
            <a:r>
              <a:rPr lang="en-US" sz="2600" b="1" dirty="0"/>
              <a:t>Note: </a:t>
            </a:r>
          </a:p>
          <a:p>
            <a:pPr lvl="2"/>
            <a:r>
              <a:rPr lang="en-US" sz="2600" b="1" dirty="0"/>
              <a:t>A class can be declared within the scope of another class</a:t>
            </a:r>
          </a:p>
          <a:p>
            <a:pPr lvl="3"/>
            <a:r>
              <a:rPr lang="en-US" sz="2600" b="1" dirty="0"/>
              <a:t>Called a "</a:t>
            </a:r>
            <a:r>
              <a:rPr lang="en-US" sz="2600" b="1" dirty="0">
                <a:solidFill>
                  <a:srgbClr val="FFFF00"/>
                </a:solidFill>
              </a:rPr>
              <a:t>nested class</a:t>
            </a:r>
            <a:r>
              <a:rPr lang="en-US" sz="2600" b="1" dirty="0"/>
              <a:t>" </a:t>
            </a:r>
          </a:p>
          <a:p>
            <a:pPr lvl="3"/>
            <a:r>
              <a:rPr lang="en-US" sz="2600" b="1" dirty="0"/>
              <a:t>Nested classes are considered to be within the scope of the enclosing class and are available for use within that scope</a:t>
            </a:r>
          </a:p>
          <a:p>
            <a:pPr lvl="3"/>
            <a:r>
              <a:rPr lang="en-US" sz="2600" b="1" dirty="0"/>
              <a:t>To refer to a nested class from a scope other than its immediate enclosing scope, one must use a fully qualified name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130888"/>
            <a:ext cx="8314386" cy="313631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template &lt;</a:t>
            </a:r>
            <a:r>
              <a:rPr lang="en-US" b="1" dirty="0" err="1">
                <a:solidFill>
                  <a:srgbClr val="FFFF00"/>
                </a:solidFill>
              </a:rPr>
              <a:t>typename</a:t>
            </a:r>
            <a:r>
              <a:rPr lang="en-US" b="1" dirty="0">
                <a:solidFill>
                  <a:srgbClr val="FFFF00"/>
                </a:solidFill>
              </a:rPr>
              <a:t> E&gt;			// base element type</a:t>
            </a:r>
          </a:p>
          <a:p>
            <a:r>
              <a:rPr lang="en-US" b="1" dirty="0">
                <a:solidFill>
                  <a:srgbClr val="FFFF00"/>
                </a:solidFill>
              </a:rPr>
              <a:t>  class Tree&lt;E&gt; {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					// public types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class Position;				// a node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class </a:t>
            </a:r>
            <a:r>
              <a:rPr lang="en-US" b="1" dirty="0" err="1">
                <a:solidFill>
                  <a:srgbClr val="FFFF00"/>
                </a:solidFill>
              </a:rPr>
              <a:t>PositionList</a:t>
            </a:r>
            <a:r>
              <a:rPr lang="en-US" b="1" dirty="0">
                <a:solidFill>
                  <a:srgbClr val="FFFF00"/>
                </a:solidFill>
              </a:rPr>
              <a:t>;			// a list of positions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					// public functions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size() const;				// number of nodes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empty() const;			// is tree empty?</a:t>
            </a:r>
          </a:p>
          <a:p>
            <a:r>
              <a:rPr lang="en-US" b="1" dirty="0">
                <a:solidFill>
                  <a:srgbClr val="FFFF00"/>
                </a:solidFill>
              </a:rPr>
              <a:t>    Position root() const;			// get the root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PositionList</a:t>
            </a:r>
            <a:r>
              <a:rPr lang="en-US" b="1" dirty="0">
                <a:solidFill>
                  <a:srgbClr val="FFFF00"/>
                </a:solidFill>
              </a:rPr>
              <a:t> positions() const;		// get positions of all nodes</a:t>
            </a:r>
          </a:p>
          <a:p>
            <a:r>
              <a:rPr lang="en-US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9366" y="35623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7.2</a:t>
            </a:r>
          </a:p>
        </p:txBody>
      </p:sp>
    </p:spTree>
    <p:extLst>
      <p:ext uri="{BB962C8B-B14F-4D97-AF65-F5344CB8AC3E}">
        <p14:creationId xmlns:p14="http://schemas.microsoft.com/office/powerpoint/2010/main" val="15416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1B40ED4-114D-45D1-89A7-D520EE19C0C4}" type="slidenum">
              <a:rPr lang="en-US"/>
              <a:pPr/>
              <a:t>14</a:t>
            </a:fld>
            <a:endParaRPr lang="en-US"/>
          </a:p>
        </p:txBody>
      </p:sp>
      <p:sp>
        <p:nvSpPr>
          <p:cNvPr id="70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04800"/>
            <a:ext cx="8229600" cy="893763"/>
          </a:xfrm>
        </p:spPr>
        <p:txBody>
          <a:bodyPr>
            <a:normAutofit/>
          </a:bodyPr>
          <a:lstStyle/>
          <a:p>
            <a:r>
              <a:rPr lang="en-US" sz="4000"/>
              <a:t>Linked Structure for General Trees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990600"/>
          </a:xfrm>
          <a:solidFill>
            <a:schemeClr val="tx1"/>
          </a:solidFill>
          <a:ln w="57150">
            <a:solidFill>
              <a:srgbClr val="EF0129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800" dirty="0">
                <a:solidFill>
                  <a:schemeClr val="bg1"/>
                </a:solidFill>
              </a:rPr>
              <a:t>A tree can be viewed as a linked structure where each node as the following format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3352800" y="3200400"/>
            <a:ext cx="543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Children container (List or an array to store links to the children)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2259013" y="4171950"/>
            <a:ext cx="1035050" cy="915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3294063" y="4171950"/>
            <a:ext cx="1035050" cy="915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4329113" y="4171950"/>
            <a:ext cx="1035050" cy="9159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7592" name="AutoShape 8"/>
          <p:cNvCxnSpPr>
            <a:cxnSpLocks noChangeShapeType="1"/>
          </p:cNvCxnSpPr>
          <p:nvPr/>
        </p:nvCxnSpPr>
        <p:spPr bwMode="auto">
          <a:xfrm rot="10800000">
            <a:off x="2514600" y="3657600"/>
            <a:ext cx="1554163" cy="68580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707593" name="AutoShape 9"/>
          <p:cNvCxnSpPr>
            <a:cxnSpLocks noChangeShapeType="1"/>
          </p:cNvCxnSpPr>
          <p:nvPr/>
        </p:nvCxnSpPr>
        <p:spPr bwMode="auto">
          <a:xfrm flipV="1">
            <a:off x="4846638" y="3943350"/>
            <a:ext cx="1554162" cy="68580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</p:cxnSp>
      <p:cxnSp>
        <p:nvCxnSpPr>
          <p:cNvPr id="707594" name="AutoShape 10"/>
          <p:cNvCxnSpPr>
            <a:cxnSpLocks noChangeShapeType="1"/>
          </p:cNvCxnSpPr>
          <p:nvPr/>
        </p:nvCxnSpPr>
        <p:spPr bwMode="auto">
          <a:xfrm rot="16200000" flipH="1">
            <a:off x="2481262" y="5138738"/>
            <a:ext cx="993775" cy="12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</p:cxnSp>
      <p:sp>
        <p:nvSpPr>
          <p:cNvPr id="707595" name="Text Box 11"/>
          <p:cNvSpPr txBox="1">
            <a:spLocks noChangeArrowheads="1"/>
          </p:cNvSpPr>
          <p:nvPr/>
        </p:nvSpPr>
        <p:spPr bwMode="auto">
          <a:xfrm>
            <a:off x="1524000" y="3413125"/>
            <a:ext cx="909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parent</a:t>
            </a:r>
          </a:p>
        </p:txBody>
      </p: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2438400" y="5562600"/>
            <a:ext cx="1081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element</a:t>
            </a: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>
            <a:off x="304800" y="2895600"/>
            <a:ext cx="8534400" cy="3429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4D01974-5A57-416D-9CB3-4C39042A09CA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0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pitchFamily="18" charset="2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76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7962" y="1460241"/>
            <a:ext cx="3852863" cy="2177325"/>
          </a:xfrm>
          <a:solidFill>
            <a:schemeClr val="tx1"/>
          </a:solidFill>
          <a:ln w="38100">
            <a:solidFill>
              <a:srgbClr val="990033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pitchFamily="18" charset="2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496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97" name="AutoShape 71"/>
            <p:cNvCxnSpPr>
              <a:cxnSpLocks noChangeShapeType="1"/>
              <a:stCxn id="18499" idx="2"/>
              <a:endCxn id="18498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498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Text Box 87"/>
          <p:cNvSpPr txBox="1">
            <a:spLocks noChangeArrowheads="1"/>
          </p:cNvSpPr>
          <p:nvPr/>
        </p:nvSpPr>
        <p:spPr bwMode="auto">
          <a:xfrm>
            <a:off x="4114800" y="188912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7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58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1" name="AutoShape 104"/>
          <p:cNvCxnSpPr>
            <a:cxnSpLocks noChangeShapeType="1"/>
            <a:stCxn id="18459" idx="4"/>
            <a:endCxn id="18468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8462" name="AutoShape 105"/>
          <p:cNvCxnSpPr>
            <a:cxnSpLocks noChangeShapeType="1"/>
            <a:stCxn id="18460" idx="4"/>
            <a:endCxn id="18471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63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</a:t>
            </a:r>
          </a:p>
        </p:txBody>
      </p:sp>
      <p:sp>
        <p:nvSpPr>
          <p:cNvPr id="18465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66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68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69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</a:t>
            </a:r>
          </a:p>
        </p:txBody>
      </p:sp>
      <p:sp>
        <p:nvSpPr>
          <p:cNvPr id="18471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72" name="Text Box 89"/>
          <p:cNvSpPr txBox="1">
            <a:spLocks noChangeArrowheads="1"/>
          </p:cNvSpPr>
          <p:nvPr/>
        </p:nvSpPr>
        <p:spPr bwMode="auto">
          <a:xfrm>
            <a:off x="5200650" y="3124200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73" name="Text Box 91"/>
          <p:cNvSpPr txBox="1">
            <a:spLocks noChangeArrowheads="1"/>
          </p:cNvSpPr>
          <p:nvPr/>
        </p:nvSpPr>
        <p:spPr bwMode="auto">
          <a:xfrm>
            <a:off x="6437313" y="3124200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4" name="Text Box 93"/>
          <p:cNvSpPr txBox="1">
            <a:spLocks noChangeArrowheads="1"/>
          </p:cNvSpPr>
          <p:nvPr/>
        </p:nvSpPr>
        <p:spPr bwMode="auto">
          <a:xfrm>
            <a:off x="7685088" y="3124200"/>
            <a:ext cx="31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8475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2147483647 w 578"/>
              <a:gd name="T1" fmla="*/ 2147483647 h 1245"/>
              <a:gd name="T2" fmla="*/ 2147483647 w 578"/>
              <a:gd name="T3" fmla="*/ 2147483647 h 1245"/>
              <a:gd name="T4" fmla="*/ 2147483647 w 578"/>
              <a:gd name="T5" fmla="*/ 2147483647 h 1245"/>
              <a:gd name="T6" fmla="*/ 2147483647 w 578"/>
              <a:gd name="T7" fmla="*/ 2147483647 h 1245"/>
              <a:gd name="T8" fmla="*/ 2147483647 w 578"/>
              <a:gd name="T9" fmla="*/ 2147483647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2147483647 w 1515"/>
              <a:gd name="T1" fmla="*/ 2147483647 h 1360"/>
              <a:gd name="T2" fmla="*/ 2147483647 w 1515"/>
              <a:gd name="T3" fmla="*/ 2147483647 h 1360"/>
              <a:gd name="T4" fmla="*/ 2147483647 w 1515"/>
              <a:gd name="T5" fmla="*/ 2147483647 h 1360"/>
              <a:gd name="T6" fmla="*/ 2147483647 w 1515"/>
              <a:gd name="T7" fmla="*/ 2147483647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147483647 w 2409"/>
              <a:gd name="T1" fmla="*/ 2147483647 h 1478"/>
              <a:gd name="T2" fmla="*/ 2147483647 w 2409"/>
              <a:gd name="T3" fmla="*/ 2147483647 h 1478"/>
              <a:gd name="T4" fmla="*/ 2147483647 w 2409"/>
              <a:gd name="T5" fmla="*/ 2147483647 h 1478"/>
              <a:gd name="T6" fmla="*/ 2147483647 w 2409"/>
              <a:gd name="T7" fmla="*/ 2147483647 h 1478"/>
              <a:gd name="T8" fmla="*/ 2147483647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</a:t>
            </a:r>
          </a:p>
        </p:txBody>
      </p:sp>
      <p:sp>
        <p:nvSpPr>
          <p:cNvPr id="18483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84" name="Text Box 135"/>
          <p:cNvSpPr txBox="1">
            <a:spLocks noChangeArrowheads="1"/>
          </p:cNvSpPr>
          <p:nvPr/>
        </p:nvSpPr>
        <p:spPr bwMode="auto">
          <a:xfrm>
            <a:off x="6181725" y="5545138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85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2147483647 w 183"/>
              <a:gd name="T1" fmla="*/ 0 h 846"/>
              <a:gd name="T2" fmla="*/ 2147483647 w 183"/>
              <a:gd name="T3" fmla="*/ 2147483647 h 846"/>
              <a:gd name="T4" fmla="*/ 2147483647 w 183"/>
              <a:gd name="T5" fmla="*/ 2147483647 h 846"/>
              <a:gd name="T6" fmla="*/ 2147483647 w 183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</a:t>
            </a:r>
          </a:p>
        </p:txBody>
      </p:sp>
      <p:sp>
        <p:nvSpPr>
          <p:cNvPr id="18488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pitchFamily="18" charset="2"/>
            </a:endParaRPr>
          </a:p>
        </p:txBody>
      </p:sp>
      <p:sp>
        <p:nvSpPr>
          <p:cNvPr id="18489" name="Text Box 144"/>
          <p:cNvSpPr txBox="1">
            <a:spLocks noChangeArrowheads="1"/>
          </p:cNvSpPr>
          <p:nvPr/>
        </p:nvSpPr>
        <p:spPr bwMode="auto">
          <a:xfrm>
            <a:off x="7548563" y="554513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8490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7 w 282"/>
              <a:gd name="T3" fmla="*/ 2147483647 h 390"/>
              <a:gd name="T4" fmla="*/ 2147483647 w 282"/>
              <a:gd name="T5" fmla="*/ 2147483647 h 390"/>
              <a:gd name="T6" fmla="*/ 2147483647 w 28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147483647 w 290"/>
              <a:gd name="T1" fmla="*/ 0 h 408"/>
              <a:gd name="T2" fmla="*/ 2147483647 w 290"/>
              <a:gd name="T3" fmla="*/ 2147483647 h 408"/>
              <a:gd name="T4" fmla="*/ 2147483647 w 290"/>
              <a:gd name="T5" fmla="*/ 2147483647 h 408"/>
              <a:gd name="T6" fmla="*/ 0 w 290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2147483647 w 82"/>
              <a:gd name="T1" fmla="*/ 0 h 630"/>
              <a:gd name="T2" fmla="*/ 2147483647 w 82"/>
              <a:gd name="T3" fmla="*/ 2147483647 h 630"/>
              <a:gd name="T4" fmla="*/ 2147483647 w 82"/>
              <a:gd name="T5" fmla="*/ 2147483647 h 630"/>
              <a:gd name="T6" fmla="*/ 2147483647 w 8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2147483647 w 546"/>
              <a:gd name="T1" fmla="*/ 2147483647 h 1854"/>
              <a:gd name="T2" fmla="*/ 2147483647 w 546"/>
              <a:gd name="T3" fmla="*/ 2147483647 h 1854"/>
              <a:gd name="T4" fmla="*/ 2147483647 w 546"/>
              <a:gd name="T5" fmla="*/ 2147483647 h 1854"/>
              <a:gd name="T6" fmla="*/ 2147483647 w 546"/>
              <a:gd name="T7" fmla="*/ 2147483647 h 1854"/>
              <a:gd name="T8" fmla="*/ 2147483647 w 546"/>
              <a:gd name="T9" fmla="*/ 2147483647 h 1854"/>
              <a:gd name="T10" fmla="*/ 2147483647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4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2147483647 w 941"/>
              <a:gd name="T1" fmla="*/ 2147483647 h 1660"/>
              <a:gd name="T2" fmla="*/ 2147483647 w 941"/>
              <a:gd name="T3" fmla="*/ 2147483647 h 1660"/>
              <a:gd name="T4" fmla="*/ 2147483647 w 941"/>
              <a:gd name="T5" fmla="*/ 2147483647 h 1660"/>
              <a:gd name="T6" fmla="*/ 2147483647 w 941"/>
              <a:gd name="T7" fmla="*/ 2147483647 h 1660"/>
              <a:gd name="T8" fmla="*/ 2147483647 w 941"/>
              <a:gd name="T9" fmla="*/ 2147483647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389120" y="4689566"/>
            <a:ext cx="901337" cy="75764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16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842"/>
            <a:ext cx="8229600" cy="1143000"/>
          </a:xfrm>
        </p:spPr>
        <p:txBody>
          <a:bodyPr/>
          <a:lstStyle/>
          <a:p>
            <a:r>
              <a:rPr lang="en-US" sz="3600" dirty="0"/>
              <a:t>Performance of the Linked Structure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899081"/>
              </p:ext>
            </p:extLst>
          </p:nvPr>
        </p:nvGraphicFramePr>
        <p:xfrm>
          <a:off x="2514600" y="1219200"/>
          <a:ext cx="4038600" cy="5420996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isRoot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(),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isExternal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parent()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children()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size(), empty()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root()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positions()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3429000"/>
            <a:ext cx="22098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 c</a:t>
            </a:r>
            <a:r>
              <a:rPr lang="en-US" baseline="-25000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is the number of children of p</a:t>
            </a:r>
          </a:p>
        </p:txBody>
      </p:sp>
      <p:pic>
        <p:nvPicPr>
          <p:cNvPr id="4915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2" y="3200400"/>
            <a:ext cx="1447886" cy="144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4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a Node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depth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of a node 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in a tree T is defined as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Number of ancestors excluding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itself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If v is the root, then its depth is 0;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Otherwise, its depth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one plus the depth of its parent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2E34B1B-A1F8-434A-99DA-03CE65C5109C}" type="slidenum">
              <a:rPr lang="en-US"/>
              <a:pPr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4283568"/>
            <a:ext cx="2371725" cy="1924050"/>
          </a:xfrm>
          <a:prstGeom prst="rect">
            <a:avLst/>
          </a:prstGeom>
          <a:ln w="38100"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148125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42E34B1B-A1F8-434A-99DA-03CE65C5109C}" type="slidenum">
              <a:rPr lang="en-US"/>
              <a:pPr/>
              <a:t>18</a:t>
            </a:fld>
            <a:endParaRPr lang="en-US"/>
          </a:p>
        </p:txBody>
      </p:sp>
      <p:sp>
        <p:nvSpPr>
          <p:cNvPr id="71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974182" cy="1143000"/>
          </a:xfrm>
        </p:spPr>
        <p:txBody>
          <a:bodyPr>
            <a:noAutofit/>
          </a:bodyPr>
          <a:lstStyle/>
          <a:p>
            <a:r>
              <a:rPr lang="en-US" sz="2800" dirty="0"/>
              <a:t>Determining the Depth of a Node using </a:t>
            </a:r>
            <a:r>
              <a:rPr lang="en-US" sz="2800" dirty="0">
                <a:solidFill>
                  <a:schemeClr val="tx1"/>
                </a:solidFill>
              </a:rPr>
              <a:t>Recursion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245" y="4841965"/>
            <a:ext cx="6248400" cy="1219200"/>
          </a:xfrm>
        </p:spPr>
        <p:txBody>
          <a:bodyPr/>
          <a:lstStyle/>
          <a:p>
            <a:pPr algn="ctr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Running time is O(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where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denotes the depth of the tree</a:t>
            </a:r>
          </a:p>
        </p:txBody>
      </p:sp>
      <p:sp>
        <p:nvSpPr>
          <p:cNvPr id="7137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1219200"/>
            <a:ext cx="7670074" cy="3614057"/>
          </a:xfrm>
          <a:prstGeom prst="rect">
            <a:avLst/>
          </a:prstGeom>
          <a:solidFill>
            <a:schemeClr val="accent4">
              <a:lumMod val="1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depth(const Tree&amp; T, const Position&amp; p)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if (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p.isRoot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return 0;			// root has depth 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return 1 + depth(T, 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p.parent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());// 1 + (depth of parent)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267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7.4</a:t>
            </a:r>
          </a:p>
        </p:txBody>
      </p:sp>
      <p:pic>
        <p:nvPicPr>
          <p:cNvPr id="5017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6596" y="5373691"/>
            <a:ext cx="2360204" cy="1350959"/>
          </a:xfrm>
          <a:prstGeom prst="rect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8735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D33A987-0388-4F62-98DC-DF90325C14A8}" type="slidenum">
              <a:rPr lang="en-US"/>
              <a:pPr/>
              <a:t>19</a:t>
            </a:fld>
            <a:endParaRPr lang="en-US"/>
          </a:p>
        </p:txBody>
      </p:sp>
      <p:sp>
        <p:nvSpPr>
          <p:cNvPr id="71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Height of a Node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a node p in a tree T is defined as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Maximum depth of any node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height of a nonempty tree T is equal to the maximum depth of an external (a.k.a. leaf) node of T</a:t>
            </a:r>
          </a:p>
        </p:txBody>
      </p:sp>
      <p:pic>
        <p:nvPicPr>
          <p:cNvPr id="46082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5022" y="3657600"/>
            <a:ext cx="2132113" cy="30670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796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BB24007-AF91-4BC8-9825-6355F74C1C9C}" type="slidenum">
              <a:rPr lang="en-US"/>
              <a:pPr/>
              <a:t>2</a:t>
            </a:fld>
            <a:endParaRPr lang="en-US"/>
          </a:p>
        </p:txBody>
      </p:sp>
      <p:sp>
        <p:nvSpPr>
          <p:cNvPr id="68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>
                <a:effectLst/>
              </a:rPr>
              <a:t>General tree structure and the Tree ADT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effectLst/>
              </a:rPr>
              <a:t>Tree traversal algorithms 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effectLst/>
              </a:rPr>
              <a:t>Binary trees  </a:t>
            </a:r>
          </a:p>
          <a:p>
            <a:pPr>
              <a:lnSpc>
                <a:spcPct val="90000"/>
              </a:lnSpc>
            </a:pPr>
            <a:endParaRPr lang="en-US" sz="5400" dirty="0"/>
          </a:p>
        </p:txBody>
      </p:sp>
      <p:pic>
        <p:nvPicPr>
          <p:cNvPr id="7372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654" y="3737996"/>
            <a:ext cx="2698146" cy="2160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17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EF96EED9-01AA-4A98-AF05-EFC299D14999}" type="slidenum">
              <a:rPr lang="en-US"/>
              <a:pPr/>
              <a:t>20</a:t>
            </a:fld>
            <a:endParaRPr lang="en-US"/>
          </a:p>
        </p:txBody>
      </p:sp>
      <p:sp>
        <p:nvSpPr>
          <p:cNvPr id="78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8105" y="80086"/>
            <a:ext cx="8229600" cy="11430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Recursive</a:t>
            </a:r>
            <a:r>
              <a:rPr lang="en-US" b="0" dirty="0">
                <a:solidFill>
                  <a:schemeClr val="tx1"/>
                </a:solidFill>
              </a:rPr>
              <a:t> Height Algorithm</a:t>
            </a:r>
          </a:p>
        </p:txBody>
      </p:sp>
      <p:sp>
        <p:nvSpPr>
          <p:cNvPr id="78233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64623" y="1213427"/>
            <a:ext cx="7239000" cy="309691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height2(const Tree&amp; T, const Position&amp; p)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if (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p.isExternal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()) return 0;// leaf has height 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 = 0;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PositionList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p.children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 // list of children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for (Iterator q =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ch.begin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 q !=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ch.end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 ++q)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h = max(h, height2(T, *q));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return 1 + h;	// 1 + max height of children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905" y="38031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7.8</a:t>
            </a:r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479004"/>
            <a:ext cx="1871730" cy="2295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13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7423" y="1203961"/>
            <a:ext cx="7772400" cy="1829761"/>
          </a:xfrm>
          <a:solidFill>
            <a:srgbClr val="99C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Trees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64403"/>
            <a:ext cx="29051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29" y="3364402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AE5CF3C-49CA-4D29-95D4-64E8AAE1B449}" type="slidenum">
              <a:rPr lang="en-US"/>
              <a:pPr/>
              <a:t>22</a:t>
            </a:fld>
            <a:endParaRPr lang="en-US"/>
          </a:p>
        </p:txBody>
      </p:sp>
      <p:sp>
        <p:nvSpPr>
          <p:cNvPr id="72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247" y="1201783"/>
            <a:ext cx="4881336" cy="45327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Arial" pitchFamily="34" charset="0"/>
              </a:rPr>
              <a:t>binary</a:t>
            </a:r>
            <a:r>
              <a:rPr lang="en-US" sz="2400" dirty="0">
                <a:latin typeface="+mj-lt"/>
                <a:cs typeface="Arial" pitchFamily="34" charset="0"/>
              </a:rPr>
              <a:t> tree is an ordered tree with the following properties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Each node has at most two children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Each child node is labeled as being either a left or right child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A left child precedes a right child in the ordering of the children of the node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  <a:cs typeface="Arial" pitchFamily="34" charset="0"/>
              </a:rPr>
              <a:t>The </a:t>
            </a:r>
            <a:r>
              <a:rPr lang="en-US" sz="2400" dirty="0" err="1">
                <a:latin typeface="+mj-lt"/>
                <a:cs typeface="Arial" pitchFamily="34" charset="0"/>
              </a:rPr>
              <a:t>subtree</a:t>
            </a:r>
            <a:r>
              <a:rPr lang="en-US" sz="2400" dirty="0">
                <a:latin typeface="+mj-lt"/>
                <a:cs typeface="Arial" pitchFamily="34" charset="0"/>
              </a:rPr>
              <a:t> rooted at a left or right child is called a left </a:t>
            </a:r>
            <a:r>
              <a:rPr lang="en-US" sz="2400" dirty="0" err="1">
                <a:latin typeface="+mj-lt"/>
                <a:cs typeface="Arial" pitchFamily="34" charset="0"/>
              </a:rPr>
              <a:t>subtree</a:t>
            </a:r>
            <a:r>
              <a:rPr lang="en-US" sz="2400" dirty="0">
                <a:latin typeface="+mj-lt"/>
                <a:cs typeface="Arial" pitchFamily="34" charset="0"/>
              </a:rPr>
              <a:t> or right </a:t>
            </a:r>
            <a:r>
              <a:rPr lang="en-US" sz="2400" dirty="0" err="1">
                <a:latin typeface="+mj-lt"/>
                <a:cs typeface="Arial" pitchFamily="34" charset="0"/>
              </a:rPr>
              <a:t>subtree</a:t>
            </a:r>
            <a:r>
              <a:rPr lang="en-US" sz="2400" dirty="0">
                <a:latin typeface="+mj-lt"/>
                <a:cs typeface="Arial" pitchFamily="34" charset="0"/>
              </a:rPr>
              <a:t> respectively</a:t>
            </a:r>
          </a:p>
        </p:txBody>
      </p:sp>
      <p:sp>
        <p:nvSpPr>
          <p:cNvPr id="72397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617034" y="1101725"/>
            <a:ext cx="3276600" cy="1828800"/>
          </a:xfrm>
          <a:prstGeom prst="rect">
            <a:avLst/>
          </a:prstGeom>
          <a:solidFill>
            <a:schemeClr val="tx1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b="0" dirty="0">
                <a:solidFill>
                  <a:schemeClr val="bg1"/>
                </a:solidFill>
              </a:rPr>
              <a:t>Applications: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Arithmetic expressions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Decision processes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Searching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048000"/>
            <a:ext cx="3340100" cy="3127375"/>
            <a:chOff x="3416" y="1964"/>
            <a:chExt cx="2104" cy="1970"/>
          </a:xfrm>
        </p:grpSpPr>
        <p:sp>
          <p:nvSpPr>
            <p:cNvPr id="723974" name="AutoShape 6"/>
            <p:cNvSpPr>
              <a:spLocks noChangeAspect="1" noChangeArrowheads="1"/>
            </p:cNvSpPr>
            <p:nvPr/>
          </p:nvSpPr>
          <p:spPr bwMode="auto">
            <a:xfrm>
              <a:off x="4362" y="1964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723975" name="AutoShape 7"/>
            <p:cNvSpPr>
              <a:spLocks noChangeAspect="1" noChangeArrowheads="1"/>
            </p:cNvSpPr>
            <p:nvPr/>
          </p:nvSpPr>
          <p:spPr bwMode="auto">
            <a:xfrm>
              <a:off x="3741" y="2540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23976" name="AutoShape 8"/>
            <p:cNvSpPr>
              <a:spLocks noChangeAspect="1" noChangeArrowheads="1"/>
            </p:cNvSpPr>
            <p:nvPr/>
          </p:nvSpPr>
          <p:spPr bwMode="auto">
            <a:xfrm>
              <a:off x="4980" y="2539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723977" name="AutoShape 9"/>
            <p:cNvSpPr>
              <a:spLocks noChangeAspect="1" noChangeArrowheads="1"/>
            </p:cNvSpPr>
            <p:nvPr/>
          </p:nvSpPr>
          <p:spPr bwMode="auto">
            <a:xfrm>
              <a:off x="4677" y="3115"/>
              <a:ext cx="20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sp>
          <p:nvSpPr>
            <p:cNvPr id="723978" name="AutoShape 10"/>
            <p:cNvSpPr>
              <a:spLocks noChangeAspect="1" noChangeArrowheads="1"/>
            </p:cNvSpPr>
            <p:nvPr/>
          </p:nvSpPr>
          <p:spPr bwMode="auto">
            <a:xfrm>
              <a:off x="5296" y="3115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723979" name="AutoShape 11"/>
            <p:cNvSpPr>
              <a:spLocks noChangeAspect="1" noChangeArrowheads="1"/>
            </p:cNvSpPr>
            <p:nvPr/>
          </p:nvSpPr>
          <p:spPr bwMode="auto">
            <a:xfrm>
              <a:off x="3416" y="3114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723980" name="AutoShape 12"/>
            <p:cNvSpPr>
              <a:spLocks noChangeAspect="1" noChangeArrowheads="1"/>
            </p:cNvSpPr>
            <p:nvPr/>
          </p:nvSpPr>
          <p:spPr bwMode="auto">
            <a:xfrm>
              <a:off x="4063" y="3115"/>
              <a:ext cx="20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23981" name="AutoShape 13"/>
            <p:cNvCxnSpPr>
              <a:cxnSpLocks noChangeShapeType="1"/>
              <a:stCxn id="723974" idx="2"/>
              <a:endCxn id="723975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2" name="AutoShape 14"/>
            <p:cNvCxnSpPr>
              <a:cxnSpLocks noChangeShapeType="1"/>
              <a:stCxn id="723974" idx="2"/>
              <a:endCxn id="723976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3" name="AutoShape 15"/>
            <p:cNvCxnSpPr>
              <a:cxnSpLocks noChangeShapeType="1"/>
              <a:stCxn id="723976" idx="2"/>
              <a:endCxn id="723978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4" name="AutoShape 16"/>
            <p:cNvCxnSpPr>
              <a:cxnSpLocks noChangeShapeType="1"/>
              <a:stCxn id="723976" idx="2"/>
              <a:endCxn id="723977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5" name="AutoShape 17"/>
            <p:cNvCxnSpPr>
              <a:cxnSpLocks noChangeShapeType="1"/>
              <a:stCxn id="723975" idx="2"/>
              <a:endCxn id="723980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6" name="AutoShape 18"/>
            <p:cNvCxnSpPr>
              <a:cxnSpLocks noChangeShapeType="1"/>
              <a:stCxn id="723975" idx="2"/>
              <a:endCxn id="723979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23987" name="AutoShape 19"/>
            <p:cNvSpPr>
              <a:spLocks noChangeAspect="1" noChangeArrowheads="1"/>
            </p:cNvSpPr>
            <p:nvPr/>
          </p:nvSpPr>
          <p:spPr bwMode="auto">
            <a:xfrm>
              <a:off x="3823" y="3695"/>
              <a:ext cx="224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cxnSp>
          <p:nvCxnSpPr>
            <p:cNvPr id="723988" name="AutoShape 20"/>
            <p:cNvCxnSpPr>
              <a:cxnSpLocks noChangeShapeType="1"/>
              <a:stCxn id="723980" idx="2"/>
              <a:endCxn id="723987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23989" name="AutoShape 21"/>
            <p:cNvSpPr>
              <a:spLocks noChangeAspect="1" noChangeArrowheads="1"/>
            </p:cNvSpPr>
            <p:nvPr/>
          </p:nvSpPr>
          <p:spPr bwMode="auto">
            <a:xfrm>
              <a:off x="4287" y="3694"/>
              <a:ext cx="18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cxnSp>
          <p:nvCxnSpPr>
            <p:cNvPr id="723990" name="AutoShape 22"/>
            <p:cNvCxnSpPr>
              <a:cxnSpLocks noChangeShapeType="1"/>
              <a:stCxn id="723980" idx="2"/>
              <a:endCxn id="723989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3103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ABD97CF2-79C0-45E3-9646-28D26656D6C0}" type="slidenum">
              <a:rPr lang="en-US"/>
              <a:pPr/>
              <a:t>23</a:t>
            </a:fld>
            <a:endParaRPr lang="en-US"/>
          </a:p>
        </p:txBody>
      </p:sp>
      <p:sp>
        <p:nvSpPr>
          <p:cNvPr id="72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Binary Trees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binary tree is proper (or full) if each node has either zero or two children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Every internal node has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exactly</a:t>
            </a:r>
            <a:r>
              <a:rPr lang="en-US" dirty="0">
                <a:latin typeface="Arial" pitchFamily="34" charset="0"/>
                <a:cs typeface="Arial" pitchFamily="34" charset="0"/>
              </a:rPr>
              <a:t> two children </a:t>
            </a:r>
          </a:p>
        </p:txBody>
      </p:sp>
      <p:pic>
        <p:nvPicPr>
          <p:cNvPr id="2764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38980"/>
            <a:ext cx="3581400" cy="3349844"/>
          </a:xfrm>
          <a:prstGeom prst="rect">
            <a:avLst/>
          </a:prstGeom>
          <a:noFill/>
          <a:ln w="38100"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395642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B5EDD9F-AE89-4465-AEE4-8281DC5CFA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2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988300" cy="18462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Binary tree can be associated with a decision process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Internal nodes: questions with yes/no answer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External nodes: decisions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	    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Example: dining decision</a:t>
            </a:r>
          </a:p>
        </p:txBody>
      </p:sp>
      <p:sp>
        <p:nvSpPr>
          <p:cNvPr id="728068" name="AutoShape 4"/>
          <p:cNvSpPr>
            <a:spLocks noChangeArrowheads="1"/>
          </p:cNvSpPr>
          <p:nvPr/>
        </p:nvSpPr>
        <p:spPr bwMode="auto">
          <a:xfrm>
            <a:off x="3273425" y="3575668"/>
            <a:ext cx="2696301" cy="44267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Want a fast meal?</a:t>
            </a:r>
          </a:p>
        </p:txBody>
      </p:sp>
      <p:sp>
        <p:nvSpPr>
          <p:cNvPr id="728069" name="AutoShape 5"/>
          <p:cNvSpPr>
            <a:spLocks noChangeArrowheads="1"/>
          </p:cNvSpPr>
          <p:nvPr/>
        </p:nvSpPr>
        <p:spPr bwMode="auto">
          <a:xfrm>
            <a:off x="1643811" y="4590455"/>
            <a:ext cx="2370228" cy="51077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How about coffee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728070" name="AutoShape 6"/>
          <p:cNvSpPr>
            <a:spLocks noChangeArrowheads="1"/>
          </p:cNvSpPr>
          <p:nvPr/>
        </p:nvSpPr>
        <p:spPr bwMode="auto">
          <a:xfrm>
            <a:off x="5115157" y="4591248"/>
            <a:ext cx="2650660" cy="51077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On expense account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1404117" y="5691158"/>
            <a:ext cx="1285928" cy="40011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Starbucks</a:t>
            </a: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3101830" y="5691158"/>
            <a:ext cx="1060739" cy="40011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Subway</a:t>
            </a:r>
          </a:p>
        </p:txBody>
      </p:sp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4613588" y="5691158"/>
            <a:ext cx="1550361" cy="40011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Five Crowns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6885774" y="5691158"/>
            <a:ext cx="1117614" cy="40011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Outback</a:t>
            </a:r>
          </a:p>
        </p:txBody>
      </p:sp>
      <p:cxnSp>
        <p:nvCxnSpPr>
          <p:cNvPr id="728075" name="AutoShape 11"/>
          <p:cNvCxnSpPr>
            <a:cxnSpLocks noChangeShapeType="1"/>
            <a:stCxn id="728068" idx="2"/>
            <a:endCxn id="728069" idx="0"/>
          </p:cNvCxnSpPr>
          <p:nvPr/>
        </p:nvCxnSpPr>
        <p:spPr bwMode="auto">
          <a:xfrm flipH="1">
            <a:off x="2828925" y="4018342"/>
            <a:ext cx="1792651" cy="572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6" name="AutoShape 12"/>
          <p:cNvCxnSpPr>
            <a:cxnSpLocks noChangeShapeType="1"/>
            <a:stCxn id="728068" idx="2"/>
            <a:endCxn id="728070" idx="0"/>
          </p:cNvCxnSpPr>
          <p:nvPr/>
        </p:nvCxnSpPr>
        <p:spPr bwMode="auto">
          <a:xfrm>
            <a:off x="4621576" y="4018342"/>
            <a:ext cx="1818911" cy="572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7" name="AutoShape 13"/>
          <p:cNvCxnSpPr>
            <a:cxnSpLocks noChangeShapeType="1"/>
            <a:stCxn id="728071" idx="0"/>
            <a:endCxn id="728069" idx="2"/>
          </p:cNvCxnSpPr>
          <p:nvPr/>
        </p:nvCxnSpPr>
        <p:spPr bwMode="auto">
          <a:xfrm flipV="1">
            <a:off x="2047081" y="5101233"/>
            <a:ext cx="781844" cy="58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8" name="AutoShape 14"/>
          <p:cNvCxnSpPr>
            <a:cxnSpLocks noChangeShapeType="1"/>
            <a:stCxn id="728072" idx="0"/>
            <a:endCxn id="728069" idx="2"/>
          </p:cNvCxnSpPr>
          <p:nvPr/>
        </p:nvCxnSpPr>
        <p:spPr bwMode="auto">
          <a:xfrm flipH="1" flipV="1">
            <a:off x="2828925" y="5101233"/>
            <a:ext cx="803275" cy="58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9" name="AutoShape 15"/>
          <p:cNvCxnSpPr>
            <a:cxnSpLocks noChangeShapeType="1"/>
            <a:stCxn id="728073" idx="0"/>
            <a:endCxn id="728070" idx="2"/>
          </p:cNvCxnSpPr>
          <p:nvPr/>
        </p:nvCxnSpPr>
        <p:spPr bwMode="auto">
          <a:xfrm flipV="1">
            <a:off x="5388769" y="5102026"/>
            <a:ext cx="1051718" cy="5891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80" name="AutoShape 16"/>
          <p:cNvCxnSpPr>
            <a:cxnSpLocks noChangeShapeType="1"/>
            <a:stCxn id="728074" idx="0"/>
            <a:endCxn id="728070" idx="2"/>
          </p:cNvCxnSpPr>
          <p:nvPr/>
        </p:nvCxnSpPr>
        <p:spPr bwMode="auto">
          <a:xfrm flipH="1" flipV="1">
            <a:off x="6440487" y="5102026"/>
            <a:ext cx="1004094" cy="5891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3216019" y="4127533"/>
            <a:ext cx="565219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2" name="Text Box 18"/>
          <p:cNvSpPr txBox="1">
            <a:spLocks noChangeArrowheads="1"/>
          </p:cNvSpPr>
          <p:nvPr/>
        </p:nvSpPr>
        <p:spPr bwMode="auto">
          <a:xfrm>
            <a:off x="5547402" y="4083721"/>
            <a:ext cx="495649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>
            <a:off x="1981932" y="5237821"/>
            <a:ext cx="528286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3251402" y="5211926"/>
            <a:ext cx="463588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5390504" y="5259284"/>
            <a:ext cx="528286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6901224" y="5227871"/>
            <a:ext cx="463588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50265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629D7A4-6345-4104-9E73-1008572ADD27}" type="slidenum">
              <a:rPr lang="en-US"/>
              <a:pPr/>
              <a:t>25</a:t>
            </a:fld>
            <a:endParaRPr lang="en-US"/>
          </a:p>
        </p:txBody>
      </p:sp>
      <p:sp>
        <p:nvSpPr>
          <p:cNvPr id="73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Binary Tree Definition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913687" cy="4267200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Binary tree is empty or consists of </a:t>
            </a: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node r, called the root of T and storing an element </a:t>
            </a: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binary tree, called the left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binary tree, called the right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222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692452"/>
            <a:ext cx="2475774" cy="1439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5BCE3A8-3C4B-4FD6-A927-498587BA21A7}" type="slidenum">
              <a:rPr lang="en-US"/>
              <a:pPr/>
              <a:t>26</a:t>
            </a:fld>
            <a:endParaRPr lang="en-US"/>
          </a:p>
        </p:txBody>
      </p:sp>
      <p:sp>
        <p:nvSpPr>
          <p:cNvPr id="73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ADT Methods (1)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Each node of the tree stores an element and is associated with a pointer object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p.left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the left child; errors if p is an external node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p.right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the right child; errors if p is an external node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p.parent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Returns the parent of p: error occurs if p is the root</a:t>
            </a:r>
          </a:p>
          <a:p>
            <a:pPr lvl="1"/>
            <a:r>
              <a:rPr lang="en-US" sz="28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p.isRoot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Returns tree if p is the root otherwise false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85" y="5397691"/>
            <a:ext cx="1457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5BCE3A8-3C4B-4FD6-A927-498587BA21A7}" type="slidenum">
              <a:rPr lang="en-US"/>
              <a:pPr/>
              <a:t>27</a:t>
            </a:fld>
            <a:endParaRPr lang="en-US"/>
          </a:p>
        </p:txBody>
      </p:sp>
      <p:sp>
        <p:nvSpPr>
          <p:cNvPr id="73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ADT Methods (2)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p.isExternal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eturns tree if p is external otherwise false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size()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the number of nodes in the tree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empty()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Tests whether the tree has any nodes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positions()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a position list of all the nodes in the tree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root 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a position for the tree’s root, an error occurs if the tree is empty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2" y="5366714"/>
            <a:ext cx="1438275" cy="12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Updated Position Class Interface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1" y="1515291"/>
            <a:ext cx="8425542" cy="286232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 template &lt;</a:t>
            </a:r>
            <a:r>
              <a:rPr lang="en-US" b="1" dirty="0" err="1">
                <a:solidFill>
                  <a:srgbClr val="FFFF00"/>
                </a:solidFill>
              </a:rPr>
              <a:t>typename</a:t>
            </a:r>
            <a:r>
              <a:rPr lang="en-US" b="1" dirty="0">
                <a:solidFill>
                  <a:srgbClr val="FFFF00"/>
                </a:solidFill>
              </a:rPr>
              <a:t> E&gt;			// base element type</a:t>
            </a:r>
          </a:p>
          <a:p>
            <a:r>
              <a:rPr lang="en-US" dirty="0">
                <a:solidFill>
                  <a:srgbClr val="FFFF00"/>
                </a:solidFill>
              </a:rPr>
              <a:t>class Position&lt;E&gt; {					// a node position</a:t>
            </a:r>
          </a:p>
          <a:p>
            <a:r>
              <a:rPr lang="en-US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dirty="0">
                <a:solidFill>
                  <a:srgbClr val="FFFF00"/>
                </a:solidFill>
              </a:rPr>
              <a:t>    E&amp; operator*(); 					// get element</a:t>
            </a:r>
          </a:p>
          <a:p>
            <a:r>
              <a:rPr lang="en-US" dirty="0">
                <a:solidFill>
                  <a:srgbClr val="FFFF00"/>
                </a:solidFill>
              </a:rPr>
              <a:t>    Position left() const;				// get left child</a:t>
            </a:r>
          </a:p>
          <a:p>
            <a:r>
              <a:rPr lang="en-US" dirty="0">
                <a:solidFill>
                  <a:srgbClr val="FFFF00"/>
                </a:solidFill>
              </a:rPr>
              <a:t>    Position right() const;				// get right child</a:t>
            </a:r>
          </a:p>
          <a:p>
            <a:r>
              <a:rPr lang="en-US" dirty="0">
                <a:solidFill>
                  <a:srgbClr val="FFFF00"/>
                </a:solidFill>
              </a:rPr>
              <a:t>    Position parent() const;				// get parent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bool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isRoot</a:t>
            </a:r>
            <a:r>
              <a:rPr lang="en-US" dirty="0">
                <a:solidFill>
                  <a:srgbClr val="FFFF00"/>
                </a:solidFill>
              </a:rPr>
              <a:t>() const;				// root of tree?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bool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isExternal</a:t>
            </a:r>
            <a:r>
              <a:rPr lang="en-US" dirty="0">
                <a:solidFill>
                  <a:srgbClr val="FFFF00"/>
                </a:solidFill>
              </a:rPr>
              <a:t>() const;				// an external node?</a:t>
            </a:r>
          </a:p>
          <a:p>
            <a:r>
              <a:rPr lang="en-US" dirty="0">
                <a:solidFill>
                  <a:srgbClr val="FFFF00"/>
                </a:solidFill>
              </a:rPr>
              <a:t>  };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2738" y="352914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456" y="4869286"/>
            <a:ext cx="7876563" cy="369332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PositionList</a:t>
            </a:r>
            <a:r>
              <a:rPr lang="en-US" dirty="0">
                <a:solidFill>
                  <a:srgbClr val="FFFF00"/>
                </a:solidFill>
              </a:rPr>
              <a:t> children() const;  // replaced by the left () and right () methods</a:t>
            </a:r>
          </a:p>
        </p:txBody>
      </p:sp>
    </p:spTree>
    <p:extLst>
      <p:ext uri="{BB962C8B-B14F-4D97-AF65-F5344CB8AC3E}">
        <p14:creationId xmlns:p14="http://schemas.microsoft.com/office/powerpoint/2010/main" val="161762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Interface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30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" y="1447800"/>
            <a:ext cx="8129451" cy="34163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rgbClr val="FFFF00"/>
                </a:solidFill>
              </a:rPr>
              <a:t>template &lt;</a:t>
            </a:r>
            <a:r>
              <a:rPr lang="en-US" b="1" dirty="0" err="1">
                <a:solidFill>
                  <a:srgbClr val="FFFF00"/>
                </a:solidFill>
              </a:rPr>
              <a:t>typename</a:t>
            </a:r>
            <a:r>
              <a:rPr lang="en-US" b="1" dirty="0">
                <a:solidFill>
                  <a:srgbClr val="FFFF00"/>
                </a:solidFill>
              </a:rPr>
              <a:t> E&gt;			// base element type</a:t>
            </a:r>
          </a:p>
          <a:p>
            <a:r>
              <a:rPr lang="en-US" b="1" dirty="0">
                <a:solidFill>
                  <a:srgbClr val="FFFF00"/>
                </a:solidFill>
              </a:rPr>
              <a:t>  class </a:t>
            </a:r>
            <a:r>
              <a:rPr lang="en-US" b="1" dirty="0" err="1">
                <a:solidFill>
                  <a:srgbClr val="FFFF00"/>
                </a:solidFill>
              </a:rPr>
              <a:t>BinaryTree</a:t>
            </a:r>
            <a:r>
              <a:rPr lang="en-US" b="1" dirty="0">
                <a:solidFill>
                  <a:srgbClr val="FFFF00"/>
                </a:solidFill>
              </a:rPr>
              <a:t>&lt;E&gt; {			// binary tree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					// public types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class Position;			// a node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class </a:t>
            </a:r>
            <a:r>
              <a:rPr lang="en-US" b="1" dirty="0" err="1">
                <a:solidFill>
                  <a:srgbClr val="FFFF00"/>
                </a:solidFill>
              </a:rPr>
              <a:t>PositionList</a:t>
            </a:r>
            <a:r>
              <a:rPr lang="en-US" b="1" dirty="0">
                <a:solidFill>
                  <a:srgbClr val="FFFF00"/>
                </a:solidFill>
              </a:rPr>
              <a:t>;			// a list of positions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					// member functions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size() const;			// number of nodes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empty() const;			// is tree empty?</a:t>
            </a:r>
          </a:p>
          <a:p>
            <a:r>
              <a:rPr lang="en-US" b="1" dirty="0">
                <a:solidFill>
                  <a:srgbClr val="FFFF00"/>
                </a:solidFill>
              </a:rPr>
              <a:t>    Position root() const;			// get the root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PositionList</a:t>
            </a:r>
            <a:r>
              <a:rPr lang="en-US" b="1" dirty="0">
                <a:solidFill>
                  <a:srgbClr val="FFFF00"/>
                </a:solidFill>
              </a:rPr>
              <a:t> positions() const;  	// list of nodes</a:t>
            </a:r>
          </a:p>
          <a:p>
            <a:r>
              <a:rPr lang="en-US" b="1" dirty="0">
                <a:solidFill>
                  <a:srgbClr val="FFFF00"/>
                </a:solidFill>
              </a:rPr>
              <a:t>  };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6634" y="44265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795897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PositionList</a:t>
            </a:r>
            <a:r>
              <a:rPr lang="en-US" sz="2800" dirty="0"/>
              <a:t> – is a &lt;list&gt; STL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an iterator type (called Iterator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5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1A20CBC-2CCE-4B9E-A356-4F14BA11C6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398463"/>
            <a:ext cx="8539162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Binary Trees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9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7163" y="1493838"/>
            <a:ext cx="8686800" cy="22860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>
                <a:cs typeface="Courier New" pitchFamily="49" charset="0"/>
              </a:rPr>
              <a:t>A list, stack, or queue is a linear structure that consists of a sequence of elements</a:t>
            </a:r>
          </a:p>
          <a:p>
            <a:pPr marL="0" indent="0">
              <a:defRPr/>
            </a:pPr>
            <a:r>
              <a:rPr lang="en-US" sz="2800" dirty="0">
                <a:cs typeface="Courier New" pitchFamily="49" charset="0"/>
              </a:rPr>
              <a:t>A binary tree is a hierarchical structure</a:t>
            </a:r>
          </a:p>
          <a:p>
            <a:pPr marL="800100" lvl="2" indent="0">
              <a:buFont typeface="Monotype Sorts" pitchFamily="2" charset="2"/>
              <a:buNone/>
              <a:defRPr/>
            </a:pPr>
            <a:endParaRPr lang="en-US" sz="1600" dirty="0">
              <a:cs typeface="Courier New" pitchFamily="49" charset="0"/>
            </a:endParaRPr>
          </a:p>
        </p:txBody>
      </p:sp>
      <p:sp>
        <p:nvSpPr>
          <p:cNvPr id="1040" name="Rectangle 19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18" descr="Recycled paper"/>
          <p:cNvGraphicFramePr>
            <a:graphicFrameLocks noChangeAspect="1"/>
          </p:cNvGraphicFramePr>
          <p:nvPr>
            <p:extLst/>
          </p:nvPr>
        </p:nvGraphicFramePr>
        <p:xfrm>
          <a:off x="946597" y="3119438"/>
          <a:ext cx="769620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37" r:id="rId3" imgW="4858512" imgH="1600200" progId="Word.Picture.8">
                  <p:embed/>
                </p:oleObj>
              </mc:Choice>
              <mc:Fallback>
                <p:oleObj r:id="rId3" imgW="4858512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597" y="3119438"/>
                        <a:ext cx="7696200" cy="25352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3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46179342-931E-4B03-BFD4-8A993F47F1CE}" type="slidenum">
              <a:rPr lang="en-US"/>
              <a:pPr algn="r"/>
              <a:t>30</a:t>
            </a:fld>
            <a:endParaRPr lang="en-US" dirty="0"/>
          </a:p>
        </p:txBody>
      </p:sp>
      <p:sp>
        <p:nvSpPr>
          <p:cNvPr id="73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r>
              <a:rPr lang="en-US" sz="4000" dirty="0"/>
              <a:t>Properties of Binary Trees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1338"/>
            <a:ext cx="4900411" cy="2743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Notation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n	 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number of nodes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1" i="1" baseline="-25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  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number of external nodes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 -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number of internal nodes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h	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height</a:t>
            </a:r>
          </a:p>
        </p:txBody>
      </p:sp>
      <p:sp>
        <p:nvSpPr>
          <p:cNvPr id="73830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542927" y="1030355"/>
            <a:ext cx="3405051" cy="478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Properties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h + 1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n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h+1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- 1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	 1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0" baseline="-25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	 h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- 1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     log(n+1)-1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h  n-1</a:t>
            </a:r>
          </a:p>
          <a:p>
            <a:pPr marL="342900" indent="-342900"/>
            <a:r>
              <a:rPr lang="en-US" sz="2400" b="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Also, if T is proper</a:t>
            </a:r>
            <a:endParaRPr lang="en-US" sz="2800" b="0" baseline="30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2h + 1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n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h+1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- 1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	 h +1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0" baseline="-25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	 h 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b="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0" dirty="0">
                <a:latin typeface="Arial" pitchFamily="34" charset="0"/>
                <a:cs typeface="Arial" pitchFamily="34" charset="0"/>
                <a:sym typeface="Symbol" pitchFamily="18" charset="2"/>
              </a:rPr>
              <a:t> 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400" b="0" baseline="30000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- 1</a:t>
            </a:r>
          </a:p>
          <a:p>
            <a:pPr marL="342900" indent="-342900"/>
            <a:r>
              <a:rPr lang="en-US" sz="2400" b="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log(n+1) -1 </a:t>
            </a:r>
            <a:r>
              <a:rPr lang="en-US" sz="2000" b="0" dirty="0">
                <a:latin typeface="Arial" pitchFamily="34" charset="0"/>
                <a:cs typeface="Arial" pitchFamily="34" charset="0"/>
                <a:sym typeface="Symbol" pitchFamily="18" charset="2"/>
              </a:rPr>
              <a:t> h  (n-1)/2</a:t>
            </a:r>
            <a:endParaRPr lang="en-US" sz="2400" b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718" y="4524162"/>
            <a:ext cx="2149973" cy="1058459"/>
            <a:chOff x="624" y="2784"/>
            <a:chExt cx="1680" cy="1008"/>
          </a:xfrm>
        </p:grpSpPr>
        <p:sp>
          <p:nvSpPr>
            <p:cNvPr id="738310" name="Oval 6"/>
            <p:cNvSpPr>
              <a:spLocks noChangeArrowheads="1"/>
            </p:cNvSpPr>
            <p:nvPr/>
          </p:nvSpPr>
          <p:spPr bwMode="auto">
            <a:xfrm>
              <a:off x="134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38311" name="Oval 7"/>
            <p:cNvSpPr>
              <a:spLocks noChangeArrowheads="1"/>
            </p:cNvSpPr>
            <p:nvPr/>
          </p:nvSpPr>
          <p:spPr bwMode="auto">
            <a:xfrm>
              <a:off x="1824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738312" name="Oval 8"/>
            <p:cNvSpPr>
              <a:spLocks noChangeArrowheads="1"/>
            </p:cNvSpPr>
            <p:nvPr/>
          </p:nvSpPr>
          <p:spPr bwMode="auto">
            <a:xfrm>
              <a:off x="864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38313" name="Rectangle 9"/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38314" name="Rectangle 10"/>
            <p:cNvSpPr>
              <a:spLocks noChangeArrowheads="1"/>
            </p:cNvSpPr>
            <p:nvPr/>
          </p:nvSpPr>
          <p:spPr bwMode="auto">
            <a:xfrm>
              <a:off x="1584" y="355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38315" name="Rectangle 11"/>
            <p:cNvSpPr>
              <a:spLocks noChangeArrowheads="1"/>
            </p:cNvSpPr>
            <p:nvPr/>
          </p:nvSpPr>
          <p:spPr bwMode="auto">
            <a:xfrm>
              <a:off x="2064" y="355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38316" name="AutoShape 12"/>
            <p:cNvCxnSpPr>
              <a:cxnSpLocks noChangeShapeType="1"/>
              <a:stCxn id="738310" idx="3"/>
              <a:endCxn id="738312" idx="7"/>
            </p:cNvCxnSpPr>
            <p:nvPr/>
          </p:nvCxnSpPr>
          <p:spPr bwMode="auto">
            <a:xfrm flipH="1">
              <a:off x="1069" y="2995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17" name="AutoShape 13"/>
            <p:cNvCxnSpPr>
              <a:cxnSpLocks noChangeShapeType="1"/>
              <a:stCxn id="738311" idx="1"/>
              <a:endCxn id="738310" idx="5"/>
            </p:cNvCxnSpPr>
            <p:nvPr/>
          </p:nvCxnSpPr>
          <p:spPr bwMode="auto">
            <a:xfrm flipH="1" flipV="1">
              <a:off x="1549" y="2995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18" name="AutoShape 14"/>
            <p:cNvCxnSpPr>
              <a:cxnSpLocks noChangeShapeType="1"/>
              <a:stCxn id="738315" idx="0"/>
              <a:endCxn id="738311" idx="5"/>
            </p:cNvCxnSpPr>
            <p:nvPr/>
          </p:nvCxnSpPr>
          <p:spPr bwMode="auto">
            <a:xfrm flipH="1" flipV="1">
              <a:off x="2029" y="337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19" name="AutoShape 15"/>
            <p:cNvCxnSpPr>
              <a:cxnSpLocks noChangeShapeType="1"/>
              <a:stCxn id="738314" idx="0"/>
              <a:endCxn id="738311" idx="3"/>
            </p:cNvCxnSpPr>
            <p:nvPr/>
          </p:nvCxnSpPr>
          <p:spPr bwMode="auto">
            <a:xfrm flipV="1">
              <a:off x="1704" y="337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20" name="AutoShape 16"/>
            <p:cNvCxnSpPr>
              <a:cxnSpLocks noChangeShapeType="1"/>
              <a:stCxn id="738313" idx="0"/>
              <a:endCxn id="738312" idx="3"/>
            </p:cNvCxnSpPr>
            <p:nvPr/>
          </p:nvCxnSpPr>
          <p:spPr bwMode="auto">
            <a:xfrm flipV="1">
              <a:off x="744" y="337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21" name="AutoShape 17"/>
            <p:cNvCxnSpPr>
              <a:cxnSpLocks noChangeShapeType="1"/>
              <a:stCxn id="738322" idx="0"/>
              <a:endCxn id="738312" idx="5"/>
            </p:cNvCxnSpPr>
            <p:nvPr/>
          </p:nvCxnSpPr>
          <p:spPr bwMode="auto">
            <a:xfrm flipH="1" flipV="1">
              <a:off x="1069" y="337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322" name="Rectangle 18"/>
            <p:cNvSpPr>
              <a:spLocks noChangeArrowheads="1"/>
            </p:cNvSpPr>
            <p:nvPr/>
          </p:nvSpPr>
          <p:spPr bwMode="auto">
            <a:xfrm>
              <a:off x="1104" y="355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79947" y="4436527"/>
            <a:ext cx="1648702" cy="1600199"/>
            <a:chOff x="2064" y="2256"/>
            <a:chExt cx="1456" cy="1440"/>
          </a:xfrm>
        </p:grpSpPr>
        <p:sp>
          <p:nvSpPr>
            <p:cNvPr id="738324" name="Oval 20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38325" name="Oval 21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738326" name="Rectangle 22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38327" name="AutoShape 23"/>
            <p:cNvCxnSpPr>
              <a:cxnSpLocks noChangeShapeType="1"/>
              <a:stCxn id="738325" idx="1"/>
              <a:endCxn id="738324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28" name="AutoShape 24"/>
            <p:cNvCxnSpPr>
              <a:cxnSpLocks noChangeShapeType="1"/>
              <a:stCxn id="738332" idx="1"/>
              <a:endCxn id="738325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29" name="AutoShape 25"/>
            <p:cNvCxnSpPr>
              <a:cxnSpLocks noChangeShapeType="1"/>
              <a:stCxn id="738326" idx="0"/>
              <a:endCxn id="738325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330" name="Rectangle 26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38331" name="AutoShape 27"/>
            <p:cNvCxnSpPr>
              <a:cxnSpLocks noChangeShapeType="1"/>
              <a:stCxn id="738330" idx="0"/>
              <a:endCxn id="738324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332" name="Oval 28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738333" name="Rectangle 29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38334" name="Rectangle 30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38335" name="AutoShape 31"/>
            <p:cNvCxnSpPr>
              <a:cxnSpLocks noChangeShapeType="1"/>
              <a:stCxn id="738334" idx="0"/>
              <a:endCxn id="738332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336" name="AutoShape 32"/>
            <p:cNvCxnSpPr>
              <a:cxnSpLocks noChangeShapeType="1"/>
              <a:stCxn id="738333" idx="0"/>
              <a:endCxn id="738332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2227948" y="1133681"/>
            <a:ext cx="2589148" cy="40011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Proposition</a:t>
            </a:r>
            <a:r>
              <a:rPr lang="en-US" dirty="0"/>
              <a:t> 7.10</a:t>
            </a:r>
          </a:p>
        </p:txBody>
      </p:sp>
      <p:pic>
        <p:nvPicPr>
          <p:cNvPr id="36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3397" y="5116379"/>
            <a:ext cx="1616430" cy="1511920"/>
          </a:xfrm>
          <a:prstGeom prst="rect">
            <a:avLst/>
          </a:prstGeom>
          <a:noFill/>
          <a:ln w="38100"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3898838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629D7A4-6345-4104-9E73-1008572ADD27}" type="slidenum">
              <a:rPr lang="en-US"/>
              <a:pPr/>
              <a:t>31</a:t>
            </a:fld>
            <a:endParaRPr lang="en-US"/>
          </a:p>
        </p:txBody>
      </p:sp>
      <p:sp>
        <p:nvSpPr>
          <p:cNvPr id="73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Relationship Between Internal and External Nodes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913687" cy="4267200"/>
          </a:xfrm>
        </p:spPr>
        <p:txBody>
          <a:bodyPr/>
          <a:lstStyle/>
          <a:p>
            <a:r>
              <a:rPr lang="en-US" dirty="0"/>
              <a:t>In a nonempty proper binary tree, the number of external nodes is one more than the number of internal nodes</a:t>
            </a:r>
          </a:p>
          <a:p>
            <a:pPr marL="342900" indent="-342900"/>
            <a:r>
              <a:rPr lang="en-US" sz="28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baseline="-25000" dirty="0">
                <a:latin typeface="Arial" pitchFamily="34" charset="0"/>
                <a:cs typeface="Arial" pitchFamily="34" charset="0"/>
              </a:rPr>
              <a:t>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80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+1  </a:t>
            </a:r>
          </a:p>
          <a:p>
            <a:endParaRPr lang="en-US" sz="2800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2393950" y="50212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393950" y="45640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2393950" y="410845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5643563" y="390525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2000">
              <a:sym typeface="Symbol" pitchFamily="18" charset="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67225" y="4378325"/>
            <a:ext cx="2743200" cy="338138"/>
            <a:chOff x="2139" y="2808"/>
            <a:chExt cx="1950" cy="240"/>
          </a:xfrm>
        </p:grpSpPr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</p:grpSp>
      <p:cxnSp>
        <p:nvCxnSpPr>
          <p:cNvPr id="44" name="AutoShape 12"/>
          <p:cNvCxnSpPr>
            <a:cxnSpLocks noChangeShapeType="1"/>
            <a:stCxn id="40" idx="3"/>
          </p:cNvCxnSpPr>
          <p:nvPr/>
        </p:nvCxnSpPr>
        <p:spPr bwMode="auto">
          <a:xfrm flipH="1">
            <a:off x="4756150" y="420370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3"/>
          <p:cNvCxnSpPr>
            <a:cxnSpLocks noChangeShapeType="1"/>
            <a:endCxn id="40" idx="5"/>
          </p:cNvCxnSpPr>
          <p:nvPr/>
        </p:nvCxnSpPr>
        <p:spPr bwMode="auto">
          <a:xfrm flipH="1" flipV="1">
            <a:off x="5932488" y="420370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14"/>
          <p:cNvCxnSpPr>
            <a:cxnSpLocks noChangeShapeType="1"/>
          </p:cNvCxnSpPr>
          <p:nvPr/>
        </p:nvCxnSpPr>
        <p:spPr bwMode="auto">
          <a:xfrm flipH="1" flipV="1">
            <a:off x="7161213" y="467677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5"/>
          <p:cNvCxnSpPr>
            <a:cxnSpLocks noChangeShapeType="1"/>
          </p:cNvCxnSpPr>
          <p:nvPr/>
        </p:nvCxnSpPr>
        <p:spPr bwMode="auto">
          <a:xfrm flipV="1">
            <a:off x="6559550" y="46767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16"/>
          <p:cNvCxnSpPr>
            <a:cxnSpLocks noChangeShapeType="1"/>
          </p:cNvCxnSpPr>
          <p:nvPr/>
        </p:nvCxnSpPr>
        <p:spPr bwMode="auto">
          <a:xfrm flipV="1">
            <a:off x="4154488" y="46767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7"/>
          <p:cNvCxnSpPr>
            <a:cxnSpLocks noChangeShapeType="1"/>
          </p:cNvCxnSpPr>
          <p:nvPr/>
        </p:nvCxnSpPr>
        <p:spPr bwMode="auto">
          <a:xfrm flipH="1" flipV="1">
            <a:off x="4756150" y="467677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865563" y="4851400"/>
            <a:ext cx="3944937" cy="338138"/>
            <a:chOff x="1711" y="3144"/>
            <a:chExt cx="2805" cy="240"/>
          </a:xfrm>
        </p:grpSpPr>
        <p:sp>
          <p:nvSpPr>
            <p:cNvPr id="52" name="Oval 20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  <p:sp>
          <p:nvSpPr>
            <p:cNvPr id="54" name="Oval 22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sym typeface="Symbol" pitchFamily="18" charset="2"/>
              </a:endParaRPr>
            </a:p>
          </p:txBody>
        </p:sp>
      </p:grp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2027238" y="3922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2027238" y="43830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020009" y="4843463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/>
              <a:t>4</a:t>
            </a:r>
            <a:endParaRPr lang="en-US" baseline="30000" dirty="0"/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1892176" y="3505200"/>
            <a:ext cx="81624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Nodes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298575" y="3922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298575" y="43830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1292141" y="4838700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 dirty="0"/>
              <a:t>2</a:t>
            </a:r>
            <a:endParaRPr lang="en-US" dirty="0"/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1092672" y="3505200"/>
            <a:ext cx="71025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Level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03627" y="5745038"/>
            <a:ext cx="2589148" cy="40011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Proposition</a:t>
            </a:r>
            <a:r>
              <a:rPr lang="en-US" dirty="0"/>
              <a:t> 7.11</a:t>
            </a:r>
          </a:p>
        </p:txBody>
      </p:sp>
    </p:spTree>
    <p:extLst>
      <p:ext uri="{BB962C8B-B14F-4D97-AF65-F5344CB8AC3E}">
        <p14:creationId xmlns:p14="http://schemas.microsoft.com/office/powerpoint/2010/main" val="214819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645B0EF-DE22-4930-BA1C-26121E259493}" type="slidenum">
              <a:rPr lang="en-US"/>
              <a:pPr/>
              <a:t>32</a:t>
            </a:fld>
            <a:endParaRPr lang="en-US"/>
          </a:p>
        </p:txBody>
      </p:sp>
      <p:sp>
        <p:nvSpPr>
          <p:cNvPr id="74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 Linked Structure of Binary Trees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1511"/>
            <a:ext cx="4114800" cy="2514600"/>
          </a:xfrm>
        </p:spPr>
        <p:txBody>
          <a:bodyPr>
            <a:no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 tree can be viewed as a linked structure where each node has the following format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number of nodes is stored in a variable called size</a:t>
            </a:r>
          </a:p>
        </p:txBody>
      </p:sp>
      <p:sp>
        <p:nvSpPr>
          <p:cNvPr id="740356" name="AutoShape 4"/>
          <p:cNvSpPr>
            <a:spLocks noChangeArrowheads="1"/>
          </p:cNvSpPr>
          <p:nvPr/>
        </p:nvSpPr>
        <p:spPr bwMode="auto">
          <a:xfrm>
            <a:off x="4112623" y="2019300"/>
            <a:ext cx="4881154" cy="3657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908925" y="4038600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right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5927725" y="2590800"/>
            <a:ext cx="909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parent</a:t>
            </a:r>
          </a:p>
        </p:txBody>
      </p: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4495800" y="5257800"/>
            <a:ext cx="3746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Element</a:t>
            </a:r>
          </a:p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 (can be a pointer or an object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4193177" y="4038600"/>
            <a:ext cx="75347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left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851525" y="3962400"/>
            <a:ext cx="1219200" cy="609600"/>
            <a:chOff x="3840" y="960"/>
            <a:chExt cx="768" cy="384"/>
          </a:xfrm>
        </p:grpSpPr>
        <p:sp>
          <p:nvSpPr>
            <p:cNvPr id="740366" name="AutoShape 1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7" name="Rectangle 1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0362" name="Line 10"/>
          <p:cNvSpPr>
            <a:spLocks noChangeShapeType="1"/>
          </p:cNvSpPr>
          <p:nvPr/>
        </p:nvSpPr>
        <p:spPr bwMode="auto">
          <a:xfrm flipH="1" flipV="1">
            <a:off x="6477000" y="31242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0359" name="Line 7"/>
          <p:cNvSpPr>
            <a:spLocks noChangeShapeType="1"/>
          </p:cNvSpPr>
          <p:nvPr/>
        </p:nvSpPr>
        <p:spPr bwMode="auto">
          <a:xfrm>
            <a:off x="6477000" y="4495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0360" name="Line 8"/>
          <p:cNvSpPr>
            <a:spLocks noChangeShapeType="1"/>
          </p:cNvSpPr>
          <p:nvPr/>
        </p:nvSpPr>
        <p:spPr bwMode="auto">
          <a:xfrm flipV="1">
            <a:off x="6934200" y="4267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0364" name="Line 12"/>
          <p:cNvSpPr>
            <a:spLocks noChangeShapeType="1"/>
          </p:cNvSpPr>
          <p:nvPr/>
        </p:nvSpPr>
        <p:spPr bwMode="auto">
          <a:xfrm flipH="1" flipV="1">
            <a:off x="5029200" y="4267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7BEC86E-1B48-4F14-9374-40A6B37DD4DB}" type="slidenum">
              <a:rPr lang="en-US"/>
              <a:pPr/>
              <a:t>33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/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0842" y="1186657"/>
            <a:ext cx="3056608" cy="29186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A node is represented by an object storing</a:t>
            </a:r>
          </a:p>
          <a:p>
            <a:pPr lvl="1" eaLnBrk="1" hangingPunct="1"/>
            <a:r>
              <a:rPr lang="en-US" sz="1800" dirty="0"/>
              <a:t>Element</a:t>
            </a:r>
          </a:p>
          <a:p>
            <a:pPr lvl="1" eaLnBrk="1" hangingPunct="1"/>
            <a:r>
              <a:rPr lang="en-US" sz="1800" dirty="0"/>
              <a:t>Parent node</a:t>
            </a:r>
          </a:p>
          <a:p>
            <a:pPr lvl="1" eaLnBrk="1" hangingPunct="1"/>
            <a:r>
              <a:rPr lang="en-US" sz="1800" dirty="0"/>
              <a:t>Left child node</a:t>
            </a:r>
          </a:p>
          <a:p>
            <a:pPr lvl="1" eaLnBrk="1" hangingPunct="1"/>
            <a:r>
              <a:rPr lang="en-US" sz="1800" dirty="0"/>
              <a:t>Right child node</a:t>
            </a:r>
          </a:p>
          <a:p>
            <a:pPr eaLnBrk="1" hangingPunct="1"/>
            <a:r>
              <a:rPr lang="en-US" sz="2000" dirty="0"/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pitchFamily="18" charset="2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0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0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0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0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49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5535613" y="20748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483" name="Text Box 112"/>
          <p:cNvSpPr txBox="1">
            <a:spLocks noChangeArrowheads="1"/>
          </p:cNvSpPr>
          <p:nvPr/>
        </p:nvSpPr>
        <p:spPr bwMode="auto">
          <a:xfrm>
            <a:off x="4392613" y="35988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84" name="Text Box 115"/>
          <p:cNvSpPr txBox="1">
            <a:spLocks noChangeArrowheads="1"/>
          </p:cNvSpPr>
          <p:nvPr/>
        </p:nvSpPr>
        <p:spPr bwMode="auto">
          <a:xfrm>
            <a:off x="6667500" y="3598863"/>
            <a:ext cx="357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85" name="Text Box 118"/>
          <p:cNvSpPr txBox="1">
            <a:spLocks noChangeArrowheads="1"/>
          </p:cNvSpPr>
          <p:nvPr/>
        </p:nvSpPr>
        <p:spPr bwMode="auto">
          <a:xfrm>
            <a:off x="5516563" y="5122863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86" name="Text Box 121"/>
          <p:cNvSpPr txBox="1">
            <a:spLocks noChangeArrowheads="1"/>
          </p:cNvSpPr>
          <p:nvPr/>
        </p:nvSpPr>
        <p:spPr bwMode="auto">
          <a:xfrm>
            <a:off x="7850188" y="5122863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2066" y="6007101"/>
            <a:ext cx="359585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See code fragments  7.17 to 7.23</a:t>
            </a:r>
          </a:p>
        </p:txBody>
      </p:sp>
    </p:spTree>
    <p:extLst>
      <p:ext uri="{BB962C8B-B14F-4D97-AF65-F5344CB8AC3E}">
        <p14:creationId xmlns:p14="http://schemas.microsoft.com/office/powerpoint/2010/main" val="162477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29485"/>
            <a:ext cx="8229600" cy="1143000"/>
          </a:xfrm>
        </p:spPr>
        <p:txBody>
          <a:bodyPr/>
          <a:lstStyle/>
          <a:p>
            <a:r>
              <a:rPr lang="en-US" dirty="0" err="1"/>
              <a:t>LinkedBinary</a:t>
            </a:r>
            <a:r>
              <a:rPr lang="en-US" dirty="0"/>
              <a:t>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018831"/>
            <a:ext cx="8077200" cy="584775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dirty="0" err="1">
                <a:solidFill>
                  <a:srgbClr val="FFFF00"/>
                </a:solidFill>
              </a:rPr>
              <a:t>typedef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Elem;					// base element type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class </a:t>
            </a:r>
            <a:r>
              <a:rPr lang="en-US" sz="1600" dirty="0" err="1">
                <a:solidFill>
                  <a:srgbClr val="FFFF00"/>
                </a:solidFill>
              </a:rPr>
              <a:t>LinkedBinaryTree</a:t>
            </a:r>
            <a:r>
              <a:rPr lang="en-US" sz="1600" dirty="0">
                <a:solidFill>
                  <a:srgbClr val="FFFF00"/>
                </a:solidFill>
              </a:rPr>
              <a:t>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protected: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// insert Node declaration here...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// insert Position declaration here...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LinkedBinaryTree</a:t>
            </a:r>
            <a:r>
              <a:rPr lang="en-US" sz="1600" dirty="0">
                <a:solidFill>
                  <a:srgbClr val="FFFF00"/>
                </a:solidFill>
              </a:rPr>
              <a:t>();				// constructor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size() 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;					// number of nodes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bool empty() 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;				// is tree empty?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Position root() 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;				// get the root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PositionList</a:t>
            </a:r>
            <a:r>
              <a:rPr lang="en-US" sz="1600" dirty="0">
                <a:solidFill>
                  <a:srgbClr val="FFFF00"/>
                </a:solidFill>
              </a:rPr>
              <a:t> positions() 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;  			// list of nodes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void </a:t>
            </a:r>
            <a:r>
              <a:rPr lang="en-US" sz="1600" dirty="0" err="1">
                <a:solidFill>
                  <a:srgbClr val="FFFF00"/>
                </a:solidFill>
              </a:rPr>
              <a:t>addRoot</a:t>
            </a:r>
            <a:r>
              <a:rPr lang="en-US" sz="1600" dirty="0">
                <a:solidFill>
                  <a:srgbClr val="FFFF00"/>
                </a:solidFill>
              </a:rPr>
              <a:t>();					// add root to empty tree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void </a:t>
            </a:r>
            <a:r>
              <a:rPr lang="en-US" sz="1600" dirty="0" err="1">
                <a:solidFill>
                  <a:srgbClr val="FFFF00"/>
                </a:solidFill>
              </a:rPr>
              <a:t>expandExternal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 Position&amp; p);		// expand external node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Position </a:t>
            </a:r>
            <a:r>
              <a:rPr lang="en-US" sz="1600" dirty="0" err="1">
                <a:solidFill>
                  <a:srgbClr val="FFFF00"/>
                </a:solidFill>
              </a:rPr>
              <a:t>removeAboveExternal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 Position&amp; p);	// remove p and parent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// housekeeping functions omitted...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protected: 					// local utilities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void preorder(Node* v, </a:t>
            </a:r>
            <a:r>
              <a:rPr lang="en-US" sz="1600" dirty="0" err="1">
                <a:solidFill>
                  <a:srgbClr val="FFFF00"/>
                </a:solidFill>
              </a:rPr>
              <a:t>PositionList</a:t>
            </a:r>
            <a:r>
              <a:rPr lang="en-US" sz="1600" dirty="0">
                <a:solidFill>
                  <a:srgbClr val="FFFF00"/>
                </a:solidFill>
              </a:rPr>
              <a:t>&amp; </a:t>
            </a:r>
            <a:r>
              <a:rPr lang="en-US" sz="1600" dirty="0" err="1">
                <a:solidFill>
                  <a:srgbClr val="FFFF00"/>
                </a:solidFill>
              </a:rPr>
              <a:t>pl</a:t>
            </a:r>
            <a:r>
              <a:rPr lang="en-US" sz="1600" dirty="0">
                <a:solidFill>
                  <a:srgbClr val="FFFF00"/>
                </a:solidFill>
              </a:rPr>
              <a:t>) </a:t>
            </a:r>
            <a:r>
              <a:rPr lang="en-US" sz="1600" dirty="0" err="1">
                <a:solidFill>
                  <a:srgbClr val="FFFF00"/>
                </a:solidFill>
              </a:rPr>
              <a:t>const</a:t>
            </a:r>
            <a:r>
              <a:rPr lang="en-US" sz="1600" dirty="0">
                <a:solidFill>
                  <a:srgbClr val="FFFF00"/>
                </a:solidFill>
              </a:rPr>
              <a:t>;	// preorder utility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private: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Node* _root;					// pointer to the root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n;						// number of nodes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};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 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9512" y="640794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7.19</a:t>
            </a:r>
          </a:p>
        </p:txBody>
      </p:sp>
    </p:spTree>
    <p:extLst>
      <p:ext uri="{BB962C8B-B14F-4D97-AF65-F5344CB8AC3E}">
        <p14:creationId xmlns:p14="http://schemas.microsoft.com/office/powerpoint/2010/main" val="104093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35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Performance of Linked Binary Tree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735352"/>
              </p:ext>
            </p:extLst>
          </p:nvPr>
        </p:nvGraphicFramePr>
        <p:xfrm>
          <a:off x="685800" y="1504314"/>
          <a:ext cx="8153400" cy="4666933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left, right, parent,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isExternal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isRoot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expandExternal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removeAboveExternal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size(), empty()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root()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positions()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4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Vector-Based Representation of Binary Trees</a:t>
            </a:r>
            <a:endParaRPr lang="en-US" altLang="en-US" sz="3200" dirty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5719354" cy="609600"/>
          </a:xfrm>
          <a:solidFill>
            <a:srgbClr val="000000"/>
          </a:solidFill>
        </p:spPr>
        <p:txBody>
          <a:bodyPr/>
          <a:lstStyle/>
          <a:p>
            <a:pPr marL="109728" indent="0" eaLnBrk="1" hangingPunct="1">
              <a:buNone/>
            </a:pPr>
            <a:r>
              <a:rPr lang="en-US" alt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Nodes are stored in an vector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4683927-7470-46C6-97FF-296E753CD039}" type="slidenum">
              <a:rPr lang="en-US"/>
              <a:pPr/>
              <a:t>36</a:t>
            </a:fld>
            <a:endParaRPr lang="en-US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104068" y="3603625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node p is stored at A[rank(v)]</a:t>
            </a:r>
          </a:p>
          <a:p>
            <a:pPr marL="628650" lvl="1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rank(root) = 1</a:t>
            </a:r>
          </a:p>
          <a:p>
            <a:pPr marL="628650" lvl="1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if node is the left child of parent(node), 	rank(node) = 2 </a:t>
            </a:r>
            <a:r>
              <a:rPr lang="ar-SA" sz="2000" dirty="0">
                <a:latin typeface="Arial" pitchFamily="34" charset="0"/>
                <a:cs typeface="Arial" pitchFamily="34" charset="0"/>
                <a:sym typeface="Symbol"/>
              </a:rPr>
              <a:t>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rank(parent(node))</a:t>
            </a:r>
          </a:p>
          <a:p>
            <a:pPr marL="628650" lvl="1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if node is the right child of parent(node), 	rank(node) = 2</a:t>
            </a:r>
            <a:r>
              <a:rPr lang="ar-SA" sz="2000" dirty="0">
                <a:latin typeface="Arial" pitchFamily="34" charset="0"/>
                <a:cs typeface="Arial" pitchFamily="34" charset="0"/>
                <a:sym typeface="Symbol"/>
              </a:rPr>
              <a:t> 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r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ank(parent(node)) + 1</a:t>
            </a:r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1150" cy="3698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492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493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494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476412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10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76412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11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304"/>
            <a:ext cx="428735" cy="432792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39904"/>
            <a:ext cx="442260" cy="432792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39904"/>
            <a:ext cx="455785" cy="432792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1504"/>
            <a:ext cx="442260" cy="432792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1504"/>
            <a:ext cx="428735" cy="432792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flipH="1">
            <a:off x="6675493" y="2515096"/>
            <a:ext cx="681038" cy="78640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flipH="1">
            <a:off x="7817644" y="3734296"/>
            <a:ext cx="225099" cy="761504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>
            <a:off x="7356531" y="2515096"/>
            <a:ext cx="686212" cy="78640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flipH="1">
            <a:off x="6238875" y="3734296"/>
            <a:ext cx="436618" cy="764679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>
            <a:off x="6675493" y="3734296"/>
            <a:ext cx="321414" cy="764679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flipH="1">
            <a:off x="6754106" y="4930775"/>
            <a:ext cx="242801" cy="809129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>
            <a:off x="6996907" y="4930775"/>
            <a:ext cx="436236" cy="809129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4">
              <a:lumMod val="1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1400">
                <a:solidFill>
                  <a:srgbClr val="FFFF00"/>
                </a:solidFill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>
            <a:off x="8042743" y="3734296"/>
            <a:ext cx="450382" cy="764679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1584325" y="2808873"/>
            <a:ext cx="332142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2262188" y="2808873"/>
            <a:ext cx="332142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940050" y="2808873"/>
            <a:ext cx="332142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295775" y="2808873"/>
            <a:ext cx="344966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4973638" y="2808873"/>
            <a:ext cx="332142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94278"/>
            <a:ext cx="41549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38985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Times New Roman" pitchFamily="18" charset="0"/>
              </a:rPr>
              <a:t>…</a:t>
            </a:r>
          </a:p>
        </p:txBody>
      </p: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20522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20523" name="Text Box 22"/>
          <p:cNvSpPr txBox="1">
            <a:spLocks noChangeArrowheads="1"/>
          </p:cNvSpPr>
          <p:nvPr/>
        </p:nvSpPr>
        <p:spPr bwMode="auto">
          <a:xfrm>
            <a:off x="298926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3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4764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latin typeface="+mn-lt"/>
              </a:rPr>
              <a:t>10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764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latin typeface="+mn-lt"/>
              </a:rPr>
              <a:t>11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20527" name="Rectangle 13"/>
          <p:cNvSpPr>
            <a:spLocks noChangeArrowheads="1"/>
          </p:cNvSpPr>
          <p:nvPr/>
        </p:nvSpPr>
        <p:spPr bwMode="auto">
          <a:xfrm>
            <a:off x="906463" y="2808873"/>
            <a:ext cx="312737" cy="3385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528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9232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 Vector-Based Structure of Binary Trees </a:t>
            </a:r>
            <a:endParaRPr lang="en-US" alt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B008C81-5689-42DB-A85F-B4F7968351BB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795" y="5529291"/>
            <a:ext cx="748817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vector based implementation is fast and easy but the space inefficient of the height is large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88" y="1417638"/>
            <a:ext cx="6440804" cy="338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734873" y="480105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7.16</a:t>
            </a:r>
          </a:p>
        </p:txBody>
      </p:sp>
    </p:spTree>
    <p:extLst>
      <p:ext uri="{BB962C8B-B14F-4D97-AF65-F5344CB8AC3E}">
        <p14:creationId xmlns:p14="http://schemas.microsoft.com/office/powerpoint/2010/main" val="2743644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en-US" sz="3100" dirty="0"/>
              <a:t>A Vector-Based Structure of Binary Trees Example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B008C81-5689-42DB-A85F-B4F7968351BB}" type="slidenum">
              <a:rPr lang="en-US"/>
              <a:pPr/>
              <a:t>38</a:t>
            </a:fld>
            <a:endParaRPr lang="en-US"/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altLang="en-US" sz="2800" dirty="0">
              <a:latin typeface="Times New Roman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30626"/>
            <a:ext cx="7811761" cy="40663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020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 Vector-Based Structure of Binary Trees</a:t>
            </a:r>
            <a:endParaRPr lang="en-US" alt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5607" y="1137731"/>
            <a:ext cx="8229600" cy="4530725"/>
          </a:xfrm>
        </p:spPr>
        <p:txBody>
          <a:bodyPr/>
          <a:lstStyle/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Let n be the number of nodes of a binary tree T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altLang="en-US" sz="2800" i="1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altLang="en-US" sz="28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be the maximum value of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(v) or rank(v) over all the nodes of T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The vector will have size N = </a:t>
            </a:r>
            <a:r>
              <a:rPr lang="en-US" altLang="en-US" sz="2800" i="1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altLang="en-US" sz="2800" baseline="-250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 sz="28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200" dirty="0">
                <a:latin typeface="Arial" pitchFamily="34" charset="0"/>
                <a:cs typeface="Arial" pitchFamily="34" charset="0"/>
              </a:rPr>
              <a:t>+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1 since the element at index 0 is not associated with any node of T</a:t>
            </a:r>
          </a:p>
          <a:p>
            <a:pPr lvl="1"/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The vector will have, in general, a number of empty elements that do not refer to existing nodes of T </a:t>
            </a:r>
            <a:endParaRPr lang="en-US" alt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For a tree of height h, N=O(2</a:t>
            </a:r>
            <a:r>
              <a:rPr lang="en-US" altLang="en-US" sz="2800" baseline="30000" dirty="0">
                <a:latin typeface="Arial" pitchFamily="34" charset="0"/>
                <a:cs typeface="Arial" pitchFamily="34" charset="0"/>
              </a:rPr>
              <a:t>h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altLang="en-US" sz="2400" dirty="0">
                <a:latin typeface="Arial" pitchFamily="34" charset="0"/>
                <a:cs typeface="Arial" pitchFamily="34" charset="0"/>
              </a:rPr>
              <a:t>In the worst case, this can be as high as 2</a:t>
            </a:r>
            <a:r>
              <a:rPr lang="en-US" altLang="en-US" sz="2400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- 1</a:t>
            </a:r>
          </a:p>
          <a:p>
            <a:pPr lvl="1"/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B008C81-5689-42DB-A85F-B4F7968351BB}" type="slidenum">
              <a:rPr lang="en-US"/>
              <a:pPr/>
              <a:t>39</a:t>
            </a:fld>
            <a:endParaRPr lang="en-US"/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altLang="en-US" sz="2800" dirty="0">
              <a:latin typeface="Times New Roman" pitchFamily="18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696200" y="5181600"/>
            <a:ext cx="1343902" cy="1295400"/>
            <a:chOff x="2064" y="2256"/>
            <a:chExt cx="1456" cy="1440"/>
          </a:xfrm>
        </p:grpSpPr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2" name="AutoShape 23"/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24"/>
            <p:cNvCxnSpPr>
              <a:cxnSpLocks noChangeShapeType="1"/>
              <a:stCxn id="17" idx="1"/>
              <a:endCxn id="10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25"/>
            <p:cNvCxnSpPr>
              <a:cxnSpLocks noChangeShapeType="1"/>
              <a:stCxn id="11" idx="0"/>
              <a:endCxn id="10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6" name="AutoShape 27"/>
            <p:cNvCxnSpPr>
              <a:cxnSpLocks noChangeShapeType="1"/>
              <a:stCxn id="15" idx="0"/>
              <a:endCxn id="8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20" name="AutoShape 31"/>
            <p:cNvCxnSpPr>
              <a:cxnSpLocks noChangeShapeType="1"/>
              <a:stCxn id="19" idx="0"/>
              <a:endCxn id="17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32"/>
            <p:cNvCxnSpPr>
              <a:cxnSpLocks noChangeShapeType="1"/>
              <a:stCxn id="18" idx="0"/>
              <a:endCxn id="17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09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CAE0898-6D0B-4644-91FF-AA0D4C17ECE2}" type="slidenum">
              <a:rPr lang="en-US"/>
              <a:pPr/>
              <a:t>4</a:t>
            </a:fld>
            <a:endParaRPr lang="en-US"/>
          </a:p>
        </p:txBody>
      </p:sp>
      <p:sp>
        <p:nvSpPr>
          <p:cNvPr id="68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/>
              <a:t>Example of a Tree</a:t>
            </a:r>
          </a:p>
        </p:txBody>
      </p:sp>
      <p:sp>
        <p:nvSpPr>
          <p:cNvPr id="685059" name="AutoShape 3"/>
          <p:cNvSpPr>
            <a:spLocks noChangeAspect="1" noChangeArrowheads="1"/>
          </p:cNvSpPr>
          <p:nvPr/>
        </p:nvSpPr>
        <p:spPr bwMode="auto">
          <a:xfrm>
            <a:off x="3536633" y="2516227"/>
            <a:ext cx="1851659" cy="37457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Make Money Fast!</a:t>
            </a:r>
          </a:p>
        </p:txBody>
      </p:sp>
      <p:sp>
        <p:nvSpPr>
          <p:cNvPr id="685060" name="AutoShape 4"/>
          <p:cNvSpPr>
            <a:spLocks noChangeAspect="1" noChangeArrowheads="1"/>
          </p:cNvSpPr>
          <p:nvPr/>
        </p:nvSpPr>
        <p:spPr bwMode="auto">
          <a:xfrm>
            <a:off x="1663700" y="4525526"/>
            <a:ext cx="1046163" cy="6524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Stock</a:t>
            </a:r>
            <a:br>
              <a:rPr lang="en-US" sz="1600">
                <a:solidFill>
                  <a:schemeClr val="bg2"/>
                </a:solidFill>
                <a:latin typeface="Tahoma" pitchFamily="34" charset="0"/>
              </a:rPr>
            </a:br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Fraud</a:t>
            </a:r>
          </a:p>
        </p:txBody>
      </p:sp>
      <p:sp>
        <p:nvSpPr>
          <p:cNvPr id="685061" name="AutoShape 5"/>
          <p:cNvSpPr>
            <a:spLocks noChangeAspect="1" noChangeArrowheads="1"/>
          </p:cNvSpPr>
          <p:nvPr/>
        </p:nvSpPr>
        <p:spPr bwMode="auto">
          <a:xfrm>
            <a:off x="3978221" y="4525526"/>
            <a:ext cx="955783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Ponzi</a:t>
            </a:r>
            <a:br>
              <a:rPr lang="en-US" sz="1600">
                <a:solidFill>
                  <a:schemeClr val="bg2"/>
                </a:solidFill>
                <a:latin typeface="Tahoma" pitchFamily="34" charset="0"/>
              </a:rPr>
            </a:br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Scheme</a:t>
            </a:r>
          </a:p>
        </p:txBody>
      </p:sp>
      <p:cxnSp>
        <p:nvCxnSpPr>
          <p:cNvPr id="685062" name="AutoShape 6"/>
          <p:cNvCxnSpPr>
            <a:cxnSpLocks noChangeShapeType="1"/>
            <a:stCxn id="685059" idx="2"/>
            <a:endCxn id="685061" idx="0"/>
          </p:cNvCxnSpPr>
          <p:nvPr/>
        </p:nvCxnSpPr>
        <p:spPr bwMode="auto">
          <a:xfrm flipH="1">
            <a:off x="4456113" y="2890798"/>
            <a:ext cx="6350" cy="16347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5063" name="AutoShape 7"/>
          <p:cNvCxnSpPr>
            <a:cxnSpLocks noChangeShapeType="1"/>
            <a:stCxn id="685059" idx="2"/>
            <a:endCxn id="685060" idx="0"/>
          </p:cNvCxnSpPr>
          <p:nvPr/>
        </p:nvCxnSpPr>
        <p:spPr bwMode="auto">
          <a:xfrm flipH="1">
            <a:off x="2186782" y="2890798"/>
            <a:ext cx="2275681" cy="16347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5064" name="AutoShape 8"/>
          <p:cNvSpPr>
            <a:spLocks noChangeAspect="1" noChangeArrowheads="1"/>
          </p:cNvSpPr>
          <p:nvPr/>
        </p:nvSpPr>
        <p:spPr bwMode="auto">
          <a:xfrm>
            <a:off x="6247140" y="4525526"/>
            <a:ext cx="985184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Bank</a:t>
            </a:r>
            <a:br>
              <a:rPr lang="en-US" sz="1600">
                <a:solidFill>
                  <a:schemeClr val="bg2"/>
                </a:solidFill>
                <a:latin typeface="Tahoma" pitchFamily="34" charset="0"/>
              </a:rPr>
            </a:br>
            <a:r>
              <a:rPr lang="en-US" sz="1600">
                <a:solidFill>
                  <a:schemeClr val="bg2"/>
                </a:solidFill>
                <a:latin typeface="Tahoma" pitchFamily="34" charset="0"/>
              </a:rPr>
              <a:t>Robbery</a:t>
            </a:r>
          </a:p>
        </p:txBody>
      </p:sp>
      <p:cxnSp>
        <p:nvCxnSpPr>
          <p:cNvPr id="685065" name="AutoShape 9"/>
          <p:cNvCxnSpPr>
            <a:cxnSpLocks noChangeShapeType="1"/>
            <a:stCxn id="685059" idx="2"/>
            <a:endCxn id="685064" idx="0"/>
          </p:cNvCxnSpPr>
          <p:nvPr/>
        </p:nvCxnSpPr>
        <p:spPr bwMode="auto">
          <a:xfrm>
            <a:off x="4462463" y="2890798"/>
            <a:ext cx="2277269" cy="16347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058563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AF2F52-B3A5-41BB-BFF8-08903163B7A6}" type="slidenum">
              <a:rPr lang="en-US"/>
              <a:pPr/>
              <a:t>40</a:t>
            </a:fld>
            <a:endParaRPr lang="en-US"/>
          </a:p>
        </p:txBody>
      </p:sp>
      <p:sp>
        <p:nvSpPr>
          <p:cNvPr id="79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" y="0"/>
            <a:ext cx="8747760" cy="1524000"/>
          </a:xfrm>
        </p:spPr>
        <p:txBody>
          <a:bodyPr/>
          <a:lstStyle/>
          <a:p>
            <a:r>
              <a:rPr lang="en-US" altLang="en-US" sz="3200" dirty="0"/>
              <a:t>Array-Based Representation of Binary Trees</a:t>
            </a:r>
            <a:endParaRPr lang="en-US" altLang="en-US" sz="2800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713" y="1713412"/>
            <a:ext cx="7318312" cy="939636"/>
          </a:xfr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FFFF00"/>
                </a:solidFill>
              </a:rPr>
              <a:t>Nodes can be stored in an extendable array or a vector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3048000"/>
            <a:ext cx="5181600" cy="762000"/>
            <a:chOff x="336" y="1608"/>
            <a:chExt cx="3264" cy="480"/>
          </a:xfrm>
          <a:solidFill>
            <a:schemeClr val="accent4">
              <a:lumMod val="10000"/>
            </a:schemeClr>
          </a:solidFill>
        </p:grpSpPr>
        <p:sp>
          <p:nvSpPr>
            <p:cNvPr id="794636" name="AutoShape 12"/>
            <p:cNvSpPr>
              <a:spLocks noChangeArrowheads="1"/>
            </p:cNvSpPr>
            <p:nvPr/>
          </p:nvSpPr>
          <p:spPr bwMode="auto">
            <a:xfrm>
              <a:off x="336" y="1608"/>
              <a:ext cx="3264" cy="48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37" name="Rectangle 13"/>
            <p:cNvSpPr>
              <a:spLocks noChangeArrowheads="1"/>
            </p:cNvSpPr>
            <p:nvPr/>
          </p:nvSpPr>
          <p:spPr bwMode="auto">
            <a:xfrm>
              <a:off x="480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38" name="Rectangle 14"/>
            <p:cNvSpPr>
              <a:spLocks noChangeArrowheads="1"/>
            </p:cNvSpPr>
            <p:nvPr/>
          </p:nvSpPr>
          <p:spPr bwMode="auto">
            <a:xfrm>
              <a:off x="912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39" name="Rectangle 15"/>
            <p:cNvSpPr>
              <a:spLocks noChangeArrowheads="1"/>
            </p:cNvSpPr>
            <p:nvPr/>
          </p:nvSpPr>
          <p:spPr bwMode="auto">
            <a:xfrm>
              <a:off x="1344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40" name="Rectangle 16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41" name="Rectangle 17"/>
            <p:cNvSpPr>
              <a:spLocks noChangeArrowheads="1"/>
            </p:cNvSpPr>
            <p:nvPr/>
          </p:nvSpPr>
          <p:spPr bwMode="auto">
            <a:xfrm>
              <a:off x="2688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42" name="Rectangle 18"/>
            <p:cNvSpPr>
              <a:spLocks noChangeArrowheads="1"/>
            </p:cNvSpPr>
            <p:nvPr/>
          </p:nvSpPr>
          <p:spPr bwMode="auto">
            <a:xfrm>
              <a:off x="3120" y="1680"/>
              <a:ext cx="336" cy="33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4643" name="Text Box 19"/>
            <p:cNvSpPr txBox="1">
              <a:spLocks noChangeArrowheads="1"/>
            </p:cNvSpPr>
            <p:nvPr/>
          </p:nvSpPr>
          <p:spPr bwMode="auto">
            <a:xfrm>
              <a:off x="1824" y="1680"/>
              <a:ext cx="314" cy="294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dirty="0">
                  <a:solidFill>
                    <a:srgbClr val="FFFF00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94673" name="Rectangle 49"/>
          <p:cNvSpPr>
            <a:spLocks noChangeArrowheads="1"/>
          </p:cNvSpPr>
          <p:nvPr/>
        </p:nvSpPr>
        <p:spPr bwMode="auto">
          <a:xfrm>
            <a:off x="838200" y="452628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en-US" sz="2800" dirty="0"/>
              <a:t>Implementation is simple and efficient using root(), parent(), left(), right(), </a:t>
            </a:r>
            <a:r>
              <a:rPr lang="en-US" altLang="en-US" sz="2800" dirty="0" err="1"/>
              <a:t>hasLeft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hasRight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isInternal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isExternal</a:t>
            </a:r>
            <a:r>
              <a:rPr lang="en-US" altLang="en-US" sz="2800" dirty="0"/>
              <a:t>(), and </a:t>
            </a:r>
            <a:r>
              <a:rPr lang="en-US" altLang="en-US" sz="2800" dirty="0" err="1"/>
              <a:t>isRoot</a:t>
            </a:r>
            <a:r>
              <a:rPr lang="en-US" altLang="en-US" sz="2800" dirty="0"/>
              <a:t>()</a:t>
            </a:r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auto">
          <a:xfrm>
            <a:off x="2057400" y="3429000"/>
            <a:ext cx="228600" cy="11430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6400800" y="3467100"/>
            <a:ext cx="152400" cy="8382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4630" name="Line 6"/>
          <p:cNvSpPr>
            <a:spLocks noChangeShapeType="1"/>
          </p:cNvSpPr>
          <p:nvPr/>
        </p:nvSpPr>
        <p:spPr bwMode="auto">
          <a:xfrm>
            <a:off x="5638800" y="3467100"/>
            <a:ext cx="0" cy="9144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4953000" y="3467100"/>
            <a:ext cx="76200" cy="11049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4632" name="Line 8"/>
          <p:cNvSpPr>
            <a:spLocks noChangeShapeType="1"/>
          </p:cNvSpPr>
          <p:nvPr/>
        </p:nvSpPr>
        <p:spPr bwMode="auto">
          <a:xfrm>
            <a:off x="3505200" y="3467100"/>
            <a:ext cx="304800" cy="8382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2895600" y="3467100"/>
            <a:ext cx="381000" cy="106680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1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41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binary search tree is a binary tree storing keys (or key-value entries) at its internal nodes and satisfying the following property: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,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,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be three nodes such that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 is in the left sub-tree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is in the right sub-tree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 We have </a:t>
            </a:r>
            <a:br>
              <a:rPr lang="en-US" dirty="0"/>
            </a:b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4421981"/>
            <a:ext cx="2009775" cy="1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3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4">
              <a:lumMod val="1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Tree Traversal Algorithms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83" y="3505200"/>
            <a:ext cx="4476433" cy="2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0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Tree Traversal</a:t>
            </a:r>
          </a:p>
        </p:txBody>
      </p:sp>
      <p:sp>
        <p:nvSpPr>
          <p:cNvPr id="67587" name="Content Placeholder 17"/>
          <p:cNvSpPr>
            <a:spLocks noGrp="1"/>
          </p:cNvSpPr>
          <p:nvPr>
            <p:ph idx="1"/>
          </p:nvPr>
        </p:nvSpPr>
        <p:spPr>
          <a:xfrm>
            <a:off x="592138" y="15303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Tree traversal is the process of visiting each node in the tree exactly once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There are several ways to traverse a tree.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Preorder, postorder, in-order, depth-first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breadth-first traversals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25876E9-CF31-4EA1-9EF2-8067796B28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190500" y="1019175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>
              <a:cs typeface="Courier New" pitchFamily="49" charset="0"/>
            </a:endParaRPr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325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547" y="4395787"/>
            <a:ext cx="2817891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382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E73DB52-82F5-484C-B31A-32150441FB22}" type="slidenum">
              <a:rPr lang="en-US"/>
              <a:pPr/>
              <a:t>44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2662" y="1247503"/>
            <a:ext cx="4267200" cy="2286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91002"/>
            <a:ext cx="1971664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5402"/>
            <a:ext cx="1585316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5402"/>
            <a:ext cx="1314070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5402"/>
            <a:ext cx="1281390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5657"/>
            <a:ext cx="1138047" cy="646986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5657"/>
            <a:ext cx="1126283" cy="646986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11865"/>
            <a:ext cx="1153339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11865"/>
            <a:ext cx="1231658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99171" y="4265573"/>
            <a:ext cx="2847474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946645" y="4265573"/>
            <a:ext cx="1062975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946645" y="4265573"/>
            <a:ext cx="3254190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6009620" y="5179973"/>
            <a:ext cx="4997" cy="3956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55224" y="5179973"/>
            <a:ext cx="1554396" cy="3956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99171" y="5179973"/>
            <a:ext cx="783608" cy="531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38670" y="5179973"/>
            <a:ext cx="760501" cy="5318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4070"/>
            <a:ext cx="1087488" cy="646986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6009620" y="5179973"/>
            <a:ext cx="1373074" cy="39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581400" cy="1643527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preOrder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visit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endParaRPr lang="en-US" sz="2400" b="1" i="1" dirty="0">
              <a:solidFill>
                <a:srgbClr val="FFFF00"/>
              </a:solidFill>
              <a:latin typeface="Times New Roman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for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each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child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of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preorder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01336" y="6363968"/>
            <a:ext cx="6400800" cy="34163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defRPr/>
            </a:pPr>
            <a:r>
              <a:rPr lang="en-US" dirty="0">
                <a:solidFill>
                  <a:srgbClr val="FFFF00"/>
                </a:solidFill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FFFF00"/>
                </a:solidFill>
                <a:cs typeface="Courier New" pitchFamily="49" charset="0"/>
              </a:rPr>
              <a:t>depth-first</a:t>
            </a:r>
            <a:r>
              <a:rPr lang="en-US" i="1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cs typeface="Courier New" pitchFamily="49" charset="0"/>
              </a:rPr>
              <a:t>is the same as the </a:t>
            </a:r>
            <a:r>
              <a:rPr lang="en-US" b="1" dirty="0">
                <a:solidFill>
                  <a:srgbClr val="FFFF00"/>
                </a:solidFill>
                <a:cs typeface="Courier New" pitchFamily="49" charset="0"/>
              </a:rPr>
              <a:t>preorder</a:t>
            </a:r>
          </a:p>
        </p:txBody>
      </p:sp>
    </p:spTree>
    <p:extLst>
      <p:ext uri="{BB962C8B-B14F-4D97-AF65-F5344CB8AC3E}">
        <p14:creationId xmlns:p14="http://schemas.microsoft.com/office/powerpoint/2010/main" val="3699127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E1F3826-4E66-490A-BF02-984BD188FEAE}" type="slidenum">
              <a:rPr lang="en-US"/>
              <a:pPr/>
              <a:t>45</a:t>
            </a:fld>
            <a:endParaRPr lang="en-US"/>
          </a:p>
        </p:txBody>
      </p:sp>
      <p:sp>
        <p:nvSpPr>
          <p:cNvPr id="75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5888" y="2514600"/>
            <a:ext cx="3429000" cy="2286000"/>
            <a:chOff x="2928" y="2256"/>
            <a:chExt cx="2160" cy="1440"/>
          </a:xfrm>
        </p:grpSpPr>
        <p:sp>
          <p:nvSpPr>
            <p:cNvPr id="754692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3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754694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5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7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8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9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700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54701" name="AutoShape 13"/>
            <p:cNvCxnSpPr>
              <a:cxnSpLocks noChangeShapeType="1"/>
              <a:stCxn id="754692" idx="3"/>
              <a:endCxn id="75469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2" name="AutoShape 14"/>
            <p:cNvCxnSpPr>
              <a:cxnSpLocks noChangeShapeType="1"/>
              <a:stCxn id="754693" idx="1"/>
              <a:endCxn id="75469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3" name="AutoShape 15"/>
            <p:cNvCxnSpPr>
              <a:cxnSpLocks noChangeShapeType="1"/>
              <a:stCxn id="754700" idx="0"/>
              <a:endCxn id="75469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4" name="AutoShape 16"/>
            <p:cNvCxnSpPr>
              <a:cxnSpLocks noChangeShapeType="1"/>
              <a:stCxn id="754699" idx="0"/>
              <a:endCxn id="75469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5" name="AutoShape 17"/>
            <p:cNvCxnSpPr>
              <a:cxnSpLocks noChangeShapeType="1"/>
              <a:stCxn id="754698" idx="0"/>
              <a:endCxn id="75469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6" name="AutoShape 18"/>
            <p:cNvCxnSpPr>
              <a:cxnSpLocks noChangeShapeType="1"/>
              <a:stCxn id="754697" idx="0"/>
              <a:endCxn id="75469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7" name="AutoShape 19"/>
            <p:cNvCxnSpPr>
              <a:cxnSpLocks noChangeShapeType="1"/>
              <a:stCxn id="754696" idx="0"/>
              <a:endCxn id="75469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8" name="AutoShape 20"/>
            <p:cNvCxnSpPr>
              <a:cxnSpLocks noChangeShapeType="1"/>
              <a:stCxn id="754695" idx="1"/>
              <a:endCxn id="75469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3248025" y="4038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754710" name="Text Box 22"/>
          <p:cNvSpPr txBox="1">
            <a:spLocks noChangeArrowheads="1"/>
          </p:cNvSpPr>
          <p:nvPr/>
        </p:nvSpPr>
        <p:spPr bwMode="auto">
          <a:xfrm>
            <a:off x="2438400" y="33909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2867025" y="2811463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54712" name="Text Box 24"/>
          <p:cNvSpPr txBox="1">
            <a:spLocks noChangeArrowheads="1"/>
          </p:cNvSpPr>
          <p:nvPr/>
        </p:nvSpPr>
        <p:spPr bwMode="auto">
          <a:xfrm>
            <a:off x="4332288" y="4038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754713" name="Text Box 25"/>
          <p:cNvSpPr txBox="1">
            <a:spLocks noChangeArrowheads="1"/>
          </p:cNvSpPr>
          <p:nvPr/>
        </p:nvSpPr>
        <p:spPr bwMode="auto">
          <a:xfrm>
            <a:off x="4314825" y="22860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54714" name="Text Box 26"/>
          <p:cNvSpPr txBox="1">
            <a:spLocks noChangeArrowheads="1"/>
          </p:cNvSpPr>
          <p:nvPr/>
        </p:nvSpPr>
        <p:spPr bwMode="auto">
          <a:xfrm>
            <a:off x="47894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754715" name="Text Box 27"/>
          <p:cNvSpPr txBox="1">
            <a:spLocks noChangeArrowheads="1"/>
          </p:cNvSpPr>
          <p:nvPr/>
        </p:nvSpPr>
        <p:spPr bwMode="auto">
          <a:xfrm>
            <a:off x="59324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754716" name="Text Box 28"/>
          <p:cNvSpPr txBox="1">
            <a:spLocks noChangeArrowheads="1"/>
          </p:cNvSpPr>
          <p:nvPr/>
        </p:nvSpPr>
        <p:spPr bwMode="auto">
          <a:xfrm>
            <a:off x="5484813" y="281146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754717" name="Text Box 29"/>
          <p:cNvSpPr txBox="1">
            <a:spLocks noChangeArrowheads="1"/>
          </p:cNvSpPr>
          <p:nvPr/>
        </p:nvSpPr>
        <p:spPr bwMode="auto">
          <a:xfrm>
            <a:off x="38750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5747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FA5795D-E2F4-464E-8AE0-FC301D638ACB}" type="slidenum">
              <a:rPr lang="en-US"/>
              <a:pPr/>
              <a:t>46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5320" y="1482635"/>
            <a:ext cx="4038600" cy="2133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43527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postOrder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for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each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child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of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postOrder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visit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8602"/>
            <a:ext cx="817855" cy="374571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CS1D 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919538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DDR.cpp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92738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Stocks.cpp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6607" y="4113173"/>
            <a:ext cx="2892571" cy="5350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949178" y="4113173"/>
            <a:ext cx="1039666" cy="5350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949178" y="4113173"/>
            <a:ext cx="3210572" cy="4000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5725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4945063" y="4522787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43738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Robot.cpp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6538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95342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65AFCE-159C-462D-8C71-688475B034F3}" type="slidenum">
              <a:rPr lang="en-US"/>
              <a:pPr/>
              <a:t>47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an inorder traversal a node is visited after its left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before its right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332946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inOrder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.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isExternal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inOrder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.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left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visit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.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isExternal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inOrder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.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right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579983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F8310BF7-D001-433F-919C-DD6E7EAC0D2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 Example</a:t>
            </a:r>
          </a:p>
        </p:txBody>
      </p:sp>
      <p:sp>
        <p:nvSpPr>
          <p:cNvPr id="70660" name="AutoShape 3"/>
          <p:cNvSpPr>
            <a:spLocks noChangeAspect="1" noChangeArrowheads="1"/>
          </p:cNvSpPr>
          <p:nvPr/>
        </p:nvSpPr>
        <p:spPr bwMode="auto">
          <a:xfrm>
            <a:off x="3984625" y="16510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58</a:t>
            </a:r>
          </a:p>
        </p:txBody>
      </p:sp>
      <p:sp>
        <p:nvSpPr>
          <p:cNvPr id="70661" name="AutoShape 4"/>
          <p:cNvSpPr>
            <a:spLocks noChangeAspect="1" noChangeArrowheads="1"/>
          </p:cNvSpPr>
          <p:nvPr/>
        </p:nvSpPr>
        <p:spPr bwMode="auto">
          <a:xfrm>
            <a:off x="2997200" y="25654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42</a:t>
            </a:r>
          </a:p>
        </p:txBody>
      </p:sp>
      <p:sp>
        <p:nvSpPr>
          <p:cNvPr id="70662" name="AutoShape 5"/>
          <p:cNvSpPr>
            <a:spLocks noChangeAspect="1" noChangeArrowheads="1"/>
          </p:cNvSpPr>
          <p:nvPr/>
        </p:nvSpPr>
        <p:spPr bwMode="auto">
          <a:xfrm>
            <a:off x="4965700" y="25654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70</a:t>
            </a:r>
          </a:p>
        </p:txBody>
      </p:sp>
      <p:sp>
        <p:nvSpPr>
          <p:cNvPr id="70663" name="AutoShape 6"/>
          <p:cNvSpPr>
            <a:spLocks noChangeAspect="1" noChangeArrowheads="1"/>
          </p:cNvSpPr>
          <p:nvPr/>
        </p:nvSpPr>
        <p:spPr bwMode="auto">
          <a:xfrm>
            <a:off x="447675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68</a:t>
            </a:r>
          </a:p>
        </p:txBody>
      </p:sp>
      <p:sp>
        <p:nvSpPr>
          <p:cNvPr id="70664" name="AutoShape 7"/>
          <p:cNvSpPr>
            <a:spLocks noChangeAspect="1" noChangeArrowheads="1"/>
          </p:cNvSpPr>
          <p:nvPr/>
        </p:nvSpPr>
        <p:spPr bwMode="auto">
          <a:xfrm>
            <a:off x="547370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72</a:t>
            </a:r>
          </a:p>
        </p:txBody>
      </p:sp>
      <p:sp>
        <p:nvSpPr>
          <p:cNvPr id="70665" name="AutoShape 8"/>
          <p:cNvSpPr>
            <a:spLocks noChangeAspect="1" noChangeArrowheads="1"/>
          </p:cNvSpPr>
          <p:nvPr/>
        </p:nvSpPr>
        <p:spPr bwMode="auto">
          <a:xfrm>
            <a:off x="2490788" y="3478213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38</a:t>
            </a:r>
          </a:p>
        </p:txBody>
      </p:sp>
      <p:sp>
        <p:nvSpPr>
          <p:cNvPr id="70666" name="AutoShape 9"/>
          <p:cNvSpPr>
            <a:spLocks noChangeAspect="1" noChangeArrowheads="1"/>
          </p:cNvSpPr>
          <p:nvPr/>
        </p:nvSpPr>
        <p:spPr bwMode="auto">
          <a:xfrm>
            <a:off x="350520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50</a:t>
            </a:r>
          </a:p>
        </p:txBody>
      </p:sp>
      <p:cxnSp>
        <p:nvCxnSpPr>
          <p:cNvPr id="70667" name="AutoShape 10"/>
          <p:cNvCxnSpPr>
            <a:cxnSpLocks noChangeShapeType="1"/>
            <a:stCxn id="70660" idx="2"/>
            <a:endCxn id="70661" idx="0"/>
          </p:cNvCxnSpPr>
          <p:nvPr/>
        </p:nvCxnSpPr>
        <p:spPr bwMode="auto">
          <a:xfrm flipH="1">
            <a:off x="3224213" y="2039938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1"/>
          <p:cNvCxnSpPr>
            <a:cxnSpLocks noChangeShapeType="1"/>
            <a:stCxn id="70660" idx="2"/>
            <a:endCxn id="70662" idx="0"/>
          </p:cNvCxnSpPr>
          <p:nvPr/>
        </p:nvCxnSpPr>
        <p:spPr bwMode="auto">
          <a:xfrm>
            <a:off x="4211638" y="2039938"/>
            <a:ext cx="981075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2"/>
          <p:cNvCxnSpPr>
            <a:cxnSpLocks noChangeShapeType="1"/>
            <a:stCxn id="70662" idx="2"/>
            <a:endCxn id="70664" idx="0"/>
          </p:cNvCxnSpPr>
          <p:nvPr/>
        </p:nvCxnSpPr>
        <p:spPr bwMode="auto">
          <a:xfrm>
            <a:off x="5192713" y="2955925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0" name="AutoShape 13"/>
          <p:cNvCxnSpPr>
            <a:cxnSpLocks noChangeShapeType="1"/>
            <a:stCxn id="70662" idx="2"/>
            <a:endCxn id="70663" idx="0"/>
          </p:cNvCxnSpPr>
          <p:nvPr/>
        </p:nvCxnSpPr>
        <p:spPr bwMode="auto">
          <a:xfrm flipH="1">
            <a:off x="4702175" y="2955925"/>
            <a:ext cx="4905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1" name="AutoShape 14"/>
          <p:cNvCxnSpPr>
            <a:cxnSpLocks noChangeShapeType="1"/>
            <a:stCxn id="70661" idx="2"/>
            <a:endCxn id="70666" idx="0"/>
          </p:cNvCxnSpPr>
          <p:nvPr/>
        </p:nvCxnSpPr>
        <p:spPr bwMode="auto">
          <a:xfrm>
            <a:off x="3224213" y="2954338"/>
            <a:ext cx="506412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5"/>
          <p:cNvCxnSpPr>
            <a:cxnSpLocks noChangeShapeType="1"/>
            <a:stCxn id="70661" idx="2"/>
            <a:endCxn id="70665" idx="0"/>
          </p:cNvCxnSpPr>
          <p:nvPr/>
        </p:nvCxnSpPr>
        <p:spPr bwMode="auto">
          <a:xfrm flipH="1">
            <a:off x="2717800" y="2954338"/>
            <a:ext cx="506413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36900" y="3859213"/>
            <a:ext cx="1154113" cy="920750"/>
            <a:chOff x="2327" y="2687"/>
            <a:chExt cx="727" cy="580"/>
          </a:xfrm>
        </p:grpSpPr>
        <p:sp>
          <p:nvSpPr>
            <p:cNvPr id="70675" name="AutoShape 17"/>
            <p:cNvSpPr>
              <a:spLocks noChangeAspect="1" noChangeArrowheads="1"/>
            </p:cNvSpPr>
            <p:nvPr/>
          </p:nvSpPr>
          <p:spPr bwMode="auto">
            <a:xfrm>
              <a:off x="2327" y="3027"/>
              <a:ext cx="28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47</a:t>
              </a:r>
            </a:p>
          </p:txBody>
        </p:sp>
        <p:cxnSp>
          <p:nvCxnSpPr>
            <p:cNvPr id="70676" name="AutoShape 18"/>
            <p:cNvCxnSpPr>
              <a:cxnSpLocks noChangeShapeType="1"/>
              <a:stCxn id="70666" idx="2"/>
              <a:endCxn id="70675" idx="0"/>
            </p:cNvCxnSpPr>
            <p:nvPr/>
          </p:nvCxnSpPr>
          <p:spPr bwMode="auto">
            <a:xfrm rot="5400000">
              <a:off x="2404" y="2753"/>
              <a:ext cx="339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677" name="AutoShape 19"/>
            <p:cNvSpPr>
              <a:spLocks noChangeAspect="1" noChangeArrowheads="1"/>
            </p:cNvSpPr>
            <p:nvPr/>
          </p:nvSpPr>
          <p:spPr bwMode="auto">
            <a:xfrm>
              <a:off x="2770" y="3027"/>
              <a:ext cx="28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52</a:t>
              </a:r>
            </a:p>
          </p:txBody>
        </p:sp>
        <p:cxnSp>
          <p:nvCxnSpPr>
            <p:cNvPr id="70678" name="AutoShape 20"/>
            <p:cNvCxnSpPr>
              <a:cxnSpLocks noChangeShapeType="1"/>
              <a:stCxn id="70666" idx="2"/>
              <a:endCxn id="70677" idx="0"/>
            </p:cNvCxnSpPr>
            <p:nvPr/>
          </p:nvCxnSpPr>
          <p:spPr bwMode="auto">
            <a:xfrm rot="16200000" flipH="1">
              <a:off x="2625" y="2740"/>
              <a:ext cx="339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0674" name="TextBox 44"/>
          <p:cNvSpPr txBox="1">
            <a:spLocks noChangeArrowheads="1"/>
          </p:cNvSpPr>
          <p:nvPr/>
        </p:nvSpPr>
        <p:spPr bwMode="auto">
          <a:xfrm>
            <a:off x="1431925" y="5035550"/>
            <a:ext cx="6389688" cy="1200329"/>
          </a:xfrm>
          <a:prstGeom prst="rect">
            <a:avLst/>
          </a:prstGeom>
          <a:solidFill>
            <a:schemeClr val="accent4">
              <a:lumMod val="10000"/>
            </a:schemeClr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  <a:cs typeface="Courier New" pitchFamily="49" charset="0"/>
              </a:rPr>
              <a:t>Inorder traversals of the internal nodes visit the elements in non-decreasing order (38,42,47,50,52,58,68,70,72)</a:t>
            </a:r>
          </a:p>
        </p:txBody>
      </p:sp>
    </p:spTree>
    <p:extLst>
      <p:ext uri="{BB962C8B-B14F-4D97-AF65-F5344CB8AC3E}">
        <p14:creationId xmlns:p14="http://schemas.microsoft.com/office/powerpoint/2010/main" val="3270994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breadth-first</a:t>
            </a:r>
            <a:r>
              <a:rPr lang="en-US" sz="32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traversal is to visit the nodes level by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First visit the root, then all children of the root from left to right, then grandchildren of the root from left to right, and so on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ffectLst/>
              <a:cs typeface="Courier New" pitchFamily="49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71084C79-AC9B-4BC8-89C7-C9052E046AE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Courier New" pitchFamily="49" charset="0"/>
              </a:rPr>
              <a:t>Breadth-First </a:t>
            </a:r>
            <a:r>
              <a:rPr lang="en-US" sz="3600" dirty="0"/>
              <a:t>Tree Traversals  </a:t>
            </a:r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3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4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5" name="Rectangle 15"/>
          <p:cNvSpPr>
            <a:spLocks noChangeArrowheads="1"/>
          </p:cNvSpPr>
          <p:nvPr/>
        </p:nvSpPr>
        <p:spPr bwMode="auto">
          <a:xfrm>
            <a:off x="457200" y="1404257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endParaRPr lang="en-US" sz="2800">
              <a:cs typeface="Courier New" pitchFamily="49" charset="0"/>
            </a:endParaRPr>
          </a:p>
        </p:txBody>
      </p:sp>
      <p:sp>
        <p:nvSpPr>
          <p:cNvPr id="68626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6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0013" y="3839541"/>
            <a:ext cx="3290524" cy="20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9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CC11853E-37AF-4CC7-B585-2C213661112E}" type="slidenum">
              <a:rPr lang="en-US"/>
              <a:pPr/>
              <a:t>5</a:t>
            </a:fld>
            <a:endParaRPr lang="en-US"/>
          </a:p>
        </p:txBody>
      </p:sp>
      <p:sp>
        <p:nvSpPr>
          <p:cNvPr id="68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657600" cy="4419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computer science, a tree is an abstract model of a hierarchical structure</a:t>
            </a:r>
          </a:p>
          <a:p>
            <a:r>
              <a:rPr lang="en-US" sz="2400" dirty="0"/>
              <a:t>A tree consists of nodes with a parent-child relation</a:t>
            </a:r>
          </a:p>
          <a:p>
            <a:r>
              <a:rPr lang="en-US" sz="2400" dirty="0"/>
              <a:t>Applications:</a:t>
            </a:r>
          </a:p>
          <a:p>
            <a:pPr lvl="1"/>
            <a:r>
              <a:rPr lang="en-US" sz="2000" dirty="0"/>
              <a:t>Organization charts</a:t>
            </a:r>
          </a:p>
          <a:p>
            <a:pPr lvl="1"/>
            <a:r>
              <a:rPr lang="en-US" sz="2000" dirty="0"/>
              <a:t>File systems</a:t>
            </a:r>
          </a:p>
          <a:p>
            <a:pPr lvl="1"/>
            <a:r>
              <a:rPr lang="en-US" sz="2000" dirty="0"/>
              <a:t>Programming environments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67125" y="1985962"/>
            <a:ext cx="5227638" cy="3122613"/>
            <a:chOff x="2186" y="960"/>
            <a:chExt cx="3293" cy="1967"/>
          </a:xfrm>
          <a:solidFill>
            <a:schemeClr val="tx1"/>
          </a:solidFill>
        </p:grpSpPr>
        <p:sp>
          <p:nvSpPr>
            <p:cNvPr id="687109" name="AutoShape 5"/>
            <p:cNvSpPr>
              <a:spLocks noChangeAspect="1" noChangeArrowheads="1"/>
            </p:cNvSpPr>
            <p:nvPr/>
          </p:nvSpPr>
          <p:spPr bwMode="auto">
            <a:xfrm>
              <a:off x="3338" y="960"/>
              <a:ext cx="1074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Computers”R”Us</a:t>
              </a:r>
            </a:p>
          </p:txBody>
        </p:sp>
        <p:sp>
          <p:nvSpPr>
            <p:cNvPr id="687110" name="AutoShape 6"/>
            <p:cNvSpPr>
              <a:spLocks noChangeAspect="1" noChangeArrowheads="1"/>
            </p:cNvSpPr>
            <p:nvPr/>
          </p:nvSpPr>
          <p:spPr bwMode="auto">
            <a:xfrm>
              <a:off x="2607" y="1536"/>
              <a:ext cx="430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Sales</a:t>
              </a:r>
            </a:p>
          </p:txBody>
        </p:sp>
        <p:sp>
          <p:nvSpPr>
            <p:cNvPr id="687111" name="AutoShape 7"/>
            <p:cNvSpPr>
              <a:spLocks noChangeAspect="1" noChangeArrowheads="1"/>
            </p:cNvSpPr>
            <p:nvPr/>
          </p:nvSpPr>
          <p:spPr bwMode="auto">
            <a:xfrm>
              <a:off x="5087" y="1536"/>
              <a:ext cx="392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R&amp;D</a:t>
              </a:r>
            </a:p>
          </p:txBody>
        </p:sp>
        <p:sp>
          <p:nvSpPr>
            <p:cNvPr id="687112" name="AutoShape 8"/>
            <p:cNvSpPr>
              <a:spLocks noChangeAspect="1" noChangeArrowheads="1"/>
            </p:cNvSpPr>
            <p:nvPr/>
          </p:nvSpPr>
          <p:spPr bwMode="auto">
            <a:xfrm>
              <a:off x="3982" y="1536"/>
              <a:ext cx="947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687113" name="AutoShape 9"/>
            <p:cNvSpPr>
              <a:spLocks noChangeAspect="1" noChangeArrowheads="1"/>
            </p:cNvSpPr>
            <p:nvPr/>
          </p:nvSpPr>
          <p:spPr bwMode="auto">
            <a:xfrm>
              <a:off x="3790" y="2112"/>
              <a:ext cx="585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Laptops</a:t>
              </a:r>
            </a:p>
          </p:txBody>
        </p:sp>
        <p:sp>
          <p:nvSpPr>
            <p:cNvPr id="687114" name="AutoShape 10"/>
            <p:cNvSpPr>
              <a:spLocks noChangeAspect="1" noChangeArrowheads="1"/>
            </p:cNvSpPr>
            <p:nvPr/>
          </p:nvSpPr>
          <p:spPr bwMode="auto">
            <a:xfrm>
              <a:off x="4516" y="2112"/>
              <a:ext cx="656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Desktops</a:t>
              </a:r>
            </a:p>
          </p:txBody>
        </p:sp>
        <p:sp>
          <p:nvSpPr>
            <p:cNvPr id="687115" name="AutoShape 11"/>
            <p:cNvSpPr>
              <a:spLocks noChangeAspect="1" noChangeArrowheads="1"/>
            </p:cNvSpPr>
            <p:nvPr/>
          </p:nvSpPr>
          <p:spPr bwMode="auto">
            <a:xfrm>
              <a:off x="2353" y="2111"/>
              <a:ext cx="294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US</a:t>
              </a:r>
            </a:p>
          </p:txBody>
        </p:sp>
        <p:sp>
          <p:nvSpPr>
            <p:cNvPr id="687116" name="AutoShape 12"/>
            <p:cNvSpPr>
              <a:spLocks noChangeAspect="1" noChangeArrowheads="1"/>
            </p:cNvSpPr>
            <p:nvPr/>
          </p:nvSpPr>
          <p:spPr bwMode="auto">
            <a:xfrm>
              <a:off x="2788" y="2112"/>
              <a:ext cx="861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687117" name="AutoShape 13"/>
            <p:cNvCxnSpPr>
              <a:cxnSpLocks noChangeShapeType="1"/>
              <a:stCxn id="687109" idx="2"/>
              <a:endCxn id="687110" idx="0"/>
            </p:cNvCxnSpPr>
            <p:nvPr/>
          </p:nvCxnSpPr>
          <p:spPr bwMode="auto">
            <a:xfrm flipH="1">
              <a:off x="2822" y="1196"/>
              <a:ext cx="1053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18" name="AutoShape 14"/>
            <p:cNvCxnSpPr>
              <a:cxnSpLocks noChangeShapeType="1"/>
              <a:stCxn id="687109" idx="2"/>
              <a:endCxn id="687112" idx="0"/>
            </p:cNvCxnSpPr>
            <p:nvPr/>
          </p:nvCxnSpPr>
          <p:spPr bwMode="auto">
            <a:xfrm>
              <a:off x="3875" y="1196"/>
              <a:ext cx="581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19" name="AutoShape 15"/>
            <p:cNvCxnSpPr>
              <a:cxnSpLocks noChangeShapeType="1"/>
              <a:stCxn id="687109" idx="2"/>
              <a:endCxn id="687111" idx="0"/>
            </p:cNvCxnSpPr>
            <p:nvPr/>
          </p:nvCxnSpPr>
          <p:spPr bwMode="auto">
            <a:xfrm>
              <a:off x="3875" y="1196"/>
              <a:ext cx="1408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0" name="AutoShape 16"/>
            <p:cNvCxnSpPr>
              <a:cxnSpLocks noChangeShapeType="1"/>
              <a:stCxn id="687112" idx="2"/>
              <a:endCxn id="687114" idx="0"/>
            </p:cNvCxnSpPr>
            <p:nvPr/>
          </p:nvCxnSpPr>
          <p:spPr bwMode="auto">
            <a:xfrm>
              <a:off x="4456" y="1772"/>
              <a:ext cx="388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1" name="AutoShape 17"/>
            <p:cNvCxnSpPr>
              <a:cxnSpLocks noChangeShapeType="1"/>
              <a:stCxn id="687112" idx="2"/>
              <a:endCxn id="687113" idx="0"/>
            </p:cNvCxnSpPr>
            <p:nvPr/>
          </p:nvCxnSpPr>
          <p:spPr bwMode="auto">
            <a:xfrm flipH="1">
              <a:off x="4082" y="1772"/>
              <a:ext cx="373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2" name="AutoShape 18"/>
            <p:cNvCxnSpPr>
              <a:cxnSpLocks noChangeShapeType="1"/>
              <a:stCxn id="687110" idx="2"/>
              <a:endCxn id="687116" idx="0"/>
            </p:cNvCxnSpPr>
            <p:nvPr/>
          </p:nvCxnSpPr>
          <p:spPr bwMode="auto">
            <a:xfrm>
              <a:off x="2822" y="1772"/>
              <a:ext cx="396" cy="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3" name="AutoShape 19"/>
            <p:cNvCxnSpPr>
              <a:cxnSpLocks noChangeShapeType="1"/>
              <a:stCxn id="687110" idx="2"/>
              <a:endCxn id="687115" idx="0"/>
            </p:cNvCxnSpPr>
            <p:nvPr/>
          </p:nvCxnSpPr>
          <p:spPr bwMode="auto">
            <a:xfrm flipH="1">
              <a:off x="2500" y="1772"/>
              <a:ext cx="322" cy="33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7124" name="AutoShape 20"/>
            <p:cNvSpPr>
              <a:spLocks noChangeAspect="1" noChangeArrowheads="1"/>
            </p:cNvSpPr>
            <p:nvPr/>
          </p:nvSpPr>
          <p:spPr bwMode="auto">
            <a:xfrm>
              <a:off x="2186" y="2691"/>
              <a:ext cx="537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Europe</a:t>
              </a:r>
            </a:p>
          </p:txBody>
        </p:sp>
        <p:sp>
          <p:nvSpPr>
            <p:cNvPr id="687125" name="AutoShape 21"/>
            <p:cNvSpPr>
              <a:spLocks noChangeAspect="1" noChangeArrowheads="1"/>
            </p:cNvSpPr>
            <p:nvPr/>
          </p:nvSpPr>
          <p:spPr bwMode="auto">
            <a:xfrm>
              <a:off x="3026" y="2691"/>
              <a:ext cx="369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Asia</a:t>
              </a:r>
            </a:p>
          </p:txBody>
        </p:sp>
        <p:cxnSp>
          <p:nvCxnSpPr>
            <p:cNvPr id="687126" name="AutoShape 22"/>
            <p:cNvCxnSpPr>
              <a:cxnSpLocks noChangeShapeType="1"/>
              <a:stCxn id="687116" idx="2"/>
              <a:endCxn id="687125" idx="0"/>
            </p:cNvCxnSpPr>
            <p:nvPr/>
          </p:nvCxnSpPr>
          <p:spPr bwMode="auto">
            <a:xfrm flipH="1">
              <a:off x="3211" y="2348"/>
              <a:ext cx="8" cy="34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7" name="AutoShape 23"/>
            <p:cNvCxnSpPr>
              <a:cxnSpLocks noChangeShapeType="1"/>
              <a:stCxn id="687116" idx="2"/>
              <a:endCxn id="687124" idx="0"/>
            </p:cNvCxnSpPr>
            <p:nvPr/>
          </p:nvCxnSpPr>
          <p:spPr bwMode="auto">
            <a:xfrm flipH="1">
              <a:off x="2455" y="2348"/>
              <a:ext cx="764" cy="34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7128" name="AutoShape 24"/>
            <p:cNvSpPr>
              <a:spLocks noChangeAspect="1" noChangeArrowheads="1"/>
            </p:cNvSpPr>
            <p:nvPr/>
          </p:nvSpPr>
          <p:spPr bwMode="auto">
            <a:xfrm>
              <a:off x="3702" y="2691"/>
              <a:ext cx="561" cy="236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687129" name="AutoShape 25"/>
            <p:cNvCxnSpPr>
              <a:cxnSpLocks noChangeShapeType="1"/>
              <a:stCxn id="687116" idx="2"/>
              <a:endCxn id="687128" idx="0"/>
            </p:cNvCxnSpPr>
            <p:nvPr/>
          </p:nvCxnSpPr>
          <p:spPr bwMode="auto">
            <a:xfrm>
              <a:off x="3219" y="2348"/>
              <a:ext cx="764" cy="34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9933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82" name="AutoShape 13"/>
          <p:cNvCxnSpPr>
            <a:cxnSpLocks noChangeShapeType="1"/>
            <a:endCxn id="71715" idx="0"/>
          </p:cNvCxnSpPr>
          <p:nvPr/>
        </p:nvCxnSpPr>
        <p:spPr bwMode="auto">
          <a:xfrm rot="5400000">
            <a:off x="5608638" y="3429000"/>
            <a:ext cx="577850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Tree Traversal Example</a:t>
            </a:r>
          </a:p>
        </p:txBody>
      </p:sp>
      <p:sp>
        <p:nvSpPr>
          <p:cNvPr id="71684" name="Content Placeholder 17"/>
          <p:cNvSpPr>
            <a:spLocks noGrp="1"/>
          </p:cNvSpPr>
          <p:nvPr>
            <p:ph idx="1"/>
          </p:nvPr>
        </p:nvSpPr>
        <p:spPr>
          <a:xfrm>
            <a:off x="539750" y="4575969"/>
            <a:ext cx="7704137" cy="1946275"/>
          </a:xfrm>
          <a:solidFill>
            <a:schemeClr val="accent4">
              <a:lumMod val="10000"/>
            </a:schemeClr>
          </a:solidFill>
          <a:ln w="28575" cap="flat" algn="ctr">
            <a:solidFill>
              <a:schemeClr val="bg2"/>
            </a:solidFill>
          </a:ln>
        </p:spPr>
        <p:txBody>
          <a:bodyPr lIns="91440" tIns="45720" rIns="91440" bIns="45720">
            <a:spAutoFit/>
          </a:bodyPr>
          <a:lstStyle/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inorder is 45 55 57 59 60 67 100 101 107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postorder is 45 59 57 55 67 101 107 100 60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preorder is 60 55 45 57 59 100 67 107 101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breadth-first traversal is 60 55 100 45 57 67 107 59 101 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2EE0B70-0644-4D7A-B980-BAF4997B576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5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6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7" name="Rectangle 15"/>
          <p:cNvSpPr>
            <a:spLocks noChangeArrowheads="1"/>
          </p:cNvSpPr>
          <p:nvPr/>
        </p:nvSpPr>
        <p:spPr bwMode="auto">
          <a:xfrm>
            <a:off x="263525" y="1019175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 </a:t>
            </a:r>
          </a:p>
        </p:txBody>
      </p:sp>
      <p:sp>
        <p:nvSpPr>
          <p:cNvPr id="71698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9" name="AutoShape 3"/>
          <p:cNvSpPr>
            <a:spLocks noChangeAspect="1" noChangeArrowheads="1"/>
          </p:cNvSpPr>
          <p:nvPr/>
        </p:nvSpPr>
        <p:spPr bwMode="auto">
          <a:xfrm>
            <a:off x="4541838" y="12192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60</a:t>
            </a:r>
          </a:p>
        </p:txBody>
      </p:sp>
      <p:sp>
        <p:nvSpPr>
          <p:cNvPr id="71700" name="AutoShape 4"/>
          <p:cNvSpPr>
            <a:spLocks noChangeAspect="1" noChangeArrowheads="1"/>
          </p:cNvSpPr>
          <p:nvPr/>
        </p:nvSpPr>
        <p:spPr bwMode="auto">
          <a:xfrm>
            <a:off x="3554413" y="21336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55</a:t>
            </a:r>
          </a:p>
        </p:txBody>
      </p:sp>
      <p:sp>
        <p:nvSpPr>
          <p:cNvPr id="71701" name="AutoShape 5"/>
          <p:cNvSpPr>
            <a:spLocks noChangeAspect="1" noChangeArrowheads="1"/>
          </p:cNvSpPr>
          <p:nvPr/>
        </p:nvSpPr>
        <p:spPr bwMode="auto">
          <a:xfrm>
            <a:off x="5522913" y="2133600"/>
            <a:ext cx="557212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100</a:t>
            </a:r>
          </a:p>
        </p:txBody>
      </p:sp>
      <p:sp>
        <p:nvSpPr>
          <p:cNvPr id="71702" name="AutoShape 6"/>
          <p:cNvSpPr>
            <a:spLocks noChangeAspect="1" noChangeArrowheads="1"/>
          </p:cNvSpPr>
          <p:nvPr/>
        </p:nvSpPr>
        <p:spPr bwMode="auto">
          <a:xfrm>
            <a:off x="5033963" y="30480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67</a:t>
            </a:r>
          </a:p>
        </p:txBody>
      </p:sp>
      <p:sp>
        <p:nvSpPr>
          <p:cNvPr id="71703" name="AutoShape 7"/>
          <p:cNvSpPr>
            <a:spLocks noChangeAspect="1" noChangeArrowheads="1"/>
          </p:cNvSpPr>
          <p:nvPr/>
        </p:nvSpPr>
        <p:spPr bwMode="auto">
          <a:xfrm>
            <a:off x="6030913" y="3048000"/>
            <a:ext cx="557212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107</a:t>
            </a:r>
          </a:p>
        </p:txBody>
      </p:sp>
      <p:sp>
        <p:nvSpPr>
          <p:cNvPr id="71704" name="AutoShape 8"/>
          <p:cNvSpPr>
            <a:spLocks noChangeAspect="1" noChangeArrowheads="1"/>
          </p:cNvSpPr>
          <p:nvPr/>
        </p:nvSpPr>
        <p:spPr bwMode="auto">
          <a:xfrm>
            <a:off x="3048000" y="3046413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45</a:t>
            </a:r>
          </a:p>
        </p:txBody>
      </p:sp>
      <p:sp>
        <p:nvSpPr>
          <p:cNvPr id="71705" name="AutoShape 9"/>
          <p:cNvSpPr>
            <a:spLocks noChangeAspect="1" noChangeArrowheads="1"/>
          </p:cNvSpPr>
          <p:nvPr/>
        </p:nvSpPr>
        <p:spPr bwMode="auto">
          <a:xfrm>
            <a:off x="4062413" y="30480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57</a:t>
            </a:r>
          </a:p>
        </p:txBody>
      </p:sp>
      <p:cxnSp>
        <p:nvCxnSpPr>
          <p:cNvPr id="71706" name="AutoShape 10"/>
          <p:cNvCxnSpPr>
            <a:cxnSpLocks noChangeShapeType="1"/>
            <a:stCxn id="71699" idx="2"/>
            <a:endCxn id="71700" idx="0"/>
          </p:cNvCxnSpPr>
          <p:nvPr/>
        </p:nvCxnSpPr>
        <p:spPr bwMode="auto">
          <a:xfrm rot="5400000">
            <a:off x="4000501" y="1370012"/>
            <a:ext cx="539750" cy="987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7" name="AutoShape 11"/>
          <p:cNvCxnSpPr>
            <a:cxnSpLocks noChangeShapeType="1"/>
            <a:stCxn id="71699" idx="2"/>
            <a:endCxn id="71701" idx="0"/>
          </p:cNvCxnSpPr>
          <p:nvPr/>
        </p:nvCxnSpPr>
        <p:spPr bwMode="auto">
          <a:xfrm rot="16200000" flipH="1">
            <a:off x="5012532" y="1345406"/>
            <a:ext cx="539750" cy="1036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8" name="AutoShape 12"/>
          <p:cNvCxnSpPr>
            <a:cxnSpLocks noChangeShapeType="1"/>
            <a:stCxn id="71701" idx="2"/>
            <a:endCxn id="71703" idx="0"/>
          </p:cNvCxnSpPr>
          <p:nvPr/>
        </p:nvCxnSpPr>
        <p:spPr bwMode="auto">
          <a:xfrm rot="16200000" flipH="1">
            <a:off x="5784850" y="252412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9" name="AutoShape 13"/>
          <p:cNvCxnSpPr>
            <a:cxnSpLocks noChangeShapeType="1"/>
            <a:stCxn id="71701" idx="2"/>
            <a:endCxn id="71702" idx="0"/>
          </p:cNvCxnSpPr>
          <p:nvPr/>
        </p:nvCxnSpPr>
        <p:spPr bwMode="auto">
          <a:xfrm rot="5400000">
            <a:off x="5260182" y="2507456"/>
            <a:ext cx="539750" cy="541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10" name="AutoShape 14"/>
          <p:cNvCxnSpPr>
            <a:cxnSpLocks noChangeShapeType="1"/>
            <a:stCxn id="71700" idx="2"/>
            <a:endCxn id="71705" idx="0"/>
          </p:cNvCxnSpPr>
          <p:nvPr/>
        </p:nvCxnSpPr>
        <p:spPr bwMode="auto">
          <a:xfrm rot="16200000" flipH="1">
            <a:off x="3760788" y="252412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11" name="AutoShape 15"/>
          <p:cNvCxnSpPr>
            <a:cxnSpLocks noChangeShapeType="1"/>
            <a:stCxn id="71700" idx="2"/>
            <a:endCxn id="71704" idx="0"/>
          </p:cNvCxnSpPr>
          <p:nvPr/>
        </p:nvCxnSpPr>
        <p:spPr bwMode="auto">
          <a:xfrm rot="5400000">
            <a:off x="3254375" y="2524125"/>
            <a:ext cx="538163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3" name="AutoShape 9"/>
          <p:cNvSpPr>
            <a:spLocks noChangeAspect="1" noChangeArrowheads="1"/>
          </p:cNvSpPr>
          <p:nvPr/>
        </p:nvSpPr>
        <p:spPr bwMode="auto">
          <a:xfrm>
            <a:off x="4748213" y="396875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59</a:t>
            </a:r>
          </a:p>
        </p:txBody>
      </p:sp>
      <p:cxnSp>
        <p:nvCxnSpPr>
          <p:cNvPr id="71714" name="AutoShape 14"/>
          <p:cNvCxnSpPr>
            <a:cxnSpLocks noChangeShapeType="1"/>
          </p:cNvCxnSpPr>
          <p:nvPr/>
        </p:nvCxnSpPr>
        <p:spPr bwMode="auto">
          <a:xfrm rot="16200000" flipH="1">
            <a:off x="4446588" y="344487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5" name="AutoShape 6"/>
          <p:cNvSpPr>
            <a:spLocks noChangeAspect="1" noChangeArrowheads="1"/>
          </p:cNvSpPr>
          <p:nvPr/>
        </p:nvSpPr>
        <p:spPr bwMode="auto">
          <a:xfrm>
            <a:off x="5375275" y="3962400"/>
            <a:ext cx="557213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427107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06" name="AutoShape 30"/>
          <p:cNvCxnSpPr>
            <a:cxnSpLocks noChangeShapeType="1"/>
            <a:stCxn id="72711" idx="2"/>
          </p:cNvCxnSpPr>
          <p:nvPr/>
        </p:nvCxnSpPr>
        <p:spPr bwMode="auto">
          <a:xfrm rot="5400000">
            <a:off x="5123656" y="3002757"/>
            <a:ext cx="6572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78E6F05F-5812-48EE-AADD-FBD799525A5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27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Traversal Example</a:t>
            </a:r>
          </a:p>
        </p:txBody>
      </p:sp>
      <p:sp>
        <p:nvSpPr>
          <p:cNvPr id="72709" name="AutoShape 3"/>
          <p:cNvSpPr>
            <a:spLocks noChangeAspect="1" noChangeArrowheads="1"/>
          </p:cNvSpPr>
          <p:nvPr/>
        </p:nvSpPr>
        <p:spPr bwMode="auto">
          <a:xfrm>
            <a:off x="4541838" y="16764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33</a:t>
            </a:r>
          </a:p>
        </p:txBody>
      </p:sp>
      <p:sp>
        <p:nvSpPr>
          <p:cNvPr id="72710" name="AutoShape 4"/>
          <p:cNvSpPr>
            <a:spLocks noChangeAspect="1" noChangeArrowheads="1"/>
          </p:cNvSpPr>
          <p:nvPr/>
        </p:nvSpPr>
        <p:spPr bwMode="auto">
          <a:xfrm>
            <a:off x="3554413" y="25908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22</a:t>
            </a:r>
          </a:p>
        </p:txBody>
      </p:sp>
      <p:sp>
        <p:nvSpPr>
          <p:cNvPr id="72711" name="AutoShape 5"/>
          <p:cNvSpPr>
            <a:spLocks noChangeAspect="1" noChangeArrowheads="1"/>
          </p:cNvSpPr>
          <p:nvPr/>
        </p:nvSpPr>
        <p:spPr bwMode="auto">
          <a:xfrm>
            <a:off x="5522913" y="25908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55</a:t>
            </a:r>
          </a:p>
        </p:txBody>
      </p:sp>
      <p:sp>
        <p:nvSpPr>
          <p:cNvPr id="72712" name="AutoShape 8"/>
          <p:cNvSpPr>
            <a:spLocks noChangeAspect="1" noChangeArrowheads="1"/>
          </p:cNvSpPr>
          <p:nvPr/>
        </p:nvSpPr>
        <p:spPr bwMode="auto">
          <a:xfrm>
            <a:off x="3048000" y="3557588"/>
            <a:ext cx="449263" cy="379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13</a:t>
            </a:r>
          </a:p>
        </p:txBody>
      </p:sp>
      <p:sp>
        <p:nvSpPr>
          <p:cNvPr id="72713" name="AutoShape 9"/>
          <p:cNvSpPr>
            <a:spLocks noChangeAspect="1" noChangeArrowheads="1"/>
          </p:cNvSpPr>
          <p:nvPr/>
        </p:nvSpPr>
        <p:spPr bwMode="auto">
          <a:xfrm>
            <a:off x="4937125" y="3557588"/>
            <a:ext cx="449263" cy="379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34</a:t>
            </a:r>
          </a:p>
        </p:txBody>
      </p:sp>
      <p:cxnSp>
        <p:nvCxnSpPr>
          <p:cNvPr id="72714" name="AutoShape 1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rot="5400000">
            <a:off x="4006057" y="1829594"/>
            <a:ext cx="534987" cy="987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5" name="AutoShape 11"/>
          <p:cNvCxnSpPr>
            <a:cxnSpLocks noChangeShapeType="1"/>
            <a:stCxn id="72709" idx="2"/>
            <a:endCxn id="72711" idx="0"/>
          </p:cNvCxnSpPr>
          <p:nvPr/>
        </p:nvCxnSpPr>
        <p:spPr bwMode="auto">
          <a:xfrm rot="16200000" flipH="1">
            <a:off x="4990307" y="1832769"/>
            <a:ext cx="534987" cy="981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6" name="AutoShape 15"/>
          <p:cNvCxnSpPr>
            <a:cxnSpLocks noChangeShapeType="1"/>
            <a:stCxn id="72710" idx="2"/>
            <a:endCxn id="72712" idx="0"/>
          </p:cNvCxnSpPr>
          <p:nvPr/>
        </p:nvCxnSpPr>
        <p:spPr bwMode="auto">
          <a:xfrm rot="5400000">
            <a:off x="3232944" y="3010694"/>
            <a:ext cx="58737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7" name="TextBox 27"/>
          <p:cNvSpPr txBox="1">
            <a:spLocks noChangeArrowheads="1"/>
          </p:cNvSpPr>
          <p:nvPr/>
        </p:nvSpPr>
        <p:spPr bwMode="auto">
          <a:xfrm>
            <a:off x="1447801" y="4159250"/>
            <a:ext cx="6172200" cy="1938992"/>
          </a:xfrm>
          <a:prstGeom prst="rect">
            <a:avLst/>
          </a:prstGeom>
          <a:solidFill>
            <a:schemeClr val="accent4">
              <a:lumMod val="1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height 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Inorder 13 22 33 34 55 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Preorder 33 22 13 55 34 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Postorder 13 22 34 55 33 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Arial" charset="0"/>
              </a:rPr>
              <a:t>breadth-first 33 22 55 13 34 </a:t>
            </a:r>
          </a:p>
        </p:txBody>
      </p:sp>
    </p:spTree>
    <p:extLst>
      <p:ext uri="{BB962C8B-B14F-4D97-AF65-F5344CB8AC3E}">
        <p14:creationId xmlns:p14="http://schemas.microsoft.com/office/powerpoint/2010/main" val="2864751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251FA9F-9919-4D06-8E8F-2AACC8963728}" type="slidenum">
              <a:rPr lang="en-US"/>
              <a:pPr/>
              <a:t>52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724900" cy="2514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Binary trees are associated with an arithmetic expression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internal nodes: operators</a:t>
            </a:r>
          </a:p>
          <a:p>
            <a:pPr lvl="1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external nodes: operands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Example: arithmetic expression tree for the expression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 (2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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- 1) - (3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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b))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pitchFamily="18" charset="2"/>
                </a:rPr>
                <a:t>-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pitchFamily="18" charset="2"/>
                  <a:sym typeface="Symbol" pitchFamily="18" charset="2"/>
                </a:rPr>
                <a:t></a:t>
              </a:r>
              <a:endParaRPr lang="en-US" dirty="0">
                <a:latin typeface="Symbol" pitchFamily="18" charset="2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pitchFamily="18" charset="2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84963" y="4068763"/>
            <a:ext cx="2067151" cy="1077218"/>
          </a:xfrm>
          <a:prstGeom prst="rect">
            <a:avLst/>
          </a:prstGeom>
          <a:solidFill>
            <a:schemeClr val="tx1"/>
          </a:solidFill>
          <a:ln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b="1" dirty="0">
                <a:solidFill>
                  <a:schemeClr val="bg1"/>
                </a:solidFill>
              </a:rPr>
              <a:t>norder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48418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251FA9F-9919-4D06-8E8F-2AACC8963728}" type="slidenum">
              <a:rPr lang="en-US"/>
              <a:pPr/>
              <a:t>53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Arithmetic Expression Tree</a:t>
            </a:r>
          </a:p>
        </p:txBody>
      </p: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92686" y="4799520"/>
            <a:ext cx="1894114" cy="1077218"/>
          </a:xfrm>
          <a:prstGeom prst="rect">
            <a:avLst/>
          </a:prstGeom>
          <a:solidFill>
            <a:schemeClr val="tx1"/>
          </a:solidFill>
          <a:ln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Inorder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4" y="1812872"/>
            <a:ext cx="6588244" cy="287179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3" name="Straight Arrow Connector 2"/>
          <p:cNvCxnSpPr/>
          <p:nvPr/>
        </p:nvCxnSpPr>
        <p:spPr>
          <a:xfrm flipV="1">
            <a:off x="1455313" y="3876541"/>
            <a:ext cx="257577" cy="296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2019" y="3928057"/>
            <a:ext cx="99812" cy="257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86377" y="3451538"/>
            <a:ext cx="38637" cy="721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82968" y="3419341"/>
            <a:ext cx="193184" cy="24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7442" y="2846231"/>
            <a:ext cx="193183" cy="1326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3503" y="3876541"/>
            <a:ext cx="257577" cy="296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9889" y="3928057"/>
            <a:ext cx="193184" cy="24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1008" y="3354946"/>
            <a:ext cx="38637" cy="721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99106" y="3329189"/>
            <a:ext cx="193184" cy="244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14988" y="2202287"/>
            <a:ext cx="132009" cy="1453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94943" y="2247363"/>
            <a:ext cx="193183" cy="1326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78628" y="3354946"/>
            <a:ext cx="93372" cy="270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24917" y="3259888"/>
            <a:ext cx="161369" cy="912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5500" y="3837905"/>
            <a:ext cx="257577" cy="296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63660" y="3876541"/>
            <a:ext cx="230036" cy="270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13398" y="2782716"/>
            <a:ext cx="183874" cy="1402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6856" y="2782716"/>
            <a:ext cx="230737" cy="250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8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98E2B31-24BB-4F42-A13F-8514422BC40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4513"/>
            <a:ext cx="8429625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Traversal Performance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6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7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8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9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1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3525" y="1420813"/>
            <a:ext cx="8691563" cy="3205162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3200" dirty="0">
                <a:latin typeface="+mj-lt"/>
              </a:rPr>
              <a:t>The time complexity for the inorder, preorder, and postorder is </a:t>
            </a:r>
            <a:r>
              <a:rPr lang="en-US" sz="3200" b="1" dirty="0">
                <a:solidFill>
                  <a:srgbClr val="FFFF00"/>
                </a:solidFill>
                <a:latin typeface="+mj-lt"/>
              </a:rPr>
              <a:t>O(n)</a:t>
            </a:r>
            <a:r>
              <a:rPr lang="en-US" sz="3200" dirty="0">
                <a:latin typeface="+mj-lt"/>
              </a:rPr>
              <a:t>, since each node is traversed only once</a:t>
            </a:r>
          </a:p>
          <a:p>
            <a:pPr marL="0" indent="0">
              <a:lnSpc>
                <a:spcPct val="90000"/>
              </a:lnSpc>
              <a:defRPr/>
            </a:pPr>
            <a:endParaRPr lang="en-US" dirty="0"/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80911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710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7403" y="2826287"/>
            <a:ext cx="4018208" cy="300977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921729" y="5993635"/>
            <a:ext cx="5554982" cy="40011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See Binary Tree Code Fragments 7.15 – 7.23</a:t>
            </a:r>
          </a:p>
        </p:txBody>
      </p:sp>
    </p:spTree>
    <p:extLst>
      <p:ext uri="{BB962C8B-B14F-4D97-AF65-F5344CB8AC3E}">
        <p14:creationId xmlns:p14="http://schemas.microsoft.com/office/powerpoint/2010/main" val="1115965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Tree 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210871"/>
            <a:ext cx="8467859" cy="4926616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binary search tree (BST)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T, has these properties</a:t>
            </a:r>
          </a:p>
          <a:p>
            <a:pPr marL="256032" lvl="1" indent="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Each internal node p stores an element denoted by x(p)</a:t>
            </a:r>
          </a:p>
          <a:p>
            <a:pPr marL="256032" lvl="1" indent="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each internal node p of T, the elements stored in the left sub-tree are less than or equal to x(p)</a:t>
            </a:r>
          </a:p>
          <a:p>
            <a:pPr marL="256032" lvl="1" indent="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elements stored in the right sub-tree of p are greater than or equal to x(p)</a:t>
            </a:r>
          </a:p>
          <a:p>
            <a:pPr marL="0" indent="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The external nodes do not store any elements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4A7676E-C2D9-4CC2-ABD8-E640C345FCC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31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4755" y="4351894"/>
            <a:ext cx="5897104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indent="0" algn="ctr">
              <a:defRPr/>
            </a:pP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 in-order traversal of the internal nodes of a BST visits the elements in non-decreasing order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88" y="4705837"/>
            <a:ext cx="1817993" cy="15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17D785BC-8B6A-4942-AF2F-FDB619BE64B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pPr>
              <a:defRPr/>
            </a:pPr>
            <a:r>
              <a:rPr lang="en-US" dirty="0"/>
              <a:t>Searching</a:t>
            </a:r>
            <a:endParaRPr lang="en-US" sz="4000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01738"/>
            <a:ext cx="4001294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search for a key k, one traces a downward path starting at the root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next node visited depends on the outcome of the comparison of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with the key of the current node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we reach a leaf, the key is not found and we return 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null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find(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4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6294438" y="1931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sym typeface="Symbol" pitchFamily="18" charset="2"/>
              </a:rPr>
              <a:t>6</a:t>
            </a:r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7705725" y="2443163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9</a:t>
            </a:r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5341938" y="2443163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5929313" y="293846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sym typeface="Symbol" pitchFamily="18" charset="2"/>
              </a:rPr>
              <a:t>4</a:t>
            </a:r>
          </a:p>
        </p:txBody>
      </p:sp>
      <p:cxnSp>
        <p:nvCxnSpPr>
          <p:cNvPr id="61449" name="AutoShape 13"/>
          <p:cNvCxnSpPr>
            <a:cxnSpLocks noChangeShapeType="1"/>
            <a:stCxn id="61445" idx="3"/>
            <a:endCxn id="61447" idx="7"/>
          </p:cNvCxnSpPr>
          <p:nvPr/>
        </p:nvCxnSpPr>
        <p:spPr bwMode="auto">
          <a:xfrm flipH="1">
            <a:off x="5614988" y="2233613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61450" name="AutoShape 14"/>
          <p:cNvCxnSpPr>
            <a:cxnSpLocks noChangeShapeType="1"/>
            <a:stCxn id="61446" idx="1"/>
            <a:endCxn id="61445" idx="5"/>
          </p:cNvCxnSpPr>
          <p:nvPr/>
        </p:nvCxnSpPr>
        <p:spPr bwMode="auto">
          <a:xfrm flipH="1" flipV="1">
            <a:off x="6567488" y="2233613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1" name="AutoShape 16"/>
          <p:cNvCxnSpPr>
            <a:cxnSpLocks noChangeShapeType="1"/>
            <a:stCxn id="61455" idx="7"/>
            <a:endCxn id="61446" idx="3"/>
          </p:cNvCxnSpPr>
          <p:nvPr/>
        </p:nvCxnSpPr>
        <p:spPr bwMode="auto">
          <a:xfrm flipV="1">
            <a:off x="7521575" y="2725738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2" name="AutoShape 19"/>
          <p:cNvCxnSpPr>
            <a:cxnSpLocks noChangeShapeType="1"/>
            <a:stCxn id="61454" idx="7"/>
            <a:endCxn id="61447" idx="3"/>
          </p:cNvCxnSpPr>
          <p:nvPr/>
        </p:nvCxnSpPr>
        <p:spPr bwMode="auto">
          <a:xfrm flipV="1">
            <a:off x="5027613" y="2744788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3" name="AutoShape 20"/>
          <p:cNvCxnSpPr>
            <a:cxnSpLocks noChangeShapeType="1"/>
            <a:stCxn id="61448" idx="1"/>
            <a:endCxn id="61447" idx="5"/>
          </p:cNvCxnSpPr>
          <p:nvPr/>
        </p:nvCxnSpPr>
        <p:spPr bwMode="auto">
          <a:xfrm flipH="1" flipV="1">
            <a:off x="5614988" y="2744788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61454" name="Oval 21"/>
          <p:cNvSpPr>
            <a:spLocks noChangeArrowheads="1"/>
          </p:cNvSpPr>
          <p:nvPr/>
        </p:nvSpPr>
        <p:spPr bwMode="auto">
          <a:xfrm>
            <a:off x="4754563" y="29384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61455" name="Oval 26"/>
          <p:cNvSpPr>
            <a:spLocks noChangeArrowheads="1"/>
          </p:cNvSpPr>
          <p:nvPr/>
        </p:nvSpPr>
        <p:spPr bwMode="auto">
          <a:xfrm>
            <a:off x="7248525" y="29225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8</a:t>
            </a:r>
          </a:p>
        </p:txBody>
      </p:sp>
      <p:sp>
        <p:nvSpPr>
          <p:cNvPr id="61456" name="Text Box 31"/>
          <p:cNvSpPr txBox="1">
            <a:spLocks noChangeArrowheads="1"/>
          </p:cNvSpPr>
          <p:nvPr/>
        </p:nvSpPr>
        <p:spPr bwMode="auto">
          <a:xfrm>
            <a:off x="5743575" y="1963738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61457" name="Text Box 32"/>
          <p:cNvSpPr txBox="1">
            <a:spLocks noChangeArrowheads="1"/>
          </p:cNvSpPr>
          <p:nvPr/>
        </p:nvSpPr>
        <p:spPr bwMode="auto">
          <a:xfrm>
            <a:off x="5743575" y="2497138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61458" name="Text Box 33"/>
          <p:cNvSpPr txBox="1">
            <a:spLocks noChangeArrowheads="1"/>
          </p:cNvSpPr>
          <p:nvPr/>
        </p:nvSpPr>
        <p:spPr bwMode="auto">
          <a:xfrm>
            <a:off x="6257925" y="2890838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4419600" y="3259138"/>
            <a:ext cx="1066800" cy="398462"/>
            <a:chOff x="4419600" y="3259138"/>
            <a:chExt cx="1066800" cy="398462"/>
          </a:xfrm>
        </p:grpSpPr>
        <p:cxnSp>
          <p:nvCxnSpPr>
            <p:cNvPr id="21" name="Straight Connector 20"/>
            <p:cNvCxnSpPr>
              <a:stCxn id="61454" idx="4"/>
            </p:cNvCxnSpPr>
            <p:nvPr/>
          </p:nvCxnSpPr>
          <p:spPr bwMode="auto">
            <a:xfrm flipH="1">
              <a:off x="4648200" y="3259138"/>
              <a:ext cx="265907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1454" idx="4"/>
            </p:cNvCxnSpPr>
            <p:nvPr/>
          </p:nvCxnSpPr>
          <p:spPr bwMode="auto">
            <a:xfrm>
              <a:off x="4914107" y="3259138"/>
              <a:ext cx="267493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44196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1054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638800" y="3200400"/>
            <a:ext cx="1066800" cy="398462"/>
            <a:chOff x="4419600" y="3259138"/>
            <a:chExt cx="1066800" cy="398462"/>
          </a:xfrm>
        </p:grpSpPr>
        <p:cxnSp>
          <p:nvCxnSpPr>
            <p:cNvPr id="28" name="Straight Connector 27"/>
            <p:cNvCxnSpPr/>
            <p:nvPr/>
          </p:nvCxnSpPr>
          <p:spPr bwMode="auto">
            <a:xfrm flipH="1">
              <a:off x="4648200" y="3259138"/>
              <a:ext cx="265907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914107" y="3259138"/>
              <a:ext cx="267493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44196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1054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6934200" y="3259138"/>
            <a:ext cx="1066800" cy="398462"/>
            <a:chOff x="4419600" y="3259138"/>
            <a:chExt cx="1066800" cy="398462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4648200" y="3259138"/>
              <a:ext cx="265907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914107" y="3259138"/>
              <a:ext cx="267493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44196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05400" y="342900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7924800" y="2743200"/>
            <a:ext cx="572293" cy="398462"/>
            <a:chOff x="6895307" y="5029200"/>
            <a:chExt cx="572293" cy="398462"/>
          </a:xfrm>
        </p:grpSpPr>
        <p:cxnSp>
          <p:nvCxnSpPr>
            <p:cNvPr id="39" name="Straight Connector 38"/>
            <p:cNvCxnSpPr/>
            <p:nvPr/>
          </p:nvCxnSpPr>
          <p:spPr bwMode="auto">
            <a:xfrm>
              <a:off x="6895307" y="5029200"/>
              <a:ext cx="267493" cy="2460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7086600" y="5199062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23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22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Searching for an Element</a:t>
            </a:r>
          </a:p>
        </p:txBody>
      </p:sp>
      <p:sp>
        <p:nvSpPr>
          <p:cNvPr id="62478" name="Rectangle 13"/>
          <p:cNvSpPr>
            <a:spLocks noGrp="1" noChangeArrowheads="1"/>
          </p:cNvSpPr>
          <p:nvPr>
            <p:ph idx="1"/>
          </p:nvPr>
        </p:nvSpPr>
        <p:spPr>
          <a:xfrm>
            <a:off x="749527" y="1067118"/>
            <a:ext cx="77724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Start with the root and scan down from the root until a match is found or arrive at an empty tree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boolean search(E element){</a:t>
            </a: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BST&lt;E&gt;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myBST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current = root; // start from the root</a:t>
            </a: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while (current != null)</a:t>
            </a:r>
          </a:p>
          <a:p>
            <a:pPr marL="800100" lvl="2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(element &lt;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current.element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1257300" lvl="3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current =</a:t>
            </a:r>
            <a:r>
              <a:rPr lang="en-US" sz="20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current.left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://go left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800100" lvl="2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else if (element &gt;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current.element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current =</a:t>
            </a:r>
            <a:r>
              <a:rPr lang="en-US" sz="20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current.right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//go right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800100" lvl="2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else // element matches the current element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return true;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false;</a:t>
            </a:r>
          </a:p>
          <a:p>
            <a:pPr marL="1257300" lvl="3" indent="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F3C101E-873E-4AFD-85D9-0881959A0CF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586366"/>
            <a:ext cx="2285016" cy="10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4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98E2B31-24BB-4F42-A13F-8514422BC40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4513"/>
            <a:ext cx="8429625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BST Performance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6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7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8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9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1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3525" y="1420813"/>
            <a:ext cx="8691563" cy="3205162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/>
              <a:t>performance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for search is proportional to the height of the tree</a:t>
            </a:r>
          </a:p>
          <a:p>
            <a:pPr marL="256032" lvl="1" indent="0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the worst case, the operations run in O(n) if n is the height of the tree</a:t>
            </a:r>
          </a:p>
          <a:p>
            <a:pPr marL="256032" lvl="1" indent="0">
              <a:lnSpc>
                <a:spcPct val="9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56032" lvl="1" indent="0">
              <a:lnSpc>
                <a:spcPct val="9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80911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0178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3449920"/>
            <a:ext cx="5700095" cy="27966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20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993FFA56-BFFF-4CBB-9B1A-3800AB96909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2312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Performance of a BST - 2  </a:t>
            </a:r>
            <a:endParaRPr lang="en-US" sz="3200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4040188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sz="2400" b="1" dirty="0">
                <a:solidFill>
                  <a:srgbClr val="FFFF00"/>
                </a:solidFill>
              </a:rPr>
              <a:t>n</a:t>
            </a:r>
            <a:r>
              <a:rPr lang="en-US" sz="2400" dirty="0"/>
              <a:t> nodes and a height of </a:t>
            </a:r>
            <a:r>
              <a:rPr lang="en-US" sz="2400" b="1" dirty="0">
                <a:solidFill>
                  <a:srgbClr val="FFFF00"/>
                </a:solidFill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height h is </a:t>
            </a:r>
            <a:r>
              <a:rPr lang="en-US" sz="2000" b="1" dirty="0">
                <a:solidFill>
                  <a:srgbClr val="FFFF00"/>
                </a:solidFill>
              </a:rPr>
              <a:t>n </a:t>
            </a:r>
            <a:r>
              <a:rPr lang="en-US" sz="2000" dirty="0"/>
              <a:t>in the worst case and </a:t>
            </a:r>
            <a:r>
              <a:rPr lang="en-US" sz="2000" b="1" dirty="0">
                <a:solidFill>
                  <a:srgbClr val="FFFF00"/>
                </a:solidFill>
              </a:rPr>
              <a:t>log 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 the best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 h be the height of a tree storing n keys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Since there are 2</a:t>
            </a:r>
            <a:r>
              <a:rPr lang="en-US" sz="2000" baseline="30000" dirty="0"/>
              <a:t>i</a:t>
            </a:r>
            <a:r>
              <a:rPr lang="en-US" sz="2000" dirty="0"/>
              <a:t> keys at depth i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0, … , h </a:t>
            </a:r>
            <a:r>
              <a:rPr lang="en-US" sz="2000" dirty="0">
                <a:sym typeface="Symbol" pitchFamily="18" charset="2"/>
              </a:rPr>
              <a:t>- </a:t>
            </a:r>
            <a:r>
              <a:rPr lang="en-US" sz="2000" dirty="0"/>
              <a:t>1 and at least one key at depth h, we have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1 </a:t>
            </a:r>
            <a:r>
              <a:rPr lang="en-US" sz="2000" dirty="0">
                <a:sym typeface="Symbol" pitchFamily="18" charset="2"/>
              </a:rPr>
              <a:t>+ </a:t>
            </a:r>
            <a:r>
              <a:rPr lang="en-US" sz="2000" dirty="0"/>
              <a:t>2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4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…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2h-1 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/>
              <a:t>1 =2</a:t>
            </a:r>
            <a:r>
              <a:rPr lang="en-US" sz="2000" baseline="30000" dirty="0"/>
              <a:t>h</a:t>
            </a:r>
            <a:r>
              <a:rPr lang="en-US" sz="2000" dirty="0"/>
              <a:t>-1+1 (geometric sum) = 2</a:t>
            </a:r>
            <a:r>
              <a:rPr lang="en-US" sz="2000" baseline="30000" dirty="0"/>
              <a:t>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Taking the log of both sides of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2</a:t>
            </a:r>
            <a:r>
              <a:rPr lang="en-US" sz="2000" baseline="30000" dirty="0"/>
              <a:t>h</a:t>
            </a:r>
            <a:r>
              <a:rPr lang="en-US" sz="2000" dirty="0"/>
              <a:t>  =&gt;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log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0613" y="1560094"/>
            <a:ext cx="3067050" cy="2120900"/>
            <a:chOff x="2938" y="960"/>
            <a:chExt cx="2258" cy="1562"/>
          </a:xfrm>
        </p:grpSpPr>
        <p:sp>
          <p:nvSpPr>
            <p:cNvPr id="81958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sym typeface="Symbol" pitchFamily="18" charset="2"/>
              </a:endParaRPr>
            </a:p>
          </p:txBody>
        </p:sp>
        <p:cxnSp>
          <p:nvCxnSpPr>
            <p:cNvPr id="81959" name="AutoShape 6"/>
            <p:cNvCxnSpPr>
              <a:cxnSpLocks noChangeShapeType="1"/>
              <a:stCxn id="81976" idx="3"/>
              <a:endCxn id="81978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0" name="AutoShape 7"/>
            <p:cNvCxnSpPr>
              <a:cxnSpLocks noChangeShapeType="1"/>
              <a:stCxn id="81958" idx="3"/>
              <a:endCxn id="81976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1" name="AutoShape 8"/>
            <p:cNvCxnSpPr>
              <a:cxnSpLocks noChangeShapeType="1"/>
              <a:stCxn id="81977" idx="0"/>
              <a:endCxn id="81958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2" name="AutoShape 9"/>
            <p:cNvCxnSpPr>
              <a:cxnSpLocks noChangeShapeType="1"/>
              <a:stCxn id="81983" idx="7"/>
              <a:endCxn id="81974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3" name="AutoShape 10"/>
            <p:cNvCxnSpPr>
              <a:cxnSpLocks noChangeShapeType="1"/>
              <a:stCxn id="81982" idx="0"/>
              <a:endCxn id="81974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4" name="AutoShape 11"/>
            <p:cNvCxnSpPr>
              <a:cxnSpLocks noChangeShapeType="1"/>
              <a:stCxn id="81975" idx="0"/>
              <a:endCxn id="81978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5" name="AutoShape 12"/>
            <p:cNvCxnSpPr>
              <a:cxnSpLocks noChangeShapeType="1"/>
              <a:stCxn id="81974" idx="7"/>
              <a:endCxn id="81978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81982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81983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en-US">
                  <a:sym typeface="Symbol" pitchFamily="18" charset="2"/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81980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81981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</p:grpSp>
        <p:cxnSp>
          <p:nvCxnSpPr>
            <p:cNvPr id="81968" name="AutoShape 19"/>
            <p:cNvCxnSpPr>
              <a:cxnSpLocks noChangeShapeType="1"/>
              <a:stCxn id="81981" idx="0"/>
              <a:endCxn id="81983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69" name="AutoShape 20"/>
            <p:cNvCxnSpPr>
              <a:cxnSpLocks noChangeShapeType="1"/>
              <a:stCxn id="81980" idx="0"/>
              <a:endCxn id="81983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81978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81979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81976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81977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</p:grpSp>
        <p:cxnSp>
          <p:nvCxnSpPr>
            <p:cNvPr id="81972" name="AutoShape 27"/>
            <p:cNvCxnSpPr>
              <a:cxnSpLocks noChangeShapeType="1"/>
              <a:stCxn id="81979" idx="0"/>
              <a:endCxn id="81976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81974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pPr algn="ctr" eaLnBrk="1" hangingPunct="1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81975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81926" name="Oval 31"/>
          <p:cNvSpPr>
            <a:spLocks noChangeArrowheads="1"/>
          </p:cNvSpPr>
          <p:nvPr/>
        </p:nvSpPr>
        <p:spPr bwMode="auto">
          <a:xfrm>
            <a:off x="6384925" y="409098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olidFill>
                <a:schemeClr val="tx2"/>
              </a:solidFill>
              <a:sym typeface="Symbol" pitchFamily="18" charset="2"/>
            </a:endParaRPr>
          </a:p>
        </p:txBody>
      </p:sp>
      <p:cxnSp>
        <p:nvCxnSpPr>
          <p:cNvPr id="81927" name="AutoShape 32"/>
          <p:cNvCxnSpPr>
            <a:cxnSpLocks noChangeShapeType="1"/>
            <a:stCxn id="81926" idx="3"/>
            <a:endCxn id="81929" idx="7"/>
          </p:cNvCxnSpPr>
          <p:nvPr/>
        </p:nvCxnSpPr>
        <p:spPr bwMode="auto">
          <a:xfrm flipH="1">
            <a:off x="5568950" y="434340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28" name="AutoShape 33"/>
          <p:cNvCxnSpPr>
            <a:cxnSpLocks noChangeShapeType="1"/>
            <a:stCxn id="81942" idx="1"/>
            <a:endCxn id="81926" idx="5"/>
          </p:cNvCxnSpPr>
          <p:nvPr/>
        </p:nvCxnSpPr>
        <p:spPr bwMode="auto">
          <a:xfrm flipH="1" flipV="1">
            <a:off x="6629400" y="434340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29" name="Oval 34"/>
          <p:cNvSpPr>
            <a:spLocks noChangeArrowheads="1"/>
          </p:cNvSpPr>
          <p:nvPr/>
        </p:nvSpPr>
        <p:spPr bwMode="auto">
          <a:xfrm>
            <a:off x="5326063" y="454660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30" name="Oval 35"/>
          <p:cNvSpPr>
            <a:spLocks noChangeArrowheads="1"/>
          </p:cNvSpPr>
          <p:nvPr/>
        </p:nvSpPr>
        <p:spPr bwMode="auto">
          <a:xfrm>
            <a:off x="5848350" y="5002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31" name="Rectangle 36"/>
          <p:cNvSpPr>
            <a:spLocks noChangeAspect="1" noChangeArrowheads="1"/>
          </p:cNvSpPr>
          <p:nvPr/>
        </p:nvSpPr>
        <p:spPr bwMode="auto">
          <a:xfrm>
            <a:off x="562927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81932" name="Rectangle 37"/>
          <p:cNvSpPr>
            <a:spLocks noChangeAspect="1" noChangeArrowheads="1"/>
          </p:cNvSpPr>
          <p:nvPr/>
        </p:nvSpPr>
        <p:spPr bwMode="auto">
          <a:xfrm>
            <a:off x="6149975" y="55149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81933" name="AutoShape 38"/>
          <p:cNvCxnSpPr>
            <a:cxnSpLocks noChangeShapeType="1"/>
            <a:stCxn id="81932" idx="0"/>
            <a:endCxn id="81930" idx="5"/>
          </p:cNvCxnSpPr>
          <p:nvPr/>
        </p:nvCxnSpPr>
        <p:spPr bwMode="auto">
          <a:xfrm flipH="1" flipV="1">
            <a:off x="6092825" y="52562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4" name="AutoShape 39"/>
          <p:cNvCxnSpPr>
            <a:cxnSpLocks noChangeShapeType="1"/>
            <a:stCxn id="81931" idx="0"/>
            <a:endCxn id="81930" idx="3"/>
          </p:cNvCxnSpPr>
          <p:nvPr/>
        </p:nvCxnSpPr>
        <p:spPr bwMode="auto">
          <a:xfrm flipV="1">
            <a:off x="5732463" y="525621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5" name="AutoShape 40"/>
          <p:cNvCxnSpPr>
            <a:cxnSpLocks noChangeShapeType="1"/>
            <a:stCxn id="81937" idx="7"/>
            <a:endCxn id="81929" idx="3"/>
          </p:cNvCxnSpPr>
          <p:nvPr/>
        </p:nvCxnSpPr>
        <p:spPr bwMode="auto">
          <a:xfrm flipV="1">
            <a:off x="5046663" y="48006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6" name="AutoShape 41"/>
          <p:cNvCxnSpPr>
            <a:cxnSpLocks noChangeShapeType="1"/>
            <a:stCxn id="81930" idx="1"/>
            <a:endCxn id="81929" idx="5"/>
          </p:cNvCxnSpPr>
          <p:nvPr/>
        </p:nvCxnSpPr>
        <p:spPr bwMode="auto">
          <a:xfrm flipH="1" flipV="1">
            <a:off x="5568950" y="48006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37" name="Oval 42"/>
          <p:cNvSpPr>
            <a:spLocks noChangeArrowheads="1"/>
          </p:cNvSpPr>
          <p:nvPr/>
        </p:nvSpPr>
        <p:spPr bwMode="auto">
          <a:xfrm>
            <a:off x="4803775" y="500221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38" name="Rectangle 43"/>
          <p:cNvSpPr>
            <a:spLocks noChangeAspect="1" noChangeArrowheads="1"/>
          </p:cNvSpPr>
          <p:nvPr/>
        </p:nvSpPr>
        <p:spPr bwMode="auto">
          <a:xfrm>
            <a:off x="458152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81939" name="Rectangle 44"/>
          <p:cNvSpPr>
            <a:spLocks noChangeAspect="1" noChangeArrowheads="1"/>
          </p:cNvSpPr>
          <p:nvPr/>
        </p:nvSpPr>
        <p:spPr bwMode="auto">
          <a:xfrm>
            <a:off x="5103813" y="55149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81940" name="AutoShape 45"/>
          <p:cNvCxnSpPr>
            <a:cxnSpLocks noChangeShapeType="1"/>
            <a:stCxn id="81939" idx="0"/>
            <a:endCxn id="81937" idx="5"/>
          </p:cNvCxnSpPr>
          <p:nvPr/>
        </p:nvCxnSpPr>
        <p:spPr bwMode="auto">
          <a:xfrm flipH="1" flipV="1">
            <a:off x="5046663" y="52562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1" name="AutoShape 46"/>
          <p:cNvCxnSpPr>
            <a:cxnSpLocks noChangeShapeType="1"/>
            <a:stCxn id="81938" idx="0"/>
            <a:endCxn id="81937" idx="3"/>
          </p:cNvCxnSpPr>
          <p:nvPr/>
        </p:nvCxnSpPr>
        <p:spPr bwMode="auto">
          <a:xfrm flipV="1">
            <a:off x="4684713" y="52562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42" name="Oval 47"/>
          <p:cNvSpPr>
            <a:spLocks noChangeArrowheads="1"/>
          </p:cNvSpPr>
          <p:nvPr/>
        </p:nvSpPr>
        <p:spPr bwMode="auto">
          <a:xfrm>
            <a:off x="7445375" y="45481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43" name="Oval 48"/>
          <p:cNvSpPr>
            <a:spLocks noChangeArrowheads="1"/>
          </p:cNvSpPr>
          <p:nvPr/>
        </p:nvSpPr>
        <p:spPr bwMode="auto">
          <a:xfrm>
            <a:off x="7967663" y="50038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44" name="Rectangle 49"/>
          <p:cNvSpPr>
            <a:spLocks noChangeAspect="1" noChangeArrowheads="1"/>
          </p:cNvSpPr>
          <p:nvPr/>
        </p:nvSpPr>
        <p:spPr bwMode="auto">
          <a:xfrm>
            <a:off x="7748588" y="5516563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81945" name="Rectangle 50"/>
          <p:cNvSpPr>
            <a:spLocks noChangeAspect="1" noChangeArrowheads="1"/>
          </p:cNvSpPr>
          <p:nvPr/>
        </p:nvSpPr>
        <p:spPr bwMode="auto">
          <a:xfrm>
            <a:off x="8269288" y="5516563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81946" name="AutoShape 51"/>
          <p:cNvCxnSpPr>
            <a:cxnSpLocks noChangeShapeType="1"/>
            <a:stCxn id="81945" idx="0"/>
            <a:endCxn id="81943" idx="5"/>
          </p:cNvCxnSpPr>
          <p:nvPr/>
        </p:nvCxnSpPr>
        <p:spPr bwMode="auto">
          <a:xfrm flipH="1" flipV="1">
            <a:off x="8212138" y="525780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7" name="AutoShape 52"/>
          <p:cNvCxnSpPr>
            <a:cxnSpLocks noChangeShapeType="1"/>
            <a:stCxn id="81944" idx="0"/>
            <a:endCxn id="81943" idx="3"/>
          </p:cNvCxnSpPr>
          <p:nvPr/>
        </p:nvCxnSpPr>
        <p:spPr bwMode="auto">
          <a:xfrm flipV="1">
            <a:off x="7851775" y="525780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8" name="AutoShape 53"/>
          <p:cNvCxnSpPr>
            <a:cxnSpLocks noChangeShapeType="1"/>
            <a:stCxn id="81950" idx="7"/>
            <a:endCxn id="81942" idx="3"/>
          </p:cNvCxnSpPr>
          <p:nvPr/>
        </p:nvCxnSpPr>
        <p:spPr bwMode="auto">
          <a:xfrm flipV="1">
            <a:off x="7165975" y="480218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9" name="AutoShape 54"/>
          <p:cNvCxnSpPr>
            <a:cxnSpLocks noChangeShapeType="1"/>
            <a:stCxn id="81943" idx="1"/>
            <a:endCxn id="81942" idx="5"/>
          </p:cNvCxnSpPr>
          <p:nvPr/>
        </p:nvCxnSpPr>
        <p:spPr bwMode="auto">
          <a:xfrm flipH="1" flipV="1">
            <a:off x="7688263" y="480218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50" name="Oval 55"/>
          <p:cNvSpPr>
            <a:spLocks noChangeArrowheads="1"/>
          </p:cNvSpPr>
          <p:nvPr/>
        </p:nvSpPr>
        <p:spPr bwMode="auto">
          <a:xfrm>
            <a:off x="6923088" y="500380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ym typeface="Symbol" pitchFamily="18" charset="2"/>
            </a:endParaRPr>
          </a:p>
        </p:txBody>
      </p:sp>
      <p:sp>
        <p:nvSpPr>
          <p:cNvPr id="81951" name="Rectangle 56"/>
          <p:cNvSpPr>
            <a:spLocks noChangeAspect="1" noChangeArrowheads="1"/>
          </p:cNvSpPr>
          <p:nvPr/>
        </p:nvSpPr>
        <p:spPr bwMode="auto">
          <a:xfrm>
            <a:off x="6700838" y="5516563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81952" name="Rectangle 57"/>
          <p:cNvSpPr>
            <a:spLocks noChangeAspect="1" noChangeArrowheads="1"/>
          </p:cNvSpPr>
          <p:nvPr/>
        </p:nvSpPr>
        <p:spPr bwMode="auto">
          <a:xfrm>
            <a:off x="7223125" y="5516563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81953" name="AutoShape 58"/>
          <p:cNvCxnSpPr>
            <a:cxnSpLocks noChangeShapeType="1"/>
            <a:stCxn id="81952" idx="0"/>
            <a:endCxn id="81950" idx="5"/>
          </p:cNvCxnSpPr>
          <p:nvPr/>
        </p:nvCxnSpPr>
        <p:spPr bwMode="auto">
          <a:xfrm flipH="1" flipV="1">
            <a:off x="7165975" y="525780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54" name="AutoShape 59"/>
          <p:cNvCxnSpPr>
            <a:cxnSpLocks noChangeShapeType="1"/>
            <a:stCxn id="81951" idx="0"/>
            <a:endCxn id="81950" idx="3"/>
          </p:cNvCxnSpPr>
          <p:nvPr/>
        </p:nvCxnSpPr>
        <p:spPr bwMode="auto">
          <a:xfrm flipV="1">
            <a:off x="6804025" y="525780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03" name="Text Box 60"/>
          <p:cNvSpPr txBox="1">
            <a:spLocks noChangeArrowheads="1"/>
          </p:cNvSpPr>
          <p:nvPr/>
        </p:nvSpPr>
        <p:spPr bwMode="auto">
          <a:xfrm>
            <a:off x="6270970" y="1156127"/>
            <a:ext cx="2674765" cy="92333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worse case – no better than a list or array implementation - O(n)</a:t>
            </a:r>
          </a:p>
        </p:txBody>
      </p:sp>
      <p:sp>
        <p:nvSpPr>
          <p:cNvPr id="81957" name="TextBox 66"/>
          <p:cNvSpPr txBox="1">
            <a:spLocks noChangeArrowheads="1"/>
          </p:cNvSpPr>
          <p:nvPr/>
        </p:nvSpPr>
        <p:spPr bwMode="auto">
          <a:xfrm>
            <a:off x="4464050" y="5911850"/>
            <a:ext cx="3941763" cy="4001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Best case is O(log n)</a:t>
            </a:r>
          </a:p>
        </p:txBody>
      </p:sp>
    </p:spTree>
    <p:extLst>
      <p:ext uri="{BB962C8B-B14F-4D97-AF65-F5344CB8AC3E}">
        <p14:creationId xmlns:p14="http://schemas.microsoft.com/office/powerpoint/2010/main" val="12716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FC330B2-FDAA-4AE2-974B-0165ABF937B1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AutoShape 2"/>
          <p:cNvSpPr>
            <a:spLocks noChangeArrowheads="1"/>
          </p:cNvSpPr>
          <p:nvPr/>
        </p:nvSpPr>
        <p:spPr bwMode="auto">
          <a:xfrm>
            <a:off x="7120670" y="3158238"/>
            <a:ext cx="1981200" cy="1828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2651760" bIns="0" anchor="b" anchorCtr="1"/>
          <a:lstStyle/>
          <a:p>
            <a:pPr algn="ctr" eaLnBrk="1" hangingPunct="1"/>
            <a:r>
              <a:rPr lang="en-US" sz="2400" dirty="0">
                <a:solidFill>
                  <a:srgbClr val="FFFF00"/>
                </a:solidFill>
                <a:latin typeface="Tahoma" pitchFamily="34" charset="0"/>
              </a:rPr>
              <a:t>subtree</a:t>
            </a:r>
          </a:p>
        </p:txBody>
      </p:sp>
      <p:sp>
        <p:nvSpPr>
          <p:cNvPr id="68915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30994" y="45244"/>
            <a:ext cx="8229600" cy="963612"/>
          </a:xfrm>
        </p:spPr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377" y="1101725"/>
            <a:ext cx="5539085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Root: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node without parent (A)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Internal node: </a:t>
            </a:r>
            <a:r>
              <a:rPr lang="en-US" sz="2400" dirty="0"/>
              <a:t>node with at least one child (A, B, C, F)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External node (a.k.a. leaf 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node without children (E, I, J, K, G, H, D)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Ancestors of a node: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parent, grandparent, grand-grandparent, etc.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Depth of a node: </a:t>
            </a:r>
            <a:r>
              <a:rPr lang="en-US" sz="2400" dirty="0"/>
              <a:t>number of ancestors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Height of a tree: </a:t>
            </a:r>
            <a:r>
              <a:rPr lang="en-US" sz="2400" dirty="0"/>
              <a:t>maximum depth of any node (3)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Descendant of a node: </a:t>
            </a:r>
            <a:r>
              <a:rPr lang="en-US" sz="2400" dirty="0"/>
              <a:t>child, grandchild, grand-grandchild, etc.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2667000"/>
            <a:ext cx="3709988" cy="3127375"/>
            <a:chOff x="3135" y="1250"/>
            <a:chExt cx="2337" cy="1970"/>
          </a:xfrm>
        </p:grpSpPr>
        <p:sp>
          <p:nvSpPr>
            <p:cNvPr id="689158" name="AutoShape 6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89159" name="AutoShape 7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689160" name="AutoShape 8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689161" name="AutoShape 9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689162" name="AutoShape 10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689163" name="AutoShape 11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689164" name="AutoShape 12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689165" name="AutoShape 13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89166" name="AutoShape 14"/>
            <p:cNvCxnSpPr>
              <a:cxnSpLocks noChangeShapeType="1"/>
              <a:stCxn id="689158" idx="2"/>
              <a:endCxn id="689159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7" name="AutoShape 15"/>
            <p:cNvCxnSpPr>
              <a:cxnSpLocks noChangeShapeType="1"/>
              <a:stCxn id="689158" idx="2"/>
              <a:endCxn id="689161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8" name="AutoShape 16"/>
            <p:cNvCxnSpPr>
              <a:cxnSpLocks noChangeShapeType="1"/>
              <a:stCxn id="689158" idx="2"/>
              <a:endCxn id="689160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9" name="AutoShape 17"/>
            <p:cNvCxnSpPr>
              <a:cxnSpLocks noChangeShapeType="1"/>
              <a:stCxn id="689161" idx="2"/>
              <a:endCxn id="689163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0" name="AutoShape 18"/>
            <p:cNvCxnSpPr>
              <a:cxnSpLocks noChangeShapeType="1"/>
              <a:stCxn id="689161" idx="2"/>
              <a:endCxn id="689162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1" name="AutoShape 19"/>
            <p:cNvCxnSpPr>
              <a:cxnSpLocks noChangeShapeType="1"/>
              <a:stCxn id="689159" idx="2"/>
              <a:endCxn id="689165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2" name="AutoShape 20"/>
            <p:cNvCxnSpPr>
              <a:cxnSpLocks noChangeShapeType="1"/>
              <a:stCxn id="689159" idx="2"/>
              <a:endCxn id="689164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9173" name="AutoShape 21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689174" name="AutoShape 22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689175" name="AutoShape 23"/>
            <p:cNvCxnSpPr>
              <a:cxnSpLocks noChangeShapeType="1"/>
              <a:stCxn id="689165" idx="2"/>
              <a:endCxn id="689174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6" name="AutoShape 24"/>
            <p:cNvCxnSpPr>
              <a:cxnSpLocks noChangeShapeType="1"/>
              <a:stCxn id="689165" idx="2"/>
              <a:endCxn id="689173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9177" name="AutoShape 25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689178" name="AutoShape 26"/>
            <p:cNvCxnSpPr>
              <a:cxnSpLocks noChangeShapeType="1"/>
              <a:stCxn id="689165" idx="2"/>
              <a:endCxn id="689177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8917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616402" y="1304528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b="0" dirty="0" err="1">
                <a:solidFill>
                  <a:srgbClr val="FFFF00"/>
                </a:solidFill>
              </a:rPr>
              <a:t>Subtree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b="0" dirty="0"/>
              <a:t>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3356660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019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Euler Tour Traversal of a Binary Tree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4587081" y="2362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>
                <a:latin typeface="Symbol" pitchFamily="18" charset="2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5672931" y="2971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pitchFamily="18" charset="2"/>
                <a:sym typeface="Symbol" pitchFamily="18" charset="2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501231" y="3581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>
                <a:latin typeface="Symbol" pitchFamily="18" charset="2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872456" y="35814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958306" y="42672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044156" y="42672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130006" y="35814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215856" y="35814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4912518" y="2697162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5998368" y="3306762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5320506" y="3306762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3826668" y="3916362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3148806" y="3916362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1611312" y="2185987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57150" cap="flat" cmpd="sng">
            <a:solidFill>
              <a:srgbClr val="FFFF00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2055018" y="3001962"/>
            <a:ext cx="298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2450306" y="3321050"/>
            <a:ext cx="3190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2817018" y="3001962"/>
            <a:ext cx="3254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2740818" y="2697162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2062956" y="3306762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2740818" y="3306762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2415381" y="2971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pitchFamily="18" charset="2"/>
                <a:sym typeface="Symbol" pitchFamily="18" charset="2"/>
              </a:rPr>
              <a:t></a:t>
            </a:r>
            <a:endParaRPr lang="en-US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6351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 Traversals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2133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During the in-order, postorder, preorder, breadth first traversals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Nodes are visited only once</a:t>
            </a: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46083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70363"/>
            <a:ext cx="5276708" cy="2355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3961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8309" y="1319348"/>
            <a:ext cx="7924800" cy="2133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Generic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traversal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a binary tree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Includes special cases of the preorder, postorder and inorder traversals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Allows for more general kinds of algorithms to be expressed easily</a:t>
            </a: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508" y="3670664"/>
            <a:ext cx="4887948" cy="2677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621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2133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Walks around the tree and visit each node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three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times:</a:t>
            </a:r>
          </a:p>
          <a:p>
            <a:pPr lvl="1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On the left 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Before the Euler tour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p’s</a:t>
            </a:r>
            <a:r>
              <a:rPr lang="en-US" dirty="0">
                <a:latin typeface="Arial" pitchFamily="34" charset="0"/>
                <a:cs typeface="Arial" pitchFamily="34" charset="0"/>
              </a:rPr>
              <a:t> left tree – preorder </a:t>
            </a:r>
          </a:p>
          <a:p>
            <a:pPr lvl="1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From below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Before the Euler tour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p’s</a:t>
            </a:r>
            <a:r>
              <a:rPr lang="en-US" dirty="0">
                <a:latin typeface="Arial" pitchFamily="34" charset="0"/>
                <a:cs typeface="Arial" pitchFamily="34" charset="0"/>
              </a:rPr>
              <a:t> two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>
                <a:latin typeface="Arial" pitchFamily="34" charset="0"/>
                <a:cs typeface="Arial" pitchFamily="34" charset="0"/>
              </a:rPr>
              <a:t>- inorder </a:t>
            </a:r>
          </a:p>
          <a:p>
            <a:pPr lvl="1"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On the right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After the Euler tour of p’s right tree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postorder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5780958"/>
            <a:ext cx="990634" cy="9348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205256"/>
            <a:ext cx="8229601" cy="4308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630936" lvl="2" indent="0">
              <a:buNone/>
            </a:pPr>
            <a:r>
              <a:rPr lang="en-US" sz="2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If p is external, the three visits happen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89016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F7B1A5C2-875E-450A-B01B-9CBD98D3BCBB}" type="slidenum">
              <a:rPr lang="en-US"/>
              <a:pPr/>
              <a:t>64</a:t>
            </a:fld>
            <a:endParaRPr lang="en-US"/>
          </a:p>
        </p:txBody>
      </p:sp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245332"/>
            <a:ext cx="8077200" cy="1143000"/>
          </a:xfrm>
        </p:spPr>
        <p:txBody>
          <a:bodyPr/>
          <a:lstStyle/>
          <a:p>
            <a:r>
              <a:rPr lang="en-US" sz="4000" dirty="0"/>
              <a:t>Euler Tour Traversal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8600" y="1736760"/>
            <a:ext cx="8915400" cy="3591712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eulerTour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T,p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Perform the action for visiting node p on the left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 p is internal then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	recursively tour the left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subtree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of p by calling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eulerTour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T,p.left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Perform the action for visiting node p from below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 p is internal then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	recursively tour the right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subtree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of p by calling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eulerTour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T,p.right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Perform the action for visiting node p on the right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5685" y="4829746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7.28</a:t>
            </a:r>
          </a:p>
        </p:txBody>
      </p:sp>
    </p:spTree>
    <p:extLst>
      <p:ext uri="{BB962C8B-B14F-4D97-AF65-F5344CB8AC3E}">
        <p14:creationId xmlns:p14="http://schemas.microsoft.com/office/powerpoint/2010/main" val="33394326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Euler Tour Traversal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213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Print fully parentheses arithmetic expressions 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On the left action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If the node is internal print “(“ 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From below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Print operand or operator stored at the node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On the right action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If the node is internal print “)“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lnSpc>
                <a:spcPct val="80000"/>
              </a:lnSpc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77946"/>
            <a:ext cx="2763861" cy="16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3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019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451669" cy="1143000"/>
          </a:xfrm>
        </p:spPr>
        <p:txBody>
          <a:bodyPr>
            <a:noAutofit/>
          </a:bodyPr>
          <a:lstStyle/>
          <a:p>
            <a:r>
              <a:rPr lang="en-US" sz="2800" dirty="0"/>
              <a:t>Application of Euler Tour Traversal – Arithmetic Expression</a:t>
            </a:r>
          </a:p>
        </p:txBody>
      </p:sp>
      <p:sp>
        <p:nvSpPr>
          <p:cNvPr id="17427" name="Freeform 23"/>
          <p:cNvSpPr>
            <a:spLocks/>
          </p:cNvSpPr>
          <p:nvPr/>
        </p:nvSpPr>
        <p:spPr bwMode="auto">
          <a:xfrm>
            <a:off x="1447800" y="1998618"/>
            <a:ext cx="5410200" cy="2925808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57150" cap="flat" cmpd="sng">
            <a:solidFill>
              <a:srgbClr val="003399"/>
            </a:solidFill>
            <a:prstDash val="lg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3833" y="5208809"/>
            <a:ext cx="2818400" cy="52322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((2*(5-1))+(3*2))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557124" cy="29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89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0C8F9A-8DE2-4790-A51B-2BF402C9D6F3}" type="slidenum">
              <a:rPr lang="en-US"/>
              <a:pPr/>
              <a:t>67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Euler Traversal of a Binary Tree</a:t>
            </a: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86" y="1410257"/>
            <a:ext cx="6526824" cy="34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010400" y="4908650"/>
            <a:ext cx="1894114" cy="1077218"/>
          </a:xfrm>
          <a:prstGeom prst="rect">
            <a:avLst/>
          </a:prstGeom>
          <a:solidFill>
            <a:schemeClr val="tx1"/>
          </a:solidFill>
          <a:ln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Inorder traversal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2270" y="4985594"/>
            <a:ext cx="5253353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What is the value of this expression?</a:t>
            </a:r>
          </a:p>
        </p:txBody>
      </p:sp>
    </p:spTree>
    <p:extLst>
      <p:ext uri="{BB962C8B-B14F-4D97-AF65-F5344CB8AC3E}">
        <p14:creationId xmlns:p14="http://schemas.microsoft.com/office/powerpoint/2010/main" val="3182477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F7B1A5C2-875E-450A-B01B-9CBD98D3BCBB}" type="slidenum">
              <a:rPr lang="en-US"/>
              <a:pPr/>
              <a:t>68</a:t>
            </a:fld>
            <a:endParaRPr lang="en-US"/>
          </a:p>
        </p:txBody>
      </p:sp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Euler Tour Traversal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88126" y="2157549"/>
            <a:ext cx="7086600" cy="2948499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printExpression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v.isExternal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  <a:b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FFFF00"/>
                </a:solidFill>
              </a:rPr>
              <a:t>“(’’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inOrder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v.left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v.element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v.isExternal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inOrder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v.right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print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FFFF00"/>
                </a:solidFill>
              </a:rPr>
              <a:t>“)’’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5538" y="46612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7.29</a:t>
            </a:r>
          </a:p>
        </p:txBody>
      </p:sp>
    </p:spTree>
    <p:extLst>
      <p:ext uri="{BB962C8B-B14F-4D97-AF65-F5344CB8AC3E}">
        <p14:creationId xmlns:p14="http://schemas.microsoft.com/office/powerpoint/2010/main" val="3519538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Can determine the number of descendents of a node p</a:t>
            </a:r>
          </a:p>
        </p:txBody>
      </p:sp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>
            <a:noAutofit/>
          </a:bodyPr>
          <a:lstStyle/>
          <a:p>
            <a:pPr lvl="1" rtl="0"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Another Application of Euler Tour Traversal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F06BC-F5E6-48C3-A3E9-ED4672ED0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4" y="2797714"/>
            <a:ext cx="2428875" cy="28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5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ACE4A3C-C8D2-4DBE-A80B-586F75A38CFB}" type="slidenum">
              <a:rPr lang="en-US"/>
              <a:pPr/>
              <a:t>7</a:t>
            </a:fld>
            <a:endParaRPr lang="en-US"/>
          </a:p>
        </p:txBody>
      </p:sp>
      <p:sp>
        <p:nvSpPr>
          <p:cNvPr id="691202" name="AutoShape 2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2651760" bIns="0" anchor="b" anchorCtr="1"/>
          <a:lstStyle/>
          <a:p>
            <a:pPr algn="ctr" eaLnBrk="1" hangingPunct="1"/>
            <a:r>
              <a:rPr lang="en-US" sz="2400" dirty="0">
                <a:solidFill>
                  <a:srgbClr val="FFFF00"/>
                </a:solidFill>
                <a:latin typeface="Tahoma" pitchFamily="34" charset="0"/>
              </a:rPr>
              <a:t>subtree</a:t>
            </a:r>
          </a:p>
        </p:txBody>
      </p:sp>
      <p:sp>
        <p:nvSpPr>
          <p:cNvPr id="69120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63612"/>
          </a:xfrm>
        </p:spPr>
        <p:txBody>
          <a:bodyPr/>
          <a:lstStyle/>
          <a:p>
            <a:r>
              <a:rPr lang="en-US" dirty="0"/>
              <a:t>More Tree Terminology</a:t>
            </a:r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1820" y="1143000"/>
            <a:ext cx="487358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Siblings </a:t>
            </a:r>
            <a:r>
              <a:rPr lang="en-US" sz="2400" dirty="0"/>
              <a:t>are two nodes that are children of the same parent (I,J)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FF00"/>
                </a:solidFill>
              </a:rPr>
              <a:t>edge </a:t>
            </a:r>
            <a:r>
              <a:rPr lang="en-US" sz="2400" dirty="0"/>
              <a:t>of a tree is a pair of nodes (</a:t>
            </a:r>
            <a:r>
              <a:rPr lang="en-US" sz="2400" dirty="0" err="1"/>
              <a:t>u,v</a:t>
            </a:r>
            <a:r>
              <a:rPr lang="en-US" sz="2400" dirty="0"/>
              <a:t>) such that u is the parent of v, or vice versa (F,K)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>
                <a:solidFill>
                  <a:srgbClr val="FFFF00"/>
                </a:solidFill>
              </a:rPr>
              <a:t> path </a:t>
            </a:r>
            <a:r>
              <a:rPr lang="en-US" sz="2400" dirty="0"/>
              <a:t>of a tree is a sequence of nodes such that any two consecutive nodes in the sequence form an edge (A,B,F,K)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level </a:t>
            </a:r>
            <a:r>
              <a:rPr lang="en-US" sz="2400" dirty="0"/>
              <a:t>of a tree is the set of all nodes at the same depth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691206" name="AutoShape 6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91207" name="AutoShape 7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691208" name="AutoShape 8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691209" name="AutoShape 9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691210" name="AutoShape 10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691211" name="AutoShape 11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691212" name="AutoShape 12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691213" name="AutoShape 13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91214" name="AutoShape 14"/>
            <p:cNvCxnSpPr>
              <a:cxnSpLocks noChangeShapeType="1"/>
              <a:stCxn id="691206" idx="2"/>
              <a:endCxn id="691207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5" name="AutoShape 15"/>
            <p:cNvCxnSpPr>
              <a:cxnSpLocks noChangeShapeType="1"/>
              <a:stCxn id="691206" idx="2"/>
              <a:endCxn id="691209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6" name="AutoShape 16"/>
            <p:cNvCxnSpPr>
              <a:cxnSpLocks noChangeShapeType="1"/>
              <a:stCxn id="691206" idx="2"/>
              <a:endCxn id="691208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7" name="AutoShape 17"/>
            <p:cNvCxnSpPr>
              <a:cxnSpLocks noChangeShapeType="1"/>
              <a:stCxn id="691209" idx="2"/>
              <a:endCxn id="691211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8" name="AutoShape 18"/>
            <p:cNvCxnSpPr>
              <a:cxnSpLocks noChangeShapeType="1"/>
              <a:stCxn id="691209" idx="2"/>
              <a:endCxn id="691210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9" name="AutoShape 19"/>
            <p:cNvCxnSpPr>
              <a:cxnSpLocks noChangeShapeType="1"/>
              <a:stCxn id="691207" idx="2"/>
              <a:endCxn id="691213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20" name="AutoShape 20"/>
            <p:cNvCxnSpPr>
              <a:cxnSpLocks noChangeShapeType="1"/>
              <a:stCxn id="691207" idx="2"/>
              <a:endCxn id="691212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1221" name="AutoShape 21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691222" name="AutoShape 22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691223" name="AutoShape 23"/>
            <p:cNvCxnSpPr>
              <a:cxnSpLocks noChangeShapeType="1"/>
              <a:stCxn id="691213" idx="2"/>
              <a:endCxn id="691222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24" name="AutoShape 24"/>
            <p:cNvCxnSpPr>
              <a:cxnSpLocks noChangeShapeType="1"/>
              <a:stCxn id="691213" idx="2"/>
              <a:endCxn id="691221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1225" name="AutoShape 25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691226" name="AutoShape 26"/>
            <p:cNvCxnSpPr>
              <a:cxnSpLocks noChangeShapeType="1"/>
              <a:stCxn id="691213" idx="2"/>
              <a:endCxn id="691225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2961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Representing General Tree with Binary Trees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For an ordered tree, T</a:t>
            </a:r>
          </a:p>
          <a:p>
            <a:pPr lvl="1"/>
            <a:r>
              <a:rPr lang="en-US" sz="2500" dirty="0">
                <a:latin typeface="Arial" pitchFamily="34" charset="0"/>
                <a:cs typeface="Arial" pitchFamily="34" charset="0"/>
              </a:rPr>
              <a:t>For each node of u of T, there is an internal node u’ of T’ associated with u</a:t>
            </a:r>
          </a:p>
          <a:p>
            <a:pPr lvl="1"/>
            <a:r>
              <a:rPr lang="en-US" sz="2500" dirty="0">
                <a:latin typeface="Arial" pitchFamily="34" charset="0"/>
                <a:cs typeface="Arial" pitchFamily="34" charset="0"/>
              </a:rPr>
              <a:t>If u is an internal node of T and v is the first child of u in T, then v’ is the left child of u’ in T’</a:t>
            </a:r>
          </a:p>
          <a:p>
            <a:pPr lvl="1"/>
            <a:r>
              <a:rPr lang="en-US" sz="2500" dirty="0">
                <a:latin typeface="Arial" pitchFamily="34" charset="0"/>
                <a:cs typeface="Arial" pitchFamily="34" charset="0"/>
              </a:rPr>
              <a:t>If v has a sibling w immediately following it, then w’ is the right child of v’ 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T’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500" dirty="0">
                <a:latin typeface="Arial" pitchFamily="34" charset="0"/>
                <a:cs typeface="Arial" pitchFamily="34" charset="0"/>
              </a:rPr>
              <a:t>If u is an external node of T and does not have a sibling immediately following it, then the children of u’ in T’ are external nodes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5F3C101E-873E-4AFD-85D9-0881959A0CF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09" y="5457133"/>
            <a:ext cx="1260788" cy="1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1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AutoShape 16"/>
          <p:cNvCxnSpPr>
            <a:cxnSpLocks noChangeShapeType="1"/>
            <a:endCxn id="58" idx="3"/>
          </p:cNvCxnSpPr>
          <p:nvPr/>
        </p:nvCxnSpPr>
        <p:spPr bwMode="auto">
          <a:xfrm>
            <a:off x="7580441" y="4667726"/>
            <a:ext cx="725359" cy="714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16"/>
          <p:cNvCxnSpPr>
            <a:cxnSpLocks noChangeShapeType="1"/>
            <a:endCxn id="53" idx="3"/>
          </p:cNvCxnSpPr>
          <p:nvPr/>
        </p:nvCxnSpPr>
        <p:spPr bwMode="auto">
          <a:xfrm>
            <a:off x="6477000" y="2057400"/>
            <a:ext cx="725359" cy="714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F7B1A5C2-875E-450A-B01B-9CBD98D3BCBB}" type="slidenum">
              <a:rPr lang="en-US"/>
              <a:pPr/>
              <a:t>71</a:t>
            </a:fld>
            <a:endParaRPr lang="en-US"/>
          </a:p>
        </p:txBody>
      </p:sp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8006" y="118805"/>
            <a:ext cx="8077200" cy="1143000"/>
          </a:xfrm>
        </p:spPr>
        <p:txBody>
          <a:bodyPr>
            <a:normAutofit/>
          </a:bodyPr>
          <a:lstStyle/>
          <a:p>
            <a:r>
              <a:rPr lang="en-US" sz="2600" dirty="0"/>
              <a:t>Representing General Tree with Binary Trees (T -&gt;T’) </a:t>
            </a:r>
          </a:p>
        </p:txBody>
      </p:sp>
      <p:sp>
        <p:nvSpPr>
          <p:cNvPr id="7" name="AutoShape 7"/>
          <p:cNvSpPr>
            <a:spLocks noChangeAspect="1" noChangeArrowheads="1"/>
          </p:cNvSpPr>
          <p:nvPr/>
        </p:nvSpPr>
        <p:spPr bwMode="auto">
          <a:xfrm>
            <a:off x="1882775" y="182880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896938" y="2744788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" name="AutoShape 10"/>
          <p:cNvSpPr>
            <a:spLocks noChangeAspect="1" noChangeArrowheads="1"/>
          </p:cNvSpPr>
          <p:nvPr/>
        </p:nvSpPr>
        <p:spPr bwMode="auto">
          <a:xfrm>
            <a:off x="2863850" y="2746465"/>
            <a:ext cx="367476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1" name="AutoShape 12"/>
          <p:cNvSpPr>
            <a:spLocks noChangeAspect="1" noChangeArrowheads="1"/>
          </p:cNvSpPr>
          <p:nvPr/>
        </p:nvSpPr>
        <p:spPr bwMode="auto">
          <a:xfrm>
            <a:off x="2832691" y="3662452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12" name="AutoShape 13"/>
          <p:cNvSpPr>
            <a:spLocks noChangeAspect="1" noChangeArrowheads="1"/>
          </p:cNvSpPr>
          <p:nvPr/>
        </p:nvSpPr>
        <p:spPr bwMode="auto">
          <a:xfrm>
            <a:off x="381000" y="365442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13" name="AutoShape 14"/>
          <p:cNvSpPr>
            <a:spLocks noChangeAspect="1" noChangeArrowheads="1"/>
          </p:cNvSpPr>
          <p:nvPr/>
        </p:nvSpPr>
        <p:spPr bwMode="auto">
          <a:xfrm>
            <a:off x="1408113" y="3660865"/>
            <a:ext cx="342647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F</a:t>
            </a:r>
          </a:p>
        </p:txBody>
      </p:sp>
      <p:cxnSp>
        <p:nvCxnSpPr>
          <p:cNvPr id="14" name="AutoShape 15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1066007" y="2206625"/>
            <a:ext cx="987425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053432" y="2206625"/>
            <a:ext cx="994156" cy="53984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0"/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066007" y="3122613"/>
            <a:ext cx="513430" cy="53825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1"/>
          <p:cNvCxnSpPr>
            <a:cxnSpLocks noChangeShapeType="1"/>
            <a:stCxn id="8" idx="2"/>
            <a:endCxn id="12" idx="0"/>
          </p:cNvCxnSpPr>
          <p:nvPr/>
        </p:nvCxnSpPr>
        <p:spPr bwMode="auto">
          <a:xfrm flipH="1">
            <a:off x="559594" y="3122613"/>
            <a:ext cx="506413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6"/>
          <p:cNvCxnSpPr>
            <a:cxnSpLocks noChangeShapeType="1"/>
            <a:stCxn id="7" idx="2"/>
          </p:cNvCxnSpPr>
          <p:nvPr/>
        </p:nvCxnSpPr>
        <p:spPr bwMode="auto">
          <a:xfrm flipH="1">
            <a:off x="2044700" y="2206625"/>
            <a:ext cx="8732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AutoShape 8"/>
          <p:cNvSpPr>
            <a:spLocks noChangeAspect="1" noChangeArrowheads="1"/>
          </p:cNvSpPr>
          <p:nvPr/>
        </p:nvSpPr>
        <p:spPr bwMode="auto">
          <a:xfrm>
            <a:off x="1892300" y="2751317"/>
            <a:ext cx="338137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C</a:t>
            </a:r>
          </a:p>
        </p:txBody>
      </p:sp>
      <p:cxnSp>
        <p:nvCxnSpPr>
          <p:cNvPr id="35" name="AutoShape 16"/>
          <p:cNvCxnSpPr>
            <a:cxnSpLocks noChangeShapeType="1"/>
          </p:cNvCxnSpPr>
          <p:nvPr/>
        </p:nvCxnSpPr>
        <p:spPr bwMode="auto">
          <a:xfrm>
            <a:off x="3044032" y="3124200"/>
            <a:ext cx="0" cy="530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AutoShape 7"/>
          <p:cNvSpPr>
            <a:spLocks noChangeAspect="1" noChangeArrowheads="1"/>
          </p:cNvSpPr>
          <p:nvPr/>
        </p:nvSpPr>
        <p:spPr bwMode="auto">
          <a:xfrm>
            <a:off x="6271449" y="175260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7" name="AutoShape 8"/>
          <p:cNvSpPr>
            <a:spLocks noChangeAspect="1" noChangeArrowheads="1"/>
          </p:cNvSpPr>
          <p:nvPr/>
        </p:nvSpPr>
        <p:spPr bwMode="auto">
          <a:xfrm>
            <a:off x="5285612" y="2668588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38" name="AutoShape 10"/>
          <p:cNvSpPr>
            <a:spLocks noChangeAspect="1" noChangeArrowheads="1"/>
          </p:cNvSpPr>
          <p:nvPr/>
        </p:nvSpPr>
        <p:spPr bwMode="auto">
          <a:xfrm>
            <a:off x="7252524" y="4349840"/>
            <a:ext cx="367476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39" name="AutoShape 12"/>
          <p:cNvSpPr>
            <a:spLocks noChangeAspect="1" noChangeArrowheads="1"/>
          </p:cNvSpPr>
          <p:nvPr/>
        </p:nvSpPr>
        <p:spPr bwMode="auto">
          <a:xfrm>
            <a:off x="6553200" y="5181600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40" name="AutoShape 13"/>
          <p:cNvSpPr>
            <a:spLocks noChangeAspect="1" noChangeArrowheads="1"/>
          </p:cNvSpPr>
          <p:nvPr/>
        </p:nvSpPr>
        <p:spPr bwMode="auto">
          <a:xfrm>
            <a:off x="4769674" y="357822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41" name="AutoShape 14"/>
          <p:cNvSpPr>
            <a:spLocks noChangeAspect="1" noChangeArrowheads="1"/>
          </p:cNvSpPr>
          <p:nvPr/>
        </p:nvSpPr>
        <p:spPr bwMode="auto">
          <a:xfrm>
            <a:off x="5371306" y="4500652"/>
            <a:ext cx="342647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F</a:t>
            </a:r>
          </a:p>
        </p:txBody>
      </p:sp>
      <p:cxnSp>
        <p:nvCxnSpPr>
          <p:cNvPr id="42" name="AutoShape 15"/>
          <p:cNvCxnSpPr>
            <a:cxnSpLocks noChangeShapeType="1"/>
            <a:stCxn id="36" idx="2"/>
            <a:endCxn id="37" idx="0"/>
          </p:cNvCxnSpPr>
          <p:nvPr/>
        </p:nvCxnSpPr>
        <p:spPr bwMode="auto">
          <a:xfrm flipH="1">
            <a:off x="5454681" y="2130425"/>
            <a:ext cx="987425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20"/>
          <p:cNvCxnSpPr>
            <a:cxnSpLocks noChangeShapeType="1"/>
            <a:endCxn id="41" idx="0"/>
          </p:cNvCxnSpPr>
          <p:nvPr/>
        </p:nvCxnSpPr>
        <p:spPr bwMode="auto">
          <a:xfrm>
            <a:off x="5029200" y="3962400"/>
            <a:ext cx="513430" cy="53825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5" name="AutoShape 21"/>
          <p:cNvCxnSpPr>
            <a:cxnSpLocks noChangeShapeType="1"/>
            <a:stCxn id="37" idx="2"/>
            <a:endCxn id="40" idx="0"/>
          </p:cNvCxnSpPr>
          <p:nvPr/>
        </p:nvCxnSpPr>
        <p:spPr bwMode="auto">
          <a:xfrm flipH="1">
            <a:off x="4948268" y="3046413"/>
            <a:ext cx="506413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16"/>
          <p:cNvCxnSpPr>
            <a:cxnSpLocks noChangeShapeType="1"/>
          </p:cNvCxnSpPr>
          <p:nvPr/>
        </p:nvCxnSpPr>
        <p:spPr bwMode="auto">
          <a:xfrm>
            <a:off x="5638800" y="3048000"/>
            <a:ext cx="1619805" cy="130184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7" name="AutoShape 8"/>
          <p:cNvSpPr>
            <a:spLocks noChangeAspect="1" noChangeArrowheads="1"/>
          </p:cNvSpPr>
          <p:nvPr/>
        </p:nvSpPr>
        <p:spPr bwMode="auto">
          <a:xfrm>
            <a:off x="6280974" y="3591104"/>
            <a:ext cx="338137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C</a:t>
            </a:r>
          </a:p>
        </p:txBody>
      </p:sp>
      <p:cxnSp>
        <p:nvCxnSpPr>
          <p:cNvPr id="48" name="AutoShape 16"/>
          <p:cNvCxnSpPr>
            <a:cxnSpLocks noChangeShapeType="1"/>
          </p:cNvCxnSpPr>
          <p:nvPr/>
        </p:nvCxnSpPr>
        <p:spPr bwMode="auto">
          <a:xfrm flipH="1">
            <a:off x="6705600" y="4572000"/>
            <a:ext cx="542132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AutoShape 14"/>
          <p:cNvSpPr>
            <a:spLocks noChangeAspect="1" noChangeArrowheads="1"/>
          </p:cNvSpPr>
          <p:nvPr/>
        </p:nvSpPr>
        <p:spPr bwMode="auto">
          <a:xfrm>
            <a:off x="4209320" y="4470356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50" name="AutoShape 21"/>
          <p:cNvCxnSpPr>
            <a:cxnSpLocks noChangeShapeType="1"/>
          </p:cNvCxnSpPr>
          <p:nvPr/>
        </p:nvCxnSpPr>
        <p:spPr bwMode="auto">
          <a:xfrm flipH="1">
            <a:off x="4343400" y="3962400"/>
            <a:ext cx="506413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21"/>
          <p:cNvCxnSpPr>
            <a:cxnSpLocks noChangeShapeType="1"/>
          </p:cNvCxnSpPr>
          <p:nvPr/>
        </p:nvCxnSpPr>
        <p:spPr bwMode="auto">
          <a:xfrm flipH="1">
            <a:off x="4900748" y="4846320"/>
            <a:ext cx="506413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AutoShape 14"/>
          <p:cNvSpPr>
            <a:spLocks noChangeAspect="1" noChangeArrowheads="1"/>
          </p:cNvSpPr>
          <p:nvPr/>
        </p:nvSpPr>
        <p:spPr bwMode="auto">
          <a:xfrm>
            <a:off x="4675228" y="5327401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53" name="AutoShape 14"/>
          <p:cNvSpPr>
            <a:spLocks noChangeAspect="1" noChangeArrowheads="1"/>
          </p:cNvSpPr>
          <p:nvPr/>
        </p:nvSpPr>
        <p:spPr bwMode="auto">
          <a:xfrm>
            <a:off x="6934200" y="2590800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58" name="AutoShape 14"/>
          <p:cNvSpPr>
            <a:spLocks noChangeAspect="1" noChangeArrowheads="1"/>
          </p:cNvSpPr>
          <p:nvPr/>
        </p:nvSpPr>
        <p:spPr bwMode="auto">
          <a:xfrm>
            <a:off x="8037641" y="5201126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51" name="AutoShape 14"/>
          <p:cNvSpPr>
            <a:spLocks noChangeAspect="1" noChangeArrowheads="1"/>
          </p:cNvSpPr>
          <p:nvPr/>
        </p:nvSpPr>
        <p:spPr bwMode="auto">
          <a:xfrm>
            <a:off x="5814313" y="4439126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 flipH="1">
            <a:off x="5987584" y="3946162"/>
            <a:ext cx="323053" cy="5037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6"/>
          <p:cNvCxnSpPr>
            <a:cxnSpLocks noChangeShapeType="1"/>
          </p:cNvCxnSpPr>
          <p:nvPr/>
        </p:nvCxnSpPr>
        <p:spPr bwMode="auto">
          <a:xfrm>
            <a:off x="5655846" y="4846252"/>
            <a:ext cx="444508" cy="86221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AutoShape 14"/>
          <p:cNvSpPr>
            <a:spLocks noChangeAspect="1" noChangeArrowheads="1"/>
          </p:cNvSpPr>
          <p:nvPr/>
        </p:nvSpPr>
        <p:spPr bwMode="auto">
          <a:xfrm>
            <a:off x="5877915" y="5327401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64" name="AutoShape 21"/>
          <p:cNvCxnSpPr>
            <a:cxnSpLocks noChangeShapeType="1"/>
          </p:cNvCxnSpPr>
          <p:nvPr/>
        </p:nvCxnSpPr>
        <p:spPr bwMode="auto">
          <a:xfrm flipH="1">
            <a:off x="6058999" y="5560429"/>
            <a:ext cx="506413" cy="531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AutoShape 14"/>
          <p:cNvSpPr>
            <a:spLocks noChangeAspect="1" noChangeArrowheads="1"/>
          </p:cNvSpPr>
          <p:nvPr/>
        </p:nvSpPr>
        <p:spPr bwMode="auto">
          <a:xfrm>
            <a:off x="5833479" y="6041510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cxnSp>
        <p:nvCxnSpPr>
          <p:cNvPr id="66" name="AutoShape 16"/>
          <p:cNvCxnSpPr>
            <a:cxnSpLocks noChangeShapeType="1"/>
          </p:cNvCxnSpPr>
          <p:nvPr/>
        </p:nvCxnSpPr>
        <p:spPr bwMode="auto">
          <a:xfrm>
            <a:off x="6814097" y="5560361"/>
            <a:ext cx="444508" cy="86221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AutoShape 14"/>
          <p:cNvSpPr>
            <a:spLocks noChangeAspect="1" noChangeArrowheads="1"/>
          </p:cNvSpPr>
          <p:nvPr/>
        </p:nvSpPr>
        <p:spPr bwMode="auto">
          <a:xfrm>
            <a:off x="7036166" y="6041510"/>
            <a:ext cx="268159" cy="3614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09005" y="4756408"/>
            <a:ext cx="3827418" cy="64633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external nodes of T’ are not associated with the nodes to 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03424" y="1053214"/>
            <a:ext cx="2279392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dashed edges connect nodes of T’ associated with sibling nodes of T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02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1174" y="269070"/>
            <a:ext cx="80772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Representing General Tree with Binary Trees </a:t>
            </a:r>
            <a:r>
              <a:rPr lang="en-US" sz="2800" dirty="0"/>
              <a:t>(T -&gt;T’) #2</a:t>
            </a:r>
          </a:p>
        </p:txBody>
      </p:sp>
      <p:pic>
        <p:nvPicPr>
          <p:cNvPr id="62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3" y="1927225"/>
            <a:ext cx="3053018" cy="2490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63" y="1751124"/>
            <a:ext cx="3381375" cy="451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760631" y="3184302"/>
            <a:ext cx="1306132" cy="7179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94548" y="5029200"/>
            <a:ext cx="3827418" cy="92333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dashed edges connect nodes of T’ associated with sibling nodes of 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0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E38661C-6FAF-4C65-8156-4C3E3F708DD9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/>
              <a:t>A tree is </a:t>
            </a:r>
            <a:r>
              <a:rPr lang="en-US" dirty="0">
                <a:solidFill>
                  <a:srgbClr val="FFFF00"/>
                </a:solidFill>
              </a:rPr>
              <a:t>ordered </a:t>
            </a:r>
            <a:r>
              <a:rPr lang="en-US" dirty="0"/>
              <a:t>if there is a linear ordering defined for children of each node</a:t>
            </a:r>
          </a:p>
          <a:p>
            <a:pPr lvl="1"/>
            <a:r>
              <a:rPr lang="en-US" dirty="0"/>
              <a:t>Children of a node can be identified as being first, second, third, etc.</a:t>
            </a:r>
          </a:p>
          <a:p>
            <a:pPr lvl="1"/>
            <a:r>
              <a:rPr lang="en-US" dirty="0"/>
              <a:t>Visualized by arranging siblings from left to right</a:t>
            </a:r>
          </a:p>
          <a:p>
            <a:pPr lvl="1"/>
            <a:r>
              <a:rPr lang="en-US" dirty="0"/>
              <a:t>Example: A book/chapters/sections</a:t>
            </a:r>
          </a:p>
        </p:txBody>
      </p:sp>
      <p:pic>
        <p:nvPicPr>
          <p:cNvPr id="6348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009094"/>
            <a:ext cx="2913735" cy="1726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73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B79E64-1FFA-408B-8B88-E4FDCD532D1F}" type="slidenum">
              <a:rPr lang="en-US"/>
              <a:pPr/>
              <a:t>9</a:t>
            </a:fld>
            <a:endParaRPr lang="en-US"/>
          </a:p>
        </p:txBody>
      </p:sp>
      <p:sp>
        <p:nvSpPr>
          <p:cNvPr id="69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  <a:endParaRPr lang="en-US" dirty="0">
              <a:effectLst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2668"/>
            <a:ext cx="82296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The Tree ADT stores elements at the nodes of trees  </a:t>
            </a:r>
          </a:p>
          <a:p>
            <a:pPr marL="342900" lvl="1" indent="-342900">
              <a:lnSpc>
                <a:spcPct val="90000"/>
              </a:lnSpc>
              <a:buClr>
                <a:schemeClr val="hlink"/>
              </a:buClr>
              <a:buSzPct val="90000"/>
              <a:buBlip>
                <a:blip r:embed="rId3"/>
              </a:buBlip>
            </a:pPr>
            <a:r>
              <a:rPr lang="en-US" dirty="0"/>
              <a:t>Each node is associated with a </a:t>
            </a:r>
            <a:r>
              <a:rPr lang="en-US" b="1" dirty="0">
                <a:solidFill>
                  <a:srgbClr val="FFFF00"/>
                </a:solidFill>
              </a:rPr>
              <a:t>position</a:t>
            </a:r>
            <a:r>
              <a:rPr lang="en-US" dirty="0"/>
              <a:t> object (terms are used interchangeably)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access to the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Given a position p, *p accesses the elements</a:t>
            </a:r>
          </a:p>
          <a:p>
            <a:pPr lvl="1"/>
            <a:r>
              <a:rPr lang="en-US" dirty="0"/>
              <a:t>Nodes cannot be accessed directly</a:t>
            </a:r>
          </a:p>
          <a:p>
            <a:pPr lvl="2"/>
            <a:r>
              <a:rPr lang="en-US" sz="1800" dirty="0"/>
              <a:t>p (positions) rather than v (vector objects) are used as arguments to the Tree ADT methods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Position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of elements that are tree positions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3828" y="5105400"/>
            <a:ext cx="1528189" cy="138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60840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10536</TotalTime>
  <Words>3628</Words>
  <Application>Microsoft Office PowerPoint</Application>
  <PresentationFormat>On-screen Show (4:3)</PresentationFormat>
  <Paragraphs>903</Paragraphs>
  <Slides>72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Courier New</vt:lpstr>
      <vt:lpstr>Monotype Sorts</vt:lpstr>
      <vt:lpstr>Symbol</vt:lpstr>
      <vt:lpstr>Tahoma</vt:lpstr>
      <vt:lpstr>Times New Roman</vt:lpstr>
      <vt:lpstr>Wingdings</vt:lpstr>
      <vt:lpstr>Mountain Top</vt:lpstr>
      <vt:lpstr>Microsoft Word Picture</vt:lpstr>
      <vt:lpstr>Chapter 7 </vt:lpstr>
      <vt:lpstr>Topics</vt:lpstr>
      <vt:lpstr>Binary Trees</vt:lpstr>
      <vt:lpstr>Example of a Tree</vt:lpstr>
      <vt:lpstr>What is a Tree?</vt:lpstr>
      <vt:lpstr>Tree Terminology</vt:lpstr>
      <vt:lpstr>More Tree Terminology</vt:lpstr>
      <vt:lpstr>Ordered Trees</vt:lpstr>
      <vt:lpstr>Tree ADT</vt:lpstr>
      <vt:lpstr>Tree ADT Methods</vt:lpstr>
      <vt:lpstr>Tree ADT Generic Methods</vt:lpstr>
      <vt:lpstr>Position Class Interface  </vt:lpstr>
      <vt:lpstr>Tree Interface  </vt:lpstr>
      <vt:lpstr>Linked Structure for General Trees</vt:lpstr>
      <vt:lpstr>Linked Structure for Trees</vt:lpstr>
      <vt:lpstr>Performance of the Linked Structure</vt:lpstr>
      <vt:lpstr>Depth of a Node</vt:lpstr>
      <vt:lpstr>Determining the Depth of a Node using Recursion</vt:lpstr>
      <vt:lpstr>Height of a Node</vt:lpstr>
      <vt:lpstr>Recursive Height Algorithm</vt:lpstr>
      <vt:lpstr>Binary Trees  </vt:lpstr>
      <vt:lpstr>Binary Trees</vt:lpstr>
      <vt:lpstr>More on Binary Trees</vt:lpstr>
      <vt:lpstr>Decision Tree</vt:lpstr>
      <vt:lpstr>Recursive Binary Tree Definition</vt:lpstr>
      <vt:lpstr>BinaryTree ADT Methods (1)</vt:lpstr>
      <vt:lpstr>BinaryTree ADT Methods (2)</vt:lpstr>
      <vt:lpstr>Updated Position Class Interface </vt:lpstr>
      <vt:lpstr>BinaryTree Interface </vt:lpstr>
      <vt:lpstr>Properties of Binary Trees</vt:lpstr>
      <vt:lpstr>Relationship Between Internal and External Nodes</vt:lpstr>
      <vt:lpstr>A Linked Structure of Binary Trees</vt:lpstr>
      <vt:lpstr>Linked Structure for Binary Trees</vt:lpstr>
      <vt:lpstr>LinkedBinary Tree</vt:lpstr>
      <vt:lpstr>Performance of Linked Binary Tree</vt:lpstr>
      <vt:lpstr>Vector-Based Representation of Binary Trees</vt:lpstr>
      <vt:lpstr>A Vector-Based Structure of Binary Trees </vt:lpstr>
      <vt:lpstr>A Vector-Based Structure of Binary Trees Example</vt:lpstr>
      <vt:lpstr>A Vector-Based Structure of Binary Trees</vt:lpstr>
      <vt:lpstr>Array-Based Representation of Binary Trees</vt:lpstr>
      <vt:lpstr>Binary Search Trees</vt:lpstr>
      <vt:lpstr>Tree Traversal Algorithms</vt:lpstr>
      <vt:lpstr>Tree Traversal</vt:lpstr>
      <vt:lpstr>Preorder Traversal</vt:lpstr>
      <vt:lpstr>Another Preorder Example</vt:lpstr>
      <vt:lpstr>Postorder Traversal</vt:lpstr>
      <vt:lpstr>Inorder Traversal</vt:lpstr>
      <vt:lpstr>Inorder Traversal Example</vt:lpstr>
      <vt:lpstr>Breadth-First Tree Traversals  </vt:lpstr>
      <vt:lpstr>Tree Traversal Example</vt:lpstr>
      <vt:lpstr>Another Traversal Example</vt:lpstr>
      <vt:lpstr>Arithmetic Expression Tree</vt:lpstr>
      <vt:lpstr>Another Arithmetic Expression Tree</vt:lpstr>
      <vt:lpstr>Traversal Performance</vt:lpstr>
      <vt:lpstr>Binary Search Tree  </vt:lpstr>
      <vt:lpstr>Searching</vt:lpstr>
      <vt:lpstr>Searching for an Element</vt:lpstr>
      <vt:lpstr>BST Performance</vt:lpstr>
      <vt:lpstr>Performance of a BST - 2  </vt:lpstr>
      <vt:lpstr>Euler Tour Traversal of a Binary Tree</vt:lpstr>
      <vt:lpstr>Tree Traversals</vt:lpstr>
      <vt:lpstr>Euler Tour Traversal</vt:lpstr>
      <vt:lpstr>Euler Tour Traversal</vt:lpstr>
      <vt:lpstr>Euler Tour Traversal</vt:lpstr>
      <vt:lpstr>Application of Euler Tour Traversal</vt:lpstr>
      <vt:lpstr>Application of Euler Tour Traversal – Arithmetic Expression</vt:lpstr>
      <vt:lpstr>Euler Traversal of a Binary Tree</vt:lpstr>
      <vt:lpstr>Application of Euler Tour Traversal</vt:lpstr>
      <vt:lpstr>Another Application of Euler Tour Traversal</vt:lpstr>
      <vt:lpstr>Representing General Tree with Binary Trees</vt:lpstr>
      <vt:lpstr>Representing General Tree with Binary Trees (T -&gt;T’) </vt:lpstr>
      <vt:lpstr>Representing General Tree with Binary Trees (T -&gt;T’) #2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773</cp:revision>
  <dcterms:created xsi:type="dcterms:W3CDTF">2002-01-21T02:22:10Z</dcterms:created>
  <dcterms:modified xsi:type="dcterms:W3CDTF">2018-02-06T04:16:04Z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