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" ContentType="image/jpe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F04500"/>
    <a:srgbClr val="EF0129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20.xml"/><Relationship Id="rId18" Type="http://schemas.openxmlformats.org/officeDocument/2006/relationships/slide" Target="slides/slide26.xml"/><Relationship Id="rId26" Type="http://schemas.openxmlformats.org/officeDocument/2006/relationships/slide" Target="slides/slide70.xml"/><Relationship Id="rId3" Type="http://schemas.openxmlformats.org/officeDocument/2006/relationships/slide" Target="slides/slide7.xml"/><Relationship Id="rId21" Type="http://schemas.openxmlformats.org/officeDocument/2006/relationships/slide" Target="slides/slide30.xml"/><Relationship Id="rId7" Type="http://schemas.openxmlformats.org/officeDocument/2006/relationships/slide" Target="slides/slide11.xml"/><Relationship Id="rId12" Type="http://schemas.openxmlformats.org/officeDocument/2006/relationships/slide" Target="slides/slide19.xml"/><Relationship Id="rId17" Type="http://schemas.openxmlformats.org/officeDocument/2006/relationships/slide" Target="slides/slide25.xml"/><Relationship Id="rId25" Type="http://schemas.openxmlformats.org/officeDocument/2006/relationships/slide" Target="slides/slide69.xml"/><Relationship Id="rId2" Type="http://schemas.openxmlformats.org/officeDocument/2006/relationships/slide" Target="slides/slide5.xml"/><Relationship Id="rId16" Type="http://schemas.openxmlformats.org/officeDocument/2006/relationships/slide" Target="slides/slide24.xml"/><Relationship Id="rId20" Type="http://schemas.openxmlformats.org/officeDocument/2006/relationships/slide" Target="slides/slide28.xml"/><Relationship Id="rId29" Type="http://schemas.openxmlformats.org/officeDocument/2006/relationships/slide" Target="slides/slide8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8.xml"/><Relationship Id="rId24" Type="http://schemas.openxmlformats.org/officeDocument/2006/relationships/slide" Target="slides/slide68.xml"/><Relationship Id="rId5" Type="http://schemas.openxmlformats.org/officeDocument/2006/relationships/slide" Target="slides/slide9.xml"/><Relationship Id="rId15" Type="http://schemas.openxmlformats.org/officeDocument/2006/relationships/slide" Target="slides/slide23.xml"/><Relationship Id="rId23" Type="http://schemas.openxmlformats.org/officeDocument/2006/relationships/slide" Target="slides/slide34.xml"/><Relationship Id="rId28" Type="http://schemas.openxmlformats.org/officeDocument/2006/relationships/slide" Target="slides/slide84.xml"/><Relationship Id="rId10" Type="http://schemas.openxmlformats.org/officeDocument/2006/relationships/slide" Target="slides/slide17.xml"/><Relationship Id="rId19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16.xml"/><Relationship Id="rId14" Type="http://schemas.openxmlformats.org/officeDocument/2006/relationships/slide" Target="slides/slide21.xml"/><Relationship Id="rId22" Type="http://schemas.openxmlformats.org/officeDocument/2006/relationships/slide" Target="slides/slide32.xml"/><Relationship Id="rId2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2CC0BFB-9A8F-4071-A14C-FCECA5CC01C6}" type="slidenum">
              <a:rPr lang="en-US"/>
              <a:pPr/>
              <a:t>1</a:t>
            </a:fld>
            <a:endParaRPr lang="en-US"/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0563"/>
            <a:ext cx="4554538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27212" cy="4114800"/>
          </a:xfrm>
        </p:spPr>
        <p:txBody>
          <a:bodyPr/>
          <a:lstStyle/>
          <a:p>
            <a:pPr defTabSz="982007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7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C807B1C-03B7-4E3A-AB96-3BD0AAED8C31}" type="slidenum">
              <a:rPr lang="en-US"/>
              <a:pPr/>
              <a:t>12</a:t>
            </a:fld>
            <a:endParaRPr lang="en-US"/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9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429C855D-AC06-47A3-AC44-8B131B3A414C}" type="slidenum">
              <a:rPr lang="en-US"/>
              <a:pPr/>
              <a:t>13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429C855D-AC06-47A3-AC44-8B131B3A414C}" type="slidenum">
              <a:rPr lang="en-US"/>
              <a:pPr/>
              <a:t>14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46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92F12C9-2B64-4C4B-A8D6-338EF50CFFE5}" type="slidenum">
              <a:rPr lang="en-US"/>
              <a:pPr/>
              <a:t>15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4D54394-5568-458F-8C76-89FE3626F6BB}" type="slidenum">
              <a:rPr lang="en-US"/>
              <a:pPr/>
              <a:t>16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4D54394-5568-458F-8C76-89FE3626F6BB}" type="slidenum">
              <a:rPr lang="en-US"/>
              <a:pPr/>
              <a:t>17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0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84D54394-5568-458F-8C76-89FE3626F6BB}" type="slidenum">
              <a:rPr lang="en-US"/>
              <a:pPr/>
              <a:t>19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9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343BFBE-74BE-4181-8B47-4F314B7FB8D3}" type="slidenum">
              <a:rPr lang="en-US"/>
              <a:pPr/>
              <a:t>22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0E6333E-7405-4B89-9371-80AFD7EE7C9D}" type="slidenum">
              <a:rPr lang="en-US"/>
              <a:pPr/>
              <a:t>24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F413F63-3816-4A29-8BA2-5638287D49B6}" type="slidenum">
              <a:rPr lang="en-US"/>
              <a:pPr/>
              <a:t>25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56B1C020-8CB4-4F47-B850-D9359C9F3D35}" type="slidenum">
              <a:rPr lang="en-US"/>
              <a:pPr/>
              <a:t>2</a:t>
            </a:fld>
            <a:endParaRPr lang="en-US"/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7888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13" y="4343401"/>
            <a:ext cx="5031685" cy="41132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8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86B3F58-F384-49A1-94D8-A99A5365EB0B}" type="slidenum">
              <a:rPr lang="en-US"/>
              <a:pPr/>
              <a:t>26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7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86B3F58-F384-49A1-94D8-A99A5365EB0B}" type="slidenum">
              <a:rPr lang="en-US"/>
              <a:pPr/>
              <a:t>27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3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F413F63-3816-4A29-8BA2-5638287D49B6}" type="slidenum">
              <a:rPr lang="en-US"/>
              <a:pPr/>
              <a:t>28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9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1156FA90-C299-4CF7-871C-DA4B5A80222E}" type="slidenum">
              <a:rPr lang="en-US"/>
              <a:pPr/>
              <a:t>29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3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1E9F3547-EB26-4B19-A37E-3A6643D61B4F}" type="slidenum">
              <a:rPr lang="en-US"/>
              <a:pPr/>
              <a:t>35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F272602E-AB4E-45B5-95D7-AF918448CD27}" type="slidenum">
              <a:rPr lang="en-US"/>
              <a:pPr/>
              <a:t>37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71D711E-ACAA-4B39-BA32-38CEC8BEBB54}" type="slidenum">
              <a:rPr lang="en-US"/>
              <a:pPr/>
              <a:t>39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28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2FF458E-0739-4EF7-A9CE-024038BD02CD}" type="slidenum">
              <a:rPr lang="en-US"/>
              <a:pPr/>
              <a:t>43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2FF458E-0739-4EF7-A9CE-024038BD02CD}" type="slidenum">
              <a:rPr lang="en-US"/>
              <a:pPr/>
              <a:t>44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5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C898A52-3D46-4397-B544-076D62D6A68A}" type="slidenum">
              <a:rPr lang="en-US"/>
              <a:pPr/>
              <a:t>46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5206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93FD4516-0A5E-4BCD-BA0C-B7D8B1E91054}" type="datetime8">
              <a:rPr lang="en-US"/>
              <a:pPr/>
              <a:t>2/9/2018 4:33 PM</a:t>
            </a:fld>
            <a:endParaRPr 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B4DA543F-1CC2-4C74-9B08-CA6F44EE7AF1}" type="slidenum">
              <a:rPr lang="en-US"/>
              <a:pPr/>
              <a:t>3</a:t>
            </a:fld>
            <a:endParaRPr lang="en-US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5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87E2D95-6850-4128-A426-ECD1C4FAB667}" type="slidenum">
              <a:rPr lang="en-US"/>
              <a:pPr/>
              <a:t>48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1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70CE257F-368B-43CA-ADB2-E2446F653AF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1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53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292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54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183F41C-E8A6-4BD4-B48F-2274E1BF87B1}" type="slidenum">
              <a:rPr lang="en-US"/>
              <a:pPr/>
              <a:t>55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56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3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57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3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58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4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61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52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2A54536-3FAA-48D3-90D3-696751CA2A50}" type="slidenum">
              <a:rPr lang="en-US"/>
              <a:pPr/>
              <a:t>62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39E2424C-C3B6-4F18-BA0E-EB9BF5BC6292}" type="slidenum">
              <a:rPr lang="en-US"/>
              <a:pPr/>
              <a:t>4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0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54EA58F-02E3-4B06-9783-76D3123B9979}" type="slidenum">
              <a:rPr lang="en-US"/>
              <a:pPr/>
              <a:t>68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7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54EA58F-02E3-4B06-9783-76D3123B9979}" type="slidenum">
              <a:rPr lang="en-US"/>
              <a:pPr/>
              <a:t>69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58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CF413F63-3816-4A29-8BA2-5638287D49B6}" type="slidenum">
              <a:rPr lang="en-US"/>
              <a:pPr/>
              <a:t>70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46AC92F4-A022-4C79-9B39-F95AACF75369}" type="slidenum">
              <a:rPr lang="en-US"/>
              <a:pPr/>
              <a:t>71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3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r>
              <a:rPr lang="en-US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5206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8B99E0C5-D007-4966-95E8-BB4F3092034E}" type="datetime8">
              <a:rPr lang="en-US"/>
              <a:pPr/>
              <a:t>2/9/2018 4:33 PM</a:t>
            </a:fld>
            <a:endParaRPr lang="en-US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E77022DA-201E-448F-995F-6F5D3C08BD42}" type="slidenum">
              <a:rPr lang="en-US"/>
              <a:pPr/>
              <a:t>72</a:t>
            </a:fld>
            <a:endParaRPr lang="en-U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1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r>
              <a:rPr lang="en-US"/>
              <a:t>Locators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5206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8B99E0C5-D007-4966-95E8-BB4F3092034E}" type="datetime8">
              <a:rPr lang="en-US"/>
              <a:pPr/>
              <a:t>2/9/2018 4:33 PM</a:t>
            </a:fld>
            <a:endParaRPr lang="en-US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E77022DA-201E-448F-995F-6F5D3C08BD42}" type="slidenum">
              <a:rPr lang="en-US"/>
              <a:pPr/>
              <a:t>73</a:t>
            </a:fld>
            <a:endParaRPr lang="en-US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90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E59F7007-A117-4931-A854-F9967DF329AA}" type="slidenum">
              <a:rPr lang="en-US"/>
              <a:pPr/>
              <a:t>74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2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r>
              <a:rPr lang="en-US"/>
              <a:t>Locators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5206" y="0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3590C73C-BF34-40C0-86F6-24894784FF9D}" type="datetime8">
              <a:rPr lang="en-US"/>
              <a:pPr/>
              <a:t>2/9/2018 4:33 PM</a:t>
            </a:fld>
            <a:endParaRPr lang="en-US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noFill/>
        </p:spPr>
        <p:txBody>
          <a:bodyPr lIns="86621" tIns="43311" rIns="86621" bIns="43311"/>
          <a:lstStyle/>
          <a:p>
            <a:fld id="{E8882DBA-B967-4520-837A-F168208930D6}" type="slidenum">
              <a:rPr lang="en-US"/>
              <a:pPr/>
              <a:t>75</a:t>
            </a:fld>
            <a:endParaRPr lang="en-US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89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32563EF-3E9C-48C3-B596-D0C3C8A72D8F}" type="slidenum">
              <a:rPr lang="en-US"/>
              <a:pPr/>
              <a:t>76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87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32563EF-3E9C-48C3-B596-D0C3C8A72D8F}" type="slidenum">
              <a:rPr lang="en-US"/>
              <a:pPr/>
              <a:t>77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39E2424C-C3B6-4F18-BA0E-EB9BF5BC6292}" type="slidenum">
              <a:rPr lang="en-US"/>
              <a:pPr/>
              <a:t>5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48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32563EF-3E9C-48C3-B596-D0C3C8A72D8F}" type="slidenum">
              <a:rPr lang="en-US"/>
              <a:pPr/>
              <a:t>78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59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A8FD216-8FA7-4633-80A0-8976D30A5F4A}" type="slidenum">
              <a:rPr lang="en-US"/>
              <a:pPr/>
              <a:t>81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1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A8FD216-8FA7-4633-80A0-8976D30A5F4A}" type="slidenum">
              <a:rPr lang="en-US"/>
              <a:pPr/>
              <a:t>82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7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7A8FD216-8FA7-4633-80A0-8976D30A5F4A}" type="slidenum">
              <a:rPr lang="en-US"/>
              <a:pPr/>
              <a:t>83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33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FE7110CD-FF5C-451C-8427-CA7A4DC0E22C}" type="slidenum">
              <a:rPr lang="en-US"/>
              <a:pPr/>
              <a:t>84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1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D57EB14C-C47F-4B14-BF63-06442AE32878}" type="slidenum">
              <a:rPr lang="en-US"/>
              <a:pPr/>
              <a:t>85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62BCCF71-4E90-4B87-AFCB-453A5CC7DBDB}" type="slidenum">
              <a:rPr lang="en-US"/>
              <a:pPr/>
              <a:t>7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2DB25D0-0685-4DC1-9C3E-49ECD6784E47}" type="slidenum">
              <a:rPr lang="en-US"/>
              <a:pPr/>
              <a:t>9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2DB25D0-0685-4DC1-9C3E-49ECD6784E47}" type="slidenum">
              <a:rPr lang="en-US"/>
              <a:pPr/>
              <a:t>10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35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6" y="8685287"/>
            <a:ext cx="2971304" cy="457200"/>
          </a:xfrm>
          <a:prstGeom prst="rect">
            <a:avLst/>
          </a:prstGeom>
          <a:ln/>
        </p:spPr>
        <p:txBody>
          <a:bodyPr lIns="86621" tIns="43311" rIns="86621" bIns="43311"/>
          <a:lstStyle/>
          <a:p>
            <a:fld id="{B06B002A-2410-4DFF-BB9C-4D0FA13A6D9B}" type="slidenum">
              <a:rPr lang="en-US"/>
              <a:pPr/>
              <a:t>11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2/9/2018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8458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886200"/>
            <a:ext cx="84582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8540C9-8EA0-40A1-A655-6220D3B6DD9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77624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jpeg"/><Relationship Id="rId5" Type="http://schemas.openxmlformats.org/officeDocument/2006/relationships/image" Target="../media/image21.emf"/><Relationship Id="rId4" Type="http://schemas.openxmlformats.org/officeDocument/2006/relationships/package" Target="../embeddings/Microsoft_Excel_Worksheet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jpe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FA2FF0BE-0411-4504-A346-48BE7C3B0A02}" type="slidenum">
              <a:rPr lang="en-US"/>
              <a:pPr/>
              <a:t>1</a:t>
            </a:fld>
            <a:endParaRPr lang="en-US"/>
          </a:p>
        </p:txBody>
      </p:sp>
      <p:sp>
        <p:nvSpPr>
          <p:cNvPr id="809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92200" y="3200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094883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EA216A26-4811-474D-98DB-FA5A01FA5834}" type="slidenum">
              <a:rPr lang="en-US"/>
              <a:pPr/>
              <a:t>10</a:t>
            </a:fld>
            <a:endParaRPr lang="en-US"/>
          </a:p>
        </p:txBody>
      </p:sp>
      <p:sp>
        <p:nvSpPr>
          <p:cNvPr id="81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 Entries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8235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Two distinct entries in a priority queue can have the same keys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Key values can be changed by an application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Often complex</a:t>
            </a:r>
          </a:p>
          <a:p>
            <a:pPr lvl="2">
              <a:lnSpc>
                <a:spcPct val="80000"/>
              </a:lnSpc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Often composed of several data values</a:t>
            </a:r>
            <a:endParaRPr lang="en-US" sz="4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131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0104" y="4490390"/>
            <a:ext cx="3519896" cy="2234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201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DA980BF-C2B3-40F6-805C-207803BCB2C6}" type="slidenum">
              <a:rPr lang="en-US"/>
              <a:pPr/>
              <a:t>11</a:t>
            </a:fld>
            <a:endParaRPr lang="en-US"/>
          </a:p>
        </p:txBody>
      </p:sp>
      <p:sp>
        <p:nvSpPr>
          <p:cNvPr id="81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Relations  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980" y="1374820"/>
            <a:ext cx="8229600" cy="449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A priority queue needs a comparison rule,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that will never contradict itself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The rules must be a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total order relations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Must be true for every pair of keys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Defines a linear ordering relationship</a:t>
            </a:r>
          </a:p>
        </p:txBody>
      </p:sp>
      <p:pic>
        <p:nvPicPr>
          <p:cNvPr id="13926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513" y="4318000"/>
            <a:ext cx="2466975" cy="184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167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983DD50-F31D-4A42-982D-79F1FD23AB8D}" type="slidenum">
              <a:rPr lang="en-US"/>
              <a:pPr/>
              <a:t>12</a:t>
            </a:fld>
            <a:endParaRPr lang="en-US"/>
          </a:p>
        </p:txBody>
      </p:sp>
      <p:sp>
        <p:nvSpPr>
          <p:cNvPr id="820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Order Relations Properties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0" y="1246174"/>
            <a:ext cx="8229600" cy="4495800"/>
          </a:xfrm>
        </p:spPr>
        <p:txBody>
          <a:bodyPr/>
          <a:lstStyle/>
          <a:p>
            <a:r>
              <a:rPr lang="en-US" sz="2800" dirty="0"/>
              <a:t>Reflexive property </a:t>
            </a:r>
            <a:br>
              <a:rPr lang="en-US" sz="2800" dirty="0"/>
            </a:br>
            <a:r>
              <a:rPr lang="en-US" sz="2800" dirty="0"/>
              <a:t>	k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k</a:t>
            </a:r>
          </a:p>
          <a:p>
            <a:r>
              <a:rPr lang="en-US" sz="2800" dirty="0"/>
              <a:t>Anti-symmetric property </a:t>
            </a:r>
            <a:br>
              <a:rPr lang="en-US" sz="2800" dirty="0"/>
            </a:br>
            <a:r>
              <a:rPr lang="en-US" sz="2800" dirty="0"/>
              <a:t>	if k</a:t>
            </a:r>
            <a:r>
              <a:rPr lang="en-US" sz="2800" baseline="-25000" dirty="0"/>
              <a:t>1</a:t>
            </a:r>
            <a:r>
              <a:rPr lang="en-US" sz="2800" b="1" dirty="0"/>
              <a:t>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b="1" dirty="0"/>
              <a:t> </a:t>
            </a: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and</a:t>
            </a:r>
            <a:r>
              <a:rPr lang="en-US" sz="2800" dirty="0"/>
              <a:t> k</a:t>
            </a:r>
            <a:r>
              <a:rPr lang="en-US" sz="2800" baseline="-25000" dirty="0"/>
              <a:t>2</a:t>
            </a:r>
            <a:r>
              <a:rPr lang="en-US" sz="2800" b="1" dirty="0"/>
              <a:t> </a:t>
            </a:r>
            <a:r>
              <a:rPr lang="en-US" sz="2800" dirty="0">
                <a:sym typeface="Symbol" pitchFamily="18" charset="2"/>
              </a:rPr>
              <a:t> </a:t>
            </a:r>
            <a:r>
              <a:rPr lang="en-US" sz="2800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 </a:t>
            </a:r>
            <a:r>
              <a:rPr lang="en-US" sz="2800" dirty="0">
                <a:solidFill>
                  <a:srgbClr val="FFFF00"/>
                </a:solidFill>
                <a:sym typeface="Symbol" pitchFamily="18" charset="2"/>
              </a:rPr>
              <a:t>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k</a:t>
            </a:r>
            <a:r>
              <a:rPr lang="en-US" sz="2800" baseline="-25000" dirty="0"/>
              <a:t>1</a:t>
            </a:r>
            <a:r>
              <a:rPr lang="en-US" sz="2800" b="1" dirty="0"/>
              <a:t> </a:t>
            </a:r>
            <a:r>
              <a:rPr lang="en-US" sz="2800" dirty="0">
                <a:sym typeface="Symbol" pitchFamily="18" charset="2"/>
              </a:rPr>
              <a:t>= </a:t>
            </a: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b="1" dirty="0"/>
              <a:t> </a:t>
            </a:r>
            <a:endParaRPr lang="en-US" sz="2800" dirty="0"/>
          </a:p>
          <a:p>
            <a:r>
              <a:rPr lang="en-US" sz="2800" dirty="0"/>
              <a:t>Transitive property </a:t>
            </a:r>
            <a:br>
              <a:rPr lang="en-US" sz="2800" dirty="0"/>
            </a:br>
            <a:r>
              <a:rPr lang="en-US" sz="2800" dirty="0"/>
              <a:t> 	if k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k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and</a:t>
            </a:r>
            <a:r>
              <a:rPr lang="en-US" sz="2800" dirty="0"/>
              <a:t> k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 </a:t>
            </a:r>
            <a:r>
              <a:rPr lang="en-US" sz="2800" dirty="0"/>
              <a:t>k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  <a:sym typeface="Symbol" pitchFamily="18" charset="2"/>
              </a:rPr>
              <a:t>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k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k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</a:p>
          <a:p>
            <a:r>
              <a:rPr lang="en-US" sz="2800" dirty="0"/>
              <a:t>Given a finite collection, there is a well defined </a:t>
            </a:r>
            <a:r>
              <a:rPr lang="en-US" sz="2800" dirty="0" err="1"/>
              <a:t>k</a:t>
            </a:r>
            <a:r>
              <a:rPr lang="en-US" sz="2800" baseline="-25000" dirty="0" err="1">
                <a:solidFill>
                  <a:srgbClr val="FFFF00"/>
                </a:solidFill>
              </a:rPr>
              <a:t>min</a:t>
            </a:r>
            <a:r>
              <a:rPr lang="en-US" sz="2800" dirty="0"/>
              <a:t> such that </a:t>
            </a:r>
            <a:r>
              <a:rPr lang="en-US" sz="2800" dirty="0" err="1"/>
              <a:t>k</a:t>
            </a:r>
            <a:r>
              <a:rPr lang="en-US" sz="2800" baseline="-25000" dirty="0" err="1">
                <a:solidFill>
                  <a:srgbClr val="FFFF00"/>
                </a:solidFill>
              </a:rPr>
              <a:t>min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k for all keys</a:t>
            </a:r>
          </a:p>
        </p:txBody>
      </p:sp>
      <p:pic>
        <p:nvPicPr>
          <p:cNvPr id="36866" name="Picture 2" descr="C:\Users\jlebowitz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023182"/>
            <a:ext cx="1613616" cy="14375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A13CB4C-D5E0-4531-B6B4-4279D8A9AE14}" type="slidenum">
              <a:rPr lang="en-US"/>
              <a:pPr/>
              <a:t>13</a:t>
            </a:fld>
            <a:endParaRPr lang="en-US"/>
          </a:p>
        </p:txBody>
      </p:sp>
      <p:sp>
        <p:nvSpPr>
          <p:cNvPr id="82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  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513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</a:rPr>
              <a:t>A comparator encapsulates the action of comparing two objects according to a given total order relation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38593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425" y="3097589"/>
            <a:ext cx="3475149" cy="29603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43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A13CB4C-D5E0-4531-B6B4-4279D8A9AE14}" type="slidenum">
              <a:rPr lang="en-US"/>
              <a:pPr/>
              <a:t>14</a:t>
            </a:fld>
            <a:endParaRPr lang="en-US"/>
          </a:p>
        </p:txBody>
      </p:sp>
      <p:sp>
        <p:nvSpPr>
          <p:cNvPr id="82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Options  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540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Provide a generic (template) compare function that compares keys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Develop a specific </a:t>
            </a:r>
            <a:r>
              <a:rPr lang="en-US" sz="2400" dirty="0" err="1">
                <a:effectLst/>
                <a:latin typeface="Arial" pitchFamily="34" charset="0"/>
                <a:cs typeface="Arial" pitchFamily="34" charset="0"/>
              </a:rPr>
              <a:t>lessThan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lang="en-US" sz="2400" dirty="0" err="1">
                <a:effectLst/>
                <a:latin typeface="Arial" pitchFamily="34" charset="0"/>
                <a:cs typeface="Arial" pitchFamily="34" charset="0"/>
              </a:rPr>
              <a:t>greaterThan</a:t>
            </a: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 method for each priority queue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Might want to overload the &gt; or &lt;  operators</a:t>
            </a:r>
          </a:p>
          <a:p>
            <a:pPr lvl="1"/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Implement a generic boolean function </a:t>
            </a:r>
            <a:r>
              <a:rPr lang="en-US" sz="2800" dirty="0" err="1">
                <a:effectLst/>
                <a:latin typeface="Arial" pitchFamily="34" charset="0"/>
                <a:cs typeface="Arial" pitchFamily="34" charset="0"/>
              </a:rPr>
              <a:t>isLess</a:t>
            </a: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effectLst/>
                <a:latin typeface="Arial" pitchFamily="34" charset="0"/>
                <a:cs typeface="Arial" pitchFamily="34" charset="0"/>
              </a:rPr>
              <a:t>p,q</a:t>
            </a: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) method that tests whether p &lt; q</a:t>
            </a:r>
          </a:p>
          <a:p>
            <a:pPr lvl="2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Can derive other relations from this: </a:t>
            </a:r>
          </a:p>
          <a:p>
            <a:pPr lvl="3"/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(p == q) is equivalent to  (!</a:t>
            </a:r>
            <a:r>
              <a:rPr lang="en-US" sz="2000" dirty="0" err="1">
                <a:effectLst/>
                <a:latin typeface="Arial" pitchFamily="34" charset="0"/>
                <a:cs typeface="Arial" pitchFamily="34" charset="0"/>
              </a:rPr>
              <a:t>isLess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(p, q) &amp;&amp; !</a:t>
            </a:r>
            <a:r>
              <a:rPr lang="en-US" sz="2000" dirty="0" err="1">
                <a:effectLst/>
                <a:latin typeface="Arial" pitchFamily="34" charset="0"/>
                <a:cs typeface="Arial" pitchFamily="34" charset="0"/>
              </a:rPr>
              <a:t>isLess</a:t>
            </a:r>
            <a:r>
              <a:rPr lang="en-US" sz="2000" dirty="0">
                <a:effectLst/>
                <a:latin typeface="Arial" pitchFamily="34" charset="0"/>
                <a:cs typeface="Arial" pitchFamily="34" charset="0"/>
              </a:rPr>
              <a:t>(q, p))</a:t>
            </a:r>
          </a:p>
          <a:p>
            <a:pPr lvl="2"/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Can be implemented in C++ by overloading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“()”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884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5449358"/>
            <a:ext cx="1377614" cy="1408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807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8F2E63-AA90-4E08-9EB8-206324DFA7E4}" type="slidenum">
              <a:rPr lang="en-US"/>
              <a:pPr/>
              <a:t>15</a:t>
            </a:fld>
            <a:endParaRPr lang="en-US"/>
          </a:p>
        </p:txBody>
      </p:sp>
      <p:sp>
        <p:nvSpPr>
          <p:cNvPr id="90624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 Example  </a:t>
            </a:r>
          </a:p>
        </p:txBody>
      </p:sp>
      <p:sp>
        <p:nvSpPr>
          <p:cNvPr id="906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896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Given keys 4 and 11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If the keys are integers 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4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 11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If the keys are strings (lexicographic order – extension of alphanumeric ordering)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 “11”  “4”</a:t>
            </a:r>
          </a:p>
        </p:txBody>
      </p:sp>
      <p:pic>
        <p:nvPicPr>
          <p:cNvPr id="188417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42672"/>
            <a:ext cx="3442638" cy="2581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CB23A42D-BCFD-4E27-8F25-897E0CCDD8C9}" type="slidenum">
              <a:rPr lang="en-US"/>
              <a:pPr/>
              <a:t>16</a:t>
            </a:fld>
            <a:endParaRPr lang="en-US"/>
          </a:p>
        </p:txBody>
      </p:sp>
      <p:sp>
        <p:nvSpPr>
          <p:cNvPr id="90829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Example</a:t>
            </a:r>
          </a:p>
        </p:txBody>
      </p:sp>
      <p:sp>
        <p:nvSpPr>
          <p:cNvPr id="908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1885" y="124619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Suppose that class Point2D defines a two dimensional point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It two public members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getX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() and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getY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() which accesses its x and y coordinates respectively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 Can overload the &lt; operator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bool operator &lt; (const Point2d &amp;p, const Point2d &amp;q)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lvl="3"/>
            <a:r>
              <a:rPr lang="en-US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p.getX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==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q.getX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 return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p.getY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&lt;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q.getY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3"/>
            <a:r>
              <a:rPr lang="en-US" sz="2000" dirty="0">
                <a:latin typeface="Arial" pitchFamily="34" charset="0"/>
                <a:cs typeface="Arial" pitchFamily="34" charset="0"/>
              </a:rPr>
              <a:t>else                              return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p.getX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 &lt;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q.getX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 lvl="2"/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234189"/>
            <a:ext cx="146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4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CB23A42D-BCFD-4E27-8F25-897E0CCDD8C9}" type="slidenum">
              <a:rPr lang="en-US"/>
              <a:pPr/>
              <a:t>17</a:t>
            </a:fld>
            <a:endParaRPr lang="en-US"/>
          </a:p>
        </p:txBody>
      </p:sp>
      <p:sp>
        <p:nvSpPr>
          <p:cNvPr id="9082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199" y="274638"/>
            <a:ext cx="8399417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Defining and Using Comparator Objects</a:t>
            </a:r>
          </a:p>
        </p:txBody>
      </p:sp>
      <p:sp>
        <p:nvSpPr>
          <p:cNvPr id="908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Suppose that class Point2D defines a two dimensional point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Given two objects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type Point2D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To test if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to the left of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invoke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leftRight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p,q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US" sz="2600" dirty="0">
                <a:latin typeface="Arial" pitchFamily="34" charset="0"/>
                <a:cs typeface="Arial" pitchFamily="34" charset="0"/>
              </a:rPr>
              <a:t>Compares the x coordinates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To test if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below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, invoke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bottomTop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p,q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2"/>
            <a:r>
              <a:rPr lang="en-US" sz="2600" dirty="0">
                <a:latin typeface="Arial" pitchFamily="34" charset="0"/>
                <a:cs typeface="Arial" pitchFamily="34" charset="0"/>
              </a:rPr>
              <a:t>Compares the y coordinates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Each invokes the () operator for the corresponding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77" y="5029200"/>
            <a:ext cx="186773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34851" y="1197736"/>
            <a:ext cx="8351949" cy="5210208"/>
          </a:xfrm>
          <a:solidFill>
            <a:schemeClr val="accent4">
              <a:lumMod val="10000"/>
            </a:schemeClr>
          </a:solidFill>
          <a:ln w="12700">
            <a:solidFill>
              <a:srgbClr val="000000"/>
            </a:solidFill>
          </a:ln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LeftRight</a:t>
            </a:r>
            <a:r>
              <a:rPr lang="en-US" sz="2000" dirty="0">
                <a:solidFill>
                  <a:srgbClr val="FFFF00"/>
                </a:solidFill>
              </a:rPr>
              <a:t> { // left-right comparator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err="1">
                <a:solidFill>
                  <a:srgbClr val="FFFF00"/>
                </a:solidFill>
              </a:rPr>
              <a:t>bool</a:t>
            </a:r>
            <a:r>
              <a:rPr lang="en-US" sz="2000" dirty="0">
                <a:solidFill>
                  <a:srgbClr val="FFFF00"/>
                </a:solidFill>
              </a:rPr>
              <a:t> operator()(const Point2D&amp; p, const Point2D&amp; q) const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	{ return </a:t>
            </a:r>
            <a:r>
              <a:rPr lang="en-US" sz="2000" dirty="0" err="1">
                <a:solidFill>
                  <a:srgbClr val="FFFF00"/>
                </a:solidFill>
              </a:rPr>
              <a:t>p.getX</a:t>
            </a:r>
            <a:r>
              <a:rPr lang="en-US" sz="2000" dirty="0">
                <a:solidFill>
                  <a:srgbClr val="FFFF00"/>
                </a:solidFill>
              </a:rPr>
              <a:t>() &lt; </a:t>
            </a:r>
            <a:r>
              <a:rPr lang="en-US" sz="2000" dirty="0" err="1">
                <a:solidFill>
                  <a:srgbClr val="FFFF00"/>
                </a:solidFill>
              </a:rPr>
              <a:t>q.getX</a:t>
            </a:r>
            <a:r>
              <a:rPr lang="en-US" sz="2000" dirty="0">
                <a:solidFill>
                  <a:srgbClr val="FFFF00"/>
                </a:solidFill>
              </a:rPr>
              <a:t>(); }  // x values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BottomTop</a:t>
            </a:r>
            <a:r>
              <a:rPr lang="en-US" sz="2000" dirty="0">
                <a:solidFill>
                  <a:srgbClr val="FFFF00"/>
                </a:solidFill>
              </a:rPr>
              <a:t> { // bottom-top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	</a:t>
            </a:r>
            <a:r>
              <a:rPr lang="en-US" sz="2000" dirty="0" err="1">
                <a:solidFill>
                  <a:srgbClr val="FFFF00"/>
                </a:solidFill>
              </a:rPr>
              <a:t>bool</a:t>
            </a:r>
            <a:r>
              <a:rPr lang="en-US" sz="2000" dirty="0">
                <a:solidFill>
                  <a:srgbClr val="FFFF00"/>
                </a:solidFill>
              </a:rPr>
              <a:t> operator()(const Point2D&amp; p, const Point2D&amp; q) const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	{ return </a:t>
            </a:r>
            <a:r>
              <a:rPr lang="en-US" sz="2000" dirty="0" err="1">
                <a:solidFill>
                  <a:srgbClr val="FFFF00"/>
                </a:solidFill>
              </a:rPr>
              <a:t>p.getY</a:t>
            </a:r>
            <a:r>
              <a:rPr lang="en-US" sz="2000" dirty="0">
                <a:solidFill>
                  <a:srgbClr val="FFFF00"/>
                </a:solidFill>
              </a:rPr>
              <a:t>() &lt; </a:t>
            </a:r>
            <a:r>
              <a:rPr lang="en-US" sz="2000" dirty="0" err="1">
                <a:solidFill>
                  <a:srgbClr val="FFFF00"/>
                </a:solidFill>
              </a:rPr>
              <a:t>q.getY</a:t>
            </a:r>
            <a:r>
              <a:rPr lang="en-US" sz="2000" dirty="0">
                <a:solidFill>
                  <a:srgbClr val="FFFF00"/>
                </a:solidFill>
              </a:rPr>
              <a:t>(); } // y values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</a:rPr>
              <a:t>};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50D7A954-52E1-43F8-8B96-37B7A3FAD729}" type="slidenum">
              <a:rPr lang="en-US"/>
              <a:pPr/>
              <a:t>18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Point2D Comparators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988" y="5376039"/>
            <a:ext cx="6932023" cy="83099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above classes store no data</a:t>
            </a:r>
          </a:p>
          <a:p>
            <a:pPr algn="ctr"/>
            <a:r>
              <a:rPr lang="en-US" sz="2400" dirty="0"/>
              <a:t>Purpose is to specify a comparison operator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481583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8.1</a:t>
            </a:r>
          </a:p>
        </p:txBody>
      </p:sp>
    </p:spTree>
    <p:extLst>
      <p:ext uri="{BB962C8B-B14F-4D97-AF65-F5344CB8AC3E}">
        <p14:creationId xmlns:p14="http://schemas.microsoft.com/office/powerpoint/2010/main" val="1997196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CB23A42D-BCFD-4E27-8F25-897E0CCDD8C9}" type="slidenum">
              <a:rPr lang="en-US"/>
              <a:pPr/>
              <a:t>19</a:t>
            </a:fld>
            <a:endParaRPr lang="en-US"/>
          </a:p>
        </p:txBody>
      </p:sp>
      <p:sp>
        <p:nvSpPr>
          <p:cNvPr id="90829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199" y="274638"/>
            <a:ext cx="8399417" cy="1143000"/>
          </a:xfrm>
        </p:spPr>
        <p:txBody>
          <a:bodyPr>
            <a:normAutofit/>
          </a:bodyPr>
          <a:lstStyle/>
          <a:p>
            <a:r>
              <a:rPr lang="en-US" dirty="0"/>
              <a:t>Determining the Smaller Element</a:t>
            </a:r>
          </a:p>
        </p:txBody>
      </p:sp>
      <p:sp>
        <p:nvSpPr>
          <p:cNvPr id="908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printSmaller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() is a function to determine the smaller element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/>
              <a:t>template &lt;</a:t>
            </a:r>
            <a:r>
              <a:rPr lang="en-US" sz="2800" dirty="0" err="1"/>
              <a:t>typename</a:t>
            </a:r>
            <a:r>
              <a:rPr lang="en-US" sz="2800" dirty="0"/>
              <a:t> E, </a:t>
            </a:r>
            <a:r>
              <a:rPr lang="en-US" sz="2800" dirty="0" err="1"/>
              <a:t>typename</a:t>
            </a:r>
            <a:r>
              <a:rPr lang="en-US" sz="2800" dirty="0"/>
              <a:t> C&gt;// element type and comparator</a:t>
            </a:r>
          </a:p>
          <a:p>
            <a:pPr>
              <a:buNone/>
            </a:pPr>
            <a:r>
              <a:rPr lang="en-US" sz="2800" dirty="0"/>
              <a:t>  	void </a:t>
            </a:r>
            <a:r>
              <a:rPr lang="en-US" sz="2800" dirty="0" err="1">
                <a:solidFill>
                  <a:srgbClr val="FFFF00"/>
                </a:solidFill>
              </a:rPr>
              <a:t>printSmaller</a:t>
            </a:r>
            <a:r>
              <a:rPr lang="en-US" sz="2800" dirty="0"/>
              <a:t>(</a:t>
            </a:r>
            <a:r>
              <a:rPr lang="en-US" sz="2800" dirty="0" err="1"/>
              <a:t>const</a:t>
            </a:r>
            <a:r>
              <a:rPr lang="en-US" sz="2800" dirty="0"/>
              <a:t> E&amp; p, </a:t>
            </a:r>
            <a:r>
              <a:rPr lang="en-US" sz="2800" dirty="0" err="1"/>
              <a:t>const</a:t>
            </a:r>
            <a:r>
              <a:rPr lang="en-US" sz="2800" dirty="0"/>
              <a:t> E&amp; q, </a:t>
            </a:r>
            <a:r>
              <a:rPr lang="en-US" sz="2800" dirty="0" err="1"/>
              <a:t>const</a:t>
            </a:r>
            <a:r>
              <a:rPr lang="en-US" sz="2800" dirty="0"/>
              <a:t> C&amp; </a:t>
            </a:r>
            <a:r>
              <a:rPr lang="en-US" sz="2800" dirty="0" err="1"/>
              <a:t>isLess</a:t>
            </a:r>
            <a:r>
              <a:rPr lang="en-US" sz="2800" dirty="0"/>
              <a:t>) {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 &lt;&lt; (</a:t>
            </a:r>
            <a:r>
              <a:rPr lang="en-US" sz="2800" dirty="0" err="1"/>
              <a:t>isLess</a:t>
            </a:r>
            <a:r>
              <a:rPr lang="en-US" sz="2800" dirty="0"/>
              <a:t>(p, q) ? p : q) &lt;&lt; </a:t>
            </a:r>
            <a:r>
              <a:rPr lang="en-US" sz="2800" dirty="0" err="1"/>
              <a:t>endl</a:t>
            </a:r>
            <a:r>
              <a:rPr lang="en-US" sz="2800" dirty="0"/>
              <a:t>;// print the smaller of p and q</a:t>
            </a:r>
          </a:p>
          <a:p>
            <a:pPr>
              <a:buNone/>
            </a:pPr>
            <a:r>
              <a:rPr lang="en-US" sz="2800" dirty="0"/>
              <a:t>  } </a:t>
            </a:r>
            <a:endParaRPr lang="en-US" sz="2400" dirty="0"/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5328713"/>
            <a:ext cx="1811872" cy="1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2F1DEAF-D192-40D4-BA76-6E3897152EC5}" type="slidenum">
              <a:rPr lang="en-US"/>
              <a:pPr/>
              <a:t>2</a:t>
            </a:fld>
            <a:endParaRPr lang="en-US"/>
          </a:p>
        </p:txBody>
      </p:sp>
      <p:sp>
        <p:nvSpPr>
          <p:cNvPr id="81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Priority Queue ADT</a:t>
            </a:r>
          </a:p>
          <a:p>
            <a:r>
              <a:rPr lang="en-US" sz="2800" dirty="0"/>
              <a:t>Implementing a Priority Queue with a List</a:t>
            </a:r>
            <a:endParaRPr lang="en-US" sz="2400" dirty="0"/>
          </a:p>
          <a:p>
            <a:pPr lvl="1"/>
            <a:r>
              <a:rPr lang="en-US" sz="2400" dirty="0"/>
              <a:t>Insert-sort </a:t>
            </a:r>
          </a:p>
          <a:p>
            <a:r>
              <a:rPr lang="en-US" sz="2800" dirty="0"/>
              <a:t>Heaps</a:t>
            </a:r>
          </a:p>
          <a:p>
            <a:pPr lvl="1"/>
            <a:r>
              <a:rPr lang="en-US" sz="2400" dirty="0"/>
              <a:t>Heap-sort</a:t>
            </a:r>
          </a:p>
          <a:p>
            <a:r>
              <a:rPr lang="en-US" sz="2800" dirty="0"/>
              <a:t>Adaptable Priority Queues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628347"/>
            <a:ext cx="3664040" cy="20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131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7798158" cy="1828542"/>
          </a:xfrm>
          <a:solidFill>
            <a:schemeClr val="accent4">
              <a:lumMod val="10000"/>
            </a:schemeClr>
          </a:solidFill>
          <a:ln w="12700"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</a:rPr>
              <a:t>Point2D p(1.3, 5.7), q(2.5, 0.6);		// two points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</a:t>
            </a:r>
            <a:r>
              <a:rPr lang="en-US" sz="1800" dirty="0" err="1">
                <a:solidFill>
                  <a:srgbClr val="FFFF00"/>
                </a:solidFill>
              </a:rPr>
              <a:t>LeftRight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leftRight</a:t>
            </a:r>
            <a:r>
              <a:rPr lang="en-US" sz="1800" dirty="0">
                <a:solidFill>
                  <a:srgbClr val="FFFF00"/>
                </a:solidFill>
              </a:rPr>
              <a:t>;			// a left-right comparator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</a:t>
            </a:r>
            <a:r>
              <a:rPr lang="en-US" sz="1800" dirty="0" err="1">
                <a:solidFill>
                  <a:srgbClr val="FFFF00"/>
                </a:solidFill>
              </a:rPr>
              <a:t>BottomTop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 err="1">
                <a:solidFill>
                  <a:srgbClr val="FFFF00"/>
                </a:solidFill>
              </a:rPr>
              <a:t>bottomTop</a:t>
            </a:r>
            <a:r>
              <a:rPr lang="en-US" sz="1800" dirty="0">
                <a:solidFill>
                  <a:srgbClr val="FFFF00"/>
                </a:solidFill>
              </a:rPr>
              <a:t>;			// a bottom-top comparator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</a:t>
            </a:r>
            <a:r>
              <a:rPr lang="en-US" sz="1800" dirty="0" err="1">
                <a:solidFill>
                  <a:srgbClr val="FFFF00"/>
                </a:solidFill>
              </a:rPr>
              <a:t>printSmaller</a:t>
            </a:r>
            <a:r>
              <a:rPr lang="en-US" sz="1800" dirty="0">
                <a:solidFill>
                  <a:srgbClr val="FFFF00"/>
                </a:solidFill>
              </a:rPr>
              <a:t>(p, q, </a:t>
            </a:r>
            <a:r>
              <a:rPr lang="en-US" sz="1800" dirty="0" err="1">
                <a:solidFill>
                  <a:srgbClr val="FFFF00"/>
                </a:solidFill>
              </a:rPr>
              <a:t>leftRight</a:t>
            </a:r>
            <a:r>
              <a:rPr lang="en-US" sz="1800" dirty="0">
                <a:solidFill>
                  <a:srgbClr val="FFFF00"/>
                </a:solidFill>
              </a:rPr>
              <a:t>);		// outputs: (1.3, 5.7)</a:t>
            </a:r>
          </a:p>
          <a:p>
            <a:pPr>
              <a:buNone/>
            </a:pPr>
            <a:r>
              <a:rPr lang="en-US" sz="1800" dirty="0">
                <a:solidFill>
                  <a:srgbClr val="FFFF00"/>
                </a:solidFill>
              </a:rPr>
              <a:t>  </a:t>
            </a:r>
            <a:r>
              <a:rPr lang="en-US" sz="1800" dirty="0" err="1">
                <a:solidFill>
                  <a:srgbClr val="FFFF00"/>
                </a:solidFill>
              </a:rPr>
              <a:t>printSmaller</a:t>
            </a:r>
            <a:r>
              <a:rPr lang="en-US" sz="1800" dirty="0">
                <a:solidFill>
                  <a:srgbClr val="FFFF00"/>
                </a:solidFill>
              </a:rPr>
              <a:t>(p, q, </a:t>
            </a:r>
            <a:r>
              <a:rPr lang="en-US" sz="1800" dirty="0" err="1">
                <a:solidFill>
                  <a:srgbClr val="FFFF00"/>
                </a:solidFill>
              </a:rPr>
              <a:t>bottomTop</a:t>
            </a:r>
            <a:r>
              <a:rPr lang="en-US" sz="1800" dirty="0">
                <a:solidFill>
                  <a:srgbClr val="FFFF00"/>
                </a:solidFill>
              </a:rPr>
              <a:t>);		// outputs: (2.5, 0.6)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50D7A954-52E1-43F8-8B96-37B7A3FAD729}" type="slidenum">
              <a:rPr lang="en-US"/>
              <a:pPr/>
              <a:t>20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/>
              <a:t>The Client to Determine the Smaller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5562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78200" y="2984589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8.3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52124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9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Priority Queue ADT Methods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insert(e):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inserts an entry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(with an implicit associated key value) into the priority queue P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min():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returns, but does not remove, an entry with smallest key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removeMin():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remove from P the element min()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size():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returns the number of elements in P</a:t>
            </a:r>
          </a:p>
          <a:p>
            <a:r>
              <a:rPr lang="en-US" sz="2200" b="1" dirty="0">
                <a:latin typeface="Arial" pitchFamily="34" charset="0"/>
                <a:cs typeface="Arial" pitchFamily="34" charset="0"/>
              </a:rPr>
              <a:t>empty():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returns true if  P is empty, otherwise false</a:t>
            </a:r>
            <a:br>
              <a:rPr lang="en-US" sz="2200" dirty="0">
                <a:latin typeface="Arial" pitchFamily="34" charset="0"/>
                <a:cs typeface="Arial" pitchFamily="34" charset="0"/>
              </a:rPr>
            </a:b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EEFF77B-BBD7-479C-B6A7-AEC00E123969}" type="slidenum">
              <a:rPr lang="en-US"/>
              <a:pPr/>
              <a:t>21</a:t>
            </a:fld>
            <a:endParaRPr lang="en-US"/>
          </a:p>
        </p:txBody>
      </p:sp>
      <p:pic>
        <p:nvPicPr>
          <p:cNvPr id="302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7110" y="4805853"/>
            <a:ext cx="2609536" cy="1730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653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CB4A72D-2DB5-40BF-B68F-6AB8A76AA68C}" type="slidenum">
              <a:rPr lang="en-US"/>
              <a:pPr/>
              <a:t>22</a:t>
            </a:fld>
            <a:endParaRPr lang="en-US"/>
          </a:p>
        </p:txBody>
      </p:sp>
      <p:sp>
        <p:nvSpPr>
          <p:cNvPr id="91034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 Example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>
            <p:extLst/>
          </p:nvPr>
        </p:nvGraphicFramePr>
        <p:xfrm>
          <a:off x="1752600" y="1231436"/>
          <a:ext cx="5292144" cy="525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568" name="Worksheet" r:id="rId4" imgW="2695630" imgH="2676391" progId="Excel.Sheet.12">
                  <p:embed/>
                </p:oleObj>
              </mc:Choice>
              <mc:Fallback>
                <p:oleObj name="Worksheet" r:id="rId4" imgW="2695630" imgH="2676391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31436"/>
                        <a:ext cx="5292144" cy="5254743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47061"/>
            <a:ext cx="7797266" cy="3324939"/>
          </a:xfrm>
          <a:solidFill>
            <a:schemeClr val="accent4">
              <a:lumMod val="10000"/>
            </a:schemeClr>
          </a:solidFill>
          <a:ln w="12700"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r>
              <a:rPr lang="en-US" sz="1800" b="1" dirty="0"/>
              <a:t>  </a:t>
            </a:r>
            <a:r>
              <a:rPr lang="en-US" sz="1800" b="1" dirty="0">
                <a:solidFill>
                  <a:srgbClr val="FFFF00"/>
                </a:solidFill>
              </a:rPr>
              <a:t>template &lt;</a:t>
            </a:r>
            <a:r>
              <a:rPr lang="en-US" sz="1800" b="1" dirty="0" err="1">
                <a:solidFill>
                  <a:srgbClr val="FFFF00"/>
                </a:solidFill>
              </a:rPr>
              <a:t>typename</a:t>
            </a:r>
            <a:r>
              <a:rPr lang="en-US" sz="1800" b="1" dirty="0">
                <a:solidFill>
                  <a:srgbClr val="FFFF00"/>
                </a:solidFill>
              </a:rPr>
              <a:t> E, </a:t>
            </a:r>
            <a:r>
              <a:rPr lang="en-US" sz="1800" b="1" dirty="0" err="1">
                <a:solidFill>
                  <a:srgbClr val="FFFF00"/>
                </a:solidFill>
              </a:rPr>
              <a:t>typename</a:t>
            </a:r>
            <a:r>
              <a:rPr lang="en-US" sz="1800" b="1" dirty="0">
                <a:solidFill>
                  <a:srgbClr val="FFFF00"/>
                </a:solidFill>
              </a:rPr>
              <a:t> C&gt;// element and comparator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class </a:t>
            </a:r>
            <a:r>
              <a:rPr lang="en-US" sz="1800" b="1" dirty="0" err="1">
                <a:solidFill>
                  <a:srgbClr val="FFFF00"/>
                </a:solidFill>
              </a:rPr>
              <a:t>PriorityQueue</a:t>
            </a:r>
            <a:r>
              <a:rPr lang="en-US" sz="1800" b="1" dirty="0">
                <a:solidFill>
                  <a:srgbClr val="FFFF00"/>
                </a:solidFill>
              </a:rPr>
              <a:t> {		// priority-queue interface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public: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</a:rPr>
              <a:t>int</a:t>
            </a:r>
            <a:r>
              <a:rPr lang="en-US" sz="1800" b="1" dirty="0">
                <a:solidFill>
                  <a:srgbClr val="FFFF00"/>
                </a:solidFill>
              </a:rPr>
              <a:t> size() const;		// number of elements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  bool </a:t>
            </a:r>
            <a:r>
              <a:rPr lang="en-US" sz="1800" b="1" dirty="0" err="1">
                <a:solidFill>
                  <a:srgbClr val="FFFF00"/>
                </a:solidFill>
              </a:rPr>
              <a:t>isEmpty</a:t>
            </a:r>
            <a:r>
              <a:rPr lang="en-US" sz="1800" b="1" dirty="0">
                <a:solidFill>
                  <a:srgbClr val="FFFF00"/>
                </a:solidFill>
              </a:rPr>
              <a:t>() const;		// is the queue empty?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  void insert(const E&amp; e);	// insert element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  const E&amp; min() const throw(</a:t>
            </a:r>
            <a:r>
              <a:rPr lang="en-US" sz="1800" b="1" dirty="0" err="1">
                <a:solidFill>
                  <a:srgbClr val="FFFF00"/>
                </a:solidFill>
              </a:rPr>
              <a:t>QueueEmpty</a:t>
            </a:r>
            <a:r>
              <a:rPr lang="en-US" sz="1800" b="1" dirty="0">
                <a:solidFill>
                  <a:srgbClr val="FFFF00"/>
                </a:solidFill>
              </a:rPr>
              <a:t>); // minimum element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  void removeMin() throw(</a:t>
            </a:r>
            <a:r>
              <a:rPr lang="en-US" sz="1800" b="1" dirty="0" err="1">
                <a:solidFill>
                  <a:srgbClr val="FFFF00"/>
                </a:solidFill>
              </a:rPr>
              <a:t>QueueEmpty</a:t>
            </a:r>
            <a:r>
              <a:rPr lang="en-US" sz="1800" b="1" dirty="0">
                <a:solidFill>
                  <a:srgbClr val="FFFF00"/>
                </a:solidFill>
              </a:rPr>
              <a:t>); // remove minimum</a:t>
            </a:r>
          </a:p>
          <a:p>
            <a:pPr>
              <a:buNone/>
            </a:pPr>
            <a:r>
              <a:rPr lang="en-US" sz="1800" b="1" dirty="0">
                <a:solidFill>
                  <a:srgbClr val="FFFF00"/>
                </a:solidFill>
              </a:rPr>
              <a:t>  };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50D7A954-52E1-43F8-8B96-37B7A3FAD729}" type="slidenum">
              <a:rPr lang="en-US"/>
              <a:pPr/>
              <a:t>23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Priority Queue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9343" y="402802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8.4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74" y="4790003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22B44BCB-8D41-48B5-AF84-E27D8C317EE4}" type="slidenum">
              <a:rPr lang="en-US"/>
              <a:pPr/>
              <a:t>24</a:t>
            </a:fld>
            <a:endParaRPr lang="en-US"/>
          </a:p>
        </p:txBody>
      </p:sp>
      <p:sp>
        <p:nvSpPr>
          <p:cNvPr id="834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Sorting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16" y="1367084"/>
            <a:ext cx="8405949" cy="4525963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We can use a priority queue to sort a set of comparable elements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Put the elements of a collection S into a empty priority queue by means of a series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 (e) 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Extract the elements from priority queue P in non-decreasing order by a series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min()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removeMin( )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running time of this sorting method depends on the priority queue implementation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95" y="5028261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C10F2D3-2AB0-4725-911F-561AE9F40C01}" type="slidenum">
              <a:rPr lang="en-US"/>
              <a:pPr/>
              <a:t>25</a:t>
            </a:fld>
            <a:endParaRPr lang="en-US"/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31074" y="0"/>
            <a:ext cx="8229600" cy="1143000"/>
          </a:xfrm>
        </p:spPr>
        <p:txBody>
          <a:bodyPr/>
          <a:lstStyle/>
          <a:p>
            <a:r>
              <a:rPr lang="en-US" dirty="0"/>
              <a:t>Priority Queue Sorting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500743" y="862148"/>
            <a:ext cx="7772400" cy="515218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PriorityQueueSort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L, P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Input: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An STL list L of  n elements and a priority queue, P, that compares elements using a total order relation</a:t>
            </a: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Output: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The sort list L</a:t>
            </a:r>
          </a:p>
          <a:p>
            <a:pPr lvl="1" eaLnBrk="1" hangingPunct="1"/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while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!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L.isEmpty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e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L.front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L.pop_front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P.insert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(e)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!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P.isEmpty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() do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e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P.min()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e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P.removeMin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()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L.push_back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(e)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latin typeface="Times New Roman" pitchFamily="18" charset="0"/>
              </a:rPr>
              <a:t>                           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8.5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1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26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STL priority_queue Class 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006"/>
            <a:ext cx="8229600" cy="44958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class priority_queue is a STL container class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header file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&lt;queue&gt;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defines a template class for implementing a container (resizable array) 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#include &lt;queue&gt;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priority_queue &lt;type&gt;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myPriorityQueue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37" y="5321211"/>
            <a:ext cx="2001962" cy="14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0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126AE31-CA62-48BA-8FF5-463658B1C74E}" type="slidenum">
              <a:rPr lang="en-US"/>
              <a:pPr/>
              <a:t>27</a:t>
            </a:fld>
            <a:endParaRPr lang="en-US"/>
          </a:p>
        </p:txBody>
      </p:sp>
      <p:sp>
        <p:nvSpPr>
          <p:cNvPr id="522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STL priority_queue Methods 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push(e): inserts an element in the priority queue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object pop(): removes the element at the top of the priority queue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object top(): returns a constant reference to the largest element of the priority queue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integer size(): returns the number of elements stored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boolean empty(): indicates whether no elements are stored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94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C10F2D3-2AB0-4725-911F-561AE9F40C01}" type="slidenum">
              <a:rPr lang="en-US"/>
              <a:pPr/>
              <a:t>28</a:t>
            </a:fld>
            <a:endParaRPr lang="en-US"/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STL Example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7772400" cy="320087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priority_queue&lt;Point2D, vector&lt;Point2D&gt;,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LeftRight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&gt; p2;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p2.push( Point2D(8.5, 4.6) );		// add three points to p2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p2.push( Point2D(1.3, 5.7)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p2.push( Point2D(2.5, 0.6) 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&lt;&lt; p2.top() &lt;&lt;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endl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;  p2.pop();	// output: (8.5, 4.6)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&lt;&lt; p2.top() &lt;&lt;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endl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;  p2.pop();	// output: (2.5, 0.6)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cout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&lt;&lt; p2.top() &lt;&lt; </a:t>
            </a:r>
            <a:r>
              <a:rPr lang="en-US" sz="2000" b="1" dirty="0" err="1">
                <a:solidFill>
                  <a:srgbClr val="FFFF00"/>
                </a:solidFill>
                <a:latin typeface="Times New Roman" pitchFamily="18" charset="0"/>
              </a:rPr>
              <a:t>endl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;  p2.pop();	// output: (1.3, 5.7)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0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0" y="4114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58" y="4886325"/>
            <a:ext cx="2495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ECE786F3-5AAC-45F8-9861-47BECF3063E7}" type="slidenum">
              <a:rPr lang="en-US"/>
              <a:pPr/>
              <a:t>29</a:t>
            </a:fld>
            <a:endParaRPr lang="en-US"/>
          </a:p>
        </p:txBody>
      </p:sp>
      <p:sp>
        <p:nvSpPr>
          <p:cNvPr id="838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04800"/>
            <a:ext cx="8429625" cy="8382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Implementing a Priority Queue with a List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3810000" cy="44958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Implementation with an unsorted list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Performance: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insert()</a:t>
            </a:r>
            <a:r>
              <a:rPr lang="en-US" sz="2000" dirty="0"/>
              <a:t>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 since we can insert the item at the beginning or end of the sequence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removeMin()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FF00"/>
                </a:solidFill>
              </a:rPr>
              <a:t>min() </a:t>
            </a:r>
            <a:r>
              <a:rPr lang="en-US" sz="2000" dirty="0"/>
              <a:t>take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since we have to traverse the entire sequence to find the smallest key </a:t>
            </a:r>
          </a:p>
        </p:txBody>
      </p:sp>
      <p:sp>
        <p:nvSpPr>
          <p:cNvPr id="8386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524000"/>
            <a:ext cx="3810000" cy="43434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Implementation with a sorted list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Performance: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insert()</a:t>
            </a:r>
            <a:r>
              <a:rPr lang="en-US" sz="2000" dirty="0"/>
              <a:t>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since we have to find the place where to insert the item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removeMin()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FF00"/>
                </a:solidFill>
              </a:rPr>
              <a:t>min() </a:t>
            </a:r>
            <a:r>
              <a:rPr lang="en-US" sz="2000" dirty="0"/>
              <a:t>take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time, since the smallest key is at the beginning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2514600"/>
            <a:ext cx="2971800" cy="304800"/>
            <a:chOff x="3264" y="2064"/>
            <a:chExt cx="1872" cy="192"/>
          </a:xfrm>
        </p:grpSpPr>
        <p:sp>
          <p:nvSpPr>
            <p:cNvPr id="838662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63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838664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5</a:t>
              </a:r>
            </a:p>
          </p:txBody>
        </p:sp>
        <p:sp>
          <p:nvSpPr>
            <p:cNvPr id="838665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2</a:t>
              </a:r>
            </a:p>
          </p:txBody>
        </p:sp>
        <p:sp>
          <p:nvSpPr>
            <p:cNvPr id="838666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3</a:t>
              </a:r>
            </a:p>
          </p:txBody>
        </p:sp>
        <p:sp>
          <p:nvSpPr>
            <p:cNvPr id="838667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1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181600" y="2514600"/>
            <a:ext cx="2971800" cy="304800"/>
            <a:chOff x="3264" y="3744"/>
            <a:chExt cx="1872" cy="192"/>
          </a:xfrm>
        </p:grpSpPr>
        <p:sp>
          <p:nvSpPr>
            <p:cNvPr id="838669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8670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1</a:t>
              </a:r>
            </a:p>
          </p:txBody>
        </p:sp>
        <p:sp>
          <p:nvSpPr>
            <p:cNvPr id="838671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2</a:t>
              </a:r>
            </a:p>
          </p:txBody>
        </p:sp>
        <p:sp>
          <p:nvSpPr>
            <p:cNvPr id="838672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3</a:t>
              </a:r>
            </a:p>
          </p:txBody>
        </p:sp>
        <p:sp>
          <p:nvSpPr>
            <p:cNvPr id="838673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838674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38400" y="6116844"/>
            <a:ext cx="4953000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The above can be implemented using the STL list class</a:t>
            </a:r>
          </a:p>
        </p:txBody>
      </p:sp>
    </p:spTree>
    <p:extLst>
      <p:ext uri="{BB962C8B-B14F-4D97-AF65-F5344CB8AC3E}">
        <p14:creationId xmlns:p14="http://schemas.microsoft.com/office/powerpoint/2010/main" val="242592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763E3BE-3D30-4026-A603-9BF10DF6E023}" type="slidenum">
              <a:rPr lang="en-US"/>
              <a:pPr/>
              <a:t>3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67002" y="528033"/>
            <a:ext cx="5354391" cy="1143000"/>
          </a:xfrm>
        </p:spPr>
        <p:txBody>
          <a:bodyPr/>
          <a:lstStyle/>
          <a:p>
            <a:pPr eaLnBrk="1" hangingPunct="1"/>
            <a:r>
              <a:rPr lang="en-US" dirty="0"/>
              <a:t>Priority Queues</a:t>
            </a:r>
          </a:p>
        </p:txBody>
      </p:sp>
      <p:pic>
        <p:nvPicPr>
          <p:cNvPr id="148481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002" y="1812701"/>
            <a:ext cx="4690998" cy="3350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002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F169FEF-4BF9-4DC8-8AF0-A343A11DC319}" type="slidenum">
              <a:rPr lang="en-US"/>
              <a:pPr/>
              <a:t>30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Selection-Sort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51263" y="1254034"/>
            <a:ext cx="76200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Selection-sort is the variation of priority queue sort where the priority queue is implemented with an unsorted sequence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pitchFamily="2" charset="2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Inserting the elements into the priority queue with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operations takes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time</a:t>
            </a:r>
          </a:p>
          <a:p>
            <a:pPr marL="800100" lvl="1" indent="-342900" eaLnBrk="1" hangingPunct="1">
              <a:buSzTx/>
              <a:buFont typeface="Wingdings" pitchFamily="2" charset="2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Removing the elements in sorted order from the priority queue with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removeMin()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operations takes time proportional to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1 + 2 + …+ </a:t>
            </a:r>
            <a:r>
              <a:rPr lang="en-US" sz="2400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Repeated “selection” of the minimum element for the unsorted list)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Selection-sort runs in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time 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306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62399"/>
              </p:ext>
            </p:extLst>
          </p:nvPr>
        </p:nvGraphicFramePr>
        <p:xfrm>
          <a:off x="4876800" y="3911047"/>
          <a:ext cx="23495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592" name="Equation" r:id="rId3" imgW="1600200" imgH="444500" progId="Equation.3">
                  <p:embed/>
                </p:oleObj>
              </mc:Choice>
              <mc:Fallback>
                <p:oleObj name="Equation" r:id="rId3" imgW="160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11047"/>
                        <a:ext cx="2349500" cy="642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41" y="4904477"/>
            <a:ext cx="2088559" cy="195352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82012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2877518-80B2-444C-BA43-00AA96C51444}" type="slidenum">
              <a:rPr lang="en-US"/>
              <a:pPr/>
              <a:t>31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Selection-Sort Example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i="1" dirty="0"/>
              <a:t>                       	</a:t>
            </a:r>
            <a:r>
              <a:rPr lang="en-US" sz="1800" b="1" dirty="0">
                <a:solidFill>
                  <a:srgbClr val="FFFF00"/>
                </a:solidFill>
              </a:rPr>
              <a:t>Sequence S</a:t>
            </a:r>
            <a:r>
              <a:rPr lang="en-US" sz="1800" b="1" dirty="0">
                <a:solidFill>
                  <a:schemeClr val="tx2"/>
                </a:solidFill>
              </a:rPr>
              <a:t>		</a:t>
            </a:r>
            <a:r>
              <a:rPr lang="en-US" sz="1800" b="1" dirty="0">
                <a:solidFill>
                  <a:srgbClr val="FFFF00"/>
                </a:solidFill>
              </a:rPr>
              <a:t>Priority Queue P</a:t>
            </a:r>
            <a:r>
              <a:rPr lang="en-US" sz="1800" b="1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Input:		(7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(a)		(4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(7)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(b)		(8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(7</a:t>
            </a:r>
            <a:r>
              <a:rPr lang="en-US" sz="1800" i="1" dirty="0"/>
              <a:t>,</a:t>
            </a:r>
            <a:r>
              <a:rPr lang="en-US" sz="1800" dirty="0"/>
              <a:t>4)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..		..	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(g)		()			(7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(a)		(2)			(7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(n)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(b)		(2</a:t>
            </a:r>
            <a:r>
              <a:rPr lang="en-US" sz="1800" i="1" dirty="0"/>
              <a:t>,</a:t>
            </a:r>
            <a:r>
              <a:rPr lang="en-US" sz="1800" dirty="0"/>
              <a:t>3)			(7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9)	(n-1)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(c)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4)			(7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9)		(n-2)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(d)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5)			(7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              (n-3)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(e)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7)		(8</a:t>
            </a:r>
            <a:r>
              <a:rPr lang="en-US" sz="1800" i="1" dirty="0"/>
              <a:t>,</a:t>
            </a:r>
            <a:r>
              <a:rPr lang="en-US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(f)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8)		(9)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(g)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	()</a:t>
            </a:r>
          </a:p>
        </p:txBody>
      </p:sp>
      <p:sp>
        <p:nvSpPr>
          <p:cNvPr id="1024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713714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57A489D-0073-492B-B86D-83726F36F2B4}" type="slidenum">
              <a:rPr lang="en-US"/>
              <a:pPr/>
              <a:t>32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Insertion-Sort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>
            <a:normAutofit lnSpcReduction="10000"/>
          </a:bodyPr>
          <a:lstStyle/>
          <a:p>
            <a:pPr marL="609600" indent="-609600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Insertion-sort is the variation of priority queue 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pitchFamily="2" charset="2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Inserting the elements into the priority queue with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insert operations takes time proportional to</a:t>
            </a:r>
          </a:p>
          <a:p>
            <a:pPr marL="990600" lvl="1" indent="-533400" algn="ctr" eaLnBrk="1" hangingPunct="1">
              <a:buSzTx/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1 + 2 + …+ </a:t>
            </a:r>
            <a:r>
              <a:rPr lang="en-US" sz="2400" b="1" i="1" dirty="0">
                <a:latin typeface="Arial" pitchFamily="34" charset="0"/>
                <a:cs typeface="Arial" pitchFamily="34" charset="0"/>
                <a:sym typeface="Symbol" pitchFamily="18" charset="2"/>
              </a:rPr>
              <a:t>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990600" lvl="1" indent="-533400" eaLnBrk="1" hangingPunct="1">
              <a:buSzTx/>
              <a:buFont typeface="Tahoma" pitchFamily="34" charset="0"/>
              <a:buAutoNum type="arabicPeriod" startAt="2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Removing the elements in sorted order from the priority queue with a series of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removeMin()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operations takes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time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609600" indent="-609600"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Insertion-sort runs in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time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7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307202" name="Object 2"/>
          <p:cNvGraphicFramePr>
            <a:graphicFrameLocks noChangeAspect="1"/>
          </p:cNvGraphicFramePr>
          <p:nvPr>
            <p:extLst/>
          </p:nvPr>
        </p:nvGraphicFramePr>
        <p:xfrm>
          <a:off x="6056472" y="3668333"/>
          <a:ext cx="25908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16" name="Equation" r:id="rId3" imgW="1600200" imgH="444500" progId="Equation.3">
                  <p:embed/>
                </p:oleObj>
              </mc:Choice>
              <mc:Fallback>
                <p:oleObj name="Equation" r:id="rId3" imgW="1600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472" y="3668333"/>
                        <a:ext cx="2590800" cy="601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37" y="5205307"/>
            <a:ext cx="1319986" cy="11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8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EAAEA5B-42AF-456A-8FE2-1913B14C23D3}" type="slidenum">
              <a:rPr lang="en-US"/>
              <a:pPr/>
              <a:t>33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Insertion-Sort Example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		</a:t>
            </a:r>
            <a:r>
              <a:rPr lang="en-US" sz="1800" b="1" dirty="0">
                <a:solidFill>
                  <a:srgbClr val="FFFF00"/>
                </a:solidFill>
              </a:rPr>
              <a:t>Sequence S</a:t>
            </a:r>
            <a:r>
              <a:rPr lang="en-US" sz="1800" b="1" dirty="0">
                <a:solidFill>
                  <a:schemeClr val="tx2"/>
                </a:solidFill>
              </a:rPr>
              <a:t>		</a:t>
            </a:r>
            <a:r>
              <a:rPr lang="en-US" sz="1800" b="1" dirty="0">
                <a:solidFill>
                  <a:srgbClr val="FFFF00"/>
                </a:solidFill>
              </a:rPr>
              <a:t>Priority queue P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Input:		(7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Phase 1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    (a)		(4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(7)		(1)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/>
              <a:t>	(b)		(8</a:t>
            </a:r>
            <a:r>
              <a:rPr lang="en-US" sz="1800" i="1" dirty="0"/>
              <a:t>,</a:t>
            </a:r>
            <a:r>
              <a:rPr lang="en-US" sz="1800" dirty="0"/>
              <a:t>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(4</a:t>
            </a:r>
            <a:r>
              <a:rPr lang="en-US" sz="1800" i="1" dirty="0"/>
              <a:t>,</a:t>
            </a:r>
            <a:r>
              <a:rPr lang="en-US" sz="1800" dirty="0"/>
              <a:t>7)	              (2)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(c)		(2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	(4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(d)		(5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9)			(2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(e)		(3</a:t>
            </a:r>
            <a:r>
              <a:rPr lang="en-US" sz="1800" i="1" dirty="0"/>
              <a:t>,</a:t>
            </a:r>
            <a:r>
              <a:rPr lang="en-US" sz="1800" dirty="0"/>
              <a:t>9)			(2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(f)		(9)	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8)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(g)		()	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 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Phase 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(a)		(2)			(3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(b)		(2</a:t>
            </a:r>
            <a:r>
              <a:rPr lang="en-US" sz="1800" i="1" dirty="0"/>
              <a:t>,</a:t>
            </a:r>
            <a:r>
              <a:rPr lang="en-US" sz="1800" dirty="0"/>
              <a:t>3)			(4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..		..			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/>
              <a:t>	(g)		(2</a:t>
            </a:r>
            <a:r>
              <a:rPr lang="en-US" sz="1800" i="1" dirty="0"/>
              <a:t>,</a:t>
            </a:r>
            <a:r>
              <a:rPr lang="en-US" sz="1800" dirty="0"/>
              <a:t>3</a:t>
            </a:r>
            <a:r>
              <a:rPr lang="en-US" sz="1800" i="1" dirty="0"/>
              <a:t>,</a:t>
            </a:r>
            <a:r>
              <a:rPr lang="en-US" sz="1800" dirty="0"/>
              <a:t>4</a:t>
            </a:r>
            <a:r>
              <a:rPr lang="en-US" sz="1800" i="1" dirty="0"/>
              <a:t>,</a:t>
            </a:r>
            <a:r>
              <a:rPr lang="en-US" sz="1800" dirty="0"/>
              <a:t>5</a:t>
            </a:r>
            <a:r>
              <a:rPr lang="en-US" sz="1800" i="1" dirty="0"/>
              <a:t>,</a:t>
            </a:r>
            <a:r>
              <a:rPr lang="en-US" sz="1800" dirty="0"/>
              <a:t>7</a:t>
            </a:r>
            <a:r>
              <a:rPr lang="en-US" sz="1800" i="1" dirty="0"/>
              <a:t>,</a:t>
            </a:r>
            <a:r>
              <a:rPr lang="en-US" sz="1800" dirty="0"/>
              <a:t>8</a:t>
            </a:r>
            <a:r>
              <a:rPr lang="en-US" sz="1800" i="1" dirty="0"/>
              <a:t>,</a:t>
            </a:r>
            <a:r>
              <a:rPr lang="en-US" sz="1800" dirty="0"/>
              <a:t>9)		()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882046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E5AEE7D-98F0-48B8-8A9B-801D0577CE35}" type="slidenum">
              <a:rPr lang="en-US"/>
              <a:pPr/>
              <a:t>34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2" y="11345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200" dirty="0"/>
              <a:t>Instead of using an external data structure, one can implement selection-sort and insertion-sort in-place</a:t>
            </a:r>
          </a:p>
          <a:p>
            <a:pPr eaLnBrk="1" hangingPunct="1">
              <a:defRPr/>
            </a:pPr>
            <a:r>
              <a:rPr lang="en-US" sz="2200" dirty="0"/>
              <a:t>A portion of the input sequence itself serves as the priority queue</a:t>
            </a:r>
          </a:p>
          <a:p>
            <a:pPr eaLnBrk="1" hangingPunct="1">
              <a:defRPr/>
            </a:pPr>
            <a:r>
              <a:rPr lang="en-US" sz="2200" dirty="0"/>
              <a:t>For in-place insertion-sort</a:t>
            </a:r>
          </a:p>
          <a:p>
            <a:pPr lvl="1" eaLnBrk="1" hangingPunct="1"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rgbClr val="FFFF00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  <a:solidFill>
            <a:srgbClr val="FF0000"/>
          </a:solidFill>
        </p:grpSpPr>
        <p:sp>
          <p:nvSpPr>
            <p:cNvPr id="13371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3373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74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75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76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  <a:solidFill>
            <a:srgbClr val="FF0000"/>
          </a:solidFill>
        </p:grpSpPr>
        <p:sp>
          <p:nvSpPr>
            <p:cNvPr id="13365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3367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68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69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70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  <a:solidFill>
            <a:srgbClr val="FF0000"/>
          </a:solidFill>
        </p:grpSpPr>
        <p:sp>
          <p:nvSpPr>
            <p:cNvPr id="13359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61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3362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63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64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  <a:solidFill>
            <a:srgbClr val="FF0000"/>
          </a:solidFill>
        </p:grpSpPr>
        <p:sp>
          <p:nvSpPr>
            <p:cNvPr id="13353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55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56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3357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58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  <a:solidFill>
            <a:srgbClr val="FF0000"/>
          </a:solidFill>
        </p:grpSpPr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49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50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51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3352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  <a:solidFill>
            <a:srgbClr val="FF0000"/>
          </a:solidFill>
        </p:grpSpPr>
        <p:sp>
          <p:nvSpPr>
            <p:cNvPr id="13341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3343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44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45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46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  <a:solidFill>
            <a:srgbClr val="FF0000"/>
          </a:solidFill>
        </p:grpSpPr>
        <p:sp>
          <p:nvSpPr>
            <p:cNvPr id="13335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3337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3338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3339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3340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3325" name="AutoShape 58"/>
          <p:cNvCxnSpPr>
            <a:cxnSpLocks noChangeShapeType="1"/>
            <a:stCxn id="13367" idx="0"/>
            <a:endCxn id="13366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6" name="AutoShape 59"/>
          <p:cNvCxnSpPr>
            <a:cxnSpLocks noChangeShapeType="1"/>
            <a:stCxn id="13362" idx="0"/>
            <a:endCxn id="13361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7" name="AutoShape 60"/>
          <p:cNvCxnSpPr>
            <a:cxnSpLocks noChangeShapeType="1"/>
            <a:stCxn id="13361" idx="0"/>
            <a:endCxn id="13360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8" name="AutoShape 61"/>
          <p:cNvCxnSpPr>
            <a:cxnSpLocks noChangeShapeType="1"/>
            <a:stCxn id="13356" idx="0"/>
            <a:endCxn id="13355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9" name="AutoShape 62"/>
          <p:cNvCxnSpPr>
            <a:cxnSpLocks noChangeShapeType="1"/>
            <a:stCxn id="13357" idx="0"/>
            <a:endCxn id="13356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30" name="AutoShape 63"/>
          <p:cNvCxnSpPr>
            <a:cxnSpLocks noChangeShapeType="1"/>
            <a:stCxn id="13352" idx="0"/>
            <a:endCxn id="13351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31" name="AutoShape 65"/>
          <p:cNvCxnSpPr>
            <a:cxnSpLocks noChangeShapeType="1"/>
            <a:stCxn id="13350" idx="0"/>
            <a:endCxn id="13349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32" name="AutoShape 66"/>
          <p:cNvCxnSpPr>
            <a:cxnSpLocks noChangeShapeType="1"/>
            <a:stCxn id="13349" idx="0"/>
            <a:endCxn id="13348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33" name="AutoShape 67"/>
          <p:cNvCxnSpPr>
            <a:cxnSpLocks noChangeShapeType="1"/>
            <a:stCxn id="13351" idx="0"/>
            <a:endCxn id="13350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334" name="Date Placeholder 6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295688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600" y="1816100"/>
            <a:ext cx="7340600" cy="1201738"/>
          </a:xfrm>
        </p:spPr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850947" name="Oval 3"/>
          <p:cNvSpPr>
            <a:spLocks noChangeArrowheads="1"/>
          </p:cNvSpPr>
          <p:nvPr/>
        </p:nvSpPr>
        <p:spPr bwMode="auto">
          <a:xfrm>
            <a:off x="4681538" y="3429000"/>
            <a:ext cx="306387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50948" name="Oval 4"/>
          <p:cNvSpPr>
            <a:spLocks noChangeArrowheads="1"/>
          </p:cNvSpPr>
          <p:nvPr/>
        </p:nvSpPr>
        <p:spPr bwMode="auto">
          <a:xfrm>
            <a:off x="5461000" y="3921125"/>
            <a:ext cx="306388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50949" name="Oval 5"/>
          <p:cNvSpPr>
            <a:spLocks noChangeArrowheads="1"/>
          </p:cNvSpPr>
          <p:nvPr/>
        </p:nvSpPr>
        <p:spPr bwMode="auto">
          <a:xfrm>
            <a:off x="3763963" y="3921125"/>
            <a:ext cx="307975" cy="3079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50950" name="Oval 6"/>
          <p:cNvSpPr>
            <a:spLocks noChangeArrowheads="1"/>
          </p:cNvSpPr>
          <p:nvPr/>
        </p:nvSpPr>
        <p:spPr bwMode="auto">
          <a:xfrm>
            <a:off x="4330700" y="4413250"/>
            <a:ext cx="306388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850951" name="AutoShape 7"/>
          <p:cNvCxnSpPr>
            <a:cxnSpLocks noChangeShapeType="1"/>
            <a:stCxn id="850947" idx="3"/>
            <a:endCxn id="850949" idx="7"/>
          </p:cNvCxnSpPr>
          <p:nvPr/>
        </p:nvCxnSpPr>
        <p:spPr bwMode="auto">
          <a:xfrm flipH="1">
            <a:off x="4027488" y="3698875"/>
            <a:ext cx="698500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952" name="AutoShape 8"/>
          <p:cNvCxnSpPr>
            <a:cxnSpLocks noChangeShapeType="1"/>
            <a:stCxn id="850948" idx="1"/>
            <a:endCxn id="850947" idx="5"/>
          </p:cNvCxnSpPr>
          <p:nvPr/>
        </p:nvCxnSpPr>
        <p:spPr bwMode="auto">
          <a:xfrm flipH="1" flipV="1">
            <a:off x="4943475" y="3698875"/>
            <a:ext cx="561975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953" name="AutoShape 9"/>
          <p:cNvCxnSpPr>
            <a:cxnSpLocks noChangeShapeType="1"/>
            <a:stCxn id="850955" idx="7"/>
            <a:endCxn id="850949" idx="3"/>
          </p:cNvCxnSpPr>
          <p:nvPr/>
        </p:nvCxnSpPr>
        <p:spPr bwMode="auto">
          <a:xfrm flipV="1">
            <a:off x="3462338" y="4191000"/>
            <a:ext cx="347662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954" name="AutoShape 10"/>
          <p:cNvCxnSpPr>
            <a:cxnSpLocks noChangeShapeType="1"/>
            <a:stCxn id="850950" idx="1"/>
            <a:endCxn id="850949" idx="5"/>
          </p:cNvCxnSpPr>
          <p:nvPr/>
        </p:nvCxnSpPr>
        <p:spPr bwMode="auto">
          <a:xfrm flipH="1" flipV="1">
            <a:off x="4027488" y="4191000"/>
            <a:ext cx="347662" cy="258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0955" name="Oval 11"/>
          <p:cNvSpPr>
            <a:spLocks noChangeArrowheads="1"/>
          </p:cNvSpPr>
          <p:nvPr/>
        </p:nvSpPr>
        <p:spPr bwMode="auto">
          <a:xfrm>
            <a:off x="3200400" y="4413250"/>
            <a:ext cx="306388" cy="3063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93684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 Priority Queue Sorting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One uses a priority queue</a:t>
            </a:r>
          </a:p>
          <a:p>
            <a:pPr marL="800100" lvl="1" indent="-342900" eaLnBrk="1" hangingPunct="1">
              <a:buSz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Insert the elements with a series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operations</a:t>
            </a:r>
          </a:p>
          <a:p>
            <a:pPr marL="800100" lvl="1" indent="-342900" eaLnBrk="1" hangingPunct="1">
              <a:buSz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Remove the elements in sorted order with a series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removeMin()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operations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The running time depends on the priority queue implementation:</a:t>
            </a:r>
          </a:p>
          <a:p>
            <a:pPr marL="800100" lvl="1" indent="-342900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Unsorted sequence gives selection-sort: O(n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time</a:t>
            </a:r>
          </a:p>
          <a:p>
            <a:pPr marL="800100" lvl="1" indent="-342900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Sorted sequence gives insertion-sort: O(n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time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Can one do better?</a:t>
            </a: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4D5BDD3E-94CB-4E55-88EF-8C66D8665373}" type="slidenum">
              <a:rPr lang="en-US"/>
              <a:pPr/>
              <a:t>36</a:t>
            </a:fld>
            <a:endParaRPr lang="en-US"/>
          </a:p>
        </p:txBody>
      </p:sp>
      <p:sp>
        <p:nvSpPr>
          <p:cNvPr id="10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032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7010400" y="6243638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838406" y="4545874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40" name="Clip" r:id="rId3" imgW="761744" imgH="761744" progId="">
                  <p:embed/>
                </p:oleObj>
              </mc:Choice>
              <mc:Fallback>
                <p:oleObj name="Clip" r:id="rId3" imgW="761744" imgH="76174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406" y="4545874"/>
                        <a:ext cx="16764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085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4A461ED4-E0B1-488A-92A1-9E417228B05F}" type="slidenum">
              <a:rPr lang="en-US"/>
              <a:pPr/>
              <a:t>37</a:t>
            </a:fld>
            <a:endParaRPr lang="en-US"/>
          </a:p>
        </p:txBody>
      </p:sp>
      <p:sp>
        <p:nvSpPr>
          <p:cNvPr id="85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Running Time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A more efficient realization of a priority queue uses a data structure called a 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heap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Allows both insertions and removals in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logarithmic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time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Significant improvement over n</a:t>
            </a:r>
            <a:r>
              <a:rPr lang="en-US" sz="28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Entries are stored in a binary tree rather than a list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pic>
        <p:nvPicPr>
          <p:cNvPr id="130051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76" y="4321197"/>
            <a:ext cx="2890824" cy="2165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3006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Heaps</a:t>
            </a:r>
            <a:endParaRPr lang="en-US" sz="3600" dirty="0"/>
          </a:p>
        </p:txBody>
      </p:sp>
      <p:sp>
        <p:nvSpPr>
          <p:cNvPr id="85006" name="Rectangle 13"/>
          <p:cNvSpPr>
            <a:spLocks noGrp="1" noChangeArrowheads="1"/>
          </p:cNvSpPr>
          <p:nvPr>
            <p:ph idx="1"/>
          </p:nvPr>
        </p:nvSpPr>
        <p:spPr>
          <a:xfrm>
            <a:off x="577134" y="1212838"/>
            <a:ext cx="8229600" cy="45307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useful data structure for designing efficient sorting algorithms and priority queues</a:t>
            </a:r>
          </a:p>
          <a:p>
            <a:pPr marL="256032" lvl="1" indent="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Is a binary tree with the following properties 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complete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binary tree </a:t>
            </a:r>
          </a:p>
          <a:p>
            <a:pPr marL="800100" lvl="2" indent="0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binary tree is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complete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if every level of the tree is full except that the last level (may not be full) </a:t>
            </a:r>
          </a:p>
          <a:p>
            <a:pPr marL="800100" lvl="2" indent="0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All the leaves on the last level are placed left-most</a:t>
            </a:r>
          </a:p>
          <a:p>
            <a:pPr lvl="2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the height of the heap</a:t>
            </a:r>
          </a:p>
          <a:p>
            <a:pPr lvl="3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Then for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0, … ,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1, the maximum number of nodes at level </a:t>
            </a: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D3C5BAFA-30DD-4D48-A57B-1B4AF9B4EEB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1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5" y="5382654"/>
            <a:ext cx="1731317" cy="1304109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3399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32629" y="5242616"/>
            <a:ext cx="4906851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2000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related to a memory heap</a:t>
            </a:r>
          </a:p>
        </p:txBody>
      </p:sp>
    </p:spTree>
    <p:extLst>
      <p:ext uri="{BB962C8B-B14F-4D97-AF65-F5344CB8AC3E}">
        <p14:creationId xmlns:p14="http://schemas.microsoft.com/office/powerpoint/2010/main" val="3811281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78073" y="5984875"/>
            <a:ext cx="2133600" cy="476250"/>
          </a:xfrm>
          <a:prstGeom prst="rect">
            <a:avLst/>
          </a:prstGeom>
        </p:spPr>
        <p:txBody>
          <a:bodyPr/>
          <a:lstStyle/>
          <a:p>
            <a:fld id="{B2A7A0C1-B1B2-42EF-ACCD-091900DAF176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2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Heaps</a:t>
            </a:r>
          </a:p>
        </p:txBody>
      </p:sp>
      <p:sp>
        <p:nvSpPr>
          <p:cNvPr id="922633" name="Rectangle 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42900" y="1447800"/>
            <a:ext cx="84582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For every internal node v other than the root,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Minimum key is at the root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is arbitrary (in some implementations, the maximum key is at the root - </a:t>
            </a:r>
            <a:r>
              <a:rPr lang="en-US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parent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))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 </a:t>
            </a:r>
            <a:r>
              <a:rPr lang="en-US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)) 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STL heap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last node of a heap is the rightmost node at depth h</a:t>
            </a:r>
            <a:endParaRPr lang="en-US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628" name="Oval 4"/>
          <p:cNvSpPr>
            <a:spLocks noChangeArrowheads="1"/>
          </p:cNvSpPr>
          <p:nvPr/>
        </p:nvSpPr>
        <p:spPr bwMode="auto">
          <a:xfrm>
            <a:off x="3840163" y="4175125"/>
            <a:ext cx="668337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(2,C)</a:t>
            </a:r>
          </a:p>
        </p:txBody>
      </p:sp>
      <p:cxnSp>
        <p:nvCxnSpPr>
          <p:cNvPr id="922629" name="AutoShape 5"/>
          <p:cNvCxnSpPr>
            <a:cxnSpLocks noChangeShapeType="1"/>
            <a:stCxn id="922628" idx="3"/>
          </p:cNvCxnSpPr>
          <p:nvPr/>
        </p:nvCxnSpPr>
        <p:spPr bwMode="auto">
          <a:xfrm flipH="1">
            <a:off x="3316288" y="4575175"/>
            <a:ext cx="62230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630" name="AutoShape 6"/>
          <p:cNvCxnSpPr>
            <a:cxnSpLocks noChangeShapeType="1"/>
            <a:endCxn id="922628" idx="5"/>
          </p:cNvCxnSpPr>
          <p:nvPr/>
        </p:nvCxnSpPr>
        <p:spPr bwMode="auto">
          <a:xfrm flipH="1" flipV="1">
            <a:off x="4410075" y="4575175"/>
            <a:ext cx="739775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631" name="AutoShape 7"/>
          <p:cNvCxnSpPr>
            <a:cxnSpLocks noChangeShapeType="1"/>
          </p:cNvCxnSpPr>
          <p:nvPr/>
        </p:nvCxnSpPr>
        <p:spPr bwMode="auto">
          <a:xfrm flipV="1">
            <a:off x="2616200" y="5203825"/>
            <a:ext cx="430213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632" name="AutoShape 8"/>
          <p:cNvCxnSpPr>
            <a:cxnSpLocks noChangeShapeType="1"/>
          </p:cNvCxnSpPr>
          <p:nvPr/>
        </p:nvCxnSpPr>
        <p:spPr bwMode="auto">
          <a:xfrm flipH="1" flipV="1">
            <a:off x="3316288" y="5203825"/>
            <a:ext cx="43180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634" name="Freeform 10"/>
          <p:cNvSpPr>
            <a:spLocks/>
          </p:cNvSpPr>
          <p:nvPr/>
        </p:nvSpPr>
        <p:spPr bwMode="auto">
          <a:xfrm>
            <a:off x="3916363" y="5699125"/>
            <a:ext cx="928687" cy="432213"/>
          </a:xfrm>
          <a:custGeom>
            <a:avLst/>
            <a:gdLst/>
            <a:ahLst/>
            <a:cxnLst>
              <a:cxn ang="0">
                <a:pos x="786" y="660"/>
              </a:cxn>
              <a:cxn ang="0">
                <a:pos x="618" y="198"/>
              </a:cxn>
              <a:cxn ang="0">
                <a:pos x="0" y="0"/>
              </a:cxn>
            </a:cxnLst>
            <a:rect l="0" t="0" r="r" b="b"/>
            <a:pathLst>
              <a:path w="786" h="660">
                <a:moveTo>
                  <a:pt x="786" y="660"/>
                </a:moveTo>
                <a:cubicBezTo>
                  <a:pt x="757" y="583"/>
                  <a:pt x="749" y="308"/>
                  <a:pt x="618" y="198"/>
                </a:cubicBezTo>
                <a:cubicBezTo>
                  <a:pt x="487" y="88"/>
                  <a:pt x="129" y="41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35" name="Text Box 11"/>
          <p:cNvSpPr txBox="1">
            <a:spLocks noChangeArrowheads="1"/>
          </p:cNvSpPr>
          <p:nvPr/>
        </p:nvSpPr>
        <p:spPr bwMode="auto">
          <a:xfrm>
            <a:off x="3765036" y="5963063"/>
            <a:ext cx="24082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dirty="0">
                <a:solidFill>
                  <a:srgbClr val="FFFF00"/>
                </a:solidFill>
                <a:latin typeface="Tahoma" pitchFamily="34" charset="0"/>
              </a:rPr>
              <a:t>last node</a:t>
            </a:r>
          </a:p>
        </p:txBody>
      </p:sp>
      <p:sp>
        <p:nvSpPr>
          <p:cNvPr id="922636" name="Oval 12"/>
          <p:cNvSpPr>
            <a:spLocks noChangeArrowheads="1"/>
          </p:cNvSpPr>
          <p:nvPr/>
        </p:nvSpPr>
        <p:spPr bwMode="auto">
          <a:xfrm>
            <a:off x="2773363" y="4860925"/>
            <a:ext cx="668337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(5,A)</a:t>
            </a:r>
          </a:p>
        </p:txBody>
      </p:sp>
      <p:sp>
        <p:nvSpPr>
          <p:cNvPr id="922637" name="Oval 13"/>
          <p:cNvSpPr>
            <a:spLocks noChangeArrowheads="1"/>
          </p:cNvSpPr>
          <p:nvPr/>
        </p:nvSpPr>
        <p:spPr bwMode="auto">
          <a:xfrm>
            <a:off x="5059363" y="4708525"/>
            <a:ext cx="668337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(6,C)</a:t>
            </a:r>
          </a:p>
        </p:txBody>
      </p:sp>
      <p:sp>
        <p:nvSpPr>
          <p:cNvPr id="922638" name="Oval 14"/>
          <p:cNvSpPr>
            <a:spLocks noChangeArrowheads="1"/>
          </p:cNvSpPr>
          <p:nvPr/>
        </p:nvSpPr>
        <p:spPr bwMode="auto">
          <a:xfrm>
            <a:off x="3611563" y="5394325"/>
            <a:ext cx="668337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(9,C)</a:t>
            </a:r>
          </a:p>
        </p:txBody>
      </p:sp>
      <p:sp>
        <p:nvSpPr>
          <p:cNvPr id="922639" name="Oval 15"/>
          <p:cNvSpPr>
            <a:spLocks noChangeArrowheads="1"/>
          </p:cNvSpPr>
          <p:nvPr/>
        </p:nvSpPr>
        <p:spPr bwMode="auto">
          <a:xfrm>
            <a:off x="2087563" y="5394325"/>
            <a:ext cx="668337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(7,C)</a:t>
            </a:r>
          </a:p>
        </p:txBody>
      </p:sp>
      <p:sp>
        <p:nvSpPr>
          <p:cNvPr id="922641" name="Text Box 17"/>
          <p:cNvSpPr txBox="1">
            <a:spLocks noChangeArrowheads="1"/>
          </p:cNvSpPr>
          <p:nvPr/>
        </p:nvSpPr>
        <p:spPr bwMode="auto">
          <a:xfrm>
            <a:off x="5450681" y="4129881"/>
            <a:ext cx="24082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top of the heap</a:t>
            </a:r>
          </a:p>
        </p:txBody>
      </p:sp>
      <p:sp>
        <p:nvSpPr>
          <p:cNvPr id="922642" name="Freeform 18"/>
          <p:cNvSpPr>
            <a:spLocks/>
          </p:cNvSpPr>
          <p:nvPr/>
        </p:nvSpPr>
        <p:spPr bwMode="auto">
          <a:xfrm>
            <a:off x="4495800" y="4343400"/>
            <a:ext cx="1143000" cy="158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0" y="0"/>
              </a:cxn>
            </a:cxnLst>
            <a:rect l="0" t="0" r="r" b="b"/>
            <a:pathLst>
              <a:path w="720" h="1">
                <a:moveTo>
                  <a:pt x="720" y="0"/>
                </a:moveTo>
                <a:cubicBezTo>
                  <a:pt x="424" y="0"/>
                  <a:pt x="128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C54F050-8171-4EB7-B899-FF6337136804}" type="slidenum">
              <a:rPr lang="en-US"/>
              <a:pPr/>
              <a:t>4</a:t>
            </a:fld>
            <a:endParaRPr lang="en-US"/>
          </a:p>
        </p:txBody>
      </p:sp>
      <p:sp>
        <p:nvSpPr>
          <p:cNvPr id="81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 (1) 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7311"/>
            <a:ext cx="8229600" cy="44958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Stores a collection of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prioritized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entries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Supports arbitrary element insertion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Supports removal of elements in order of priority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Element with highest priority can be removed at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time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Elements are stored via their priorities</a:t>
            </a:r>
          </a:p>
          <a:p>
            <a:pPr lvl="2"/>
            <a:r>
              <a:rPr lang="en-US" sz="2600" dirty="0">
                <a:latin typeface="Arial" pitchFamily="34" charset="0"/>
                <a:cs typeface="Arial" pitchFamily="34" charset="0"/>
              </a:rPr>
              <a:t>There is no external concept of position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5052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5217822"/>
            <a:ext cx="1506828" cy="150682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95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24DFC58-8744-43E8-8D01-A9917C15A73B}" type="slidenum">
              <a:rPr lang="en-US"/>
              <a:pPr/>
              <a:t>40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Height of a Heap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90625"/>
            <a:ext cx="7848600" cy="2057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Theorem: A heap storing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keys has height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(log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Proof: (we apply the complete binary tree property)</a:t>
            </a: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Let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 the height of a heap storing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keys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Since there are 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keys at depth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0, … ,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h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 and at least one key at depth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we have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+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2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…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+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-1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+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 (2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-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1)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+1= 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Thus,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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</a:t>
            </a:r>
            <a:r>
              <a:rPr lang="en-US" sz="2000" b="1" i="1" baseline="300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i.e.,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log </a:t>
            </a:r>
            <a:r>
              <a:rPr lang="en-US" sz="2000" b="1" i="1" dirty="0">
                <a:latin typeface="Arial" pitchFamily="34" charset="0"/>
                <a:cs typeface="Arial" pitchFamily="34" charset="0"/>
              </a:rPr>
              <a:t>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Line 71"/>
          <p:cNvSpPr>
            <a:spLocks noChangeShapeType="1"/>
          </p:cNvSpPr>
          <p:nvPr/>
        </p:nvSpPr>
        <p:spPr bwMode="auto">
          <a:xfrm flipH="1">
            <a:off x="2393950" y="571182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2"/>
          <p:cNvSpPr>
            <a:spLocks noChangeShapeType="1"/>
          </p:cNvSpPr>
          <p:nvPr/>
        </p:nvSpPr>
        <p:spPr bwMode="auto">
          <a:xfrm flipH="1">
            <a:off x="2393950" y="52562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73"/>
          <p:cNvSpPr>
            <a:spLocks noChangeShapeType="1"/>
          </p:cNvSpPr>
          <p:nvPr/>
        </p:nvSpPr>
        <p:spPr bwMode="auto">
          <a:xfrm flipH="1">
            <a:off x="2393950" y="47990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74"/>
          <p:cNvSpPr>
            <a:spLocks noChangeShapeType="1"/>
          </p:cNvSpPr>
          <p:nvPr/>
        </p:nvSpPr>
        <p:spPr bwMode="auto">
          <a:xfrm flipH="1">
            <a:off x="2393950" y="43434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4"/>
          <p:cNvSpPr>
            <a:spLocks noChangeArrowheads="1"/>
          </p:cNvSpPr>
          <p:nvPr/>
        </p:nvSpPr>
        <p:spPr bwMode="auto">
          <a:xfrm>
            <a:off x="5643563" y="41402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4467225" y="4613275"/>
            <a:ext cx="2743200" cy="338138"/>
            <a:chOff x="2139" y="2808"/>
            <a:chExt cx="1950" cy="240"/>
          </a:xfrm>
        </p:grpSpPr>
        <p:sp>
          <p:nvSpPr>
            <p:cNvPr id="2085" name="Oval 5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86" name="Oval 6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cxnSp>
        <p:nvCxnSpPr>
          <p:cNvPr id="2061" name="AutoShape 12"/>
          <p:cNvCxnSpPr>
            <a:cxnSpLocks noChangeShapeType="1"/>
            <a:stCxn id="2059" idx="3"/>
            <a:endCxn id="2086" idx="7"/>
          </p:cNvCxnSpPr>
          <p:nvPr/>
        </p:nvCxnSpPr>
        <p:spPr bwMode="auto">
          <a:xfrm flipH="1">
            <a:off x="4756150" y="443865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2" name="AutoShape 13"/>
          <p:cNvCxnSpPr>
            <a:cxnSpLocks noChangeShapeType="1"/>
            <a:stCxn id="2085" idx="1"/>
            <a:endCxn id="2059" idx="5"/>
          </p:cNvCxnSpPr>
          <p:nvPr/>
        </p:nvCxnSpPr>
        <p:spPr bwMode="auto">
          <a:xfrm flipH="1" flipV="1">
            <a:off x="5932488" y="443865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3" name="AutoShape 14"/>
          <p:cNvCxnSpPr>
            <a:cxnSpLocks noChangeShapeType="1"/>
            <a:stCxn id="2084" idx="1"/>
            <a:endCxn id="2085" idx="5"/>
          </p:cNvCxnSpPr>
          <p:nvPr/>
        </p:nvCxnSpPr>
        <p:spPr bwMode="auto">
          <a:xfrm flipH="1" flipV="1">
            <a:off x="7161213" y="491172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4" name="AutoShape 15"/>
          <p:cNvCxnSpPr>
            <a:cxnSpLocks noChangeShapeType="1"/>
            <a:stCxn id="2083" idx="7"/>
            <a:endCxn id="2085" idx="3"/>
          </p:cNvCxnSpPr>
          <p:nvPr/>
        </p:nvCxnSpPr>
        <p:spPr bwMode="auto">
          <a:xfrm flipV="1">
            <a:off x="6559550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5" name="AutoShape 18"/>
          <p:cNvCxnSpPr>
            <a:cxnSpLocks noChangeShapeType="1"/>
            <a:stCxn id="2082" idx="7"/>
            <a:endCxn id="2086" idx="3"/>
          </p:cNvCxnSpPr>
          <p:nvPr/>
        </p:nvCxnSpPr>
        <p:spPr bwMode="auto">
          <a:xfrm flipV="1">
            <a:off x="4154488" y="491172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6" name="AutoShape 19"/>
          <p:cNvCxnSpPr>
            <a:cxnSpLocks noChangeShapeType="1"/>
            <a:stCxn id="2081" idx="1"/>
            <a:endCxn id="2086" idx="5"/>
          </p:cNvCxnSpPr>
          <p:nvPr/>
        </p:nvCxnSpPr>
        <p:spPr bwMode="auto">
          <a:xfrm flipH="1" flipV="1">
            <a:off x="4756150" y="491172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67" name="AutoShape 24"/>
          <p:cNvCxnSpPr>
            <a:cxnSpLocks noChangeShapeType="1"/>
            <a:stCxn id="2069" idx="7"/>
            <a:endCxn id="2082" idx="3"/>
          </p:cNvCxnSpPr>
          <p:nvPr/>
        </p:nvCxnSpPr>
        <p:spPr bwMode="auto">
          <a:xfrm flipV="1">
            <a:off x="3552825" y="5384800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865563" y="5086350"/>
            <a:ext cx="3944937" cy="338138"/>
            <a:chOff x="1711" y="3144"/>
            <a:chExt cx="2805" cy="240"/>
          </a:xfrm>
        </p:grpSpPr>
        <p:sp>
          <p:nvSpPr>
            <p:cNvPr id="2081" name="Oval 7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82" name="Oval 20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83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84" name="Oval 32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2069" name="Oval 60"/>
          <p:cNvSpPr>
            <a:spLocks noChangeArrowheads="1"/>
          </p:cNvSpPr>
          <p:nvPr/>
        </p:nvSpPr>
        <p:spPr bwMode="auto">
          <a:xfrm>
            <a:off x="3263900" y="5559425"/>
            <a:ext cx="338138" cy="3365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2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070" name="Text Box 77"/>
          <p:cNvSpPr txBox="1">
            <a:spLocks noChangeArrowheads="1"/>
          </p:cNvSpPr>
          <p:nvPr/>
        </p:nvSpPr>
        <p:spPr bwMode="auto">
          <a:xfrm>
            <a:off x="2027238" y="4157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071" name="Text Box 78"/>
          <p:cNvSpPr txBox="1">
            <a:spLocks noChangeArrowheads="1"/>
          </p:cNvSpPr>
          <p:nvPr/>
        </p:nvSpPr>
        <p:spPr bwMode="auto">
          <a:xfrm>
            <a:off x="2027238" y="46180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</a:p>
        </p:txBody>
      </p:sp>
      <p:sp>
        <p:nvSpPr>
          <p:cNvPr id="2072" name="Text Box 79"/>
          <p:cNvSpPr txBox="1">
            <a:spLocks noChangeArrowheads="1"/>
          </p:cNvSpPr>
          <p:nvPr/>
        </p:nvSpPr>
        <p:spPr bwMode="auto">
          <a:xfrm>
            <a:off x="1905000" y="5078413"/>
            <a:ext cx="5429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h</a:t>
            </a:r>
            <a:r>
              <a:rPr lang="en-US" sz="1800" baseline="30000">
                <a:latin typeface="Symbol" pitchFamily="18" charset="2"/>
              </a:rPr>
              <a:t>-</a:t>
            </a:r>
            <a:r>
              <a:rPr lang="en-US" sz="1800" baseline="30000">
                <a:latin typeface="Times New Roman" pitchFamily="18" charset="0"/>
              </a:rPr>
              <a:t>1</a:t>
            </a:r>
          </a:p>
        </p:txBody>
      </p:sp>
      <p:sp>
        <p:nvSpPr>
          <p:cNvPr id="2073" name="Text Box 80"/>
          <p:cNvSpPr txBox="1">
            <a:spLocks noChangeArrowheads="1"/>
          </p:cNvSpPr>
          <p:nvPr/>
        </p:nvSpPr>
        <p:spPr bwMode="auto">
          <a:xfrm>
            <a:off x="2027238" y="55387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074" name="Text Box 84"/>
          <p:cNvSpPr txBox="1">
            <a:spLocks noChangeArrowheads="1"/>
          </p:cNvSpPr>
          <p:nvPr/>
        </p:nvSpPr>
        <p:spPr bwMode="auto">
          <a:xfrm>
            <a:off x="1860550" y="3810000"/>
            <a:ext cx="635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keys</a:t>
            </a:r>
          </a:p>
        </p:txBody>
      </p:sp>
      <p:sp>
        <p:nvSpPr>
          <p:cNvPr id="2075" name="Text Box 87"/>
          <p:cNvSpPr txBox="1">
            <a:spLocks noChangeArrowheads="1"/>
          </p:cNvSpPr>
          <p:nvPr/>
        </p:nvSpPr>
        <p:spPr bwMode="auto">
          <a:xfrm>
            <a:off x="1298575" y="415766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0</a:t>
            </a:r>
          </a:p>
        </p:txBody>
      </p:sp>
      <p:sp>
        <p:nvSpPr>
          <p:cNvPr id="2076" name="Text Box 88"/>
          <p:cNvSpPr txBox="1">
            <a:spLocks noChangeArrowheads="1"/>
          </p:cNvSpPr>
          <p:nvPr/>
        </p:nvSpPr>
        <p:spPr bwMode="auto">
          <a:xfrm>
            <a:off x="1298575" y="46180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077" name="Text Box 89"/>
          <p:cNvSpPr txBox="1">
            <a:spLocks noChangeArrowheads="1"/>
          </p:cNvSpPr>
          <p:nvPr/>
        </p:nvSpPr>
        <p:spPr bwMode="auto">
          <a:xfrm>
            <a:off x="1173163" y="5073650"/>
            <a:ext cx="550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h</a:t>
            </a:r>
            <a:r>
              <a:rPr lang="en-US" sz="1800">
                <a:latin typeface="Symbol" pitchFamily="18" charset="2"/>
              </a:rPr>
              <a:t>-</a:t>
            </a:r>
            <a:r>
              <a:rPr lang="en-US" sz="1800">
                <a:latin typeface="Times New Roman" pitchFamily="18" charset="0"/>
              </a:rPr>
              <a:t>1</a:t>
            </a:r>
          </a:p>
        </p:txBody>
      </p:sp>
      <p:sp>
        <p:nvSpPr>
          <p:cNvPr id="2078" name="Text Box 90"/>
          <p:cNvSpPr txBox="1">
            <a:spLocks noChangeArrowheads="1"/>
          </p:cNvSpPr>
          <p:nvPr/>
        </p:nvSpPr>
        <p:spPr bwMode="auto">
          <a:xfrm>
            <a:off x="1292225" y="553878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h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079" name="Text Box 91"/>
          <p:cNvSpPr txBox="1">
            <a:spLocks noChangeArrowheads="1"/>
          </p:cNvSpPr>
          <p:nvPr/>
        </p:nvSpPr>
        <p:spPr bwMode="auto">
          <a:xfrm>
            <a:off x="1066800" y="3810000"/>
            <a:ext cx="762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depth</a:t>
            </a:r>
          </a:p>
        </p:txBody>
      </p:sp>
      <p:graphicFrame>
        <p:nvGraphicFramePr>
          <p:cNvPr id="2050" name="Object 92"/>
          <p:cNvGraphicFramePr>
            <a:graphicFrameLocks noChangeAspect="1"/>
          </p:cNvGraphicFramePr>
          <p:nvPr>
            <p:extLst/>
          </p:nvPr>
        </p:nvGraphicFramePr>
        <p:xfrm>
          <a:off x="7945784" y="304800"/>
          <a:ext cx="893415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64" name="Clip" r:id="rId3" imgW="1296619" imgH="2000707" progId="">
                  <p:embed/>
                </p:oleObj>
              </mc:Choice>
              <mc:Fallback>
                <p:oleObj name="Clip" r:id="rId3" imgW="1296619" imgH="200070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784" y="304800"/>
                        <a:ext cx="893415" cy="1379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1752600" y="6019800"/>
            <a:ext cx="5562600" cy="646331"/>
          </a:xfrm>
          <a:prstGeom prst="rect">
            <a:avLst/>
          </a:prstGeom>
          <a:solidFill>
            <a:srgbClr val="000000"/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  <a:latin typeface="Arial" charset="0"/>
              </a:rPr>
              <a:t>Updates run in a time proportional to the height of a heap and run in logarithmic time</a:t>
            </a:r>
          </a:p>
        </p:txBody>
      </p:sp>
    </p:spTree>
    <p:extLst>
      <p:ext uri="{BB962C8B-B14F-4D97-AF65-F5344CB8AC3E}">
        <p14:creationId xmlns:p14="http://schemas.microsoft.com/office/powerpoint/2010/main" val="169986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Complete Binary Tree</a:t>
            </a:r>
            <a:endParaRPr lang="en-US" sz="3600" dirty="0"/>
          </a:p>
        </p:txBody>
      </p:sp>
      <p:sp>
        <p:nvSpPr>
          <p:cNvPr id="85006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If the bottom level of a tree T is not full, then add a new node on the bottom level of T immediately after the rightmost node of this level (the last node)</a:t>
            </a:r>
          </a:p>
          <a:p>
            <a:pPr marL="0" indent="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If the bottom level is full, then add a new node as the left child of the leftmost node of T</a:t>
            </a:r>
          </a:p>
          <a:p>
            <a:pPr marL="400050" lvl="1" indent="0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Height increases by one</a:t>
            </a:r>
          </a:p>
        </p:txBody>
      </p:sp>
      <p:sp>
        <p:nvSpPr>
          <p:cNvPr id="86018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D3C5BAFA-30DD-4D48-A57B-1B4AF9B4EEB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5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6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7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8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9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1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24962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421" y="4404575"/>
            <a:ext cx="4753505" cy="1647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65399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58E4510-7D12-47C6-B1F8-EA4A8A410106}" type="slidenum">
              <a:rPr lang="en-US"/>
              <a:pPr/>
              <a:t>42</a:t>
            </a:fld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Vector-based Heap Implementation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64344" y="1371600"/>
            <a:ext cx="441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One can represent a heap with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keys by means of a vector of length 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+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1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effectLst/>
                <a:latin typeface="Arial" pitchFamily="34" charset="0"/>
                <a:cs typeface="Arial" pitchFamily="34" charset="0"/>
              </a:rPr>
              <a:t>If v is the root, then f(v)=1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If v is the left child node of u, then </a:t>
            </a:r>
            <a:r>
              <a:rPr lang="en-US" altLang="en-US" sz="2400" dirty="0">
                <a:effectLst/>
                <a:latin typeface="Arial" pitchFamily="34" charset="0"/>
                <a:cs typeface="Arial" pitchFamily="34" charset="0"/>
              </a:rPr>
              <a:t>f(v)=2f(u)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If v is the right child node of u, then </a:t>
            </a:r>
            <a:r>
              <a:rPr lang="en-US" altLang="en-US" sz="2400" dirty="0">
                <a:effectLst/>
                <a:latin typeface="Arial" pitchFamily="34" charset="0"/>
                <a:cs typeface="Arial" pitchFamily="34" charset="0"/>
              </a:rPr>
              <a:t>f(v)=2f(u)+1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effectLst/>
                <a:latin typeface="Arial" pitchFamily="34" charset="0"/>
                <a:cs typeface="Arial" pitchFamily="34" charset="0"/>
              </a:rPr>
              <a:t>With this scheme, the nodes of T have contiguous indices in the range of [1,n] and the last node is always at index n</a:t>
            </a:r>
          </a:p>
          <a:p>
            <a:pPr eaLnBrk="1" hangingPunct="1"/>
            <a:endParaRPr lang="en-US" sz="2400" dirty="0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7061200" y="188277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8015288" y="2486025"/>
            <a:ext cx="376237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937250" y="2486025"/>
            <a:ext cx="376238" cy="3762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7417" name="Oval 8"/>
          <p:cNvSpPr>
            <a:spLocks noChangeArrowheads="1"/>
          </p:cNvSpPr>
          <p:nvPr/>
        </p:nvSpPr>
        <p:spPr bwMode="auto">
          <a:xfrm>
            <a:off x="66309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7418" name="AutoShape 13"/>
          <p:cNvCxnSpPr>
            <a:cxnSpLocks noChangeShapeType="1"/>
            <a:stCxn id="17414" idx="3"/>
            <a:endCxn id="17416" idx="7"/>
          </p:cNvCxnSpPr>
          <p:nvPr/>
        </p:nvCxnSpPr>
        <p:spPr bwMode="auto">
          <a:xfrm flipH="1">
            <a:off x="6259513" y="2214563"/>
            <a:ext cx="855662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AutoShape 14"/>
          <p:cNvCxnSpPr>
            <a:cxnSpLocks noChangeShapeType="1"/>
            <a:stCxn id="17415" idx="1"/>
            <a:endCxn id="17414" idx="5"/>
          </p:cNvCxnSpPr>
          <p:nvPr/>
        </p:nvCxnSpPr>
        <p:spPr bwMode="auto">
          <a:xfrm flipH="1" flipV="1">
            <a:off x="7381875" y="2214563"/>
            <a:ext cx="688975" cy="315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0" name="AutoShape 19"/>
          <p:cNvCxnSpPr>
            <a:cxnSpLocks noChangeShapeType="1"/>
            <a:stCxn id="17422" idx="7"/>
            <a:endCxn id="17416" idx="3"/>
          </p:cNvCxnSpPr>
          <p:nvPr/>
        </p:nvCxnSpPr>
        <p:spPr bwMode="auto">
          <a:xfrm flipV="1">
            <a:off x="5567363" y="2816225"/>
            <a:ext cx="425450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AutoShape 20"/>
          <p:cNvCxnSpPr>
            <a:cxnSpLocks noChangeShapeType="1"/>
            <a:stCxn id="17417" idx="1"/>
            <a:endCxn id="17416" idx="5"/>
          </p:cNvCxnSpPr>
          <p:nvPr/>
        </p:nvCxnSpPr>
        <p:spPr bwMode="auto">
          <a:xfrm flipH="1" flipV="1">
            <a:off x="6259513" y="2816225"/>
            <a:ext cx="427037" cy="317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21"/>
          <p:cNvSpPr>
            <a:spLocks noChangeArrowheads="1"/>
          </p:cNvSpPr>
          <p:nvPr/>
        </p:nvSpPr>
        <p:spPr bwMode="auto">
          <a:xfrm>
            <a:off x="5246688" y="3087688"/>
            <a:ext cx="376237" cy="3762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257800" y="4473575"/>
            <a:ext cx="3429000" cy="936625"/>
            <a:chOff x="3216" y="2736"/>
            <a:chExt cx="2304" cy="629"/>
          </a:xfrm>
        </p:grpSpPr>
        <p:sp>
          <p:nvSpPr>
            <p:cNvPr id="17425" name="Rectangle 29"/>
            <p:cNvSpPr>
              <a:spLocks noChangeArrowheads="1"/>
            </p:cNvSpPr>
            <p:nvPr/>
          </p:nvSpPr>
          <p:spPr bwMode="auto">
            <a:xfrm>
              <a:off x="3216" y="2736"/>
              <a:ext cx="384" cy="384"/>
            </a:xfrm>
            <a:prstGeom prst="rect">
              <a:avLst/>
            </a:prstGeom>
            <a:solidFill>
              <a:srgbClr val="F8F0D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30"/>
            <p:cNvSpPr>
              <a:spLocks noChangeArrowheads="1"/>
            </p:cNvSpPr>
            <p:nvPr/>
          </p:nvSpPr>
          <p:spPr bwMode="auto">
            <a:xfrm>
              <a:off x="3600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27" name="Rectangle 31"/>
            <p:cNvSpPr>
              <a:spLocks noChangeArrowheads="1"/>
            </p:cNvSpPr>
            <p:nvPr/>
          </p:nvSpPr>
          <p:spPr bwMode="auto">
            <a:xfrm>
              <a:off x="3984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28" name="Rectangle 32"/>
            <p:cNvSpPr>
              <a:spLocks noChangeArrowheads="1"/>
            </p:cNvSpPr>
            <p:nvPr/>
          </p:nvSpPr>
          <p:spPr bwMode="auto">
            <a:xfrm>
              <a:off x="4368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7429" name="Rectangle 33"/>
            <p:cNvSpPr>
              <a:spLocks noChangeArrowheads="1"/>
            </p:cNvSpPr>
            <p:nvPr/>
          </p:nvSpPr>
          <p:spPr bwMode="auto">
            <a:xfrm>
              <a:off x="4752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7430" name="Rectangle 34"/>
            <p:cNvSpPr>
              <a:spLocks noChangeArrowheads="1"/>
            </p:cNvSpPr>
            <p:nvPr/>
          </p:nvSpPr>
          <p:spPr bwMode="auto">
            <a:xfrm>
              <a:off x="5136" y="273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7431" name="Rectangle 37"/>
            <p:cNvSpPr>
              <a:spLocks noChangeArrowheads="1"/>
            </p:cNvSpPr>
            <p:nvPr/>
          </p:nvSpPr>
          <p:spPr bwMode="auto">
            <a:xfrm>
              <a:off x="3696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17432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17433" name="Rectangle 39"/>
            <p:cNvSpPr>
              <a:spLocks noChangeArrowheads="1"/>
            </p:cNvSpPr>
            <p:nvPr/>
          </p:nvSpPr>
          <p:spPr bwMode="auto">
            <a:xfrm>
              <a:off x="4464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3</a:t>
              </a:r>
              <a:endParaRPr lang="en-US"/>
            </a:p>
          </p:txBody>
        </p:sp>
        <p:sp>
          <p:nvSpPr>
            <p:cNvPr id="17434" name="Rectangle 40"/>
            <p:cNvSpPr>
              <a:spLocks noChangeArrowheads="1"/>
            </p:cNvSpPr>
            <p:nvPr/>
          </p:nvSpPr>
          <p:spPr bwMode="auto">
            <a:xfrm>
              <a:off x="4848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4</a:t>
              </a:r>
              <a:endParaRPr lang="en-US"/>
            </a:p>
          </p:txBody>
        </p:sp>
        <p:sp>
          <p:nvSpPr>
            <p:cNvPr id="17435" name="Rectangle 41"/>
            <p:cNvSpPr>
              <a:spLocks noChangeArrowheads="1"/>
            </p:cNvSpPr>
            <p:nvPr/>
          </p:nvSpPr>
          <p:spPr bwMode="auto">
            <a:xfrm>
              <a:off x="523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5</a:t>
              </a:r>
              <a:endParaRPr lang="en-US"/>
            </a:p>
          </p:txBody>
        </p:sp>
        <p:sp>
          <p:nvSpPr>
            <p:cNvPr id="17436" name="Rectangle 42"/>
            <p:cNvSpPr>
              <a:spLocks noChangeArrowheads="1"/>
            </p:cNvSpPr>
            <p:nvPr/>
          </p:nvSpPr>
          <p:spPr bwMode="auto">
            <a:xfrm>
              <a:off x="3312" y="3120"/>
              <a:ext cx="185" cy="24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403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E161F23-0E41-4549-8B56-50B0E594BDB0}" type="slidenum">
              <a:rPr lang="en-US"/>
              <a:pPr/>
              <a:t>43</a:t>
            </a:fld>
            <a:endParaRPr lang="en-US"/>
          </a:p>
        </p:txBody>
      </p:sp>
      <p:sp>
        <p:nvSpPr>
          <p:cNvPr id="859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31875"/>
          </a:xfrm>
        </p:spPr>
        <p:txBody>
          <a:bodyPr/>
          <a:lstStyle/>
          <a:p>
            <a:r>
              <a:rPr lang="en-US" dirty="0"/>
              <a:t>Heaps and Priority Queues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514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One can use a heap to implement a priority queue, 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Heap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One stores a (key, element) item at each internal node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One implements the heap using a vector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For each node of T, the key is denoted by k(v)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Comparator 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Defines the total order relationship	</a:t>
            </a:r>
          </a:p>
        </p:txBody>
      </p:sp>
      <p:pic>
        <p:nvPicPr>
          <p:cNvPr id="37478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76800"/>
            <a:ext cx="2657475" cy="1714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714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E161F23-0E41-4549-8B56-50B0E594BDB0}" type="slidenum">
              <a:rPr lang="en-US"/>
              <a:pPr/>
              <a:t>44</a:t>
            </a:fld>
            <a:endParaRPr lang="en-US"/>
          </a:p>
        </p:txBody>
      </p:sp>
      <p:sp>
        <p:nvSpPr>
          <p:cNvPr id="859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1031875"/>
          </a:xfrm>
        </p:spPr>
        <p:txBody>
          <a:bodyPr/>
          <a:lstStyle/>
          <a:p>
            <a:r>
              <a:rPr lang="en-US" dirty="0"/>
              <a:t>Heaps and Priority Queues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251460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Method min() is performed in O(1) time 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Accesses the root</a:t>
            </a:r>
            <a:r>
              <a:rPr lang="en-US" sz="1600" dirty="0"/>
              <a:t>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36825"/>
            <a:ext cx="7161213" cy="2035175"/>
            <a:chOff x="638" y="2222"/>
            <a:chExt cx="4511" cy="1282"/>
          </a:xfrm>
        </p:grpSpPr>
        <p:sp>
          <p:nvSpPr>
            <p:cNvPr id="859141" name="Oval 5"/>
            <p:cNvSpPr>
              <a:spLocks noChangeArrowheads="1"/>
            </p:cNvSpPr>
            <p:nvPr/>
          </p:nvSpPr>
          <p:spPr bwMode="auto">
            <a:xfrm>
              <a:off x="3024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59142" name="Oval 6"/>
            <p:cNvSpPr>
              <a:spLocks noChangeArrowheads="1"/>
            </p:cNvSpPr>
            <p:nvPr/>
          </p:nvSpPr>
          <p:spPr bwMode="auto">
            <a:xfrm>
              <a:off x="398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59143" name="Oval 7"/>
            <p:cNvSpPr>
              <a:spLocks noChangeArrowheads="1"/>
            </p:cNvSpPr>
            <p:nvPr/>
          </p:nvSpPr>
          <p:spPr bwMode="auto">
            <a:xfrm>
              <a:off x="192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59144" name="Oval 8"/>
            <p:cNvSpPr>
              <a:spLocks noChangeArrowheads="1"/>
            </p:cNvSpPr>
            <p:nvPr/>
          </p:nvSpPr>
          <p:spPr bwMode="auto">
            <a:xfrm>
              <a:off x="2366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859145" name="AutoShape 9"/>
            <p:cNvCxnSpPr>
              <a:cxnSpLocks noChangeShapeType="1"/>
              <a:stCxn id="859141" idx="3"/>
              <a:endCxn id="859143" idx="7"/>
            </p:cNvCxnSpPr>
            <p:nvPr/>
          </p:nvCxnSpPr>
          <p:spPr bwMode="auto">
            <a:xfrm flipH="1">
              <a:off x="2129" y="2707"/>
              <a:ext cx="93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9146" name="AutoShape 10"/>
            <p:cNvCxnSpPr>
              <a:cxnSpLocks noChangeShapeType="1"/>
              <a:stCxn id="859142" idx="1"/>
              <a:endCxn id="859141" idx="5"/>
            </p:cNvCxnSpPr>
            <p:nvPr/>
          </p:nvCxnSpPr>
          <p:spPr bwMode="auto">
            <a:xfrm flipH="1" flipV="1">
              <a:off x="3229" y="2707"/>
              <a:ext cx="794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9147" name="AutoShape 11"/>
            <p:cNvCxnSpPr>
              <a:cxnSpLocks noChangeShapeType="1"/>
              <a:stCxn id="859149" idx="7"/>
              <a:endCxn id="859143" idx="3"/>
            </p:cNvCxnSpPr>
            <p:nvPr/>
          </p:nvCxnSpPr>
          <p:spPr bwMode="auto">
            <a:xfrm flipV="1">
              <a:off x="1688" y="30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59148" name="AutoShape 12"/>
            <p:cNvCxnSpPr>
              <a:cxnSpLocks noChangeShapeType="1"/>
              <a:stCxn id="859144" idx="1"/>
              <a:endCxn id="859143" idx="5"/>
            </p:cNvCxnSpPr>
            <p:nvPr/>
          </p:nvCxnSpPr>
          <p:spPr bwMode="auto">
            <a:xfrm flipH="1" flipV="1">
              <a:off x="2129" y="30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59149" name="Oval 13"/>
            <p:cNvSpPr>
              <a:spLocks noChangeArrowheads="1"/>
            </p:cNvSpPr>
            <p:nvPr/>
          </p:nvSpPr>
          <p:spPr bwMode="auto">
            <a:xfrm>
              <a:off x="1483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59150" name="AutoShape 14"/>
            <p:cNvSpPr>
              <a:spLocks noChangeArrowheads="1"/>
            </p:cNvSpPr>
            <p:nvPr/>
          </p:nvSpPr>
          <p:spPr bwMode="auto">
            <a:xfrm>
              <a:off x="3463" y="2222"/>
              <a:ext cx="619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(2, Bill)</a:t>
              </a:r>
            </a:p>
          </p:txBody>
        </p:sp>
        <p:sp>
          <p:nvSpPr>
            <p:cNvPr id="859151" name="AutoShape 15"/>
            <p:cNvSpPr>
              <a:spLocks noChangeArrowheads="1"/>
            </p:cNvSpPr>
            <p:nvPr/>
          </p:nvSpPr>
          <p:spPr bwMode="auto">
            <a:xfrm>
              <a:off x="4408" y="2592"/>
              <a:ext cx="741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(6, Mark)</a:t>
              </a:r>
            </a:p>
          </p:txBody>
        </p:sp>
        <p:sp>
          <p:nvSpPr>
            <p:cNvPr id="859152" name="AutoShape 16"/>
            <p:cNvSpPr>
              <a:spLocks noChangeArrowheads="1"/>
            </p:cNvSpPr>
            <p:nvPr/>
          </p:nvSpPr>
          <p:spPr bwMode="auto">
            <a:xfrm>
              <a:off x="1102" y="2592"/>
              <a:ext cx="633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(5, Pat)</a:t>
              </a:r>
            </a:p>
          </p:txBody>
        </p:sp>
        <p:sp>
          <p:nvSpPr>
            <p:cNvPr id="859153" name="AutoShape 17"/>
            <p:cNvSpPr>
              <a:spLocks noChangeArrowheads="1"/>
            </p:cNvSpPr>
            <p:nvPr/>
          </p:nvSpPr>
          <p:spPr bwMode="auto">
            <a:xfrm>
              <a:off x="638" y="2976"/>
              <a:ext cx="658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(9, Jeff)</a:t>
              </a:r>
            </a:p>
          </p:txBody>
        </p:sp>
        <p:sp>
          <p:nvSpPr>
            <p:cNvPr id="859154" name="AutoShape 18"/>
            <p:cNvSpPr>
              <a:spLocks noChangeArrowheads="1"/>
            </p:cNvSpPr>
            <p:nvPr/>
          </p:nvSpPr>
          <p:spPr bwMode="auto">
            <a:xfrm>
              <a:off x="2752" y="2976"/>
              <a:ext cx="752" cy="2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(7, Anna)</a:t>
              </a:r>
            </a:p>
          </p:txBody>
        </p:sp>
        <p:sp>
          <p:nvSpPr>
            <p:cNvPr id="859155" name="Freeform 19"/>
            <p:cNvSpPr>
              <a:spLocks/>
            </p:cNvSpPr>
            <p:nvPr/>
          </p:nvSpPr>
          <p:spPr bwMode="auto">
            <a:xfrm>
              <a:off x="4116" y="2862"/>
              <a:ext cx="654" cy="21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98" y="192"/>
                </a:cxn>
                <a:cxn ang="0">
                  <a:pos x="654" y="0"/>
                </a:cxn>
              </a:cxnLst>
              <a:rect l="0" t="0" r="r" b="b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56" name="Freeform 20"/>
            <p:cNvSpPr>
              <a:spLocks/>
            </p:cNvSpPr>
            <p:nvPr/>
          </p:nvSpPr>
          <p:spPr bwMode="auto">
            <a:xfrm flipH="1">
              <a:off x="1386" y="2857"/>
              <a:ext cx="654" cy="21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98" y="192"/>
                </a:cxn>
                <a:cxn ang="0">
                  <a:pos x="654" y="0"/>
                </a:cxn>
              </a:cxnLst>
              <a:rect l="0" t="0" r="r" b="b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57" name="Freeform 21"/>
            <p:cNvSpPr>
              <a:spLocks/>
            </p:cNvSpPr>
            <p:nvPr/>
          </p:nvSpPr>
          <p:spPr bwMode="auto">
            <a:xfrm flipH="1">
              <a:off x="942" y="3241"/>
              <a:ext cx="654" cy="21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98" y="192"/>
                </a:cxn>
                <a:cxn ang="0">
                  <a:pos x="654" y="0"/>
                </a:cxn>
              </a:cxnLst>
              <a:rect l="0" t="0" r="r" b="b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58" name="Freeform 22"/>
            <p:cNvSpPr>
              <a:spLocks/>
            </p:cNvSpPr>
            <p:nvPr/>
          </p:nvSpPr>
          <p:spPr bwMode="auto">
            <a:xfrm>
              <a:off x="3150" y="2472"/>
              <a:ext cx="654" cy="21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98" y="192"/>
                </a:cxn>
                <a:cxn ang="0">
                  <a:pos x="654" y="0"/>
                </a:cxn>
              </a:cxnLst>
              <a:rect l="0" t="0" r="r" b="b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9159" name="Freeform 23"/>
            <p:cNvSpPr>
              <a:spLocks/>
            </p:cNvSpPr>
            <p:nvPr/>
          </p:nvSpPr>
          <p:spPr bwMode="auto">
            <a:xfrm>
              <a:off x="2490" y="3246"/>
              <a:ext cx="654" cy="215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498" y="192"/>
                </a:cxn>
                <a:cxn ang="0">
                  <a:pos x="654" y="0"/>
                </a:cxn>
              </a:cxnLst>
              <a:rect l="0" t="0" r="r" b="b"/>
              <a:pathLst>
                <a:path w="654" h="215">
                  <a:moveTo>
                    <a:pt x="0" y="138"/>
                  </a:moveTo>
                  <a:cubicBezTo>
                    <a:pt x="83" y="147"/>
                    <a:pt x="389" y="215"/>
                    <a:pt x="498" y="192"/>
                  </a:cubicBezTo>
                  <a:cubicBezTo>
                    <a:pt x="607" y="169"/>
                    <a:pt x="622" y="40"/>
                    <a:pt x="65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924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03DBC36-E8D5-4393-A6BB-6AD17BF5C5B3}" type="slidenum">
              <a:rPr lang="en-US"/>
              <a:pPr/>
              <a:t>45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338" y="99532"/>
            <a:ext cx="502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Insertion into a Heap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03981" y="1303337"/>
            <a:ext cx="4713288" cy="3490913"/>
          </a:xfrm>
          <a:solidFill>
            <a:srgbClr val="000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insertion algorithm consists of three steps</a:t>
            </a:r>
          </a:p>
          <a:p>
            <a:pPr lvl="1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insertion node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(the new last node)</a:t>
            </a:r>
          </a:p>
          <a:p>
            <a:pPr lvl="1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heap-order property</a:t>
            </a:r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2298" name="Rectangle 11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cxnSp>
        <p:nvCxnSpPr>
          <p:cNvPr id="12299" name="AutoShape 13"/>
          <p:cNvCxnSpPr>
            <a:cxnSpLocks noChangeShapeType="1"/>
            <a:stCxn id="12294" idx="3"/>
            <a:endCxn id="12296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AutoShape 14"/>
          <p:cNvCxnSpPr>
            <a:cxnSpLocks noChangeShapeType="1"/>
            <a:stCxn id="12295" idx="1"/>
            <a:endCxn id="12294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1" name="AutoShape 16"/>
          <p:cNvCxnSpPr>
            <a:cxnSpLocks noChangeShapeType="1"/>
            <a:stCxn id="12298" idx="0"/>
            <a:endCxn id="12295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2" name="AutoShape 19"/>
          <p:cNvCxnSpPr>
            <a:cxnSpLocks noChangeShapeType="1"/>
            <a:stCxn id="12304" idx="7"/>
            <a:endCxn id="12296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AutoShape 20"/>
          <p:cNvCxnSpPr>
            <a:cxnSpLocks noChangeShapeType="1"/>
            <a:stCxn id="12297" idx="1"/>
            <a:endCxn id="12296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4" name="Oval 21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2305" name="Freeform 26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>
              <a:gd name="T0" fmla="*/ 600075 w 378"/>
              <a:gd name="T1" fmla="*/ 457200 h 288"/>
              <a:gd name="T2" fmla="*/ 485775 w 378"/>
              <a:gd name="T3" fmla="*/ 304800 h 288"/>
              <a:gd name="T4" fmla="*/ 152400 w 378"/>
              <a:gd name="T5" fmla="*/ 295275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7"/>
          <p:cNvSpPr txBox="1">
            <a:spLocks noChangeArrowheads="1"/>
          </p:cNvSpPr>
          <p:nvPr/>
        </p:nvSpPr>
        <p:spPr bwMode="auto">
          <a:xfrm>
            <a:off x="6985000" y="3429000"/>
            <a:ext cx="195117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insertion node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2308" name="Oval 31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2309" name="Oval 32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2310" name="Oval 33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2311" name="AutoShape 38"/>
          <p:cNvCxnSpPr>
            <a:cxnSpLocks noChangeShapeType="1"/>
            <a:stCxn id="12307" idx="3"/>
            <a:endCxn id="12309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2" name="AutoShape 39"/>
          <p:cNvCxnSpPr>
            <a:cxnSpLocks noChangeShapeType="1"/>
            <a:stCxn id="12308" idx="1"/>
            <a:endCxn id="12307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3" name="AutoShape 41"/>
          <p:cNvCxnSpPr>
            <a:cxnSpLocks noChangeShapeType="1"/>
            <a:stCxn id="12317" idx="7"/>
            <a:endCxn id="12308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4" name="AutoShape 44"/>
          <p:cNvCxnSpPr>
            <a:cxnSpLocks noChangeShapeType="1"/>
            <a:stCxn id="12316" idx="7"/>
            <a:endCxn id="12309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5" name="AutoShape 45"/>
          <p:cNvCxnSpPr>
            <a:cxnSpLocks noChangeShapeType="1"/>
            <a:stCxn id="12310" idx="1"/>
            <a:endCxn id="12309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6" name="Oval 4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2317" name="Oval 51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2318" name="Text Box 57"/>
          <p:cNvSpPr txBox="1">
            <a:spLocks noChangeArrowheads="1"/>
          </p:cNvSpPr>
          <p:nvPr/>
        </p:nvSpPr>
        <p:spPr bwMode="auto">
          <a:xfrm>
            <a:off x="6935788" y="2327275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19" name="Text Box 58"/>
          <p:cNvSpPr txBox="1">
            <a:spLocks noChangeArrowheads="1"/>
          </p:cNvSpPr>
          <p:nvPr/>
        </p:nvSpPr>
        <p:spPr bwMode="auto">
          <a:xfrm>
            <a:off x="7240588" y="4724400"/>
            <a:ext cx="28405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63262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13B786FA-45A6-41F5-83B9-058F7A4F41E0}" type="slidenum">
              <a:rPr lang="en-US"/>
              <a:pPr/>
              <a:t>46</a:t>
            </a:fld>
            <a:endParaRPr lang="en-US"/>
          </a:p>
        </p:txBody>
      </p:sp>
      <p:sp>
        <p:nvSpPr>
          <p:cNvPr id="863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696200" cy="893762"/>
          </a:xfrm>
        </p:spPr>
        <p:txBody>
          <a:bodyPr/>
          <a:lstStyle/>
          <a:p>
            <a:r>
              <a:rPr lang="en-US" dirty="0"/>
              <a:t>Insertion into a Heap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295401"/>
            <a:ext cx="3669562" cy="4706154"/>
          </a:xfrm>
          <a:solidFill>
            <a:srgbClr val="000000"/>
          </a:solidFill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If the bottom level is not full, then add the new node on the bottom immediately after the right-most node (last node)</a:t>
            </a:r>
          </a:p>
          <a:p>
            <a:r>
              <a:rPr lang="en-US" sz="3200" dirty="0"/>
              <a:t>If the bottom level is full, start a new level</a:t>
            </a:r>
          </a:p>
        </p:txBody>
      </p:sp>
      <p:sp>
        <p:nvSpPr>
          <p:cNvPr id="863236" name="Oval 4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63237" name="Oval 5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63238" name="Oval 6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63239" name="Oval 7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63240" name="Rectangle 8"/>
          <p:cNvSpPr>
            <a:spLocks noChangeAspect="1" noChangeArrowheads="1"/>
          </p:cNvSpPr>
          <p:nvPr/>
        </p:nvSpPr>
        <p:spPr bwMode="auto">
          <a:xfrm>
            <a:off x="7151688" y="2774950"/>
            <a:ext cx="230187" cy="231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863241" name="AutoShape 9"/>
          <p:cNvCxnSpPr>
            <a:cxnSpLocks noChangeShapeType="1"/>
            <a:stCxn id="863236" idx="3"/>
            <a:endCxn id="863238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42" name="AutoShape 10"/>
          <p:cNvCxnSpPr>
            <a:cxnSpLocks noChangeShapeType="1"/>
            <a:stCxn id="863237" idx="1"/>
            <a:endCxn id="863236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43" name="AutoShape 11"/>
          <p:cNvCxnSpPr>
            <a:cxnSpLocks noChangeShapeType="1"/>
            <a:stCxn id="863240" idx="0"/>
            <a:endCxn id="863237" idx="3"/>
          </p:cNvCxnSpPr>
          <p:nvPr/>
        </p:nvCxnSpPr>
        <p:spPr bwMode="auto">
          <a:xfrm flipV="1">
            <a:off x="7267575" y="2544763"/>
            <a:ext cx="17938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44" name="AutoShape 12"/>
          <p:cNvCxnSpPr>
            <a:cxnSpLocks noChangeShapeType="1"/>
            <a:stCxn id="863246" idx="7"/>
            <a:endCxn id="863238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45" name="AutoShape 13"/>
          <p:cNvCxnSpPr>
            <a:cxnSpLocks noChangeShapeType="1"/>
            <a:stCxn id="863239" idx="1"/>
            <a:endCxn id="863238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3246" name="Oval 14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63247" name="Freeform 15"/>
          <p:cNvSpPr>
            <a:spLocks/>
          </p:cNvSpPr>
          <p:nvPr/>
        </p:nvSpPr>
        <p:spPr bwMode="auto">
          <a:xfrm>
            <a:off x="7277100" y="3048000"/>
            <a:ext cx="600075" cy="457200"/>
          </a:xfrm>
          <a:custGeom>
            <a:avLst/>
            <a:gdLst/>
            <a:ahLst/>
            <a:cxnLst>
              <a:cxn ang="0">
                <a:pos x="378" y="288"/>
              </a:cxn>
              <a:cxn ang="0">
                <a:pos x="306" y="192"/>
              </a:cxn>
              <a:cxn ang="0">
                <a:pos x="96" y="186"/>
              </a:cxn>
              <a:cxn ang="0">
                <a:pos x="0" y="0"/>
              </a:cxn>
            </a:cxnLst>
            <a:rect l="0" t="0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6855933" y="3429000"/>
            <a:ext cx="203613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insertion node</a:t>
            </a:r>
          </a:p>
        </p:txBody>
      </p:sp>
      <p:sp>
        <p:nvSpPr>
          <p:cNvPr id="863249" name="Oval 17"/>
          <p:cNvSpPr>
            <a:spLocks noChangeArrowheads="1"/>
          </p:cNvSpPr>
          <p:nvPr/>
        </p:nvSpPr>
        <p:spPr bwMode="auto">
          <a:xfrm>
            <a:off x="6589713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63250" name="Oval 18"/>
          <p:cNvSpPr>
            <a:spLocks noChangeArrowheads="1"/>
          </p:cNvSpPr>
          <p:nvPr/>
        </p:nvSpPr>
        <p:spPr bwMode="auto">
          <a:xfrm>
            <a:off x="8001000" y="4473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63251" name="Oval 19"/>
          <p:cNvSpPr>
            <a:spLocks noChangeArrowheads="1"/>
          </p:cNvSpPr>
          <p:nvPr/>
        </p:nvSpPr>
        <p:spPr bwMode="auto">
          <a:xfrm>
            <a:off x="5637213" y="44735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63252" name="Oval 20"/>
          <p:cNvSpPr>
            <a:spLocks noChangeArrowheads="1"/>
          </p:cNvSpPr>
          <p:nvPr/>
        </p:nvSpPr>
        <p:spPr bwMode="auto">
          <a:xfrm>
            <a:off x="6224588" y="49688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863253" name="AutoShape 21"/>
          <p:cNvCxnSpPr>
            <a:cxnSpLocks noChangeShapeType="1"/>
            <a:stCxn id="863249" idx="3"/>
            <a:endCxn id="863251" idx="7"/>
          </p:cNvCxnSpPr>
          <p:nvPr/>
        </p:nvCxnSpPr>
        <p:spPr bwMode="auto">
          <a:xfrm flipH="1">
            <a:off x="5910263" y="42433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54" name="AutoShape 22"/>
          <p:cNvCxnSpPr>
            <a:cxnSpLocks noChangeShapeType="1"/>
            <a:stCxn id="863250" idx="1"/>
            <a:endCxn id="863249" idx="5"/>
          </p:cNvCxnSpPr>
          <p:nvPr/>
        </p:nvCxnSpPr>
        <p:spPr bwMode="auto">
          <a:xfrm flipH="1" flipV="1">
            <a:off x="6862763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55" name="AutoShape 23"/>
          <p:cNvCxnSpPr>
            <a:cxnSpLocks noChangeShapeType="1"/>
            <a:stCxn id="863259" idx="7"/>
            <a:endCxn id="863250" idx="3"/>
          </p:cNvCxnSpPr>
          <p:nvPr/>
        </p:nvCxnSpPr>
        <p:spPr bwMode="auto">
          <a:xfrm flipV="1">
            <a:off x="7780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56" name="AutoShape 24"/>
          <p:cNvCxnSpPr>
            <a:cxnSpLocks noChangeShapeType="1"/>
            <a:stCxn id="863258" idx="7"/>
            <a:endCxn id="863251" idx="3"/>
          </p:cNvCxnSpPr>
          <p:nvPr/>
        </p:nvCxnSpPr>
        <p:spPr bwMode="auto">
          <a:xfrm flipV="1">
            <a:off x="5322888" y="4756150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3257" name="AutoShape 25"/>
          <p:cNvCxnSpPr>
            <a:cxnSpLocks noChangeShapeType="1"/>
            <a:stCxn id="863252" idx="1"/>
            <a:endCxn id="863251" idx="5"/>
          </p:cNvCxnSpPr>
          <p:nvPr/>
        </p:nvCxnSpPr>
        <p:spPr bwMode="auto">
          <a:xfrm flipH="1" flipV="1">
            <a:off x="5910263" y="475615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3258" name="Oval 26"/>
          <p:cNvSpPr>
            <a:spLocks noChangeArrowheads="1"/>
          </p:cNvSpPr>
          <p:nvPr/>
        </p:nvSpPr>
        <p:spPr bwMode="auto">
          <a:xfrm>
            <a:off x="5049838" y="49688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63259" name="Oval 27"/>
          <p:cNvSpPr>
            <a:spLocks noChangeArrowheads="1"/>
          </p:cNvSpPr>
          <p:nvPr/>
        </p:nvSpPr>
        <p:spPr bwMode="auto">
          <a:xfrm>
            <a:off x="7507288" y="496887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863260" name="Text Box 28"/>
          <p:cNvSpPr txBox="1">
            <a:spLocks noChangeArrowheads="1"/>
          </p:cNvSpPr>
          <p:nvPr/>
        </p:nvSpPr>
        <p:spPr bwMode="auto">
          <a:xfrm>
            <a:off x="6934948" y="2327275"/>
            <a:ext cx="30489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863261" name="Text Box 29"/>
          <p:cNvSpPr txBox="1">
            <a:spLocks noChangeArrowheads="1"/>
          </p:cNvSpPr>
          <p:nvPr/>
        </p:nvSpPr>
        <p:spPr bwMode="auto">
          <a:xfrm>
            <a:off x="7239748" y="4724400"/>
            <a:ext cx="30489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863262" name="AutoShape 30"/>
          <p:cNvSpPr>
            <a:spLocks noChangeArrowheads="1"/>
          </p:cNvSpPr>
          <p:nvPr/>
        </p:nvSpPr>
        <p:spPr bwMode="auto">
          <a:xfrm rot="-1166432">
            <a:off x="5905500" y="30861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571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8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1FD0DC9-1982-4784-AE89-57EC219B42C0}" type="slidenum">
              <a:rPr lang="en-US"/>
              <a:pPr/>
              <a:t>47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Up-heap Bubbling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255713"/>
            <a:ext cx="8077200" cy="2438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After the insertion of a new key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the heap-order property may be violated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Algorithm up-heap restores the heap-order property by swapping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along an upward path from the insertion node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Up-heap terminates when the key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reaches the root or a node whose parent has a key smaller than or equal to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Since a heap has height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(log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), up-heap runs in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(log </a:t>
            </a:r>
            <a:r>
              <a:rPr lang="en-US" sz="22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time</a:t>
            </a:r>
          </a:p>
        </p:txBody>
      </p:sp>
      <p:sp>
        <p:nvSpPr>
          <p:cNvPr id="13318" name="Oval 4"/>
          <p:cNvSpPr>
            <a:spLocks noChangeArrowheads="1"/>
          </p:cNvSpPr>
          <p:nvPr/>
        </p:nvSpPr>
        <p:spPr bwMode="auto">
          <a:xfrm>
            <a:off x="2508250" y="45402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3919538" y="5051425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1555750" y="50514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3321" name="Oval 7"/>
          <p:cNvSpPr>
            <a:spLocks noChangeArrowheads="1"/>
          </p:cNvSpPr>
          <p:nvPr/>
        </p:nvSpPr>
        <p:spPr bwMode="auto">
          <a:xfrm>
            <a:off x="2143125" y="55467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3322" name="AutoShape 11"/>
          <p:cNvCxnSpPr>
            <a:cxnSpLocks noChangeShapeType="1"/>
            <a:stCxn id="13318" idx="3"/>
            <a:endCxn id="13320" idx="7"/>
          </p:cNvCxnSpPr>
          <p:nvPr/>
        </p:nvCxnSpPr>
        <p:spPr bwMode="auto">
          <a:xfrm flipH="1">
            <a:off x="1828800" y="482123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3" name="AutoShape 12"/>
          <p:cNvCxnSpPr>
            <a:cxnSpLocks noChangeShapeType="1"/>
            <a:stCxn id="13319" idx="1"/>
            <a:endCxn id="13318" idx="5"/>
          </p:cNvCxnSpPr>
          <p:nvPr/>
        </p:nvCxnSpPr>
        <p:spPr bwMode="auto">
          <a:xfrm flipH="1" flipV="1">
            <a:off x="2781300" y="4822825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4" name="AutoShape 14"/>
          <p:cNvCxnSpPr>
            <a:cxnSpLocks noChangeShapeType="1"/>
            <a:stCxn id="13328" idx="7"/>
            <a:endCxn id="13319" idx="3"/>
          </p:cNvCxnSpPr>
          <p:nvPr/>
        </p:nvCxnSpPr>
        <p:spPr bwMode="auto">
          <a:xfrm flipV="1">
            <a:off x="3698875" y="5343525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AutoShape 17"/>
          <p:cNvCxnSpPr>
            <a:cxnSpLocks noChangeShapeType="1"/>
            <a:stCxn id="13327" idx="7"/>
            <a:endCxn id="13320" idx="3"/>
          </p:cNvCxnSpPr>
          <p:nvPr/>
        </p:nvCxnSpPr>
        <p:spPr bwMode="auto">
          <a:xfrm flipV="1">
            <a:off x="1241425" y="5334000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6" name="AutoShape 18"/>
          <p:cNvCxnSpPr>
            <a:cxnSpLocks noChangeShapeType="1"/>
            <a:stCxn id="13321" idx="1"/>
            <a:endCxn id="13320" idx="5"/>
          </p:cNvCxnSpPr>
          <p:nvPr/>
        </p:nvCxnSpPr>
        <p:spPr bwMode="auto">
          <a:xfrm flipH="1" flipV="1">
            <a:off x="1828800" y="533400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68375" y="55467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3328" name="Oval 24"/>
          <p:cNvSpPr>
            <a:spLocks noChangeArrowheads="1"/>
          </p:cNvSpPr>
          <p:nvPr/>
        </p:nvSpPr>
        <p:spPr bwMode="auto">
          <a:xfrm>
            <a:off x="3425825" y="554672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3159125" y="5302250"/>
            <a:ext cx="30489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3330" name="Oval 30"/>
          <p:cNvSpPr>
            <a:spLocks noChangeArrowheads="1"/>
          </p:cNvSpPr>
          <p:nvPr/>
        </p:nvSpPr>
        <p:spPr bwMode="auto">
          <a:xfrm>
            <a:off x="6705600" y="454025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3331" name="Oval 31"/>
          <p:cNvSpPr>
            <a:spLocks noChangeArrowheads="1"/>
          </p:cNvSpPr>
          <p:nvPr/>
        </p:nvSpPr>
        <p:spPr bwMode="auto">
          <a:xfrm>
            <a:off x="8116888" y="5051425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3332" name="Oval 32"/>
          <p:cNvSpPr>
            <a:spLocks noChangeArrowheads="1"/>
          </p:cNvSpPr>
          <p:nvPr/>
        </p:nvSpPr>
        <p:spPr bwMode="auto">
          <a:xfrm>
            <a:off x="5753100" y="50514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3333" name="Oval 33"/>
          <p:cNvSpPr>
            <a:spLocks noChangeArrowheads="1"/>
          </p:cNvSpPr>
          <p:nvPr/>
        </p:nvSpPr>
        <p:spPr bwMode="auto">
          <a:xfrm>
            <a:off x="6340475" y="554672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3334" name="AutoShape 37"/>
          <p:cNvCxnSpPr>
            <a:cxnSpLocks noChangeShapeType="1"/>
            <a:stCxn id="13330" idx="3"/>
            <a:endCxn id="13332" idx="7"/>
          </p:cNvCxnSpPr>
          <p:nvPr/>
        </p:nvCxnSpPr>
        <p:spPr bwMode="auto">
          <a:xfrm flipH="1">
            <a:off x="6026150" y="483235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5" name="AutoShape 38"/>
          <p:cNvCxnSpPr>
            <a:cxnSpLocks noChangeShapeType="1"/>
            <a:stCxn id="13331" idx="1"/>
            <a:endCxn id="13330" idx="5"/>
          </p:cNvCxnSpPr>
          <p:nvPr/>
        </p:nvCxnSpPr>
        <p:spPr bwMode="auto">
          <a:xfrm flipH="1" flipV="1">
            <a:off x="6978650" y="4832350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6" name="AutoShape 40"/>
          <p:cNvCxnSpPr>
            <a:cxnSpLocks noChangeShapeType="1"/>
            <a:stCxn id="13340" idx="7"/>
            <a:endCxn id="13331" idx="3"/>
          </p:cNvCxnSpPr>
          <p:nvPr/>
        </p:nvCxnSpPr>
        <p:spPr bwMode="auto">
          <a:xfrm flipV="1">
            <a:off x="7896225" y="5343525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7" name="AutoShape 43"/>
          <p:cNvCxnSpPr>
            <a:cxnSpLocks noChangeShapeType="1"/>
            <a:stCxn id="13339" idx="7"/>
            <a:endCxn id="13332" idx="3"/>
          </p:cNvCxnSpPr>
          <p:nvPr/>
        </p:nvCxnSpPr>
        <p:spPr bwMode="auto">
          <a:xfrm flipV="1">
            <a:off x="5438775" y="5334000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8" name="AutoShape 44"/>
          <p:cNvCxnSpPr>
            <a:cxnSpLocks noChangeShapeType="1"/>
            <a:stCxn id="13333" idx="1"/>
            <a:endCxn id="13332" idx="5"/>
          </p:cNvCxnSpPr>
          <p:nvPr/>
        </p:nvCxnSpPr>
        <p:spPr bwMode="auto">
          <a:xfrm flipH="1" flipV="1">
            <a:off x="6026150" y="5334000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9" name="Oval 45"/>
          <p:cNvSpPr>
            <a:spLocks noChangeArrowheads="1"/>
          </p:cNvSpPr>
          <p:nvPr/>
        </p:nvSpPr>
        <p:spPr bwMode="auto">
          <a:xfrm>
            <a:off x="5165725" y="554672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13340" name="Oval 50"/>
          <p:cNvSpPr>
            <a:spLocks noChangeArrowheads="1"/>
          </p:cNvSpPr>
          <p:nvPr/>
        </p:nvSpPr>
        <p:spPr bwMode="auto">
          <a:xfrm>
            <a:off x="7623175" y="5546725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7356475" y="5302250"/>
            <a:ext cx="304892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cxnSp>
        <p:nvCxnSpPr>
          <p:cNvPr id="13342" name="AutoShape 58"/>
          <p:cNvCxnSpPr>
            <a:cxnSpLocks noChangeShapeType="1"/>
            <a:stCxn id="13331" idx="0"/>
            <a:endCxn id="13330" idx="7"/>
          </p:cNvCxnSpPr>
          <p:nvPr/>
        </p:nvCxnSpPr>
        <p:spPr bwMode="auto">
          <a:xfrm rot="5400000" flipH="1">
            <a:off x="7395369" y="4150519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43" name="AutoShape 59"/>
          <p:cNvCxnSpPr>
            <a:cxnSpLocks noChangeShapeType="1"/>
            <a:stCxn id="13331" idx="2"/>
            <a:endCxn id="13340" idx="1"/>
          </p:cNvCxnSpPr>
          <p:nvPr/>
        </p:nvCxnSpPr>
        <p:spPr bwMode="auto">
          <a:xfrm rot="10800000" flipV="1">
            <a:off x="7670800" y="5211763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44" name="AutoShape 60"/>
          <p:cNvCxnSpPr>
            <a:cxnSpLocks noChangeShapeType="1"/>
            <a:stCxn id="13319" idx="2"/>
            <a:endCxn id="13328" idx="0"/>
          </p:cNvCxnSpPr>
          <p:nvPr/>
        </p:nvCxnSpPr>
        <p:spPr bwMode="auto">
          <a:xfrm rot="10800000" flipV="1">
            <a:off x="3586163" y="5211763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3345" name="Date Placeholder 3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6828955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00706A2-9D63-4D72-BF7E-225189B63D77}" type="slidenum">
              <a:rPr lang="en-US"/>
              <a:pPr/>
              <a:t>48</a:t>
            </a:fld>
            <a:endParaRPr lang="en-US"/>
          </a:p>
        </p:txBody>
      </p:sp>
      <p:sp>
        <p:nvSpPr>
          <p:cNvPr id="92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696200" cy="893762"/>
          </a:xfrm>
        </p:spPr>
        <p:txBody>
          <a:bodyPr/>
          <a:lstStyle/>
          <a:p>
            <a:r>
              <a:rPr lang="en-US"/>
              <a:t>Insertion into a Heap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419600" cy="2873829"/>
          </a:xfrm>
          <a:solidFill>
            <a:srgbClr val="000000"/>
          </a:solidFill>
        </p:spPr>
        <p:txBody>
          <a:bodyPr/>
          <a:lstStyle/>
          <a:p>
            <a:r>
              <a:rPr lang="en-US" dirty="0"/>
              <a:t>If the bottom is full, then add the new node as the left child of the left most node of the bottom of T </a:t>
            </a:r>
          </a:p>
          <a:p>
            <a:pPr lvl="1"/>
            <a:r>
              <a:rPr lang="en-US" dirty="0"/>
              <a:t>Height is increased by 1</a:t>
            </a:r>
          </a:p>
        </p:txBody>
      </p:sp>
      <p:sp>
        <p:nvSpPr>
          <p:cNvPr id="927748" name="Oval 4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7749" name="Oval 5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7751" name="Oval 7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927752" name="Rectangle 8"/>
          <p:cNvSpPr>
            <a:spLocks noChangeAspect="1" noChangeArrowheads="1"/>
          </p:cNvSpPr>
          <p:nvPr/>
        </p:nvSpPr>
        <p:spPr bwMode="auto">
          <a:xfrm>
            <a:off x="4724400" y="3505200"/>
            <a:ext cx="230188" cy="2317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27753" name="AutoShape 9"/>
          <p:cNvCxnSpPr>
            <a:cxnSpLocks noChangeShapeType="1"/>
            <a:stCxn id="927748" idx="3"/>
            <a:endCxn id="927750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54" name="AutoShape 10"/>
          <p:cNvCxnSpPr>
            <a:cxnSpLocks noChangeShapeType="1"/>
            <a:stCxn id="927749" idx="1"/>
            <a:endCxn id="927748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56" name="AutoShape 12"/>
          <p:cNvCxnSpPr>
            <a:cxnSpLocks noChangeShapeType="1"/>
            <a:stCxn id="927758" idx="7"/>
            <a:endCxn id="927750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57" name="AutoShape 13"/>
          <p:cNvCxnSpPr>
            <a:cxnSpLocks noChangeShapeType="1"/>
            <a:stCxn id="927751" idx="1"/>
            <a:endCxn id="927750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58" name="Oval 14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27759" name="Freeform 15"/>
          <p:cNvSpPr>
            <a:spLocks/>
          </p:cNvSpPr>
          <p:nvPr/>
        </p:nvSpPr>
        <p:spPr bwMode="auto">
          <a:xfrm>
            <a:off x="4953000" y="3581400"/>
            <a:ext cx="838200" cy="152400"/>
          </a:xfrm>
          <a:custGeom>
            <a:avLst/>
            <a:gdLst/>
            <a:ahLst/>
            <a:cxnLst>
              <a:cxn ang="0">
                <a:pos x="378" y="288"/>
              </a:cxn>
              <a:cxn ang="0">
                <a:pos x="306" y="192"/>
              </a:cxn>
              <a:cxn ang="0">
                <a:pos x="96" y="186"/>
              </a:cxn>
              <a:cxn ang="0">
                <a:pos x="0" y="0"/>
              </a:cxn>
            </a:cxnLst>
            <a:rect l="0" t="0" r="r" b="b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7760" name="Text Box 16"/>
          <p:cNvSpPr txBox="1">
            <a:spLocks noChangeArrowheads="1"/>
          </p:cNvSpPr>
          <p:nvPr/>
        </p:nvSpPr>
        <p:spPr bwMode="auto">
          <a:xfrm>
            <a:off x="5662133" y="3581400"/>
            <a:ext cx="203613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insertion node</a:t>
            </a:r>
          </a:p>
        </p:txBody>
      </p:sp>
      <p:cxnSp>
        <p:nvCxnSpPr>
          <p:cNvPr id="927765" name="AutoShape 21"/>
          <p:cNvCxnSpPr>
            <a:cxnSpLocks noChangeShapeType="1"/>
          </p:cNvCxnSpPr>
          <p:nvPr/>
        </p:nvCxnSpPr>
        <p:spPr bwMode="auto">
          <a:xfrm flipH="1">
            <a:off x="4800600" y="3048000"/>
            <a:ext cx="346075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72" name="Text Box 28"/>
          <p:cNvSpPr txBox="1">
            <a:spLocks noChangeArrowheads="1"/>
          </p:cNvSpPr>
          <p:nvPr/>
        </p:nvSpPr>
        <p:spPr bwMode="auto">
          <a:xfrm>
            <a:off x="4419600" y="3048000"/>
            <a:ext cx="3032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927774" name="Oval 30"/>
          <p:cNvSpPr>
            <a:spLocks noChangeArrowheads="1"/>
          </p:cNvSpPr>
          <p:nvPr/>
        </p:nvSpPr>
        <p:spPr bwMode="auto">
          <a:xfrm>
            <a:off x="7956550" y="28225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cxnSp>
        <p:nvCxnSpPr>
          <p:cNvPr id="927775" name="AutoShape 31"/>
          <p:cNvCxnSpPr>
            <a:cxnSpLocks noChangeShapeType="1"/>
          </p:cNvCxnSpPr>
          <p:nvPr/>
        </p:nvCxnSpPr>
        <p:spPr bwMode="auto">
          <a:xfrm flipV="1">
            <a:off x="7054850" y="2549525"/>
            <a:ext cx="360363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76" name="AutoShape 32"/>
          <p:cNvCxnSpPr>
            <a:cxnSpLocks noChangeShapeType="1"/>
            <a:stCxn id="927774" idx="1"/>
          </p:cNvCxnSpPr>
          <p:nvPr/>
        </p:nvCxnSpPr>
        <p:spPr bwMode="auto">
          <a:xfrm flipH="1" flipV="1">
            <a:off x="7642225" y="2590800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77" name="Oval 33"/>
          <p:cNvSpPr>
            <a:spLocks noChangeArrowheads="1"/>
          </p:cNvSpPr>
          <p:nvPr/>
        </p:nvSpPr>
        <p:spPr bwMode="auto">
          <a:xfrm>
            <a:off x="6781800" y="28225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sp>
        <p:nvSpPr>
          <p:cNvPr id="927778" name="Oval 34"/>
          <p:cNvSpPr>
            <a:spLocks noChangeArrowheads="1"/>
          </p:cNvSpPr>
          <p:nvPr/>
        </p:nvSpPr>
        <p:spPr bwMode="auto">
          <a:xfrm>
            <a:off x="6361113" y="41751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27779" name="Oval 35"/>
          <p:cNvSpPr>
            <a:spLocks noChangeArrowheads="1"/>
          </p:cNvSpPr>
          <p:nvPr/>
        </p:nvSpPr>
        <p:spPr bwMode="auto">
          <a:xfrm>
            <a:off x="7172325" y="46863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27780" name="Oval 36"/>
          <p:cNvSpPr>
            <a:spLocks noChangeArrowheads="1"/>
          </p:cNvSpPr>
          <p:nvPr/>
        </p:nvSpPr>
        <p:spPr bwMode="auto">
          <a:xfrm>
            <a:off x="5408613" y="468630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927781" name="Oval 37"/>
          <p:cNvSpPr>
            <a:spLocks noChangeArrowheads="1"/>
          </p:cNvSpPr>
          <p:nvPr/>
        </p:nvSpPr>
        <p:spPr bwMode="auto">
          <a:xfrm>
            <a:off x="5995988" y="5197475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927783" name="AutoShape 39"/>
          <p:cNvCxnSpPr>
            <a:cxnSpLocks noChangeShapeType="1"/>
            <a:stCxn id="927778" idx="3"/>
            <a:endCxn id="927780" idx="7"/>
          </p:cNvCxnSpPr>
          <p:nvPr/>
        </p:nvCxnSpPr>
        <p:spPr bwMode="auto">
          <a:xfrm flipH="1">
            <a:off x="5681663" y="4457700"/>
            <a:ext cx="7270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84" name="AutoShape 40"/>
          <p:cNvCxnSpPr>
            <a:cxnSpLocks noChangeShapeType="1"/>
            <a:stCxn id="927779" idx="1"/>
            <a:endCxn id="927778" idx="5"/>
          </p:cNvCxnSpPr>
          <p:nvPr/>
        </p:nvCxnSpPr>
        <p:spPr bwMode="auto">
          <a:xfrm flipH="1" flipV="1">
            <a:off x="6634163" y="4457700"/>
            <a:ext cx="58420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85" name="AutoShape 41"/>
          <p:cNvCxnSpPr>
            <a:cxnSpLocks noChangeShapeType="1"/>
            <a:stCxn id="927787" idx="7"/>
            <a:endCxn id="927780" idx="3"/>
          </p:cNvCxnSpPr>
          <p:nvPr/>
        </p:nvCxnSpPr>
        <p:spPr bwMode="auto">
          <a:xfrm flipV="1">
            <a:off x="5094288" y="4968875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86" name="AutoShape 42"/>
          <p:cNvCxnSpPr>
            <a:cxnSpLocks noChangeShapeType="1"/>
            <a:stCxn id="927781" idx="1"/>
            <a:endCxn id="927780" idx="5"/>
          </p:cNvCxnSpPr>
          <p:nvPr/>
        </p:nvCxnSpPr>
        <p:spPr bwMode="auto">
          <a:xfrm flipH="1" flipV="1">
            <a:off x="5681663" y="4968875"/>
            <a:ext cx="3619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87" name="Oval 43"/>
          <p:cNvSpPr>
            <a:spLocks noChangeArrowheads="1"/>
          </p:cNvSpPr>
          <p:nvPr/>
        </p:nvSpPr>
        <p:spPr bwMode="auto">
          <a:xfrm>
            <a:off x="4821238" y="51974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927790" name="AutoShape 46"/>
          <p:cNvCxnSpPr>
            <a:cxnSpLocks noChangeShapeType="1"/>
          </p:cNvCxnSpPr>
          <p:nvPr/>
        </p:nvCxnSpPr>
        <p:spPr bwMode="auto">
          <a:xfrm flipH="1">
            <a:off x="4572000" y="5470525"/>
            <a:ext cx="346075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91" name="Text Box 47"/>
          <p:cNvSpPr txBox="1">
            <a:spLocks noChangeArrowheads="1"/>
          </p:cNvSpPr>
          <p:nvPr/>
        </p:nvSpPr>
        <p:spPr bwMode="auto">
          <a:xfrm>
            <a:off x="4191000" y="5470525"/>
            <a:ext cx="3032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</a:t>
            </a:r>
          </a:p>
        </p:txBody>
      </p:sp>
      <p:sp>
        <p:nvSpPr>
          <p:cNvPr id="927792" name="Oval 48"/>
          <p:cNvSpPr>
            <a:spLocks noChangeArrowheads="1"/>
          </p:cNvSpPr>
          <p:nvPr/>
        </p:nvSpPr>
        <p:spPr bwMode="auto">
          <a:xfrm>
            <a:off x="7727950" y="52451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cxnSp>
        <p:nvCxnSpPr>
          <p:cNvPr id="927793" name="AutoShape 49"/>
          <p:cNvCxnSpPr>
            <a:cxnSpLocks noChangeShapeType="1"/>
          </p:cNvCxnSpPr>
          <p:nvPr/>
        </p:nvCxnSpPr>
        <p:spPr bwMode="auto">
          <a:xfrm flipV="1">
            <a:off x="6826250" y="4972050"/>
            <a:ext cx="360363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7794" name="AutoShape 50"/>
          <p:cNvCxnSpPr>
            <a:cxnSpLocks noChangeShapeType="1"/>
            <a:stCxn id="927792" idx="1"/>
          </p:cNvCxnSpPr>
          <p:nvPr/>
        </p:nvCxnSpPr>
        <p:spPr bwMode="auto">
          <a:xfrm flipH="1" flipV="1">
            <a:off x="7413625" y="5013325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7795" name="Oval 51"/>
          <p:cNvSpPr>
            <a:spLocks noChangeArrowheads="1"/>
          </p:cNvSpPr>
          <p:nvPr/>
        </p:nvSpPr>
        <p:spPr bwMode="auto">
          <a:xfrm>
            <a:off x="6553200" y="52451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sp>
        <p:nvSpPr>
          <p:cNvPr id="927796" name="Oval 52"/>
          <p:cNvSpPr>
            <a:spLocks noChangeArrowheads="1"/>
          </p:cNvSpPr>
          <p:nvPr/>
        </p:nvSpPr>
        <p:spPr bwMode="auto">
          <a:xfrm>
            <a:off x="4495800" y="5867400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10</a:t>
            </a:r>
          </a:p>
        </p:txBody>
      </p:sp>
      <p:sp>
        <p:nvSpPr>
          <p:cNvPr id="927797" name="AutoShape 53"/>
          <p:cNvSpPr>
            <a:spLocks noChangeArrowheads="1"/>
          </p:cNvSpPr>
          <p:nvPr/>
        </p:nvSpPr>
        <p:spPr bwMode="auto">
          <a:xfrm rot="1958563">
            <a:off x="7981590" y="3359644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571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A6FA43F-62AB-48DA-92AA-D0521430980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98451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Adding Elements to the Heap (1)  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5" name="Rectangle 6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3" name="Rectangle 18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4" name="Text Box 22"/>
          <p:cNvSpPr txBox="1">
            <a:spLocks noChangeArrowheads="1"/>
          </p:cNvSpPr>
          <p:nvPr/>
        </p:nvSpPr>
        <p:spPr bwMode="auto">
          <a:xfrm>
            <a:off x="571500" y="1790175"/>
            <a:ext cx="77343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Add  3, 5, 1, 19, 11, 22, and 88 to a heap, initially empty (see next slide)</a:t>
            </a:r>
          </a:p>
        </p:txBody>
      </p:sp>
      <p:sp>
        <p:nvSpPr>
          <p:cNvPr id="89105" name="Rectangle 24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6" name="Rectangle 26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1500" y="3195191"/>
            <a:ext cx="7467600" cy="1077218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000" dirty="0">
                <a:solidFill>
                  <a:srgbClr val="FFFF00"/>
                </a:solidFill>
              </a:rPr>
              <a:t>Use a reverse comparator (largest key is at the root)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87" y="4715166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C54F050-8171-4EB7-B899-FF6337136804}" type="slidenum">
              <a:rPr lang="en-US"/>
              <a:pPr/>
              <a:t>5</a:t>
            </a:fld>
            <a:endParaRPr lang="en-US"/>
          </a:p>
        </p:txBody>
      </p:sp>
      <p:sp>
        <p:nvSpPr>
          <p:cNvPr id="81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 (2)  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6960"/>
            <a:ext cx="8229600" cy="44958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effectLst/>
                <a:latin typeface="Arial" pitchFamily="34" charset="0"/>
                <a:cs typeface="Arial" pitchFamily="34" charset="0"/>
              </a:rPr>
              <a:t>undamentally different from position based data structures such as stacks, queues, lists, and trees which store elements at specific positions (often in a linear arrangement)</a:t>
            </a:r>
          </a:p>
          <a:p>
            <a:endParaRPr lang="en-US" dirty="0">
              <a:effectLst/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2400" dirty="0">
              <a:effectLst/>
            </a:endParaRP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14800"/>
            <a:ext cx="6328467" cy="22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4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135" name="AutoShape 10"/>
          <p:cNvCxnSpPr>
            <a:cxnSpLocks noChangeShapeType="1"/>
            <a:stCxn id="89134" idx="1"/>
          </p:cNvCxnSpPr>
          <p:nvPr/>
        </p:nvCxnSpPr>
        <p:spPr bwMode="auto">
          <a:xfrm rot="16200000" flipV="1">
            <a:off x="7246143" y="4221957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43" name="AutoShape 10"/>
          <p:cNvCxnSpPr>
            <a:cxnSpLocks noChangeShapeType="1"/>
            <a:stCxn id="89142" idx="1"/>
          </p:cNvCxnSpPr>
          <p:nvPr/>
        </p:nvCxnSpPr>
        <p:spPr bwMode="auto">
          <a:xfrm rot="16200000" flipV="1">
            <a:off x="5457031" y="4221957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8" name="AutoShape 10"/>
          <p:cNvCxnSpPr>
            <a:cxnSpLocks noChangeShapeType="1"/>
            <a:stCxn id="89127" idx="1"/>
          </p:cNvCxnSpPr>
          <p:nvPr/>
        </p:nvCxnSpPr>
        <p:spPr bwMode="auto">
          <a:xfrm rot="16200000" flipV="1">
            <a:off x="7136606" y="2405857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09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FFDDC9-ACE9-4480-BA2C-783319DC09E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Adding Elements to the Heap (2)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5" name="Rectangle 6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6" name="Rectangle 7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8" name="Rectangle 9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099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0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3" name="Rectangle 18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4" name="Text Box 22"/>
          <p:cNvSpPr txBox="1">
            <a:spLocks noChangeArrowheads="1"/>
          </p:cNvSpPr>
          <p:nvPr/>
        </p:nvSpPr>
        <p:spPr bwMode="auto">
          <a:xfrm>
            <a:off x="847725" y="1238250"/>
            <a:ext cx="72009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Adding 3, 5, 1, 19, 11, 22, and 88 to a heap, initially empty</a:t>
            </a:r>
          </a:p>
        </p:txBody>
      </p:sp>
      <p:sp>
        <p:nvSpPr>
          <p:cNvPr id="89105" name="Rectangle 24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6" name="Rectangle 26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8" name="Oval 4"/>
          <p:cNvSpPr>
            <a:spLocks noChangeArrowheads="1"/>
          </p:cNvSpPr>
          <p:nvPr/>
        </p:nvSpPr>
        <p:spPr bwMode="auto">
          <a:xfrm>
            <a:off x="1431925" y="20415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cxnSp>
        <p:nvCxnSpPr>
          <p:cNvPr id="88085" name="Straight Arrow Connector 22"/>
          <p:cNvCxnSpPr>
            <a:cxnSpLocks noChangeShapeType="1"/>
          </p:cNvCxnSpPr>
          <p:nvPr/>
        </p:nvCxnSpPr>
        <p:spPr bwMode="auto">
          <a:xfrm>
            <a:off x="1943100" y="2224088"/>
            <a:ext cx="876300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110" name="Oval 4"/>
          <p:cNvSpPr>
            <a:spLocks noChangeArrowheads="1"/>
          </p:cNvSpPr>
          <p:nvPr/>
        </p:nvSpPr>
        <p:spPr bwMode="auto">
          <a:xfrm>
            <a:off x="2819400" y="20415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cxnSp>
        <p:nvCxnSpPr>
          <p:cNvPr id="89111" name="AutoShape 12"/>
          <p:cNvCxnSpPr>
            <a:cxnSpLocks noChangeShapeType="1"/>
          </p:cNvCxnSpPr>
          <p:nvPr/>
        </p:nvCxnSpPr>
        <p:spPr bwMode="auto">
          <a:xfrm flipV="1">
            <a:off x="2600325" y="2370138"/>
            <a:ext cx="360363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12" name="Oval 4"/>
          <p:cNvSpPr>
            <a:spLocks noChangeArrowheads="1"/>
          </p:cNvSpPr>
          <p:nvPr/>
        </p:nvSpPr>
        <p:spPr bwMode="auto">
          <a:xfrm>
            <a:off x="2381250" y="25892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88089" name="Straight Arrow Connector 27"/>
          <p:cNvCxnSpPr>
            <a:cxnSpLocks noChangeShapeType="1"/>
          </p:cNvCxnSpPr>
          <p:nvPr/>
        </p:nvCxnSpPr>
        <p:spPr bwMode="auto">
          <a:xfrm>
            <a:off x="3194844" y="2246313"/>
            <a:ext cx="876300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114" name="Oval 4"/>
          <p:cNvSpPr>
            <a:spLocks noChangeArrowheads="1"/>
          </p:cNvSpPr>
          <p:nvPr/>
        </p:nvSpPr>
        <p:spPr bwMode="auto">
          <a:xfrm>
            <a:off x="4133850" y="20780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89115" name="AutoShape 12"/>
          <p:cNvCxnSpPr>
            <a:cxnSpLocks noChangeShapeType="1"/>
          </p:cNvCxnSpPr>
          <p:nvPr/>
        </p:nvCxnSpPr>
        <p:spPr bwMode="auto">
          <a:xfrm flipV="1">
            <a:off x="3914775" y="2406650"/>
            <a:ext cx="360363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16" name="Oval 4"/>
          <p:cNvSpPr>
            <a:spLocks noChangeArrowheads="1"/>
          </p:cNvSpPr>
          <p:nvPr/>
        </p:nvSpPr>
        <p:spPr bwMode="auto">
          <a:xfrm>
            <a:off x="3695700" y="26257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cxnSp>
        <p:nvCxnSpPr>
          <p:cNvPr id="89118" name="AutoShape 12"/>
          <p:cNvCxnSpPr>
            <a:cxnSpLocks noChangeShapeType="1"/>
            <a:endCxn id="89117" idx="3"/>
          </p:cNvCxnSpPr>
          <p:nvPr/>
        </p:nvCxnSpPr>
        <p:spPr bwMode="auto">
          <a:xfrm rot="5400000" flipH="1" flipV="1">
            <a:off x="5098256" y="241696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19" name="Oval 4"/>
          <p:cNvSpPr>
            <a:spLocks noChangeArrowheads="1"/>
          </p:cNvSpPr>
          <p:nvPr/>
        </p:nvSpPr>
        <p:spPr bwMode="auto">
          <a:xfrm>
            <a:off x="4872038" y="26622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cxnSp>
        <p:nvCxnSpPr>
          <p:cNvPr id="88096" name="Straight Arrow Connector 34"/>
          <p:cNvCxnSpPr>
            <a:cxnSpLocks noChangeShapeType="1"/>
            <a:endCxn id="89117" idx="2"/>
          </p:cNvCxnSpPr>
          <p:nvPr/>
        </p:nvCxnSpPr>
        <p:spPr bwMode="auto">
          <a:xfrm>
            <a:off x="4498975" y="2260600"/>
            <a:ext cx="847725" cy="13494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121" name="Oval 4"/>
          <p:cNvSpPr>
            <a:spLocks noChangeArrowheads="1"/>
          </p:cNvSpPr>
          <p:nvPr/>
        </p:nvSpPr>
        <p:spPr bwMode="auto">
          <a:xfrm>
            <a:off x="5703888" y="26257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22" name="AutoShape 10"/>
          <p:cNvCxnSpPr>
            <a:cxnSpLocks noChangeShapeType="1"/>
            <a:stCxn id="89121" idx="1"/>
          </p:cNvCxnSpPr>
          <p:nvPr/>
        </p:nvCxnSpPr>
        <p:spPr bwMode="auto">
          <a:xfrm rot="16200000" flipV="1">
            <a:off x="5485606" y="2405857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099" name="Straight Arrow Connector 39"/>
          <p:cNvCxnSpPr>
            <a:cxnSpLocks noChangeShapeType="1"/>
          </p:cNvCxnSpPr>
          <p:nvPr/>
        </p:nvCxnSpPr>
        <p:spPr bwMode="auto">
          <a:xfrm>
            <a:off x="5776913" y="2224088"/>
            <a:ext cx="1204912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124" name="Oval 4"/>
          <p:cNvSpPr>
            <a:spLocks noChangeArrowheads="1"/>
          </p:cNvSpPr>
          <p:nvPr/>
        </p:nvSpPr>
        <p:spPr bwMode="auto">
          <a:xfrm>
            <a:off x="6997700" y="21145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89125" name="AutoShape 12"/>
          <p:cNvCxnSpPr>
            <a:cxnSpLocks noChangeShapeType="1"/>
            <a:endCxn id="89124" idx="3"/>
          </p:cNvCxnSpPr>
          <p:nvPr/>
        </p:nvCxnSpPr>
        <p:spPr bwMode="auto">
          <a:xfrm rot="5400000" flipH="1" flipV="1">
            <a:off x="6749256" y="241696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26" name="Oval 4"/>
          <p:cNvSpPr>
            <a:spLocks noChangeArrowheads="1"/>
          </p:cNvSpPr>
          <p:nvPr/>
        </p:nvSpPr>
        <p:spPr bwMode="auto">
          <a:xfrm>
            <a:off x="6523038" y="26622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89127" name="Oval 4"/>
          <p:cNvSpPr>
            <a:spLocks noChangeArrowheads="1"/>
          </p:cNvSpPr>
          <p:nvPr/>
        </p:nvSpPr>
        <p:spPr bwMode="auto">
          <a:xfrm>
            <a:off x="7354888" y="26257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29" name="AutoShape 12"/>
          <p:cNvCxnSpPr>
            <a:cxnSpLocks noChangeShapeType="1"/>
          </p:cNvCxnSpPr>
          <p:nvPr/>
        </p:nvCxnSpPr>
        <p:spPr bwMode="auto">
          <a:xfrm rot="5400000" flipH="1" flipV="1">
            <a:off x="6295231" y="29471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30" name="Oval 4"/>
          <p:cNvSpPr>
            <a:spLocks noChangeArrowheads="1"/>
          </p:cNvSpPr>
          <p:nvPr/>
        </p:nvSpPr>
        <p:spPr bwMode="auto">
          <a:xfrm>
            <a:off x="6069013" y="31924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sp>
        <p:nvSpPr>
          <p:cNvPr id="89131" name="Oval 4"/>
          <p:cNvSpPr>
            <a:spLocks noChangeArrowheads="1"/>
          </p:cNvSpPr>
          <p:nvPr/>
        </p:nvSpPr>
        <p:spPr bwMode="auto">
          <a:xfrm>
            <a:off x="7107238" y="39306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89132" name="AutoShape 12"/>
          <p:cNvCxnSpPr>
            <a:cxnSpLocks noChangeShapeType="1"/>
            <a:endCxn id="89131" idx="3"/>
          </p:cNvCxnSpPr>
          <p:nvPr/>
        </p:nvCxnSpPr>
        <p:spPr bwMode="auto">
          <a:xfrm rot="5400000" flipH="1" flipV="1">
            <a:off x="6858000" y="4232276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33" name="Oval 4"/>
          <p:cNvSpPr>
            <a:spLocks noChangeArrowheads="1"/>
          </p:cNvSpPr>
          <p:nvPr/>
        </p:nvSpPr>
        <p:spPr bwMode="auto">
          <a:xfrm>
            <a:off x="6632575" y="44783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sp>
        <p:nvSpPr>
          <p:cNvPr id="89134" name="Oval 4"/>
          <p:cNvSpPr>
            <a:spLocks noChangeArrowheads="1"/>
          </p:cNvSpPr>
          <p:nvPr/>
        </p:nvSpPr>
        <p:spPr bwMode="auto">
          <a:xfrm>
            <a:off x="7464425" y="44418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36" name="AutoShape 12"/>
          <p:cNvCxnSpPr>
            <a:cxnSpLocks noChangeShapeType="1"/>
          </p:cNvCxnSpPr>
          <p:nvPr/>
        </p:nvCxnSpPr>
        <p:spPr bwMode="auto">
          <a:xfrm rot="5400000" flipH="1" flipV="1">
            <a:off x="6404769" y="47632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37" name="Oval 4"/>
          <p:cNvSpPr>
            <a:spLocks noChangeArrowheads="1"/>
          </p:cNvSpPr>
          <p:nvPr/>
        </p:nvSpPr>
        <p:spPr bwMode="auto">
          <a:xfrm>
            <a:off x="6178550" y="5008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cxnSp>
        <p:nvCxnSpPr>
          <p:cNvPr id="88114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6817519" y="3155156"/>
            <a:ext cx="657225" cy="36513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139" name="Oval 4"/>
          <p:cNvSpPr>
            <a:spLocks noChangeArrowheads="1"/>
          </p:cNvSpPr>
          <p:nvPr/>
        </p:nvSpPr>
        <p:spPr bwMode="auto">
          <a:xfrm>
            <a:off x="5318125" y="39306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89140" name="AutoShape 12"/>
          <p:cNvCxnSpPr>
            <a:cxnSpLocks noChangeShapeType="1"/>
            <a:endCxn id="89139" idx="3"/>
          </p:cNvCxnSpPr>
          <p:nvPr/>
        </p:nvCxnSpPr>
        <p:spPr bwMode="auto">
          <a:xfrm rot="5400000" flipH="1" flipV="1">
            <a:off x="5068887" y="4232276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41" name="Oval 4"/>
          <p:cNvSpPr>
            <a:spLocks noChangeArrowheads="1"/>
          </p:cNvSpPr>
          <p:nvPr/>
        </p:nvSpPr>
        <p:spPr bwMode="auto">
          <a:xfrm>
            <a:off x="4843463" y="44783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89142" name="Oval 4"/>
          <p:cNvSpPr>
            <a:spLocks noChangeArrowheads="1"/>
          </p:cNvSpPr>
          <p:nvPr/>
        </p:nvSpPr>
        <p:spPr bwMode="auto">
          <a:xfrm>
            <a:off x="5675313" y="44418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44" name="AutoShape 12"/>
          <p:cNvCxnSpPr>
            <a:cxnSpLocks noChangeShapeType="1"/>
          </p:cNvCxnSpPr>
          <p:nvPr/>
        </p:nvCxnSpPr>
        <p:spPr bwMode="auto">
          <a:xfrm rot="5400000" flipH="1" flipV="1">
            <a:off x="4615656" y="47632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45" name="Oval 4"/>
          <p:cNvSpPr>
            <a:spLocks noChangeArrowheads="1"/>
          </p:cNvSpPr>
          <p:nvPr/>
        </p:nvSpPr>
        <p:spPr bwMode="auto">
          <a:xfrm>
            <a:off x="4389438" y="5008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89146" name="Oval 4"/>
          <p:cNvSpPr>
            <a:spLocks noChangeArrowheads="1"/>
          </p:cNvSpPr>
          <p:nvPr/>
        </p:nvSpPr>
        <p:spPr bwMode="auto">
          <a:xfrm>
            <a:off x="3127375" y="39306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89147" name="AutoShape 12"/>
          <p:cNvCxnSpPr>
            <a:cxnSpLocks noChangeShapeType="1"/>
            <a:endCxn id="89146" idx="3"/>
          </p:cNvCxnSpPr>
          <p:nvPr/>
        </p:nvCxnSpPr>
        <p:spPr bwMode="auto">
          <a:xfrm rot="5400000" flipH="1" flipV="1">
            <a:off x="2878137" y="4232276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48" name="Oval 4"/>
          <p:cNvSpPr>
            <a:spLocks noChangeArrowheads="1"/>
          </p:cNvSpPr>
          <p:nvPr/>
        </p:nvSpPr>
        <p:spPr bwMode="auto">
          <a:xfrm>
            <a:off x="2652713" y="44783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89149" name="Oval 4"/>
          <p:cNvSpPr>
            <a:spLocks noChangeArrowheads="1"/>
          </p:cNvSpPr>
          <p:nvPr/>
        </p:nvSpPr>
        <p:spPr bwMode="auto">
          <a:xfrm>
            <a:off x="3484563" y="44418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50" name="AutoShape 10"/>
          <p:cNvCxnSpPr>
            <a:cxnSpLocks noChangeShapeType="1"/>
            <a:stCxn id="89149" idx="1"/>
          </p:cNvCxnSpPr>
          <p:nvPr/>
        </p:nvCxnSpPr>
        <p:spPr bwMode="auto">
          <a:xfrm rot="16200000" flipV="1">
            <a:off x="3266281" y="4221957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51" name="AutoShape 12"/>
          <p:cNvCxnSpPr>
            <a:cxnSpLocks noChangeShapeType="1"/>
          </p:cNvCxnSpPr>
          <p:nvPr/>
        </p:nvCxnSpPr>
        <p:spPr bwMode="auto">
          <a:xfrm rot="5400000" flipH="1" flipV="1">
            <a:off x="2424906" y="47632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9152" name="Oval 4"/>
          <p:cNvSpPr>
            <a:spLocks noChangeArrowheads="1"/>
          </p:cNvSpPr>
          <p:nvPr/>
        </p:nvSpPr>
        <p:spPr bwMode="auto">
          <a:xfrm>
            <a:off x="2198688" y="5008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89153" name="Oval 4"/>
          <p:cNvSpPr>
            <a:spLocks noChangeArrowheads="1"/>
          </p:cNvSpPr>
          <p:nvPr/>
        </p:nvSpPr>
        <p:spPr bwMode="auto">
          <a:xfrm>
            <a:off x="3119438" y="49990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cxnSp>
        <p:nvCxnSpPr>
          <p:cNvPr id="89154" name="AutoShape 10"/>
          <p:cNvCxnSpPr>
            <a:cxnSpLocks noChangeShapeType="1"/>
            <a:stCxn id="89153" idx="1"/>
          </p:cNvCxnSpPr>
          <p:nvPr/>
        </p:nvCxnSpPr>
        <p:spPr bwMode="auto">
          <a:xfrm rot="16200000" flipV="1">
            <a:off x="2901157" y="4779169"/>
            <a:ext cx="26511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131" name="Straight Arrow Connector 98"/>
          <p:cNvCxnSpPr>
            <a:cxnSpLocks noChangeShapeType="1"/>
          </p:cNvCxnSpPr>
          <p:nvPr/>
        </p:nvCxnSpPr>
        <p:spPr bwMode="auto">
          <a:xfrm flipH="1" flipV="1">
            <a:off x="3659188" y="4122738"/>
            <a:ext cx="1533525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132" name="Straight Arrow Connector 99"/>
          <p:cNvCxnSpPr>
            <a:cxnSpLocks noChangeShapeType="1"/>
          </p:cNvCxnSpPr>
          <p:nvPr/>
        </p:nvCxnSpPr>
        <p:spPr bwMode="auto">
          <a:xfrm flipH="1" flipV="1">
            <a:off x="1322388" y="4086225"/>
            <a:ext cx="1533525" cy="1588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133" name="Straight Arrow Connector 100"/>
          <p:cNvCxnSpPr>
            <a:cxnSpLocks noChangeShapeType="1"/>
          </p:cNvCxnSpPr>
          <p:nvPr/>
        </p:nvCxnSpPr>
        <p:spPr bwMode="auto">
          <a:xfrm rot="10800000">
            <a:off x="5630863" y="4122738"/>
            <a:ext cx="1533525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109663" y="5570537"/>
            <a:ext cx="7467600" cy="584775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000" dirty="0">
                <a:solidFill>
                  <a:srgbClr val="FFFF00"/>
                </a:solidFill>
              </a:rPr>
              <a:t>Uses a reverse comparator</a:t>
            </a:r>
          </a:p>
        </p:txBody>
      </p:sp>
      <p:sp>
        <p:nvSpPr>
          <p:cNvPr id="89117" name="Oval 4"/>
          <p:cNvSpPr>
            <a:spLocks noChangeArrowheads="1"/>
          </p:cNvSpPr>
          <p:nvPr/>
        </p:nvSpPr>
        <p:spPr bwMode="auto">
          <a:xfrm>
            <a:off x="5346700" y="21145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sym typeface="Symbol" pitchFamily="18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466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137" name="AutoShape 10"/>
          <p:cNvCxnSpPr>
            <a:cxnSpLocks noChangeShapeType="1"/>
            <a:stCxn id="90136" idx="1"/>
          </p:cNvCxnSpPr>
          <p:nvPr/>
        </p:nvCxnSpPr>
        <p:spPr bwMode="auto">
          <a:xfrm rot="16200000" flipV="1">
            <a:off x="1440657" y="2505869"/>
            <a:ext cx="26511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58" name="AutoShape 10"/>
          <p:cNvCxnSpPr>
            <a:cxnSpLocks noChangeShapeType="1"/>
            <a:stCxn id="90157" idx="1"/>
          </p:cNvCxnSpPr>
          <p:nvPr/>
        </p:nvCxnSpPr>
        <p:spPr bwMode="auto">
          <a:xfrm rot="16200000" flipV="1">
            <a:off x="7866856" y="2342357"/>
            <a:ext cx="447675" cy="522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14" name="AutoShape 12"/>
          <p:cNvCxnSpPr>
            <a:cxnSpLocks noChangeShapeType="1"/>
          </p:cNvCxnSpPr>
          <p:nvPr/>
        </p:nvCxnSpPr>
        <p:spPr bwMode="auto">
          <a:xfrm rot="5400000" flipH="1" flipV="1">
            <a:off x="4871244" y="302021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1DD12FF-1FFE-4A96-AEF6-115833FC7BC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Adding Elements to the Heap (3)</a:t>
            </a:r>
          </a:p>
        </p:txBody>
      </p:sp>
      <p:sp>
        <p:nvSpPr>
          <p:cNvPr id="9011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19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0" name="Rectangle 6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1" name="Rectangle 7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3" name="Rectangle 9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4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5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6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7" name="Rectangle 14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8" name="Rectangle 18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29" name="Text Box 22"/>
          <p:cNvSpPr txBox="1">
            <a:spLocks noChangeArrowheads="1"/>
          </p:cNvSpPr>
          <p:nvPr/>
        </p:nvSpPr>
        <p:spPr bwMode="auto">
          <a:xfrm>
            <a:off x="409575" y="1274763"/>
            <a:ext cx="72009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Adding 3, 5, 1, 19, 11, 22, and 88 to a heap, initially empty</a:t>
            </a:r>
          </a:p>
        </p:txBody>
      </p:sp>
      <p:sp>
        <p:nvSpPr>
          <p:cNvPr id="90130" name="Rectangle 24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1" name="Rectangle 26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33" name="Oval 4"/>
          <p:cNvSpPr>
            <a:spLocks noChangeArrowheads="1"/>
          </p:cNvSpPr>
          <p:nvPr/>
        </p:nvSpPr>
        <p:spPr bwMode="auto">
          <a:xfrm>
            <a:off x="1301750" y="2214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0134" name="AutoShape 12"/>
          <p:cNvCxnSpPr>
            <a:cxnSpLocks noChangeShapeType="1"/>
            <a:endCxn id="90133" idx="3"/>
          </p:cNvCxnSpPr>
          <p:nvPr/>
        </p:nvCxnSpPr>
        <p:spPr bwMode="auto">
          <a:xfrm rot="5400000" flipH="1" flipV="1">
            <a:off x="1052512" y="2516188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5" name="Oval 4"/>
          <p:cNvSpPr>
            <a:spLocks noChangeArrowheads="1"/>
          </p:cNvSpPr>
          <p:nvPr/>
        </p:nvSpPr>
        <p:spPr bwMode="auto">
          <a:xfrm>
            <a:off x="827088" y="27622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90136" name="Oval 4"/>
          <p:cNvSpPr>
            <a:spLocks noChangeArrowheads="1"/>
          </p:cNvSpPr>
          <p:nvPr/>
        </p:nvSpPr>
        <p:spPr bwMode="auto">
          <a:xfrm>
            <a:off x="1658938" y="27257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90138" name="AutoShape 12"/>
          <p:cNvCxnSpPr>
            <a:cxnSpLocks noChangeShapeType="1"/>
          </p:cNvCxnSpPr>
          <p:nvPr/>
        </p:nvCxnSpPr>
        <p:spPr bwMode="auto">
          <a:xfrm rot="5400000" flipH="1" flipV="1">
            <a:off x="599281" y="3047207"/>
            <a:ext cx="32543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9" name="Oval 4"/>
          <p:cNvSpPr>
            <a:spLocks noChangeArrowheads="1"/>
          </p:cNvSpPr>
          <p:nvPr/>
        </p:nvSpPr>
        <p:spPr bwMode="auto">
          <a:xfrm>
            <a:off x="373063" y="32924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0140" name="Oval 4"/>
          <p:cNvSpPr>
            <a:spLocks noChangeArrowheads="1"/>
          </p:cNvSpPr>
          <p:nvPr/>
        </p:nvSpPr>
        <p:spPr bwMode="auto">
          <a:xfrm>
            <a:off x="1293813" y="32829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cxnSp>
        <p:nvCxnSpPr>
          <p:cNvPr id="90141" name="AutoShape 10"/>
          <p:cNvCxnSpPr>
            <a:cxnSpLocks noChangeShapeType="1"/>
            <a:stCxn id="90140" idx="1"/>
          </p:cNvCxnSpPr>
          <p:nvPr/>
        </p:nvCxnSpPr>
        <p:spPr bwMode="auto">
          <a:xfrm rot="16200000" flipV="1">
            <a:off x="1075531" y="3063082"/>
            <a:ext cx="265113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2" name="Oval 4"/>
          <p:cNvSpPr>
            <a:spLocks noChangeArrowheads="1"/>
          </p:cNvSpPr>
          <p:nvPr/>
        </p:nvSpPr>
        <p:spPr bwMode="auto">
          <a:xfrm>
            <a:off x="4295775" y="21780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0143" name="AutoShape 12"/>
          <p:cNvCxnSpPr>
            <a:cxnSpLocks noChangeShapeType="1"/>
            <a:endCxn id="90142" idx="3"/>
          </p:cNvCxnSpPr>
          <p:nvPr/>
        </p:nvCxnSpPr>
        <p:spPr bwMode="auto">
          <a:xfrm rot="5400000" flipH="1" flipV="1">
            <a:off x="4046537" y="2479676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4" name="Oval 4"/>
          <p:cNvSpPr>
            <a:spLocks noChangeArrowheads="1"/>
          </p:cNvSpPr>
          <p:nvPr/>
        </p:nvSpPr>
        <p:spPr bwMode="auto">
          <a:xfrm>
            <a:off x="3821113" y="27257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0145" name="Oval 4"/>
          <p:cNvSpPr>
            <a:spLocks noChangeArrowheads="1"/>
          </p:cNvSpPr>
          <p:nvPr/>
        </p:nvSpPr>
        <p:spPr bwMode="auto">
          <a:xfrm>
            <a:off x="5010150" y="27717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90146" name="AutoShape 10"/>
          <p:cNvCxnSpPr>
            <a:cxnSpLocks noChangeShapeType="1"/>
            <a:stCxn id="90145" idx="1"/>
          </p:cNvCxnSpPr>
          <p:nvPr/>
        </p:nvCxnSpPr>
        <p:spPr bwMode="auto">
          <a:xfrm rot="16200000" flipV="1">
            <a:off x="4572794" y="2332832"/>
            <a:ext cx="447675" cy="522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47" name="AutoShape 12"/>
          <p:cNvCxnSpPr>
            <a:cxnSpLocks noChangeShapeType="1"/>
          </p:cNvCxnSpPr>
          <p:nvPr/>
        </p:nvCxnSpPr>
        <p:spPr bwMode="auto">
          <a:xfrm rot="5400000" flipH="1" flipV="1">
            <a:off x="3593306" y="30106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48" name="Oval 4"/>
          <p:cNvSpPr>
            <a:spLocks noChangeArrowheads="1"/>
          </p:cNvSpPr>
          <p:nvPr/>
        </p:nvSpPr>
        <p:spPr bwMode="auto">
          <a:xfrm>
            <a:off x="3367088" y="32559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0149" name="Oval 4"/>
          <p:cNvSpPr>
            <a:spLocks noChangeArrowheads="1"/>
          </p:cNvSpPr>
          <p:nvPr/>
        </p:nvSpPr>
        <p:spPr bwMode="auto">
          <a:xfrm>
            <a:off x="4287838" y="32464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0150" name="AutoShape 10"/>
          <p:cNvCxnSpPr>
            <a:cxnSpLocks noChangeShapeType="1"/>
            <a:stCxn id="90149" idx="1"/>
          </p:cNvCxnSpPr>
          <p:nvPr/>
        </p:nvCxnSpPr>
        <p:spPr bwMode="auto">
          <a:xfrm rot="16200000" flipV="1">
            <a:off x="4069557" y="3026569"/>
            <a:ext cx="26511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27" name="Straight Arrow Connector 39"/>
          <p:cNvCxnSpPr>
            <a:cxnSpLocks noChangeShapeType="1"/>
          </p:cNvCxnSpPr>
          <p:nvPr/>
        </p:nvCxnSpPr>
        <p:spPr bwMode="auto">
          <a:xfrm>
            <a:off x="2308225" y="2662238"/>
            <a:ext cx="1204913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152" name="Oval 4"/>
          <p:cNvSpPr>
            <a:spLocks noChangeArrowheads="1"/>
          </p:cNvSpPr>
          <p:nvPr/>
        </p:nvSpPr>
        <p:spPr bwMode="auto">
          <a:xfrm>
            <a:off x="4689475" y="3209925"/>
            <a:ext cx="320675" cy="3286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0153" name="AutoShape 12"/>
          <p:cNvCxnSpPr>
            <a:cxnSpLocks noChangeShapeType="1"/>
          </p:cNvCxnSpPr>
          <p:nvPr/>
        </p:nvCxnSpPr>
        <p:spPr bwMode="auto">
          <a:xfrm rot="5400000" flipH="1" flipV="1">
            <a:off x="8165306" y="302974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4" name="Oval 4"/>
          <p:cNvSpPr>
            <a:spLocks noChangeArrowheads="1"/>
          </p:cNvSpPr>
          <p:nvPr/>
        </p:nvSpPr>
        <p:spPr bwMode="auto">
          <a:xfrm>
            <a:off x="7589838" y="21875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0155" name="AutoShape 12"/>
          <p:cNvCxnSpPr>
            <a:cxnSpLocks noChangeShapeType="1"/>
            <a:endCxn id="90154" idx="3"/>
          </p:cNvCxnSpPr>
          <p:nvPr/>
        </p:nvCxnSpPr>
        <p:spPr bwMode="auto">
          <a:xfrm rot="5400000" flipH="1" flipV="1">
            <a:off x="7340600" y="2489201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56" name="Oval 4"/>
          <p:cNvSpPr>
            <a:spLocks noChangeArrowheads="1"/>
          </p:cNvSpPr>
          <p:nvPr/>
        </p:nvSpPr>
        <p:spPr bwMode="auto">
          <a:xfrm>
            <a:off x="7115175" y="27352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0157" name="Oval 4"/>
          <p:cNvSpPr>
            <a:spLocks noChangeArrowheads="1"/>
          </p:cNvSpPr>
          <p:nvPr/>
        </p:nvSpPr>
        <p:spPr bwMode="auto">
          <a:xfrm>
            <a:off x="8304213" y="27813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0159" name="AutoShape 12"/>
          <p:cNvCxnSpPr>
            <a:cxnSpLocks noChangeShapeType="1"/>
          </p:cNvCxnSpPr>
          <p:nvPr/>
        </p:nvCxnSpPr>
        <p:spPr bwMode="auto">
          <a:xfrm rot="5400000" flipH="1" flipV="1">
            <a:off x="6887369" y="302021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60" name="Oval 4"/>
          <p:cNvSpPr>
            <a:spLocks noChangeArrowheads="1"/>
          </p:cNvSpPr>
          <p:nvPr/>
        </p:nvSpPr>
        <p:spPr bwMode="auto">
          <a:xfrm>
            <a:off x="6661150" y="32654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0161" name="Oval 4"/>
          <p:cNvSpPr>
            <a:spLocks noChangeArrowheads="1"/>
          </p:cNvSpPr>
          <p:nvPr/>
        </p:nvSpPr>
        <p:spPr bwMode="auto">
          <a:xfrm>
            <a:off x="7581900" y="32559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0162" name="AutoShape 10"/>
          <p:cNvCxnSpPr>
            <a:cxnSpLocks noChangeShapeType="1"/>
            <a:stCxn id="90161" idx="1"/>
          </p:cNvCxnSpPr>
          <p:nvPr/>
        </p:nvCxnSpPr>
        <p:spPr bwMode="auto">
          <a:xfrm rot="16200000" flipV="1">
            <a:off x="7363619" y="3036094"/>
            <a:ext cx="26511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139" name="Straight Arrow Connector 39"/>
          <p:cNvCxnSpPr>
            <a:cxnSpLocks noChangeShapeType="1"/>
          </p:cNvCxnSpPr>
          <p:nvPr/>
        </p:nvCxnSpPr>
        <p:spPr bwMode="auto">
          <a:xfrm>
            <a:off x="5602288" y="2671763"/>
            <a:ext cx="1204912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164" name="Oval 4"/>
          <p:cNvSpPr>
            <a:spLocks noChangeArrowheads="1"/>
          </p:cNvSpPr>
          <p:nvPr/>
        </p:nvSpPr>
        <p:spPr bwMode="auto">
          <a:xfrm>
            <a:off x="7983538" y="3219450"/>
            <a:ext cx="320675" cy="3286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41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7529512" y="4013201"/>
            <a:ext cx="365125" cy="0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166" name="Oval 4"/>
          <p:cNvSpPr>
            <a:spLocks noChangeArrowheads="1"/>
          </p:cNvSpPr>
          <p:nvPr/>
        </p:nvSpPr>
        <p:spPr bwMode="auto">
          <a:xfrm>
            <a:off x="7399338" y="44370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0167" name="AutoShape 12"/>
          <p:cNvCxnSpPr>
            <a:cxnSpLocks noChangeShapeType="1"/>
            <a:endCxn id="90166" idx="3"/>
          </p:cNvCxnSpPr>
          <p:nvPr/>
        </p:nvCxnSpPr>
        <p:spPr bwMode="auto">
          <a:xfrm rot="5400000" flipH="1" flipV="1">
            <a:off x="7150100" y="4738688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68" name="Oval 4"/>
          <p:cNvSpPr>
            <a:spLocks noChangeArrowheads="1"/>
          </p:cNvSpPr>
          <p:nvPr/>
        </p:nvSpPr>
        <p:spPr bwMode="auto">
          <a:xfrm>
            <a:off x="6924675" y="49847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0169" name="Oval 4"/>
          <p:cNvSpPr>
            <a:spLocks noChangeArrowheads="1"/>
          </p:cNvSpPr>
          <p:nvPr/>
        </p:nvSpPr>
        <p:spPr bwMode="auto">
          <a:xfrm>
            <a:off x="8340725" y="494823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0170" name="AutoShape 10"/>
          <p:cNvCxnSpPr>
            <a:cxnSpLocks noChangeShapeType="1"/>
            <a:stCxn id="90169" idx="1"/>
            <a:endCxn id="90166" idx="5"/>
          </p:cNvCxnSpPr>
          <p:nvPr/>
        </p:nvCxnSpPr>
        <p:spPr bwMode="auto">
          <a:xfrm rot="16200000" flipV="1">
            <a:off x="7887494" y="4493419"/>
            <a:ext cx="285750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71" name="AutoShape 12"/>
          <p:cNvCxnSpPr>
            <a:cxnSpLocks noChangeShapeType="1"/>
          </p:cNvCxnSpPr>
          <p:nvPr/>
        </p:nvCxnSpPr>
        <p:spPr bwMode="auto">
          <a:xfrm rot="5400000" flipH="1" flipV="1">
            <a:off x="6696869" y="5269707"/>
            <a:ext cx="32543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72" name="Oval 4"/>
          <p:cNvSpPr>
            <a:spLocks noChangeArrowheads="1"/>
          </p:cNvSpPr>
          <p:nvPr/>
        </p:nvSpPr>
        <p:spPr bwMode="auto">
          <a:xfrm>
            <a:off x="6470650" y="5410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0173" name="Oval 4"/>
          <p:cNvSpPr>
            <a:spLocks noChangeArrowheads="1"/>
          </p:cNvSpPr>
          <p:nvPr/>
        </p:nvSpPr>
        <p:spPr bwMode="auto">
          <a:xfrm>
            <a:off x="7391400" y="5410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0174" name="AutoShape 10"/>
          <p:cNvCxnSpPr>
            <a:cxnSpLocks noChangeShapeType="1"/>
            <a:stCxn id="90173" idx="1"/>
          </p:cNvCxnSpPr>
          <p:nvPr/>
        </p:nvCxnSpPr>
        <p:spPr bwMode="auto">
          <a:xfrm rot="16200000" flipV="1">
            <a:off x="7219950" y="5238750"/>
            <a:ext cx="1714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75" name="AutoShape 12"/>
          <p:cNvCxnSpPr>
            <a:cxnSpLocks noChangeShapeType="1"/>
          </p:cNvCxnSpPr>
          <p:nvPr/>
        </p:nvCxnSpPr>
        <p:spPr bwMode="auto">
          <a:xfrm rot="5400000" flipH="1" flipV="1">
            <a:off x="8073231" y="5196682"/>
            <a:ext cx="325437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0176" name="Oval 4"/>
          <p:cNvSpPr>
            <a:spLocks noChangeArrowheads="1"/>
          </p:cNvSpPr>
          <p:nvPr/>
        </p:nvSpPr>
        <p:spPr bwMode="auto">
          <a:xfrm>
            <a:off x="7847013" y="54102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cxnSp>
        <p:nvCxnSpPr>
          <p:cNvPr id="89153" name="Straight Arrow Connector 98"/>
          <p:cNvCxnSpPr>
            <a:cxnSpLocks noChangeShapeType="1"/>
          </p:cNvCxnSpPr>
          <p:nvPr/>
        </p:nvCxnSpPr>
        <p:spPr bwMode="auto">
          <a:xfrm flipH="1" flipV="1">
            <a:off x="4462463" y="5145088"/>
            <a:ext cx="1533525" cy="1587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7200" y="5867400"/>
            <a:ext cx="7467600" cy="584775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000" dirty="0">
                <a:solidFill>
                  <a:srgbClr val="FFFF00"/>
                </a:solidFill>
              </a:rPr>
              <a:t>Uses a reverse comparator</a:t>
            </a:r>
          </a:p>
        </p:txBody>
      </p:sp>
    </p:spTree>
    <p:extLst>
      <p:ext uri="{BB962C8B-B14F-4D97-AF65-F5344CB8AC3E}">
        <p14:creationId xmlns:p14="http://schemas.microsoft.com/office/powerpoint/2010/main" val="971442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74" name="AutoShape 12"/>
          <p:cNvCxnSpPr>
            <a:cxnSpLocks noChangeShapeType="1"/>
          </p:cNvCxnSpPr>
          <p:nvPr/>
        </p:nvCxnSpPr>
        <p:spPr bwMode="auto">
          <a:xfrm rot="5400000" flipH="1" flipV="1">
            <a:off x="3702844" y="354091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5" name="AutoShape 12"/>
          <p:cNvCxnSpPr>
            <a:cxnSpLocks noChangeShapeType="1"/>
          </p:cNvCxnSpPr>
          <p:nvPr/>
        </p:nvCxnSpPr>
        <p:spPr bwMode="auto">
          <a:xfrm rot="5400000" flipH="1" flipV="1">
            <a:off x="1901825" y="3386138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3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0FAF994-E750-4B6B-B686-1F32800FFE1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Adding Elements to the Heap (4)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5" name="Rectangle 8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6" name="Rectangle 9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8" name="Rectangle 11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1" name="Rectangle 18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2" name="Text Box 22"/>
          <p:cNvSpPr txBox="1">
            <a:spLocks noChangeArrowheads="1"/>
          </p:cNvSpPr>
          <p:nvPr/>
        </p:nvSpPr>
        <p:spPr bwMode="auto">
          <a:xfrm>
            <a:off x="847725" y="1238250"/>
            <a:ext cx="72009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Adding 3, 5, 1, 19, 11, and 22 to a heap, initially empty</a:t>
            </a:r>
          </a:p>
        </p:txBody>
      </p:sp>
      <p:sp>
        <p:nvSpPr>
          <p:cNvPr id="91153" name="Rectangle 24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4" name="Rectangle 26"/>
          <p:cNvSpPr>
            <a:spLocks noChangeArrowheads="1"/>
          </p:cNvSpPr>
          <p:nvPr/>
        </p:nvSpPr>
        <p:spPr bwMode="auto">
          <a:xfrm>
            <a:off x="0" y="2163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6" name="Oval 4"/>
          <p:cNvSpPr>
            <a:spLocks noChangeArrowheads="1"/>
          </p:cNvSpPr>
          <p:nvPr/>
        </p:nvSpPr>
        <p:spPr bwMode="auto">
          <a:xfrm>
            <a:off x="1228725" y="26257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1157" name="AutoShape 12"/>
          <p:cNvCxnSpPr>
            <a:cxnSpLocks noChangeShapeType="1"/>
            <a:endCxn id="91156" idx="3"/>
          </p:cNvCxnSpPr>
          <p:nvPr/>
        </p:nvCxnSpPr>
        <p:spPr bwMode="auto">
          <a:xfrm rot="5400000" flipH="1" flipV="1">
            <a:off x="980281" y="292814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8" name="Oval 4"/>
          <p:cNvSpPr>
            <a:spLocks noChangeArrowheads="1"/>
          </p:cNvSpPr>
          <p:nvPr/>
        </p:nvSpPr>
        <p:spPr bwMode="auto">
          <a:xfrm>
            <a:off x="754063" y="31734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1159" name="Oval 4"/>
          <p:cNvSpPr>
            <a:spLocks noChangeArrowheads="1"/>
          </p:cNvSpPr>
          <p:nvPr/>
        </p:nvSpPr>
        <p:spPr bwMode="auto">
          <a:xfrm>
            <a:off x="2170113" y="31369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1160" name="AutoShape 10"/>
          <p:cNvCxnSpPr>
            <a:cxnSpLocks noChangeShapeType="1"/>
            <a:stCxn id="91159" idx="1"/>
            <a:endCxn id="91156" idx="5"/>
          </p:cNvCxnSpPr>
          <p:nvPr/>
        </p:nvCxnSpPr>
        <p:spPr bwMode="auto">
          <a:xfrm rot="16200000" flipV="1">
            <a:off x="1716882" y="2683668"/>
            <a:ext cx="285750" cy="7159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61" name="AutoShape 12"/>
          <p:cNvCxnSpPr>
            <a:cxnSpLocks noChangeShapeType="1"/>
          </p:cNvCxnSpPr>
          <p:nvPr/>
        </p:nvCxnSpPr>
        <p:spPr bwMode="auto">
          <a:xfrm rot="5400000" flipH="1" flipV="1">
            <a:off x="525462" y="3459163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62" name="Oval 4"/>
          <p:cNvSpPr>
            <a:spLocks noChangeArrowheads="1"/>
          </p:cNvSpPr>
          <p:nvPr/>
        </p:nvSpPr>
        <p:spPr bwMode="auto">
          <a:xfrm>
            <a:off x="300038" y="35909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1163" name="Oval 4"/>
          <p:cNvSpPr>
            <a:spLocks noChangeArrowheads="1"/>
          </p:cNvSpPr>
          <p:nvPr/>
        </p:nvSpPr>
        <p:spPr bwMode="auto">
          <a:xfrm>
            <a:off x="1220788" y="35909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1164" name="AutoShape 10"/>
          <p:cNvCxnSpPr>
            <a:cxnSpLocks noChangeShapeType="1"/>
            <a:stCxn id="91163" idx="1"/>
          </p:cNvCxnSpPr>
          <p:nvPr/>
        </p:nvCxnSpPr>
        <p:spPr bwMode="auto">
          <a:xfrm rot="16200000" flipV="1">
            <a:off x="1054100" y="3424238"/>
            <a:ext cx="1619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66" name="Oval 4"/>
          <p:cNvSpPr>
            <a:spLocks noChangeArrowheads="1"/>
          </p:cNvSpPr>
          <p:nvPr/>
        </p:nvSpPr>
        <p:spPr bwMode="auto">
          <a:xfrm>
            <a:off x="1676400" y="35909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91167" name="Oval 4"/>
          <p:cNvSpPr>
            <a:spLocks noChangeArrowheads="1"/>
          </p:cNvSpPr>
          <p:nvPr/>
        </p:nvSpPr>
        <p:spPr bwMode="auto">
          <a:xfrm>
            <a:off x="2608263" y="359092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88</a:t>
            </a:r>
          </a:p>
        </p:txBody>
      </p:sp>
      <p:cxnSp>
        <p:nvCxnSpPr>
          <p:cNvPr id="91168" name="AutoShape 10"/>
          <p:cNvCxnSpPr>
            <a:cxnSpLocks noChangeShapeType="1"/>
            <a:stCxn id="91167" idx="1"/>
            <a:endCxn id="91159" idx="5"/>
          </p:cNvCxnSpPr>
          <p:nvPr/>
        </p:nvCxnSpPr>
        <p:spPr bwMode="auto">
          <a:xfrm flipH="1" flipV="1">
            <a:off x="2443826" y="3409259"/>
            <a:ext cx="211399" cy="2283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69" name="Oval 4"/>
          <p:cNvSpPr>
            <a:spLocks noChangeArrowheads="1"/>
          </p:cNvSpPr>
          <p:nvPr/>
        </p:nvSpPr>
        <p:spPr bwMode="auto">
          <a:xfrm>
            <a:off x="4405313" y="2708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1170" name="AutoShape 12"/>
          <p:cNvCxnSpPr>
            <a:cxnSpLocks noChangeShapeType="1"/>
            <a:endCxn id="91169" idx="3"/>
          </p:cNvCxnSpPr>
          <p:nvPr/>
        </p:nvCxnSpPr>
        <p:spPr bwMode="auto">
          <a:xfrm rot="5400000" flipH="1" flipV="1">
            <a:off x="4156869" y="30106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71" name="Oval 4"/>
          <p:cNvSpPr>
            <a:spLocks noChangeArrowheads="1"/>
          </p:cNvSpPr>
          <p:nvPr/>
        </p:nvSpPr>
        <p:spPr bwMode="auto">
          <a:xfrm>
            <a:off x="3930650" y="32559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1172" name="Oval 4"/>
          <p:cNvSpPr>
            <a:spLocks noChangeArrowheads="1"/>
          </p:cNvSpPr>
          <p:nvPr/>
        </p:nvSpPr>
        <p:spPr bwMode="auto">
          <a:xfrm>
            <a:off x="5346700" y="321945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88</a:t>
            </a:r>
          </a:p>
        </p:txBody>
      </p:sp>
      <p:cxnSp>
        <p:nvCxnSpPr>
          <p:cNvPr id="91173" name="AutoShape 10"/>
          <p:cNvCxnSpPr>
            <a:cxnSpLocks noChangeShapeType="1"/>
            <a:stCxn id="91172" idx="1"/>
            <a:endCxn id="91169" idx="5"/>
          </p:cNvCxnSpPr>
          <p:nvPr/>
        </p:nvCxnSpPr>
        <p:spPr bwMode="auto">
          <a:xfrm rot="16200000" flipV="1">
            <a:off x="4894262" y="2765426"/>
            <a:ext cx="284163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75" name="Oval 4"/>
          <p:cNvSpPr>
            <a:spLocks noChangeArrowheads="1"/>
          </p:cNvSpPr>
          <p:nvPr/>
        </p:nvSpPr>
        <p:spPr bwMode="auto">
          <a:xfrm>
            <a:off x="3476625" y="36941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1176" name="Oval 4"/>
          <p:cNvSpPr>
            <a:spLocks noChangeArrowheads="1"/>
          </p:cNvSpPr>
          <p:nvPr/>
        </p:nvSpPr>
        <p:spPr bwMode="auto">
          <a:xfrm>
            <a:off x="4397375" y="36941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1177" name="AutoShape 10"/>
          <p:cNvCxnSpPr>
            <a:cxnSpLocks noChangeShapeType="1"/>
            <a:stCxn id="91176" idx="1"/>
          </p:cNvCxnSpPr>
          <p:nvPr/>
        </p:nvCxnSpPr>
        <p:spPr bwMode="auto">
          <a:xfrm rot="16200000" flipV="1">
            <a:off x="4219575" y="3516313"/>
            <a:ext cx="18415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78" name="AutoShape 12"/>
          <p:cNvCxnSpPr>
            <a:cxnSpLocks noChangeShapeType="1"/>
          </p:cNvCxnSpPr>
          <p:nvPr/>
        </p:nvCxnSpPr>
        <p:spPr bwMode="auto">
          <a:xfrm rot="5400000" flipH="1" flipV="1">
            <a:off x="5079206" y="346789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79" name="Oval 4"/>
          <p:cNvSpPr>
            <a:spLocks noChangeArrowheads="1"/>
          </p:cNvSpPr>
          <p:nvPr/>
        </p:nvSpPr>
        <p:spPr bwMode="auto">
          <a:xfrm>
            <a:off x="4852988" y="36941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91180" name="Oval 4"/>
          <p:cNvSpPr>
            <a:spLocks noChangeArrowheads="1"/>
          </p:cNvSpPr>
          <p:nvPr/>
        </p:nvSpPr>
        <p:spPr bwMode="auto">
          <a:xfrm>
            <a:off x="5784850" y="369411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1181" name="AutoShape 10"/>
          <p:cNvCxnSpPr>
            <a:cxnSpLocks noChangeShapeType="1"/>
            <a:stCxn id="91180" idx="1"/>
            <a:endCxn id="91172" idx="5"/>
          </p:cNvCxnSpPr>
          <p:nvPr/>
        </p:nvCxnSpPr>
        <p:spPr bwMode="auto">
          <a:xfrm flipH="1" flipV="1">
            <a:off x="5620413" y="3491809"/>
            <a:ext cx="211399" cy="2490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82" name="Oval 4"/>
          <p:cNvSpPr>
            <a:spLocks noChangeArrowheads="1"/>
          </p:cNvSpPr>
          <p:nvPr/>
        </p:nvSpPr>
        <p:spPr bwMode="auto">
          <a:xfrm>
            <a:off x="7326313" y="26543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88</a:t>
            </a:r>
          </a:p>
        </p:txBody>
      </p:sp>
      <p:cxnSp>
        <p:nvCxnSpPr>
          <p:cNvPr id="91183" name="AutoShape 12"/>
          <p:cNvCxnSpPr>
            <a:cxnSpLocks noChangeShapeType="1"/>
            <a:endCxn id="91182" idx="3"/>
          </p:cNvCxnSpPr>
          <p:nvPr/>
        </p:nvCxnSpPr>
        <p:spPr bwMode="auto">
          <a:xfrm rot="5400000" flipH="1" flipV="1">
            <a:off x="7077075" y="2955926"/>
            <a:ext cx="32702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84" name="Oval 4"/>
          <p:cNvSpPr>
            <a:spLocks noChangeArrowheads="1"/>
          </p:cNvSpPr>
          <p:nvPr/>
        </p:nvSpPr>
        <p:spPr bwMode="auto">
          <a:xfrm>
            <a:off x="6851650" y="32019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11</a:t>
            </a:r>
          </a:p>
        </p:txBody>
      </p:sp>
      <p:sp>
        <p:nvSpPr>
          <p:cNvPr id="91185" name="Oval 4"/>
          <p:cNvSpPr>
            <a:spLocks noChangeArrowheads="1"/>
          </p:cNvSpPr>
          <p:nvPr/>
        </p:nvSpPr>
        <p:spPr bwMode="auto">
          <a:xfrm>
            <a:off x="8267700" y="31654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22</a:t>
            </a:r>
          </a:p>
        </p:txBody>
      </p:sp>
      <p:cxnSp>
        <p:nvCxnSpPr>
          <p:cNvPr id="91186" name="AutoShape 10"/>
          <p:cNvCxnSpPr>
            <a:cxnSpLocks noChangeShapeType="1"/>
            <a:stCxn id="91185" idx="1"/>
            <a:endCxn id="91182" idx="5"/>
          </p:cNvCxnSpPr>
          <p:nvPr/>
        </p:nvCxnSpPr>
        <p:spPr bwMode="auto">
          <a:xfrm rot="16200000" flipV="1">
            <a:off x="7814469" y="2710657"/>
            <a:ext cx="285750" cy="7159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87" name="AutoShape 12"/>
          <p:cNvCxnSpPr>
            <a:cxnSpLocks noChangeShapeType="1"/>
          </p:cNvCxnSpPr>
          <p:nvPr/>
        </p:nvCxnSpPr>
        <p:spPr bwMode="auto">
          <a:xfrm rot="5400000" flipH="1" flipV="1">
            <a:off x="6623844" y="3486944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88" name="Oval 4"/>
          <p:cNvSpPr>
            <a:spLocks noChangeArrowheads="1"/>
          </p:cNvSpPr>
          <p:nvPr/>
        </p:nvSpPr>
        <p:spPr bwMode="auto">
          <a:xfrm>
            <a:off x="6397625" y="36210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3</a:t>
            </a:r>
          </a:p>
        </p:txBody>
      </p:sp>
      <p:sp>
        <p:nvSpPr>
          <p:cNvPr id="91189" name="Oval 4"/>
          <p:cNvSpPr>
            <a:spLocks noChangeArrowheads="1"/>
          </p:cNvSpPr>
          <p:nvPr/>
        </p:nvSpPr>
        <p:spPr bwMode="auto">
          <a:xfrm>
            <a:off x="7318375" y="36210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5</a:t>
            </a:r>
          </a:p>
        </p:txBody>
      </p:sp>
      <p:cxnSp>
        <p:nvCxnSpPr>
          <p:cNvPr id="91190" name="AutoShape 10"/>
          <p:cNvCxnSpPr>
            <a:cxnSpLocks noChangeShapeType="1"/>
            <a:stCxn id="91189" idx="1"/>
          </p:cNvCxnSpPr>
          <p:nvPr/>
        </p:nvCxnSpPr>
        <p:spPr bwMode="auto">
          <a:xfrm rot="16200000" flipV="1">
            <a:off x="7150100" y="3452813"/>
            <a:ext cx="165100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191" name="AutoShape 12"/>
          <p:cNvCxnSpPr>
            <a:cxnSpLocks noChangeShapeType="1"/>
          </p:cNvCxnSpPr>
          <p:nvPr/>
        </p:nvCxnSpPr>
        <p:spPr bwMode="auto">
          <a:xfrm rot="5400000" flipH="1" flipV="1">
            <a:off x="8000206" y="3413919"/>
            <a:ext cx="325438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1192" name="Oval 4"/>
          <p:cNvSpPr>
            <a:spLocks noChangeArrowheads="1"/>
          </p:cNvSpPr>
          <p:nvPr/>
        </p:nvSpPr>
        <p:spPr bwMode="auto">
          <a:xfrm>
            <a:off x="7773988" y="36210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</a:t>
            </a:r>
          </a:p>
        </p:txBody>
      </p:sp>
      <p:sp>
        <p:nvSpPr>
          <p:cNvPr id="91193" name="Oval 4"/>
          <p:cNvSpPr>
            <a:spLocks noChangeArrowheads="1"/>
          </p:cNvSpPr>
          <p:nvPr/>
        </p:nvSpPr>
        <p:spPr bwMode="auto">
          <a:xfrm>
            <a:off x="8705850" y="3621088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ym typeface="Symbol" pitchFamily="18" charset="2"/>
              </a:rPr>
              <a:t>19</a:t>
            </a:r>
          </a:p>
        </p:txBody>
      </p:sp>
      <p:cxnSp>
        <p:nvCxnSpPr>
          <p:cNvPr id="91194" name="AutoShape 10"/>
          <p:cNvCxnSpPr>
            <a:cxnSpLocks noChangeShapeType="1"/>
            <a:stCxn id="91193" idx="1"/>
            <a:endCxn id="91185" idx="5"/>
          </p:cNvCxnSpPr>
          <p:nvPr/>
        </p:nvCxnSpPr>
        <p:spPr bwMode="auto">
          <a:xfrm flipH="1" flipV="1">
            <a:off x="8541413" y="3437834"/>
            <a:ext cx="211399" cy="2299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171" name="Straight Arrow Connector 39"/>
          <p:cNvCxnSpPr>
            <a:cxnSpLocks noChangeShapeType="1"/>
          </p:cNvCxnSpPr>
          <p:nvPr/>
        </p:nvCxnSpPr>
        <p:spPr bwMode="auto">
          <a:xfrm>
            <a:off x="5594350" y="2917825"/>
            <a:ext cx="1204913" cy="1588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172" name="Straight Arrow Connector 39"/>
          <p:cNvCxnSpPr>
            <a:cxnSpLocks noChangeShapeType="1"/>
          </p:cNvCxnSpPr>
          <p:nvPr/>
        </p:nvCxnSpPr>
        <p:spPr bwMode="auto">
          <a:xfrm>
            <a:off x="2600325" y="3063875"/>
            <a:ext cx="1204913" cy="1588"/>
          </a:xfrm>
          <a:prstGeom prst="straightConnector1">
            <a:avLst/>
          </a:prstGeom>
          <a:ln>
            <a:solidFill>
              <a:srgbClr val="FF0000"/>
            </a:solidFill>
            <a:headEnd type="none" w="sm" len="sm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09600" y="5257800"/>
            <a:ext cx="7467600" cy="584775"/>
          </a:xfrm>
          <a:prstGeom prst="rect">
            <a:avLst/>
          </a:prstGeom>
          <a:solidFill>
            <a:schemeClr val="accent4">
              <a:lumMod val="1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4000" dirty="0">
                <a:solidFill>
                  <a:srgbClr val="FFFF00"/>
                </a:solidFill>
              </a:rPr>
              <a:t>Uses a reverse comparator</a:t>
            </a:r>
          </a:p>
        </p:txBody>
      </p:sp>
    </p:spTree>
    <p:extLst>
      <p:ext uri="{BB962C8B-B14F-4D97-AF65-F5344CB8AC3E}">
        <p14:creationId xmlns:p14="http://schemas.microsoft.com/office/powerpoint/2010/main" val="2294602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53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 Example (1)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08" y="1203276"/>
            <a:ext cx="6257686" cy="3281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51367"/>
            <a:ext cx="6809087" cy="1146219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</p:pic>
      <p:cxnSp>
        <p:nvCxnSpPr>
          <p:cNvPr id="4" name="Straight Arrow Connector 3"/>
          <p:cNvCxnSpPr/>
          <p:nvPr/>
        </p:nvCxnSpPr>
        <p:spPr>
          <a:xfrm>
            <a:off x="3557211" y="2539136"/>
            <a:ext cx="502276" cy="41212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7318" y="2539136"/>
            <a:ext cx="502276" cy="41212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15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54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Insertion Example (2)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6" y="1460047"/>
            <a:ext cx="7080821" cy="378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197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D7FDBB0-B00C-4735-8543-28A43ABBD0FF}" type="slidenum">
              <a:rPr lang="en-US"/>
              <a:pPr/>
              <a:t>55</a:t>
            </a:fld>
            <a:endParaRPr lang="en-US"/>
          </a:p>
        </p:txBody>
      </p:sp>
      <p:sp>
        <p:nvSpPr>
          <p:cNvPr id="873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63612"/>
          </a:xfrm>
        </p:spPr>
        <p:txBody>
          <a:bodyPr/>
          <a:lstStyle/>
          <a:p>
            <a:r>
              <a:rPr lang="en-US" sz="4000" dirty="0"/>
              <a:t>Removal from a Heap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457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Method </a:t>
            </a:r>
            <a:r>
              <a:rPr lang="en-US" sz="2800" dirty="0">
                <a:solidFill>
                  <a:srgbClr val="FFFF00"/>
                </a:solidFill>
              </a:rPr>
              <a:t>removeMin( ) </a:t>
            </a:r>
            <a:r>
              <a:rPr lang="en-US" sz="2800" dirty="0"/>
              <a:t>of the priority queue ADT corresponds to the removal of the root key from the heap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removal algorithm consists of three steps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Replace the root key with the key of the </a:t>
            </a:r>
            <a:r>
              <a:rPr lang="en-US" sz="2400" dirty="0">
                <a:solidFill>
                  <a:srgbClr val="FFFF00"/>
                </a:solidFill>
              </a:rPr>
              <a:t>last node </a:t>
            </a:r>
            <a:r>
              <a:rPr lang="en-US" sz="2400" b="1" i="1" dirty="0">
                <a:latin typeface="Times New Roman" pitchFamily="18" charset="0"/>
              </a:rPr>
              <a:t>w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Remove </a:t>
            </a:r>
            <a:r>
              <a:rPr lang="en-US" sz="2400" b="1" i="1" dirty="0">
                <a:latin typeface="Times New Roman" pitchFamily="18" charset="0"/>
              </a:rPr>
              <a:t>w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Restore the heap-order property</a:t>
            </a:r>
            <a:endParaRPr lang="en-US" sz="2000" dirty="0"/>
          </a:p>
        </p:txBody>
      </p:sp>
      <p:sp>
        <p:nvSpPr>
          <p:cNvPr id="873476" name="Oval 4"/>
          <p:cNvSpPr>
            <a:spLocks noChangeArrowheads="1"/>
          </p:cNvSpPr>
          <p:nvPr/>
        </p:nvSpPr>
        <p:spPr bwMode="auto">
          <a:xfrm>
            <a:off x="6589713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73477" name="Oval 5"/>
          <p:cNvSpPr>
            <a:spLocks noChangeArrowheads="1"/>
          </p:cNvSpPr>
          <p:nvPr/>
        </p:nvSpPr>
        <p:spPr bwMode="auto">
          <a:xfrm>
            <a:off x="7400925" y="2263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73478" name="Oval 6"/>
          <p:cNvSpPr>
            <a:spLocks noChangeArrowheads="1"/>
          </p:cNvSpPr>
          <p:nvPr/>
        </p:nvSpPr>
        <p:spPr bwMode="auto">
          <a:xfrm>
            <a:off x="5637213" y="2263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73479" name="Oval 7"/>
          <p:cNvSpPr>
            <a:spLocks noChangeArrowheads="1"/>
          </p:cNvSpPr>
          <p:nvPr/>
        </p:nvSpPr>
        <p:spPr bwMode="auto">
          <a:xfrm>
            <a:off x="6224588" y="27749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873480" name="AutoShape 8"/>
          <p:cNvCxnSpPr>
            <a:cxnSpLocks noChangeShapeType="1"/>
            <a:stCxn id="873476" idx="3"/>
            <a:endCxn id="873478" idx="7"/>
          </p:cNvCxnSpPr>
          <p:nvPr/>
        </p:nvCxnSpPr>
        <p:spPr bwMode="auto">
          <a:xfrm flipH="1">
            <a:off x="5910263" y="2033588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81" name="AutoShape 9"/>
          <p:cNvCxnSpPr>
            <a:cxnSpLocks noChangeShapeType="1"/>
            <a:stCxn id="873477" idx="1"/>
            <a:endCxn id="873476" idx="5"/>
          </p:cNvCxnSpPr>
          <p:nvPr/>
        </p:nvCxnSpPr>
        <p:spPr bwMode="auto">
          <a:xfrm flipH="1" flipV="1">
            <a:off x="6862763" y="2033588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82" name="AutoShape 10"/>
          <p:cNvCxnSpPr>
            <a:cxnSpLocks noChangeShapeType="1"/>
            <a:stCxn id="873484" idx="7"/>
            <a:endCxn id="873478" idx="3"/>
          </p:cNvCxnSpPr>
          <p:nvPr/>
        </p:nvCxnSpPr>
        <p:spPr bwMode="auto">
          <a:xfrm flipV="1">
            <a:off x="5322888" y="2544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83" name="AutoShape 11"/>
          <p:cNvCxnSpPr>
            <a:cxnSpLocks noChangeShapeType="1"/>
            <a:stCxn id="873479" idx="1"/>
            <a:endCxn id="873478" idx="5"/>
          </p:cNvCxnSpPr>
          <p:nvPr/>
        </p:nvCxnSpPr>
        <p:spPr bwMode="auto">
          <a:xfrm flipH="1" flipV="1">
            <a:off x="5910263" y="2544763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3484" name="Oval 12"/>
          <p:cNvSpPr>
            <a:spLocks noChangeArrowheads="1"/>
          </p:cNvSpPr>
          <p:nvPr/>
        </p:nvSpPr>
        <p:spPr bwMode="auto">
          <a:xfrm>
            <a:off x="5049838" y="2774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73485" name="Freeform 13"/>
          <p:cNvSpPr>
            <a:spLocks/>
          </p:cNvSpPr>
          <p:nvPr/>
        </p:nvSpPr>
        <p:spPr bwMode="auto">
          <a:xfrm>
            <a:off x="6553200" y="2979738"/>
            <a:ext cx="895350" cy="411162"/>
          </a:xfrm>
          <a:custGeom>
            <a:avLst/>
            <a:gdLst/>
            <a:ahLst/>
            <a:cxnLst>
              <a:cxn ang="0">
                <a:pos x="564" y="259"/>
              </a:cxn>
              <a:cxn ang="0">
                <a:pos x="324" y="43"/>
              </a:cxn>
              <a:cxn ang="0">
                <a:pos x="0" y="1"/>
              </a:cxn>
            </a:cxnLst>
            <a:rect l="0" t="0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486" name="Text Box 14"/>
          <p:cNvSpPr txBox="1">
            <a:spLocks noChangeArrowheads="1"/>
          </p:cNvSpPr>
          <p:nvPr/>
        </p:nvSpPr>
        <p:spPr bwMode="auto">
          <a:xfrm>
            <a:off x="6781800" y="3413125"/>
            <a:ext cx="12065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last node</a:t>
            </a:r>
          </a:p>
        </p:txBody>
      </p:sp>
      <p:sp>
        <p:nvSpPr>
          <p:cNvPr id="873487" name="Text Box 15"/>
          <p:cNvSpPr txBox="1">
            <a:spLocks noChangeArrowheads="1"/>
          </p:cNvSpPr>
          <p:nvPr/>
        </p:nvSpPr>
        <p:spPr bwMode="auto">
          <a:xfrm>
            <a:off x="6435725" y="2466975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w</a:t>
            </a:r>
          </a:p>
        </p:txBody>
      </p:sp>
      <p:sp>
        <p:nvSpPr>
          <p:cNvPr id="873488" name="Oval 16"/>
          <p:cNvSpPr>
            <a:spLocks noChangeArrowheads="1"/>
          </p:cNvSpPr>
          <p:nvPr/>
        </p:nvSpPr>
        <p:spPr bwMode="auto">
          <a:xfrm>
            <a:off x="6513513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73489" name="Oval 17"/>
          <p:cNvSpPr>
            <a:spLocks noChangeArrowheads="1"/>
          </p:cNvSpPr>
          <p:nvPr/>
        </p:nvSpPr>
        <p:spPr bwMode="auto">
          <a:xfrm>
            <a:off x="7324725" y="45497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73490" name="Oval 18"/>
          <p:cNvSpPr>
            <a:spLocks noChangeArrowheads="1"/>
          </p:cNvSpPr>
          <p:nvPr/>
        </p:nvSpPr>
        <p:spPr bwMode="auto">
          <a:xfrm>
            <a:off x="5561013" y="45497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873491" name="AutoShape 19"/>
          <p:cNvCxnSpPr>
            <a:cxnSpLocks noChangeShapeType="1"/>
            <a:stCxn id="873488" idx="3"/>
            <a:endCxn id="873490" idx="7"/>
          </p:cNvCxnSpPr>
          <p:nvPr/>
        </p:nvCxnSpPr>
        <p:spPr bwMode="auto">
          <a:xfrm flipH="1">
            <a:off x="5834063" y="4330700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92" name="AutoShape 20"/>
          <p:cNvCxnSpPr>
            <a:cxnSpLocks noChangeShapeType="1"/>
            <a:stCxn id="873489" idx="1"/>
            <a:endCxn id="873488" idx="5"/>
          </p:cNvCxnSpPr>
          <p:nvPr/>
        </p:nvCxnSpPr>
        <p:spPr bwMode="auto">
          <a:xfrm flipH="1" flipV="1">
            <a:off x="6786563" y="4330700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93" name="AutoShape 21"/>
          <p:cNvCxnSpPr>
            <a:cxnSpLocks noChangeShapeType="1"/>
            <a:stCxn id="873495" idx="7"/>
            <a:endCxn id="873490" idx="3"/>
          </p:cNvCxnSpPr>
          <p:nvPr/>
        </p:nvCxnSpPr>
        <p:spPr bwMode="auto">
          <a:xfrm flipV="1">
            <a:off x="5246688" y="4830763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3494" name="AutoShape 22"/>
          <p:cNvCxnSpPr>
            <a:cxnSpLocks noChangeShapeType="1"/>
            <a:stCxn id="873497" idx="0"/>
            <a:endCxn id="873490" idx="5"/>
          </p:cNvCxnSpPr>
          <p:nvPr/>
        </p:nvCxnSpPr>
        <p:spPr bwMode="auto">
          <a:xfrm flipH="1" flipV="1">
            <a:off x="5834063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</p:cxnSp>
      <p:sp>
        <p:nvSpPr>
          <p:cNvPr id="873495" name="Oval 23"/>
          <p:cNvSpPr>
            <a:spLocks noChangeArrowheads="1"/>
          </p:cNvSpPr>
          <p:nvPr/>
        </p:nvSpPr>
        <p:spPr bwMode="auto">
          <a:xfrm>
            <a:off x="4973638" y="5060950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73496" name="Text Box 24"/>
          <p:cNvSpPr txBox="1">
            <a:spLocks noChangeArrowheads="1"/>
          </p:cNvSpPr>
          <p:nvPr/>
        </p:nvSpPr>
        <p:spPr bwMode="auto">
          <a:xfrm>
            <a:off x="6172200" y="4667250"/>
            <a:ext cx="3873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w</a:t>
            </a:r>
          </a:p>
        </p:txBody>
      </p:sp>
      <p:sp>
        <p:nvSpPr>
          <p:cNvPr id="873497" name="Rectangle 25"/>
          <p:cNvSpPr>
            <a:spLocks noChangeAspect="1" noChangeArrowheads="1"/>
          </p:cNvSpPr>
          <p:nvPr/>
        </p:nvSpPr>
        <p:spPr bwMode="auto">
          <a:xfrm>
            <a:off x="6094413" y="5064125"/>
            <a:ext cx="230187" cy="231775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873498" name="Freeform 26"/>
          <p:cNvSpPr>
            <a:spLocks/>
          </p:cNvSpPr>
          <p:nvPr/>
        </p:nvSpPr>
        <p:spPr bwMode="auto">
          <a:xfrm>
            <a:off x="5334000" y="5281613"/>
            <a:ext cx="895350" cy="411162"/>
          </a:xfrm>
          <a:custGeom>
            <a:avLst/>
            <a:gdLst/>
            <a:ahLst/>
            <a:cxnLst>
              <a:cxn ang="0">
                <a:pos x="564" y="259"/>
              </a:cxn>
              <a:cxn ang="0">
                <a:pos x="324" y="43"/>
              </a:cxn>
              <a:cxn ang="0">
                <a:pos x="0" y="1"/>
              </a:cxn>
            </a:cxnLst>
            <a:rect l="0" t="0" r="r" b="b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3499" name="Text Box 27"/>
          <p:cNvSpPr txBox="1">
            <a:spLocks noChangeArrowheads="1"/>
          </p:cNvSpPr>
          <p:nvPr/>
        </p:nvSpPr>
        <p:spPr bwMode="auto">
          <a:xfrm>
            <a:off x="5292725" y="5715000"/>
            <a:ext cx="17494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new last node</a:t>
            </a:r>
          </a:p>
        </p:txBody>
      </p:sp>
    </p:spTree>
    <p:extLst>
      <p:ext uri="{BB962C8B-B14F-4D97-AF65-F5344CB8AC3E}">
        <p14:creationId xmlns:p14="http://schemas.microsoft.com/office/powerpoint/2010/main" val="1686776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56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Down-Heap Bubbling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02451" cy="43213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After replacing the root key with the key </a:t>
            </a:r>
            <a:r>
              <a:rPr lang="en-US" sz="28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the last node, the heap-order property may be violated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Two cases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(root) has no right child, let s be the left child of 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Otherwise (</a:t>
            </a: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has both children), let s be the child with the smallest key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k(r)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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k(s) then the heap order is satisfied and the algorithm is complete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k(r) &gt; k(s) then the heap order must be restored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Down-heap terminates when key </a:t>
            </a:r>
            <a:r>
              <a:rPr lang="en-US" sz="24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reaches a leaf or a node whose children have keys greater than or equal to </a:t>
            </a:r>
            <a:r>
              <a:rPr lang="en-US" sz="24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1906" y="6113624"/>
            <a:ext cx="5571388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Since a heap has height </a:t>
            </a:r>
            <a:r>
              <a:rPr lang="en-US" sz="2000" i="1" dirty="0">
                <a:solidFill>
                  <a:srgbClr val="FFFF00"/>
                </a:solidFill>
              </a:rPr>
              <a:t>O</a:t>
            </a:r>
            <a:r>
              <a:rPr lang="en-US" sz="2000" dirty="0">
                <a:solidFill>
                  <a:srgbClr val="FFFF00"/>
                </a:solidFill>
              </a:rPr>
              <a:t>(log </a:t>
            </a:r>
            <a:r>
              <a:rPr lang="en-US" sz="2000" i="1" dirty="0">
                <a:solidFill>
                  <a:srgbClr val="FFFF00"/>
                </a:solidFill>
              </a:rPr>
              <a:t>n</a:t>
            </a:r>
            <a:r>
              <a:rPr lang="en-US" sz="2000" dirty="0">
                <a:solidFill>
                  <a:srgbClr val="FFFF00"/>
                </a:solidFill>
              </a:rPr>
              <a:t>), down-heap runs in </a:t>
            </a:r>
            <a:r>
              <a:rPr lang="en-US" sz="2000" i="1" dirty="0">
                <a:solidFill>
                  <a:srgbClr val="FFFF00"/>
                </a:solidFill>
              </a:rPr>
              <a:t>O</a:t>
            </a:r>
            <a:r>
              <a:rPr lang="en-US" sz="2000" dirty="0">
                <a:solidFill>
                  <a:srgbClr val="FFFF00"/>
                </a:solidFill>
              </a:rPr>
              <a:t>(log </a:t>
            </a:r>
            <a:r>
              <a:rPr lang="en-US" sz="2000" i="1" dirty="0">
                <a:solidFill>
                  <a:srgbClr val="FFFF00"/>
                </a:solidFill>
              </a:rPr>
              <a:t>n</a:t>
            </a:r>
            <a:r>
              <a:rPr lang="en-US" sz="2000" dirty="0">
                <a:solidFill>
                  <a:srgbClr val="FFFF00"/>
                </a:solidFill>
              </a:rPr>
              <a:t>)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72" y="5781111"/>
            <a:ext cx="1247710" cy="9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433" y="5280338"/>
            <a:ext cx="6031527" cy="14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57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Down-Heap Bubbling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682" y="1338931"/>
            <a:ext cx="7405027" cy="381905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3760631" y="3103336"/>
            <a:ext cx="476519" cy="5280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45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58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Down-Heap Bubbling</a:t>
            </a: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092" y="1805329"/>
            <a:ext cx="7555785" cy="399458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9962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F5E36DC-5A0B-4F9A-BC32-DDC7CA3DDC18}" type="slidenum">
              <a:rPr lang="en-US"/>
              <a:pPr/>
              <a:t>59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75369" y="1539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Merging Two Heaps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5239" y="1624013"/>
            <a:ext cx="4107899" cy="3768092"/>
          </a:xfrm>
          <a:solidFill>
            <a:srgbClr val="000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Given two heaps and a key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</a:p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One can create a new heap with the root node storing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400" dirty="0">
                <a:solidFill>
                  <a:srgbClr val="FFFF00"/>
                </a:solidFill>
              </a:rPr>
              <a:t> and with the two heaps as sub-trees</a:t>
            </a:r>
          </a:p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One performs a down-heap to restore the heap-order property </a:t>
            </a:r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6635750" y="2906713"/>
            <a:ext cx="285750" cy="28416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8439" name="AutoShape 5"/>
          <p:cNvCxnSpPr>
            <a:cxnSpLocks noChangeShapeType="1"/>
            <a:stCxn id="18438" idx="3"/>
            <a:endCxn id="18441" idx="7"/>
          </p:cNvCxnSpPr>
          <p:nvPr/>
        </p:nvCxnSpPr>
        <p:spPr bwMode="auto">
          <a:xfrm flipH="1">
            <a:off x="5791200" y="3168650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0" name="AutoShape 6"/>
          <p:cNvCxnSpPr>
            <a:cxnSpLocks noChangeShapeType="1"/>
            <a:stCxn id="18446" idx="1"/>
            <a:endCxn id="18438" idx="5"/>
          </p:cNvCxnSpPr>
          <p:nvPr/>
        </p:nvCxnSpPr>
        <p:spPr bwMode="auto">
          <a:xfrm flipH="1" flipV="1">
            <a:off x="6880225" y="3168650"/>
            <a:ext cx="801688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1" name="Oval 8"/>
          <p:cNvSpPr>
            <a:spLocks noChangeArrowheads="1"/>
          </p:cNvSpPr>
          <p:nvPr/>
        </p:nvSpPr>
        <p:spPr bwMode="auto">
          <a:xfrm>
            <a:off x="5548313" y="33623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070600" y="38179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43" name="AutoShape 14"/>
          <p:cNvCxnSpPr>
            <a:cxnSpLocks noChangeShapeType="1"/>
            <a:stCxn id="18445" idx="7"/>
            <a:endCxn id="18441" idx="3"/>
          </p:cNvCxnSpPr>
          <p:nvPr/>
        </p:nvCxnSpPr>
        <p:spPr bwMode="auto">
          <a:xfrm flipV="1">
            <a:off x="5268913" y="36131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4" name="AutoShape 15"/>
          <p:cNvCxnSpPr>
            <a:cxnSpLocks noChangeShapeType="1"/>
            <a:stCxn id="18442" idx="1"/>
            <a:endCxn id="18441" idx="5"/>
          </p:cNvCxnSpPr>
          <p:nvPr/>
        </p:nvCxnSpPr>
        <p:spPr bwMode="auto">
          <a:xfrm flipH="1" flipV="1">
            <a:off x="5791200" y="36131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45" name="Oval 16"/>
          <p:cNvSpPr>
            <a:spLocks noChangeArrowheads="1"/>
          </p:cNvSpPr>
          <p:nvPr/>
        </p:nvSpPr>
        <p:spPr bwMode="auto">
          <a:xfrm>
            <a:off x="5026025" y="38179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46" name="Oval 22"/>
          <p:cNvSpPr>
            <a:spLocks noChangeArrowheads="1"/>
          </p:cNvSpPr>
          <p:nvPr/>
        </p:nvSpPr>
        <p:spPr bwMode="auto">
          <a:xfrm>
            <a:off x="7640638" y="33639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47" name="Oval 23"/>
          <p:cNvSpPr>
            <a:spLocks noChangeArrowheads="1"/>
          </p:cNvSpPr>
          <p:nvPr/>
        </p:nvSpPr>
        <p:spPr bwMode="auto">
          <a:xfrm>
            <a:off x="8162925" y="38195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48" name="AutoShape 28"/>
          <p:cNvCxnSpPr>
            <a:cxnSpLocks noChangeShapeType="1"/>
            <a:stCxn id="18450" idx="7"/>
            <a:endCxn id="18446" idx="3"/>
          </p:cNvCxnSpPr>
          <p:nvPr/>
        </p:nvCxnSpPr>
        <p:spPr bwMode="auto">
          <a:xfrm flipV="1">
            <a:off x="7361238" y="36147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49" name="AutoShape 29"/>
          <p:cNvCxnSpPr>
            <a:cxnSpLocks noChangeShapeType="1"/>
            <a:stCxn id="18447" idx="1"/>
            <a:endCxn id="18446" idx="5"/>
          </p:cNvCxnSpPr>
          <p:nvPr/>
        </p:nvCxnSpPr>
        <p:spPr bwMode="auto">
          <a:xfrm flipH="1" flipV="1">
            <a:off x="7883525" y="36147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0" name="Oval 30"/>
          <p:cNvSpPr>
            <a:spLocks noChangeArrowheads="1"/>
          </p:cNvSpPr>
          <p:nvPr/>
        </p:nvSpPr>
        <p:spPr bwMode="auto">
          <a:xfrm>
            <a:off x="7118350" y="38195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51" name="Oval 39"/>
          <p:cNvSpPr>
            <a:spLocks noChangeArrowheads="1"/>
          </p:cNvSpPr>
          <p:nvPr/>
        </p:nvSpPr>
        <p:spPr bwMode="auto">
          <a:xfrm>
            <a:off x="5548313" y="1546225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52" name="Oval 40"/>
          <p:cNvSpPr>
            <a:spLocks noChangeArrowheads="1"/>
          </p:cNvSpPr>
          <p:nvPr/>
        </p:nvSpPr>
        <p:spPr bwMode="auto">
          <a:xfrm>
            <a:off x="6070600" y="2001838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53" name="AutoShape 45"/>
          <p:cNvCxnSpPr>
            <a:cxnSpLocks noChangeShapeType="1"/>
            <a:stCxn id="18455" idx="7"/>
            <a:endCxn id="18451" idx="3"/>
          </p:cNvCxnSpPr>
          <p:nvPr/>
        </p:nvCxnSpPr>
        <p:spPr bwMode="auto">
          <a:xfrm flipV="1">
            <a:off x="5268913" y="1797050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4" name="AutoShape 46"/>
          <p:cNvCxnSpPr>
            <a:cxnSpLocks noChangeShapeType="1"/>
            <a:stCxn id="18452" idx="1"/>
            <a:endCxn id="18451" idx="5"/>
          </p:cNvCxnSpPr>
          <p:nvPr/>
        </p:nvCxnSpPr>
        <p:spPr bwMode="auto">
          <a:xfrm flipH="1" flipV="1">
            <a:off x="5791200" y="1797050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55" name="Oval 47"/>
          <p:cNvSpPr>
            <a:spLocks noChangeArrowheads="1"/>
          </p:cNvSpPr>
          <p:nvPr/>
        </p:nvSpPr>
        <p:spPr bwMode="auto">
          <a:xfrm>
            <a:off x="5026025" y="200183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56" name="Oval 53"/>
          <p:cNvSpPr>
            <a:spLocks noChangeArrowheads="1"/>
          </p:cNvSpPr>
          <p:nvPr/>
        </p:nvSpPr>
        <p:spPr bwMode="auto">
          <a:xfrm>
            <a:off x="7640638" y="15478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8457" name="Oval 54"/>
          <p:cNvSpPr>
            <a:spLocks noChangeArrowheads="1"/>
          </p:cNvSpPr>
          <p:nvPr/>
        </p:nvSpPr>
        <p:spPr bwMode="auto">
          <a:xfrm>
            <a:off x="8162925" y="20034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58" name="AutoShape 59"/>
          <p:cNvCxnSpPr>
            <a:cxnSpLocks noChangeShapeType="1"/>
            <a:stCxn id="18460" idx="7"/>
            <a:endCxn id="18456" idx="3"/>
          </p:cNvCxnSpPr>
          <p:nvPr/>
        </p:nvCxnSpPr>
        <p:spPr bwMode="auto">
          <a:xfrm flipV="1">
            <a:off x="7361238" y="1798638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59" name="AutoShape 60"/>
          <p:cNvCxnSpPr>
            <a:cxnSpLocks noChangeShapeType="1"/>
            <a:stCxn id="18457" idx="1"/>
            <a:endCxn id="18456" idx="5"/>
          </p:cNvCxnSpPr>
          <p:nvPr/>
        </p:nvCxnSpPr>
        <p:spPr bwMode="auto">
          <a:xfrm flipH="1" flipV="1">
            <a:off x="7883525" y="1798638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0" name="Oval 61"/>
          <p:cNvSpPr>
            <a:spLocks noChangeArrowheads="1"/>
          </p:cNvSpPr>
          <p:nvPr/>
        </p:nvSpPr>
        <p:spPr bwMode="auto">
          <a:xfrm>
            <a:off x="7118350" y="20034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61" name="Oval 69"/>
          <p:cNvSpPr>
            <a:spLocks noChangeArrowheads="1"/>
          </p:cNvSpPr>
          <p:nvPr/>
        </p:nvSpPr>
        <p:spPr bwMode="auto">
          <a:xfrm>
            <a:off x="6635750" y="4724400"/>
            <a:ext cx="285750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8462" name="AutoShape 70"/>
          <p:cNvCxnSpPr>
            <a:cxnSpLocks noChangeShapeType="1"/>
            <a:stCxn id="18461" idx="3"/>
            <a:endCxn id="18464" idx="7"/>
          </p:cNvCxnSpPr>
          <p:nvPr/>
        </p:nvCxnSpPr>
        <p:spPr bwMode="auto">
          <a:xfrm flipH="1">
            <a:off x="5791200" y="4986338"/>
            <a:ext cx="8858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3" name="AutoShape 71"/>
          <p:cNvCxnSpPr>
            <a:cxnSpLocks noChangeShapeType="1"/>
            <a:stCxn id="18469" idx="1"/>
            <a:endCxn id="18461" idx="5"/>
          </p:cNvCxnSpPr>
          <p:nvPr/>
        </p:nvCxnSpPr>
        <p:spPr bwMode="auto">
          <a:xfrm flipH="1" flipV="1">
            <a:off x="6880225" y="4986338"/>
            <a:ext cx="801688" cy="21748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sp>
        <p:nvSpPr>
          <p:cNvPr id="18464" name="Oval 72"/>
          <p:cNvSpPr>
            <a:spLocks noChangeArrowheads="1"/>
          </p:cNvSpPr>
          <p:nvPr/>
        </p:nvSpPr>
        <p:spPr bwMode="auto">
          <a:xfrm>
            <a:off x="5548313" y="5180013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8465" name="Oval 73"/>
          <p:cNvSpPr>
            <a:spLocks noChangeArrowheads="1"/>
          </p:cNvSpPr>
          <p:nvPr/>
        </p:nvSpPr>
        <p:spPr bwMode="auto">
          <a:xfrm>
            <a:off x="6070600" y="563562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cxnSp>
        <p:nvCxnSpPr>
          <p:cNvPr id="18466" name="AutoShape 78"/>
          <p:cNvCxnSpPr>
            <a:cxnSpLocks noChangeShapeType="1"/>
            <a:stCxn id="18468" idx="7"/>
            <a:endCxn id="18464" idx="3"/>
          </p:cNvCxnSpPr>
          <p:nvPr/>
        </p:nvCxnSpPr>
        <p:spPr bwMode="auto">
          <a:xfrm flipV="1">
            <a:off x="5268913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467" name="AutoShape 79"/>
          <p:cNvCxnSpPr>
            <a:cxnSpLocks noChangeShapeType="1"/>
            <a:stCxn id="18465" idx="1"/>
            <a:endCxn id="18464" idx="5"/>
          </p:cNvCxnSpPr>
          <p:nvPr/>
        </p:nvCxnSpPr>
        <p:spPr bwMode="auto">
          <a:xfrm flipH="1" flipV="1">
            <a:off x="5791200" y="5434013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68" name="Oval 80"/>
          <p:cNvSpPr>
            <a:spLocks noChangeArrowheads="1"/>
          </p:cNvSpPr>
          <p:nvPr/>
        </p:nvSpPr>
        <p:spPr bwMode="auto">
          <a:xfrm>
            <a:off x="5026025" y="563562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8469" name="Oval 85"/>
          <p:cNvSpPr>
            <a:spLocks noChangeArrowheads="1"/>
          </p:cNvSpPr>
          <p:nvPr/>
        </p:nvSpPr>
        <p:spPr bwMode="auto">
          <a:xfrm>
            <a:off x="7640638" y="5181600"/>
            <a:ext cx="284162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8470" name="Oval 86"/>
          <p:cNvSpPr>
            <a:spLocks noChangeArrowheads="1"/>
          </p:cNvSpPr>
          <p:nvPr/>
        </p:nvSpPr>
        <p:spPr bwMode="auto">
          <a:xfrm>
            <a:off x="8162925" y="563721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8471" name="AutoShape 91"/>
          <p:cNvCxnSpPr>
            <a:cxnSpLocks noChangeShapeType="1"/>
            <a:stCxn id="18473" idx="7"/>
            <a:endCxn id="18469" idx="3"/>
          </p:cNvCxnSpPr>
          <p:nvPr/>
        </p:nvCxnSpPr>
        <p:spPr bwMode="auto">
          <a:xfrm flipV="1">
            <a:off x="7361238" y="5445125"/>
            <a:ext cx="3206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8472" name="AutoShape 92"/>
          <p:cNvCxnSpPr>
            <a:cxnSpLocks noChangeShapeType="1"/>
            <a:stCxn id="18470" idx="1"/>
            <a:endCxn id="18469" idx="5"/>
          </p:cNvCxnSpPr>
          <p:nvPr/>
        </p:nvCxnSpPr>
        <p:spPr bwMode="auto">
          <a:xfrm flipH="1" flipV="1">
            <a:off x="7883525" y="5445125"/>
            <a:ext cx="320675" cy="223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8473" name="Oval 93"/>
          <p:cNvSpPr>
            <a:spLocks noChangeArrowheads="1"/>
          </p:cNvSpPr>
          <p:nvPr/>
        </p:nvSpPr>
        <p:spPr bwMode="auto">
          <a:xfrm>
            <a:off x="7118350" y="5637213"/>
            <a:ext cx="284163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8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8474" name="Date Placeholder 4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5110" y="1242644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k = 7 in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Queue (3)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regular queue is a first-in and first-out data structure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Elements are appended to the end of the queue and are removed from the beginning of the queue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 a priority queue, elements are assigned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priorities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When accessing elements, the element with the highest priority is removed first</a:t>
            </a:r>
          </a:p>
          <a:p>
            <a:endParaRPr lang="en-US" dirty="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7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8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19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0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1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222" name="Rectangle 15"/>
          <p:cNvSpPr>
            <a:spLocks noChangeArrowheads="1"/>
          </p:cNvSpPr>
          <p:nvPr/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3" name="Rectangle 18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4" name="Rectangle 23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4385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720384"/>
            <a:ext cx="2334054" cy="1859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0773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EA42A5A-7A4C-435F-BEF1-DAC4BEA69441}" type="slidenum">
              <a:rPr lang="en-US"/>
              <a:pPr/>
              <a:t>60</a:t>
            </a:fld>
            <a:endParaRPr lang="en-US"/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676400"/>
            <a:ext cx="4303713" cy="42672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One can construct a heap storing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given keys in using a bottom-up construction with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lang="en-US" sz="24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</a:p>
          <a:p>
            <a:pPr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phase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pairs of heaps with 2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-1 keys are merged into heaps with 2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-1 keys</a:t>
            </a:r>
          </a:p>
        </p:txBody>
      </p:sp>
      <p:sp>
        <p:nvSpPr>
          <p:cNvPr id="41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96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en-US"/>
          </a:p>
        </p:txBody>
      </p:sp>
      <p:sp>
        <p:nvSpPr>
          <p:cNvPr id="119816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Bottom-up Heap Construction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357813" y="2209800"/>
            <a:ext cx="2514600" cy="838200"/>
            <a:chOff x="3360" y="1392"/>
            <a:chExt cx="1584" cy="528"/>
          </a:xfrm>
        </p:grpSpPr>
        <p:sp>
          <p:nvSpPr>
            <p:cNvPr id="4114" name="AutoShape 9"/>
            <p:cNvSpPr>
              <a:spLocks noChangeArrowheads="1"/>
            </p:cNvSpPr>
            <p:nvPr/>
          </p:nvSpPr>
          <p:spPr bwMode="auto">
            <a:xfrm>
              <a:off x="336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15" name="AutoShape 10"/>
            <p:cNvSpPr>
              <a:spLocks noChangeArrowheads="1"/>
            </p:cNvSpPr>
            <p:nvPr/>
          </p:nvSpPr>
          <p:spPr bwMode="auto">
            <a:xfrm>
              <a:off x="4320" y="1392"/>
              <a:ext cx="624" cy="52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>
                  <a:latin typeface="Times New Roman" pitchFamily="18" charset="0"/>
                </a:rPr>
                <a:t>2</a:t>
              </a:r>
              <a:r>
                <a:rPr lang="en-US" sz="2000" b="1" i="1" baseline="30000">
                  <a:latin typeface="Times New Roman" pitchFamily="18" charset="0"/>
                </a:rPr>
                <a:t>i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4105" name="AutoShape 18"/>
          <p:cNvSpPr>
            <a:spLocks noChangeArrowheads="1"/>
          </p:cNvSpPr>
          <p:nvPr/>
        </p:nvSpPr>
        <p:spPr bwMode="auto">
          <a:xfrm>
            <a:off x="6424613" y="34290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29" name="Freeform 21"/>
          <p:cNvSpPr>
            <a:spLocks/>
          </p:cNvSpPr>
          <p:nvPr/>
        </p:nvSpPr>
        <p:spPr bwMode="auto">
          <a:xfrm>
            <a:off x="4800600" y="4171950"/>
            <a:ext cx="3684587" cy="1771650"/>
          </a:xfrm>
          <a:custGeom>
            <a:avLst/>
            <a:gdLst/>
            <a:ahLst/>
            <a:cxnLst>
              <a:cxn ang="0">
                <a:pos x="857" y="147"/>
              </a:cxn>
              <a:cxn ang="0">
                <a:pos x="210" y="981"/>
              </a:cxn>
              <a:cxn ang="0">
                <a:pos x="2119" y="975"/>
              </a:cxn>
              <a:cxn ang="0">
                <a:pos x="1424" y="138"/>
              </a:cxn>
              <a:cxn ang="0">
                <a:pos x="857" y="147"/>
              </a:cxn>
            </a:cxnLst>
            <a:rect l="0" t="0" r="r" b="b"/>
            <a:pathLst>
              <a:path w="2321" h="1116">
                <a:moveTo>
                  <a:pt x="857" y="147"/>
                </a:moveTo>
                <a:cubicBezTo>
                  <a:pt x="722" y="227"/>
                  <a:pt x="0" y="843"/>
                  <a:pt x="210" y="981"/>
                </a:cubicBezTo>
                <a:cubicBezTo>
                  <a:pt x="414" y="1113"/>
                  <a:pt x="1916" y="1116"/>
                  <a:pt x="2119" y="975"/>
                </a:cubicBezTo>
                <a:cubicBezTo>
                  <a:pt x="2321" y="835"/>
                  <a:pt x="1634" y="276"/>
                  <a:pt x="1424" y="138"/>
                </a:cubicBezTo>
                <a:cubicBezTo>
                  <a:pt x="1214" y="0"/>
                  <a:pt x="992" y="67"/>
                  <a:pt x="857" y="1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334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6858000" y="4868863"/>
            <a:ext cx="990600" cy="8413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438900" y="441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10" name="AutoShape 15"/>
          <p:cNvCxnSpPr>
            <a:cxnSpLocks noChangeShapeType="1"/>
            <a:stCxn id="4109" idx="3"/>
            <a:endCxn id="4107" idx="0"/>
          </p:cNvCxnSpPr>
          <p:nvPr/>
        </p:nvCxnSpPr>
        <p:spPr bwMode="auto">
          <a:xfrm flipH="1">
            <a:off x="582930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11" name="AutoShape 16"/>
          <p:cNvCxnSpPr>
            <a:cxnSpLocks noChangeShapeType="1"/>
            <a:stCxn id="4109" idx="5"/>
            <a:endCxn id="4108" idx="0"/>
          </p:cNvCxnSpPr>
          <p:nvPr/>
        </p:nvCxnSpPr>
        <p:spPr bwMode="auto">
          <a:xfrm>
            <a:off x="6699250" y="4681538"/>
            <a:ext cx="654050" cy="187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6161088" y="4872038"/>
            <a:ext cx="9255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</a:t>
            </a:r>
            <a:r>
              <a:rPr lang="en-US" b="1" i="1" baseline="30000">
                <a:latin typeface="Times New Roman" pitchFamily="18" charset="0"/>
              </a:rPr>
              <a:t>i</a:t>
            </a:r>
            <a:r>
              <a:rPr lang="en-US" baseline="30000">
                <a:latin typeface="Symbol" pitchFamily="18" charset="2"/>
              </a:rPr>
              <a:t>+</a:t>
            </a:r>
            <a:r>
              <a:rPr lang="en-US" baseline="30000">
                <a:latin typeface="Times New Roman" pitchFamily="18" charset="0"/>
              </a:rPr>
              <a:t>1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>
            <p:extLst/>
          </p:nvPr>
        </p:nvGraphicFramePr>
        <p:xfrm>
          <a:off x="7391400" y="494674"/>
          <a:ext cx="1371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88" name="Clip" r:id="rId4" imgW="1744675" imgH="1584655" progId="">
                  <p:embed/>
                </p:oleObj>
              </mc:Choice>
              <mc:Fallback>
                <p:oleObj name="Clip" r:id="rId4" imgW="1744675" imgH="158465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4674"/>
                        <a:ext cx="13716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Date Placeholder 1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19048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61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Bubble-Up Heap Construction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02451" cy="43213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heap can be constructed in O(n log n) time by n successive insert operations and then use the heap to extract the elements in order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However if all the elements to be stored in a heap are given in advance, the construction algorithm can run in O(n) time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33" y="3914697"/>
            <a:ext cx="4077117" cy="23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D5998CBF-7447-4182-9B6A-F4E9B3A8B74E}" type="slidenum">
              <a:rPr lang="en-US"/>
              <a:pPr/>
              <a:t>62</a:t>
            </a:fld>
            <a:endParaRPr lang="en-US"/>
          </a:p>
        </p:txBody>
      </p:sp>
      <p:sp>
        <p:nvSpPr>
          <p:cNvPr id="93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Bubble-Up Heap Construction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02451" cy="43213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Construct (n+1)/2 elementary heaps storing one entry in each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(a)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Construct (n+1)/4 elementary heaps each storing three entries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(b and c)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Construct (n+1)/8 elementary heaps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(d and e)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Join the two heaps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(f and g)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3452611" cy="19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4125360-2F42-474A-A939-5461EF5B0888}" type="slidenum">
              <a:rPr lang="en-US"/>
              <a:pPr/>
              <a:t>63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Heap (1)</a:t>
            </a:r>
          </a:p>
        </p:txBody>
      </p:sp>
      <p:sp>
        <p:nvSpPr>
          <p:cNvPr id="19461" name="Oval 85"/>
          <p:cNvSpPr>
            <a:spLocks noChangeArrowheads="1"/>
          </p:cNvSpPr>
          <p:nvPr/>
        </p:nvSpPr>
        <p:spPr bwMode="auto">
          <a:xfrm>
            <a:off x="2479675" y="2103438"/>
            <a:ext cx="285750" cy="28416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62" name="AutoShape 86"/>
          <p:cNvCxnSpPr>
            <a:cxnSpLocks noChangeShapeType="1"/>
            <a:stCxn id="19461" idx="3"/>
            <a:endCxn id="19464" idx="7"/>
          </p:cNvCxnSpPr>
          <p:nvPr/>
        </p:nvCxnSpPr>
        <p:spPr bwMode="auto">
          <a:xfrm flipH="1">
            <a:off x="1663700" y="2346325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3" name="AutoShape 87"/>
          <p:cNvCxnSpPr>
            <a:cxnSpLocks noChangeShapeType="1"/>
            <a:stCxn id="19469" idx="1"/>
            <a:endCxn id="19461" idx="5"/>
          </p:cNvCxnSpPr>
          <p:nvPr/>
        </p:nvCxnSpPr>
        <p:spPr bwMode="auto">
          <a:xfrm flipH="1" flipV="1">
            <a:off x="2724150" y="2346325"/>
            <a:ext cx="857250" cy="2555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4" name="Oval 89"/>
          <p:cNvSpPr>
            <a:spLocks noChangeArrowheads="1"/>
          </p:cNvSpPr>
          <p:nvPr/>
        </p:nvSpPr>
        <p:spPr bwMode="auto">
          <a:xfrm>
            <a:off x="1420813" y="2559050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65" name="Oval 90"/>
          <p:cNvSpPr>
            <a:spLocks noChangeArrowheads="1"/>
          </p:cNvSpPr>
          <p:nvPr/>
        </p:nvSpPr>
        <p:spPr bwMode="auto">
          <a:xfrm>
            <a:off x="1943100" y="30146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66" name="AutoShape 95"/>
          <p:cNvCxnSpPr>
            <a:cxnSpLocks noChangeShapeType="1"/>
            <a:stCxn id="19468" idx="7"/>
            <a:endCxn id="19464" idx="3"/>
          </p:cNvCxnSpPr>
          <p:nvPr/>
        </p:nvCxnSpPr>
        <p:spPr bwMode="auto">
          <a:xfrm flipV="1">
            <a:off x="1141413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67" name="AutoShape 96"/>
          <p:cNvCxnSpPr>
            <a:cxnSpLocks noChangeShapeType="1"/>
            <a:stCxn id="19465" idx="1"/>
            <a:endCxn id="19464" idx="5"/>
          </p:cNvCxnSpPr>
          <p:nvPr/>
        </p:nvCxnSpPr>
        <p:spPr bwMode="auto">
          <a:xfrm flipH="1" flipV="1">
            <a:off x="1663700" y="2803525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68" name="Oval 97"/>
          <p:cNvSpPr>
            <a:spLocks noChangeArrowheads="1"/>
          </p:cNvSpPr>
          <p:nvPr/>
        </p:nvSpPr>
        <p:spPr bwMode="auto">
          <a:xfrm>
            <a:off x="898525" y="3014663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69" name="Oval 103"/>
          <p:cNvSpPr>
            <a:spLocks noChangeArrowheads="1"/>
          </p:cNvSpPr>
          <p:nvPr/>
        </p:nvSpPr>
        <p:spPr bwMode="auto">
          <a:xfrm>
            <a:off x="3540125" y="2560638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70" name="Oval 104"/>
          <p:cNvSpPr>
            <a:spLocks noChangeArrowheads="1"/>
          </p:cNvSpPr>
          <p:nvPr/>
        </p:nvSpPr>
        <p:spPr bwMode="auto">
          <a:xfrm>
            <a:off x="4062413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471" name="AutoShape 109"/>
          <p:cNvCxnSpPr>
            <a:cxnSpLocks noChangeShapeType="1"/>
            <a:stCxn id="19473" idx="7"/>
            <a:endCxn id="19469" idx="3"/>
          </p:cNvCxnSpPr>
          <p:nvPr/>
        </p:nvCxnSpPr>
        <p:spPr bwMode="auto">
          <a:xfrm flipV="1">
            <a:off x="32607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2" name="AutoShape 110"/>
          <p:cNvCxnSpPr>
            <a:cxnSpLocks noChangeShapeType="1"/>
            <a:stCxn id="19470" idx="1"/>
            <a:endCxn id="19469" idx="5"/>
          </p:cNvCxnSpPr>
          <p:nvPr/>
        </p:nvCxnSpPr>
        <p:spPr bwMode="auto">
          <a:xfrm flipH="1" flipV="1">
            <a:off x="37830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3" name="Oval 111"/>
          <p:cNvSpPr>
            <a:spLocks noChangeArrowheads="1"/>
          </p:cNvSpPr>
          <p:nvPr/>
        </p:nvSpPr>
        <p:spPr bwMode="auto">
          <a:xfrm>
            <a:off x="3017838" y="3016250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474" name="Oval 116"/>
          <p:cNvSpPr>
            <a:spLocks noChangeArrowheads="1"/>
          </p:cNvSpPr>
          <p:nvPr/>
        </p:nvSpPr>
        <p:spPr bwMode="auto">
          <a:xfrm>
            <a:off x="4598988" y="1620837"/>
            <a:ext cx="287337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5" name="AutoShape 117"/>
          <p:cNvCxnSpPr>
            <a:cxnSpLocks noChangeShapeType="1"/>
            <a:stCxn id="19474" idx="5"/>
            <a:endCxn id="19477" idx="1"/>
          </p:cNvCxnSpPr>
          <p:nvPr/>
        </p:nvCxnSpPr>
        <p:spPr bwMode="auto">
          <a:xfrm>
            <a:off x="4844245" y="1863385"/>
            <a:ext cx="1917490" cy="28325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6" name="AutoShape 118"/>
          <p:cNvCxnSpPr>
            <a:cxnSpLocks noChangeShapeType="1"/>
            <a:stCxn id="19474" idx="3"/>
            <a:endCxn id="19461" idx="7"/>
          </p:cNvCxnSpPr>
          <p:nvPr/>
        </p:nvCxnSpPr>
        <p:spPr bwMode="auto">
          <a:xfrm flipH="1">
            <a:off x="2723578" y="1863385"/>
            <a:ext cx="1917490" cy="28166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77" name="Oval 119"/>
          <p:cNvSpPr>
            <a:spLocks noChangeArrowheads="1"/>
          </p:cNvSpPr>
          <p:nvPr/>
        </p:nvSpPr>
        <p:spPr bwMode="auto">
          <a:xfrm>
            <a:off x="6719888" y="2105025"/>
            <a:ext cx="285750" cy="28416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78" name="AutoShape 120"/>
          <p:cNvCxnSpPr>
            <a:cxnSpLocks noChangeShapeType="1"/>
            <a:stCxn id="19477" idx="3"/>
            <a:endCxn id="19480" idx="7"/>
          </p:cNvCxnSpPr>
          <p:nvPr/>
        </p:nvCxnSpPr>
        <p:spPr bwMode="auto">
          <a:xfrm flipH="1">
            <a:off x="5903913" y="2347913"/>
            <a:ext cx="857250" cy="2540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79" name="AutoShape 121"/>
          <p:cNvCxnSpPr>
            <a:cxnSpLocks noChangeShapeType="1"/>
            <a:stCxn id="19485" idx="1"/>
            <a:endCxn id="19477" idx="5"/>
          </p:cNvCxnSpPr>
          <p:nvPr/>
        </p:nvCxnSpPr>
        <p:spPr bwMode="auto">
          <a:xfrm flipH="1" flipV="1">
            <a:off x="6964363" y="2347913"/>
            <a:ext cx="8572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0" name="Oval 123"/>
          <p:cNvSpPr>
            <a:spLocks noChangeArrowheads="1"/>
          </p:cNvSpPr>
          <p:nvPr/>
        </p:nvSpPr>
        <p:spPr bwMode="auto">
          <a:xfrm>
            <a:off x="5661025" y="2560638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1" name="Oval 124"/>
          <p:cNvSpPr>
            <a:spLocks noChangeArrowheads="1"/>
          </p:cNvSpPr>
          <p:nvPr/>
        </p:nvSpPr>
        <p:spPr bwMode="auto">
          <a:xfrm>
            <a:off x="6183313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482" name="AutoShape 129"/>
          <p:cNvCxnSpPr>
            <a:cxnSpLocks noChangeShapeType="1"/>
            <a:stCxn id="19484" idx="7"/>
            <a:endCxn id="19480" idx="3"/>
          </p:cNvCxnSpPr>
          <p:nvPr/>
        </p:nvCxnSpPr>
        <p:spPr bwMode="auto">
          <a:xfrm flipV="1">
            <a:off x="5381625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3" name="AutoShape 130"/>
          <p:cNvCxnSpPr>
            <a:cxnSpLocks noChangeShapeType="1"/>
            <a:stCxn id="19481" idx="1"/>
            <a:endCxn id="19480" idx="5"/>
          </p:cNvCxnSpPr>
          <p:nvPr/>
        </p:nvCxnSpPr>
        <p:spPr bwMode="auto">
          <a:xfrm flipH="1" flipV="1">
            <a:off x="5903913" y="2805113"/>
            <a:ext cx="320675" cy="24288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4" name="Oval 131"/>
          <p:cNvSpPr>
            <a:spLocks noChangeArrowheads="1"/>
          </p:cNvSpPr>
          <p:nvPr/>
        </p:nvSpPr>
        <p:spPr bwMode="auto">
          <a:xfrm>
            <a:off x="5138738" y="3016250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485" name="Oval 137"/>
          <p:cNvSpPr>
            <a:spLocks noChangeArrowheads="1"/>
          </p:cNvSpPr>
          <p:nvPr/>
        </p:nvSpPr>
        <p:spPr bwMode="auto">
          <a:xfrm>
            <a:off x="7780338" y="2562225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6" name="Oval 138"/>
          <p:cNvSpPr>
            <a:spLocks noChangeArrowheads="1"/>
          </p:cNvSpPr>
          <p:nvPr/>
        </p:nvSpPr>
        <p:spPr bwMode="auto">
          <a:xfrm>
            <a:off x="8302625" y="30178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487" name="AutoShape 143"/>
          <p:cNvCxnSpPr>
            <a:cxnSpLocks noChangeShapeType="1"/>
            <a:stCxn id="19489" idx="7"/>
            <a:endCxn id="19485" idx="3"/>
          </p:cNvCxnSpPr>
          <p:nvPr/>
        </p:nvCxnSpPr>
        <p:spPr bwMode="auto">
          <a:xfrm flipV="1">
            <a:off x="7500938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88" name="AutoShape 144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flipH="1" flipV="1">
            <a:off x="8023225" y="2806700"/>
            <a:ext cx="320675" cy="24288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89" name="Oval 145"/>
          <p:cNvSpPr>
            <a:spLocks noChangeArrowheads="1"/>
          </p:cNvSpPr>
          <p:nvPr/>
        </p:nvSpPr>
        <p:spPr bwMode="auto">
          <a:xfrm>
            <a:off x="7258050" y="3017838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490" name="Oval 150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491" name="AutoShape 151"/>
          <p:cNvCxnSpPr>
            <a:cxnSpLocks noChangeShapeType="1"/>
            <a:stCxn id="19490" idx="3"/>
            <a:endCxn id="19493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492" name="AutoShape 152"/>
          <p:cNvCxnSpPr>
            <a:cxnSpLocks noChangeShapeType="1"/>
            <a:stCxn id="19498" idx="1"/>
            <a:endCxn id="19490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493" name="Oval 153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19494" name="Oval 154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19495" name="AutoShape 159"/>
          <p:cNvCxnSpPr>
            <a:cxnSpLocks noChangeShapeType="1"/>
            <a:stCxn id="19497" idx="7"/>
            <a:endCxn id="19493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6" name="AutoShape 160"/>
          <p:cNvCxnSpPr>
            <a:cxnSpLocks noChangeShapeType="1"/>
            <a:stCxn id="19494" idx="1"/>
            <a:endCxn id="19493" idx="5"/>
          </p:cNvCxnSpPr>
          <p:nvPr/>
        </p:nvCxnSpPr>
        <p:spPr bwMode="auto">
          <a:xfrm flipH="1" flipV="1">
            <a:off x="1636713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97" name="Oval 161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19498" name="Oval 166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19499" name="Oval 167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19500" name="AutoShape 172"/>
          <p:cNvCxnSpPr>
            <a:cxnSpLocks noChangeShapeType="1"/>
            <a:stCxn id="19502" idx="7"/>
            <a:endCxn id="19498" idx="3"/>
          </p:cNvCxnSpPr>
          <p:nvPr/>
        </p:nvCxnSpPr>
        <p:spPr bwMode="auto">
          <a:xfrm flipV="1">
            <a:off x="32337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01" name="AutoShape 173"/>
          <p:cNvCxnSpPr>
            <a:cxnSpLocks noChangeShapeType="1"/>
            <a:stCxn id="19499" idx="1"/>
            <a:endCxn id="19498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2" name="Oval 174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9503" name="Oval 179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4" name="AutoShape 180"/>
          <p:cNvCxnSpPr>
            <a:cxnSpLocks noChangeShapeType="1"/>
            <a:stCxn id="19503" idx="5"/>
            <a:endCxn id="19506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5" name="AutoShape 181"/>
          <p:cNvCxnSpPr>
            <a:cxnSpLocks noChangeShapeType="1"/>
            <a:stCxn id="19503" idx="3"/>
            <a:endCxn id="19490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6" name="Oval 182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9507" name="AutoShape 183"/>
          <p:cNvCxnSpPr>
            <a:cxnSpLocks noChangeShapeType="1"/>
            <a:stCxn id="19506" idx="3"/>
            <a:endCxn id="19509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19508" name="AutoShape 184"/>
          <p:cNvCxnSpPr>
            <a:cxnSpLocks noChangeShapeType="1"/>
            <a:stCxn id="19514" idx="1"/>
            <a:endCxn id="19506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509" name="Oval 185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19510" name="Oval 186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19511" name="AutoShape 191"/>
          <p:cNvCxnSpPr>
            <a:cxnSpLocks noChangeShapeType="1"/>
            <a:stCxn id="19513" idx="7"/>
            <a:endCxn id="19509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2" name="AutoShape 192"/>
          <p:cNvCxnSpPr>
            <a:cxnSpLocks noChangeShapeType="1"/>
            <a:stCxn id="19510" idx="1"/>
            <a:endCxn id="19509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3" name="Oval 193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19514" name="Oval 198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19515" name="Oval 199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19516" name="AutoShape 204"/>
          <p:cNvCxnSpPr>
            <a:cxnSpLocks noChangeShapeType="1"/>
            <a:stCxn id="19518" idx="7"/>
            <a:endCxn id="19514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517" name="AutoShape 205"/>
          <p:cNvCxnSpPr>
            <a:cxnSpLocks noChangeShapeType="1"/>
            <a:stCxn id="19515" idx="1"/>
            <a:endCxn id="19514" idx="5"/>
          </p:cNvCxnSpPr>
          <p:nvPr/>
        </p:nvCxnSpPr>
        <p:spPr bwMode="auto">
          <a:xfrm flipH="1" flipV="1">
            <a:off x="7996238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518" name="Oval 206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19519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77223" y="3589923"/>
            <a:ext cx="1981200" cy="338554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height=3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670" y="2144713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(a)</a:t>
            </a:r>
          </a:p>
        </p:txBody>
      </p:sp>
      <p:sp>
        <p:nvSpPr>
          <p:cNvPr id="3" name="Rectangle 2"/>
          <p:cNvSpPr/>
          <p:nvPr/>
        </p:nvSpPr>
        <p:spPr>
          <a:xfrm>
            <a:off x="810129" y="4333081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3461" y="1238628"/>
            <a:ext cx="772969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15</a:t>
            </a:r>
          </a:p>
        </p:txBody>
      </p:sp>
    </p:spTree>
    <p:extLst>
      <p:ext uri="{BB962C8B-B14F-4D97-AF65-F5344CB8AC3E}">
        <p14:creationId xmlns:p14="http://schemas.microsoft.com/office/powerpoint/2010/main" val="2428268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31C3DC1-2F82-43AA-94C9-078D2F8D179D}" type="slidenum">
              <a:rPr lang="en-US"/>
              <a:pPr/>
              <a:t>64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Heap (2)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2528888" y="2103438"/>
            <a:ext cx="285750" cy="28416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86" name="AutoShape 5"/>
          <p:cNvCxnSpPr>
            <a:cxnSpLocks noChangeShapeType="1"/>
            <a:stCxn id="20485" idx="3"/>
            <a:endCxn id="20488" idx="7"/>
          </p:cNvCxnSpPr>
          <p:nvPr/>
        </p:nvCxnSpPr>
        <p:spPr bwMode="auto">
          <a:xfrm flipH="1">
            <a:off x="1712913" y="23463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487" name="AutoShape 6"/>
          <p:cNvCxnSpPr>
            <a:cxnSpLocks noChangeShapeType="1"/>
            <a:stCxn id="20493" idx="1"/>
            <a:endCxn id="20485" idx="5"/>
          </p:cNvCxnSpPr>
          <p:nvPr/>
        </p:nvCxnSpPr>
        <p:spPr bwMode="auto">
          <a:xfrm flipH="1" flipV="1">
            <a:off x="2773363" y="23463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470025" y="25590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sp>
        <p:nvSpPr>
          <p:cNvPr id="20489" name="Oval 8"/>
          <p:cNvSpPr>
            <a:spLocks noChangeArrowheads="1"/>
          </p:cNvSpPr>
          <p:nvPr/>
        </p:nvSpPr>
        <p:spPr bwMode="auto">
          <a:xfrm>
            <a:off x="1992313" y="30146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cxnSp>
        <p:nvCxnSpPr>
          <p:cNvPr id="20490" name="AutoShape 13"/>
          <p:cNvCxnSpPr>
            <a:cxnSpLocks noChangeShapeType="1"/>
            <a:stCxn id="20492" idx="7"/>
            <a:endCxn id="20488" idx="3"/>
          </p:cNvCxnSpPr>
          <p:nvPr/>
        </p:nvCxnSpPr>
        <p:spPr bwMode="auto">
          <a:xfrm flipV="1">
            <a:off x="1190625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1" name="AutoShape 14"/>
          <p:cNvCxnSpPr>
            <a:cxnSpLocks noChangeShapeType="1"/>
            <a:stCxn id="20489" idx="1"/>
            <a:endCxn id="20488" idx="5"/>
          </p:cNvCxnSpPr>
          <p:nvPr/>
        </p:nvCxnSpPr>
        <p:spPr bwMode="auto">
          <a:xfrm flipH="1" flipV="1">
            <a:off x="1712913" y="28178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2" name="Oval 15"/>
          <p:cNvSpPr>
            <a:spLocks noChangeArrowheads="1"/>
          </p:cNvSpPr>
          <p:nvPr/>
        </p:nvSpPr>
        <p:spPr bwMode="auto">
          <a:xfrm>
            <a:off x="947738" y="30146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493" name="Oval 20"/>
          <p:cNvSpPr>
            <a:spLocks noChangeArrowheads="1"/>
          </p:cNvSpPr>
          <p:nvPr/>
        </p:nvSpPr>
        <p:spPr bwMode="auto">
          <a:xfrm>
            <a:off x="35893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494" name="Oval 21"/>
          <p:cNvSpPr>
            <a:spLocks noChangeArrowheads="1"/>
          </p:cNvSpPr>
          <p:nvPr/>
        </p:nvSpPr>
        <p:spPr bwMode="auto">
          <a:xfrm>
            <a:off x="41116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495" name="AutoShape 26"/>
          <p:cNvCxnSpPr>
            <a:cxnSpLocks noChangeShapeType="1"/>
            <a:stCxn id="20497" idx="7"/>
            <a:endCxn id="20493" idx="3"/>
          </p:cNvCxnSpPr>
          <p:nvPr/>
        </p:nvCxnSpPr>
        <p:spPr bwMode="auto">
          <a:xfrm flipV="1">
            <a:off x="33099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27"/>
          <p:cNvCxnSpPr>
            <a:cxnSpLocks noChangeShapeType="1"/>
            <a:stCxn id="20494" idx="1"/>
            <a:endCxn id="20493" idx="5"/>
          </p:cNvCxnSpPr>
          <p:nvPr/>
        </p:nvCxnSpPr>
        <p:spPr bwMode="auto">
          <a:xfrm flipH="1" flipV="1">
            <a:off x="38322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Oval 28"/>
          <p:cNvSpPr>
            <a:spLocks noChangeArrowheads="1"/>
          </p:cNvSpPr>
          <p:nvPr/>
        </p:nvSpPr>
        <p:spPr bwMode="auto">
          <a:xfrm>
            <a:off x="30670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498" name="Oval 33"/>
          <p:cNvSpPr>
            <a:spLocks noChangeArrowheads="1"/>
          </p:cNvSpPr>
          <p:nvPr/>
        </p:nvSpPr>
        <p:spPr bwMode="auto">
          <a:xfrm>
            <a:off x="46482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499" name="AutoShape 34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>
            <a:off x="4892675" y="19192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0" name="AutoShape 35"/>
          <p:cNvCxnSpPr>
            <a:cxnSpLocks noChangeShapeType="1"/>
            <a:stCxn id="20498" idx="3"/>
            <a:endCxn id="20485" idx="7"/>
          </p:cNvCxnSpPr>
          <p:nvPr/>
        </p:nvCxnSpPr>
        <p:spPr bwMode="auto">
          <a:xfrm flipH="1">
            <a:off x="2773363" y="19192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1" name="Oval 36"/>
          <p:cNvSpPr>
            <a:spLocks noChangeArrowheads="1"/>
          </p:cNvSpPr>
          <p:nvPr/>
        </p:nvSpPr>
        <p:spPr bwMode="auto">
          <a:xfrm>
            <a:off x="6769100" y="2105025"/>
            <a:ext cx="285750" cy="28416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02" name="AutoShape 37"/>
          <p:cNvCxnSpPr>
            <a:cxnSpLocks noChangeShapeType="1"/>
            <a:stCxn id="20501" idx="3"/>
            <a:endCxn id="20504" idx="7"/>
          </p:cNvCxnSpPr>
          <p:nvPr/>
        </p:nvCxnSpPr>
        <p:spPr bwMode="auto">
          <a:xfrm flipH="1">
            <a:off x="5953125" y="23479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09" idx="1"/>
            <a:endCxn id="20501" idx="5"/>
          </p:cNvCxnSpPr>
          <p:nvPr/>
        </p:nvCxnSpPr>
        <p:spPr bwMode="auto">
          <a:xfrm flipH="1" flipV="1">
            <a:off x="7013575" y="23479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>
            <a:off x="57102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>
            <a:off x="62325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0506" name="AutoShape 45"/>
          <p:cNvCxnSpPr>
            <a:cxnSpLocks noChangeShapeType="1"/>
            <a:stCxn id="20508" idx="7"/>
            <a:endCxn id="20504" idx="3"/>
          </p:cNvCxnSpPr>
          <p:nvPr/>
        </p:nvCxnSpPr>
        <p:spPr bwMode="auto">
          <a:xfrm flipV="1">
            <a:off x="5430838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7" name="AutoShape 46"/>
          <p:cNvCxnSpPr>
            <a:cxnSpLocks noChangeShapeType="1"/>
            <a:stCxn id="20505" idx="1"/>
            <a:endCxn id="20504" idx="5"/>
          </p:cNvCxnSpPr>
          <p:nvPr/>
        </p:nvCxnSpPr>
        <p:spPr bwMode="auto">
          <a:xfrm flipH="1" flipV="1">
            <a:off x="5953125" y="28194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8" name="Oval 47"/>
          <p:cNvSpPr>
            <a:spLocks noChangeArrowheads="1"/>
          </p:cNvSpPr>
          <p:nvPr/>
        </p:nvSpPr>
        <p:spPr bwMode="auto">
          <a:xfrm>
            <a:off x="51879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0509" name="Oval 52"/>
          <p:cNvSpPr>
            <a:spLocks noChangeArrowheads="1"/>
          </p:cNvSpPr>
          <p:nvPr/>
        </p:nvSpPr>
        <p:spPr bwMode="auto">
          <a:xfrm>
            <a:off x="7829550" y="25622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sp>
        <p:nvSpPr>
          <p:cNvPr id="20510" name="Oval 53"/>
          <p:cNvSpPr>
            <a:spLocks noChangeArrowheads="1"/>
          </p:cNvSpPr>
          <p:nvPr/>
        </p:nvSpPr>
        <p:spPr bwMode="auto">
          <a:xfrm>
            <a:off x="8351838" y="30178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cxnSp>
        <p:nvCxnSpPr>
          <p:cNvPr id="20511" name="AutoShape 58"/>
          <p:cNvCxnSpPr>
            <a:cxnSpLocks noChangeShapeType="1"/>
            <a:stCxn id="20513" idx="7"/>
            <a:endCxn id="20509" idx="3"/>
          </p:cNvCxnSpPr>
          <p:nvPr/>
        </p:nvCxnSpPr>
        <p:spPr bwMode="auto">
          <a:xfrm flipV="1">
            <a:off x="7550150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12" name="AutoShape 59"/>
          <p:cNvCxnSpPr>
            <a:cxnSpLocks noChangeShapeType="1"/>
            <a:stCxn id="20510" idx="1"/>
            <a:endCxn id="20509" idx="5"/>
          </p:cNvCxnSpPr>
          <p:nvPr/>
        </p:nvCxnSpPr>
        <p:spPr bwMode="auto">
          <a:xfrm flipH="1" flipV="1">
            <a:off x="8072438" y="28209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7307263" y="30178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0514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15" name="AutoShape 66"/>
          <p:cNvCxnSpPr>
            <a:cxnSpLocks noChangeShapeType="1"/>
            <a:stCxn id="20514" idx="3"/>
            <a:endCxn id="20517" idx="7"/>
          </p:cNvCxnSpPr>
          <p:nvPr/>
        </p:nvCxnSpPr>
        <p:spPr bwMode="auto">
          <a:xfrm flipH="1">
            <a:off x="1636713" y="4860925"/>
            <a:ext cx="857250" cy="239713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16" name="AutoShape 67"/>
          <p:cNvCxnSpPr>
            <a:cxnSpLocks noChangeShapeType="1"/>
            <a:stCxn id="20522" idx="1"/>
            <a:endCxn id="20514" idx="5"/>
          </p:cNvCxnSpPr>
          <p:nvPr/>
        </p:nvCxnSpPr>
        <p:spPr bwMode="auto">
          <a:xfrm flipH="1" flipV="1">
            <a:off x="2697163" y="4860925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17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0518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0519" name="AutoShape 74"/>
          <p:cNvCxnSpPr>
            <a:cxnSpLocks noChangeShapeType="1"/>
            <a:stCxn id="20521" idx="7"/>
            <a:endCxn id="20517" idx="3"/>
          </p:cNvCxnSpPr>
          <p:nvPr/>
        </p:nvCxnSpPr>
        <p:spPr bwMode="auto">
          <a:xfrm flipV="1">
            <a:off x="1114425" y="5332413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20" name="AutoShape 75"/>
          <p:cNvCxnSpPr>
            <a:cxnSpLocks noChangeShapeType="1"/>
            <a:stCxn id="20518" idx="1"/>
            <a:endCxn id="20517" idx="5"/>
          </p:cNvCxnSpPr>
          <p:nvPr/>
        </p:nvCxnSpPr>
        <p:spPr bwMode="auto">
          <a:xfrm flipH="1" flipV="1">
            <a:off x="1636713" y="5332413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21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0522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0523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0524" name="AutoShape 87"/>
          <p:cNvCxnSpPr>
            <a:cxnSpLocks noChangeShapeType="1"/>
            <a:stCxn id="20526" idx="7"/>
            <a:endCxn id="20522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25" name="AutoShape 88"/>
          <p:cNvCxnSpPr>
            <a:cxnSpLocks noChangeShapeType="1"/>
            <a:stCxn id="20523" idx="1"/>
            <a:endCxn id="20522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26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0527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28" name="AutoShape 95"/>
          <p:cNvCxnSpPr>
            <a:cxnSpLocks noChangeShapeType="1"/>
            <a:stCxn id="20527" idx="5"/>
            <a:endCxn id="20530" idx="1"/>
          </p:cNvCxnSpPr>
          <p:nvPr/>
        </p:nvCxnSpPr>
        <p:spPr bwMode="auto">
          <a:xfrm>
            <a:off x="4816475" y="4433888"/>
            <a:ext cx="1917700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29" name="AutoShape 96"/>
          <p:cNvCxnSpPr>
            <a:cxnSpLocks noChangeShapeType="1"/>
            <a:stCxn id="20527" idx="3"/>
            <a:endCxn id="20514" idx="7"/>
          </p:cNvCxnSpPr>
          <p:nvPr/>
        </p:nvCxnSpPr>
        <p:spPr bwMode="auto">
          <a:xfrm flipH="1">
            <a:off x="2697163" y="4433888"/>
            <a:ext cx="1917700" cy="2254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0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0531" name="AutoShape 98"/>
          <p:cNvCxnSpPr>
            <a:cxnSpLocks noChangeShapeType="1"/>
            <a:stCxn id="20530" idx="3"/>
            <a:endCxn id="20533" idx="7"/>
          </p:cNvCxnSpPr>
          <p:nvPr/>
        </p:nvCxnSpPr>
        <p:spPr bwMode="auto">
          <a:xfrm flipH="1">
            <a:off x="5876925" y="4862513"/>
            <a:ext cx="857250" cy="239712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0532" name="AutoShape 99"/>
          <p:cNvCxnSpPr>
            <a:cxnSpLocks noChangeShapeType="1"/>
            <a:stCxn id="20538" idx="1"/>
            <a:endCxn id="20530" idx="5"/>
          </p:cNvCxnSpPr>
          <p:nvPr/>
        </p:nvCxnSpPr>
        <p:spPr bwMode="auto">
          <a:xfrm flipH="1" flipV="1">
            <a:off x="6937375" y="4862513"/>
            <a:ext cx="857250" cy="2413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533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0534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0535" name="AutoShape 106"/>
          <p:cNvCxnSpPr>
            <a:cxnSpLocks noChangeShapeType="1"/>
            <a:stCxn id="20537" idx="7"/>
            <a:endCxn id="20533" idx="3"/>
          </p:cNvCxnSpPr>
          <p:nvPr/>
        </p:nvCxnSpPr>
        <p:spPr bwMode="auto">
          <a:xfrm flipV="1">
            <a:off x="53546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0536" name="AutoShape 107"/>
          <p:cNvCxnSpPr>
            <a:cxnSpLocks noChangeShapeType="1"/>
            <a:stCxn id="20534" idx="1"/>
            <a:endCxn id="20533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37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0538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sp>
        <p:nvSpPr>
          <p:cNvPr id="20539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cxnSp>
        <p:nvCxnSpPr>
          <p:cNvPr id="20540" name="AutoShape 119"/>
          <p:cNvCxnSpPr>
            <a:cxnSpLocks noChangeShapeType="1"/>
            <a:stCxn id="20542" idx="7"/>
            <a:endCxn id="20538" idx="3"/>
          </p:cNvCxnSpPr>
          <p:nvPr/>
        </p:nvCxnSpPr>
        <p:spPr bwMode="auto">
          <a:xfrm flipV="1">
            <a:off x="7473950" y="5335588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41" name="AutoShape 120"/>
          <p:cNvCxnSpPr>
            <a:cxnSpLocks noChangeShapeType="1"/>
            <a:stCxn id="20539" idx="1"/>
            <a:endCxn id="20538" idx="5"/>
          </p:cNvCxnSpPr>
          <p:nvPr/>
        </p:nvCxnSpPr>
        <p:spPr bwMode="auto">
          <a:xfrm flipH="1" flipV="1">
            <a:off x="7996238" y="5335588"/>
            <a:ext cx="320675" cy="22383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0542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0543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0129" y="4333081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(c)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34785" y="1667740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(b)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23461" y="1238628"/>
            <a:ext cx="772969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15</a:t>
            </a:r>
          </a:p>
        </p:txBody>
      </p:sp>
    </p:spTree>
    <p:extLst>
      <p:ext uri="{BB962C8B-B14F-4D97-AF65-F5344CB8AC3E}">
        <p14:creationId xmlns:p14="http://schemas.microsoft.com/office/powerpoint/2010/main" val="3460246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2EA30CA-196B-4EE9-8F51-B0EDF4DF15A6}" type="slidenum">
              <a:rPr lang="en-US"/>
              <a:pPr/>
              <a:t>65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Heap (3)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21510" name="AutoShape 5"/>
          <p:cNvCxnSpPr>
            <a:cxnSpLocks noChangeShapeType="1"/>
            <a:stCxn id="21509" idx="3"/>
            <a:endCxn id="21512" idx="7"/>
          </p:cNvCxnSpPr>
          <p:nvPr/>
        </p:nvCxnSpPr>
        <p:spPr bwMode="auto">
          <a:xfrm flipH="1">
            <a:off x="1636713" y="23606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1" name="AutoShape 6"/>
          <p:cNvCxnSpPr>
            <a:cxnSpLocks noChangeShapeType="1"/>
            <a:stCxn id="21517" idx="1"/>
            <a:endCxn id="21509" idx="5"/>
          </p:cNvCxnSpPr>
          <p:nvPr/>
        </p:nvCxnSpPr>
        <p:spPr bwMode="auto">
          <a:xfrm flipH="1" flipV="1">
            <a:off x="2697163" y="2360613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1514" name="AutoShape 13"/>
          <p:cNvCxnSpPr>
            <a:cxnSpLocks noChangeShapeType="1"/>
            <a:stCxn id="21516" idx="7"/>
            <a:endCxn id="21512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15" name="AutoShape 14"/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1517" name="Oval 2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21518" name="Oval 2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1519" name="AutoShape 26"/>
          <p:cNvCxnSpPr>
            <a:cxnSpLocks noChangeShapeType="1"/>
            <a:stCxn id="21521" idx="7"/>
            <a:endCxn id="21517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0" name="AutoShape 27"/>
          <p:cNvCxnSpPr>
            <a:cxnSpLocks noChangeShapeType="1"/>
            <a:stCxn id="21518" idx="1"/>
            <a:endCxn id="21517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1" name="Oval 2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1522" name="Oval 3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23" name="AutoShape 34"/>
          <p:cNvCxnSpPr>
            <a:cxnSpLocks noChangeShapeType="1"/>
            <a:stCxn id="21522" idx="5"/>
            <a:endCxn id="21525" idx="1"/>
          </p:cNvCxnSpPr>
          <p:nvPr/>
        </p:nvCxnSpPr>
        <p:spPr bwMode="auto">
          <a:xfrm>
            <a:off x="4816475" y="19192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524" name="AutoShape 35"/>
          <p:cNvCxnSpPr>
            <a:cxnSpLocks noChangeShapeType="1"/>
            <a:stCxn id="21522" idx="3"/>
            <a:endCxn id="21509" idx="7"/>
          </p:cNvCxnSpPr>
          <p:nvPr/>
        </p:nvCxnSpPr>
        <p:spPr bwMode="auto">
          <a:xfrm flipH="1">
            <a:off x="2697163" y="19192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25" name="Oval 3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cxnSp>
        <p:nvCxnSpPr>
          <p:cNvPr id="21526" name="AutoShape 37"/>
          <p:cNvCxnSpPr>
            <a:cxnSpLocks noChangeShapeType="1"/>
            <a:stCxn id="21525" idx="3"/>
            <a:endCxn id="21528" idx="7"/>
          </p:cNvCxnSpPr>
          <p:nvPr/>
        </p:nvCxnSpPr>
        <p:spPr bwMode="auto">
          <a:xfrm flipH="1">
            <a:off x="5876925" y="2362200"/>
            <a:ext cx="857250" cy="23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7" name="AutoShape 38"/>
          <p:cNvCxnSpPr>
            <a:cxnSpLocks noChangeShapeType="1"/>
            <a:stCxn id="21533" idx="1"/>
            <a:endCxn id="21525" idx="5"/>
          </p:cNvCxnSpPr>
          <p:nvPr/>
        </p:nvCxnSpPr>
        <p:spPr bwMode="auto">
          <a:xfrm flipH="1" flipV="1">
            <a:off x="6937375" y="23622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28" name="Oval 3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1529" name="Oval 4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1530" name="AutoShape 45"/>
          <p:cNvCxnSpPr>
            <a:cxnSpLocks noChangeShapeType="1"/>
            <a:stCxn id="21532" idx="7"/>
            <a:endCxn id="21528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1" name="AutoShape 46"/>
          <p:cNvCxnSpPr>
            <a:cxnSpLocks noChangeShapeType="1"/>
            <a:stCxn id="21529" idx="1"/>
            <a:endCxn id="21528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2" name="Oval 4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1533" name="Oval 5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sp>
        <p:nvSpPr>
          <p:cNvPr id="21534" name="Oval 5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cxnSp>
        <p:nvCxnSpPr>
          <p:cNvPr id="21535" name="AutoShape 58"/>
          <p:cNvCxnSpPr>
            <a:cxnSpLocks noChangeShapeType="1"/>
            <a:stCxn id="21537" idx="7"/>
            <a:endCxn id="21533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36" name="AutoShape 59"/>
          <p:cNvCxnSpPr>
            <a:cxnSpLocks noChangeShapeType="1"/>
            <a:stCxn id="21534" idx="1"/>
            <a:endCxn id="21533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37" name="Oval 6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1538" name="Oval 65"/>
          <p:cNvSpPr>
            <a:spLocks noChangeArrowheads="1"/>
          </p:cNvSpPr>
          <p:nvPr/>
        </p:nvSpPr>
        <p:spPr bwMode="auto">
          <a:xfrm>
            <a:off x="2452688" y="4618038"/>
            <a:ext cx="285750" cy="2841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1539" name="AutoShape 66"/>
          <p:cNvCxnSpPr>
            <a:cxnSpLocks noChangeShapeType="1"/>
            <a:stCxn id="21538" idx="3"/>
            <a:endCxn id="21541" idx="7"/>
          </p:cNvCxnSpPr>
          <p:nvPr/>
        </p:nvCxnSpPr>
        <p:spPr bwMode="auto">
          <a:xfrm flipH="1">
            <a:off x="1636713" y="48752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AutoShape 67"/>
          <p:cNvCxnSpPr>
            <a:cxnSpLocks noChangeShapeType="1"/>
            <a:stCxn id="21546" idx="1"/>
            <a:endCxn id="21538" idx="5"/>
          </p:cNvCxnSpPr>
          <p:nvPr/>
        </p:nvCxnSpPr>
        <p:spPr bwMode="auto">
          <a:xfrm flipH="1" flipV="1">
            <a:off x="2697163" y="48752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1541" name="Oval 68"/>
          <p:cNvSpPr>
            <a:spLocks noChangeArrowheads="1"/>
          </p:cNvSpPr>
          <p:nvPr/>
        </p:nvSpPr>
        <p:spPr bwMode="auto">
          <a:xfrm>
            <a:off x="1393825" y="50736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1542" name="Oval 69"/>
          <p:cNvSpPr>
            <a:spLocks noChangeArrowheads="1"/>
          </p:cNvSpPr>
          <p:nvPr/>
        </p:nvSpPr>
        <p:spPr bwMode="auto">
          <a:xfrm>
            <a:off x="1916113" y="55292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1543" name="AutoShape 74"/>
          <p:cNvCxnSpPr>
            <a:cxnSpLocks noChangeShapeType="1"/>
            <a:stCxn id="21545" idx="7"/>
            <a:endCxn id="21541" idx="3"/>
          </p:cNvCxnSpPr>
          <p:nvPr/>
        </p:nvCxnSpPr>
        <p:spPr bwMode="auto">
          <a:xfrm flipV="1">
            <a:off x="1114425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4" name="AutoShape 75"/>
          <p:cNvCxnSpPr>
            <a:cxnSpLocks noChangeShapeType="1"/>
            <a:stCxn id="21542" idx="1"/>
            <a:endCxn id="21541" idx="5"/>
          </p:cNvCxnSpPr>
          <p:nvPr/>
        </p:nvCxnSpPr>
        <p:spPr bwMode="auto">
          <a:xfrm flipH="1" flipV="1">
            <a:off x="1636713" y="53276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45" name="Oval 76"/>
          <p:cNvSpPr>
            <a:spLocks noChangeArrowheads="1"/>
          </p:cNvSpPr>
          <p:nvPr/>
        </p:nvSpPr>
        <p:spPr bwMode="auto">
          <a:xfrm>
            <a:off x="871538" y="55292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1546" name="Oval 81"/>
          <p:cNvSpPr>
            <a:spLocks noChangeArrowheads="1"/>
          </p:cNvSpPr>
          <p:nvPr/>
        </p:nvSpPr>
        <p:spPr bwMode="auto">
          <a:xfrm>
            <a:off x="35131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1547" name="Oval 82"/>
          <p:cNvSpPr>
            <a:spLocks noChangeArrowheads="1"/>
          </p:cNvSpPr>
          <p:nvPr/>
        </p:nvSpPr>
        <p:spPr bwMode="auto">
          <a:xfrm>
            <a:off x="40354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1548" name="AutoShape 87"/>
          <p:cNvCxnSpPr>
            <a:cxnSpLocks noChangeShapeType="1"/>
            <a:stCxn id="21550" idx="7"/>
            <a:endCxn id="21546" idx="3"/>
          </p:cNvCxnSpPr>
          <p:nvPr/>
        </p:nvCxnSpPr>
        <p:spPr bwMode="auto">
          <a:xfrm flipV="1">
            <a:off x="3233738" y="53340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49" name="AutoShape 88"/>
          <p:cNvCxnSpPr>
            <a:cxnSpLocks noChangeShapeType="1"/>
            <a:stCxn id="21547" idx="1"/>
            <a:endCxn id="21546" idx="5"/>
          </p:cNvCxnSpPr>
          <p:nvPr/>
        </p:nvCxnSpPr>
        <p:spPr bwMode="auto">
          <a:xfrm flipH="1" flipV="1">
            <a:off x="37560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0" name="Oval 89"/>
          <p:cNvSpPr>
            <a:spLocks noChangeArrowheads="1"/>
          </p:cNvSpPr>
          <p:nvPr/>
        </p:nvSpPr>
        <p:spPr bwMode="auto">
          <a:xfrm>
            <a:off x="2990850" y="5530850"/>
            <a:ext cx="284163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1551" name="Oval 94"/>
          <p:cNvSpPr>
            <a:spLocks noChangeArrowheads="1"/>
          </p:cNvSpPr>
          <p:nvPr/>
        </p:nvSpPr>
        <p:spPr bwMode="auto">
          <a:xfrm>
            <a:off x="4572000" y="4191000"/>
            <a:ext cx="287338" cy="284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21552" name="AutoShape 95"/>
          <p:cNvCxnSpPr>
            <a:cxnSpLocks noChangeShapeType="1"/>
            <a:stCxn id="21551" idx="5"/>
            <a:endCxn id="21554" idx="1"/>
          </p:cNvCxnSpPr>
          <p:nvPr/>
        </p:nvCxnSpPr>
        <p:spPr bwMode="auto">
          <a:xfrm>
            <a:off x="4816475" y="4433888"/>
            <a:ext cx="1917700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1553" name="AutoShape 96"/>
          <p:cNvCxnSpPr>
            <a:cxnSpLocks noChangeShapeType="1"/>
            <a:stCxn id="21551" idx="3"/>
            <a:endCxn id="21538" idx="7"/>
          </p:cNvCxnSpPr>
          <p:nvPr/>
        </p:nvCxnSpPr>
        <p:spPr bwMode="auto">
          <a:xfrm flipH="1">
            <a:off x="2697163" y="4433888"/>
            <a:ext cx="1917700" cy="211137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554" name="Oval 97"/>
          <p:cNvSpPr>
            <a:spLocks noChangeArrowheads="1"/>
          </p:cNvSpPr>
          <p:nvPr/>
        </p:nvSpPr>
        <p:spPr bwMode="auto">
          <a:xfrm>
            <a:off x="6692900" y="4619625"/>
            <a:ext cx="285750" cy="2841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1555" name="AutoShape 98"/>
          <p:cNvCxnSpPr>
            <a:cxnSpLocks noChangeShapeType="1"/>
            <a:stCxn id="21554" idx="3"/>
            <a:endCxn id="21557" idx="7"/>
          </p:cNvCxnSpPr>
          <p:nvPr/>
        </p:nvCxnSpPr>
        <p:spPr bwMode="auto">
          <a:xfrm flipH="1">
            <a:off x="5876925" y="4876800"/>
            <a:ext cx="857250" cy="22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1556" name="AutoShape 99"/>
          <p:cNvCxnSpPr>
            <a:cxnSpLocks noChangeShapeType="1"/>
            <a:stCxn id="21562" idx="1"/>
            <a:endCxn id="21554" idx="5"/>
          </p:cNvCxnSpPr>
          <p:nvPr/>
        </p:nvCxnSpPr>
        <p:spPr bwMode="auto">
          <a:xfrm flipH="1" flipV="1">
            <a:off x="6937375" y="4876800"/>
            <a:ext cx="857250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57" name="Oval 100"/>
          <p:cNvSpPr>
            <a:spLocks noChangeArrowheads="1"/>
          </p:cNvSpPr>
          <p:nvPr/>
        </p:nvSpPr>
        <p:spPr bwMode="auto">
          <a:xfrm>
            <a:off x="5634038" y="50752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1558" name="Oval 101"/>
          <p:cNvSpPr>
            <a:spLocks noChangeArrowheads="1"/>
          </p:cNvSpPr>
          <p:nvPr/>
        </p:nvSpPr>
        <p:spPr bwMode="auto">
          <a:xfrm>
            <a:off x="6156325" y="55308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cxnSp>
        <p:nvCxnSpPr>
          <p:cNvPr id="21559" name="AutoShape 106"/>
          <p:cNvCxnSpPr>
            <a:cxnSpLocks noChangeShapeType="1"/>
            <a:stCxn id="21561" idx="7"/>
            <a:endCxn id="21557" idx="3"/>
          </p:cNvCxnSpPr>
          <p:nvPr/>
        </p:nvCxnSpPr>
        <p:spPr bwMode="auto">
          <a:xfrm flipV="1">
            <a:off x="5354638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0" name="AutoShape 107"/>
          <p:cNvCxnSpPr>
            <a:cxnSpLocks noChangeShapeType="1"/>
            <a:stCxn id="21558" idx="1"/>
            <a:endCxn id="21557" idx="5"/>
          </p:cNvCxnSpPr>
          <p:nvPr/>
        </p:nvCxnSpPr>
        <p:spPr bwMode="auto">
          <a:xfrm flipH="1" flipV="1">
            <a:off x="5876925" y="53340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1" name="Oval 108"/>
          <p:cNvSpPr>
            <a:spLocks noChangeArrowheads="1"/>
          </p:cNvSpPr>
          <p:nvPr/>
        </p:nvSpPr>
        <p:spPr bwMode="auto">
          <a:xfrm>
            <a:off x="5111750" y="55308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1562" name="Oval 113"/>
          <p:cNvSpPr>
            <a:spLocks noChangeArrowheads="1"/>
          </p:cNvSpPr>
          <p:nvPr/>
        </p:nvSpPr>
        <p:spPr bwMode="auto">
          <a:xfrm>
            <a:off x="7753350" y="50768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sp>
        <p:nvSpPr>
          <p:cNvPr id="21563" name="Oval 114"/>
          <p:cNvSpPr>
            <a:spLocks noChangeArrowheads="1"/>
          </p:cNvSpPr>
          <p:nvPr/>
        </p:nvSpPr>
        <p:spPr bwMode="auto">
          <a:xfrm>
            <a:off x="8275638" y="55324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cxnSp>
        <p:nvCxnSpPr>
          <p:cNvPr id="21564" name="AutoShape 119"/>
          <p:cNvCxnSpPr>
            <a:cxnSpLocks noChangeShapeType="1"/>
            <a:stCxn id="21566" idx="7"/>
            <a:endCxn id="21562" idx="3"/>
          </p:cNvCxnSpPr>
          <p:nvPr/>
        </p:nvCxnSpPr>
        <p:spPr bwMode="auto">
          <a:xfrm flipV="1">
            <a:off x="7473950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65" name="AutoShape 120"/>
          <p:cNvCxnSpPr>
            <a:cxnSpLocks noChangeShapeType="1"/>
            <a:stCxn id="21563" idx="1"/>
            <a:endCxn id="21562" idx="5"/>
          </p:cNvCxnSpPr>
          <p:nvPr/>
        </p:nvCxnSpPr>
        <p:spPr bwMode="auto">
          <a:xfrm flipH="1" flipV="1">
            <a:off x="7996238" y="53308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1566" name="Oval 121"/>
          <p:cNvSpPr>
            <a:spLocks noChangeArrowheads="1"/>
          </p:cNvSpPr>
          <p:nvPr/>
        </p:nvSpPr>
        <p:spPr bwMode="auto">
          <a:xfrm>
            <a:off x="7231063" y="55324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1567" name="Date Placeholder 6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0129" y="4333081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(e)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2085" y="161442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683032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1" name="Date Placeholder 6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F4CA1CCB-2638-47BD-A487-9E871880DE8C}" type="slidenum">
              <a:rPr lang="en-US"/>
              <a:pPr/>
              <a:t>66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Heap (4) </a:t>
            </a:r>
          </a:p>
        </p:txBody>
      </p:sp>
      <p:sp>
        <p:nvSpPr>
          <p:cNvPr id="22533" name="Oval 64"/>
          <p:cNvSpPr>
            <a:spLocks noChangeArrowheads="1"/>
          </p:cNvSpPr>
          <p:nvPr/>
        </p:nvSpPr>
        <p:spPr bwMode="auto">
          <a:xfrm>
            <a:off x="2452688" y="2103438"/>
            <a:ext cx="285750" cy="28416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2534" name="AutoShape 65"/>
          <p:cNvCxnSpPr>
            <a:cxnSpLocks noChangeShapeType="1"/>
            <a:stCxn id="22533" idx="3"/>
            <a:endCxn id="22536" idx="7"/>
          </p:cNvCxnSpPr>
          <p:nvPr/>
        </p:nvCxnSpPr>
        <p:spPr bwMode="auto">
          <a:xfrm flipH="1">
            <a:off x="1636713" y="2355850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5" name="AutoShape 66"/>
          <p:cNvCxnSpPr>
            <a:cxnSpLocks noChangeShapeType="1"/>
            <a:stCxn id="22541" idx="1"/>
            <a:endCxn id="22533" idx="5"/>
          </p:cNvCxnSpPr>
          <p:nvPr/>
        </p:nvCxnSpPr>
        <p:spPr bwMode="auto">
          <a:xfrm flipH="1" flipV="1">
            <a:off x="2697163" y="2355850"/>
            <a:ext cx="857250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67"/>
          <p:cNvSpPr>
            <a:spLocks noChangeArrowheads="1"/>
          </p:cNvSpPr>
          <p:nvPr/>
        </p:nvSpPr>
        <p:spPr bwMode="auto">
          <a:xfrm>
            <a:off x="1393825" y="25590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2537" name="Oval 68"/>
          <p:cNvSpPr>
            <a:spLocks noChangeArrowheads="1"/>
          </p:cNvSpPr>
          <p:nvPr/>
        </p:nvSpPr>
        <p:spPr bwMode="auto">
          <a:xfrm>
            <a:off x="1916113" y="30146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2538" name="AutoShape 73"/>
          <p:cNvCxnSpPr>
            <a:cxnSpLocks noChangeShapeType="1"/>
            <a:stCxn id="22540" idx="7"/>
            <a:endCxn id="22536" idx="3"/>
          </p:cNvCxnSpPr>
          <p:nvPr/>
        </p:nvCxnSpPr>
        <p:spPr bwMode="auto">
          <a:xfrm flipV="1">
            <a:off x="1114425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AutoShape 74"/>
          <p:cNvCxnSpPr>
            <a:cxnSpLocks noChangeShapeType="1"/>
            <a:stCxn id="22537" idx="1"/>
            <a:endCxn id="22536" idx="5"/>
          </p:cNvCxnSpPr>
          <p:nvPr/>
        </p:nvCxnSpPr>
        <p:spPr bwMode="auto">
          <a:xfrm flipH="1" flipV="1">
            <a:off x="1636713" y="28130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Oval 75"/>
          <p:cNvSpPr>
            <a:spLocks noChangeArrowheads="1"/>
          </p:cNvSpPr>
          <p:nvPr/>
        </p:nvSpPr>
        <p:spPr bwMode="auto">
          <a:xfrm>
            <a:off x="871538" y="30146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2541" name="Oval 80"/>
          <p:cNvSpPr>
            <a:spLocks noChangeArrowheads="1"/>
          </p:cNvSpPr>
          <p:nvPr/>
        </p:nvSpPr>
        <p:spPr bwMode="auto">
          <a:xfrm>
            <a:off x="35131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22542" name="Oval 81"/>
          <p:cNvSpPr>
            <a:spLocks noChangeArrowheads="1"/>
          </p:cNvSpPr>
          <p:nvPr/>
        </p:nvSpPr>
        <p:spPr bwMode="auto">
          <a:xfrm>
            <a:off x="40354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2543" name="AutoShape 86"/>
          <p:cNvCxnSpPr>
            <a:cxnSpLocks noChangeShapeType="1"/>
            <a:stCxn id="22545" idx="7"/>
            <a:endCxn id="22541" idx="3"/>
          </p:cNvCxnSpPr>
          <p:nvPr/>
        </p:nvCxnSpPr>
        <p:spPr bwMode="auto">
          <a:xfrm flipV="1">
            <a:off x="32337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4" name="AutoShape 87"/>
          <p:cNvCxnSpPr>
            <a:cxnSpLocks noChangeShapeType="1"/>
            <a:stCxn id="22542" idx="1"/>
            <a:endCxn id="22541" idx="5"/>
          </p:cNvCxnSpPr>
          <p:nvPr/>
        </p:nvCxnSpPr>
        <p:spPr bwMode="auto">
          <a:xfrm flipH="1" flipV="1">
            <a:off x="37560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5" name="Oval 88"/>
          <p:cNvSpPr>
            <a:spLocks noChangeArrowheads="1"/>
          </p:cNvSpPr>
          <p:nvPr/>
        </p:nvSpPr>
        <p:spPr bwMode="auto">
          <a:xfrm>
            <a:off x="29908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2546" name="Oval 93"/>
          <p:cNvSpPr>
            <a:spLocks noChangeArrowheads="1"/>
          </p:cNvSpPr>
          <p:nvPr/>
        </p:nvSpPr>
        <p:spPr bwMode="auto">
          <a:xfrm>
            <a:off x="4572000" y="16764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14</a:t>
            </a:r>
          </a:p>
        </p:txBody>
      </p:sp>
      <p:cxnSp>
        <p:nvCxnSpPr>
          <p:cNvPr id="22547" name="AutoShape 94"/>
          <p:cNvCxnSpPr>
            <a:cxnSpLocks noChangeShapeType="1"/>
            <a:stCxn id="22546" idx="5"/>
            <a:endCxn id="22549" idx="1"/>
          </p:cNvCxnSpPr>
          <p:nvPr/>
        </p:nvCxnSpPr>
        <p:spPr bwMode="auto">
          <a:xfrm>
            <a:off x="4816475" y="19335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48" name="AutoShape 95"/>
          <p:cNvCxnSpPr>
            <a:cxnSpLocks noChangeShapeType="1"/>
            <a:stCxn id="22546" idx="3"/>
            <a:endCxn id="22533" idx="7"/>
          </p:cNvCxnSpPr>
          <p:nvPr/>
        </p:nvCxnSpPr>
        <p:spPr bwMode="auto">
          <a:xfrm flipH="1">
            <a:off x="2697163" y="1933575"/>
            <a:ext cx="1917700" cy="201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9" name="Oval 96"/>
          <p:cNvSpPr>
            <a:spLocks noChangeArrowheads="1"/>
          </p:cNvSpPr>
          <p:nvPr/>
        </p:nvSpPr>
        <p:spPr bwMode="auto">
          <a:xfrm>
            <a:off x="6692900" y="2105025"/>
            <a:ext cx="285750" cy="28416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2550" name="AutoShape 97"/>
          <p:cNvCxnSpPr>
            <a:cxnSpLocks noChangeShapeType="1"/>
            <a:stCxn id="22549" idx="3"/>
            <a:endCxn id="22552" idx="7"/>
          </p:cNvCxnSpPr>
          <p:nvPr/>
        </p:nvCxnSpPr>
        <p:spPr bwMode="auto">
          <a:xfrm flipH="1">
            <a:off x="5876925" y="23574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1" name="AutoShape 98"/>
          <p:cNvCxnSpPr>
            <a:cxnSpLocks noChangeShapeType="1"/>
            <a:stCxn id="22557" idx="1"/>
            <a:endCxn id="22549" idx="5"/>
          </p:cNvCxnSpPr>
          <p:nvPr/>
        </p:nvCxnSpPr>
        <p:spPr bwMode="auto">
          <a:xfrm flipH="1" flipV="1">
            <a:off x="6937375" y="23574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2" name="Oval 99"/>
          <p:cNvSpPr>
            <a:spLocks noChangeArrowheads="1"/>
          </p:cNvSpPr>
          <p:nvPr/>
        </p:nvSpPr>
        <p:spPr bwMode="auto">
          <a:xfrm>
            <a:off x="5634038" y="25606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2553" name="Oval 100"/>
          <p:cNvSpPr>
            <a:spLocks noChangeArrowheads="1"/>
          </p:cNvSpPr>
          <p:nvPr/>
        </p:nvSpPr>
        <p:spPr bwMode="auto">
          <a:xfrm>
            <a:off x="6156325" y="30162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cxnSp>
        <p:nvCxnSpPr>
          <p:cNvPr id="22554" name="AutoShape 105"/>
          <p:cNvCxnSpPr>
            <a:cxnSpLocks noChangeShapeType="1"/>
            <a:stCxn id="22556" idx="7"/>
            <a:endCxn id="22552" idx="3"/>
          </p:cNvCxnSpPr>
          <p:nvPr/>
        </p:nvCxnSpPr>
        <p:spPr bwMode="auto">
          <a:xfrm flipV="1">
            <a:off x="5354638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55" name="AutoShape 106"/>
          <p:cNvCxnSpPr>
            <a:cxnSpLocks noChangeShapeType="1"/>
            <a:stCxn id="22553" idx="1"/>
            <a:endCxn id="22552" idx="5"/>
          </p:cNvCxnSpPr>
          <p:nvPr/>
        </p:nvCxnSpPr>
        <p:spPr bwMode="auto">
          <a:xfrm flipH="1" flipV="1">
            <a:off x="5876925" y="28146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6" name="Oval 107"/>
          <p:cNvSpPr>
            <a:spLocks noChangeArrowheads="1"/>
          </p:cNvSpPr>
          <p:nvPr/>
        </p:nvSpPr>
        <p:spPr bwMode="auto">
          <a:xfrm>
            <a:off x="5111750" y="30162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2557" name="Oval 112"/>
          <p:cNvSpPr>
            <a:spLocks noChangeArrowheads="1"/>
          </p:cNvSpPr>
          <p:nvPr/>
        </p:nvSpPr>
        <p:spPr bwMode="auto">
          <a:xfrm>
            <a:off x="7753350" y="25622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sp>
        <p:nvSpPr>
          <p:cNvPr id="22558" name="Oval 113"/>
          <p:cNvSpPr>
            <a:spLocks noChangeArrowheads="1"/>
          </p:cNvSpPr>
          <p:nvPr/>
        </p:nvSpPr>
        <p:spPr bwMode="auto">
          <a:xfrm>
            <a:off x="8275638" y="30178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cxnSp>
        <p:nvCxnSpPr>
          <p:cNvPr id="22559" name="AutoShape 118"/>
          <p:cNvCxnSpPr>
            <a:cxnSpLocks noChangeShapeType="1"/>
            <a:stCxn id="22561" idx="7"/>
            <a:endCxn id="22557" idx="3"/>
          </p:cNvCxnSpPr>
          <p:nvPr/>
        </p:nvCxnSpPr>
        <p:spPr bwMode="auto">
          <a:xfrm flipV="1">
            <a:off x="7473950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0" name="AutoShape 119"/>
          <p:cNvCxnSpPr>
            <a:cxnSpLocks noChangeShapeType="1"/>
            <a:stCxn id="22558" idx="1"/>
            <a:endCxn id="22557" idx="5"/>
          </p:cNvCxnSpPr>
          <p:nvPr/>
        </p:nvCxnSpPr>
        <p:spPr bwMode="auto">
          <a:xfrm flipH="1" flipV="1">
            <a:off x="7996238" y="28162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1" name="Oval 120"/>
          <p:cNvSpPr>
            <a:spLocks noChangeArrowheads="1"/>
          </p:cNvSpPr>
          <p:nvPr/>
        </p:nvSpPr>
        <p:spPr bwMode="auto">
          <a:xfrm>
            <a:off x="7231063" y="30178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22562" name="Oval 125"/>
          <p:cNvSpPr>
            <a:spLocks noChangeArrowheads="1"/>
          </p:cNvSpPr>
          <p:nvPr/>
        </p:nvSpPr>
        <p:spPr bwMode="auto">
          <a:xfrm>
            <a:off x="2452688" y="4541838"/>
            <a:ext cx="285750" cy="2841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cxnSp>
        <p:nvCxnSpPr>
          <p:cNvPr id="22563" name="AutoShape 126"/>
          <p:cNvCxnSpPr>
            <a:cxnSpLocks noChangeShapeType="1"/>
            <a:stCxn id="22562" idx="3"/>
            <a:endCxn id="22565" idx="7"/>
          </p:cNvCxnSpPr>
          <p:nvPr/>
        </p:nvCxnSpPr>
        <p:spPr bwMode="auto">
          <a:xfrm flipH="1">
            <a:off x="1636713" y="4799013"/>
            <a:ext cx="857250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4" name="AutoShape 127"/>
          <p:cNvCxnSpPr>
            <a:cxnSpLocks noChangeShapeType="1"/>
            <a:stCxn id="22570" idx="1"/>
            <a:endCxn id="22562" idx="5"/>
          </p:cNvCxnSpPr>
          <p:nvPr/>
        </p:nvCxnSpPr>
        <p:spPr bwMode="auto">
          <a:xfrm flipH="1" flipV="1">
            <a:off x="2697163" y="4799013"/>
            <a:ext cx="857250" cy="2270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65" name="Oval 128"/>
          <p:cNvSpPr>
            <a:spLocks noChangeArrowheads="1"/>
          </p:cNvSpPr>
          <p:nvPr/>
        </p:nvSpPr>
        <p:spPr bwMode="auto">
          <a:xfrm>
            <a:off x="1393825" y="4997450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22566" name="Oval 129"/>
          <p:cNvSpPr>
            <a:spLocks noChangeArrowheads="1"/>
          </p:cNvSpPr>
          <p:nvPr/>
        </p:nvSpPr>
        <p:spPr bwMode="auto">
          <a:xfrm>
            <a:off x="1916113" y="5453063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25</a:t>
            </a:r>
          </a:p>
        </p:txBody>
      </p:sp>
      <p:cxnSp>
        <p:nvCxnSpPr>
          <p:cNvPr id="22567" name="AutoShape 134"/>
          <p:cNvCxnSpPr>
            <a:cxnSpLocks noChangeShapeType="1"/>
            <a:stCxn id="22569" idx="7"/>
            <a:endCxn id="22565" idx="3"/>
          </p:cNvCxnSpPr>
          <p:nvPr/>
        </p:nvCxnSpPr>
        <p:spPr bwMode="auto">
          <a:xfrm flipV="1">
            <a:off x="1114425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68" name="AutoShape 135"/>
          <p:cNvCxnSpPr>
            <a:cxnSpLocks noChangeShapeType="1"/>
            <a:stCxn id="22566" idx="1"/>
            <a:endCxn id="22565" idx="5"/>
          </p:cNvCxnSpPr>
          <p:nvPr/>
        </p:nvCxnSpPr>
        <p:spPr bwMode="auto">
          <a:xfrm flipH="1" flipV="1">
            <a:off x="1636713" y="5251450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69" name="Oval 136"/>
          <p:cNvSpPr>
            <a:spLocks noChangeArrowheads="1"/>
          </p:cNvSpPr>
          <p:nvPr/>
        </p:nvSpPr>
        <p:spPr bwMode="auto">
          <a:xfrm>
            <a:off x="871538" y="5453063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16</a:t>
            </a:r>
          </a:p>
        </p:txBody>
      </p:sp>
      <p:sp>
        <p:nvSpPr>
          <p:cNvPr id="22570" name="Oval 141"/>
          <p:cNvSpPr>
            <a:spLocks noChangeArrowheads="1"/>
          </p:cNvSpPr>
          <p:nvPr/>
        </p:nvSpPr>
        <p:spPr bwMode="auto">
          <a:xfrm>
            <a:off x="3513138" y="49990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22571" name="Oval 142"/>
          <p:cNvSpPr>
            <a:spLocks noChangeArrowheads="1"/>
          </p:cNvSpPr>
          <p:nvPr/>
        </p:nvSpPr>
        <p:spPr bwMode="auto">
          <a:xfrm>
            <a:off x="4035425" y="54546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cxnSp>
        <p:nvCxnSpPr>
          <p:cNvPr id="22572" name="AutoShape 147"/>
          <p:cNvCxnSpPr>
            <a:cxnSpLocks noChangeShapeType="1"/>
            <a:stCxn id="22574" idx="7"/>
            <a:endCxn id="22570" idx="3"/>
          </p:cNvCxnSpPr>
          <p:nvPr/>
        </p:nvCxnSpPr>
        <p:spPr bwMode="auto">
          <a:xfrm flipV="1">
            <a:off x="3233738" y="5257800"/>
            <a:ext cx="320675" cy="223838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22573" name="AutoShape 148"/>
          <p:cNvCxnSpPr>
            <a:cxnSpLocks noChangeShapeType="1"/>
            <a:stCxn id="22571" idx="1"/>
            <a:endCxn id="22570" idx="5"/>
          </p:cNvCxnSpPr>
          <p:nvPr/>
        </p:nvCxnSpPr>
        <p:spPr bwMode="auto">
          <a:xfrm flipH="1" flipV="1">
            <a:off x="3756025" y="5257800"/>
            <a:ext cx="32067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74" name="Oval 149"/>
          <p:cNvSpPr>
            <a:spLocks noChangeArrowheads="1"/>
          </p:cNvSpPr>
          <p:nvPr/>
        </p:nvSpPr>
        <p:spPr bwMode="auto">
          <a:xfrm>
            <a:off x="2990850" y="5454650"/>
            <a:ext cx="284163" cy="28575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14</a:t>
            </a:r>
          </a:p>
        </p:txBody>
      </p:sp>
      <p:sp>
        <p:nvSpPr>
          <p:cNvPr id="22575" name="Oval 154"/>
          <p:cNvSpPr>
            <a:spLocks noChangeArrowheads="1"/>
          </p:cNvSpPr>
          <p:nvPr/>
        </p:nvSpPr>
        <p:spPr bwMode="auto">
          <a:xfrm>
            <a:off x="4572000" y="4114800"/>
            <a:ext cx="287338" cy="2841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cxnSp>
        <p:nvCxnSpPr>
          <p:cNvPr id="22576" name="AutoShape 155"/>
          <p:cNvCxnSpPr>
            <a:cxnSpLocks noChangeShapeType="1"/>
            <a:stCxn id="22575" idx="5"/>
            <a:endCxn id="22578" idx="1"/>
          </p:cNvCxnSpPr>
          <p:nvPr/>
        </p:nvCxnSpPr>
        <p:spPr bwMode="auto">
          <a:xfrm>
            <a:off x="4816475" y="4371975"/>
            <a:ext cx="1917700" cy="203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77" name="AutoShape 156"/>
          <p:cNvCxnSpPr>
            <a:cxnSpLocks noChangeShapeType="1"/>
            <a:stCxn id="22575" idx="3"/>
            <a:endCxn id="22562" idx="7"/>
          </p:cNvCxnSpPr>
          <p:nvPr/>
        </p:nvCxnSpPr>
        <p:spPr bwMode="auto">
          <a:xfrm flipH="1">
            <a:off x="2697163" y="4371975"/>
            <a:ext cx="1917700" cy="196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</p:cxnSp>
      <p:sp>
        <p:nvSpPr>
          <p:cNvPr id="22578" name="Oval 157"/>
          <p:cNvSpPr>
            <a:spLocks noChangeArrowheads="1"/>
          </p:cNvSpPr>
          <p:nvPr/>
        </p:nvSpPr>
        <p:spPr bwMode="auto">
          <a:xfrm>
            <a:off x="6692900" y="4543425"/>
            <a:ext cx="285750" cy="284163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22579" name="AutoShape 158"/>
          <p:cNvCxnSpPr>
            <a:cxnSpLocks noChangeShapeType="1"/>
            <a:stCxn id="22578" idx="3"/>
            <a:endCxn id="22581" idx="7"/>
          </p:cNvCxnSpPr>
          <p:nvPr/>
        </p:nvCxnSpPr>
        <p:spPr bwMode="auto">
          <a:xfrm flipH="1">
            <a:off x="5876925" y="4795838"/>
            <a:ext cx="857250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0" name="AutoShape 159"/>
          <p:cNvCxnSpPr>
            <a:cxnSpLocks noChangeShapeType="1"/>
            <a:stCxn id="22586" idx="1"/>
            <a:endCxn id="22578" idx="5"/>
          </p:cNvCxnSpPr>
          <p:nvPr/>
        </p:nvCxnSpPr>
        <p:spPr bwMode="auto">
          <a:xfrm flipH="1" flipV="1">
            <a:off x="6937375" y="4795838"/>
            <a:ext cx="857250" cy="2365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1" name="Oval 160"/>
          <p:cNvSpPr>
            <a:spLocks noChangeArrowheads="1"/>
          </p:cNvSpPr>
          <p:nvPr/>
        </p:nvSpPr>
        <p:spPr bwMode="auto">
          <a:xfrm>
            <a:off x="5634038" y="4999038"/>
            <a:ext cx="284162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2582" name="Oval 161"/>
          <p:cNvSpPr>
            <a:spLocks noChangeArrowheads="1"/>
          </p:cNvSpPr>
          <p:nvPr/>
        </p:nvSpPr>
        <p:spPr bwMode="auto">
          <a:xfrm>
            <a:off x="6156325" y="5454650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cxnSp>
        <p:nvCxnSpPr>
          <p:cNvPr id="22583" name="AutoShape 166"/>
          <p:cNvCxnSpPr>
            <a:cxnSpLocks noChangeShapeType="1"/>
            <a:stCxn id="22585" idx="7"/>
            <a:endCxn id="22581" idx="3"/>
          </p:cNvCxnSpPr>
          <p:nvPr/>
        </p:nvCxnSpPr>
        <p:spPr bwMode="auto">
          <a:xfrm flipV="1">
            <a:off x="5354638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4" name="AutoShape 167"/>
          <p:cNvCxnSpPr>
            <a:cxnSpLocks noChangeShapeType="1"/>
            <a:stCxn id="22582" idx="1"/>
            <a:endCxn id="22581" idx="5"/>
          </p:cNvCxnSpPr>
          <p:nvPr/>
        </p:nvCxnSpPr>
        <p:spPr bwMode="auto">
          <a:xfrm flipH="1" flipV="1">
            <a:off x="5876925" y="5253038"/>
            <a:ext cx="320675" cy="233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85" name="Oval 168"/>
          <p:cNvSpPr>
            <a:spLocks noChangeArrowheads="1"/>
          </p:cNvSpPr>
          <p:nvPr/>
        </p:nvSpPr>
        <p:spPr bwMode="auto">
          <a:xfrm>
            <a:off x="5111750" y="5454650"/>
            <a:ext cx="284163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>
                <a:latin typeface="Times New Roman" pitchFamily="18" charset="0"/>
                <a:sym typeface="Symbol" pitchFamily="18" charset="2"/>
              </a:rPr>
              <a:t>11</a:t>
            </a:r>
          </a:p>
        </p:txBody>
      </p:sp>
      <p:sp>
        <p:nvSpPr>
          <p:cNvPr id="22586" name="Oval 173"/>
          <p:cNvSpPr>
            <a:spLocks noChangeArrowheads="1"/>
          </p:cNvSpPr>
          <p:nvPr/>
        </p:nvSpPr>
        <p:spPr bwMode="auto">
          <a:xfrm>
            <a:off x="7753350" y="5000625"/>
            <a:ext cx="284163" cy="285750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20</a:t>
            </a:r>
          </a:p>
        </p:txBody>
      </p:sp>
      <p:sp>
        <p:nvSpPr>
          <p:cNvPr id="22587" name="Oval 174"/>
          <p:cNvSpPr>
            <a:spLocks noChangeArrowheads="1"/>
          </p:cNvSpPr>
          <p:nvPr/>
        </p:nvSpPr>
        <p:spPr bwMode="auto">
          <a:xfrm>
            <a:off x="8275638" y="5456238"/>
            <a:ext cx="285750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27</a:t>
            </a:r>
          </a:p>
        </p:txBody>
      </p:sp>
      <p:cxnSp>
        <p:nvCxnSpPr>
          <p:cNvPr id="22588" name="AutoShape 179"/>
          <p:cNvCxnSpPr>
            <a:cxnSpLocks noChangeShapeType="1"/>
            <a:stCxn id="22590" idx="7"/>
            <a:endCxn id="22586" idx="3"/>
          </p:cNvCxnSpPr>
          <p:nvPr/>
        </p:nvCxnSpPr>
        <p:spPr bwMode="auto">
          <a:xfrm flipV="1">
            <a:off x="7473950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89" name="AutoShape 180"/>
          <p:cNvCxnSpPr>
            <a:cxnSpLocks noChangeShapeType="1"/>
            <a:stCxn id="22587" idx="1"/>
            <a:endCxn id="22586" idx="5"/>
          </p:cNvCxnSpPr>
          <p:nvPr/>
        </p:nvCxnSpPr>
        <p:spPr bwMode="auto">
          <a:xfrm flipH="1" flipV="1">
            <a:off x="7996238" y="5254625"/>
            <a:ext cx="320675" cy="233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90" name="Oval 181"/>
          <p:cNvSpPr>
            <a:spLocks noChangeArrowheads="1"/>
          </p:cNvSpPr>
          <p:nvPr/>
        </p:nvSpPr>
        <p:spPr bwMode="auto">
          <a:xfrm>
            <a:off x="7231063" y="5456238"/>
            <a:ext cx="284162" cy="2857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23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0129" y="4333081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(g)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4021" y="1471583"/>
            <a:ext cx="439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(f)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7963" y="467953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3874132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Heaps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9B5671F-70F6-496A-BF2A-90B2F86BFF78}" type="slidenum">
              <a:rPr lang="en-US"/>
              <a:pPr/>
              <a:t>67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Heap-Sort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3810000" cy="4648200"/>
          </a:xfrm>
          <a:solidFill>
            <a:srgbClr val="000000"/>
          </a:solidFill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Consider a priority queue with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400" dirty="0"/>
              <a:t> items implemented by means of a heap</a:t>
            </a:r>
          </a:p>
          <a:p>
            <a:pPr lvl="1" eaLnBrk="1" hangingPunct="1"/>
            <a:r>
              <a:rPr lang="en-US" dirty="0"/>
              <a:t>The space used is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dirty="0"/>
          </a:p>
          <a:p>
            <a:pPr lvl="1" eaLnBrk="1" hangingPunct="1"/>
            <a:r>
              <a:rPr lang="en-US" dirty="0"/>
              <a:t>Methods </a:t>
            </a:r>
            <a:r>
              <a:rPr lang="en-US" dirty="0">
                <a:solidFill>
                  <a:srgbClr val="FFFF00"/>
                </a:solidFill>
              </a:rPr>
              <a:t>insert()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removeMin()</a:t>
            </a:r>
            <a:r>
              <a:rPr lang="en-US" dirty="0"/>
              <a:t> take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(log </a:t>
            </a:r>
            <a:r>
              <a:rPr lang="en-US" b="1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time</a:t>
            </a:r>
          </a:p>
          <a:p>
            <a:pPr lvl="1" eaLnBrk="1" hangingPunct="1"/>
            <a:r>
              <a:rPr lang="en-US" dirty="0"/>
              <a:t>Methods </a:t>
            </a:r>
            <a:r>
              <a:rPr lang="en-US" dirty="0">
                <a:solidFill>
                  <a:srgbClr val="FFFF00"/>
                </a:solidFill>
              </a:rPr>
              <a:t>size(), empty()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min()</a:t>
            </a:r>
            <a:r>
              <a:rPr lang="en-US" dirty="0"/>
              <a:t> take time </a:t>
            </a:r>
            <a:r>
              <a:rPr lang="en-US" b="1" i="1" dirty="0">
                <a:latin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</a:rPr>
              <a:t>(1) </a:t>
            </a:r>
            <a:r>
              <a:rPr lang="en-US" dirty="0"/>
              <a:t>time</a:t>
            </a:r>
          </a:p>
        </p:txBody>
      </p:sp>
      <p:sp>
        <p:nvSpPr>
          <p:cNvPr id="307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52600"/>
            <a:ext cx="3810000" cy="45720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200" dirty="0"/>
              <a:t>Using a heap-based priority queue, we can sort a sequence of </a:t>
            </a:r>
            <a:r>
              <a:rPr lang="en-US" sz="2200" b="1" i="1" dirty="0">
                <a:latin typeface="Times New Roman" pitchFamily="18" charset="0"/>
              </a:rPr>
              <a:t>n</a:t>
            </a:r>
            <a:r>
              <a:rPr lang="en-US" sz="2200" dirty="0"/>
              <a:t> elements in </a:t>
            </a:r>
            <a:r>
              <a:rPr lang="en-US" sz="2200" b="1" i="1" dirty="0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2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 log </a:t>
            </a:r>
            <a:r>
              <a:rPr lang="en-US" sz="22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2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200" dirty="0"/>
              <a:t>time (n * log n operations)</a:t>
            </a:r>
            <a:endParaRPr lang="en-US" sz="2200" dirty="0">
              <a:latin typeface="Times New Roman" pitchFamily="18" charset="0"/>
            </a:endParaRPr>
          </a:p>
          <a:p>
            <a:pPr eaLnBrk="1" hangingPunct="1"/>
            <a:r>
              <a:rPr lang="en-US" sz="2200" dirty="0"/>
              <a:t>The resulting algorithm is called </a:t>
            </a:r>
            <a:r>
              <a:rPr lang="en-US" sz="2200" dirty="0">
                <a:solidFill>
                  <a:srgbClr val="FFFF00"/>
                </a:solidFill>
              </a:rPr>
              <a:t>heap-sort</a:t>
            </a:r>
          </a:p>
          <a:p>
            <a:pPr eaLnBrk="1" hangingPunct="1"/>
            <a:r>
              <a:rPr lang="en-US" sz="2200" dirty="0"/>
              <a:t>Heap-sort is much faster than quadratic sorting algorithms, such as insertion-sort and selection-sort - </a:t>
            </a:r>
            <a:r>
              <a:rPr lang="en-US" sz="2400" dirty="0">
                <a:solidFill>
                  <a:srgbClr val="FFFF00"/>
                </a:solidFill>
                <a:effectLst/>
              </a:rPr>
              <a:t>O(n</a:t>
            </a:r>
            <a:r>
              <a:rPr lang="en-US" sz="2400" baseline="30000" dirty="0">
                <a:solidFill>
                  <a:srgbClr val="FFFF00"/>
                </a:solidFill>
                <a:effectLst/>
              </a:rPr>
              <a:t>2</a:t>
            </a:r>
            <a:r>
              <a:rPr lang="en-US" sz="2400" dirty="0">
                <a:solidFill>
                  <a:srgbClr val="FFFF00"/>
                </a:solidFill>
                <a:effectLst/>
              </a:rPr>
              <a:t>)</a:t>
            </a:r>
            <a:endParaRPr lang="en-US" sz="2200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77220"/>
              </p:ext>
            </p:extLst>
          </p:nvPr>
        </p:nvGraphicFramePr>
        <p:xfrm>
          <a:off x="685800" y="64596"/>
          <a:ext cx="1271587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12" name="Clip" r:id="rId3" imgW="1849831" imgH="2404872" progId="">
                  <p:embed/>
                </p:oleObj>
              </mc:Choice>
              <mc:Fallback>
                <p:oleObj name="Clip" r:id="rId3" imgW="1849831" imgH="240487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4596"/>
                        <a:ext cx="1271587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574841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Heap-sort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Uses less storage</a:t>
            </a:r>
          </a:p>
          <a:p>
            <a:pPr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Doesn’t need to move elements in and out of the heap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Just rearranges the elements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The following example using a reverse comparator (see next page)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D88E1D5-42FC-41EF-8A8B-1188641A422A}" type="slidenum">
              <a:rPr lang="en-US"/>
              <a:pPr/>
              <a:t>68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4699381"/>
            <a:ext cx="3324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66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Heap-sort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8D88E1D5-42FC-41EF-8A8B-1188641A422A}" type="slidenum">
              <a:rPr lang="en-US"/>
              <a:pPr/>
              <a:t>69</a:t>
            </a:fld>
            <a:endParaRPr lang="en-US"/>
          </a:p>
        </p:txBody>
      </p:sp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246816"/>
            <a:ext cx="5826034" cy="5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54834" y="3331028"/>
            <a:ext cx="1154483" cy="338554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8.9</a:t>
            </a:r>
          </a:p>
        </p:txBody>
      </p:sp>
    </p:spTree>
    <p:extLst>
      <p:ext uri="{BB962C8B-B14F-4D97-AF65-F5344CB8AC3E}">
        <p14:creationId xmlns:p14="http://schemas.microsoft.com/office/powerpoint/2010/main" val="342916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9F8098B-B967-4C61-B3F9-E2AE1337F573}" type="slidenum">
              <a:rPr lang="en-US"/>
              <a:pPr/>
              <a:t>7</a:t>
            </a:fld>
            <a:endParaRPr lang="en-US"/>
          </a:p>
        </p:txBody>
      </p:sp>
      <p:sp>
        <p:nvSpPr>
          <p:cNvPr id="90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Priority Queues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emergency room in a hospital assigns patients with priority numbers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patient with the highest priority is treated first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Standby flyers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Stock market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Limit orders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3545" y="3068052"/>
            <a:ext cx="2796455" cy="3362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6464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C10F2D3-2AB0-4725-911F-561AE9F40C01}" type="slidenum">
              <a:rPr lang="en-US"/>
              <a:pPr/>
              <a:t>70</a:t>
            </a:fld>
            <a:endParaRPr lang="en-US"/>
          </a:p>
        </p:txBody>
      </p:sp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Autofit/>
          </a:bodyPr>
          <a:lstStyle/>
          <a:p>
            <a:r>
              <a:rPr lang="en-US" sz="2800" dirty="0"/>
              <a:t>A Heap-Based Priority Queue Implementation</a:t>
            </a:r>
          </a:p>
        </p:txBody>
      </p:sp>
      <p:sp>
        <p:nvSpPr>
          <p:cNvPr id="836611" name="Text Box 3"/>
          <p:cNvSpPr txBox="1">
            <a:spLocks noChangeArrowheads="1"/>
          </p:cNvSpPr>
          <p:nvPr/>
        </p:nvSpPr>
        <p:spPr bwMode="auto">
          <a:xfrm>
            <a:off x="457200" y="1419784"/>
            <a:ext cx="7772400" cy="473668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template &lt;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typename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 E, 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typename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 C&gt;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class 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HeapPriorityQueue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public: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int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 size() const; 			// number of elements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bool empty() const;  		// is the queue empty?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void insert(const E&amp; e);		// insert element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const E&amp; min();			// minimum element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void removeMin();			// remove minimum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private: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VectorCompleteTree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&lt;E&gt; T;	          // priority queue contents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C </a:t>
            </a:r>
            <a:r>
              <a:rPr lang="en-US" sz="2000" b="1" dirty="0" err="1">
                <a:solidFill>
                  <a:srgbClr val="FFFF00"/>
                </a:solidFill>
                <a:latin typeface="+mj-lt"/>
              </a:rPr>
              <a:t>isLess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;				// less-than comparator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  					</a:t>
            </a:r>
            <a:r>
              <a:rPr lang="en-US" sz="1800" b="1" dirty="0">
                <a:solidFill>
                  <a:srgbClr val="FFFF00"/>
                </a:solidFill>
                <a:latin typeface="+mj-lt"/>
              </a:rPr>
              <a:t>// shortcut for tree position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b="1" dirty="0">
                <a:solidFill>
                  <a:srgbClr val="FFFF00"/>
                </a:solidFill>
                <a:latin typeface="+mj-lt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+mj-lt"/>
              </a:rPr>
              <a:t>typedef</a:t>
            </a:r>
            <a:r>
              <a:rPr lang="en-US" sz="18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+mj-lt"/>
              </a:rPr>
              <a:t>typename</a:t>
            </a:r>
            <a:r>
              <a:rPr lang="en-US" sz="18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+mj-lt"/>
              </a:rPr>
              <a:t>VectorCompleteTree</a:t>
            </a:r>
            <a:r>
              <a:rPr lang="en-US" sz="1800" b="1" dirty="0">
                <a:solidFill>
                  <a:srgbClr val="FFFF00"/>
                </a:solidFill>
                <a:latin typeface="+mj-lt"/>
              </a:rPr>
              <a:t>&lt;E&gt;::Position </a:t>
            </a:r>
            <a:r>
              <a:rPr lang="en-US" sz="1800" b="1" dirty="0" err="1">
                <a:solidFill>
                  <a:srgbClr val="FFFF00"/>
                </a:solidFill>
                <a:latin typeface="+mj-lt"/>
              </a:rPr>
              <a:t>Position</a:t>
            </a:r>
            <a:r>
              <a:rPr lang="en-US" sz="1800" b="1" dirty="0">
                <a:solidFill>
                  <a:srgbClr val="FFFF00"/>
                </a:solidFill>
                <a:latin typeface="+mj-lt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 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7940" y="653998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8.14</a:t>
            </a:r>
          </a:p>
        </p:txBody>
      </p:sp>
    </p:spTree>
    <p:extLst>
      <p:ext uri="{BB962C8B-B14F-4D97-AF65-F5344CB8AC3E}">
        <p14:creationId xmlns:p14="http://schemas.microsoft.com/office/powerpoint/2010/main" val="36083092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35175"/>
            <a:ext cx="4191000" cy="149383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effectLst/>
              </a:rPr>
              <a:t>Adaptable Priority Queues</a:t>
            </a:r>
          </a:p>
        </p:txBody>
      </p:sp>
      <p:sp>
        <p:nvSpPr>
          <p:cNvPr id="883715" name="Oval 3"/>
          <p:cNvSpPr>
            <a:spLocks noChangeArrowheads="1"/>
          </p:cNvSpPr>
          <p:nvPr/>
        </p:nvSpPr>
        <p:spPr bwMode="auto">
          <a:xfrm>
            <a:off x="6113463" y="29003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83716" name="Oval 4"/>
          <p:cNvSpPr>
            <a:spLocks noChangeArrowheads="1"/>
          </p:cNvSpPr>
          <p:nvPr/>
        </p:nvSpPr>
        <p:spPr bwMode="auto">
          <a:xfrm>
            <a:off x="6700838" y="3395663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83717" name="AutoShape 5"/>
          <p:cNvCxnSpPr>
            <a:cxnSpLocks noChangeShapeType="1"/>
            <a:stCxn id="883719" idx="7"/>
            <a:endCxn id="883715" idx="3"/>
          </p:cNvCxnSpPr>
          <p:nvPr/>
        </p:nvCxnSpPr>
        <p:spPr bwMode="auto">
          <a:xfrm flipV="1">
            <a:off x="5799138" y="3182938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3718" name="AutoShape 6"/>
          <p:cNvCxnSpPr>
            <a:cxnSpLocks noChangeShapeType="1"/>
            <a:stCxn id="883716" idx="1"/>
            <a:endCxn id="883715" idx="5"/>
          </p:cNvCxnSpPr>
          <p:nvPr/>
        </p:nvCxnSpPr>
        <p:spPr bwMode="auto">
          <a:xfrm flipH="1" flipV="1">
            <a:off x="6386513" y="3182938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3719" name="Oval 7"/>
          <p:cNvSpPr>
            <a:spLocks noChangeArrowheads="1"/>
          </p:cNvSpPr>
          <p:nvPr/>
        </p:nvSpPr>
        <p:spPr bwMode="auto">
          <a:xfrm>
            <a:off x="5526088" y="3395663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76850" y="1568450"/>
            <a:ext cx="685800" cy="577850"/>
            <a:chOff x="3000" y="1152"/>
            <a:chExt cx="672" cy="480"/>
          </a:xfrm>
        </p:grpSpPr>
        <p:sp>
          <p:nvSpPr>
            <p:cNvPr id="883721" name="AutoShape 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22" name="Line 1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23" name="Line 1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83724" name="Text Box 12"/>
          <p:cNvSpPr txBox="1">
            <a:spLocks noChangeArrowheads="1"/>
          </p:cNvSpPr>
          <p:nvPr/>
        </p:nvSpPr>
        <p:spPr bwMode="auto">
          <a:xfrm>
            <a:off x="5322888" y="155257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883725" name="Text Box 13"/>
          <p:cNvSpPr txBox="1">
            <a:spLocks noChangeArrowheads="1"/>
          </p:cNvSpPr>
          <p:nvPr/>
        </p:nvSpPr>
        <p:spPr bwMode="auto">
          <a:xfrm>
            <a:off x="5605463" y="1550988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a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429250" y="4654550"/>
            <a:ext cx="685800" cy="577850"/>
            <a:chOff x="3000" y="1152"/>
            <a:chExt cx="672" cy="480"/>
          </a:xfrm>
        </p:grpSpPr>
        <p:sp>
          <p:nvSpPr>
            <p:cNvPr id="883727" name="AutoShape 1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28" name="Line 1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29" name="Line 1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83730" name="Text Box 18"/>
          <p:cNvSpPr txBox="1">
            <a:spLocks noChangeArrowheads="1"/>
          </p:cNvSpPr>
          <p:nvPr/>
        </p:nvSpPr>
        <p:spPr bwMode="auto">
          <a:xfrm>
            <a:off x="5475288" y="463867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83731" name="Text Box 19"/>
          <p:cNvSpPr txBox="1">
            <a:spLocks noChangeArrowheads="1"/>
          </p:cNvSpPr>
          <p:nvPr/>
        </p:nvSpPr>
        <p:spPr bwMode="auto">
          <a:xfrm>
            <a:off x="5757863" y="4637088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g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105650" y="4654550"/>
            <a:ext cx="685800" cy="577850"/>
            <a:chOff x="3000" y="1152"/>
            <a:chExt cx="672" cy="480"/>
          </a:xfrm>
        </p:grpSpPr>
        <p:sp>
          <p:nvSpPr>
            <p:cNvPr id="883733" name="AutoShape 21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34" name="Line 22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83735" name="Line 23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sp>
        <p:nvSpPr>
          <p:cNvPr id="883736" name="Text Box 24"/>
          <p:cNvSpPr txBox="1">
            <a:spLocks noChangeArrowheads="1"/>
          </p:cNvSpPr>
          <p:nvPr/>
        </p:nvSpPr>
        <p:spPr bwMode="auto">
          <a:xfrm>
            <a:off x="7151688" y="463867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83737" name="Text Box 25"/>
          <p:cNvSpPr txBox="1">
            <a:spLocks noChangeArrowheads="1"/>
          </p:cNvSpPr>
          <p:nvPr/>
        </p:nvSpPr>
        <p:spPr bwMode="auto">
          <a:xfrm>
            <a:off x="7440613" y="4637088"/>
            <a:ext cx="2968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</p:txBody>
      </p:sp>
      <p:sp>
        <p:nvSpPr>
          <p:cNvPr id="883738" name="Freeform 26"/>
          <p:cNvSpPr>
            <a:spLocks/>
          </p:cNvSpPr>
          <p:nvPr/>
        </p:nvSpPr>
        <p:spPr bwMode="auto">
          <a:xfrm>
            <a:off x="5421313" y="2017713"/>
            <a:ext cx="693737" cy="1000125"/>
          </a:xfrm>
          <a:custGeom>
            <a:avLst/>
            <a:gdLst/>
            <a:ahLst/>
            <a:cxnLst>
              <a:cxn ang="0">
                <a:pos x="119" y="0"/>
              </a:cxn>
              <a:cxn ang="0">
                <a:pos x="53" y="360"/>
              </a:cxn>
              <a:cxn ang="0">
                <a:pos x="437" y="630"/>
              </a:cxn>
            </a:cxnLst>
            <a:rect l="0" t="0" r="r" b="b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39" name="Freeform 27"/>
          <p:cNvSpPr>
            <a:spLocks/>
          </p:cNvSpPr>
          <p:nvPr/>
        </p:nvSpPr>
        <p:spPr bwMode="auto">
          <a:xfrm>
            <a:off x="5781675" y="3579813"/>
            <a:ext cx="668338" cy="1849437"/>
          </a:xfrm>
          <a:custGeom>
            <a:avLst/>
            <a:gdLst/>
            <a:ahLst/>
            <a:cxnLst>
              <a:cxn ang="0">
                <a:pos x="0" y="978"/>
              </a:cxn>
              <a:cxn ang="0">
                <a:pos x="372" y="1038"/>
              </a:cxn>
              <a:cxn ang="0">
                <a:pos x="294" y="216"/>
              </a:cxn>
              <a:cxn ang="0">
                <a:pos x="54" y="0"/>
              </a:cxn>
            </a:cxnLst>
            <a:rect l="0" t="0" r="r" b="b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40" name="Freeform 28"/>
          <p:cNvSpPr>
            <a:spLocks/>
          </p:cNvSpPr>
          <p:nvPr/>
        </p:nvSpPr>
        <p:spPr bwMode="auto">
          <a:xfrm>
            <a:off x="7048500" y="3589338"/>
            <a:ext cx="1028700" cy="1938337"/>
          </a:xfrm>
          <a:custGeom>
            <a:avLst/>
            <a:gdLst/>
            <a:ahLst/>
            <a:cxnLst>
              <a:cxn ang="0">
                <a:pos x="257" y="953"/>
              </a:cxn>
              <a:cxn ang="0">
                <a:pos x="642" y="1104"/>
              </a:cxn>
              <a:cxn ang="0">
                <a:pos x="294" y="252"/>
              </a:cxn>
              <a:cxn ang="0">
                <a:pos x="0" y="0"/>
              </a:cxn>
            </a:cxnLst>
            <a:rect l="0" t="0" r="r" b="b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41" name="Freeform 29"/>
          <p:cNvSpPr>
            <a:spLocks/>
          </p:cNvSpPr>
          <p:nvPr/>
        </p:nvSpPr>
        <p:spPr bwMode="auto">
          <a:xfrm>
            <a:off x="5781675" y="2133600"/>
            <a:ext cx="604838" cy="912813"/>
          </a:xfrm>
          <a:custGeom>
            <a:avLst/>
            <a:gdLst/>
            <a:ahLst/>
            <a:cxnLst>
              <a:cxn ang="0">
                <a:pos x="307" y="575"/>
              </a:cxn>
              <a:cxn ang="0">
                <a:pos x="330" y="300"/>
              </a:cxn>
              <a:cxn ang="0">
                <a:pos x="0" y="0"/>
              </a:cxn>
            </a:cxnLst>
            <a:rect l="0" t="0" r="r" b="b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42" name="Freeform 30"/>
          <p:cNvSpPr>
            <a:spLocks/>
          </p:cNvSpPr>
          <p:nvPr/>
        </p:nvSpPr>
        <p:spPr bwMode="auto">
          <a:xfrm>
            <a:off x="6742113" y="3562350"/>
            <a:ext cx="363537" cy="134302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5" y="558"/>
              </a:cxn>
              <a:cxn ang="0">
                <a:pos x="229" y="846"/>
              </a:cxn>
            </a:cxnLst>
            <a:rect l="0" t="0" r="r" b="b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3743" name="Freeform 31"/>
          <p:cNvSpPr>
            <a:spLocks/>
          </p:cNvSpPr>
          <p:nvPr/>
        </p:nvSpPr>
        <p:spPr bwMode="auto">
          <a:xfrm>
            <a:off x="5610225" y="3552825"/>
            <a:ext cx="142875" cy="1076325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6" y="378"/>
              </a:cxn>
              <a:cxn ang="0">
                <a:pos x="90" y="678"/>
              </a:cxn>
            </a:cxnLst>
            <a:rect l="0" t="0" r="r" b="b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00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A5708C-C0D5-4588-B5A6-DA6CC1CE5580}" type="slidenum">
              <a:rPr lang="en-US"/>
              <a:pPr/>
              <a:t>72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42472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/>
              <a:t>When a Priority Queue is not Sufficient: Airline Passengers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59134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Case 1: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When a standby passenger gets discouraged and requests to be removed from the standby list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The only way to remove an entry from a priority queue is with the removeMin() method 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Not applicable in this case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Case 2: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When another passenger finds their gold frequent-flyer card</a:t>
            </a:r>
          </a:p>
          <a:p>
            <a:pPr lvl="3"/>
            <a:r>
              <a:rPr lang="en-US" sz="2400" dirty="0">
                <a:latin typeface="Arial" pitchFamily="34" charset="0"/>
                <a:cs typeface="Arial" pitchFamily="34" charset="0"/>
              </a:rPr>
              <a:t>Priority needs to be changed</a:t>
            </a:r>
          </a:p>
          <a:p>
            <a:pPr lvl="4"/>
            <a:r>
              <a:rPr lang="en-US" sz="2400" dirty="0">
                <a:latin typeface="Arial" pitchFamily="34" charset="0"/>
                <a:cs typeface="Arial" pitchFamily="34" charset="0"/>
              </a:rPr>
              <a:t>There is not a method to support this change</a:t>
            </a:r>
            <a:endParaRPr lang="en-US" sz="2400" dirty="0"/>
          </a:p>
        </p:txBody>
      </p:sp>
      <p:sp>
        <p:nvSpPr>
          <p:cNvPr id="512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32" y="6045365"/>
            <a:ext cx="1966980" cy="630597"/>
          </a:xfrm>
          <a:prstGeom prst="rect">
            <a:avLst/>
          </a:prstGeom>
          <a:solidFill>
            <a:srgbClr val="FF0000"/>
          </a:solidFill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710561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913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A5708C-C0D5-4588-B5A6-DA6CC1CE5580}" type="slidenum">
              <a:rPr lang="en-US"/>
              <a:pPr/>
              <a:t>73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When a Priority Queue is not Sufficient: Stock Market</a:t>
            </a:r>
          </a:p>
        </p:txBody>
      </p:sp>
      <p:sp>
        <p:nvSpPr>
          <p:cNvPr id="512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5031" y="1170057"/>
            <a:ext cx="7490138" cy="419529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Online trading system where orders to purchase and sell a stock are stored in two priority queues (one for sell orders and one for buy orders) as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p,s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entries:</a:t>
            </a: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The key, p, of an order is the price</a:t>
            </a: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The value, s, for an entry is the number of shares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buy order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p,s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is executed with a sell order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p’,s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 if p’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  (sell price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buy price) 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The execution is complete if s’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A sell order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p,s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is executed with a buy order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p’,s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’) if p’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 (sell price</a:t>
            </a:r>
            <a:r>
              <a:rPr lang="en-US" sz="2000" u="sng" dirty="0"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buy price)</a:t>
            </a:r>
          </a:p>
          <a:p>
            <a:pPr lvl="2"/>
            <a:r>
              <a:rPr lang="en-US" sz="2000" dirty="0">
                <a:latin typeface="Arial" pitchFamily="34" charset="0"/>
                <a:cs typeface="Arial" pitchFamily="34" charset="0"/>
              </a:rPr>
              <a:t>The execution is complete if s’&gt;s</a:t>
            </a:r>
          </a:p>
          <a:p>
            <a:pPr marL="630936" lvl="2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127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48537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728" y="4909001"/>
            <a:ext cx="2416968" cy="156799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865031" y="5148978"/>
            <a:ext cx="5154769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marL="630936" lvl="2" indent="0">
              <a:buNone/>
            </a:pP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What happens if there are changes?</a:t>
            </a:r>
          </a:p>
        </p:txBody>
      </p:sp>
    </p:spTree>
    <p:extLst>
      <p:ext uri="{BB962C8B-B14F-4D97-AF65-F5344CB8AC3E}">
        <p14:creationId xmlns:p14="http://schemas.microsoft.com/office/powerpoint/2010/main" val="12361058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31BB39A5-9AE1-4B70-95BC-C499A5030058}" type="slidenum">
              <a:rPr lang="en-US"/>
              <a:pPr/>
              <a:t>74</a:t>
            </a:fld>
            <a:endParaRPr lang="en-US"/>
          </a:p>
        </p:txBody>
      </p:sp>
      <p:sp>
        <p:nvSpPr>
          <p:cNvPr id="943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342188" cy="893762"/>
          </a:xfrm>
        </p:spPr>
        <p:txBody>
          <a:bodyPr/>
          <a:lstStyle/>
          <a:p>
            <a:r>
              <a:rPr lang="en-US"/>
              <a:t>Changing the Orders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073" y="1079500"/>
            <a:ext cx="8153400" cy="5257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What if someone wishes to cancel their order before it executes?</a:t>
            </a: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What if someone wishes to update the price or number of shares for their order?</a:t>
            </a: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 priority queue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cannot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handle the above situations</a:t>
            </a:r>
          </a:p>
        </p:txBody>
      </p:sp>
      <p:pic>
        <p:nvPicPr>
          <p:cNvPr id="46899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892" y="2985437"/>
            <a:ext cx="5235420" cy="2100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16945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4D87F7D-57FD-4F7B-A28C-CDAAD8E2C7D8}" type="slidenum">
              <a:rPr lang="en-US"/>
              <a:pPr/>
              <a:t>75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60579" y="28977"/>
            <a:ext cx="77724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Priority Queue ADTs Revisited</a:t>
            </a:r>
            <a:endParaRPr lang="en-US" dirty="0">
              <a:cs typeface="Tahoma" pitchFamily="34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257300"/>
            <a:ext cx="4305300" cy="4724400"/>
          </a:xfrm>
          <a:solidFill>
            <a:srgbClr val="0000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 priority queue stores a collection of entries</a:t>
            </a:r>
          </a:p>
          <a:p>
            <a:pPr eaLnBrk="1" hangingPunct="1"/>
            <a:r>
              <a:rPr lang="en-US" dirty="0"/>
              <a:t>Typically, an </a:t>
            </a:r>
            <a:r>
              <a:rPr lang="en-US" dirty="0">
                <a:solidFill>
                  <a:srgbClr val="FFFF00"/>
                </a:solidFill>
              </a:rPr>
              <a:t>entry</a:t>
            </a:r>
            <a:r>
              <a:rPr lang="en-US" dirty="0"/>
              <a:t> is a pair (key, value), where the key indicates the priority</a:t>
            </a:r>
          </a:p>
          <a:p>
            <a:pPr eaLnBrk="1" hangingPunct="1"/>
            <a:r>
              <a:rPr lang="en-US" dirty="0"/>
              <a:t>The priority queue is associated with a comparator C, that compares two entries</a:t>
            </a:r>
          </a:p>
        </p:txBody>
      </p:sp>
      <p:sp>
        <p:nvSpPr>
          <p:cNvPr id="4102" name="Rectangle 3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0"/>
            <a:ext cx="3810000" cy="4800600"/>
          </a:xfrm>
          <a:solidFill>
            <a:srgbClr val="000000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Priority Queue ADT: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insert(e)</a:t>
            </a:r>
            <a:br>
              <a:rPr lang="en-US" dirty="0"/>
            </a:br>
            <a:r>
              <a:rPr lang="en-US" dirty="0"/>
              <a:t>inserts entry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removeMin()</a:t>
            </a:r>
            <a:br>
              <a:rPr lang="en-US" dirty="0"/>
            </a:br>
            <a:r>
              <a:rPr lang="en-US" dirty="0"/>
              <a:t>removes the entry with smallest key</a:t>
            </a:r>
            <a:endParaRPr 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min()</a:t>
            </a:r>
            <a:br>
              <a:rPr lang="en-US" dirty="0"/>
            </a:br>
            <a:r>
              <a:rPr lang="en-US" dirty="0"/>
              <a:t>returns, but does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size(), empty()</a:t>
            </a:r>
          </a:p>
        </p:txBody>
      </p:sp>
      <p:sp>
        <p:nvSpPr>
          <p:cNvPr id="4103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745542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46F6B45-920D-4B2C-8EA2-60762200B9EE}" type="slidenum">
              <a:rPr lang="en-US"/>
              <a:pPr/>
              <a:t>76</a:t>
            </a:fld>
            <a:endParaRPr lang="en-US"/>
          </a:p>
        </p:txBody>
      </p:sp>
      <p:sp>
        <p:nvSpPr>
          <p:cNvPr id="88781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Adaptable Priority Queue ADT </a:t>
            </a:r>
          </a:p>
        </p:txBody>
      </p:sp>
      <p:sp>
        <p:nvSpPr>
          <p:cNvPr id="88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3662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effectLst/>
                <a:latin typeface="Arial" pitchFamily="34" charset="0"/>
                <a:cs typeface="Arial" pitchFamily="34" charset="0"/>
              </a:rPr>
              <a:t>To support changing priorities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or removing specified entries</a:t>
            </a:r>
            <a:endParaRPr lang="en-US" sz="3600" dirty="0">
              <a:effectLst/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An Adaptable Priority Queue can be used</a:t>
            </a:r>
          </a:p>
          <a:p>
            <a:pPr marL="393192" lvl="1" indent="0">
              <a:lnSpc>
                <a:spcPct val="90000"/>
              </a:lnSpc>
              <a:buNone/>
            </a:pPr>
            <a:r>
              <a:rPr lang="en-US" sz="2800" dirty="0"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007224"/>
            <a:ext cx="3668080" cy="3717426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742910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46F6B45-920D-4B2C-8EA2-60762200B9EE}" type="slidenum">
              <a:rPr lang="en-US"/>
              <a:pPr/>
              <a:t>77</a:t>
            </a:fld>
            <a:endParaRPr lang="en-US"/>
          </a:p>
        </p:txBody>
      </p:sp>
      <p:sp>
        <p:nvSpPr>
          <p:cNvPr id="88781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4800" y="228600"/>
            <a:ext cx="8610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Adaptable Priority Queue Capabilities Needed</a:t>
            </a:r>
          </a:p>
        </p:txBody>
      </p:sp>
      <p:sp>
        <p:nvSpPr>
          <p:cNvPr id="88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752" y="1143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There is a need to modify or remove specified entries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Cannot just use an entry’s key because keys are not distinct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insert method is augmented to return a reference to the newly created entry (position)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This position is permanent so even if the location of the entry changes (bubble up or bubble down), the position does not change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The position provides a means to uniquely identify an entry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820" y="5661927"/>
            <a:ext cx="1347371" cy="7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655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046F6B45-920D-4B2C-8EA2-60762200B9EE}" type="slidenum">
              <a:rPr lang="en-US"/>
              <a:pPr/>
              <a:t>78</a:t>
            </a:fld>
            <a:endParaRPr lang="en-US"/>
          </a:p>
        </p:txBody>
      </p:sp>
      <p:sp>
        <p:nvSpPr>
          <p:cNvPr id="88781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>
            <a:noAutofit/>
          </a:bodyPr>
          <a:lstStyle/>
          <a:p>
            <a:r>
              <a:rPr lang="en-US" sz="2400" dirty="0"/>
              <a:t>Additional Adaptable Priority Queue (P) ADT Methods </a:t>
            </a:r>
          </a:p>
        </p:txBody>
      </p:sp>
      <p:sp>
        <p:nvSpPr>
          <p:cNvPr id="887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573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replace(</a:t>
            </a:r>
            <a:r>
              <a:rPr lang="en-US" sz="28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p,e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Replace with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dirty="0">
                <a:latin typeface="Arial" pitchFamily="34" charset="0"/>
                <a:cs typeface="Arial" pitchFamily="34" charset="0"/>
              </a:rPr>
              <a:t> the element associated with the entry reference by position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and return the position of the altered entry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remove(p)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Removes the entry referenced by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dirty="0">
                <a:latin typeface="Arial" pitchFamily="34" charset="0"/>
                <a:cs typeface="Arial" pitchFamily="34" charset="0"/>
              </a:rPr>
              <a:t> (position) from P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insert(e)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Inserts the element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dirty="0">
                <a:latin typeface="Arial" pitchFamily="34" charset="0"/>
                <a:cs typeface="Arial" pitchFamily="34" charset="0"/>
              </a:rPr>
              <a:t> into P and returns the position to its entry (new capability)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49" y="5638800"/>
            <a:ext cx="2058451" cy="10858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7631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444C99B-2CB0-4E92-9D48-9B8D9447528C}" type="slidenum">
              <a:rPr lang="en-US"/>
              <a:pPr/>
              <a:t>79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072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Adaptable Priority Queue Example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8153400" cy="3370729"/>
          </a:xfrm>
          <a:solidFill>
            <a:srgbClr val="000000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i="1" dirty="0">
                <a:solidFill>
                  <a:srgbClr val="FFFF00"/>
                </a:solidFill>
                <a:latin typeface="Times" pitchFamily="18" charset="0"/>
              </a:rPr>
              <a:t>Operation		      Output	           P</a:t>
            </a:r>
            <a:r>
              <a:rPr lang="en-US" sz="2800" i="1" dirty="0">
                <a:solidFill>
                  <a:srgbClr val="FFFF00"/>
                </a:solidFill>
                <a:latin typeface="Times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insert(5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A)	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		(5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A)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insert(3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B)	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2</a:t>
            </a:r>
            <a:r>
              <a:rPr lang="en-US" sz="2400" dirty="0">
                <a:solidFill>
                  <a:srgbClr val="FFFF00"/>
                </a:solidFill>
              </a:rPr>
              <a:t>		(3,B), (5,A)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insert(7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C)	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3</a:t>
            </a:r>
            <a:r>
              <a:rPr lang="en-US" sz="2400" dirty="0">
                <a:solidFill>
                  <a:srgbClr val="FFFF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min()		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2</a:t>
            </a:r>
            <a:r>
              <a:rPr lang="en-US" sz="2400" dirty="0">
                <a:solidFill>
                  <a:srgbClr val="FFFF00"/>
                </a:solidFill>
              </a:rPr>
              <a:t>		(3,B), (5,A), (7,C)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remove(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baseline="30000" dirty="0">
                <a:solidFill>
                  <a:srgbClr val="FFFF00"/>
                </a:solidFill>
              </a:rPr>
              <a:t>			</a:t>
            </a:r>
            <a:r>
              <a:rPr lang="en-US" sz="2400" dirty="0">
                <a:solidFill>
                  <a:srgbClr val="FFFF00"/>
                </a:solidFill>
              </a:rPr>
              <a:t>–		(3,B), (7,C)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replace(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2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(9,D))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4 </a:t>
            </a:r>
            <a:r>
              <a:rPr lang="en-US" sz="2400" dirty="0">
                <a:solidFill>
                  <a:srgbClr val="FFFF00"/>
                </a:solidFill>
              </a:rPr>
              <a:t>		(7,C), (9,D)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replace(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3</a:t>
            </a:r>
            <a:r>
              <a:rPr lang="en-US" sz="2400" i="1" dirty="0">
                <a:solidFill>
                  <a:srgbClr val="FFFF00"/>
                </a:solidFill>
              </a:rPr>
              <a:t>,</a:t>
            </a:r>
            <a:r>
              <a:rPr lang="en-US" sz="2400" dirty="0">
                <a:solidFill>
                  <a:srgbClr val="FFFF00"/>
                </a:solidFill>
              </a:rPr>
              <a:t>(7,E))		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5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FFFF00"/>
                </a:solidFill>
              </a:rPr>
              <a:t>		</a:t>
            </a:r>
            <a:r>
              <a:rPr lang="en-US" sz="2400" dirty="0">
                <a:solidFill>
                  <a:srgbClr val="FFFF00"/>
                </a:solidFill>
              </a:rPr>
              <a:t>(7,E), (9,D)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</a:rPr>
              <a:t>remove(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baseline="-25000" dirty="0">
                <a:solidFill>
                  <a:srgbClr val="FFFF00"/>
                </a:solidFill>
              </a:rPr>
              <a:t>4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r>
              <a:rPr lang="en-US" sz="2400" baseline="30000" dirty="0">
                <a:solidFill>
                  <a:srgbClr val="FFFF00"/>
                </a:solidFill>
              </a:rPr>
              <a:t>			</a:t>
            </a:r>
            <a:r>
              <a:rPr lang="en-US" sz="2400" dirty="0">
                <a:solidFill>
                  <a:srgbClr val="FFFF00"/>
                </a:solidFill>
              </a:rPr>
              <a:t>– 		(7,E)</a:t>
            </a:r>
            <a:r>
              <a:rPr lang="en-US" sz="2400" i="1" dirty="0">
                <a:solidFill>
                  <a:srgbClr val="FFFF00"/>
                </a:solidFill>
              </a:rPr>
              <a:t>	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174" name="Line 4"/>
          <p:cNvSpPr>
            <a:spLocks noChangeShapeType="1"/>
          </p:cNvSpPr>
          <p:nvPr/>
        </p:nvSpPr>
        <p:spPr bwMode="auto">
          <a:xfrm>
            <a:off x="762000" y="1905000"/>
            <a:ext cx="800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6588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Priority Queue Fundamentals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 priority queue is a container of elements each associated with a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Typically, an entry is a pair (key, element)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stores the data</a:t>
            </a:r>
          </a:p>
          <a:p>
            <a:pPr lvl="2"/>
            <a:r>
              <a:rPr lang="en-U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defines the priority ordering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EEFF77B-BBD7-479C-B6A7-AEC00E123969}" type="slidenum">
              <a:rPr lang="en-US"/>
              <a:pPr/>
              <a:t>8</a:t>
            </a:fld>
            <a:endParaRPr lang="en-US"/>
          </a:p>
        </p:txBody>
      </p:sp>
      <p:pic>
        <p:nvPicPr>
          <p:cNvPr id="247809" name="Picture 1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213264"/>
            <a:ext cx="4123385" cy="2114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92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FEAFCD2-E699-4481-949A-DCEB83BF90B6}" type="slidenum">
              <a:rPr lang="en-US"/>
              <a:pPr/>
              <a:t>80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Locating Entries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 order to implement the operations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remove(p)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replace(</a:t>
            </a:r>
            <a:r>
              <a:rPr lang="en-US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p,e</a:t>
            </a: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one needs a fast way of locating an entry p in a priority queue</a:t>
            </a: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pic>
        <p:nvPicPr>
          <p:cNvPr id="486402" name="Picture 2" descr="C:\Users\Jerry\Desktop\Location-Blog-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2576" y="3200400"/>
            <a:ext cx="5040924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05228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16978C42-72DF-479D-9F8F-F48A067D6768}" type="slidenum">
              <a:rPr lang="en-US"/>
              <a:pPr/>
              <a:t>81</a:t>
            </a:fld>
            <a:endParaRPr lang="en-US"/>
          </a:p>
        </p:txBody>
      </p:sp>
      <p:sp>
        <p:nvSpPr>
          <p:cNvPr id="89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Location-Aware Entries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location-aware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entry identifies and tracks the location of its (key, value) object within a data structure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Coat claim check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Valet claim ticket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Reservation number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Main idea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Since entries are created and returned from the data structure itself, it can return location-aware entries, thereby making future updates easier</a:t>
            </a:r>
          </a:p>
        </p:txBody>
      </p:sp>
      <p:pic>
        <p:nvPicPr>
          <p:cNvPr id="48025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2565" y="2447365"/>
            <a:ext cx="1972236" cy="1972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02271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16978C42-72DF-479D-9F8F-F48A067D6768}" type="slidenum">
              <a:rPr lang="en-US"/>
              <a:pPr/>
              <a:t>82</a:t>
            </a:fld>
            <a:endParaRPr lang="en-US"/>
          </a:p>
        </p:txBody>
      </p:sp>
      <p:sp>
        <p:nvSpPr>
          <p:cNvPr id="89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Location-Aware Entries - 1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6701"/>
            <a:ext cx="7772400" cy="4724400"/>
          </a:xfrm>
        </p:spPr>
        <p:txBody>
          <a:bodyPr>
            <a:normAutofit/>
          </a:bodyPr>
          <a:lstStyle/>
          <a:p>
            <a:pPr marL="365760" lvl="1" indent="-256032">
              <a:lnSpc>
                <a:spcPct val="8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In order to deal with moving entries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in a adaptable priority queue 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Each time one inserts a new element 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locator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is created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 location aware 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entry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is created</a:t>
            </a:r>
          </a:p>
          <a:p>
            <a:pPr lvl="3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Stores the current position of the element</a:t>
            </a:r>
          </a:p>
          <a:p>
            <a:pPr lvl="2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Each entry needs to know its associated locator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10" y="5056095"/>
            <a:ext cx="2747442" cy="13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193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16978C42-72DF-479D-9F8F-F48A067D6768}" type="slidenum">
              <a:rPr lang="en-US"/>
              <a:pPr/>
              <a:t>83</a:t>
            </a:fld>
            <a:endParaRPr lang="en-US"/>
          </a:p>
        </p:txBody>
      </p:sp>
      <p:sp>
        <p:nvSpPr>
          <p:cNvPr id="89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Location-Aware Entries - 2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6701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100" dirty="0">
                <a:latin typeface="Arial" pitchFamily="34" charset="0"/>
                <a:cs typeface="Arial" pitchFamily="34" charset="0"/>
              </a:rPr>
              <a:t>To access an entry, one first accesses the locator object</a:t>
            </a:r>
          </a:p>
          <a:p>
            <a:pPr>
              <a:lnSpc>
                <a:spcPct val="80000"/>
              </a:lnSpc>
            </a:pPr>
            <a:r>
              <a:rPr lang="en-US" sz="3100" dirty="0">
                <a:latin typeface="Arial" pitchFamily="34" charset="0"/>
                <a:cs typeface="Arial" pitchFamily="34" charset="0"/>
              </a:rPr>
              <a:t>If an entry moves, one modifies location aware entry to point to the new locator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Only a constant number of pointers need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2" y="4224270"/>
            <a:ext cx="3997657" cy="20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18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1977BF-E4AD-45FB-95DE-078EDD981246}" type="slidenum">
              <a:rPr lang="en-US"/>
              <a:pPr/>
              <a:t>84</a:t>
            </a:fld>
            <a:endParaRPr lang="en-US"/>
          </a:p>
        </p:txBody>
      </p:sp>
      <p:sp>
        <p:nvSpPr>
          <p:cNvPr id="89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00"/>
                </a:solidFill>
                <a:effectLst/>
              </a:rPr>
              <a:t>List</a:t>
            </a:r>
            <a:r>
              <a:rPr lang="en-US" sz="3200" dirty="0">
                <a:solidFill>
                  <a:srgbClr val="FF0000"/>
                </a:solidFill>
                <a:effectLst/>
              </a:rPr>
              <a:t> </a:t>
            </a:r>
            <a:r>
              <a:rPr lang="en-US" sz="3200" dirty="0">
                <a:effectLst/>
              </a:rPr>
              <a:t>Implementation of Location-Aware Entries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501775"/>
            <a:ext cx="8534400" cy="2667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location-aware list entry is an object storing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Key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Value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Position (or rank) of the item in the list</a:t>
            </a:r>
          </a:p>
          <a:p>
            <a:pPr lvl="2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position (or array cell) stores the entry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Back pointers (or ranks) are updated during swaps</a:t>
            </a:r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Rectangle 5"/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Rectangle 6"/>
          <p:cNvSpPr>
            <a:spLocks noChangeArrowheads="1"/>
          </p:cNvSpPr>
          <p:nvPr/>
        </p:nvSpPr>
        <p:spPr bwMode="auto">
          <a:xfrm>
            <a:off x="2514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Freeform 7"/>
          <p:cNvSpPr>
            <a:spLocks/>
          </p:cNvSpPr>
          <p:nvPr/>
        </p:nvSpPr>
        <p:spPr bwMode="auto">
          <a:xfrm>
            <a:off x="2667000" y="46624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08" name="Rectangle 8"/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Rectangle 9"/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0" name="Rectangle 10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1" name="Freeform 11"/>
          <p:cNvSpPr>
            <a:spLocks/>
          </p:cNvSpPr>
          <p:nvPr/>
        </p:nvSpPr>
        <p:spPr bwMode="auto">
          <a:xfrm>
            <a:off x="4191000" y="46624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12" name="Rectangle 12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Rectangle 13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4" name="Rectangle 14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Freeform 15"/>
          <p:cNvSpPr>
            <a:spLocks/>
          </p:cNvSpPr>
          <p:nvPr/>
        </p:nvSpPr>
        <p:spPr bwMode="auto">
          <a:xfrm>
            <a:off x="5715000" y="46624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16" name="Rectangle 16"/>
          <p:cNvSpPr>
            <a:spLocks noChangeArrowheads="1"/>
          </p:cNvSpPr>
          <p:nvPr/>
        </p:nvSpPr>
        <p:spPr bwMode="auto">
          <a:xfrm>
            <a:off x="6477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Rectangle 17"/>
          <p:cNvSpPr>
            <a:spLocks noChangeArrowheads="1"/>
          </p:cNvSpPr>
          <p:nvPr/>
        </p:nvSpPr>
        <p:spPr bwMode="auto">
          <a:xfrm>
            <a:off x="6781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8" name="Rectangle 18"/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Freeform 19"/>
          <p:cNvSpPr>
            <a:spLocks/>
          </p:cNvSpPr>
          <p:nvPr/>
        </p:nvSpPr>
        <p:spPr bwMode="auto">
          <a:xfrm rot="10800000">
            <a:off x="2819400" y="48148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0" name="Freeform 20"/>
          <p:cNvSpPr>
            <a:spLocks/>
          </p:cNvSpPr>
          <p:nvPr/>
        </p:nvSpPr>
        <p:spPr bwMode="auto">
          <a:xfrm rot="10800000">
            <a:off x="4343400" y="48148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1" name="Freeform 21"/>
          <p:cNvSpPr>
            <a:spLocks/>
          </p:cNvSpPr>
          <p:nvPr/>
        </p:nvSpPr>
        <p:spPr bwMode="auto">
          <a:xfrm rot="10800000">
            <a:off x="5867400" y="4814888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2" name="Freeform 22"/>
          <p:cNvSpPr>
            <a:spLocks/>
          </p:cNvSpPr>
          <p:nvPr/>
        </p:nvSpPr>
        <p:spPr bwMode="auto">
          <a:xfrm>
            <a:off x="2289175" y="4800600"/>
            <a:ext cx="168275" cy="55245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0" y="186"/>
              </a:cxn>
              <a:cxn ang="0">
                <a:pos x="106" y="348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3" name="Freeform 23"/>
          <p:cNvSpPr>
            <a:spLocks/>
          </p:cNvSpPr>
          <p:nvPr/>
        </p:nvSpPr>
        <p:spPr bwMode="auto">
          <a:xfrm>
            <a:off x="3810000" y="4800600"/>
            <a:ext cx="168275" cy="55245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0" y="186"/>
              </a:cxn>
              <a:cxn ang="0">
                <a:pos x="106" y="348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4" name="Freeform 24"/>
          <p:cNvSpPr>
            <a:spLocks/>
          </p:cNvSpPr>
          <p:nvPr/>
        </p:nvSpPr>
        <p:spPr bwMode="auto">
          <a:xfrm>
            <a:off x="5330825" y="4800600"/>
            <a:ext cx="168275" cy="55245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0" y="186"/>
              </a:cxn>
              <a:cxn ang="0">
                <a:pos x="106" y="348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5" name="Freeform 25"/>
          <p:cNvSpPr>
            <a:spLocks/>
          </p:cNvSpPr>
          <p:nvPr/>
        </p:nvSpPr>
        <p:spPr bwMode="auto">
          <a:xfrm>
            <a:off x="6851650" y="4800600"/>
            <a:ext cx="168275" cy="55245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10" y="186"/>
              </a:cxn>
              <a:cxn ang="0">
                <a:pos x="106" y="348"/>
              </a:cxn>
            </a:cxnLst>
            <a:rect l="0" t="0" r="r" b="b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6" name="Rectangle 26"/>
          <p:cNvSpPr>
            <a:spLocks noChangeArrowheads="1"/>
          </p:cNvSpPr>
          <p:nvPr/>
        </p:nvSpPr>
        <p:spPr bwMode="auto">
          <a:xfrm>
            <a:off x="8001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7" name="Rectangle 27"/>
          <p:cNvSpPr>
            <a:spLocks noChangeArrowheads="1"/>
          </p:cNvSpPr>
          <p:nvPr/>
        </p:nvSpPr>
        <p:spPr bwMode="auto">
          <a:xfrm>
            <a:off x="9906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28" name="Freeform 28"/>
          <p:cNvSpPr>
            <a:spLocks/>
          </p:cNvSpPr>
          <p:nvPr/>
        </p:nvSpPr>
        <p:spPr bwMode="auto">
          <a:xfrm>
            <a:off x="7239000" y="4648200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29" name="Freeform 29"/>
          <p:cNvSpPr>
            <a:spLocks/>
          </p:cNvSpPr>
          <p:nvPr/>
        </p:nvSpPr>
        <p:spPr bwMode="auto">
          <a:xfrm rot="10800000">
            <a:off x="7391400" y="4800600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30" name="Freeform 30"/>
          <p:cNvSpPr>
            <a:spLocks/>
          </p:cNvSpPr>
          <p:nvPr/>
        </p:nvSpPr>
        <p:spPr bwMode="auto">
          <a:xfrm>
            <a:off x="1143000" y="4648200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31" name="Freeform 31"/>
          <p:cNvSpPr>
            <a:spLocks/>
          </p:cNvSpPr>
          <p:nvPr/>
        </p:nvSpPr>
        <p:spPr bwMode="auto">
          <a:xfrm rot="10800000">
            <a:off x="1295400" y="4800600"/>
            <a:ext cx="762000" cy="139700"/>
          </a:xfrm>
          <a:custGeom>
            <a:avLst/>
            <a:gdLst/>
            <a:ahLst/>
            <a:cxnLst>
              <a:cxn ang="0">
                <a:pos x="0" y="87"/>
              </a:cxn>
              <a:cxn ang="0">
                <a:pos x="237" y="0"/>
              </a:cxn>
              <a:cxn ang="0">
                <a:pos x="480" y="88"/>
              </a:cxn>
            </a:cxnLst>
            <a:rect l="0" t="0" r="r" b="b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96032" name="Text Box 32"/>
          <p:cNvSpPr txBox="1">
            <a:spLocks noChangeArrowheads="1"/>
          </p:cNvSpPr>
          <p:nvPr/>
        </p:nvSpPr>
        <p:spPr bwMode="auto">
          <a:xfrm>
            <a:off x="7693025" y="4191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trailer</a:t>
            </a:r>
          </a:p>
        </p:txBody>
      </p:sp>
      <p:sp>
        <p:nvSpPr>
          <p:cNvPr id="896033" name="Text Box 33"/>
          <p:cNvSpPr txBox="1">
            <a:spLocks noChangeArrowheads="1"/>
          </p:cNvSpPr>
          <p:nvPr/>
        </p:nvSpPr>
        <p:spPr bwMode="auto">
          <a:xfrm>
            <a:off x="625475" y="4267200"/>
            <a:ext cx="957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header</a:t>
            </a:r>
          </a:p>
        </p:txBody>
      </p:sp>
      <p:sp>
        <p:nvSpPr>
          <p:cNvPr id="896034" name="AutoShape 34"/>
          <p:cNvSpPr>
            <a:spLocks noChangeArrowheads="1"/>
          </p:cNvSpPr>
          <p:nvPr/>
        </p:nvSpPr>
        <p:spPr bwMode="auto">
          <a:xfrm>
            <a:off x="1676400" y="42672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35" name="Text Box 35"/>
          <p:cNvSpPr txBox="1">
            <a:spLocks noChangeArrowheads="1"/>
          </p:cNvSpPr>
          <p:nvPr/>
        </p:nvSpPr>
        <p:spPr bwMode="auto">
          <a:xfrm>
            <a:off x="3616589" y="4197350"/>
            <a:ext cx="2693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location-aware entries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896036" name="AutoShape 36"/>
          <p:cNvSpPr>
            <a:spLocks noChangeArrowheads="1"/>
          </p:cNvSpPr>
          <p:nvPr/>
        </p:nvSpPr>
        <p:spPr bwMode="auto">
          <a:xfrm>
            <a:off x="1905000" y="52578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37" name="Text Box 37"/>
          <p:cNvSpPr txBox="1">
            <a:spLocks noChangeArrowheads="1"/>
          </p:cNvSpPr>
          <p:nvPr/>
        </p:nvSpPr>
        <p:spPr bwMode="auto">
          <a:xfrm>
            <a:off x="6408925" y="6019800"/>
            <a:ext cx="10775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entries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33600" y="5365750"/>
            <a:ext cx="685800" cy="577850"/>
            <a:chOff x="3000" y="1152"/>
            <a:chExt cx="672" cy="480"/>
          </a:xfrm>
        </p:grpSpPr>
        <p:sp>
          <p:nvSpPr>
            <p:cNvPr id="896039" name="AutoShape 39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40" name="Line 40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41" name="Line 41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6042" name="Text Box 42"/>
          <p:cNvSpPr txBox="1">
            <a:spLocks noChangeArrowheads="1"/>
          </p:cNvSpPr>
          <p:nvPr/>
        </p:nvSpPr>
        <p:spPr bwMode="auto">
          <a:xfrm>
            <a:off x="2179638" y="534987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96043" name="Text Box 43"/>
          <p:cNvSpPr txBox="1">
            <a:spLocks noChangeArrowheads="1"/>
          </p:cNvSpPr>
          <p:nvPr/>
        </p:nvSpPr>
        <p:spPr bwMode="auto">
          <a:xfrm>
            <a:off x="2468563" y="5348288"/>
            <a:ext cx="2968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733800" y="5365750"/>
            <a:ext cx="685800" cy="577850"/>
            <a:chOff x="3000" y="1152"/>
            <a:chExt cx="672" cy="480"/>
          </a:xfrm>
        </p:grpSpPr>
        <p:sp>
          <p:nvSpPr>
            <p:cNvPr id="896045" name="AutoShape 45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46" name="Line 46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47" name="Line 47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6048" name="Text Box 48"/>
          <p:cNvSpPr txBox="1">
            <a:spLocks noChangeArrowheads="1"/>
          </p:cNvSpPr>
          <p:nvPr/>
        </p:nvSpPr>
        <p:spPr bwMode="auto">
          <a:xfrm>
            <a:off x="3779838" y="5349875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96049" name="Text Box 49"/>
          <p:cNvSpPr txBox="1">
            <a:spLocks noChangeArrowheads="1"/>
          </p:cNvSpPr>
          <p:nvPr/>
        </p:nvSpPr>
        <p:spPr bwMode="auto">
          <a:xfrm>
            <a:off x="4060741" y="5348288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5181600" y="5351463"/>
            <a:ext cx="685800" cy="577850"/>
            <a:chOff x="3000" y="1152"/>
            <a:chExt cx="672" cy="480"/>
          </a:xfrm>
        </p:grpSpPr>
        <p:sp>
          <p:nvSpPr>
            <p:cNvPr id="896051" name="AutoShape 51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52" name="Line 52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53" name="Line 53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6054" name="Text Box 54"/>
          <p:cNvSpPr txBox="1">
            <a:spLocks noChangeArrowheads="1"/>
          </p:cNvSpPr>
          <p:nvPr/>
        </p:nvSpPr>
        <p:spPr bwMode="auto">
          <a:xfrm>
            <a:off x="5227638" y="5335588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96055" name="Text Box 55"/>
          <p:cNvSpPr txBox="1">
            <a:spLocks noChangeArrowheads="1"/>
          </p:cNvSpPr>
          <p:nvPr/>
        </p:nvSpPr>
        <p:spPr bwMode="auto">
          <a:xfrm>
            <a:off x="5508541" y="5334000"/>
            <a:ext cx="312906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705600" y="5351463"/>
            <a:ext cx="685800" cy="577850"/>
            <a:chOff x="3000" y="1152"/>
            <a:chExt cx="672" cy="480"/>
          </a:xfrm>
        </p:grpSpPr>
        <p:sp>
          <p:nvSpPr>
            <p:cNvPr id="896057" name="AutoShape 57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58" name="Line 58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6059" name="Line 59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6060" name="Text Box 60"/>
          <p:cNvSpPr txBox="1">
            <a:spLocks noChangeArrowheads="1"/>
          </p:cNvSpPr>
          <p:nvPr/>
        </p:nvSpPr>
        <p:spPr bwMode="auto">
          <a:xfrm>
            <a:off x="6751638" y="5335588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96061" name="Text Box 61"/>
          <p:cNvSpPr txBox="1">
            <a:spLocks noChangeArrowheads="1"/>
          </p:cNvSpPr>
          <p:nvPr/>
        </p:nvSpPr>
        <p:spPr bwMode="auto">
          <a:xfrm>
            <a:off x="7054181" y="5334000"/>
            <a:ext cx="269625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</a:p>
        </p:txBody>
      </p:sp>
      <p:sp>
        <p:nvSpPr>
          <p:cNvPr id="896062" name="Freeform 62"/>
          <p:cNvSpPr>
            <a:spLocks/>
          </p:cNvSpPr>
          <p:nvPr/>
        </p:nvSpPr>
        <p:spPr bwMode="auto">
          <a:xfrm>
            <a:off x="7032625" y="4975225"/>
            <a:ext cx="817563" cy="1168400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455" y="685"/>
              </a:cxn>
              <a:cxn ang="0">
                <a:pos x="362" y="225"/>
              </a:cxn>
              <a:cxn ang="0">
                <a:pos x="18" y="0"/>
              </a:cxn>
            </a:cxnLst>
            <a:rect l="0" t="0" r="r" b="b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63" name="Freeform 63"/>
          <p:cNvSpPr>
            <a:spLocks/>
          </p:cNvSpPr>
          <p:nvPr/>
        </p:nvSpPr>
        <p:spPr bwMode="auto">
          <a:xfrm>
            <a:off x="2459038" y="5003800"/>
            <a:ext cx="817562" cy="1168400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455" y="685"/>
              </a:cxn>
              <a:cxn ang="0">
                <a:pos x="362" y="225"/>
              </a:cxn>
              <a:cxn ang="0">
                <a:pos x="18" y="0"/>
              </a:cxn>
            </a:cxnLst>
            <a:rect l="0" t="0" r="r" b="b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64" name="Freeform 64"/>
          <p:cNvSpPr>
            <a:spLocks/>
          </p:cNvSpPr>
          <p:nvPr/>
        </p:nvSpPr>
        <p:spPr bwMode="auto">
          <a:xfrm>
            <a:off x="4038600" y="5003800"/>
            <a:ext cx="817563" cy="1168400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455" y="685"/>
              </a:cxn>
              <a:cxn ang="0">
                <a:pos x="362" y="225"/>
              </a:cxn>
              <a:cxn ang="0">
                <a:pos x="18" y="0"/>
              </a:cxn>
            </a:cxnLst>
            <a:rect l="0" t="0" r="r" b="b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6065" name="Freeform 65"/>
          <p:cNvSpPr>
            <a:spLocks/>
          </p:cNvSpPr>
          <p:nvPr/>
        </p:nvSpPr>
        <p:spPr bwMode="auto">
          <a:xfrm>
            <a:off x="5507038" y="5003800"/>
            <a:ext cx="817562" cy="1168400"/>
          </a:xfrm>
          <a:custGeom>
            <a:avLst/>
            <a:gdLst/>
            <a:ahLst/>
            <a:cxnLst>
              <a:cxn ang="0">
                <a:pos x="0" y="531"/>
              </a:cxn>
              <a:cxn ang="0">
                <a:pos x="455" y="685"/>
              </a:cxn>
              <a:cxn ang="0">
                <a:pos x="362" y="225"/>
              </a:cxn>
              <a:cxn ang="0">
                <a:pos x="18" y="0"/>
              </a:cxn>
            </a:cxnLst>
            <a:rect l="0" t="0" r="r" b="b"/>
            <a:pathLst>
              <a:path w="515" h="736">
                <a:moveTo>
                  <a:pt x="0" y="531"/>
                </a:moveTo>
                <a:cubicBezTo>
                  <a:pt x="75" y="557"/>
                  <a:pt x="395" y="736"/>
                  <a:pt x="455" y="685"/>
                </a:cubicBezTo>
                <a:cubicBezTo>
                  <a:pt x="515" y="634"/>
                  <a:pt x="435" y="339"/>
                  <a:pt x="362" y="225"/>
                </a:cubicBezTo>
                <a:cubicBezTo>
                  <a:pt x="289" y="111"/>
                  <a:pt x="90" y="47"/>
                  <a:pt x="18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0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641198B0-6D15-47CB-BC71-E46941F0CC76}" type="slidenum">
              <a:rPr lang="en-US"/>
              <a:pPr/>
              <a:t>85</a:t>
            </a:fld>
            <a:endParaRPr lang="en-US"/>
          </a:p>
        </p:txBody>
      </p:sp>
      <p:sp>
        <p:nvSpPr>
          <p:cNvPr id="898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228600"/>
            <a:ext cx="8763000" cy="1143000"/>
          </a:xfrm>
        </p:spPr>
        <p:txBody>
          <a:bodyPr/>
          <a:lstStyle/>
          <a:p>
            <a:r>
              <a:rPr lang="en-US" sz="2800" dirty="0">
                <a:solidFill>
                  <a:srgbClr val="FFFF00"/>
                </a:solidFill>
              </a:rPr>
              <a:t>Heap</a:t>
            </a:r>
            <a:r>
              <a:rPr lang="en-US" sz="2800" dirty="0"/>
              <a:t> Implementation of Location-Aware Entries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897" y="1330234"/>
            <a:ext cx="3276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location-aware heap entry is an object storing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Value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Position of the entry in the underlying heap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heap position stores an entry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Back pointers are updated during entry swaps</a:t>
            </a:r>
          </a:p>
        </p:txBody>
      </p:sp>
      <p:sp>
        <p:nvSpPr>
          <p:cNvPr id="898052" name="Oval 4"/>
          <p:cNvSpPr>
            <a:spLocks noChangeArrowheads="1"/>
          </p:cNvSpPr>
          <p:nvPr/>
        </p:nvSpPr>
        <p:spPr bwMode="auto">
          <a:xfrm>
            <a:off x="6132513" y="3103563"/>
            <a:ext cx="320675" cy="319087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98053" name="Oval 5"/>
          <p:cNvSpPr>
            <a:spLocks noChangeArrowheads="1"/>
          </p:cNvSpPr>
          <p:nvPr/>
        </p:nvSpPr>
        <p:spPr bwMode="auto">
          <a:xfrm>
            <a:off x="7543800" y="3614738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98054" name="Oval 6"/>
          <p:cNvSpPr>
            <a:spLocks noChangeArrowheads="1"/>
          </p:cNvSpPr>
          <p:nvPr/>
        </p:nvSpPr>
        <p:spPr bwMode="auto">
          <a:xfrm>
            <a:off x="5180013" y="36147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98055" name="Oval 7"/>
          <p:cNvSpPr>
            <a:spLocks noChangeArrowheads="1"/>
          </p:cNvSpPr>
          <p:nvPr/>
        </p:nvSpPr>
        <p:spPr bwMode="auto">
          <a:xfrm>
            <a:off x="57673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98056" name="AutoShape 8"/>
          <p:cNvCxnSpPr>
            <a:cxnSpLocks noChangeShapeType="1"/>
            <a:stCxn id="898052" idx="3"/>
            <a:endCxn id="898054" idx="7"/>
          </p:cNvCxnSpPr>
          <p:nvPr/>
        </p:nvCxnSpPr>
        <p:spPr bwMode="auto">
          <a:xfrm flipH="1">
            <a:off x="5453063" y="3384550"/>
            <a:ext cx="727075" cy="269875"/>
          </a:xfrm>
          <a:prstGeom prst="straightConnector1">
            <a:avLst/>
          </a:prstGeom>
          <a:noFill/>
          <a:ln w="190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898057" name="AutoShape 9"/>
          <p:cNvCxnSpPr>
            <a:cxnSpLocks noChangeShapeType="1"/>
            <a:stCxn id="898053" idx="1"/>
            <a:endCxn id="898052" idx="5"/>
          </p:cNvCxnSpPr>
          <p:nvPr/>
        </p:nvCxnSpPr>
        <p:spPr bwMode="auto">
          <a:xfrm flipH="1" flipV="1">
            <a:off x="6405563" y="3386138"/>
            <a:ext cx="1184275" cy="266700"/>
          </a:xfrm>
          <a:prstGeom prst="straightConnector1">
            <a:avLst/>
          </a:prstGeom>
          <a:noFill/>
          <a:ln w="190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898058" name="AutoShape 10"/>
          <p:cNvCxnSpPr>
            <a:cxnSpLocks noChangeShapeType="1"/>
            <a:stCxn id="898062" idx="7"/>
            <a:endCxn id="898053" idx="3"/>
          </p:cNvCxnSpPr>
          <p:nvPr/>
        </p:nvCxnSpPr>
        <p:spPr bwMode="auto">
          <a:xfrm flipV="1">
            <a:off x="7323138" y="3897313"/>
            <a:ext cx="266700" cy="250825"/>
          </a:xfrm>
          <a:prstGeom prst="straightConnector1">
            <a:avLst/>
          </a:prstGeom>
          <a:noFill/>
          <a:ln w="190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898059" name="AutoShape 11"/>
          <p:cNvCxnSpPr>
            <a:cxnSpLocks noChangeShapeType="1"/>
            <a:stCxn id="898061" idx="7"/>
            <a:endCxn id="898054" idx="3"/>
          </p:cNvCxnSpPr>
          <p:nvPr/>
        </p:nvCxnSpPr>
        <p:spPr bwMode="auto">
          <a:xfrm flipV="1">
            <a:off x="4865688" y="3897313"/>
            <a:ext cx="360362" cy="250825"/>
          </a:xfrm>
          <a:prstGeom prst="straightConnector1">
            <a:avLst/>
          </a:prstGeom>
          <a:noFill/>
          <a:ln w="190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898060" name="AutoShape 12"/>
          <p:cNvCxnSpPr>
            <a:cxnSpLocks noChangeShapeType="1"/>
            <a:stCxn id="898055" idx="1"/>
            <a:endCxn id="898054" idx="5"/>
          </p:cNvCxnSpPr>
          <p:nvPr/>
        </p:nvCxnSpPr>
        <p:spPr bwMode="auto">
          <a:xfrm flipH="1" flipV="1">
            <a:off x="5453063" y="3897313"/>
            <a:ext cx="361950" cy="250825"/>
          </a:xfrm>
          <a:prstGeom prst="straightConnector1">
            <a:avLst/>
          </a:prstGeom>
          <a:noFill/>
          <a:ln w="1905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898061" name="Oval 13"/>
          <p:cNvSpPr>
            <a:spLocks noChangeArrowheads="1"/>
          </p:cNvSpPr>
          <p:nvPr/>
        </p:nvSpPr>
        <p:spPr bwMode="auto">
          <a:xfrm>
            <a:off x="4592638" y="4110038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98062" name="Oval 14"/>
          <p:cNvSpPr>
            <a:spLocks noChangeArrowheads="1"/>
          </p:cNvSpPr>
          <p:nvPr/>
        </p:nvSpPr>
        <p:spPr bwMode="auto">
          <a:xfrm>
            <a:off x="7050088" y="4110038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43400" y="2282825"/>
            <a:ext cx="685800" cy="577850"/>
            <a:chOff x="3000" y="1152"/>
            <a:chExt cx="672" cy="480"/>
          </a:xfrm>
        </p:grpSpPr>
        <p:sp>
          <p:nvSpPr>
            <p:cNvPr id="898064" name="AutoShape 1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65" name="Line 1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66" name="Line 1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67" name="Text Box 19"/>
          <p:cNvSpPr txBox="1">
            <a:spLocks noChangeArrowheads="1"/>
          </p:cNvSpPr>
          <p:nvPr/>
        </p:nvSpPr>
        <p:spPr bwMode="auto">
          <a:xfrm>
            <a:off x="4389438" y="22669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898068" name="Text Box 20"/>
          <p:cNvSpPr txBox="1">
            <a:spLocks noChangeArrowheads="1"/>
          </p:cNvSpPr>
          <p:nvPr/>
        </p:nvSpPr>
        <p:spPr bwMode="auto">
          <a:xfrm>
            <a:off x="4672013" y="2265363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019800" y="1673225"/>
            <a:ext cx="685800" cy="577850"/>
            <a:chOff x="3000" y="1152"/>
            <a:chExt cx="672" cy="480"/>
          </a:xfrm>
        </p:grpSpPr>
        <p:sp>
          <p:nvSpPr>
            <p:cNvPr id="898070" name="AutoShape 22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71" name="Line 23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72" name="Line 24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73" name="Text Box 25"/>
          <p:cNvSpPr txBox="1">
            <a:spLocks noChangeArrowheads="1"/>
          </p:cNvSpPr>
          <p:nvPr/>
        </p:nvSpPr>
        <p:spPr bwMode="auto">
          <a:xfrm>
            <a:off x="6065838" y="16573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898074" name="Text Box 26"/>
          <p:cNvSpPr txBox="1">
            <a:spLocks noChangeArrowheads="1"/>
          </p:cNvSpPr>
          <p:nvPr/>
        </p:nvSpPr>
        <p:spPr bwMode="auto">
          <a:xfrm>
            <a:off x="6348413" y="1655763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620000" y="2282825"/>
            <a:ext cx="685800" cy="577850"/>
            <a:chOff x="3000" y="1152"/>
            <a:chExt cx="672" cy="480"/>
          </a:xfrm>
        </p:grpSpPr>
        <p:sp>
          <p:nvSpPr>
            <p:cNvPr id="898076" name="AutoShape 28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77" name="Line 29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78" name="Line 30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79" name="Text Box 31"/>
          <p:cNvSpPr txBox="1">
            <a:spLocks noChangeArrowheads="1"/>
          </p:cNvSpPr>
          <p:nvPr/>
        </p:nvSpPr>
        <p:spPr bwMode="auto">
          <a:xfrm>
            <a:off x="7666038" y="22669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898080" name="Text Box 32"/>
          <p:cNvSpPr txBox="1">
            <a:spLocks noChangeArrowheads="1"/>
          </p:cNvSpPr>
          <p:nvPr/>
        </p:nvSpPr>
        <p:spPr bwMode="auto">
          <a:xfrm>
            <a:off x="7948613" y="2265363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495800" y="5368925"/>
            <a:ext cx="685800" cy="577850"/>
            <a:chOff x="3000" y="1152"/>
            <a:chExt cx="672" cy="480"/>
          </a:xfrm>
        </p:grpSpPr>
        <p:sp>
          <p:nvSpPr>
            <p:cNvPr id="898082" name="AutoShape 34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83" name="Line 35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84" name="Line 36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85" name="Text Box 37"/>
          <p:cNvSpPr txBox="1">
            <a:spLocks noChangeArrowheads="1"/>
          </p:cNvSpPr>
          <p:nvPr/>
        </p:nvSpPr>
        <p:spPr bwMode="auto">
          <a:xfrm>
            <a:off x="4541838" y="53530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898086" name="Text Box 38"/>
          <p:cNvSpPr txBox="1">
            <a:spLocks noChangeArrowheads="1"/>
          </p:cNvSpPr>
          <p:nvPr/>
        </p:nvSpPr>
        <p:spPr bwMode="auto">
          <a:xfrm>
            <a:off x="4824413" y="5351463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172200" y="5368925"/>
            <a:ext cx="685800" cy="577850"/>
            <a:chOff x="3000" y="1152"/>
            <a:chExt cx="672" cy="480"/>
          </a:xfrm>
        </p:grpSpPr>
        <p:sp>
          <p:nvSpPr>
            <p:cNvPr id="898088" name="AutoShape 40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89" name="Line 41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90" name="Line 42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91" name="Text Box 43"/>
          <p:cNvSpPr txBox="1">
            <a:spLocks noChangeArrowheads="1"/>
          </p:cNvSpPr>
          <p:nvPr/>
        </p:nvSpPr>
        <p:spPr bwMode="auto">
          <a:xfrm>
            <a:off x="6218238" y="53530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98092" name="Text Box 44"/>
          <p:cNvSpPr txBox="1">
            <a:spLocks noChangeArrowheads="1"/>
          </p:cNvSpPr>
          <p:nvPr/>
        </p:nvSpPr>
        <p:spPr bwMode="auto">
          <a:xfrm>
            <a:off x="6507163" y="5351463"/>
            <a:ext cx="2968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696200" y="5368925"/>
            <a:ext cx="685800" cy="577850"/>
            <a:chOff x="3000" y="1152"/>
            <a:chExt cx="672" cy="480"/>
          </a:xfrm>
        </p:grpSpPr>
        <p:sp>
          <p:nvSpPr>
            <p:cNvPr id="898094" name="AutoShape 46"/>
            <p:cNvSpPr>
              <a:spLocks noChangeArrowheads="1"/>
            </p:cNvSpPr>
            <p:nvPr/>
          </p:nvSpPr>
          <p:spPr bwMode="auto">
            <a:xfrm>
              <a:off x="3000" y="1152"/>
              <a:ext cx="672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95" name="Line 47"/>
            <p:cNvSpPr>
              <a:spLocks noChangeShapeType="1"/>
            </p:cNvSpPr>
            <p:nvPr/>
          </p:nvSpPr>
          <p:spPr bwMode="auto">
            <a:xfrm>
              <a:off x="3000" y="1440"/>
              <a:ext cx="672" cy="0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98096" name="Line 48"/>
            <p:cNvSpPr>
              <a:spLocks noChangeShapeType="1"/>
            </p:cNvSpPr>
            <p:nvPr/>
          </p:nvSpPr>
          <p:spPr bwMode="auto">
            <a:xfrm>
              <a:off x="3336" y="1152"/>
              <a:ext cx="0" cy="288"/>
            </a:xfrm>
            <a:prstGeom prst="line">
              <a:avLst/>
            </a:prstGeom>
            <a:noFill/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98097" name="Text Box 49"/>
          <p:cNvSpPr txBox="1">
            <a:spLocks noChangeArrowheads="1"/>
          </p:cNvSpPr>
          <p:nvPr/>
        </p:nvSpPr>
        <p:spPr bwMode="auto">
          <a:xfrm>
            <a:off x="7742238" y="5353050"/>
            <a:ext cx="311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898098" name="Text Box 50"/>
          <p:cNvSpPr txBox="1">
            <a:spLocks noChangeArrowheads="1"/>
          </p:cNvSpPr>
          <p:nvPr/>
        </p:nvSpPr>
        <p:spPr bwMode="auto">
          <a:xfrm>
            <a:off x="8031163" y="5351463"/>
            <a:ext cx="2968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898099" name="Freeform 51"/>
          <p:cNvSpPr>
            <a:spLocks/>
          </p:cNvSpPr>
          <p:nvPr/>
        </p:nvSpPr>
        <p:spPr bwMode="auto">
          <a:xfrm>
            <a:off x="6329362" y="2163017"/>
            <a:ext cx="590550" cy="1047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0" y="300"/>
              </a:cxn>
              <a:cxn ang="0">
                <a:pos x="72" y="660"/>
              </a:cxn>
            </a:cxnLst>
            <a:rect l="0" t="0" r="r" b="b"/>
            <a:pathLst>
              <a:path w="372" h="660">
                <a:moveTo>
                  <a:pt x="0" y="0"/>
                </a:moveTo>
                <a:cubicBezTo>
                  <a:pt x="60" y="50"/>
                  <a:pt x="348" y="190"/>
                  <a:pt x="360" y="300"/>
                </a:cubicBezTo>
                <a:cubicBezTo>
                  <a:pt x="372" y="410"/>
                  <a:pt x="132" y="585"/>
                  <a:pt x="72" y="66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0" name="Freeform 52"/>
          <p:cNvSpPr>
            <a:spLocks/>
          </p:cNvSpPr>
          <p:nvPr/>
        </p:nvSpPr>
        <p:spPr bwMode="auto">
          <a:xfrm>
            <a:off x="7867650" y="2722563"/>
            <a:ext cx="533400" cy="981075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324" y="372"/>
              </a:cxn>
              <a:cxn ang="0">
                <a:pos x="0" y="618"/>
              </a:cxn>
            </a:cxnLst>
            <a:rect l="0" t="0" r="r" b="b"/>
            <a:pathLst>
              <a:path w="336" h="618">
                <a:moveTo>
                  <a:pt x="72" y="0"/>
                </a:moveTo>
                <a:cubicBezTo>
                  <a:pt x="114" y="62"/>
                  <a:pt x="336" y="269"/>
                  <a:pt x="324" y="372"/>
                </a:cubicBezTo>
                <a:cubicBezTo>
                  <a:pt x="312" y="475"/>
                  <a:pt x="67" y="567"/>
                  <a:pt x="0" y="618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1" name="Freeform 53"/>
          <p:cNvSpPr>
            <a:spLocks/>
          </p:cNvSpPr>
          <p:nvPr/>
        </p:nvSpPr>
        <p:spPr bwMode="auto">
          <a:xfrm>
            <a:off x="4487863" y="2732088"/>
            <a:ext cx="693737" cy="1000125"/>
          </a:xfrm>
          <a:custGeom>
            <a:avLst/>
            <a:gdLst/>
            <a:ahLst/>
            <a:cxnLst>
              <a:cxn ang="0">
                <a:pos x="119" y="0"/>
              </a:cxn>
              <a:cxn ang="0">
                <a:pos x="53" y="360"/>
              </a:cxn>
              <a:cxn ang="0">
                <a:pos x="437" y="630"/>
              </a:cxn>
            </a:cxnLst>
            <a:rect l="0" t="0" r="r" b="b"/>
            <a:pathLst>
              <a:path w="437" h="630">
                <a:moveTo>
                  <a:pt x="119" y="0"/>
                </a:moveTo>
                <a:cubicBezTo>
                  <a:pt x="108" y="60"/>
                  <a:pt x="0" y="255"/>
                  <a:pt x="53" y="360"/>
                </a:cubicBezTo>
                <a:cubicBezTo>
                  <a:pt x="106" y="465"/>
                  <a:pt x="357" y="574"/>
                  <a:pt x="437" y="63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2" name="Freeform 54"/>
          <p:cNvSpPr>
            <a:spLocks/>
          </p:cNvSpPr>
          <p:nvPr/>
        </p:nvSpPr>
        <p:spPr bwMode="auto">
          <a:xfrm>
            <a:off x="4848225" y="4294188"/>
            <a:ext cx="668338" cy="1849437"/>
          </a:xfrm>
          <a:custGeom>
            <a:avLst/>
            <a:gdLst/>
            <a:ahLst/>
            <a:cxnLst>
              <a:cxn ang="0">
                <a:pos x="0" y="978"/>
              </a:cxn>
              <a:cxn ang="0">
                <a:pos x="372" y="1038"/>
              </a:cxn>
              <a:cxn ang="0">
                <a:pos x="294" y="216"/>
              </a:cxn>
              <a:cxn ang="0">
                <a:pos x="54" y="0"/>
              </a:cxn>
            </a:cxnLst>
            <a:rect l="0" t="0" r="r" b="b"/>
            <a:pathLst>
              <a:path w="421" h="1165">
                <a:moveTo>
                  <a:pt x="0" y="978"/>
                </a:moveTo>
                <a:cubicBezTo>
                  <a:pt x="62" y="988"/>
                  <a:pt x="323" y="1165"/>
                  <a:pt x="372" y="1038"/>
                </a:cubicBezTo>
                <a:cubicBezTo>
                  <a:pt x="421" y="911"/>
                  <a:pt x="347" y="389"/>
                  <a:pt x="294" y="216"/>
                </a:cubicBezTo>
                <a:cubicBezTo>
                  <a:pt x="241" y="43"/>
                  <a:pt x="104" y="45"/>
                  <a:pt x="54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3" name="Freeform 55"/>
          <p:cNvSpPr>
            <a:spLocks/>
          </p:cNvSpPr>
          <p:nvPr/>
        </p:nvSpPr>
        <p:spPr bwMode="auto">
          <a:xfrm>
            <a:off x="6115050" y="4303713"/>
            <a:ext cx="1028700" cy="1938337"/>
          </a:xfrm>
          <a:custGeom>
            <a:avLst/>
            <a:gdLst/>
            <a:ahLst/>
            <a:cxnLst>
              <a:cxn ang="0">
                <a:pos x="257" y="953"/>
              </a:cxn>
              <a:cxn ang="0">
                <a:pos x="642" y="1104"/>
              </a:cxn>
              <a:cxn ang="0">
                <a:pos x="294" y="252"/>
              </a:cxn>
              <a:cxn ang="0">
                <a:pos x="0" y="0"/>
              </a:cxn>
            </a:cxnLst>
            <a:rect l="0" t="0" r="r" b="b"/>
            <a:pathLst>
              <a:path w="648" h="1221">
                <a:moveTo>
                  <a:pt x="257" y="953"/>
                </a:moveTo>
                <a:cubicBezTo>
                  <a:pt x="321" y="978"/>
                  <a:pt x="636" y="1221"/>
                  <a:pt x="642" y="1104"/>
                </a:cubicBezTo>
                <a:cubicBezTo>
                  <a:pt x="648" y="987"/>
                  <a:pt x="401" y="436"/>
                  <a:pt x="294" y="252"/>
                </a:cubicBezTo>
                <a:cubicBezTo>
                  <a:pt x="187" y="68"/>
                  <a:pt x="61" y="52"/>
                  <a:pt x="0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4" name="Freeform 56"/>
          <p:cNvSpPr>
            <a:spLocks/>
          </p:cNvSpPr>
          <p:nvPr/>
        </p:nvSpPr>
        <p:spPr bwMode="auto">
          <a:xfrm>
            <a:off x="7391400" y="4284663"/>
            <a:ext cx="1290638" cy="1963737"/>
          </a:xfrm>
          <a:custGeom>
            <a:avLst/>
            <a:gdLst/>
            <a:ahLst/>
            <a:cxnLst>
              <a:cxn ang="0">
                <a:pos x="401" y="977"/>
              </a:cxn>
              <a:cxn ang="0">
                <a:pos x="786" y="1128"/>
              </a:cxn>
              <a:cxn ang="0">
                <a:pos x="564" y="324"/>
              </a:cxn>
              <a:cxn ang="0">
                <a:pos x="0" y="0"/>
              </a:cxn>
            </a:cxnLst>
            <a:rect l="0" t="0" r="r" b="b"/>
            <a:pathLst>
              <a:path w="813" h="1237">
                <a:moveTo>
                  <a:pt x="401" y="977"/>
                </a:moveTo>
                <a:cubicBezTo>
                  <a:pt x="465" y="1002"/>
                  <a:pt x="759" y="1237"/>
                  <a:pt x="786" y="1128"/>
                </a:cubicBezTo>
                <a:cubicBezTo>
                  <a:pt x="813" y="1019"/>
                  <a:pt x="695" y="512"/>
                  <a:pt x="564" y="324"/>
                </a:cubicBezTo>
                <a:cubicBezTo>
                  <a:pt x="433" y="136"/>
                  <a:pt x="118" y="68"/>
                  <a:pt x="0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5" name="Freeform 57"/>
          <p:cNvSpPr>
            <a:spLocks/>
          </p:cNvSpPr>
          <p:nvPr/>
        </p:nvSpPr>
        <p:spPr bwMode="auto">
          <a:xfrm>
            <a:off x="4848225" y="2847975"/>
            <a:ext cx="604838" cy="912813"/>
          </a:xfrm>
          <a:custGeom>
            <a:avLst/>
            <a:gdLst/>
            <a:ahLst/>
            <a:cxnLst>
              <a:cxn ang="0">
                <a:pos x="307" y="575"/>
              </a:cxn>
              <a:cxn ang="0">
                <a:pos x="330" y="300"/>
              </a:cxn>
              <a:cxn ang="0">
                <a:pos x="0" y="0"/>
              </a:cxn>
            </a:cxnLst>
            <a:rect l="0" t="0" r="r" b="b"/>
            <a:pathLst>
              <a:path w="381" h="575">
                <a:moveTo>
                  <a:pt x="307" y="575"/>
                </a:moveTo>
                <a:cubicBezTo>
                  <a:pt x="311" y="529"/>
                  <a:pt x="381" y="396"/>
                  <a:pt x="330" y="300"/>
                </a:cubicBezTo>
                <a:cubicBezTo>
                  <a:pt x="279" y="204"/>
                  <a:pt x="69" y="62"/>
                  <a:pt x="0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6" name="Freeform 58"/>
          <p:cNvSpPr>
            <a:spLocks/>
          </p:cNvSpPr>
          <p:nvPr/>
        </p:nvSpPr>
        <p:spPr bwMode="auto">
          <a:xfrm>
            <a:off x="7683500" y="2867025"/>
            <a:ext cx="269875" cy="903288"/>
          </a:xfrm>
          <a:custGeom>
            <a:avLst/>
            <a:gdLst/>
            <a:ahLst/>
            <a:cxnLst>
              <a:cxn ang="0">
                <a:pos x="14" y="569"/>
              </a:cxn>
              <a:cxn ang="0">
                <a:pos x="26" y="252"/>
              </a:cxn>
              <a:cxn ang="0">
                <a:pos x="170" y="0"/>
              </a:cxn>
            </a:cxnLst>
            <a:rect l="0" t="0" r="r" b="b"/>
            <a:pathLst>
              <a:path w="170" h="569">
                <a:moveTo>
                  <a:pt x="14" y="569"/>
                </a:moveTo>
                <a:cubicBezTo>
                  <a:pt x="16" y="516"/>
                  <a:pt x="0" y="347"/>
                  <a:pt x="26" y="252"/>
                </a:cubicBezTo>
                <a:cubicBezTo>
                  <a:pt x="52" y="157"/>
                  <a:pt x="140" y="52"/>
                  <a:pt x="170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7" name="Freeform 59"/>
          <p:cNvSpPr>
            <a:spLocks/>
          </p:cNvSpPr>
          <p:nvPr/>
        </p:nvSpPr>
        <p:spPr bwMode="auto">
          <a:xfrm>
            <a:off x="6015038" y="2257425"/>
            <a:ext cx="309562" cy="979488"/>
          </a:xfrm>
          <a:custGeom>
            <a:avLst/>
            <a:gdLst/>
            <a:ahLst/>
            <a:cxnLst>
              <a:cxn ang="0">
                <a:pos x="177" y="617"/>
              </a:cxn>
              <a:cxn ang="0">
                <a:pos x="3" y="312"/>
              </a:cxn>
              <a:cxn ang="0">
                <a:pos x="195" y="0"/>
              </a:cxn>
            </a:cxnLst>
            <a:rect l="0" t="0" r="r" b="b"/>
            <a:pathLst>
              <a:path w="195" h="617">
                <a:moveTo>
                  <a:pt x="177" y="617"/>
                </a:moveTo>
                <a:cubicBezTo>
                  <a:pt x="148" y="566"/>
                  <a:pt x="0" y="415"/>
                  <a:pt x="3" y="312"/>
                </a:cubicBezTo>
                <a:cubicBezTo>
                  <a:pt x="6" y="209"/>
                  <a:pt x="155" y="65"/>
                  <a:pt x="195" y="0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8" name="Freeform 60"/>
          <p:cNvSpPr>
            <a:spLocks/>
          </p:cNvSpPr>
          <p:nvPr/>
        </p:nvSpPr>
        <p:spPr bwMode="auto">
          <a:xfrm>
            <a:off x="7145338" y="4278313"/>
            <a:ext cx="522287" cy="1284287"/>
          </a:xfrm>
          <a:custGeom>
            <a:avLst/>
            <a:gdLst/>
            <a:ahLst/>
            <a:cxnLst>
              <a:cxn ang="0">
                <a:pos x="44" y="0"/>
              </a:cxn>
              <a:cxn ang="0">
                <a:pos x="47" y="461"/>
              </a:cxn>
              <a:cxn ang="0">
                <a:pos x="329" y="809"/>
              </a:cxn>
            </a:cxnLst>
            <a:rect l="0" t="0" r="r" b="b"/>
            <a:pathLst>
              <a:path w="329" h="809">
                <a:moveTo>
                  <a:pt x="44" y="0"/>
                </a:moveTo>
                <a:cubicBezTo>
                  <a:pt x="44" y="77"/>
                  <a:pt x="0" y="326"/>
                  <a:pt x="47" y="461"/>
                </a:cubicBezTo>
                <a:cubicBezTo>
                  <a:pt x="94" y="596"/>
                  <a:pt x="270" y="737"/>
                  <a:pt x="329" y="809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09" name="Freeform 61"/>
          <p:cNvSpPr>
            <a:spLocks/>
          </p:cNvSpPr>
          <p:nvPr/>
        </p:nvSpPr>
        <p:spPr bwMode="auto">
          <a:xfrm>
            <a:off x="5808663" y="4276725"/>
            <a:ext cx="363537" cy="134302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5" y="558"/>
              </a:cxn>
              <a:cxn ang="0">
                <a:pos x="229" y="846"/>
              </a:cxn>
            </a:cxnLst>
            <a:rect l="0" t="0" r="r" b="b"/>
            <a:pathLst>
              <a:path w="229" h="846">
                <a:moveTo>
                  <a:pt x="81" y="0"/>
                </a:moveTo>
                <a:cubicBezTo>
                  <a:pt x="72" y="93"/>
                  <a:pt x="0" y="417"/>
                  <a:pt x="25" y="558"/>
                </a:cubicBezTo>
                <a:cubicBezTo>
                  <a:pt x="50" y="699"/>
                  <a:pt x="187" y="786"/>
                  <a:pt x="229" y="846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98110" name="Freeform 62"/>
          <p:cNvSpPr>
            <a:spLocks/>
          </p:cNvSpPr>
          <p:nvPr/>
        </p:nvSpPr>
        <p:spPr bwMode="auto">
          <a:xfrm>
            <a:off x="4676775" y="4267200"/>
            <a:ext cx="142875" cy="1076325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6" y="378"/>
              </a:cxn>
              <a:cxn ang="0">
                <a:pos x="90" y="678"/>
              </a:cxn>
            </a:cxnLst>
            <a:rect l="0" t="0" r="r" b="b"/>
            <a:pathLst>
              <a:path w="90" h="678">
                <a:moveTo>
                  <a:pt x="51" y="0"/>
                </a:moveTo>
                <a:cubicBezTo>
                  <a:pt x="44" y="63"/>
                  <a:pt x="0" y="265"/>
                  <a:pt x="6" y="378"/>
                </a:cubicBezTo>
                <a:cubicBezTo>
                  <a:pt x="12" y="491"/>
                  <a:pt x="72" y="616"/>
                  <a:pt x="90" y="678"/>
                </a:cubicBezTo>
              </a:path>
            </a:pathLst>
          </a:custGeom>
          <a:noFill/>
          <a:ln w="19050" cap="flat" cmpd="sng">
            <a:solidFill>
              <a:srgbClr val="EF0129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48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Adaptable Priority 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FD42D21-066E-46AC-9F6F-541255667D3C}" type="slidenum">
              <a:rPr lang="en-US"/>
              <a:pPr/>
              <a:t>86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/>
              <a:t>Performance of Adaptable Priority Queue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9311" y="1607344"/>
            <a:ext cx="7772400" cy="4013527"/>
          </a:xfrm>
          <a:solidFill>
            <a:schemeClr val="bg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Improved times due to location-aware entries are highlighted in </a:t>
            </a:r>
            <a:r>
              <a:rPr lang="en-US" sz="2800" dirty="0">
                <a:solidFill>
                  <a:srgbClr val="FFFF00"/>
                </a:solidFill>
              </a:rPr>
              <a:t>yellow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	   Unsorted List       Sorted List	Heap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size, empty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insert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min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removeMin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remove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40393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Keys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 object that is assigned to an element as a specified attribute of the element which an order is defined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Used to identify the rank or weight corresponding to an element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May and may not represent a property that the element did not originally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A216A26-4811-474D-98DB-FA5A01FA5834}" type="slidenum">
              <a:rPr lang="en-US"/>
              <a:pPr/>
              <a:t>9</a:t>
            </a:fld>
            <a:endParaRPr lang="en-US"/>
          </a:p>
        </p:txBody>
      </p:sp>
      <p:sp>
        <p:nvSpPr>
          <p:cNvPr id="81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Definition</a:t>
            </a:r>
          </a:p>
        </p:txBody>
      </p:sp>
      <p:pic>
        <p:nvPicPr>
          <p:cNvPr id="14131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1509" y="4648200"/>
            <a:ext cx="1423369" cy="1942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08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10478</TotalTime>
  <Words>4334</Words>
  <Application>Microsoft Office PowerPoint</Application>
  <PresentationFormat>On-screen Show (4:3)</PresentationFormat>
  <Paragraphs>1096</Paragraphs>
  <Slides>86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Symbol</vt:lpstr>
      <vt:lpstr>Tahoma</vt:lpstr>
      <vt:lpstr>Times</vt:lpstr>
      <vt:lpstr>Times New Roman</vt:lpstr>
      <vt:lpstr>Wingdings</vt:lpstr>
      <vt:lpstr>Wingdings 3</vt:lpstr>
      <vt:lpstr>Mountain Top</vt:lpstr>
      <vt:lpstr>Worksheet</vt:lpstr>
      <vt:lpstr>Equation</vt:lpstr>
      <vt:lpstr>Clip</vt:lpstr>
      <vt:lpstr>Chapter 8</vt:lpstr>
      <vt:lpstr>Topics</vt:lpstr>
      <vt:lpstr>Priority Queues</vt:lpstr>
      <vt:lpstr>Priority Queues (1) </vt:lpstr>
      <vt:lpstr>Priority Queues (2)  </vt:lpstr>
      <vt:lpstr>Priority Queue (3)</vt:lpstr>
      <vt:lpstr>Applications of Priority Queues</vt:lpstr>
      <vt:lpstr>Priority Queue Fundamentals</vt:lpstr>
      <vt:lpstr>Keys Definition</vt:lpstr>
      <vt:lpstr>Distinct Entries</vt:lpstr>
      <vt:lpstr>Total Order Relations  </vt:lpstr>
      <vt:lpstr>Total Order Relations Properties</vt:lpstr>
      <vt:lpstr>Comparators  </vt:lpstr>
      <vt:lpstr>Comparator Options  </vt:lpstr>
      <vt:lpstr>Key Comparison Example  </vt:lpstr>
      <vt:lpstr>Comparator Example</vt:lpstr>
      <vt:lpstr>Defining and Using Comparator Objects</vt:lpstr>
      <vt:lpstr>Point2D Comparators</vt:lpstr>
      <vt:lpstr>Determining the Smaller Element</vt:lpstr>
      <vt:lpstr>The Client to Determine the Smaller Element</vt:lpstr>
      <vt:lpstr>Priority Queue ADT Methods</vt:lpstr>
      <vt:lpstr>Priority Queue Example</vt:lpstr>
      <vt:lpstr>Priority Queue Interface</vt:lpstr>
      <vt:lpstr>Priority Queue Sorting</vt:lpstr>
      <vt:lpstr>Priority Queue Sorting</vt:lpstr>
      <vt:lpstr>The STL priority_queue Class </vt:lpstr>
      <vt:lpstr>The STL priority_queue Methods </vt:lpstr>
      <vt:lpstr>Priority Queue STL Example</vt:lpstr>
      <vt:lpstr>Implementing a Priority Queue with a List</vt:lpstr>
      <vt:lpstr>Selection-Sort</vt:lpstr>
      <vt:lpstr>Selection-Sort Example</vt:lpstr>
      <vt:lpstr>Insertion-Sort</vt:lpstr>
      <vt:lpstr>Insertion-Sort Example</vt:lpstr>
      <vt:lpstr>In-place Insertion-Sort</vt:lpstr>
      <vt:lpstr>Heaps</vt:lpstr>
      <vt:lpstr>Recall Priority Queue Sorting</vt:lpstr>
      <vt:lpstr>Improving the Running Time</vt:lpstr>
      <vt:lpstr>Heaps</vt:lpstr>
      <vt:lpstr>More on Heaps</vt:lpstr>
      <vt:lpstr>Height of a Heap</vt:lpstr>
      <vt:lpstr>Complete Binary Tree</vt:lpstr>
      <vt:lpstr>Vector-based Heap Implementation</vt:lpstr>
      <vt:lpstr>Heaps and Priority Queues</vt:lpstr>
      <vt:lpstr>Heaps and Priority Queues</vt:lpstr>
      <vt:lpstr>Insertion into a Heap</vt:lpstr>
      <vt:lpstr>Insertion into a Heap</vt:lpstr>
      <vt:lpstr>Up-heap Bubbling</vt:lpstr>
      <vt:lpstr>Insertion into a Heap</vt:lpstr>
      <vt:lpstr>Adding Elements to the Heap (1)  </vt:lpstr>
      <vt:lpstr>Adding Elements to the Heap (2)</vt:lpstr>
      <vt:lpstr>Adding Elements to the Heap (3)</vt:lpstr>
      <vt:lpstr>Adding Elements to the Heap (4)</vt:lpstr>
      <vt:lpstr>Heap Insertion Example (1)</vt:lpstr>
      <vt:lpstr>Heap Insertion Example (2)</vt:lpstr>
      <vt:lpstr>Removal from a Heap</vt:lpstr>
      <vt:lpstr>Down-Heap Bubbling</vt:lpstr>
      <vt:lpstr>Down-Heap Bubbling</vt:lpstr>
      <vt:lpstr>Down-Heap Bubbling</vt:lpstr>
      <vt:lpstr>Merging Two Heaps</vt:lpstr>
      <vt:lpstr>Bottom-up Heap Construction</vt:lpstr>
      <vt:lpstr>Bubble-Up Heap Construction</vt:lpstr>
      <vt:lpstr>Bubble-Up Heap Construction</vt:lpstr>
      <vt:lpstr>Bottom-up Heap (1)</vt:lpstr>
      <vt:lpstr>Bottom-up Heap (2)</vt:lpstr>
      <vt:lpstr>Bottom-up Heap (3)</vt:lpstr>
      <vt:lpstr>Bottom-up Heap (4) </vt:lpstr>
      <vt:lpstr>Heap-Sort</vt:lpstr>
      <vt:lpstr>In-Place Heap-sort</vt:lpstr>
      <vt:lpstr>In-place Heap-sort</vt:lpstr>
      <vt:lpstr>A Heap-Based Priority Queue Implementation</vt:lpstr>
      <vt:lpstr>Adaptable Priority Queues</vt:lpstr>
      <vt:lpstr>When a Priority Queue is not Sufficient: Airline Passengers</vt:lpstr>
      <vt:lpstr>When a Priority Queue is not Sufficient: Stock Market</vt:lpstr>
      <vt:lpstr>Changing the Orders</vt:lpstr>
      <vt:lpstr>Priority Queue ADTs Revisited</vt:lpstr>
      <vt:lpstr>Adaptable Priority Queue ADT </vt:lpstr>
      <vt:lpstr>Adaptable Priority Queue Capabilities Needed</vt:lpstr>
      <vt:lpstr>Additional Adaptable Priority Queue (P) ADT Methods </vt:lpstr>
      <vt:lpstr>Adaptable Priority Queue Example</vt:lpstr>
      <vt:lpstr>Locating Entries</vt:lpstr>
      <vt:lpstr>Location-Aware Entries</vt:lpstr>
      <vt:lpstr>Location-Aware Entries - 1</vt:lpstr>
      <vt:lpstr>Location-Aware Entries - 2</vt:lpstr>
      <vt:lpstr>List Implementation of Location-Aware Entries</vt:lpstr>
      <vt:lpstr>Heap Implementation of Location-Aware Entries</vt:lpstr>
      <vt:lpstr>Performance of Adaptable Priority Queue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772</cp:revision>
  <dcterms:created xsi:type="dcterms:W3CDTF">2002-01-21T02:22:10Z</dcterms:created>
  <dcterms:modified xsi:type="dcterms:W3CDTF">2018-02-10T00:34:04Z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