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260" r:id="rId6"/>
    <p:sldId id="262" r:id="rId7"/>
    <p:sldId id="334" r:id="rId8"/>
    <p:sldId id="264" r:id="rId9"/>
    <p:sldId id="265" r:id="rId10"/>
    <p:sldId id="266" r:id="rId11"/>
    <p:sldId id="335" r:id="rId12"/>
    <p:sldId id="267" r:id="rId13"/>
    <p:sldId id="268" r:id="rId14"/>
    <p:sldId id="269" r:id="rId15"/>
    <p:sldId id="270" r:id="rId16"/>
    <p:sldId id="271" r:id="rId17"/>
    <p:sldId id="272" r:id="rId18"/>
    <p:sldId id="336" r:id="rId19"/>
    <p:sldId id="274" r:id="rId20"/>
    <p:sldId id="324" r:id="rId21"/>
    <p:sldId id="275" r:id="rId22"/>
    <p:sldId id="276" r:id="rId23"/>
    <p:sldId id="277" r:id="rId24"/>
    <p:sldId id="278" r:id="rId25"/>
    <p:sldId id="279" r:id="rId26"/>
    <p:sldId id="325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7" r:id="rId40"/>
    <p:sldId id="294" r:id="rId41"/>
    <p:sldId id="292" r:id="rId42"/>
    <p:sldId id="293" r:id="rId43"/>
    <p:sldId id="326" r:id="rId44"/>
    <p:sldId id="295" r:id="rId45"/>
    <p:sldId id="296" r:id="rId46"/>
    <p:sldId id="297" r:id="rId47"/>
    <p:sldId id="298" r:id="rId48"/>
    <p:sldId id="299" r:id="rId49"/>
    <p:sldId id="308" r:id="rId50"/>
    <p:sldId id="328" r:id="rId51"/>
    <p:sldId id="329" r:id="rId52"/>
    <p:sldId id="330" r:id="rId53"/>
    <p:sldId id="331" r:id="rId54"/>
    <p:sldId id="332" r:id="rId55"/>
    <p:sldId id="310" r:id="rId56"/>
    <p:sldId id="333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129"/>
    <a:srgbClr val="000000"/>
    <a:srgbClr val="FFFF00"/>
    <a:srgbClr val="666699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03" autoAdjust="0"/>
    <p:restoredTop sz="94434" autoAdjust="0"/>
  </p:normalViewPr>
  <p:slideViewPr>
    <p:cSldViewPr>
      <p:cViewPr varScale="1">
        <p:scale>
          <a:sx n="84" d="100"/>
          <a:sy n="84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2208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7.xml"/><Relationship Id="rId18" Type="http://schemas.openxmlformats.org/officeDocument/2006/relationships/slide" Target="slides/slide52.xml"/><Relationship Id="rId3" Type="http://schemas.openxmlformats.org/officeDocument/2006/relationships/slide" Target="slides/slide6.xml"/><Relationship Id="rId21" Type="http://schemas.openxmlformats.org/officeDocument/2006/relationships/slide" Target="slides/slide58.xml"/><Relationship Id="rId7" Type="http://schemas.openxmlformats.org/officeDocument/2006/relationships/slide" Target="slides/slide18.xml"/><Relationship Id="rId12" Type="http://schemas.openxmlformats.org/officeDocument/2006/relationships/slide" Target="slides/slide26.xml"/><Relationship Id="rId17" Type="http://schemas.openxmlformats.org/officeDocument/2006/relationships/slide" Target="slides/slide51.xml"/><Relationship Id="rId2" Type="http://schemas.openxmlformats.org/officeDocument/2006/relationships/slide" Target="slides/slide5.xml"/><Relationship Id="rId16" Type="http://schemas.openxmlformats.org/officeDocument/2006/relationships/slide" Target="slides/slide50.xml"/><Relationship Id="rId20" Type="http://schemas.openxmlformats.org/officeDocument/2006/relationships/slide" Target="slides/slide54.xml"/><Relationship Id="rId1" Type="http://schemas.openxmlformats.org/officeDocument/2006/relationships/slide" Target="slides/slide4.xml"/><Relationship Id="rId6" Type="http://schemas.openxmlformats.org/officeDocument/2006/relationships/slide" Target="slides/slide17.xml"/><Relationship Id="rId11" Type="http://schemas.openxmlformats.org/officeDocument/2006/relationships/slide" Target="slides/slide25.xml"/><Relationship Id="rId5" Type="http://schemas.openxmlformats.org/officeDocument/2006/relationships/slide" Target="slides/slide15.xml"/><Relationship Id="rId15" Type="http://schemas.openxmlformats.org/officeDocument/2006/relationships/slide" Target="slides/slide49.xml"/><Relationship Id="rId10" Type="http://schemas.openxmlformats.org/officeDocument/2006/relationships/slide" Target="slides/slide22.xml"/><Relationship Id="rId19" Type="http://schemas.openxmlformats.org/officeDocument/2006/relationships/slide" Target="slides/slide53.xml"/><Relationship Id="rId4" Type="http://schemas.openxmlformats.org/officeDocument/2006/relationships/slide" Target="slides/slide7.xml"/><Relationship Id="rId9" Type="http://schemas.openxmlformats.org/officeDocument/2006/relationships/slide" Target="slides/slide20.xml"/><Relationship Id="rId1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5A32C0D7-9D45-4835-BFB7-247A40C50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7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36B38496-180A-4D4F-ACFE-C93596D91F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2D863-BF09-4AEB-88BA-4310C499E45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3050" cy="4314825"/>
          </a:xfrm>
        </p:spPr>
        <p:txBody>
          <a:bodyPr/>
          <a:lstStyle/>
          <a:p>
            <a:pPr defTabSz="10366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7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A08AF-ED5C-469D-A9CA-D294C6CF23C7}" type="slidenum">
              <a:rPr lang="en-US"/>
              <a:pPr/>
              <a:t>14</a:t>
            </a:fld>
            <a:endParaRPr lang="en-US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7302D-6765-47B9-82A4-3A7F8CB8E434}" type="slidenum">
              <a:rPr lang="en-US"/>
              <a:pPr/>
              <a:t>15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882FB-12EA-41D8-A42E-22A5DC8E00FB}" type="slidenum">
              <a:rPr lang="en-US"/>
              <a:pPr/>
              <a:t>17</a:t>
            </a:fld>
            <a:endParaRPr lang="en-US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7302D-6765-47B9-82A4-3A7F8CB8E434}" type="slidenum">
              <a:rPr lang="en-US"/>
              <a:pPr/>
              <a:t>18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Shortest Path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6082D35-2FB5-4D85-A122-0DD69DDB6F71}" type="datetime8">
              <a:rPr lang="en-US"/>
              <a:pPr/>
              <a:t>3/27/2018 2:59 PM</a:t>
            </a:fld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7CD0A-AD49-4436-B99C-660A81B36905}" type="slidenum">
              <a:rPr lang="en-US"/>
              <a:pPr/>
              <a:t>22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2684B-44E4-491C-BE11-53D3011F0DEC}" type="slidenum">
              <a:rPr lang="en-US"/>
              <a:pPr/>
              <a:t>23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5667-D66C-4AF6-B1ED-A23905FEEE20}" type="slidenum">
              <a:rPr lang="en-US"/>
              <a:pPr/>
              <a:t>24</a:t>
            </a:fld>
            <a:endParaRPr lang="en-US"/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28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32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33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B774F-1775-4CC3-ACAB-AC8BAA24786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9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34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35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3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0E736-57FF-4605-9A5E-D48A61054611}" type="slidenum">
              <a:rPr lang="en-US"/>
              <a:pPr/>
              <a:t>36</a:t>
            </a:fld>
            <a:endParaRPr 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9EFA7-D43F-42EB-B917-9873DD07BCE7}" type="slidenum">
              <a:rPr lang="en-US"/>
              <a:pPr/>
              <a:t>37</a:t>
            </a:fld>
            <a:endParaRPr 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9EFA7-D43F-42EB-B917-9873DD07BCE7}" type="slidenum">
              <a:rPr lang="en-US"/>
              <a:pPr/>
              <a:t>38</a:t>
            </a:fld>
            <a:endParaRPr 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9EFA7-D43F-42EB-B917-9873DD07BCE7}" type="slidenum">
              <a:rPr lang="en-US"/>
              <a:pPr/>
              <a:t>39</a:t>
            </a:fld>
            <a:endParaRPr 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1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9EFA7-D43F-42EB-B917-9873DD07BCE7}" type="slidenum">
              <a:rPr lang="en-US"/>
              <a:pPr/>
              <a:t>41</a:t>
            </a:fld>
            <a:endParaRPr 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1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9EFA7-D43F-42EB-B917-9873DD07BCE7}" type="slidenum">
              <a:rPr lang="en-US"/>
              <a:pPr/>
              <a:t>43</a:t>
            </a:fld>
            <a:endParaRPr 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3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81C4C-9533-4394-ABAA-C3AC7884BAF6}" type="slidenum">
              <a:rPr lang="en-US"/>
              <a:pPr/>
              <a:t>45</a:t>
            </a:fld>
            <a:endParaRPr lang="en-US"/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4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8CFB1-6E2D-419B-8263-8E61BAA3AAC6}" type="slidenum">
              <a:rPr lang="en-US"/>
              <a:pPr/>
              <a:t>57</a:t>
            </a:fld>
            <a:endParaRPr lang="en-US"/>
          </a:p>
        </p:txBody>
      </p:sp>
      <p:sp>
        <p:nvSpPr>
          <p:cNvPr id="161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C4B9DA-BBE1-4ACB-8E88-D6C2B84D47A0}" type="datetime8">
              <a:rPr lang="en-US"/>
              <a:pPr/>
              <a:t>3/27/2018 2:59 PM</a:t>
            </a:fld>
            <a:endParaRPr lang="en-US" dirty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FCDC3-DF04-4B0E-8AF1-0E379045388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96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FA4E4-101C-4E57-811F-872150E8E9E4}" type="slidenum">
              <a:rPr lang="en-US"/>
              <a:pPr/>
              <a:t>58</a:t>
            </a:fld>
            <a:endParaRPr lang="en-US"/>
          </a:p>
        </p:txBody>
      </p:sp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8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08BCA-E72C-443E-B8EE-5BD4E6008634}" type="slidenum">
              <a:rPr lang="en-US"/>
              <a:pPr/>
              <a:t>59</a:t>
            </a:fld>
            <a:endParaRPr lang="en-US"/>
          </a:p>
        </p:txBody>
      </p:sp>
      <p:sp>
        <p:nvSpPr>
          <p:cNvPr id="161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0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E4DF4-A409-4E89-AA3E-8DEDEE2679CF}" type="slidenum">
              <a:rPr lang="en-US"/>
              <a:pPr/>
              <a:t>60</a:t>
            </a:fld>
            <a:endParaRPr lang="en-US"/>
          </a:p>
        </p:txBody>
      </p:sp>
      <p:sp>
        <p:nvSpPr>
          <p:cNvPr id="161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1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B9E88-3650-4807-9B80-FD150429E169}" type="slidenum">
              <a:rPr lang="en-US"/>
              <a:pPr/>
              <a:t>61</a:t>
            </a:fld>
            <a:endParaRPr lang="en-US"/>
          </a:p>
        </p:txBody>
      </p:sp>
      <p:sp>
        <p:nvSpPr>
          <p:cNvPr id="162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41C9F-FFF2-4C38-B376-2E83D0E03237}" type="slidenum">
              <a:rPr lang="en-US"/>
              <a:pPr/>
              <a:t>62</a:t>
            </a:fld>
            <a:endParaRPr lang="en-US"/>
          </a:p>
        </p:txBody>
      </p:sp>
      <p:sp>
        <p:nvSpPr>
          <p:cNvPr id="162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3DD4C-F411-4A70-BA1D-89CB16FD7BEB}" type="slidenum">
              <a:rPr lang="en-US"/>
              <a:pPr/>
              <a:t>63</a:t>
            </a:fld>
            <a:endParaRPr lang="en-US"/>
          </a:p>
        </p:txBody>
      </p:sp>
      <p:sp>
        <p:nvSpPr>
          <p:cNvPr id="162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2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B8784-89C1-4794-87DA-98D653B0F460}" type="slidenum">
              <a:rPr lang="en-US"/>
              <a:pPr/>
              <a:t>64</a:t>
            </a:fld>
            <a:endParaRPr lang="en-US"/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0730A-33E3-485D-B02E-53456C11D882}" type="slidenum">
              <a:rPr lang="en-US"/>
              <a:pPr/>
              <a:t>65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0AF7F-CD56-48D8-82E9-4675E7610E32}" type="slidenum">
              <a:rPr lang="en-US"/>
              <a:pPr/>
              <a:t>66</a:t>
            </a:fld>
            <a:endParaRPr 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39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307A-79A1-477D-B9F8-52AAE5343B68}" type="slidenum">
              <a:rPr lang="en-US"/>
              <a:pPr/>
              <a:t>67</a:t>
            </a:fld>
            <a:endParaRPr 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02265-A862-4B55-840C-A3A855D0980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6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18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C4A7F-72C7-4049-B3F8-4D8E5833F08C}" type="slidenum">
              <a:rPr lang="en-US"/>
              <a:pPr/>
              <a:t>68</a:t>
            </a:fld>
            <a:endParaRPr 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02265-A862-4B55-840C-A3A855D0980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56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2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A5989-6FCD-45EF-9206-052FC5518F1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81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81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168EC-4A72-48B1-B12C-9893BA485993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6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E2433-EFBB-4EAA-A63D-5D543318B44A}" type="slidenum">
              <a:rPr lang="en-US"/>
              <a:pPr/>
              <a:t>12</a:t>
            </a:fld>
            <a:endParaRPr lang="en-US"/>
          </a:p>
        </p:txBody>
      </p:sp>
      <p:sp>
        <p:nvSpPr>
          <p:cNvPr id="157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1CEA5-5E09-425C-A781-918AF111E074}" type="slidenum">
              <a:rPr lang="en-US"/>
              <a:pPr/>
              <a:t>13</a:t>
            </a:fld>
            <a:endParaRPr lang="en-US"/>
          </a:p>
        </p:txBody>
      </p:sp>
      <p:sp>
        <p:nvSpPr>
          <p:cNvPr id="157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77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73977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978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8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79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980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0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1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1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1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1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981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981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73981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981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3981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3981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3982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0394BE5-A356-4C67-964B-B4B82421CFF1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73982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73982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9DBEE1-6C74-4A95-BE82-8117458673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73E9D-458E-462D-A11A-B33ED7CAF71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C8C31-7C6D-45B3-A4CA-5B688B6AF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34C8C-835D-416F-9BAB-EE8BD2C85D6E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1365-E76D-4FE3-80BE-FA5AADE2F4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F83AF1-D2A9-4A36-BCF2-B197EC2178D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0BC64F-3F7D-40F7-BF10-FF216CC8B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479986-81F3-470F-A800-1F796D0C605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093F53D-FD3A-4DD6-838A-8D0768A0B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62068-418C-4A76-946D-BF36FF392732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D16A9-9E08-4FDE-8F97-404EECA02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3DD53-6467-47E3-8279-B92673DB1813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967A6-18B3-42BF-B1E6-880CD63AD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3674D-820E-4669-B147-167E18401004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35B9-5CBD-4E2C-989A-9E05BB534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D0EA1F-712C-4DD0-98D6-B6DF3B7E36E4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061A3-8148-4540-A564-5C1FC0581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A54A7-5AEB-4993-BA36-2DD02ADE656C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EA183-926C-440E-BD0B-B201D9752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EB5FF9-B98A-487C-A06B-DC62CCE047A2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E978F-8F28-4EF0-B9D7-E787871E58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B031D-2D1D-4741-84FF-57A035127696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9DF1A-9CD7-4406-85C9-51D4A448A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2083A-58CE-4DB7-A812-149ED7E875F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7AAED-1CA1-4038-8A09-722A4739DE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75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73875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5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5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5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5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876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6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877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7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8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879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879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73879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879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387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3879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3879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2579CF5-BB73-4191-89F4-D5BD67522C0E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73879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73879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5BB6FC0-45FD-4AD7-AC41-2A53799355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38799" name="Line 4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upload.wikimedia.org/wikipedia/commons/3/33/Breadth-first-tree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2766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13 Part 2</a:t>
            </a:r>
            <a:br>
              <a:rPr lang="en-US" sz="6500" dirty="0"/>
            </a:br>
            <a:endParaRPr lang="en-US" sz="400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6566-60E1-4381-9F1F-8AB1C1FE5564}" type="datetime1">
              <a:rPr lang="en-US"/>
              <a:pPr/>
              <a:t>3/27/2018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AE42-3C69-4343-A2D4-FA6F6439D97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Order</a:t>
            </a:r>
            <a:endParaRPr lang="en-US" sz="4800" dirty="0"/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7A7FC-FEF4-4D83-9DCF-67DDA1436A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8" name="Rectangle 13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8619" name="Picture 15" descr="File:Breadth-first-tree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0" y="2286000"/>
            <a:ext cx="3714750" cy="238125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</p:spPr>
      </p:pic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1066800" y="5281637"/>
            <a:ext cx="7180729" cy="46166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00"/>
                </a:solidFill>
              </a:rPr>
              <a:t>BFS Order  (1, 2, 3, 4, 5, 6, 7, 8, 9, 10, 11, 12)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1363980"/>
            <a:ext cx="3065929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 this example, edges on the left are visited first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BFS Related Definitions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Discovery edges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 edges used to discover new vertices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Cross edges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 edges that lead to already discovered vertices</a:t>
            </a:r>
          </a:p>
          <a:p>
            <a:endParaRPr lang="en-US" dirty="0"/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07E3E-CA67-4BC4-A042-2102ED017B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30980"/>
            <a:ext cx="3733800" cy="2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83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23912"/>
          </a:xfrm>
        </p:spPr>
        <p:txBody>
          <a:bodyPr/>
          <a:lstStyle/>
          <a:p>
            <a:r>
              <a:rPr lang="en-US" dirty="0"/>
              <a:t>Another BFS Example - 1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1BEE-14C0-4DE7-B44C-9ABB50C948FD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C530-2846-4616-A660-3390C9314F24}" type="slidenum">
              <a:rPr lang="en-US"/>
              <a:pPr/>
              <a:t>12</a:t>
            </a:fld>
            <a:endParaRPr lang="en-US"/>
          </a:p>
        </p:txBody>
      </p:sp>
      <p:sp>
        <p:nvSpPr>
          <p:cNvPr id="1570818" name="AutoShape 2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19" name="AutoShape 3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21" name="Oval 5"/>
          <p:cNvSpPr>
            <a:spLocks noChangeAspect="1" noChangeArrowheads="1"/>
          </p:cNvSpPr>
          <p:nvPr/>
        </p:nvSpPr>
        <p:spPr bwMode="auto">
          <a:xfrm rot="21600000"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0822" name="Oval 6"/>
          <p:cNvSpPr>
            <a:spLocks noChangeAspect="1" noChangeArrowheads="1"/>
          </p:cNvSpPr>
          <p:nvPr/>
        </p:nvSpPr>
        <p:spPr bwMode="auto">
          <a:xfrm rot="21600000"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0823" name="Oval 7"/>
          <p:cNvSpPr>
            <a:spLocks noChangeAspect="1" noChangeArrowheads="1"/>
          </p:cNvSpPr>
          <p:nvPr/>
        </p:nvSpPr>
        <p:spPr bwMode="auto">
          <a:xfrm rot="21600000"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0824" name="Oval 8"/>
          <p:cNvSpPr>
            <a:spLocks noChangeAspect="1" noChangeArrowheads="1"/>
          </p:cNvSpPr>
          <p:nvPr/>
        </p:nvSpPr>
        <p:spPr bwMode="auto">
          <a:xfrm rot="21600000"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0825" name="AutoShape 9"/>
          <p:cNvCxnSpPr>
            <a:cxnSpLocks noChangeAspect="1" noChangeShapeType="1"/>
            <a:stCxn id="1570823" idx="3"/>
            <a:endCxn id="1570822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0826" name="AutoShape 10"/>
          <p:cNvCxnSpPr>
            <a:cxnSpLocks noChangeAspect="1" noChangeShapeType="1"/>
            <a:stCxn id="1570824" idx="1"/>
            <a:endCxn id="1570822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27" name="AutoShape 11"/>
          <p:cNvCxnSpPr>
            <a:cxnSpLocks noChangeAspect="1" noChangeShapeType="1"/>
            <a:stCxn id="1570824" idx="7"/>
            <a:endCxn id="1570821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28" name="AutoShape 12"/>
          <p:cNvCxnSpPr>
            <a:cxnSpLocks noChangeAspect="1" noChangeShapeType="1"/>
            <a:stCxn id="1570823" idx="5"/>
            <a:endCxn id="1570821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29" name="AutoShape 13"/>
          <p:cNvCxnSpPr>
            <a:cxnSpLocks noChangeAspect="1" noChangeShapeType="1"/>
            <a:stCxn id="1570822" idx="6"/>
            <a:endCxn id="1570821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30" name="Oval 14"/>
          <p:cNvSpPr>
            <a:spLocks noChangeAspect="1" noChangeArrowheads="1"/>
          </p:cNvSpPr>
          <p:nvPr/>
        </p:nvSpPr>
        <p:spPr bwMode="auto">
          <a:xfrm rot="21600000"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0831" name="AutoShape 15"/>
          <p:cNvCxnSpPr>
            <a:cxnSpLocks noChangeAspect="1" noChangeShapeType="1"/>
            <a:stCxn id="1570849" idx="7"/>
            <a:endCxn id="1570830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32" name="AutoShape 16"/>
          <p:cNvCxnSpPr>
            <a:cxnSpLocks noChangeAspect="1" noChangeShapeType="1"/>
            <a:stCxn id="1570830" idx="1"/>
            <a:endCxn id="1570823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33" name="Text Box 17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discovery edge</a:t>
            </a:r>
          </a:p>
        </p:txBody>
      </p:sp>
      <p:sp>
        <p:nvSpPr>
          <p:cNvPr id="1570834" name="Text Box 18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FFFF00"/>
                </a:solidFill>
                <a:latin typeface="Tahoma" pitchFamily="34" charset="0"/>
              </a:rPr>
              <a:t>cross edge</a:t>
            </a:r>
          </a:p>
        </p:txBody>
      </p:sp>
      <p:sp>
        <p:nvSpPr>
          <p:cNvPr id="1570835" name="Oval 19"/>
          <p:cNvSpPr>
            <a:spLocks noChangeAspect="1" noChangeArrowheads="1"/>
          </p:cNvSpPr>
          <p:nvPr/>
        </p:nvSpPr>
        <p:spPr bwMode="auto">
          <a:xfrm rot="21600000"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0836" name="Text Box 20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visited vertex</a:t>
            </a:r>
          </a:p>
        </p:txBody>
      </p:sp>
      <p:sp>
        <p:nvSpPr>
          <p:cNvPr id="1570837" name="Oval 21"/>
          <p:cNvSpPr>
            <a:spLocks noChangeAspect="1" noChangeArrowheads="1"/>
          </p:cNvSpPr>
          <p:nvPr/>
        </p:nvSpPr>
        <p:spPr bwMode="auto">
          <a:xfrm rot="21600000"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0838" name="Text Box 22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unexplored vertex</a:t>
            </a:r>
          </a:p>
        </p:txBody>
      </p:sp>
      <p:sp>
        <p:nvSpPr>
          <p:cNvPr id="1570839" name="Text Box 23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unexplored edge</a:t>
            </a:r>
          </a:p>
        </p:txBody>
      </p:sp>
      <p:sp>
        <p:nvSpPr>
          <p:cNvPr id="1570841" name="Line 25"/>
          <p:cNvSpPr>
            <a:spLocks noChangeShapeType="1"/>
          </p:cNvSpPr>
          <p:nvPr/>
        </p:nvSpPr>
        <p:spPr bwMode="auto">
          <a:xfrm>
            <a:off x="746125" y="3154363"/>
            <a:ext cx="8778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42" name="Line 26"/>
          <p:cNvSpPr>
            <a:spLocks noChangeShapeType="1"/>
          </p:cNvSpPr>
          <p:nvPr/>
        </p:nvSpPr>
        <p:spPr bwMode="auto">
          <a:xfrm>
            <a:off x="746125" y="3581400"/>
            <a:ext cx="877888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43" name="Line 27"/>
          <p:cNvSpPr>
            <a:spLocks noChangeShapeType="1"/>
          </p:cNvSpPr>
          <p:nvPr/>
        </p:nvSpPr>
        <p:spPr bwMode="auto">
          <a:xfrm>
            <a:off x="746125" y="2728913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44" name="AutoShape 28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45" name="AutoShape 29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46" name="Text Box 30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0847" name="Text Box 31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0848" name="AutoShape 32"/>
          <p:cNvCxnSpPr>
            <a:cxnSpLocks noChangeAspect="1" noChangeShapeType="1"/>
            <a:stCxn id="1570821" idx="6"/>
            <a:endCxn id="1570830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49" name="Oval 33"/>
          <p:cNvSpPr>
            <a:spLocks noChangeAspect="1" noChangeArrowheads="1"/>
          </p:cNvSpPr>
          <p:nvPr/>
        </p:nvSpPr>
        <p:spPr bwMode="auto">
          <a:xfrm rot="21600000"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0850" name="AutoShape 34"/>
          <p:cNvCxnSpPr>
            <a:cxnSpLocks noChangeAspect="1" noChangeShapeType="1"/>
            <a:stCxn id="1570821" idx="5"/>
            <a:endCxn id="1570849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52" name="AutoShape 36"/>
          <p:cNvSpPr>
            <a:spLocks noChangeArrowheads="1"/>
          </p:cNvSpPr>
          <p:nvPr/>
        </p:nvSpPr>
        <p:spPr bwMode="auto">
          <a:xfrm>
            <a:off x="5692775" y="2201863"/>
            <a:ext cx="2054225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53" name="AutoShape 37"/>
          <p:cNvSpPr>
            <a:spLocks noChangeArrowheads="1"/>
          </p:cNvSpPr>
          <p:nvPr/>
        </p:nvSpPr>
        <p:spPr bwMode="auto">
          <a:xfrm>
            <a:off x="6297613" y="1470025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54" name="Oval 38"/>
          <p:cNvSpPr>
            <a:spLocks noChangeAspect="1" noChangeArrowheads="1"/>
          </p:cNvSpPr>
          <p:nvPr/>
        </p:nvSpPr>
        <p:spPr bwMode="auto">
          <a:xfrm>
            <a:off x="7135813" y="22637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0855" name="Oval 39"/>
          <p:cNvSpPr>
            <a:spLocks noChangeAspect="1" noChangeArrowheads="1"/>
          </p:cNvSpPr>
          <p:nvPr/>
        </p:nvSpPr>
        <p:spPr bwMode="auto">
          <a:xfrm>
            <a:off x="5915025" y="22637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0856" name="Oval 40"/>
          <p:cNvSpPr>
            <a:spLocks noChangeAspect="1" noChangeArrowheads="1"/>
          </p:cNvSpPr>
          <p:nvPr/>
        </p:nvSpPr>
        <p:spPr bwMode="auto">
          <a:xfrm>
            <a:off x="6543675" y="153193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0857" name="Oval 41"/>
          <p:cNvSpPr>
            <a:spLocks noChangeAspect="1" noChangeArrowheads="1"/>
          </p:cNvSpPr>
          <p:nvPr/>
        </p:nvSpPr>
        <p:spPr bwMode="auto">
          <a:xfrm>
            <a:off x="6524625" y="299561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0858" name="AutoShape 42"/>
          <p:cNvCxnSpPr>
            <a:cxnSpLocks noChangeAspect="1" noChangeShapeType="1"/>
            <a:stCxn id="1570856" idx="3"/>
            <a:endCxn id="1570855" idx="7"/>
          </p:cNvCxnSpPr>
          <p:nvPr/>
        </p:nvCxnSpPr>
        <p:spPr bwMode="auto">
          <a:xfrm flipH="1">
            <a:off x="6227763" y="1863725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0859" name="AutoShape 43"/>
          <p:cNvCxnSpPr>
            <a:cxnSpLocks noChangeAspect="1" noChangeShapeType="1"/>
            <a:stCxn id="1570857" idx="1"/>
            <a:endCxn id="1570855" idx="5"/>
          </p:cNvCxnSpPr>
          <p:nvPr/>
        </p:nvCxnSpPr>
        <p:spPr bwMode="auto">
          <a:xfrm flipH="1" flipV="1">
            <a:off x="6227763" y="2595563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60" name="AutoShape 44"/>
          <p:cNvCxnSpPr>
            <a:cxnSpLocks noChangeAspect="1" noChangeShapeType="1"/>
            <a:stCxn id="1570857" idx="7"/>
            <a:endCxn id="1570854" idx="3"/>
          </p:cNvCxnSpPr>
          <p:nvPr/>
        </p:nvCxnSpPr>
        <p:spPr bwMode="auto">
          <a:xfrm flipV="1">
            <a:off x="6837363" y="2595563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61" name="AutoShape 45"/>
          <p:cNvCxnSpPr>
            <a:cxnSpLocks noChangeAspect="1" noChangeShapeType="1"/>
            <a:stCxn id="1570856" idx="5"/>
            <a:endCxn id="1570854" idx="1"/>
          </p:cNvCxnSpPr>
          <p:nvPr/>
        </p:nvCxnSpPr>
        <p:spPr bwMode="auto">
          <a:xfrm>
            <a:off x="6856413" y="1863725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0862" name="AutoShape 46"/>
          <p:cNvCxnSpPr>
            <a:cxnSpLocks noChangeAspect="1" noChangeShapeType="1"/>
            <a:stCxn id="1570855" idx="6"/>
            <a:endCxn id="1570854" idx="2"/>
          </p:cNvCxnSpPr>
          <p:nvPr/>
        </p:nvCxnSpPr>
        <p:spPr bwMode="auto">
          <a:xfrm>
            <a:off x="6299200" y="2446338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63" name="Oval 47"/>
          <p:cNvSpPr>
            <a:spLocks noChangeAspect="1" noChangeArrowheads="1"/>
          </p:cNvSpPr>
          <p:nvPr/>
        </p:nvSpPr>
        <p:spPr bwMode="auto">
          <a:xfrm>
            <a:off x="8358188" y="22637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0864" name="AutoShape 48"/>
          <p:cNvCxnSpPr>
            <a:cxnSpLocks noChangeAspect="1" noChangeShapeType="1"/>
            <a:stCxn id="1570869" idx="7"/>
            <a:endCxn id="1570863" idx="3"/>
          </p:cNvCxnSpPr>
          <p:nvPr/>
        </p:nvCxnSpPr>
        <p:spPr bwMode="auto">
          <a:xfrm flipV="1">
            <a:off x="8059738" y="2586038"/>
            <a:ext cx="35083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65" name="AutoShape 49"/>
          <p:cNvCxnSpPr>
            <a:cxnSpLocks noChangeAspect="1" noChangeShapeType="1"/>
            <a:stCxn id="1570863" idx="1"/>
            <a:endCxn id="1570856" idx="6"/>
          </p:cNvCxnSpPr>
          <p:nvPr/>
        </p:nvCxnSpPr>
        <p:spPr bwMode="auto">
          <a:xfrm flipH="1" flipV="1">
            <a:off x="6927850" y="1714500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66" name="Text Box 50"/>
          <p:cNvSpPr txBox="1">
            <a:spLocks noChangeArrowheads="1"/>
          </p:cNvSpPr>
          <p:nvPr/>
        </p:nvSpPr>
        <p:spPr bwMode="auto">
          <a:xfrm>
            <a:off x="5800725" y="12890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0867" name="Text Box 51"/>
          <p:cNvSpPr txBox="1">
            <a:spLocks noChangeArrowheads="1"/>
          </p:cNvSpPr>
          <p:nvPr/>
        </p:nvSpPr>
        <p:spPr bwMode="auto">
          <a:xfrm>
            <a:off x="5191125" y="20129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0868" name="AutoShape 52"/>
          <p:cNvCxnSpPr>
            <a:cxnSpLocks noChangeAspect="1" noChangeShapeType="1"/>
            <a:stCxn id="1570854" idx="6"/>
            <a:endCxn id="1570863" idx="2"/>
          </p:cNvCxnSpPr>
          <p:nvPr/>
        </p:nvCxnSpPr>
        <p:spPr bwMode="auto">
          <a:xfrm>
            <a:off x="7519988" y="2446338"/>
            <a:ext cx="82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69" name="Oval 53"/>
          <p:cNvSpPr>
            <a:spLocks noChangeAspect="1" noChangeArrowheads="1"/>
          </p:cNvSpPr>
          <p:nvPr/>
        </p:nvSpPr>
        <p:spPr bwMode="auto">
          <a:xfrm>
            <a:off x="7747000" y="299561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0870" name="AutoShape 54"/>
          <p:cNvCxnSpPr>
            <a:cxnSpLocks noChangeAspect="1" noChangeShapeType="1"/>
            <a:stCxn id="1570854" idx="5"/>
            <a:endCxn id="1570869" idx="1"/>
          </p:cNvCxnSpPr>
          <p:nvPr/>
        </p:nvCxnSpPr>
        <p:spPr bwMode="auto">
          <a:xfrm>
            <a:off x="7448550" y="2595563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71" name="AutoShape 55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72" name="AutoShape 56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0873" name="Oval 57"/>
          <p:cNvSpPr>
            <a:spLocks noChangeAspect="1" noChangeArrowheads="1"/>
          </p:cNvSpPr>
          <p:nvPr/>
        </p:nvSpPr>
        <p:spPr bwMode="auto">
          <a:xfrm rot="21600000"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0874" name="Oval 58"/>
          <p:cNvSpPr>
            <a:spLocks noChangeAspect="1" noChangeArrowheads="1"/>
          </p:cNvSpPr>
          <p:nvPr/>
        </p:nvSpPr>
        <p:spPr bwMode="auto">
          <a:xfrm rot="21600000"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0875" name="Oval 59"/>
          <p:cNvSpPr>
            <a:spLocks noChangeAspect="1" noChangeArrowheads="1"/>
          </p:cNvSpPr>
          <p:nvPr/>
        </p:nvSpPr>
        <p:spPr bwMode="auto">
          <a:xfrm rot="21600000"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0876" name="Oval 60"/>
          <p:cNvSpPr>
            <a:spLocks noChangeAspect="1" noChangeArrowheads="1"/>
          </p:cNvSpPr>
          <p:nvPr/>
        </p:nvSpPr>
        <p:spPr bwMode="auto">
          <a:xfrm rot="21600000"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0877" name="AutoShape 61"/>
          <p:cNvCxnSpPr>
            <a:cxnSpLocks noChangeAspect="1" noChangeShapeType="1"/>
            <a:stCxn id="1570875" idx="3"/>
            <a:endCxn id="1570874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0878" name="AutoShape 62"/>
          <p:cNvCxnSpPr>
            <a:cxnSpLocks noChangeAspect="1" noChangeShapeType="1"/>
            <a:stCxn id="1570876" idx="1"/>
            <a:endCxn id="1570874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79" name="AutoShape 63"/>
          <p:cNvCxnSpPr>
            <a:cxnSpLocks noChangeAspect="1" noChangeShapeType="1"/>
            <a:stCxn id="1570876" idx="7"/>
            <a:endCxn id="1570873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80" name="AutoShape 64"/>
          <p:cNvCxnSpPr>
            <a:cxnSpLocks noChangeAspect="1" noChangeShapeType="1"/>
            <a:stCxn id="1570875" idx="5"/>
            <a:endCxn id="1570873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0881" name="AutoShape 65"/>
          <p:cNvCxnSpPr>
            <a:cxnSpLocks noChangeAspect="1" noChangeShapeType="1"/>
            <a:stCxn id="1570874" idx="6"/>
            <a:endCxn id="1570873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82" name="Oval 66"/>
          <p:cNvSpPr>
            <a:spLocks noChangeAspect="1" noChangeArrowheads="1"/>
          </p:cNvSpPr>
          <p:nvPr/>
        </p:nvSpPr>
        <p:spPr bwMode="auto">
          <a:xfrm rot="21600000"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0883" name="AutoShape 67"/>
          <p:cNvCxnSpPr>
            <a:cxnSpLocks noChangeAspect="1" noChangeShapeType="1"/>
            <a:stCxn id="1570888" idx="7"/>
            <a:endCxn id="1570882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0884" name="AutoShape 68"/>
          <p:cNvCxnSpPr>
            <a:cxnSpLocks noChangeAspect="1" noChangeShapeType="1"/>
            <a:stCxn id="1570882" idx="1"/>
            <a:endCxn id="1570875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0885" name="Text Box 69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0886" name="Text Box 70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0887" name="AutoShape 71"/>
          <p:cNvCxnSpPr>
            <a:cxnSpLocks noChangeAspect="1" noChangeShapeType="1"/>
            <a:stCxn id="1570873" idx="6"/>
            <a:endCxn id="1570882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0888" name="Oval 72"/>
          <p:cNvSpPr>
            <a:spLocks noChangeAspect="1" noChangeArrowheads="1"/>
          </p:cNvSpPr>
          <p:nvPr/>
        </p:nvSpPr>
        <p:spPr bwMode="auto">
          <a:xfrm rot="21600000"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0889" name="AutoShape 73"/>
          <p:cNvCxnSpPr>
            <a:cxnSpLocks noChangeAspect="1" noChangeShapeType="1"/>
            <a:stCxn id="1570873" idx="5"/>
            <a:endCxn id="1570888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BFS Example - 2</a:t>
            </a:r>
          </a:p>
        </p:txBody>
      </p:sp>
      <p:sp>
        <p:nvSpPr>
          <p:cNvPr id="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0C18-E0C0-446C-91AD-35B26B05093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B59-DDA4-407F-8CAB-A1BCE00CD33C}" type="slidenum">
              <a:rPr lang="en-US"/>
              <a:pPr/>
              <a:t>13</a:t>
            </a:fld>
            <a:endParaRPr lang="en-US"/>
          </a:p>
        </p:txBody>
      </p:sp>
      <p:sp>
        <p:nvSpPr>
          <p:cNvPr id="1572867" name="AutoShape 3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68" name="AutoShape 4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69" name="AutoShape 5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71" name="AutoShape 7"/>
          <p:cNvSpPr>
            <a:spLocks noChangeArrowheads="1"/>
          </p:cNvSpPr>
          <p:nvPr/>
        </p:nvSpPr>
        <p:spPr bwMode="auto">
          <a:xfrm>
            <a:off x="1196975" y="2420938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72" name="AutoShape 8"/>
          <p:cNvSpPr>
            <a:spLocks noChangeArrowheads="1"/>
          </p:cNvSpPr>
          <p:nvPr/>
        </p:nvSpPr>
        <p:spPr bwMode="auto">
          <a:xfrm>
            <a:off x="1801813" y="1689100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73" name="Oval 9"/>
          <p:cNvSpPr>
            <a:spLocks noChangeAspect="1" noChangeArrowheads="1"/>
          </p:cNvSpPr>
          <p:nvPr/>
        </p:nvSpPr>
        <p:spPr bwMode="auto">
          <a:xfrm>
            <a:off x="2640013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2874" name="Oval 10"/>
          <p:cNvSpPr>
            <a:spLocks noChangeAspect="1" noChangeArrowheads="1"/>
          </p:cNvSpPr>
          <p:nvPr/>
        </p:nvSpPr>
        <p:spPr bwMode="auto">
          <a:xfrm>
            <a:off x="1419225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2875" name="Oval 11"/>
          <p:cNvSpPr>
            <a:spLocks noChangeAspect="1" noChangeArrowheads="1"/>
          </p:cNvSpPr>
          <p:nvPr/>
        </p:nvSpPr>
        <p:spPr bwMode="auto">
          <a:xfrm>
            <a:off x="2047875" y="1751013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2876" name="Oval 12"/>
          <p:cNvSpPr>
            <a:spLocks noChangeAspect="1" noChangeArrowheads="1"/>
          </p:cNvSpPr>
          <p:nvPr/>
        </p:nvSpPr>
        <p:spPr bwMode="auto">
          <a:xfrm>
            <a:off x="2028825" y="3214688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2877" name="AutoShape 13"/>
          <p:cNvCxnSpPr>
            <a:cxnSpLocks noChangeAspect="1" noChangeShapeType="1"/>
            <a:stCxn id="1572875" idx="3"/>
            <a:endCxn id="1572874" idx="7"/>
          </p:cNvCxnSpPr>
          <p:nvPr/>
        </p:nvCxnSpPr>
        <p:spPr bwMode="auto">
          <a:xfrm flipH="1">
            <a:off x="1731963" y="20828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878" name="AutoShape 14"/>
          <p:cNvCxnSpPr>
            <a:cxnSpLocks noChangeAspect="1" noChangeShapeType="1"/>
            <a:stCxn id="1572876" idx="1"/>
            <a:endCxn id="1572874" idx="5"/>
          </p:cNvCxnSpPr>
          <p:nvPr/>
        </p:nvCxnSpPr>
        <p:spPr bwMode="auto">
          <a:xfrm flipH="1" flipV="1">
            <a:off x="1731963" y="2814638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879" name="AutoShape 15"/>
          <p:cNvCxnSpPr>
            <a:cxnSpLocks noChangeAspect="1" noChangeShapeType="1"/>
            <a:stCxn id="1572876" idx="7"/>
            <a:endCxn id="1572873" idx="3"/>
          </p:cNvCxnSpPr>
          <p:nvPr/>
        </p:nvCxnSpPr>
        <p:spPr bwMode="auto">
          <a:xfrm flipV="1">
            <a:off x="2341563" y="2814638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880" name="AutoShape 16"/>
          <p:cNvCxnSpPr>
            <a:cxnSpLocks noChangeAspect="1" noChangeShapeType="1"/>
            <a:stCxn id="1572875" idx="5"/>
            <a:endCxn id="1572873" idx="1"/>
          </p:cNvCxnSpPr>
          <p:nvPr/>
        </p:nvCxnSpPr>
        <p:spPr bwMode="auto">
          <a:xfrm>
            <a:off x="2360613" y="20828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881" name="AutoShape 17"/>
          <p:cNvCxnSpPr>
            <a:cxnSpLocks noChangeAspect="1" noChangeShapeType="1"/>
            <a:stCxn id="1572874" idx="6"/>
            <a:endCxn id="1572873" idx="2"/>
          </p:cNvCxnSpPr>
          <p:nvPr/>
        </p:nvCxnSpPr>
        <p:spPr bwMode="auto">
          <a:xfrm>
            <a:off x="1803400" y="2665413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882" name="Oval 18"/>
          <p:cNvSpPr>
            <a:spLocks noChangeAspect="1" noChangeArrowheads="1"/>
          </p:cNvSpPr>
          <p:nvPr/>
        </p:nvSpPr>
        <p:spPr bwMode="auto">
          <a:xfrm>
            <a:off x="3862388" y="24828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2883" name="AutoShape 19"/>
          <p:cNvCxnSpPr>
            <a:cxnSpLocks noChangeAspect="1" noChangeShapeType="1"/>
            <a:stCxn id="1572888" idx="7"/>
            <a:endCxn id="1572882" idx="3"/>
          </p:cNvCxnSpPr>
          <p:nvPr/>
        </p:nvCxnSpPr>
        <p:spPr bwMode="auto">
          <a:xfrm flipV="1">
            <a:off x="3563938" y="2814638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884" name="AutoShape 20"/>
          <p:cNvCxnSpPr>
            <a:cxnSpLocks noChangeAspect="1" noChangeShapeType="1"/>
            <a:stCxn id="1572882" idx="1"/>
            <a:endCxn id="1572875" idx="6"/>
          </p:cNvCxnSpPr>
          <p:nvPr/>
        </p:nvCxnSpPr>
        <p:spPr bwMode="auto">
          <a:xfrm flipH="1" flipV="1">
            <a:off x="2432050" y="19335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2885" name="Text Box 21"/>
          <p:cNvSpPr txBox="1">
            <a:spLocks noChangeArrowheads="1"/>
          </p:cNvSpPr>
          <p:nvPr/>
        </p:nvSpPr>
        <p:spPr bwMode="auto">
          <a:xfrm>
            <a:off x="1304925" y="15081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2886" name="Text Box 22"/>
          <p:cNvSpPr txBox="1">
            <a:spLocks noChangeArrowheads="1"/>
          </p:cNvSpPr>
          <p:nvPr/>
        </p:nvSpPr>
        <p:spPr bwMode="auto">
          <a:xfrm>
            <a:off x="695325" y="22320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2887" name="AutoShape 23"/>
          <p:cNvCxnSpPr>
            <a:cxnSpLocks noChangeAspect="1" noChangeShapeType="1"/>
            <a:stCxn id="1572873" idx="6"/>
            <a:endCxn id="1572882" idx="2"/>
          </p:cNvCxnSpPr>
          <p:nvPr/>
        </p:nvCxnSpPr>
        <p:spPr bwMode="auto">
          <a:xfrm>
            <a:off x="3024188" y="26654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888" name="Oval 24"/>
          <p:cNvSpPr>
            <a:spLocks noChangeAspect="1" noChangeArrowheads="1"/>
          </p:cNvSpPr>
          <p:nvPr/>
        </p:nvSpPr>
        <p:spPr bwMode="auto">
          <a:xfrm>
            <a:off x="3251200" y="3214688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2889" name="AutoShape 25"/>
          <p:cNvCxnSpPr>
            <a:cxnSpLocks noChangeAspect="1" noChangeShapeType="1"/>
            <a:stCxn id="1572873" idx="5"/>
            <a:endCxn id="1572888" idx="1"/>
          </p:cNvCxnSpPr>
          <p:nvPr/>
        </p:nvCxnSpPr>
        <p:spPr bwMode="auto">
          <a:xfrm>
            <a:off x="2952750" y="2814638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891" name="AutoShape 27"/>
          <p:cNvSpPr>
            <a:spLocks noChangeArrowheads="1"/>
          </p:cNvSpPr>
          <p:nvPr/>
        </p:nvSpPr>
        <p:spPr bwMode="auto">
          <a:xfrm>
            <a:off x="1792288" y="5792788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92" name="AutoShape 28"/>
          <p:cNvSpPr>
            <a:spLocks noChangeArrowheads="1"/>
          </p:cNvSpPr>
          <p:nvPr/>
        </p:nvSpPr>
        <p:spPr bwMode="auto">
          <a:xfrm>
            <a:off x="1196975" y="5064126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93" name="AutoShape 29"/>
          <p:cNvSpPr>
            <a:spLocks noChangeArrowheads="1"/>
          </p:cNvSpPr>
          <p:nvPr/>
        </p:nvSpPr>
        <p:spPr bwMode="auto">
          <a:xfrm>
            <a:off x="1801813" y="4332288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894" name="Oval 30"/>
          <p:cNvSpPr>
            <a:spLocks noChangeAspect="1" noChangeArrowheads="1"/>
          </p:cNvSpPr>
          <p:nvPr/>
        </p:nvSpPr>
        <p:spPr bwMode="auto">
          <a:xfrm>
            <a:off x="2640013" y="512603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2895" name="Oval 31"/>
          <p:cNvSpPr>
            <a:spLocks noChangeAspect="1" noChangeArrowheads="1"/>
          </p:cNvSpPr>
          <p:nvPr/>
        </p:nvSpPr>
        <p:spPr bwMode="auto">
          <a:xfrm>
            <a:off x="1419225" y="512603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2896" name="Oval 32"/>
          <p:cNvSpPr>
            <a:spLocks noChangeAspect="1" noChangeArrowheads="1"/>
          </p:cNvSpPr>
          <p:nvPr/>
        </p:nvSpPr>
        <p:spPr bwMode="auto">
          <a:xfrm>
            <a:off x="2047875" y="43942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2897" name="Oval 33"/>
          <p:cNvSpPr>
            <a:spLocks noChangeAspect="1" noChangeArrowheads="1"/>
          </p:cNvSpPr>
          <p:nvPr/>
        </p:nvSpPr>
        <p:spPr bwMode="auto">
          <a:xfrm>
            <a:off x="2028825" y="585787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2898" name="AutoShape 34"/>
          <p:cNvCxnSpPr>
            <a:cxnSpLocks noChangeAspect="1" noChangeShapeType="1"/>
            <a:stCxn id="1572896" idx="3"/>
            <a:endCxn id="1572895" idx="7"/>
          </p:cNvCxnSpPr>
          <p:nvPr/>
        </p:nvCxnSpPr>
        <p:spPr bwMode="auto">
          <a:xfrm flipH="1">
            <a:off x="1731963" y="4725988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899" name="AutoShape 35"/>
          <p:cNvCxnSpPr>
            <a:cxnSpLocks noChangeAspect="1" noChangeShapeType="1"/>
            <a:stCxn id="1572897" idx="1"/>
            <a:endCxn id="1572895" idx="5"/>
          </p:cNvCxnSpPr>
          <p:nvPr/>
        </p:nvCxnSpPr>
        <p:spPr bwMode="auto">
          <a:xfrm flipH="1" flipV="1">
            <a:off x="1731963" y="5457826"/>
            <a:ext cx="34925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2900" name="AutoShape 36"/>
          <p:cNvCxnSpPr>
            <a:cxnSpLocks noChangeAspect="1" noChangeShapeType="1"/>
            <a:stCxn id="1572897" idx="7"/>
            <a:endCxn id="1572894" idx="3"/>
          </p:cNvCxnSpPr>
          <p:nvPr/>
        </p:nvCxnSpPr>
        <p:spPr bwMode="auto">
          <a:xfrm flipV="1">
            <a:off x="2341563" y="5457826"/>
            <a:ext cx="350838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901" name="AutoShape 37"/>
          <p:cNvCxnSpPr>
            <a:cxnSpLocks noChangeAspect="1" noChangeShapeType="1"/>
            <a:stCxn id="1572896" idx="5"/>
            <a:endCxn id="1572894" idx="1"/>
          </p:cNvCxnSpPr>
          <p:nvPr/>
        </p:nvCxnSpPr>
        <p:spPr bwMode="auto">
          <a:xfrm>
            <a:off x="2360613" y="4725988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902" name="AutoShape 38"/>
          <p:cNvCxnSpPr>
            <a:cxnSpLocks noChangeAspect="1" noChangeShapeType="1"/>
            <a:stCxn id="1572895" idx="6"/>
            <a:endCxn id="1572894" idx="2"/>
          </p:cNvCxnSpPr>
          <p:nvPr/>
        </p:nvCxnSpPr>
        <p:spPr bwMode="auto">
          <a:xfrm>
            <a:off x="1803400" y="5308601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903" name="Oval 39"/>
          <p:cNvSpPr>
            <a:spLocks noChangeAspect="1" noChangeArrowheads="1"/>
          </p:cNvSpPr>
          <p:nvPr/>
        </p:nvSpPr>
        <p:spPr bwMode="auto">
          <a:xfrm>
            <a:off x="3862388" y="512603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2904" name="AutoShape 40"/>
          <p:cNvCxnSpPr>
            <a:cxnSpLocks noChangeAspect="1" noChangeShapeType="1"/>
            <a:stCxn id="1572909" idx="7"/>
            <a:endCxn id="1572903" idx="3"/>
          </p:cNvCxnSpPr>
          <p:nvPr/>
        </p:nvCxnSpPr>
        <p:spPr bwMode="auto">
          <a:xfrm flipV="1">
            <a:off x="3563938" y="5457826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905" name="AutoShape 41"/>
          <p:cNvCxnSpPr>
            <a:cxnSpLocks noChangeAspect="1" noChangeShapeType="1"/>
            <a:stCxn id="1572903" idx="1"/>
            <a:endCxn id="1572896" idx="6"/>
          </p:cNvCxnSpPr>
          <p:nvPr/>
        </p:nvCxnSpPr>
        <p:spPr bwMode="auto">
          <a:xfrm flipH="1" flipV="1">
            <a:off x="2432050" y="4576763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2906" name="Text Box 42"/>
          <p:cNvSpPr txBox="1">
            <a:spLocks noChangeArrowheads="1"/>
          </p:cNvSpPr>
          <p:nvPr/>
        </p:nvSpPr>
        <p:spPr bwMode="auto">
          <a:xfrm>
            <a:off x="1304925" y="4151313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2907" name="Text Box 43"/>
          <p:cNvSpPr txBox="1">
            <a:spLocks noChangeArrowheads="1"/>
          </p:cNvSpPr>
          <p:nvPr/>
        </p:nvSpPr>
        <p:spPr bwMode="auto">
          <a:xfrm>
            <a:off x="695325" y="4875213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2908" name="AutoShape 44"/>
          <p:cNvCxnSpPr>
            <a:cxnSpLocks noChangeAspect="1" noChangeShapeType="1"/>
            <a:stCxn id="1572894" idx="6"/>
            <a:endCxn id="1572903" idx="2"/>
          </p:cNvCxnSpPr>
          <p:nvPr/>
        </p:nvCxnSpPr>
        <p:spPr bwMode="auto">
          <a:xfrm>
            <a:off x="3024188" y="5308601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909" name="Oval 45"/>
          <p:cNvSpPr>
            <a:spLocks noChangeAspect="1" noChangeArrowheads="1"/>
          </p:cNvSpPr>
          <p:nvPr/>
        </p:nvSpPr>
        <p:spPr bwMode="auto">
          <a:xfrm>
            <a:off x="3251200" y="585787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2910" name="AutoShape 46"/>
          <p:cNvCxnSpPr>
            <a:cxnSpLocks noChangeAspect="1" noChangeShapeType="1"/>
            <a:stCxn id="1572894" idx="5"/>
            <a:endCxn id="1572909" idx="1"/>
          </p:cNvCxnSpPr>
          <p:nvPr/>
        </p:nvCxnSpPr>
        <p:spPr bwMode="auto">
          <a:xfrm>
            <a:off x="2952750" y="5457826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911" name="Text Box 47"/>
          <p:cNvSpPr txBox="1">
            <a:spLocks noChangeArrowheads="1"/>
          </p:cNvSpPr>
          <p:nvPr/>
        </p:nvSpPr>
        <p:spPr bwMode="auto">
          <a:xfrm>
            <a:off x="1285875" y="558958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72913" name="AutoShape 49"/>
          <p:cNvSpPr>
            <a:spLocks noChangeArrowheads="1"/>
          </p:cNvSpPr>
          <p:nvPr/>
        </p:nvSpPr>
        <p:spPr bwMode="auto">
          <a:xfrm>
            <a:off x="6210300" y="3149600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14" name="AutoShape 50"/>
          <p:cNvSpPr>
            <a:spLocks noChangeArrowheads="1"/>
          </p:cNvSpPr>
          <p:nvPr/>
        </p:nvSpPr>
        <p:spPr bwMode="auto">
          <a:xfrm>
            <a:off x="5614988" y="2420938"/>
            <a:ext cx="3148012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15" name="AutoShape 51"/>
          <p:cNvSpPr>
            <a:spLocks noChangeArrowheads="1"/>
          </p:cNvSpPr>
          <p:nvPr/>
        </p:nvSpPr>
        <p:spPr bwMode="auto">
          <a:xfrm>
            <a:off x="6219825" y="1689100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16" name="Oval 52"/>
          <p:cNvSpPr>
            <a:spLocks noChangeAspect="1" noChangeArrowheads="1"/>
          </p:cNvSpPr>
          <p:nvPr/>
        </p:nvSpPr>
        <p:spPr bwMode="auto">
          <a:xfrm>
            <a:off x="7058025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2917" name="Oval 53"/>
          <p:cNvSpPr>
            <a:spLocks noChangeAspect="1" noChangeArrowheads="1"/>
          </p:cNvSpPr>
          <p:nvPr/>
        </p:nvSpPr>
        <p:spPr bwMode="auto">
          <a:xfrm>
            <a:off x="5837238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2918" name="Oval 54"/>
          <p:cNvSpPr>
            <a:spLocks noChangeAspect="1" noChangeArrowheads="1"/>
          </p:cNvSpPr>
          <p:nvPr/>
        </p:nvSpPr>
        <p:spPr bwMode="auto">
          <a:xfrm>
            <a:off x="6465888" y="1751013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2919" name="Oval 55"/>
          <p:cNvSpPr>
            <a:spLocks noChangeAspect="1" noChangeArrowheads="1"/>
          </p:cNvSpPr>
          <p:nvPr/>
        </p:nvSpPr>
        <p:spPr bwMode="auto">
          <a:xfrm>
            <a:off x="6446838" y="3214688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2920" name="AutoShape 56"/>
          <p:cNvCxnSpPr>
            <a:cxnSpLocks noChangeAspect="1" noChangeShapeType="1"/>
            <a:stCxn id="1572918" idx="3"/>
            <a:endCxn id="1572917" idx="7"/>
          </p:cNvCxnSpPr>
          <p:nvPr/>
        </p:nvCxnSpPr>
        <p:spPr bwMode="auto">
          <a:xfrm flipH="1">
            <a:off x="6149975" y="20828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921" name="AutoShape 57"/>
          <p:cNvCxnSpPr>
            <a:cxnSpLocks noChangeAspect="1" noChangeShapeType="1"/>
            <a:stCxn id="1572919" idx="1"/>
            <a:endCxn id="1572917" idx="5"/>
          </p:cNvCxnSpPr>
          <p:nvPr/>
        </p:nvCxnSpPr>
        <p:spPr bwMode="auto">
          <a:xfrm flipH="1" flipV="1">
            <a:off x="6149975" y="2814638"/>
            <a:ext cx="34925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2922" name="AutoShape 58"/>
          <p:cNvCxnSpPr>
            <a:cxnSpLocks noChangeAspect="1" noChangeShapeType="1"/>
            <a:stCxn id="1572919" idx="7"/>
            <a:endCxn id="1572916" idx="3"/>
          </p:cNvCxnSpPr>
          <p:nvPr/>
        </p:nvCxnSpPr>
        <p:spPr bwMode="auto">
          <a:xfrm flipV="1">
            <a:off x="6759575" y="2814638"/>
            <a:ext cx="350837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923" name="AutoShape 59"/>
          <p:cNvCxnSpPr>
            <a:cxnSpLocks noChangeAspect="1" noChangeShapeType="1"/>
            <a:stCxn id="1572918" idx="5"/>
            <a:endCxn id="1572916" idx="1"/>
          </p:cNvCxnSpPr>
          <p:nvPr/>
        </p:nvCxnSpPr>
        <p:spPr bwMode="auto">
          <a:xfrm>
            <a:off x="6778625" y="208280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924" name="AutoShape 60"/>
          <p:cNvCxnSpPr>
            <a:cxnSpLocks noChangeAspect="1" noChangeShapeType="1"/>
            <a:stCxn id="1572917" idx="6"/>
            <a:endCxn id="1572916" idx="2"/>
          </p:cNvCxnSpPr>
          <p:nvPr/>
        </p:nvCxnSpPr>
        <p:spPr bwMode="auto">
          <a:xfrm>
            <a:off x="6221413" y="2665413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925" name="Oval 61"/>
          <p:cNvSpPr>
            <a:spLocks noChangeAspect="1" noChangeArrowheads="1"/>
          </p:cNvSpPr>
          <p:nvPr/>
        </p:nvSpPr>
        <p:spPr bwMode="auto">
          <a:xfrm>
            <a:off x="8280400" y="24828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2926" name="AutoShape 62"/>
          <p:cNvCxnSpPr>
            <a:cxnSpLocks noChangeAspect="1" noChangeShapeType="1"/>
            <a:stCxn id="1572931" idx="7"/>
            <a:endCxn id="1572925" idx="3"/>
          </p:cNvCxnSpPr>
          <p:nvPr/>
        </p:nvCxnSpPr>
        <p:spPr bwMode="auto">
          <a:xfrm flipV="1">
            <a:off x="7981950" y="2814638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927" name="AutoShape 63"/>
          <p:cNvCxnSpPr>
            <a:cxnSpLocks noChangeAspect="1" noChangeShapeType="1"/>
            <a:stCxn id="1572925" idx="1"/>
            <a:endCxn id="1572918" idx="6"/>
          </p:cNvCxnSpPr>
          <p:nvPr/>
        </p:nvCxnSpPr>
        <p:spPr bwMode="auto">
          <a:xfrm flipH="1" flipV="1">
            <a:off x="6850063" y="19335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2928" name="Text Box 64"/>
          <p:cNvSpPr txBox="1">
            <a:spLocks noChangeArrowheads="1"/>
          </p:cNvSpPr>
          <p:nvPr/>
        </p:nvSpPr>
        <p:spPr bwMode="auto">
          <a:xfrm>
            <a:off x="5722938" y="15081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2929" name="Text Box 65"/>
          <p:cNvSpPr txBox="1">
            <a:spLocks noChangeArrowheads="1"/>
          </p:cNvSpPr>
          <p:nvPr/>
        </p:nvSpPr>
        <p:spPr bwMode="auto">
          <a:xfrm>
            <a:off x="5113338" y="223202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2930" name="AutoShape 66"/>
          <p:cNvCxnSpPr>
            <a:cxnSpLocks noChangeAspect="1" noChangeShapeType="1"/>
            <a:stCxn id="1572916" idx="6"/>
            <a:endCxn id="1572925" idx="2"/>
          </p:cNvCxnSpPr>
          <p:nvPr/>
        </p:nvCxnSpPr>
        <p:spPr bwMode="auto">
          <a:xfrm>
            <a:off x="7442200" y="2665413"/>
            <a:ext cx="817562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931" name="Oval 67"/>
          <p:cNvSpPr>
            <a:spLocks noChangeAspect="1" noChangeArrowheads="1"/>
          </p:cNvSpPr>
          <p:nvPr/>
        </p:nvSpPr>
        <p:spPr bwMode="auto">
          <a:xfrm>
            <a:off x="7669213" y="32146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2932" name="AutoShape 68"/>
          <p:cNvCxnSpPr>
            <a:cxnSpLocks noChangeAspect="1" noChangeShapeType="1"/>
            <a:stCxn id="1572916" idx="5"/>
            <a:endCxn id="1572931" idx="1"/>
          </p:cNvCxnSpPr>
          <p:nvPr/>
        </p:nvCxnSpPr>
        <p:spPr bwMode="auto">
          <a:xfrm>
            <a:off x="7370763" y="2814638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933" name="Text Box 69"/>
          <p:cNvSpPr txBox="1">
            <a:spLocks noChangeArrowheads="1"/>
          </p:cNvSpPr>
          <p:nvPr/>
        </p:nvSpPr>
        <p:spPr bwMode="auto">
          <a:xfrm>
            <a:off x="5703888" y="294640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72935" name="AutoShape 71"/>
          <p:cNvSpPr>
            <a:spLocks noChangeArrowheads="1"/>
          </p:cNvSpPr>
          <p:nvPr/>
        </p:nvSpPr>
        <p:spPr bwMode="auto">
          <a:xfrm>
            <a:off x="6210300" y="5792788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36" name="AutoShape 72"/>
          <p:cNvSpPr>
            <a:spLocks noChangeArrowheads="1"/>
          </p:cNvSpPr>
          <p:nvPr/>
        </p:nvSpPr>
        <p:spPr bwMode="auto">
          <a:xfrm>
            <a:off x="5614988" y="5064126"/>
            <a:ext cx="3148012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37" name="AutoShape 73"/>
          <p:cNvSpPr>
            <a:spLocks noChangeArrowheads="1"/>
          </p:cNvSpPr>
          <p:nvPr/>
        </p:nvSpPr>
        <p:spPr bwMode="auto">
          <a:xfrm>
            <a:off x="6219825" y="4332288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2938" name="Oval 74"/>
          <p:cNvSpPr>
            <a:spLocks noChangeAspect="1" noChangeArrowheads="1"/>
          </p:cNvSpPr>
          <p:nvPr/>
        </p:nvSpPr>
        <p:spPr bwMode="auto">
          <a:xfrm>
            <a:off x="7058025" y="5126038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2939" name="Oval 75"/>
          <p:cNvSpPr>
            <a:spLocks noChangeAspect="1" noChangeArrowheads="1"/>
          </p:cNvSpPr>
          <p:nvPr/>
        </p:nvSpPr>
        <p:spPr bwMode="auto">
          <a:xfrm>
            <a:off x="5837238" y="5126038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2940" name="Oval 76"/>
          <p:cNvSpPr>
            <a:spLocks noChangeAspect="1" noChangeArrowheads="1"/>
          </p:cNvSpPr>
          <p:nvPr/>
        </p:nvSpPr>
        <p:spPr bwMode="auto">
          <a:xfrm>
            <a:off x="6465888" y="43942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2941" name="Oval 77"/>
          <p:cNvSpPr>
            <a:spLocks noChangeAspect="1" noChangeArrowheads="1"/>
          </p:cNvSpPr>
          <p:nvPr/>
        </p:nvSpPr>
        <p:spPr bwMode="auto">
          <a:xfrm>
            <a:off x="6446838" y="5857876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2942" name="AutoShape 78"/>
          <p:cNvCxnSpPr>
            <a:cxnSpLocks noChangeAspect="1" noChangeShapeType="1"/>
            <a:stCxn id="1572940" idx="3"/>
            <a:endCxn id="1572939" idx="7"/>
          </p:cNvCxnSpPr>
          <p:nvPr/>
        </p:nvCxnSpPr>
        <p:spPr bwMode="auto">
          <a:xfrm flipH="1">
            <a:off x="6149975" y="4725988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943" name="AutoShape 79"/>
          <p:cNvCxnSpPr>
            <a:cxnSpLocks noChangeAspect="1" noChangeShapeType="1"/>
            <a:stCxn id="1572941" idx="1"/>
            <a:endCxn id="1572939" idx="5"/>
          </p:cNvCxnSpPr>
          <p:nvPr/>
        </p:nvCxnSpPr>
        <p:spPr bwMode="auto">
          <a:xfrm flipH="1" flipV="1">
            <a:off x="6149975" y="5457826"/>
            <a:ext cx="34925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2944" name="AutoShape 80"/>
          <p:cNvCxnSpPr>
            <a:cxnSpLocks noChangeAspect="1" noChangeShapeType="1"/>
            <a:stCxn id="1572941" idx="7"/>
            <a:endCxn id="1572938" idx="3"/>
          </p:cNvCxnSpPr>
          <p:nvPr/>
        </p:nvCxnSpPr>
        <p:spPr bwMode="auto">
          <a:xfrm flipV="1">
            <a:off x="6759575" y="5457826"/>
            <a:ext cx="350837" cy="43338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2945" name="AutoShape 81"/>
          <p:cNvCxnSpPr>
            <a:cxnSpLocks noChangeAspect="1" noChangeShapeType="1"/>
            <a:stCxn id="1572940" idx="5"/>
            <a:endCxn id="1572938" idx="1"/>
          </p:cNvCxnSpPr>
          <p:nvPr/>
        </p:nvCxnSpPr>
        <p:spPr bwMode="auto">
          <a:xfrm>
            <a:off x="6778625" y="4725988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2946" name="AutoShape 82"/>
          <p:cNvCxnSpPr>
            <a:cxnSpLocks noChangeAspect="1" noChangeShapeType="1"/>
            <a:stCxn id="1572939" idx="6"/>
            <a:endCxn id="1572938" idx="2"/>
          </p:cNvCxnSpPr>
          <p:nvPr/>
        </p:nvCxnSpPr>
        <p:spPr bwMode="auto">
          <a:xfrm>
            <a:off x="6221413" y="5308601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947" name="Oval 83"/>
          <p:cNvSpPr>
            <a:spLocks noChangeAspect="1" noChangeArrowheads="1"/>
          </p:cNvSpPr>
          <p:nvPr/>
        </p:nvSpPr>
        <p:spPr bwMode="auto">
          <a:xfrm>
            <a:off x="8280400" y="5126038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2948" name="AutoShape 84"/>
          <p:cNvCxnSpPr>
            <a:cxnSpLocks noChangeAspect="1" noChangeShapeType="1"/>
            <a:stCxn id="1572953" idx="7"/>
            <a:endCxn id="1572947" idx="3"/>
          </p:cNvCxnSpPr>
          <p:nvPr/>
        </p:nvCxnSpPr>
        <p:spPr bwMode="auto">
          <a:xfrm flipV="1">
            <a:off x="7981950" y="5457826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2949" name="AutoShape 85"/>
          <p:cNvCxnSpPr>
            <a:cxnSpLocks noChangeAspect="1" noChangeShapeType="1"/>
            <a:stCxn id="1572947" idx="1"/>
            <a:endCxn id="1572940" idx="6"/>
          </p:cNvCxnSpPr>
          <p:nvPr/>
        </p:nvCxnSpPr>
        <p:spPr bwMode="auto">
          <a:xfrm flipH="1" flipV="1">
            <a:off x="6850063" y="4576763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2950" name="Text Box 86"/>
          <p:cNvSpPr txBox="1">
            <a:spLocks noChangeArrowheads="1"/>
          </p:cNvSpPr>
          <p:nvPr/>
        </p:nvSpPr>
        <p:spPr bwMode="auto">
          <a:xfrm>
            <a:off x="5722938" y="4151313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2951" name="Text Box 87"/>
          <p:cNvSpPr txBox="1">
            <a:spLocks noChangeArrowheads="1"/>
          </p:cNvSpPr>
          <p:nvPr/>
        </p:nvSpPr>
        <p:spPr bwMode="auto">
          <a:xfrm>
            <a:off x="5113338" y="4875213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2952" name="AutoShape 88"/>
          <p:cNvCxnSpPr>
            <a:cxnSpLocks noChangeAspect="1" noChangeShapeType="1"/>
            <a:stCxn id="1572938" idx="6"/>
            <a:endCxn id="1572947" idx="2"/>
          </p:cNvCxnSpPr>
          <p:nvPr/>
        </p:nvCxnSpPr>
        <p:spPr bwMode="auto">
          <a:xfrm>
            <a:off x="7442200" y="5308601"/>
            <a:ext cx="817562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2953" name="Oval 89"/>
          <p:cNvSpPr>
            <a:spLocks noChangeAspect="1" noChangeArrowheads="1"/>
          </p:cNvSpPr>
          <p:nvPr/>
        </p:nvSpPr>
        <p:spPr bwMode="auto">
          <a:xfrm>
            <a:off x="7669213" y="585787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2954" name="AutoShape 90"/>
          <p:cNvCxnSpPr>
            <a:cxnSpLocks noChangeAspect="1" noChangeShapeType="1"/>
            <a:stCxn id="1572938" idx="5"/>
            <a:endCxn id="1572953" idx="1"/>
          </p:cNvCxnSpPr>
          <p:nvPr/>
        </p:nvCxnSpPr>
        <p:spPr bwMode="auto">
          <a:xfrm>
            <a:off x="7370763" y="5457826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2955" name="Text Box 91"/>
          <p:cNvSpPr txBox="1">
            <a:spLocks noChangeArrowheads="1"/>
          </p:cNvSpPr>
          <p:nvPr/>
        </p:nvSpPr>
        <p:spPr bwMode="auto">
          <a:xfrm>
            <a:off x="5703888" y="558958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BFS Example - 3</a:t>
            </a:r>
          </a:p>
        </p:txBody>
      </p:sp>
      <p:sp>
        <p:nvSpPr>
          <p:cNvPr id="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454-044D-487C-9D0B-913FBDCDF716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88A-E7DB-421C-B234-0560F9DD2FF7}" type="slidenum">
              <a:rPr lang="en-US"/>
              <a:pPr/>
              <a:t>14</a:t>
            </a:fld>
            <a:endParaRPr lang="en-US"/>
          </a:p>
        </p:txBody>
      </p:sp>
      <p:sp>
        <p:nvSpPr>
          <p:cNvPr id="1574916" name="AutoShape 4"/>
          <p:cNvSpPr>
            <a:spLocks noChangeArrowheads="1"/>
          </p:cNvSpPr>
          <p:nvPr/>
        </p:nvSpPr>
        <p:spPr bwMode="auto">
          <a:xfrm>
            <a:off x="1706563" y="3092450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17" name="AutoShape 5"/>
          <p:cNvSpPr>
            <a:spLocks noChangeArrowheads="1"/>
          </p:cNvSpPr>
          <p:nvPr/>
        </p:nvSpPr>
        <p:spPr bwMode="auto">
          <a:xfrm>
            <a:off x="1111250" y="2363788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18" name="AutoShape 6"/>
          <p:cNvSpPr>
            <a:spLocks noChangeArrowheads="1"/>
          </p:cNvSpPr>
          <p:nvPr/>
        </p:nvSpPr>
        <p:spPr bwMode="auto">
          <a:xfrm>
            <a:off x="1716088" y="1631950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19" name="Oval 7"/>
          <p:cNvSpPr>
            <a:spLocks noChangeAspect="1" noChangeArrowheads="1"/>
          </p:cNvSpPr>
          <p:nvPr/>
        </p:nvSpPr>
        <p:spPr bwMode="auto">
          <a:xfrm>
            <a:off x="2554288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4920" name="Oval 8"/>
          <p:cNvSpPr>
            <a:spLocks noChangeAspect="1" noChangeArrowheads="1"/>
          </p:cNvSpPr>
          <p:nvPr/>
        </p:nvSpPr>
        <p:spPr bwMode="auto">
          <a:xfrm>
            <a:off x="133350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4921" name="Oval 9"/>
          <p:cNvSpPr>
            <a:spLocks noChangeAspect="1" noChangeArrowheads="1"/>
          </p:cNvSpPr>
          <p:nvPr/>
        </p:nvSpPr>
        <p:spPr bwMode="auto">
          <a:xfrm>
            <a:off x="1962150" y="1693863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4922" name="Oval 10"/>
          <p:cNvSpPr>
            <a:spLocks noChangeAspect="1" noChangeArrowheads="1"/>
          </p:cNvSpPr>
          <p:nvPr/>
        </p:nvSpPr>
        <p:spPr bwMode="auto">
          <a:xfrm>
            <a:off x="1943100" y="315753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4923" name="AutoShape 11"/>
          <p:cNvCxnSpPr>
            <a:cxnSpLocks noChangeAspect="1" noChangeShapeType="1"/>
            <a:stCxn id="1574921" idx="3"/>
            <a:endCxn id="1574920" idx="7"/>
          </p:cNvCxnSpPr>
          <p:nvPr/>
        </p:nvCxnSpPr>
        <p:spPr bwMode="auto">
          <a:xfrm flipH="1">
            <a:off x="164623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24" name="AutoShape 12"/>
          <p:cNvCxnSpPr>
            <a:cxnSpLocks noChangeAspect="1" noChangeShapeType="1"/>
            <a:stCxn id="1574922" idx="1"/>
            <a:endCxn id="1574920" idx="5"/>
          </p:cNvCxnSpPr>
          <p:nvPr/>
        </p:nvCxnSpPr>
        <p:spPr bwMode="auto">
          <a:xfrm flipH="1" flipV="1">
            <a:off x="1646238" y="2757488"/>
            <a:ext cx="34925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4925" name="AutoShape 13"/>
          <p:cNvCxnSpPr>
            <a:cxnSpLocks noChangeAspect="1" noChangeShapeType="1"/>
            <a:stCxn id="1574922" idx="7"/>
            <a:endCxn id="1574919" idx="3"/>
          </p:cNvCxnSpPr>
          <p:nvPr/>
        </p:nvCxnSpPr>
        <p:spPr bwMode="auto">
          <a:xfrm flipV="1">
            <a:off x="2255838" y="2757488"/>
            <a:ext cx="350838" cy="43338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4926" name="AutoShape 14"/>
          <p:cNvCxnSpPr>
            <a:cxnSpLocks noChangeAspect="1" noChangeShapeType="1"/>
            <a:stCxn id="1574921" idx="5"/>
            <a:endCxn id="1574919" idx="1"/>
          </p:cNvCxnSpPr>
          <p:nvPr/>
        </p:nvCxnSpPr>
        <p:spPr bwMode="auto">
          <a:xfrm>
            <a:off x="2274888" y="202565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27" name="AutoShape 15"/>
          <p:cNvCxnSpPr>
            <a:cxnSpLocks noChangeAspect="1" noChangeShapeType="1"/>
            <a:stCxn id="1574920" idx="6"/>
            <a:endCxn id="1574919" idx="2"/>
          </p:cNvCxnSpPr>
          <p:nvPr/>
        </p:nvCxnSpPr>
        <p:spPr bwMode="auto">
          <a:xfrm>
            <a:off x="1717675" y="2608263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28" name="Oval 16"/>
          <p:cNvSpPr>
            <a:spLocks noChangeAspect="1" noChangeArrowheads="1"/>
          </p:cNvSpPr>
          <p:nvPr/>
        </p:nvSpPr>
        <p:spPr bwMode="auto">
          <a:xfrm>
            <a:off x="3776663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4929" name="AutoShape 17"/>
          <p:cNvCxnSpPr>
            <a:cxnSpLocks noChangeAspect="1" noChangeShapeType="1"/>
            <a:stCxn id="1574934" idx="7"/>
            <a:endCxn id="1574928" idx="3"/>
          </p:cNvCxnSpPr>
          <p:nvPr/>
        </p:nvCxnSpPr>
        <p:spPr bwMode="auto">
          <a:xfrm flipV="1">
            <a:off x="3478213" y="2757488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4930" name="AutoShape 18"/>
          <p:cNvCxnSpPr>
            <a:cxnSpLocks noChangeAspect="1" noChangeShapeType="1"/>
            <a:stCxn id="1574928" idx="1"/>
            <a:endCxn id="1574921" idx="6"/>
          </p:cNvCxnSpPr>
          <p:nvPr/>
        </p:nvCxnSpPr>
        <p:spPr bwMode="auto">
          <a:xfrm flipH="1" flipV="1">
            <a:off x="234632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4931" name="Text Box 19"/>
          <p:cNvSpPr txBox="1">
            <a:spLocks noChangeArrowheads="1"/>
          </p:cNvSpPr>
          <p:nvPr/>
        </p:nvSpPr>
        <p:spPr bwMode="auto">
          <a:xfrm>
            <a:off x="1219200" y="14509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4932" name="Text Box 20"/>
          <p:cNvSpPr txBox="1">
            <a:spLocks noChangeArrowheads="1"/>
          </p:cNvSpPr>
          <p:nvPr/>
        </p:nvSpPr>
        <p:spPr bwMode="auto">
          <a:xfrm>
            <a:off x="609600" y="21748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4933" name="AutoShape 21"/>
          <p:cNvCxnSpPr>
            <a:cxnSpLocks noChangeAspect="1" noChangeShapeType="1"/>
            <a:stCxn id="1574919" idx="6"/>
            <a:endCxn id="1574928" idx="2"/>
          </p:cNvCxnSpPr>
          <p:nvPr/>
        </p:nvCxnSpPr>
        <p:spPr bwMode="auto">
          <a:xfrm>
            <a:off x="2938463" y="2608263"/>
            <a:ext cx="817563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34" name="Oval 22"/>
          <p:cNvSpPr>
            <a:spLocks noChangeAspect="1" noChangeArrowheads="1"/>
          </p:cNvSpPr>
          <p:nvPr/>
        </p:nvSpPr>
        <p:spPr bwMode="auto">
          <a:xfrm>
            <a:off x="3165475" y="3157538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4935" name="AutoShape 23"/>
          <p:cNvCxnSpPr>
            <a:cxnSpLocks noChangeAspect="1" noChangeShapeType="1"/>
            <a:stCxn id="1574919" idx="5"/>
            <a:endCxn id="1574934" idx="1"/>
          </p:cNvCxnSpPr>
          <p:nvPr/>
        </p:nvCxnSpPr>
        <p:spPr bwMode="auto">
          <a:xfrm>
            <a:off x="2867025" y="2757488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4936" name="Text Box 24"/>
          <p:cNvSpPr txBox="1">
            <a:spLocks noChangeArrowheads="1"/>
          </p:cNvSpPr>
          <p:nvPr/>
        </p:nvSpPr>
        <p:spPr bwMode="auto">
          <a:xfrm>
            <a:off x="1200150" y="28892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74937" name="AutoShape 25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38" name="AutoShape 26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40" name="AutoShape 28"/>
          <p:cNvSpPr>
            <a:spLocks noChangeArrowheads="1"/>
          </p:cNvSpPr>
          <p:nvPr/>
        </p:nvSpPr>
        <p:spPr bwMode="auto">
          <a:xfrm>
            <a:off x="1706563" y="5794375"/>
            <a:ext cx="204946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41" name="AutoShape 29"/>
          <p:cNvSpPr>
            <a:spLocks noChangeArrowheads="1"/>
          </p:cNvSpPr>
          <p:nvPr/>
        </p:nvSpPr>
        <p:spPr bwMode="auto">
          <a:xfrm>
            <a:off x="1111250" y="5065713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42" name="AutoShape 30"/>
          <p:cNvSpPr>
            <a:spLocks noChangeArrowheads="1"/>
          </p:cNvSpPr>
          <p:nvPr/>
        </p:nvSpPr>
        <p:spPr bwMode="auto">
          <a:xfrm>
            <a:off x="1716088" y="4333875"/>
            <a:ext cx="827088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43" name="Oval 31"/>
          <p:cNvSpPr>
            <a:spLocks noChangeAspect="1" noChangeArrowheads="1"/>
          </p:cNvSpPr>
          <p:nvPr/>
        </p:nvSpPr>
        <p:spPr bwMode="auto">
          <a:xfrm>
            <a:off x="2554288" y="51276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4944" name="Oval 32"/>
          <p:cNvSpPr>
            <a:spLocks noChangeAspect="1" noChangeArrowheads="1"/>
          </p:cNvSpPr>
          <p:nvPr/>
        </p:nvSpPr>
        <p:spPr bwMode="auto">
          <a:xfrm>
            <a:off x="1333500" y="51276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4945" name="Oval 33"/>
          <p:cNvSpPr>
            <a:spLocks noChangeAspect="1" noChangeArrowheads="1"/>
          </p:cNvSpPr>
          <p:nvPr/>
        </p:nvSpPr>
        <p:spPr bwMode="auto">
          <a:xfrm>
            <a:off x="1962150" y="4395788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4946" name="Oval 34"/>
          <p:cNvSpPr>
            <a:spLocks noChangeAspect="1" noChangeArrowheads="1"/>
          </p:cNvSpPr>
          <p:nvPr/>
        </p:nvSpPr>
        <p:spPr bwMode="auto">
          <a:xfrm>
            <a:off x="1943100" y="5859463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4947" name="AutoShape 35"/>
          <p:cNvCxnSpPr>
            <a:cxnSpLocks noChangeAspect="1" noChangeShapeType="1"/>
            <a:stCxn id="1574945" idx="3"/>
            <a:endCxn id="1574944" idx="7"/>
          </p:cNvCxnSpPr>
          <p:nvPr/>
        </p:nvCxnSpPr>
        <p:spPr bwMode="auto">
          <a:xfrm flipH="1">
            <a:off x="1646238" y="4727575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48" name="AutoShape 36"/>
          <p:cNvCxnSpPr>
            <a:cxnSpLocks noChangeAspect="1" noChangeShapeType="1"/>
            <a:stCxn id="1574946" idx="1"/>
            <a:endCxn id="1574944" idx="5"/>
          </p:cNvCxnSpPr>
          <p:nvPr/>
        </p:nvCxnSpPr>
        <p:spPr bwMode="auto">
          <a:xfrm flipH="1" flipV="1">
            <a:off x="1646238" y="5459413"/>
            <a:ext cx="34925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4949" name="AutoShape 37"/>
          <p:cNvCxnSpPr>
            <a:cxnSpLocks noChangeAspect="1" noChangeShapeType="1"/>
            <a:stCxn id="1574946" idx="7"/>
            <a:endCxn id="1574943" idx="3"/>
          </p:cNvCxnSpPr>
          <p:nvPr/>
        </p:nvCxnSpPr>
        <p:spPr bwMode="auto">
          <a:xfrm flipV="1">
            <a:off x="2255838" y="5459413"/>
            <a:ext cx="350838" cy="43338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4950" name="AutoShape 38"/>
          <p:cNvCxnSpPr>
            <a:cxnSpLocks noChangeAspect="1" noChangeShapeType="1"/>
            <a:stCxn id="1574945" idx="5"/>
            <a:endCxn id="1574943" idx="1"/>
          </p:cNvCxnSpPr>
          <p:nvPr/>
        </p:nvCxnSpPr>
        <p:spPr bwMode="auto">
          <a:xfrm>
            <a:off x="2274888" y="4727575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51" name="AutoShape 39"/>
          <p:cNvCxnSpPr>
            <a:cxnSpLocks noChangeAspect="1" noChangeShapeType="1"/>
            <a:stCxn id="1574944" idx="6"/>
            <a:endCxn id="1574943" idx="2"/>
          </p:cNvCxnSpPr>
          <p:nvPr/>
        </p:nvCxnSpPr>
        <p:spPr bwMode="auto">
          <a:xfrm>
            <a:off x="1717675" y="5310188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52" name="Oval 40"/>
          <p:cNvSpPr>
            <a:spLocks noChangeAspect="1" noChangeArrowheads="1"/>
          </p:cNvSpPr>
          <p:nvPr/>
        </p:nvSpPr>
        <p:spPr bwMode="auto">
          <a:xfrm>
            <a:off x="3776663" y="51276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4953" name="AutoShape 41"/>
          <p:cNvCxnSpPr>
            <a:cxnSpLocks noChangeAspect="1" noChangeShapeType="1"/>
            <a:stCxn id="1574958" idx="7"/>
            <a:endCxn id="1574952" idx="3"/>
          </p:cNvCxnSpPr>
          <p:nvPr/>
        </p:nvCxnSpPr>
        <p:spPr bwMode="auto">
          <a:xfrm flipV="1">
            <a:off x="3478213" y="5459413"/>
            <a:ext cx="350838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4954" name="AutoShape 42"/>
          <p:cNvCxnSpPr>
            <a:cxnSpLocks noChangeAspect="1" noChangeShapeType="1"/>
            <a:stCxn id="1574952" idx="1"/>
            <a:endCxn id="1574945" idx="6"/>
          </p:cNvCxnSpPr>
          <p:nvPr/>
        </p:nvCxnSpPr>
        <p:spPr bwMode="auto">
          <a:xfrm flipH="1" flipV="1">
            <a:off x="2346325" y="4578350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4955" name="Text Box 43"/>
          <p:cNvSpPr txBox="1">
            <a:spLocks noChangeArrowheads="1"/>
          </p:cNvSpPr>
          <p:nvPr/>
        </p:nvSpPr>
        <p:spPr bwMode="auto">
          <a:xfrm>
            <a:off x="1219200" y="415290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4956" name="Text Box 44"/>
          <p:cNvSpPr txBox="1">
            <a:spLocks noChangeArrowheads="1"/>
          </p:cNvSpPr>
          <p:nvPr/>
        </p:nvSpPr>
        <p:spPr bwMode="auto">
          <a:xfrm>
            <a:off x="609600" y="487680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4957" name="AutoShape 45"/>
          <p:cNvCxnSpPr>
            <a:cxnSpLocks noChangeAspect="1" noChangeShapeType="1"/>
            <a:stCxn id="1574943" idx="6"/>
            <a:endCxn id="1574952" idx="2"/>
          </p:cNvCxnSpPr>
          <p:nvPr/>
        </p:nvCxnSpPr>
        <p:spPr bwMode="auto">
          <a:xfrm>
            <a:off x="2938463" y="5310188"/>
            <a:ext cx="817563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58" name="Oval 46"/>
          <p:cNvSpPr>
            <a:spLocks noChangeAspect="1" noChangeArrowheads="1"/>
          </p:cNvSpPr>
          <p:nvPr/>
        </p:nvSpPr>
        <p:spPr bwMode="auto">
          <a:xfrm>
            <a:off x="3165475" y="5859463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4959" name="AutoShape 47"/>
          <p:cNvCxnSpPr>
            <a:cxnSpLocks noChangeAspect="1" noChangeShapeType="1"/>
            <a:stCxn id="1574943" idx="5"/>
            <a:endCxn id="1574958" idx="1"/>
          </p:cNvCxnSpPr>
          <p:nvPr/>
        </p:nvCxnSpPr>
        <p:spPr bwMode="auto">
          <a:xfrm>
            <a:off x="2867025" y="5459413"/>
            <a:ext cx="35083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74960" name="Text Box 48"/>
          <p:cNvSpPr txBox="1">
            <a:spLocks noChangeArrowheads="1"/>
          </p:cNvSpPr>
          <p:nvPr/>
        </p:nvSpPr>
        <p:spPr bwMode="auto">
          <a:xfrm>
            <a:off x="1200150" y="55911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74961" name="AutoShape 49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62" name="AutoShape 50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63" name="AutoShape 51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4964" name="Oval 52"/>
          <p:cNvSpPr>
            <a:spLocks noChangeAspect="1" noChangeArrowheads="1"/>
          </p:cNvSpPr>
          <p:nvPr/>
        </p:nvSpPr>
        <p:spPr bwMode="auto">
          <a:xfrm rot="21600000"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4965" name="Oval 53"/>
          <p:cNvSpPr>
            <a:spLocks noChangeAspect="1" noChangeArrowheads="1"/>
          </p:cNvSpPr>
          <p:nvPr/>
        </p:nvSpPr>
        <p:spPr bwMode="auto">
          <a:xfrm rot="21600000"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4966" name="Oval 54"/>
          <p:cNvSpPr>
            <a:spLocks noChangeAspect="1" noChangeArrowheads="1"/>
          </p:cNvSpPr>
          <p:nvPr/>
        </p:nvSpPr>
        <p:spPr bwMode="auto">
          <a:xfrm rot="21600000"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4967" name="Oval 55"/>
          <p:cNvSpPr>
            <a:spLocks noChangeAspect="1" noChangeArrowheads="1"/>
          </p:cNvSpPr>
          <p:nvPr/>
        </p:nvSpPr>
        <p:spPr bwMode="auto">
          <a:xfrm rot="21600000"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4968" name="AutoShape 56"/>
          <p:cNvCxnSpPr>
            <a:cxnSpLocks noChangeAspect="1" noChangeShapeType="1"/>
            <a:stCxn id="1574966" idx="3"/>
            <a:endCxn id="1574965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69" name="AutoShape 57"/>
          <p:cNvCxnSpPr>
            <a:cxnSpLocks noChangeAspect="1" noChangeShapeType="1"/>
            <a:stCxn id="1574967" idx="1"/>
            <a:endCxn id="1574965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4970" name="AutoShape 58"/>
          <p:cNvCxnSpPr>
            <a:cxnSpLocks noChangeAspect="1" noChangeShapeType="1"/>
            <a:stCxn id="1574967" idx="7"/>
            <a:endCxn id="1574964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4971" name="AutoShape 59"/>
          <p:cNvCxnSpPr>
            <a:cxnSpLocks noChangeAspect="1" noChangeShapeType="1"/>
            <a:stCxn id="1574966" idx="5"/>
            <a:endCxn id="1574964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4972" name="AutoShape 60"/>
          <p:cNvCxnSpPr>
            <a:cxnSpLocks noChangeAspect="1" noChangeShapeType="1"/>
            <a:stCxn id="1574965" idx="6"/>
            <a:endCxn id="1574964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73" name="Oval 61"/>
          <p:cNvSpPr>
            <a:spLocks noChangeAspect="1" noChangeArrowheads="1"/>
          </p:cNvSpPr>
          <p:nvPr/>
        </p:nvSpPr>
        <p:spPr bwMode="auto">
          <a:xfrm rot="21600000"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4974" name="AutoShape 62"/>
          <p:cNvCxnSpPr>
            <a:cxnSpLocks noChangeAspect="1" noChangeShapeType="1"/>
            <a:stCxn id="1574979" idx="7"/>
            <a:endCxn id="1574973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4975" name="AutoShape 63"/>
          <p:cNvCxnSpPr>
            <a:cxnSpLocks noChangeAspect="1" noChangeShapeType="1"/>
            <a:stCxn id="1574973" idx="1"/>
            <a:endCxn id="1574966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4976" name="Text Box 64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4977" name="Text Box 65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4978" name="AutoShape 66"/>
          <p:cNvCxnSpPr>
            <a:cxnSpLocks noChangeAspect="1" noChangeShapeType="1"/>
            <a:stCxn id="1574964" idx="6"/>
            <a:endCxn id="1574973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4979" name="Oval 67"/>
          <p:cNvSpPr>
            <a:spLocks noChangeAspect="1" noChangeArrowheads="1"/>
          </p:cNvSpPr>
          <p:nvPr/>
        </p:nvSpPr>
        <p:spPr bwMode="auto">
          <a:xfrm rot="21600000"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4980" name="AutoShape 68"/>
          <p:cNvCxnSpPr>
            <a:cxnSpLocks noChangeAspect="1" noChangeShapeType="1"/>
            <a:stCxn id="1574964" idx="5"/>
            <a:endCxn id="1574979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74981" name="Text Box 69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</p:spPr>
        <p:txBody>
          <a:bodyPr/>
          <a:lstStyle/>
          <a:p>
            <a:r>
              <a:rPr lang="en-US" sz="3600" dirty="0"/>
              <a:t>Another BFS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E2E7-63DA-4354-9C08-2DD2C18DFAC3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E9C5-51BF-4FB5-8307-328B349FA6EE}" type="slidenum">
              <a:rPr lang="en-US"/>
              <a:pPr/>
              <a:t>15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710330"/>
            <a:ext cx="4876799" cy="613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39000" y="3810000"/>
            <a:ext cx="1742785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Figure 13.7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 sz="4000"/>
              <a:t>Breadth-First Search Example</a:t>
            </a:r>
            <a:endParaRPr lang="en-US"/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7157D-C6F6-4038-AED1-FC675311B6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8" name="Rectangle 13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9" name="Object 12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2618"/>
              </p:ext>
            </p:extLst>
          </p:nvPr>
        </p:nvGraphicFramePr>
        <p:xfrm>
          <a:off x="952500" y="927016"/>
          <a:ext cx="7505700" cy="458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1" name="Picture" r:id="rId3" imgW="6256020" imgH="3994404" progId="Word.Picture.8">
                  <p:embed/>
                </p:oleObj>
              </mc:Choice>
              <mc:Fallback>
                <p:oleObj name="Picture" r:id="rId3" imgW="6256020" imgH="3994404" progId="Word.Picture.8">
                  <p:embed/>
                  <p:pic>
                    <p:nvPicPr>
                      <p:cNvPr id="0" name="Picture 38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27016"/>
                        <a:ext cx="7505700" cy="4581026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9BFF"/>
                          </a:gs>
                          <a:gs pos="50000">
                            <a:srgbClr val="B6C1FF"/>
                          </a:gs>
                          <a:gs pos="100000">
                            <a:srgbClr val="DBE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5508042"/>
            <a:ext cx="8382000" cy="129266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BFS order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Chicago, Seattle, Denver, Kansas City, New York, Boston, San Francisco, Los Angeles, Dallas, Atlanta, Houston, Miami (choosing the west most city)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Breadth-First Properties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8468" y="1219200"/>
            <a:ext cx="4803775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Notation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b="1" i="1" dirty="0">
                <a:latin typeface="Times New Roman" pitchFamily="18" charset="0"/>
              </a:rPr>
              <a:t>G</a:t>
            </a:r>
            <a:r>
              <a:rPr lang="en-US" b="1" i="1" baseline="-25000" dirty="0">
                <a:latin typeface="Times New Roman" pitchFamily="18" charset="0"/>
              </a:rPr>
              <a:t>s</a:t>
            </a:r>
            <a:r>
              <a:rPr lang="en-US" dirty="0"/>
              <a:t>: connected component of </a:t>
            </a:r>
            <a:r>
              <a:rPr lang="en-US" b="1" i="1" dirty="0">
                <a:latin typeface="Times New Roman" pitchFamily="18" charset="0"/>
              </a:rPr>
              <a:t>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b="1" i="1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Property 1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i="1" dirty="0">
                <a:latin typeface="Times New Roman" pitchFamily="18" charset="0"/>
              </a:rPr>
              <a:t>BFS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G, s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visits all the vertices and edges of </a:t>
            </a:r>
            <a:r>
              <a:rPr lang="en-US" sz="2400" b="1" i="1" dirty="0">
                <a:latin typeface="Times New Roman" pitchFamily="18" charset="0"/>
              </a:rPr>
              <a:t>G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Property 2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dirty="0"/>
              <a:t>	The discovery edges labeled by </a:t>
            </a:r>
            <a:r>
              <a:rPr lang="en-US" sz="2400" b="1" i="1" dirty="0">
                <a:latin typeface="Times New Roman" pitchFamily="18" charset="0"/>
              </a:rPr>
              <a:t>BFS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G, s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form a spanning tree </a:t>
            </a:r>
            <a:r>
              <a:rPr lang="en-US" sz="2400" b="1" i="1" dirty="0">
                <a:latin typeface="Times New Roman" pitchFamily="18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  <a:r>
              <a:rPr lang="en-US" sz="2400" dirty="0"/>
              <a:t> of </a:t>
            </a:r>
            <a:r>
              <a:rPr lang="en-US" sz="2400" b="1" i="1" dirty="0">
                <a:latin typeface="Times New Roman" pitchFamily="18" charset="0"/>
              </a:rPr>
              <a:t>G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F5-C44B-4670-B156-D2CF2DED3A1F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AAF9-EB13-488C-B368-855B14D1A022}" type="slidenum">
              <a:rPr lang="en-US"/>
              <a:pPr/>
              <a:t>17</a:t>
            </a:fld>
            <a:endParaRPr lang="en-US"/>
          </a:p>
        </p:txBody>
      </p:sp>
      <p:sp>
        <p:nvSpPr>
          <p:cNvPr id="1576964" name="AutoShape 4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65" name="AutoShape 5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66" name="AutoShape 6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67" name="Oval 7"/>
          <p:cNvSpPr>
            <a:spLocks noChangeAspect="1" noChangeArrowheads="1"/>
          </p:cNvSpPr>
          <p:nvPr/>
        </p:nvSpPr>
        <p:spPr bwMode="auto">
          <a:xfrm rot="21600000"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6968" name="Oval 8"/>
          <p:cNvSpPr>
            <a:spLocks noChangeAspect="1" noChangeArrowheads="1"/>
          </p:cNvSpPr>
          <p:nvPr/>
        </p:nvSpPr>
        <p:spPr bwMode="auto">
          <a:xfrm rot="21600000"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6969" name="Oval 9"/>
          <p:cNvSpPr>
            <a:spLocks noChangeAspect="1" noChangeArrowheads="1"/>
          </p:cNvSpPr>
          <p:nvPr/>
        </p:nvSpPr>
        <p:spPr bwMode="auto">
          <a:xfrm rot="21600000"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6970" name="Oval 10"/>
          <p:cNvSpPr>
            <a:spLocks noChangeAspect="1" noChangeArrowheads="1"/>
          </p:cNvSpPr>
          <p:nvPr/>
        </p:nvSpPr>
        <p:spPr bwMode="auto">
          <a:xfrm rot="21600000"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6971" name="AutoShape 11"/>
          <p:cNvCxnSpPr>
            <a:cxnSpLocks noChangeAspect="1" noChangeShapeType="1"/>
            <a:stCxn id="1576969" idx="3"/>
            <a:endCxn id="1576968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6972" name="AutoShape 12"/>
          <p:cNvCxnSpPr>
            <a:cxnSpLocks noChangeAspect="1" noChangeShapeType="1"/>
            <a:stCxn id="1576970" idx="1"/>
            <a:endCxn id="1576968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576973" name="AutoShape 13"/>
          <p:cNvCxnSpPr>
            <a:cxnSpLocks noChangeAspect="1" noChangeShapeType="1"/>
            <a:stCxn id="1576970" idx="7"/>
            <a:endCxn id="1576967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6974" name="AutoShape 14"/>
          <p:cNvCxnSpPr>
            <a:cxnSpLocks noChangeAspect="1" noChangeShapeType="1"/>
            <a:stCxn id="1576969" idx="5"/>
            <a:endCxn id="1576967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76975" name="AutoShape 15"/>
          <p:cNvCxnSpPr>
            <a:cxnSpLocks noChangeAspect="1" noChangeShapeType="1"/>
            <a:stCxn id="1576968" idx="6"/>
            <a:endCxn id="1576967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6976" name="Oval 16"/>
          <p:cNvSpPr>
            <a:spLocks noChangeAspect="1" noChangeArrowheads="1"/>
          </p:cNvSpPr>
          <p:nvPr/>
        </p:nvSpPr>
        <p:spPr bwMode="auto">
          <a:xfrm rot="21600000"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D</a:t>
            </a:r>
          </a:p>
        </p:txBody>
      </p:sp>
      <p:cxnSp>
        <p:nvCxnSpPr>
          <p:cNvPr id="1576977" name="AutoShape 17"/>
          <p:cNvCxnSpPr>
            <a:cxnSpLocks noChangeAspect="1" noChangeShapeType="1"/>
            <a:stCxn id="1576982" idx="7"/>
            <a:endCxn id="1576976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med" len="med"/>
            <a:tailEnd/>
          </a:ln>
          <a:effectLst/>
        </p:spPr>
      </p:cxnSp>
      <p:cxnSp>
        <p:nvCxnSpPr>
          <p:cNvPr id="1576978" name="AutoShape 18"/>
          <p:cNvCxnSpPr>
            <a:cxnSpLocks noChangeAspect="1" noChangeShapeType="1"/>
            <a:stCxn id="1576976" idx="1"/>
            <a:endCxn id="1576969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576979" name="Text Box 19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76980" name="Text Box 20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76981" name="AutoShape 21"/>
          <p:cNvCxnSpPr>
            <a:cxnSpLocks noChangeAspect="1" noChangeShapeType="1"/>
            <a:stCxn id="1576967" idx="6"/>
            <a:endCxn id="1576976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6982" name="Oval 22"/>
          <p:cNvSpPr>
            <a:spLocks noChangeAspect="1" noChangeArrowheads="1"/>
          </p:cNvSpPr>
          <p:nvPr/>
        </p:nvSpPr>
        <p:spPr bwMode="auto">
          <a:xfrm rot="21600000"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6983" name="AutoShape 23"/>
          <p:cNvCxnSpPr>
            <a:cxnSpLocks noChangeAspect="1" noChangeShapeType="1"/>
            <a:stCxn id="1576967" idx="5"/>
            <a:endCxn id="1576982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76984" name="Text Box 24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76985" name="Oval 25"/>
          <p:cNvSpPr>
            <a:spLocks noChangeAspect="1" noChangeArrowheads="1"/>
          </p:cNvSpPr>
          <p:nvPr/>
        </p:nvSpPr>
        <p:spPr bwMode="auto">
          <a:xfrm rot="21600000"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76986" name="Oval 26"/>
          <p:cNvSpPr>
            <a:spLocks noChangeAspect="1" noChangeArrowheads="1"/>
          </p:cNvSpPr>
          <p:nvPr/>
        </p:nvSpPr>
        <p:spPr bwMode="auto">
          <a:xfrm rot="21600000"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76987" name="Oval 27"/>
          <p:cNvSpPr>
            <a:spLocks noChangeAspect="1" noChangeArrowheads="1"/>
          </p:cNvSpPr>
          <p:nvPr/>
        </p:nvSpPr>
        <p:spPr bwMode="auto">
          <a:xfrm rot="21600000"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76988" name="Oval 28"/>
          <p:cNvSpPr>
            <a:spLocks noChangeAspect="1" noChangeArrowheads="1"/>
          </p:cNvSpPr>
          <p:nvPr/>
        </p:nvSpPr>
        <p:spPr bwMode="auto">
          <a:xfrm rot="21600000"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E</a:t>
            </a:r>
          </a:p>
        </p:txBody>
      </p:sp>
      <p:cxnSp>
        <p:nvCxnSpPr>
          <p:cNvPr id="1576989" name="AutoShape 29"/>
          <p:cNvCxnSpPr>
            <a:cxnSpLocks noChangeAspect="1" noChangeShapeType="1"/>
            <a:stCxn id="1576987" idx="3"/>
            <a:endCxn id="1576986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0" name="AutoShape 30"/>
          <p:cNvCxnSpPr>
            <a:cxnSpLocks noChangeAspect="1" noChangeShapeType="1"/>
            <a:stCxn id="1576988" idx="1"/>
            <a:endCxn id="1576986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1" name="AutoShape 31"/>
          <p:cNvCxnSpPr>
            <a:cxnSpLocks noChangeAspect="1" noChangeShapeType="1"/>
            <a:stCxn id="1576988" idx="7"/>
            <a:endCxn id="1576985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2" name="AutoShape 32"/>
          <p:cNvCxnSpPr>
            <a:cxnSpLocks noChangeAspect="1" noChangeShapeType="1"/>
            <a:stCxn id="1576987" idx="5"/>
            <a:endCxn id="1576985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3" name="AutoShape 33"/>
          <p:cNvCxnSpPr>
            <a:cxnSpLocks noChangeAspect="1" noChangeShapeType="1"/>
            <a:stCxn id="1576986" idx="6"/>
            <a:endCxn id="1576985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6994" name="Oval 34"/>
          <p:cNvSpPr>
            <a:spLocks noChangeAspect="1" noChangeArrowheads="1"/>
          </p:cNvSpPr>
          <p:nvPr/>
        </p:nvSpPr>
        <p:spPr bwMode="auto">
          <a:xfrm rot="21600000"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576995" name="AutoShape 35"/>
          <p:cNvCxnSpPr>
            <a:cxnSpLocks noChangeAspect="1" noChangeShapeType="1"/>
            <a:stCxn id="1576998" idx="7"/>
            <a:endCxn id="1576994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6" name="AutoShape 36"/>
          <p:cNvCxnSpPr>
            <a:cxnSpLocks noChangeAspect="1" noChangeShapeType="1"/>
            <a:stCxn id="1576994" idx="1"/>
            <a:endCxn id="1576987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6997" name="AutoShape 37"/>
          <p:cNvCxnSpPr>
            <a:cxnSpLocks noChangeAspect="1" noChangeShapeType="1"/>
            <a:stCxn id="1576985" idx="6"/>
            <a:endCxn id="1576994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6998" name="Oval 38"/>
          <p:cNvSpPr>
            <a:spLocks noChangeAspect="1" noChangeArrowheads="1"/>
          </p:cNvSpPr>
          <p:nvPr/>
        </p:nvSpPr>
        <p:spPr bwMode="auto">
          <a:xfrm rot="21600000"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F</a:t>
            </a:r>
          </a:p>
        </p:txBody>
      </p:sp>
      <p:cxnSp>
        <p:nvCxnSpPr>
          <p:cNvPr id="1576999" name="AutoShape 39"/>
          <p:cNvCxnSpPr>
            <a:cxnSpLocks noChangeAspect="1" noChangeShapeType="1"/>
            <a:stCxn id="1576985" idx="5"/>
            <a:endCxn id="1576998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More Properties of BFS Algorithm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DFS can be further extended to solve other graph problems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Testing whether G is connected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Computing a spanning tree of G, if G is connected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Computing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Given a start vertex, </a:t>
            </a:r>
            <a:r>
              <a:rPr lang="en-US" sz="2600" b="1" i="1" dirty="0">
                <a:solidFill>
                  <a:srgbClr val="FFFF00"/>
                </a:solidFill>
              </a:rPr>
              <a:t>s</a:t>
            </a:r>
            <a:r>
              <a:rPr lang="en-US" sz="2600" dirty="0"/>
              <a:t> of G, computing for every vertex </a:t>
            </a:r>
            <a:r>
              <a:rPr lang="en-US" sz="2600" b="1" i="1" dirty="0">
                <a:solidFill>
                  <a:srgbClr val="FFFF00"/>
                </a:solidFill>
              </a:rPr>
              <a:t>v</a:t>
            </a:r>
            <a:r>
              <a:rPr lang="en-US" sz="2600" dirty="0"/>
              <a:t> of G, a path with the </a:t>
            </a:r>
            <a:r>
              <a:rPr lang="en-US" sz="2600" dirty="0">
                <a:solidFill>
                  <a:srgbClr val="FFFF00"/>
                </a:solidFill>
              </a:rPr>
              <a:t>minimum</a:t>
            </a:r>
            <a:r>
              <a:rPr lang="en-US" sz="2600" dirty="0"/>
              <a:t> number of edges between </a:t>
            </a:r>
            <a:r>
              <a:rPr lang="en-US" sz="2600" b="1" i="1" dirty="0">
                <a:solidFill>
                  <a:srgbClr val="FFFF00"/>
                </a:solidFill>
              </a:rPr>
              <a:t>s</a:t>
            </a:r>
            <a:r>
              <a:rPr lang="en-US" sz="2600" dirty="0"/>
              <a:t> and </a:t>
            </a:r>
            <a:r>
              <a:rPr lang="en-US" sz="2600" b="1" i="1" dirty="0">
                <a:solidFill>
                  <a:srgbClr val="FFFF00"/>
                </a:solidFill>
              </a:rPr>
              <a:t>v</a:t>
            </a:r>
            <a:r>
              <a:rPr lang="en-US" sz="2600" dirty="0"/>
              <a:t>, or reporting that not such path exists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Computing a cycle in G, or reporting that G has no cycles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E2E7-63DA-4354-9C08-2DD2C18DFAC3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E9C5-51BF-4FB5-8307-328B349FA6EE}" type="slidenum">
              <a:rPr lang="en-US"/>
              <a:pPr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2867"/>
            <a:ext cx="1657350" cy="10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Breadth-First Analysis (1)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7848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Setting/getting a vertex/edge label takes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(1)</a:t>
            </a:r>
            <a:r>
              <a:rPr lang="en-US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once as </a:t>
            </a:r>
            <a:r>
              <a:rPr lang="en-US" dirty="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once as </a:t>
            </a:r>
            <a:r>
              <a:rPr lang="en-US" dirty="0">
                <a:solidFill>
                  <a:schemeClr val="tx2"/>
                </a:solidFill>
              </a:rPr>
              <a:t>DISCOVERY</a:t>
            </a:r>
            <a:r>
              <a:rPr lang="en-US" dirty="0"/>
              <a:t> or CROSS</a:t>
            </a:r>
          </a:p>
          <a:p>
            <a:pPr eaLnBrk="1" hangingPunct="1">
              <a:lnSpc>
                <a:spcPct val="90000"/>
              </a:lnSpc>
            </a:pPr>
            <a:endParaRPr lang="en-US" sz="2000" b="1" i="1" dirty="0">
              <a:latin typeface="Times New Roman" pitchFamily="18" charset="0"/>
            </a:endParaRPr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D5C-457D-44DF-9F65-C5718BB0813D}" type="slidenum">
              <a:rPr lang="en-US"/>
              <a:pPr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014913"/>
            <a:ext cx="27051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Chapter 13 Part 2: Graphs  </a:t>
            </a:r>
          </a:p>
        </p:txBody>
      </p:sp>
      <p:sp>
        <p:nvSpPr>
          <p:cNvPr id="1515523" name="Rectangle 3"/>
          <p:cNvSpPr>
            <a:spLocks noChangeArrowheads="1"/>
          </p:cNvSpPr>
          <p:nvPr/>
        </p:nvSpPr>
        <p:spPr bwMode="auto">
          <a:xfrm>
            <a:off x="762000" y="19812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24" name="Rectangle 4"/>
          <p:cNvSpPr>
            <a:spLocks noChangeArrowheads="1"/>
          </p:cNvSpPr>
          <p:nvPr/>
        </p:nvSpPr>
        <p:spPr bwMode="auto">
          <a:xfrm>
            <a:off x="304800" y="11430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3200" dirty="0"/>
              <a:t>Graph Traversals: BFS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3200" dirty="0"/>
              <a:t>Directed graphs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</a:pPr>
            <a:endParaRPr lang="en-US" sz="320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4114800" cy="27282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Breadth-First Analysis (2)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7848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vertex is inserted once into a sequence </a:t>
            </a:r>
            <a:r>
              <a:rPr lang="en-US" b="1" i="1" dirty="0">
                <a:latin typeface="Times New Roman" pitchFamily="18" charset="0"/>
              </a:rPr>
              <a:t>L</a:t>
            </a:r>
            <a:r>
              <a:rPr lang="en-US" b="1" i="1" baseline="-25000" dirty="0">
                <a:latin typeface="Times New Roman" pitchFamily="18" charset="0"/>
              </a:rPr>
              <a:t>i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Method </a:t>
            </a:r>
            <a:r>
              <a:rPr lang="en-US" dirty="0" err="1"/>
              <a:t>incidentEdges</a:t>
            </a:r>
            <a:r>
              <a:rPr lang="en-US" dirty="0"/>
              <a:t>()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BFS runs in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n </a:t>
            </a:r>
            <a:r>
              <a:rPr lang="en-US" dirty="0">
                <a:latin typeface="Symbol" pitchFamily="18" charset="2"/>
              </a:rPr>
              <a:t>+</a:t>
            </a:r>
            <a:r>
              <a:rPr lang="en-US" b="1" i="1" dirty="0">
                <a:latin typeface="Times New Roman" pitchFamily="18" charset="0"/>
              </a:rPr>
              <a:t> m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 that </a:t>
            </a:r>
            <a:r>
              <a:rPr lang="en-US" sz="3200" b="1" dirty="0" err="1">
                <a:latin typeface="Symbol" pitchFamily="18" charset="2"/>
              </a:rPr>
              <a:t>S</a:t>
            </a:r>
            <a:r>
              <a:rPr lang="en-US" b="1" i="1" baseline="-25000" dirty="0" err="1">
                <a:latin typeface="Times New Roman" pitchFamily="18" charset="0"/>
              </a:rPr>
              <a:t>v</a:t>
            </a:r>
            <a:r>
              <a:rPr lang="en-US" b="1" i="1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deg(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= </a:t>
            </a:r>
            <a:r>
              <a:rPr lang="en-US" dirty="0">
                <a:latin typeface="Times New Roman" pitchFamily="18" charset="0"/>
              </a:rPr>
              <a:t>2</a:t>
            </a:r>
            <a:r>
              <a:rPr lang="en-US" b="1" i="1" dirty="0">
                <a:latin typeface="Times New Roman" pitchFamily="18" charset="0"/>
              </a:rPr>
              <a:t>m</a:t>
            </a:r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D5C-457D-44DF-9F65-C5718BB0813D}" type="slidenum">
              <a:rPr lang="en-US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416480"/>
            <a:ext cx="2572871" cy="19271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DFS vs. BFS  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4936"/>
              </p:ext>
            </p:extLst>
          </p:nvPr>
        </p:nvGraphicFramePr>
        <p:xfrm>
          <a:off x="1828800" y="1295400"/>
          <a:ext cx="5203825" cy="213931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Path with least # of edges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28600" y="3657600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FFFF00"/>
                </a:solidFill>
              </a:rPr>
              <a:t>biconnected graph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is a connected graph where if any vertex were to be removed, the graph will remain connected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This is especially useful in maintaining a graph with a two-fold redundancy to prevent disconnection upon the removal of a single edge (or connection) 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The use of </a:t>
            </a:r>
            <a:r>
              <a:rPr lang="en-US" sz="2200" b="1" dirty="0">
                <a:solidFill>
                  <a:srgbClr val="FFFF00"/>
                </a:solidFill>
              </a:rPr>
              <a:t>biconnected</a:t>
            </a:r>
            <a:r>
              <a:rPr lang="en-US" sz="2200" dirty="0"/>
              <a:t> graphs is very important in the field of networking (because of this property of redundancy)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FFFF00"/>
                </a:solidFill>
              </a:rPr>
              <a:t>biconnected component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is the maximal </a:t>
            </a:r>
            <a:r>
              <a:rPr lang="en-US" sz="2200" b="1" dirty="0" err="1">
                <a:solidFill>
                  <a:srgbClr val="FFFF00"/>
                </a:solidFill>
              </a:rPr>
              <a:t>biconnected</a:t>
            </a:r>
            <a:r>
              <a:rPr lang="en-US" sz="2200" dirty="0"/>
              <a:t> subgraph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8487" y="5191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Directed Graphs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5A30466-3FA6-4A93-A513-C89044FF619D}" type="slidenum">
              <a:rPr lang="en-US"/>
              <a:pPr/>
              <a:t>22</a:t>
            </a:fld>
            <a:endParaRPr lang="en-US"/>
          </a:p>
        </p:txBody>
      </p:sp>
      <p:sp>
        <p:nvSpPr>
          <p:cNvPr id="3074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3077" name="Freeform 680"/>
          <p:cNvSpPr>
            <a:spLocks/>
          </p:cNvSpPr>
          <p:nvPr/>
        </p:nvSpPr>
        <p:spPr bwMode="auto">
          <a:xfrm>
            <a:off x="4633912" y="3163888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Freeform 681"/>
          <p:cNvSpPr>
            <a:spLocks/>
          </p:cNvSpPr>
          <p:nvPr/>
        </p:nvSpPr>
        <p:spPr bwMode="auto">
          <a:xfrm>
            <a:off x="4633912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Freeform 682"/>
          <p:cNvSpPr>
            <a:spLocks/>
          </p:cNvSpPr>
          <p:nvPr/>
        </p:nvSpPr>
        <p:spPr bwMode="auto">
          <a:xfrm>
            <a:off x="4633912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Freeform 683"/>
          <p:cNvSpPr>
            <a:spLocks/>
          </p:cNvSpPr>
          <p:nvPr/>
        </p:nvSpPr>
        <p:spPr bwMode="auto">
          <a:xfrm>
            <a:off x="3260725" y="4367213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Freeform 684"/>
          <p:cNvSpPr>
            <a:spLocks/>
          </p:cNvSpPr>
          <p:nvPr/>
        </p:nvSpPr>
        <p:spPr bwMode="auto">
          <a:xfrm>
            <a:off x="3367087" y="4164013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Freeform 685"/>
          <p:cNvSpPr>
            <a:spLocks/>
          </p:cNvSpPr>
          <p:nvPr/>
        </p:nvSpPr>
        <p:spPr bwMode="auto">
          <a:xfrm>
            <a:off x="3502025" y="3970338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Freeform 686"/>
          <p:cNvSpPr>
            <a:spLocks/>
          </p:cNvSpPr>
          <p:nvPr/>
        </p:nvSpPr>
        <p:spPr bwMode="auto">
          <a:xfrm>
            <a:off x="3644900" y="3765550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Freeform 687"/>
          <p:cNvSpPr>
            <a:spLocks/>
          </p:cNvSpPr>
          <p:nvPr/>
        </p:nvSpPr>
        <p:spPr bwMode="auto">
          <a:xfrm>
            <a:off x="3827462" y="3581400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Freeform 688"/>
          <p:cNvSpPr>
            <a:spLocks/>
          </p:cNvSpPr>
          <p:nvPr/>
        </p:nvSpPr>
        <p:spPr bwMode="auto">
          <a:xfrm>
            <a:off x="4019550" y="3416300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Freeform 689"/>
          <p:cNvSpPr>
            <a:spLocks/>
          </p:cNvSpPr>
          <p:nvPr/>
        </p:nvSpPr>
        <p:spPr bwMode="auto">
          <a:xfrm>
            <a:off x="4211637" y="3270250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Freeform 690"/>
          <p:cNvSpPr>
            <a:spLocks/>
          </p:cNvSpPr>
          <p:nvPr/>
        </p:nvSpPr>
        <p:spPr bwMode="auto">
          <a:xfrm>
            <a:off x="4422775" y="3163888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Freeform 691"/>
          <p:cNvSpPr>
            <a:spLocks/>
          </p:cNvSpPr>
          <p:nvPr/>
        </p:nvSpPr>
        <p:spPr bwMode="auto">
          <a:xfrm>
            <a:off x="3357562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Freeform 692"/>
          <p:cNvSpPr>
            <a:spLocks/>
          </p:cNvSpPr>
          <p:nvPr/>
        </p:nvSpPr>
        <p:spPr bwMode="auto">
          <a:xfrm>
            <a:off x="3281362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Freeform 693"/>
          <p:cNvSpPr>
            <a:spLocks/>
          </p:cNvSpPr>
          <p:nvPr/>
        </p:nvSpPr>
        <p:spPr bwMode="auto">
          <a:xfrm>
            <a:off x="3281362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694"/>
          <p:cNvSpPr>
            <a:spLocks/>
          </p:cNvSpPr>
          <p:nvPr/>
        </p:nvSpPr>
        <p:spPr bwMode="auto">
          <a:xfrm>
            <a:off x="5822950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Freeform 695"/>
          <p:cNvSpPr>
            <a:spLocks/>
          </p:cNvSpPr>
          <p:nvPr/>
        </p:nvSpPr>
        <p:spPr bwMode="auto">
          <a:xfrm>
            <a:off x="5661025" y="5057775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Freeform 696"/>
          <p:cNvSpPr>
            <a:spLocks/>
          </p:cNvSpPr>
          <p:nvPr/>
        </p:nvSpPr>
        <p:spPr bwMode="auto">
          <a:xfrm>
            <a:off x="5314950" y="5124450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Freeform 697"/>
          <p:cNvSpPr>
            <a:spLocks/>
          </p:cNvSpPr>
          <p:nvPr/>
        </p:nvSpPr>
        <p:spPr bwMode="auto">
          <a:xfrm>
            <a:off x="4921250" y="5232400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698"/>
          <p:cNvSpPr>
            <a:spLocks/>
          </p:cNvSpPr>
          <p:nvPr/>
        </p:nvSpPr>
        <p:spPr bwMode="auto">
          <a:xfrm>
            <a:off x="4527550" y="5272088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Freeform 699"/>
          <p:cNvSpPr>
            <a:spLocks/>
          </p:cNvSpPr>
          <p:nvPr/>
        </p:nvSpPr>
        <p:spPr bwMode="auto">
          <a:xfrm>
            <a:off x="4152900" y="5213350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Freeform 700"/>
          <p:cNvSpPr>
            <a:spLocks/>
          </p:cNvSpPr>
          <p:nvPr/>
        </p:nvSpPr>
        <p:spPr bwMode="auto">
          <a:xfrm>
            <a:off x="3817937" y="5114925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Freeform 701"/>
          <p:cNvSpPr>
            <a:spLocks/>
          </p:cNvSpPr>
          <p:nvPr/>
        </p:nvSpPr>
        <p:spPr bwMode="auto">
          <a:xfrm>
            <a:off x="3549650" y="4979988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702"/>
          <p:cNvSpPr>
            <a:spLocks/>
          </p:cNvSpPr>
          <p:nvPr/>
        </p:nvSpPr>
        <p:spPr bwMode="auto">
          <a:xfrm>
            <a:off x="3433762" y="4902200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Freeform 703"/>
          <p:cNvSpPr>
            <a:spLocks/>
          </p:cNvSpPr>
          <p:nvPr/>
        </p:nvSpPr>
        <p:spPr bwMode="auto">
          <a:xfrm>
            <a:off x="3357562" y="4814888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Freeform 704"/>
          <p:cNvSpPr>
            <a:spLocks/>
          </p:cNvSpPr>
          <p:nvPr/>
        </p:nvSpPr>
        <p:spPr bwMode="auto">
          <a:xfrm>
            <a:off x="6207125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Freeform 705"/>
          <p:cNvSpPr>
            <a:spLocks/>
          </p:cNvSpPr>
          <p:nvPr/>
        </p:nvSpPr>
        <p:spPr bwMode="auto">
          <a:xfrm>
            <a:off x="6121400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Freeform 706"/>
          <p:cNvSpPr>
            <a:spLocks/>
          </p:cNvSpPr>
          <p:nvPr/>
        </p:nvSpPr>
        <p:spPr bwMode="auto">
          <a:xfrm>
            <a:off x="6121400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4" name="Freeform 707"/>
          <p:cNvSpPr>
            <a:spLocks/>
          </p:cNvSpPr>
          <p:nvPr/>
        </p:nvSpPr>
        <p:spPr bwMode="auto">
          <a:xfrm>
            <a:off x="6332537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5" name="Freeform 708"/>
          <p:cNvSpPr>
            <a:spLocks/>
          </p:cNvSpPr>
          <p:nvPr/>
        </p:nvSpPr>
        <p:spPr bwMode="auto">
          <a:xfrm>
            <a:off x="6427787" y="2901950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6" name="Freeform 709"/>
          <p:cNvSpPr>
            <a:spLocks/>
          </p:cNvSpPr>
          <p:nvPr/>
        </p:nvSpPr>
        <p:spPr bwMode="auto">
          <a:xfrm>
            <a:off x="6505575" y="3028950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Freeform 710"/>
          <p:cNvSpPr>
            <a:spLocks/>
          </p:cNvSpPr>
          <p:nvPr/>
        </p:nvSpPr>
        <p:spPr bwMode="auto">
          <a:xfrm>
            <a:off x="6610350" y="3300413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8" name="Freeform 711"/>
          <p:cNvSpPr>
            <a:spLocks/>
          </p:cNvSpPr>
          <p:nvPr/>
        </p:nvSpPr>
        <p:spPr bwMode="auto">
          <a:xfrm>
            <a:off x="6629400" y="3571875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Freeform 712"/>
          <p:cNvSpPr>
            <a:spLocks/>
          </p:cNvSpPr>
          <p:nvPr/>
        </p:nvSpPr>
        <p:spPr bwMode="auto">
          <a:xfrm>
            <a:off x="6581775" y="3844925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Freeform 713"/>
          <p:cNvSpPr>
            <a:spLocks/>
          </p:cNvSpPr>
          <p:nvPr/>
        </p:nvSpPr>
        <p:spPr bwMode="auto">
          <a:xfrm>
            <a:off x="6496050" y="4057650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1" name="Freeform 714"/>
          <p:cNvSpPr>
            <a:spLocks/>
          </p:cNvSpPr>
          <p:nvPr/>
        </p:nvSpPr>
        <p:spPr bwMode="auto">
          <a:xfrm>
            <a:off x="6370637" y="4300538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Freeform 715"/>
          <p:cNvSpPr>
            <a:spLocks/>
          </p:cNvSpPr>
          <p:nvPr/>
        </p:nvSpPr>
        <p:spPr bwMode="auto">
          <a:xfrm>
            <a:off x="6207125" y="4541838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3" name="Freeform 716"/>
          <p:cNvSpPr>
            <a:spLocks/>
          </p:cNvSpPr>
          <p:nvPr/>
        </p:nvSpPr>
        <p:spPr bwMode="auto">
          <a:xfrm>
            <a:off x="3289300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4" name="Freeform 717"/>
          <p:cNvSpPr>
            <a:spLocks/>
          </p:cNvSpPr>
          <p:nvPr/>
        </p:nvSpPr>
        <p:spPr bwMode="auto">
          <a:xfrm>
            <a:off x="3224212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5" name="Freeform 718"/>
          <p:cNvSpPr>
            <a:spLocks/>
          </p:cNvSpPr>
          <p:nvPr/>
        </p:nvSpPr>
        <p:spPr bwMode="auto">
          <a:xfrm>
            <a:off x="3224212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6" name="Freeform 719"/>
          <p:cNvSpPr>
            <a:spLocks/>
          </p:cNvSpPr>
          <p:nvPr/>
        </p:nvSpPr>
        <p:spPr bwMode="auto">
          <a:xfrm>
            <a:off x="5900737" y="3213100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Freeform 720"/>
          <p:cNvSpPr>
            <a:spLocks/>
          </p:cNvSpPr>
          <p:nvPr/>
        </p:nvSpPr>
        <p:spPr bwMode="auto">
          <a:xfrm>
            <a:off x="5756275" y="3067050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Freeform 721"/>
          <p:cNvSpPr>
            <a:spLocks/>
          </p:cNvSpPr>
          <p:nvPr/>
        </p:nvSpPr>
        <p:spPr bwMode="auto">
          <a:xfrm>
            <a:off x="5602287" y="2940050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Freeform 722"/>
          <p:cNvSpPr>
            <a:spLocks/>
          </p:cNvSpPr>
          <p:nvPr/>
        </p:nvSpPr>
        <p:spPr bwMode="auto">
          <a:xfrm>
            <a:off x="5429250" y="2844800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0" name="Freeform 723"/>
          <p:cNvSpPr>
            <a:spLocks/>
          </p:cNvSpPr>
          <p:nvPr/>
        </p:nvSpPr>
        <p:spPr bwMode="auto">
          <a:xfrm>
            <a:off x="5238750" y="2776538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1" name="Freeform 724"/>
          <p:cNvSpPr>
            <a:spLocks/>
          </p:cNvSpPr>
          <p:nvPr/>
        </p:nvSpPr>
        <p:spPr bwMode="auto">
          <a:xfrm>
            <a:off x="5027612" y="2736850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Freeform 725"/>
          <p:cNvSpPr>
            <a:spLocks/>
          </p:cNvSpPr>
          <p:nvPr/>
        </p:nvSpPr>
        <p:spPr bwMode="auto">
          <a:xfrm>
            <a:off x="4806950" y="2727325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3" name="Freeform 726"/>
          <p:cNvSpPr>
            <a:spLocks/>
          </p:cNvSpPr>
          <p:nvPr/>
        </p:nvSpPr>
        <p:spPr bwMode="auto">
          <a:xfrm>
            <a:off x="4576762" y="2727325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Freeform 727"/>
          <p:cNvSpPr>
            <a:spLocks/>
          </p:cNvSpPr>
          <p:nvPr/>
        </p:nvSpPr>
        <p:spPr bwMode="auto">
          <a:xfrm>
            <a:off x="4344987" y="2746375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Freeform 728"/>
          <p:cNvSpPr>
            <a:spLocks/>
          </p:cNvSpPr>
          <p:nvPr/>
        </p:nvSpPr>
        <p:spPr bwMode="auto">
          <a:xfrm>
            <a:off x="4144962" y="2786063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Freeform 729"/>
          <p:cNvSpPr>
            <a:spLocks/>
          </p:cNvSpPr>
          <p:nvPr/>
        </p:nvSpPr>
        <p:spPr bwMode="auto">
          <a:xfrm>
            <a:off x="3952875" y="2854325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7" name="Freeform 730"/>
          <p:cNvSpPr>
            <a:spLocks/>
          </p:cNvSpPr>
          <p:nvPr/>
        </p:nvSpPr>
        <p:spPr bwMode="auto">
          <a:xfrm>
            <a:off x="3789362" y="2921000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" name="Freeform 731"/>
          <p:cNvSpPr>
            <a:spLocks/>
          </p:cNvSpPr>
          <p:nvPr/>
        </p:nvSpPr>
        <p:spPr bwMode="auto">
          <a:xfrm>
            <a:off x="3635375" y="3019425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Freeform 732"/>
          <p:cNvSpPr>
            <a:spLocks/>
          </p:cNvSpPr>
          <p:nvPr/>
        </p:nvSpPr>
        <p:spPr bwMode="auto">
          <a:xfrm>
            <a:off x="3511550" y="3124200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0" name="Freeform 733"/>
          <p:cNvSpPr>
            <a:spLocks/>
          </p:cNvSpPr>
          <p:nvPr/>
        </p:nvSpPr>
        <p:spPr bwMode="auto">
          <a:xfrm>
            <a:off x="3386137" y="3260725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1" name="Freeform 734"/>
          <p:cNvSpPr>
            <a:spLocks/>
          </p:cNvSpPr>
          <p:nvPr/>
        </p:nvSpPr>
        <p:spPr bwMode="auto">
          <a:xfrm>
            <a:off x="3281362" y="3397250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2" name="Freeform 735"/>
          <p:cNvSpPr>
            <a:spLocks/>
          </p:cNvSpPr>
          <p:nvPr/>
        </p:nvSpPr>
        <p:spPr bwMode="auto">
          <a:xfrm>
            <a:off x="6294437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" name="Freeform 736"/>
          <p:cNvSpPr>
            <a:spLocks/>
          </p:cNvSpPr>
          <p:nvPr/>
        </p:nvSpPr>
        <p:spPr bwMode="auto">
          <a:xfrm>
            <a:off x="6265862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4" name="Freeform 737"/>
          <p:cNvSpPr>
            <a:spLocks/>
          </p:cNvSpPr>
          <p:nvPr/>
        </p:nvSpPr>
        <p:spPr bwMode="auto">
          <a:xfrm>
            <a:off x="6265862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5" name="Freeform 738"/>
          <p:cNvSpPr>
            <a:spLocks/>
          </p:cNvSpPr>
          <p:nvPr/>
        </p:nvSpPr>
        <p:spPr bwMode="auto">
          <a:xfrm>
            <a:off x="6073775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6" name="Freeform 739"/>
          <p:cNvSpPr>
            <a:spLocks/>
          </p:cNvSpPr>
          <p:nvPr/>
        </p:nvSpPr>
        <p:spPr bwMode="auto">
          <a:xfrm>
            <a:off x="6159500" y="3241675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7" name="Freeform 740"/>
          <p:cNvSpPr>
            <a:spLocks/>
          </p:cNvSpPr>
          <p:nvPr/>
        </p:nvSpPr>
        <p:spPr bwMode="auto">
          <a:xfrm>
            <a:off x="6226175" y="3154363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8" name="Freeform 741"/>
          <p:cNvSpPr>
            <a:spLocks/>
          </p:cNvSpPr>
          <p:nvPr/>
        </p:nvSpPr>
        <p:spPr bwMode="auto">
          <a:xfrm>
            <a:off x="6275387" y="3057525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9" name="Freeform 742"/>
          <p:cNvSpPr>
            <a:spLocks/>
          </p:cNvSpPr>
          <p:nvPr/>
        </p:nvSpPr>
        <p:spPr bwMode="auto">
          <a:xfrm>
            <a:off x="6045200" y="3095625"/>
            <a:ext cx="17462" cy="19050"/>
          </a:xfrm>
          <a:custGeom>
            <a:avLst/>
            <a:gdLst>
              <a:gd name="T0" fmla="*/ 8217 w 17"/>
              <a:gd name="T1" fmla="*/ 19050 h 18"/>
              <a:gd name="T2" fmla="*/ 17462 w 17"/>
              <a:gd name="T3" fmla="*/ 19050 h 18"/>
              <a:gd name="T4" fmla="*/ 17462 w 17"/>
              <a:gd name="T5" fmla="*/ 9525 h 18"/>
              <a:gd name="T6" fmla="*/ 17462 w 17"/>
              <a:gd name="T7" fmla="*/ 0 h 18"/>
              <a:gd name="T8" fmla="*/ 8217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217 w 17"/>
              <a:gd name="T17" fmla="*/ 19050 h 18"/>
              <a:gd name="T18" fmla="*/ 8217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0" name="Freeform 743"/>
          <p:cNvSpPr>
            <a:spLocks/>
          </p:cNvSpPr>
          <p:nvPr/>
        </p:nvSpPr>
        <p:spPr bwMode="auto">
          <a:xfrm>
            <a:off x="6015037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1" name="Freeform 744"/>
          <p:cNvSpPr>
            <a:spLocks/>
          </p:cNvSpPr>
          <p:nvPr/>
        </p:nvSpPr>
        <p:spPr bwMode="auto">
          <a:xfrm>
            <a:off x="6015037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2" name="Freeform 745"/>
          <p:cNvSpPr>
            <a:spLocks/>
          </p:cNvSpPr>
          <p:nvPr/>
        </p:nvSpPr>
        <p:spPr bwMode="auto">
          <a:xfrm>
            <a:off x="6178550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3" name="Freeform 746"/>
          <p:cNvSpPr>
            <a:spLocks/>
          </p:cNvSpPr>
          <p:nvPr/>
        </p:nvSpPr>
        <p:spPr bwMode="auto">
          <a:xfrm>
            <a:off x="6111875" y="2824163"/>
            <a:ext cx="85725" cy="96837"/>
          </a:xfrm>
          <a:custGeom>
            <a:avLst/>
            <a:gdLst>
              <a:gd name="T0" fmla="*/ 85725 w 80"/>
              <a:gd name="T1" fmla="*/ 10526 h 92"/>
              <a:gd name="T2" fmla="*/ 66437 w 80"/>
              <a:gd name="T3" fmla="*/ 0 h 92"/>
              <a:gd name="T4" fmla="*/ 0 w 80"/>
              <a:gd name="T5" fmla="*/ 87364 h 92"/>
              <a:gd name="T6" fmla="*/ 0 w 80"/>
              <a:gd name="T7" fmla="*/ 87364 h 92"/>
              <a:gd name="T8" fmla="*/ 19288 w 80"/>
              <a:gd name="T9" fmla="*/ 96837 h 92"/>
              <a:gd name="T10" fmla="*/ 19288 w 80"/>
              <a:gd name="T11" fmla="*/ 96837 h 92"/>
              <a:gd name="T12" fmla="*/ 85725 w 80"/>
              <a:gd name="T13" fmla="*/ 10526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92"/>
              <a:gd name="T23" fmla="*/ 80 w 80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92">
                <a:moveTo>
                  <a:pt x="80" y="10"/>
                </a:moveTo>
                <a:lnTo>
                  <a:pt x="62" y="0"/>
                </a:lnTo>
                <a:lnTo>
                  <a:pt x="0" y="83"/>
                </a:lnTo>
                <a:lnTo>
                  <a:pt x="18" y="92"/>
                </a:lnTo>
                <a:lnTo>
                  <a:pt x="80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4" name="Freeform 747"/>
          <p:cNvSpPr>
            <a:spLocks/>
          </p:cNvSpPr>
          <p:nvPr/>
        </p:nvSpPr>
        <p:spPr bwMode="auto">
          <a:xfrm>
            <a:off x="6062662" y="2911475"/>
            <a:ext cx="68263" cy="107950"/>
          </a:xfrm>
          <a:custGeom>
            <a:avLst/>
            <a:gdLst>
              <a:gd name="T0" fmla="*/ 68263 w 62"/>
              <a:gd name="T1" fmla="*/ 9619 h 101"/>
              <a:gd name="T2" fmla="*/ 48445 w 62"/>
              <a:gd name="T3" fmla="*/ 0 h 101"/>
              <a:gd name="T4" fmla="*/ 0 w 62"/>
              <a:gd name="T5" fmla="*/ 98331 h 101"/>
              <a:gd name="T6" fmla="*/ 0 w 62"/>
              <a:gd name="T7" fmla="*/ 98331 h 101"/>
              <a:gd name="T8" fmla="*/ 19818 w 62"/>
              <a:gd name="T9" fmla="*/ 98331 h 101"/>
              <a:gd name="T10" fmla="*/ 19818 w 62"/>
              <a:gd name="T11" fmla="*/ 107950 h 101"/>
              <a:gd name="T12" fmla="*/ 68263 w 62"/>
              <a:gd name="T13" fmla="*/ 961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101"/>
              <a:gd name="T23" fmla="*/ 62 w 62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101">
                <a:moveTo>
                  <a:pt x="62" y="9"/>
                </a:moveTo>
                <a:lnTo>
                  <a:pt x="44" y="0"/>
                </a:lnTo>
                <a:lnTo>
                  <a:pt x="0" y="92"/>
                </a:lnTo>
                <a:lnTo>
                  <a:pt x="18" y="92"/>
                </a:lnTo>
                <a:lnTo>
                  <a:pt x="18" y="101"/>
                </a:lnTo>
                <a:lnTo>
                  <a:pt x="6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5" name="Freeform 748"/>
          <p:cNvSpPr>
            <a:spLocks/>
          </p:cNvSpPr>
          <p:nvPr/>
        </p:nvSpPr>
        <p:spPr bwMode="auto">
          <a:xfrm>
            <a:off x="6045200" y="3009900"/>
            <a:ext cx="38100" cy="95250"/>
          </a:xfrm>
          <a:custGeom>
            <a:avLst/>
            <a:gdLst>
              <a:gd name="T0" fmla="*/ 38100 w 35"/>
              <a:gd name="T1" fmla="*/ 0 h 91"/>
              <a:gd name="T2" fmla="*/ 18506 w 35"/>
              <a:gd name="T3" fmla="*/ 0 h 91"/>
              <a:gd name="T4" fmla="*/ 0 w 35"/>
              <a:gd name="T5" fmla="*/ 95250 h 91"/>
              <a:gd name="T6" fmla="*/ 18506 w 35"/>
              <a:gd name="T7" fmla="*/ 95250 h 91"/>
              <a:gd name="T8" fmla="*/ 38100 w 35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1"/>
              <a:gd name="T17" fmla="*/ 35 w 3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1">
                <a:moveTo>
                  <a:pt x="35" y="0"/>
                </a:moveTo>
                <a:lnTo>
                  <a:pt x="17" y="0"/>
                </a:lnTo>
                <a:lnTo>
                  <a:pt x="0" y="91"/>
                </a:lnTo>
                <a:lnTo>
                  <a:pt x="17" y="91"/>
                </a:lnTo>
                <a:lnTo>
                  <a:pt x="3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6" name="Freeform 749"/>
          <p:cNvSpPr>
            <a:spLocks/>
          </p:cNvSpPr>
          <p:nvPr/>
        </p:nvSpPr>
        <p:spPr bwMode="auto">
          <a:xfrm>
            <a:off x="4873625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7" name="Freeform 750"/>
          <p:cNvSpPr>
            <a:spLocks/>
          </p:cNvSpPr>
          <p:nvPr/>
        </p:nvSpPr>
        <p:spPr bwMode="auto">
          <a:xfrm>
            <a:off x="4738687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8" name="Freeform 751"/>
          <p:cNvSpPr>
            <a:spLocks/>
          </p:cNvSpPr>
          <p:nvPr/>
        </p:nvSpPr>
        <p:spPr bwMode="auto">
          <a:xfrm>
            <a:off x="4738687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9" name="Freeform 752"/>
          <p:cNvSpPr>
            <a:spLocks/>
          </p:cNvSpPr>
          <p:nvPr/>
        </p:nvSpPr>
        <p:spPr bwMode="auto">
          <a:xfrm>
            <a:off x="5938837" y="3397250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0" name="Freeform 753"/>
          <p:cNvSpPr>
            <a:spLocks/>
          </p:cNvSpPr>
          <p:nvPr/>
        </p:nvSpPr>
        <p:spPr bwMode="auto">
          <a:xfrm>
            <a:off x="5832475" y="3543300"/>
            <a:ext cx="125412" cy="144463"/>
          </a:xfrm>
          <a:custGeom>
            <a:avLst/>
            <a:gdLst>
              <a:gd name="T0" fmla="*/ 125412 w 115"/>
              <a:gd name="T1" fmla="*/ 9490 h 137"/>
              <a:gd name="T2" fmla="*/ 105782 w 115"/>
              <a:gd name="T3" fmla="*/ 0 h 137"/>
              <a:gd name="T4" fmla="*/ 0 w 115"/>
              <a:gd name="T5" fmla="*/ 134973 h 137"/>
              <a:gd name="T6" fmla="*/ 0 w 115"/>
              <a:gd name="T7" fmla="*/ 125482 h 137"/>
              <a:gd name="T8" fmla="*/ 19630 w 115"/>
              <a:gd name="T9" fmla="*/ 144463 h 137"/>
              <a:gd name="T10" fmla="*/ 19630 w 115"/>
              <a:gd name="T11" fmla="*/ 144463 h 137"/>
              <a:gd name="T12" fmla="*/ 125412 w 115"/>
              <a:gd name="T13" fmla="*/ 949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37"/>
              <a:gd name="T23" fmla="*/ 115 w 115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37">
                <a:moveTo>
                  <a:pt x="115" y="9"/>
                </a:moveTo>
                <a:lnTo>
                  <a:pt x="97" y="0"/>
                </a:lnTo>
                <a:lnTo>
                  <a:pt x="0" y="128"/>
                </a:lnTo>
                <a:lnTo>
                  <a:pt x="0" y="119"/>
                </a:lnTo>
                <a:lnTo>
                  <a:pt x="18" y="137"/>
                </a:lnTo>
                <a:lnTo>
                  <a:pt x="115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1" name="Freeform 754"/>
          <p:cNvSpPr>
            <a:spLocks/>
          </p:cNvSpPr>
          <p:nvPr/>
        </p:nvSpPr>
        <p:spPr bwMode="auto">
          <a:xfrm>
            <a:off x="5699125" y="3668713"/>
            <a:ext cx="153987" cy="155575"/>
          </a:xfrm>
          <a:custGeom>
            <a:avLst/>
            <a:gdLst>
              <a:gd name="T0" fmla="*/ 153987 w 141"/>
              <a:gd name="T1" fmla="*/ 19180 h 146"/>
              <a:gd name="T2" fmla="*/ 134329 w 141"/>
              <a:gd name="T3" fmla="*/ 0 h 146"/>
              <a:gd name="T4" fmla="*/ 0 w 141"/>
              <a:gd name="T5" fmla="*/ 136395 h 146"/>
              <a:gd name="T6" fmla="*/ 8737 w 141"/>
              <a:gd name="T7" fmla="*/ 136395 h 146"/>
              <a:gd name="T8" fmla="*/ 18566 w 141"/>
              <a:gd name="T9" fmla="*/ 155575 h 146"/>
              <a:gd name="T10" fmla="*/ 18566 w 141"/>
              <a:gd name="T11" fmla="*/ 155575 h 146"/>
              <a:gd name="T12" fmla="*/ 153987 w 141"/>
              <a:gd name="T13" fmla="*/ 1918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6"/>
              <a:gd name="T23" fmla="*/ 141 w 141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6">
                <a:moveTo>
                  <a:pt x="141" y="18"/>
                </a:moveTo>
                <a:lnTo>
                  <a:pt x="123" y="0"/>
                </a:lnTo>
                <a:lnTo>
                  <a:pt x="0" y="128"/>
                </a:lnTo>
                <a:lnTo>
                  <a:pt x="8" y="128"/>
                </a:lnTo>
                <a:lnTo>
                  <a:pt x="17" y="146"/>
                </a:lnTo>
                <a:lnTo>
                  <a:pt x="14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2" name="Freeform 755"/>
          <p:cNvSpPr>
            <a:spLocks/>
          </p:cNvSpPr>
          <p:nvPr/>
        </p:nvSpPr>
        <p:spPr bwMode="auto">
          <a:xfrm>
            <a:off x="5564187" y="3805238"/>
            <a:ext cx="153988" cy="155575"/>
          </a:xfrm>
          <a:custGeom>
            <a:avLst/>
            <a:gdLst>
              <a:gd name="T0" fmla="*/ 153988 w 141"/>
              <a:gd name="T1" fmla="*/ 19050 h 147"/>
              <a:gd name="T2" fmla="*/ 144159 w 141"/>
              <a:gd name="T3" fmla="*/ 0 h 147"/>
              <a:gd name="T4" fmla="*/ 0 w 141"/>
              <a:gd name="T5" fmla="*/ 135467 h 147"/>
              <a:gd name="T6" fmla="*/ 0 w 141"/>
              <a:gd name="T7" fmla="*/ 135467 h 147"/>
              <a:gd name="T8" fmla="*/ 9829 w 141"/>
              <a:gd name="T9" fmla="*/ 155575 h 147"/>
              <a:gd name="T10" fmla="*/ 9829 w 141"/>
              <a:gd name="T11" fmla="*/ 155575 h 147"/>
              <a:gd name="T12" fmla="*/ 153988 w 141"/>
              <a:gd name="T13" fmla="*/ 1905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7"/>
              <a:gd name="T23" fmla="*/ 141 w 141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7">
                <a:moveTo>
                  <a:pt x="141" y="18"/>
                </a:moveTo>
                <a:lnTo>
                  <a:pt x="132" y="0"/>
                </a:lnTo>
                <a:lnTo>
                  <a:pt x="0" y="128"/>
                </a:lnTo>
                <a:lnTo>
                  <a:pt x="9" y="147"/>
                </a:lnTo>
                <a:lnTo>
                  <a:pt x="14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" name="Freeform 756"/>
          <p:cNvSpPr>
            <a:spLocks/>
          </p:cNvSpPr>
          <p:nvPr/>
        </p:nvSpPr>
        <p:spPr bwMode="auto">
          <a:xfrm>
            <a:off x="5238750" y="3940175"/>
            <a:ext cx="334962" cy="252413"/>
          </a:xfrm>
          <a:custGeom>
            <a:avLst/>
            <a:gdLst>
              <a:gd name="T0" fmla="*/ 334962 w 309"/>
              <a:gd name="T1" fmla="*/ 20151 h 238"/>
              <a:gd name="T2" fmla="*/ 325206 w 309"/>
              <a:gd name="T3" fmla="*/ 0 h 238"/>
              <a:gd name="T4" fmla="*/ 0 w 309"/>
              <a:gd name="T5" fmla="*/ 233323 h 238"/>
              <a:gd name="T6" fmla="*/ 0 w 309"/>
              <a:gd name="T7" fmla="*/ 233323 h 238"/>
              <a:gd name="T8" fmla="*/ 8672 w 309"/>
              <a:gd name="T9" fmla="*/ 252413 h 238"/>
              <a:gd name="T10" fmla="*/ 8672 w 309"/>
              <a:gd name="T11" fmla="*/ 252413 h 238"/>
              <a:gd name="T12" fmla="*/ 334962 w 309"/>
              <a:gd name="T13" fmla="*/ 20151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9"/>
              <a:gd name="T22" fmla="*/ 0 h 238"/>
              <a:gd name="T23" fmla="*/ 309 w 309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9" h="238">
                <a:moveTo>
                  <a:pt x="309" y="19"/>
                </a:moveTo>
                <a:lnTo>
                  <a:pt x="300" y="0"/>
                </a:lnTo>
                <a:lnTo>
                  <a:pt x="0" y="220"/>
                </a:lnTo>
                <a:lnTo>
                  <a:pt x="8" y="238"/>
                </a:lnTo>
                <a:lnTo>
                  <a:pt x="309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" name="Freeform 757"/>
          <p:cNvSpPr>
            <a:spLocks/>
          </p:cNvSpPr>
          <p:nvPr/>
        </p:nvSpPr>
        <p:spPr bwMode="auto">
          <a:xfrm>
            <a:off x="4873625" y="4173538"/>
            <a:ext cx="374650" cy="193675"/>
          </a:xfrm>
          <a:custGeom>
            <a:avLst/>
            <a:gdLst>
              <a:gd name="T0" fmla="*/ 374650 w 344"/>
              <a:gd name="T1" fmla="*/ 19050 h 183"/>
              <a:gd name="T2" fmla="*/ 365937 w 344"/>
              <a:gd name="T3" fmla="*/ 0 h 183"/>
              <a:gd name="T4" fmla="*/ 0 w 344"/>
              <a:gd name="T5" fmla="*/ 174625 h 183"/>
              <a:gd name="T6" fmla="*/ 9802 w 344"/>
              <a:gd name="T7" fmla="*/ 193675 h 183"/>
              <a:gd name="T8" fmla="*/ 374650 w 344"/>
              <a:gd name="T9" fmla="*/ 19050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83"/>
              <a:gd name="T17" fmla="*/ 344 w 344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83">
                <a:moveTo>
                  <a:pt x="344" y="18"/>
                </a:moveTo>
                <a:lnTo>
                  <a:pt x="336" y="0"/>
                </a:lnTo>
                <a:lnTo>
                  <a:pt x="0" y="165"/>
                </a:lnTo>
                <a:lnTo>
                  <a:pt x="9" y="183"/>
                </a:lnTo>
                <a:lnTo>
                  <a:pt x="344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" name="Freeform 758"/>
          <p:cNvSpPr>
            <a:spLocks/>
          </p:cNvSpPr>
          <p:nvPr/>
        </p:nvSpPr>
        <p:spPr bwMode="auto">
          <a:xfrm>
            <a:off x="3625850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6" name="Freeform 759"/>
          <p:cNvSpPr>
            <a:spLocks/>
          </p:cNvSpPr>
          <p:nvPr/>
        </p:nvSpPr>
        <p:spPr bwMode="auto">
          <a:xfrm>
            <a:off x="3492500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7" name="Freeform 760"/>
          <p:cNvSpPr>
            <a:spLocks/>
          </p:cNvSpPr>
          <p:nvPr/>
        </p:nvSpPr>
        <p:spPr bwMode="auto">
          <a:xfrm>
            <a:off x="3492500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8" name="Freeform 761"/>
          <p:cNvSpPr>
            <a:spLocks/>
          </p:cNvSpPr>
          <p:nvPr/>
        </p:nvSpPr>
        <p:spPr bwMode="auto">
          <a:xfrm>
            <a:off x="4441825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9" name="Freeform 762"/>
          <p:cNvSpPr>
            <a:spLocks/>
          </p:cNvSpPr>
          <p:nvPr/>
        </p:nvSpPr>
        <p:spPr bwMode="auto">
          <a:xfrm>
            <a:off x="4344987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0" name="Freeform 763"/>
          <p:cNvSpPr>
            <a:spLocks/>
          </p:cNvSpPr>
          <p:nvPr/>
        </p:nvSpPr>
        <p:spPr bwMode="auto">
          <a:xfrm>
            <a:off x="4135437" y="4522788"/>
            <a:ext cx="220663" cy="88900"/>
          </a:xfrm>
          <a:custGeom>
            <a:avLst/>
            <a:gdLst>
              <a:gd name="T0" fmla="*/ 220663 w 203"/>
              <a:gd name="T1" fmla="*/ 19280 h 83"/>
              <a:gd name="T2" fmla="*/ 210880 w 203"/>
              <a:gd name="T3" fmla="*/ 0 h 83"/>
              <a:gd name="T4" fmla="*/ 0 w 203"/>
              <a:gd name="T5" fmla="*/ 68549 h 83"/>
              <a:gd name="T6" fmla="*/ 0 w 203"/>
              <a:gd name="T7" fmla="*/ 68549 h 83"/>
              <a:gd name="T8" fmla="*/ 0 w 203"/>
              <a:gd name="T9" fmla="*/ 88900 h 83"/>
              <a:gd name="T10" fmla="*/ 9783 w 203"/>
              <a:gd name="T11" fmla="*/ 88900 h 83"/>
              <a:gd name="T12" fmla="*/ 220663 w 203"/>
              <a:gd name="T13" fmla="*/ 19280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83"/>
              <a:gd name="T23" fmla="*/ 203 w 203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83">
                <a:moveTo>
                  <a:pt x="203" y="18"/>
                </a:moveTo>
                <a:lnTo>
                  <a:pt x="194" y="0"/>
                </a:lnTo>
                <a:lnTo>
                  <a:pt x="0" y="64"/>
                </a:lnTo>
                <a:lnTo>
                  <a:pt x="0" y="83"/>
                </a:lnTo>
                <a:lnTo>
                  <a:pt x="9" y="83"/>
                </a:lnTo>
                <a:lnTo>
                  <a:pt x="203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1" name="Freeform 764"/>
          <p:cNvSpPr>
            <a:spLocks/>
          </p:cNvSpPr>
          <p:nvPr/>
        </p:nvSpPr>
        <p:spPr bwMode="auto">
          <a:xfrm>
            <a:off x="3884612" y="4591050"/>
            <a:ext cx="250825" cy="39688"/>
          </a:xfrm>
          <a:custGeom>
            <a:avLst/>
            <a:gdLst>
              <a:gd name="T0" fmla="*/ 250825 w 230"/>
              <a:gd name="T1" fmla="*/ 20380 h 37"/>
              <a:gd name="T2" fmla="*/ 250825 w 230"/>
              <a:gd name="T3" fmla="*/ 0 h 37"/>
              <a:gd name="T4" fmla="*/ 0 w 230"/>
              <a:gd name="T5" fmla="*/ 20380 h 37"/>
              <a:gd name="T6" fmla="*/ 0 w 230"/>
              <a:gd name="T7" fmla="*/ 20380 h 37"/>
              <a:gd name="T8" fmla="*/ 0 w 230"/>
              <a:gd name="T9" fmla="*/ 39688 h 37"/>
              <a:gd name="T10" fmla="*/ 0 w 230"/>
              <a:gd name="T11" fmla="*/ 39688 h 37"/>
              <a:gd name="T12" fmla="*/ 250825 w 230"/>
              <a:gd name="T13" fmla="*/ 203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"/>
              <a:gd name="T23" fmla="*/ 230 w 230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">
                <a:moveTo>
                  <a:pt x="230" y="19"/>
                </a:moveTo>
                <a:lnTo>
                  <a:pt x="230" y="0"/>
                </a:lnTo>
                <a:lnTo>
                  <a:pt x="0" y="19"/>
                </a:lnTo>
                <a:lnTo>
                  <a:pt x="0" y="37"/>
                </a:lnTo>
                <a:lnTo>
                  <a:pt x="230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2" name="Freeform 765"/>
          <p:cNvSpPr>
            <a:spLocks/>
          </p:cNvSpPr>
          <p:nvPr/>
        </p:nvSpPr>
        <p:spPr bwMode="auto">
          <a:xfrm>
            <a:off x="3635375" y="4581525"/>
            <a:ext cx="249237" cy="49213"/>
          </a:xfrm>
          <a:custGeom>
            <a:avLst/>
            <a:gdLst>
              <a:gd name="T0" fmla="*/ 249237 w 230"/>
              <a:gd name="T1" fmla="*/ 49213 h 46"/>
              <a:gd name="T2" fmla="*/ 249237 w 230"/>
              <a:gd name="T3" fmla="*/ 29956 h 46"/>
              <a:gd name="T4" fmla="*/ 0 w 230"/>
              <a:gd name="T5" fmla="*/ 0 h 46"/>
              <a:gd name="T6" fmla="*/ 0 w 230"/>
              <a:gd name="T7" fmla="*/ 19257 h 46"/>
              <a:gd name="T8" fmla="*/ 249237 w 230"/>
              <a:gd name="T9" fmla="*/ 49213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46"/>
              <a:gd name="T17" fmla="*/ 230 w 230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46">
                <a:moveTo>
                  <a:pt x="230" y="46"/>
                </a:moveTo>
                <a:lnTo>
                  <a:pt x="230" y="28"/>
                </a:lnTo>
                <a:lnTo>
                  <a:pt x="0" y="0"/>
                </a:lnTo>
                <a:lnTo>
                  <a:pt x="0" y="18"/>
                </a:lnTo>
                <a:lnTo>
                  <a:pt x="230" y="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3" name="Freeform 766"/>
          <p:cNvSpPr>
            <a:spLocks/>
          </p:cNvSpPr>
          <p:nvPr/>
        </p:nvSpPr>
        <p:spPr bwMode="auto">
          <a:xfrm>
            <a:off x="4489450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" name="Freeform 767"/>
          <p:cNvSpPr>
            <a:spLocks/>
          </p:cNvSpPr>
          <p:nvPr/>
        </p:nvSpPr>
        <p:spPr bwMode="auto">
          <a:xfrm>
            <a:off x="4460875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" name="Freeform 768"/>
          <p:cNvSpPr>
            <a:spLocks/>
          </p:cNvSpPr>
          <p:nvPr/>
        </p:nvSpPr>
        <p:spPr bwMode="auto">
          <a:xfrm>
            <a:off x="4460875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6" name="Freeform 769"/>
          <p:cNvSpPr>
            <a:spLocks/>
          </p:cNvSpPr>
          <p:nvPr/>
        </p:nvSpPr>
        <p:spPr bwMode="auto">
          <a:xfrm>
            <a:off x="4759325" y="3105150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7" name="Freeform 770"/>
          <p:cNvSpPr>
            <a:spLocks/>
          </p:cNvSpPr>
          <p:nvPr/>
        </p:nvSpPr>
        <p:spPr bwMode="auto">
          <a:xfrm>
            <a:off x="4605337" y="3338513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8" name="Freeform 771"/>
          <p:cNvSpPr>
            <a:spLocks/>
          </p:cNvSpPr>
          <p:nvPr/>
        </p:nvSpPr>
        <p:spPr bwMode="auto">
          <a:xfrm>
            <a:off x="4518025" y="3590925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9" name="Freeform 772"/>
          <p:cNvSpPr>
            <a:spLocks/>
          </p:cNvSpPr>
          <p:nvPr/>
        </p:nvSpPr>
        <p:spPr bwMode="auto">
          <a:xfrm>
            <a:off x="4489450" y="3854450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0" name="Freeform 773"/>
          <p:cNvSpPr>
            <a:spLocks/>
          </p:cNvSpPr>
          <p:nvPr/>
        </p:nvSpPr>
        <p:spPr bwMode="auto">
          <a:xfrm>
            <a:off x="3559175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Freeform 774"/>
          <p:cNvSpPr>
            <a:spLocks/>
          </p:cNvSpPr>
          <p:nvPr/>
        </p:nvSpPr>
        <p:spPr bwMode="auto">
          <a:xfrm>
            <a:off x="3433762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Freeform 775"/>
          <p:cNvSpPr>
            <a:spLocks/>
          </p:cNvSpPr>
          <p:nvPr/>
        </p:nvSpPr>
        <p:spPr bwMode="auto">
          <a:xfrm>
            <a:off x="3433762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776"/>
          <p:cNvSpPr>
            <a:spLocks/>
          </p:cNvSpPr>
          <p:nvPr/>
        </p:nvSpPr>
        <p:spPr bwMode="auto">
          <a:xfrm>
            <a:off x="4297362" y="4232275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777"/>
          <p:cNvSpPr>
            <a:spLocks/>
          </p:cNvSpPr>
          <p:nvPr/>
        </p:nvSpPr>
        <p:spPr bwMode="auto">
          <a:xfrm>
            <a:off x="4067175" y="4086225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Freeform 778"/>
          <p:cNvSpPr>
            <a:spLocks/>
          </p:cNvSpPr>
          <p:nvPr/>
        </p:nvSpPr>
        <p:spPr bwMode="auto">
          <a:xfrm>
            <a:off x="3817937" y="3960813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" name="Freeform 779"/>
          <p:cNvSpPr>
            <a:spLocks/>
          </p:cNvSpPr>
          <p:nvPr/>
        </p:nvSpPr>
        <p:spPr bwMode="auto">
          <a:xfrm>
            <a:off x="3568700" y="3873500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" name="Freeform 780"/>
          <p:cNvSpPr>
            <a:spLocks/>
          </p:cNvSpPr>
          <p:nvPr/>
        </p:nvSpPr>
        <p:spPr bwMode="auto">
          <a:xfrm>
            <a:off x="4999037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" name="Freeform 781"/>
          <p:cNvSpPr>
            <a:spLocks/>
          </p:cNvSpPr>
          <p:nvPr/>
        </p:nvSpPr>
        <p:spPr bwMode="auto">
          <a:xfrm>
            <a:off x="4959350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" name="Freeform 782"/>
          <p:cNvSpPr>
            <a:spLocks/>
          </p:cNvSpPr>
          <p:nvPr/>
        </p:nvSpPr>
        <p:spPr bwMode="auto">
          <a:xfrm>
            <a:off x="4959350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" name="Freeform 783"/>
          <p:cNvSpPr>
            <a:spLocks/>
          </p:cNvSpPr>
          <p:nvPr/>
        </p:nvSpPr>
        <p:spPr bwMode="auto">
          <a:xfrm>
            <a:off x="4508500" y="4183063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" name="Freeform 784"/>
          <p:cNvSpPr>
            <a:spLocks/>
          </p:cNvSpPr>
          <p:nvPr/>
        </p:nvSpPr>
        <p:spPr bwMode="auto">
          <a:xfrm>
            <a:off x="4721225" y="3930650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" name="Freeform 785"/>
          <p:cNvSpPr>
            <a:spLocks/>
          </p:cNvSpPr>
          <p:nvPr/>
        </p:nvSpPr>
        <p:spPr bwMode="auto">
          <a:xfrm>
            <a:off x="4873625" y="3668713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" name="Freeform 786"/>
          <p:cNvSpPr>
            <a:spLocks/>
          </p:cNvSpPr>
          <p:nvPr/>
        </p:nvSpPr>
        <p:spPr bwMode="auto">
          <a:xfrm>
            <a:off x="4968875" y="3397250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" name="Freeform 787"/>
          <p:cNvSpPr>
            <a:spLocks/>
          </p:cNvSpPr>
          <p:nvPr/>
        </p:nvSpPr>
        <p:spPr bwMode="auto">
          <a:xfrm>
            <a:off x="6005512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" name="Freeform 788"/>
          <p:cNvSpPr>
            <a:spLocks/>
          </p:cNvSpPr>
          <p:nvPr/>
        </p:nvSpPr>
        <p:spPr bwMode="auto">
          <a:xfrm>
            <a:off x="5967412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" name="Freeform 789"/>
          <p:cNvSpPr>
            <a:spLocks/>
          </p:cNvSpPr>
          <p:nvPr/>
        </p:nvSpPr>
        <p:spPr bwMode="auto">
          <a:xfrm>
            <a:off x="5967412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" name="Freeform 790"/>
          <p:cNvSpPr>
            <a:spLocks/>
          </p:cNvSpPr>
          <p:nvPr/>
        </p:nvSpPr>
        <p:spPr bwMode="auto">
          <a:xfrm>
            <a:off x="6035675" y="3397250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" name="Freeform 791"/>
          <p:cNvSpPr>
            <a:spLocks/>
          </p:cNvSpPr>
          <p:nvPr/>
        </p:nvSpPr>
        <p:spPr bwMode="auto">
          <a:xfrm>
            <a:off x="6102350" y="3727450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" name="Freeform 792"/>
          <p:cNvSpPr>
            <a:spLocks/>
          </p:cNvSpPr>
          <p:nvPr/>
        </p:nvSpPr>
        <p:spPr bwMode="auto">
          <a:xfrm>
            <a:off x="6083300" y="4048125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" name="Freeform 793"/>
          <p:cNvSpPr>
            <a:spLocks/>
          </p:cNvSpPr>
          <p:nvPr/>
        </p:nvSpPr>
        <p:spPr bwMode="auto">
          <a:xfrm>
            <a:off x="6005512" y="4367213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" name="Oval 794"/>
          <p:cNvSpPr>
            <a:spLocks noChangeArrowheads="1"/>
          </p:cNvSpPr>
          <p:nvPr/>
        </p:nvSpPr>
        <p:spPr bwMode="auto">
          <a:xfrm>
            <a:off x="5843587" y="3270250"/>
            <a:ext cx="401638" cy="252413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" name="Oval 795"/>
          <p:cNvSpPr>
            <a:spLocks noChangeArrowheads="1"/>
          </p:cNvSpPr>
          <p:nvPr/>
        </p:nvSpPr>
        <p:spPr bwMode="auto">
          <a:xfrm>
            <a:off x="5842000" y="3270250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" name="Rectangle 796"/>
          <p:cNvSpPr>
            <a:spLocks noChangeArrowheads="1"/>
          </p:cNvSpPr>
          <p:nvPr/>
        </p:nvSpPr>
        <p:spPr bwMode="auto">
          <a:xfrm>
            <a:off x="5927725" y="3328988"/>
            <a:ext cx="21113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194" name="Freeform 797"/>
          <p:cNvSpPr>
            <a:spLocks/>
          </p:cNvSpPr>
          <p:nvPr/>
        </p:nvSpPr>
        <p:spPr bwMode="auto">
          <a:xfrm>
            <a:off x="4768850" y="4630738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" name="Freeform 798"/>
          <p:cNvSpPr>
            <a:spLocks/>
          </p:cNvSpPr>
          <p:nvPr/>
        </p:nvSpPr>
        <p:spPr bwMode="auto">
          <a:xfrm>
            <a:off x="4672012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" name="Freeform 799"/>
          <p:cNvSpPr>
            <a:spLocks/>
          </p:cNvSpPr>
          <p:nvPr/>
        </p:nvSpPr>
        <p:spPr bwMode="auto">
          <a:xfrm>
            <a:off x="4672012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" name="Freeform 800"/>
          <p:cNvSpPr>
            <a:spLocks/>
          </p:cNvSpPr>
          <p:nvPr/>
        </p:nvSpPr>
        <p:spPr bwMode="auto">
          <a:xfrm>
            <a:off x="5611812" y="4970463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" name="Freeform 801"/>
          <p:cNvSpPr>
            <a:spLocks/>
          </p:cNvSpPr>
          <p:nvPr/>
        </p:nvSpPr>
        <p:spPr bwMode="auto">
          <a:xfrm>
            <a:off x="5449887" y="4979988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" name="Freeform 802"/>
          <p:cNvSpPr>
            <a:spLocks/>
          </p:cNvSpPr>
          <p:nvPr/>
        </p:nvSpPr>
        <p:spPr bwMode="auto">
          <a:xfrm>
            <a:off x="5286375" y="4940300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" name="Freeform 803"/>
          <p:cNvSpPr>
            <a:spLocks/>
          </p:cNvSpPr>
          <p:nvPr/>
        </p:nvSpPr>
        <p:spPr bwMode="auto">
          <a:xfrm>
            <a:off x="5141912" y="4892675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" name="Freeform 804"/>
          <p:cNvSpPr>
            <a:spLocks/>
          </p:cNvSpPr>
          <p:nvPr/>
        </p:nvSpPr>
        <p:spPr bwMode="auto">
          <a:xfrm>
            <a:off x="4999037" y="4814888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2" name="Freeform 805"/>
          <p:cNvSpPr>
            <a:spLocks/>
          </p:cNvSpPr>
          <p:nvPr/>
        </p:nvSpPr>
        <p:spPr bwMode="auto">
          <a:xfrm>
            <a:off x="4864100" y="4727575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3" name="Freeform 806"/>
          <p:cNvSpPr>
            <a:spLocks/>
          </p:cNvSpPr>
          <p:nvPr/>
        </p:nvSpPr>
        <p:spPr bwMode="auto">
          <a:xfrm>
            <a:off x="4759325" y="4621213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4" name="Oval 807"/>
          <p:cNvSpPr>
            <a:spLocks noChangeArrowheads="1"/>
          </p:cNvSpPr>
          <p:nvPr/>
        </p:nvSpPr>
        <p:spPr bwMode="auto">
          <a:xfrm>
            <a:off x="6140450" y="265906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" name="Oval 808"/>
          <p:cNvSpPr>
            <a:spLocks noChangeArrowheads="1"/>
          </p:cNvSpPr>
          <p:nvPr/>
        </p:nvSpPr>
        <p:spPr bwMode="auto">
          <a:xfrm>
            <a:off x="6138862" y="2657475"/>
            <a:ext cx="406400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6" name="Rectangle 809"/>
          <p:cNvSpPr>
            <a:spLocks noChangeArrowheads="1"/>
          </p:cNvSpPr>
          <p:nvPr/>
        </p:nvSpPr>
        <p:spPr bwMode="auto">
          <a:xfrm>
            <a:off x="6210300" y="2716213"/>
            <a:ext cx="246062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207" name="Oval 810"/>
          <p:cNvSpPr>
            <a:spLocks noChangeArrowheads="1"/>
          </p:cNvSpPr>
          <p:nvPr/>
        </p:nvSpPr>
        <p:spPr bwMode="auto">
          <a:xfrm>
            <a:off x="5765800" y="4854575"/>
            <a:ext cx="403225" cy="25082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8" name="Oval 811"/>
          <p:cNvSpPr>
            <a:spLocks noChangeArrowheads="1"/>
          </p:cNvSpPr>
          <p:nvPr/>
        </p:nvSpPr>
        <p:spPr bwMode="auto">
          <a:xfrm>
            <a:off x="5765800" y="4851400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9" name="Rectangle 812"/>
          <p:cNvSpPr>
            <a:spLocks noChangeArrowheads="1"/>
          </p:cNvSpPr>
          <p:nvPr/>
        </p:nvSpPr>
        <p:spPr bwMode="auto">
          <a:xfrm>
            <a:off x="5834062" y="4914900"/>
            <a:ext cx="24765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210" name="Oval 813"/>
          <p:cNvSpPr>
            <a:spLocks noChangeArrowheads="1"/>
          </p:cNvSpPr>
          <p:nvPr/>
        </p:nvSpPr>
        <p:spPr bwMode="auto">
          <a:xfrm>
            <a:off x="4795837" y="298926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1" name="Oval 814"/>
          <p:cNvSpPr>
            <a:spLocks noChangeArrowheads="1"/>
          </p:cNvSpPr>
          <p:nvPr/>
        </p:nvSpPr>
        <p:spPr bwMode="auto">
          <a:xfrm>
            <a:off x="4795837" y="2987675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2" name="Rectangle 815"/>
          <p:cNvSpPr>
            <a:spLocks noChangeArrowheads="1"/>
          </p:cNvSpPr>
          <p:nvPr/>
        </p:nvSpPr>
        <p:spPr bwMode="auto">
          <a:xfrm>
            <a:off x="4854575" y="3036888"/>
            <a:ext cx="26828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213" name="Oval 816"/>
          <p:cNvSpPr>
            <a:spLocks noChangeArrowheads="1"/>
          </p:cNvSpPr>
          <p:nvPr/>
        </p:nvSpPr>
        <p:spPr bwMode="auto">
          <a:xfrm>
            <a:off x="3068637" y="4437063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4" name="Oval 817"/>
          <p:cNvSpPr>
            <a:spLocks noChangeArrowheads="1"/>
          </p:cNvSpPr>
          <p:nvPr/>
        </p:nvSpPr>
        <p:spPr bwMode="auto">
          <a:xfrm>
            <a:off x="3068637" y="4433888"/>
            <a:ext cx="404813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" name="Rectangle 818"/>
          <p:cNvSpPr>
            <a:spLocks noChangeArrowheads="1"/>
          </p:cNvSpPr>
          <p:nvPr/>
        </p:nvSpPr>
        <p:spPr bwMode="auto">
          <a:xfrm>
            <a:off x="3138487" y="4495800"/>
            <a:ext cx="261938" cy="150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216" name="Oval 819"/>
          <p:cNvSpPr>
            <a:spLocks noChangeArrowheads="1"/>
          </p:cNvSpPr>
          <p:nvPr/>
        </p:nvSpPr>
        <p:spPr bwMode="auto">
          <a:xfrm>
            <a:off x="4318000" y="4300538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7" name="Oval 820"/>
          <p:cNvSpPr>
            <a:spLocks noChangeArrowheads="1"/>
          </p:cNvSpPr>
          <p:nvPr/>
        </p:nvSpPr>
        <p:spPr bwMode="auto">
          <a:xfrm>
            <a:off x="4316412" y="4298950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8" name="Rectangle 821"/>
          <p:cNvSpPr>
            <a:spLocks noChangeArrowheads="1"/>
          </p:cNvSpPr>
          <p:nvPr/>
        </p:nvSpPr>
        <p:spPr bwMode="auto">
          <a:xfrm>
            <a:off x="4375150" y="4356100"/>
            <a:ext cx="2825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3219" name="Oval 822"/>
          <p:cNvSpPr>
            <a:spLocks noChangeArrowheads="1"/>
          </p:cNvSpPr>
          <p:nvPr/>
        </p:nvSpPr>
        <p:spPr bwMode="auto">
          <a:xfrm>
            <a:off x="2973387" y="370681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0" name="Oval 823"/>
          <p:cNvSpPr>
            <a:spLocks noChangeArrowheads="1"/>
          </p:cNvSpPr>
          <p:nvPr/>
        </p:nvSpPr>
        <p:spPr bwMode="auto">
          <a:xfrm>
            <a:off x="2971800" y="3706813"/>
            <a:ext cx="406400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1" name="Rectangle 824"/>
          <p:cNvSpPr>
            <a:spLocks noChangeArrowheads="1"/>
          </p:cNvSpPr>
          <p:nvPr/>
        </p:nvSpPr>
        <p:spPr bwMode="auto">
          <a:xfrm>
            <a:off x="3051175" y="3765550"/>
            <a:ext cx="2317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sz="1000" b="1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Digraphs 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95763" cy="4530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digraph</a:t>
            </a:r>
            <a:r>
              <a:rPr lang="en-US" dirty="0"/>
              <a:t> is a graph whose edges are all directed</a:t>
            </a:r>
          </a:p>
          <a:p>
            <a:pPr lvl="1"/>
            <a:r>
              <a:rPr lang="en-US" sz="2400" dirty="0"/>
              <a:t>Short for “directed graph”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One-way streets</a:t>
            </a:r>
          </a:p>
          <a:p>
            <a:pPr lvl="1"/>
            <a:r>
              <a:rPr lang="en-US" dirty="0"/>
              <a:t>Flights</a:t>
            </a:r>
          </a:p>
          <a:p>
            <a:pPr lvl="1"/>
            <a:r>
              <a:rPr lang="en-US" dirty="0"/>
              <a:t>Task scheduling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4FF-6A81-48B5-B72A-33BBCD0E4F20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2202-5AE5-4BF3-AC10-7B94002467EA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2095500"/>
            <a:ext cx="2828925" cy="3352800"/>
            <a:chOff x="3600" y="1320"/>
            <a:chExt cx="1782" cy="2112"/>
          </a:xfrm>
          <a:solidFill>
            <a:srgbClr val="00B050"/>
          </a:solidFill>
        </p:grpSpPr>
        <p:sp>
          <p:nvSpPr>
            <p:cNvPr id="1818629" name="Oval 5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1818630" name="Oval 6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latin typeface="Tahoma" pitchFamily="34" charset="0"/>
                </a:rPr>
                <a:t>E</a:t>
              </a:r>
            </a:p>
          </p:txBody>
        </p:sp>
        <p:sp>
          <p:nvSpPr>
            <p:cNvPr id="1818632" name="Oval 8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1818633" name="Oval 9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1818634" name="AutoShape 10"/>
            <p:cNvCxnSpPr>
              <a:cxnSpLocks noChangeShapeType="1"/>
              <a:stCxn id="1818629" idx="1"/>
              <a:endCxn id="1818630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35" name="AutoShape 11"/>
            <p:cNvCxnSpPr>
              <a:cxnSpLocks noChangeShapeType="1"/>
              <a:stCxn id="1818629" idx="7"/>
              <a:endCxn id="1818632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36" name="AutoShape 12"/>
            <p:cNvCxnSpPr>
              <a:cxnSpLocks noChangeShapeType="1"/>
              <a:stCxn id="1818630" idx="0"/>
              <a:endCxn id="1818631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37" name="AutoShape 13"/>
            <p:cNvCxnSpPr>
              <a:cxnSpLocks noChangeShapeType="1"/>
              <a:stCxn id="1818633" idx="1"/>
              <a:endCxn id="1818631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38" name="AutoShape 14"/>
            <p:cNvCxnSpPr>
              <a:cxnSpLocks noChangeShapeType="1"/>
              <a:stCxn id="1818632" idx="0"/>
              <a:endCxn id="1818633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39" name="AutoShape 15"/>
            <p:cNvCxnSpPr>
              <a:cxnSpLocks noChangeShapeType="1"/>
              <a:stCxn id="1818629" idx="0"/>
              <a:endCxn id="1818633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40" name="AutoShape 16"/>
            <p:cNvCxnSpPr>
              <a:cxnSpLocks noChangeShapeType="1"/>
              <a:stCxn id="1818630" idx="7"/>
              <a:endCxn id="1818633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818641" name="AutoShape 17"/>
            <p:cNvCxnSpPr>
              <a:cxnSpLocks noChangeShapeType="1"/>
              <a:stCxn id="1818629" idx="2"/>
              <a:endCxn id="1818631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grpFill/>
            <a:ln w="381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93762"/>
          </a:xfrm>
        </p:spPr>
        <p:txBody>
          <a:bodyPr/>
          <a:lstStyle/>
          <a:p>
            <a:r>
              <a:rPr lang="en-US" altLang="en-US" dirty="0"/>
              <a:t>Digraph Application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295400"/>
            <a:ext cx="8261350" cy="11430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FF00"/>
                </a:solidFill>
              </a:rPr>
              <a:t>Scheduling:</a:t>
            </a:r>
            <a:r>
              <a:rPr lang="en-US" altLang="en-US" sz="2800" dirty="0"/>
              <a:t> edge </a:t>
            </a:r>
            <a:r>
              <a:rPr lang="en-US" altLang="en-US" sz="2800" dirty="0">
                <a:solidFill>
                  <a:srgbClr val="FFFF00"/>
                </a:solidFill>
              </a:rPr>
              <a:t>(</a:t>
            </a:r>
            <a:r>
              <a:rPr lang="en-US" altLang="en-US" sz="2800" dirty="0" err="1">
                <a:solidFill>
                  <a:srgbClr val="FFFF00"/>
                </a:solidFill>
              </a:rPr>
              <a:t>a,b</a:t>
            </a:r>
            <a:r>
              <a:rPr lang="en-US" altLang="en-US" sz="2800" dirty="0">
                <a:solidFill>
                  <a:srgbClr val="FFFF00"/>
                </a:solidFill>
              </a:rPr>
              <a:t>)</a:t>
            </a:r>
            <a:r>
              <a:rPr lang="en-US" altLang="en-US" sz="2800" dirty="0"/>
              <a:t> means task </a:t>
            </a:r>
            <a:r>
              <a:rPr lang="en-US" altLang="en-US" sz="2800" dirty="0">
                <a:solidFill>
                  <a:schemeClr val="tx2"/>
                </a:solidFill>
              </a:rPr>
              <a:t>a must be completed before b can be started</a:t>
            </a:r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0"/>
          </p:nvPr>
        </p:nvSpPr>
        <p:spPr>
          <a:ln w="38100"/>
        </p:spPr>
        <p:txBody>
          <a:bodyPr/>
          <a:lstStyle/>
          <a:p>
            <a:fld id="{5E9E1A51-FF74-4D6F-BA50-76E36F2A34A1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>
          <a:ln w="38100"/>
        </p:spPr>
        <p:txBody>
          <a:bodyPr/>
          <a:lstStyle/>
          <a:p>
            <a:fld id="{A301053A-0B65-4008-9565-DC7E36A14F53}" type="slidenum">
              <a:rPr lang="en-US"/>
              <a:pPr/>
              <a:t>24</a:t>
            </a:fld>
            <a:endParaRPr lang="en-US"/>
          </a:p>
        </p:txBody>
      </p:sp>
      <p:sp>
        <p:nvSpPr>
          <p:cNvPr id="1591300" name="Oval 4"/>
          <p:cNvSpPr>
            <a:spLocks noChangeArrowheads="1"/>
          </p:cNvSpPr>
          <p:nvPr/>
        </p:nvSpPr>
        <p:spPr bwMode="auto">
          <a:xfrm>
            <a:off x="6781800" y="5302250"/>
            <a:ext cx="1676400" cy="10223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The good life</a:t>
            </a:r>
          </a:p>
          <a:p>
            <a:pPr algn="ctr" eaLnBrk="1" hangingPunct="1"/>
            <a:r>
              <a:rPr lang="en-US" sz="1600" dirty="0">
                <a:latin typeface="Tahoma" pitchFamily="34" charset="0"/>
              </a:rPr>
              <a:t>(CS 1D)</a:t>
            </a:r>
          </a:p>
        </p:txBody>
      </p:sp>
      <p:sp>
        <p:nvSpPr>
          <p:cNvPr id="1591301" name="Oval 5"/>
          <p:cNvSpPr>
            <a:spLocks noChangeArrowheads="1"/>
          </p:cNvSpPr>
          <p:nvPr/>
        </p:nvSpPr>
        <p:spPr bwMode="auto">
          <a:xfrm>
            <a:off x="2986088" y="4724400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ics141</a:t>
            </a:r>
          </a:p>
        </p:txBody>
      </p:sp>
      <p:sp>
        <p:nvSpPr>
          <p:cNvPr id="1591302" name="Oval 6"/>
          <p:cNvSpPr>
            <a:spLocks noChangeArrowheads="1"/>
          </p:cNvSpPr>
          <p:nvPr/>
        </p:nvSpPr>
        <p:spPr bwMode="auto">
          <a:xfrm>
            <a:off x="1527175" y="4710113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ics131</a:t>
            </a:r>
          </a:p>
        </p:txBody>
      </p:sp>
      <p:sp>
        <p:nvSpPr>
          <p:cNvPr id="1591303" name="Oval 7"/>
          <p:cNvSpPr>
            <a:spLocks noChangeArrowheads="1"/>
          </p:cNvSpPr>
          <p:nvPr/>
        </p:nvSpPr>
        <p:spPr bwMode="auto">
          <a:xfrm>
            <a:off x="4405313" y="4724400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ics121</a:t>
            </a:r>
          </a:p>
        </p:txBody>
      </p:sp>
      <p:sp>
        <p:nvSpPr>
          <p:cNvPr id="1591304" name="Oval 8"/>
          <p:cNvSpPr>
            <a:spLocks noChangeArrowheads="1"/>
          </p:cNvSpPr>
          <p:nvPr/>
        </p:nvSpPr>
        <p:spPr bwMode="auto">
          <a:xfrm>
            <a:off x="2957513" y="3751263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ics53</a:t>
            </a:r>
          </a:p>
        </p:txBody>
      </p:sp>
      <p:sp>
        <p:nvSpPr>
          <p:cNvPr id="1591305" name="Oval 9"/>
          <p:cNvSpPr>
            <a:spLocks noChangeArrowheads="1"/>
          </p:cNvSpPr>
          <p:nvPr/>
        </p:nvSpPr>
        <p:spPr bwMode="auto">
          <a:xfrm>
            <a:off x="4405313" y="3808413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ics52</a:t>
            </a:r>
          </a:p>
        </p:txBody>
      </p:sp>
      <p:sp>
        <p:nvSpPr>
          <p:cNvPr id="1591306" name="Oval 10"/>
          <p:cNvSpPr>
            <a:spLocks noChangeArrowheads="1"/>
          </p:cNvSpPr>
          <p:nvPr/>
        </p:nvSpPr>
        <p:spPr bwMode="auto">
          <a:xfrm>
            <a:off x="1527175" y="3751263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ics51</a:t>
            </a:r>
          </a:p>
        </p:txBody>
      </p:sp>
      <p:sp>
        <p:nvSpPr>
          <p:cNvPr id="1591307" name="Oval 11"/>
          <p:cNvSpPr>
            <a:spLocks noChangeArrowheads="1"/>
          </p:cNvSpPr>
          <p:nvPr/>
        </p:nvSpPr>
        <p:spPr bwMode="auto">
          <a:xfrm>
            <a:off x="4419600" y="2708275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ics23</a:t>
            </a:r>
          </a:p>
        </p:txBody>
      </p:sp>
      <p:sp>
        <p:nvSpPr>
          <p:cNvPr id="1591308" name="Oval 12"/>
          <p:cNvSpPr>
            <a:spLocks noChangeArrowheads="1"/>
          </p:cNvSpPr>
          <p:nvPr/>
        </p:nvSpPr>
        <p:spPr bwMode="auto">
          <a:xfrm>
            <a:off x="2971800" y="2708275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ics22</a:t>
            </a:r>
          </a:p>
        </p:txBody>
      </p:sp>
      <p:sp>
        <p:nvSpPr>
          <p:cNvPr id="1591309" name="Oval 13"/>
          <p:cNvSpPr>
            <a:spLocks noChangeArrowheads="1"/>
          </p:cNvSpPr>
          <p:nvPr/>
        </p:nvSpPr>
        <p:spPr bwMode="auto">
          <a:xfrm>
            <a:off x="1527175" y="2708275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ics21</a:t>
            </a:r>
          </a:p>
        </p:txBody>
      </p:sp>
      <p:cxnSp>
        <p:nvCxnSpPr>
          <p:cNvPr id="1591310" name="AutoShape 14"/>
          <p:cNvCxnSpPr>
            <a:cxnSpLocks noChangeShapeType="1"/>
            <a:stCxn id="1591309" idx="6"/>
            <a:endCxn id="1591308" idx="2"/>
          </p:cNvCxnSpPr>
          <p:nvPr/>
        </p:nvCxnSpPr>
        <p:spPr bwMode="auto">
          <a:xfrm>
            <a:off x="2608263" y="2954338"/>
            <a:ext cx="3492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1" name="AutoShape 15"/>
          <p:cNvCxnSpPr>
            <a:cxnSpLocks noChangeShapeType="1"/>
            <a:stCxn id="1591308" idx="6"/>
            <a:endCxn id="1591307" idx="2"/>
          </p:cNvCxnSpPr>
          <p:nvPr/>
        </p:nvCxnSpPr>
        <p:spPr bwMode="auto">
          <a:xfrm>
            <a:off x="4052888" y="2954338"/>
            <a:ext cx="3524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2" name="AutoShape 16"/>
          <p:cNvCxnSpPr>
            <a:cxnSpLocks noChangeShapeType="1"/>
            <a:stCxn id="1591309" idx="4"/>
            <a:endCxn id="1591306" idx="0"/>
          </p:cNvCxnSpPr>
          <p:nvPr/>
        </p:nvCxnSpPr>
        <p:spPr bwMode="auto">
          <a:xfrm>
            <a:off x="2060575" y="3214688"/>
            <a:ext cx="0" cy="522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3" name="AutoShape 17"/>
          <p:cNvCxnSpPr>
            <a:cxnSpLocks noChangeShapeType="1"/>
            <a:stCxn id="1591307" idx="4"/>
            <a:endCxn id="1591305" idx="0"/>
          </p:cNvCxnSpPr>
          <p:nvPr/>
        </p:nvCxnSpPr>
        <p:spPr bwMode="auto">
          <a:xfrm flipH="1">
            <a:off x="4938713" y="3214688"/>
            <a:ext cx="14287" cy="579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4" name="AutoShape 18"/>
          <p:cNvCxnSpPr>
            <a:cxnSpLocks noChangeShapeType="1"/>
            <a:stCxn id="1591306" idx="6"/>
            <a:endCxn id="1591304" idx="2"/>
          </p:cNvCxnSpPr>
          <p:nvPr/>
        </p:nvCxnSpPr>
        <p:spPr bwMode="auto">
          <a:xfrm>
            <a:off x="2608263" y="3997325"/>
            <a:ext cx="334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5" name="AutoShape 19"/>
          <p:cNvCxnSpPr>
            <a:cxnSpLocks noChangeShapeType="1"/>
            <a:stCxn id="1591309" idx="5"/>
            <a:endCxn id="1591304" idx="1"/>
          </p:cNvCxnSpPr>
          <p:nvPr/>
        </p:nvCxnSpPr>
        <p:spPr bwMode="auto">
          <a:xfrm>
            <a:off x="2438400" y="3143250"/>
            <a:ext cx="674688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6" name="AutoShape 20"/>
          <p:cNvCxnSpPr>
            <a:cxnSpLocks noChangeShapeType="1"/>
            <a:stCxn id="1591308" idx="4"/>
            <a:endCxn id="1591304" idx="0"/>
          </p:cNvCxnSpPr>
          <p:nvPr/>
        </p:nvCxnSpPr>
        <p:spPr bwMode="auto">
          <a:xfrm flipH="1">
            <a:off x="3490913" y="3214688"/>
            <a:ext cx="14287" cy="522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7" name="AutoShape 21"/>
          <p:cNvCxnSpPr>
            <a:cxnSpLocks noChangeShapeType="1"/>
            <a:stCxn id="1591307" idx="3"/>
            <a:endCxn id="1591304" idx="7"/>
          </p:cNvCxnSpPr>
          <p:nvPr/>
        </p:nvCxnSpPr>
        <p:spPr bwMode="auto">
          <a:xfrm flipH="1">
            <a:off x="3868738" y="3143250"/>
            <a:ext cx="706437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8" name="AutoShape 22"/>
          <p:cNvCxnSpPr>
            <a:cxnSpLocks noChangeShapeType="1"/>
            <a:stCxn id="1591305" idx="4"/>
            <a:endCxn id="1591303" idx="0"/>
          </p:cNvCxnSpPr>
          <p:nvPr/>
        </p:nvCxnSpPr>
        <p:spPr bwMode="auto">
          <a:xfrm>
            <a:off x="4938713" y="4314825"/>
            <a:ext cx="0" cy="3952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19" name="AutoShape 23"/>
          <p:cNvCxnSpPr>
            <a:cxnSpLocks noChangeShapeType="1"/>
            <a:stCxn id="1591309" idx="2"/>
            <a:endCxn id="1591302" idx="2"/>
          </p:cNvCxnSpPr>
          <p:nvPr/>
        </p:nvCxnSpPr>
        <p:spPr bwMode="auto">
          <a:xfrm rot="10800000" flipH="1" flipV="1">
            <a:off x="1512888" y="2954338"/>
            <a:ext cx="1587" cy="2001837"/>
          </a:xfrm>
          <a:prstGeom prst="curvedConnector3">
            <a:avLst>
              <a:gd name="adj1" fmla="val -135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20" name="AutoShape 24"/>
          <p:cNvCxnSpPr>
            <a:cxnSpLocks noChangeShapeType="1"/>
            <a:stCxn id="1591306" idx="5"/>
            <a:endCxn id="1591301" idx="1"/>
          </p:cNvCxnSpPr>
          <p:nvPr/>
        </p:nvCxnSpPr>
        <p:spPr bwMode="auto">
          <a:xfrm>
            <a:off x="2438400" y="4186238"/>
            <a:ext cx="703263" cy="595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1321" name="Oval 25"/>
          <p:cNvSpPr>
            <a:spLocks noChangeArrowheads="1"/>
          </p:cNvSpPr>
          <p:nvPr/>
        </p:nvSpPr>
        <p:spPr bwMode="auto">
          <a:xfrm>
            <a:off x="7086600" y="4132263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ics161</a:t>
            </a:r>
          </a:p>
        </p:txBody>
      </p:sp>
      <p:sp>
        <p:nvSpPr>
          <p:cNvPr id="1591322" name="Oval 26"/>
          <p:cNvSpPr>
            <a:spLocks noChangeArrowheads="1"/>
          </p:cNvSpPr>
          <p:nvPr/>
        </p:nvSpPr>
        <p:spPr bwMode="auto">
          <a:xfrm>
            <a:off x="2514600" y="5638800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ics151</a:t>
            </a:r>
          </a:p>
        </p:txBody>
      </p:sp>
      <p:cxnSp>
        <p:nvCxnSpPr>
          <p:cNvPr id="1591323" name="AutoShape 27"/>
          <p:cNvCxnSpPr>
            <a:cxnSpLocks noChangeShapeType="1"/>
            <a:stCxn id="1591306" idx="4"/>
            <a:endCxn id="1591322" idx="0"/>
          </p:cNvCxnSpPr>
          <p:nvPr/>
        </p:nvCxnSpPr>
        <p:spPr bwMode="auto">
          <a:xfrm rot="16200000" flipH="1">
            <a:off x="1870869" y="4447381"/>
            <a:ext cx="1366838" cy="987425"/>
          </a:xfrm>
          <a:prstGeom prst="curvedConnector3">
            <a:avLst>
              <a:gd name="adj1" fmla="val 3402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24" name="AutoShape 28"/>
          <p:cNvCxnSpPr>
            <a:cxnSpLocks noChangeShapeType="1"/>
            <a:stCxn id="1591307" idx="6"/>
            <a:endCxn id="1591322" idx="6"/>
          </p:cNvCxnSpPr>
          <p:nvPr/>
        </p:nvCxnSpPr>
        <p:spPr bwMode="auto">
          <a:xfrm flipH="1">
            <a:off x="3595688" y="2954338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25" name="AutoShape 29"/>
          <p:cNvCxnSpPr>
            <a:cxnSpLocks noChangeShapeType="1"/>
            <a:stCxn id="1591307" idx="6"/>
            <a:endCxn id="1591321" idx="0"/>
          </p:cNvCxnSpPr>
          <p:nvPr/>
        </p:nvCxnSpPr>
        <p:spPr bwMode="auto">
          <a:xfrm>
            <a:off x="5500688" y="2954338"/>
            <a:ext cx="2119312" cy="1163637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1326" name="AutoShape 30"/>
          <p:cNvCxnSpPr>
            <a:cxnSpLocks noChangeShapeType="1"/>
            <a:stCxn id="1591321" idx="4"/>
            <a:endCxn id="1591300" idx="0"/>
          </p:cNvCxnSpPr>
          <p:nvPr/>
        </p:nvCxnSpPr>
        <p:spPr bwMode="auto">
          <a:xfrm>
            <a:off x="7620000" y="4638675"/>
            <a:ext cx="0" cy="6492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1327" name="Oval 31"/>
          <p:cNvSpPr>
            <a:spLocks noChangeArrowheads="1"/>
          </p:cNvSpPr>
          <p:nvPr/>
        </p:nvSpPr>
        <p:spPr bwMode="auto">
          <a:xfrm>
            <a:off x="5867400" y="4733925"/>
            <a:ext cx="1066800" cy="4921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ics171</a:t>
            </a:r>
          </a:p>
        </p:txBody>
      </p:sp>
      <p:cxnSp>
        <p:nvCxnSpPr>
          <p:cNvPr id="1591328" name="AutoShape 32"/>
          <p:cNvCxnSpPr>
            <a:cxnSpLocks noChangeShapeType="1"/>
            <a:stCxn id="1591305" idx="6"/>
            <a:endCxn id="1591327" idx="0"/>
          </p:cNvCxnSpPr>
          <p:nvPr/>
        </p:nvCxnSpPr>
        <p:spPr bwMode="auto">
          <a:xfrm>
            <a:off x="5486400" y="4054475"/>
            <a:ext cx="914400" cy="665163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29"/>
          <p:cNvCxnSpPr>
            <a:cxnSpLocks noChangeShapeType="1"/>
          </p:cNvCxnSpPr>
          <p:nvPr/>
        </p:nvCxnSpPr>
        <p:spPr bwMode="auto">
          <a:xfrm>
            <a:off x="3962400" y="3810000"/>
            <a:ext cx="3280429" cy="318133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Directed </a:t>
            </a:r>
            <a:r>
              <a:rPr lang="en-US" dirty="0">
                <a:solidFill>
                  <a:srgbClr val="FFFF00"/>
                </a:solidFill>
              </a:rPr>
              <a:t>Edge</a:t>
            </a:r>
            <a:r>
              <a:rPr lang="en-US" dirty="0"/>
              <a:t> Methods (1)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371600"/>
            <a:ext cx="7848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Additional methods to the graph ADT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e.isDirected</a:t>
            </a:r>
            <a:r>
              <a:rPr lang="en-US" sz="28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+mn-ea"/>
                <a:cs typeface="+mn-cs"/>
              </a:rPr>
              <a:t>Tests whether edge </a:t>
            </a:r>
            <a:r>
              <a:rPr lang="en-US" sz="2400" dirty="0">
                <a:solidFill>
                  <a:srgbClr val="FFFF00"/>
                </a:solidFill>
                <a:ea typeface="+mn-ea"/>
                <a:cs typeface="+mn-cs"/>
              </a:rPr>
              <a:t>e</a:t>
            </a:r>
            <a:r>
              <a:rPr lang="en-US" sz="2400" dirty="0">
                <a:ea typeface="+mn-ea"/>
                <a:cs typeface="+mn-cs"/>
              </a:rPr>
              <a:t> is directed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e.origin</a:t>
            </a:r>
            <a:r>
              <a:rPr lang="en-US" sz="28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Returns the origin vertex of edge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e.dest</a:t>
            </a:r>
            <a:r>
              <a:rPr lang="en-US" sz="28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Returns the destination vertex of edge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D5C-457D-44DF-9F65-C5718BB0813D}" type="slidenum">
              <a:rPr lang="en-US"/>
              <a:pPr/>
              <a:t>25</a:t>
            </a:fld>
            <a:endParaRPr lang="en-US"/>
          </a:p>
        </p:txBody>
      </p:sp>
      <p:pic>
        <p:nvPicPr>
          <p:cNvPr id="234498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800600"/>
            <a:ext cx="2524125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Directed </a:t>
            </a:r>
            <a:r>
              <a:rPr lang="en-US" dirty="0">
                <a:solidFill>
                  <a:srgbClr val="FFFF00"/>
                </a:solidFill>
              </a:rPr>
              <a:t>Edge</a:t>
            </a:r>
            <a:r>
              <a:rPr lang="en-US" dirty="0"/>
              <a:t> Methods (2)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371600"/>
            <a:ext cx="78486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e.insertDirectedEdge</a:t>
            </a:r>
            <a:r>
              <a:rPr lang="en-US" sz="3200" dirty="0"/>
              <a:t>(</a:t>
            </a:r>
            <a:r>
              <a:rPr lang="en-US" sz="3200" dirty="0" err="1"/>
              <a:t>v,w,x</a:t>
            </a:r>
            <a:r>
              <a:rPr lang="en-US" sz="3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Insert and return a new directed edge with origin v and destination w and storing element x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time for methods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e.isDirected</a:t>
            </a:r>
            <a:r>
              <a:rPr lang="en-US" dirty="0"/>
              <a:t>(), </a:t>
            </a:r>
            <a:r>
              <a:rPr lang="en-US" dirty="0" err="1"/>
              <a:t>e.origin</a:t>
            </a:r>
            <a:r>
              <a:rPr lang="en-US" dirty="0"/>
              <a:t>(), </a:t>
            </a:r>
            <a:r>
              <a:rPr lang="en-US" dirty="0" err="1"/>
              <a:t>e.dest</a:t>
            </a:r>
            <a:r>
              <a:rPr lang="en-US" dirty="0"/>
              <a:t>() is O(1)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insertDirectedEdge</a:t>
            </a:r>
            <a:r>
              <a:rPr lang="en-US" dirty="0"/>
              <a:t>(</a:t>
            </a:r>
            <a:r>
              <a:rPr lang="en-US" dirty="0" err="1"/>
              <a:t>v,w,x</a:t>
            </a:r>
            <a:r>
              <a:rPr lang="en-US" dirty="0"/>
              <a:t>) same as for the undirected insertion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D5C-457D-44DF-9F65-C5718BB0813D}" type="slidenum">
              <a:rPr lang="en-US"/>
              <a:pPr/>
              <a:t>26</a:t>
            </a:fld>
            <a:endParaRPr lang="en-US"/>
          </a:p>
        </p:txBody>
      </p:sp>
      <p:pic>
        <p:nvPicPr>
          <p:cNvPr id="233474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181" y="5024437"/>
            <a:ext cx="2714625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Reachability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371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Determining which vertices can be reached by a path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Vertex </a:t>
            </a:r>
            <a:r>
              <a:rPr lang="en-US" sz="3200" dirty="0">
                <a:solidFill>
                  <a:srgbClr val="FFFF00"/>
                </a:solidFill>
              </a:rPr>
              <a:t>u</a:t>
            </a:r>
            <a:r>
              <a:rPr lang="en-US" sz="3200" dirty="0"/>
              <a:t> reaches vertex </a:t>
            </a:r>
            <a:r>
              <a:rPr lang="en-US" sz="3200" dirty="0">
                <a:solidFill>
                  <a:srgbClr val="FFFF00"/>
                </a:solidFill>
              </a:rPr>
              <a:t>v</a:t>
            </a:r>
            <a:r>
              <a:rPr lang="en-US" sz="3200" dirty="0"/>
              <a:t> if G has a directed path from u to v</a:t>
            </a:r>
            <a:endParaRPr lang="en-US" dirty="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D5C-457D-44DF-9F65-C5718BB0813D}" type="slidenum">
              <a:rPr lang="en-US"/>
              <a:pPr/>
              <a:t>27</a:t>
            </a:fld>
            <a:endParaRPr lang="en-US" dirty="0"/>
          </a:p>
        </p:txBody>
      </p:sp>
      <p:pic>
        <p:nvPicPr>
          <p:cNvPr id="78851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588" y="3451412"/>
            <a:ext cx="77216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Reachability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229600" cy="1143000"/>
          </a:xfrm>
        </p:spPr>
        <p:txBody>
          <a:bodyPr/>
          <a:lstStyle/>
          <a:p>
            <a:r>
              <a:rPr lang="en-US" altLang="en-US" dirty="0"/>
              <a:t>Vertices reachable from a particular vertex via directed paths</a:t>
            </a:r>
            <a:endParaRPr lang="en-US" altLang="en-US" sz="2800" dirty="0"/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28</a:t>
            </a:fld>
            <a:endParaRPr lang="en-US"/>
          </a:p>
        </p:txBody>
      </p:sp>
      <p:sp>
        <p:nvSpPr>
          <p:cNvPr id="1595396" name="Oval 4"/>
          <p:cNvSpPr>
            <a:spLocks noChangeArrowheads="1"/>
          </p:cNvSpPr>
          <p:nvPr/>
        </p:nvSpPr>
        <p:spPr bwMode="auto">
          <a:xfrm>
            <a:off x="1011238" y="5100638"/>
            <a:ext cx="360362" cy="38576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A</a:t>
            </a:r>
          </a:p>
        </p:txBody>
      </p:sp>
      <p:sp>
        <p:nvSpPr>
          <p:cNvPr id="1595397" name="Oval 5"/>
          <p:cNvSpPr>
            <a:spLocks noChangeArrowheads="1"/>
          </p:cNvSpPr>
          <p:nvPr/>
        </p:nvSpPr>
        <p:spPr bwMode="auto">
          <a:xfrm>
            <a:off x="1981200" y="4338638"/>
            <a:ext cx="360363" cy="38417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C</a:t>
            </a:r>
          </a:p>
        </p:txBody>
      </p:sp>
      <p:sp>
        <p:nvSpPr>
          <p:cNvPr id="1595398" name="Oval 6"/>
          <p:cNvSpPr>
            <a:spLocks noChangeArrowheads="1"/>
          </p:cNvSpPr>
          <p:nvPr/>
        </p:nvSpPr>
        <p:spPr bwMode="auto">
          <a:xfrm>
            <a:off x="1009650" y="3500438"/>
            <a:ext cx="361950" cy="38576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E</a:t>
            </a:r>
          </a:p>
        </p:txBody>
      </p:sp>
      <p:sp>
        <p:nvSpPr>
          <p:cNvPr id="1595399" name="Oval 7"/>
          <p:cNvSpPr>
            <a:spLocks noChangeArrowheads="1"/>
          </p:cNvSpPr>
          <p:nvPr/>
        </p:nvSpPr>
        <p:spPr bwMode="auto">
          <a:xfrm>
            <a:off x="2971800" y="5100638"/>
            <a:ext cx="360363" cy="38576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1595400" name="Oval 8"/>
          <p:cNvSpPr>
            <a:spLocks noChangeArrowheads="1"/>
          </p:cNvSpPr>
          <p:nvPr/>
        </p:nvSpPr>
        <p:spPr bwMode="auto">
          <a:xfrm>
            <a:off x="2971800" y="3500438"/>
            <a:ext cx="361950" cy="38576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D</a:t>
            </a:r>
          </a:p>
        </p:txBody>
      </p:sp>
      <p:cxnSp>
        <p:nvCxnSpPr>
          <p:cNvPr id="1595401" name="AutoShape 9"/>
          <p:cNvCxnSpPr>
            <a:cxnSpLocks noChangeShapeType="1"/>
            <a:stCxn id="1595408" idx="1"/>
            <a:endCxn id="1595400" idx="5"/>
          </p:cNvCxnSpPr>
          <p:nvPr/>
        </p:nvCxnSpPr>
        <p:spPr bwMode="auto">
          <a:xfrm flipH="1" flipV="1">
            <a:off x="3281363" y="38433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02" name="AutoShape 10"/>
          <p:cNvCxnSpPr>
            <a:cxnSpLocks noChangeShapeType="1"/>
            <a:stCxn id="1595396" idx="6"/>
            <a:endCxn id="1595399" idx="2"/>
          </p:cNvCxnSpPr>
          <p:nvPr/>
        </p:nvCxnSpPr>
        <p:spPr bwMode="auto">
          <a:xfrm>
            <a:off x="1385888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</p:cxnSp>
      <p:cxnSp>
        <p:nvCxnSpPr>
          <p:cNvPr id="1595403" name="AutoShape 11"/>
          <p:cNvCxnSpPr>
            <a:cxnSpLocks noChangeShapeType="1"/>
            <a:stCxn id="1595397" idx="1"/>
            <a:endCxn id="1595398" idx="5"/>
          </p:cNvCxnSpPr>
          <p:nvPr/>
        </p:nvCxnSpPr>
        <p:spPr bwMode="auto">
          <a:xfrm flipH="1" flipV="1">
            <a:off x="1319213" y="38433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04" name="AutoShape 12"/>
          <p:cNvCxnSpPr>
            <a:cxnSpLocks noChangeShapeType="1"/>
            <a:stCxn id="1595400" idx="2"/>
            <a:endCxn id="1595398" idx="6"/>
          </p:cNvCxnSpPr>
          <p:nvPr/>
        </p:nvCxnSpPr>
        <p:spPr bwMode="auto">
          <a:xfrm flipH="1">
            <a:off x="1385888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</p:cxnSp>
      <p:cxnSp>
        <p:nvCxnSpPr>
          <p:cNvPr id="1595405" name="AutoShape 13"/>
          <p:cNvCxnSpPr>
            <a:cxnSpLocks noChangeShapeType="1"/>
            <a:stCxn id="1595399" idx="0"/>
            <a:endCxn id="1595400" idx="4"/>
          </p:cNvCxnSpPr>
          <p:nvPr/>
        </p:nvCxnSpPr>
        <p:spPr bwMode="auto">
          <a:xfrm flipV="1">
            <a:off x="3152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06" name="AutoShape 14"/>
          <p:cNvCxnSpPr>
            <a:cxnSpLocks noChangeShapeType="1"/>
            <a:stCxn id="1595396" idx="7"/>
            <a:endCxn id="1595397" idx="3"/>
          </p:cNvCxnSpPr>
          <p:nvPr/>
        </p:nvCxnSpPr>
        <p:spPr bwMode="auto">
          <a:xfrm flipV="1">
            <a:off x="1319213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07" name="AutoShape 15"/>
          <p:cNvCxnSpPr>
            <a:cxnSpLocks noChangeShapeType="1"/>
            <a:stCxn id="1595397" idx="7"/>
            <a:endCxn id="1595400" idx="3"/>
          </p:cNvCxnSpPr>
          <p:nvPr/>
        </p:nvCxnSpPr>
        <p:spPr bwMode="auto">
          <a:xfrm flipV="1">
            <a:off x="2289175" y="38433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</p:cxnSp>
      <p:sp>
        <p:nvSpPr>
          <p:cNvPr id="1595408" name="Oval 16"/>
          <p:cNvSpPr>
            <a:spLocks noChangeArrowheads="1"/>
          </p:cNvSpPr>
          <p:nvPr/>
        </p:nvSpPr>
        <p:spPr bwMode="auto">
          <a:xfrm>
            <a:off x="4210050" y="4387850"/>
            <a:ext cx="361950" cy="38576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F</a:t>
            </a:r>
          </a:p>
        </p:txBody>
      </p:sp>
      <p:cxnSp>
        <p:nvCxnSpPr>
          <p:cNvPr id="1595409" name="AutoShape 17"/>
          <p:cNvCxnSpPr>
            <a:cxnSpLocks noChangeShapeType="1"/>
            <a:stCxn id="1595398" idx="4"/>
            <a:endCxn id="1595396" idx="0"/>
          </p:cNvCxnSpPr>
          <p:nvPr/>
        </p:nvCxnSpPr>
        <p:spPr bwMode="auto">
          <a:xfrm>
            <a:off x="1190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5410" name="AutoShape 18"/>
          <p:cNvCxnSpPr>
            <a:cxnSpLocks noChangeShapeType="1"/>
            <a:stCxn id="1595399" idx="7"/>
            <a:endCxn id="1595408" idx="3"/>
          </p:cNvCxnSpPr>
          <p:nvPr/>
        </p:nvCxnSpPr>
        <p:spPr bwMode="auto">
          <a:xfrm flipV="1">
            <a:off x="3279775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5411" name="AutoShape 19"/>
          <p:cNvCxnSpPr>
            <a:cxnSpLocks noChangeShapeType="1"/>
            <a:stCxn id="1595399" idx="1"/>
            <a:endCxn id="1595397" idx="5"/>
          </p:cNvCxnSpPr>
          <p:nvPr/>
        </p:nvCxnSpPr>
        <p:spPr bwMode="auto">
          <a:xfrm flipH="1" flipV="1">
            <a:off x="2289175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5412" name="Oval 20"/>
          <p:cNvSpPr>
            <a:spLocks noChangeArrowheads="1"/>
          </p:cNvSpPr>
          <p:nvPr/>
        </p:nvSpPr>
        <p:spPr bwMode="auto">
          <a:xfrm>
            <a:off x="5318125" y="3914775"/>
            <a:ext cx="296863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595413" name="Oval 21"/>
          <p:cNvSpPr>
            <a:spLocks noChangeArrowheads="1"/>
          </p:cNvSpPr>
          <p:nvPr/>
        </p:nvSpPr>
        <p:spPr bwMode="auto">
          <a:xfrm>
            <a:off x="6118225" y="3284538"/>
            <a:ext cx="296863" cy="3175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C</a:t>
            </a:r>
          </a:p>
        </p:txBody>
      </p:sp>
      <p:sp>
        <p:nvSpPr>
          <p:cNvPr id="1595414" name="Oval 22"/>
          <p:cNvSpPr>
            <a:spLocks noChangeArrowheads="1"/>
          </p:cNvSpPr>
          <p:nvPr/>
        </p:nvSpPr>
        <p:spPr bwMode="auto">
          <a:xfrm>
            <a:off x="5316538" y="2590800"/>
            <a:ext cx="298450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E</a:t>
            </a:r>
          </a:p>
        </p:txBody>
      </p:sp>
      <p:sp>
        <p:nvSpPr>
          <p:cNvPr id="1595415" name="Oval 23"/>
          <p:cNvSpPr>
            <a:spLocks noChangeArrowheads="1"/>
          </p:cNvSpPr>
          <p:nvPr/>
        </p:nvSpPr>
        <p:spPr bwMode="auto">
          <a:xfrm>
            <a:off x="6934200" y="2590800"/>
            <a:ext cx="298450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D</a:t>
            </a:r>
          </a:p>
        </p:txBody>
      </p:sp>
      <p:cxnSp>
        <p:nvCxnSpPr>
          <p:cNvPr id="1595416" name="AutoShape 24"/>
          <p:cNvCxnSpPr>
            <a:cxnSpLocks noChangeShapeType="1"/>
            <a:stCxn id="1595413" idx="1"/>
            <a:endCxn id="1595414" idx="5"/>
          </p:cNvCxnSpPr>
          <p:nvPr/>
        </p:nvCxnSpPr>
        <p:spPr bwMode="auto">
          <a:xfrm flipH="1" flipV="1">
            <a:off x="5572125" y="2874963"/>
            <a:ext cx="588963" cy="442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17" name="AutoShape 25"/>
          <p:cNvCxnSpPr>
            <a:cxnSpLocks noChangeShapeType="1"/>
            <a:stCxn id="1595415" idx="2"/>
            <a:endCxn id="1595414" idx="6"/>
          </p:cNvCxnSpPr>
          <p:nvPr/>
        </p:nvCxnSpPr>
        <p:spPr bwMode="auto">
          <a:xfrm flipH="1">
            <a:off x="5626100" y="2751138"/>
            <a:ext cx="12969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</p:cxnSp>
      <p:cxnSp>
        <p:nvCxnSpPr>
          <p:cNvPr id="1595418" name="AutoShape 26"/>
          <p:cNvCxnSpPr>
            <a:cxnSpLocks noChangeShapeType="1"/>
            <a:stCxn id="1595414" idx="4"/>
            <a:endCxn id="1595412" idx="0"/>
          </p:cNvCxnSpPr>
          <p:nvPr/>
        </p:nvCxnSpPr>
        <p:spPr bwMode="auto">
          <a:xfrm>
            <a:off x="5465763" y="2921000"/>
            <a:ext cx="1587" cy="982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5419" name="Oval 27"/>
          <p:cNvSpPr>
            <a:spLocks noChangeArrowheads="1"/>
          </p:cNvSpPr>
          <p:nvPr/>
        </p:nvSpPr>
        <p:spPr bwMode="auto">
          <a:xfrm>
            <a:off x="5318125" y="5819775"/>
            <a:ext cx="296863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595420" name="Oval 28"/>
          <p:cNvSpPr>
            <a:spLocks noChangeArrowheads="1"/>
          </p:cNvSpPr>
          <p:nvPr/>
        </p:nvSpPr>
        <p:spPr bwMode="auto">
          <a:xfrm>
            <a:off x="6118225" y="5189538"/>
            <a:ext cx="296863" cy="3175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C</a:t>
            </a:r>
          </a:p>
        </p:txBody>
      </p:sp>
      <p:sp>
        <p:nvSpPr>
          <p:cNvPr id="1595421" name="Oval 29"/>
          <p:cNvSpPr>
            <a:spLocks noChangeArrowheads="1"/>
          </p:cNvSpPr>
          <p:nvPr/>
        </p:nvSpPr>
        <p:spPr bwMode="auto">
          <a:xfrm>
            <a:off x="5316538" y="4495800"/>
            <a:ext cx="298450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E</a:t>
            </a:r>
          </a:p>
        </p:txBody>
      </p:sp>
      <p:sp>
        <p:nvSpPr>
          <p:cNvPr id="1595422" name="Oval 30"/>
          <p:cNvSpPr>
            <a:spLocks noChangeArrowheads="1"/>
          </p:cNvSpPr>
          <p:nvPr/>
        </p:nvSpPr>
        <p:spPr bwMode="auto">
          <a:xfrm>
            <a:off x="6934200" y="5819775"/>
            <a:ext cx="296863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595423" name="Oval 31"/>
          <p:cNvSpPr>
            <a:spLocks noChangeArrowheads="1"/>
          </p:cNvSpPr>
          <p:nvPr/>
        </p:nvSpPr>
        <p:spPr bwMode="auto">
          <a:xfrm>
            <a:off x="6934200" y="4495800"/>
            <a:ext cx="298450" cy="31908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D</a:t>
            </a:r>
          </a:p>
        </p:txBody>
      </p:sp>
      <p:cxnSp>
        <p:nvCxnSpPr>
          <p:cNvPr id="1595424" name="AutoShape 32"/>
          <p:cNvCxnSpPr>
            <a:cxnSpLocks noChangeShapeType="1"/>
            <a:stCxn id="1595419" idx="6"/>
            <a:endCxn id="1595422" idx="2"/>
          </p:cNvCxnSpPr>
          <p:nvPr/>
        </p:nvCxnSpPr>
        <p:spPr bwMode="auto">
          <a:xfrm>
            <a:off x="5626100" y="5980113"/>
            <a:ext cx="12969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</p:cxnSp>
      <p:cxnSp>
        <p:nvCxnSpPr>
          <p:cNvPr id="1595425" name="AutoShape 33"/>
          <p:cNvCxnSpPr>
            <a:cxnSpLocks noChangeShapeType="1"/>
            <a:stCxn id="1595420" idx="1"/>
            <a:endCxn id="1595421" idx="5"/>
          </p:cNvCxnSpPr>
          <p:nvPr/>
        </p:nvCxnSpPr>
        <p:spPr bwMode="auto">
          <a:xfrm flipH="1" flipV="1">
            <a:off x="5572125" y="4779963"/>
            <a:ext cx="588963" cy="442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595426" name="AutoShape 34"/>
          <p:cNvCxnSpPr>
            <a:cxnSpLocks noChangeShapeType="1"/>
            <a:stCxn id="1595422" idx="0"/>
            <a:endCxn id="1595423" idx="4"/>
          </p:cNvCxnSpPr>
          <p:nvPr/>
        </p:nvCxnSpPr>
        <p:spPr bwMode="auto">
          <a:xfrm flipV="1">
            <a:off x="7083425" y="4826000"/>
            <a:ext cx="0" cy="982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595427" name="Oval 35"/>
          <p:cNvSpPr>
            <a:spLocks noChangeArrowheads="1"/>
          </p:cNvSpPr>
          <p:nvPr/>
        </p:nvSpPr>
        <p:spPr bwMode="auto">
          <a:xfrm>
            <a:off x="7954963" y="5229225"/>
            <a:ext cx="298450" cy="32067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F</a:t>
            </a:r>
          </a:p>
        </p:txBody>
      </p:sp>
      <p:cxnSp>
        <p:nvCxnSpPr>
          <p:cNvPr id="1595428" name="AutoShape 36"/>
          <p:cNvCxnSpPr>
            <a:cxnSpLocks noChangeShapeType="1"/>
            <a:stCxn id="1595422" idx="7"/>
            <a:endCxn id="1595427" idx="3"/>
          </p:cNvCxnSpPr>
          <p:nvPr/>
        </p:nvCxnSpPr>
        <p:spPr bwMode="auto">
          <a:xfrm flipV="1">
            <a:off x="7188200" y="5513388"/>
            <a:ext cx="809625" cy="341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5429" name="AutoShape 37"/>
          <p:cNvCxnSpPr>
            <a:cxnSpLocks noChangeShapeType="1"/>
            <a:stCxn id="1595422" idx="1"/>
            <a:endCxn id="1595420" idx="5"/>
          </p:cNvCxnSpPr>
          <p:nvPr/>
        </p:nvCxnSpPr>
        <p:spPr bwMode="auto">
          <a:xfrm flipH="1" flipV="1">
            <a:off x="6370638" y="5473700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Strong Connectivity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0363"/>
            <a:ext cx="7620000" cy="1185862"/>
          </a:xfrm>
        </p:spPr>
        <p:txBody>
          <a:bodyPr/>
          <a:lstStyle/>
          <a:p>
            <a:pPr eaLnBrk="1" hangingPunct="1"/>
            <a:r>
              <a:rPr lang="en-US" altLang="en-US"/>
              <a:t>Each vertex can reach all other vertices</a:t>
            </a:r>
            <a:endParaRPr lang="en-US" altLang="en-US" sz="280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5E970-FBE9-4D68-91E4-FEAB21FFD38E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  <a:solidFill>
            <a:srgbClr val="00B050"/>
          </a:solidFill>
        </p:grpSpPr>
        <p:sp>
          <p:nvSpPr>
            <p:cNvPr id="9224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225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9226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9227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9228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9229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9230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grp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9231" name="AutoShape 99"/>
            <p:cNvCxnSpPr>
              <a:cxnSpLocks noChangeShapeType="1"/>
              <a:stCxn id="9224" idx="4"/>
              <a:endCxn id="9229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2" name="AutoShape 100"/>
            <p:cNvCxnSpPr>
              <a:cxnSpLocks noChangeShapeType="1"/>
              <a:stCxn id="9224" idx="5"/>
              <a:endCxn id="9225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3" name="AutoShape 101"/>
            <p:cNvCxnSpPr>
              <a:cxnSpLocks noChangeShapeType="1"/>
              <a:stCxn id="9224" idx="6"/>
              <a:endCxn id="9226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4" name="AutoShape 102"/>
            <p:cNvCxnSpPr>
              <a:cxnSpLocks noChangeShapeType="1"/>
              <a:stCxn id="9230" idx="1"/>
              <a:endCxn id="9224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5" name="AutoShape 103"/>
            <p:cNvCxnSpPr>
              <a:cxnSpLocks noChangeShapeType="1"/>
              <a:stCxn id="9226" idx="6"/>
              <a:endCxn id="9230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6" name="AutoShape 104"/>
            <p:cNvCxnSpPr>
              <a:cxnSpLocks noChangeShapeType="1"/>
              <a:stCxn id="9230" idx="4"/>
              <a:endCxn id="9227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7" name="AutoShape 105"/>
            <p:cNvCxnSpPr>
              <a:cxnSpLocks noChangeShapeType="1"/>
              <a:stCxn id="9225" idx="6"/>
              <a:endCxn id="9228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8" name="AutoShape 106"/>
            <p:cNvCxnSpPr>
              <a:cxnSpLocks noChangeShapeType="1"/>
              <a:stCxn id="9228" idx="5"/>
              <a:endCxn id="9227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9" name="AutoShape 107"/>
            <p:cNvCxnSpPr>
              <a:cxnSpLocks noChangeShapeType="1"/>
              <a:stCxn id="9229" idx="7"/>
              <a:endCxn id="9225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0" name="AutoShape 108"/>
            <p:cNvCxnSpPr>
              <a:cxnSpLocks noChangeShapeType="1"/>
              <a:stCxn id="9229" idx="6"/>
              <a:endCxn id="9228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1" name="AutoShape 109"/>
            <p:cNvCxnSpPr>
              <a:cxnSpLocks noChangeShapeType="1"/>
              <a:stCxn id="9227" idx="2"/>
              <a:endCxn id="9229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2" name="AutoShape 110"/>
            <p:cNvCxnSpPr>
              <a:cxnSpLocks noChangeShapeType="1"/>
              <a:stCxn id="9225" idx="7"/>
              <a:endCxn id="9230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8089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313" y="1308894"/>
            <a:ext cx="1773932" cy="1328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190A8E3-0FEB-475C-A03D-E2872D9BAA7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074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594"/>
          <p:cNvGrpSpPr>
            <a:grpSpLocks/>
          </p:cNvGrpSpPr>
          <p:nvPr/>
        </p:nvGrpSpPr>
        <p:grpSpPr bwMode="auto">
          <a:xfrm>
            <a:off x="2370138" y="3124200"/>
            <a:ext cx="5097462" cy="2743200"/>
            <a:chOff x="3072" y="950"/>
            <a:chExt cx="2299" cy="1342"/>
          </a:xfrm>
        </p:grpSpPr>
        <p:sp>
          <p:nvSpPr>
            <p:cNvPr id="3078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9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0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1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3082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3083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3084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E</a:t>
              </a:r>
            </a:p>
          </p:txBody>
        </p:sp>
        <p:cxnSp>
          <p:nvCxnSpPr>
            <p:cNvPr id="3085" name="AutoShape 602"/>
            <p:cNvCxnSpPr>
              <a:cxnSpLocks noChangeAspect="1" noChangeShapeType="1"/>
              <a:stCxn id="3083" idx="3"/>
              <a:endCxn id="3082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3086" name="AutoShape 603"/>
            <p:cNvCxnSpPr>
              <a:cxnSpLocks noChangeAspect="1" noChangeShapeType="1"/>
              <a:stCxn id="3084" idx="1"/>
              <a:endCxn id="3082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3087" name="AutoShape 604"/>
            <p:cNvCxnSpPr>
              <a:cxnSpLocks noChangeAspect="1" noChangeShapeType="1"/>
              <a:stCxn id="3084" idx="7"/>
              <a:endCxn id="3081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88" name="AutoShape 605"/>
            <p:cNvCxnSpPr>
              <a:cxnSpLocks noChangeAspect="1" noChangeShapeType="1"/>
              <a:stCxn id="3083" idx="5"/>
              <a:endCxn id="3081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3089" name="AutoShape 606"/>
            <p:cNvCxnSpPr>
              <a:cxnSpLocks noChangeAspect="1" noChangeShapeType="1"/>
              <a:stCxn id="3082" idx="6"/>
              <a:endCxn id="3081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3090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D</a:t>
              </a:r>
            </a:p>
          </p:txBody>
        </p:sp>
        <p:cxnSp>
          <p:nvCxnSpPr>
            <p:cNvPr id="3092" name="AutoShape 609"/>
            <p:cNvCxnSpPr>
              <a:cxnSpLocks noChangeAspect="1" noChangeShapeType="1"/>
              <a:stCxn id="3090" idx="1"/>
              <a:endCxn id="3083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3093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94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095" name="AutoShape 612"/>
            <p:cNvCxnSpPr>
              <a:cxnSpLocks noChangeAspect="1" noChangeShapeType="1"/>
              <a:stCxn id="3081" idx="6"/>
              <a:endCxn id="3090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3098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Strong Connectivity Algorithm</a:t>
            </a:r>
          </a:p>
        </p:txBody>
      </p:sp>
      <p:sp>
        <p:nvSpPr>
          <p:cNvPr id="1024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1344" y="1299105"/>
            <a:ext cx="5029200" cy="446563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Pick a vertex </a:t>
            </a:r>
            <a:r>
              <a:rPr lang="en-US" altLang="en-US" sz="2800" dirty="0">
                <a:solidFill>
                  <a:srgbClr val="FFFF00"/>
                </a:solidFill>
              </a:rPr>
              <a:t>v</a:t>
            </a:r>
            <a:r>
              <a:rPr lang="en-US" altLang="en-US" sz="2800" dirty="0"/>
              <a:t> in G</a:t>
            </a:r>
          </a:p>
          <a:p>
            <a:pPr eaLnBrk="1" hangingPunct="1"/>
            <a:r>
              <a:rPr lang="en-US" altLang="en-US" sz="2800" dirty="0"/>
              <a:t>Perform a DFS from v in G</a:t>
            </a:r>
          </a:p>
          <a:p>
            <a:pPr lvl="1" eaLnBrk="1" hangingPunct="1"/>
            <a:r>
              <a:rPr lang="en-US" altLang="en-US" sz="2400" dirty="0"/>
              <a:t>If there’s a w not visited, print “no”</a:t>
            </a:r>
          </a:p>
          <a:p>
            <a:pPr eaLnBrk="1" hangingPunct="1"/>
            <a:r>
              <a:rPr lang="en-US" altLang="en-US" sz="2800" dirty="0"/>
              <a:t>Let G’ be G with edges reversed</a:t>
            </a:r>
          </a:p>
          <a:p>
            <a:pPr eaLnBrk="1" hangingPunct="1"/>
            <a:r>
              <a:rPr lang="en-US" altLang="en-US" sz="2800" dirty="0"/>
              <a:t>Perform a DFS from </a:t>
            </a:r>
            <a:r>
              <a:rPr lang="en-US" altLang="en-US" sz="2800" dirty="0">
                <a:solidFill>
                  <a:srgbClr val="FFFF00"/>
                </a:solidFill>
              </a:rPr>
              <a:t>v</a:t>
            </a:r>
            <a:r>
              <a:rPr lang="en-US" altLang="en-US" sz="2800" dirty="0"/>
              <a:t> in G’</a:t>
            </a:r>
          </a:p>
          <a:p>
            <a:pPr lvl="1" eaLnBrk="1" hangingPunct="1"/>
            <a:r>
              <a:rPr lang="en-US" altLang="en-US" sz="2400" dirty="0"/>
              <a:t>If there’s a w not visited, print “no”</a:t>
            </a:r>
          </a:p>
          <a:p>
            <a:pPr lvl="1" eaLnBrk="1" hangingPunct="1"/>
            <a:r>
              <a:rPr lang="en-US" altLang="en-US" sz="2400" dirty="0"/>
              <a:t>Else, print “yes”</a:t>
            </a:r>
          </a:p>
          <a:p>
            <a:pPr eaLnBrk="1" hangingPunct="1"/>
            <a:r>
              <a:rPr lang="en-US" altLang="en-US" sz="2800" dirty="0"/>
              <a:t>Running time: O(</a:t>
            </a:r>
            <a:r>
              <a:rPr lang="en-US" altLang="en-US" sz="2800" dirty="0" err="1"/>
              <a:t>n+m</a:t>
            </a:r>
            <a:r>
              <a:rPr lang="en-US" altLang="en-US" sz="2800" dirty="0"/>
              <a:t>)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D107E3-44F3-4D4C-ACDD-8E17CD54761D}" type="slidenum">
              <a:rPr lang="en-US"/>
              <a:pPr/>
              <a:t>30</a:t>
            </a:fld>
            <a:endParaRPr lang="en-US"/>
          </a:p>
        </p:txBody>
      </p:sp>
      <p:sp>
        <p:nvSpPr>
          <p:cNvPr id="10247" name="Text Box 1205"/>
          <p:cNvSpPr txBox="1">
            <a:spLocks noChangeArrowheads="1"/>
          </p:cNvSpPr>
          <p:nvPr/>
        </p:nvSpPr>
        <p:spPr bwMode="auto">
          <a:xfrm>
            <a:off x="5656263" y="2071688"/>
            <a:ext cx="583814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248" name="Text Box 1206"/>
          <p:cNvSpPr txBox="1">
            <a:spLocks noChangeArrowheads="1"/>
          </p:cNvSpPr>
          <p:nvPr/>
        </p:nvSpPr>
        <p:spPr bwMode="auto">
          <a:xfrm>
            <a:off x="5638800" y="4495800"/>
            <a:ext cx="6832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G’:</a:t>
            </a:r>
          </a:p>
        </p:txBody>
      </p:sp>
      <p:sp>
        <p:nvSpPr>
          <p:cNvPr id="10249" name="Oval 1207"/>
          <p:cNvSpPr>
            <a:spLocks noChangeArrowheads="1"/>
          </p:cNvSpPr>
          <p:nvPr/>
        </p:nvSpPr>
        <p:spPr bwMode="auto">
          <a:xfrm>
            <a:off x="6232525" y="1973263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dirty="0"/>
              <a:t>a</a:t>
            </a:r>
          </a:p>
        </p:txBody>
      </p:sp>
      <p:sp>
        <p:nvSpPr>
          <p:cNvPr id="10250" name="Oval 1209"/>
          <p:cNvSpPr>
            <a:spLocks noChangeArrowheads="1"/>
          </p:cNvSpPr>
          <p:nvPr/>
        </p:nvSpPr>
        <p:spPr bwMode="auto">
          <a:xfrm>
            <a:off x="6964363" y="2844800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10251" name="Oval 1210"/>
          <p:cNvSpPr>
            <a:spLocks noChangeArrowheads="1"/>
          </p:cNvSpPr>
          <p:nvPr/>
        </p:nvSpPr>
        <p:spPr bwMode="auto">
          <a:xfrm>
            <a:off x="7469188" y="2300288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10252" name="Oval 1211"/>
          <p:cNvSpPr>
            <a:spLocks noChangeArrowheads="1"/>
          </p:cNvSpPr>
          <p:nvPr/>
        </p:nvSpPr>
        <p:spPr bwMode="auto">
          <a:xfrm>
            <a:off x="8447088" y="3419475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10253" name="Oval 1212"/>
          <p:cNvSpPr>
            <a:spLocks noChangeArrowheads="1"/>
          </p:cNvSpPr>
          <p:nvPr/>
        </p:nvSpPr>
        <p:spPr bwMode="auto">
          <a:xfrm>
            <a:off x="7785100" y="3046413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10254" name="Oval 1213"/>
          <p:cNvSpPr>
            <a:spLocks noChangeArrowheads="1"/>
          </p:cNvSpPr>
          <p:nvPr/>
        </p:nvSpPr>
        <p:spPr bwMode="auto">
          <a:xfrm>
            <a:off x="6151563" y="3506788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10255" name="Oval 1214"/>
          <p:cNvSpPr>
            <a:spLocks noChangeArrowheads="1"/>
          </p:cNvSpPr>
          <p:nvPr/>
        </p:nvSpPr>
        <p:spPr bwMode="auto">
          <a:xfrm>
            <a:off x="8420100" y="2184400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10256" name="AutoShape 1215"/>
          <p:cNvCxnSpPr>
            <a:cxnSpLocks noChangeShapeType="1"/>
            <a:stCxn id="10249" idx="4"/>
            <a:endCxn id="10254" idx="0"/>
          </p:cNvCxnSpPr>
          <p:nvPr/>
        </p:nvCxnSpPr>
        <p:spPr bwMode="auto">
          <a:xfrm flipH="1">
            <a:off x="6313488" y="2295525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1216"/>
          <p:cNvCxnSpPr>
            <a:cxnSpLocks noChangeShapeType="1"/>
            <a:stCxn id="10249" idx="5"/>
            <a:endCxn id="10250" idx="1"/>
          </p:cNvCxnSpPr>
          <p:nvPr/>
        </p:nvCxnSpPr>
        <p:spPr bwMode="auto">
          <a:xfrm>
            <a:off x="6508750" y="2251075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8" name="AutoShape 1217"/>
          <p:cNvCxnSpPr>
            <a:cxnSpLocks noChangeShapeType="1"/>
            <a:stCxn id="10249" idx="6"/>
            <a:endCxn id="10251" idx="2"/>
          </p:cNvCxnSpPr>
          <p:nvPr/>
        </p:nvCxnSpPr>
        <p:spPr bwMode="auto">
          <a:xfrm>
            <a:off x="6575425" y="2125663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9" name="AutoShape 1218"/>
          <p:cNvCxnSpPr>
            <a:cxnSpLocks noChangeShapeType="1"/>
            <a:stCxn id="10255" idx="1"/>
            <a:endCxn id="10249" idx="7"/>
          </p:cNvCxnSpPr>
          <p:nvPr/>
        </p:nvCxnSpPr>
        <p:spPr bwMode="auto">
          <a:xfrm flipH="1" flipV="1">
            <a:off x="6508750" y="1998663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0" name="AutoShape 1219"/>
          <p:cNvCxnSpPr>
            <a:cxnSpLocks noChangeShapeType="1"/>
            <a:stCxn id="10251" idx="6"/>
            <a:endCxn id="10255" idx="2"/>
          </p:cNvCxnSpPr>
          <p:nvPr/>
        </p:nvCxnSpPr>
        <p:spPr bwMode="auto">
          <a:xfrm flipV="1">
            <a:off x="7812088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1" name="AutoShape 1220"/>
          <p:cNvCxnSpPr>
            <a:cxnSpLocks noChangeShapeType="1"/>
            <a:stCxn id="10255" idx="4"/>
            <a:endCxn id="10252" idx="0"/>
          </p:cNvCxnSpPr>
          <p:nvPr/>
        </p:nvCxnSpPr>
        <p:spPr bwMode="auto">
          <a:xfrm>
            <a:off x="8582025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2" name="AutoShape 1221"/>
          <p:cNvCxnSpPr>
            <a:cxnSpLocks noChangeShapeType="1"/>
            <a:stCxn id="10250" idx="6"/>
            <a:endCxn id="10253" idx="2"/>
          </p:cNvCxnSpPr>
          <p:nvPr/>
        </p:nvCxnSpPr>
        <p:spPr bwMode="auto">
          <a:xfrm>
            <a:off x="7307263" y="2997200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3" name="AutoShape 1222"/>
          <p:cNvCxnSpPr>
            <a:cxnSpLocks noChangeShapeType="1"/>
            <a:stCxn id="10253" idx="5"/>
            <a:endCxn id="10252" idx="1"/>
          </p:cNvCxnSpPr>
          <p:nvPr/>
        </p:nvCxnSpPr>
        <p:spPr bwMode="auto">
          <a:xfrm>
            <a:off x="8061325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4" name="AutoShape 1223"/>
          <p:cNvCxnSpPr>
            <a:cxnSpLocks noChangeShapeType="1"/>
            <a:stCxn id="10254" idx="7"/>
            <a:endCxn id="10250" idx="3"/>
          </p:cNvCxnSpPr>
          <p:nvPr/>
        </p:nvCxnSpPr>
        <p:spPr bwMode="auto">
          <a:xfrm flipV="1">
            <a:off x="6427788" y="3122613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5" name="AutoShape 1224"/>
          <p:cNvCxnSpPr>
            <a:cxnSpLocks noChangeShapeType="1"/>
            <a:stCxn id="10254" idx="6"/>
            <a:endCxn id="10253" idx="3"/>
          </p:cNvCxnSpPr>
          <p:nvPr/>
        </p:nvCxnSpPr>
        <p:spPr bwMode="auto">
          <a:xfrm flipV="1">
            <a:off x="6494463" y="3324225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6" name="AutoShape 1225"/>
          <p:cNvCxnSpPr>
            <a:cxnSpLocks noChangeShapeType="1"/>
            <a:stCxn id="10252" idx="2"/>
            <a:endCxn id="10254" idx="5"/>
          </p:cNvCxnSpPr>
          <p:nvPr/>
        </p:nvCxnSpPr>
        <p:spPr bwMode="auto">
          <a:xfrm flipH="1">
            <a:off x="6427788" y="3571875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Oval 1228"/>
          <p:cNvSpPr>
            <a:spLocks noChangeArrowheads="1"/>
          </p:cNvSpPr>
          <p:nvPr/>
        </p:nvSpPr>
        <p:spPr bwMode="auto">
          <a:xfrm>
            <a:off x="6221413" y="4259263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10268" name="Oval 1229"/>
          <p:cNvSpPr>
            <a:spLocks noChangeArrowheads="1"/>
          </p:cNvSpPr>
          <p:nvPr/>
        </p:nvSpPr>
        <p:spPr bwMode="auto">
          <a:xfrm>
            <a:off x="6953250" y="5130800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10269" name="Oval 1230"/>
          <p:cNvSpPr>
            <a:spLocks noChangeArrowheads="1"/>
          </p:cNvSpPr>
          <p:nvPr/>
        </p:nvSpPr>
        <p:spPr bwMode="auto">
          <a:xfrm>
            <a:off x="7458075" y="4586288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10270" name="Oval 1231"/>
          <p:cNvSpPr>
            <a:spLocks noChangeArrowheads="1"/>
          </p:cNvSpPr>
          <p:nvPr/>
        </p:nvSpPr>
        <p:spPr bwMode="auto">
          <a:xfrm>
            <a:off x="8435975" y="5705475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10271" name="Oval 1232"/>
          <p:cNvSpPr>
            <a:spLocks noChangeArrowheads="1"/>
          </p:cNvSpPr>
          <p:nvPr/>
        </p:nvSpPr>
        <p:spPr bwMode="auto">
          <a:xfrm>
            <a:off x="7773988" y="5332413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10272" name="Oval 1233"/>
          <p:cNvSpPr>
            <a:spLocks noChangeArrowheads="1"/>
          </p:cNvSpPr>
          <p:nvPr/>
        </p:nvSpPr>
        <p:spPr bwMode="auto">
          <a:xfrm>
            <a:off x="6140450" y="5792788"/>
            <a:ext cx="323850" cy="3032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10273" name="Oval 1234"/>
          <p:cNvSpPr>
            <a:spLocks noChangeArrowheads="1"/>
          </p:cNvSpPr>
          <p:nvPr/>
        </p:nvSpPr>
        <p:spPr bwMode="auto">
          <a:xfrm>
            <a:off x="8408988" y="4470400"/>
            <a:ext cx="323850" cy="3032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10274" name="AutoShape 1235"/>
          <p:cNvCxnSpPr>
            <a:cxnSpLocks noChangeShapeType="1"/>
            <a:stCxn id="10267" idx="4"/>
            <a:endCxn id="10272" idx="0"/>
          </p:cNvCxnSpPr>
          <p:nvPr/>
        </p:nvCxnSpPr>
        <p:spPr bwMode="auto">
          <a:xfrm flipH="1">
            <a:off x="6302375" y="4581525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75" name="AutoShape 1236"/>
          <p:cNvCxnSpPr>
            <a:cxnSpLocks noChangeShapeType="1"/>
            <a:stCxn id="10267" idx="5"/>
            <a:endCxn id="10268" idx="1"/>
          </p:cNvCxnSpPr>
          <p:nvPr/>
        </p:nvCxnSpPr>
        <p:spPr bwMode="auto">
          <a:xfrm>
            <a:off x="6497638" y="4537075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76" name="AutoShape 1237"/>
          <p:cNvCxnSpPr>
            <a:cxnSpLocks noChangeShapeType="1"/>
            <a:stCxn id="10267" idx="6"/>
            <a:endCxn id="10269" idx="2"/>
          </p:cNvCxnSpPr>
          <p:nvPr/>
        </p:nvCxnSpPr>
        <p:spPr bwMode="auto">
          <a:xfrm>
            <a:off x="6564313" y="4411663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77" name="AutoShape 1238"/>
          <p:cNvCxnSpPr>
            <a:cxnSpLocks noChangeShapeType="1"/>
            <a:stCxn id="10273" idx="1"/>
            <a:endCxn id="10267" idx="7"/>
          </p:cNvCxnSpPr>
          <p:nvPr/>
        </p:nvCxnSpPr>
        <p:spPr bwMode="auto">
          <a:xfrm flipH="1" flipV="1">
            <a:off x="6497638" y="4284663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78" name="AutoShape 1239"/>
          <p:cNvCxnSpPr>
            <a:cxnSpLocks noChangeShapeType="1"/>
            <a:stCxn id="10269" idx="6"/>
            <a:endCxn id="10273" idx="2"/>
          </p:cNvCxnSpPr>
          <p:nvPr/>
        </p:nvCxnSpPr>
        <p:spPr bwMode="auto">
          <a:xfrm flipV="1">
            <a:off x="7800975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79" name="AutoShape 1240"/>
          <p:cNvCxnSpPr>
            <a:cxnSpLocks noChangeShapeType="1"/>
            <a:stCxn id="10273" idx="4"/>
            <a:endCxn id="10270" idx="0"/>
          </p:cNvCxnSpPr>
          <p:nvPr/>
        </p:nvCxnSpPr>
        <p:spPr bwMode="auto">
          <a:xfrm>
            <a:off x="8570913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0" name="AutoShape 1241"/>
          <p:cNvCxnSpPr>
            <a:cxnSpLocks noChangeShapeType="1"/>
            <a:stCxn id="10268" idx="6"/>
            <a:endCxn id="10271" idx="2"/>
          </p:cNvCxnSpPr>
          <p:nvPr/>
        </p:nvCxnSpPr>
        <p:spPr bwMode="auto">
          <a:xfrm>
            <a:off x="7296150" y="5283200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1" name="AutoShape 1242"/>
          <p:cNvCxnSpPr>
            <a:cxnSpLocks noChangeShapeType="1"/>
            <a:stCxn id="10271" idx="5"/>
            <a:endCxn id="10270" idx="1"/>
          </p:cNvCxnSpPr>
          <p:nvPr/>
        </p:nvCxnSpPr>
        <p:spPr bwMode="auto">
          <a:xfrm>
            <a:off x="8050213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2" name="AutoShape 1243"/>
          <p:cNvCxnSpPr>
            <a:cxnSpLocks noChangeShapeType="1"/>
            <a:stCxn id="10272" idx="7"/>
            <a:endCxn id="10268" idx="3"/>
          </p:cNvCxnSpPr>
          <p:nvPr/>
        </p:nvCxnSpPr>
        <p:spPr bwMode="auto">
          <a:xfrm flipV="1">
            <a:off x="6416675" y="5408613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3" name="AutoShape 1244"/>
          <p:cNvCxnSpPr>
            <a:cxnSpLocks noChangeShapeType="1"/>
            <a:stCxn id="10272" idx="6"/>
            <a:endCxn id="10271" idx="3"/>
          </p:cNvCxnSpPr>
          <p:nvPr/>
        </p:nvCxnSpPr>
        <p:spPr bwMode="auto">
          <a:xfrm flipV="1">
            <a:off x="6483350" y="5610225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4" name="AutoShape 1245"/>
          <p:cNvCxnSpPr>
            <a:cxnSpLocks noChangeShapeType="1"/>
            <a:stCxn id="10270" idx="2"/>
            <a:endCxn id="10272" idx="5"/>
          </p:cNvCxnSpPr>
          <p:nvPr/>
        </p:nvCxnSpPr>
        <p:spPr bwMode="auto">
          <a:xfrm flipH="1">
            <a:off x="6416675" y="5857875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85" name="AutoShape 1246"/>
          <p:cNvCxnSpPr>
            <a:cxnSpLocks noChangeShapeType="1"/>
            <a:stCxn id="10250" idx="7"/>
            <a:endCxn id="10255" idx="3"/>
          </p:cNvCxnSpPr>
          <p:nvPr/>
        </p:nvCxnSpPr>
        <p:spPr bwMode="auto">
          <a:xfrm flipV="1">
            <a:off x="7240588" y="2462213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6" name="AutoShape 1247"/>
          <p:cNvCxnSpPr>
            <a:cxnSpLocks noChangeShapeType="1"/>
            <a:stCxn id="10273" idx="3"/>
            <a:endCxn id="10268" idx="7"/>
          </p:cNvCxnSpPr>
          <p:nvPr/>
        </p:nvCxnSpPr>
        <p:spPr bwMode="auto">
          <a:xfrm flipH="1">
            <a:off x="7229475" y="4748213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97591"/>
            <a:ext cx="85344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Strongly Connected Components</a:t>
            </a:r>
          </a:p>
        </p:txBody>
      </p:sp>
      <p:sp>
        <p:nvSpPr>
          <p:cNvPr id="11268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3909" y="1292297"/>
            <a:ext cx="7777162" cy="240823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Maximal sub-graphs such that each vertex can reach all other vertices in the </a:t>
            </a:r>
            <a:r>
              <a:rPr lang="en-US" altLang="en-US" sz="2800" dirty="0" err="1"/>
              <a:t>subgraph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Can also be done in O(</a:t>
            </a:r>
            <a:r>
              <a:rPr lang="en-US" altLang="en-US" sz="2800" dirty="0" err="1"/>
              <a:t>n+m</a:t>
            </a:r>
            <a:r>
              <a:rPr lang="en-US" altLang="en-US" sz="2800" dirty="0"/>
              <a:t>) time using DFS</a:t>
            </a:r>
          </a:p>
          <a:p>
            <a:pPr lvl="1"/>
            <a:r>
              <a:rPr lang="en-US" altLang="en-US" sz="2400" dirty="0"/>
              <a:t>But is more complicated</a:t>
            </a:r>
          </a:p>
        </p:txBody>
      </p:sp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B6843-A8C2-415F-920B-DFDC5FBA87B3}" type="slidenum">
              <a:rPr lang="en-US"/>
              <a:pPr/>
              <a:t>31</a:t>
            </a:fld>
            <a:endParaRPr lang="en-US"/>
          </a:p>
        </p:txBody>
      </p:sp>
      <p:sp>
        <p:nvSpPr>
          <p:cNvPr id="11270" name="Rectangle 78"/>
          <p:cNvSpPr>
            <a:spLocks noChangeArrowheads="1"/>
          </p:cNvSpPr>
          <p:nvPr/>
        </p:nvSpPr>
        <p:spPr bwMode="auto">
          <a:xfrm>
            <a:off x="6553200" y="3754438"/>
            <a:ext cx="1666875" cy="4730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3100" b="1" dirty="0">
                <a:solidFill>
                  <a:srgbClr val="000000"/>
                </a:solidFill>
                <a:latin typeface="Times New Roman" pitchFamily="18" charset="0"/>
              </a:rPr>
              <a:t>{ a , c , g }</a:t>
            </a:r>
            <a:endParaRPr lang="en-US" altLang="en-US" b="1" dirty="0">
              <a:latin typeface="Times" pitchFamily="18" charset="0"/>
            </a:endParaRPr>
          </a:p>
        </p:txBody>
      </p:sp>
      <p:sp>
        <p:nvSpPr>
          <p:cNvPr id="11271" name="Rectangle 79"/>
          <p:cNvSpPr>
            <a:spLocks noChangeArrowheads="1"/>
          </p:cNvSpPr>
          <p:nvPr/>
        </p:nvSpPr>
        <p:spPr bwMode="auto">
          <a:xfrm>
            <a:off x="6553200" y="5189538"/>
            <a:ext cx="2138363" cy="4730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3100" b="1" dirty="0">
                <a:solidFill>
                  <a:srgbClr val="000000"/>
                </a:solidFill>
                <a:latin typeface="Times New Roman" pitchFamily="18" charset="0"/>
              </a:rPr>
              <a:t>{ f , d , e , b }</a:t>
            </a:r>
            <a:endParaRPr lang="en-US" altLang="en-US" b="1" dirty="0">
              <a:latin typeface="Times" pitchFamily="18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693988" y="3429000"/>
            <a:ext cx="3554412" cy="2536825"/>
            <a:chOff x="751" y="1719"/>
            <a:chExt cx="2832" cy="2162"/>
          </a:xfrm>
        </p:grpSpPr>
        <p:sp>
          <p:nvSpPr>
            <p:cNvPr id="11274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1275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11276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1277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1278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1279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11280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11281" name="AutoShape 88"/>
            <p:cNvCxnSpPr>
              <a:cxnSpLocks noChangeShapeType="1"/>
              <a:stCxn id="11274" idx="4"/>
              <a:endCxn id="11279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2" name="AutoShape 90"/>
            <p:cNvCxnSpPr>
              <a:cxnSpLocks noChangeShapeType="1"/>
              <a:stCxn id="11274" idx="6"/>
              <a:endCxn id="11276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3" name="AutoShape 91"/>
            <p:cNvCxnSpPr>
              <a:cxnSpLocks noChangeShapeType="1"/>
              <a:stCxn id="11280" idx="1"/>
              <a:endCxn id="11274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4" name="AutoShape 92"/>
            <p:cNvCxnSpPr>
              <a:cxnSpLocks noChangeShapeType="1"/>
              <a:stCxn id="11276" idx="6"/>
              <a:endCxn id="11280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5" name="AutoShape 93"/>
            <p:cNvCxnSpPr>
              <a:cxnSpLocks noChangeShapeType="1"/>
              <a:stCxn id="11280" idx="4"/>
              <a:endCxn id="11277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6" name="AutoShape 94"/>
            <p:cNvCxnSpPr>
              <a:cxnSpLocks noChangeShapeType="1"/>
              <a:stCxn id="11275" idx="6"/>
              <a:endCxn id="11278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7" name="AutoShape 95"/>
            <p:cNvCxnSpPr>
              <a:cxnSpLocks noChangeShapeType="1"/>
              <a:stCxn id="11278" idx="5"/>
              <a:endCxn id="11277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8" name="AutoShape 96"/>
            <p:cNvCxnSpPr>
              <a:cxnSpLocks noChangeShapeType="1"/>
              <a:stCxn id="11279" idx="7"/>
              <a:endCxn id="11275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9" name="AutoShape 97"/>
            <p:cNvCxnSpPr>
              <a:cxnSpLocks noChangeShapeType="1"/>
              <a:stCxn id="11279" idx="6"/>
              <a:endCxn id="11278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98"/>
            <p:cNvCxnSpPr>
              <a:cxnSpLocks noChangeShapeType="1"/>
              <a:stCxn id="11277" idx="2"/>
              <a:endCxn id="11279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1273" name="Picture 102" descr="BD0666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953000"/>
            <a:ext cx="1420813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Directed Cycles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610600" cy="4724400"/>
          </a:xfrm>
        </p:spPr>
        <p:txBody>
          <a:bodyPr/>
          <a:lstStyle/>
          <a:p>
            <a:r>
              <a:rPr lang="en-US" altLang="en-US" sz="3600" dirty="0"/>
              <a:t>Directed cycle</a:t>
            </a:r>
          </a:p>
          <a:p>
            <a:pPr lvl="1"/>
            <a:r>
              <a:rPr lang="en-US" altLang="en-US" dirty="0"/>
              <a:t>All the edges are traverse according to their respective cycles</a:t>
            </a:r>
          </a:p>
          <a:p>
            <a:r>
              <a:rPr lang="en-US" altLang="en-US" sz="3600" dirty="0"/>
              <a:t>Acyclic graph</a:t>
            </a:r>
          </a:p>
          <a:p>
            <a:pPr lvl="1"/>
            <a:r>
              <a:rPr lang="en-US" altLang="en-US" dirty="0"/>
              <a:t>Graph has no directed cycles</a:t>
            </a:r>
          </a:p>
          <a:p>
            <a:pPr lvl="1"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4667250"/>
            <a:ext cx="33813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Directed Path</a:t>
            </a:r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Freeform 680"/>
          <p:cNvSpPr>
            <a:spLocks/>
          </p:cNvSpPr>
          <p:nvPr/>
        </p:nvSpPr>
        <p:spPr bwMode="auto">
          <a:xfrm>
            <a:off x="3795712" y="2335213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681"/>
          <p:cNvSpPr>
            <a:spLocks/>
          </p:cNvSpPr>
          <p:nvPr/>
        </p:nvSpPr>
        <p:spPr bwMode="auto">
          <a:xfrm>
            <a:off x="3795712" y="2286000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682"/>
          <p:cNvSpPr>
            <a:spLocks/>
          </p:cNvSpPr>
          <p:nvPr/>
        </p:nvSpPr>
        <p:spPr bwMode="auto">
          <a:xfrm>
            <a:off x="3795712" y="2286000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683"/>
          <p:cNvSpPr>
            <a:spLocks/>
          </p:cNvSpPr>
          <p:nvPr/>
        </p:nvSpPr>
        <p:spPr bwMode="auto">
          <a:xfrm>
            <a:off x="2422525" y="3538538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684"/>
          <p:cNvSpPr>
            <a:spLocks/>
          </p:cNvSpPr>
          <p:nvPr/>
        </p:nvSpPr>
        <p:spPr bwMode="auto">
          <a:xfrm>
            <a:off x="2528887" y="3335338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685"/>
          <p:cNvSpPr>
            <a:spLocks/>
          </p:cNvSpPr>
          <p:nvPr/>
        </p:nvSpPr>
        <p:spPr bwMode="auto">
          <a:xfrm>
            <a:off x="2663825" y="3141663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686"/>
          <p:cNvSpPr>
            <a:spLocks/>
          </p:cNvSpPr>
          <p:nvPr/>
        </p:nvSpPr>
        <p:spPr bwMode="auto">
          <a:xfrm>
            <a:off x="2806700" y="2936875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87"/>
          <p:cNvSpPr>
            <a:spLocks/>
          </p:cNvSpPr>
          <p:nvPr/>
        </p:nvSpPr>
        <p:spPr bwMode="auto">
          <a:xfrm>
            <a:off x="2989262" y="2752725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688"/>
          <p:cNvSpPr>
            <a:spLocks/>
          </p:cNvSpPr>
          <p:nvPr/>
        </p:nvSpPr>
        <p:spPr bwMode="auto">
          <a:xfrm>
            <a:off x="3181350" y="2587625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89"/>
          <p:cNvSpPr>
            <a:spLocks/>
          </p:cNvSpPr>
          <p:nvPr/>
        </p:nvSpPr>
        <p:spPr bwMode="auto">
          <a:xfrm>
            <a:off x="3373437" y="2441575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90"/>
          <p:cNvSpPr>
            <a:spLocks/>
          </p:cNvSpPr>
          <p:nvPr/>
        </p:nvSpPr>
        <p:spPr bwMode="auto">
          <a:xfrm>
            <a:off x="3584575" y="2335213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91"/>
          <p:cNvSpPr>
            <a:spLocks/>
          </p:cNvSpPr>
          <p:nvPr/>
        </p:nvSpPr>
        <p:spPr bwMode="auto">
          <a:xfrm>
            <a:off x="2519362" y="3986213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692"/>
          <p:cNvSpPr>
            <a:spLocks/>
          </p:cNvSpPr>
          <p:nvPr/>
        </p:nvSpPr>
        <p:spPr bwMode="auto">
          <a:xfrm>
            <a:off x="2443162" y="3870325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693"/>
          <p:cNvSpPr>
            <a:spLocks/>
          </p:cNvSpPr>
          <p:nvPr/>
        </p:nvSpPr>
        <p:spPr bwMode="auto">
          <a:xfrm>
            <a:off x="2443162" y="3870325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694"/>
          <p:cNvSpPr>
            <a:spLocks/>
          </p:cNvSpPr>
          <p:nvPr/>
        </p:nvSpPr>
        <p:spPr bwMode="auto">
          <a:xfrm>
            <a:off x="4984750" y="4141788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695"/>
          <p:cNvSpPr>
            <a:spLocks/>
          </p:cNvSpPr>
          <p:nvPr/>
        </p:nvSpPr>
        <p:spPr bwMode="auto">
          <a:xfrm>
            <a:off x="4822825" y="4229100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696"/>
          <p:cNvSpPr>
            <a:spLocks/>
          </p:cNvSpPr>
          <p:nvPr/>
        </p:nvSpPr>
        <p:spPr bwMode="auto">
          <a:xfrm>
            <a:off x="4476750" y="4295775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697"/>
          <p:cNvSpPr>
            <a:spLocks/>
          </p:cNvSpPr>
          <p:nvPr/>
        </p:nvSpPr>
        <p:spPr bwMode="auto">
          <a:xfrm>
            <a:off x="4083050" y="4403725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698"/>
          <p:cNvSpPr>
            <a:spLocks/>
          </p:cNvSpPr>
          <p:nvPr/>
        </p:nvSpPr>
        <p:spPr bwMode="auto">
          <a:xfrm>
            <a:off x="3689350" y="4443413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699"/>
          <p:cNvSpPr>
            <a:spLocks/>
          </p:cNvSpPr>
          <p:nvPr/>
        </p:nvSpPr>
        <p:spPr bwMode="auto">
          <a:xfrm>
            <a:off x="3314700" y="4384675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700"/>
          <p:cNvSpPr>
            <a:spLocks/>
          </p:cNvSpPr>
          <p:nvPr/>
        </p:nvSpPr>
        <p:spPr bwMode="auto">
          <a:xfrm>
            <a:off x="2979737" y="4286250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701"/>
          <p:cNvSpPr>
            <a:spLocks/>
          </p:cNvSpPr>
          <p:nvPr/>
        </p:nvSpPr>
        <p:spPr bwMode="auto">
          <a:xfrm>
            <a:off x="2711450" y="4151313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702"/>
          <p:cNvSpPr>
            <a:spLocks/>
          </p:cNvSpPr>
          <p:nvPr/>
        </p:nvSpPr>
        <p:spPr bwMode="auto">
          <a:xfrm>
            <a:off x="2595562" y="4073525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703"/>
          <p:cNvSpPr>
            <a:spLocks/>
          </p:cNvSpPr>
          <p:nvPr/>
        </p:nvSpPr>
        <p:spPr bwMode="auto">
          <a:xfrm>
            <a:off x="2519362" y="3986213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704"/>
          <p:cNvSpPr>
            <a:spLocks/>
          </p:cNvSpPr>
          <p:nvPr/>
        </p:nvSpPr>
        <p:spPr bwMode="auto">
          <a:xfrm>
            <a:off x="5368925" y="3927475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05"/>
          <p:cNvSpPr>
            <a:spLocks/>
          </p:cNvSpPr>
          <p:nvPr/>
        </p:nvSpPr>
        <p:spPr bwMode="auto">
          <a:xfrm>
            <a:off x="5283200" y="39179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706"/>
          <p:cNvSpPr>
            <a:spLocks/>
          </p:cNvSpPr>
          <p:nvPr/>
        </p:nvSpPr>
        <p:spPr bwMode="auto">
          <a:xfrm>
            <a:off x="5283200" y="39179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707"/>
          <p:cNvSpPr>
            <a:spLocks/>
          </p:cNvSpPr>
          <p:nvPr/>
        </p:nvSpPr>
        <p:spPr bwMode="auto">
          <a:xfrm>
            <a:off x="5494337" y="1936750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708"/>
          <p:cNvSpPr>
            <a:spLocks/>
          </p:cNvSpPr>
          <p:nvPr/>
        </p:nvSpPr>
        <p:spPr bwMode="auto">
          <a:xfrm>
            <a:off x="5589587" y="2073275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709"/>
          <p:cNvSpPr>
            <a:spLocks/>
          </p:cNvSpPr>
          <p:nvPr/>
        </p:nvSpPr>
        <p:spPr bwMode="auto">
          <a:xfrm>
            <a:off x="5667375" y="2200275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710"/>
          <p:cNvSpPr>
            <a:spLocks/>
          </p:cNvSpPr>
          <p:nvPr/>
        </p:nvSpPr>
        <p:spPr bwMode="auto">
          <a:xfrm>
            <a:off x="5772150" y="2471738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711"/>
          <p:cNvSpPr>
            <a:spLocks/>
          </p:cNvSpPr>
          <p:nvPr/>
        </p:nvSpPr>
        <p:spPr bwMode="auto">
          <a:xfrm>
            <a:off x="5791200" y="2743200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712"/>
          <p:cNvSpPr>
            <a:spLocks/>
          </p:cNvSpPr>
          <p:nvPr/>
        </p:nvSpPr>
        <p:spPr bwMode="auto">
          <a:xfrm>
            <a:off x="5743575" y="3016250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713"/>
          <p:cNvSpPr>
            <a:spLocks/>
          </p:cNvSpPr>
          <p:nvPr/>
        </p:nvSpPr>
        <p:spPr bwMode="auto">
          <a:xfrm>
            <a:off x="5657850" y="3228975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714"/>
          <p:cNvSpPr>
            <a:spLocks/>
          </p:cNvSpPr>
          <p:nvPr/>
        </p:nvSpPr>
        <p:spPr bwMode="auto">
          <a:xfrm>
            <a:off x="5532437" y="3471863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715"/>
          <p:cNvSpPr>
            <a:spLocks/>
          </p:cNvSpPr>
          <p:nvPr/>
        </p:nvSpPr>
        <p:spPr bwMode="auto">
          <a:xfrm>
            <a:off x="5368925" y="3713163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16"/>
          <p:cNvSpPr>
            <a:spLocks/>
          </p:cNvSpPr>
          <p:nvPr/>
        </p:nvSpPr>
        <p:spPr bwMode="auto">
          <a:xfrm>
            <a:off x="2451100" y="2724150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717"/>
          <p:cNvSpPr>
            <a:spLocks/>
          </p:cNvSpPr>
          <p:nvPr/>
        </p:nvSpPr>
        <p:spPr bwMode="auto">
          <a:xfrm>
            <a:off x="2386012" y="27146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718"/>
          <p:cNvSpPr>
            <a:spLocks/>
          </p:cNvSpPr>
          <p:nvPr/>
        </p:nvSpPr>
        <p:spPr bwMode="auto">
          <a:xfrm>
            <a:off x="2386012" y="27146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719"/>
          <p:cNvSpPr>
            <a:spLocks/>
          </p:cNvSpPr>
          <p:nvPr/>
        </p:nvSpPr>
        <p:spPr bwMode="auto">
          <a:xfrm>
            <a:off x="5062537" y="2384425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720"/>
          <p:cNvSpPr>
            <a:spLocks/>
          </p:cNvSpPr>
          <p:nvPr/>
        </p:nvSpPr>
        <p:spPr bwMode="auto">
          <a:xfrm>
            <a:off x="4918075" y="2238375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721"/>
          <p:cNvSpPr>
            <a:spLocks/>
          </p:cNvSpPr>
          <p:nvPr/>
        </p:nvSpPr>
        <p:spPr bwMode="auto">
          <a:xfrm>
            <a:off x="4764087" y="2111375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722"/>
          <p:cNvSpPr>
            <a:spLocks/>
          </p:cNvSpPr>
          <p:nvPr/>
        </p:nvSpPr>
        <p:spPr bwMode="auto">
          <a:xfrm>
            <a:off x="4591050" y="2016125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23"/>
          <p:cNvSpPr>
            <a:spLocks/>
          </p:cNvSpPr>
          <p:nvPr/>
        </p:nvSpPr>
        <p:spPr bwMode="auto">
          <a:xfrm>
            <a:off x="4400550" y="1947863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724"/>
          <p:cNvSpPr>
            <a:spLocks/>
          </p:cNvSpPr>
          <p:nvPr/>
        </p:nvSpPr>
        <p:spPr bwMode="auto">
          <a:xfrm>
            <a:off x="4189412" y="1908175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725"/>
          <p:cNvSpPr>
            <a:spLocks/>
          </p:cNvSpPr>
          <p:nvPr/>
        </p:nvSpPr>
        <p:spPr bwMode="auto">
          <a:xfrm>
            <a:off x="3968750" y="1898650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726"/>
          <p:cNvSpPr>
            <a:spLocks/>
          </p:cNvSpPr>
          <p:nvPr/>
        </p:nvSpPr>
        <p:spPr bwMode="auto">
          <a:xfrm>
            <a:off x="3738562" y="1898650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727"/>
          <p:cNvSpPr>
            <a:spLocks/>
          </p:cNvSpPr>
          <p:nvPr/>
        </p:nvSpPr>
        <p:spPr bwMode="auto">
          <a:xfrm>
            <a:off x="3506787" y="1917700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728"/>
          <p:cNvSpPr>
            <a:spLocks/>
          </p:cNvSpPr>
          <p:nvPr/>
        </p:nvSpPr>
        <p:spPr bwMode="auto">
          <a:xfrm>
            <a:off x="3306762" y="1957388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729"/>
          <p:cNvSpPr>
            <a:spLocks/>
          </p:cNvSpPr>
          <p:nvPr/>
        </p:nvSpPr>
        <p:spPr bwMode="auto">
          <a:xfrm>
            <a:off x="3114675" y="2025650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730"/>
          <p:cNvSpPr>
            <a:spLocks/>
          </p:cNvSpPr>
          <p:nvPr/>
        </p:nvSpPr>
        <p:spPr bwMode="auto">
          <a:xfrm>
            <a:off x="2951162" y="2092325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731"/>
          <p:cNvSpPr>
            <a:spLocks/>
          </p:cNvSpPr>
          <p:nvPr/>
        </p:nvSpPr>
        <p:spPr bwMode="auto">
          <a:xfrm>
            <a:off x="2797175" y="2190750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732"/>
          <p:cNvSpPr>
            <a:spLocks/>
          </p:cNvSpPr>
          <p:nvPr/>
        </p:nvSpPr>
        <p:spPr bwMode="auto">
          <a:xfrm>
            <a:off x="2673350" y="2295525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733"/>
          <p:cNvSpPr>
            <a:spLocks/>
          </p:cNvSpPr>
          <p:nvPr/>
        </p:nvSpPr>
        <p:spPr bwMode="auto">
          <a:xfrm>
            <a:off x="2547937" y="2432050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734"/>
          <p:cNvSpPr>
            <a:spLocks/>
          </p:cNvSpPr>
          <p:nvPr/>
        </p:nvSpPr>
        <p:spPr bwMode="auto">
          <a:xfrm>
            <a:off x="2443162" y="2568575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735"/>
          <p:cNvSpPr>
            <a:spLocks/>
          </p:cNvSpPr>
          <p:nvPr/>
        </p:nvSpPr>
        <p:spPr bwMode="auto">
          <a:xfrm>
            <a:off x="5456237" y="2219325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Freeform 736"/>
          <p:cNvSpPr>
            <a:spLocks/>
          </p:cNvSpPr>
          <p:nvPr/>
        </p:nvSpPr>
        <p:spPr bwMode="auto">
          <a:xfrm>
            <a:off x="5427662" y="20828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737"/>
          <p:cNvSpPr>
            <a:spLocks/>
          </p:cNvSpPr>
          <p:nvPr/>
        </p:nvSpPr>
        <p:spPr bwMode="auto">
          <a:xfrm>
            <a:off x="5427662" y="20828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738"/>
          <p:cNvSpPr>
            <a:spLocks/>
          </p:cNvSpPr>
          <p:nvPr/>
        </p:nvSpPr>
        <p:spPr bwMode="auto">
          <a:xfrm>
            <a:off x="5235575" y="2490788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739"/>
          <p:cNvSpPr>
            <a:spLocks/>
          </p:cNvSpPr>
          <p:nvPr/>
        </p:nvSpPr>
        <p:spPr bwMode="auto">
          <a:xfrm>
            <a:off x="5321300" y="2413000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740"/>
          <p:cNvSpPr>
            <a:spLocks/>
          </p:cNvSpPr>
          <p:nvPr/>
        </p:nvSpPr>
        <p:spPr bwMode="auto">
          <a:xfrm>
            <a:off x="5387975" y="2325688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741"/>
          <p:cNvSpPr>
            <a:spLocks/>
          </p:cNvSpPr>
          <p:nvPr/>
        </p:nvSpPr>
        <p:spPr bwMode="auto">
          <a:xfrm>
            <a:off x="5437187" y="2228850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745"/>
          <p:cNvSpPr>
            <a:spLocks/>
          </p:cNvSpPr>
          <p:nvPr/>
        </p:nvSpPr>
        <p:spPr bwMode="auto">
          <a:xfrm>
            <a:off x="5340350" y="1898650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749"/>
          <p:cNvSpPr>
            <a:spLocks/>
          </p:cNvSpPr>
          <p:nvPr/>
        </p:nvSpPr>
        <p:spPr bwMode="auto">
          <a:xfrm>
            <a:off x="4035425" y="3529013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752"/>
          <p:cNvSpPr>
            <a:spLocks/>
          </p:cNvSpPr>
          <p:nvPr/>
        </p:nvSpPr>
        <p:spPr bwMode="auto">
          <a:xfrm>
            <a:off x="5100637" y="2568575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758"/>
          <p:cNvSpPr>
            <a:spLocks/>
          </p:cNvSpPr>
          <p:nvPr/>
        </p:nvSpPr>
        <p:spPr bwMode="auto">
          <a:xfrm>
            <a:off x="2787650" y="3762375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761"/>
          <p:cNvSpPr>
            <a:spLocks/>
          </p:cNvSpPr>
          <p:nvPr/>
        </p:nvSpPr>
        <p:spPr bwMode="auto">
          <a:xfrm>
            <a:off x="3603625" y="3578225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762"/>
          <p:cNvSpPr>
            <a:spLocks/>
          </p:cNvSpPr>
          <p:nvPr/>
        </p:nvSpPr>
        <p:spPr bwMode="auto">
          <a:xfrm>
            <a:off x="3506787" y="3646488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766"/>
          <p:cNvSpPr>
            <a:spLocks/>
          </p:cNvSpPr>
          <p:nvPr/>
        </p:nvSpPr>
        <p:spPr bwMode="auto">
          <a:xfrm>
            <a:off x="3651250" y="3286125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 767"/>
          <p:cNvSpPr>
            <a:spLocks/>
          </p:cNvSpPr>
          <p:nvPr/>
        </p:nvSpPr>
        <p:spPr bwMode="auto">
          <a:xfrm>
            <a:off x="3622675" y="3295650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768"/>
          <p:cNvSpPr>
            <a:spLocks/>
          </p:cNvSpPr>
          <p:nvPr/>
        </p:nvSpPr>
        <p:spPr bwMode="auto">
          <a:xfrm>
            <a:off x="3622675" y="3295650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reeform 769"/>
          <p:cNvSpPr>
            <a:spLocks/>
          </p:cNvSpPr>
          <p:nvPr/>
        </p:nvSpPr>
        <p:spPr bwMode="auto">
          <a:xfrm>
            <a:off x="3921125" y="2276475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Freeform 770"/>
          <p:cNvSpPr>
            <a:spLocks/>
          </p:cNvSpPr>
          <p:nvPr/>
        </p:nvSpPr>
        <p:spPr bwMode="auto">
          <a:xfrm>
            <a:off x="3767137" y="2509838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Freeform 771"/>
          <p:cNvSpPr>
            <a:spLocks/>
          </p:cNvSpPr>
          <p:nvPr/>
        </p:nvSpPr>
        <p:spPr bwMode="auto">
          <a:xfrm>
            <a:off x="3679825" y="2762250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Freeform 772"/>
          <p:cNvSpPr>
            <a:spLocks/>
          </p:cNvSpPr>
          <p:nvPr/>
        </p:nvSpPr>
        <p:spPr bwMode="auto">
          <a:xfrm>
            <a:off x="3651250" y="3025775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773"/>
          <p:cNvSpPr>
            <a:spLocks/>
          </p:cNvSpPr>
          <p:nvPr/>
        </p:nvSpPr>
        <p:spPr bwMode="auto">
          <a:xfrm>
            <a:off x="2720975" y="3044825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774"/>
          <p:cNvSpPr>
            <a:spLocks/>
          </p:cNvSpPr>
          <p:nvPr/>
        </p:nvSpPr>
        <p:spPr bwMode="auto">
          <a:xfrm>
            <a:off x="2595562" y="3005138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775"/>
          <p:cNvSpPr>
            <a:spLocks/>
          </p:cNvSpPr>
          <p:nvPr/>
        </p:nvSpPr>
        <p:spPr bwMode="auto">
          <a:xfrm>
            <a:off x="2595562" y="3005138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776"/>
          <p:cNvSpPr>
            <a:spLocks/>
          </p:cNvSpPr>
          <p:nvPr/>
        </p:nvSpPr>
        <p:spPr bwMode="auto">
          <a:xfrm>
            <a:off x="3459162" y="3403600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777"/>
          <p:cNvSpPr>
            <a:spLocks/>
          </p:cNvSpPr>
          <p:nvPr/>
        </p:nvSpPr>
        <p:spPr bwMode="auto">
          <a:xfrm>
            <a:off x="3228975" y="3257550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778"/>
          <p:cNvSpPr>
            <a:spLocks/>
          </p:cNvSpPr>
          <p:nvPr/>
        </p:nvSpPr>
        <p:spPr bwMode="auto">
          <a:xfrm>
            <a:off x="2979737" y="3132138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779"/>
          <p:cNvSpPr>
            <a:spLocks/>
          </p:cNvSpPr>
          <p:nvPr/>
        </p:nvSpPr>
        <p:spPr bwMode="auto">
          <a:xfrm>
            <a:off x="2730500" y="3044825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780"/>
          <p:cNvSpPr>
            <a:spLocks/>
          </p:cNvSpPr>
          <p:nvPr/>
        </p:nvSpPr>
        <p:spPr bwMode="auto">
          <a:xfrm>
            <a:off x="4160837" y="2559050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Freeform 781"/>
          <p:cNvSpPr>
            <a:spLocks/>
          </p:cNvSpPr>
          <p:nvPr/>
        </p:nvSpPr>
        <p:spPr bwMode="auto">
          <a:xfrm>
            <a:off x="4121150" y="2422525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Freeform 782"/>
          <p:cNvSpPr>
            <a:spLocks/>
          </p:cNvSpPr>
          <p:nvPr/>
        </p:nvSpPr>
        <p:spPr bwMode="auto">
          <a:xfrm>
            <a:off x="4121150" y="2422525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Freeform 783"/>
          <p:cNvSpPr>
            <a:spLocks/>
          </p:cNvSpPr>
          <p:nvPr/>
        </p:nvSpPr>
        <p:spPr bwMode="auto">
          <a:xfrm>
            <a:off x="3670300" y="3354388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Freeform 784"/>
          <p:cNvSpPr>
            <a:spLocks/>
          </p:cNvSpPr>
          <p:nvPr/>
        </p:nvSpPr>
        <p:spPr bwMode="auto">
          <a:xfrm>
            <a:off x="3883025" y="3101975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Freeform 785"/>
          <p:cNvSpPr>
            <a:spLocks/>
          </p:cNvSpPr>
          <p:nvPr/>
        </p:nvSpPr>
        <p:spPr bwMode="auto">
          <a:xfrm>
            <a:off x="4035425" y="2840038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Freeform 786"/>
          <p:cNvSpPr>
            <a:spLocks/>
          </p:cNvSpPr>
          <p:nvPr/>
        </p:nvSpPr>
        <p:spPr bwMode="auto">
          <a:xfrm>
            <a:off x="4130675" y="2568575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Freeform 787"/>
          <p:cNvSpPr>
            <a:spLocks/>
          </p:cNvSpPr>
          <p:nvPr/>
        </p:nvSpPr>
        <p:spPr bwMode="auto">
          <a:xfrm>
            <a:off x="5167312" y="3860800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Freeform 788"/>
          <p:cNvSpPr>
            <a:spLocks/>
          </p:cNvSpPr>
          <p:nvPr/>
        </p:nvSpPr>
        <p:spPr bwMode="auto">
          <a:xfrm>
            <a:off x="5129212" y="38608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Freeform 789"/>
          <p:cNvSpPr>
            <a:spLocks/>
          </p:cNvSpPr>
          <p:nvPr/>
        </p:nvSpPr>
        <p:spPr bwMode="auto">
          <a:xfrm>
            <a:off x="5129212" y="38608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790"/>
          <p:cNvSpPr>
            <a:spLocks/>
          </p:cNvSpPr>
          <p:nvPr/>
        </p:nvSpPr>
        <p:spPr bwMode="auto">
          <a:xfrm>
            <a:off x="5197475" y="2568575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791"/>
          <p:cNvSpPr>
            <a:spLocks/>
          </p:cNvSpPr>
          <p:nvPr/>
        </p:nvSpPr>
        <p:spPr bwMode="auto">
          <a:xfrm>
            <a:off x="5264150" y="2898775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Freeform 792"/>
          <p:cNvSpPr>
            <a:spLocks/>
          </p:cNvSpPr>
          <p:nvPr/>
        </p:nvSpPr>
        <p:spPr bwMode="auto">
          <a:xfrm>
            <a:off x="5245100" y="3219450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793"/>
          <p:cNvSpPr>
            <a:spLocks/>
          </p:cNvSpPr>
          <p:nvPr/>
        </p:nvSpPr>
        <p:spPr bwMode="auto">
          <a:xfrm>
            <a:off x="5167312" y="3538538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Oval 794"/>
          <p:cNvSpPr>
            <a:spLocks noChangeArrowheads="1"/>
          </p:cNvSpPr>
          <p:nvPr/>
        </p:nvSpPr>
        <p:spPr bwMode="auto">
          <a:xfrm>
            <a:off x="5005387" y="2441575"/>
            <a:ext cx="401638" cy="252413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Oval 795"/>
          <p:cNvSpPr>
            <a:spLocks noChangeArrowheads="1"/>
          </p:cNvSpPr>
          <p:nvPr/>
        </p:nvSpPr>
        <p:spPr bwMode="auto">
          <a:xfrm>
            <a:off x="5003800" y="244157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796"/>
          <p:cNvSpPr>
            <a:spLocks noChangeArrowheads="1"/>
          </p:cNvSpPr>
          <p:nvPr/>
        </p:nvSpPr>
        <p:spPr bwMode="auto">
          <a:xfrm>
            <a:off x="5089525" y="2500313"/>
            <a:ext cx="21113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26" name="Freeform 797"/>
          <p:cNvSpPr>
            <a:spLocks/>
          </p:cNvSpPr>
          <p:nvPr/>
        </p:nvSpPr>
        <p:spPr bwMode="auto">
          <a:xfrm>
            <a:off x="3930650" y="3802063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798"/>
          <p:cNvSpPr>
            <a:spLocks/>
          </p:cNvSpPr>
          <p:nvPr/>
        </p:nvSpPr>
        <p:spPr bwMode="auto">
          <a:xfrm>
            <a:off x="3833812" y="3694113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Freeform 799"/>
          <p:cNvSpPr>
            <a:spLocks/>
          </p:cNvSpPr>
          <p:nvPr/>
        </p:nvSpPr>
        <p:spPr bwMode="auto">
          <a:xfrm>
            <a:off x="3833812" y="3694113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800"/>
          <p:cNvSpPr>
            <a:spLocks/>
          </p:cNvSpPr>
          <p:nvPr/>
        </p:nvSpPr>
        <p:spPr bwMode="auto">
          <a:xfrm>
            <a:off x="4773612" y="4141788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Freeform 801"/>
          <p:cNvSpPr>
            <a:spLocks/>
          </p:cNvSpPr>
          <p:nvPr/>
        </p:nvSpPr>
        <p:spPr bwMode="auto">
          <a:xfrm>
            <a:off x="4611687" y="4151313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802"/>
          <p:cNvSpPr>
            <a:spLocks/>
          </p:cNvSpPr>
          <p:nvPr/>
        </p:nvSpPr>
        <p:spPr bwMode="auto">
          <a:xfrm>
            <a:off x="4448175" y="4111625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Freeform 803"/>
          <p:cNvSpPr>
            <a:spLocks/>
          </p:cNvSpPr>
          <p:nvPr/>
        </p:nvSpPr>
        <p:spPr bwMode="auto">
          <a:xfrm>
            <a:off x="4303712" y="4064000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804"/>
          <p:cNvSpPr>
            <a:spLocks/>
          </p:cNvSpPr>
          <p:nvPr/>
        </p:nvSpPr>
        <p:spPr bwMode="auto">
          <a:xfrm>
            <a:off x="4160837" y="3986213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805"/>
          <p:cNvSpPr>
            <a:spLocks/>
          </p:cNvSpPr>
          <p:nvPr/>
        </p:nvSpPr>
        <p:spPr bwMode="auto">
          <a:xfrm>
            <a:off x="4025900" y="3898900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Freeform 806"/>
          <p:cNvSpPr>
            <a:spLocks/>
          </p:cNvSpPr>
          <p:nvPr/>
        </p:nvSpPr>
        <p:spPr bwMode="auto">
          <a:xfrm>
            <a:off x="3921125" y="3792538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Oval 807"/>
          <p:cNvSpPr>
            <a:spLocks noChangeArrowheads="1"/>
          </p:cNvSpPr>
          <p:nvPr/>
        </p:nvSpPr>
        <p:spPr bwMode="auto">
          <a:xfrm>
            <a:off x="5302250" y="18303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Oval 808"/>
          <p:cNvSpPr>
            <a:spLocks noChangeArrowheads="1"/>
          </p:cNvSpPr>
          <p:nvPr/>
        </p:nvSpPr>
        <p:spPr bwMode="auto">
          <a:xfrm>
            <a:off x="5300662" y="1828800"/>
            <a:ext cx="406400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Rectangle 809"/>
          <p:cNvSpPr>
            <a:spLocks noChangeArrowheads="1"/>
          </p:cNvSpPr>
          <p:nvPr/>
        </p:nvSpPr>
        <p:spPr bwMode="auto">
          <a:xfrm>
            <a:off x="5372100" y="1887538"/>
            <a:ext cx="246062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9" name="Oval 810"/>
          <p:cNvSpPr>
            <a:spLocks noChangeArrowheads="1"/>
          </p:cNvSpPr>
          <p:nvPr/>
        </p:nvSpPr>
        <p:spPr bwMode="auto">
          <a:xfrm>
            <a:off x="4927600" y="4025900"/>
            <a:ext cx="403225" cy="25082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811"/>
          <p:cNvSpPr>
            <a:spLocks noChangeArrowheads="1"/>
          </p:cNvSpPr>
          <p:nvPr/>
        </p:nvSpPr>
        <p:spPr bwMode="auto">
          <a:xfrm>
            <a:off x="4927600" y="402272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812"/>
          <p:cNvSpPr>
            <a:spLocks noChangeArrowheads="1"/>
          </p:cNvSpPr>
          <p:nvPr/>
        </p:nvSpPr>
        <p:spPr bwMode="auto">
          <a:xfrm>
            <a:off x="4995862" y="4086225"/>
            <a:ext cx="24765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2" name="Oval 813"/>
          <p:cNvSpPr>
            <a:spLocks noChangeArrowheads="1"/>
          </p:cNvSpPr>
          <p:nvPr/>
        </p:nvSpPr>
        <p:spPr bwMode="auto">
          <a:xfrm>
            <a:off x="3957637" y="21605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Oval 814"/>
          <p:cNvSpPr>
            <a:spLocks noChangeArrowheads="1"/>
          </p:cNvSpPr>
          <p:nvPr/>
        </p:nvSpPr>
        <p:spPr bwMode="auto">
          <a:xfrm>
            <a:off x="3957637" y="2159000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815"/>
          <p:cNvSpPr>
            <a:spLocks noChangeArrowheads="1"/>
          </p:cNvSpPr>
          <p:nvPr/>
        </p:nvSpPr>
        <p:spPr bwMode="auto">
          <a:xfrm>
            <a:off x="4016375" y="2208213"/>
            <a:ext cx="26828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5" name="Oval 816"/>
          <p:cNvSpPr>
            <a:spLocks noChangeArrowheads="1"/>
          </p:cNvSpPr>
          <p:nvPr/>
        </p:nvSpPr>
        <p:spPr bwMode="auto">
          <a:xfrm>
            <a:off x="2230437" y="3608388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Oval 817"/>
          <p:cNvSpPr>
            <a:spLocks noChangeArrowheads="1"/>
          </p:cNvSpPr>
          <p:nvPr/>
        </p:nvSpPr>
        <p:spPr bwMode="auto">
          <a:xfrm>
            <a:off x="2286000" y="3590925"/>
            <a:ext cx="404813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Rectangle 818"/>
          <p:cNvSpPr>
            <a:spLocks noChangeArrowheads="1"/>
          </p:cNvSpPr>
          <p:nvPr/>
        </p:nvSpPr>
        <p:spPr bwMode="auto">
          <a:xfrm>
            <a:off x="2300287" y="3667125"/>
            <a:ext cx="261938" cy="150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8" name="Oval 819"/>
          <p:cNvSpPr>
            <a:spLocks noChangeArrowheads="1"/>
          </p:cNvSpPr>
          <p:nvPr/>
        </p:nvSpPr>
        <p:spPr bwMode="auto">
          <a:xfrm>
            <a:off x="3479800" y="3471863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Oval 820"/>
          <p:cNvSpPr>
            <a:spLocks noChangeArrowheads="1"/>
          </p:cNvSpPr>
          <p:nvPr/>
        </p:nvSpPr>
        <p:spPr bwMode="auto">
          <a:xfrm>
            <a:off x="3478212" y="3470275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821"/>
          <p:cNvSpPr>
            <a:spLocks noChangeArrowheads="1"/>
          </p:cNvSpPr>
          <p:nvPr/>
        </p:nvSpPr>
        <p:spPr bwMode="auto">
          <a:xfrm>
            <a:off x="3536950" y="3527425"/>
            <a:ext cx="2825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51" name="Oval 822"/>
          <p:cNvSpPr>
            <a:spLocks noChangeArrowheads="1"/>
          </p:cNvSpPr>
          <p:nvPr/>
        </p:nvSpPr>
        <p:spPr bwMode="auto">
          <a:xfrm>
            <a:off x="2135187" y="287813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823"/>
          <p:cNvSpPr>
            <a:spLocks noChangeArrowheads="1"/>
          </p:cNvSpPr>
          <p:nvPr/>
        </p:nvSpPr>
        <p:spPr bwMode="auto">
          <a:xfrm>
            <a:off x="2133600" y="2878138"/>
            <a:ext cx="406400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824"/>
          <p:cNvSpPr>
            <a:spLocks noChangeArrowheads="1"/>
          </p:cNvSpPr>
          <p:nvPr/>
        </p:nvSpPr>
        <p:spPr bwMode="auto">
          <a:xfrm>
            <a:off x="2212975" y="2936875"/>
            <a:ext cx="2317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sz="1000" b="1">
              <a:latin typeface="Times" pitchFamily="18" charset="0"/>
            </a:endParaRPr>
          </a:p>
        </p:txBody>
      </p:sp>
      <p:cxnSp>
        <p:nvCxnSpPr>
          <p:cNvPr id="157" name="Straight Arrow Connector 156"/>
          <p:cNvCxnSpPr>
            <a:stCxn id="137" idx="3"/>
            <a:endCxn id="124" idx="0"/>
          </p:cNvCxnSpPr>
          <p:nvPr/>
        </p:nvCxnSpPr>
        <p:spPr bwMode="auto">
          <a:xfrm flipH="1">
            <a:off x="5206206" y="2038828"/>
            <a:ext cx="153972" cy="402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125" idx="2"/>
            <a:endCxn id="149" idx="6"/>
          </p:cNvCxnSpPr>
          <p:nvPr/>
        </p:nvCxnSpPr>
        <p:spPr bwMode="auto">
          <a:xfrm flipH="1">
            <a:off x="3883025" y="2652713"/>
            <a:ext cx="1312069" cy="9405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>
            <a:stCxn id="149" idx="2"/>
          </p:cNvCxnSpPr>
          <p:nvPr/>
        </p:nvCxnSpPr>
        <p:spPr bwMode="auto">
          <a:xfrm flipH="1">
            <a:off x="2667000" y="3593307"/>
            <a:ext cx="811212" cy="150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1162050" y="5046643"/>
            <a:ext cx="6477000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Direct path from BOS to LAX is shown in </a:t>
            </a:r>
            <a:r>
              <a:rPr lang="en-US" sz="2800" dirty="0"/>
              <a:t>white</a:t>
            </a:r>
          </a:p>
        </p:txBody>
      </p:sp>
      <p:cxnSp>
        <p:nvCxnSpPr>
          <p:cNvPr id="170" name="Straight Arrow Connector 169"/>
          <p:cNvCxnSpPr>
            <a:stCxn id="144" idx="3"/>
            <a:endCxn id="140" idx="1"/>
          </p:cNvCxnSpPr>
          <p:nvPr/>
        </p:nvCxnSpPr>
        <p:spPr bwMode="auto">
          <a:xfrm>
            <a:off x="4284662" y="2284413"/>
            <a:ext cx="702221" cy="1775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Directed Cycles</a:t>
            </a:r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34</a:t>
            </a:fld>
            <a:endParaRPr lang="en-US"/>
          </a:p>
        </p:txBody>
      </p:sp>
      <p:sp>
        <p:nvSpPr>
          <p:cNvPr id="18" name="Freeform 691"/>
          <p:cNvSpPr>
            <a:spLocks/>
          </p:cNvSpPr>
          <p:nvPr/>
        </p:nvSpPr>
        <p:spPr bwMode="auto">
          <a:xfrm>
            <a:off x="2519362" y="4214813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694"/>
          <p:cNvSpPr>
            <a:spLocks/>
          </p:cNvSpPr>
          <p:nvPr/>
        </p:nvSpPr>
        <p:spPr bwMode="auto">
          <a:xfrm>
            <a:off x="4984750" y="4370388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704"/>
          <p:cNvSpPr>
            <a:spLocks/>
          </p:cNvSpPr>
          <p:nvPr/>
        </p:nvSpPr>
        <p:spPr bwMode="auto">
          <a:xfrm>
            <a:off x="5368925" y="4156075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05"/>
          <p:cNvSpPr>
            <a:spLocks/>
          </p:cNvSpPr>
          <p:nvPr/>
        </p:nvSpPr>
        <p:spPr bwMode="auto">
          <a:xfrm>
            <a:off x="5283200" y="41465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706"/>
          <p:cNvSpPr>
            <a:spLocks/>
          </p:cNvSpPr>
          <p:nvPr/>
        </p:nvSpPr>
        <p:spPr bwMode="auto">
          <a:xfrm>
            <a:off x="5283200" y="41465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707"/>
          <p:cNvSpPr>
            <a:spLocks/>
          </p:cNvSpPr>
          <p:nvPr/>
        </p:nvSpPr>
        <p:spPr bwMode="auto">
          <a:xfrm>
            <a:off x="5494337" y="2165350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708"/>
          <p:cNvSpPr>
            <a:spLocks/>
          </p:cNvSpPr>
          <p:nvPr/>
        </p:nvSpPr>
        <p:spPr bwMode="auto">
          <a:xfrm>
            <a:off x="5589587" y="2301875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709"/>
          <p:cNvSpPr>
            <a:spLocks/>
          </p:cNvSpPr>
          <p:nvPr/>
        </p:nvSpPr>
        <p:spPr bwMode="auto">
          <a:xfrm>
            <a:off x="5667375" y="2428875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710"/>
          <p:cNvSpPr>
            <a:spLocks/>
          </p:cNvSpPr>
          <p:nvPr/>
        </p:nvSpPr>
        <p:spPr bwMode="auto">
          <a:xfrm>
            <a:off x="5772150" y="2700338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711"/>
          <p:cNvSpPr>
            <a:spLocks/>
          </p:cNvSpPr>
          <p:nvPr/>
        </p:nvSpPr>
        <p:spPr bwMode="auto">
          <a:xfrm>
            <a:off x="5791200" y="2971800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712"/>
          <p:cNvSpPr>
            <a:spLocks/>
          </p:cNvSpPr>
          <p:nvPr/>
        </p:nvSpPr>
        <p:spPr bwMode="auto">
          <a:xfrm>
            <a:off x="5743575" y="3244850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713"/>
          <p:cNvSpPr>
            <a:spLocks/>
          </p:cNvSpPr>
          <p:nvPr/>
        </p:nvSpPr>
        <p:spPr bwMode="auto">
          <a:xfrm>
            <a:off x="5657850" y="3457575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714"/>
          <p:cNvSpPr>
            <a:spLocks/>
          </p:cNvSpPr>
          <p:nvPr/>
        </p:nvSpPr>
        <p:spPr bwMode="auto">
          <a:xfrm>
            <a:off x="5532437" y="3700463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715"/>
          <p:cNvSpPr>
            <a:spLocks/>
          </p:cNvSpPr>
          <p:nvPr/>
        </p:nvSpPr>
        <p:spPr bwMode="auto">
          <a:xfrm>
            <a:off x="5368925" y="3941763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16"/>
          <p:cNvSpPr>
            <a:spLocks/>
          </p:cNvSpPr>
          <p:nvPr/>
        </p:nvSpPr>
        <p:spPr bwMode="auto">
          <a:xfrm>
            <a:off x="2451100" y="2952750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717"/>
          <p:cNvSpPr>
            <a:spLocks/>
          </p:cNvSpPr>
          <p:nvPr/>
        </p:nvSpPr>
        <p:spPr bwMode="auto">
          <a:xfrm>
            <a:off x="2386012" y="29432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718"/>
          <p:cNvSpPr>
            <a:spLocks/>
          </p:cNvSpPr>
          <p:nvPr/>
        </p:nvSpPr>
        <p:spPr bwMode="auto">
          <a:xfrm>
            <a:off x="2386012" y="29432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719"/>
          <p:cNvSpPr>
            <a:spLocks/>
          </p:cNvSpPr>
          <p:nvPr/>
        </p:nvSpPr>
        <p:spPr bwMode="auto">
          <a:xfrm>
            <a:off x="5062537" y="2613025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720"/>
          <p:cNvSpPr>
            <a:spLocks/>
          </p:cNvSpPr>
          <p:nvPr/>
        </p:nvSpPr>
        <p:spPr bwMode="auto">
          <a:xfrm>
            <a:off x="4918075" y="2466975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721"/>
          <p:cNvSpPr>
            <a:spLocks/>
          </p:cNvSpPr>
          <p:nvPr/>
        </p:nvSpPr>
        <p:spPr bwMode="auto">
          <a:xfrm>
            <a:off x="4764087" y="2339975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722"/>
          <p:cNvSpPr>
            <a:spLocks/>
          </p:cNvSpPr>
          <p:nvPr/>
        </p:nvSpPr>
        <p:spPr bwMode="auto">
          <a:xfrm>
            <a:off x="4591050" y="2244725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23"/>
          <p:cNvSpPr>
            <a:spLocks/>
          </p:cNvSpPr>
          <p:nvPr/>
        </p:nvSpPr>
        <p:spPr bwMode="auto">
          <a:xfrm>
            <a:off x="4400550" y="2176463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724"/>
          <p:cNvSpPr>
            <a:spLocks/>
          </p:cNvSpPr>
          <p:nvPr/>
        </p:nvSpPr>
        <p:spPr bwMode="auto">
          <a:xfrm>
            <a:off x="4189412" y="2136775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725"/>
          <p:cNvSpPr>
            <a:spLocks/>
          </p:cNvSpPr>
          <p:nvPr/>
        </p:nvSpPr>
        <p:spPr bwMode="auto">
          <a:xfrm>
            <a:off x="3968750" y="2127250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726"/>
          <p:cNvSpPr>
            <a:spLocks/>
          </p:cNvSpPr>
          <p:nvPr/>
        </p:nvSpPr>
        <p:spPr bwMode="auto">
          <a:xfrm>
            <a:off x="3738562" y="2127250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727"/>
          <p:cNvSpPr>
            <a:spLocks/>
          </p:cNvSpPr>
          <p:nvPr/>
        </p:nvSpPr>
        <p:spPr bwMode="auto">
          <a:xfrm>
            <a:off x="3506787" y="2146300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728"/>
          <p:cNvSpPr>
            <a:spLocks/>
          </p:cNvSpPr>
          <p:nvPr/>
        </p:nvSpPr>
        <p:spPr bwMode="auto">
          <a:xfrm>
            <a:off x="3306762" y="2185988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729"/>
          <p:cNvSpPr>
            <a:spLocks/>
          </p:cNvSpPr>
          <p:nvPr/>
        </p:nvSpPr>
        <p:spPr bwMode="auto">
          <a:xfrm>
            <a:off x="3114675" y="2254250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730"/>
          <p:cNvSpPr>
            <a:spLocks/>
          </p:cNvSpPr>
          <p:nvPr/>
        </p:nvSpPr>
        <p:spPr bwMode="auto">
          <a:xfrm>
            <a:off x="2951162" y="2320925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731"/>
          <p:cNvSpPr>
            <a:spLocks/>
          </p:cNvSpPr>
          <p:nvPr/>
        </p:nvSpPr>
        <p:spPr bwMode="auto">
          <a:xfrm>
            <a:off x="2797175" y="2419350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732"/>
          <p:cNvSpPr>
            <a:spLocks/>
          </p:cNvSpPr>
          <p:nvPr/>
        </p:nvSpPr>
        <p:spPr bwMode="auto">
          <a:xfrm>
            <a:off x="2673350" y="2524125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733"/>
          <p:cNvSpPr>
            <a:spLocks/>
          </p:cNvSpPr>
          <p:nvPr/>
        </p:nvSpPr>
        <p:spPr bwMode="auto">
          <a:xfrm>
            <a:off x="2547937" y="2660650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734"/>
          <p:cNvSpPr>
            <a:spLocks/>
          </p:cNvSpPr>
          <p:nvPr/>
        </p:nvSpPr>
        <p:spPr bwMode="auto">
          <a:xfrm>
            <a:off x="2443162" y="2797175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735"/>
          <p:cNvSpPr>
            <a:spLocks/>
          </p:cNvSpPr>
          <p:nvPr/>
        </p:nvSpPr>
        <p:spPr bwMode="auto">
          <a:xfrm>
            <a:off x="5456237" y="2447925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Freeform 736"/>
          <p:cNvSpPr>
            <a:spLocks/>
          </p:cNvSpPr>
          <p:nvPr/>
        </p:nvSpPr>
        <p:spPr bwMode="auto">
          <a:xfrm>
            <a:off x="5427662" y="23114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737"/>
          <p:cNvSpPr>
            <a:spLocks/>
          </p:cNvSpPr>
          <p:nvPr/>
        </p:nvSpPr>
        <p:spPr bwMode="auto">
          <a:xfrm>
            <a:off x="5427662" y="23114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738"/>
          <p:cNvSpPr>
            <a:spLocks/>
          </p:cNvSpPr>
          <p:nvPr/>
        </p:nvSpPr>
        <p:spPr bwMode="auto">
          <a:xfrm>
            <a:off x="5235575" y="2719388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739"/>
          <p:cNvSpPr>
            <a:spLocks/>
          </p:cNvSpPr>
          <p:nvPr/>
        </p:nvSpPr>
        <p:spPr bwMode="auto">
          <a:xfrm>
            <a:off x="5321300" y="2641600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740"/>
          <p:cNvSpPr>
            <a:spLocks/>
          </p:cNvSpPr>
          <p:nvPr/>
        </p:nvSpPr>
        <p:spPr bwMode="auto">
          <a:xfrm>
            <a:off x="5387975" y="2554288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741"/>
          <p:cNvSpPr>
            <a:spLocks/>
          </p:cNvSpPr>
          <p:nvPr/>
        </p:nvSpPr>
        <p:spPr bwMode="auto">
          <a:xfrm>
            <a:off x="5437187" y="2457450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745"/>
          <p:cNvSpPr>
            <a:spLocks/>
          </p:cNvSpPr>
          <p:nvPr/>
        </p:nvSpPr>
        <p:spPr bwMode="auto">
          <a:xfrm>
            <a:off x="5340350" y="2127250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749"/>
          <p:cNvSpPr>
            <a:spLocks/>
          </p:cNvSpPr>
          <p:nvPr/>
        </p:nvSpPr>
        <p:spPr bwMode="auto">
          <a:xfrm>
            <a:off x="4035425" y="3757613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752"/>
          <p:cNvSpPr>
            <a:spLocks/>
          </p:cNvSpPr>
          <p:nvPr/>
        </p:nvSpPr>
        <p:spPr bwMode="auto">
          <a:xfrm>
            <a:off x="5100637" y="2797175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758"/>
          <p:cNvSpPr>
            <a:spLocks/>
          </p:cNvSpPr>
          <p:nvPr/>
        </p:nvSpPr>
        <p:spPr bwMode="auto">
          <a:xfrm>
            <a:off x="2787650" y="3990975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761"/>
          <p:cNvSpPr>
            <a:spLocks/>
          </p:cNvSpPr>
          <p:nvPr/>
        </p:nvSpPr>
        <p:spPr bwMode="auto">
          <a:xfrm>
            <a:off x="3603625" y="3806825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762"/>
          <p:cNvSpPr>
            <a:spLocks/>
          </p:cNvSpPr>
          <p:nvPr/>
        </p:nvSpPr>
        <p:spPr bwMode="auto">
          <a:xfrm>
            <a:off x="3506787" y="3875088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766"/>
          <p:cNvSpPr>
            <a:spLocks/>
          </p:cNvSpPr>
          <p:nvPr/>
        </p:nvSpPr>
        <p:spPr bwMode="auto">
          <a:xfrm>
            <a:off x="3651250" y="3514725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773"/>
          <p:cNvSpPr>
            <a:spLocks/>
          </p:cNvSpPr>
          <p:nvPr/>
        </p:nvSpPr>
        <p:spPr bwMode="auto">
          <a:xfrm>
            <a:off x="2720975" y="3273425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774"/>
          <p:cNvSpPr>
            <a:spLocks/>
          </p:cNvSpPr>
          <p:nvPr/>
        </p:nvSpPr>
        <p:spPr bwMode="auto">
          <a:xfrm>
            <a:off x="2595562" y="3233738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775"/>
          <p:cNvSpPr>
            <a:spLocks/>
          </p:cNvSpPr>
          <p:nvPr/>
        </p:nvSpPr>
        <p:spPr bwMode="auto">
          <a:xfrm>
            <a:off x="2595562" y="3233738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776"/>
          <p:cNvSpPr>
            <a:spLocks/>
          </p:cNvSpPr>
          <p:nvPr/>
        </p:nvSpPr>
        <p:spPr bwMode="auto">
          <a:xfrm>
            <a:off x="3459162" y="3632200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777"/>
          <p:cNvSpPr>
            <a:spLocks/>
          </p:cNvSpPr>
          <p:nvPr/>
        </p:nvSpPr>
        <p:spPr bwMode="auto">
          <a:xfrm>
            <a:off x="3228975" y="3486150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778"/>
          <p:cNvSpPr>
            <a:spLocks/>
          </p:cNvSpPr>
          <p:nvPr/>
        </p:nvSpPr>
        <p:spPr bwMode="auto">
          <a:xfrm>
            <a:off x="2979737" y="3360738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779"/>
          <p:cNvSpPr>
            <a:spLocks/>
          </p:cNvSpPr>
          <p:nvPr/>
        </p:nvSpPr>
        <p:spPr bwMode="auto">
          <a:xfrm>
            <a:off x="2730500" y="3273425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780"/>
          <p:cNvSpPr>
            <a:spLocks/>
          </p:cNvSpPr>
          <p:nvPr/>
        </p:nvSpPr>
        <p:spPr bwMode="auto">
          <a:xfrm>
            <a:off x="4160837" y="2787650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Freeform 787"/>
          <p:cNvSpPr>
            <a:spLocks/>
          </p:cNvSpPr>
          <p:nvPr/>
        </p:nvSpPr>
        <p:spPr bwMode="auto">
          <a:xfrm>
            <a:off x="5167312" y="4089400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Freeform 788"/>
          <p:cNvSpPr>
            <a:spLocks/>
          </p:cNvSpPr>
          <p:nvPr/>
        </p:nvSpPr>
        <p:spPr bwMode="auto">
          <a:xfrm>
            <a:off x="5129212" y="40894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Freeform 789"/>
          <p:cNvSpPr>
            <a:spLocks/>
          </p:cNvSpPr>
          <p:nvPr/>
        </p:nvSpPr>
        <p:spPr bwMode="auto">
          <a:xfrm>
            <a:off x="5129212" y="40894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790"/>
          <p:cNvSpPr>
            <a:spLocks/>
          </p:cNvSpPr>
          <p:nvPr/>
        </p:nvSpPr>
        <p:spPr bwMode="auto">
          <a:xfrm>
            <a:off x="5197475" y="2797175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791"/>
          <p:cNvSpPr>
            <a:spLocks/>
          </p:cNvSpPr>
          <p:nvPr/>
        </p:nvSpPr>
        <p:spPr bwMode="auto">
          <a:xfrm>
            <a:off x="5264150" y="3127375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Freeform 792"/>
          <p:cNvSpPr>
            <a:spLocks/>
          </p:cNvSpPr>
          <p:nvPr/>
        </p:nvSpPr>
        <p:spPr bwMode="auto">
          <a:xfrm>
            <a:off x="5245100" y="3448050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793"/>
          <p:cNvSpPr>
            <a:spLocks/>
          </p:cNvSpPr>
          <p:nvPr/>
        </p:nvSpPr>
        <p:spPr bwMode="auto">
          <a:xfrm>
            <a:off x="5167312" y="3767138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Oval 794"/>
          <p:cNvSpPr>
            <a:spLocks noChangeArrowheads="1"/>
          </p:cNvSpPr>
          <p:nvPr/>
        </p:nvSpPr>
        <p:spPr bwMode="auto">
          <a:xfrm>
            <a:off x="5005387" y="2670175"/>
            <a:ext cx="401638" cy="252413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Oval 795"/>
          <p:cNvSpPr>
            <a:spLocks noChangeArrowheads="1"/>
          </p:cNvSpPr>
          <p:nvPr/>
        </p:nvSpPr>
        <p:spPr bwMode="auto">
          <a:xfrm>
            <a:off x="5003800" y="267017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796"/>
          <p:cNvSpPr>
            <a:spLocks noChangeArrowheads="1"/>
          </p:cNvSpPr>
          <p:nvPr/>
        </p:nvSpPr>
        <p:spPr bwMode="auto">
          <a:xfrm>
            <a:off x="5089525" y="2728913"/>
            <a:ext cx="21113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6" name="Oval 807"/>
          <p:cNvSpPr>
            <a:spLocks noChangeArrowheads="1"/>
          </p:cNvSpPr>
          <p:nvPr/>
        </p:nvSpPr>
        <p:spPr bwMode="auto">
          <a:xfrm>
            <a:off x="5302250" y="20589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Oval 808"/>
          <p:cNvSpPr>
            <a:spLocks noChangeArrowheads="1"/>
          </p:cNvSpPr>
          <p:nvPr/>
        </p:nvSpPr>
        <p:spPr bwMode="auto">
          <a:xfrm>
            <a:off x="5300662" y="2057400"/>
            <a:ext cx="406400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Rectangle 809"/>
          <p:cNvSpPr>
            <a:spLocks noChangeArrowheads="1"/>
          </p:cNvSpPr>
          <p:nvPr/>
        </p:nvSpPr>
        <p:spPr bwMode="auto">
          <a:xfrm>
            <a:off x="5372100" y="2116138"/>
            <a:ext cx="246062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9" name="Oval 810"/>
          <p:cNvSpPr>
            <a:spLocks noChangeArrowheads="1"/>
          </p:cNvSpPr>
          <p:nvPr/>
        </p:nvSpPr>
        <p:spPr bwMode="auto">
          <a:xfrm>
            <a:off x="4927600" y="4254500"/>
            <a:ext cx="403225" cy="25082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811"/>
          <p:cNvSpPr>
            <a:spLocks noChangeArrowheads="1"/>
          </p:cNvSpPr>
          <p:nvPr/>
        </p:nvSpPr>
        <p:spPr bwMode="auto">
          <a:xfrm>
            <a:off x="4927600" y="425132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812"/>
          <p:cNvSpPr>
            <a:spLocks noChangeArrowheads="1"/>
          </p:cNvSpPr>
          <p:nvPr/>
        </p:nvSpPr>
        <p:spPr bwMode="auto">
          <a:xfrm>
            <a:off x="4995862" y="4314825"/>
            <a:ext cx="24765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2" name="Oval 813"/>
          <p:cNvSpPr>
            <a:spLocks noChangeArrowheads="1"/>
          </p:cNvSpPr>
          <p:nvPr/>
        </p:nvSpPr>
        <p:spPr bwMode="auto">
          <a:xfrm>
            <a:off x="3957637" y="23891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Oval 814"/>
          <p:cNvSpPr>
            <a:spLocks noChangeArrowheads="1"/>
          </p:cNvSpPr>
          <p:nvPr/>
        </p:nvSpPr>
        <p:spPr bwMode="auto">
          <a:xfrm>
            <a:off x="3957637" y="2387600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815"/>
          <p:cNvSpPr>
            <a:spLocks noChangeArrowheads="1"/>
          </p:cNvSpPr>
          <p:nvPr/>
        </p:nvSpPr>
        <p:spPr bwMode="auto">
          <a:xfrm>
            <a:off x="4016375" y="2436813"/>
            <a:ext cx="26828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5" name="Oval 816"/>
          <p:cNvSpPr>
            <a:spLocks noChangeArrowheads="1"/>
          </p:cNvSpPr>
          <p:nvPr/>
        </p:nvSpPr>
        <p:spPr bwMode="auto">
          <a:xfrm>
            <a:off x="2230437" y="3836988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Oval 817"/>
          <p:cNvSpPr>
            <a:spLocks noChangeArrowheads="1"/>
          </p:cNvSpPr>
          <p:nvPr/>
        </p:nvSpPr>
        <p:spPr bwMode="auto">
          <a:xfrm>
            <a:off x="2230437" y="3833813"/>
            <a:ext cx="404813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Rectangle 818"/>
          <p:cNvSpPr>
            <a:spLocks noChangeArrowheads="1"/>
          </p:cNvSpPr>
          <p:nvPr/>
        </p:nvSpPr>
        <p:spPr bwMode="auto">
          <a:xfrm>
            <a:off x="2300287" y="3895725"/>
            <a:ext cx="261938" cy="150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8" name="Oval 819"/>
          <p:cNvSpPr>
            <a:spLocks noChangeArrowheads="1"/>
          </p:cNvSpPr>
          <p:nvPr/>
        </p:nvSpPr>
        <p:spPr bwMode="auto">
          <a:xfrm>
            <a:off x="3479800" y="3700463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Oval 820"/>
          <p:cNvSpPr>
            <a:spLocks noChangeArrowheads="1"/>
          </p:cNvSpPr>
          <p:nvPr/>
        </p:nvSpPr>
        <p:spPr bwMode="auto">
          <a:xfrm>
            <a:off x="3478212" y="3698875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821"/>
          <p:cNvSpPr>
            <a:spLocks noChangeArrowheads="1"/>
          </p:cNvSpPr>
          <p:nvPr/>
        </p:nvSpPr>
        <p:spPr bwMode="auto">
          <a:xfrm>
            <a:off x="3536950" y="3756025"/>
            <a:ext cx="2825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51" name="Oval 822"/>
          <p:cNvSpPr>
            <a:spLocks noChangeArrowheads="1"/>
          </p:cNvSpPr>
          <p:nvPr/>
        </p:nvSpPr>
        <p:spPr bwMode="auto">
          <a:xfrm>
            <a:off x="2135187" y="310673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823"/>
          <p:cNvSpPr>
            <a:spLocks noChangeArrowheads="1"/>
          </p:cNvSpPr>
          <p:nvPr/>
        </p:nvSpPr>
        <p:spPr bwMode="auto">
          <a:xfrm>
            <a:off x="2133600" y="3106738"/>
            <a:ext cx="406400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824"/>
          <p:cNvSpPr>
            <a:spLocks noChangeArrowheads="1"/>
          </p:cNvSpPr>
          <p:nvPr/>
        </p:nvSpPr>
        <p:spPr bwMode="auto">
          <a:xfrm>
            <a:off x="2212975" y="3165475"/>
            <a:ext cx="2317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sz="1000" b="1">
              <a:latin typeface="Times" pitchFamily="18" charset="0"/>
            </a:endParaRPr>
          </a:p>
        </p:txBody>
      </p:sp>
      <p:cxnSp>
        <p:nvCxnSpPr>
          <p:cNvPr id="157" name="Straight Arrow Connector 156"/>
          <p:cNvCxnSpPr>
            <a:stCxn id="138" idx="2"/>
            <a:endCxn id="124" idx="0"/>
          </p:cNvCxnSpPr>
          <p:nvPr/>
        </p:nvCxnSpPr>
        <p:spPr bwMode="auto">
          <a:xfrm flipH="1">
            <a:off x="5206206" y="2268538"/>
            <a:ext cx="288925" cy="401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125" idx="2"/>
            <a:endCxn id="149" idx="6"/>
          </p:cNvCxnSpPr>
          <p:nvPr/>
        </p:nvCxnSpPr>
        <p:spPr bwMode="auto">
          <a:xfrm flipH="1">
            <a:off x="3883025" y="2881313"/>
            <a:ext cx="1312069" cy="9405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>
            <a:stCxn id="149" idx="2"/>
          </p:cNvCxnSpPr>
          <p:nvPr/>
        </p:nvCxnSpPr>
        <p:spPr bwMode="auto">
          <a:xfrm flipH="1">
            <a:off x="2667000" y="3821907"/>
            <a:ext cx="811212" cy="150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14400" y="5334000"/>
            <a:ext cx="7239000" cy="138499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Directed cycle: ORD, MIA, DFW, LAX, ORD (strongly connected sub-graph) is shown in </a:t>
            </a:r>
            <a:r>
              <a:rPr lang="en-US" sz="2800" dirty="0"/>
              <a:t>white</a:t>
            </a:r>
          </a:p>
        </p:txBody>
      </p:sp>
      <p:cxnSp>
        <p:nvCxnSpPr>
          <p:cNvPr id="155" name="Straight Arrow Connector 154"/>
          <p:cNvCxnSpPr>
            <a:stCxn id="146" idx="7"/>
            <a:endCxn id="143" idx="3"/>
          </p:cNvCxnSpPr>
          <p:nvPr/>
        </p:nvCxnSpPr>
        <p:spPr bwMode="auto">
          <a:xfrm flipV="1">
            <a:off x="2575966" y="2597628"/>
            <a:ext cx="1440955" cy="1272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4284662" y="2513013"/>
            <a:ext cx="702221" cy="1775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>
            <a:stCxn id="141" idx="1"/>
            <a:endCxn id="149" idx="5"/>
          </p:cNvCxnSpPr>
          <p:nvPr/>
        </p:nvCxnSpPr>
        <p:spPr bwMode="auto">
          <a:xfrm flipH="1" flipV="1">
            <a:off x="3823741" y="3908903"/>
            <a:ext cx="1172121" cy="482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>
            <a:stCxn id="143" idx="3"/>
            <a:endCxn id="149" idx="0"/>
          </p:cNvCxnSpPr>
          <p:nvPr/>
        </p:nvCxnSpPr>
        <p:spPr bwMode="auto">
          <a:xfrm flipH="1">
            <a:off x="3680619" y="2597628"/>
            <a:ext cx="336302" cy="11012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stCxn id="149" idx="7"/>
            <a:endCxn id="143" idx="4"/>
          </p:cNvCxnSpPr>
          <p:nvPr/>
        </p:nvCxnSpPr>
        <p:spPr bwMode="auto">
          <a:xfrm flipV="1">
            <a:off x="3823741" y="2633663"/>
            <a:ext cx="336303" cy="11012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2438401" y="4124326"/>
            <a:ext cx="2557461" cy="2666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Reachability</a:t>
            </a:r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35</a:t>
            </a:fld>
            <a:endParaRPr lang="en-US"/>
          </a:p>
        </p:txBody>
      </p:sp>
      <p:sp>
        <p:nvSpPr>
          <p:cNvPr id="18" name="Freeform 691"/>
          <p:cNvSpPr>
            <a:spLocks/>
          </p:cNvSpPr>
          <p:nvPr/>
        </p:nvSpPr>
        <p:spPr bwMode="auto">
          <a:xfrm>
            <a:off x="2519362" y="4138613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694"/>
          <p:cNvSpPr>
            <a:spLocks/>
          </p:cNvSpPr>
          <p:nvPr/>
        </p:nvSpPr>
        <p:spPr bwMode="auto">
          <a:xfrm>
            <a:off x="4984750" y="4294188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704"/>
          <p:cNvSpPr>
            <a:spLocks/>
          </p:cNvSpPr>
          <p:nvPr/>
        </p:nvSpPr>
        <p:spPr bwMode="auto">
          <a:xfrm>
            <a:off x="5368925" y="4079875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05"/>
          <p:cNvSpPr>
            <a:spLocks/>
          </p:cNvSpPr>
          <p:nvPr/>
        </p:nvSpPr>
        <p:spPr bwMode="auto">
          <a:xfrm>
            <a:off x="5283200" y="40703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706"/>
          <p:cNvSpPr>
            <a:spLocks/>
          </p:cNvSpPr>
          <p:nvPr/>
        </p:nvSpPr>
        <p:spPr bwMode="auto">
          <a:xfrm>
            <a:off x="5283200" y="4070350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707"/>
          <p:cNvSpPr>
            <a:spLocks/>
          </p:cNvSpPr>
          <p:nvPr/>
        </p:nvSpPr>
        <p:spPr bwMode="auto">
          <a:xfrm>
            <a:off x="5494337" y="2089150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708"/>
          <p:cNvSpPr>
            <a:spLocks/>
          </p:cNvSpPr>
          <p:nvPr/>
        </p:nvSpPr>
        <p:spPr bwMode="auto">
          <a:xfrm>
            <a:off x="5589587" y="2225675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709"/>
          <p:cNvSpPr>
            <a:spLocks/>
          </p:cNvSpPr>
          <p:nvPr/>
        </p:nvSpPr>
        <p:spPr bwMode="auto">
          <a:xfrm>
            <a:off x="5667375" y="2352675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710"/>
          <p:cNvSpPr>
            <a:spLocks/>
          </p:cNvSpPr>
          <p:nvPr/>
        </p:nvSpPr>
        <p:spPr bwMode="auto">
          <a:xfrm>
            <a:off x="5772150" y="2624138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711"/>
          <p:cNvSpPr>
            <a:spLocks/>
          </p:cNvSpPr>
          <p:nvPr/>
        </p:nvSpPr>
        <p:spPr bwMode="auto">
          <a:xfrm>
            <a:off x="5791200" y="2895600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712"/>
          <p:cNvSpPr>
            <a:spLocks/>
          </p:cNvSpPr>
          <p:nvPr/>
        </p:nvSpPr>
        <p:spPr bwMode="auto">
          <a:xfrm>
            <a:off x="5743575" y="3168650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713"/>
          <p:cNvSpPr>
            <a:spLocks/>
          </p:cNvSpPr>
          <p:nvPr/>
        </p:nvSpPr>
        <p:spPr bwMode="auto">
          <a:xfrm>
            <a:off x="5657850" y="3381375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714"/>
          <p:cNvSpPr>
            <a:spLocks/>
          </p:cNvSpPr>
          <p:nvPr/>
        </p:nvSpPr>
        <p:spPr bwMode="auto">
          <a:xfrm>
            <a:off x="5532437" y="3624263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715"/>
          <p:cNvSpPr>
            <a:spLocks/>
          </p:cNvSpPr>
          <p:nvPr/>
        </p:nvSpPr>
        <p:spPr bwMode="auto">
          <a:xfrm>
            <a:off x="5368925" y="3865563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16"/>
          <p:cNvSpPr>
            <a:spLocks/>
          </p:cNvSpPr>
          <p:nvPr/>
        </p:nvSpPr>
        <p:spPr bwMode="auto">
          <a:xfrm>
            <a:off x="2451100" y="2876550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717"/>
          <p:cNvSpPr>
            <a:spLocks/>
          </p:cNvSpPr>
          <p:nvPr/>
        </p:nvSpPr>
        <p:spPr bwMode="auto">
          <a:xfrm>
            <a:off x="2386012" y="28670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718"/>
          <p:cNvSpPr>
            <a:spLocks/>
          </p:cNvSpPr>
          <p:nvPr/>
        </p:nvSpPr>
        <p:spPr bwMode="auto">
          <a:xfrm>
            <a:off x="2386012" y="2867025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719"/>
          <p:cNvSpPr>
            <a:spLocks/>
          </p:cNvSpPr>
          <p:nvPr/>
        </p:nvSpPr>
        <p:spPr bwMode="auto">
          <a:xfrm>
            <a:off x="5062537" y="2536825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720"/>
          <p:cNvSpPr>
            <a:spLocks/>
          </p:cNvSpPr>
          <p:nvPr/>
        </p:nvSpPr>
        <p:spPr bwMode="auto">
          <a:xfrm>
            <a:off x="4918075" y="2390775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721"/>
          <p:cNvSpPr>
            <a:spLocks/>
          </p:cNvSpPr>
          <p:nvPr/>
        </p:nvSpPr>
        <p:spPr bwMode="auto">
          <a:xfrm>
            <a:off x="4764087" y="2263775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722"/>
          <p:cNvSpPr>
            <a:spLocks/>
          </p:cNvSpPr>
          <p:nvPr/>
        </p:nvSpPr>
        <p:spPr bwMode="auto">
          <a:xfrm>
            <a:off x="4591050" y="2168525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23"/>
          <p:cNvSpPr>
            <a:spLocks/>
          </p:cNvSpPr>
          <p:nvPr/>
        </p:nvSpPr>
        <p:spPr bwMode="auto">
          <a:xfrm>
            <a:off x="4400550" y="2100263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724"/>
          <p:cNvSpPr>
            <a:spLocks/>
          </p:cNvSpPr>
          <p:nvPr/>
        </p:nvSpPr>
        <p:spPr bwMode="auto">
          <a:xfrm>
            <a:off x="4189412" y="2060575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725"/>
          <p:cNvSpPr>
            <a:spLocks/>
          </p:cNvSpPr>
          <p:nvPr/>
        </p:nvSpPr>
        <p:spPr bwMode="auto">
          <a:xfrm>
            <a:off x="3968750" y="2051050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726"/>
          <p:cNvSpPr>
            <a:spLocks/>
          </p:cNvSpPr>
          <p:nvPr/>
        </p:nvSpPr>
        <p:spPr bwMode="auto">
          <a:xfrm>
            <a:off x="3738562" y="2051050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727"/>
          <p:cNvSpPr>
            <a:spLocks/>
          </p:cNvSpPr>
          <p:nvPr/>
        </p:nvSpPr>
        <p:spPr bwMode="auto">
          <a:xfrm>
            <a:off x="3506787" y="2070100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728"/>
          <p:cNvSpPr>
            <a:spLocks/>
          </p:cNvSpPr>
          <p:nvPr/>
        </p:nvSpPr>
        <p:spPr bwMode="auto">
          <a:xfrm>
            <a:off x="3306762" y="2109788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729"/>
          <p:cNvSpPr>
            <a:spLocks/>
          </p:cNvSpPr>
          <p:nvPr/>
        </p:nvSpPr>
        <p:spPr bwMode="auto">
          <a:xfrm>
            <a:off x="3114675" y="2178050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730"/>
          <p:cNvSpPr>
            <a:spLocks/>
          </p:cNvSpPr>
          <p:nvPr/>
        </p:nvSpPr>
        <p:spPr bwMode="auto">
          <a:xfrm>
            <a:off x="2951162" y="2244725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731"/>
          <p:cNvSpPr>
            <a:spLocks/>
          </p:cNvSpPr>
          <p:nvPr/>
        </p:nvSpPr>
        <p:spPr bwMode="auto">
          <a:xfrm>
            <a:off x="2797175" y="2343150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732"/>
          <p:cNvSpPr>
            <a:spLocks/>
          </p:cNvSpPr>
          <p:nvPr/>
        </p:nvSpPr>
        <p:spPr bwMode="auto">
          <a:xfrm>
            <a:off x="2673350" y="2447925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733"/>
          <p:cNvSpPr>
            <a:spLocks/>
          </p:cNvSpPr>
          <p:nvPr/>
        </p:nvSpPr>
        <p:spPr bwMode="auto">
          <a:xfrm>
            <a:off x="2547937" y="2584450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734"/>
          <p:cNvSpPr>
            <a:spLocks/>
          </p:cNvSpPr>
          <p:nvPr/>
        </p:nvSpPr>
        <p:spPr bwMode="auto">
          <a:xfrm>
            <a:off x="2443162" y="2720975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735"/>
          <p:cNvSpPr>
            <a:spLocks/>
          </p:cNvSpPr>
          <p:nvPr/>
        </p:nvSpPr>
        <p:spPr bwMode="auto">
          <a:xfrm>
            <a:off x="5456237" y="2371725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Freeform 736"/>
          <p:cNvSpPr>
            <a:spLocks/>
          </p:cNvSpPr>
          <p:nvPr/>
        </p:nvSpPr>
        <p:spPr bwMode="auto">
          <a:xfrm>
            <a:off x="5427662" y="22352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737"/>
          <p:cNvSpPr>
            <a:spLocks/>
          </p:cNvSpPr>
          <p:nvPr/>
        </p:nvSpPr>
        <p:spPr bwMode="auto">
          <a:xfrm>
            <a:off x="5427662" y="2235200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738"/>
          <p:cNvSpPr>
            <a:spLocks/>
          </p:cNvSpPr>
          <p:nvPr/>
        </p:nvSpPr>
        <p:spPr bwMode="auto">
          <a:xfrm>
            <a:off x="5235575" y="2643188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739"/>
          <p:cNvSpPr>
            <a:spLocks/>
          </p:cNvSpPr>
          <p:nvPr/>
        </p:nvSpPr>
        <p:spPr bwMode="auto">
          <a:xfrm>
            <a:off x="5321300" y="2565400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740"/>
          <p:cNvSpPr>
            <a:spLocks/>
          </p:cNvSpPr>
          <p:nvPr/>
        </p:nvSpPr>
        <p:spPr bwMode="auto">
          <a:xfrm>
            <a:off x="5387975" y="2478088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741"/>
          <p:cNvSpPr>
            <a:spLocks/>
          </p:cNvSpPr>
          <p:nvPr/>
        </p:nvSpPr>
        <p:spPr bwMode="auto">
          <a:xfrm>
            <a:off x="5437187" y="2381250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745"/>
          <p:cNvSpPr>
            <a:spLocks/>
          </p:cNvSpPr>
          <p:nvPr/>
        </p:nvSpPr>
        <p:spPr bwMode="auto">
          <a:xfrm>
            <a:off x="5340350" y="2051050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749"/>
          <p:cNvSpPr>
            <a:spLocks/>
          </p:cNvSpPr>
          <p:nvPr/>
        </p:nvSpPr>
        <p:spPr bwMode="auto">
          <a:xfrm>
            <a:off x="4035425" y="3681413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752"/>
          <p:cNvSpPr>
            <a:spLocks/>
          </p:cNvSpPr>
          <p:nvPr/>
        </p:nvSpPr>
        <p:spPr bwMode="auto">
          <a:xfrm>
            <a:off x="5100637" y="2720975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758"/>
          <p:cNvSpPr>
            <a:spLocks/>
          </p:cNvSpPr>
          <p:nvPr/>
        </p:nvSpPr>
        <p:spPr bwMode="auto">
          <a:xfrm>
            <a:off x="2787650" y="3914775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761"/>
          <p:cNvSpPr>
            <a:spLocks/>
          </p:cNvSpPr>
          <p:nvPr/>
        </p:nvSpPr>
        <p:spPr bwMode="auto">
          <a:xfrm>
            <a:off x="3603625" y="3730625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762"/>
          <p:cNvSpPr>
            <a:spLocks/>
          </p:cNvSpPr>
          <p:nvPr/>
        </p:nvSpPr>
        <p:spPr bwMode="auto">
          <a:xfrm>
            <a:off x="3506787" y="3798888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766"/>
          <p:cNvSpPr>
            <a:spLocks/>
          </p:cNvSpPr>
          <p:nvPr/>
        </p:nvSpPr>
        <p:spPr bwMode="auto">
          <a:xfrm>
            <a:off x="3651250" y="3438525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773"/>
          <p:cNvSpPr>
            <a:spLocks/>
          </p:cNvSpPr>
          <p:nvPr/>
        </p:nvSpPr>
        <p:spPr bwMode="auto">
          <a:xfrm>
            <a:off x="2720975" y="3197225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780"/>
          <p:cNvSpPr>
            <a:spLocks/>
          </p:cNvSpPr>
          <p:nvPr/>
        </p:nvSpPr>
        <p:spPr bwMode="auto">
          <a:xfrm>
            <a:off x="4160837" y="2711450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Freeform 787"/>
          <p:cNvSpPr>
            <a:spLocks/>
          </p:cNvSpPr>
          <p:nvPr/>
        </p:nvSpPr>
        <p:spPr bwMode="auto">
          <a:xfrm>
            <a:off x="5167312" y="4013200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Freeform 788"/>
          <p:cNvSpPr>
            <a:spLocks/>
          </p:cNvSpPr>
          <p:nvPr/>
        </p:nvSpPr>
        <p:spPr bwMode="auto">
          <a:xfrm>
            <a:off x="5129212" y="40132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Freeform 789"/>
          <p:cNvSpPr>
            <a:spLocks/>
          </p:cNvSpPr>
          <p:nvPr/>
        </p:nvSpPr>
        <p:spPr bwMode="auto">
          <a:xfrm>
            <a:off x="5129212" y="4013200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790"/>
          <p:cNvSpPr>
            <a:spLocks/>
          </p:cNvSpPr>
          <p:nvPr/>
        </p:nvSpPr>
        <p:spPr bwMode="auto">
          <a:xfrm>
            <a:off x="5197475" y="2720975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791"/>
          <p:cNvSpPr>
            <a:spLocks/>
          </p:cNvSpPr>
          <p:nvPr/>
        </p:nvSpPr>
        <p:spPr bwMode="auto">
          <a:xfrm>
            <a:off x="5264150" y="3051175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Freeform 792"/>
          <p:cNvSpPr>
            <a:spLocks/>
          </p:cNvSpPr>
          <p:nvPr/>
        </p:nvSpPr>
        <p:spPr bwMode="auto">
          <a:xfrm>
            <a:off x="5245100" y="3371850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793"/>
          <p:cNvSpPr>
            <a:spLocks/>
          </p:cNvSpPr>
          <p:nvPr/>
        </p:nvSpPr>
        <p:spPr bwMode="auto">
          <a:xfrm>
            <a:off x="5167312" y="3690938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Oval 794"/>
          <p:cNvSpPr>
            <a:spLocks noChangeArrowheads="1"/>
          </p:cNvSpPr>
          <p:nvPr/>
        </p:nvSpPr>
        <p:spPr bwMode="auto">
          <a:xfrm>
            <a:off x="5005387" y="2593975"/>
            <a:ext cx="401638" cy="252413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Oval 795"/>
          <p:cNvSpPr>
            <a:spLocks noChangeArrowheads="1"/>
          </p:cNvSpPr>
          <p:nvPr/>
        </p:nvSpPr>
        <p:spPr bwMode="auto">
          <a:xfrm>
            <a:off x="5003800" y="259397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796"/>
          <p:cNvSpPr>
            <a:spLocks noChangeArrowheads="1"/>
          </p:cNvSpPr>
          <p:nvPr/>
        </p:nvSpPr>
        <p:spPr bwMode="auto">
          <a:xfrm>
            <a:off x="5089525" y="2652713"/>
            <a:ext cx="21113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6" name="Oval 807"/>
          <p:cNvSpPr>
            <a:spLocks noChangeArrowheads="1"/>
          </p:cNvSpPr>
          <p:nvPr/>
        </p:nvSpPr>
        <p:spPr bwMode="auto">
          <a:xfrm>
            <a:off x="5302250" y="19827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Oval 808"/>
          <p:cNvSpPr>
            <a:spLocks noChangeArrowheads="1"/>
          </p:cNvSpPr>
          <p:nvPr/>
        </p:nvSpPr>
        <p:spPr bwMode="auto">
          <a:xfrm>
            <a:off x="5300662" y="1981200"/>
            <a:ext cx="406400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Rectangle 809"/>
          <p:cNvSpPr>
            <a:spLocks noChangeArrowheads="1"/>
          </p:cNvSpPr>
          <p:nvPr/>
        </p:nvSpPr>
        <p:spPr bwMode="auto">
          <a:xfrm>
            <a:off x="5372100" y="2039938"/>
            <a:ext cx="246062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9" name="Oval 810"/>
          <p:cNvSpPr>
            <a:spLocks noChangeArrowheads="1"/>
          </p:cNvSpPr>
          <p:nvPr/>
        </p:nvSpPr>
        <p:spPr bwMode="auto">
          <a:xfrm>
            <a:off x="4927600" y="4178300"/>
            <a:ext cx="403225" cy="25082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811"/>
          <p:cNvSpPr>
            <a:spLocks noChangeArrowheads="1"/>
          </p:cNvSpPr>
          <p:nvPr/>
        </p:nvSpPr>
        <p:spPr bwMode="auto">
          <a:xfrm>
            <a:off x="4927600" y="4175125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812"/>
          <p:cNvSpPr>
            <a:spLocks noChangeArrowheads="1"/>
          </p:cNvSpPr>
          <p:nvPr/>
        </p:nvSpPr>
        <p:spPr bwMode="auto">
          <a:xfrm>
            <a:off x="4995862" y="4238625"/>
            <a:ext cx="24765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2" name="Oval 813"/>
          <p:cNvSpPr>
            <a:spLocks noChangeArrowheads="1"/>
          </p:cNvSpPr>
          <p:nvPr/>
        </p:nvSpPr>
        <p:spPr bwMode="auto">
          <a:xfrm>
            <a:off x="3957637" y="231298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Oval 814"/>
          <p:cNvSpPr>
            <a:spLocks noChangeArrowheads="1"/>
          </p:cNvSpPr>
          <p:nvPr/>
        </p:nvSpPr>
        <p:spPr bwMode="auto">
          <a:xfrm>
            <a:off x="3957637" y="2311400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815"/>
          <p:cNvSpPr>
            <a:spLocks noChangeArrowheads="1"/>
          </p:cNvSpPr>
          <p:nvPr/>
        </p:nvSpPr>
        <p:spPr bwMode="auto">
          <a:xfrm>
            <a:off x="4016375" y="2360613"/>
            <a:ext cx="26828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5" name="Oval 816"/>
          <p:cNvSpPr>
            <a:spLocks noChangeArrowheads="1"/>
          </p:cNvSpPr>
          <p:nvPr/>
        </p:nvSpPr>
        <p:spPr bwMode="auto">
          <a:xfrm>
            <a:off x="2230437" y="3760788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Oval 817"/>
          <p:cNvSpPr>
            <a:spLocks noChangeArrowheads="1"/>
          </p:cNvSpPr>
          <p:nvPr/>
        </p:nvSpPr>
        <p:spPr bwMode="auto">
          <a:xfrm>
            <a:off x="2230437" y="3757613"/>
            <a:ext cx="404813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Rectangle 818"/>
          <p:cNvSpPr>
            <a:spLocks noChangeArrowheads="1"/>
          </p:cNvSpPr>
          <p:nvPr/>
        </p:nvSpPr>
        <p:spPr bwMode="auto">
          <a:xfrm>
            <a:off x="2300287" y="3819525"/>
            <a:ext cx="261938" cy="150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8" name="Oval 819"/>
          <p:cNvSpPr>
            <a:spLocks noChangeArrowheads="1"/>
          </p:cNvSpPr>
          <p:nvPr/>
        </p:nvSpPr>
        <p:spPr bwMode="auto">
          <a:xfrm>
            <a:off x="3479800" y="3624263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Oval 820"/>
          <p:cNvSpPr>
            <a:spLocks noChangeArrowheads="1"/>
          </p:cNvSpPr>
          <p:nvPr/>
        </p:nvSpPr>
        <p:spPr bwMode="auto">
          <a:xfrm>
            <a:off x="3478212" y="3622675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821"/>
          <p:cNvSpPr>
            <a:spLocks noChangeArrowheads="1"/>
          </p:cNvSpPr>
          <p:nvPr/>
        </p:nvSpPr>
        <p:spPr bwMode="auto">
          <a:xfrm>
            <a:off x="3536950" y="3679825"/>
            <a:ext cx="2825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51" name="Oval 822"/>
          <p:cNvSpPr>
            <a:spLocks noChangeArrowheads="1"/>
          </p:cNvSpPr>
          <p:nvPr/>
        </p:nvSpPr>
        <p:spPr bwMode="auto">
          <a:xfrm>
            <a:off x="2135187" y="3030538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823"/>
          <p:cNvSpPr>
            <a:spLocks noChangeArrowheads="1"/>
          </p:cNvSpPr>
          <p:nvPr/>
        </p:nvSpPr>
        <p:spPr bwMode="auto">
          <a:xfrm>
            <a:off x="2133600" y="3030538"/>
            <a:ext cx="406400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824"/>
          <p:cNvSpPr>
            <a:spLocks noChangeArrowheads="1"/>
          </p:cNvSpPr>
          <p:nvPr/>
        </p:nvSpPr>
        <p:spPr bwMode="auto">
          <a:xfrm>
            <a:off x="2212975" y="3089275"/>
            <a:ext cx="2317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sz="1000" b="1">
              <a:latin typeface="Times" pitchFamily="18" charset="0"/>
            </a:endParaRPr>
          </a:p>
        </p:txBody>
      </p:sp>
      <p:cxnSp>
        <p:nvCxnSpPr>
          <p:cNvPr id="157" name="Straight Arrow Connector 156"/>
          <p:cNvCxnSpPr>
            <a:endCxn id="124" idx="0"/>
          </p:cNvCxnSpPr>
          <p:nvPr/>
        </p:nvCxnSpPr>
        <p:spPr bwMode="auto">
          <a:xfrm flipH="1">
            <a:off x="5206206" y="2066925"/>
            <a:ext cx="217488" cy="5270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125" idx="2"/>
            <a:endCxn id="149" idx="6"/>
          </p:cNvCxnSpPr>
          <p:nvPr/>
        </p:nvCxnSpPr>
        <p:spPr bwMode="auto">
          <a:xfrm flipH="1">
            <a:off x="3883025" y="2805113"/>
            <a:ext cx="1312069" cy="9405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>
            <a:stCxn id="149" idx="2"/>
          </p:cNvCxnSpPr>
          <p:nvPr/>
        </p:nvCxnSpPr>
        <p:spPr bwMode="auto">
          <a:xfrm flipH="1">
            <a:off x="2667000" y="3745707"/>
            <a:ext cx="811212" cy="150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33450" y="5112108"/>
            <a:ext cx="6934200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</a:rPr>
              <a:t>Subgraph</a:t>
            </a:r>
            <a:r>
              <a:rPr lang="en-US" sz="2800" dirty="0">
                <a:solidFill>
                  <a:srgbClr val="FFFF00"/>
                </a:solidFill>
              </a:rPr>
              <a:t> of vertices and edges reachable from ORD is shown in </a:t>
            </a:r>
            <a:r>
              <a:rPr lang="en-US" sz="2800" dirty="0"/>
              <a:t>white</a:t>
            </a:r>
          </a:p>
        </p:txBody>
      </p:sp>
      <p:cxnSp>
        <p:nvCxnSpPr>
          <p:cNvPr id="155" name="Straight Arrow Connector 154"/>
          <p:cNvCxnSpPr>
            <a:stCxn id="146" idx="7"/>
            <a:endCxn id="143" idx="3"/>
          </p:cNvCxnSpPr>
          <p:nvPr/>
        </p:nvCxnSpPr>
        <p:spPr bwMode="auto">
          <a:xfrm flipV="1">
            <a:off x="2575966" y="2521428"/>
            <a:ext cx="1440955" cy="1272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4284662" y="2436813"/>
            <a:ext cx="702221" cy="1775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>
            <a:stCxn id="141" idx="1"/>
          </p:cNvCxnSpPr>
          <p:nvPr/>
        </p:nvCxnSpPr>
        <p:spPr bwMode="auto">
          <a:xfrm flipH="1" flipV="1">
            <a:off x="2438401" y="4048126"/>
            <a:ext cx="2557461" cy="2666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>
            <a:stCxn id="141" idx="1"/>
            <a:endCxn id="149" idx="5"/>
          </p:cNvCxnSpPr>
          <p:nvPr/>
        </p:nvCxnSpPr>
        <p:spPr bwMode="auto">
          <a:xfrm flipH="1" flipV="1">
            <a:off x="3823741" y="3832703"/>
            <a:ext cx="1172121" cy="482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>
            <a:stCxn id="143" idx="3"/>
            <a:endCxn id="149" idx="0"/>
          </p:cNvCxnSpPr>
          <p:nvPr/>
        </p:nvCxnSpPr>
        <p:spPr bwMode="auto">
          <a:xfrm flipH="1">
            <a:off x="3680619" y="2521428"/>
            <a:ext cx="336302" cy="1101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stCxn id="149" idx="7"/>
            <a:endCxn id="143" idx="4"/>
          </p:cNvCxnSpPr>
          <p:nvPr/>
        </p:nvCxnSpPr>
        <p:spPr bwMode="auto">
          <a:xfrm flipV="1">
            <a:off x="3823741" y="2557463"/>
            <a:ext cx="336303" cy="1101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 flipV="1">
            <a:off x="2438400" y="3209925"/>
            <a:ext cx="1172121" cy="482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Arrow Connector 156"/>
          <p:cNvCxnSpPr>
            <a:endCxn id="124" idx="0"/>
          </p:cNvCxnSpPr>
          <p:nvPr/>
        </p:nvCxnSpPr>
        <p:spPr bwMode="auto">
          <a:xfrm flipH="1">
            <a:off x="5206206" y="2743200"/>
            <a:ext cx="217488" cy="527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477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Reachability</a:t>
            </a:r>
          </a:p>
        </p:txBody>
      </p:sp>
      <p:sp>
        <p:nvSpPr>
          <p:cNvPr id="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794-2E3F-4127-8DC7-224DC54DC10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7683-6944-4E79-8B01-C98FD65385C3}" type="slidenum">
              <a:rPr lang="en-US"/>
              <a:pPr/>
              <a:t>36</a:t>
            </a:fld>
            <a:endParaRPr lang="en-US"/>
          </a:p>
        </p:txBody>
      </p:sp>
      <p:sp>
        <p:nvSpPr>
          <p:cNvPr id="18" name="Freeform 691"/>
          <p:cNvSpPr>
            <a:spLocks/>
          </p:cNvSpPr>
          <p:nvPr/>
        </p:nvSpPr>
        <p:spPr bwMode="auto">
          <a:xfrm>
            <a:off x="2519362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694"/>
          <p:cNvSpPr>
            <a:spLocks/>
          </p:cNvSpPr>
          <p:nvPr/>
        </p:nvSpPr>
        <p:spPr bwMode="auto">
          <a:xfrm>
            <a:off x="4984750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704"/>
          <p:cNvSpPr>
            <a:spLocks/>
          </p:cNvSpPr>
          <p:nvPr/>
        </p:nvSpPr>
        <p:spPr bwMode="auto">
          <a:xfrm>
            <a:off x="5368925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05"/>
          <p:cNvSpPr>
            <a:spLocks/>
          </p:cNvSpPr>
          <p:nvPr/>
        </p:nvSpPr>
        <p:spPr bwMode="auto">
          <a:xfrm>
            <a:off x="5283200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707"/>
          <p:cNvSpPr>
            <a:spLocks/>
          </p:cNvSpPr>
          <p:nvPr/>
        </p:nvSpPr>
        <p:spPr bwMode="auto">
          <a:xfrm>
            <a:off x="5494337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16"/>
          <p:cNvSpPr>
            <a:spLocks/>
          </p:cNvSpPr>
          <p:nvPr/>
        </p:nvSpPr>
        <p:spPr bwMode="auto">
          <a:xfrm>
            <a:off x="2451100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735"/>
          <p:cNvSpPr>
            <a:spLocks/>
          </p:cNvSpPr>
          <p:nvPr/>
        </p:nvSpPr>
        <p:spPr bwMode="auto">
          <a:xfrm>
            <a:off x="5456237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738"/>
          <p:cNvSpPr>
            <a:spLocks/>
          </p:cNvSpPr>
          <p:nvPr/>
        </p:nvSpPr>
        <p:spPr bwMode="auto">
          <a:xfrm>
            <a:off x="5235575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745"/>
          <p:cNvSpPr>
            <a:spLocks/>
          </p:cNvSpPr>
          <p:nvPr/>
        </p:nvSpPr>
        <p:spPr bwMode="auto">
          <a:xfrm>
            <a:off x="5340350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749"/>
          <p:cNvSpPr>
            <a:spLocks/>
          </p:cNvSpPr>
          <p:nvPr/>
        </p:nvSpPr>
        <p:spPr bwMode="auto">
          <a:xfrm>
            <a:off x="4035425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752"/>
          <p:cNvSpPr>
            <a:spLocks/>
          </p:cNvSpPr>
          <p:nvPr/>
        </p:nvSpPr>
        <p:spPr bwMode="auto">
          <a:xfrm>
            <a:off x="5105399" y="3397251"/>
            <a:ext cx="109537" cy="107950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758"/>
          <p:cNvSpPr>
            <a:spLocks/>
          </p:cNvSpPr>
          <p:nvPr/>
        </p:nvSpPr>
        <p:spPr bwMode="auto">
          <a:xfrm>
            <a:off x="2787650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761"/>
          <p:cNvSpPr>
            <a:spLocks/>
          </p:cNvSpPr>
          <p:nvPr/>
        </p:nvSpPr>
        <p:spPr bwMode="auto">
          <a:xfrm>
            <a:off x="3603625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762"/>
          <p:cNvSpPr>
            <a:spLocks/>
          </p:cNvSpPr>
          <p:nvPr/>
        </p:nvSpPr>
        <p:spPr bwMode="auto">
          <a:xfrm>
            <a:off x="3506787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766"/>
          <p:cNvSpPr>
            <a:spLocks/>
          </p:cNvSpPr>
          <p:nvPr/>
        </p:nvSpPr>
        <p:spPr bwMode="auto">
          <a:xfrm>
            <a:off x="3651250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773"/>
          <p:cNvSpPr>
            <a:spLocks/>
          </p:cNvSpPr>
          <p:nvPr/>
        </p:nvSpPr>
        <p:spPr bwMode="auto">
          <a:xfrm>
            <a:off x="2720975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780"/>
          <p:cNvSpPr>
            <a:spLocks/>
          </p:cNvSpPr>
          <p:nvPr/>
        </p:nvSpPr>
        <p:spPr bwMode="auto">
          <a:xfrm>
            <a:off x="4160837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Freeform 787"/>
          <p:cNvSpPr>
            <a:spLocks/>
          </p:cNvSpPr>
          <p:nvPr/>
        </p:nvSpPr>
        <p:spPr bwMode="auto">
          <a:xfrm>
            <a:off x="5167312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Oval 794"/>
          <p:cNvSpPr>
            <a:spLocks noChangeArrowheads="1"/>
          </p:cNvSpPr>
          <p:nvPr/>
        </p:nvSpPr>
        <p:spPr bwMode="auto">
          <a:xfrm>
            <a:off x="5005387" y="3270250"/>
            <a:ext cx="401638" cy="252413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Oval 795"/>
          <p:cNvSpPr>
            <a:spLocks noChangeArrowheads="1"/>
          </p:cNvSpPr>
          <p:nvPr/>
        </p:nvSpPr>
        <p:spPr bwMode="auto">
          <a:xfrm>
            <a:off x="5003800" y="3270250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796"/>
          <p:cNvSpPr>
            <a:spLocks noChangeArrowheads="1"/>
          </p:cNvSpPr>
          <p:nvPr/>
        </p:nvSpPr>
        <p:spPr bwMode="auto">
          <a:xfrm>
            <a:off x="5089525" y="3328988"/>
            <a:ext cx="21113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JFK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6" name="Oval 807"/>
          <p:cNvSpPr>
            <a:spLocks noChangeArrowheads="1"/>
          </p:cNvSpPr>
          <p:nvPr/>
        </p:nvSpPr>
        <p:spPr bwMode="auto">
          <a:xfrm>
            <a:off x="5302250" y="265906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Oval 808"/>
          <p:cNvSpPr>
            <a:spLocks noChangeArrowheads="1"/>
          </p:cNvSpPr>
          <p:nvPr/>
        </p:nvSpPr>
        <p:spPr bwMode="auto">
          <a:xfrm>
            <a:off x="5300662" y="2657475"/>
            <a:ext cx="406400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Rectangle 809"/>
          <p:cNvSpPr>
            <a:spLocks noChangeArrowheads="1"/>
          </p:cNvSpPr>
          <p:nvPr/>
        </p:nvSpPr>
        <p:spPr bwMode="auto">
          <a:xfrm>
            <a:off x="5372100" y="2716213"/>
            <a:ext cx="246062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BOS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39" name="Oval 810"/>
          <p:cNvSpPr>
            <a:spLocks noChangeArrowheads="1"/>
          </p:cNvSpPr>
          <p:nvPr/>
        </p:nvSpPr>
        <p:spPr bwMode="auto">
          <a:xfrm>
            <a:off x="4927600" y="4854575"/>
            <a:ext cx="403225" cy="25082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811"/>
          <p:cNvSpPr>
            <a:spLocks noChangeArrowheads="1"/>
          </p:cNvSpPr>
          <p:nvPr/>
        </p:nvSpPr>
        <p:spPr bwMode="auto">
          <a:xfrm>
            <a:off x="4927600" y="4851400"/>
            <a:ext cx="404812" cy="25558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812"/>
          <p:cNvSpPr>
            <a:spLocks noChangeArrowheads="1"/>
          </p:cNvSpPr>
          <p:nvPr/>
        </p:nvSpPr>
        <p:spPr bwMode="auto">
          <a:xfrm>
            <a:off x="4995862" y="4914900"/>
            <a:ext cx="24765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MIA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2" name="Oval 813"/>
          <p:cNvSpPr>
            <a:spLocks noChangeArrowheads="1"/>
          </p:cNvSpPr>
          <p:nvPr/>
        </p:nvSpPr>
        <p:spPr bwMode="auto">
          <a:xfrm>
            <a:off x="3957637" y="298926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Oval 814"/>
          <p:cNvSpPr>
            <a:spLocks noChangeArrowheads="1"/>
          </p:cNvSpPr>
          <p:nvPr/>
        </p:nvSpPr>
        <p:spPr bwMode="auto">
          <a:xfrm>
            <a:off x="3957637" y="2987675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815"/>
          <p:cNvSpPr>
            <a:spLocks noChangeArrowheads="1"/>
          </p:cNvSpPr>
          <p:nvPr/>
        </p:nvSpPr>
        <p:spPr bwMode="auto">
          <a:xfrm>
            <a:off x="4016375" y="3036888"/>
            <a:ext cx="268287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ORD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5" name="Oval 816"/>
          <p:cNvSpPr>
            <a:spLocks noChangeArrowheads="1"/>
          </p:cNvSpPr>
          <p:nvPr/>
        </p:nvSpPr>
        <p:spPr bwMode="auto">
          <a:xfrm>
            <a:off x="2230437" y="4437063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Oval 817"/>
          <p:cNvSpPr>
            <a:spLocks noChangeArrowheads="1"/>
          </p:cNvSpPr>
          <p:nvPr/>
        </p:nvSpPr>
        <p:spPr bwMode="auto">
          <a:xfrm>
            <a:off x="2230437" y="4433888"/>
            <a:ext cx="404813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Rectangle 818"/>
          <p:cNvSpPr>
            <a:spLocks noChangeArrowheads="1"/>
          </p:cNvSpPr>
          <p:nvPr/>
        </p:nvSpPr>
        <p:spPr bwMode="auto">
          <a:xfrm>
            <a:off x="2300287" y="4495800"/>
            <a:ext cx="261938" cy="1508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LAX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48" name="Oval 819"/>
          <p:cNvSpPr>
            <a:spLocks noChangeArrowheads="1"/>
          </p:cNvSpPr>
          <p:nvPr/>
        </p:nvSpPr>
        <p:spPr bwMode="auto">
          <a:xfrm>
            <a:off x="3479800" y="4300538"/>
            <a:ext cx="403225" cy="2413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Oval 820"/>
          <p:cNvSpPr>
            <a:spLocks noChangeArrowheads="1"/>
          </p:cNvSpPr>
          <p:nvPr/>
        </p:nvSpPr>
        <p:spPr bwMode="auto">
          <a:xfrm>
            <a:off x="3478212" y="4298950"/>
            <a:ext cx="404813" cy="2460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821"/>
          <p:cNvSpPr>
            <a:spLocks noChangeArrowheads="1"/>
          </p:cNvSpPr>
          <p:nvPr/>
        </p:nvSpPr>
        <p:spPr bwMode="auto">
          <a:xfrm>
            <a:off x="3536950" y="4356100"/>
            <a:ext cx="2825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DFW</a:t>
            </a:r>
            <a:endParaRPr lang="en-US" altLang="en-US" sz="1000" b="1">
              <a:latin typeface="Times" pitchFamily="18" charset="0"/>
            </a:endParaRPr>
          </a:p>
        </p:txBody>
      </p:sp>
      <p:sp>
        <p:nvSpPr>
          <p:cNvPr id="151" name="Oval 822"/>
          <p:cNvSpPr>
            <a:spLocks noChangeArrowheads="1"/>
          </p:cNvSpPr>
          <p:nvPr/>
        </p:nvSpPr>
        <p:spPr bwMode="auto">
          <a:xfrm>
            <a:off x="2135187" y="3706813"/>
            <a:ext cx="403225" cy="242887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823"/>
          <p:cNvSpPr>
            <a:spLocks noChangeArrowheads="1"/>
          </p:cNvSpPr>
          <p:nvPr/>
        </p:nvSpPr>
        <p:spPr bwMode="auto">
          <a:xfrm>
            <a:off x="2133600" y="3706813"/>
            <a:ext cx="406400" cy="2460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824"/>
          <p:cNvSpPr>
            <a:spLocks noChangeArrowheads="1"/>
          </p:cNvSpPr>
          <p:nvPr/>
        </p:nvSpPr>
        <p:spPr bwMode="auto">
          <a:xfrm>
            <a:off x="2212975" y="3765550"/>
            <a:ext cx="231775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en-US" sz="1000">
                <a:solidFill>
                  <a:srgbClr val="0000FF"/>
                </a:solidFill>
                <a:latin typeface="Times New Roman" pitchFamily="18" charset="0"/>
              </a:rPr>
              <a:t>SFO</a:t>
            </a:r>
            <a:endParaRPr lang="en-US" altLang="en-US" sz="1000" b="1">
              <a:latin typeface="Times" pitchFamily="18" charset="0"/>
            </a:endParaRPr>
          </a:p>
        </p:txBody>
      </p:sp>
      <p:cxnSp>
        <p:nvCxnSpPr>
          <p:cNvPr id="163" name="Straight Arrow Connector 162"/>
          <p:cNvCxnSpPr>
            <a:stCxn id="124" idx="3"/>
            <a:endCxn id="149" idx="6"/>
          </p:cNvCxnSpPr>
          <p:nvPr/>
        </p:nvCxnSpPr>
        <p:spPr bwMode="auto">
          <a:xfrm flipH="1">
            <a:off x="3883025" y="3488408"/>
            <a:ext cx="1180058" cy="933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>
            <a:stCxn id="149" idx="2"/>
          </p:cNvCxnSpPr>
          <p:nvPr/>
        </p:nvCxnSpPr>
        <p:spPr bwMode="auto">
          <a:xfrm flipH="1">
            <a:off x="2667000" y="4421982"/>
            <a:ext cx="811212" cy="150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1314449" y="5490002"/>
            <a:ext cx="6092825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Removing the </a:t>
            </a:r>
            <a:r>
              <a:rPr lang="en-US" sz="2800" dirty="0"/>
              <a:t>white</a:t>
            </a:r>
            <a:r>
              <a:rPr lang="en-US" sz="2800" dirty="0">
                <a:solidFill>
                  <a:srgbClr val="FFFF00"/>
                </a:solidFill>
              </a:rPr>
              <a:t> edges gives an acyclic digraph</a:t>
            </a:r>
          </a:p>
        </p:txBody>
      </p:sp>
      <p:cxnSp>
        <p:nvCxnSpPr>
          <p:cNvPr id="155" name="Straight Arrow Connector 154"/>
          <p:cNvCxnSpPr>
            <a:stCxn id="146" idx="7"/>
            <a:endCxn id="143" idx="3"/>
          </p:cNvCxnSpPr>
          <p:nvPr/>
        </p:nvCxnSpPr>
        <p:spPr bwMode="auto">
          <a:xfrm flipV="1">
            <a:off x="2575966" y="3197703"/>
            <a:ext cx="1440955" cy="1272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4284662" y="3113088"/>
            <a:ext cx="702221" cy="1775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>
            <a:stCxn id="141" idx="1"/>
          </p:cNvCxnSpPr>
          <p:nvPr/>
        </p:nvCxnSpPr>
        <p:spPr bwMode="auto">
          <a:xfrm flipH="1" flipV="1">
            <a:off x="2438401" y="4724401"/>
            <a:ext cx="2557461" cy="2666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>
            <a:stCxn id="141" idx="1"/>
            <a:endCxn id="149" idx="5"/>
          </p:cNvCxnSpPr>
          <p:nvPr/>
        </p:nvCxnSpPr>
        <p:spPr bwMode="auto">
          <a:xfrm flipH="1" flipV="1">
            <a:off x="3823741" y="4508978"/>
            <a:ext cx="1172121" cy="482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>
            <a:stCxn id="143" idx="3"/>
            <a:endCxn id="149" idx="0"/>
          </p:cNvCxnSpPr>
          <p:nvPr/>
        </p:nvCxnSpPr>
        <p:spPr bwMode="auto">
          <a:xfrm flipH="1">
            <a:off x="3680619" y="3197703"/>
            <a:ext cx="336302" cy="11012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stCxn id="149" idx="7"/>
            <a:endCxn id="143" idx="4"/>
          </p:cNvCxnSpPr>
          <p:nvPr/>
        </p:nvCxnSpPr>
        <p:spPr bwMode="auto">
          <a:xfrm flipV="1">
            <a:off x="3823741" y="3233738"/>
            <a:ext cx="336303" cy="1101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endCxn id="138" idx="2"/>
          </p:cNvCxnSpPr>
          <p:nvPr/>
        </p:nvCxnSpPr>
        <p:spPr bwMode="auto">
          <a:xfrm flipV="1">
            <a:off x="5334000" y="2868613"/>
            <a:ext cx="161131" cy="518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124" idx="4"/>
          </p:cNvCxnSpPr>
          <p:nvPr/>
        </p:nvCxnSpPr>
        <p:spPr bwMode="auto">
          <a:xfrm flipH="1">
            <a:off x="5181600" y="3525838"/>
            <a:ext cx="24606" cy="13494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H="1">
            <a:off x="5257800" y="2895600"/>
            <a:ext cx="313546" cy="19911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flipH="1" flipV="1">
            <a:off x="2514600" y="3883818"/>
            <a:ext cx="990600" cy="459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Elbow Connector 128"/>
          <p:cNvCxnSpPr>
            <a:stCxn id="137" idx="1"/>
            <a:endCxn id="152" idx="0"/>
          </p:cNvCxnSpPr>
          <p:nvPr/>
        </p:nvCxnSpPr>
        <p:spPr bwMode="auto">
          <a:xfrm rot="16200000" flipH="1" flipV="1">
            <a:off x="3341837" y="1688472"/>
            <a:ext cx="1013303" cy="3023378"/>
          </a:xfrm>
          <a:prstGeom prst="bentConnector3">
            <a:avLst>
              <a:gd name="adj1" fmla="val -26116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/>
              <a:t>Directed Traversals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O</a:t>
            </a:r>
            <a:r>
              <a:rPr lang="en-US" dirty="0"/>
              <a:t>ne can specialize the traversal algorithms (DFS and BFS) to digraphs by traversing edges only along their direction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677-ED03-4525-87F1-7A2450B2B32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00F-11DA-42A4-A5BB-0415B0CF23BF}" type="slidenum">
              <a:rPr lang="en-US"/>
              <a:pPr/>
              <a:t>37</a:t>
            </a:fld>
            <a:endParaRPr lang="en-US"/>
          </a:p>
        </p:txBody>
      </p:sp>
      <p:pic>
        <p:nvPicPr>
          <p:cNvPr id="233474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312" y="3401315"/>
            <a:ext cx="4578350" cy="2843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/>
              <a:t>Types of Edges (1)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In the directed DFS algorithm, there are four types of edges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Discovery or tree edges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 DFS on a digraph partitions the edges of a graph G reachable from the starting vertex into discovery or tree edges (leads to discovery of new vertices)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Back edges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Connects a vertex to an ancestor in the DFS tree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677-ED03-4525-87F1-7A2450B2B32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00F-11DA-42A4-A5BB-0415B0CF23BF}" type="slidenum">
              <a:rPr lang="en-US"/>
              <a:pPr/>
              <a:t>38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3" y="5325088"/>
            <a:ext cx="1119187" cy="13672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/>
              <a:t>Types of Edges (2)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rgbClr val="FFFF00"/>
                </a:solidFill>
              </a:rPr>
              <a:t>Forward edges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Connects a vertex to a descendant in the DFS tree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rgbClr val="FFFF00"/>
                </a:solidFill>
              </a:rPr>
              <a:t>Cross edges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Connects a vertex to a vertex that is neither an ancestor or descendant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677-ED03-4525-87F1-7A2450B2B32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00F-11DA-42A4-A5BB-0415B0CF23BF}" type="slidenum">
              <a:rPr lang="en-US"/>
              <a:pPr/>
              <a:t>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091113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Breadth-first search (BFS)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dirty="0"/>
              <a:t>A BFS traversal of a graph G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a useful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Proceeds in rounds and subdivides the vertices into </a:t>
            </a:r>
            <a:r>
              <a:rPr lang="en-US" b="1" i="1" dirty="0">
                <a:solidFill>
                  <a:srgbClr val="FFFF00"/>
                </a:solidFill>
              </a:rPr>
              <a:t>levels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B58-DC7C-4536-83C1-2D73F3A9D363}" type="datetime1">
              <a:rPr lang="en-US"/>
              <a:pPr/>
              <a:t>3/27/2018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A9D9-6817-4F90-AB01-55EA93FF709E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38" y="5211763"/>
            <a:ext cx="1376362" cy="137636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Digraph DFS Example</a:t>
            </a:r>
            <a:endParaRPr lang="en-US" dirty="0"/>
          </a:p>
        </p:txBody>
      </p:sp>
      <p:sp>
        <p:nvSpPr>
          <p:cNvPr id="59399" name="Content Placeholder 126"/>
          <p:cNvSpPr>
            <a:spLocks noGrp="1"/>
          </p:cNvSpPr>
          <p:nvPr>
            <p:ph idx="1"/>
          </p:nvPr>
        </p:nvSpPr>
        <p:spPr>
          <a:xfrm>
            <a:off x="457200" y="5692774"/>
            <a:ext cx="8077200" cy="10668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See Figure 13.9 (page 628) – DFS starting at BOS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Discovery edges – solid lines, Back edges – dashed blue lines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Forward and Cross edges – dashed black lines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563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fld id="{A5FCBBBE-C0E6-42B0-A3B9-A95CA64812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6329" name="Rectangle 3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0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1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2" name="Rectangle 6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3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4" name="Rectangle 8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5" name="Rectangle 13"/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87" y="1063330"/>
            <a:ext cx="8989060" cy="45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8600" y="1087573"/>
            <a:ext cx="822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order in which the vertices are visited is indicated by a label next to each vertex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01" y="31492"/>
            <a:ext cx="8229600" cy="1143000"/>
          </a:xfrm>
        </p:spPr>
        <p:txBody>
          <a:bodyPr/>
          <a:lstStyle/>
          <a:p>
            <a:r>
              <a:rPr lang="en-US" dirty="0"/>
              <a:t>Another Digraph DFS Example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3597"/>
            <a:ext cx="5562600" cy="167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A directed DFS starting a vertex </a:t>
            </a:r>
            <a:r>
              <a:rPr lang="en-US" sz="2800" b="1" i="1" dirty="0"/>
              <a:t>v</a:t>
            </a:r>
            <a:r>
              <a:rPr lang="en-US" sz="2800" dirty="0"/>
              <a:t> determines the vertices reachable from </a:t>
            </a:r>
            <a:r>
              <a:rPr lang="en-US" sz="2800" dirty="0">
                <a:solidFill>
                  <a:srgbClr val="FFFF00"/>
                </a:solidFill>
                <a:effectLst/>
              </a:rPr>
              <a:t>v</a:t>
            </a:r>
          </a:p>
          <a:p>
            <a:pPr>
              <a:lnSpc>
                <a:spcPct val="90000"/>
              </a:lnSpc>
            </a:pP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72529" y="6243638"/>
            <a:ext cx="2133600" cy="457200"/>
          </a:xfrm>
        </p:spPr>
        <p:txBody>
          <a:bodyPr/>
          <a:lstStyle/>
          <a:p>
            <a:fld id="{A9BCC677-ED03-4525-87F1-7A2450B2B32B}" type="datetime1">
              <a:rPr lang="en-US"/>
              <a:pPr/>
              <a:t>3/27/2018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00F-11DA-42A4-A5BB-0415B0CF23BF}" type="slidenum">
              <a:rPr lang="en-US"/>
              <a:pPr/>
              <a:t>41</a:t>
            </a:fld>
            <a:endParaRPr lang="en-US"/>
          </a:p>
        </p:txBody>
      </p:sp>
      <p:sp>
        <p:nvSpPr>
          <p:cNvPr id="1593348" name="Oval 4"/>
          <p:cNvSpPr>
            <a:spLocks noChangeArrowheads="1"/>
          </p:cNvSpPr>
          <p:nvPr/>
        </p:nvSpPr>
        <p:spPr bwMode="auto">
          <a:xfrm>
            <a:off x="6410325" y="499110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A</a:t>
            </a:r>
          </a:p>
        </p:txBody>
      </p:sp>
      <p:sp>
        <p:nvSpPr>
          <p:cNvPr id="1593349" name="Oval 5"/>
          <p:cNvSpPr>
            <a:spLocks noChangeArrowheads="1"/>
          </p:cNvSpPr>
          <p:nvPr/>
        </p:nvSpPr>
        <p:spPr bwMode="auto">
          <a:xfrm>
            <a:off x="5715000" y="361950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593350" name="Oval 6"/>
          <p:cNvSpPr>
            <a:spLocks noChangeArrowheads="1"/>
          </p:cNvSpPr>
          <p:nvPr/>
        </p:nvSpPr>
        <p:spPr bwMode="auto">
          <a:xfrm>
            <a:off x="6105525" y="209550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E</a:t>
            </a:r>
          </a:p>
        </p:txBody>
      </p:sp>
      <p:sp>
        <p:nvSpPr>
          <p:cNvPr id="1593351" name="Oval 7"/>
          <p:cNvSpPr>
            <a:spLocks noChangeArrowheads="1"/>
          </p:cNvSpPr>
          <p:nvPr/>
        </p:nvSpPr>
        <p:spPr bwMode="auto">
          <a:xfrm>
            <a:off x="8086725" y="424815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B</a:t>
            </a:r>
          </a:p>
        </p:txBody>
      </p:sp>
      <p:sp>
        <p:nvSpPr>
          <p:cNvPr id="1593352" name="Oval 8"/>
          <p:cNvSpPr>
            <a:spLocks noChangeArrowheads="1"/>
          </p:cNvSpPr>
          <p:nvPr/>
        </p:nvSpPr>
        <p:spPr bwMode="auto">
          <a:xfrm>
            <a:off x="7629525" y="285750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D</a:t>
            </a:r>
          </a:p>
        </p:txBody>
      </p:sp>
      <p:cxnSp>
        <p:nvCxnSpPr>
          <p:cNvPr id="1593353" name="AutoShape 9"/>
          <p:cNvCxnSpPr>
            <a:cxnSpLocks noChangeShapeType="1"/>
            <a:stCxn id="1593348" idx="1"/>
            <a:endCxn id="1593349" idx="4"/>
          </p:cNvCxnSpPr>
          <p:nvPr/>
        </p:nvCxnSpPr>
        <p:spPr bwMode="auto">
          <a:xfrm flipH="1" flipV="1">
            <a:off x="5943600" y="4086225"/>
            <a:ext cx="533400" cy="9620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3354" name="AutoShape 10"/>
          <p:cNvCxnSpPr>
            <a:cxnSpLocks noChangeShapeType="1"/>
            <a:stCxn id="1593348" idx="7"/>
            <a:endCxn id="1593351" idx="3"/>
          </p:cNvCxnSpPr>
          <p:nvPr/>
        </p:nvCxnSpPr>
        <p:spPr bwMode="auto">
          <a:xfrm flipV="1">
            <a:off x="6800850" y="4648200"/>
            <a:ext cx="1352550" cy="4000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3355" name="AutoShape 11"/>
          <p:cNvCxnSpPr>
            <a:cxnSpLocks noChangeShapeType="1"/>
            <a:stCxn id="1593349" idx="0"/>
            <a:endCxn id="1593350" idx="3"/>
          </p:cNvCxnSpPr>
          <p:nvPr/>
        </p:nvCxnSpPr>
        <p:spPr bwMode="auto">
          <a:xfrm flipV="1">
            <a:off x="5943600" y="2495550"/>
            <a:ext cx="228600" cy="11144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3356" name="AutoShape 12"/>
          <p:cNvCxnSpPr>
            <a:cxnSpLocks noChangeShapeType="1"/>
          </p:cNvCxnSpPr>
          <p:nvPr/>
        </p:nvCxnSpPr>
        <p:spPr bwMode="auto">
          <a:xfrm flipH="1" flipV="1">
            <a:off x="6615113" y="2324100"/>
            <a:ext cx="1123950" cy="590550"/>
          </a:xfrm>
          <a:prstGeom prst="straightConnector1">
            <a:avLst/>
          </a:prstGeom>
          <a:noFill/>
          <a:ln w="57150">
            <a:solidFill>
              <a:srgbClr val="FFC00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93357" name="AutoShape 13"/>
          <p:cNvCxnSpPr>
            <a:cxnSpLocks noChangeShapeType="1"/>
          </p:cNvCxnSpPr>
          <p:nvPr/>
        </p:nvCxnSpPr>
        <p:spPr bwMode="auto">
          <a:xfrm flipH="1" flipV="1">
            <a:off x="7900988" y="3324225"/>
            <a:ext cx="457200" cy="914400"/>
          </a:xfrm>
          <a:prstGeom prst="straightConnector1">
            <a:avLst/>
          </a:prstGeom>
          <a:noFill/>
          <a:ln w="57150">
            <a:solidFill>
              <a:srgbClr val="FFC00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93358" name="AutoShape 14"/>
          <p:cNvCxnSpPr>
            <a:cxnSpLocks noChangeShapeType="1"/>
          </p:cNvCxnSpPr>
          <p:nvPr/>
        </p:nvCxnSpPr>
        <p:spPr bwMode="auto">
          <a:xfrm flipV="1">
            <a:off x="6681788" y="3257550"/>
            <a:ext cx="1057275" cy="1724025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dashDot"/>
            <a:round/>
            <a:headEnd/>
            <a:tailEnd type="triangle" w="med" len="med"/>
          </a:ln>
          <a:effectLst/>
        </p:spPr>
      </p:cxnSp>
      <p:cxnSp>
        <p:nvCxnSpPr>
          <p:cNvPr id="1593359" name="AutoShape 15"/>
          <p:cNvCxnSpPr>
            <a:cxnSpLocks noChangeShapeType="1"/>
            <a:stCxn id="1593349" idx="7"/>
            <a:endCxn id="1593352" idx="2"/>
          </p:cNvCxnSpPr>
          <p:nvPr/>
        </p:nvCxnSpPr>
        <p:spPr bwMode="auto">
          <a:xfrm flipV="1">
            <a:off x="6105525" y="3086100"/>
            <a:ext cx="1514475" cy="590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3360" name="AutoShape 16"/>
          <p:cNvCxnSpPr>
            <a:cxnSpLocks noChangeShapeType="1"/>
            <a:stCxn id="1593348" idx="2"/>
            <a:endCxn id="1593350" idx="2"/>
          </p:cNvCxnSpPr>
          <p:nvPr/>
        </p:nvCxnSpPr>
        <p:spPr bwMode="auto">
          <a:xfrm rot="10800000">
            <a:off x="6096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5715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974405" y="3303569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Starting at vertex 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3266822" y="3276600"/>
            <a:ext cx="457200" cy="457200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latin typeface="Tahoma" pitchFamily="34" charset="0"/>
              </a:rPr>
              <a:t>A</a:t>
            </a:r>
          </a:p>
        </p:txBody>
      </p: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flipV="1">
            <a:off x="3033573" y="4211170"/>
            <a:ext cx="924905" cy="2465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111004" y="4038831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Discovery edge</a:t>
            </a:r>
          </a:p>
        </p:txBody>
      </p:sp>
      <p:cxnSp>
        <p:nvCxnSpPr>
          <p:cNvPr id="25" name="AutoShape 15"/>
          <p:cNvCxnSpPr>
            <a:cxnSpLocks noChangeShapeType="1"/>
          </p:cNvCxnSpPr>
          <p:nvPr/>
        </p:nvCxnSpPr>
        <p:spPr bwMode="auto">
          <a:xfrm flipV="1">
            <a:off x="3033573" y="4558784"/>
            <a:ext cx="924905" cy="24653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dashDot"/>
            <a:round/>
            <a:headEnd/>
            <a:tailEnd type="triangle" w="med" len="med"/>
          </a:ln>
          <a:effectLst/>
        </p:spPr>
      </p:cxnSp>
      <p:cxnSp>
        <p:nvCxnSpPr>
          <p:cNvPr id="26" name="AutoShape 15"/>
          <p:cNvCxnSpPr>
            <a:cxnSpLocks noChangeShapeType="1"/>
          </p:cNvCxnSpPr>
          <p:nvPr/>
        </p:nvCxnSpPr>
        <p:spPr bwMode="auto">
          <a:xfrm flipV="1">
            <a:off x="3033573" y="4951600"/>
            <a:ext cx="924905" cy="24653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11004" y="439182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 edge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1004" y="476338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Back edge</a:t>
            </a:r>
          </a:p>
        </p:txBody>
      </p:sp>
      <p:cxnSp>
        <p:nvCxnSpPr>
          <p:cNvPr id="29" name="AutoShape 15"/>
          <p:cNvCxnSpPr>
            <a:cxnSpLocks noChangeShapeType="1"/>
          </p:cNvCxnSpPr>
          <p:nvPr/>
        </p:nvCxnSpPr>
        <p:spPr bwMode="auto">
          <a:xfrm flipV="1">
            <a:off x="3033573" y="5270274"/>
            <a:ext cx="924905" cy="24653"/>
          </a:xfrm>
          <a:prstGeom prst="straightConnector1">
            <a:avLst/>
          </a:prstGeom>
          <a:noFill/>
          <a:ln w="57150">
            <a:solidFill>
              <a:srgbClr val="FFC000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11004" y="5114159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 edge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3" name="Oval 53"/>
          <p:cNvSpPr>
            <a:spLocks noChangeArrowheads="1"/>
          </p:cNvSpPr>
          <p:nvPr/>
        </p:nvSpPr>
        <p:spPr bwMode="auto">
          <a:xfrm>
            <a:off x="1828800" y="3221037"/>
            <a:ext cx="457200" cy="457200"/>
          </a:xfrm>
          <a:prstGeom prst="ellipse">
            <a:avLst/>
          </a:prstGeom>
          <a:solidFill>
            <a:srgbClr val="EF0129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2971800" y="3576637"/>
            <a:ext cx="5334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endCxn id="56352" idx="0"/>
          </p:cNvCxnSpPr>
          <p:nvPr/>
        </p:nvCxnSpPr>
        <p:spPr bwMode="auto">
          <a:xfrm>
            <a:off x="3606800" y="3652837"/>
            <a:ext cx="0" cy="27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4343400" y="42624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3581400" y="42624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2057400" y="42624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348" name="Oval 61"/>
          <p:cNvSpPr>
            <a:spLocks noChangeArrowheads="1"/>
          </p:cNvSpPr>
          <p:nvPr/>
        </p:nvSpPr>
        <p:spPr bwMode="auto">
          <a:xfrm>
            <a:off x="1828800" y="3932237"/>
            <a:ext cx="457200" cy="45720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56357" name="Oval 73"/>
          <p:cNvSpPr>
            <a:spLocks noChangeArrowheads="1"/>
          </p:cNvSpPr>
          <p:nvPr/>
        </p:nvSpPr>
        <p:spPr bwMode="auto">
          <a:xfrm>
            <a:off x="3378200" y="46434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56346" name="Oval 57"/>
          <p:cNvSpPr>
            <a:spLocks noChangeArrowheads="1"/>
          </p:cNvSpPr>
          <p:nvPr/>
        </p:nvSpPr>
        <p:spPr bwMode="auto">
          <a:xfrm>
            <a:off x="3378200" y="3221037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56354" name="Oval 69"/>
          <p:cNvSpPr>
            <a:spLocks noChangeArrowheads="1"/>
          </p:cNvSpPr>
          <p:nvPr/>
        </p:nvSpPr>
        <p:spPr bwMode="auto">
          <a:xfrm>
            <a:off x="1828800" y="4643437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sz="4000" dirty="0"/>
              <a:t>Digraph BFS Example</a:t>
            </a:r>
            <a:endParaRPr lang="en-US" dirty="0"/>
          </a:p>
        </p:txBody>
      </p:sp>
      <p:sp>
        <p:nvSpPr>
          <p:cNvPr id="563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096000"/>
            <a:ext cx="2133600" cy="457200"/>
          </a:xfrm>
          <a:noFill/>
        </p:spPr>
        <p:txBody>
          <a:bodyPr/>
          <a:lstStyle/>
          <a:p>
            <a:fld id="{A5FCBBBE-C0E6-42B0-A3B9-A95CA64812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6329" name="Rectangle 3"/>
          <p:cNvSpPr>
            <a:spLocks noChangeArrowheads="1"/>
          </p:cNvSpPr>
          <p:nvPr/>
        </p:nvSpPr>
        <p:spPr bwMode="auto">
          <a:xfrm>
            <a:off x="-152400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0" name="Rectangle 4"/>
          <p:cNvSpPr>
            <a:spLocks noChangeArrowheads="1"/>
          </p:cNvSpPr>
          <p:nvPr/>
        </p:nvSpPr>
        <p:spPr bwMode="auto">
          <a:xfrm>
            <a:off x="-152400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1" name="Rectangle 5"/>
          <p:cNvSpPr>
            <a:spLocks noChangeArrowheads="1"/>
          </p:cNvSpPr>
          <p:nvPr/>
        </p:nvSpPr>
        <p:spPr bwMode="auto">
          <a:xfrm>
            <a:off x="-152400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2" name="Rectangle 6"/>
          <p:cNvSpPr>
            <a:spLocks noChangeArrowheads="1"/>
          </p:cNvSpPr>
          <p:nvPr/>
        </p:nvSpPr>
        <p:spPr bwMode="auto">
          <a:xfrm>
            <a:off x="-152400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3" name="Rectangle 7"/>
          <p:cNvSpPr>
            <a:spLocks noChangeArrowheads="1"/>
          </p:cNvSpPr>
          <p:nvPr/>
        </p:nvSpPr>
        <p:spPr bwMode="auto">
          <a:xfrm>
            <a:off x="-152400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4" name="Rectangle 8"/>
          <p:cNvSpPr>
            <a:spLocks noChangeArrowheads="1"/>
          </p:cNvSpPr>
          <p:nvPr/>
        </p:nvSpPr>
        <p:spPr bwMode="auto">
          <a:xfrm>
            <a:off x="-152400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5" name="Rectangle 13"/>
          <p:cNvSpPr>
            <a:spLocks noChangeArrowheads="1"/>
          </p:cNvSpPr>
          <p:nvPr/>
        </p:nvSpPr>
        <p:spPr bwMode="auto">
          <a:xfrm>
            <a:off x="-1524000" y="1970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6337" name="Straight Connector 44"/>
          <p:cNvCxnSpPr>
            <a:cxnSpLocks noChangeShapeType="1"/>
            <a:stCxn id="56336" idx="6"/>
          </p:cNvCxnSpPr>
          <p:nvPr/>
        </p:nvCxnSpPr>
        <p:spPr bwMode="auto">
          <a:xfrm>
            <a:off x="2286000" y="2738437"/>
            <a:ext cx="304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6338" name="Oval 45"/>
          <p:cNvSpPr>
            <a:spLocks noChangeArrowheads="1"/>
          </p:cNvSpPr>
          <p:nvPr/>
        </p:nvSpPr>
        <p:spPr bwMode="auto">
          <a:xfrm>
            <a:off x="2565400" y="2509837"/>
            <a:ext cx="457200" cy="457200"/>
          </a:xfrm>
          <a:prstGeom prst="ellipse">
            <a:avLst/>
          </a:prstGeom>
          <a:solidFill>
            <a:srgbClr val="EF0129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5" name="Oval 55"/>
          <p:cNvSpPr>
            <a:spLocks noChangeArrowheads="1"/>
          </p:cNvSpPr>
          <p:nvPr/>
        </p:nvSpPr>
        <p:spPr bwMode="auto">
          <a:xfrm>
            <a:off x="2565400" y="3221037"/>
            <a:ext cx="457200" cy="457200"/>
          </a:xfrm>
          <a:prstGeom prst="ellipse">
            <a:avLst/>
          </a:prstGeom>
          <a:solidFill>
            <a:srgbClr val="EF0129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50" name="Oval 63"/>
          <p:cNvSpPr>
            <a:spLocks noChangeArrowheads="1"/>
          </p:cNvSpPr>
          <p:nvPr/>
        </p:nvSpPr>
        <p:spPr bwMode="auto">
          <a:xfrm>
            <a:off x="2565400" y="3932237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56351" name="Straight Connector 64"/>
          <p:cNvCxnSpPr>
            <a:cxnSpLocks noChangeShapeType="1"/>
          </p:cNvCxnSpPr>
          <p:nvPr/>
        </p:nvCxnSpPr>
        <p:spPr bwMode="auto">
          <a:xfrm>
            <a:off x="3048000" y="4160837"/>
            <a:ext cx="304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6352" name="Oval 65"/>
          <p:cNvSpPr>
            <a:spLocks noChangeArrowheads="1"/>
          </p:cNvSpPr>
          <p:nvPr/>
        </p:nvSpPr>
        <p:spPr bwMode="auto">
          <a:xfrm>
            <a:off x="3378200" y="393223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53" name="Oval 67"/>
          <p:cNvSpPr>
            <a:spLocks noChangeArrowheads="1"/>
          </p:cNvSpPr>
          <p:nvPr/>
        </p:nvSpPr>
        <p:spPr bwMode="auto">
          <a:xfrm>
            <a:off x="4114800" y="393223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L</a:t>
            </a:r>
          </a:p>
        </p:txBody>
      </p:sp>
      <p:cxnSp>
        <p:nvCxnSpPr>
          <p:cNvPr id="56355" name="Straight Connector 70"/>
          <p:cNvCxnSpPr>
            <a:cxnSpLocks noChangeShapeType="1"/>
            <a:stCxn id="56354" idx="6"/>
          </p:cNvCxnSpPr>
          <p:nvPr/>
        </p:nvCxnSpPr>
        <p:spPr bwMode="auto">
          <a:xfrm>
            <a:off x="2286000" y="4872037"/>
            <a:ext cx="304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6356" name="Oval 71"/>
          <p:cNvSpPr>
            <a:spLocks noChangeArrowheads="1"/>
          </p:cNvSpPr>
          <p:nvPr/>
        </p:nvSpPr>
        <p:spPr bwMode="auto">
          <a:xfrm>
            <a:off x="2565400" y="4643437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59" name="Oval 75"/>
          <p:cNvSpPr>
            <a:spLocks noChangeArrowheads="1"/>
          </p:cNvSpPr>
          <p:nvPr/>
        </p:nvSpPr>
        <p:spPr bwMode="auto">
          <a:xfrm>
            <a:off x="4114800" y="46434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56360" name="Straight Connector 82"/>
          <p:cNvCxnSpPr>
            <a:cxnSpLocks noChangeShapeType="1"/>
            <a:stCxn id="56338" idx="4"/>
            <a:endCxn id="56345" idx="0"/>
          </p:cNvCxnSpPr>
          <p:nvPr/>
        </p:nvCxnSpPr>
        <p:spPr bwMode="auto">
          <a:xfrm>
            <a:off x="2794000" y="2967037"/>
            <a:ext cx="0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361" name="TextBox 85"/>
          <p:cNvSpPr txBox="1">
            <a:spLocks noChangeArrowheads="1"/>
          </p:cNvSpPr>
          <p:nvPr/>
        </p:nvSpPr>
        <p:spPr bwMode="auto">
          <a:xfrm>
            <a:off x="4191000" y="4643437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56362" name="TextBox 86"/>
          <p:cNvSpPr txBox="1">
            <a:spLocks noChangeArrowheads="1"/>
          </p:cNvSpPr>
          <p:nvPr/>
        </p:nvSpPr>
        <p:spPr bwMode="auto">
          <a:xfrm>
            <a:off x="2641600" y="25114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366" name="TextBox 90"/>
          <p:cNvSpPr txBox="1">
            <a:spLocks noChangeArrowheads="1"/>
          </p:cNvSpPr>
          <p:nvPr/>
        </p:nvSpPr>
        <p:spPr bwMode="auto">
          <a:xfrm>
            <a:off x="2617216" y="323957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</a:t>
            </a:r>
          </a:p>
        </p:txBody>
      </p:sp>
      <p:sp>
        <p:nvSpPr>
          <p:cNvPr id="56367" name="TextBox 91"/>
          <p:cNvSpPr txBox="1">
            <a:spLocks noChangeArrowheads="1"/>
          </p:cNvSpPr>
          <p:nvPr/>
        </p:nvSpPr>
        <p:spPr bwMode="auto">
          <a:xfrm>
            <a:off x="1905000" y="3195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6369" name="TextBox 95"/>
          <p:cNvSpPr txBox="1">
            <a:spLocks noChangeArrowheads="1"/>
          </p:cNvSpPr>
          <p:nvPr/>
        </p:nvSpPr>
        <p:spPr bwMode="auto">
          <a:xfrm>
            <a:off x="2667000" y="3957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56371" name="TextBox 97"/>
          <p:cNvSpPr txBox="1">
            <a:spLocks noChangeArrowheads="1"/>
          </p:cNvSpPr>
          <p:nvPr/>
        </p:nvSpPr>
        <p:spPr bwMode="auto">
          <a:xfrm>
            <a:off x="2590800" y="4643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6372" name="TextBox 99"/>
          <p:cNvSpPr txBox="1">
            <a:spLocks noChangeArrowheads="1"/>
          </p:cNvSpPr>
          <p:nvPr/>
        </p:nvSpPr>
        <p:spPr bwMode="auto">
          <a:xfrm>
            <a:off x="3429000" y="395763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</a:p>
        </p:txBody>
      </p:sp>
      <p:cxnSp>
        <p:nvCxnSpPr>
          <p:cNvPr id="56378" name="Straight Connector 112"/>
          <p:cNvCxnSpPr>
            <a:cxnSpLocks noChangeShapeType="1"/>
          </p:cNvCxnSpPr>
          <p:nvPr/>
        </p:nvCxnSpPr>
        <p:spPr bwMode="auto">
          <a:xfrm>
            <a:off x="2209800" y="4338637"/>
            <a:ext cx="457200" cy="381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56336" idx="6"/>
            <a:endCxn id="56338" idx="2"/>
          </p:cNvCxnSpPr>
          <p:nvPr/>
        </p:nvCxnSpPr>
        <p:spPr bwMode="auto">
          <a:xfrm>
            <a:off x="2286000" y="2738437"/>
            <a:ext cx="279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3048000" y="2738437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3886200" y="2738437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2057400" y="28908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343400" y="28908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56343" idx="4"/>
          </p:cNvCxnSpPr>
          <p:nvPr/>
        </p:nvCxnSpPr>
        <p:spPr bwMode="auto">
          <a:xfrm>
            <a:off x="2057400" y="3678237"/>
            <a:ext cx="0" cy="27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4343400" y="3576637"/>
            <a:ext cx="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>
            <a:off x="2286000" y="3424237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>
            <a:off x="2286000" y="4872037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Straight Arrow Connector 137"/>
          <p:cNvCxnSpPr>
            <a:endCxn id="56346" idx="0"/>
          </p:cNvCxnSpPr>
          <p:nvPr/>
        </p:nvCxnSpPr>
        <p:spPr bwMode="auto">
          <a:xfrm>
            <a:off x="3606800" y="2890837"/>
            <a:ext cx="0" cy="330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 bwMode="auto">
          <a:xfrm>
            <a:off x="2286000" y="4114800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Straight Arrow Connector 141"/>
          <p:cNvCxnSpPr>
            <a:endCxn id="56353" idx="1"/>
          </p:cNvCxnSpPr>
          <p:nvPr/>
        </p:nvCxnSpPr>
        <p:spPr bwMode="auto">
          <a:xfrm>
            <a:off x="3810000" y="3576637"/>
            <a:ext cx="371755" cy="422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endCxn id="56352" idx="2"/>
          </p:cNvCxnSpPr>
          <p:nvPr/>
        </p:nvCxnSpPr>
        <p:spPr bwMode="auto">
          <a:xfrm>
            <a:off x="3048000" y="4155033"/>
            <a:ext cx="330200" cy="5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>
            <a:stCxn id="56336" idx="5"/>
          </p:cNvCxnSpPr>
          <p:nvPr/>
        </p:nvCxnSpPr>
        <p:spPr bwMode="auto">
          <a:xfrm>
            <a:off x="2219045" y="2900082"/>
            <a:ext cx="447955" cy="3717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endCxn id="56356" idx="7"/>
          </p:cNvCxnSpPr>
          <p:nvPr/>
        </p:nvCxnSpPr>
        <p:spPr bwMode="auto">
          <a:xfrm flipH="1">
            <a:off x="2955645" y="4343400"/>
            <a:ext cx="473355" cy="3669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8" name="Straight Arrow Connector 147"/>
          <p:cNvCxnSpPr>
            <a:stCxn id="56345" idx="3"/>
          </p:cNvCxnSpPr>
          <p:nvPr/>
        </p:nvCxnSpPr>
        <p:spPr bwMode="auto">
          <a:xfrm flipH="1">
            <a:off x="2209800" y="3611282"/>
            <a:ext cx="422555" cy="422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>
            <a:stCxn id="56346" idx="7"/>
            <a:endCxn id="56342" idx="3"/>
          </p:cNvCxnSpPr>
          <p:nvPr/>
        </p:nvCxnSpPr>
        <p:spPr bwMode="auto">
          <a:xfrm flipV="1">
            <a:off x="3768445" y="2900082"/>
            <a:ext cx="413310" cy="3879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336" name="Oval 43"/>
          <p:cNvSpPr>
            <a:spLocks noChangeArrowheads="1"/>
          </p:cNvSpPr>
          <p:nvPr/>
        </p:nvSpPr>
        <p:spPr bwMode="auto">
          <a:xfrm>
            <a:off x="1828800" y="2509837"/>
            <a:ext cx="457200" cy="457200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56342" name="Oval 49"/>
          <p:cNvSpPr>
            <a:spLocks noChangeArrowheads="1"/>
          </p:cNvSpPr>
          <p:nvPr/>
        </p:nvSpPr>
        <p:spPr bwMode="auto">
          <a:xfrm>
            <a:off x="4114800" y="2509837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56347" name="Oval 59"/>
          <p:cNvSpPr>
            <a:spLocks noChangeArrowheads="1"/>
          </p:cNvSpPr>
          <p:nvPr/>
        </p:nvSpPr>
        <p:spPr bwMode="auto">
          <a:xfrm>
            <a:off x="4114800" y="322103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56340" name="Oval 47"/>
          <p:cNvSpPr>
            <a:spLocks noChangeArrowheads="1"/>
          </p:cNvSpPr>
          <p:nvPr/>
        </p:nvSpPr>
        <p:spPr bwMode="auto">
          <a:xfrm>
            <a:off x="3378200" y="2509837"/>
            <a:ext cx="457200" cy="45720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C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05400" y="2514600"/>
            <a:ext cx="2843534" cy="461665"/>
            <a:chOff x="6553200" y="3124200"/>
            <a:chExt cx="2843534" cy="461665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>
              <a:off x="6553200" y="3323809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6934200" y="3124200"/>
              <a:ext cx="2462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Discovery edges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 bwMode="auto">
          <a:xfrm>
            <a:off x="5105400" y="3400009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486400" y="32004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 edges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5105400" y="4085809"/>
            <a:ext cx="304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5486400" y="388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 edges</a:t>
            </a:r>
          </a:p>
        </p:txBody>
      </p:sp>
      <p:cxnSp>
        <p:nvCxnSpPr>
          <p:cNvPr id="81" name="Straight Arrow Connector 80"/>
          <p:cNvCxnSpPr>
            <a:stCxn id="56357" idx="6"/>
            <a:endCxn id="56359" idx="2"/>
          </p:cNvCxnSpPr>
          <p:nvPr/>
        </p:nvCxnSpPr>
        <p:spPr bwMode="auto">
          <a:xfrm>
            <a:off x="3835400" y="4872037"/>
            <a:ext cx="279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505200" y="5793640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 no forward edges in BFS Digraphs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/>
              <a:t>Proposition 13.16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Let G be a digraph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depth first search on G starting a vertex s visits all the vertices of G that are reachable from 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DFS tree contains directed paths from s to every vertex reachable from 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C677-ED03-4525-87F1-7A2450B2B32B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00F-11DA-42A4-A5BB-0415B0CF23BF}" type="slidenum">
              <a:rPr lang="en-US"/>
              <a:pPr/>
              <a:t>43</a:t>
            </a:fld>
            <a:endParaRPr lang="en-US"/>
          </a:p>
        </p:txBody>
      </p:sp>
      <p:pic>
        <p:nvPicPr>
          <p:cNvPr id="232450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301870"/>
            <a:ext cx="3429000" cy="3201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Transitive Closure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8801" y="1223433"/>
            <a:ext cx="4724400" cy="4343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Given a digraph </a:t>
            </a:r>
            <a:r>
              <a:rPr lang="en-US" sz="2800" b="1" i="1" dirty="0">
                <a:latin typeface="Times New Roman" pitchFamily="18" charset="0"/>
              </a:rPr>
              <a:t>G</a:t>
            </a:r>
            <a:r>
              <a:rPr lang="en-US" sz="2800" dirty="0"/>
              <a:t>, the transitive closure of </a:t>
            </a:r>
            <a:r>
              <a:rPr lang="en-US" sz="2800" b="1" i="1" dirty="0">
                <a:latin typeface="Times New Roman" pitchFamily="18" charset="0"/>
              </a:rPr>
              <a:t>G</a:t>
            </a:r>
            <a:r>
              <a:rPr lang="en-US" sz="2800" dirty="0"/>
              <a:t> is the digraph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G*</a:t>
            </a:r>
            <a:r>
              <a:rPr lang="en-US" sz="2800" dirty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G*</a:t>
            </a:r>
            <a:r>
              <a:rPr lang="en-US" dirty="0"/>
              <a:t> has the same vertices as </a:t>
            </a:r>
            <a:r>
              <a:rPr lang="en-US" b="1" i="1" dirty="0">
                <a:latin typeface="Times New Roman" pitchFamily="18" charset="0"/>
              </a:rPr>
              <a:t>G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i="1" dirty="0">
                <a:latin typeface="Times New Roman" pitchFamily="18" charset="0"/>
              </a:rPr>
              <a:t>G</a:t>
            </a:r>
            <a:r>
              <a:rPr lang="en-US" dirty="0"/>
              <a:t> has a directed </a:t>
            </a:r>
            <a:r>
              <a:rPr lang="en-US" dirty="0">
                <a:solidFill>
                  <a:srgbClr val="FFFF00"/>
                </a:solidFill>
              </a:rPr>
              <a:t>path</a:t>
            </a:r>
            <a:r>
              <a:rPr lang="en-US" dirty="0"/>
              <a:t> from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 to </a:t>
            </a:r>
            <a:r>
              <a:rPr lang="en-US" b="1" i="1" dirty="0">
                <a:latin typeface="Times New Roman" pitchFamily="18" charset="0"/>
              </a:rPr>
              <a:t>v </a:t>
            </a:r>
            <a:r>
              <a:rPr lang="en-US" dirty="0"/>
              <a:t>(</a:t>
            </a:r>
            <a:r>
              <a:rPr lang="en-US" b="1" i="1" dirty="0">
                <a:latin typeface="Times New Roman" pitchFamily="18" charset="0"/>
              </a:rPr>
              <a:t>u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),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G*</a:t>
            </a:r>
            <a:r>
              <a:rPr lang="en-US" dirty="0"/>
              <a:t> has a directed </a:t>
            </a:r>
            <a:r>
              <a:rPr lang="en-US" dirty="0">
                <a:solidFill>
                  <a:srgbClr val="FFFF00"/>
                </a:solidFill>
              </a:rPr>
              <a:t>edge</a:t>
            </a:r>
            <a:r>
              <a:rPr lang="en-US" dirty="0"/>
              <a:t> from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 to </a:t>
            </a:r>
            <a:r>
              <a:rPr lang="en-US" b="1" i="1" dirty="0">
                <a:latin typeface="Times New Roman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transitive closure provides reachability information about a digraph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D0AE5-D316-4106-875A-DD35E632A3E6}" type="slidenum">
              <a:rPr lang="en-US"/>
              <a:pPr/>
              <a:t>44</a:t>
            </a:fld>
            <a:endParaRPr lang="en-US"/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791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5410200" y="22098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5410200" y="32004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6705600" y="16002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991475" y="16002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2300" name="AutoShape 10"/>
          <p:cNvCxnSpPr>
            <a:cxnSpLocks noChangeShapeType="1"/>
            <a:stCxn id="12295" idx="7"/>
            <a:endCxn id="12297" idx="2"/>
          </p:cNvCxnSpPr>
          <p:nvPr/>
        </p:nvCxnSpPr>
        <p:spPr bwMode="auto">
          <a:xfrm flipV="1">
            <a:off x="5800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1"/>
          <p:cNvCxnSpPr>
            <a:cxnSpLocks noChangeShapeType="1"/>
            <a:stCxn id="12295" idx="5"/>
            <a:endCxn id="12298" idx="2"/>
          </p:cNvCxnSpPr>
          <p:nvPr/>
        </p:nvCxnSpPr>
        <p:spPr bwMode="auto">
          <a:xfrm>
            <a:off x="5800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2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>
            <a:off x="71723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3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6934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4"/>
          <p:cNvCxnSpPr>
            <a:cxnSpLocks noChangeShapeType="1"/>
            <a:stCxn id="12296" idx="6"/>
            <a:endCxn id="12298" idx="3"/>
          </p:cNvCxnSpPr>
          <p:nvPr/>
        </p:nvCxnSpPr>
        <p:spPr bwMode="auto">
          <a:xfrm flipV="1">
            <a:off x="5876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5410200" y="48006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2306" name="Oval 16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2307" name="Oval 17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2308" name="Oval 18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2309" name="Oval 19"/>
          <p:cNvSpPr>
            <a:spLocks noChangeArrowheads="1"/>
          </p:cNvSpPr>
          <p:nvPr/>
        </p:nvSpPr>
        <p:spPr bwMode="auto">
          <a:xfrm>
            <a:off x="7991475" y="419100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12310" name="AutoShape 20"/>
          <p:cNvCxnSpPr>
            <a:cxnSpLocks noChangeShapeType="1"/>
            <a:stCxn id="12305" idx="7"/>
            <a:endCxn id="12307" idx="2"/>
          </p:cNvCxnSpPr>
          <p:nvPr/>
        </p:nvCxnSpPr>
        <p:spPr bwMode="auto">
          <a:xfrm flipV="1">
            <a:off x="5800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1" name="AutoShape 21"/>
          <p:cNvCxnSpPr>
            <a:cxnSpLocks noChangeShapeType="1"/>
            <a:stCxn id="12305" idx="5"/>
            <a:endCxn id="12308" idx="2"/>
          </p:cNvCxnSpPr>
          <p:nvPr/>
        </p:nvCxnSpPr>
        <p:spPr bwMode="auto">
          <a:xfrm>
            <a:off x="5800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2" name="AutoShape 22"/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7172325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3" name="AutoShape 23"/>
          <p:cNvCxnSpPr>
            <a:cxnSpLocks noChangeShapeType="1"/>
            <a:stCxn id="12308" idx="0"/>
            <a:endCxn id="12307" idx="4"/>
          </p:cNvCxnSpPr>
          <p:nvPr/>
        </p:nvCxnSpPr>
        <p:spPr bwMode="auto">
          <a:xfrm flipV="1">
            <a:off x="6934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4" name="AutoShape 24"/>
          <p:cNvCxnSpPr>
            <a:cxnSpLocks noChangeShapeType="1"/>
            <a:stCxn id="12306" idx="6"/>
            <a:endCxn id="12308" idx="3"/>
          </p:cNvCxnSpPr>
          <p:nvPr/>
        </p:nvCxnSpPr>
        <p:spPr bwMode="auto">
          <a:xfrm flipV="1">
            <a:off x="5876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5" name="AutoShape 25"/>
          <p:cNvCxnSpPr>
            <a:cxnSpLocks noChangeShapeType="1"/>
            <a:stCxn id="12305" idx="0"/>
            <a:endCxn id="12309" idx="1"/>
          </p:cNvCxnSpPr>
          <p:nvPr/>
        </p:nvCxnSpPr>
        <p:spPr bwMode="auto">
          <a:xfrm rot="-5400000">
            <a:off x="6577012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6" name="AutoShape 26"/>
          <p:cNvCxnSpPr>
            <a:cxnSpLocks noChangeShapeType="1"/>
            <a:stCxn id="12306" idx="5"/>
            <a:endCxn id="12309" idx="4"/>
          </p:cNvCxnSpPr>
          <p:nvPr/>
        </p:nvCxnSpPr>
        <p:spPr bwMode="auto">
          <a:xfrm rot="5400000" flipH="1" flipV="1">
            <a:off x="6243637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7" name="AutoShape 27"/>
          <p:cNvCxnSpPr>
            <a:cxnSpLocks noChangeShapeType="1"/>
            <a:stCxn id="12308" idx="7"/>
            <a:endCxn id="12309" idx="3"/>
          </p:cNvCxnSpPr>
          <p:nvPr/>
        </p:nvCxnSpPr>
        <p:spPr bwMode="auto">
          <a:xfrm flipV="1">
            <a:off x="7096125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2318" name="Text Box 28"/>
          <p:cNvSpPr txBox="1">
            <a:spLocks noChangeArrowheads="1"/>
          </p:cNvSpPr>
          <p:nvPr/>
        </p:nvSpPr>
        <p:spPr bwMode="auto">
          <a:xfrm>
            <a:off x="7875588" y="2555875"/>
            <a:ext cx="444352" cy="523220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19" name="Text Box 29"/>
          <p:cNvSpPr txBox="1">
            <a:spLocks noChangeArrowheads="1"/>
          </p:cNvSpPr>
          <p:nvPr/>
        </p:nvSpPr>
        <p:spPr bwMode="auto">
          <a:xfrm>
            <a:off x="7900988" y="5867400"/>
            <a:ext cx="623889" cy="523220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G*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>
            <a:normAutofit/>
          </a:bodyPr>
          <a:lstStyle/>
          <a:p>
            <a:r>
              <a:rPr lang="en-US" altLang="en-US" sz="4000"/>
              <a:t>Computing the Transitive Closure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13688" cy="1828800"/>
          </a:xfrm>
        </p:spPr>
        <p:txBody>
          <a:bodyPr/>
          <a:lstStyle/>
          <a:p>
            <a:r>
              <a:rPr lang="en-US" altLang="en-US" sz="3600" dirty="0"/>
              <a:t>Perform DFS starting at each vertex</a:t>
            </a:r>
          </a:p>
          <a:p>
            <a:pPr lvl="1"/>
            <a:r>
              <a:rPr lang="en-US" altLang="en-US" sz="3200" dirty="0"/>
              <a:t>Performance: O(n(</a:t>
            </a:r>
            <a:r>
              <a:rPr lang="en-US" altLang="en-US" sz="3200" dirty="0" err="1"/>
              <a:t>n+m</a:t>
            </a:r>
            <a:r>
              <a:rPr lang="en-US" altLang="en-US" sz="3200" dirty="0"/>
              <a:t>)) 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6E6-070F-41E9-AE44-1C65C8B47DCC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D03-3E52-43D2-B9DA-804F3A493326}" type="slidenum">
              <a:rPr lang="en-US"/>
              <a:pPr/>
              <a:t>45</a:t>
            </a:fld>
            <a:endParaRPr lang="en-US"/>
          </a:p>
        </p:txBody>
      </p:sp>
      <p:sp>
        <p:nvSpPr>
          <p:cNvPr id="1605639" name="Text Box 7"/>
          <p:cNvSpPr txBox="1">
            <a:spLocks noChangeArrowheads="1"/>
          </p:cNvSpPr>
          <p:nvPr/>
        </p:nvSpPr>
        <p:spPr bwMode="auto">
          <a:xfrm>
            <a:off x="3657600" y="5638800"/>
            <a:ext cx="5122572" cy="954107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800" dirty="0">
                <a:solidFill>
                  <a:srgbClr val="FFFF00"/>
                </a:solidFill>
                <a:latin typeface="Tahoma" pitchFamily="34" charset="0"/>
              </a:rPr>
              <a:t>Use the Floyd-</a:t>
            </a:r>
            <a:r>
              <a:rPr lang="en-US" altLang="en-US" sz="2800" dirty="0" err="1">
                <a:solidFill>
                  <a:srgbClr val="FFFF00"/>
                </a:solidFill>
                <a:latin typeface="Tahoma" pitchFamily="34" charset="0"/>
              </a:rPr>
              <a:t>Warshall</a:t>
            </a:r>
            <a:r>
              <a:rPr lang="en-US" altLang="en-US" sz="2800" dirty="0">
                <a:solidFill>
                  <a:srgbClr val="FFFF00"/>
                </a:solidFill>
                <a:latin typeface="Tahoma" pitchFamily="34" charset="0"/>
              </a:rPr>
              <a:t> Algorithm</a:t>
            </a:r>
          </a:p>
        </p:txBody>
      </p:sp>
      <p:sp>
        <p:nvSpPr>
          <p:cNvPr id="1605638" name="AutoShape 6"/>
          <p:cNvSpPr>
            <a:spLocks noChangeArrowheads="1"/>
          </p:cNvSpPr>
          <p:nvPr/>
        </p:nvSpPr>
        <p:spPr bwMode="auto">
          <a:xfrm>
            <a:off x="609600" y="3276600"/>
            <a:ext cx="4495800" cy="2362200"/>
          </a:xfrm>
          <a:prstGeom prst="cloudCallout">
            <a:avLst>
              <a:gd name="adj1" fmla="val -46273"/>
              <a:gd name="adj2" fmla="val 74106"/>
            </a:avLst>
          </a:prstGeom>
          <a:solidFill>
            <a:schemeClr val="tx1">
              <a:lumMod val="6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05637" name="Rectangle 5"/>
          <p:cNvSpPr>
            <a:spLocks noChangeArrowheads="1"/>
          </p:cNvSpPr>
          <p:nvPr/>
        </p:nvSpPr>
        <p:spPr bwMode="auto">
          <a:xfrm>
            <a:off x="1371600" y="3733800"/>
            <a:ext cx="2819400" cy="1477328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If there's a way to get  from A to B and from        B to C, then there's a        way to get from A to C </a:t>
            </a:r>
            <a:endParaRPr lang="en-US" altLang="en-US" sz="2400" b="1" dirty="0">
              <a:solidFill>
                <a:srgbClr val="000000"/>
              </a:solidFill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315200" cy="1295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Floyd-</a:t>
            </a:r>
            <a:r>
              <a:rPr lang="en-US" altLang="en-US" sz="3200" dirty="0" err="1"/>
              <a:t>Warshall</a:t>
            </a:r>
            <a:r>
              <a:rPr lang="en-US" altLang="en-US" sz="3200" dirty="0"/>
              <a:t> Transitive Closure Overview</a:t>
            </a:r>
          </a:p>
        </p:txBody>
      </p:sp>
      <p:sp>
        <p:nvSpPr>
          <p:cNvPr id="30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7061200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Number the vertices 1, 2, …, n </a:t>
            </a:r>
          </a:p>
          <a:p>
            <a:pPr eaLnBrk="1" hangingPunct="1"/>
            <a:r>
              <a:rPr lang="en-US" altLang="en-US" sz="2800" dirty="0"/>
              <a:t>Consider paths that use only vertices numbered 1, 2, …, k as intermediate vertices </a:t>
            </a:r>
          </a:p>
        </p:txBody>
      </p:sp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457200"/>
          </a:xfrm>
          <a:noFill/>
        </p:spPr>
        <p:txBody>
          <a:bodyPr/>
          <a:lstStyle/>
          <a:p>
            <a:fld id="{7E600A07-4D57-44A9-8D38-4F99E063981D}" type="slidenum">
              <a:rPr lang="en-US"/>
              <a:pPr/>
              <a:t>46</a:t>
            </a:fld>
            <a:endParaRPr lang="en-US"/>
          </a:p>
        </p:txBody>
      </p:sp>
      <p:pic>
        <p:nvPicPr>
          <p:cNvPr id="3078" name="Picture 4" descr="j0210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2231" y="101600"/>
            <a:ext cx="161353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2057400" y="3905250"/>
            <a:ext cx="23813" cy="79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4473575" y="4859338"/>
            <a:ext cx="23813" cy="79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6696075" y="4859338"/>
            <a:ext cx="22225" cy="79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Oval 12"/>
          <p:cNvSpPr>
            <a:spLocks noChangeArrowheads="1"/>
          </p:cNvSpPr>
          <p:nvPr/>
        </p:nvSpPr>
        <p:spPr bwMode="auto">
          <a:xfrm>
            <a:off x="4149725" y="5681663"/>
            <a:ext cx="555625" cy="56673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3083" name="Oval 14"/>
          <p:cNvSpPr>
            <a:spLocks noChangeArrowheads="1"/>
          </p:cNvSpPr>
          <p:nvPr/>
        </p:nvSpPr>
        <p:spPr bwMode="auto">
          <a:xfrm>
            <a:off x="5851525" y="4804499"/>
            <a:ext cx="555625" cy="56673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j</a:t>
            </a:r>
          </a:p>
        </p:txBody>
      </p:sp>
      <p:sp>
        <p:nvSpPr>
          <p:cNvPr id="3084" name="Oval 16"/>
          <p:cNvSpPr>
            <a:spLocks noChangeArrowheads="1"/>
          </p:cNvSpPr>
          <p:nvPr/>
        </p:nvSpPr>
        <p:spPr bwMode="auto">
          <a:xfrm>
            <a:off x="2125663" y="3852863"/>
            <a:ext cx="555625" cy="56673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cxnSp>
        <p:nvCxnSpPr>
          <p:cNvPr id="3085" name="AutoShape 28"/>
          <p:cNvCxnSpPr>
            <a:cxnSpLocks noChangeShapeType="1"/>
            <a:stCxn id="3084" idx="5"/>
            <a:endCxn id="3082" idx="1"/>
          </p:cNvCxnSpPr>
          <p:nvPr/>
        </p:nvCxnSpPr>
        <p:spPr bwMode="auto">
          <a:xfrm rot="16200000" flipH="1">
            <a:off x="2720975" y="4235450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86" name="AutoShape 29"/>
          <p:cNvCxnSpPr>
            <a:cxnSpLocks noChangeShapeType="1"/>
            <a:stCxn id="3082" idx="7"/>
            <a:endCxn id="3083" idx="3"/>
          </p:cNvCxnSpPr>
          <p:nvPr/>
        </p:nvCxnSpPr>
        <p:spPr bwMode="auto">
          <a:xfrm rot="5400000" flipH="1" flipV="1">
            <a:off x="5040227" y="4871994"/>
            <a:ext cx="476421" cy="1308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87" name="Text Box 30"/>
          <p:cNvSpPr txBox="1">
            <a:spLocks noChangeArrowheads="1"/>
          </p:cNvSpPr>
          <p:nvPr/>
        </p:nvSpPr>
        <p:spPr bwMode="auto">
          <a:xfrm>
            <a:off x="914400" y="4953000"/>
            <a:ext cx="2375971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Uses only vertices</a:t>
            </a:r>
          </a:p>
          <a:p>
            <a:r>
              <a:rPr lang="en-US" sz="2000" dirty="0"/>
              <a:t>numbered 1,…, k-1</a:t>
            </a:r>
          </a:p>
        </p:txBody>
      </p:sp>
      <p:sp>
        <p:nvSpPr>
          <p:cNvPr id="3088" name="Text Box 31"/>
          <p:cNvSpPr txBox="1">
            <a:spLocks noChangeArrowheads="1"/>
          </p:cNvSpPr>
          <p:nvPr/>
        </p:nvSpPr>
        <p:spPr bwMode="auto">
          <a:xfrm>
            <a:off x="5410200" y="5638800"/>
            <a:ext cx="2375971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Uses only vertices</a:t>
            </a:r>
          </a:p>
          <a:p>
            <a:r>
              <a:rPr lang="en-US" sz="2000" dirty="0"/>
              <a:t>numbered 1,…, k-1</a:t>
            </a:r>
          </a:p>
        </p:txBody>
      </p:sp>
      <p:cxnSp>
        <p:nvCxnSpPr>
          <p:cNvPr id="3089" name="AutoShape 32"/>
          <p:cNvCxnSpPr>
            <a:cxnSpLocks noChangeShapeType="1"/>
            <a:stCxn id="3084" idx="6"/>
            <a:endCxn id="3083" idx="1"/>
          </p:cNvCxnSpPr>
          <p:nvPr/>
        </p:nvCxnSpPr>
        <p:spPr bwMode="auto">
          <a:xfrm>
            <a:off x="2681288" y="4136232"/>
            <a:ext cx="3251606" cy="751264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3090" name="Text Box 33"/>
          <p:cNvSpPr txBox="1">
            <a:spLocks noChangeArrowheads="1"/>
          </p:cNvSpPr>
          <p:nvPr/>
        </p:nvSpPr>
        <p:spPr bwMode="auto">
          <a:xfrm>
            <a:off x="4038600" y="3352800"/>
            <a:ext cx="4299575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Uses only vertices numbered 1,…, k</a:t>
            </a:r>
          </a:p>
          <a:p>
            <a:r>
              <a:rPr lang="en-US" sz="2000" dirty="0"/>
              <a:t>(add this edge if it’s not already in)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Floyd-</a:t>
            </a:r>
            <a:r>
              <a:rPr lang="en-US" dirty="0" err="1"/>
              <a:t>Warshall’s</a:t>
            </a:r>
            <a:r>
              <a:rPr lang="en-US" dirty="0"/>
              <a:t> Algorithm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24800" cy="4648200"/>
          </a:xfrm>
        </p:spPr>
        <p:txBody>
          <a:bodyPr/>
          <a:lstStyle/>
          <a:p>
            <a:pPr eaLnBrk="1" hangingPunct="1"/>
            <a:r>
              <a:rPr lang="en-US" sz="2800" dirty="0"/>
              <a:t>Number vertices </a:t>
            </a:r>
            <a:r>
              <a:rPr lang="en-US" sz="2800" b="1" i="1" dirty="0">
                <a:latin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sz="2800" baseline="-25000" dirty="0">
                <a:latin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</a:rPr>
              <a:t>, …, </a:t>
            </a:r>
            <a:r>
              <a:rPr lang="en-US" sz="2800" b="1" i="1" dirty="0" err="1">
                <a:latin typeface="Times New Roman" pitchFamily="18" charset="0"/>
              </a:rPr>
              <a:t>v</a:t>
            </a:r>
            <a:r>
              <a:rPr lang="en-US" b="1" i="1" baseline="-25000" dirty="0" err="1">
                <a:latin typeface="Times New Roman" pitchFamily="18" charset="0"/>
              </a:rPr>
              <a:t>n</a:t>
            </a:r>
            <a:r>
              <a:rPr lang="en-US" dirty="0"/>
              <a:t> </a:t>
            </a:r>
            <a:endParaRPr lang="en-US" sz="2800" dirty="0"/>
          </a:p>
          <a:p>
            <a:pPr eaLnBrk="1" hangingPunct="1"/>
            <a:r>
              <a:rPr lang="en-US" sz="2800" dirty="0"/>
              <a:t>Compute digraphs </a:t>
            </a:r>
            <a:r>
              <a:rPr lang="en-US" sz="2800" b="1" i="1" dirty="0">
                <a:latin typeface="Times New Roman" pitchFamily="18" charset="0"/>
              </a:rPr>
              <a:t>G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sz="2800" b="1" i="1" dirty="0">
                <a:latin typeface="Times New Roman" pitchFamily="18" charset="0"/>
              </a:rPr>
              <a:t>, …, </a:t>
            </a:r>
            <a:r>
              <a:rPr lang="en-US" sz="2800" b="1" i="1" dirty="0" err="1">
                <a:latin typeface="Times New Roman" pitchFamily="18" charset="0"/>
              </a:rPr>
              <a:t>G</a:t>
            </a:r>
            <a:r>
              <a:rPr lang="en-US" b="1" i="1" baseline="-25000" dirty="0" err="1">
                <a:latin typeface="Times New Roman" pitchFamily="18" charset="0"/>
              </a:rPr>
              <a:t>n</a:t>
            </a:r>
            <a:endParaRPr lang="en-US" sz="2800" b="1" i="1" baseline="-25000" dirty="0">
              <a:latin typeface="Times New Roman" pitchFamily="18" charset="0"/>
            </a:endParaRPr>
          </a:p>
          <a:p>
            <a:pPr lvl="1" eaLnBrk="1" hangingPunct="1"/>
            <a:r>
              <a:rPr lang="en-US" b="1" i="1" dirty="0">
                <a:latin typeface="Times New Roman" pitchFamily="18" charset="0"/>
              </a:rPr>
              <a:t>G</a:t>
            </a:r>
            <a:r>
              <a:rPr lang="en-US" sz="3200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=</a:t>
            </a:r>
            <a:r>
              <a:rPr lang="en-US" b="1" i="1" dirty="0">
                <a:latin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</a:rPr>
              <a:t> </a:t>
            </a:r>
            <a:endParaRPr lang="en-US" baseline="-25000" dirty="0"/>
          </a:p>
          <a:p>
            <a:pPr lvl="1" eaLnBrk="1" hangingPunct="1"/>
            <a:r>
              <a:rPr lang="en-US" b="1" i="1" dirty="0">
                <a:latin typeface="Times New Roman" pitchFamily="18" charset="0"/>
              </a:rPr>
              <a:t>G</a:t>
            </a:r>
            <a:r>
              <a:rPr lang="en-US" b="1" i="1" baseline="-25000" dirty="0">
                <a:latin typeface="Times New Roman" pitchFamily="18" charset="0"/>
              </a:rPr>
              <a:t>k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has directed edge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sz="3200" b="1" i="1" baseline="-25000" dirty="0">
                <a:latin typeface="Times New Roman" pitchFamily="18" charset="0"/>
              </a:rPr>
              <a:t>i </a:t>
            </a:r>
            <a:r>
              <a:rPr lang="en-US" sz="3200" b="1" i="1" dirty="0">
                <a:latin typeface="Times New Roman" pitchFamily="18" charset="0"/>
              </a:rPr>
              <a:t>,</a:t>
            </a:r>
            <a:r>
              <a:rPr lang="en-US" b="1" i="1" dirty="0">
                <a:latin typeface="Times New Roman" pitchFamily="18" charset="0"/>
              </a:rPr>
              <a:t> v</a:t>
            </a:r>
            <a:r>
              <a:rPr lang="en-US" sz="3200" b="1" i="1" baseline="-25000" dirty="0"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if </a:t>
            </a:r>
            <a:r>
              <a:rPr lang="en-US" b="1" i="1" dirty="0">
                <a:latin typeface="Times New Roman" pitchFamily="18" charset="0"/>
              </a:rPr>
              <a:t>G </a:t>
            </a:r>
            <a:r>
              <a:rPr lang="en-US" dirty="0"/>
              <a:t>has a directed path from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b="1" i="1" baseline="-25000" dirty="0">
                <a:latin typeface="Times New Roman" pitchFamily="18" charset="0"/>
              </a:rPr>
              <a:t>i</a:t>
            </a:r>
            <a:r>
              <a:rPr lang="en-US" dirty="0"/>
              <a:t> to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b="1" i="1" baseline="-25000" dirty="0">
                <a:latin typeface="Times New Roman" pitchFamily="18" charset="0"/>
              </a:rPr>
              <a:t>j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with intermediate vertices in </a:t>
            </a:r>
            <a:r>
              <a:rPr lang="en-US" dirty="0">
                <a:latin typeface="Times New Roman" pitchFamily="18" charset="0"/>
              </a:rPr>
              <a:t>{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sz="3200" baseline="-25000" dirty="0">
                <a:latin typeface="Times New Roman" pitchFamily="18" charset="0"/>
              </a:rPr>
              <a:t>1</a:t>
            </a:r>
            <a:r>
              <a:rPr lang="en-US" baseline="-25000" dirty="0">
                <a:latin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</a:rPr>
              <a:t>, …, v</a:t>
            </a:r>
            <a:r>
              <a:rPr lang="en-US" sz="3200" b="1" i="1" baseline="-25000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}</a:t>
            </a:r>
            <a:r>
              <a:rPr lang="en-US" dirty="0"/>
              <a:t> </a:t>
            </a:r>
          </a:p>
          <a:p>
            <a:pPr eaLnBrk="1" hangingPunct="1"/>
            <a:r>
              <a:rPr lang="en-US" sz="2800" dirty="0"/>
              <a:t>We have that </a:t>
            </a:r>
            <a:r>
              <a:rPr lang="en-US" sz="2800" b="1" i="1" dirty="0" err="1">
                <a:latin typeface="Times New Roman" pitchFamily="18" charset="0"/>
              </a:rPr>
              <a:t>G</a:t>
            </a:r>
            <a:r>
              <a:rPr lang="en-US" sz="2800" b="1" i="1" baseline="-25000" dirty="0" err="1">
                <a:latin typeface="Times New Roman" pitchFamily="18" charset="0"/>
              </a:rPr>
              <a:t>n</a:t>
            </a:r>
            <a:r>
              <a:rPr lang="en-US" sz="2800" b="1" i="1" baseline="-250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b="1" i="1" dirty="0">
                <a:latin typeface="Times New Roman" pitchFamily="18" charset="0"/>
              </a:rPr>
              <a:t>G*</a:t>
            </a:r>
            <a:endParaRPr lang="en-US" sz="2800" dirty="0"/>
          </a:p>
          <a:p>
            <a:pPr eaLnBrk="1" hangingPunct="1"/>
            <a:r>
              <a:rPr lang="en-US" sz="2800" dirty="0"/>
              <a:t>In phase </a:t>
            </a:r>
            <a:r>
              <a:rPr lang="en-US" sz="2800" b="1" i="1" dirty="0">
                <a:latin typeface="Times New Roman" pitchFamily="18" charset="0"/>
              </a:rPr>
              <a:t>k</a:t>
            </a:r>
            <a:r>
              <a:rPr lang="en-US" sz="2800" dirty="0"/>
              <a:t>, digraph </a:t>
            </a:r>
            <a:r>
              <a:rPr lang="en-US" sz="2800" b="1" i="1" dirty="0">
                <a:latin typeface="Times New Roman" pitchFamily="18" charset="0"/>
              </a:rPr>
              <a:t>G</a:t>
            </a:r>
            <a:r>
              <a:rPr lang="en-US" sz="2800" b="1" i="1" baseline="-25000" dirty="0">
                <a:latin typeface="Times New Roman" pitchFamily="18" charset="0"/>
              </a:rPr>
              <a:t>k</a:t>
            </a:r>
            <a:r>
              <a:rPr lang="en-US" sz="2800" dirty="0"/>
              <a:t> is computed from </a:t>
            </a:r>
            <a:r>
              <a:rPr lang="en-US" sz="2800" b="1" i="1" dirty="0">
                <a:latin typeface="Times New Roman" pitchFamily="18" charset="0"/>
              </a:rPr>
              <a:t>G</a:t>
            </a:r>
            <a:r>
              <a:rPr lang="en-US" sz="2800" b="1" i="1" baseline="-25000" dirty="0">
                <a:latin typeface="Times New Roman" pitchFamily="18" charset="0"/>
              </a:rPr>
              <a:t>k </a:t>
            </a:r>
            <a:r>
              <a:rPr lang="en-US" sz="2800" b="1" i="1" baseline="-25000" dirty="0">
                <a:latin typeface="Symbol" pitchFamily="18" charset="2"/>
              </a:rPr>
              <a:t>-</a:t>
            </a:r>
            <a:r>
              <a:rPr lang="en-US" sz="2800" b="1" i="1" baseline="-25000" dirty="0">
                <a:latin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EAD39-F492-4E6C-B21A-F029F317D968}" type="slidenum">
              <a:rPr lang="en-US"/>
              <a:pPr/>
              <a:t>47</a:t>
            </a:fld>
            <a:endParaRPr lang="en-US"/>
          </a:p>
        </p:txBody>
      </p:sp>
      <p:pic>
        <p:nvPicPr>
          <p:cNvPr id="4103" name="Picture 5" descr="j0210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9552" y="304800"/>
            <a:ext cx="121029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Floyd-</a:t>
            </a:r>
            <a:r>
              <a:rPr lang="en-US" dirty="0" err="1"/>
              <a:t>Warshall’s</a:t>
            </a:r>
            <a:r>
              <a:rPr lang="en-US" dirty="0"/>
              <a:t> Algorithm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EAD39-F492-4E6C-B21A-F029F317D968}" type="slidenum">
              <a:rPr lang="en-US"/>
              <a:pPr/>
              <a:t>48</a:t>
            </a:fld>
            <a:endParaRPr lang="en-US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793750" y="1295400"/>
            <a:ext cx="7010400" cy="5115246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+mj-lt"/>
              </a:rPr>
              <a:t>FloydWarshall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	Input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digraph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G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algn="l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	Output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transitive closure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G*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of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G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let v</a:t>
            </a:r>
            <a:r>
              <a:rPr lang="en-US" sz="2400" b="1" baseline="-25000" dirty="0">
                <a:solidFill>
                  <a:srgbClr val="FFFF00"/>
                </a:solidFill>
                <a:latin typeface="+mj-l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 , …, </a:t>
            </a:r>
            <a:r>
              <a:rPr lang="en-US" sz="2400" b="1" dirty="0" err="1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b="1" baseline="-25000" dirty="0" err="1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b="1" baseline="-250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be an arbitrary numbering of the vertices of G</a:t>
            </a:r>
          </a:p>
          <a:p>
            <a:pPr marL="0" lvl="1" defTabSz="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   G</a:t>
            </a:r>
            <a:r>
              <a:rPr lang="en-US" sz="2400" baseline="-25000" dirty="0">
                <a:solidFill>
                  <a:srgbClr val="FFFF00"/>
                </a:solidFill>
                <a:latin typeface="+mj-lt"/>
              </a:rPr>
              <a:t>0</a:t>
            </a:r>
            <a:r>
              <a:rPr lang="en-US" sz="2400" b="1" i="1" dirty="0">
                <a:solidFill>
                  <a:srgbClr val="FFFF00"/>
                </a:solidFill>
                <a:latin typeface="+mj-lt"/>
                <a:sym typeface="Wingdings" pitchFamily="2" charset="2"/>
              </a:rPr>
              <a:t> 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latin typeface="+mj-lt"/>
              </a:rPr>
              <a:t>for  k</a:t>
            </a:r>
            <a:r>
              <a:rPr lang="en-US" sz="2400" b="1" i="1" dirty="0">
                <a:solidFill>
                  <a:srgbClr val="FFFF00"/>
                </a:solidFill>
                <a:latin typeface="+mj-lt"/>
                <a:sym typeface="Wingdings" pitchFamily="2" charset="2"/>
              </a:rPr>
              <a:t> 1 to n do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latin typeface="+mj-lt"/>
              </a:rPr>
              <a:t> G</a:t>
            </a:r>
            <a:r>
              <a:rPr lang="en-US" sz="2400" baseline="-25000" dirty="0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b="1" i="1" dirty="0">
                <a:solidFill>
                  <a:srgbClr val="FFFF00"/>
                </a:solidFill>
                <a:latin typeface="+mj-lt"/>
                <a:sym typeface="Wingdings" pitchFamily="2" charset="2"/>
              </a:rPr>
              <a:t> 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G</a:t>
            </a:r>
            <a:r>
              <a:rPr lang="en-US" sz="2400" baseline="-25000" dirty="0">
                <a:solidFill>
                  <a:srgbClr val="FFFF00"/>
                </a:solidFill>
                <a:latin typeface="+mj-lt"/>
              </a:rPr>
              <a:t>k-1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latin typeface="+mj-lt"/>
              </a:rPr>
              <a:t>for  all i, j in {1,…n} with i!=j and j !=k do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latin typeface="+mj-lt"/>
                <a:sym typeface="Wingdings" pitchFamily="2" charset="2"/>
              </a:rPr>
              <a:t>  if both edges {</a:t>
            </a:r>
            <a:r>
              <a:rPr lang="en-US" sz="2400" b="1" dirty="0">
                <a:solidFill>
                  <a:srgbClr val="FFFF00"/>
                </a:solidFill>
              </a:rPr>
              <a:t>v</a:t>
            </a:r>
            <a:r>
              <a:rPr lang="en-US" sz="2400" b="1" baseline="-25000" dirty="0">
                <a:solidFill>
                  <a:srgbClr val="FFFF00"/>
                </a:solidFill>
              </a:rPr>
              <a:t>1,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v</a:t>
            </a:r>
            <a:r>
              <a:rPr lang="en-US" sz="2400" b="1" baseline="-25000" dirty="0" err="1">
                <a:solidFill>
                  <a:srgbClr val="FFFF00"/>
                </a:solidFill>
              </a:rPr>
              <a:t>k</a:t>
            </a:r>
            <a:r>
              <a:rPr lang="en-US" sz="2400" b="1" i="1" dirty="0">
                <a:solidFill>
                  <a:srgbClr val="FFFF00"/>
                </a:solidFill>
                <a:latin typeface="+mj-lt"/>
                <a:sym typeface="Wingdings" pitchFamily="2" charset="2"/>
              </a:rPr>
              <a:t>} and </a:t>
            </a:r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{</a:t>
            </a:r>
            <a:r>
              <a:rPr lang="en-US" sz="2400" b="1" dirty="0" err="1">
                <a:solidFill>
                  <a:srgbClr val="FFFF00"/>
                </a:solidFill>
              </a:rPr>
              <a:t>v</a:t>
            </a:r>
            <a:r>
              <a:rPr lang="en-US" sz="2400" b="1" baseline="-25000" dirty="0" err="1">
                <a:solidFill>
                  <a:srgbClr val="FFFF00"/>
                </a:solidFill>
              </a:rPr>
              <a:t>k</a:t>
            </a:r>
            <a:r>
              <a:rPr lang="en-US" sz="2400" b="1" baseline="-25000" dirty="0">
                <a:solidFill>
                  <a:srgbClr val="FFFF00"/>
                </a:solidFill>
              </a:rPr>
              <a:t>,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v</a:t>
            </a:r>
            <a:r>
              <a:rPr lang="en-US" sz="2400" b="1" baseline="-25000" dirty="0" err="1">
                <a:solidFill>
                  <a:srgbClr val="FFFF00"/>
                </a:solidFill>
              </a:rPr>
              <a:t>j</a:t>
            </a:r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} are in </a:t>
            </a:r>
            <a:r>
              <a:rPr lang="en-US" sz="2400" b="1" i="1" dirty="0">
                <a:solidFill>
                  <a:srgbClr val="FFFF00"/>
                </a:solidFill>
              </a:rPr>
              <a:t>G</a:t>
            </a:r>
            <a:r>
              <a:rPr lang="en-US" sz="2400" baseline="-25000" dirty="0">
                <a:solidFill>
                  <a:srgbClr val="FFFF00"/>
                </a:solidFill>
              </a:rPr>
              <a:t>k-1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then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	add edge {</a:t>
            </a:r>
            <a:r>
              <a:rPr lang="en-US" sz="2400" b="1" dirty="0">
                <a:solidFill>
                  <a:srgbClr val="FFFF00"/>
                </a:solidFill>
              </a:rPr>
              <a:t>v</a:t>
            </a:r>
            <a:r>
              <a:rPr lang="en-US" sz="2400" b="1" baseline="-25000" dirty="0">
                <a:solidFill>
                  <a:srgbClr val="FFFF00"/>
                </a:solidFill>
              </a:rPr>
              <a:t>1,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v</a:t>
            </a:r>
            <a:r>
              <a:rPr lang="en-US" sz="2400" b="1" baseline="-25000" dirty="0" err="1">
                <a:solidFill>
                  <a:srgbClr val="FFFF00"/>
                </a:solidFill>
              </a:rPr>
              <a:t>j</a:t>
            </a:r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} to </a:t>
            </a:r>
            <a:r>
              <a:rPr lang="en-US" sz="2400" b="1" i="1" dirty="0">
                <a:solidFill>
                  <a:srgbClr val="FFFF00"/>
                </a:solidFill>
              </a:rPr>
              <a:t>G</a:t>
            </a:r>
            <a:r>
              <a:rPr lang="en-US" sz="2400" baseline="-25000" dirty="0">
                <a:solidFill>
                  <a:srgbClr val="FFFF00"/>
                </a:solidFill>
              </a:rPr>
              <a:t>k</a:t>
            </a:r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 (if it is not already present)</a:t>
            </a:r>
          </a:p>
          <a:p>
            <a:pPr lvl="1" eaLnBrk="1" hangingPunct="1"/>
            <a:r>
              <a:rPr lang="en-US" sz="2400" b="1" i="1" dirty="0">
                <a:solidFill>
                  <a:srgbClr val="FFFF00"/>
                </a:solidFill>
                <a:sym typeface="Wingdings" pitchFamily="2" charset="2"/>
              </a:rPr>
              <a:t>return </a:t>
            </a:r>
            <a:r>
              <a:rPr lang="en-US" sz="2400" b="1" i="1" dirty="0" err="1">
                <a:solidFill>
                  <a:srgbClr val="FFFF00"/>
                </a:solidFill>
              </a:rPr>
              <a:t>G</a:t>
            </a:r>
            <a:r>
              <a:rPr lang="en-US" sz="2400" baseline="-25000" dirty="0" err="1">
                <a:solidFill>
                  <a:srgbClr val="FFFF00"/>
                </a:solidFill>
              </a:rPr>
              <a:t>k</a:t>
            </a:r>
            <a:endParaRPr lang="en-US" sz="2400" b="1" i="1" dirty="0">
              <a:solidFill>
                <a:srgbClr val="FFFF00"/>
              </a:solidFill>
              <a:sym typeface="Wingdings" pitchFamily="2" charset="2"/>
            </a:endParaRPr>
          </a:p>
        </p:txBody>
      </p:sp>
      <p:pic>
        <p:nvPicPr>
          <p:cNvPr id="4103" name="Picture 5" descr="j0210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150" y="0"/>
            <a:ext cx="1339850" cy="278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2514600"/>
            <a:ext cx="1544012" cy="64633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Figure 13.10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Page 632</a:t>
            </a:r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1"/>
            <a:ext cx="5791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9200" y="6019800"/>
            <a:ext cx="6781800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(a)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initial digraph </a:t>
            </a:r>
            <a:r>
              <a:rPr lang="en-US" sz="2000" i="1" dirty="0">
                <a:solidFill>
                  <a:srgbClr val="FFFF00"/>
                </a:solidFill>
              </a:rPr>
              <a:t>G = G</a:t>
            </a:r>
            <a:r>
              <a:rPr lang="en-US" sz="2000" i="1" baseline="-25000" dirty="0">
                <a:solidFill>
                  <a:srgbClr val="FFFF00"/>
                </a:solidFill>
              </a:rPr>
              <a:t>0 </a:t>
            </a:r>
            <a:r>
              <a:rPr lang="en-US" sz="2000" i="1" dirty="0">
                <a:solidFill>
                  <a:srgbClr val="FFFF00"/>
                </a:solidFill>
              </a:rPr>
              <a:t>and numbering of the vertices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Breadth-first search (BFS)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dirty="0"/>
              <a:t>A BFS traversal of a graph G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Determines whether G is connected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Defines a useful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Proceeds in rounds and subdivides the vertices into </a:t>
            </a:r>
            <a:r>
              <a:rPr lang="en-US" b="1" i="1" dirty="0">
                <a:solidFill>
                  <a:srgbClr val="FFFF00"/>
                </a:solidFill>
              </a:rPr>
              <a:t>levels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B58-DC7C-4536-83C1-2D73F3A9D363}" type="datetime1">
              <a:rPr lang="en-US"/>
              <a:pPr/>
              <a:t>3/27/2018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A9D9-6817-4F90-AB01-55EA93FF709E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081101"/>
            <a:ext cx="2057400" cy="147104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(b) digraph </a:t>
            </a:r>
            <a:r>
              <a:rPr lang="en-US" sz="2400" i="1" dirty="0">
                <a:solidFill>
                  <a:srgbClr val="FFFF00"/>
                </a:solidFill>
              </a:rPr>
              <a:t>G</a:t>
            </a:r>
            <a:r>
              <a:rPr lang="en-US" sz="2400" i="1" baseline="-25000" dirty="0">
                <a:solidFill>
                  <a:srgbClr val="FFFF00"/>
                </a:solidFill>
              </a:rPr>
              <a:t>1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038850" cy="46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581400"/>
            <a:ext cx="1447800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Intermediate vertex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447800" y="3886200"/>
            <a:ext cx="4572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391400" y="3962400"/>
            <a:ext cx="12192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New edge 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029200" y="4114800"/>
            <a:ext cx="24384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3810000"/>
            <a:ext cx="3810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772400" y="16764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paths:</a:t>
            </a:r>
          </a:p>
          <a:p>
            <a:r>
              <a:rPr lang="en-US" dirty="0"/>
              <a:t>MIA-ORD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(c) digraph G2 </a:t>
            </a:r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96" y="1138484"/>
            <a:ext cx="5838607" cy="47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772400" y="16764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paths:</a:t>
            </a:r>
          </a:p>
          <a:p>
            <a:r>
              <a:rPr lang="en-US" dirty="0"/>
              <a:t>MIA-ORD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(d) digraph G3 </a:t>
            </a: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127" y="1140700"/>
            <a:ext cx="6248400" cy="475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0" y="1600200"/>
            <a:ext cx="1338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paths:</a:t>
            </a:r>
          </a:p>
          <a:p>
            <a:r>
              <a:rPr lang="en-US" dirty="0"/>
              <a:t>MIA-ORD</a:t>
            </a:r>
          </a:p>
          <a:p>
            <a:r>
              <a:rPr lang="en-US" dirty="0">
                <a:solidFill>
                  <a:srgbClr val="FFFF00"/>
                </a:solidFill>
              </a:rPr>
              <a:t>MIA-SFO</a:t>
            </a:r>
          </a:p>
          <a:p>
            <a:r>
              <a:rPr lang="en-US" dirty="0">
                <a:solidFill>
                  <a:srgbClr val="FFFF00"/>
                </a:solidFill>
              </a:rPr>
              <a:t>ORD-SFO</a:t>
            </a:r>
          </a:p>
          <a:p>
            <a:r>
              <a:rPr lang="en-US" dirty="0">
                <a:solidFill>
                  <a:srgbClr val="FFFF00"/>
                </a:solidFill>
              </a:rPr>
              <a:t>ORD-LAX</a:t>
            </a:r>
          </a:p>
          <a:p>
            <a:r>
              <a:rPr lang="en-US" dirty="0">
                <a:solidFill>
                  <a:srgbClr val="FFFF00"/>
                </a:solidFill>
              </a:rPr>
              <a:t>JFK-ORD</a:t>
            </a:r>
          </a:p>
          <a:p>
            <a:r>
              <a:rPr lang="en-US" dirty="0">
                <a:solidFill>
                  <a:srgbClr val="FFFF00"/>
                </a:solidFill>
              </a:rPr>
              <a:t>JFK-LAX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(e) digraph G4 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56314"/>
            <a:ext cx="5943599" cy="465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12555" y="1411376"/>
            <a:ext cx="13388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paths</a:t>
            </a:r>
            <a:r>
              <a:rPr lang="en-US" dirty="0"/>
              <a:t>:</a:t>
            </a:r>
          </a:p>
          <a:p>
            <a:r>
              <a:rPr lang="en-US" dirty="0"/>
              <a:t>MIA-ORD</a:t>
            </a:r>
          </a:p>
          <a:p>
            <a:r>
              <a:rPr lang="en-US" dirty="0">
                <a:solidFill>
                  <a:srgbClr val="FFFF00"/>
                </a:solidFill>
              </a:rPr>
              <a:t>MIA-SFO</a:t>
            </a:r>
          </a:p>
          <a:p>
            <a:r>
              <a:rPr lang="en-US" dirty="0">
                <a:solidFill>
                  <a:srgbClr val="FFFF00"/>
                </a:solidFill>
              </a:rPr>
              <a:t>ORD-SFO</a:t>
            </a:r>
          </a:p>
          <a:p>
            <a:r>
              <a:rPr lang="en-US" dirty="0">
                <a:solidFill>
                  <a:srgbClr val="FFFF00"/>
                </a:solidFill>
              </a:rPr>
              <a:t>ORD-LAX</a:t>
            </a:r>
          </a:p>
          <a:p>
            <a:r>
              <a:rPr lang="en-US" dirty="0">
                <a:solidFill>
                  <a:srgbClr val="FFFF00"/>
                </a:solidFill>
              </a:rPr>
              <a:t>JFK-ORD</a:t>
            </a:r>
          </a:p>
          <a:p>
            <a:r>
              <a:rPr lang="en-US" dirty="0">
                <a:solidFill>
                  <a:srgbClr val="FFFF00"/>
                </a:solidFill>
              </a:rPr>
              <a:t>JFK-LAX</a:t>
            </a:r>
          </a:p>
          <a:p>
            <a:r>
              <a:rPr lang="en-US" dirty="0"/>
              <a:t>LAX-DFW</a:t>
            </a:r>
          </a:p>
          <a:p>
            <a:r>
              <a:rPr lang="en-US" dirty="0"/>
              <a:t>LAX-SFO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Example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B5F4B-955E-4A34-B7D2-E05CDB8A0D18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6019800"/>
            <a:ext cx="67818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(f) digraph G5= G6= G7 </a:t>
            </a: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0908"/>
            <a:ext cx="5867400" cy="480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31586" y="1313645"/>
            <a:ext cx="13388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New paths:</a:t>
            </a:r>
          </a:p>
          <a:p>
            <a:r>
              <a:rPr lang="en-US" dirty="0"/>
              <a:t>MIA-ORD</a:t>
            </a:r>
          </a:p>
          <a:p>
            <a:r>
              <a:rPr lang="en-US" dirty="0">
                <a:solidFill>
                  <a:srgbClr val="FFFF00"/>
                </a:solidFill>
              </a:rPr>
              <a:t>MIA-SFO</a:t>
            </a:r>
          </a:p>
          <a:p>
            <a:r>
              <a:rPr lang="en-US" dirty="0">
                <a:solidFill>
                  <a:srgbClr val="FFFF00"/>
                </a:solidFill>
              </a:rPr>
              <a:t>ORD-SFO</a:t>
            </a:r>
          </a:p>
          <a:p>
            <a:r>
              <a:rPr lang="en-US" dirty="0">
                <a:solidFill>
                  <a:srgbClr val="FFFF00"/>
                </a:solidFill>
              </a:rPr>
              <a:t>ORD-LAX</a:t>
            </a:r>
          </a:p>
          <a:p>
            <a:r>
              <a:rPr lang="en-US" dirty="0">
                <a:solidFill>
                  <a:srgbClr val="FFFF00"/>
                </a:solidFill>
              </a:rPr>
              <a:t>JFK-ORD</a:t>
            </a:r>
          </a:p>
          <a:p>
            <a:r>
              <a:rPr lang="en-US" dirty="0">
                <a:solidFill>
                  <a:srgbClr val="FFFF00"/>
                </a:solidFill>
              </a:rPr>
              <a:t>JFK-LAX</a:t>
            </a:r>
          </a:p>
          <a:p>
            <a:r>
              <a:rPr lang="en-US" dirty="0"/>
              <a:t>LAX-DFW</a:t>
            </a:r>
          </a:p>
          <a:p>
            <a:r>
              <a:rPr lang="en-US" dirty="0"/>
              <a:t>LAX-SFO</a:t>
            </a:r>
          </a:p>
          <a:p>
            <a:r>
              <a:rPr lang="en-US" dirty="0">
                <a:solidFill>
                  <a:srgbClr val="FFFF00"/>
                </a:solidFill>
              </a:rPr>
              <a:t>BOS-DFW</a:t>
            </a:r>
          </a:p>
          <a:p>
            <a:r>
              <a:rPr lang="en-US" dirty="0">
                <a:solidFill>
                  <a:srgbClr val="FFFF00"/>
                </a:solidFill>
              </a:rPr>
              <a:t>BOS-ORD</a:t>
            </a:r>
          </a:p>
          <a:p>
            <a:r>
              <a:rPr lang="en-US" dirty="0">
                <a:solidFill>
                  <a:srgbClr val="FFFF00"/>
                </a:solidFill>
              </a:rPr>
              <a:t>BOS-LAX</a:t>
            </a:r>
          </a:p>
          <a:p>
            <a:r>
              <a:rPr lang="en-US" dirty="0">
                <a:solidFill>
                  <a:srgbClr val="FFFF00"/>
                </a:solidFill>
              </a:rPr>
              <a:t>BOS-SFO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Directed Acyclic Graphs (DAG)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800" dirty="0"/>
              <a:t>Digraphs without directed cycles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r>
              <a:rPr lang="en-US" sz="2800" dirty="0"/>
              <a:t>Inheritance between C++ classes</a:t>
            </a:r>
          </a:p>
          <a:p>
            <a:pPr lvl="2"/>
            <a:r>
              <a:rPr lang="en-US" sz="2800" dirty="0"/>
              <a:t>Prerequisites between courses for a degree program</a:t>
            </a:r>
          </a:p>
          <a:p>
            <a:pPr lvl="2"/>
            <a:r>
              <a:rPr lang="en-US" sz="2800" dirty="0"/>
              <a:t>Scheduling constraints between tasks on a project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EAD39-F492-4E6C-B21A-F029F317D968}" type="slidenum">
              <a:rPr lang="en-US"/>
              <a:pPr/>
              <a:t>55</a:t>
            </a:fld>
            <a:endParaRPr lang="en-US"/>
          </a:p>
        </p:txBody>
      </p:sp>
      <p:pic>
        <p:nvPicPr>
          <p:cNvPr id="7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2743200" cy="2063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Topological Ordering</a:t>
            </a:r>
            <a:endParaRPr lang="en-US" dirty="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70059" y="1219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2"/>
                </a:solidFill>
                <a:effectLst/>
              </a:rPr>
              <a:t>An ordering v</a:t>
            </a:r>
            <a:r>
              <a:rPr lang="en-US" sz="2800" baseline="-25000" dirty="0">
                <a:solidFill>
                  <a:schemeClr val="tx2"/>
                </a:solidFill>
                <a:effectLst/>
              </a:rPr>
              <a:t>1</a:t>
            </a:r>
            <a:r>
              <a:rPr lang="en-US" sz="2800" dirty="0">
                <a:solidFill>
                  <a:schemeClr val="tx2"/>
                </a:solidFill>
                <a:effectLst/>
              </a:rPr>
              <a:t>, …,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  <a:effectLst/>
              </a:rPr>
              <a:t>n</a:t>
            </a:r>
            <a:r>
              <a:rPr lang="en-US" sz="2800" baseline="-250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of the vertices of a graph such that for every edge (v</a:t>
            </a:r>
            <a:r>
              <a:rPr lang="en-US" sz="2800" baseline="-25000" dirty="0">
                <a:solidFill>
                  <a:schemeClr val="tx2"/>
                </a:solidFill>
                <a:effectLst/>
              </a:rPr>
              <a:t>i,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  <a:effectLst/>
              </a:rPr>
              <a:t>j</a:t>
            </a:r>
            <a:r>
              <a:rPr lang="en-US" sz="2800" dirty="0">
                <a:solidFill>
                  <a:schemeClr val="tx2"/>
                </a:solidFill>
                <a:effectLst/>
              </a:rPr>
              <a:t>), i  &lt; j </a:t>
            </a:r>
          </a:p>
          <a:p>
            <a:pPr eaLnBrk="1" hangingPunct="1"/>
            <a:r>
              <a:rPr lang="en-US" sz="2800" dirty="0">
                <a:solidFill>
                  <a:schemeClr val="tx2"/>
                </a:solidFill>
                <a:effectLst/>
              </a:rPr>
              <a:t>Any directed path traverses vertices in an increasing order</a:t>
            </a:r>
          </a:p>
          <a:p>
            <a:pPr eaLnBrk="1" hangingPunct="1"/>
            <a:r>
              <a:rPr lang="en-US" sz="2800" dirty="0">
                <a:solidFill>
                  <a:schemeClr val="tx2"/>
                </a:solidFill>
                <a:effectLst/>
              </a:rPr>
              <a:t>A graph has an topological ordering if and only if it is </a:t>
            </a:r>
            <a:r>
              <a:rPr lang="en-US" sz="2800" dirty="0">
                <a:solidFill>
                  <a:srgbClr val="FFFF00"/>
                </a:solidFill>
                <a:effectLst/>
              </a:rPr>
              <a:t>acyclic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EAD39-F492-4E6C-B21A-F029F317D968}" type="slidenum">
              <a:rPr lang="en-US"/>
              <a:pPr/>
              <a:t>56</a:t>
            </a:fld>
            <a:endParaRPr lang="en-US"/>
          </a:p>
        </p:txBody>
      </p:sp>
      <p:pic>
        <p:nvPicPr>
          <p:cNvPr id="23347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1320" y="4267200"/>
            <a:ext cx="2622279" cy="1972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56" name="Rectangle 28"/>
          <p:cNvSpPr>
            <a:spLocks noGrp="1" noChangeArrowheads="1"/>
          </p:cNvSpPr>
          <p:nvPr>
            <p:ph type="title"/>
          </p:nvPr>
        </p:nvSpPr>
        <p:spPr>
          <a:xfrm>
            <a:off x="622300" y="341313"/>
            <a:ext cx="7772400" cy="7604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Topological Ordering Example</a:t>
            </a:r>
          </a:p>
        </p:txBody>
      </p:sp>
      <p:sp>
        <p:nvSpPr>
          <p:cNvPr id="1609757" name="Rectangle 29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990600"/>
            <a:ext cx="8140700" cy="109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Number vertices, so that (</a:t>
            </a:r>
            <a:r>
              <a:rPr lang="en-US" altLang="en-US" sz="2800" dirty="0" err="1"/>
              <a:t>u,v</a:t>
            </a:r>
            <a:r>
              <a:rPr lang="en-US" altLang="en-US" sz="2800" dirty="0"/>
              <a:t>) in the digraph implies u &lt; v</a:t>
            </a: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9339-782D-404F-A56A-49B20F2510FB}" type="slidenum">
              <a:rPr lang="en-US"/>
              <a:pPr/>
              <a:t>57</a:t>
            </a:fld>
            <a:endParaRPr lang="en-US"/>
          </a:p>
        </p:txBody>
      </p:sp>
      <p:sp>
        <p:nvSpPr>
          <p:cNvPr id="1609730" name="Oval 2"/>
          <p:cNvSpPr>
            <a:spLocks noChangeArrowheads="1"/>
          </p:cNvSpPr>
          <p:nvPr/>
        </p:nvSpPr>
        <p:spPr bwMode="auto">
          <a:xfrm>
            <a:off x="1995488" y="2022475"/>
            <a:ext cx="930275" cy="3206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1" name="Oval 3"/>
          <p:cNvSpPr>
            <a:spLocks noChangeArrowheads="1"/>
          </p:cNvSpPr>
          <p:nvPr/>
        </p:nvSpPr>
        <p:spPr bwMode="auto">
          <a:xfrm>
            <a:off x="2046288" y="2538413"/>
            <a:ext cx="2073275" cy="51435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2" name="Oval 4"/>
          <p:cNvSpPr>
            <a:spLocks noChangeArrowheads="1"/>
          </p:cNvSpPr>
          <p:nvPr/>
        </p:nvSpPr>
        <p:spPr bwMode="auto">
          <a:xfrm>
            <a:off x="4478338" y="2495550"/>
            <a:ext cx="714375" cy="2444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3" name="Oval 5"/>
          <p:cNvSpPr>
            <a:spLocks noChangeArrowheads="1"/>
          </p:cNvSpPr>
          <p:nvPr/>
        </p:nvSpPr>
        <p:spPr bwMode="auto">
          <a:xfrm>
            <a:off x="3733800" y="3313113"/>
            <a:ext cx="527050" cy="2444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4" name="Oval 6"/>
          <p:cNvSpPr>
            <a:spLocks noChangeArrowheads="1"/>
          </p:cNvSpPr>
          <p:nvPr/>
        </p:nvSpPr>
        <p:spPr bwMode="auto">
          <a:xfrm>
            <a:off x="4953000" y="3276600"/>
            <a:ext cx="1131888" cy="43021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5" name="Oval 7"/>
          <p:cNvSpPr>
            <a:spLocks noChangeArrowheads="1"/>
          </p:cNvSpPr>
          <p:nvPr/>
        </p:nvSpPr>
        <p:spPr bwMode="auto">
          <a:xfrm>
            <a:off x="2189163" y="3657600"/>
            <a:ext cx="638175" cy="4032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6" name="Oval 8"/>
          <p:cNvSpPr>
            <a:spLocks noChangeArrowheads="1"/>
          </p:cNvSpPr>
          <p:nvPr/>
        </p:nvSpPr>
        <p:spPr bwMode="auto">
          <a:xfrm>
            <a:off x="3200400" y="4095750"/>
            <a:ext cx="1887538" cy="40005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7" name="Oval 9"/>
          <p:cNvSpPr>
            <a:spLocks noChangeArrowheads="1"/>
          </p:cNvSpPr>
          <p:nvPr/>
        </p:nvSpPr>
        <p:spPr bwMode="auto">
          <a:xfrm>
            <a:off x="5383213" y="4491038"/>
            <a:ext cx="1246187" cy="32385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8" name="Oval 10"/>
          <p:cNvSpPr>
            <a:spLocks noChangeArrowheads="1"/>
          </p:cNvSpPr>
          <p:nvPr/>
        </p:nvSpPr>
        <p:spPr bwMode="auto">
          <a:xfrm>
            <a:off x="1995488" y="4724400"/>
            <a:ext cx="1738312" cy="706438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39" name="Oval 11"/>
          <p:cNvSpPr>
            <a:spLocks noChangeArrowheads="1"/>
          </p:cNvSpPr>
          <p:nvPr/>
        </p:nvSpPr>
        <p:spPr bwMode="auto">
          <a:xfrm>
            <a:off x="3581400" y="5486400"/>
            <a:ext cx="671513" cy="31115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9740" name="Oval 12"/>
          <p:cNvSpPr>
            <a:spLocks noChangeArrowheads="1"/>
          </p:cNvSpPr>
          <p:nvPr/>
        </p:nvSpPr>
        <p:spPr bwMode="auto">
          <a:xfrm>
            <a:off x="4953000" y="5715000"/>
            <a:ext cx="2163763" cy="52705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09741" name="AutoShape 13"/>
          <p:cNvCxnSpPr>
            <a:cxnSpLocks noChangeShapeType="1"/>
            <a:stCxn id="1609730" idx="5"/>
            <a:endCxn id="1609731" idx="0"/>
          </p:cNvCxnSpPr>
          <p:nvPr/>
        </p:nvCxnSpPr>
        <p:spPr bwMode="auto">
          <a:xfrm>
            <a:off x="2789238" y="23145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2" name="AutoShape 14"/>
          <p:cNvCxnSpPr>
            <a:cxnSpLocks noChangeShapeType="1"/>
            <a:stCxn id="1609731" idx="7"/>
            <a:endCxn id="1609732" idx="2"/>
          </p:cNvCxnSpPr>
          <p:nvPr/>
        </p:nvCxnSpPr>
        <p:spPr bwMode="auto">
          <a:xfrm>
            <a:off x="3816350" y="2593975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3" name="AutoShape 15"/>
          <p:cNvCxnSpPr>
            <a:cxnSpLocks noChangeShapeType="1"/>
            <a:stCxn id="1609731" idx="4"/>
            <a:endCxn id="1609733" idx="1"/>
          </p:cNvCxnSpPr>
          <p:nvPr/>
        </p:nvCxnSpPr>
        <p:spPr bwMode="auto">
          <a:xfrm>
            <a:off x="3082925" y="30718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4" name="AutoShape 16"/>
          <p:cNvCxnSpPr>
            <a:cxnSpLocks noChangeShapeType="1"/>
            <a:stCxn id="1609732" idx="5"/>
            <a:endCxn id="1609734" idx="0"/>
          </p:cNvCxnSpPr>
          <p:nvPr/>
        </p:nvCxnSpPr>
        <p:spPr bwMode="auto">
          <a:xfrm>
            <a:off x="5087938" y="2722563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5" name="AutoShape 17"/>
          <p:cNvCxnSpPr>
            <a:cxnSpLocks noChangeShapeType="1"/>
            <a:stCxn id="1609733" idx="6"/>
            <a:endCxn id="1609734" idx="2"/>
          </p:cNvCxnSpPr>
          <p:nvPr/>
        </p:nvCxnSpPr>
        <p:spPr bwMode="auto">
          <a:xfrm>
            <a:off x="4279900" y="34353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6" name="AutoShape 18"/>
          <p:cNvCxnSpPr>
            <a:cxnSpLocks noChangeShapeType="1"/>
            <a:stCxn id="1609734" idx="4"/>
            <a:endCxn id="1609736" idx="7"/>
          </p:cNvCxnSpPr>
          <p:nvPr/>
        </p:nvCxnSpPr>
        <p:spPr bwMode="auto">
          <a:xfrm flipH="1">
            <a:off x="4811713" y="3725863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7" name="AutoShape 19"/>
          <p:cNvCxnSpPr>
            <a:cxnSpLocks noChangeShapeType="1"/>
            <a:stCxn id="1609734" idx="3"/>
            <a:endCxn id="1609735" idx="6"/>
          </p:cNvCxnSpPr>
          <p:nvPr/>
        </p:nvCxnSpPr>
        <p:spPr bwMode="auto">
          <a:xfrm flipH="1">
            <a:off x="2846388" y="36623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8" name="AutoShape 20"/>
          <p:cNvCxnSpPr>
            <a:cxnSpLocks noChangeShapeType="1"/>
            <a:stCxn id="1609734" idx="5"/>
            <a:endCxn id="1609737" idx="0"/>
          </p:cNvCxnSpPr>
          <p:nvPr/>
        </p:nvCxnSpPr>
        <p:spPr bwMode="auto">
          <a:xfrm>
            <a:off x="5919788" y="3662363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49" name="AutoShape 21"/>
          <p:cNvCxnSpPr>
            <a:cxnSpLocks noChangeShapeType="1"/>
            <a:stCxn id="1609737" idx="1"/>
            <a:endCxn id="1609736" idx="6"/>
          </p:cNvCxnSpPr>
          <p:nvPr/>
        </p:nvCxnSpPr>
        <p:spPr bwMode="auto">
          <a:xfrm flipH="1" flipV="1">
            <a:off x="5106988" y="42957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50" name="AutoShape 22"/>
          <p:cNvCxnSpPr>
            <a:cxnSpLocks noChangeShapeType="1"/>
            <a:stCxn id="1609735" idx="5"/>
            <a:endCxn id="1609736" idx="2"/>
          </p:cNvCxnSpPr>
          <p:nvPr/>
        </p:nvCxnSpPr>
        <p:spPr bwMode="auto">
          <a:xfrm>
            <a:off x="2733879" y="4001774"/>
            <a:ext cx="466521" cy="2940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51" name="AutoShape 23"/>
          <p:cNvCxnSpPr>
            <a:cxnSpLocks noChangeShapeType="1"/>
            <a:stCxn id="1609736" idx="4"/>
            <a:endCxn id="1609738" idx="7"/>
          </p:cNvCxnSpPr>
          <p:nvPr/>
        </p:nvCxnSpPr>
        <p:spPr bwMode="auto">
          <a:xfrm flipH="1">
            <a:off x="3479800" y="4514850"/>
            <a:ext cx="665163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52" name="AutoShape 24"/>
          <p:cNvCxnSpPr>
            <a:cxnSpLocks noChangeShapeType="1"/>
            <a:stCxn id="1609738" idx="5"/>
            <a:endCxn id="1609739" idx="1"/>
          </p:cNvCxnSpPr>
          <p:nvPr/>
        </p:nvCxnSpPr>
        <p:spPr bwMode="auto">
          <a:xfrm>
            <a:off x="3479800" y="5346700"/>
            <a:ext cx="200025" cy="166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09753" name="AutoShape 25"/>
          <p:cNvCxnSpPr>
            <a:cxnSpLocks noChangeShapeType="1"/>
            <a:stCxn id="1609739" idx="6"/>
            <a:endCxn id="1609740" idx="2"/>
          </p:cNvCxnSpPr>
          <p:nvPr/>
        </p:nvCxnSpPr>
        <p:spPr bwMode="auto">
          <a:xfrm>
            <a:off x="4271963" y="56419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09754" name="Rectangle 26"/>
          <p:cNvSpPr>
            <a:spLocks noChangeArrowheads="1"/>
          </p:cNvSpPr>
          <p:nvPr/>
        </p:nvSpPr>
        <p:spPr bwMode="auto">
          <a:xfrm>
            <a:off x="3308574" y="4146391"/>
            <a:ext cx="1995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write C.S.</a:t>
            </a:r>
            <a:r>
              <a:rPr lang="en-US" altLang="en-US" sz="1600" b="1" dirty="0">
                <a:latin typeface="Times" pitchFamily="18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program</a:t>
            </a:r>
            <a:endParaRPr lang="en-US" altLang="en-US" sz="1600" b="1" dirty="0">
              <a:latin typeface="Times" pitchFamily="18" charset="0"/>
            </a:endParaRPr>
          </a:p>
        </p:txBody>
      </p:sp>
      <p:sp>
        <p:nvSpPr>
          <p:cNvPr id="1609755" name="Rectangle 27"/>
          <p:cNvSpPr>
            <a:spLocks noChangeArrowheads="1"/>
          </p:cNvSpPr>
          <p:nvPr/>
        </p:nvSpPr>
        <p:spPr bwMode="auto">
          <a:xfrm>
            <a:off x="2362200" y="3733800"/>
            <a:ext cx="373063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play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58" name="Rectangle 30"/>
          <p:cNvSpPr>
            <a:spLocks noChangeArrowheads="1"/>
          </p:cNvSpPr>
          <p:nvPr/>
        </p:nvSpPr>
        <p:spPr bwMode="auto">
          <a:xfrm>
            <a:off x="2095500" y="2022475"/>
            <a:ext cx="727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wake up</a:t>
            </a:r>
            <a:endParaRPr lang="en-US" altLang="en-US" sz="16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609759" name="Rectangle 31"/>
          <p:cNvSpPr>
            <a:spLocks noChangeArrowheads="1"/>
          </p:cNvSpPr>
          <p:nvPr/>
        </p:nvSpPr>
        <p:spPr bwMode="auto">
          <a:xfrm>
            <a:off x="4749800" y="2495550"/>
            <a:ext cx="260350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eat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0" name="Rectangle 32"/>
          <p:cNvSpPr>
            <a:spLocks noChangeArrowheads="1"/>
          </p:cNvSpPr>
          <p:nvPr/>
        </p:nvSpPr>
        <p:spPr bwMode="auto">
          <a:xfrm>
            <a:off x="3854450" y="3295650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nap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1" name="Rectangle 33"/>
          <p:cNvSpPr>
            <a:spLocks noChangeArrowheads="1"/>
          </p:cNvSpPr>
          <p:nvPr/>
        </p:nvSpPr>
        <p:spPr bwMode="auto">
          <a:xfrm>
            <a:off x="2118347" y="2679877"/>
            <a:ext cx="20401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study computer science</a:t>
            </a:r>
            <a:endParaRPr lang="en-US" altLang="en-US" sz="1600" b="1" dirty="0">
              <a:latin typeface="Times" pitchFamily="18" charset="0"/>
            </a:endParaRPr>
          </a:p>
        </p:txBody>
      </p:sp>
      <p:sp>
        <p:nvSpPr>
          <p:cNvPr id="1609762" name="Rectangle 34"/>
          <p:cNvSpPr>
            <a:spLocks noChangeArrowheads="1"/>
          </p:cNvSpPr>
          <p:nvPr/>
        </p:nvSpPr>
        <p:spPr bwMode="auto">
          <a:xfrm>
            <a:off x="5131617" y="3351971"/>
            <a:ext cx="868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more C.S.</a:t>
            </a:r>
            <a:endParaRPr lang="en-US" altLang="en-US" sz="1600" b="1" dirty="0">
              <a:latin typeface="Times" pitchFamily="18" charset="0"/>
            </a:endParaRPr>
          </a:p>
        </p:txBody>
      </p:sp>
      <p:sp>
        <p:nvSpPr>
          <p:cNvPr id="1609763" name="Rectangle 35"/>
          <p:cNvSpPr>
            <a:spLocks noChangeArrowheads="1"/>
          </p:cNvSpPr>
          <p:nvPr/>
        </p:nvSpPr>
        <p:spPr bwMode="auto">
          <a:xfrm>
            <a:off x="5659438" y="4513263"/>
            <a:ext cx="784225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work out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4" name="Rectangle 36"/>
          <p:cNvSpPr>
            <a:spLocks noChangeArrowheads="1"/>
          </p:cNvSpPr>
          <p:nvPr/>
        </p:nvSpPr>
        <p:spPr bwMode="auto">
          <a:xfrm>
            <a:off x="1995488" y="4814888"/>
            <a:ext cx="0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5" name="Rectangle 37"/>
          <p:cNvSpPr>
            <a:spLocks noChangeArrowheads="1"/>
          </p:cNvSpPr>
          <p:nvPr/>
        </p:nvSpPr>
        <p:spPr bwMode="auto">
          <a:xfrm>
            <a:off x="3700463" y="5508625"/>
            <a:ext cx="430212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sleep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6" name="Rectangle 38"/>
          <p:cNvSpPr>
            <a:spLocks noChangeArrowheads="1"/>
          </p:cNvSpPr>
          <p:nvPr/>
        </p:nvSpPr>
        <p:spPr bwMode="auto">
          <a:xfrm>
            <a:off x="5237163" y="5853113"/>
            <a:ext cx="1762125" cy="244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Times New Roman" pitchFamily="18" charset="0"/>
              </a:rPr>
              <a:t>dream about graphs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7" name="Rectangle 39"/>
          <p:cNvSpPr>
            <a:spLocks noChangeArrowheads="1"/>
          </p:cNvSpPr>
          <p:nvPr/>
        </p:nvSpPr>
        <p:spPr bwMode="auto">
          <a:xfrm>
            <a:off x="5791200" y="1752600"/>
            <a:ext cx="2971800" cy="36933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FF00"/>
                </a:solidFill>
                <a:latin typeface="Times New Roman" pitchFamily="18" charset="0"/>
              </a:rPr>
              <a:t>A typical student day</a:t>
            </a:r>
            <a:endParaRPr lang="en-US" altLang="en-US" sz="2400" b="1" dirty="0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1609768" name="Rectangle 40"/>
          <p:cNvSpPr>
            <a:spLocks noChangeArrowheads="1"/>
          </p:cNvSpPr>
          <p:nvPr/>
        </p:nvSpPr>
        <p:spPr bwMode="auto">
          <a:xfrm>
            <a:off x="2925763" y="19050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1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69" name="Rectangle 41"/>
          <p:cNvSpPr>
            <a:spLocks noChangeArrowheads="1"/>
          </p:cNvSpPr>
          <p:nvPr/>
        </p:nvSpPr>
        <p:spPr bwMode="auto">
          <a:xfrm>
            <a:off x="3589338" y="23431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2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0" name="Rectangle 42"/>
          <p:cNvSpPr>
            <a:spLocks noChangeArrowheads="1"/>
          </p:cNvSpPr>
          <p:nvPr/>
        </p:nvSpPr>
        <p:spPr bwMode="auto">
          <a:xfrm>
            <a:off x="5270500" y="2293938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3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1" name="Rectangle 43"/>
          <p:cNvSpPr>
            <a:spLocks noChangeArrowheads="1"/>
          </p:cNvSpPr>
          <p:nvPr/>
        </p:nvSpPr>
        <p:spPr bwMode="auto">
          <a:xfrm>
            <a:off x="4286250" y="3068638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4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2" name="Rectangle 44"/>
          <p:cNvSpPr>
            <a:spLocks noChangeArrowheads="1"/>
          </p:cNvSpPr>
          <p:nvPr/>
        </p:nvSpPr>
        <p:spPr bwMode="auto">
          <a:xfrm>
            <a:off x="5713413" y="3052763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5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3" name="Rectangle 45"/>
          <p:cNvSpPr>
            <a:spLocks noChangeArrowheads="1"/>
          </p:cNvSpPr>
          <p:nvPr/>
        </p:nvSpPr>
        <p:spPr bwMode="auto">
          <a:xfrm>
            <a:off x="6119813" y="42164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6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4" name="Rectangle 46"/>
          <p:cNvSpPr>
            <a:spLocks noChangeArrowheads="1"/>
          </p:cNvSpPr>
          <p:nvPr/>
        </p:nvSpPr>
        <p:spPr bwMode="auto">
          <a:xfrm>
            <a:off x="2714625" y="3481388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7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5" name="Rectangle 47"/>
          <p:cNvSpPr>
            <a:spLocks noChangeArrowheads="1"/>
          </p:cNvSpPr>
          <p:nvPr/>
        </p:nvSpPr>
        <p:spPr bwMode="auto">
          <a:xfrm>
            <a:off x="4383088" y="38862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8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6" name="Rectangle 48"/>
          <p:cNvSpPr>
            <a:spLocks noChangeArrowheads="1"/>
          </p:cNvSpPr>
          <p:nvPr/>
        </p:nvSpPr>
        <p:spPr bwMode="auto">
          <a:xfrm>
            <a:off x="2590800" y="44958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9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7" name="Rectangle 49"/>
          <p:cNvSpPr>
            <a:spLocks noChangeArrowheads="1"/>
          </p:cNvSpPr>
          <p:nvPr/>
        </p:nvSpPr>
        <p:spPr bwMode="auto">
          <a:xfrm>
            <a:off x="4130675" y="52451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10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8" name="Rectangle 50"/>
          <p:cNvSpPr>
            <a:spLocks noChangeArrowheads="1"/>
          </p:cNvSpPr>
          <p:nvPr/>
        </p:nvSpPr>
        <p:spPr bwMode="auto">
          <a:xfrm>
            <a:off x="6251575" y="54864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/>
              <a:t>11</a:t>
            </a:r>
            <a:endParaRPr lang="en-US" altLang="en-US" sz="1600" b="1">
              <a:latin typeface="Times" pitchFamily="18" charset="0"/>
            </a:endParaRPr>
          </a:p>
        </p:txBody>
      </p:sp>
      <p:sp>
        <p:nvSpPr>
          <p:cNvPr id="1609779" name="Text Box 51"/>
          <p:cNvSpPr txBox="1">
            <a:spLocks noChangeArrowheads="1"/>
          </p:cNvSpPr>
          <p:nvPr/>
        </p:nvSpPr>
        <p:spPr bwMode="auto">
          <a:xfrm>
            <a:off x="2189163" y="4745038"/>
            <a:ext cx="1570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make cookies for professor</a:t>
            </a:r>
            <a:endParaRPr lang="en-US" altLang="en-US" sz="1600" b="1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6600" y="3429000"/>
            <a:ext cx="1675459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Not unique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096000"/>
            <a:ext cx="4800599" cy="58477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Nothing is particularly hard if you divide it into small jobs</a:t>
            </a:r>
            <a:r>
              <a:rPr lang="en-US" sz="1600" dirty="0">
                <a:solidFill>
                  <a:srgbClr val="FFFF00"/>
                </a:solidFill>
              </a:rPr>
              <a:t>…. </a:t>
            </a:r>
            <a:r>
              <a:rPr lang="en-US" sz="1600" b="1" dirty="0">
                <a:solidFill>
                  <a:srgbClr val="FFFF00"/>
                </a:solidFill>
              </a:rPr>
              <a:t>Henry Ford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382000" cy="838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Algorithm for Topological Sorting</a:t>
            </a:r>
          </a:p>
        </p:txBody>
      </p:sp>
      <p:sp>
        <p:nvSpPr>
          <p:cNvPr id="16117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7620000" cy="5105400"/>
          </a:xfrm>
          <a:noFill/>
          <a:ln/>
        </p:spPr>
        <p:txBody>
          <a:bodyPr/>
          <a:lstStyle/>
          <a:p>
            <a:r>
              <a:rPr lang="en-US" altLang="en-US" sz="2800" dirty="0"/>
              <a:t>Topological sorting is used to compute a topological ordering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EF6-4DA3-45AB-8C07-B7E22AEE8DB1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CAD-4BBB-4EAA-BC03-F3A58296E8A6}" type="slidenum">
              <a:rPr lang="en-US"/>
              <a:pPr/>
              <a:t>58</a:t>
            </a:fld>
            <a:endParaRPr lang="en-US"/>
          </a:p>
        </p:txBody>
      </p:sp>
      <p:sp>
        <p:nvSpPr>
          <p:cNvPr id="1611780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6172200" cy="3032125"/>
          </a:xfrm>
          <a:prstGeom prst="rect">
            <a:avLst/>
          </a:prstGeom>
          <a:solidFill>
            <a:srgbClr val="000000"/>
          </a:solidFill>
          <a:ln w="1905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</a:rPr>
              <a:t>Method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TopologicalSort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2400" b="1" i="1" dirty="0">
                <a:latin typeface="Times New Roman" pitchFamily="18" charset="0"/>
              </a:rPr>
              <a:t>      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	// Temporary copy of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G</a:t>
            </a:r>
          </a:p>
          <a:p>
            <a:pPr eaLnBrk="1" hangingPunct="1"/>
            <a:r>
              <a:rPr lang="en-US" sz="2400" b="1" i="1" dirty="0">
                <a:latin typeface="Times New Roman" pitchFamily="18" charset="0"/>
              </a:rPr>
              <a:t>      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G.numVertices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()</a:t>
            </a:r>
            <a:endParaRPr lang="en-US" sz="2400" i="1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  <a:sym typeface="Symbol" pitchFamily="18" charset="2"/>
              </a:rPr>
              <a:t>      while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is not empty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do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Let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be a vertex with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no outgoing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edges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Label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 -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Remove 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from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H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638800"/>
            <a:ext cx="6553200" cy="707886"/>
          </a:xfrm>
          <a:prstGeom prst="rect">
            <a:avLst/>
          </a:prstGeom>
          <a:solidFill>
            <a:srgbClr val="EF012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FF00"/>
                </a:solidFill>
              </a:rPr>
              <a:t>Note: This algorithm is different than the one in the Goodrich-Tamassia text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altLang="en-US"/>
              <a:t>Topological Sorting Example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9D0C-A5B7-4876-A661-E2BF48B8CB1E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E862-300D-4E4B-B761-D91529AD32EA}" type="slidenum">
              <a:rPr lang="en-US"/>
              <a:pPr/>
              <a:t>59</a:t>
            </a:fld>
            <a:endParaRPr lang="en-US"/>
          </a:p>
        </p:txBody>
      </p:sp>
      <p:sp>
        <p:nvSpPr>
          <p:cNvPr id="1615875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5876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5877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5878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587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0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1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3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4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5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588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cxnSp>
        <p:nvCxnSpPr>
          <p:cNvPr id="1615888" name="AutoShape 16"/>
          <p:cNvCxnSpPr>
            <a:cxnSpLocks noChangeShapeType="1"/>
            <a:stCxn id="1615879" idx="2"/>
            <a:endCxn id="161588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89" name="AutoShape 17"/>
          <p:cNvCxnSpPr>
            <a:cxnSpLocks noChangeShapeType="1"/>
            <a:stCxn id="1615879" idx="4"/>
            <a:endCxn id="1615881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0" name="AutoShape 18"/>
          <p:cNvCxnSpPr>
            <a:cxnSpLocks noChangeShapeType="1"/>
            <a:stCxn id="1615885" idx="2"/>
            <a:endCxn id="1615881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1" name="AutoShape 19"/>
          <p:cNvCxnSpPr>
            <a:cxnSpLocks noChangeShapeType="1"/>
            <a:stCxn id="1615883" idx="2"/>
            <a:endCxn id="1615880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2" name="AutoShape 20"/>
          <p:cNvCxnSpPr>
            <a:cxnSpLocks noChangeShapeType="1"/>
            <a:stCxn id="1615883" idx="3"/>
            <a:endCxn id="161588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3" name="AutoShape 21"/>
          <p:cNvCxnSpPr>
            <a:cxnSpLocks noChangeShapeType="1"/>
            <a:stCxn id="1615882" idx="6"/>
            <a:endCxn id="161588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4" name="AutoShape 22"/>
          <p:cNvCxnSpPr>
            <a:cxnSpLocks noChangeShapeType="1"/>
            <a:stCxn id="1615880" idx="4"/>
            <a:endCxn id="161588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5" name="AutoShape 23"/>
          <p:cNvCxnSpPr>
            <a:cxnSpLocks noChangeShapeType="1"/>
            <a:stCxn id="1615884" idx="5"/>
            <a:endCxn id="1615880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6" name="AutoShape 24"/>
          <p:cNvCxnSpPr>
            <a:cxnSpLocks noChangeShapeType="1"/>
            <a:stCxn id="1615886" idx="5"/>
            <a:endCxn id="1615884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7" name="AutoShape 25"/>
          <p:cNvCxnSpPr>
            <a:cxnSpLocks noChangeShapeType="1"/>
            <a:stCxn id="1615886" idx="4"/>
            <a:endCxn id="161588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8" name="AutoShape 26"/>
          <p:cNvCxnSpPr>
            <a:cxnSpLocks noChangeShapeType="1"/>
            <a:stCxn id="1615886" idx="6"/>
            <a:endCxn id="1615881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899" name="AutoShape 27"/>
          <p:cNvCxnSpPr>
            <a:cxnSpLocks noChangeShapeType="1"/>
            <a:stCxn id="1615881" idx="6"/>
            <a:endCxn id="1615883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5900" name="AutoShape 28"/>
          <p:cNvCxnSpPr>
            <a:cxnSpLocks noChangeShapeType="1"/>
            <a:stCxn id="1615885" idx="3"/>
            <a:endCxn id="1615883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8600" y="2666999"/>
            <a:ext cx="185102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this example, when there are multiple choices, the node to the left is chosen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BFS Algorithm</a:t>
            </a:r>
          </a:p>
        </p:txBody>
      </p:sp>
      <p:sp>
        <p:nvSpPr>
          <p:cNvPr id="181146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Starts at vertex 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Level 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Round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Visits and paints the vertices adjacent to 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Level 1 nodes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Round 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Visits and paints all the vertices adjacent to the level 1 nodes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Level 2 nodes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Continue this process until all the vertices have been visited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9693-8E33-463F-992D-13208E650858}" type="datetime1">
              <a:rPr lang="en-US"/>
              <a:pPr/>
              <a:t>3/27/2018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5BC-811A-4BF0-9E8A-A39B88BFD408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55713"/>
            <a:ext cx="3009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altLang="en-US"/>
              <a:t>Topological Sorting Example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AF44-C56A-4ADD-A606-DEC5F7A3E6CC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CEA8-CF0E-4B9B-BD0C-FC27DEB54ED5}" type="slidenum">
              <a:rPr lang="en-US"/>
              <a:pPr/>
              <a:t>60</a:t>
            </a:fld>
            <a:endParaRPr lang="en-US"/>
          </a:p>
        </p:txBody>
      </p:sp>
      <p:sp>
        <p:nvSpPr>
          <p:cNvPr id="1617923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24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25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26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2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2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29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1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3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793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17936" name="AutoShape 16"/>
          <p:cNvCxnSpPr>
            <a:cxnSpLocks noChangeShapeType="1"/>
            <a:stCxn id="1617927" idx="2"/>
            <a:endCxn id="161793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37" name="AutoShape 17"/>
          <p:cNvCxnSpPr>
            <a:cxnSpLocks noChangeShapeType="1"/>
            <a:stCxn id="1617927" idx="4"/>
            <a:endCxn id="1617929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38" name="AutoShape 18"/>
          <p:cNvCxnSpPr>
            <a:cxnSpLocks noChangeShapeType="1"/>
            <a:stCxn id="1617933" idx="2"/>
            <a:endCxn id="1617929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39" name="AutoShape 19"/>
          <p:cNvCxnSpPr>
            <a:cxnSpLocks noChangeShapeType="1"/>
            <a:stCxn id="1617931" idx="2"/>
            <a:endCxn id="161792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0" name="AutoShape 20"/>
          <p:cNvCxnSpPr>
            <a:cxnSpLocks noChangeShapeType="1"/>
            <a:stCxn id="1617931" idx="3"/>
            <a:endCxn id="161793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1" name="AutoShape 21"/>
          <p:cNvCxnSpPr>
            <a:cxnSpLocks noChangeShapeType="1"/>
            <a:stCxn id="1617930" idx="6"/>
            <a:endCxn id="161793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2" name="AutoShape 22"/>
          <p:cNvCxnSpPr>
            <a:cxnSpLocks noChangeShapeType="1"/>
            <a:stCxn id="1617928" idx="4"/>
            <a:endCxn id="161793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3" name="AutoShape 23"/>
          <p:cNvCxnSpPr>
            <a:cxnSpLocks noChangeShapeType="1"/>
            <a:stCxn id="1617932" idx="5"/>
            <a:endCxn id="161792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4" name="AutoShape 24"/>
          <p:cNvCxnSpPr>
            <a:cxnSpLocks noChangeShapeType="1"/>
            <a:stCxn id="1617934" idx="5"/>
            <a:endCxn id="161793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5" name="AutoShape 25"/>
          <p:cNvCxnSpPr>
            <a:cxnSpLocks noChangeShapeType="1"/>
            <a:stCxn id="1617934" idx="4"/>
            <a:endCxn id="161793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6" name="AutoShape 26"/>
          <p:cNvCxnSpPr>
            <a:cxnSpLocks noChangeShapeType="1"/>
            <a:stCxn id="1617934" idx="6"/>
            <a:endCxn id="1617929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7" name="AutoShape 27"/>
          <p:cNvCxnSpPr>
            <a:cxnSpLocks noChangeShapeType="1"/>
            <a:stCxn id="1617929" idx="6"/>
            <a:endCxn id="1617931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7948" name="AutoShape 28"/>
          <p:cNvCxnSpPr>
            <a:cxnSpLocks noChangeShapeType="1"/>
            <a:stCxn id="1617933" idx="3"/>
            <a:endCxn id="1617931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547C-9377-4B43-9A39-93263E84BD29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7128-4B5D-49A6-A610-2A3892D5FFD9}" type="slidenum">
              <a:rPr lang="en-US"/>
              <a:pPr/>
              <a:t>61</a:t>
            </a:fld>
            <a:endParaRPr lang="en-US"/>
          </a:p>
        </p:txBody>
      </p:sp>
      <p:sp>
        <p:nvSpPr>
          <p:cNvPr id="1619971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9972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9973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9974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9975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76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77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78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19979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80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81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82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19983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19984" name="AutoShape 16"/>
          <p:cNvCxnSpPr>
            <a:cxnSpLocks noChangeShapeType="1"/>
            <a:stCxn id="1619975" idx="2"/>
            <a:endCxn id="1619982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85" name="AutoShape 17"/>
          <p:cNvCxnSpPr>
            <a:cxnSpLocks noChangeShapeType="1"/>
            <a:stCxn id="1619975" idx="4"/>
            <a:endCxn id="1619977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86" name="AutoShape 18"/>
          <p:cNvCxnSpPr>
            <a:cxnSpLocks noChangeShapeType="1"/>
            <a:stCxn id="1619981" idx="2"/>
            <a:endCxn id="1619977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87" name="AutoShape 19"/>
          <p:cNvCxnSpPr>
            <a:cxnSpLocks noChangeShapeType="1"/>
            <a:stCxn id="1619979" idx="2"/>
            <a:endCxn id="1619976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88" name="AutoShape 20"/>
          <p:cNvCxnSpPr>
            <a:cxnSpLocks noChangeShapeType="1"/>
            <a:stCxn id="1619979" idx="3"/>
            <a:endCxn id="1619983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89" name="AutoShape 21"/>
          <p:cNvCxnSpPr>
            <a:cxnSpLocks noChangeShapeType="1"/>
            <a:stCxn id="1619978" idx="6"/>
            <a:endCxn id="1619983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0" name="AutoShape 22"/>
          <p:cNvCxnSpPr>
            <a:cxnSpLocks noChangeShapeType="1"/>
            <a:stCxn id="1619976" idx="4"/>
            <a:endCxn id="1619983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1" name="AutoShape 23"/>
          <p:cNvCxnSpPr>
            <a:cxnSpLocks noChangeShapeType="1"/>
            <a:stCxn id="1619980" idx="5"/>
            <a:endCxn id="1619976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2" name="AutoShape 24"/>
          <p:cNvCxnSpPr>
            <a:cxnSpLocks noChangeShapeType="1"/>
            <a:stCxn id="1619982" idx="5"/>
            <a:endCxn id="1619980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3" name="AutoShape 25"/>
          <p:cNvCxnSpPr>
            <a:cxnSpLocks noChangeShapeType="1"/>
            <a:stCxn id="1619982" idx="4"/>
            <a:endCxn id="1619978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4" name="AutoShape 26"/>
          <p:cNvCxnSpPr>
            <a:cxnSpLocks noChangeShapeType="1"/>
            <a:stCxn id="1619982" idx="6"/>
            <a:endCxn id="1619977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5" name="AutoShape 27"/>
          <p:cNvCxnSpPr>
            <a:cxnSpLocks noChangeShapeType="1"/>
            <a:stCxn id="1619977" idx="6"/>
            <a:endCxn id="1619979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19996" name="AutoShape 28"/>
          <p:cNvCxnSpPr>
            <a:cxnSpLocks noChangeShapeType="1"/>
            <a:stCxn id="1619981" idx="3"/>
            <a:endCxn id="1619979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A689-C684-464E-9CAA-6053367616AD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5AF8-4C4E-48F1-B296-A8BEB173A19C}" type="slidenum">
              <a:rPr lang="en-US"/>
              <a:pPr/>
              <a:t>62</a:t>
            </a:fld>
            <a:endParaRPr lang="en-US"/>
          </a:p>
        </p:txBody>
      </p:sp>
      <p:sp>
        <p:nvSpPr>
          <p:cNvPr id="1622019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2020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2021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2022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202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24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22025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2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22027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28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29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3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203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22032" name="AutoShape 16"/>
          <p:cNvCxnSpPr>
            <a:cxnSpLocks noChangeShapeType="1"/>
            <a:stCxn id="1622023" idx="2"/>
            <a:endCxn id="162203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3" name="AutoShape 17"/>
          <p:cNvCxnSpPr>
            <a:cxnSpLocks noChangeShapeType="1"/>
            <a:stCxn id="1622023" idx="4"/>
            <a:endCxn id="1622025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4" name="AutoShape 18"/>
          <p:cNvCxnSpPr>
            <a:cxnSpLocks noChangeShapeType="1"/>
            <a:stCxn id="1622029" idx="2"/>
            <a:endCxn id="1622025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5" name="AutoShape 19"/>
          <p:cNvCxnSpPr>
            <a:cxnSpLocks noChangeShapeType="1"/>
            <a:stCxn id="1622027" idx="2"/>
            <a:endCxn id="1622024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6" name="AutoShape 20"/>
          <p:cNvCxnSpPr>
            <a:cxnSpLocks noChangeShapeType="1"/>
            <a:stCxn id="1622027" idx="3"/>
            <a:endCxn id="162203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7" name="AutoShape 21"/>
          <p:cNvCxnSpPr>
            <a:cxnSpLocks noChangeShapeType="1"/>
            <a:stCxn id="1622026" idx="6"/>
            <a:endCxn id="162203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8" name="AutoShape 22"/>
          <p:cNvCxnSpPr>
            <a:cxnSpLocks noChangeShapeType="1"/>
            <a:stCxn id="1622024" idx="4"/>
            <a:endCxn id="162203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39" name="AutoShape 23"/>
          <p:cNvCxnSpPr>
            <a:cxnSpLocks noChangeShapeType="1"/>
            <a:stCxn id="1622028" idx="5"/>
            <a:endCxn id="1622024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40" name="AutoShape 24"/>
          <p:cNvCxnSpPr>
            <a:cxnSpLocks noChangeShapeType="1"/>
            <a:stCxn id="1622030" idx="5"/>
            <a:endCxn id="1622028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41" name="AutoShape 25"/>
          <p:cNvCxnSpPr>
            <a:cxnSpLocks noChangeShapeType="1"/>
            <a:stCxn id="1622030" idx="4"/>
            <a:endCxn id="162202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42" name="AutoShape 26"/>
          <p:cNvCxnSpPr>
            <a:cxnSpLocks noChangeShapeType="1"/>
            <a:stCxn id="1622030" idx="6"/>
            <a:endCxn id="1622025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43" name="AutoShape 27"/>
          <p:cNvCxnSpPr>
            <a:cxnSpLocks noChangeShapeType="1"/>
            <a:stCxn id="1622025" idx="6"/>
            <a:endCxn id="1622027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2044" name="AutoShape 28"/>
          <p:cNvCxnSpPr>
            <a:cxnSpLocks noChangeShapeType="1"/>
            <a:stCxn id="1622029" idx="3"/>
            <a:endCxn id="1622027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E96-9C11-422B-AEB0-831AB98474F4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58D1-24DD-4876-BEB3-0F20E208E792}" type="slidenum">
              <a:rPr lang="en-US"/>
              <a:pPr/>
              <a:t>63</a:t>
            </a:fld>
            <a:endParaRPr lang="en-US"/>
          </a:p>
        </p:txBody>
      </p:sp>
      <p:sp>
        <p:nvSpPr>
          <p:cNvPr id="1624067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4068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4069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4070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407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407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24073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407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24075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407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24077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407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407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24080" name="AutoShape 16"/>
          <p:cNvCxnSpPr>
            <a:cxnSpLocks noChangeShapeType="1"/>
            <a:stCxn id="1624071" idx="2"/>
            <a:endCxn id="162407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1" name="AutoShape 17"/>
          <p:cNvCxnSpPr>
            <a:cxnSpLocks noChangeShapeType="1"/>
            <a:stCxn id="1624071" idx="4"/>
            <a:endCxn id="1624073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2" name="AutoShape 18"/>
          <p:cNvCxnSpPr>
            <a:cxnSpLocks noChangeShapeType="1"/>
            <a:stCxn id="1624077" idx="2"/>
            <a:endCxn id="1624073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3" name="AutoShape 19"/>
          <p:cNvCxnSpPr>
            <a:cxnSpLocks noChangeShapeType="1"/>
            <a:stCxn id="1624075" idx="2"/>
            <a:endCxn id="162407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4" name="AutoShape 20"/>
          <p:cNvCxnSpPr>
            <a:cxnSpLocks noChangeShapeType="1"/>
            <a:stCxn id="1624075" idx="3"/>
            <a:endCxn id="162407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5" name="AutoShape 21"/>
          <p:cNvCxnSpPr>
            <a:cxnSpLocks noChangeShapeType="1"/>
            <a:stCxn id="1624074" idx="6"/>
            <a:endCxn id="162407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6" name="AutoShape 22"/>
          <p:cNvCxnSpPr>
            <a:cxnSpLocks noChangeShapeType="1"/>
            <a:stCxn id="1624072" idx="4"/>
            <a:endCxn id="162407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7" name="AutoShape 23"/>
          <p:cNvCxnSpPr>
            <a:cxnSpLocks noChangeShapeType="1"/>
            <a:stCxn id="1624076" idx="5"/>
            <a:endCxn id="162407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8" name="AutoShape 24"/>
          <p:cNvCxnSpPr>
            <a:cxnSpLocks noChangeShapeType="1"/>
            <a:stCxn id="1624078" idx="5"/>
            <a:endCxn id="162407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89" name="AutoShape 25"/>
          <p:cNvCxnSpPr>
            <a:cxnSpLocks noChangeShapeType="1"/>
            <a:stCxn id="1624078" idx="4"/>
            <a:endCxn id="162407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90" name="AutoShape 26"/>
          <p:cNvCxnSpPr>
            <a:cxnSpLocks noChangeShapeType="1"/>
            <a:stCxn id="1624078" idx="6"/>
            <a:endCxn id="1624073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91" name="AutoShape 27"/>
          <p:cNvCxnSpPr>
            <a:cxnSpLocks noChangeShapeType="1"/>
            <a:stCxn id="1624073" idx="6"/>
            <a:endCxn id="1624075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4092" name="AutoShape 28"/>
          <p:cNvCxnSpPr>
            <a:cxnSpLocks noChangeShapeType="1"/>
            <a:stCxn id="1624077" idx="3"/>
            <a:endCxn id="1624075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4985-6636-41E4-9021-0B0D9611BBA3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96D2-0A4E-4DD9-AE53-98AD3895223F}" type="slidenum">
              <a:rPr lang="en-US"/>
              <a:pPr/>
              <a:t>64</a:t>
            </a:fld>
            <a:endParaRPr lang="en-US"/>
          </a:p>
        </p:txBody>
      </p:sp>
      <p:sp>
        <p:nvSpPr>
          <p:cNvPr id="1626115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6116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6117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6118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611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6120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26121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612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26123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1626124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26125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612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612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26128" name="AutoShape 16"/>
          <p:cNvCxnSpPr>
            <a:cxnSpLocks noChangeShapeType="1"/>
            <a:stCxn id="1626119" idx="2"/>
            <a:endCxn id="162612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29" name="AutoShape 17"/>
          <p:cNvCxnSpPr>
            <a:cxnSpLocks noChangeShapeType="1"/>
            <a:stCxn id="1626119" idx="4"/>
            <a:endCxn id="1626121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0" name="AutoShape 18"/>
          <p:cNvCxnSpPr>
            <a:cxnSpLocks noChangeShapeType="1"/>
            <a:stCxn id="1626125" idx="2"/>
            <a:endCxn id="1626121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1" name="AutoShape 19"/>
          <p:cNvCxnSpPr>
            <a:cxnSpLocks noChangeShapeType="1"/>
            <a:stCxn id="1626123" idx="2"/>
            <a:endCxn id="1626120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2" name="AutoShape 20"/>
          <p:cNvCxnSpPr>
            <a:cxnSpLocks noChangeShapeType="1"/>
            <a:stCxn id="1626123" idx="3"/>
            <a:endCxn id="162612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3" name="AutoShape 21"/>
          <p:cNvCxnSpPr>
            <a:cxnSpLocks noChangeShapeType="1"/>
            <a:stCxn id="1626122" idx="6"/>
            <a:endCxn id="162612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4" name="AutoShape 22"/>
          <p:cNvCxnSpPr>
            <a:cxnSpLocks noChangeShapeType="1"/>
            <a:stCxn id="1626120" idx="4"/>
            <a:endCxn id="162612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5" name="AutoShape 23"/>
          <p:cNvCxnSpPr>
            <a:cxnSpLocks noChangeShapeType="1"/>
            <a:stCxn id="1626124" idx="5"/>
            <a:endCxn id="1626120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6" name="AutoShape 24"/>
          <p:cNvCxnSpPr>
            <a:cxnSpLocks noChangeShapeType="1"/>
            <a:stCxn id="1626126" idx="5"/>
            <a:endCxn id="1626124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7" name="AutoShape 25"/>
          <p:cNvCxnSpPr>
            <a:cxnSpLocks noChangeShapeType="1"/>
            <a:stCxn id="1626126" idx="4"/>
            <a:endCxn id="162612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8" name="AutoShape 26"/>
          <p:cNvCxnSpPr>
            <a:cxnSpLocks noChangeShapeType="1"/>
            <a:stCxn id="1626126" idx="6"/>
            <a:endCxn id="1626121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39" name="AutoShape 27"/>
          <p:cNvCxnSpPr>
            <a:cxnSpLocks noChangeShapeType="1"/>
            <a:stCxn id="1626121" idx="6"/>
            <a:endCxn id="1626123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6140" name="AutoShape 28"/>
          <p:cNvCxnSpPr>
            <a:cxnSpLocks noChangeShapeType="1"/>
            <a:stCxn id="1626125" idx="3"/>
            <a:endCxn id="1626123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FE36-8C9A-4924-B486-0DCA308A4705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6F31-7B3D-4A82-B0A7-22BA005893AE}" type="slidenum">
              <a:rPr lang="en-US"/>
              <a:pPr/>
              <a:t>65</a:t>
            </a:fld>
            <a:endParaRPr lang="en-US"/>
          </a:p>
        </p:txBody>
      </p:sp>
      <p:sp>
        <p:nvSpPr>
          <p:cNvPr id="1628163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164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165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166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16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816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28169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162817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28171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162817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28173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817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2817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28176" name="AutoShape 16"/>
          <p:cNvCxnSpPr>
            <a:cxnSpLocks noChangeShapeType="1"/>
            <a:stCxn id="1628167" idx="2"/>
            <a:endCxn id="162817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77" name="AutoShape 17"/>
          <p:cNvCxnSpPr>
            <a:cxnSpLocks noChangeShapeType="1"/>
            <a:stCxn id="1628167" idx="4"/>
            <a:endCxn id="1628169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78" name="AutoShape 18"/>
          <p:cNvCxnSpPr>
            <a:cxnSpLocks noChangeShapeType="1"/>
            <a:stCxn id="1628173" idx="2"/>
            <a:endCxn id="1628169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79" name="AutoShape 19"/>
          <p:cNvCxnSpPr>
            <a:cxnSpLocks noChangeShapeType="1"/>
            <a:stCxn id="1628171" idx="2"/>
            <a:endCxn id="162816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0" name="AutoShape 20"/>
          <p:cNvCxnSpPr>
            <a:cxnSpLocks noChangeShapeType="1"/>
            <a:stCxn id="1628171" idx="3"/>
            <a:endCxn id="162817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1" name="AutoShape 21"/>
          <p:cNvCxnSpPr>
            <a:cxnSpLocks noChangeShapeType="1"/>
            <a:stCxn id="1628170" idx="6"/>
            <a:endCxn id="162817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2" name="AutoShape 22"/>
          <p:cNvCxnSpPr>
            <a:cxnSpLocks noChangeShapeType="1"/>
            <a:stCxn id="1628168" idx="4"/>
            <a:endCxn id="162817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3" name="AutoShape 23"/>
          <p:cNvCxnSpPr>
            <a:cxnSpLocks noChangeShapeType="1"/>
            <a:stCxn id="1628172" idx="5"/>
            <a:endCxn id="162816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4" name="AutoShape 24"/>
          <p:cNvCxnSpPr>
            <a:cxnSpLocks noChangeShapeType="1"/>
            <a:stCxn id="1628174" idx="5"/>
            <a:endCxn id="162817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5" name="AutoShape 25"/>
          <p:cNvCxnSpPr>
            <a:cxnSpLocks noChangeShapeType="1"/>
            <a:stCxn id="1628174" idx="4"/>
            <a:endCxn id="162817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6" name="AutoShape 26"/>
          <p:cNvCxnSpPr>
            <a:cxnSpLocks noChangeShapeType="1"/>
            <a:stCxn id="1628174" idx="6"/>
            <a:endCxn id="1628169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7" name="AutoShape 27"/>
          <p:cNvCxnSpPr>
            <a:cxnSpLocks noChangeShapeType="1"/>
            <a:stCxn id="1628169" idx="6"/>
            <a:endCxn id="1628171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8" name="AutoShape 28"/>
          <p:cNvCxnSpPr>
            <a:cxnSpLocks noChangeShapeType="1"/>
            <a:stCxn id="1628173" idx="3"/>
            <a:endCxn id="1628171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C7F-1E5E-43BF-A84A-CDE8E3E5992E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5B82-702F-4512-A32F-063EB91A7A8C}" type="slidenum">
              <a:rPr lang="en-US"/>
              <a:pPr/>
              <a:t>66</a:t>
            </a:fld>
            <a:endParaRPr lang="en-US"/>
          </a:p>
        </p:txBody>
      </p:sp>
      <p:sp>
        <p:nvSpPr>
          <p:cNvPr id="1630211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0212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0213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0214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0215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30216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30217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1630218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30219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1630220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30221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30222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3</a:t>
            </a:r>
          </a:p>
        </p:txBody>
      </p:sp>
      <p:sp>
        <p:nvSpPr>
          <p:cNvPr id="1630223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30224" name="AutoShape 16"/>
          <p:cNvCxnSpPr>
            <a:cxnSpLocks noChangeShapeType="1"/>
            <a:stCxn id="1630215" idx="2"/>
            <a:endCxn id="1630222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25" name="AutoShape 17"/>
          <p:cNvCxnSpPr>
            <a:cxnSpLocks noChangeShapeType="1"/>
            <a:stCxn id="1630215" idx="4"/>
            <a:endCxn id="1630217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26" name="AutoShape 18"/>
          <p:cNvCxnSpPr>
            <a:cxnSpLocks noChangeShapeType="1"/>
            <a:stCxn id="1630221" idx="2"/>
            <a:endCxn id="1630217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27" name="AutoShape 19"/>
          <p:cNvCxnSpPr>
            <a:cxnSpLocks noChangeShapeType="1"/>
            <a:stCxn id="1630219" idx="2"/>
            <a:endCxn id="1630216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28" name="AutoShape 20"/>
          <p:cNvCxnSpPr>
            <a:cxnSpLocks noChangeShapeType="1"/>
            <a:stCxn id="1630219" idx="3"/>
            <a:endCxn id="1630223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29" name="AutoShape 21"/>
          <p:cNvCxnSpPr>
            <a:cxnSpLocks noChangeShapeType="1"/>
            <a:stCxn id="1630218" idx="6"/>
            <a:endCxn id="1630223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0" name="AutoShape 22"/>
          <p:cNvCxnSpPr>
            <a:cxnSpLocks noChangeShapeType="1"/>
            <a:stCxn id="1630216" idx="4"/>
            <a:endCxn id="1630223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1" name="AutoShape 23"/>
          <p:cNvCxnSpPr>
            <a:cxnSpLocks noChangeShapeType="1"/>
            <a:stCxn id="1630220" idx="5"/>
            <a:endCxn id="1630216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2" name="AutoShape 24"/>
          <p:cNvCxnSpPr>
            <a:cxnSpLocks noChangeShapeType="1"/>
            <a:stCxn id="1630222" idx="5"/>
            <a:endCxn id="1630220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3" name="AutoShape 25"/>
          <p:cNvCxnSpPr>
            <a:cxnSpLocks noChangeShapeType="1"/>
            <a:stCxn id="1630222" idx="4"/>
            <a:endCxn id="1630218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4" name="AutoShape 26"/>
          <p:cNvCxnSpPr>
            <a:cxnSpLocks noChangeShapeType="1"/>
            <a:stCxn id="1630222" idx="6"/>
            <a:endCxn id="1630217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5" name="AutoShape 27"/>
          <p:cNvCxnSpPr>
            <a:cxnSpLocks noChangeShapeType="1"/>
            <a:stCxn id="1630217" idx="6"/>
            <a:endCxn id="1630219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0236" name="AutoShape 28"/>
          <p:cNvCxnSpPr>
            <a:cxnSpLocks noChangeShapeType="1"/>
            <a:stCxn id="1630221" idx="3"/>
            <a:endCxn id="1630219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E12-AB65-4EAA-8A06-48714B5A5217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220-CF29-4DDD-B930-6E9712E2E882}" type="slidenum">
              <a:rPr lang="en-US"/>
              <a:pPr/>
              <a:t>67</a:t>
            </a:fld>
            <a:endParaRPr lang="en-US"/>
          </a:p>
        </p:txBody>
      </p:sp>
      <p:sp>
        <p:nvSpPr>
          <p:cNvPr id="1632259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260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261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262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26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1632264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32265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163226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32267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1632268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32269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63227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3</a:t>
            </a:r>
          </a:p>
        </p:txBody>
      </p:sp>
      <p:sp>
        <p:nvSpPr>
          <p:cNvPr id="163227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32272" name="AutoShape 16"/>
          <p:cNvCxnSpPr>
            <a:cxnSpLocks noChangeShapeType="1"/>
            <a:stCxn id="1632263" idx="2"/>
            <a:endCxn id="163227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3" name="AutoShape 17"/>
          <p:cNvCxnSpPr>
            <a:cxnSpLocks noChangeShapeType="1"/>
            <a:stCxn id="1632263" idx="4"/>
            <a:endCxn id="1632265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4" name="AutoShape 18"/>
          <p:cNvCxnSpPr>
            <a:cxnSpLocks noChangeShapeType="1"/>
            <a:stCxn id="1632269" idx="2"/>
            <a:endCxn id="1632265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5" name="AutoShape 19"/>
          <p:cNvCxnSpPr>
            <a:cxnSpLocks noChangeShapeType="1"/>
            <a:stCxn id="1632267" idx="2"/>
            <a:endCxn id="1632264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6" name="AutoShape 20"/>
          <p:cNvCxnSpPr>
            <a:cxnSpLocks noChangeShapeType="1"/>
            <a:stCxn id="1632267" idx="3"/>
            <a:endCxn id="163227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7" name="AutoShape 21"/>
          <p:cNvCxnSpPr>
            <a:cxnSpLocks noChangeShapeType="1"/>
            <a:stCxn id="1632266" idx="6"/>
            <a:endCxn id="163227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8" name="AutoShape 22"/>
          <p:cNvCxnSpPr>
            <a:cxnSpLocks noChangeShapeType="1"/>
            <a:stCxn id="1632264" idx="4"/>
            <a:endCxn id="163227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79" name="AutoShape 23"/>
          <p:cNvCxnSpPr>
            <a:cxnSpLocks noChangeShapeType="1"/>
            <a:stCxn id="1632268" idx="5"/>
            <a:endCxn id="1632264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80" name="AutoShape 24"/>
          <p:cNvCxnSpPr>
            <a:cxnSpLocks noChangeShapeType="1"/>
            <a:stCxn id="1632270" idx="5"/>
            <a:endCxn id="1632268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81" name="AutoShape 25"/>
          <p:cNvCxnSpPr>
            <a:cxnSpLocks noChangeShapeType="1"/>
            <a:stCxn id="1632270" idx="4"/>
            <a:endCxn id="163226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82" name="AutoShape 26"/>
          <p:cNvCxnSpPr>
            <a:cxnSpLocks noChangeShapeType="1"/>
            <a:stCxn id="1632270" idx="6"/>
            <a:endCxn id="1632265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83" name="AutoShape 27"/>
          <p:cNvCxnSpPr>
            <a:cxnSpLocks noChangeShapeType="1"/>
            <a:stCxn id="1632265" idx="6"/>
            <a:endCxn id="1632267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84" name="AutoShape 28"/>
          <p:cNvCxnSpPr>
            <a:cxnSpLocks noChangeShapeType="1"/>
            <a:stCxn id="1632269" idx="3"/>
            <a:endCxn id="1632267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Topological Sorting Example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135-76DE-4A7D-B427-21E7A25E5B43}" type="datetime1">
              <a:rPr lang="en-US"/>
              <a:pPr/>
              <a:t>3/27/2018</a:t>
            </a:fld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437F-EBC4-4FC4-A916-D0A8C8490CB4}" type="slidenum">
              <a:rPr lang="en-US"/>
              <a:pPr/>
              <a:t>68</a:t>
            </a:fld>
            <a:endParaRPr lang="en-US"/>
          </a:p>
        </p:txBody>
      </p:sp>
      <p:sp>
        <p:nvSpPr>
          <p:cNvPr id="1634307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4308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4309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4310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431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163431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</a:t>
            </a:r>
          </a:p>
        </p:txBody>
      </p:sp>
      <p:sp>
        <p:nvSpPr>
          <p:cNvPr id="1634313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163431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1634315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163431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1634317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1</a:t>
            </a:r>
          </a:p>
        </p:txBody>
      </p:sp>
      <p:sp>
        <p:nvSpPr>
          <p:cNvPr id="163431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3</a:t>
            </a:r>
          </a:p>
        </p:txBody>
      </p:sp>
      <p:sp>
        <p:nvSpPr>
          <p:cNvPr id="163431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</a:t>
            </a:r>
          </a:p>
        </p:txBody>
      </p:sp>
      <p:cxnSp>
        <p:nvCxnSpPr>
          <p:cNvPr id="1634320" name="AutoShape 16"/>
          <p:cNvCxnSpPr>
            <a:cxnSpLocks noChangeShapeType="1"/>
            <a:stCxn id="1634311" idx="2"/>
            <a:endCxn id="163431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1" name="AutoShape 17"/>
          <p:cNvCxnSpPr>
            <a:cxnSpLocks noChangeShapeType="1"/>
            <a:stCxn id="1634311" idx="4"/>
            <a:endCxn id="1634313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2" name="AutoShape 18"/>
          <p:cNvCxnSpPr>
            <a:cxnSpLocks noChangeShapeType="1"/>
            <a:stCxn id="1634317" idx="2"/>
            <a:endCxn id="1634313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3" name="AutoShape 19"/>
          <p:cNvCxnSpPr>
            <a:cxnSpLocks noChangeShapeType="1"/>
            <a:stCxn id="1634315" idx="2"/>
            <a:endCxn id="163431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4" name="AutoShape 20"/>
          <p:cNvCxnSpPr>
            <a:cxnSpLocks noChangeShapeType="1"/>
            <a:stCxn id="1634315" idx="3"/>
            <a:endCxn id="163431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5" name="AutoShape 21"/>
          <p:cNvCxnSpPr>
            <a:cxnSpLocks noChangeShapeType="1"/>
            <a:stCxn id="1634314" idx="6"/>
            <a:endCxn id="163431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6" name="AutoShape 22"/>
          <p:cNvCxnSpPr>
            <a:cxnSpLocks noChangeShapeType="1"/>
            <a:stCxn id="1634312" idx="4"/>
            <a:endCxn id="163431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7" name="AutoShape 23"/>
          <p:cNvCxnSpPr>
            <a:cxnSpLocks noChangeShapeType="1"/>
            <a:stCxn id="1634316" idx="5"/>
            <a:endCxn id="163431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8" name="AutoShape 24"/>
          <p:cNvCxnSpPr>
            <a:cxnSpLocks noChangeShapeType="1"/>
            <a:stCxn id="1634318" idx="5"/>
            <a:endCxn id="163431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29" name="AutoShape 25"/>
          <p:cNvCxnSpPr>
            <a:cxnSpLocks noChangeShapeType="1"/>
            <a:stCxn id="1634318" idx="4"/>
            <a:endCxn id="163431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30" name="AutoShape 26"/>
          <p:cNvCxnSpPr>
            <a:cxnSpLocks noChangeShapeType="1"/>
            <a:stCxn id="1634318" idx="6"/>
            <a:endCxn id="1634313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31" name="AutoShape 27"/>
          <p:cNvCxnSpPr>
            <a:cxnSpLocks noChangeShapeType="1"/>
            <a:stCxn id="1634313" idx="6"/>
            <a:endCxn id="1634315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4332" name="AutoShape 28"/>
          <p:cNvCxnSpPr>
            <a:cxnSpLocks noChangeShapeType="1"/>
            <a:stCxn id="1634317" idx="3"/>
            <a:endCxn id="1634315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393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>
                <a:effectLst/>
              </a:rPr>
              <a:t>Pseudo-Code for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BFS</a:t>
            </a:r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s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156877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953000"/>
          </a:xfrm>
          <a:solidFill>
            <a:srgbClr val="000000"/>
          </a:solidFill>
        </p:spPr>
        <p:txBody>
          <a:bodyPr/>
          <a:lstStyle/>
          <a:p>
            <a:pPr marL="514350" indent="-514350">
              <a:lnSpc>
                <a:spcPct val="80000"/>
              </a:lnSpc>
              <a:buNone/>
            </a:pPr>
            <a:r>
              <a:rPr lang="en-US" sz="2400" dirty="0">
                <a:solidFill>
                  <a:srgbClr val="FFFF00"/>
                </a:solidFill>
              </a:rPr>
              <a:t>initialize collection L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 to contain vertex s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sz="2400" dirty="0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  <a:sym typeface="Wingdings" pitchFamily="2" charset="2"/>
              </a:rPr>
              <a:t>0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While L</a:t>
            </a:r>
            <a:r>
              <a:rPr lang="en-US" b="1" baseline="-25000" dirty="0">
                <a:solidFill>
                  <a:srgbClr val="FFFF00"/>
                </a:solidFill>
                <a:effectLst/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is not empty do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Create collection L</a:t>
            </a:r>
            <a:r>
              <a:rPr lang="en-US" sz="2400" baseline="-25000" dirty="0">
                <a:solidFill>
                  <a:srgbClr val="FFFF00"/>
                </a:solidFill>
              </a:rPr>
              <a:t>i+1</a:t>
            </a:r>
            <a:r>
              <a:rPr lang="en-US" sz="2400" dirty="0">
                <a:solidFill>
                  <a:srgbClr val="FFFF00"/>
                </a:solidFill>
              </a:rPr>
              <a:t> to initially be empty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For all vertices v in L</a:t>
            </a:r>
            <a:r>
              <a:rPr lang="en-US" sz="2400" baseline="-25000" dirty="0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do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For all edges e in </a:t>
            </a:r>
            <a:r>
              <a:rPr lang="en-US" sz="2000" dirty="0" err="1">
                <a:solidFill>
                  <a:srgbClr val="FFFF00"/>
                </a:solidFill>
              </a:rPr>
              <a:t>v.incidentEdges</a:t>
            </a:r>
            <a:r>
              <a:rPr lang="en-US" sz="2000" dirty="0">
                <a:solidFill>
                  <a:srgbClr val="FFFF00"/>
                </a:solidFill>
              </a:rPr>
              <a:t>() do </a:t>
            </a:r>
            <a:r>
              <a:rPr lang="en-US" sz="1800" dirty="0">
                <a:solidFill>
                  <a:srgbClr val="FFFF00"/>
                </a:solidFill>
              </a:rPr>
              <a:t>//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see 13 Graphs part1.pptx</a:t>
            </a:r>
            <a:endParaRPr lang="en-US" sz="1800" b="1" dirty="0">
              <a:solidFill>
                <a:srgbClr val="FFFF00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If edge is unexplored then</a:t>
            </a:r>
          </a:p>
          <a:p>
            <a:pPr lvl="3">
              <a:lnSpc>
                <a:spcPct val="80000"/>
              </a:lnSpc>
            </a:pPr>
            <a:r>
              <a:rPr lang="en-US" sz="1800" dirty="0" err="1">
                <a:solidFill>
                  <a:srgbClr val="FFFF00"/>
                </a:solidFill>
              </a:rPr>
              <a:t>W</a:t>
            </a:r>
            <a:r>
              <a:rPr lang="en-US" sz="1800" dirty="0" err="1">
                <a:solidFill>
                  <a:srgbClr val="FFFF00"/>
                </a:solidFill>
                <a:sym typeface="Wingdings" pitchFamily="2" charset="2"/>
              </a:rPr>
              <a:t>e.opposite</a:t>
            </a:r>
            <a:r>
              <a:rPr lang="en-US" sz="1800" dirty="0">
                <a:solidFill>
                  <a:srgbClr val="FFFF00"/>
                </a:solidFill>
                <a:sym typeface="Wingdings" pitchFamily="2" charset="2"/>
              </a:rPr>
              <a:t>(v) // see 13 Graphs part1.pptx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If vertex w is unexplored then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Label e as a discovery edge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Insert w in L</a:t>
            </a:r>
            <a:r>
              <a:rPr lang="en-US" sz="1800" baseline="-25000" dirty="0">
                <a:solidFill>
                  <a:srgbClr val="FFFF00"/>
                </a:solidFill>
              </a:rPr>
              <a:t>i+1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Else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Label e as a cross edge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  <a:sym typeface="Wingdings" pitchFamily="2" charset="2"/>
              </a:rPr>
              <a:t>ii+1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F59-7E73-45DD-9106-560BDBB1E586}" type="datetime1">
              <a:rPr lang="en-US">
                <a:solidFill>
                  <a:srgbClr val="FFFFFF"/>
                </a:solidFill>
              </a:rPr>
              <a:pPr/>
              <a:t>3/27/2018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FCF4-61CC-4FE5-A4EA-0E1ABC04F3B5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9692" y="5562600"/>
            <a:ext cx="40731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baseline="-25000" dirty="0">
                <a:solidFill>
                  <a:srgbClr val="000000"/>
                </a:solidFill>
              </a:rPr>
              <a:t>i </a:t>
            </a:r>
            <a:r>
              <a:rPr lang="en-US" dirty="0">
                <a:solidFill>
                  <a:srgbClr val="000000"/>
                </a:solidFill>
              </a:rPr>
              <a:t>denotes level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The collections could be queues</a:t>
            </a:r>
          </a:p>
        </p:txBody>
      </p:sp>
    </p:spTree>
    <p:extLst>
      <p:ext uri="{BB962C8B-B14F-4D97-AF65-F5344CB8AC3E}">
        <p14:creationId xmlns:p14="http://schemas.microsoft.com/office/powerpoint/2010/main" val="37094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Breadth-First Search Example (1)</a:t>
            </a:r>
            <a:endParaRPr lang="en-US" dirty="0"/>
          </a:p>
        </p:txBody>
      </p:sp>
      <p:sp>
        <p:nvSpPr>
          <p:cNvPr id="11277" name="Content Placeholder 14"/>
          <p:cNvSpPr>
            <a:spLocks noGrp="1"/>
          </p:cNvSpPr>
          <p:nvPr>
            <p:ph idx="1"/>
          </p:nvPr>
        </p:nvSpPr>
        <p:spPr>
          <a:xfrm>
            <a:off x="457200" y="4343400"/>
            <a:ext cx="7162800" cy="135255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visit </a:t>
            </a:r>
            <a:r>
              <a:rPr lang="en-US" b="1" dirty="0">
                <a:solidFill>
                  <a:srgbClr val="FFFF00"/>
                </a:solidFill>
              </a:rPr>
              <a:t>0</a:t>
            </a:r>
            <a:r>
              <a:rPr lang="en-US" dirty="0"/>
              <a:t>, then visit all its neighbors </a:t>
            </a:r>
            <a:r>
              <a:rPr lang="en-US" b="1" dirty="0">
                <a:solidFill>
                  <a:srgbClr val="FFFF00"/>
                </a:solidFill>
              </a:rPr>
              <a:t>1, 2 ,3 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5727C-A697-4BE0-8A53-95B27B3C19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5" name="Object 4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60419"/>
              </p:ext>
            </p:extLst>
          </p:nvPr>
        </p:nvGraphicFramePr>
        <p:xfrm>
          <a:off x="1600200" y="1804988"/>
          <a:ext cx="243840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0" name="Picture" r:id="rId3" imgW="2148840" imgH="1903476" progId="Word.Picture.8">
                  <p:embed/>
                </p:oleObj>
              </mc:Choice>
              <mc:Fallback>
                <p:oleObj name="Picture" r:id="rId3" imgW="2148840" imgH="1903476" progId="Word.Picture.8">
                  <p:embed/>
                  <p:pic>
                    <p:nvPicPr>
                      <p:cNvPr id="0" name="Picture 74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04988"/>
                        <a:ext cx="2438400" cy="21574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9BFF"/>
                          </a:gs>
                          <a:gs pos="50000">
                            <a:srgbClr val="B6C1FF"/>
                          </a:gs>
                          <a:gs pos="100000">
                            <a:srgbClr val="DBE0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Rectangle 1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71" name="Object 13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02699"/>
              </p:ext>
            </p:extLst>
          </p:nvPr>
        </p:nvGraphicFramePr>
        <p:xfrm>
          <a:off x="5223933" y="1825625"/>
          <a:ext cx="23622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1" name="Picture" r:id="rId5" imgW="2122932" imgH="1915668" progId="Word.Picture.8">
                  <p:embed/>
                </p:oleObj>
              </mc:Choice>
              <mc:Fallback>
                <p:oleObj name="Picture" r:id="rId5" imgW="2122932" imgH="1915668" progId="Word.Picture.8">
                  <p:embed/>
                  <p:pic>
                    <p:nvPicPr>
                      <p:cNvPr id="0" name="Picture 75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933" y="1825625"/>
                        <a:ext cx="2362200" cy="2136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9BFF"/>
                          </a:gs>
                          <a:gs pos="50000">
                            <a:srgbClr val="B6C1FF"/>
                          </a:gs>
                          <a:gs pos="100000">
                            <a:srgbClr val="DBE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6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8001000" cy="6286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Breadth-First Search Example (2)</a:t>
            </a:r>
            <a:endParaRPr lang="en-US" dirty="0"/>
          </a:p>
        </p:txBody>
      </p:sp>
      <p:sp>
        <p:nvSpPr>
          <p:cNvPr id="12301" name="Content Placeholder 14"/>
          <p:cNvSpPr>
            <a:spLocks noGrp="1"/>
          </p:cNvSpPr>
          <p:nvPr>
            <p:ph idx="1"/>
          </p:nvPr>
        </p:nvSpPr>
        <p:spPr>
          <a:xfrm>
            <a:off x="952500" y="3581400"/>
            <a:ext cx="7467600" cy="2133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Vertex </a:t>
            </a:r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b="1" dirty="0"/>
              <a:t> </a:t>
            </a:r>
            <a:r>
              <a:rPr lang="en-US" sz="2400" dirty="0"/>
              <a:t>has three neighbors </a:t>
            </a:r>
            <a:r>
              <a:rPr lang="en-US" sz="2400" b="1" dirty="0">
                <a:solidFill>
                  <a:srgbClr val="FFFF00"/>
                </a:solidFill>
              </a:rPr>
              <a:t>0, 2 ,4 </a:t>
            </a:r>
          </a:p>
          <a:p>
            <a:pPr>
              <a:defRPr/>
            </a:pPr>
            <a:r>
              <a:rPr lang="en-US" sz="2400" dirty="0"/>
              <a:t>Since </a:t>
            </a:r>
            <a:r>
              <a:rPr lang="en-US" sz="2400" b="1" dirty="0">
                <a:solidFill>
                  <a:srgbClr val="FFFF00"/>
                </a:solidFill>
              </a:rPr>
              <a:t>0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have been visited, visit </a:t>
            </a:r>
            <a:r>
              <a:rPr lang="en-US" sz="2400" b="1" dirty="0">
                <a:solidFill>
                  <a:srgbClr val="FFFF00"/>
                </a:solidFill>
              </a:rPr>
              <a:t>4</a:t>
            </a:r>
          </a:p>
          <a:p>
            <a:pPr>
              <a:defRPr/>
            </a:pPr>
            <a:r>
              <a:rPr lang="en-US" sz="2400" dirty="0"/>
              <a:t>Vertex </a:t>
            </a:r>
            <a:r>
              <a:rPr lang="en-US" sz="2400" dirty="0">
                <a:solidFill>
                  <a:srgbClr val="FFFF00"/>
                </a:solidFill>
              </a:rPr>
              <a:t>2</a:t>
            </a:r>
            <a:r>
              <a:rPr lang="en-US" sz="2400" dirty="0"/>
              <a:t> has three neighbors </a:t>
            </a:r>
            <a:r>
              <a:rPr lang="en-US" sz="2400" b="1" dirty="0">
                <a:solidFill>
                  <a:srgbClr val="FFFF00"/>
                </a:solidFill>
              </a:rPr>
              <a:t>0, 1</a:t>
            </a:r>
            <a:r>
              <a:rPr lang="en-US" sz="2400" b="1" dirty="0">
                <a:solidFill>
                  <a:srgbClr val="FFC000"/>
                </a:solidFill>
              </a:rPr>
              <a:t>,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FF00"/>
                </a:solidFill>
              </a:rPr>
              <a:t>3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which have been visited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Vertex </a:t>
            </a:r>
            <a:r>
              <a:rPr lang="en-US" sz="2400" b="1" dirty="0">
                <a:solidFill>
                  <a:srgbClr val="FFFF00"/>
                </a:solidFill>
              </a:rPr>
              <a:t>4</a:t>
            </a:r>
            <a:r>
              <a:rPr lang="en-US" sz="2400" b="1" dirty="0"/>
              <a:t> </a:t>
            </a:r>
            <a:r>
              <a:rPr lang="en-US" sz="2400" dirty="0"/>
              <a:t>has two neighbors </a:t>
            </a:r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FF00"/>
                </a:solidFill>
              </a:rPr>
              <a:t>3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which have been visited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The search is complete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11D6F-E36A-4E5F-9FAC-7A59A7AA9C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89" name="Object 4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18663"/>
              </p:ext>
            </p:extLst>
          </p:nvPr>
        </p:nvGraphicFramePr>
        <p:xfrm>
          <a:off x="1600200" y="1229518"/>
          <a:ext cx="243840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4" name="Picture" r:id="rId3" imgW="2148840" imgH="1903476" progId="Word.Picture.8">
                  <p:embed/>
                </p:oleObj>
              </mc:Choice>
              <mc:Fallback>
                <p:oleObj name="Picture" r:id="rId3" imgW="2148840" imgH="1903476" progId="Word.Picture.8">
                  <p:embed/>
                  <p:pic>
                    <p:nvPicPr>
                      <p:cNvPr id="0" name="Picture 74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29518"/>
                        <a:ext cx="2438400" cy="21574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9BFF"/>
                          </a:gs>
                          <a:gs pos="50000">
                            <a:srgbClr val="B6C1FF"/>
                          </a:gs>
                          <a:gs pos="100000">
                            <a:srgbClr val="DBE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3" name="Rectangle 11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4" name="Rectangle 1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95" name="Object 13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93881"/>
              </p:ext>
            </p:extLst>
          </p:nvPr>
        </p:nvGraphicFramePr>
        <p:xfrm>
          <a:off x="4229100" y="1250155"/>
          <a:ext cx="23622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5" name="Picture" r:id="rId5" imgW="2122932" imgH="1915668" progId="Word.Picture.8">
                  <p:embed/>
                </p:oleObj>
              </mc:Choice>
              <mc:Fallback>
                <p:oleObj name="Picture" r:id="rId5" imgW="2122932" imgH="1915668" progId="Word.Picture.8">
                  <p:embed/>
                  <p:pic>
                    <p:nvPicPr>
                      <p:cNvPr id="0" name="Picture 75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250155"/>
                        <a:ext cx="2362200" cy="2136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9BFF"/>
                          </a:gs>
                          <a:gs pos="50000">
                            <a:srgbClr val="B6C1FF"/>
                          </a:gs>
                          <a:gs pos="100000">
                            <a:srgbClr val="DBE0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6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9879</TotalTime>
  <Words>2511</Words>
  <Application>Microsoft Office PowerPoint</Application>
  <PresentationFormat>On-screen Show (4:3)</PresentationFormat>
  <Paragraphs>824</Paragraphs>
  <Slides>68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Symbol</vt:lpstr>
      <vt:lpstr>Tahoma</vt:lpstr>
      <vt:lpstr>Times</vt:lpstr>
      <vt:lpstr>Times New Roman</vt:lpstr>
      <vt:lpstr>Wingdings</vt:lpstr>
      <vt:lpstr>Beam</vt:lpstr>
      <vt:lpstr>Picture</vt:lpstr>
      <vt:lpstr>Chapter 13 Part 2 </vt:lpstr>
      <vt:lpstr>Chapter 13 Part 2: Graphs  </vt:lpstr>
      <vt:lpstr>Breadth-First Search</vt:lpstr>
      <vt:lpstr>Breadth-First Search (BFS)</vt:lpstr>
      <vt:lpstr>Breadth-First Search (BFS)</vt:lpstr>
      <vt:lpstr>BFS Algorithm</vt:lpstr>
      <vt:lpstr>Pseudo-Code for BFS(s)</vt:lpstr>
      <vt:lpstr>Breadth-First Search Example (1)</vt:lpstr>
      <vt:lpstr>Breadth-First Search Example (2)</vt:lpstr>
      <vt:lpstr>Breadth-First Order</vt:lpstr>
      <vt:lpstr>BFS Related Definitions </vt:lpstr>
      <vt:lpstr>Another BFS Example - 1</vt:lpstr>
      <vt:lpstr>Another BFS Example - 2</vt:lpstr>
      <vt:lpstr>Another BFS Example - 3</vt:lpstr>
      <vt:lpstr>Another BFS Traversal</vt:lpstr>
      <vt:lpstr>Breadth-First Search Example</vt:lpstr>
      <vt:lpstr>Breadth-First Properties</vt:lpstr>
      <vt:lpstr>More Properties of BFS Algorithm</vt:lpstr>
      <vt:lpstr>Breadth-First Analysis (1)</vt:lpstr>
      <vt:lpstr>Breadth-First Analysis (2)</vt:lpstr>
      <vt:lpstr>DFS vs. BFS  </vt:lpstr>
      <vt:lpstr>Directed Graphs</vt:lpstr>
      <vt:lpstr>Digraphs </vt:lpstr>
      <vt:lpstr>Digraph Application</vt:lpstr>
      <vt:lpstr>Directed Edge Methods (1)</vt:lpstr>
      <vt:lpstr>Directed Edge Methods (2)</vt:lpstr>
      <vt:lpstr>Reachability</vt:lpstr>
      <vt:lpstr>Reachability</vt:lpstr>
      <vt:lpstr>Strong Connectivity</vt:lpstr>
      <vt:lpstr>Strong Connectivity Algorithm</vt:lpstr>
      <vt:lpstr>Strongly Connected Components</vt:lpstr>
      <vt:lpstr>Directed Cycles</vt:lpstr>
      <vt:lpstr>Directed Path</vt:lpstr>
      <vt:lpstr>Directed Cycles</vt:lpstr>
      <vt:lpstr>Reachability</vt:lpstr>
      <vt:lpstr>Reachability</vt:lpstr>
      <vt:lpstr>Directed Traversals</vt:lpstr>
      <vt:lpstr>Types of Edges (1)</vt:lpstr>
      <vt:lpstr>Types of Edges (2)</vt:lpstr>
      <vt:lpstr>Digraph DFS Example</vt:lpstr>
      <vt:lpstr>Another Digraph DFS Example</vt:lpstr>
      <vt:lpstr>Digraph BFS Example</vt:lpstr>
      <vt:lpstr>Proposition 13.16</vt:lpstr>
      <vt:lpstr>Transitive Closure</vt:lpstr>
      <vt:lpstr>Computing the Transitive Closure</vt:lpstr>
      <vt:lpstr>Floyd-Warshall Transitive Closure Overview</vt:lpstr>
      <vt:lpstr>Floyd-Warshall’s Algorithm</vt:lpstr>
      <vt:lpstr>Floyd-Warshall’s Algorithm</vt:lpstr>
      <vt:lpstr>Floyd-Warshall Example</vt:lpstr>
      <vt:lpstr>Floyd-Warshall Example</vt:lpstr>
      <vt:lpstr>Floyd-Warshall Example</vt:lpstr>
      <vt:lpstr>Floyd-Warshall Example</vt:lpstr>
      <vt:lpstr>Floyd-Warshall Example</vt:lpstr>
      <vt:lpstr>Floyd-Warshall Example</vt:lpstr>
      <vt:lpstr>Directed Acyclic Graphs (DAG)</vt:lpstr>
      <vt:lpstr>Topological Ordering</vt:lpstr>
      <vt:lpstr>Topological Ordering Example</vt:lpstr>
      <vt:lpstr>Algorithm for Topological Sorting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723</cp:revision>
  <dcterms:created xsi:type="dcterms:W3CDTF">2002-01-21T02:22:10Z</dcterms:created>
  <dcterms:modified xsi:type="dcterms:W3CDTF">2018-03-27T21:59:15Z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