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47"/>
  </p:notesMasterIdLst>
  <p:handoutMasterIdLst>
    <p:handoutMasterId r:id="rId148"/>
  </p:handoutMasterIdLst>
  <p:sldIdLst>
    <p:sldId id="256" r:id="rId2"/>
    <p:sldId id="257" r:id="rId3"/>
    <p:sldId id="382" r:id="rId4"/>
    <p:sldId id="383" r:id="rId5"/>
    <p:sldId id="428" r:id="rId6"/>
    <p:sldId id="384" r:id="rId7"/>
    <p:sldId id="385" r:id="rId8"/>
    <p:sldId id="386" r:id="rId9"/>
    <p:sldId id="387" r:id="rId10"/>
    <p:sldId id="388" r:id="rId11"/>
    <p:sldId id="403" r:id="rId12"/>
    <p:sldId id="406" r:id="rId13"/>
    <p:sldId id="450" r:id="rId14"/>
    <p:sldId id="449" r:id="rId15"/>
    <p:sldId id="318" r:id="rId16"/>
    <p:sldId id="319" r:id="rId17"/>
    <p:sldId id="407" r:id="rId18"/>
    <p:sldId id="425" r:id="rId19"/>
    <p:sldId id="408" r:id="rId20"/>
    <p:sldId id="409" r:id="rId21"/>
    <p:sldId id="411" r:id="rId22"/>
    <p:sldId id="429" r:id="rId23"/>
    <p:sldId id="436" r:id="rId24"/>
    <p:sldId id="442" r:id="rId25"/>
    <p:sldId id="412" r:id="rId26"/>
    <p:sldId id="413" r:id="rId27"/>
    <p:sldId id="414" r:id="rId28"/>
    <p:sldId id="415" r:id="rId29"/>
    <p:sldId id="416" r:id="rId30"/>
    <p:sldId id="417" r:id="rId31"/>
    <p:sldId id="418" r:id="rId32"/>
    <p:sldId id="439" r:id="rId33"/>
    <p:sldId id="440" r:id="rId34"/>
    <p:sldId id="437" r:id="rId35"/>
    <p:sldId id="421" r:id="rId36"/>
    <p:sldId id="433" r:id="rId37"/>
    <p:sldId id="434" r:id="rId38"/>
    <p:sldId id="430" r:id="rId39"/>
    <p:sldId id="325" r:id="rId40"/>
    <p:sldId id="445" r:id="rId41"/>
    <p:sldId id="328" r:id="rId42"/>
    <p:sldId id="441" r:id="rId43"/>
    <p:sldId id="367" r:id="rId44"/>
    <p:sldId id="368" r:id="rId45"/>
    <p:sldId id="333" r:id="rId46"/>
    <p:sldId id="389" r:id="rId47"/>
    <p:sldId id="390" r:id="rId48"/>
    <p:sldId id="370" r:id="rId49"/>
    <p:sldId id="446" r:id="rId50"/>
    <p:sldId id="371" r:id="rId51"/>
    <p:sldId id="372" r:id="rId52"/>
    <p:sldId id="511" r:id="rId53"/>
    <p:sldId id="512" r:id="rId54"/>
    <p:sldId id="521" r:id="rId55"/>
    <p:sldId id="374" r:id="rId56"/>
    <p:sldId id="375" r:id="rId57"/>
    <p:sldId id="522" r:id="rId58"/>
    <p:sldId id="376" r:id="rId59"/>
    <p:sldId id="377" r:id="rId60"/>
    <p:sldId id="378" r:id="rId61"/>
    <p:sldId id="515" r:id="rId62"/>
    <p:sldId id="516" r:id="rId63"/>
    <p:sldId id="517" r:id="rId64"/>
    <p:sldId id="518" r:id="rId65"/>
    <p:sldId id="519" r:id="rId66"/>
    <p:sldId id="520" r:id="rId67"/>
    <p:sldId id="379" r:id="rId68"/>
    <p:sldId id="435" r:id="rId69"/>
    <p:sldId id="391"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97" r:id="rId85"/>
    <p:sldId id="398" r:id="rId86"/>
    <p:sldId id="399" r:id="rId87"/>
    <p:sldId id="400" r:id="rId88"/>
    <p:sldId id="405" r:id="rId89"/>
    <p:sldId id="447" r:id="rId90"/>
    <p:sldId id="354" r:id="rId91"/>
    <p:sldId id="451" r:id="rId92"/>
    <p:sldId id="452" r:id="rId93"/>
    <p:sldId id="494" r:id="rId94"/>
    <p:sldId id="493" r:id="rId95"/>
    <p:sldId id="497" r:id="rId96"/>
    <p:sldId id="490" r:id="rId97"/>
    <p:sldId id="489" r:id="rId98"/>
    <p:sldId id="453" r:id="rId99"/>
    <p:sldId id="454" r:id="rId100"/>
    <p:sldId id="498" r:id="rId101"/>
    <p:sldId id="455" r:id="rId102"/>
    <p:sldId id="499" r:id="rId103"/>
    <p:sldId id="456" r:id="rId104"/>
    <p:sldId id="485" r:id="rId105"/>
    <p:sldId id="457" r:id="rId106"/>
    <p:sldId id="501" r:id="rId107"/>
    <p:sldId id="458" r:id="rId108"/>
    <p:sldId id="495" r:id="rId109"/>
    <p:sldId id="502" r:id="rId110"/>
    <p:sldId id="492" r:id="rId111"/>
    <p:sldId id="459" r:id="rId112"/>
    <p:sldId id="460" r:id="rId113"/>
    <p:sldId id="461" r:id="rId114"/>
    <p:sldId id="462" r:id="rId115"/>
    <p:sldId id="463" r:id="rId116"/>
    <p:sldId id="486" r:id="rId117"/>
    <p:sldId id="464" r:id="rId118"/>
    <p:sldId id="503" r:id="rId119"/>
    <p:sldId id="465" r:id="rId120"/>
    <p:sldId id="466" r:id="rId121"/>
    <p:sldId id="467" r:id="rId122"/>
    <p:sldId id="468" r:id="rId123"/>
    <p:sldId id="479" r:id="rId124"/>
    <p:sldId id="504" r:id="rId125"/>
    <p:sldId id="469" r:id="rId126"/>
    <p:sldId id="505" r:id="rId127"/>
    <p:sldId id="470" r:id="rId128"/>
    <p:sldId id="506" r:id="rId129"/>
    <p:sldId id="471" r:id="rId130"/>
    <p:sldId id="472" r:id="rId131"/>
    <p:sldId id="507" r:id="rId132"/>
    <p:sldId id="473" r:id="rId133"/>
    <p:sldId id="508" r:id="rId134"/>
    <p:sldId id="480" r:id="rId135"/>
    <p:sldId id="474" r:id="rId136"/>
    <p:sldId id="475" r:id="rId137"/>
    <p:sldId id="509" r:id="rId138"/>
    <p:sldId id="476" r:id="rId139"/>
    <p:sldId id="477" r:id="rId140"/>
    <p:sldId id="481" r:id="rId141"/>
    <p:sldId id="487" r:id="rId142"/>
    <p:sldId id="510" r:id="rId143"/>
    <p:sldId id="482" r:id="rId144"/>
    <p:sldId id="478" r:id="rId145"/>
    <p:sldId id="523" r:id="rId146"/>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EF0129"/>
    <a:srgbClr val="F76C1F"/>
    <a:srgbClr val="666699"/>
    <a:srgbClr val="F8F0D0"/>
    <a:srgbClr val="F2E4AA"/>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2" d="100"/>
          <a:sy n="72" d="100"/>
        </p:scale>
        <p:origin x="1680" y="66"/>
      </p:cViewPr>
      <p:guideLst>
        <p:guide orient="horz" pos="2160"/>
        <p:guide pos="2880"/>
      </p:guideLst>
    </p:cSldViewPr>
  </p:slideViewPr>
  <p:outlineViewPr>
    <p:cViewPr>
      <p:scale>
        <a:sx n="33" d="100"/>
        <a:sy n="33" d="100"/>
      </p:scale>
      <p:origin x="294" y="22084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varScale="1">
      <p:scale>
        <a:sx n="100" d="100"/>
        <a:sy n="100" d="100"/>
      </p:scale>
      <p:origin x="0" y="-317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43.xml"/><Relationship Id="rId18" Type="http://schemas.openxmlformats.org/officeDocument/2006/relationships/slide" Target="slides/slide63.xml"/><Relationship Id="rId3" Type="http://schemas.openxmlformats.org/officeDocument/2006/relationships/slide" Target="slides/slide16.xml"/><Relationship Id="rId7" Type="http://schemas.openxmlformats.org/officeDocument/2006/relationships/slide" Target="slides/slide20.xml"/><Relationship Id="rId12" Type="http://schemas.openxmlformats.org/officeDocument/2006/relationships/slide" Target="slides/slide41.xml"/><Relationship Id="rId17" Type="http://schemas.openxmlformats.org/officeDocument/2006/relationships/slide" Target="slides/slide53.xml"/><Relationship Id="rId2" Type="http://schemas.openxmlformats.org/officeDocument/2006/relationships/slide" Target="slides/slide15.xml"/><Relationship Id="rId16" Type="http://schemas.openxmlformats.org/officeDocument/2006/relationships/slide" Target="slides/slide52.xml"/><Relationship Id="rId20" Type="http://schemas.openxmlformats.org/officeDocument/2006/relationships/slide" Target="slides/slide90.xml"/><Relationship Id="rId1" Type="http://schemas.openxmlformats.org/officeDocument/2006/relationships/slide" Target="slides/slide4.xml"/><Relationship Id="rId6" Type="http://schemas.openxmlformats.org/officeDocument/2006/relationships/slide" Target="slides/slide19.xml"/><Relationship Id="rId11" Type="http://schemas.openxmlformats.org/officeDocument/2006/relationships/slide" Target="slides/slide40.xml"/><Relationship Id="rId5" Type="http://schemas.openxmlformats.org/officeDocument/2006/relationships/slide" Target="slides/slide18.xml"/><Relationship Id="rId15" Type="http://schemas.openxmlformats.org/officeDocument/2006/relationships/slide" Target="slides/slide45.xml"/><Relationship Id="rId10" Type="http://schemas.openxmlformats.org/officeDocument/2006/relationships/slide" Target="slides/slide39.xml"/><Relationship Id="rId19" Type="http://schemas.openxmlformats.org/officeDocument/2006/relationships/slide" Target="slides/slide64.xml"/><Relationship Id="rId4" Type="http://schemas.openxmlformats.org/officeDocument/2006/relationships/slide" Target="slides/slide17.xml"/><Relationship Id="rId9" Type="http://schemas.openxmlformats.org/officeDocument/2006/relationships/slide" Target="slides/slide38.xml"/><Relationship Id="rId14"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5A32C0D7-9D45-4835-BFB7-247A40C50FAB}" type="slidenum">
              <a:rPr lang="en-US"/>
              <a:pPr/>
              <a:t>‹#›</a:t>
            </a:fld>
            <a:endParaRPr lang="en-US"/>
          </a:p>
        </p:txBody>
      </p:sp>
    </p:spTree>
    <p:extLst>
      <p:ext uri="{BB962C8B-B14F-4D97-AF65-F5344CB8AC3E}">
        <p14:creationId xmlns:p14="http://schemas.microsoft.com/office/powerpoint/2010/main" val="3961527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36B38496-180A-4D4F-ACFE-C93596D91FA8}" type="slidenum">
              <a:rPr lang="en-US"/>
              <a:pPr/>
              <a:t>‹#›</a:t>
            </a:fld>
            <a:endParaRPr lang="en-US"/>
          </a:p>
        </p:txBody>
      </p:sp>
    </p:spTree>
    <p:extLst>
      <p:ext uri="{BB962C8B-B14F-4D97-AF65-F5344CB8AC3E}">
        <p14:creationId xmlns:p14="http://schemas.microsoft.com/office/powerpoint/2010/main" val="382415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22D863-BF09-4AEB-88BA-4310C499E459}" type="slidenum">
              <a:rPr lang="en-US"/>
              <a:pPr/>
              <a:t>1</a:t>
            </a:fld>
            <a:endParaRPr lang="en-US"/>
          </a:p>
        </p:txBody>
      </p:sp>
      <p:sp>
        <p:nvSpPr>
          <p:cNvPr id="876546" name="Rectangle 2"/>
          <p:cNvSpPr>
            <a:spLocks noGrp="1" noRot="1" noChangeAspect="1" noChangeArrowheads="1" noTextEdit="1"/>
          </p:cNvSpPr>
          <p:nvPr>
            <p:ph type="sldImg"/>
          </p:nvPr>
        </p:nvSpPr>
        <p:spPr>
          <a:xfrm>
            <a:off x="1262063" y="723900"/>
            <a:ext cx="4779962" cy="3584575"/>
          </a:xfrm>
          <a:ln/>
        </p:spPr>
      </p:sp>
      <p:sp>
        <p:nvSpPr>
          <p:cNvPr id="876547" name="Rectangle 3"/>
          <p:cNvSpPr>
            <a:spLocks noGrp="1" noChangeArrowheads="1"/>
          </p:cNvSpPr>
          <p:nvPr>
            <p:ph type="body" idx="1"/>
          </p:nvPr>
        </p:nvSpPr>
        <p:spPr>
          <a:xfrm>
            <a:off x="973138" y="4554538"/>
            <a:ext cx="5353050" cy="4314825"/>
          </a:xfrm>
        </p:spPr>
        <p:txBody>
          <a:bodyPr/>
          <a:lstStyle/>
          <a:p>
            <a:pPr defTabSz="1036638"/>
            <a:endParaRPr lang="en-US"/>
          </a:p>
        </p:txBody>
      </p:sp>
    </p:spTree>
    <p:extLst>
      <p:ext uri="{BB962C8B-B14F-4D97-AF65-F5344CB8AC3E}">
        <p14:creationId xmlns:p14="http://schemas.microsoft.com/office/powerpoint/2010/main" val="96597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D363643-B260-4597-987C-08795EA809C9}" type="slidenum">
              <a:rPr lang="en-US" smtClean="0"/>
              <a:pPr/>
              <a:t>20</a:t>
            </a:fld>
            <a:endParaRPr lang="en-US"/>
          </a:p>
        </p:txBody>
      </p:sp>
      <p:sp>
        <p:nvSpPr>
          <p:cNvPr id="55299" name="Rectangle 2"/>
          <p:cNvSpPr>
            <a:spLocks noGrp="1" noRot="1" noChangeAspect="1" noChangeArrowheads="1" noTextEdit="1"/>
          </p:cNvSpPr>
          <p:nvPr>
            <p:ph type="sldImg"/>
          </p:nvPr>
        </p:nvSpPr>
        <p:spPr>
          <a:xfrm>
            <a:off x="1254125" y="719138"/>
            <a:ext cx="4794250" cy="3595687"/>
          </a:xfrm>
          <a:ln/>
        </p:spPr>
      </p:sp>
      <p:sp>
        <p:nvSpPr>
          <p:cNvPr id="55300"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242317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09C553A-9344-4450-8531-1B35056A8C86}" type="slidenum">
              <a:rPr lang="en-US" smtClean="0"/>
              <a:pPr/>
              <a:t>24</a:t>
            </a:fld>
            <a:endParaRPr lang="en-US"/>
          </a:p>
        </p:txBody>
      </p:sp>
      <p:sp>
        <p:nvSpPr>
          <p:cNvPr id="56323" name="Rectangle 2"/>
          <p:cNvSpPr>
            <a:spLocks noGrp="1" noRot="1" noChangeAspect="1" noChangeArrowheads="1" noTextEdit="1"/>
          </p:cNvSpPr>
          <p:nvPr>
            <p:ph type="sldImg"/>
          </p:nvPr>
        </p:nvSpPr>
        <p:spPr>
          <a:xfrm>
            <a:off x="1254125" y="719138"/>
            <a:ext cx="4794250" cy="3595687"/>
          </a:xfrm>
          <a:ln/>
        </p:spPr>
      </p:sp>
      <p:sp>
        <p:nvSpPr>
          <p:cNvPr id="56324"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3820994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C8FEE-265C-4D94-B6F9-C78F7A3BA49A}" type="slidenum">
              <a:rPr lang="en-US"/>
              <a:pPr/>
              <a:t>32</a:t>
            </a:fld>
            <a:endParaRPr lang="en-US"/>
          </a:p>
        </p:txBody>
      </p:sp>
      <p:sp>
        <p:nvSpPr>
          <p:cNvPr id="1649666" name="Rectangle 2"/>
          <p:cNvSpPr>
            <a:spLocks noGrp="1" noRot="1" noChangeAspect="1" noChangeArrowheads="1" noTextEdit="1"/>
          </p:cNvSpPr>
          <p:nvPr>
            <p:ph type="sldImg"/>
          </p:nvPr>
        </p:nvSpPr>
        <p:spPr>
          <a:xfrm>
            <a:off x="1254125" y="719138"/>
            <a:ext cx="4794250" cy="3595687"/>
          </a:xfrm>
          <a:ln/>
        </p:spPr>
      </p:sp>
      <p:sp>
        <p:nvSpPr>
          <p:cNvPr id="164966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90117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C2DD4-5078-48B7-B950-2090AB62D0C3}" type="slidenum">
              <a:rPr lang="en-US"/>
              <a:pPr/>
              <a:t>33</a:t>
            </a:fld>
            <a:endParaRPr lang="en-US"/>
          </a:p>
        </p:txBody>
      </p:sp>
      <p:sp>
        <p:nvSpPr>
          <p:cNvPr id="1651714" name="Rectangle 2"/>
          <p:cNvSpPr>
            <a:spLocks noGrp="1" noRot="1" noChangeAspect="1" noChangeArrowheads="1" noTextEdit="1"/>
          </p:cNvSpPr>
          <p:nvPr>
            <p:ph type="sldImg"/>
          </p:nvPr>
        </p:nvSpPr>
        <p:spPr>
          <a:xfrm>
            <a:off x="1254125" y="719138"/>
            <a:ext cx="4794250" cy="3595687"/>
          </a:xfrm>
          <a:ln/>
        </p:spPr>
      </p:sp>
      <p:sp>
        <p:nvSpPr>
          <p:cNvPr id="165171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669662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A6152A-A627-4399-AD16-FE92E32FEB94}" type="slidenum">
              <a:rPr lang="en-US"/>
              <a:pPr/>
              <a:t>34</a:t>
            </a:fld>
            <a:endParaRPr lang="en-US"/>
          </a:p>
        </p:txBody>
      </p:sp>
      <p:sp>
        <p:nvSpPr>
          <p:cNvPr id="1686530" name="Rectangle 2"/>
          <p:cNvSpPr>
            <a:spLocks noGrp="1" noRot="1" noChangeAspect="1" noChangeArrowheads="1" noTextEdit="1"/>
          </p:cNvSpPr>
          <p:nvPr>
            <p:ph type="sldImg"/>
          </p:nvPr>
        </p:nvSpPr>
        <p:spPr>
          <a:xfrm>
            <a:off x="1254125" y="719138"/>
            <a:ext cx="4794250" cy="3595687"/>
          </a:xfrm>
          <a:ln/>
        </p:spPr>
      </p:sp>
      <p:sp>
        <p:nvSpPr>
          <p:cNvPr id="168653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373753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AFC9D-6126-4F70-9AFA-F9CD33933615}" type="slidenum">
              <a:rPr lang="en-US"/>
              <a:pPr/>
              <a:t>38</a:t>
            </a:fld>
            <a:endParaRPr lang="en-US"/>
          </a:p>
        </p:txBody>
      </p:sp>
      <p:sp>
        <p:nvSpPr>
          <p:cNvPr id="1653762" name="Rectangle 2"/>
          <p:cNvSpPr>
            <a:spLocks noGrp="1" noRot="1" noChangeAspect="1" noChangeArrowheads="1" noTextEdit="1"/>
          </p:cNvSpPr>
          <p:nvPr>
            <p:ph type="sldImg"/>
          </p:nvPr>
        </p:nvSpPr>
        <p:spPr>
          <a:xfrm>
            <a:off x="1254125" y="719138"/>
            <a:ext cx="4794250" cy="3595687"/>
          </a:xfrm>
          <a:ln/>
        </p:spPr>
      </p:sp>
      <p:sp>
        <p:nvSpPr>
          <p:cNvPr id="165376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916442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F4B75-73CC-4FD7-B552-EEF958555DD7}" type="slidenum">
              <a:rPr lang="en-US"/>
              <a:pPr/>
              <a:t>39</a:t>
            </a:fld>
            <a:endParaRPr lang="en-US"/>
          </a:p>
        </p:txBody>
      </p:sp>
      <p:sp>
        <p:nvSpPr>
          <p:cNvPr id="1655810" name="Rectangle 2"/>
          <p:cNvSpPr>
            <a:spLocks noGrp="1" noRot="1" noChangeAspect="1" noChangeArrowheads="1" noTextEdit="1"/>
          </p:cNvSpPr>
          <p:nvPr>
            <p:ph type="sldImg"/>
          </p:nvPr>
        </p:nvSpPr>
        <p:spPr>
          <a:xfrm>
            <a:off x="1254125" y="719138"/>
            <a:ext cx="4794250" cy="3595687"/>
          </a:xfrm>
          <a:ln/>
        </p:spPr>
      </p:sp>
      <p:sp>
        <p:nvSpPr>
          <p:cNvPr id="165581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40278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F4B75-73CC-4FD7-B552-EEF958555DD7}" type="slidenum">
              <a:rPr lang="en-US"/>
              <a:pPr/>
              <a:t>40</a:t>
            </a:fld>
            <a:endParaRPr lang="en-US"/>
          </a:p>
        </p:txBody>
      </p:sp>
      <p:sp>
        <p:nvSpPr>
          <p:cNvPr id="1655810" name="Rectangle 2"/>
          <p:cNvSpPr>
            <a:spLocks noGrp="1" noRot="1" noChangeAspect="1" noChangeArrowheads="1" noTextEdit="1"/>
          </p:cNvSpPr>
          <p:nvPr>
            <p:ph type="sldImg"/>
          </p:nvPr>
        </p:nvSpPr>
        <p:spPr>
          <a:xfrm>
            <a:off x="1254125" y="719138"/>
            <a:ext cx="4794250" cy="3595687"/>
          </a:xfrm>
          <a:ln/>
        </p:spPr>
      </p:sp>
      <p:sp>
        <p:nvSpPr>
          <p:cNvPr id="165581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059260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6EBFE-BC6D-49E4-8D66-12071D1C1639}" type="slidenum">
              <a:rPr lang="en-US"/>
              <a:pPr/>
              <a:t>41</a:t>
            </a:fld>
            <a:endParaRPr lang="en-US"/>
          </a:p>
        </p:txBody>
      </p:sp>
      <p:sp>
        <p:nvSpPr>
          <p:cNvPr id="1661954" name="Rectangle 2"/>
          <p:cNvSpPr>
            <a:spLocks noGrp="1" noRot="1" noChangeAspect="1" noChangeArrowheads="1" noTextEdit="1"/>
          </p:cNvSpPr>
          <p:nvPr>
            <p:ph type="sldImg"/>
          </p:nvPr>
        </p:nvSpPr>
        <p:spPr>
          <a:xfrm>
            <a:off x="1254125" y="719138"/>
            <a:ext cx="4794250" cy="3595687"/>
          </a:xfrm>
          <a:ln/>
        </p:spPr>
      </p:sp>
      <p:sp>
        <p:nvSpPr>
          <p:cNvPr id="166195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566377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en-US"/>
              <a:t>Minimum Spanning Tree</a:t>
            </a:r>
          </a:p>
        </p:txBody>
      </p:sp>
      <p:sp>
        <p:nvSpPr>
          <p:cNvPr id="21507" name="Rectangle 3"/>
          <p:cNvSpPr>
            <a:spLocks noGrp="1" noChangeArrowheads="1"/>
          </p:cNvSpPr>
          <p:nvPr>
            <p:ph type="dt" sz="quarter" idx="1"/>
          </p:nvPr>
        </p:nvSpPr>
        <p:spPr>
          <a:noFill/>
        </p:spPr>
        <p:txBody>
          <a:bodyPr/>
          <a:lstStyle/>
          <a:p>
            <a:fld id="{64A31595-B08F-466F-96EA-89221BC012E8}" type="datetime8">
              <a:rPr lang="en-US"/>
              <a:pPr/>
              <a:t>11/18/2017 1:29 PM</a:t>
            </a:fld>
            <a:endParaRPr lang="en-US"/>
          </a:p>
        </p:txBody>
      </p:sp>
      <p:sp>
        <p:nvSpPr>
          <p:cNvPr id="21508" name="Rectangle 7"/>
          <p:cNvSpPr>
            <a:spLocks noGrp="1" noChangeArrowheads="1"/>
          </p:cNvSpPr>
          <p:nvPr>
            <p:ph type="sldNum" sz="quarter" idx="5"/>
          </p:nvPr>
        </p:nvSpPr>
        <p:spPr>
          <a:noFill/>
        </p:spPr>
        <p:txBody>
          <a:bodyPr/>
          <a:lstStyle/>
          <a:p>
            <a:fld id="{C170ADDE-9293-4918-B866-9DD97B57080E}" type="slidenum">
              <a:rPr lang="en-US"/>
              <a:pPr/>
              <a:t>43</a:t>
            </a:fld>
            <a:endParaRPr lang="en-US"/>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476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774F-1775-4CC3-ACAB-AC8BAA247868}" type="slidenum">
              <a:rPr lang="en-US"/>
              <a:pPr/>
              <a:t>2</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98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037C67-1A0F-4874-BEC0-7454E24B6B58}" type="slidenum">
              <a:rPr lang="en-US" smtClean="0"/>
              <a:pPr/>
              <a:t>44</a:t>
            </a:fld>
            <a:endParaRPr lang="en-US"/>
          </a:p>
        </p:txBody>
      </p:sp>
      <p:sp>
        <p:nvSpPr>
          <p:cNvPr id="48131" name="Rectangle 2"/>
          <p:cNvSpPr>
            <a:spLocks noGrp="1" noRot="1" noChangeAspect="1" noChangeArrowheads="1" noTextEdit="1"/>
          </p:cNvSpPr>
          <p:nvPr>
            <p:ph type="sldImg"/>
          </p:nvPr>
        </p:nvSpPr>
        <p:spPr>
          <a:xfrm>
            <a:off x="1254125" y="719138"/>
            <a:ext cx="4794250" cy="3595687"/>
          </a:xfrm>
          <a:ln/>
        </p:spPr>
      </p:sp>
      <p:sp>
        <p:nvSpPr>
          <p:cNvPr id="48132"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4255195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376D1-A375-4E71-8AC0-38A2359C9841}" type="slidenum">
              <a:rPr lang="en-US"/>
              <a:pPr/>
              <a:t>45</a:t>
            </a:fld>
            <a:endParaRPr lang="en-US"/>
          </a:p>
        </p:txBody>
      </p:sp>
      <p:sp>
        <p:nvSpPr>
          <p:cNvPr id="1672194" name="Rectangle 2"/>
          <p:cNvSpPr>
            <a:spLocks noGrp="1" noRot="1" noChangeAspect="1" noChangeArrowheads="1" noTextEdit="1"/>
          </p:cNvSpPr>
          <p:nvPr>
            <p:ph type="sldImg"/>
          </p:nvPr>
        </p:nvSpPr>
        <p:spPr>
          <a:xfrm>
            <a:off x="1254125" y="719138"/>
            <a:ext cx="4794250" cy="3595687"/>
          </a:xfrm>
          <a:ln/>
        </p:spPr>
      </p:sp>
      <p:sp>
        <p:nvSpPr>
          <p:cNvPr id="167219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439830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B1952-4293-4056-A87A-0132480F80EE}" type="slidenum">
              <a:rPr lang="en-US"/>
              <a:pPr/>
              <a:t>46</a:t>
            </a:fld>
            <a:endParaRPr lang="en-US"/>
          </a:p>
        </p:txBody>
      </p:sp>
      <p:sp>
        <p:nvSpPr>
          <p:cNvPr id="1674242" name="Rectangle 2"/>
          <p:cNvSpPr>
            <a:spLocks noGrp="1" noRot="1" noChangeAspect="1" noChangeArrowheads="1" noTextEdit="1"/>
          </p:cNvSpPr>
          <p:nvPr>
            <p:ph type="sldImg"/>
          </p:nvPr>
        </p:nvSpPr>
        <p:spPr>
          <a:xfrm>
            <a:off x="1254125" y="719138"/>
            <a:ext cx="4794250" cy="3595687"/>
          </a:xfrm>
          <a:ln/>
        </p:spPr>
      </p:sp>
      <p:sp>
        <p:nvSpPr>
          <p:cNvPr id="167424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712949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5A1C9-3736-49E9-BF31-69E19D6A2BC6}" type="slidenum">
              <a:rPr lang="en-US"/>
              <a:pPr/>
              <a:t>47</a:t>
            </a:fld>
            <a:endParaRPr lang="en-US"/>
          </a:p>
        </p:txBody>
      </p:sp>
      <p:sp>
        <p:nvSpPr>
          <p:cNvPr id="1676290" name="Rectangle 2"/>
          <p:cNvSpPr>
            <a:spLocks noGrp="1" noRot="1" noChangeAspect="1" noChangeArrowheads="1" noTextEdit="1"/>
          </p:cNvSpPr>
          <p:nvPr>
            <p:ph type="sldImg"/>
          </p:nvPr>
        </p:nvSpPr>
        <p:spPr>
          <a:xfrm>
            <a:off x="1254125" y="719138"/>
            <a:ext cx="4794250" cy="3595687"/>
          </a:xfrm>
          <a:ln/>
        </p:spPr>
      </p:sp>
      <p:sp>
        <p:nvSpPr>
          <p:cNvPr id="167629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890660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6738-F25C-4342-924F-C844DBC09386}" type="slidenum">
              <a:rPr lang="en-US"/>
              <a:pPr/>
              <a:t>52</a:t>
            </a:fld>
            <a:endParaRPr lang="en-US"/>
          </a:p>
        </p:txBody>
      </p:sp>
      <p:sp>
        <p:nvSpPr>
          <p:cNvPr id="1715202" name="Rectangle 2"/>
          <p:cNvSpPr>
            <a:spLocks noGrp="1" noRot="1" noChangeAspect="1" noChangeArrowheads="1" noTextEdit="1"/>
          </p:cNvSpPr>
          <p:nvPr>
            <p:ph type="sldImg"/>
          </p:nvPr>
        </p:nvSpPr>
        <p:spPr>
          <a:xfrm>
            <a:off x="1254125" y="719138"/>
            <a:ext cx="4794250" cy="3595687"/>
          </a:xfrm>
          <a:ln/>
        </p:spPr>
      </p:sp>
      <p:sp>
        <p:nvSpPr>
          <p:cNvPr id="171520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521081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6738-F25C-4342-924F-C844DBC09386}" type="slidenum">
              <a:rPr lang="en-US"/>
              <a:pPr/>
              <a:t>53</a:t>
            </a:fld>
            <a:endParaRPr lang="en-US"/>
          </a:p>
        </p:txBody>
      </p:sp>
      <p:sp>
        <p:nvSpPr>
          <p:cNvPr id="1715202" name="Rectangle 2"/>
          <p:cNvSpPr>
            <a:spLocks noGrp="1" noRot="1" noChangeAspect="1" noChangeArrowheads="1" noTextEdit="1"/>
          </p:cNvSpPr>
          <p:nvPr>
            <p:ph type="sldImg"/>
          </p:nvPr>
        </p:nvSpPr>
        <p:spPr>
          <a:xfrm>
            <a:off x="1254125" y="719138"/>
            <a:ext cx="4794250" cy="3595687"/>
          </a:xfrm>
          <a:ln/>
        </p:spPr>
      </p:sp>
      <p:sp>
        <p:nvSpPr>
          <p:cNvPr id="171520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40606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D2512-E3B8-4B6E-BD8E-58DD89F114FE}" type="slidenum">
              <a:rPr lang="en-US"/>
              <a:pPr/>
              <a:t>54</a:t>
            </a:fld>
            <a:endParaRPr lang="en-US"/>
          </a:p>
        </p:txBody>
      </p:sp>
      <p:sp>
        <p:nvSpPr>
          <p:cNvPr id="1717250" name="Rectangle 2"/>
          <p:cNvSpPr>
            <a:spLocks noGrp="1" noRot="1" noChangeAspect="1" noChangeArrowheads="1" noTextEdit="1"/>
          </p:cNvSpPr>
          <p:nvPr>
            <p:ph type="sldImg"/>
          </p:nvPr>
        </p:nvSpPr>
        <p:spPr>
          <a:xfrm>
            <a:off x="1254125" y="719138"/>
            <a:ext cx="4794250" cy="3595687"/>
          </a:xfrm>
          <a:ln/>
        </p:spPr>
      </p:sp>
      <p:sp>
        <p:nvSpPr>
          <p:cNvPr id="171725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246412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D2512-E3B8-4B6E-BD8E-58DD89F114FE}" type="slidenum">
              <a:rPr lang="en-US"/>
              <a:pPr/>
              <a:t>57</a:t>
            </a:fld>
            <a:endParaRPr lang="en-US"/>
          </a:p>
        </p:txBody>
      </p:sp>
      <p:sp>
        <p:nvSpPr>
          <p:cNvPr id="1717250" name="Rectangle 2"/>
          <p:cNvSpPr>
            <a:spLocks noGrp="1" noRot="1" noChangeAspect="1" noChangeArrowheads="1" noTextEdit="1"/>
          </p:cNvSpPr>
          <p:nvPr>
            <p:ph type="sldImg"/>
          </p:nvPr>
        </p:nvSpPr>
        <p:spPr>
          <a:xfrm>
            <a:off x="1254125" y="719138"/>
            <a:ext cx="4794250" cy="3595687"/>
          </a:xfrm>
          <a:ln/>
        </p:spPr>
      </p:sp>
      <p:sp>
        <p:nvSpPr>
          <p:cNvPr id="171725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608604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E4EC6-F02E-464F-BF65-5EBADBEF773C}" type="slidenum">
              <a:rPr lang="en-US"/>
              <a:pPr/>
              <a:t>61</a:t>
            </a:fld>
            <a:endParaRPr lang="en-US"/>
          </a:p>
        </p:txBody>
      </p:sp>
      <p:sp>
        <p:nvSpPr>
          <p:cNvPr id="1719298" name="Rectangle 2"/>
          <p:cNvSpPr>
            <a:spLocks noGrp="1" noRot="1" noChangeAspect="1" noChangeArrowheads="1" noTextEdit="1"/>
          </p:cNvSpPr>
          <p:nvPr>
            <p:ph type="sldImg"/>
          </p:nvPr>
        </p:nvSpPr>
        <p:spPr>
          <a:xfrm>
            <a:off x="1254125" y="719138"/>
            <a:ext cx="4794250" cy="3595687"/>
          </a:xfrm>
          <a:ln/>
        </p:spPr>
      </p:sp>
      <p:sp>
        <p:nvSpPr>
          <p:cNvPr id="171929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473115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75E662-CD51-4065-B425-D4F97E44D668}" type="slidenum">
              <a:rPr lang="en-US"/>
              <a:pPr/>
              <a:t>62</a:t>
            </a:fld>
            <a:endParaRPr lang="en-US"/>
          </a:p>
        </p:txBody>
      </p:sp>
      <p:sp>
        <p:nvSpPr>
          <p:cNvPr id="1721346" name="Rectangle 2"/>
          <p:cNvSpPr>
            <a:spLocks noGrp="1" noRot="1" noChangeAspect="1" noChangeArrowheads="1" noTextEdit="1"/>
          </p:cNvSpPr>
          <p:nvPr>
            <p:ph type="sldImg"/>
          </p:nvPr>
        </p:nvSpPr>
        <p:spPr>
          <a:xfrm>
            <a:off x="1254125" y="719138"/>
            <a:ext cx="4794250" cy="3595687"/>
          </a:xfrm>
          <a:ln/>
        </p:spPr>
      </p:sp>
      <p:sp>
        <p:nvSpPr>
          <p:cNvPr id="172134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60875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6E3FD5A-B327-4EC6-A116-5405051B12A0}" type="slidenum">
              <a:rPr lang="en-US" smtClean="0"/>
              <a:pPr/>
              <a:t>4</a:t>
            </a:fld>
            <a:endParaRPr lang="en-US"/>
          </a:p>
        </p:txBody>
      </p:sp>
      <p:sp>
        <p:nvSpPr>
          <p:cNvPr id="59395" name="Rectangle 2"/>
          <p:cNvSpPr>
            <a:spLocks noGrp="1" noRot="1" noChangeAspect="1" noChangeArrowheads="1" noTextEdit="1"/>
          </p:cNvSpPr>
          <p:nvPr>
            <p:ph type="sldImg"/>
          </p:nvPr>
        </p:nvSpPr>
        <p:spPr>
          <a:xfrm>
            <a:off x="1254125" y="719138"/>
            <a:ext cx="4794250" cy="3595687"/>
          </a:xfrm>
          <a:ln/>
        </p:spPr>
      </p:sp>
      <p:sp>
        <p:nvSpPr>
          <p:cNvPr id="59396"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2987784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6738-F25C-4342-924F-C844DBC09386}" type="slidenum">
              <a:rPr lang="en-US"/>
              <a:pPr/>
              <a:t>63</a:t>
            </a:fld>
            <a:endParaRPr lang="en-US"/>
          </a:p>
        </p:txBody>
      </p:sp>
      <p:sp>
        <p:nvSpPr>
          <p:cNvPr id="1715202" name="Rectangle 2"/>
          <p:cNvSpPr>
            <a:spLocks noGrp="1" noRot="1" noChangeAspect="1" noChangeArrowheads="1" noTextEdit="1"/>
          </p:cNvSpPr>
          <p:nvPr>
            <p:ph type="sldImg"/>
          </p:nvPr>
        </p:nvSpPr>
        <p:spPr>
          <a:xfrm>
            <a:off x="1254125" y="719138"/>
            <a:ext cx="4794250" cy="3595687"/>
          </a:xfrm>
          <a:ln/>
        </p:spPr>
      </p:sp>
      <p:sp>
        <p:nvSpPr>
          <p:cNvPr id="171520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9916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6738-F25C-4342-924F-C844DBC09386}" type="slidenum">
              <a:rPr lang="en-US"/>
              <a:pPr/>
              <a:t>64</a:t>
            </a:fld>
            <a:endParaRPr lang="en-US"/>
          </a:p>
        </p:txBody>
      </p:sp>
      <p:sp>
        <p:nvSpPr>
          <p:cNvPr id="1715202" name="Rectangle 2"/>
          <p:cNvSpPr>
            <a:spLocks noGrp="1" noRot="1" noChangeAspect="1" noChangeArrowheads="1" noTextEdit="1"/>
          </p:cNvSpPr>
          <p:nvPr>
            <p:ph type="sldImg"/>
          </p:nvPr>
        </p:nvSpPr>
        <p:spPr>
          <a:xfrm>
            <a:off x="1254125" y="719138"/>
            <a:ext cx="4794250" cy="3595687"/>
          </a:xfrm>
          <a:ln/>
        </p:spPr>
      </p:sp>
      <p:sp>
        <p:nvSpPr>
          <p:cNvPr id="171520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6579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5E2D4-CC6A-4C92-8FF0-A9120F2FDF82}" type="slidenum">
              <a:rPr lang="en-US"/>
              <a:pPr/>
              <a:t>65</a:t>
            </a:fld>
            <a:endParaRPr lang="en-US"/>
          </a:p>
        </p:txBody>
      </p:sp>
      <p:sp>
        <p:nvSpPr>
          <p:cNvPr id="1723394" name="Rectangle 2"/>
          <p:cNvSpPr>
            <a:spLocks noGrp="1" noRot="1" noChangeAspect="1" noChangeArrowheads="1" noTextEdit="1"/>
          </p:cNvSpPr>
          <p:nvPr>
            <p:ph type="sldImg"/>
          </p:nvPr>
        </p:nvSpPr>
        <p:spPr>
          <a:xfrm>
            <a:off x="1254125" y="719138"/>
            <a:ext cx="4794250" cy="3595687"/>
          </a:xfrm>
          <a:ln/>
        </p:spPr>
      </p:sp>
      <p:sp>
        <p:nvSpPr>
          <p:cNvPr id="172339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31773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5E2D4-CC6A-4C92-8FF0-A9120F2FDF82}" type="slidenum">
              <a:rPr lang="en-US"/>
              <a:pPr/>
              <a:t>66</a:t>
            </a:fld>
            <a:endParaRPr lang="en-US"/>
          </a:p>
        </p:txBody>
      </p:sp>
      <p:sp>
        <p:nvSpPr>
          <p:cNvPr id="1723394" name="Rectangle 2"/>
          <p:cNvSpPr>
            <a:spLocks noGrp="1" noRot="1" noChangeAspect="1" noChangeArrowheads="1" noTextEdit="1"/>
          </p:cNvSpPr>
          <p:nvPr>
            <p:ph type="sldImg"/>
          </p:nvPr>
        </p:nvSpPr>
        <p:spPr>
          <a:xfrm>
            <a:off x="1254125" y="719138"/>
            <a:ext cx="4794250" cy="3595687"/>
          </a:xfrm>
          <a:ln/>
        </p:spPr>
      </p:sp>
      <p:sp>
        <p:nvSpPr>
          <p:cNvPr id="172339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522975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A6152A-A627-4399-AD16-FE92E32FEB94}" type="slidenum">
              <a:rPr lang="en-US"/>
              <a:pPr/>
              <a:t>70</a:t>
            </a:fld>
            <a:endParaRPr lang="en-US"/>
          </a:p>
        </p:txBody>
      </p:sp>
      <p:sp>
        <p:nvSpPr>
          <p:cNvPr id="1686530" name="Rectangle 2"/>
          <p:cNvSpPr>
            <a:spLocks noGrp="1" noRot="1" noChangeAspect="1" noChangeArrowheads="1" noTextEdit="1"/>
          </p:cNvSpPr>
          <p:nvPr>
            <p:ph type="sldImg"/>
          </p:nvPr>
        </p:nvSpPr>
        <p:spPr>
          <a:xfrm>
            <a:off x="1254125" y="719138"/>
            <a:ext cx="4794250" cy="3595687"/>
          </a:xfrm>
          <a:ln/>
        </p:spPr>
      </p:sp>
      <p:sp>
        <p:nvSpPr>
          <p:cNvPr id="168653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660415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80DFA-5CB2-40BC-9BA8-0BF596279DB2}" type="slidenum">
              <a:rPr lang="en-US"/>
              <a:pPr/>
              <a:t>71</a:t>
            </a:fld>
            <a:endParaRPr lang="en-US"/>
          </a:p>
        </p:txBody>
      </p:sp>
      <p:sp>
        <p:nvSpPr>
          <p:cNvPr id="1688578" name="Rectangle 2"/>
          <p:cNvSpPr>
            <a:spLocks noGrp="1" noRot="1" noChangeAspect="1" noChangeArrowheads="1" noTextEdit="1"/>
          </p:cNvSpPr>
          <p:nvPr>
            <p:ph type="sldImg"/>
          </p:nvPr>
        </p:nvSpPr>
        <p:spPr>
          <a:xfrm>
            <a:off x="1254125" y="719138"/>
            <a:ext cx="4794250" cy="3595687"/>
          </a:xfrm>
          <a:ln/>
        </p:spPr>
      </p:sp>
      <p:sp>
        <p:nvSpPr>
          <p:cNvPr id="168857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744194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03715-5B7C-4A33-A7F1-0EDB6ECFB805}" type="slidenum">
              <a:rPr lang="en-US"/>
              <a:pPr/>
              <a:t>72</a:t>
            </a:fld>
            <a:endParaRPr lang="en-US"/>
          </a:p>
        </p:txBody>
      </p:sp>
      <p:sp>
        <p:nvSpPr>
          <p:cNvPr id="1690626" name="Rectangle 2"/>
          <p:cNvSpPr>
            <a:spLocks noGrp="1" noRot="1" noChangeAspect="1" noChangeArrowheads="1" noTextEdit="1"/>
          </p:cNvSpPr>
          <p:nvPr>
            <p:ph type="sldImg"/>
          </p:nvPr>
        </p:nvSpPr>
        <p:spPr>
          <a:xfrm>
            <a:off x="1254125" y="719138"/>
            <a:ext cx="4794250" cy="3595687"/>
          </a:xfrm>
          <a:ln/>
        </p:spPr>
      </p:sp>
      <p:sp>
        <p:nvSpPr>
          <p:cNvPr id="169062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653272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F21C6-F297-4247-B28C-89A46D7963D6}" type="slidenum">
              <a:rPr lang="en-US"/>
              <a:pPr/>
              <a:t>73</a:t>
            </a:fld>
            <a:endParaRPr lang="en-US"/>
          </a:p>
        </p:txBody>
      </p:sp>
      <p:sp>
        <p:nvSpPr>
          <p:cNvPr id="1692674" name="Rectangle 2"/>
          <p:cNvSpPr>
            <a:spLocks noGrp="1" noRot="1" noChangeAspect="1" noChangeArrowheads="1" noTextEdit="1"/>
          </p:cNvSpPr>
          <p:nvPr>
            <p:ph type="sldImg"/>
          </p:nvPr>
        </p:nvSpPr>
        <p:spPr>
          <a:xfrm>
            <a:off x="1254125" y="719138"/>
            <a:ext cx="4794250" cy="3595687"/>
          </a:xfrm>
          <a:ln/>
        </p:spPr>
      </p:sp>
      <p:sp>
        <p:nvSpPr>
          <p:cNvPr id="169267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250450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D4ECA1-41C5-4188-8D3C-3C0F65C845A2}" type="slidenum">
              <a:rPr lang="en-US"/>
              <a:pPr/>
              <a:t>74</a:t>
            </a:fld>
            <a:endParaRPr lang="en-US"/>
          </a:p>
        </p:txBody>
      </p:sp>
      <p:sp>
        <p:nvSpPr>
          <p:cNvPr id="1694722" name="Rectangle 2"/>
          <p:cNvSpPr>
            <a:spLocks noGrp="1" noRot="1" noChangeAspect="1" noChangeArrowheads="1" noTextEdit="1"/>
          </p:cNvSpPr>
          <p:nvPr>
            <p:ph type="sldImg"/>
          </p:nvPr>
        </p:nvSpPr>
        <p:spPr>
          <a:xfrm>
            <a:off x="1254125" y="719138"/>
            <a:ext cx="4794250" cy="3595687"/>
          </a:xfrm>
          <a:ln/>
        </p:spPr>
      </p:sp>
      <p:sp>
        <p:nvSpPr>
          <p:cNvPr id="169472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858841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0FD72-BD40-435B-9FB5-B6044387093B}" type="slidenum">
              <a:rPr lang="en-US"/>
              <a:pPr/>
              <a:t>75</a:t>
            </a:fld>
            <a:endParaRPr lang="en-US"/>
          </a:p>
        </p:txBody>
      </p:sp>
      <p:sp>
        <p:nvSpPr>
          <p:cNvPr id="1696770" name="Rectangle 2"/>
          <p:cNvSpPr>
            <a:spLocks noGrp="1" noRot="1" noChangeAspect="1" noChangeArrowheads="1" noTextEdit="1"/>
          </p:cNvSpPr>
          <p:nvPr>
            <p:ph type="sldImg"/>
          </p:nvPr>
        </p:nvSpPr>
        <p:spPr>
          <a:xfrm>
            <a:off x="1254125" y="719138"/>
            <a:ext cx="4794250" cy="3595687"/>
          </a:xfrm>
          <a:ln/>
        </p:spPr>
      </p:sp>
      <p:sp>
        <p:nvSpPr>
          <p:cNvPr id="169677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37716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p:spPr>
        <p:txBody>
          <a:bodyPr/>
          <a:lstStyle/>
          <a:p>
            <a:r>
              <a:rPr lang="en-US"/>
              <a:t>Campus Tour</a:t>
            </a:r>
          </a:p>
        </p:txBody>
      </p:sp>
      <p:sp>
        <p:nvSpPr>
          <p:cNvPr id="15363" name="Rectangle 3"/>
          <p:cNvSpPr>
            <a:spLocks noGrp="1" noChangeArrowheads="1"/>
          </p:cNvSpPr>
          <p:nvPr>
            <p:ph type="dt" sz="quarter" idx="1"/>
          </p:nvPr>
        </p:nvSpPr>
        <p:spPr>
          <a:noFill/>
        </p:spPr>
        <p:txBody>
          <a:bodyPr/>
          <a:lstStyle/>
          <a:p>
            <a:fld id="{F331D5F7-4BD4-448A-984F-F33E392A8758}" type="datetime8">
              <a:rPr lang="en-US"/>
              <a:pPr/>
              <a:t>11/18/2017 1:29 PM</a:t>
            </a:fld>
            <a:endParaRPr lang="en-US"/>
          </a:p>
        </p:txBody>
      </p:sp>
      <p:sp>
        <p:nvSpPr>
          <p:cNvPr id="15364" name="Rectangle 7"/>
          <p:cNvSpPr>
            <a:spLocks noGrp="1" noChangeArrowheads="1"/>
          </p:cNvSpPr>
          <p:nvPr>
            <p:ph type="sldNum" sz="quarter" idx="5"/>
          </p:nvPr>
        </p:nvSpPr>
        <p:spPr>
          <a:noFill/>
        </p:spPr>
        <p:txBody>
          <a:bodyPr/>
          <a:lstStyle/>
          <a:p>
            <a:fld id="{899DB81C-E685-4457-8F37-16FD688FDBD6}" type="slidenum">
              <a:rPr lang="en-US"/>
              <a:pPr/>
              <a:t>11</a:t>
            </a:fld>
            <a:endParaRPr lang="en-US"/>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37211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3F17DD-2FB7-4256-900B-48A09CD76EE5}" type="slidenum">
              <a:rPr lang="en-US"/>
              <a:pPr/>
              <a:t>76</a:t>
            </a:fld>
            <a:endParaRPr lang="en-US"/>
          </a:p>
        </p:txBody>
      </p:sp>
      <p:sp>
        <p:nvSpPr>
          <p:cNvPr id="1698818" name="Rectangle 2"/>
          <p:cNvSpPr>
            <a:spLocks noGrp="1" noRot="1" noChangeAspect="1" noChangeArrowheads="1" noTextEdit="1"/>
          </p:cNvSpPr>
          <p:nvPr>
            <p:ph type="sldImg"/>
          </p:nvPr>
        </p:nvSpPr>
        <p:spPr>
          <a:xfrm>
            <a:off x="1254125" y="719138"/>
            <a:ext cx="4794250" cy="3595687"/>
          </a:xfrm>
          <a:ln/>
        </p:spPr>
      </p:sp>
      <p:sp>
        <p:nvSpPr>
          <p:cNvPr id="169881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930235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500F9-E4F6-4340-B4FC-147DC4EBE211}" type="slidenum">
              <a:rPr lang="en-US"/>
              <a:pPr/>
              <a:t>77</a:t>
            </a:fld>
            <a:endParaRPr lang="en-US"/>
          </a:p>
        </p:txBody>
      </p:sp>
      <p:sp>
        <p:nvSpPr>
          <p:cNvPr id="1700866" name="Rectangle 2"/>
          <p:cNvSpPr>
            <a:spLocks noGrp="1" noRot="1" noChangeAspect="1" noChangeArrowheads="1" noTextEdit="1"/>
          </p:cNvSpPr>
          <p:nvPr>
            <p:ph type="sldImg"/>
          </p:nvPr>
        </p:nvSpPr>
        <p:spPr>
          <a:xfrm>
            <a:off x="1254125" y="719138"/>
            <a:ext cx="4794250" cy="3595687"/>
          </a:xfrm>
          <a:ln/>
        </p:spPr>
      </p:sp>
      <p:sp>
        <p:nvSpPr>
          <p:cNvPr id="170086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351274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4C91D-5F75-468F-AEFD-8A7FBF070E6C}" type="slidenum">
              <a:rPr lang="en-US"/>
              <a:pPr/>
              <a:t>78</a:t>
            </a:fld>
            <a:endParaRPr lang="en-US"/>
          </a:p>
        </p:txBody>
      </p:sp>
      <p:sp>
        <p:nvSpPr>
          <p:cNvPr id="1702914" name="Rectangle 2"/>
          <p:cNvSpPr>
            <a:spLocks noGrp="1" noRot="1" noChangeAspect="1" noChangeArrowheads="1" noTextEdit="1"/>
          </p:cNvSpPr>
          <p:nvPr>
            <p:ph type="sldImg"/>
          </p:nvPr>
        </p:nvSpPr>
        <p:spPr>
          <a:xfrm>
            <a:off x="1254125" y="719138"/>
            <a:ext cx="4794250" cy="3595687"/>
          </a:xfrm>
          <a:ln/>
        </p:spPr>
      </p:sp>
      <p:sp>
        <p:nvSpPr>
          <p:cNvPr id="170291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872667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96D00E-59B1-47D9-B36B-4ECD26CE205E}" type="slidenum">
              <a:rPr lang="en-US"/>
              <a:pPr/>
              <a:t>79</a:t>
            </a:fld>
            <a:endParaRPr lang="en-US"/>
          </a:p>
        </p:txBody>
      </p:sp>
      <p:sp>
        <p:nvSpPr>
          <p:cNvPr id="1704962" name="Rectangle 2"/>
          <p:cNvSpPr>
            <a:spLocks noGrp="1" noRot="1" noChangeAspect="1" noChangeArrowheads="1" noTextEdit="1"/>
          </p:cNvSpPr>
          <p:nvPr>
            <p:ph type="sldImg"/>
          </p:nvPr>
        </p:nvSpPr>
        <p:spPr>
          <a:xfrm>
            <a:off x="1254125" y="719138"/>
            <a:ext cx="4794250" cy="3595687"/>
          </a:xfrm>
          <a:ln/>
        </p:spPr>
      </p:sp>
      <p:sp>
        <p:nvSpPr>
          <p:cNvPr id="170496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0540374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E0FD7-8FB3-4B6C-AD17-A6D1BDB7C5BB}" type="slidenum">
              <a:rPr lang="en-US"/>
              <a:pPr/>
              <a:t>80</a:t>
            </a:fld>
            <a:endParaRPr lang="en-US"/>
          </a:p>
        </p:txBody>
      </p:sp>
      <p:sp>
        <p:nvSpPr>
          <p:cNvPr id="1707010" name="Rectangle 2"/>
          <p:cNvSpPr>
            <a:spLocks noGrp="1" noRot="1" noChangeAspect="1" noChangeArrowheads="1" noTextEdit="1"/>
          </p:cNvSpPr>
          <p:nvPr>
            <p:ph type="sldImg"/>
          </p:nvPr>
        </p:nvSpPr>
        <p:spPr>
          <a:xfrm>
            <a:off x="1254125" y="719138"/>
            <a:ext cx="4794250" cy="3595687"/>
          </a:xfrm>
          <a:ln/>
        </p:spPr>
      </p:sp>
      <p:sp>
        <p:nvSpPr>
          <p:cNvPr id="170701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934047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9851F-9EDD-4F71-A99C-19545578C880}" type="slidenum">
              <a:rPr lang="en-US"/>
              <a:pPr/>
              <a:t>81</a:t>
            </a:fld>
            <a:endParaRPr lang="en-US"/>
          </a:p>
        </p:txBody>
      </p:sp>
      <p:sp>
        <p:nvSpPr>
          <p:cNvPr id="1709058" name="Rectangle 2"/>
          <p:cNvSpPr>
            <a:spLocks noGrp="1" noRot="1" noChangeAspect="1" noChangeArrowheads="1" noTextEdit="1"/>
          </p:cNvSpPr>
          <p:nvPr>
            <p:ph type="sldImg"/>
          </p:nvPr>
        </p:nvSpPr>
        <p:spPr>
          <a:xfrm>
            <a:off x="1254125" y="719138"/>
            <a:ext cx="4794250" cy="3595687"/>
          </a:xfrm>
          <a:ln/>
        </p:spPr>
      </p:sp>
      <p:sp>
        <p:nvSpPr>
          <p:cNvPr id="1709059"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3180796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434D6-0B83-46BC-ABE7-AE9B4CABE805}" type="slidenum">
              <a:rPr lang="en-US"/>
              <a:pPr/>
              <a:t>82</a:t>
            </a:fld>
            <a:endParaRPr lang="en-US"/>
          </a:p>
        </p:txBody>
      </p:sp>
      <p:sp>
        <p:nvSpPr>
          <p:cNvPr id="1711106" name="Rectangle 2"/>
          <p:cNvSpPr>
            <a:spLocks noGrp="1" noRot="1" noChangeAspect="1" noChangeArrowheads="1" noTextEdit="1"/>
          </p:cNvSpPr>
          <p:nvPr>
            <p:ph type="sldImg"/>
          </p:nvPr>
        </p:nvSpPr>
        <p:spPr>
          <a:xfrm>
            <a:off x="1254125" y="719138"/>
            <a:ext cx="4794250" cy="3595687"/>
          </a:xfrm>
          <a:ln/>
        </p:spPr>
      </p:sp>
      <p:sp>
        <p:nvSpPr>
          <p:cNvPr id="1711107"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097507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45FECF-9880-4941-8655-D37D0D58A05D}" type="slidenum">
              <a:rPr lang="en-US"/>
              <a:pPr/>
              <a:t>83</a:t>
            </a:fld>
            <a:endParaRPr lang="en-US"/>
          </a:p>
        </p:txBody>
      </p:sp>
      <p:sp>
        <p:nvSpPr>
          <p:cNvPr id="1713154" name="Rectangle 2"/>
          <p:cNvSpPr>
            <a:spLocks noGrp="1" noRot="1" noChangeAspect="1" noChangeArrowheads="1" noTextEdit="1"/>
          </p:cNvSpPr>
          <p:nvPr>
            <p:ph type="sldImg"/>
          </p:nvPr>
        </p:nvSpPr>
        <p:spPr>
          <a:xfrm>
            <a:off x="1254125" y="719138"/>
            <a:ext cx="4794250" cy="3595687"/>
          </a:xfrm>
          <a:ln/>
        </p:spPr>
      </p:sp>
      <p:sp>
        <p:nvSpPr>
          <p:cNvPr id="171315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784841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p:spPr>
        <p:txBody>
          <a:bodyPr/>
          <a:lstStyle/>
          <a:p>
            <a:r>
              <a:rPr lang="en-US"/>
              <a:t>Campus Tour</a:t>
            </a:r>
          </a:p>
        </p:txBody>
      </p:sp>
      <p:sp>
        <p:nvSpPr>
          <p:cNvPr id="15363" name="Rectangle 3"/>
          <p:cNvSpPr>
            <a:spLocks noGrp="1" noChangeArrowheads="1"/>
          </p:cNvSpPr>
          <p:nvPr>
            <p:ph type="dt" sz="quarter" idx="1"/>
          </p:nvPr>
        </p:nvSpPr>
        <p:spPr>
          <a:noFill/>
        </p:spPr>
        <p:txBody>
          <a:bodyPr/>
          <a:lstStyle/>
          <a:p>
            <a:fld id="{F331D5F7-4BD4-448A-984F-F33E392A8758}" type="datetime8">
              <a:rPr lang="en-US"/>
              <a:pPr/>
              <a:t>11/18/2017 1:29 PM</a:t>
            </a:fld>
            <a:endParaRPr lang="en-US"/>
          </a:p>
        </p:txBody>
      </p:sp>
      <p:sp>
        <p:nvSpPr>
          <p:cNvPr id="15364" name="Rectangle 7"/>
          <p:cNvSpPr>
            <a:spLocks noGrp="1" noChangeArrowheads="1"/>
          </p:cNvSpPr>
          <p:nvPr>
            <p:ph type="sldNum" sz="quarter" idx="5"/>
          </p:nvPr>
        </p:nvSpPr>
        <p:spPr>
          <a:noFill/>
        </p:spPr>
        <p:txBody>
          <a:bodyPr/>
          <a:lstStyle/>
          <a:p>
            <a:fld id="{899DB81C-E685-4457-8F37-16FD688FDBD6}" type="slidenum">
              <a:rPr lang="en-US"/>
              <a:pPr/>
              <a:t>84</a:t>
            </a:fld>
            <a:endParaRPr lang="en-US"/>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61039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6738-F25C-4342-924F-C844DBC09386}" type="slidenum">
              <a:rPr lang="en-US"/>
              <a:pPr/>
              <a:t>90</a:t>
            </a:fld>
            <a:endParaRPr lang="en-US"/>
          </a:p>
        </p:txBody>
      </p:sp>
      <p:sp>
        <p:nvSpPr>
          <p:cNvPr id="1715202" name="Rectangle 2"/>
          <p:cNvSpPr>
            <a:spLocks noGrp="1" noRot="1" noChangeAspect="1" noChangeArrowheads="1" noTextEdit="1"/>
          </p:cNvSpPr>
          <p:nvPr>
            <p:ph type="sldImg"/>
          </p:nvPr>
        </p:nvSpPr>
        <p:spPr>
          <a:xfrm>
            <a:off x="1254125" y="719138"/>
            <a:ext cx="4794250" cy="3595687"/>
          </a:xfrm>
          <a:ln/>
        </p:spPr>
      </p:sp>
      <p:sp>
        <p:nvSpPr>
          <p:cNvPr id="171520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08664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BEB56-BF3E-4D6B-B1FB-29CC3EB21699}" type="slidenum">
              <a:rPr lang="en-US"/>
              <a:pPr/>
              <a:t>15</a:t>
            </a:fld>
            <a:endParaRPr lang="en-US"/>
          </a:p>
        </p:txBody>
      </p:sp>
      <p:sp>
        <p:nvSpPr>
          <p:cNvPr id="1641474" name="Rectangle 2"/>
          <p:cNvSpPr>
            <a:spLocks noGrp="1" noRot="1" noChangeAspect="1" noChangeArrowheads="1" noTextEdit="1"/>
          </p:cNvSpPr>
          <p:nvPr>
            <p:ph type="sldImg"/>
          </p:nvPr>
        </p:nvSpPr>
        <p:spPr>
          <a:xfrm>
            <a:off x="1254125" y="719138"/>
            <a:ext cx="4794250" cy="3595687"/>
          </a:xfrm>
          <a:ln/>
        </p:spPr>
      </p:sp>
      <p:sp>
        <p:nvSpPr>
          <p:cNvPr id="1641475"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3575267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65200" eaLnBrk="0" hangingPunct="0">
              <a:defRPr>
                <a:solidFill>
                  <a:schemeClr val="tx1"/>
                </a:solidFill>
                <a:latin typeface="Garamond" panose="02020404030301010803" pitchFamily="18" charset="0"/>
                <a:cs typeface="Arial" panose="020B0604020202020204" pitchFamily="34" charset="0"/>
              </a:defRPr>
            </a:lvl1pPr>
            <a:lvl2pPr marL="742950" indent="-285750" defTabSz="965200" eaLnBrk="0" hangingPunct="0">
              <a:defRPr>
                <a:solidFill>
                  <a:schemeClr val="tx1"/>
                </a:solidFill>
                <a:latin typeface="Garamond" panose="02020404030301010803" pitchFamily="18" charset="0"/>
                <a:cs typeface="Arial" panose="020B0604020202020204" pitchFamily="34" charset="0"/>
              </a:defRPr>
            </a:lvl2pPr>
            <a:lvl3pPr marL="1143000" indent="-228600" defTabSz="965200" eaLnBrk="0" hangingPunct="0">
              <a:defRPr>
                <a:solidFill>
                  <a:schemeClr val="tx1"/>
                </a:solidFill>
                <a:latin typeface="Garamond" panose="02020404030301010803" pitchFamily="18" charset="0"/>
                <a:cs typeface="Arial" panose="020B0604020202020204" pitchFamily="34" charset="0"/>
              </a:defRPr>
            </a:lvl3pPr>
            <a:lvl4pPr marL="1600200" indent="-228600" defTabSz="965200" eaLnBrk="0" hangingPunct="0">
              <a:defRPr>
                <a:solidFill>
                  <a:schemeClr val="tx1"/>
                </a:solidFill>
                <a:latin typeface="Garamond" panose="02020404030301010803" pitchFamily="18" charset="0"/>
                <a:cs typeface="Arial" panose="020B0604020202020204" pitchFamily="34" charset="0"/>
              </a:defRPr>
            </a:lvl4pPr>
            <a:lvl5pPr marL="2057400" indent="-228600" defTabSz="965200" eaLnBrk="0" hangingPunct="0">
              <a:defRPr>
                <a:solidFill>
                  <a:schemeClr val="tx1"/>
                </a:solidFill>
                <a:latin typeface="Garamond" panose="02020404030301010803" pitchFamily="18"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fld id="{D602FF8B-DB9D-4928-ACD0-088AF457A9B8}" type="slidenum">
              <a:rPr lang="en-US" altLang="en-US">
                <a:latin typeface="Tahoma" panose="020B0604030504040204" pitchFamily="34" charset="0"/>
              </a:rPr>
              <a:pPr eaLnBrk="1" hangingPunct="1"/>
              <a:t>91</a:t>
            </a:fld>
            <a:endParaRPr lang="en-US" altLang="en-US">
              <a:latin typeface="Tahoma" panose="020B0604030504040204" pitchFamily="34" charset="0"/>
            </a:endParaRPr>
          </a:p>
        </p:txBody>
      </p:sp>
      <p:sp>
        <p:nvSpPr>
          <p:cNvPr id="121859" name="Rectangle 2"/>
          <p:cNvSpPr>
            <a:spLocks noGrp="1" noRot="1" noChangeAspect="1" noChangeArrowheads="1" noTextEdit="1"/>
          </p:cNvSpPr>
          <p:nvPr>
            <p:ph type="sldImg"/>
          </p:nvPr>
        </p:nvSpPr>
        <p:spPr>
          <a:xfrm>
            <a:off x="1254125" y="719138"/>
            <a:ext cx="4794250" cy="3595687"/>
          </a:xfrm>
          <a:ln/>
        </p:spPr>
      </p:sp>
      <p:sp>
        <p:nvSpPr>
          <p:cNvPr id="121860" name="Rectangle 3"/>
          <p:cNvSpPr>
            <a:spLocks noGrp="1" noChangeArrowheads="1"/>
          </p:cNvSpPr>
          <p:nvPr>
            <p:ph type="body" idx="1"/>
          </p:nvPr>
        </p:nvSpPr>
        <p:spPr>
          <a:xfrm>
            <a:off x="730250" y="4554538"/>
            <a:ext cx="584200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398395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4957F-089A-4DE1-A704-78A41E0C23A2}" type="slidenum">
              <a:rPr lang="en-US"/>
              <a:pPr/>
              <a:t>108</a:t>
            </a:fld>
            <a:endParaRPr lang="en-US"/>
          </a:p>
        </p:txBody>
      </p:sp>
      <p:sp>
        <p:nvSpPr>
          <p:cNvPr id="1943554" name="Rectangle 2"/>
          <p:cNvSpPr>
            <a:spLocks noGrp="1" noRot="1" noChangeAspect="1" noChangeArrowheads="1" noTextEdit="1"/>
          </p:cNvSpPr>
          <p:nvPr>
            <p:ph type="sldImg"/>
          </p:nvPr>
        </p:nvSpPr>
        <p:spPr>
          <a:ln/>
        </p:spPr>
      </p:sp>
      <p:sp>
        <p:nvSpPr>
          <p:cNvPr id="194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7162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4957F-089A-4DE1-A704-78A41E0C23A2}" type="slidenum">
              <a:rPr lang="en-US"/>
              <a:pPr/>
              <a:t>109</a:t>
            </a:fld>
            <a:endParaRPr lang="en-US"/>
          </a:p>
        </p:txBody>
      </p:sp>
      <p:sp>
        <p:nvSpPr>
          <p:cNvPr id="1943554" name="Rectangle 2"/>
          <p:cNvSpPr>
            <a:spLocks noGrp="1" noRot="1" noChangeAspect="1" noChangeArrowheads="1" noTextEdit="1"/>
          </p:cNvSpPr>
          <p:nvPr>
            <p:ph type="sldImg"/>
          </p:nvPr>
        </p:nvSpPr>
        <p:spPr>
          <a:ln/>
        </p:spPr>
      </p:sp>
      <p:sp>
        <p:nvSpPr>
          <p:cNvPr id="194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055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EFAD5-4233-4CE1-B9B6-B79C13C175BA}" type="slidenum">
              <a:rPr lang="en-US"/>
              <a:pPr/>
              <a:t>16</a:t>
            </a:fld>
            <a:endParaRPr lang="en-US"/>
          </a:p>
        </p:txBody>
      </p:sp>
      <p:sp>
        <p:nvSpPr>
          <p:cNvPr id="1643522" name="Rectangle 2"/>
          <p:cNvSpPr>
            <a:spLocks noGrp="1" noRot="1" noChangeAspect="1" noChangeArrowheads="1" noTextEdit="1"/>
          </p:cNvSpPr>
          <p:nvPr>
            <p:ph type="sldImg"/>
          </p:nvPr>
        </p:nvSpPr>
        <p:spPr>
          <a:xfrm>
            <a:off x="1254125" y="719138"/>
            <a:ext cx="4794250" cy="3595687"/>
          </a:xfrm>
          <a:ln/>
        </p:spPr>
      </p:sp>
      <p:sp>
        <p:nvSpPr>
          <p:cNvPr id="1643523"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15388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B192D6D-2406-4CB6-B31E-32D046EBF404}" type="slidenum">
              <a:rPr lang="en-US" smtClean="0"/>
              <a:pPr/>
              <a:t>17</a:t>
            </a:fld>
            <a:endParaRPr lang="en-US"/>
          </a:p>
        </p:txBody>
      </p:sp>
      <p:sp>
        <p:nvSpPr>
          <p:cNvPr id="53251" name="Rectangle 2"/>
          <p:cNvSpPr>
            <a:spLocks noGrp="1" noRot="1" noChangeAspect="1" noChangeArrowheads="1" noTextEdit="1"/>
          </p:cNvSpPr>
          <p:nvPr>
            <p:ph type="sldImg"/>
          </p:nvPr>
        </p:nvSpPr>
        <p:spPr>
          <a:xfrm>
            <a:off x="1254125" y="719138"/>
            <a:ext cx="4794250" cy="3595687"/>
          </a:xfrm>
          <a:ln/>
        </p:spPr>
      </p:sp>
      <p:sp>
        <p:nvSpPr>
          <p:cNvPr id="53252"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408905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BCEE0-0930-45C8-87A9-CD9AD5998B7C}" type="slidenum">
              <a:rPr lang="en-US"/>
              <a:pPr/>
              <a:t>18</a:t>
            </a:fld>
            <a:endParaRPr lang="en-US"/>
          </a:p>
        </p:txBody>
      </p:sp>
      <p:sp>
        <p:nvSpPr>
          <p:cNvPr id="1645570" name="Rectangle 2"/>
          <p:cNvSpPr>
            <a:spLocks noGrp="1" noRot="1" noChangeAspect="1" noChangeArrowheads="1" noTextEdit="1"/>
          </p:cNvSpPr>
          <p:nvPr>
            <p:ph type="sldImg"/>
          </p:nvPr>
        </p:nvSpPr>
        <p:spPr>
          <a:xfrm>
            <a:off x="1254125" y="719138"/>
            <a:ext cx="4794250" cy="3595687"/>
          </a:xfrm>
          <a:ln/>
        </p:spPr>
      </p:sp>
      <p:sp>
        <p:nvSpPr>
          <p:cNvPr id="1645571" name="Rectangle 3"/>
          <p:cNvSpPr>
            <a:spLocks noGrp="1" noChangeArrowheads="1"/>
          </p:cNvSpPr>
          <p:nvPr>
            <p:ph type="body" idx="1"/>
          </p:nvPr>
        </p:nvSpPr>
        <p:spPr>
          <a:xfrm>
            <a:off x="730250" y="4554538"/>
            <a:ext cx="5842000" cy="4314825"/>
          </a:xfrm>
        </p:spPr>
        <p:txBody>
          <a:bodyPr/>
          <a:lstStyle/>
          <a:p>
            <a:endParaRPr lang="en-US"/>
          </a:p>
        </p:txBody>
      </p:sp>
    </p:spTree>
    <p:extLst>
      <p:ext uri="{BB962C8B-B14F-4D97-AF65-F5344CB8AC3E}">
        <p14:creationId xmlns:p14="http://schemas.microsoft.com/office/powerpoint/2010/main" val="208230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3B130E0-78A1-4B71-8B9F-CD01AAD6C325}" type="slidenum">
              <a:rPr lang="en-US" smtClean="0"/>
              <a:pPr/>
              <a:t>19</a:t>
            </a:fld>
            <a:endParaRPr lang="en-US"/>
          </a:p>
        </p:txBody>
      </p:sp>
      <p:sp>
        <p:nvSpPr>
          <p:cNvPr id="54275" name="Rectangle 2"/>
          <p:cNvSpPr>
            <a:spLocks noGrp="1" noRot="1" noChangeAspect="1" noChangeArrowheads="1" noTextEdit="1"/>
          </p:cNvSpPr>
          <p:nvPr>
            <p:ph type="sldImg"/>
          </p:nvPr>
        </p:nvSpPr>
        <p:spPr>
          <a:xfrm>
            <a:off x="1254125" y="719138"/>
            <a:ext cx="4794250" cy="3595687"/>
          </a:xfrm>
          <a:ln/>
        </p:spPr>
      </p:sp>
      <p:sp>
        <p:nvSpPr>
          <p:cNvPr id="54276" name="Rectangle 3"/>
          <p:cNvSpPr>
            <a:spLocks noGrp="1" noChangeArrowheads="1"/>
          </p:cNvSpPr>
          <p:nvPr>
            <p:ph type="body" idx="1"/>
          </p:nvPr>
        </p:nvSpPr>
        <p:spPr>
          <a:xfrm>
            <a:off x="730250" y="4554538"/>
            <a:ext cx="5842000" cy="4314825"/>
          </a:xfrm>
          <a:noFill/>
          <a:ln/>
        </p:spPr>
        <p:txBody>
          <a:bodyPr/>
          <a:lstStyle/>
          <a:p>
            <a:endParaRPr lang="en-US"/>
          </a:p>
        </p:txBody>
      </p:sp>
    </p:spTree>
    <p:extLst>
      <p:ext uri="{BB962C8B-B14F-4D97-AF65-F5344CB8AC3E}">
        <p14:creationId xmlns:p14="http://schemas.microsoft.com/office/powerpoint/2010/main" val="1482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39778" name="Group 2"/>
          <p:cNvGrpSpPr>
            <a:grpSpLocks/>
          </p:cNvGrpSpPr>
          <p:nvPr/>
        </p:nvGrpSpPr>
        <p:grpSpPr bwMode="auto">
          <a:xfrm>
            <a:off x="0" y="0"/>
            <a:ext cx="9144000" cy="6856413"/>
            <a:chOff x="0" y="0"/>
            <a:chExt cx="5760" cy="4319"/>
          </a:xfrm>
        </p:grpSpPr>
        <p:sp>
          <p:nvSpPr>
            <p:cNvPr id="173977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US"/>
            </a:p>
          </p:txBody>
        </p:sp>
        <p:sp>
          <p:nvSpPr>
            <p:cNvPr id="173978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978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US"/>
            </a:p>
          </p:txBody>
        </p:sp>
        <p:sp>
          <p:nvSpPr>
            <p:cNvPr id="1739782"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978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US"/>
            </a:p>
          </p:txBody>
        </p:sp>
        <p:sp>
          <p:nvSpPr>
            <p:cNvPr id="1739784"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US"/>
            </a:p>
          </p:txBody>
        </p:sp>
        <p:sp>
          <p:nvSpPr>
            <p:cNvPr id="1739785"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US"/>
            </a:p>
          </p:txBody>
        </p:sp>
        <p:sp>
          <p:nvSpPr>
            <p:cNvPr id="173978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9787"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US"/>
            </a:p>
          </p:txBody>
        </p:sp>
        <p:sp>
          <p:nvSpPr>
            <p:cNvPr id="173978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US"/>
            </a:p>
          </p:txBody>
        </p:sp>
        <p:sp>
          <p:nvSpPr>
            <p:cNvPr id="1739789"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US"/>
            </a:p>
          </p:txBody>
        </p:sp>
        <p:sp>
          <p:nvSpPr>
            <p:cNvPr id="173979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US"/>
            </a:p>
          </p:txBody>
        </p:sp>
        <p:sp>
          <p:nvSpPr>
            <p:cNvPr id="1739791"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979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US"/>
            </a:p>
          </p:txBody>
        </p:sp>
        <p:sp>
          <p:nvSpPr>
            <p:cNvPr id="173979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US"/>
            </a:p>
          </p:txBody>
        </p:sp>
        <p:sp>
          <p:nvSpPr>
            <p:cNvPr id="173979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US"/>
            </a:p>
          </p:txBody>
        </p:sp>
        <p:sp>
          <p:nvSpPr>
            <p:cNvPr id="1739795"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US"/>
            </a:p>
          </p:txBody>
        </p:sp>
        <p:sp>
          <p:nvSpPr>
            <p:cNvPr id="173979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US"/>
            </a:p>
          </p:txBody>
        </p:sp>
        <p:sp>
          <p:nvSpPr>
            <p:cNvPr id="1739797"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US"/>
            </a:p>
          </p:txBody>
        </p:sp>
        <p:sp>
          <p:nvSpPr>
            <p:cNvPr id="173979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US"/>
            </a:p>
          </p:txBody>
        </p:sp>
        <p:sp>
          <p:nvSpPr>
            <p:cNvPr id="173979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173980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US"/>
            </a:p>
          </p:txBody>
        </p:sp>
        <p:sp>
          <p:nvSpPr>
            <p:cNvPr id="1739801"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US"/>
            </a:p>
          </p:txBody>
        </p:sp>
        <p:sp>
          <p:nvSpPr>
            <p:cNvPr id="173980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US"/>
            </a:p>
          </p:txBody>
        </p:sp>
        <p:sp>
          <p:nvSpPr>
            <p:cNvPr id="173980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739804"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US"/>
            </a:p>
          </p:txBody>
        </p:sp>
        <p:sp>
          <p:nvSpPr>
            <p:cNvPr id="173980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US"/>
            </a:p>
          </p:txBody>
        </p:sp>
        <p:sp>
          <p:nvSpPr>
            <p:cNvPr id="1739806"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US"/>
            </a:p>
          </p:txBody>
        </p:sp>
        <p:sp>
          <p:nvSpPr>
            <p:cNvPr id="173980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980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173980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US"/>
            </a:p>
          </p:txBody>
        </p:sp>
        <p:sp>
          <p:nvSpPr>
            <p:cNvPr id="173981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173981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73981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US"/>
            </a:p>
          </p:txBody>
        </p:sp>
        <p:sp>
          <p:nvSpPr>
            <p:cNvPr id="173981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US"/>
            </a:p>
          </p:txBody>
        </p:sp>
        <p:sp>
          <p:nvSpPr>
            <p:cNvPr id="173981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US"/>
            </a:p>
          </p:txBody>
        </p:sp>
        <p:grpSp>
          <p:nvGrpSpPr>
            <p:cNvPr id="1739815" name="Group 39"/>
            <p:cNvGrpSpPr>
              <a:grpSpLocks/>
            </p:cNvGrpSpPr>
            <p:nvPr userDrawn="1"/>
          </p:nvGrpSpPr>
          <p:grpSpPr bwMode="auto">
            <a:xfrm>
              <a:off x="0" y="1632"/>
              <a:ext cx="5758" cy="1858"/>
              <a:chOff x="0" y="1632"/>
              <a:chExt cx="5758" cy="1858"/>
            </a:xfrm>
          </p:grpSpPr>
          <p:sp>
            <p:nvSpPr>
              <p:cNvPr id="173981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981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US"/>
              </a:p>
            </p:txBody>
          </p:sp>
        </p:grpSp>
      </p:grpSp>
      <p:sp>
        <p:nvSpPr>
          <p:cNvPr id="1739818"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173981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1739820" name="Rectangle 44"/>
          <p:cNvSpPr>
            <a:spLocks noGrp="1" noChangeArrowheads="1"/>
          </p:cNvSpPr>
          <p:nvPr>
            <p:ph type="dt" sz="quarter" idx="2"/>
          </p:nvPr>
        </p:nvSpPr>
        <p:spPr/>
        <p:txBody>
          <a:bodyPr/>
          <a:lstStyle>
            <a:lvl1pPr>
              <a:defRPr/>
            </a:lvl1pPr>
          </a:lstStyle>
          <a:p>
            <a:fld id="{70394BE5-A356-4C67-964B-B4B82421CFF1}" type="datetime1">
              <a:rPr lang="en-US"/>
              <a:pPr/>
              <a:t>11/18/2017</a:t>
            </a:fld>
            <a:endParaRPr lang="en-US"/>
          </a:p>
        </p:txBody>
      </p:sp>
      <p:sp>
        <p:nvSpPr>
          <p:cNvPr id="1739821" name="Rectangle 45"/>
          <p:cNvSpPr>
            <a:spLocks noGrp="1" noChangeArrowheads="1"/>
          </p:cNvSpPr>
          <p:nvPr>
            <p:ph type="ftr" sz="quarter" idx="3"/>
          </p:nvPr>
        </p:nvSpPr>
        <p:spPr/>
        <p:txBody>
          <a:bodyPr/>
          <a:lstStyle>
            <a:lvl1pPr>
              <a:defRPr/>
            </a:lvl1pPr>
          </a:lstStyle>
          <a:p>
            <a:r>
              <a:rPr lang="en-US"/>
              <a:t>Analysis of Algorithms</a:t>
            </a:r>
          </a:p>
        </p:txBody>
      </p:sp>
      <p:sp>
        <p:nvSpPr>
          <p:cNvPr id="1739822" name="Rectangle 46"/>
          <p:cNvSpPr>
            <a:spLocks noGrp="1" noChangeArrowheads="1"/>
          </p:cNvSpPr>
          <p:nvPr>
            <p:ph type="sldNum" sz="quarter" idx="4"/>
          </p:nvPr>
        </p:nvSpPr>
        <p:spPr/>
        <p:txBody>
          <a:bodyPr/>
          <a:lstStyle>
            <a:lvl1pPr>
              <a:defRPr/>
            </a:lvl1pPr>
          </a:lstStyle>
          <a:p>
            <a:fld id="{B69DBEE1-6C74-4A95-BE82-8117458673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3373E9D-458E-462D-A11A-B33ED7CAF71B}" type="datetime1">
              <a:rPr lang="en-US"/>
              <a:pPr/>
              <a:t>11/18/2017</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59EC8C31-7C6D-45B3-A4CA-5B688B6AF8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3E34C8C-835D-416F-9BAB-EE8BD2C85D6E}" type="datetime1">
              <a:rPr lang="en-US"/>
              <a:pPr/>
              <a:t>11/18/2017</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278A1365-E76D-4FE3-80BE-FA5AADE2F44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fld id="{41F83AF1-D2A9-4A36-BCF2-B197EC2178D7}" type="datetime1">
              <a:rPr lang="en-US"/>
              <a:pPr/>
              <a:t>11/18/2017</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B60BC64F-3F7D-40F7-BF10-FF216CC8BB1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30479986-81F3-470F-A800-1F796D0C6057}" type="datetime1">
              <a:rPr lang="en-US"/>
              <a:pPr/>
              <a:t>11/18/2017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B093F53D-FD3A-4DD6-838A-8D0768A0B29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1462068-418C-4A76-946D-BF36FF392732}" type="datetime1">
              <a:rPr lang="en-US"/>
              <a:pPr/>
              <a:t>11/18/2017</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EA4D16A9-9E08-4FDE-8F97-404EECA02F0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FC3DD53-6467-47E3-8279-B92673DB1813}" type="datetime1">
              <a:rPr lang="en-US"/>
              <a:pPr/>
              <a:t>11/18/2017</a:t>
            </a:fld>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C69967A6-18B3-42BF-B1E6-880CD63AD5A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4C53674D-820E-4669-B147-167E18401004}" type="datetime1">
              <a:rPr lang="en-US"/>
              <a:pPr/>
              <a:t>11/18/2017</a:t>
            </a:fld>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25BA35B9-5CBD-4E2C-989A-9E05BB534D9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92D0EA1F-712C-4DD0-98D6-B6DF3B7E36E4}" type="datetime1">
              <a:rPr lang="en-US"/>
              <a:pPr/>
              <a:t>11/18/2017</a:t>
            </a:fld>
            <a:endParaRPr lang="en-US"/>
          </a:p>
        </p:txBody>
      </p:sp>
      <p:sp>
        <p:nvSpPr>
          <p:cNvPr id="8" name="Footer Placeholder 7"/>
          <p:cNvSpPr>
            <a:spLocks noGrp="1"/>
          </p:cNvSpPr>
          <p:nvPr>
            <p:ph type="ftr" sz="quarter" idx="11"/>
          </p:nvPr>
        </p:nvSpPr>
        <p:spPr/>
        <p:txBody>
          <a:bodyPr/>
          <a:lstStyle>
            <a:lvl1pPr>
              <a:defRPr/>
            </a:lvl1pPr>
          </a:lstStyle>
          <a:p>
            <a:r>
              <a:rPr lang="en-US"/>
              <a:t>Analysis of Algorithms</a:t>
            </a:r>
          </a:p>
        </p:txBody>
      </p:sp>
      <p:sp>
        <p:nvSpPr>
          <p:cNvPr id="9" name="Slide Number Placeholder 8"/>
          <p:cNvSpPr>
            <a:spLocks noGrp="1"/>
          </p:cNvSpPr>
          <p:nvPr>
            <p:ph type="sldNum" sz="quarter" idx="12"/>
          </p:nvPr>
        </p:nvSpPr>
        <p:spPr/>
        <p:txBody>
          <a:bodyPr/>
          <a:lstStyle>
            <a:lvl1pPr>
              <a:defRPr/>
            </a:lvl1pPr>
          </a:lstStyle>
          <a:p>
            <a:fld id="{B22061A3-8148-4540-A564-5C1FC05814C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6EA54A7-5AEB-4993-BA36-2DD02ADE656C}" type="datetime1">
              <a:rPr lang="en-US"/>
              <a:pPr/>
              <a:t>11/18/2017</a:t>
            </a:fld>
            <a:endParaRPr lang="en-US"/>
          </a:p>
        </p:txBody>
      </p:sp>
      <p:sp>
        <p:nvSpPr>
          <p:cNvPr id="4" name="Footer Placeholder 3"/>
          <p:cNvSpPr>
            <a:spLocks noGrp="1"/>
          </p:cNvSpPr>
          <p:nvPr>
            <p:ph type="ftr" sz="quarter" idx="11"/>
          </p:nvPr>
        </p:nvSpPr>
        <p:spPr/>
        <p:txBody>
          <a:bodyPr/>
          <a:lstStyle>
            <a:lvl1pPr>
              <a:defRPr/>
            </a:lvl1pPr>
          </a:lstStyle>
          <a:p>
            <a:r>
              <a:rPr lang="en-US"/>
              <a:t>Analysis of Algorithms</a:t>
            </a:r>
          </a:p>
        </p:txBody>
      </p:sp>
      <p:sp>
        <p:nvSpPr>
          <p:cNvPr id="5" name="Slide Number Placeholder 4"/>
          <p:cNvSpPr>
            <a:spLocks noGrp="1"/>
          </p:cNvSpPr>
          <p:nvPr>
            <p:ph type="sldNum" sz="quarter" idx="12"/>
          </p:nvPr>
        </p:nvSpPr>
        <p:spPr/>
        <p:txBody>
          <a:bodyPr/>
          <a:lstStyle>
            <a:lvl1pPr>
              <a:defRPr/>
            </a:lvl1pPr>
          </a:lstStyle>
          <a:p>
            <a:fld id="{5E2EA183-926C-440E-BD0B-B201D9752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FEB5FF9-B98A-487C-A06B-DC62CCE047A2}" type="datetime1">
              <a:rPr lang="en-US"/>
              <a:pPr/>
              <a:t>11/18/2017</a:t>
            </a:fld>
            <a:endParaRPr lang="en-US"/>
          </a:p>
        </p:txBody>
      </p:sp>
      <p:sp>
        <p:nvSpPr>
          <p:cNvPr id="3" name="Footer Placeholder 2"/>
          <p:cNvSpPr>
            <a:spLocks noGrp="1"/>
          </p:cNvSpPr>
          <p:nvPr>
            <p:ph type="ftr" sz="quarter" idx="11"/>
          </p:nvPr>
        </p:nvSpPr>
        <p:spPr/>
        <p:txBody>
          <a:bodyPr/>
          <a:lstStyle>
            <a:lvl1pPr>
              <a:defRPr/>
            </a:lvl1pPr>
          </a:lstStyle>
          <a:p>
            <a:r>
              <a:rPr lang="en-US"/>
              <a:t>Analysis of Algorithms</a:t>
            </a:r>
          </a:p>
        </p:txBody>
      </p:sp>
      <p:sp>
        <p:nvSpPr>
          <p:cNvPr id="4" name="Slide Number Placeholder 3"/>
          <p:cNvSpPr>
            <a:spLocks noGrp="1"/>
          </p:cNvSpPr>
          <p:nvPr>
            <p:ph type="sldNum" sz="quarter" idx="12"/>
          </p:nvPr>
        </p:nvSpPr>
        <p:spPr/>
        <p:txBody>
          <a:bodyPr/>
          <a:lstStyle>
            <a:lvl1pPr>
              <a:defRPr/>
            </a:lvl1pPr>
          </a:lstStyle>
          <a:p>
            <a:fld id="{095E978F-8F28-4EF0-B9D7-E787871E585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E1B031D-2D1D-4741-84FF-57A035127696}" type="datetime1">
              <a:rPr lang="en-US"/>
              <a:pPr/>
              <a:t>11/18/2017</a:t>
            </a:fld>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9AB9DF1A-9CD7-4406-85C9-51D4A448AFC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202083A-58CE-4DB7-A812-149ED7E875FB}" type="datetime1">
              <a:rPr lang="en-US"/>
              <a:pPr/>
              <a:t>11/18/2017</a:t>
            </a:fld>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FD17AAED-1CA1-4038-8A09-722A4739DE6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1738754" name="Group 2"/>
          <p:cNvGrpSpPr>
            <a:grpSpLocks/>
          </p:cNvGrpSpPr>
          <p:nvPr/>
        </p:nvGrpSpPr>
        <p:grpSpPr bwMode="auto">
          <a:xfrm>
            <a:off x="0" y="0"/>
            <a:ext cx="9144000" cy="6856413"/>
            <a:chOff x="0" y="0"/>
            <a:chExt cx="5760" cy="4319"/>
          </a:xfrm>
        </p:grpSpPr>
        <p:sp>
          <p:nvSpPr>
            <p:cNvPr id="173875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US"/>
            </a:p>
          </p:txBody>
        </p:sp>
        <p:sp>
          <p:nvSpPr>
            <p:cNvPr id="173875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875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US"/>
            </a:p>
          </p:txBody>
        </p:sp>
        <p:sp>
          <p:nvSpPr>
            <p:cNvPr id="1738758"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875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US"/>
            </a:p>
          </p:txBody>
        </p:sp>
        <p:sp>
          <p:nvSpPr>
            <p:cNvPr id="1738760"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US"/>
            </a:p>
          </p:txBody>
        </p:sp>
        <p:sp>
          <p:nvSpPr>
            <p:cNvPr id="1738761"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US"/>
            </a:p>
          </p:txBody>
        </p:sp>
        <p:sp>
          <p:nvSpPr>
            <p:cNvPr id="173876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8763"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US"/>
            </a:p>
          </p:txBody>
        </p:sp>
        <p:sp>
          <p:nvSpPr>
            <p:cNvPr id="173876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US"/>
            </a:p>
          </p:txBody>
        </p:sp>
        <p:sp>
          <p:nvSpPr>
            <p:cNvPr id="1738765"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US"/>
            </a:p>
          </p:txBody>
        </p:sp>
        <p:sp>
          <p:nvSpPr>
            <p:cNvPr id="173876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US"/>
            </a:p>
          </p:txBody>
        </p:sp>
        <p:sp>
          <p:nvSpPr>
            <p:cNvPr id="1738767"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173876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US"/>
            </a:p>
          </p:txBody>
        </p:sp>
        <p:sp>
          <p:nvSpPr>
            <p:cNvPr id="173876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US"/>
            </a:p>
          </p:txBody>
        </p:sp>
        <p:sp>
          <p:nvSpPr>
            <p:cNvPr id="173877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US"/>
            </a:p>
          </p:txBody>
        </p:sp>
        <p:sp>
          <p:nvSpPr>
            <p:cNvPr id="1738771"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US"/>
            </a:p>
          </p:txBody>
        </p:sp>
        <p:sp>
          <p:nvSpPr>
            <p:cNvPr id="173877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US"/>
            </a:p>
          </p:txBody>
        </p:sp>
        <p:sp>
          <p:nvSpPr>
            <p:cNvPr id="1738773"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US"/>
            </a:p>
          </p:txBody>
        </p:sp>
        <p:sp>
          <p:nvSpPr>
            <p:cNvPr id="173877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US"/>
            </a:p>
          </p:txBody>
        </p:sp>
        <p:sp>
          <p:nvSpPr>
            <p:cNvPr id="173877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173877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US"/>
            </a:p>
          </p:txBody>
        </p:sp>
        <p:sp>
          <p:nvSpPr>
            <p:cNvPr id="1738777"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US"/>
            </a:p>
          </p:txBody>
        </p:sp>
        <p:sp>
          <p:nvSpPr>
            <p:cNvPr id="173877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US"/>
            </a:p>
          </p:txBody>
        </p:sp>
        <p:sp>
          <p:nvSpPr>
            <p:cNvPr id="173877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738780"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US"/>
            </a:p>
          </p:txBody>
        </p:sp>
        <p:sp>
          <p:nvSpPr>
            <p:cNvPr id="173878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US"/>
            </a:p>
          </p:txBody>
        </p:sp>
        <p:sp>
          <p:nvSpPr>
            <p:cNvPr id="1738782"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US"/>
            </a:p>
          </p:txBody>
        </p:sp>
        <p:sp>
          <p:nvSpPr>
            <p:cNvPr id="173878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173878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173878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US"/>
            </a:p>
          </p:txBody>
        </p:sp>
        <p:sp>
          <p:nvSpPr>
            <p:cNvPr id="173878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173878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73878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US"/>
            </a:p>
          </p:txBody>
        </p:sp>
        <p:sp>
          <p:nvSpPr>
            <p:cNvPr id="173878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US"/>
            </a:p>
          </p:txBody>
        </p:sp>
        <p:sp>
          <p:nvSpPr>
            <p:cNvPr id="173879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US"/>
            </a:p>
          </p:txBody>
        </p:sp>
        <p:grpSp>
          <p:nvGrpSpPr>
            <p:cNvPr id="1738791" name="Group 39"/>
            <p:cNvGrpSpPr>
              <a:grpSpLocks/>
            </p:cNvGrpSpPr>
            <p:nvPr userDrawn="1"/>
          </p:nvGrpSpPr>
          <p:grpSpPr bwMode="auto">
            <a:xfrm>
              <a:off x="0" y="1632"/>
              <a:ext cx="5758" cy="1858"/>
              <a:chOff x="0" y="1632"/>
              <a:chExt cx="5758" cy="1858"/>
            </a:xfrm>
          </p:grpSpPr>
          <p:sp>
            <p:nvSpPr>
              <p:cNvPr id="173879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173879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US"/>
              </a:p>
            </p:txBody>
          </p:sp>
        </p:grpSp>
      </p:grpSp>
      <p:sp>
        <p:nvSpPr>
          <p:cNvPr id="1738794"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38795"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38796"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fld id="{52579CF5-BB73-4191-89F4-D5BD67522C0E}" type="datetime1">
              <a:rPr lang="en-US"/>
              <a:pPr/>
              <a:t>11/18/2017</a:t>
            </a:fld>
            <a:endParaRPr lang="en-US"/>
          </a:p>
        </p:txBody>
      </p:sp>
      <p:sp>
        <p:nvSpPr>
          <p:cNvPr id="1738797"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t>Analysis of Algorithms</a:t>
            </a:r>
          </a:p>
        </p:txBody>
      </p:sp>
      <p:sp>
        <p:nvSpPr>
          <p:cNvPr id="1738798"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25BB6FC0-45FD-4AD7-AC41-2A5379935531}" type="slidenum">
              <a:rPr lang="en-US"/>
              <a:pPr/>
              <a:t>‹#›</a:t>
            </a:fld>
            <a:endParaRPr lang="en-US"/>
          </a:p>
        </p:txBody>
      </p:sp>
      <p:sp>
        <p:nvSpPr>
          <p:cNvPr id="1738799" name="Line 47"/>
          <p:cNvSpPr>
            <a:spLocks noChangeShapeType="1"/>
          </p:cNvSpPr>
          <p:nvPr userDrawn="1"/>
        </p:nvSpPr>
        <p:spPr bwMode="auto">
          <a:xfrm>
            <a:off x="457200" y="1066800"/>
            <a:ext cx="8229600" cy="0"/>
          </a:xfrm>
          <a:prstGeom prst="line">
            <a:avLst/>
          </a:prstGeom>
          <a:noFill/>
          <a:ln w="9525">
            <a:solidFill>
              <a:srgbClr val="EF0129"/>
            </a:solidFill>
            <a:round/>
            <a:headEnd/>
            <a:tailEnd/>
          </a:ln>
          <a:effec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ftr="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pitchFamily="2" charset="2"/>
        <a:buBlip>
          <a:blip r:embed="rId16"/>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00.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en.wikipedia.org/wiki/File:Minimum_spanning_tree.sv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1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17.bin"/></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5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1.wmf"/><Relationship Id="rId3" Type="http://schemas.openxmlformats.org/officeDocument/2006/relationships/image" Target="../media/image53.jpeg"/><Relationship Id="rId7" Type="http://schemas.openxmlformats.org/officeDocument/2006/relationships/image" Target="../media/image48.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1.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49.wmf"/><Relationship Id="rId14" Type="http://schemas.openxmlformats.org/officeDocument/2006/relationships/oleObject" Target="../embeddings/oleObject2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8.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fld id="{FDC46566-60E1-4381-9F1F-8AB1C1FE5564}" type="datetime1">
              <a:rPr lang="en-US"/>
              <a:pPr/>
              <a:t>11/18/2017</a:t>
            </a:fld>
            <a:endParaRPr lang="en-US"/>
          </a:p>
        </p:txBody>
      </p:sp>
      <p:sp>
        <p:nvSpPr>
          <p:cNvPr id="4" name="Slide Number Placeholder 5"/>
          <p:cNvSpPr>
            <a:spLocks noGrp="1"/>
          </p:cNvSpPr>
          <p:nvPr>
            <p:ph type="sldNum" sz="quarter" idx="12"/>
          </p:nvPr>
        </p:nvSpPr>
        <p:spPr/>
        <p:txBody>
          <a:bodyPr/>
          <a:lstStyle/>
          <a:p>
            <a:fld id="{2998AE42-3C69-4343-A2D4-FA6F6439D970}" type="slidenum">
              <a:rPr lang="en-US"/>
              <a:pPr/>
              <a:t>1</a:t>
            </a:fld>
            <a:endParaRPr lang="en-US"/>
          </a:p>
        </p:txBody>
      </p:sp>
      <p:sp>
        <p:nvSpPr>
          <p:cNvPr id="875522" name="Rectangle 2"/>
          <p:cNvSpPr>
            <a:spLocks noGrp="1" noChangeArrowheads="1"/>
          </p:cNvSpPr>
          <p:nvPr>
            <p:ph type="title"/>
          </p:nvPr>
        </p:nvSpPr>
        <p:spPr>
          <a:xfrm>
            <a:off x="1295400" y="3200400"/>
            <a:ext cx="6959600" cy="800100"/>
          </a:xfrm>
        </p:spPr>
        <p:txBody>
          <a:bodyPr/>
          <a:lstStyle/>
          <a:p>
            <a:r>
              <a:rPr lang="en-US" sz="6500" dirty="0"/>
              <a:t>Chapter 13 Part 3</a:t>
            </a:r>
            <a:endParaRPr lang="en-US" sz="4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dirty="0"/>
              <a:t>Priority Adjacency Lists (2)</a:t>
            </a:r>
          </a:p>
        </p:txBody>
      </p:sp>
      <p:sp>
        <p:nvSpPr>
          <p:cNvPr id="3078" name="Slide Number Placeholder 4"/>
          <p:cNvSpPr>
            <a:spLocks noGrp="1"/>
          </p:cNvSpPr>
          <p:nvPr>
            <p:ph type="sldNum" sz="quarter" idx="11"/>
          </p:nvPr>
        </p:nvSpPr>
        <p:spPr>
          <a:noFill/>
        </p:spPr>
        <p:txBody>
          <a:bodyPr/>
          <a:lstStyle/>
          <a:p>
            <a:fld id="{9CA2878A-2515-41AC-BAAF-4EE45ED75305}" type="slidenum">
              <a:rPr lang="en-US" smtClean="0"/>
              <a:pPr/>
              <a:t>10</a:t>
            </a:fld>
            <a:endParaRPr lang="en-US"/>
          </a:p>
        </p:txBody>
      </p:sp>
      <p:sp>
        <p:nvSpPr>
          <p:cNvPr id="3079"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074" name="Object 5" descr="Recycled paper"/>
          <p:cNvGraphicFramePr>
            <a:graphicFrameLocks noChangeAspect="1"/>
          </p:cNvGraphicFramePr>
          <p:nvPr>
            <p:extLst>
              <p:ext uri="{D42A27DB-BD31-4B8C-83A1-F6EECF244321}">
                <p14:modId xmlns:p14="http://schemas.microsoft.com/office/powerpoint/2010/main" val="1412650845"/>
              </p:ext>
            </p:extLst>
          </p:nvPr>
        </p:nvGraphicFramePr>
        <p:xfrm>
          <a:off x="228600" y="4403266"/>
          <a:ext cx="8458200" cy="1921334"/>
        </p:xfrm>
        <a:graphic>
          <a:graphicData uri="http://schemas.openxmlformats.org/presentationml/2006/ole">
            <mc:AlternateContent xmlns:mc="http://schemas.openxmlformats.org/markup-compatibility/2006">
              <mc:Choice xmlns:v="urn:schemas-microsoft-com:vml" Requires="v">
                <p:oleObj spid="_x0000_s51466" name="Picture" r:id="rId3" imgW="6112764" imgH="1383792" progId="Word.Picture.8">
                  <p:embed/>
                </p:oleObj>
              </mc:Choice>
              <mc:Fallback>
                <p:oleObj name="Picture" r:id="rId3" imgW="6112764" imgH="1383792" progId="Word.Picture.8">
                  <p:embed/>
                  <p:pic>
                    <p:nvPicPr>
                      <p:cNvPr id="0" name="Picture 188"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03266"/>
                        <a:ext cx="8458200" cy="1921334"/>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graphicFrame>
        <p:nvGraphicFramePr>
          <p:cNvPr id="3075" name="Object 6" descr="Recycled paper"/>
          <p:cNvGraphicFramePr>
            <a:graphicFrameLocks noChangeAspect="1"/>
          </p:cNvGraphicFramePr>
          <p:nvPr>
            <p:extLst>
              <p:ext uri="{D42A27DB-BD31-4B8C-83A1-F6EECF244321}">
                <p14:modId xmlns:p14="http://schemas.microsoft.com/office/powerpoint/2010/main" val="4268236486"/>
              </p:ext>
            </p:extLst>
          </p:nvPr>
        </p:nvGraphicFramePr>
        <p:xfrm>
          <a:off x="457200" y="1489656"/>
          <a:ext cx="4673005" cy="2446338"/>
        </p:xfrm>
        <a:graphic>
          <a:graphicData uri="http://schemas.openxmlformats.org/presentationml/2006/ole">
            <mc:AlternateContent xmlns:mc="http://schemas.openxmlformats.org/markup-compatibility/2006">
              <mc:Choice xmlns:v="urn:schemas-microsoft-com:vml" Requires="v">
                <p:oleObj spid="_x0000_s51467" name="Picture" r:id="rId5" imgW="2720340" imgH="1421892" progId="Word.Picture.8">
                  <p:embed/>
                </p:oleObj>
              </mc:Choice>
              <mc:Fallback>
                <p:oleObj name="Picture" r:id="rId5" imgW="2720340" imgH="1421892" progId="Word.Picture.8">
                  <p:embed/>
                  <p:pic>
                    <p:nvPicPr>
                      <p:cNvPr id="0" name="Picture 189"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489656"/>
                        <a:ext cx="4673005" cy="2446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3080" name="TextBox 7"/>
          <p:cNvSpPr txBox="1">
            <a:spLocks noChangeArrowheads="1"/>
          </p:cNvSpPr>
          <p:nvPr/>
        </p:nvSpPr>
        <p:spPr bwMode="auto">
          <a:xfrm>
            <a:off x="5257800" y="2161827"/>
            <a:ext cx="3200400" cy="1384995"/>
          </a:xfrm>
          <a:prstGeom prst="rect">
            <a:avLst/>
          </a:prstGeom>
          <a:solidFill>
            <a:srgbClr val="000000"/>
          </a:solidFill>
          <a:ln w="9525">
            <a:noFill/>
            <a:miter lim="800000"/>
            <a:headEnd/>
            <a:tailEnd/>
          </a:ln>
        </p:spPr>
        <p:txBody>
          <a:bodyPr wrap="square">
            <a:spAutoFit/>
          </a:bodyPr>
          <a:lstStyle/>
          <a:p>
            <a:pPr algn="ctr"/>
            <a:r>
              <a:rPr lang="en-US" sz="2800" dirty="0">
                <a:solidFill>
                  <a:srgbClr val="FFFF00"/>
                </a:solidFill>
              </a:rPr>
              <a:t>Note: weights are removed in priority order (lowest first)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Getting Started (2)</a:t>
            </a:r>
          </a:p>
        </p:txBody>
      </p:sp>
      <p:sp>
        <p:nvSpPr>
          <p:cNvPr id="5" name="Content Placeholder 4"/>
          <p:cNvSpPr>
            <a:spLocks noGrp="1"/>
          </p:cNvSpPr>
          <p:nvPr>
            <p:ph idx="1"/>
          </p:nvPr>
        </p:nvSpPr>
        <p:spPr>
          <a:xfrm>
            <a:off x="422476" y="1295400"/>
            <a:ext cx="8229600" cy="4530725"/>
          </a:xfrm>
        </p:spPr>
        <p:txBody>
          <a:bodyPr>
            <a:normAutofit/>
          </a:bodyPr>
          <a:lstStyle/>
          <a:p>
            <a:pPr>
              <a:defRPr/>
            </a:pPr>
            <a:r>
              <a:rPr lang="en-US" sz="4000" dirty="0"/>
              <a:t>Once the path is found, a person moves from the center of one square to the center of the next until the target is reached  </a:t>
            </a:r>
          </a:p>
          <a:p>
            <a:pPr lvl="1">
              <a:defRPr/>
            </a:pPr>
            <a:r>
              <a:rPr lang="en-US" sz="4000" dirty="0"/>
              <a:t>These center points are called </a:t>
            </a:r>
            <a:r>
              <a:rPr lang="en-US" sz="4000" dirty="0">
                <a:solidFill>
                  <a:srgbClr val="FFFF00"/>
                </a:solidFill>
              </a:rPr>
              <a:t>“nodes”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800600"/>
            <a:ext cx="2705100" cy="1685925"/>
          </a:xfrm>
          <a:prstGeom prst="rect">
            <a:avLst/>
          </a:prstGeom>
        </p:spPr>
      </p:pic>
    </p:spTree>
    <p:extLst>
      <p:ext uri="{BB962C8B-B14F-4D97-AF65-F5344CB8AC3E}">
        <p14:creationId xmlns:p14="http://schemas.microsoft.com/office/powerpoint/2010/main" val="26535906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0419" y="152400"/>
            <a:ext cx="8229600" cy="1143000"/>
          </a:xfrm>
        </p:spPr>
        <p:txBody>
          <a:bodyPr>
            <a:normAutofit/>
          </a:bodyPr>
          <a:lstStyle/>
          <a:p>
            <a:pPr>
              <a:defRPr/>
            </a:pPr>
            <a:r>
              <a:rPr lang="en-US" dirty="0"/>
              <a:t>Starting the Search (1)</a:t>
            </a:r>
          </a:p>
        </p:txBody>
      </p:sp>
      <p:sp>
        <p:nvSpPr>
          <p:cNvPr id="5" name="Content Placeholder 4"/>
          <p:cNvSpPr>
            <a:spLocks noGrp="1"/>
          </p:cNvSpPr>
          <p:nvPr>
            <p:ph idx="1"/>
          </p:nvPr>
        </p:nvSpPr>
        <p:spPr>
          <a:xfrm>
            <a:off x="363638" y="1219200"/>
            <a:ext cx="8323162" cy="4800600"/>
          </a:xfrm>
        </p:spPr>
        <p:txBody>
          <a:bodyPr>
            <a:normAutofit/>
          </a:bodyPr>
          <a:lstStyle/>
          <a:p>
            <a:pPr>
              <a:defRPr/>
            </a:pPr>
            <a:r>
              <a:rPr lang="en-US" dirty="0"/>
              <a:t>One begins at the starting point A </a:t>
            </a:r>
          </a:p>
          <a:p>
            <a:pPr lvl="1">
              <a:defRPr/>
            </a:pPr>
            <a:r>
              <a:rPr lang="en-US" sz="3200" dirty="0"/>
              <a:t>One creates an “open list” of squares to be considered and adds </a:t>
            </a:r>
            <a:r>
              <a:rPr lang="en-US" sz="3200" dirty="0">
                <a:solidFill>
                  <a:srgbClr val="FFFF00"/>
                </a:solidFill>
              </a:rPr>
              <a:t>A</a:t>
            </a:r>
            <a:r>
              <a:rPr lang="en-US" sz="3200" dirty="0"/>
              <a:t> to the open list</a:t>
            </a:r>
          </a:p>
          <a:p>
            <a:pPr lvl="2">
              <a:defRPr/>
            </a:pPr>
            <a:r>
              <a:rPr lang="en-US" sz="3200" dirty="0"/>
              <a:t>The open list is kind of like a shopping list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536" y="4876800"/>
            <a:ext cx="2876550" cy="1590675"/>
          </a:xfrm>
          <a:prstGeom prst="rect">
            <a:avLst/>
          </a:prstGeom>
        </p:spPr>
      </p:pic>
    </p:spTree>
    <p:extLst>
      <p:ext uri="{BB962C8B-B14F-4D97-AF65-F5344CB8AC3E}">
        <p14:creationId xmlns:p14="http://schemas.microsoft.com/office/powerpoint/2010/main" val="23135407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0419" y="152400"/>
            <a:ext cx="8229600" cy="1143000"/>
          </a:xfrm>
        </p:spPr>
        <p:txBody>
          <a:bodyPr>
            <a:normAutofit/>
          </a:bodyPr>
          <a:lstStyle/>
          <a:p>
            <a:pPr>
              <a:defRPr/>
            </a:pPr>
            <a:r>
              <a:rPr lang="en-US" dirty="0"/>
              <a:t>Starting the Search (2)</a:t>
            </a:r>
          </a:p>
        </p:txBody>
      </p:sp>
      <p:sp>
        <p:nvSpPr>
          <p:cNvPr id="5" name="Content Placeholder 4"/>
          <p:cNvSpPr>
            <a:spLocks noGrp="1"/>
          </p:cNvSpPr>
          <p:nvPr>
            <p:ph idx="1"/>
          </p:nvPr>
        </p:nvSpPr>
        <p:spPr>
          <a:xfrm>
            <a:off x="363638" y="1219200"/>
            <a:ext cx="8323162" cy="4800600"/>
          </a:xfrm>
        </p:spPr>
        <p:txBody>
          <a:bodyPr>
            <a:normAutofit/>
          </a:bodyPr>
          <a:lstStyle/>
          <a:p>
            <a:pPr>
              <a:defRPr/>
            </a:pPr>
            <a:r>
              <a:rPr lang="en-US" dirty="0"/>
              <a:t>Initially there is just one item on the list </a:t>
            </a:r>
            <a:r>
              <a:rPr lang="en-US" dirty="0">
                <a:solidFill>
                  <a:srgbClr val="FFFF00"/>
                </a:solidFill>
              </a:rPr>
              <a:t>(A)</a:t>
            </a:r>
            <a:r>
              <a:rPr lang="en-US" dirty="0"/>
              <a:t>, but more will be added later  </a:t>
            </a:r>
          </a:p>
          <a:p>
            <a:pPr lvl="1">
              <a:defRPr/>
            </a:pPr>
            <a:r>
              <a:rPr lang="en-US" sz="3200" dirty="0"/>
              <a:t>It contains squares that might fall along the path that one may or may not want to take </a:t>
            </a:r>
          </a:p>
          <a:p>
            <a:pPr lvl="1">
              <a:defRPr/>
            </a:pPr>
            <a:r>
              <a:rPr lang="en-US" sz="3200" dirty="0"/>
              <a:t>Basically, it is a list of squares that need to be checked out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4572000"/>
            <a:ext cx="2114550" cy="2162175"/>
          </a:xfrm>
          <a:prstGeom prst="rect">
            <a:avLst/>
          </a:prstGeom>
        </p:spPr>
      </p:pic>
    </p:spTree>
    <p:extLst>
      <p:ext uri="{BB962C8B-B14F-4D97-AF65-F5344CB8AC3E}">
        <p14:creationId xmlns:p14="http://schemas.microsoft.com/office/powerpoint/2010/main" val="10644022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normAutofit/>
          </a:bodyPr>
          <a:lstStyle/>
          <a:p>
            <a:pPr>
              <a:defRPr/>
            </a:pPr>
            <a:r>
              <a:rPr lang="en-US" dirty="0"/>
              <a:t>Starting the Search (3)</a:t>
            </a:r>
          </a:p>
        </p:txBody>
      </p:sp>
      <p:sp>
        <p:nvSpPr>
          <p:cNvPr id="5" name="Content Placeholder 4"/>
          <p:cNvSpPr>
            <a:spLocks noGrp="1"/>
          </p:cNvSpPr>
          <p:nvPr>
            <p:ph idx="1"/>
          </p:nvPr>
        </p:nvSpPr>
        <p:spPr>
          <a:xfrm>
            <a:off x="457200" y="1295400"/>
            <a:ext cx="8229600" cy="4530725"/>
          </a:xfrm>
        </p:spPr>
        <p:txBody>
          <a:bodyPr>
            <a:normAutofit/>
          </a:bodyPr>
          <a:lstStyle/>
          <a:p>
            <a:pPr>
              <a:defRPr/>
            </a:pPr>
            <a:r>
              <a:rPr lang="en-US" dirty="0">
                <a:effectLst/>
              </a:rPr>
              <a:t>One looks at </a:t>
            </a:r>
            <a:r>
              <a:rPr lang="en-US" dirty="0">
                <a:solidFill>
                  <a:srgbClr val="FFFF00"/>
                </a:solidFill>
                <a:effectLst/>
              </a:rPr>
              <a:t>all</a:t>
            </a:r>
            <a:r>
              <a:rPr lang="en-US" dirty="0">
                <a:effectLst/>
              </a:rPr>
              <a:t> the reachable or walkable squares adjacent to the starting point, ignoring squares with walls, water, or other illegal terrain  </a:t>
            </a:r>
          </a:p>
          <a:p>
            <a:pPr lvl="1">
              <a:defRPr/>
            </a:pPr>
            <a:r>
              <a:rPr lang="en-US" dirty="0">
                <a:effectLst/>
              </a:rPr>
              <a:t>Adds them to the open list </a:t>
            </a:r>
          </a:p>
          <a:p>
            <a:pPr lvl="2">
              <a:defRPr/>
            </a:pPr>
            <a:r>
              <a:rPr lang="en-US" sz="2800" dirty="0">
                <a:effectLst/>
              </a:rPr>
              <a:t>For each of these squares, save point </a:t>
            </a:r>
            <a:r>
              <a:rPr lang="en-US" sz="2800" dirty="0">
                <a:solidFill>
                  <a:srgbClr val="FFFF00"/>
                </a:solidFill>
                <a:effectLst/>
              </a:rPr>
              <a:t>A</a:t>
            </a:r>
            <a:r>
              <a:rPr lang="en-US" sz="2800" dirty="0">
                <a:effectLst/>
              </a:rPr>
              <a:t> as its “parent square”</a:t>
            </a:r>
          </a:p>
          <a:p>
            <a:pPr lvl="2">
              <a:defRPr/>
            </a:pPr>
            <a:r>
              <a:rPr lang="en-US" sz="2800" dirty="0">
                <a:effectLst/>
              </a:rPr>
              <a:t>This parent square concept is important when one wants to trace the path </a:t>
            </a:r>
          </a:p>
          <a:p>
            <a:pPr>
              <a:defRPr/>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5486400"/>
            <a:ext cx="1123950" cy="1123950"/>
          </a:xfrm>
          <a:prstGeom prst="rect">
            <a:avLst/>
          </a:prstGeom>
        </p:spPr>
      </p:pic>
    </p:spTree>
    <p:extLst>
      <p:ext uri="{BB962C8B-B14F-4D97-AF65-F5344CB8AC3E}">
        <p14:creationId xmlns:p14="http://schemas.microsoft.com/office/powerpoint/2010/main" val="41147174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normAutofit/>
          </a:bodyPr>
          <a:lstStyle/>
          <a:p>
            <a:pPr>
              <a:defRPr/>
            </a:pPr>
            <a:r>
              <a:rPr lang="en-US" dirty="0"/>
              <a:t>Starting the Search (4)</a:t>
            </a:r>
          </a:p>
        </p:txBody>
      </p:sp>
      <p:sp>
        <p:nvSpPr>
          <p:cNvPr id="5" name="Content Placeholder 4"/>
          <p:cNvSpPr>
            <a:spLocks noGrp="1"/>
          </p:cNvSpPr>
          <p:nvPr>
            <p:ph idx="1"/>
          </p:nvPr>
        </p:nvSpPr>
        <p:spPr>
          <a:xfrm>
            <a:off x="457200" y="1295400"/>
            <a:ext cx="8229600" cy="4530725"/>
          </a:xfrm>
        </p:spPr>
        <p:txBody>
          <a:bodyPr>
            <a:normAutofit/>
          </a:bodyPr>
          <a:lstStyle/>
          <a:p>
            <a:pPr>
              <a:defRPr/>
            </a:pPr>
            <a:r>
              <a:rPr lang="en-US" sz="3600" dirty="0"/>
              <a:t>Drop the starting square </a:t>
            </a:r>
            <a:r>
              <a:rPr lang="en-US" sz="3600" dirty="0">
                <a:solidFill>
                  <a:srgbClr val="FFFF00"/>
                </a:solidFill>
              </a:rPr>
              <a:t>A</a:t>
            </a:r>
            <a:r>
              <a:rPr lang="en-US" sz="3600" dirty="0"/>
              <a:t> from the open list, and add it to a “closed list” of squares </a:t>
            </a:r>
          </a:p>
          <a:p>
            <a:pPr lvl="1">
              <a:defRPr/>
            </a:pPr>
            <a:r>
              <a:rPr lang="en-US" sz="3200" dirty="0"/>
              <a:t>Squares that one doesn’t need to consider again for now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4290852"/>
            <a:ext cx="3048000" cy="2157573"/>
          </a:xfrm>
          <a:prstGeom prst="rect">
            <a:avLst/>
          </a:prstGeom>
        </p:spPr>
      </p:pic>
    </p:spTree>
    <p:extLst>
      <p:ext uri="{BB962C8B-B14F-4D97-AF65-F5344CB8AC3E}">
        <p14:creationId xmlns:p14="http://schemas.microsoft.com/office/powerpoint/2010/main" val="4169912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The Search Area (1)  </a:t>
            </a:r>
          </a:p>
        </p:txBody>
      </p:sp>
      <p:sp>
        <p:nvSpPr>
          <p:cNvPr id="7" name="Content Placeholder 6"/>
          <p:cNvSpPr>
            <a:spLocks noGrp="1"/>
          </p:cNvSpPr>
          <p:nvPr>
            <p:ph idx="1"/>
          </p:nvPr>
        </p:nvSpPr>
        <p:spPr>
          <a:xfrm>
            <a:off x="152400" y="1143000"/>
            <a:ext cx="8458200" cy="4572000"/>
          </a:xfrm>
        </p:spPr>
        <p:txBody>
          <a:bodyPr/>
          <a:lstStyle/>
          <a:p>
            <a:pPr>
              <a:defRPr/>
            </a:pPr>
            <a:r>
              <a:rPr lang="en-US" sz="2800" dirty="0"/>
              <a:t>The dark green square in the center is the starting square</a:t>
            </a:r>
          </a:p>
          <a:p>
            <a:pPr>
              <a:defRPr/>
            </a:pPr>
            <a:r>
              <a:rPr lang="en-US" sz="2800" dirty="0"/>
              <a:t>It is outlined in light blue to indicate that the square has been added to the closed list</a:t>
            </a:r>
          </a:p>
          <a:p>
            <a:pPr>
              <a:defRPr/>
            </a:pPr>
            <a:r>
              <a:rPr lang="en-US" sz="2800" dirty="0"/>
              <a:t>All of the adjacent squares are now on the open list of squares to be checked, and they are outlined in light green</a:t>
            </a:r>
          </a:p>
          <a:p>
            <a:pPr>
              <a:defRPr/>
            </a:pPr>
            <a:r>
              <a:rPr lang="en-US" sz="2800" dirty="0"/>
              <a:t>Each has a gray pointer that points back to its parent, which is the starting square</a:t>
            </a:r>
          </a:p>
        </p:txBody>
      </p:sp>
      <p:pic>
        <p:nvPicPr>
          <p:cNvPr id="5325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6707" y="4842933"/>
            <a:ext cx="199389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6762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The Search Area (2)  </a:t>
            </a:r>
          </a:p>
        </p:txBody>
      </p:sp>
      <p:pic>
        <p:nvPicPr>
          <p:cNvPr id="5325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437746"/>
            <a:ext cx="5105400" cy="507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bwMode="auto">
          <a:xfrm flipH="1">
            <a:off x="4838700" y="1814838"/>
            <a:ext cx="2895600" cy="2209800"/>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29538870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Path Scoring                       </a:t>
            </a:r>
          </a:p>
        </p:txBody>
      </p:sp>
      <p:sp>
        <p:nvSpPr>
          <p:cNvPr id="5" name="Content Placeholder 4"/>
          <p:cNvSpPr>
            <a:spLocks noGrp="1"/>
          </p:cNvSpPr>
          <p:nvPr>
            <p:ph idx="1"/>
          </p:nvPr>
        </p:nvSpPr>
        <p:spPr>
          <a:xfrm>
            <a:off x="304800" y="1143000"/>
            <a:ext cx="8610600" cy="5410200"/>
          </a:xfrm>
        </p:spPr>
        <p:txBody>
          <a:bodyPr>
            <a:normAutofit fontScale="92500" lnSpcReduction="10000"/>
          </a:bodyPr>
          <a:lstStyle/>
          <a:p>
            <a:pPr>
              <a:defRPr/>
            </a:pPr>
            <a:r>
              <a:rPr lang="en-US" sz="2800" dirty="0">
                <a:effectLst/>
              </a:rPr>
              <a:t>The key to determining which squares to use when figuring out the path is governed by following equation:  </a:t>
            </a:r>
          </a:p>
          <a:p>
            <a:pPr>
              <a:buFont typeface="Wingdings" panose="05000000000000000000" pitchFamily="2" charset="2"/>
              <a:buNone/>
              <a:defRPr/>
            </a:pPr>
            <a:r>
              <a:rPr lang="en-US" sz="3400" b="1" dirty="0">
                <a:solidFill>
                  <a:srgbClr val="FFFF00"/>
                </a:solidFill>
              </a:rPr>
              <a:t>				F = G + H  </a:t>
            </a:r>
            <a:endParaRPr lang="en-US" b="1" dirty="0">
              <a:solidFill>
                <a:srgbClr val="FFFF00"/>
              </a:solidFill>
            </a:endParaRPr>
          </a:p>
          <a:p>
            <a:pPr lvl="1">
              <a:defRPr/>
            </a:pPr>
            <a:r>
              <a:rPr lang="en-US" b="1" dirty="0">
                <a:solidFill>
                  <a:srgbClr val="FFFF00"/>
                </a:solidFill>
                <a:effectLst/>
              </a:rPr>
              <a:t>G</a:t>
            </a:r>
            <a:r>
              <a:rPr lang="en-US" dirty="0">
                <a:effectLst/>
              </a:rPr>
              <a:t> = the movement cost to move from the </a:t>
            </a:r>
            <a:r>
              <a:rPr lang="en-US" dirty="0">
                <a:solidFill>
                  <a:srgbClr val="FFFF00"/>
                </a:solidFill>
                <a:effectLst/>
              </a:rPr>
              <a:t>starting point A</a:t>
            </a:r>
            <a:r>
              <a:rPr lang="en-US" dirty="0">
                <a:effectLst/>
              </a:rPr>
              <a:t> to a given square on the grid, following the path generated to get there </a:t>
            </a:r>
          </a:p>
          <a:p>
            <a:pPr lvl="1">
              <a:defRPr/>
            </a:pPr>
            <a:r>
              <a:rPr lang="en-US" b="1" dirty="0">
                <a:solidFill>
                  <a:srgbClr val="FFFF00"/>
                </a:solidFill>
                <a:effectLst/>
              </a:rPr>
              <a:t>H</a:t>
            </a:r>
            <a:r>
              <a:rPr lang="en-US" dirty="0">
                <a:effectLst/>
              </a:rPr>
              <a:t> = the estimated movement cost to move from that given square on the grid to the final destination, </a:t>
            </a:r>
            <a:r>
              <a:rPr lang="en-US" dirty="0">
                <a:solidFill>
                  <a:srgbClr val="FFFF00"/>
                </a:solidFill>
                <a:effectLst/>
              </a:rPr>
              <a:t>point B</a:t>
            </a:r>
          </a:p>
          <a:p>
            <a:pPr lvl="2">
              <a:defRPr/>
            </a:pPr>
            <a:r>
              <a:rPr lang="en-US" sz="2600" dirty="0">
                <a:effectLst/>
              </a:rPr>
              <a:t>This is often referred to as the heuristic (guess)</a:t>
            </a:r>
          </a:p>
          <a:p>
            <a:pPr lvl="2">
              <a:defRPr/>
            </a:pPr>
            <a:r>
              <a:rPr lang="en-US" sz="2600" dirty="0">
                <a:effectLst/>
              </a:rPr>
              <a:t>One really don’t know the actual distance until one finds the path, because of obstacles (walls, water, etc.)   </a:t>
            </a:r>
          </a:p>
        </p:txBody>
      </p:sp>
    </p:spTree>
    <p:extLst>
      <p:ext uri="{BB962C8B-B14F-4D97-AF65-F5344CB8AC3E}">
        <p14:creationId xmlns:p14="http://schemas.microsoft.com/office/powerpoint/2010/main" val="7981840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530" name="Rectangle 2"/>
          <p:cNvSpPr>
            <a:spLocks noGrp="1" noChangeArrowheads="1"/>
          </p:cNvSpPr>
          <p:nvPr>
            <p:ph type="title"/>
          </p:nvPr>
        </p:nvSpPr>
        <p:spPr>
          <a:xfrm>
            <a:off x="407894" y="92534"/>
            <a:ext cx="8229600" cy="1143000"/>
          </a:xfrm>
        </p:spPr>
        <p:txBody>
          <a:bodyPr/>
          <a:lstStyle/>
          <a:p>
            <a:r>
              <a:rPr lang="en-US" dirty="0">
                <a:effectLst/>
              </a:rPr>
              <a:t>Heuristics (1)</a:t>
            </a:r>
          </a:p>
        </p:txBody>
      </p:sp>
      <p:sp>
        <p:nvSpPr>
          <p:cNvPr id="1942531" name="Rectangle 3"/>
          <p:cNvSpPr>
            <a:spLocks noGrp="1" noChangeArrowheads="1"/>
          </p:cNvSpPr>
          <p:nvPr>
            <p:ph idx="1"/>
          </p:nvPr>
        </p:nvSpPr>
        <p:spPr>
          <a:xfrm>
            <a:off x="228600" y="1143000"/>
            <a:ext cx="8382000" cy="4876800"/>
          </a:xfrm>
        </p:spPr>
        <p:txBody>
          <a:bodyPr/>
          <a:lstStyle/>
          <a:p>
            <a:pPr>
              <a:lnSpc>
                <a:spcPct val="90000"/>
              </a:lnSpc>
            </a:pPr>
            <a:r>
              <a:rPr lang="en-US" sz="3600" dirty="0">
                <a:latin typeface="Arial" panose="020B0604020202020204" pitchFamily="34" charset="0"/>
                <a:cs typeface="Arial" panose="020B0604020202020204" pitchFamily="34" charset="0"/>
              </a:rPr>
              <a:t>Refers to experience-based techniques for problem solving, learning, and discovery that gives a solution which is not guaranteed to be optimal</a:t>
            </a:r>
          </a:p>
          <a:p>
            <a:pPr marL="0" indent="0">
              <a:lnSpc>
                <a:spcPct val="90000"/>
              </a:lnSpc>
              <a:buNone/>
            </a:pPr>
            <a:endParaRPr lang="en-US" dirty="0"/>
          </a:p>
          <a:p>
            <a:pPr lvl="1">
              <a:lnSpc>
                <a:spcPct val="90000"/>
              </a:lnSpc>
            </a:pPr>
            <a:endParaRPr lang="en-US" dirty="0"/>
          </a:p>
        </p:txBody>
      </p:sp>
      <p:sp>
        <p:nvSpPr>
          <p:cNvPr id="4" name="Date Placeholder 3"/>
          <p:cNvSpPr>
            <a:spLocks noGrp="1"/>
          </p:cNvSpPr>
          <p:nvPr>
            <p:ph type="dt" sz="half" idx="10"/>
          </p:nvPr>
        </p:nvSpPr>
        <p:spPr/>
        <p:txBody>
          <a:bodyPr/>
          <a:lstStyle/>
          <a:p>
            <a:fld id="{DC1EC9CD-6254-4568-B1F0-EAF99A4E5DB9}" type="datetime1">
              <a:rPr lang="en-US"/>
              <a:pPr/>
              <a:t>11/18/2017</a:t>
            </a:fld>
            <a:endParaRPr lang="en-US"/>
          </a:p>
        </p:txBody>
      </p:sp>
      <p:sp>
        <p:nvSpPr>
          <p:cNvPr id="5" name="Slide Number Placeholder 5"/>
          <p:cNvSpPr>
            <a:spLocks noGrp="1"/>
          </p:cNvSpPr>
          <p:nvPr>
            <p:ph type="sldNum" sz="quarter" idx="12"/>
          </p:nvPr>
        </p:nvSpPr>
        <p:spPr/>
        <p:txBody>
          <a:bodyPr/>
          <a:lstStyle/>
          <a:p>
            <a:fld id="{5E63E2E2-1D35-4163-BA70-8185E084E246}" type="slidenum">
              <a:rPr lang="en-US"/>
              <a:pPr/>
              <a:t>108</a:t>
            </a:fld>
            <a:endParaRPr lang="en-US"/>
          </a:p>
        </p:txBody>
      </p:sp>
      <p:pic>
        <p:nvPicPr>
          <p:cNvPr id="1801217" name="Picture 1" descr="C:\Users\Jerry\Desktop\index.jpg"/>
          <p:cNvPicPr>
            <a:picLocks noChangeAspect="1" noChangeArrowheads="1"/>
          </p:cNvPicPr>
          <p:nvPr/>
        </p:nvPicPr>
        <p:blipFill>
          <a:blip r:embed="rId3" cstate="print"/>
          <a:srcRect/>
          <a:stretch>
            <a:fillRect/>
          </a:stretch>
        </p:blipFill>
        <p:spPr bwMode="auto">
          <a:xfrm>
            <a:off x="2590800" y="3837880"/>
            <a:ext cx="4336124" cy="2405758"/>
          </a:xfrm>
          <a:prstGeom prst="rect">
            <a:avLst/>
          </a:prstGeom>
          <a:noFill/>
        </p:spPr>
      </p:pic>
    </p:spTree>
    <p:extLst>
      <p:ext uri="{BB962C8B-B14F-4D97-AF65-F5344CB8AC3E}">
        <p14:creationId xmlns:p14="http://schemas.microsoft.com/office/powerpoint/2010/main" val="14495037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530" name="Rectangle 2"/>
          <p:cNvSpPr>
            <a:spLocks noGrp="1" noChangeArrowheads="1"/>
          </p:cNvSpPr>
          <p:nvPr>
            <p:ph type="title"/>
          </p:nvPr>
        </p:nvSpPr>
        <p:spPr>
          <a:xfrm>
            <a:off x="407894" y="92534"/>
            <a:ext cx="8229600" cy="1143000"/>
          </a:xfrm>
        </p:spPr>
        <p:txBody>
          <a:bodyPr/>
          <a:lstStyle/>
          <a:p>
            <a:r>
              <a:rPr lang="en-US" dirty="0">
                <a:effectLst/>
              </a:rPr>
              <a:t>Heuristics (2)</a:t>
            </a:r>
          </a:p>
        </p:txBody>
      </p:sp>
      <p:sp>
        <p:nvSpPr>
          <p:cNvPr id="1942531" name="Rectangle 3"/>
          <p:cNvSpPr>
            <a:spLocks noGrp="1" noChangeArrowheads="1"/>
          </p:cNvSpPr>
          <p:nvPr>
            <p:ph idx="1"/>
          </p:nvPr>
        </p:nvSpPr>
        <p:spPr>
          <a:xfrm>
            <a:off x="228600" y="1143000"/>
            <a:ext cx="8382000" cy="4876800"/>
          </a:xfrm>
        </p:spPr>
        <p:txBody>
          <a:bodyPr/>
          <a:lstStyle/>
          <a:p>
            <a:pPr>
              <a:lnSpc>
                <a:spcPct val="90000"/>
              </a:lnSpc>
            </a:pPr>
            <a:r>
              <a:rPr lang="en-US" dirty="0"/>
              <a:t>Heuristic methods are used to speed up the process of finding a satisfactory solution via mental shortcuts to ease the cognitive load of making a decision  </a:t>
            </a:r>
          </a:p>
          <a:p>
            <a:pPr lvl="1">
              <a:lnSpc>
                <a:spcPct val="90000"/>
              </a:lnSpc>
            </a:pPr>
            <a:r>
              <a:rPr lang="en-US" dirty="0"/>
              <a:t>Rule of thumb, educated guess, intuitive judgment, common sense</a:t>
            </a:r>
          </a:p>
          <a:p>
            <a:pPr lvl="1">
              <a:lnSpc>
                <a:spcPct val="90000"/>
              </a:lnSpc>
            </a:pPr>
            <a:r>
              <a:rPr lang="en-US" dirty="0"/>
              <a:t>It could be considered a shortcut </a:t>
            </a:r>
          </a:p>
          <a:p>
            <a:pPr lvl="1">
              <a:lnSpc>
                <a:spcPct val="90000"/>
              </a:lnSpc>
            </a:pPr>
            <a:endParaRPr lang="en-US" dirty="0"/>
          </a:p>
        </p:txBody>
      </p:sp>
      <p:sp>
        <p:nvSpPr>
          <p:cNvPr id="4" name="Date Placeholder 3"/>
          <p:cNvSpPr>
            <a:spLocks noGrp="1"/>
          </p:cNvSpPr>
          <p:nvPr>
            <p:ph type="dt" sz="half" idx="10"/>
          </p:nvPr>
        </p:nvSpPr>
        <p:spPr/>
        <p:txBody>
          <a:bodyPr/>
          <a:lstStyle/>
          <a:p>
            <a:fld id="{DC1EC9CD-6254-4568-B1F0-EAF99A4E5DB9}" type="datetime1">
              <a:rPr lang="en-US"/>
              <a:pPr/>
              <a:t>11/18/2017</a:t>
            </a:fld>
            <a:endParaRPr lang="en-US"/>
          </a:p>
        </p:txBody>
      </p:sp>
      <p:sp>
        <p:nvSpPr>
          <p:cNvPr id="5" name="Slide Number Placeholder 5"/>
          <p:cNvSpPr>
            <a:spLocks noGrp="1"/>
          </p:cNvSpPr>
          <p:nvPr>
            <p:ph type="sldNum" sz="quarter" idx="12"/>
          </p:nvPr>
        </p:nvSpPr>
        <p:spPr/>
        <p:txBody>
          <a:bodyPr/>
          <a:lstStyle/>
          <a:p>
            <a:fld id="{5E63E2E2-1D35-4163-BA70-8185E084E246}" type="slidenum">
              <a:rPr lang="en-US"/>
              <a:pPr/>
              <a:t>109</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312" y="4337884"/>
            <a:ext cx="3138488" cy="2362954"/>
          </a:xfrm>
          <a:prstGeom prst="rect">
            <a:avLst/>
          </a:prstGeom>
        </p:spPr>
      </p:pic>
    </p:spTree>
    <p:extLst>
      <p:ext uri="{BB962C8B-B14F-4D97-AF65-F5344CB8AC3E}">
        <p14:creationId xmlns:p14="http://schemas.microsoft.com/office/powerpoint/2010/main" val="239929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1"/>
          <p:cNvSpPr>
            <a:spLocks noGrp="1" noChangeArrowheads="1"/>
          </p:cNvSpPr>
          <p:nvPr>
            <p:ph type="sldNum" sz="quarter" idx="4294967295"/>
          </p:nvPr>
        </p:nvSpPr>
        <p:spPr>
          <a:xfrm>
            <a:off x="6553200" y="6248400"/>
            <a:ext cx="1905000" cy="457200"/>
          </a:xfrm>
          <a:prstGeom prst="rect">
            <a:avLst/>
          </a:prstGeom>
          <a:noFill/>
        </p:spPr>
        <p:txBody>
          <a:bodyPr/>
          <a:lstStyle/>
          <a:p>
            <a:fld id="{445EDEF3-D04D-421D-89B0-39C65FB08559}" type="slidenum">
              <a:rPr lang="en-US"/>
              <a:pPr/>
              <a:t>11</a:t>
            </a:fld>
            <a:endParaRPr lang="en-US"/>
          </a:p>
        </p:txBody>
      </p:sp>
      <p:sp>
        <p:nvSpPr>
          <p:cNvPr id="3076" name="Rectangle 2"/>
          <p:cNvSpPr>
            <a:spLocks noGrp="1" noChangeArrowheads="1"/>
          </p:cNvSpPr>
          <p:nvPr>
            <p:ph type="ctrTitle"/>
          </p:nvPr>
        </p:nvSpPr>
        <p:spPr>
          <a:xfrm>
            <a:off x="800100" y="614876"/>
            <a:ext cx="7772400" cy="1143000"/>
          </a:xfrm>
        </p:spPr>
        <p:txBody>
          <a:bodyPr/>
          <a:lstStyle/>
          <a:p>
            <a:pPr eaLnBrk="1" hangingPunct="1"/>
            <a:r>
              <a:rPr lang="en-US" dirty="0"/>
              <a:t>Shortest Path</a:t>
            </a:r>
          </a:p>
        </p:txBody>
      </p:sp>
      <p:pic>
        <p:nvPicPr>
          <p:cNvPr id="52226" name="Picture 2" descr="C:\Users\Jerry\Desktop\images.jpg"/>
          <p:cNvPicPr>
            <a:picLocks noChangeAspect="1" noChangeArrowheads="1"/>
          </p:cNvPicPr>
          <p:nvPr/>
        </p:nvPicPr>
        <p:blipFill>
          <a:blip r:embed="rId3" cstate="print"/>
          <a:srcRect/>
          <a:stretch>
            <a:fillRect/>
          </a:stretch>
        </p:blipFill>
        <p:spPr bwMode="auto">
          <a:xfrm>
            <a:off x="1143000" y="1675228"/>
            <a:ext cx="6629400" cy="47935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57150">
            <a:solidFill>
              <a:srgbClr val="FF0000"/>
            </a:solid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effectLst/>
              </a:rPr>
              <a:t>Heuristic Function</a:t>
            </a:r>
          </a:p>
        </p:txBody>
      </p:sp>
      <p:sp>
        <p:nvSpPr>
          <p:cNvPr id="5" name="Content Placeholder 4"/>
          <p:cNvSpPr>
            <a:spLocks noGrp="1"/>
          </p:cNvSpPr>
          <p:nvPr>
            <p:ph idx="1"/>
          </p:nvPr>
        </p:nvSpPr>
        <p:spPr>
          <a:xfrm>
            <a:off x="266700" y="1347677"/>
            <a:ext cx="8610600" cy="5029200"/>
          </a:xfrm>
        </p:spPr>
        <p:txBody>
          <a:bodyPr>
            <a:normAutofit/>
          </a:bodyPr>
          <a:lstStyle/>
          <a:p>
            <a:r>
              <a:rPr lang="en-US" dirty="0"/>
              <a:t>A Heuristic</a:t>
            </a:r>
            <a:r>
              <a:rPr lang="en-US" b="1" dirty="0"/>
              <a:t> </a:t>
            </a:r>
            <a:r>
              <a:rPr lang="en-US" dirty="0"/>
              <a:t>function ranks alternatives in search algorithms at each branching step based on available information to decide which branch to follow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619500"/>
            <a:ext cx="5791200" cy="2895601"/>
          </a:xfrm>
          <a:prstGeom prst="rect">
            <a:avLst/>
          </a:prstGeom>
        </p:spPr>
      </p:pic>
    </p:spTree>
    <p:extLst>
      <p:ext uri="{BB962C8B-B14F-4D97-AF65-F5344CB8AC3E}">
        <p14:creationId xmlns:p14="http://schemas.microsoft.com/office/powerpoint/2010/main" val="33505197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Choosing a Path  </a:t>
            </a:r>
          </a:p>
        </p:txBody>
      </p:sp>
      <p:sp>
        <p:nvSpPr>
          <p:cNvPr id="5" name="Content Placeholder 4"/>
          <p:cNvSpPr>
            <a:spLocks noGrp="1"/>
          </p:cNvSpPr>
          <p:nvPr>
            <p:ph idx="1"/>
          </p:nvPr>
        </p:nvSpPr>
        <p:spPr>
          <a:xfrm>
            <a:off x="304800" y="1420813"/>
            <a:ext cx="8610600" cy="4572000"/>
          </a:xfrm>
        </p:spPr>
        <p:txBody>
          <a:bodyPr>
            <a:normAutofit/>
          </a:bodyPr>
          <a:lstStyle/>
          <a:p>
            <a:pPr>
              <a:defRPr/>
            </a:pPr>
            <a:r>
              <a:rPr lang="en-US" dirty="0"/>
              <a:t>A path is generated by repeatedly going through the open list and choosing the square with the </a:t>
            </a:r>
            <a:r>
              <a:rPr lang="en-US" dirty="0">
                <a:solidFill>
                  <a:srgbClr val="FFFF00"/>
                </a:solidFill>
              </a:rPr>
              <a:t>lowest F</a:t>
            </a:r>
            <a:r>
              <a:rPr lang="en-US" dirty="0"/>
              <a:t> score</a:t>
            </a:r>
          </a:p>
          <a:p>
            <a:pPr>
              <a:buFont typeface="Wingdings" panose="05000000000000000000" pitchFamily="2" charset="2"/>
              <a:buNone/>
              <a:defRPr/>
            </a:pPr>
            <a:r>
              <a:rPr lang="en-US" dirty="0"/>
              <a:t> </a:t>
            </a:r>
          </a:p>
          <a:p>
            <a:pPr>
              <a:buFont typeface="Wingdings" panose="05000000000000000000" pitchFamily="2" charset="2"/>
              <a:buNone/>
              <a:defRPr/>
            </a:pPr>
            <a:r>
              <a:rPr lang="en-US" sz="3400" b="1" dirty="0">
                <a:solidFill>
                  <a:srgbClr val="FFFF00"/>
                </a:solidFill>
              </a:rPr>
              <a:t>				</a:t>
            </a:r>
            <a:endParaRPr lang="en-US" sz="3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131310"/>
            <a:ext cx="5334000" cy="3324359"/>
          </a:xfrm>
          <a:prstGeom prst="rect">
            <a:avLst/>
          </a:prstGeom>
        </p:spPr>
      </p:pic>
    </p:spTree>
    <p:extLst>
      <p:ext uri="{BB962C8B-B14F-4D97-AF65-F5344CB8AC3E}">
        <p14:creationId xmlns:p14="http://schemas.microsoft.com/office/powerpoint/2010/main" val="20239895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Assigning a Cost to G</a:t>
            </a:r>
          </a:p>
        </p:txBody>
      </p:sp>
      <p:sp>
        <p:nvSpPr>
          <p:cNvPr id="5" name="Content Placeholder 4"/>
          <p:cNvSpPr>
            <a:spLocks noGrp="1"/>
          </p:cNvSpPr>
          <p:nvPr>
            <p:ph idx="1"/>
          </p:nvPr>
        </p:nvSpPr>
        <p:spPr>
          <a:xfrm>
            <a:off x="152400" y="1295400"/>
            <a:ext cx="8839200" cy="4876800"/>
          </a:xfrm>
        </p:spPr>
        <p:txBody>
          <a:bodyPr>
            <a:normAutofit fontScale="85000" lnSpcReduction="10000"/>
          </a:bodyPr>
          <a:lstStyle/>
          <a:p>
            <a:pPr>
              <a:defRPr/>
            </a:pPr>
            <a:r>
              <a:rPr lang="en-US" dirty="0">
                <a:effectLst/>
              </a:rPr>
              <a:t>Assign a cost of 10 to each horizontal or vertical square moved, and a cost of 14 for a diagonal move</a:t>
            </a:r>
          </a:p>
          <a:p>
            <a:pPr lvl="1">
              <a:defRPr/>
            </a:pPr>
            <a:r>
              <a:rPr lang="en-US" dirty="0">
                <a:effectLst/>
              </a:rPr>
              <a:t>Use these numbers because the actual distance to move diagonally is the square root of 2 (1.414) times the cost of moving horizontally or vertically</a:t>
            </a:r>
          </a:p>
          <a:p>
            <a:pPr lvl="1">
              <a:defRPr/>
            </a:pPr>
            <a:endParaRPr lang="en-US" dirty="0">
              <a:effectLst/>
            </a:endParaRPr>
          </a:p>
          <a:p>
            <a:pPr>
              <a:defRPr/>
            </a:pPr>
            <a:r>
              <a:rPr lang="en-US" dirty="0">
                <a:effectLst/>
              </a:rPr>
              <a:t>The way to figure out the </a:t>
            </a:r>
            <a:r>
              <a:rPr lang="en-US" dirty="0">
                <a:solidFill>
                  <a:srgbClr val="FFFF00"/>
                </a:solidFill>
                <a:effectLst/>
              </a:rPr>
              <a:t>G</a:t>
            </a:r>
            <a:r>
              <a:rPr lang="en-US" dirty="0">
                <a:effectLst/>
              </a:rPr>
              <a:t> cost of that square is to take the G cost of its parent, and then add 10 or 14 depending on whether it is diagonal or orthogonal (non-diagonal) from that parent square</a:t>
            </a:r>
          </a:p>
          <a:p>
            <a:pPr lvl="1">
              <a:buFont typeface="Wingdings" panose="05000000000000000000" pitchFamily="2" charset="2"/>
              <a:buNone/>
              <a:defRPr/>
            </a:pPr>
            <a:endParaRPr lang="en-US" dirty="0"/>
          </a:p>
          <a:p>
            <a:pPr>
              <a:buFont typeface="Wingdings" panose="05000000000000000000" pitchFamily="2" charset="2"/>
              <a:buNone/>
              <a:defRPr/>
            </a:pPr>
            <a:r>
              <a:rPr lang="en-US" sz="3400" b="1" dirty="0">
                <a:solidFill>
                  <a:srgbClr val="FFFF00"/>
                </a:solidFill>
              </a:rPr>
              <a:t>				(F = G+H)</a:t>
            </a:r>
            <a:endParaRPr lang="en-US" sz="3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5334000"/>
            <a:ext cx="1585912" cy="1247417"/>
          </a:xfrm>
          <a:prstGeom prst="rect">
            <a:avLst/>
          </a:prstGeom>
        </p:spPr>
      </p:pic>
    </p:spTree>
    <p:extLst>
      <p:ext uri="{BB962C8B-B14F-4D97-AF65-F5344CB8AC3E}">
        <p14:creationId xmlns:p14="http://schemas.microsoft.com/office/powerpoint/2010/main" val="7335982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Assigning a Cost to H</a:t>
            </a:r>
          </a:p>
        </p:txBody>
      </p:sp>
      <p:sp>
        <p:nvSpPr>
          <p:cNvPr id="5" name="Content Placeholder 4"/>
          <p:cNvSpPr>
            <a:spLocks noGrp="1"/>
          </p:cNvSpPr>
          <p:nvPr>
            <p:ph idx="1"/>
          </p:nvPr>
        </p:nvSpPr>
        <p:spPr>
          <a:xfrm>
            <a:off x="152400" y="1295400"/>
            <a:ext cx="7772400" cy="4419600"/>
          </a:xfrm>
        </p:spPr>
        <p:txBody>
          <a:bodyPr>
            <a:normAutofit fontScale="77500" lnSpcReduction="20000"/>
          </a:bodyPr>
          <a:lstStyle/>
          <a:p>
            <a:pPr>
              <a:defRPr/>
            </a:pPr>
            <a:r>
              <a:rPr lang="en-US" sz="4000" dirty="0">
                <a:effectLst/>
              </a:rPr>
              <a:t>The method used in this example is called the </a:t>
            </a:r>
            <a:r>
              <a:rPr lang="en-US" sz="4000" b="1" dirty="0">
                <a:solidFill>
                  <a:srgbClr val="FFFF00"/>
                </a:solidFill>
                <a:effectLst/>
              </a:rPr>
              <a:t>Manhattan method</a:t>
            </a:r>
          </a:p>
          <a:p>
            <a:pPr lvl="1">
              <a:defRPr/>
            </a:pPr>
            <a:r>
              <a:rPr lang="en-US" sz="3400" dirty="0">
                <a:effectLst/>
              </a:rPr>
              <a:t>One calculates the total number of squares moved horizontally and vertically to reach the target square from the current square, </a:t>
            </a:r>
            <a:r>
              <a:rPr lang="en-US" sz="3400" dirty="0">
                <a:solidFill>
                  <a:srgbClr val="FFFF00"/>
                </a:solidFill>
                <a:effectLst/>
              </a:rPr>
              <a:t>ignoring </a:t>
            </a:r>
            <a:r>
              <a:rPr lang="en-US" sz="3400" dirty="0">
                <a:effectLst/>
              </a:rPr>
              <a:t>diagonal movement, and </a:t>
            </a:r>
            <a:r>
              <a:rPr lang="en-US" sz="3400" dirty="0">
                <a:solidFill>
                  <a:srgbClr val="FFFF00"/>
                </a:solidFill>
                <a:effectLst/>
              </a:rPr>
              <a:t>ignoring</a:t>
            </a:r>
            <a:r>
              <a:rPr lang="en-US" sz="3400" dirty="0">
                <a:effectLst/>
              </a:rPr>
              <a:t> any obstacles </a:t>
            </a:r>
          </a:p>
          <a:p>
            <a:pPr>
              <a:defRPr/>
            </a:pPr>
            <a:r>
              <a:rPr lang="en-US" sz="4000" dirty="0">
                <a:effectLst/>
              </a:rPr>
              <a:t>One then multiplies the total by 10</a:t>
            </a:r>
          </a:p>
          <a:p>
            <a:pPr lvl="1">
              <a:defRPr/>
            </a:pPr>
            <a:r>
              <a:rPr lang="en-US" sz="3100" dirty="0">
                <a:effectLst/>
              </a:rPr>
              <a:t>The cost for moving one square horizontally or vertically</a:t>
            </a:r>
          </a:p>
          <a:p>
            <a:pPr marL="0" indent="0">
              <a:buNone/>
              <a:defRPr/>
            </a:pPr>
            <a:r>
              <a:rPr lang="en-US" sz="3400" b="1" dirty="0">
                <a:solidFill>
                  <a:srgbClr val="FFFF00"/>
                </a:solidFill>
              </a:rPr>
              <a:t>				</a:t>
            </a:r>
            <a:endParaRPr lang="en-US" sz="3000" dirty="0"/>
          </a:p>
        </p:txBody>
      </p:sp>
      <p:sp>
        <p:nvSpPr>
          <p:cNvPr id="2" name="TextBox 1"/>
          <p:cNvSpPr txBox="1"/>
          <p:nvPr/>
        </p:nvSpPr>
        <p:spPr>
          <a:xfrm>
            <a:off x="76200" y="5312538"/>
            <a:ext cx="8991600" cy="1200329"/>
          </a:xfrm>
          <a:prstGeom prst="rect">
            <a:avLst/>
          </a:prstGeom>
          <a:solidFill>
            <a:srgbClr val="000000"/>
          </a:solidFill>
        </p:spPr>
        <p:txBody>
          <a:bodyPr wrap="square" rtlCol="0">
            <a:spAutoFit/>
          </a:bodyPr>
          <a:lstStyle/>
          <a:p>
            <a:pPr algn="ctr"/>
            <a:r>
              <a:rPr lang="en-US" sz="2400" dirty="0"/>
              <a:t>This is called the </a:t>
            </a:r>
            <a:r>
              <a:rPr lang="en-US" sz="2400" b="1" dirty="0">
                <a:solidFill>
                  <a:srgbClr val="FFFF00"/>
                </a:solidFill>
              </a:rPr>
              <a:t>Manhattan Method </a:t>
            </a:r>
            <a:r>
              <a:rPr lang="en-US" sz="2400" dirty="0"/>
              <a:t>because it is like calculating the number of city blocks from one place to another, where one can’t cut across the block diagonally</a:t>
            </a:r>
          </a:p>
        </p:txBody>
      </p:sp>
      <p:sp>
        <p:nvSpPr>
          <p:cNvPr id="3" name="Rectangle 2"/>
          <p:cNvSpPr/>
          <p:nvPr/>
        </p:nvSpPr>
        <p:spPr>
          <a:xfrm>
            <a:off x="7162800" y="3657600"/>
            <a:ext cx="1568058" cy="461665"/>
          </a:xfrm>
          <a:prstGeom prst="rect">
            <a:avLst/>
          </a:prstGeom>
          <a:solidFill>
            <a:schemeClr val="bg2">
              <a:lumMod val="50000"/>
            </a:schemeClr>
          </a:solidFill>
        </p:spPr>
        <p:txBody>
          <a:bodyPr wrap="none">
            <a:spAutoFit/>
          </a:bodyPr>
          <a:lstStyle/>
          <a:p>
            <a:pPr>
              <a:buFont typeface="Wingdings" panose="05000000000000000000" pitchFamily="2" charset="2"/>
              <a:buNone/>
              <a:defRPr/>
            </a:pPr>
            <a:r>
              <a:rPr lang="en-US" sz="2400" b="1" dirty="0">
                <a:solidFill>
                  <a:srgbClr val="FFFF00"/>
                </a:solidFill>
              </a:rPr>
              <a:t>(F = G+H)</a:t>
            </a:r>
            <a:endParaRPr lang="en-US" sz="2000" dirty="0"/>
          </a:p>
        </p:txBody>
      </p:sp>
    </p:spTree>
    <p:extLst>
      <p:ext uri="{BB962C8B-B14F-4D97-AF65-F5344CB8AC3E}">
        <p14:creationId xmlns:p14="http://schemas.microsoft.com/office/powerpoint/2010/main" val="24250103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The Search Area Labelled</a:t>
            </a:r>
          </a:p>
        </p:txBody>
      </p:sp>
      <p:pic>
        <p:nvPicPr>
          <p:cNvPr id="58371"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19200" y="1143000"/>
            <a:ext cx="6934200" cy="4884394"/>
          </a:xfrm>
          <a:noFill/>
          <a:extLst>
            <a:ext uri="{909E8E84-426E-40DD-AFC4-6F175D3DCCD1}">
              <a14:hiddenFill xmlns:a14="http://schemas.microsoft.com/office/drawing/2010/main">
                <a:solidFill>
                  <a:srgbClr val="FFFFFF"/>
                </a:solidFill>
              </a14:hiddenFill>
            </a:ext>
          </a:extLst>
        </p:spPr>
      </p:pic>
      <p:sp>
        <p:nvSpPr>
          <p:cNvPr id="58372" name="Rectangle 5"/>
          <p:cNvSpPr>
            <a:spLocks noChangeArrowheads="1"/>
          </p:cNvSpPr>
          <p:nvPr/>
        </p:nvSpPr>
        <p:spPr bwMode="auto">
          <a:xfrm>
            <a:off x="76200" y="5978183"/>
            <a:ext cx="868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eaLnBrk="1" hangingPunct="1"/>
            <a:r>
              <a:rPr lang="en-US" altLang="en-US" sz="2400" b="1" dirty="0">
                <a:solidFill>
                  <a:srgbClr val="FFFF00"/>
                </a:solidFill>
                <a:latin typeface="Arial" panose="020B0604020202020204" pitchFamily="34" charset="0"/>
              </a:rPr>
              <a:t>F is in the top left, G is in the bottom left, and H is in the bottom right  </a:t>
            </a:r>
          </a:p>
        </p:txBody>
      </p:sp>
    </p:spTree>
    <p:extLst>
      <p:ext uri="{BB962C8B-B14F-4D97-AF65-F5344CB8AC3E}">
        <p14:creationId xmlns:p14="http://schemas.microsoft.com/office/powerpoint/2010/main" val="391587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Continuing the Search (1)</a:t>
            </a:r>
          </a:p>
        </p:txBody>
      </p:sp>
      <p:sp>
        <p:nvSpPr>
          <p:cNvPr id="5" name="Content Placeholder 4"/>
          <p:cNvSpPr>
            <a:spLocks noGrp="1"/>
          </p:cNvSpPr>
          <p:nvPr>
            <p:ph idx="1"/>
          </p:nvPr>
        </p:nvSpPr>
        <p:spPr>
          <a:xfrm>
            <a:off x="457200" y="1295400"/>
            <a:ext cx="8229600" cy="4530725"/>
          </a:xfrm>
        </p:spPr>
        <p:txBody>
          <a:bodyPr>
            <a:normAutofit/>
          </a:bodyPr>
          <a:lstStyle/>
          <a:p>
            <a:pPr>
              <a:defRPr/>
            </a:pPr>
            <a:r>
              <a:rPr lang="en-US" dirty="0"/>
              <a:t>To continue the search, one simply chooses the </a:t>
            </a:r>
            <a:r>
              <a:rPr lang="en-US" dirty="0">
                <a:solidFill>
                  <a:srgbClr val="FFFF00"/>
                </a:solidFill>
              </a:rPr>
              <a:t>lowest F</a:t>
            </a:r>
            <a:r>
              <a:rPr lang="en-US" dirty="0"/>
              <a:t> score square from all those that are on the open list</a:t>
            </a:r>
          </a:p>
          <a:p>
            <a:pPr marL="0" indent="0">
              <a:buNone/>
              <a:defRPr/>
            </a:pPr>
            <a:endParaRPr lang="en-US"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8456" y="3304059"/>
            <a:ext cx="3367088" cy="2522066"/>
          </a:xfrm>
          <a:prstGeom prst="rect">
            <a:avLst/>
          </a:prstGeom>
        </p:spPr>
      </p:pic>
    </p:spTree>
    <p:extLst>
      <p:ext uri="{BB962C8B-B14F-4D97-AF65-F5344CB8AC3E}">
        <p14:creationId xmlns:p14="http://schemas.microsoft.com/office/powerpoint/2010/main" val="11866729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Continuing the Search (2)</a:t>
            </a:r>
          </a:p>
        </p:txBody>
      </p:sp>
      <p:sp>
        <p:nvSpPr>
          <p:cNvPr id="5" name="Content Placeholder 4"/>
          <p:cNvSpPr>
            <a:spLocks noGrp="1"/>
          </p:cNvSpPr>
          <p:nvPr>
            <p:ph idx="1"/>
          </p:nvPr>
        </p:nvSpPr>
        <p:spPr>
          <a:xfrm>
            <a:off x="457200" y="1295400"/>
            <a:ext cx="8229600" cy="4530725"/>
          </a:xfrm>
        </p:spPr>
        <p:txBody>
          <a:bodyPr>
            <a:normAutofit lnSpcReduction="10000"/>
          </a:bodyPr>
          <a:lstStyle/>
          <a:p>
            <a:pPr>
              <a:defRPr/>
            </a:pPr>
            <a:r>
              <a:rPr lang="en-US" sz="2800" dirty="0"/>
              <a:t>Then do the following with the selected square</a:t>
            </a:r>
          </a:p>
          <a:p>
            <a:pPr lvl="1">
              <a:defRPr/>
            </a:pPr>
            <a:r>
              <a:rPr lang="en-US" dirty="0"/>
              <a:t>Drop it from the open list and add it to the closed list</a:t>
            </a:r>
          </a:p>
          <a:p>
            <a:pPr lvl="1">
              <a:defRPr/>
            </a:pPr>
            <a:r>
              <a:rPr lang="en-US" dirty="0"/>
              <a:t>Check all of the adjacent squares (ignoring those that are on the closed list or un-walkable)</a:t>
            </a:r>
          </a:p>
          <a:p>
            <a:pPr lvl="1">
              <a:defRPr/>
            </a:pPr>
            <a:r>
              <a:rPr lang="en-US" dirty="0"/>
              <a:t>Add squares to the open list if they are not on the open list already</a:t>
            </a:r>
          </a:p>
          <a:p>
            <a:pPr lvl="1">
              <a:defRPr/>
            </a:pPr>
            <a:r>
              <a:rPr lang="en-US" dirty="0"/>
              <a:t>Make the selected square the “parent” of the new squares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5334000"/>
            <a:ext cx="2057400" cy="1289497"/>
          </a:xfrm>
          <a:prstGeom prst="rect">
            <a:avLst/>
          </a:prstGeom>
        </p:spPr>
      </p:pic>
    </p:spTree>
    <p:extLst>
      <p:ext uri="{BB962C8B-B14F-4D97-AF65-F5344CB8AC3E}">
        <p14:creationId xmlns:p14="http://schemas.microsoft.com/office/powerpoint/2010/main" val="38959897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Continuing the Search (3)</a:t>
            </a:r>
          </a:p>
        </p:txBody>
      </p:sp>
      <p:sp>
        <p:nvSpPr>
          <p:cNvPr id="5" name="Content Placeholder 4"/>
          <p:cNvSpPr>
            <a:spLocks noGrp="1"/>
          </p:cNvSpPr>
          <p:nvPr>
            <p:ph idx="1"/>
          </p:nvPr>
        </p:nvSpPr>
        <p:spPr>
          <a:xfrm>
            <a:off x="381000" y="1295400"/>
            <a:ext cx="8305800" cy="5257800"/>
          </a:xfrm>
        </p:spPr>
        <p:txBody>
          <a:bodyPr>
            <a:noAutofit/>
          </a:bodyPr>
          <a:lstStyle/>
          <a:p>
            <a:pPr>
              <a:defRPr/>
            </a:pPr>
            <a:r>
              <a:rPr lang="en-US" dirty="0">
                <a:effectLst/>
              </a:rPr>
              <a:t>If an adjacent square is already on the open list, check to see if this path to that square is better </a:t>
            </a:r>
          </a:p>
          <a:p>
            <a:pPr>
              <a:buFont typeface="Wingdings" panose="05000000000000000000" pitchFamily="2" charset="2"/>
              <a:buNone/>
              <a:defRPr/>
            </a:pPr>
            <a:r>
              <a:rPr lang="en-US" sz="2800" b="1" dirty="0">
                <a:solidFill>
                  <a:srgbClr val="FFFF00"/>
                </a:solidFill>
              </a:rPr>
              <a:t>	</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505200"/>
            <a:ext cx="3276600" cy="2454287"/>
          </a:xfrm>
          <a:prstGeom prst="rect">
            <a:avLst/>
          </a:prstGeom>
        </p:spPr>
      </p:pic>
    </p:spTree>
    <p:extLst>
      <p:ext uri="{BB962C8B-B14F-4D97-AF65-F5344CB8AC3E}">
        <p14:creationId xmlns:p14="http://schemas.microsoft.com/office/powerpoint/2010/main" val="30546882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Continuing the Search (4)</a:t>
            </a:r>
          </a:p>
        </p:txBody>
      </p:sp>
      <p:sp>
        <p:nvSpPr>
          <p:cNvPr id="5" name="Content Placeholder 4"/>
          <p:cNvSpPr>
            <a:spLocks noGrp="1"/>
          </p:cNvSpPr>
          <p:nvPr>
            <p:ph idx="1"/>
          </p:nvPr>
        </p:nvSpPr>
        <p:spPr>
          <a:xfrm>
            <a:off x="381000" y="1295400"/>
            <a:ext cx="8305800" cy="5257800"/>
          </a:xfrm>
        </p:spPr>
        <p:txBody>
          <a:bodyPr>
            <a:noAutofit/>
          </a:bodyPr>
          <a:lstStyle/>
          <a:p>
            <a:pPr>
              <a:defRPr/>
            </a:pPr>
            <a:r>
              <a:rPr lang="en-US" sz="2600" dirty="0">
                <a:effectLst/>
              </a:rPr>
              <a:t>In other words, check to see if the </a:t>
            </a:r>
            <a:r>
              <a:rPr lang="en-US" sz="2600" dirty="0">
                <a:solidFill>
                  <a:srgbClr val="FFFF00"/>
                </a:solidFill>
                <a:effectLst/>
              </a:rPr>
              <a:t>G</a:t>
            </a:r>
            <a:r>
              <a:rPr lang="en-US" sz="2600" dirty="0">
                <a:effectLst/>
              </a:rPr>
              <a:t> score for that square is lower if one uses the current square to get there</a:t>
            </a:r>
          </a:p>
          <a:p>
            <a:pPr lvl="1">
              <a:defRPr/>
            </a:pPr>
            <a:r>
              <a:rPr lang="en-US" sz="2600" dirty="0">
                <a:effectLst/>
                <a:ea typeface="+mn-ea"/>
                <a:cs typeface="+mn-cs"/>
              </a:rPr>
              <a:t>If not, continue</a:t>
            </a:r>
          </a:p>
          <a:p>
            <a:pPr lvl="1">
              <a:defRPr/>
            </a:pPr>
            <a:r>
              <a:rPr lang="en-US" sz="2600" dirty="0">
                <a:effectLst/>
                <a:ea typeface="+mn-ea"/>
                <a:cs typeface="+mn-cs"/>
              </a:rPr>
              <a:t>On the other hand, if the </a:t>
            </a:r>
            <a:r>
              <a:rPr lang="en-US" sz="2600" dirty="0">
                <a:solidFill>
                  <a:srgbClr val="FFFF00"/>
                </a:solidFill>
                <a:effectLst/>
                <a:ea typeface="+mn-ea"/>
                <a:cs typeface="+mn-cs"/>
              </a:rPr>
              <a:t>G</a:t>
            </a:r>
            <a:r>
              <a:rPr lang="en-US" sz="2600" dirty="0">
                <a:effectLst/>
                <a:ea typeface="+mn-ea"/>
                <a:cs typeface="+mn-cs"/>
              </a:rPr>
              <a:t> cost of the new path is lower, change the parent of the adjacent square to the selected square (change the direction of the pointer to point to the selected square)</a:t>
            </a:r>
          </a:p>
          <a:p>
            <a:pPr>
              <a:defRPr/>
            </a:pPr>
            <a:r>
              <a:rPr lang="en-US" sz="2600" dirty="0">
                <a:effectLst/>
              </a:rPr>
              <a:t>Finally, recalculate both the </a:t>
            </a:r>
            <a:r>
              <a:rPr lang="en-US" sz="2600" dirty="0">
                <a:solidFill>
                  <a:srgbClr val="FFFF00"/>
                </a:solidFill>
                <a:effectLst/>
              </a:rPr>
              <a:t>F</a:t>
            </a:r>
            <a:r>
              <a:rPr lang="en-US" sz="2600" dirty="0">
                <a:effectLst/>
              </a:rPr>
              <a:t> and </a:t>
            </a:r>
            <a:r>
              <a:rPr lang="en-US" sz="2600" dirty="0">
                <a:solidFill>
                  <a:srgbClr val="FFFF00"/>
                </a:solidFill>
                <a:effectLst/>
              </a:rPr>
              <a:t>G</a:t>
            </a:r>
            <a:r>
              <a:rPr lang="en-US" sz="2600" dirty="0">
                <a:effectLst/>
              </a:rPr>
              <a:t> scores of that square </a:t>
            </a:r>
          </a:p>
          <a:p>
            <a:pPr>
              <a:buFont typeface="Wingdings" panose="05000000000000000000" pitchFamily="2" charset="2"/>
              <a:buNone/>
              <a:defRPr/>
            </a:pPr>
            <a:r>
              <a:rPr lang="en-US" sz="2400" b="1" dirty="0">
                <a:solidFill>
                  <a:srgbClr val="FFFF00"/>
                </a:solidFill>
              </a:rPr>
              <a:t>	</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5181600"/>
            <a:ext cx="1528422" cy="1521630"/>
          </a:xfrm>
          <a:prstGeom prst="rect">
            <a:avLst/>
          </a:prstGeom>
        </p:spPr>
      </p:pic>
      <p:sp>
        <p:nvSpPr>
          <p:cNvPr id="6" name="Rectangle 5"/>
          <p:cNvSpPr/>
          <p:nvPr/>
        </p:nvSpPr>
        <p:spPr>
          <a:xfrm>
            <a:off x="3124200" y="5474311"/>
            <a:ext cx="1568058" cy="461665"/>
          </a:xfrm>
          <a:prstGeom prst="rect">
            <a:avLst/>
          </a:prstGeom>
          <a:solidFill>
            <a:schemeClr val="bg2">
              <a:lumMod val="50000"/>
            </a:schemeClr>
          </a:solidFill>
        </p:spPr>
        <p:txBody>
          <a:bodyPr wrap="none">
            <a:spAutoFit/>
          </a:bodyPr>
          <a:lstStyle/>
          <a:p>
            <a:pPr>
              <a:buFont typeface="Wingdings" panose="05000000000000000000" pitchFamily="2" charset="2"/>
              <a:buNone/>
              <a:defRPr/>
            </a:pPr>
            <a:r>
              <a:rPr lang="en-US" sz="2400" b="1" dirty="0">
                <a:solidFill>
                  <a:srgbClr val="FFFF00"/>
                </a:solidFill>
              </a:rPr>
              <a:t>(F = G+H)</a:t>
            </a:r>
            <a:endParaRPr lang="en-US" sz="2000" dirty="0"/>
          </a:p>
        </p:txBody>
      </p:sp>
    </p:spTree>
    <p:extLst>
      <p:ext uri="{BB962C8B-B14F-4D97-AF65-F5344CB8AC3E}">
        <p14:creationId xmlns:p14="http://schemas.microsoft.com/office/powerpoint/2010/main" val="14484769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  </a:t>
            </a:r>
          </a:p>
        </p:txBody>
      </p:sp>
      <p:sp>
        <p:nvSpPr>
          <p:cNvPr id="5" name="Content Placeholder 4"/>
          <p:cNvSpPr>
            <a:spLocks noGrp="1"/>
          </p:cNvSpPr>
          <p:nvPr>
            <p:ph idx="1"/>
          </p:nvPr>
        </p:nvSpPr>
        <p:spPr>
          <a:xfrm>
            <a:off x="381000" y="1295400"/>
            <a:ext cx="8229600" cy="4530725"/>
          </a:xfrm>
        </p:spPr>
        <p:txBody>
          <a:bodyPr>
            <a:normAutofit/>
          </a:bodyPr>
          <a:lstStyle/>
          <a:p>
            <a:pPr>
              <a:defRPr/>
            </a:pPr>
            <a:r>
              <a:rPr lang="en-US" dirty="0"/>
              <a:t>Of the initial nine squares, there are eight left on the open list after the starting square was switched to the closed list</a:t>
            </a:r>
          </a:p>
          <a:p>
            <a:pPr>
              <a:defRPr/>
            </a:pPr>
            <a:r>
              <a:rPr lang="en-US" dirty="0"/>
              <a:t>Of these, the one with the </a:t>
            </a:r>
            <a:r>
              <a:rPr lang="en-US" dirty="0">
                <a:solidFill>
                  <a:srgbClr val="FFFF00"/>
                </a:solidFill>
              </a:rPr>
              <a:t>lowest F</a:t>
            </a:r>
            <a:r>
              <a:rPr lang="en-US" dirty="0"/>
              <a:t> cost is the one to the immediate right of the starting square, with an </a:t>
            </a:r>
            <a:r>
              <a:rPr lang="en-US" dirty="0">
                <a:solidFill>
                  <a:srgbClr val="FFFF00"/>
                </a:solidFill>
              </a:rPr>
              <a:t>F</a:t>
            </a:r>
            <a:r>
              <a:rPr lang="en-US" dirty="0"/>
              <a:t> score of 40</a:t>
            </a:r>
          </a:p>
          <a:p>
            <a:pPr>
              <a:defRPr/>
            </a:pPr>
            <a:r>
              <a:rPr lang="en-US" dirty="0"/>
              <a:t>One selects this square as the next square</a:t>
            </a:r>
          </a:p>
          <a:p>
            <a:pPr lvl="1">
              <a:defRPr/>
            </a:pPr>
            <a:r>
              <a:rPr lang="en-US" dirty="0"/>
              <a:t>It is highlighted in blue on the next slide</a:t>
            </a:r>
            <a:endParaRPr lang="en-US" sz="22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0" y="5331976"/>
            <a:ext cx="1304925" cy="1287603"/>
          </a:xfrm>
          <a:prstGeom prst="rect">
            <a:avLst/>
          </a:prstGeom>
        </p:spPr>
      </p:pic>
    </p:spTree>
    <p:extLst>
      <p:ext uri="{BB962C8B-B14F-4D97-AF65-F5344CB8AC3E}">
        <p14:creationId xmlns:p14="http://schemas.microsoft.com/office/powerpoint/2010/main" val="219637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F3D8E0B6-A123-4280-A9F4-033101D5895D}" type="slidenum">
              <a:rPr lang="en-US"/>
              <a:pPr/>
              <a:t>12</a:t>
            </a:fld>
            <a:endParaRPr lang="en-US"/>
          </a:p>
        </p:txBody>
      </p:sp>
      <p:sp>
        <p:nvSpPr>
          <p:cNvPr id="12292" name="Rectangle 2"/>
          <p:cNvSpPr>
            <a:spLocks noGrp="1" noChangeArrowheads="1"/>
          </p:cNvSpPr>
          <p:nvPr>
            <p:ph type="title"/>
          </p:nvPr>
        </p:nvSpPr>
        <p:spPr/>
        <p:txBody>
          <a:bodyPr/>
          <a:lstStyle/>
          <a:p>
            <a:pPr eaLnBrk="1" hangingPunct="1"/>
            <a:r>
              <a:rPr lang="en-US" sz="4000" dirty="0"/>
              <a:t>Traveling Salesperson Problem (1)</a:t>
            </a:r>
          </a:p>
        </p:txBody>
      </p:sp>
      <p:sp>
        <p:nvSpPr>
          <p:cNvPr id="12293" name="Rectangle 3" descr="Rectangle: Click to edit Master text styles&#10;Second level&#10;Third level&#10;Fourth level&#10;Fifth level"/>
          <p:cNvSpPr>
            <a:spLocks noGrp="1" noChangeArrowheads="1"/>
          </p:cNvSpPr>
          <p:nvPr>
            <p:ph type="body" idx="1"/>
          </p:nvPr>
        </p:nvSpPr>
        <p:spPr>
          <a:xfrm>
            <a:off x="685800" y="1600200"/>
            <a:ext cx="7848600" cy="4724400"/>
          </a:xfrm>
        </p:spPr>
        <p:txBody>
          <a:bodyPr/>
          <a:lstStyle/>
          <a:p>
            <a:pPr eaLnBrk="1" hangingPunct="1">
              <a:lnSpc>
                <a:spcPct val="90000"/>
              </a:lnSpc>
            </a:pPr>
            <a:r>
              <a:rPr lang="en-US" dirty="0"/>
              <a:t>A tour of a graph is a spanning cycle (e.g., a cycle that goes through all the vertices)</a:t>
            </a:r>
          </a:p>
          <a:p>
            <a:pPr eaLnBrk="1" hangingPunct="1">
              <a:lnSpc>
                <a:spcPct val="90000"/>
              </a:lnSpc>
            </a:pPr>
            <a:r>
              <a:rPr lang="en-US" dirty="0"/>
              <a:t>A traveling salesperson tour of a weighted graph is a tour that is simple (i.e., no repeated vertices or edges) and has minimum weight</a:t>
            </a:r>
          </a:p>
        </p:txBody>
      </p:sp>
      <p:pic>
        <p:nvPicPr>
          <p:cNvPr id="142337" name="Picture 1" descr="C:\Users\Jerry\Desktop\index.jpg"/>
          <p:cNvPicPr>
            <a:picLocks noChangeAspect="1" noChangeArrowheads="1"/>
          </p:cNvPicPr>
          <p:nvPr/>
        </p:nvPicPr>
        <p:blipFill>
          <a:blip r:embed="rId2" cstate="print"/>
          <a:srcRect/>
          <a:stretch>
            <a:fillRect/>
          </a:stretch>
        </p:blipFill>
        <p:spPr bwMode="auto">
          <a:xfrm>
            <a:off x="5492062" y="4469329"/>
            <a:ext cx="2122275" cy="2209097"/>
          </a:xfrm>
          <a:prstGeom prst="rect">
            <a:avLst/>
          </a:prstGeom>
          <a:noFill/>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(2) </a:t>
            </a:r>
          </a:p>
        </p:txBody>
      </p:sp>
      <p:pic>
        <p:nvPicPr>
          <p:cNvPr id="62467"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43000" y="1219200"/>
            <a:ext cx="7162800" cy="5137319"/>
          </a:xfr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flipH="1">
            <a:off x="3733800" y="1524000"/>
            <a:ext cx="2971800" cy="2133600"/>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298804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(3)  </a:t>
            </a:r>
          </a:p>
        </p:txBody>
      </p:sp>
      <p:sp>
        <p:nvSpPr>
          <p:cNvPr id="5" name="Content Placeholder 4"/>
          <p:cNvSpPr>
            <a:spLocks noGrp="1"/>
          </p:cNvSpPr>
          <p:nvPr>
            <p:ph idx="1"/>
          </p:nvPr>
        </p:nvSpPr>
        <p:spPr>
          <a:xfrm>
            <a:off x="457200" y="1295400"/>
            <a:ext cx="8229600" cy="4530725"/>
          </a:xfrm>
        </p:spPr>
        <p:txBody>
          <a:bodyPr>
            <a:normAutofit/>
          </a:bodyPr>
          <a:lstStyle/>
          <a:p>
            <a:pPr>
              <a:defRPr/>
            </a:pPr>
            <a:r>
              <a:rPr lang="en-US" dirty="0"/>
              <a:t>One drops the square from the open list and adds it to the closed list (that’s why it’s now highlighted in blue)</a:t>
            </a:r>
          </a:p>
          <a:p>
            <a:pPr>
              <a:defRPr/>
            </a:pPr>
            <a:r>
              <a:rPr lang="en-US" dirty="0"/>
              <a:t> Then one checks the adjacent squares</a:t>
            </a:r>
          </a:p>
          <a:p>
            <a:pPr lvl="1">
              <a:defRPr/>
            </a:pPr>
            <a:r>
              <a:rPr lang="en-US" dirty="0"/>
              <a:t>The ones to the immediate right of this square are wall squares, so they are ignored </a:t>
            </a:r>
          </a:p>
          <a:p>
            <a:pPr lvl="1">
              <a:defRPr/>
            </a:pPr>
            <a:r>
              <a:rPr lang="en-US" dirty="0"/>
              <a:t>The one to the immediate left is the starting square</a:t>
            </a:r>
          </a:p>
          <a:p>
            <a:pPr lvl="2">
              <a:defRPr/>
            </a:pPr>
            <a:r>
              <a:rPr lang="en-US" dirty="0"/>
              <a:t> </a:t>
            </a:r>
            <a:r>
              <a:rPr lang="en-US" sz="2800" dirty="0"/>
              <a:t>Its on the closed list, so it is ignored </a:t>
            </a: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5486400"/>
            <a:ext cx="1538680" cy="1152525"/>
          </a:xfrm>
          <a:prstGeom prst="rect">
            <a:avLst/>
          </a:prstGeom>
        </p:spPr>
      </p:pic>
    </p:spTree>
    <p:extLst>
      <p:ext uri="{BB962C8B-B14F-4D97-AF65-F5344CB8AC3E}">
        <p14:creationId xmlns:p14="http://schemas.microsoft.com/office/powerpoint/2010/main" val="41806580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(4)  </a:t>
            </a:r>
          </a:p>
        </p:txBody>
      </p:sp>
      <p:sp>
        <p:nvSpPr>
          <p:cNvPr id="5" name="Content Placeholder 4"/>
          <p:cNvSpPr>
            <a:spLocks noGrp="1"/>
          </p:cNvSpPr>
          <p:nvPr>
            <p:ph idx="1"/>
          </p:nvPr>
        </p:nvSpPr>
        <p:spPr>
          <a:xfrm>
            <a:off x="381000" y="1295400"/>
            <a:ext cx="8229600" cy="4530725"/>
          </a:xfrm>
        </p:spPr>
        <p:txBody>
          <a:bodyPr>
            <a:noAutofit/>
          </a:bodyPr>
          <a:lstStyle/>
          <a:p>
            <a:pPr>
              <a:defRPr/>
            </a:pPr>
            <a:r>
              <a:rPr lang="en-US" sz="2800" dirty="0"/>
              <a:t>The other four squares are already on the open list, so one needs to check if the paths to those squares are any better using this square to get there, using </a:t>
            </a:r>
            <a:r>
              <a:rPr lang="en-US" sz="2800" dirty="0">
                <a:solidFill>
                  <a:srgbClr val="FFFF00"/>
                </a:solidFill>
              </a:rPr>
              <a:t>G</a:t>
            </a:r>
            <a:r>
              <a:rPr lang="en-US" sz="2800" dirty="0"/>
              <a:t> scores as the point of reference</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048000"/>
            <a:ext cx="5114163" cy="3667991"/>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965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(5)  </a:t>
            </a:r>
          </a:p>
        </p:txBody>
      </p:sp>
      <p:sp>
        <p:nvSpPr>
          <p:cNvPr id="5" name="Content Placeholder 4"/>
          <p:cNvSpPr>
            <a:spLocks noGrp="1"/>
          </p:cNvSpPr>
          <p:nvPr>
            <p:ph idx="1"/>
          </p:nvPr>
        </p:nvSpPr>
        <p:spPr>
          <a:xfrm>
            <a:off x="381000" y="1295400"/>
            <a:ext cx="8229600" cy="4530725"/>
          </a:xfrm>
        </p:spPr>
        <p:txBody>
          <a:bodyPr>
            <a:noAutofit/>
          </a:bodyPr>
          <a:lstStyle/>
          <a:p>
            <a:pPr>
              <a:defRPr/>
            </a:pPr>
            <a:r>
              <a:rPr lang="en-US" sz="2400" dirty="0"/>
              <a:t>The square right above the selected square has a G score of 14</a:t>
            </a:r>
          </a:p>
          <a:p>
            <a:pPr lvl="1">
              <a:defRPr/>
            </a:pPr>
            <a:r>
              <a:rPr lang="en-US" sz="2400" dirty="0"/>
              <a:t>If one went through the current square to get there, the </a:t>
            </a:r>
            <a:r>
              <a:rPr lang="en-US" sz="2400" dirty="0">
                <a:solidFill>
                  <a:srgbClr val="FFFF00"/>
                </a:solidFill>
              </a:rPr>
              <a:t>G</a:t>
            </a:r>
            <a:r>
              <a:rPr lang="en-US" sz="2400" dirty="0"/>
              <a:t> score would be equal to 20 (10, which is the </a:t>
            </a:r>
            <a:r>
              <a:rPr lang="en-US" sz="2400" dirty="0">
                <a:solidFill>
                  <a:srgbClr val="FFFF00"/>
                </a:solidFill>
              </a:rPr>
              <a:t>G</a:t>
            </a:r>
            <a:r>
              <a:rPr lang="en-US" sz="2400" dirty="0"/>
              <a:t> score to get to the current square, plus 10 more to go vertically to the one just above it)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1791" y="3609286"/>
            <a:ext cx="4495800" cy="322448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414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(6)  </a:t>
            </a:r>
          </a:p>
        </p:txBody>
      </p:sp>
      <p:sp>
        <p:nvSpPr>
          <p:cNvPr id="5" name="Content Placeholder 4"/>
          <p:cNvSpPr>
            <a:spLocks noGrp="1"/>
          </p:cNvSpPr>
          <p:nvPr>
            <p:ph idx="1"/>
          </p:nvPr>
        </p:nvSpPr>
        <p:spPr>
          <a:xfrm>
            <a:off x="457200" y="1163637"/>
            <a:ext cx="8229600" cy="4530725"/>
          </a:xfrm>
        </p:spPr>
        <p:txBody>
          <a:bodyPr>
            <a:noAutofit/>
          </a:bodyPr>
          <a:lstStyle/>
          <a:p>
            <a:pPr>
              <a:defRPr/>
            </a:pPr>
            <a:r>
              <a:rPr lang="en-US" sz="2400" dirty="0"/>
              <a:t>A G score of 20 is higher than 14, so this is not a better path (That should make sense if one looks at the diagram)</a:t>
            </a:r>
          </a:p>
          <a:p>
            <a:pPr lvl="1">
              <a:defRPr/>
            </a:pPr>
            <a:r>
              <a:rPr lang="en-US" sz="2400" dirty="0"/>
              <a:t>It’s more direct to get to that square from the starting square by simply moving one square diagonally to get there, rather than moving horizontally one square, and then vertically one square</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867719"/>
            <a:ext cx="4038600" cy="289657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9900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(7)  </a:t>
            </a:r>
          </a:p>
        </p:txBody>
      </p:sp>
      <p:sp>
        <p:nvSpPr>
          <p:cNvPr id="5" name="Content Placeholder 4"/>
          <p:cNvSpPr>
            <a:spLocks noGrp="1"/>
          </p:cNvSpPr>
          <p:nvPr>
            <p:ph idx="1"/>
          </p:nvPr>
        </p:nvSpPr>
        <p:spPr>
          <a:xfrm>
            <a:off x="304800" y="1295400"/>
            <a:ext cx="8229600" cy="4530725"/>
          </a:xfrm>
        </p:spPr>
        <p:txBody>
          <a:bodyPr>
            <a:normAutofit/>
          </a:bodyPr>
          <a:lstStyle/>
          <a:p>
            <a:pPr>
              <a:defRPr/>
            </a:pPr>
            <a:r>
              <a:rPr lang="en-US" sz="2400" dirty="0"/>
              <a:t>When one repeats this process for all four of the adjacent squares already on the open list, one finds that none of the paths are improved by going through the current square, so one doesn’t change anything</a:t>
            </a:r>
          </a:p>
          <a:p>
            <a:pPr marL="0" indent="0">
              <a:buNone/>
              <a:defRPr/>
            </a:pPr>
            <a:endParaRPr lang="en-US" sz="2300"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862286"/>
            <a:ext cx="5524906" cy="396258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798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(8)  </a:t>
            </a:r>
          </a:p>
        </p:txBody>
      </p:sp>
      <p:sp>
        <p:nvSpPr>
          <p:cNvPr id="5" name="Content Placeholder 4"/>
          <p:cNvSpPr>
            <a:spLocks noGrp="1"/>
          </p:cNvSpPr>
          <p:nvPr>
            <p:ph idx="1"/>
          </p:nvPr>
        </p:nvSpPr>
        <p:spPr>
          <a:xfrm>
            <a:off x="304800" y="1295400"/>
            <a:ext cx="8229600" cy="4530725"/>
          </a:xfrm>
        </p:spPr>
        <p:txBody>
          <a:bodyPr>
            <a:normAutofit/>
          </a:bodyPr>
          <a:lstStyle/>
          <a:p>
            <a:pPr>
              <a:defRPr/>
            </a:pPr>
            <a:r>
              <a:rPr lang="en-US" sz="2800" dirty="0"/>
              <a:t>Since one has looked at all of the adjacent squares</a:t>
            </a:r>
          </a:p>
          <a:p>
            <a:pPr lvl="1">
              <a:defRPr/>
            </a:pPr>
            <a:r>
              <a:rPr lang="en-US" dirty="0"/>
              <a:t>The process with this square is complete</a:t>
            </a:r>
          </a:p>
          <a:p>
            <a:pPr lvl="2">
              <a:defRPr/>
            </a:pPr>
            <a:r>
              <a:rPr lang="en-US" sz="2800" dirty="0"/>
              <a:t>One should now move to the next square </a:t>
            </a:r>
            <a:r>
              <a:rPr lang="en-US" dirty="0"/>
              <a:t> </a:t>
            </a:r>
            <a:endParaRPr lang="en-US" sz="23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581400"/>
            <a:ext cx="4114800" cy="2763223"/>
          </a:xfrm>
          <a:prstGeom prst="rect">
            <a:avLst/>
          </a:prstGeom>
        </p:spPr>
      </p:pic>
    </p:spTree>
    <p:extLst>
      <p:ext uri="{BB962C8B-B14F-4D97-AF65-F5344CB8AC3E}">
        <p14:creationId xmlns:p14="http://schemas.microsoft.com/office/powerpoint/2010/main" val="37575874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(9)  </a:t>
            </a:r>
          </a:p>
        </p:txBody>
      </p:sp>
      <p:sp>
        <p:nvSpPr>
          <p:cNvPr id="5" name="Content Placeholder 4"/>
          <p:cNvSpPr>
            <a:spLocks noGrp="1"/>
          </p:cNvSpPr>
          <p:nvPr>
            <p:ph idx="1"/>
          </p:nvPr>
        </p:nvSpPr>
        <p:spPr>
          <a:xfrm>
            <a:off x="457200" y="1295400"/>
            <a:ext cx="8229600" cy="4530725"/>
          </a:xfrm>
        </p:spPr>
        <p:txBody>
          <a:bodyPr>
            <a:normAutofit/>
          </a:bodyPr>
          <a:lstStyle/>
          <a:p>
            <a:pPr>
              <a:defRPr/>
            </a:pPr>
            <a:r>
              <a:rPr lang="en-US" sz="2400" dirty="0"/>
              <a:t>One goes through the list of squares on the open list, which is now down to seven squares, and picks the one with the </a:t>
            </a:r>
            <a:r>
              <a:rPr lang="en-US" sz="2400" dirty="0">
                <a:solidFill>
                  <a:srgbClr val="FFFF00"/>
                </a:solidFill>
              </a:rPr>
              <a:t>lowest F cost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468217"/>
            <a:ext cx="5921761" cy="424721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3411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(10)  </a:t>
            </a:r>
          </a:p>
        </p:txBody>
      </p:sp>
      <p:sp>
        <p:nvSpPr>
          <p:cNvPr id="5" name="Content Placeholder 4"/>
          <p:cNvSpPr>
            <a:spLocks noGrp="1"/>
          </p:cNvSpPr>
          <p:nvPr>
            <p:ph idx="1"/>
          </p:nvPr>
        </p:nvSpPr>
        <p:spPr>
          <a:xfrm>
            <a:off x="457200" y="1295400"/>
            <a:ext cx="8229600" cy="4530725"/>
          </a:xfrm>
        </p:spPr>
        <p:txBody>
          <a:bodyPr>
            <a:normAutofit/>
          </a:bodyPr>
          <a:lstStyle/>
          <a:p>
            <a:pPr>
              <a:defRPr/>
            </a:pPr>
            <a:r>
              <a:rPr lang="en-US" sz="2400" dirty="0"/>
              <a:t>In this case, there are two squares with a score of 54 (it doesn’t matter which one is chosen)</a:t>
            </a:r>
          </a:p>
          <a:p>
            <a:pPr>
              <a:defRPr/>
            </a:pPr>
            <a:r>
              <a:rPr lang="en-US" sz="2400" dirty="0"/>
              <a:t>In this case, choose the one just below, and to the right of the starting square, as is shown on the next slide</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458" y="2940369"/>
            <a:ext cx="5249742" cy="3765231"/>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3657600" y="3813175"/>
            <a:ext cx="1600200" cy="1635125"/>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10441743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(11) </a:t>
            </a:r>
          </a:p>
        </p:txBody>
      </p:sp>
      <p:pic>
        <p:nvPicPr>
          <p:cNvPr id="67587"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85813" y="1143000"/>
            <a:ext cx="7596187" cy="5404150"/>
          </a:xfr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flipH="1">
            <a:off x="3699510" y="1981200"/>
            <a:ext cx="3223260" cy="2906118"/>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365884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F3D8E0B6-A123-4280-A9F4-033101D5895D}" type="slidenum">
              <a:rPr lang="en-US"/>
              <a:pPr/>
              <a:t>13</a:t>
            </a:fld>
            <a:endParaRPr lang="en-US"/>
          </a:p>
        </p:txBody>
      </p:sp>
      <p:sp>
        <p:nvSpPr>
          <p:cNvPr id="12292" name="Rectangle 2"/>
          <p:cNvSpPr>
            <a:spLocks noGrp="1" noChangeArrowheads="1"/>
          </p:cNvSpPr>
          <p:nvPr>
            <p:ph type="title"/>
          </p:nvPr>
        </p:nvSpPr>
        <p:spPr/>
        <p:txBody>
          <a:bodyPr/>
          <a:lstStyle/>
          <a:p>
            <a:pPr eaLnBrk="1" hangingPunct="1"/>
            <a:r>
              <a:rPr lang="en-US" sz="4000" dirty="0"/>
              <a:t>Traveling Salesperson Problem (2)</a:t>
            </a:r>
          </a:p>
        </p:txBody>
      </p:sp>
      <p:sp>
        <p:nvSpPr>
          <p:cNvPr id="12293" name="Rectangle 3" descr="Rectangle: Click to edit Master text styles&#10;Second level&#10;Third level&#10;Fourth level&#10;Fifth level"/>
          <p:cNvSpPr>
            <a:spLocks noGrp="1" noChangeArrowheads="1"/>
          </p:cNvSpPr>
          <p:nvPr>
            <p:ph type="body" idx="1"/>
          </p:nvPr>
        </p:nvSpPr>
        <p:spPr>
          <a:xfrm>
            <a:off x="685800" y="1447800"/>
            <a:ext cx="7848600" cy="4724400"/>
          </a:xfrm>
        </p:spPr>
        <p:txBody>
          <a:bodyPr/>
          <a:lstStyle/>
          <a:p>
            <a:pPr eaLnBrk="1" hangingPunct="1">
              <a:lnSpc>
                <a:spcPct val="90000"/>
              </a:lnSpc>
            </a:pPr>
            <a:r>
              <a:rPr lang="en-US" sz="2800" dirty="0">
                <a:solidFill>
                  <a:srgbClr val="FFFF00"/>
                </a:solidFill>
              </a:rPr>
              <a:t>No polynomial-time </a:t>
            </a:r>
            <a:r>
              <a:rPr lang="en-US" sz="2800" dirty="0"/>
              <a:t>algorithms are known for computing traveling salesperson tours</a:t>
            </a:r>
          </a:p>
          <a:p>
            <a:pPr eaLnBrk="1" hangingPunct="1">
              <a:lnSpc>
                <a:spcPct val="90000"/>
              </a:lnSpc>
            </a:pPr>
            <a:r>
              <a:rPr lang="en-US" sz="2800" dirty="0"/>
              <a:t>The traveling salesperson problem (TSP) is a major open problem in computer science</a:t>
            </a:r>
          </a:p>
          <a:p>
            <a:pPr lvl="1" eaLnBrk="1" hangingPunct="1">
              <a:lnSpc>
                <a:spcPct val="90000"/>
              </a:lnSpc>
            </a:pPr>
            <a:r>
              <a:rPr lang="en-US" sz="2400" dirty="0"/>
              <a:t>Finding a polynomial-time algorithm to compute a traveling salesperson tour or prove that none exists</a:t>
            </a:r>
          </a:p>
        </p:txBody>
      </p:sp>
      <p:pic>
        <p:nvPicPr>
          <p:cNvPr id="142337" name="Picture 1" descr="C:\Users\Jerry\Desktop\index.jpg"/>
          <p:cNvPicPr>
            <a:picLocks noChangeAspect="1" noChangeArrowheads="1"/>
          </p:cNvPicPr>
          <p:nvPr/>
        </p:nvPicPr>
        <p:blipFill>
          <a:blip r:embed="rId2" cstate="print"/>
          <a:srcRect/>
          <a:stretch>
            <a:fillRect/>
          </a:stretch>
        </p:blipFill>
        <p:spPr bwMode="auto">
          <a:xfrm>
            <a:off x="4038600" y="4192004"/>
            <a:ext cx="2362200" cy="2458837"/>
          </a:xfrm>
          <a:prstGeom prst="rect">
            <a:avLst/>
          </a:prstGeom>
          <a:noFill/>
        </p:spPr>
      </p:pic>
    </p:spTree>
    <p:extLst>
      <p:ext uri="{BB962C8B-B14F-4D97-AF65-F5344CB8AC3E}">
        <p14:creationId xmlns:p14="http://schemas.microsoft.com/office/powerpoint/2010/main" val="29354835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(12)  </a:t>
            </a:r>
          </a:p>
        </p:txBody>
      </p:sp>
      <p:sp>
        <p:nvSpPr>
          <p:cNvPr id="5" name="Content Placeholder 4"/>
          <p:cNvSpPr>
            <a:spLocks noGrp="1"/>
          </p:cNvSpPr>
          <p:nvPr>
            <p:ph idx="1"/>
          </p:nvPr>
        </p:nvSpPr>
        <p:spPr>
          <a:xfrm>
            <a:off x="489030" y="1295400"/>
            <a:ext cx="8229600" cy="4530725"/>
          </a:xfrm>
        </p:spPr>
        <p:txBody>
          <a:bodyPr>
            <a:normAutofit/>
          </a:bodyPr>
          <a:lstStyle/>
          <a:p>
            <a:pPr>
              <a:defRPr/>
            </a:pPr>
            <a:r>
              <a:rPr lang="en-US" sz="2400" dirty="0"/>
              <a:t>When one checks the adjacent squares one finds that the one to the immediate right is a wall square, so one ignores this square</a:t>
            </a:r>
          </a:p>
          <a:p>
            <a:pPr>
              <a:defRPr/>
            </a:pPr>
            <a:r>
              <a:rPr lang="en-US" sz="2400" dirty="0"/>
              <a:t>The square just above is already on the closed list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046836"/>
            <a:ext cx="5257800" cy="374055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3734415" y="4245326"/>
            <a:ext cx="1738830" cy="1304578"/>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29755034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(13)  </a:t>
            </a:r>
          </a:p>
        </p:txBody>
      </p:sp>
      <p:sp>
        <p:nvSpPr>
          <p:cNvPr id="5" name="Content Placeholder 4"/>
          <p:cNvSpPr>
            <a:spLocks noGrp="1"/>
          </p:cNvSpPr>
          <p:nvPr>
            <p:ph idx="1"/>
          </p:nvPr>
        </p:nvSpPr>
        <p:spPr>
          <a:xfrm>
            <a:off x="483704" y="1257861"/>
            <a:ext cx="8229600" cy="4530725"/>
          </a:xfrm>
        </p:spPr>
        <p:txBody>
          <a:bodyPr>
            <a:normAutofit/>
          </a:bodyPr>
          <a:lstStyle/>
          <a:p>
            <a:pPr>
              <a:defRPr/>
            </a:pPr>
            <a:r>
              <a:rPr lang="en-US" sz="2400" dirty="0"/>
              <a:t>One also ignores the square just below the wall</a:t>
            </a:r>
          </a:p>
          <a:p>
            <a:pPr lvl="1">
              <a:defRPr/>
            </a:pPr>
            <a:r>
              <a:rPr lang="en-US" sz="2400" dirty="0"/>
              <a:t>One </a:t>
            </a:r>
            <a:r>
              <a:rPr lang="en-US" sz="2400" dirty="0">
                <a:ea typeface="+mn-ea"/>
                <a:cs typeface="+mn-cs"/>
              </a:rPr>
              <a:t>can’t get to that square directly from the current square </a:t>
            </a:r>
            <a:r>
              <a:rPr lang="en-US" sz="2400" dirty="0">
                <a:solidFill>
                  <a:srgbClr val="FFFF00"/>
                </a:solidFill>
                <a:ea typeface="+mn-ea"/>
                <a:cs typeface="+mn-cs"/>
              </a:rPr>
              <a:t>without cutting </a:t>
            </a:r>
            <a:r>
              <a:rPr lang="en-US" sz="2400" dirty="0">
                <a:ea typeface="+mn-ea"/>
                <a:cs typeface="+mn-cs"/>
              </a:rPr>
              <a:t>(white arrow) across the corner of the nearby wall</a:t>
            </a:r>
          </a:p>
          <a:p>
            <a:pPr lvl="2">
              <a:defRPr/>
            </a:pPr>
            <a:r>
              <a:rPr lang="en-US" dirty="0">
                <a:ea typeface="+mn-ea"/>
                <a:cs typeface="+mn-cs"/>
              </a:rPr>
              <a:t> One needs to go down first and then move over to that square, moving around the corner in the process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632133"/>
            <a:ext cx="4385108" cy="311969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6175099" y="4641745"/>
            <a:ext cx="1431436" cy="1287562"/>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cxnSp>
        <p:nvCxnSpPr>
          <p:cNvPr id="10" name="Straight Arrow Connector 9"/>
          <p:cNvCxnSpPr/>
          <p:nvPr/>
        </p:nvCxnSpPr>
        <p:spPr bwMode="auto">
          <a:xfrm flipH="1">
            <a:off x="6796303" y="5942835"/>
            <a:ext cx="965737" cy="525975"/>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2" name="TextBox 11"/>
          <p:cNvSpPr txBox="1"/>
          <p:nvPr/>
        </p:nvSpPr>
        <p:spPr>
          <a:xfrm>
            <a:off x="7187190" y="6173939"/>
            <a:ext cx="838691" cy="369332"/>
          </a:xfrm>
          <a:prstGeom prst="rect">
            <a:avLst/>
          </a:prstGeom>
          <a:noFill/>
        </p:spPr>
        <p:txBody>
          <a:bodyPr wrap="none" rtlCol="0">
            <a:spAutoFit/>
          </a:bodyPr>
          <a:lstStyle/>
          <a:p>
            <a:r>
              <a:rPr lang="en-US" dirty="0"/>
              <a:t>invalid</a:t>
            </a:r>
          </a:p>
        </p:txBody>
      </p:sp>
    </p:spTree>
    <p:extLst>
      <p:ext uri="{BB962C8B-B14F-4D97-AF65-F5344CB8AC3E}">
        <p14:creationId xmlns:p14="http://schemas.microsoft.com/office/powerpoint/2010/main" val="40320714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(14)  </a:t>
            </a:r>
          </a:p>
        </p:txBody>
      </p:sp>
      <p:sp>
        <p:nvSpPr>
          <p:cNvPr id="5" name="Content Placeholder 4"/>
          <p:cNvSpPr>
            <a:spLocks noGrp="1"/>
          </p:cNvSpPr>
          <p:nvPr>
            <p:ph idx="1"/>
          </p:nvPr>
        </p:nvSpPr>
        <p:spPr>
          <a:xfrm>
            <a:off x="461058" y="1295400"/>
            <a:ext cx="8229600" cy="4530725"/>
          </a:xfrm>
        </p:spPr>
        <p:txBody>
          <a:bodyPr>
            <a:normAutofit/>
          </a:bodyPr>
          <a:lstStyle/>
          <a:p>
            <a:pPr>
              <a:defRPr/>
            </a:pPr>
            <a:r>
              <a:rPr lang="en-US" sz="2800" dirty="0"/>
              <a:t>Five other squares need be to be investigated </a:t>
            </a:r>
          </a:p>
          <a:p>
            <a:pPr lvl="1">
              <a:defRPr/>
            </a:pPr>
            <a:r>
              <a:rPr lang="en-US" sz="2400" dirty="0"/>
              <a:t>The two squares below the current square aren’t already on the open list, so one adds them and the current square becomes their parent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0092" y="2934806"/>
            <a:ext cx="5300308" cy="377079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3733800" y="4156075"/>
            <a:ext cx="1676400" cy="1406525"/>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9499030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Implementing the Search (15)  </a:t>
            </a:r>
          </a:p>
        </p:txBody>
      </p:sp>
      <p:sp>
        <p:nvSpPr>
          <p:cNvPr id="5" name="Content Placeholder 4"/>
          <p:cNvSpPr>
            <a:spLocks noGrp="1"/>
          </p:cNvSpPr>
          <p:nvPr>
            <p:ph idx="1"/>
          </p:nvPr>
        </p:nvSpPr>
        <p:spPr>
          <a:xfrm>
            <a:off x="461058" y="1295400"/>
            <a:ext cx="8229600" cy="4530725"/>
          </a:xfrm>
        </p:spPr>
        <p:txBody>
          <a:bodyPr>
            <a:normAutofit/>
          </a:bodyPr>
          <a:lstStyle/>
          <a:p>
            <a:pPr>
              <a:defRPr/>
            </a:pPr>
            <a:r>
              <a:rPr lang="en-US" sz="2400" dirty="0"/>
              <a:t>Of the other three squares, two are already on the closed list (the starting square, and the one just above the current square, both highlighted in blue in the diagram), so one ignores them</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1222" y="2844950"/>
            <a:ext cx="4998178" cy="35558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3581400" y="3919612"/>
            <a:ext cx="1676400" cy="1406525"/>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7445362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normAutofit/>
          </a:bodyPr>
          <a:lstStyle/>
          <a:p>
            <a:pPr>
              <a:defRPr/>
            </a:pPr>
            <a:r>
              <a:rPr lang="en-US" dirty="0"/>
              <a:t>Implementing the Search (16)  </a:t>
            </a:r>
          </a:p>
        </p:txBody>
      </p:sp>
      <p:sp>
        <p:nvSpPr>
          <p:cNvPr id="5" name="Content Placeholder 4"/>
          <p:cNvSpPr>
            <a:spLocks noGrp="1"/>
          </p:cNvSpPr>
          <p:nvPr>
            <p:ph idx="1"/>
          </p:nvPr>
        </p:nvSpPr>
        <p:spPr>
          <a:xfrm>
            <a:off x="152400" y="1163637"/>
            <a:ext cx="8229600" cy="4530725"/>
          </a:xfrm>
        </p:spPr>
        <p:txBody>
          <a:bodyPr>
            <a:normAutofit/>
          </a:bodyPr>
          <a:lstStyle/>
          <a:p>
            <a:pPr lvl="1">
              <a:defRPr/>
            </a:pPr>
            <a:r>
              <a:rPr lang="en-US" sz="2400" dirty="0">
                <a:effectLst/>
              </a:rPr>
              <a:t>The last square, to the immediate left of the current square, is checked to see if the </a:t>
            </a:r>
            <a:r>
              <a:rPr lang="en-US" sz="2400" dirty="0">
                <a:solidFill>
                  <a:srgbClr val="FFFF00"/>
                </a:solidFill>
                <a:effectLst/>
              </a:rPr>
              <a:t>G</a:t>
            </a:r>
            <a:r>
              <a:rPr lang="en-US" sz="2400" dirty="0">
                <a:effectLst/>
              </a:rPr>
              <a:t> score is any lower if one goes through the </a:t>
            </a:r>
            <a:r>
              <a:rPr lang="en-US" sz="2400" dirty="0">
                <a:solidFill>
                  <a:srgbClr val="FFFF00"/>
                </a:solidFill>
                <a:effectLst/>
              </a:rPr>
              <a:t>current</a:t>
            </a:r>
            <a:r>
              <a:rPr lang="en-US" sz="2400" dirty="0">
                <a:effectLst/>
              </a:rPr>
              <a:t> square to get there</a:t>
            </a:r>
          </a:p>
          <a:p>
            <a:pPr lvl="2">
              <a:defRPr/>
            </a:pPr>
            <a:r>
              <a:rPr lang="en-US" dirty="0">
                <a:effectLst/>
              </a:rPr>
              <a:t>This is not the case so one is done and ready to check the next square on the open list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0568" y="3124201"/>
            <a:ext cx="5051449" cy="359374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4953000" y="3984243"/>
            <a:ext cx="1981200" cy="1503362"/>
          </a:xfrm>
          <a:prstGeom prst="straightConnector1">
            <a:avLst/>
          </a:prstGeom>
          <a:solidFill>
            <a:schemeClr val="accent1"/>
          </a:solidFill>
          <a:ln w="76200" cap="flat" cmpd="sng" algn="ctr">
            <a:solidFill>
              <a:srgbClr val="FFFF00"/>
            </a:solidFill>
            <a:prstDash val="solid"/>
            <a:round/>
            <a:headEnd type="none" w="med" len="med"/>
            <a:tailEnd type="triangle"/>
          </a:ln>
          <a:effectLst/>
        </p:spPr>
      </p:cxnSp>
    </p:spTree>
    <p:extLst>
      <p:ext uri="{BB962C8B-B14F-4D97-AF65-F5344CB8AC3E}">
        <p14:creationId xmlns:p14="http://schemas.microsoft.com/office/powerpoint/2010/main" val="29076658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The Search Area (17)</a:t>
            </a:r>
          </a:p>
        </p:txBody>
      </p:sp>
      <p:sp>
        <p:nvSpPr>
          <p:cNvPr id="70659" name="TextBox 4"/>
          <p:cNvSpPr txBox="1">
            <a:spLocks noChangeArrowheads="1"/>
          </p:cNvSpPr>
          <p:nvPr/>
        </p:nvSpPr>
        <p:spPr bwMode="auto">
          <a:xfrm>
            <a:off x="2895600" y="6477000"/>
            <a:ext cx="335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eaLnBrk="1" hangingPunct="1"/>
            <a:r>
              <a:rPr lang="en-US" altLang="en-US" sz="2000" b="1" dirty="0">
                <a:solidFill>
                  <a:srgbClr val="FFFF00"/>
                </a:solidFill>
              </a:rPr>
              <a:t>Repeating the process</a:t>
            </a:r>
          </a:p>
        </p:txBody>
      </p:sp>
      <p:pic>
        <p:nvPicPr>
          <p:cNvPr id="7066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66800" y="1066800"/>
            <a:ext cx="7118070" cy="54102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343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Determining the Path (1)  </a:t>
            </a:r>
          </a:p>
        </p:txBody>
      </p:sp>
      <p:sp>
        <p:nvSpPr>
          <p:cNvPr id="5" name="Content Placeholder 4"/>
          <p:cNvSpPr>
            <a:spLocks noGrp="1"/>
          </p:cNvSpPr>
          <p:nvPr>
            <p:ph idx="1"/>
          </p:nvPr>
        </p:nvSpPr>
        <p:spPr>
          <a:xfrm>
            <a:off x="457200" y="1219200"/>
            <a:ext cx="8229600" cy="4530725"/>
          </a:xfrm>
        </p:spPr>
        <p:txBody>
          <a:bodyPr>
            <a:normAutofit/>
          </a:bodyPr>
          <a:lstStyle/>
          <a:p>
            <a:pPr>
              <a:defRPr/>
            </a:pPr>
            <a:r>
              <a:rPr lang="en-US" dirty="0"/>
              <a:t>Start at the red target square, and work backwards moving from one square to its parent, following the arrows</a:t>
            </a:r>
          </a:p>
          <a:p>
            <a:pPr>
              <a:defRPr/>
            </a:pPr>
            <a:r>
              <a:rPr lang="en-US" dirty="0"/>
              <a:t>This will eventually takes one back to the starting square, and that’s the path</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8392" y="4115874"/>
            <a:ext cx="3666208" cy="2284926"/>
          </a:xfrm>
          <a:prstGeom prst="rect">
            <a:avLst/>
          </a:prstGeom>
        </p:spPr>
      </p:pic>
    </p:spTree>
    <p:extLst>
      <p:ext uri="{BB962C8B-B14F-4D97-AF65-F5344CB8AC3E}">
        <p14:creationId xmlns:p14="http://schemas.microsoft.com/office/powerpoint/2010/main" val="36066996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Determining the Path (2)  </a:t>
            </a:r>
          </a:p>
        </p:txBody>
      </p:sp>
      <p:sp>
        <p:nvSpPr>
          <p:cNvPr id="5" name="Content Placeholder 4"/>
          <p:cNvSpPr>
            <a:spLocks noGrp="1"/>
          </p:cNvSpPr>
          <p:nvPr>
            <p:ph idx="1"/>
          </p:nvPr>
        </p:nvSpPr>
        <p:spPr>
          <a:xfrm>
            <a:off x="457200" y="1219200"/>
            <a:ext cx="8229600" cy="4530725"/>
          </a:xfrm>
        </p:spPr>
        <p:txBody>
          <a:bodyPr>
            <a:normAutofit/>
          </a:bodyPr>
          <a:lstStyle/>
          <a:p>
            <a:pPr>
              <a:defRPr/>
            </a:pPr>
            <a:r>
              <a:rPr lang="en-US" dirty="0"/>
              <a:t>Moving from the starting square A to the destination square B is simply a matter of moving from the center of each square (the node) to the center of the next square on the path, until one reaches the target </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191000"/>
            <a:ext cx="3714750" cy="2080260"/>
          </a:xfrm>
          <a:prstGeom prst="rect">
            <a:avLst/>
          </a:prstGeom>
        </p:spPr>
      </p:pic>
    </p:spTree>
    <p:extLst>
      <p:ext uri="{BB962C8B-B14F-4D97-AF65-F5344CB8AC3E}">
        <p14:creationId xmlns:p14="http://schemas.microsoft.com/office/powerpoint/2010/main" val="34334540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normAutofit/>
          </a:bodyPr>
          <a:lstStyle/>
          <a:p>
            <a:pPr>
              <a:defRPr/>
            </a:pPr>
            <a:r>
              <a:rPr lang="en-US" dirty="0"/>
              <a:t>Determining the Path (3)</a:t>
            </a:r>
          </a:p>
        </p:txBody>
      </p:sp>
      <p:sp>
        <p:nvSpPr>
          <p:cNvPr id="72707" name="TextBox 4"/>
          <p:cNvSpPr txBox="1">
            <a:spLocks noChangeArrowheads="1"/>
          </p:cNvSpPr>
          <p:nvPr/>
        </p:nvSpPr>
        <p:spPr bwMode="auto">
          <a:xfrm>
            <a:off x="2819400" y="6324601"/>
            <a:ext cx="3276600" cy="461665"/>
          </a:xfrm>
          <a:prstGeom prst="rect">
            <a:avLst/>
          </a:prstGeom>
          <a:solidFill>
            <a:srgbClr val="000000"/>
          </a:solidFill>
          <a:ln>
            <a:noFill/>
          </a:ln>
          <a:extLst/>
        </p:spPr>
        <p:txBody>
          <a:bodyPr wrap="square">
            <a:spAutoFit/>
          </a:bodyP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algn="ctr" eaLnBrk="1" hangingPunct="1"/>
            <a:r>
              <a:rPr lang="en-US" altLang="en-US" sz="2400" b="1" dirty="0">
                <a:solidFill>
                  <a:srgbClr val="FFFF00"/>
                </a:solidFill>
              </a:rPr>
              <a:t>Identifying the path</a:t>
            </a:r>
          </a:p>
        </p:txBody>
      </p:sp>
      <p:pic>
        <p:nvPicPr>
          <p:cNvPr id="7270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59835" y="1108621"/>
            <a:ext cx="6960165" cy="521598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24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normAutofit/>
          </a:bodyPr>
          <a:lstStyle/>
          <a:p>
            <a:pPr>
              <a:defRPr/>
            </a:pPr>
            <a:r>
              <a:rPr lang="en-US" dirty="0"/>
              <a:t>Summary (1)</a:t>
            </a:r>
          </a:p>
        </p:txBody>
      </p:sp>
      <p:sp>
        <p:nvSpPr>
          <p:cNvPr id="5" name="Content Placeholder 4"/>
          <p:cNvSpPr>
            <a:spLocks noGrp="1"/>
          </p:cNvSpPr>
          <p:nvPr>
            <p:ph idx="1"/>
          </p:nvPr>
        </p:nvSpPr>
        <p:spPr>
          <a:xfrm>
            <a:off x="228600" y="1066800"/>
            <a:ext cx="8915400" cy="5562600"/>
          </a:xfrm>
        </p:spPr>
        <p:txBody>
          <a:bodyPr>
            <a:normAutofit/>
          </a:bodyPr>
          <a:lstStyle/>
          <a:p>
            <a:pPr>
              <a:defRPr/>
            </a:pPr>
            <a:r>
              <a:rPr lang="en-US" sz="3100" dirty="0"/>
              <a:t>Add the starting square (or node) to the open list</a:t>
            </a:r>
          </a:p>
          <a:p>
            <a:pPr>
              <a:defRPr/>
            </a:pPr>
            <a:r>
              <a:rPr lang="en-US" sz="3100" dirty="0"/>
              <a:t>Repeat the following:</a:t>
            </a:r>
          </a:p>
          <a:p>
            <a:pPr lvl="1">
              <a:defRPr/>
            </a:pPr>
            <a:r>
              <a:rPr lang="en-US" sz="3200" dirty="0"/>
              <a:t>Look for the </a:t>
            </a:r>
            <a:r>
              <a:rPr lang="en-US" sz="3200" dirty="0">
                <a:solidFill>
                  <a:srgbClr val="FFFF00"/>
                </a:solidFill>
              </a:rPr>
              <a:t>lowest F</a:t>
            </a:r>
            <a:r>
              <a:rPr lang="en-US" sz="3200" dirty="0"/>
              <a:t> cost square on the open list</a:t>
            </a:r>
          </a:p>
          <a:p>
            <a:pPr lvl="2">
              <a:defRPr/>
            </a:pPr>
            <a:r>
              <a:rPr lang="en-US" dirty="0"/>
              <a:t> </a:t>
            </a:r>
            <a:r>
              <a:rPr lang="en-US" sz="2800" dirty="0"/>
              <a:t>One refers to this as the current square </a:t>
            </a:r>
          </a:p>
          <a:p>
            <a:pPr lvl="1">
              <a:defRPr/>
            </a:pPr>
            <a:r>
              <a:rPr lang="en-US" sz="3200" dirty="0"/>
              <a:t>Switch it to the closed list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4953000"/>
            <a:ext cx="3048000" cy="1390650"/>
          </a:xfrm>
          <a:prstGeom prst="rect">
            <a:avLst/>
          </a:prstGeom>
        </p:spPr>
      </p:pic>
    </p:spTree>
    <p:extLst>
      <p:ext uri="{BB962C8B-B14F-4D97-AF65-F5344CB8AC3E}">
        <p14:creationId xmlns:p14="http://schemas.microsoft.com/office/powerpoint/2010/main" val="276596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F3D8E0B6-A123-4280-A9F4-033101D5895D}" type="slidenum">
              <a:rPr lang="en-US"/>
              <a:pPr/>
              <a:t>14</a:t>
            </a:fld>
            <a:endParaRPr lang="en-US"/>
          </a:p>
        </p:txBody>
      </p:sp>
      <p:sp>
        <p:nvSpPr>
          <p:cNvPr id="12292" name="Rectangle 2"/>
          <p:cNvSpPr>
            <a:spLocks noGrp="1" noChangeArrowheads="1"/>
          </p:cNvSpPr>
          <p:nvPr>
            <p:ph type="title"/>
          </p:nvPr>
        </p:nvSpPr>
        <p:spPr/>
        <p:txBody>
          <a:bodyPr/>
          <a:lstStyle/>
          <a:p>
            <a:pPr eaLnBrk="1" hangingPunct="1"/>
            <a:r>
              <a:rPr lang="en-US" sz="4000" dirty="0"/>
              <a:t>Traveling Salesperson Problem (3) </a:t>
            </a:r>
          </a:p>
        </p:txBody>
      </p:sp>
      <p:sp>
        <p:nvSpPr>
          <p:cNvPr id="12294" name="Oval 4"/>
          <p:cNvSpPr>
            <a:spLocks noChangeArrowheads="1"/>
          </p:cNvSpPr>
          <p:nvPr/>
        </p:nvSpPr>
        <p:spPr bwMode="auto">
          <a:xfrm>
            <a:off x="3368844" y="2450068"/>
            <a:ext cx="364956" cy="369332"/>
          </a:xfrm>
          <a:prstGeom prst="ellipse">
            <a:avLst/>
          </a:prstGeom>
          <a:solidFill>
            <a:srgbClr val="FF0000"/>
          </a:solidFill>
          <a:ln w="19050">
            <a:solidFill>
              <a:schemeClr val="tx1"/>
            </a:solidFill>
            <a:round/>
            <a:headEnd/>
            <a:tailEnd/>
          </a:ln>
        </p:spPr>
        <p:txBody>
          <a:bodyPr wrap="none" anchor="ctr"/>
          <a:lstStyle/>
          <a:p>
            <a:r>
              <a:rPr lang="en-US" sz="1800" b="0"/>
              <a:t>B</a:t>
            </a:r>
          </a:p>
        </p:txBody>
      </p:sp>
      <p:sp>
        <p:nvSpPr>
          <p:cNvPr id="12295" name="Oval 5"/>
          <p:cNvSpPr>
            <a:spLocks noChangeArrowheads="1"/>
          </p:cNvSpPr>
          <p:nvPr/>
        </p:nvSpPr>
        <p:spPr bwMode="auto">
          <a:xfrm>
            <a:off x="5410200" y="2209800"/>
            <a:ext cx="412750" cy="304800"/>
          </a:xfrm>
          <a:prstGeom prst="ellipse">
            <a:avLst/>
          </a:prstGeom>
          <a:solidFill>
            <a:srgbClr val="FF0000"/>
          </a:solidFill>
          <a:ln w="19050">
            <a:solidFill>
              <a:schemeClr val="tx1"/>
            </a:solidFill>
            <a:round/>
            <a:headEnd/>
            <a:tailEnd/>
          </a:ln>
        </p:spPr>
        <p:txBody>
          <a:bodyPr wrap="none" anchor="ctr"/>
          <a:lstStyle/>
          <a:p>
            <a:r>
              <a:rPr lang="en-US" sz="1800" b="0" dirty="0"/>
              <a:t>D</a:t>
            </a:r>
          </a:p>
        </p:txBody>
      </p:sp>
      <p:sp>
        <p:nvSpPr>
          <p:cNvPr id="12296" name="Oval 6"/>
          <p:cNvSpPr>
            <a:spLocks noChangeArrowheads="1"/>
          </p:cNvSpPr>
          <p:nvPr/>
        </p:nvSpPr>
        <p:spPr bwMode="auto">
          <a:xfrm>
            <a:off x="4114800" y="3124200"/>
            <a:ext cx="397044" cy="273051"/>
          </a:xfrm>
          <a:prstGeom prst="ellipse">
            <a:avLst/>
          </a:prstGeom>
          <a:solidFill>
            <a:srgbClr val="FF0000"/>
          </a:solidFill>
          <a:ln w="19050">
            <a:solidFill>
              <a:schemeClr val="tx1"/>
            </a:solidFill>
            <a:round/>
            <a:headEnd/>
            <a:tailEnd/>
          </a:ln>
        </p:spPr>
        <p:txBody>
          <a:bodyPr wrap="none" anchor="ctr"/>
          <a:lstStyle/>
          <a:p>
            <a:r>
              <a:rPr lang="en-US" sz="1800" b="0" dirty="0"/>
              <a:t>C</a:t>
            </a:r>
          </a:p>
        </p:txBody>
      </p:sp>
      <p:sp>
        <p:nvSpPr>
          <p:cNvPr id="12297" name="Oval 7"/>
          <p:cNvSpPr>
            <a:spLocks noChangeArrowheads="1"/>
          </p:cNvSpPr>
          <p:nvPr/>
        </p:nvSpPr>
        <p:spPr bwMode="auto">
          <a:xfrm>
            <a:off x="3055938" y="3810000"/>
            <a:ext cx="373062" cy="260906"/>
          </a:xfrm>
          <a:prstGeom prst="ellipse">
            <a:avLst/>
          </a:prstGeom>
          <a:solidFill>
            <a:srgbClr val="FF0000"/>
          </a:solidFill>
          <a:ln w="19050">
            <a:solidFill>
              <a:schemeClr val="tx1"/>
            </a:solidFill>
            <a:round/>
            <a:headEnd/>
            <a:tailEnd/>
          </a:ln>
        </p:spPr>
        <p:txBody>
          <a:bodyPr wrap="none" anchor="ctr"/>
          <a:lstStyle/>
          <a:p>
            <a:r>
              <a:rPr lang="en-US" sz="1800" b="0"/>
              <a:t>A</a:t>
            </a:r>
          </a:p>
        </p:txBody>
      </p:sp>
      <p:sp>
        <p:nvSpPr>
          <p:cNvPr id="12298" name="Oval 8"/>
          <p:cNvSpPr>
            <a:spLocks noChangeArrowheads="1"/>
          </p:cNvSpPr>
          <p:nvPr/>
        </p:nvSpPr>
        <p:spPr bwMode="auto">
          <a:xfrm>
            <a:off x="6096000" y="2971800"/>
            <a:ext cx="381000" cy="242888"/>
          </a:xfrm>
          <a:prstGeom prst="ellipse">
            <a:avLst/>
          </a:prstGeom>
          <a:solidFill>
            <a:srgbClr val="FF0000"/>
          </a:solidFill>
          <a:ln w="19050">
            <a:solidFill>
              <a:schemeClr val="tx1"/>
            </a:solidFill>
            <a:round/>
            <a:headEnd/>
            <a:tailEnd/>
          </a:ln>
        </p:spPr>
        <p:txBody>
          <a:bodyPr wrap="none" anchor="ctr"/>
          <a:lstStyle/>
          <a:p>
            <a:r>
              <a:rPr lang="en-US" sz="1800" b="0"/>
              <a:t>F</a:t>
            </a:r>
          </a:p>
        </p:txBody>
      </p:sp>
      <p:sp>
        <p:nvSpPr>
          <p:cNvPr id="12299" name="Oval 9"/>
          <p:cNvSpPr>
            <a:spLocks noChangeArrowheads="1"/>
          </p:cNvSpPr>
          <p:nvPr/>
        </p:nvSpPr>
        <p:spPr bwMode="auto">
          <a:xfrm>
            <a:off x="5562599" y="3657599"/>
            <a:ext cx="372067" cy="308163"/>
          </a:xfrm>
          <a:prstGeom prst="ellipse">
            <a:avLst/>
          </a:prstGeom>
          <a:solidFill>
            <a:srgbClr val="FF0000"/>
          </a:solidFill>
          <a:ln w="19050">
            <a:solidFill>
              <a:schemeClr val="tx1"/>
            </a:solidFill>
            <a:round/>
            <a:headEnd/>
            <a:tailEnd/>
          </a:ln>
        </p:spPr>
        <p:txBody>
          <a:bodyPr wrap="none" anchor="ctr"/>
          <a:lstStyle/>
          <a:p>
            <a:r>
              <a:rPr lang="en-US" sz="1800" b="0" dirty="0"/>
              <a:t>E</a:t>
            </a:r>
          </a:p>
        </p:txBody>
      </p:sp>
      <p:cxnSp>
        <p:nvCxnSpPr>
          <p:cNvPr id="12300" name="AutoShape 10"/>
          <p:cNvCxnSpPr>
            <a:cxnSpLocks noChangeShapeType="1"/>
            <a:stCxn id="12294" idx="5"/>
            <a:endCxn id="12296" idx="1"/>
          </p:cNvCxnSpPr>
          <p:nvPr/>
        </p:nvCxnSpPr>
        <p:spPr bwMode="auto">
          <a:xfrm>
            <a:off x="3680353" y="2765313"/>
            <a:ext cx="492593" cy="398874"/>
          </a:xfrm>
          <a:prstGeom prst="straightConnector1">
            <a:avLst/>
          </a:prstGeom>
          <a:noFill/>
          <a:ln w="38100">
            <a:solidFill>
              <a:srgbClr val="FFFF00"/>
            </a:solidFill>
            <a:round/>
            <a:headEnd/>
            <a:tailEnd/>
          </a:ln>
        </p:spPr>
      </p:cxnSp>
      <p:cxnSp>
        <p:nvCxnSpPr>
          <p:cNvPr id="12301" name="AutoShape 11"/>
          <p:cNvCxnSpPr>
            <a:cxnSpLocks noChangeShapeType="1"/>
            <a:stCxn id="12296" idx="3"/>
            <a:endCxn id="12297" idx="7"/>
          </p:cNvCxnSpPr>
          <p:nvPr/>
        </p:nvCxnSpPr>
        <p:spPr bwMode="auto">
          <a:xfrm flipH="1">
            <a:off x="3374366" y="3357264"/>
            <a:ext cx="798580" cy="490945"/>
          </a:xfrm>
          <a:prstGeom prst="straightConnector1">
            <a:avLst/>
          </a:prstGeom>
          <a:noFill/>
          <a:ln w="19050">
            <a:solidFill>
              <a:schemeClr val="tx1"/>
            </a:solidFill>
            <a:round/>
            <a:headEnd/>
            <a:tailEnd/>
          </a:ln>
        </p:spPr>
      </p:cxnSp>
      <p:cxnSp>
        <p:nvCxnSpPr>
          <p:cNvPr id="12302" name="AutoShape 12"/>
          <p:cNvCxnSpPr>
            <a:cxnSpLocks noChangeShapeType="1"/>
            <a:stCxn id="12294" idx="3"/>
            <a:endCxn id="12297" idx="0"/>
          </p:cNvCxnSpPr>
          <p:nvPr/>
        </p:nvCxnSpPr>
        <p:spPr bwMode="auto">
          <a:xfrm flipH="1">
            <a:off x="3242469" y="2765313"/>
            <a:ext cx="179822" cy="1044687"/>
          </a:xfrm>
          <a:prstGeom prst="straightConnector1">
            <a:avLst/>
          </a:prstGeom>
          <a:noFill/>
          <a:ln w="38100">
            <a:solidFill>
              <a:srgbClr val="FFFF00"/>
            </a:solidFill>
            <a:round/>
            <a:headEnd/>
            <a:tailEnd/>
          </a:ln>
        </p:spPr>
      </p:cxnSp>
      <p:cxnSp>
        <p:nvCxnSpPr>
          <p:cNvPr id="12303" name="AutoShape 13"/>
          <p:cNvCxnSpPr>
            <a:cxnSpLocks noChangeShapeType="1"/>
            <a:stCxn id="12296" idx="6"/>
            <a:endCxn id="12299" idx="1"/>
          </p:cNvCxnSpPr>
          <p:nvPr/>
        </p:nvCxnSpPr>
        <p:spPr bwMode="auto">
          <a:xfrm>
            <a:off x="4511844" y="3260726"/>
            <a:ext cx="1105243" cy="442002"/>
          </a:xfrm>
          <a:prstGeom prst="straightConnector1">
            <a:avLst/>
          </a:prstGeom>
          <a:noFill/>
          <a:ln w="38100">
            <a:solidFill>
              <a:schemeClr val="tx2"/>
            </a:solidFill>
            <a:round/>
            <a:headEnd/>
            <a:tailEnd/>
          </a:ln>
        </p:spPr>
      </p:cxnSp>
      <p:cxnSp>
        <p:nvCxnSpPr>
          <p:cNvPr id="12304" name="AutoShape 14"/>
          <p:cNvCxnSpPr>
            <a:cxnSpLocks noChangeShapeType="1"/>
            <a:stCxn id="12297" idx="6"/>
            <a:endCxn id="12299" idx="2"/>
          </p:cNvCxnSpPr>
          <p:nvPr/>
        </p:nvCxnSpPr>
        <p:spPr bwMode="auto">
          <a:xfrm flipV="1">
            <a:off x="3429000" y="3811681"/>
            <a:ext cx="2133599" cy="128772"/>
          </a:xfrm>
          <a:prstGeom prst="straightConnector1">
            <a:avLst/>
          </a:prstGeom>
          <a:noFill/>
          <a:ln w="38100">
            <a:solidFill>
              <a:srgbClr val="FFFF00"/>
            </a:solidFill>
            <a:round/>
            <a:headEnd/>
            <a:tailEnd/>
          </a:ln>
        </p:spPr>
      </p:cxnSp>
      <p:cxnSp>
        <p:nvCxnSpPr>
          <p:cNvPr id="12305" name="AutoShape 15"/>
          <p:cNvCxnSpPr>
            <a:cxnSpLocks noChangeShapeType="1"/>
            <a:stCxn id="12294" idx="6"/>
            <a:endCxn id="12295" idx="2"/>
          </p:cNvCxnSpPr>
          <p:nvPr/>
        </p:nvCxnSpPr>
        <p:spPr bwMode="auto">
          <a:xfrm flipV="1">
            <a:off x="3733800" y="2362200"/>
            <a:ext cx="1676400" cy="272534"/>
          </a:xfrm>
          <a:prstGeom prst="straightConnector1">
            <a:avLst/>
          </a:prstGeom>
          <a:noFill/>
          <a:ln w="38100">
            <a:solidFill>
              <a:schemeClr val="tx2"/>
            </a:solidFill>
            <a:round/>
            <a:headEnd/>
            <a:tailEnd/>
          </a:ln>
        </p:spPr>
      </p:cxnSp>
      <p:cxnSp>
        <p:nvCxnSpPr>
          <p:cNvPr id="12306" name="AutoShape 16"/>
          <p:cNvCxnSpPr>
            <a:cxnSpLocks noChangeShapeType="1"/>
            <a:stCxn id="12296" idx="7"/>
            <a:endCxn id="12295" idx="3"/>
          </p:cNvCxnSpPr>
          <p:nvPr/>
        </p:nvCxnSpPr>
        <p:spPr bwMode="auto">
          <a:xfrm flipV="1">
            <a:off x="4453698" y="2469963"/>
            <a:ext cx="1016948" cy="694224"/>
          </a:xfrm>
          <a:prstGeom prst="straightConnector1">
            <a:avLst/>
          </a:prstGeom>
          <a:noFill/>
          <a:ln w="38100">
            <a:solidFill>
              <a:srgbClr val="FFFF00"/>
            </a:solidFill>
            <a:round/>
            <a:headEnd/>
            <a:tailEnd/>
          </a:ln>
        </p:spPr>
      </p:cxnSp>
      <p:cxnSp>
        <p:nvCxnSpPr>
          <p:cNvPr id="12307" name="AutoShape 17"/>
          <p:cNvCxnSpPr>
            <a:cxnSpLocks noChangeShapeType="1"/>
            <a:stCxn id="12298" idx="1"/>
            <a:endCxn id="12295" idx="5"/>
          </p:cNvCxnSpPr>
          <p:nvPr/>
        </p:nvCxnSpPr>
        <p:spPr bwMode="auto">
          <a:xfrm flipH="1" flipV="1">
            <a:off x="5762504" y="2469963"/>
            <a:ext cx="389292" cy="537407"/>
          </a:xfrm>
          <a:prstGeom prst="straightConnector1">
            <a:avLst/>
          </a:prstGeom>
          <a:noFill/>
          <a:ln w="38100">
            <a:solidFill>
              <a:srgbClr val="FFFF00"/>
            </a:solidFill>
            <a:round/>
            <a:headEnd/>
            <a:tailEnd/>
          </a:ln>
        </p:spPr>
      </p:cxnSp>
      <p:cxnSp>
        <p:nvCxnSpPr>
          <p:cNvPr id="12308" name="AutoShape 18"/>
          <p:cNvCxnSpPr>
            <a:cxnSpLocks noChangeShapeType="1"/>
            <a:stCxn id="12299" idx="7"/>
            <a:endCxn id="12298" idx="3"/>
          </p:cNvCxnSpPr>
          <p:nvPr/>
        </p:nvCxnSpPr>
        <p:spPr bwMode="auto">
          <a:xfrm flipV="1">
            <a:off x="5880178" y="3179118"/>
            <a:ext cx="271618" cy="523610"/>
          </a:xfrm>
          <a:prstGeom prst="straightConnector1">
            <a:avLst/>
          </a:prstGeom>
          <a:noFill/>
          <a:ln w="38100">
            <a:solidFill>
              <a:srgbClr val="FFFF00"/>
            </a:solidFill>
            <a:round/>
            <a:headEnd/>
            <a:tailEnd/>
          </a:ln>
        </p:spPr>
      </p:cxnSp>
      <p:sp>
        <p:nvSpPr>
          <p:cNvPr id="12309" name="Text Box 19"/>
          <p:cNvSpPr txBox="1">
            <a:spLocks noChangeArrowheads="1"/>
          </p:cNvSpPr>
          <p:nvPr/>
        </p:nvSpPr>
        <p:spPr bwMode="auto">
          <a:xfrm>
            <a:off x="4405313" y="2209800"/>
            <a:ext cx="309562" cy="366713"/>
          </a:xfrm>
          <a:prstGeom prst="rect">
            <a:avLst/>
          </a:prstGeom>
          <a:noFill/>
          <a:ln w="19050">
            <a:noFill/>
            <a:miter lim="800000"/>
            <a:headEnd/>
            <a:tailEnd/>
          </a:ln>
        </p:spPr>
        <p:txBody>
          <a:bodyPr wrap="none">
            <a:spAutoFit/>
          </a:bodyPr>
          <a:lstStyle/>
          <a:p>
            <a:r>
              <a:rPr lang="en-US" sz="1800" b="0"/>
              <a:t>7</a:t>
            </a:r>
          </a:p>
        </p:txBody>
      </p:sp>
      <p:sp>
        <p:nvSpPr>
          <p:cNvPr id="12310" name="Text Box 20"/>
          <p:cNvSpPr txBox="1">
            <a:spLocks noChangeArrowheads="1"/>
          </p:cNvSpPr>
          <p:nvPr/>
        </p:nvSpPr>
        <p:spPr bwMode="auto">
          <a:xfrm>
            <a:off x="5895975" y="2528888"/>
            <a:ext cx="312906" cy="369332"/>
          </a:xfrm>
          <a:prstGeom prst="rect">
            <a:avLst/>
          </a:prstGeom>
          <a:noFill/>
          <a:ln w="19050">
            <a:noFill/>
            <a:miter lim="800000"/>
            <a:headEnd/>
            <a:tailEnd/>
          </a:ln>
        </p:spPr>
        <p:txBody>
          <a:bodyPr wrap="none">
            <a:spAutoFit/>
          </a:bodyPr>
          <a:lstStyle/>
          <a:p>
            <a:r>
              <a:rPr lang="en-US" sz="1800" b="0" dirty="0">
                <a:solidFill>
                  <a:srgbClr val="FFFF00"/>
                </a:solidFill>
              </a:rPr>
              <a:t>4</a:t>
            </a:r>
          </a:p>
        </p:txBody>
      </p:sp>
      <p:sp>
        <p:nvSpPr>
          <p:cNvPr id="12311" name="Text Box 21"/>
          <p:cNvSpPr txBox="1">
            <a:spLocks noChangeArrowheads="1"/>
          </p:cNvSpPr>
          <p:nvPr/>
        </p:nvSpPr>
        <p:spPr bwMode="auto">
          <a:xfrm>
            <a:off x="3055938" y="2997200"/>
            <a:ext cx="312906" cy="369332"/>
          </a:xfrm>
          <a:prstGeom prst="rect">
            <a:avLst/>
          </a:prstGeom>
          <a:noFill/>
          <a:ln w="19050">
            <a:noFill/>
            <a:miter lim="800000"/>
            <a:headEnd/>
            <a:tailEnd/>
          </a:ln>
        </p:spPr>
        <p:txBody>
          <a:bodyPr wrap="none">
            <a:spAutoFit/>
          </a:bodyPr>
          <a:lstStyle/>
          <a:p>
            <a:r>
              <a:rPr lang="en-US" sz="1800" b="0" dirty="0">
                <a:solidFill>
                  <a:srgbClr val="FFFF00"/>
                </a:solidFill>
              </a:rPr>
              <a:t>2</a:t>
            </a:r>
          </a:p>
        </p:txBody>
      </p:sp>
      <p:sp>
        <p:nvSpPr>
          <p:cNvPr id="12312" name="Text Box 22"/>
          <p:cNvSpPr txBox="1">
            <a:spLocks noChangeArrowheads="1"/>
          </p:cNvSpPr>
          <p:nvPr/>
        </p:nvSpPr>
        <p:spPr bwMode="auto">
          <a:xfrm>
            <a:off x="5024438" y="3214688"/>
            <a:ext cx="309562" cy="366712"/>
          </a:xfrm>
          <a:prstGeom prst="rect">
            <a:avLst/>
          </a:prstGeom>
          <a:noFill/>
          <a:ln w="19050">
            <a:noFill/>
            <a:miter lim="800000"/>
            <a:headEnd/>
            <a:tailEnd/>
          </a:ln>
        </p:spPr>
        <p:txBody>
          <a:bodyPr wrap="none">
            <a:spAutoFit/>
          </a:bodyPr>
          <a:lstStyle/>
          <a:p>
            <a:r>
              <a:rPr lang="en-US" sz="1800" b="0"/>
              <a:t>8</a:t>
            </a:r>
          </a:p>
        </p:txBody>
      </p:sp>
      <p:sp>
        <p:nvSpPr>
          <p:cNvPr id="12313" name="Text Box 23"/>
          <p:cNvSpPr txBox="1">
            <a:spLocks noChangeArrowheads="1"/>
          </p:cNvSpPr>
          <p:nvPr/>
        </p:nvSpPr>
        <p:spPr bwMode="auto">
          <a:xfrm>
            <a:off x="3643313" y="2909888"/>
            <a:ext cx="312906" cy="369332"/>
          </a:xfrm>
          <a:prstGeom prst="rect">
            <a:avLst/>
          </a:prstGeom>
          <a:noFill/>
          <a:ln w="19050">
            <a:noFill/>
            <a:miter lim="800000"/>
            <a:headEnd/>
            <a:tailEnd/>
          </a:ln>
        </p:spPr>
        <p:txBody>
          <a:bodyPr wrap="none">
            <a:spAutoFit/>
          </a:bodyPr>
          <a:lstStyle/>
          <a:p>
            <a:r>
              <a:rPr lang="en-US" sz="1800" b="0" dirty="0">
                <a:solidFill>
                  <a:srgbClr val="FFFF00"/>
                </a:solidFill>
              </a:rPr>
              <a:t>5</a:t>
            </a:r>
          </a:p>
        </p:txBody>
      </p:sp>
      <p:sp>
        <p:nvSpPr>
          <p:cNvPr id="12314" name="Text Box 24"/>
          <p:cNvSpPr txBox="1">
            <a:spLocks noChangeArrowheads="1"/>
          </p:cNvSpPr>
          <p:nvPr/>
        </p:nvSpPr>
        <p:spPr bwMode="auto">
          <a:xfrm>
            <a:off x="5948363" y="3371850"/>
            <a:ext cx="312906" cy="369332"/>
          </a:xfrm>
          <a:prstGeom prst="rect">
            <a:avLst/>
          </a:prstGeom>
          <a:noFill/>
          <a:ln w="19050">
            <a:noFill/>
            <a:miter lim="800000"/>
            <a:headEnd/>
            <a:tailEnd/>
          </a:ln>
        </p:spPr>
        <p:txBody>
          <a:bodyPr wrap="none">
            <a:spAutoFit/>
          </a:bodyPr>
          <a:lstStyle/>
          <a:p>
            <a:r>
              <a:rPr lang="en-US" sz="1800" b="0" dirty="0">
                <a:solidFill>
                  <a:srgbClr val="FFFF00"/>
                </a:solidFill>
              </a:rPr>
              <a:t>3</a:t>
            </a:r>
          </a:p>
        </p:txBody>
      </p:sp>
      <p:sp>
        <p:nvSpPr>
          <p:cNvPr id="12315" name="Text Box 25"/>
          <p:cNvSpPr txBox="1">
            <a:spLocks noChangeArrowheads="1"/>
          </p:cNvSpPr>
          <p:nvPr/>
        </p:nvSpPr>
        <p:spPr bwMode="auto">
          <a:xfrm>
            <a:off x="4876800" y="2757488"/>
            <a:ext cx="312906" cy="369332"/>
          </a:xfrm>
          <a:prstGeom prst="rect">
            <a:avLst/>
          </a:prstGeom>
          <a:noFill/>
          <a:ln w="19050">
            <a:noFill/>
            <a:miter lim="800000"/>
            <a:headEnd/>
            <a:tailEnd/>
          </a:ln>
        </p:spPr>
        <p:txBody>
          <a:bodyPr wrap="none">
            <a:spAutoFit/>
          </a:bodyPr>
          <a:lstStyle/>
          <a:p>
            <a:r>
              <a:rPr lang="en-US" sz="1800" b="0" dirty="0">
                <a:solidFill>
                  <a:srgbClr val="FFFF00"/>
                </a:solidFill>
              </a:rPr>
              <a:t>2</a:t>
            </a:r>
          </a:p>
        </p:txBody>
      </p:sp>
      <p:sp>
        <p:nvSpPr>
          <p:cNvPr id="12316" name="Text Box 26"/>
          <p:cNvSpPr txBox="1">
            <a:spLocks noChangeArrowheads="1"/>
          </p:cNvSpPr>
          <p:nvPr/>
        </p:nvSpPr>
        <p:spPr bwMode="auto">
          <a:xfrm>
            <a:off x="3849688" y="3473450"/>
            <a:ext cx="309562" cy="366713"/>
          </a:xfrm>
          <a:prstGeom prst="rect">
            <a:avLst/>
          </a:prstGeom>
          <a:noFill/>
          <a:ln w="19050">
            <a:noFill/>
            <a:miter lim="800000"/>
            <a:headEnd/>
            <a:tailEnd/>
          </a:ln>
        </p:spPr>
        <p:txBody>
          <a:bodyPr wrap="none">
            <a:spAutoFit/>
          </a:bodyPr>
          <a:lstStyle/>
          <a:p>
            <a:r>
              <a:rPr lang="en-US" sz="1800" b="0"/>
              <a:t>6</a:t>
            </a:r>
          </a:p>
        </p:txBody>
      </p:sp>
      <p:sp>
        <p:nvSpPr>
          <p:cNvPr id="12317" name="Text Box 30"/>
          <p:cNvSpPr txBox="1">
            <a:spLocks noChangeArrowheads="1"/>
          </p:cNvSpPr>
          <p:nvPr/>
        </p:nvSpPr>
        <p:spPr bwMode="auto">
          <a:xfrm>
            <a:off x="4311650" y="3859213"/>
            <a:ext cx="312906" cy="369332"/>
          </a:xfrm>
          <a:prstGeom prst="rect">
            <a:avLst/>
          </a:prstGeom>
          <a:noFill/>
          <a:ln w="19050">
            <a:noFill/>
            <a:miter lim="800000"/>
            <a:headEnd/>
            <a:tailEnd/>
          </a:ln>
        </p:spPr>
        <p:txBody>
          <a:bodyPr wrap="none">
            <a:spAutoFit/>
          </a:bodyPr>
          <a:lstStyle/>
          <a:p>
            <a:r>
              <a:rPr lang="en-US" sz="1800" b="0" dirty="0">
                <a:solidFill>
                  <a:srgbClr val="FFFF00"/>
                </a:solidFill>
              </a:rPr>
              <a:t>1</a:t>
            </a:r>
          </a:p>
        </p:txBody>
      </p:sp>
      <p:sp>
        <p:nvSpPr>
          <p:cNvPr id="12318" name="Text Box 31"/>
          <p:cNvSpPr txBox="1">
            <a:spLocks noChangeArrowheads="1"/>
          </p:cNvSpPr>
          <p:nvPr/>
        </p:nvSpPr>
        <p:spPr bwMode="auto">
          <a:xfrm>
            <a:off x="1915402" y="4530726"/>
            <a:ext cx="5552197" cy="1815882"/>
          </a:xfrm>
          <a:prstGeom prst="rect">
            <a:avLst/>
          </a:prstGeom>
          <a:solidFill>
            <a:schemeClr val="accent4">
              <a:lumMod val="10000"/>
            </a:schemeClr>
          </a:solidFill>
          <a:ln w="19050">
            <a:noFill/>
            <a:miter lim="800000"/>
            <a:headEnd/>
            <a:tailEnd/>
          </a:ln>
        </p:spPr>
        <p:txBody>
          <a:bodyPr wrap="square">
            <a:spAutoFit/>
          </a:bodyPr>
          <a:lstStyle/>
          <a:p>
            <a:pPr algn="ctr"/>
            <a:r>
              <a:rPr lang="en-US" sz="2800" b="0" dirty="0">
                <a:solidFill>
                  <a:srgbClr val="FFFF00"/>
                </a:solidFill>
              </a:rPr>
              <a:t>Example of traveling</a:t>
            </a:r>
            <a:br>
              <a:rPr lang="en-US" sz="2800" b="0" dirty="0">
                <a:solidFill>
                  <a:srgbClr val="FFFF00"/>
                </a:solidFill>
              </a:rPr>
            </a:br>
            <a:r>
              <a:rPr lang="en-US" sz="2800" b="0" dirty="0">
                <a:solidFill>
                  <a:srgbClr val="FFFF00"/>
                </a:solidFill>
              </a:rPr>
              <a:t>salesperson tour</a:t>
            </a:r>
          </a:p>
          <a:p>
            <a:pPr algn="ctr"/>
            <a:r>
              <a:rPr lang="en-US" sz="2800" b="0" dirty="0">
                <a:solidFill>
                  <a:srgbClr val="FFFF00"/>
                </a:solidFill>
              </a:rPr>
              <a:t>(with weight 17) – travels along the yellow weighted edges</a:t>
            </a:r>
          </a:p>
        </p:txBody>
      </p:sp>
    </p:spTree>
    <p:extLst>
      <p:ext uri="{BB962C8B-B14F-4D97-AF65-F5344CB8AC3E}">
        <p14:creationId xmlns:p14="http://schemas.microsoft.com/office/powerpoint/2010/main" val="25110559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1143000"/>
          </a:xfrm>
        </p:spPr>
        <p:txBody>
          <a:bodyPr>
            <a:normAutofit/>
          </a:bodyPr>
          <a:lstStyle/>
          <a:p>
            <a:pPr>
              <a:defRPr/>
            </a:pPr>
            <a:r>
              <a:rPr lang="en-US" dirty="0"/>
              <a:t>Summary (2)</a:t>
            </a:r>
          </a:p>
        </p:txBody>
      </p:sp>
      <p:sp>
        <p:nvSpPr>
          <p:cNvPr id="5" name="Content Placeholder 4"/>
          <p:cNvSpPr>
            <a:spLocks noGrp="1"/>
          </p:cNvSpPr>
          <p:nvPr>
            <p:ph idx="1"/>
          </p:nvPr>
        </p:nvSpPr>
        <p:spPr>
          <a:xfrm>
            <a:off x="76200" y="1066800"/>
            <a:ext cx="8915400" cy="5562600"/>
          </a:xfrm>
        </p:spPr>
        <p:txBody>
          <a:bodyPr>
            <a:normAutofit/>
          </a:bodyPr>
          <a:lstStyle/>
          <a:p>
            <a:pPr lvl="1">
              <a:defRPr/>
            </a:pPr>
            <a:r>
              <a:rPr lang="en-US" sz="3200" dirty="0"/>
              <a:t>For each of the eight squares adjacent to this current square …</a:t>
            </a:r>
          </a:p>
          <a:p>
            <a:pPr lvl="2">
              <a:defRPr/>
            </a:pPr>
            <a:r>
              <a:rPr lang="en-US" sz="3000" dirty="0"/>
              <a:t>If it is not walk-able or if it is on the closed list, ignore it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3733800"/>
            <a:ext cx="2676525" cy="2676525"/>
          </a:xfrm>
          <a:prstGeom prst="rect">
            <a:avLst/>
          </a:prstGeom>
        </p:spPr>
      </p:pic>
    </p:spTree>
    <p:extLst>
      <p:ext uri="{BB962C8B-B14F-4D97-AF65-F5344CB8AC3E}">
        <p14:creationId xmlns:p14="http://schemas.microsoft.com/office/powerpoint/2010/main" val="14636317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1143000"/>
          </a:xfrm>
        </p:spPr>
        <p:txBody>
          <a:bodyPr>
            <a:normAutofit/>
          </a:bodyPr>
          <a:lstStyle/>
          <a:p>
            <a:pPr>
              <a:defRPr/>
            </a:pPr>
            <a:r>
              <a:rPr lang="en-US" dirty="0"/>
              <a:t>Summary (3)</a:t>
            </a:r>
          </a:p>
        </p:txBody>
      </p:sp>
      <p:sp>
        <p:nvSpPr>
          <p:cNvPr id="5" name="Content Placeholder 4"/>
          <p:cNvSpPr>
            <a:spLocks noGrp="1"/>
          </p:cNvSpPr>
          <p:nvPr>
            <p:ph idx="1"/>
          </p:nvPr>
        </p:nvSpPr>
        <p:spPr>
          <a:xfrm>
            <a:off x="76200" y="1066800"/>
            <a:ext cx="8915400" cy="5562600"/>
          </a:xfrm>
        </p:spPr>
        <p:txBody>
          <a:bodyPr>
            <a:normAutofit/>
          </a:bodyPr>
          <a:lstStyle/>
          <a:p>
            <a:pPr lvl="1">
              <a:defRPr/>
            </a:pPr>
            <a:r>
              <a:rPr lang="en-US" dirty="0">
                <a:effectLst/>
              </a:rPr>
              <a:t>Otherwise do the following:            </a:t>
            </a:r>
          </a:p>
          <a:p>
            <a:pPr lvl="2">
              <a:defRPr/>
            </a:pPr>
            <a:r>
              <a:rPr lang="en-US" sz="2800" dirty="0">
                <a:effectLst/>
              </a:rPr>
              <a:t>If it isn’t on the open list, add it to the open list</a:t>
            </a:r>
          </a:p>
          <a:p>
            <a:pPr lvl="2">
              <a:defRPr/>
            </a:pPr>
            <a:r>
              <a:rPr lang="en-US" sz="2800" dirty="0">
                <a:effectLst/>
              </a:rPr>
              <a:t>Make the current square the parent of this square </a:t>
            </a:r>
          </a:p>
          <a:p>
            <a:pPr lvl="2">
              <a:defRPr/>
            </a:pPr>
            <a:r>
              <a:rPr lang="en-US" sz="2800" dirty="0">
                <a:effectLst/>
              </a:rPr>
              <a:t>Record the </a:t>
            </a:r>
            <a:r>
              <a:rPr lang="en-US" sz="2800" dirty="0">
                <a:solidFill>
                  <a:srgbClr val="FFFF00"/>
                </a:solidFill>
                <a:effectLst/>
              </a:rPr>
              <a:t>F</a:t>
            </a:r>
            <a:r>
              <a:rPr lang="en-US" sz="2800" dirty="0">
                <a:effectLst/>
              </a:rPr>
              <a:t>, </a:t>
            </a:r>
            <a:r>
              <a:rPr lang="en-US" sz="2800" dirty="0">
                <a:solidFill>
                  <a:srgbClr val="FFFF00"/>
                </a:solidFill>
                <a:effectLst/>
              </a:rPr>
              <a:t>G</a:t>
            </a:r>
            <a:r>
              <a:rPr lang="en-US" sz="2800" dirty="0">
                <a:effectLst/>
              </a:rPr>
              <a:t>, and </a:t>
            </a:r>
            <a:r>
              <a:rPr lang="en-US" sz="2800" dirty="0">
                <a:solidFill>
                  <a:srgbClr val="FFFF00"/>
                </a:solidFill>
                <a:effectLst/>
              </a:rPr>
              <a:t>H</a:t>
            </a:r>
            <a:r>
              <a:rPr lang="en-US" sz="2800" dirty="0">
                <a:effectLst/>
              </a:rPr>
              <a:t> costs of the square  </a:t>
            </a:r>
          </a:p>
          <a:p>
            <a:pPr marL="914400" lvl="2" indent="0">
              <a:buNone/>
              <a:defRPr/>
            </a:pPr>
            <a:r>
              <a:rPr lang="en-US" sz="28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267200"/>
            <a:ext cx="2619375" cy="1743075"/>
          </a:xfrm>
          <a:prstGeom prst="rect">
            <a:avLst/>
          </a:prstGeom>
        </p:spPr>
      </p:pic>
    </p:spTree>
    <p:extLst>
      <p:ext uri="{BB962C8B-B14F-4D97-AF65-F5344CB8AC3E}">
        <p14:creationId xmlns:p14="http://schemas.microsoft.com/office/powerpoint/2010/main" val="14571845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1143000"/>
          </a:xfrm>
        </p:spPr>
        <p:txBody>
          <a:bodyPr>
            <a:normAutofit/>
          </a:bodyPr>
          <a:lstStyle/>
          <a:p>
            <a:pPr>
              <a:defRPr/>
            </a:pPr>
            <a:r>
              <a:rPr lang="en-US" dirty="0"/>
              <a:t>Summary (4)</a:t>
            </a:r>
          </a:p>
        </p:txBody>
      </p:sp>
      <p:sp>
        <p:nvSpPr>
          <p:cNvPr id="5" name="Content Placeholder 4"/>
          <p:cNvSpPr>
            <a:spLocks noGrp="1"/>
          </p:cNvSpPr>
          <p:nvPr>
            <p:ph idx="1"/>
          </p:nvPr>
        </p:nvSpPr>
        <p:spPr>
          <a:xfrm>
            <a:off x="76200" y="1066800"/>
            <a:ext cx="8915400" cy="5562600"/>
          </a:xfrm>
        </p:spPr>
        <p:txBody>
          <a:bodyPr>
            <a:normAutofit/>
          </a:bodyPr>
          <a:lstStyle/>
          <a:p>
            <a:pPr>
              <a:defRPr/>
            </a:pPr>
            <a:r>
              <a:rPr lang="en-US" sz="2800" dirty="0">
                <a:effectLst/>
              </a:rPr>
              <a:t>If it is on the open list already, check to see if this path to that square is better, using </a:t>
            </a:r>
            <a:r>
              <a:rPr lang="en-US" sz="2800" dirty="0">
                <a:solidFill>
                  <a:srgbClr val="FFFF00"/>
                </a:solidFill>
                <a:effectLst/>
              </a:rPr>
              <a:t>G</a:t>
            </a:r>
            <a:r>
              <a:rPr lang="en-US" sz="2800" dirty="0">
                <a:effectLst/>
              </a:rPr>
              <a:t> cost as the measure</a:t>
            </a:r>
          </a:p>
          <a:p>
            <a:pPr lvl="1">
              <a:defRPr/>
            </a:pPr>
            <a:r>
              <a:rPr lang="en-US" dirty="0">
                <a:effectLst/>
              </a:rPr>
              <a:t> A lower G cost means that this is a better path</a:t>
            </a:r>
          </a:p>
          <a:p>
            <a:pPr lvl="1">
              <a:defRPr/>
            </a:pPr>
            <a:r>
              <a:rPr lang="en-US" dirty="0">
                <a:effectLst/>
              </a:rPr>
              <a:t> If so, change the parent of the square to the current square, and recalculate the G and F scores of the square</a:t>
            </a:r>
          </a:p>
          <a:p>
            <a:pPr marL="0" indent="0">
              <a:buNone/>
              <a:defRPr/>
            </a:pPr>
            <a:endParaRPr lang="en-US" sz="2800" dirty="0">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287" y="5649383"/>
            <a:ext cx="4695825" cy="971550"/>
          </a:xfrm>
          <a:prstGeom prst="rect">
            <a:avLst/>
          </a:prstGeom>
        </p:spPr>
      </p:pic>
    </p:spTree>
    <p:extLst>
      <p:ext uri="{BB962C8B-B14F-4D97-AF65-F5344CB8AC3E}">
        <p14:creationId xmlns:p14="http://schemas.microsoft.com/office/powerpoint/2010/main" val="8082008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1143000"/>
          </a:xfrm>
        </p:spPr>
        <p:txBody>
          <a:bodyPr>
            <a:normAutofit/>
          </a:bodyPr>
          <a:lstStyle/>
          <a:p>
            <a:pPr>
              <a:defRPr/>
            </a:pPr>
            <a:r>
              <a:rPr lang="en-US" dirty="0"/>
              <a:t>Summary (5)</a:t>
            </a:r>
          </a:p>
        </p:txBody>
      </p:sp>
      <p:sp>
        <p:nvSpPr>
          <p:cNvPr id="5" name="Content Placeholder 4"/>
          <p:cNvSpPr>
            <a:spLocks noGrp="1"/>
          </p:cNvSpPr>
          <p:nvPr>
            <p:ph idx="1"/>
          </p:nvPr>
        </p:nvSpPr>
        <p:spPr>
          <a:xfrm>
            <a:off x="228600" y="1066800"/>
            <a:ext cx="8915400" cy="5562600"/>
          </a:xfrm>
        </p:spPr>
        <p:txBody>
          <a:bodyPr>
            <a:normAutofit/>
          </a:bodyPr>
          <a:lstStyle/>
          <a:p>
            <a:pPr lvl="1">
              <a:defRPr/>
            </a:pPr>
            <a:r>
              <a:rPr lang="en-US" sz="3000" dirty="0"/>
              <a:t>Stop when one</a:t>
            </a:r>
          </a:p>
          <a:p>
            <a:pPr lvl="2">
              <a:defRPr/>
            </a:pPr>
            <a:r>
              <a:rPr lang="en-US" sz="3000" dirty="0"/>
              <a:t>Adds the target square to the closed list, in which case the path has been found </a:t>
            </a:r>
          </a:p>
          <a:p>
            <a:pPr lvl="2">
              <a:defRPr/>
            </a:pPr>
            <a:r>
              <a:rPr lang="en-US" sz="3000" dirty="0"/>
              <a:t>Or fails to find the target square, and the open list is empty (In this case, there is no path)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962400"/>
            <a:ext cx="3581400" cy="2489672"/>
          </a:xfrm>
          <a:prstGeom prst="rect">
            <a:avLst/>
          </a:prstGeom>
        </p:spPr>
      </p:pic>
    </p:spTree>
    <p:extLst>
      <p:ext uri="{BB962C8B-B14F-4D97-AF65-F5344CB8AC3E}">
        <p14:creationId xmlns:p14="http://schemas.microsoft.com/office/powerpoint/2010/main" val="10163325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Summary (6)</a:t>
            </a:r>
          </a:p>
        </p:txBody>
      </p:sp>
      <p:sp>
        <p:nvSpPr>
          <p:cNvPr id="5" name="Content Placeholder 4"/>
          <p:cNvSpPr>
            <a:spLocks noGrp="1"/>
          </p:cNvSpPr>
          <p:nvPr>
            <p:ph idx="1"/>
          </p:nvPr>
        </p:nvSpPr>
        <p:spPr>
          <a:xfrm>
            <a:off x="228600" y="1219200"/>
            <a:ext cx="8763000" cy="5334000"/>
          </a:xfrm>
        </p:spPr>
        <p:txBody>
          <a:bodyPr>
            <a:normAutofit/>
          </a:bodyPr>
          <a:lstStyle/>
          <a:p>
            <a:pPr>
              <a:defRPr/>
            </a:pPr>
            <a:r>
              <a:rPr lang="en-US" sz="2800" dirty="0"/>
              <a:t>Save the path</a:t>
            </a:r>
          </a:p>
          <a:p>
            <a:pPr lvl="1">
              <a:defRPr/>
            </a:pPr>
            <a:r>
              <a:rPr lang="en-US" dirty="0"/>
              <a:t>Working backwards from the target square, go from each square to its parent square until one reaches the starting square </a:t>
            </a:r>
          </a:p>
          <a:p>
            <a:pPr marL="457200" lvl="1" indent="0">
              <a:buNone/>
              <a:defRPr/>
            </a:pPr>
            <a:r>
              <a:rPr lang="en-US" sz="4800" dirty="0">
                <a:solidFill>
                  <a:srgbClr val="FFFF00"/>
                </a:solidFill>
              </a:rPr>
              <a:t>		That is the path</a:t>
            </a:r>
          </a:p>
          <a:p>
            <a:pPr marL="457200" lvl="1" indent="0">
              <a:buNone/>
              <a:defRPr/>
            </a:pPr>
            <a:r>
              <a:rPr lang="en-US" sz="4800" dirty="0">
                <a:solidFill>
                  <a:srgbClr val="FFFF00"/>
                </a:solidFill>
              </a:rPr>
              <a:t> </a:t>
            </a:r>
          </a:p>
          <a:p>
            <a:pPr marL="0" indent="0">
              <a:buNone/>
              <a:defRPr/>
            </a:pPr>
            <a:endParaRPr lang="en-US"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3894667"/>
            <a:ext cx="2009775" cy="1337414"/>
          </a:xfrm>
          <a:prstGeom prst="rect">
            <a:avLst/>
          </a:prstGeom>
        </p:spPr>
      </p:pic>
    </p:spTree>
    <p:extLst>
      <p:ext uri="{BB962C8B-B14F-4D97-AF65-F5344CB8AC3E}">
        <p14:creationId xmlns:p14="http://schemas.microsoft.com/office/powerpoint/2010/main" val="11782554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A* Algorithm</a:t>
            </a:r>
          </a:p>
        </p:txBody>
      </p:sp>
      <p:sp>
        <p:nvSpPr>
          <p:cNvPr id="5" name="Content Placeholder 4"/>
          <p:cNvSpPr>
            <a:spLocks noGrp="1"/>
          </p:cNvSpPr>
          <p:nvPr>
            <p:ph idx="1"/>
          </p:nvPr>
        </p:nvSpPr>
        <p:spPr>
          <a:xfrm>
            <a:off x="413657" y="1121229"/>
            <a:ext cx="8763000" cy="5334000"/>
          </a:xfrm>
        </p:spPr>
        <p:txBody>
          <a:bodyPr>
            <a:normAutofit/>
          </a:bodyPr>
          <a:lstStyle/>
          <a:p>
            <a:pPr>
              <a:defRPr/>
            </a:pPr>
            <a:r>
              <a:rPr lang="en-US" sz="2800" dirty="0">
                <a:effectLst/>
              </a:rPr>
              <a:t>Noted for its performance and accuracy</a:t>
            </a:r>
          </a:p>
          <a:p>
            <a:pPr lvl="1">
              <a:defRPr/>
            </a:pPr>
            <a:r>
              <a:rPr lang="en-US" sz="2400" dirty="0">
                <a:effectLst/>
              </a:rPr>
              <a:t>Enjoys widespread use</a:t>
            </a:r>
            <a:r>
              <a:rPr lang="en-US" sz="2400" dirty="0">
                <a:solidFill>
                  <a:srgbClr val="FFFF00"/>
                </a:solidFill>
                <a:effectLst/>
              </a:rPr>
              <a:t> </a:t>
            </a:r>
            <a:r>
              <a:rPr lang="en-US" sz="2400" dirty="0">
                <a:effectLst/>
              </a:rPr>
              <a:t> </a:t>
            </a:r>
          </a:p>
          <a:p>
            <a:pPr>
              <a:defRPr/>
            </a:pPr>
            <a:r>
              <a:rPr lang="en-US" sz="2800" dirty="0">
                <a:effectLst/>
              </a:rPr>
              <a:t>See https://en.wikipedia.org/wiki/A*_search_algorithm</a:t>
            </a:r>
          </a:p>
        </p:txBody>
      </p:sp>
      <p:pic>
        <p:nvPicPr>
          <p:cNvPr id="6" name="Picture 5">
            <a:extLst>
              <a:ext uri="{FF2B5EF4-FFF2-40B4-BE49-F238E27FC236}">
                <a16:creationId xmlns:a16="http://schemas.microsoft.com/office/drawing/2014/main" id="{F3E6ECBC-E4C5-4CBD-9124-BCBFB8E26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4" y="4038600"/>
            <a:ext cx="3889375" cy="1600200"/>
          </a:xfrm>
          <a:prstGeom prst="rect">
            <a:avLst/>
          </a:prstGeom>
        </p:spPr>
      </p:pic>
    </p:spTree>
    <p:extLst>
      <p:ext uri="{BB962C8B-B14F-4D97-AF65-F5344CB8AC3E}">
        <p14:creationId xmlns:p14="http://schemas.microsoft.com/office/powerpoint/2010/main" val="366673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fld id="{D39A48CD-E582-4541-A456-3C5E260BF061}" type="datetime1">
              <a:rPr lang="en-US"/>
              <a:pPr/>
              <a:t>11/18/2017</a:t>
            </a:fld>
            <a:endParaRPr lang="en-US"/>
          </a:p>
        </p:txBody>
      </p:sp>
      <p:sp>
        <p:nvSpPr>
          <p:cNvPr id="37" name="Slide Number Placeholder 5"/>
          <p:cNvSpPr>
            <a:spLocks noGrp="1"/>
          </p:cNvSpPr>
          <p:nvPr>
            <p:ph type="sldNum" sz="quarter" idx="12"/>
          </p:nvPr>
        </p:nvSpPr>
        <p:spPr/>
        <p:txBody>
          <a:bodyPr/>
          <a:lstStyle/>
          <a:p>
            <a:fld id="{D07BDC72-679F-4427-B178-09B1A1D16B32}" type="slidenum">
              <a:rPr lang="en-US"/>
              <a:pPr/>
              <a:t>15</a:t>
            </a:fld>
            <a:endParaRPr lang="en-US"/>
          </a:p>
        </p:txBody>
      </p:sp>
      <p:sp>
        <p:nvSpPr>
          <p:cNvPr id="1640450" name="Rectangle 2"/>
          <p:cNvSpPr>
            <a:spLocks noGrp="1" noChangeArrowheads="1"/>
          </p:cNvSpPr>
          <p:nvPr>
            <p:ph type="title"/>
          </p:nvPr>
        </p:nvSpPr>
        <p:spPr>
          <a:xfrm>
            <a:off x="457200" y="277813"/>
            <a:ext cx="8229600" cy="893762"/>
          </a:xfrm>
        </p:spPr>
        <p:txBody>
          <a:bodyPr/>
          <a:lstStyle/>
          <a:p>
            <a:r>
              <a:rPr lang="en-US" dirty="0"/>
              <a:t>Shortest Paths </a:t>
            </a:r>
          </a:p>
        </p:txBody>
      </p:sp>
      <p:sp>
        <p:nvSpPr>
          <p:cNvPr id="1640451" name="Rectangle 3"/>
          <p:cNvSpPr>
            <a:spLocks noGrp="1" noChangeArrowheads="1"/>
          </p:cNvSpPr>
          <p:nvPr>
            <p:ph type="body" idx="1"/>
          </p:nvPr>
        </p:nvSpPr>
        <p:spPr>
          <a:xfrm>
            <a:off x="228600" y="1066800"/>
            <a:ext cx="8229600" cy="2819400"/>
          </a:xfrm>
        </p:spPr>
        <p:txBody>
          <a:bodyPr/>
          <a:lstStyle/>
          <a:p>
            <a:pPr>
              <a:lnSpc>
                <a:spcPct val="90000"/>
              </a:lnSpc>
            </a:pPr>
            <a:r>
              <a:rPr lang="en-US" sz="2400" dirty="0"/>
              <a:t>Given a weighted graph and two vertices </a:t>
            </a:r>
            <a:r>
              <a:rPr lang="en-US" sz="2400" b="1" i="1" dirty="0">
                <a:solidFill>
                  <a:srgbClr val="FFFF00"/>
                </a:solidFill>
                <a:latin typeface="Times New Roman" pitchFamily="18" charset="0"/>
              </a:rPr>
              <a:t>u</a:t>
            </a:r>
            <a:r>
              <a:rPr lang="en-US" sz="2400" dirty="0"/>
              <a:t> and </a:t>
            </a:r>
            <a:r>
              <a:rPr lang="en-US" sz="2400" b="1" i="1" dirty="0">
                <a:solidFill>
                  <a:srgbClr val="FFFF00"/>
                </a:solidFill>
                <a:latin typeface="Times New Roman" pitchFamily="18" charset="0"/>
              </a:rPr>
              <a:t>v</a:t>
            </a:r>
            <a:r>
              <a:rPr lang="en-US" sz="2400" dirty="0"/>
              <a:t>, we want to find a path of minimum total weight between </a:t>
            </a:r>
            <a:r>
              <a:rPr lang="en-US" sz="2400" b="1" i="1" dirty="0">
                <a:solidFill>
                  <a:srgbClr val="FFFF00"/>
                </a:solidFill>
                <a:latin typeface="Times New Roman" pitchFamily="18" charset="0"/>
              </a:rPr>
              <a:t>u</a:t>
            </a:r>
            <a:r>
              <a:rPr lang="en-US" sz="2400" dirty="0"/>
              <a:t> and </a:t>
            </a:r>
            <a:r>
              <a:rPr lang="en-US" sz="2400" b="1" i="1" dirty="0">
                <a:solidFill>
                  <a:srgbClr val="FFFF00"/>
                </a:solidFill>
                <a:latin typeface="Times New Roman" pitchFamily="18" charset="0"/>
              </a:rPr>
              <a:t>v</a:t>
            </a:r>
            <a:r>
              <a:rPr lang="en-US" sz="2400" b="1" i="1" dirty="0">
                <a:latin typeface="Times New Roman" pitchFamily="18" charset="0"/>
              </a:rPr>
              <a:t> </a:t>
            </a:r>
          </a:p>
          <a:p>
            <a:pPr lvl="1">
              <a:lnSpc>
                <a:spcPct val="90000"/>
              </a:lnSpc>
            </a:pPr>
            <a:r>
              <a:rPr lang="en-US" sz="2000" dirty="0"/>
              <a:t>Length of a path is the sum of the weights of its edges</a:t>
            </a:r>
          </a:p>
          <a:p>
            <a:pPr>
              <a:lnSpc>
                <a:spcPct val="90000"/>
              </a:lnSpc>
            </a:pPr>
            <a:r>
              <a:rPr lang="en-US" sz="2400" dirty="0"/>
              <a:t>Applications</a:t>
            </a:r>
          </a:p>
          <a:p>
            <a:pPr lvl="1">
              <a:lnSpc>
                <a:spcPct val="90000"/>
              </a:lnSpc>
            </a:pPr>
            <a:r>
              <a:rPr lang="en-US" sz="2000" dirty="0"/>
              <a:t>Internet packet routing </a:t>
            </a:r>
          </a:p>
          <a:p>
            <a:pPr lvl="1">
              <a:lnSpc>
                <a:spcPct val="90000"/>
              </a:lnSpc>
            </a:pPr>
            <a:r>
              <a:rPr lang="en-US" sz="2000" dirty="0"/>
              <a:t>Flight reservations</a:t>
            </a:r>
          </a:p>
          <a:p>
            <a:pPr lvl="1">
              <a:lnSpc>
                <a:spcPct val="90000"/>
              </a:lnSpc>
            </a:pPr>
            <a:r>
              <a:rPr lang="en-US" sz="2000" dirty="0"/>
              <a:t>Driving directions</a:t>
            </a:r>
          </a:p>
        </p:txBody>
      </p:sp>
      <p:sp>
        <p:nvSpPr>
          <p:cNvPr id="1640452" name="Oval 4"/>
          <p:cNvSpPr>
            <a:spLocks noChangeArrowheads="1"/>
          </p:cNvSpPr>
          <p:nvPr/>
        </p:nvSpPr>
        <p:spPr bwMode="auto">
          <a:xfrm>
            <a:off x="4800600" y="3632792"/>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ORD</a:t>
            </a:r>
          </a:p>
        </p:txBody>
      </p:sp>
      <p:sp>
        <p:nvSpPr>
          <p:cNvPr id="1640453" name="Oval 5"/>
          <p:cNvSpPr>
            <a:spLocks noChangeArrowheads="1"/>
          </p:cNvSpPr>
          <p:nvPr/>
        </p:nvSpPr>
        <p:spPr bwMode="auto">
          <a:xfrm>
            <a:off x="7315200" y="3477217"/>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PVD</a:t>
            </a:r>
          </a:p>
        </p:txBody>
      </p:sp>
      <p:sp>
        <p:nvSpPr>
          <p:cNvPr id="1640454" name="Oval 6"/>
          <p:cNvSpPr>
            <a:spLocks noChangeArrowheads="1"/>
          </p:cNvSpPr>
          <p:nvPr/>
        </p:nvSpPr>
        <p:spPr bwMode="auto">
          <a:xfrm>
            <a:off x="7064375" y="5385392"/>
            <a:ext cx="936625" cy="4572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sz="2400">
                <a:latin typeface="Tahoma" pitchFamily="34" charset="0"/>
              </a:rPr>
              <a:t>MIA</a:t>
            </a:r>
          </a:p>
        </p:txBody>
      </p:sp>
      <p:sp>
        <p:nvSpPr>
          <p:cNvPr id="1640455" name="Oval 7"/>
          <p:cNvSpPr>
            <a:spLocks noChangeArrowheads="1"/>
          </p:cNvSpPr>
          <p:nvPr/>
        </p:nvSpPr>
        <p:spPr bwMode="auto">
          <a:xfrm>
            <a:off x="4511675" y="5147267"/>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dirty="0">
                <a:latin typeface="Tahoma" pitchFamily="34" charset="0"/>
              </a:rPr>
              <a:t>DFW</a:t>
            </a:r>
          </a:p>
        </p:txBody>
      </p:sp>
      <p:sp>
        <p:nvSpPr>
          <p:cNvPr id="1640456" name="Oval 8"/>
          <p:cNvSpPr>
            <a:spLocks noChangeArrowheads="1"/>
          </p:cNvSpPr>
          <p:nvPr/>
        </p:nvSpPr>
        <p:spPr bwMode="auto">
          <a:xfrm>
            <a:off x="2590800" y="3861392"/>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a:latin typeface="Tahoma" pitchFamily="34" charset="0"/>
              </a:rPr>
              <a:t>SFO</a:t>
            </a:r>
          </a:p>
        </p:txBody>
      </p:sp>
      <p:sp>
        <p:nvSpPr>
          <p:cNvPr id="1640457" name="Oval 9"/>
          <p:cNvSpPr>
            <a:spLocks noChangeArrowheads="1"/>
          </p:cNvSpPr>
          <p:nvPr/>
        </p:nvSpPr>
        <p:spPr bwMode="auto">
          <a:xfrm>
            <a:off x="2806073" y="5004392"/>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LAX</a:t>
            </a:r>
          </a:p>
        </p:txBody>
      </p:sp>
      <p:sp>
        <p:nvSpPr>
          <p:cNvPr id="1640458" name="Oval 10"/>
          <p:cNvSpPr>
            <a:spLocks noChangeArrowheads="1"/>
          </p:cNvSpPr>
          <p:nvPr/>
        </p:nvSpPr>
        <p:spPr bwMode="auto">
          <a:xfrm>
            <a:off x="6378575" y="4242392"/>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dirty="0">
                <a:latin typeface="Tahoma" pitchFamily="34" charset="0"/>
              </a:rPr>
              <a:t>LGA</a:t>
            </a:r>
          </a:p>
        </p:txBody>
      </p:sp>
      <p:sp>
        <p:nvSpPr>
          <p:cNvPr id="1640459" name="Oval 11"/>
          <p:cNvSpPr>
            <a:spLocks noChangeArrowheads="1"/>
          </p:cNvSpPr>
          <p:nvPr/>
        </p:nvSpPr>
        <p:spPr bwMode="auto">
          <a:xfrm>
            <a:off x="824873" y="4775792"/>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HNL</a:t>
            </a:r>
          </a:p>
        </p:txBody>
      </p:sp>
      <p:cxnSp>
        <p:nvCxnSpPr>
          <p:cNvPr id="1640460" name="AutoShape 12"/>
          <p:cNvCxnSpPr>
            <a:cxnSpLocks noChangeShapeType="1"/>
            <a:stCxn id="1640456" idx="6"/>
            <a:endCxn id="1640452" idx="2"/>
          </p:cNvCxnSpPr>
          <p:nvPr/>
        </p:nvCxnSpPr>
        <p:spPr bwMode="auto">
          <a:xfrm flipV="1">
            <a:off x="3536950" y="3861392"/>
            <a:ext cx="1244600" cy="228600"/>
          </a:xfrm>
          <a:prstGeom prst="straightConnector1">
            <a:avLst/>
          </a:prstGeom>
          <a:noFill/>
          <a:ln w="19050">
            <a:solidFill>
              <a:schemeClr val="tx1"/>
            </a:solidFill>
            <a:round/>
            <a:headEnd/>
            <a:tailEnd/>
          </a:ln>
          <a:effectLst/>
        </p:spPr>
      </p:cxnSp>
      <p:cxnSp>
        <p:nvCxnSpPr>
          <p:cNvPr id="1640461" name="AutoShape 13"/>
          <p:cNvCxnSpPr>
            <a:cxnSpLocks noChangeShapeType="1"/>
            <a:stCxn id="1640455" idx="0"/>
            <a:endCxn id="1640452" idx="4"/>
          </p:cNvCxnSpPr>
          <p:nvPr/>
        </p:nvCxnSpPr>
        <p:spPr bwMode="auto">
          <a:xfrm flipV="1">
            <a:off x="4979988" y="4109042"/>
            <a:ext cx="288925" cy="1028700"/>
          </a:xfrm>
          <a:prstGeom prst="straightConnector1">
            <a:avLst/>
          </a:prstGeom>
          <a:noFill/>
          <a:ln w="19050">
            <a:solidFill>
              <a:schemeClr val="tx1"/>
            </a:solidFill>
            <a:round/>
            <a:headEnd/>
            <a:tailEnd/>
          </a:ln>
          <a:effectLst/>
        </p:spPr>
      </p:cxnSp>
      <p:cxnSp>
        <p:nvCxnSpPr>
          <p:cNvPr id="1640462" name="AutoShape 14"/>
          <p:cNvCxnSpPr>
            <a:cxnSpLocks noChangeShapeType="1"/>
            <a:stCxn id="1640455" idx="7"/>
            <a:endCxn id="1640458" idx="3"/>
          </p:cNvCxnSpPr>
          <p:nvPr/>
        </p:nvCxnSpPr>
        <p:spPr bwMode="auto">
          <a:xfrm flipV="1">
            <a:off x="5311775" y="4642442"/>
            <a:ext cx="1203325" cy="561975"/>
          </a:xfrm>
          <a:prstGeom prst="straightConnector1">
            <a:avLst/>
          </a:prstGeom>
          <a:noFill/>
          <a:ln w="19050">
            <a:solidFill>
              <a:schemeClr val="tx1"/>
            </a:solidFill>
            <a:round/>
            <a:headEnd/>
            <a:tailEnd/>
          </a:ln>
          <a:effectLst/>
        </p:spPr>
      </p:cxnSp>
      <p:cxnSp>
        <p:nvCxnSpPr>
          <p:cNvPr id="1640463" name="AutoShape 15"/>
          <p:cNvCxnSpPr>
            <a:cxnSpLocks noChangeShapeType="1"/>
            <a:stCxn id="1640458" idx="0"/>
            <a:endCxn id="1640453" idx="3"/>
          </p:cNvCxnSpPr>
          <p:nvPr/>
        </p:nvCxnSpPr>
        <p:spPr bwMode="auto">
          <a:xfrm flipV="1">
            <a:off x="6846888" y="3886792"/>
            <a:ext cx="604837" cy="346075"/>
          </a:xfrm>
          <a:prstGeom prst="straightConnector1">
            <a:avLst/>
          </a:prstGeom>
          <a:noFill/>
          <a:ln w="19050">
            <a:solidFill>
              <a:schemeClr val="tx1"/>
            </a:solidFill>
            <a:round/>
            <a:headEnd/>
            <a:tailEnd/>
          </a:ln>
          <a:effectLst/>
        </p:spPr>
      </p:cxnSp>
      <p:cxnSp>
        <p:nvCxnSpPr>
          <p:cNvPr id="1640464" name="AutoShape 16"/>
          <p:cNvCxnSpPr>
            <a:cxnSpLocks noChangeShapeType="1"/>
            <a:stCxn id="1640452" idx="6"/>
            <a:endCxn id="1640453" idx="2"/>
          </p:cNvCxnSpPr>
          <p:nvPr/>
        </p:nvCxnSpPr>
        <p:spPr bwMode="auto">
          <a:xfrm flipV="1">
            <a:off x="5756275" y="3705817"/>
            <a:ext cx="1539875" cy="155575"/>
          </a:xfrm>
          <a:prstGeom prst="straightConnector1">
            <a:avLst/>
          </a:prstGeom>
          <a:noFill/>
          <a:ln w="38100">
            <a:solidFill>
              <a:srgbClr val="FFFF00"/>
            </a:solidFill>
            <a:round/>
            <a:headEnd/>
            <a:tailEnd/>
          </a:ln>
          <a:effectLst/>
        </p:spPr>
      </p:cxnSp>
      <p:cxnSp>
        <p:nvCxnSpPr>
          <p:cNvPr id="1640465" name="AutoShape 17"/>
          <p:cNvCxnSpPr>
            <a:cxnSpLocks noChangeShapeType="1"/>
            <a:stCxn id="1640459" idx="6"/>
            <a:endCxn id="1640457" idx="2"/>
          </p:cNvCxnSpPr>
          <p:nvPr/>
        </p:nvCxnSpPr>
        <p:spPr bwMode="auto">
          <a:xfrm>
            <a:off x="1761498" y="5004392"/>
            <a:ext cx="1044575" cy="228600"/>
          </a:xfrm>
          <a:prstGeom prst="straightConnector1">
            <a:avLst/>
          </a:prstGeom>
          <a:noFill/>
          <a:ln w="38100">
            <a:solidFill>
              <a:srgbClr val="FFFF00"/>
            </a:solidFill>
            <a:round/>
            <a:headEnd/>
            <a:tailEnd/>
          </a:ln>
          <a:effectLst/>
        </p:spPr>
      </p:cxnSp>
      <p:cxnSp>
        <p:nvCxnSpPr>
          <p:cNvPr id="1640466" name="AutoShape 18"/>
          <p:cNvCxnSpPr>
            <a:cxnSpLocks noChangeShapeType="1"/>
            <a:stCxn id="1640456" idx="4"/>
            <a:endCxn id="1640457" idx="0"/>
          </p:cNvCxnSpPr>
          <p:nvPr/>
        </p:nvCxnSpPr>
        <p:spPr bwMode="auto">
          <a:xfrm>
            <a:off x="3059113" y="4318592"/>
            <a:ext cx="215273" cy="685800"/>
          </a:xfrm>
          <a:prstGeom prst="straightConnector1">
            <a:avLst/>
          </a:prstGeom>
          <a:noFill/>
          <a:ln w="19050">
            <a:solidFill>
              <a:schemeClr val="tx1"/>
            </a:solidFill>
            <a:round/>
            <a:headEnd/>
            <a:tailEnd/>
          </a:ln>
          <a:effectLst/>
        </p:spPr>
      </p:cxnSp>
      <p:cxnSp>
        <p:nvCxnSpPr>
          <p:cNvPr id="1640467" name="AutoShape 19"/>
          <p:cNvCxnSpPr>
            <a:cxnSpLocks noChangeShapeType="1"/>
            <a:stCxn id="1640458" idx="4"/>
            <a:endCxn id="1640454" idx="0"/>
          </p:cNvCxnSpPr>
          <p:nvPr/>
        </p:nvCxnSpPr>
        <p:spPr bwMode="auto">
          <a:xfrm>
            <a:off x="6846888" y="4709117"/>
            <a:ext cx="685800" cy="666750"/>
          </a:xfrm>
          <a:prstGeom prst="straightConnector1">
            <a:avLst/>
          </a:prstGeom>
          <a:noFill/>
          <a:ln w="19050">
            <a:solidFill>
              <a:schemeClr val="tx1"/>
            </a:solidFill>
            <a:round/>
            <a:headEnd/>
            <a:tailEnd/>
          </a:ln>
          <a:effectLst/>
        </p:spPr>
      </p:cxnSp>
      <p:cxnSp>
        <p:nvCxnSpPr>
          <p:cNvPr id="1640468" name="AutoShape 20"/>
          <p:cNvCxnSpPr>
            <a:cxnSpLocks noChangeShapeType="1"/>
            <a:endCxn id="1640455" idx="6"/>
          </p:cNvCxnSpPr>
          <p:nvPr/>
        </p:nvCxnSpPr>
        <p:spPr bwMode="auto">
          <a:xfrm flipH="1" flipV="1">
            <a:off x="5457825" y="5375867"/>
            <a:ext cx="1597025" cy="238125"/>
          </a:xfrm>
          <a:prstGeom prst="straightConnector1">
            <a:avLst/>
          </a:prstGeom>
          <a:noFill/>
          <a:ln w="19050">
            <a:solidFill>
              <a:schemeClr val="tx1"/>
            </a:solidFill>
            <a:round/>
            <a:headEnd/>
            <a:tailEnd/>
          </a:ln>
          <a:effectLst/>
        </p:spPr>
      </p:cxnSp>
      <p:cxnSp>
        <p:nvCxnSpPr>
          <p:cNvPr id="1640469" name="AutoShape 21"/>
          <p:cNvCxnSpPr>
            <a:cxnSpLocks noChangeShapeType="1"/>
            <a:stCxn id="1640457" idx="6"/>
            <a:endCxn id="1640455" idx="2"/>
          </p:cNvCxnSpPr>
          <p:nvPr/>
        </p:nvCxnSpPr>
        <p:spPr bwMode="auto">
          <a:xfrm>
            <a:off x="3742698" y="5232992"/>
            <a:ext cx="768977" cy="142875"/>
          </a:xfrm>
          <a:prstGeom prst="straightConnector1">
            <a:avLst/>
          </a:prstGeom>
          <a:noFill/>
          <a:ln w="19050">
            <a:solidFill>
              <a:schemeClr val="tx1"/>
            </a:solidFill>
            <a:round/>
            <a:headEnd/>
            <a:tailEnd/>
          </a:ln>
          <a:effectLst/>
        </p:spPr>
      </p:cxnSp>
      <p:cxnSp>
        <p:nvCxnSpPr>
          <p:cNvPr id="1640470" name="AutoShape 22"/>
          <p:cNvCxnSpPr>
            <a:cxnSpLocks noChangeShapeType="1"/>
            <a:stCxn id="1640457" idx="7"/>
            <a:endCxn id="1640452" idx="3"/>
          </p:cNvCxnSpPr>
          <p:nvPr/>
        </p:nvCxnSpPr>
        <p:spPr bwMode="auto">
          <a:xfrm flipV="1">
            <a:off x="3605532" y="4023037"/>
            <a:ext cx="1332234" cy="1048310"/>
          </a:xfrm>
          <a:prstGeom prst="straightConnector1">
            <a:avLst/>
          </a:prstGeom>
          <a:noFill/>
          <a:ln w="38100">
            <a:solidFill>
              <a:srgbClr val="FFFF00"/>
            </a:solidFill>
            <a:round/>
            <a:headEnd/>
            <a:tailEnd/>
          </a:ln>
          <a:effectLst/>
        </p:spPr>
      </p:cxnSp>
      <p:sp>
        <p:nvSpPr>
          <p:cNvPr id="1640471" name="Text Box 23"/>
          <p:cNvSpPr txBox="1">
            <a:spLocks noChangeArrowheads="1"/>
          </p:cNvSpPr>
          <p:nvPr/>
        </p:nvSpPr>
        <p:spPr bwMode="auto">
          <a:xfrm rot="-347285">
            <a:off x="6081713" y="3458167"/>
            <a:ext cx="598487"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849</a:t>
            </a:r>
          </a:p>
        </p:txBody>
      </p:sp>
      <p:sp>
        <p:nvSpPr>
          <p:cNvPr id="1640472" name="Text Box 24"/>
          <p:cNvSpPr txBox="1">
            <a:spLocks noChangeArrowheads="1"/>
          </p:cNvSpPr>
          <p:nvPr/>
        </p:nvSpPr>
        <p:spPr bwMode="auto">
          <a:xfrm rot="-4662247">
            <a:off x="4760119" y="4190798"/>
            <a:ext cx="598488"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802</a:t>
            </a:r>
          </a:p>
        </p:txBody>
      </p:sp>
      <p:sp>
        <p:nvSpPr>
          <p:cNvPr id="1640473" name="Text Box 25"/>
          <p:cNvSpPr txBox="1">
            <a:spLocks noChangeArrowheads="1"/>
          </p:cNvSpPr>
          <p:nvPr/>
        </p:nvSpPr>
        <p:spPr bwMode="auto">
          <a:xfrm rot="-1544869">
            <a:off x="5435600" y="4607517"/>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1387</a:t>
            </a:r>
          </a:p>
        </p:txBody>
      </p:sp>
      <p:sp>
        <p:nvSpPr>
          <p:cNvPr id="1640474" name="Text Box 26"/>
          <p:cNvSpPr txBox="1">
            <a:spLocks noChangeArrowheads="1"/>
          </p:cNvSpPr>
          <p:nvPr/>
        </p:nvSpPr>
        <p:spPr bwMode="auto">
          <a:xfrm rot="-2136302">
            <a:off x="3622675" y="4369392"/>
            <a:ext cx="736600" cy="396875"/>
          </a:xfrm>
          <a:prstGeom prst="rect">
            <a:avLst/>
          </a:prstGeom>
          <a:noFill/>
          <a:ln w="19050">
            <a:noFill/>
            <a:miter lim="800000"/>
            <a:headEnd/>
            <a:tailEnd/>
          </a:ln>
          <a:effectLst/>
        </p:spPr>
        <p:txBody>
          <a:bodyPr wrap="none">
            <a:spAutoFit/>
          </a:bodyPr>
          <a:lstStyle/>
          <a:p>
            <a:pPr algn="ctr" eaLnBrk="1" hangingPunct="1"/>
            <a:r>
              <a:rPr lang="en-US" sz="2000" dirty="0">
                <a:solidFill>
                  <a:schemeClr val="tx2"/>
                </a:solidFill>
                <a:latin typeface="Tahoma" pitchFamily="34" charset="0"/>
              </a:rPr>
              <a:t>1743</a:t>
            </a:r>
          </a:p>
        </p:txBody>
      </p:sp>
      <p:sp>
        <p:nvSpPr>
          <p:cNvPr id="1640475" name="Text Box 27"/>
          <p:cNvSpPr txBox="1">
            <a:spLocks noChangeArrowheads="1"/>
          </p:cNvSpPr>
          <p:nvPr/>
        </p:nvSpPr>
        <p:spPr bwMode="auto">
          <a:xfrm rot="-689345">
            <a:off x="3733800" y="3632792"/>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1843</a:t>
            </a:r>
          </a:p>
        </p:txBody>
      </p:sp>
      <p:sp>
        <p:nvSpPr>
          <p:cNvPr id="1640476" name="Text Box 28"/>
          <p:cNvSpPr txBox="1">
            <a:spLocks noChangeArrowheads="1"/>
          </p:cNvSpPr>
          <p:nvPr/>
        </p:nvSpPr>
        <p:spPr bwMode="auto">
          <a:xfrm rot="2626382">
            <a:off x="7031038" y="4836117"/>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1099</a:t>
            </a:r>
          </a:p>
        </p:txBody>
      </p:sp>
      <p:sp>
        <p:nvSpPr>
          <p:cNvPr id="1640477" name="Text Box 29"/>
          <p:cNvSpPr txBox="1">
            <a:spLocks noChangeArrowheads="1"/>
          </p:cNvSpPr>
          <p:nvPr/>
        </p:nvSpPr>
        <p:spPr bwMode="auto">
          <a:xfrm rot="565849">
            <a:off x="5975350" y="5140917"/>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1120</a:t>
            </a:r>
          </a:p>
        </p:txBody>
      </p:sp>
      <p:sp>
        <p:nvSpPr>
          <p:cNvPr id="1640478" name="Text Box 30"/>
          <p:cNvSpPr txBox="1">
            <a:spLocks noChangeArrowheads="1"/>
          </p:cNvSpPr>
          <p:nvPr/>
        </p:nvSpPr>
        <p:spPr bwMode="auto">
          <a:xfrm rot="695916">
            <a:off x="3775075" y="4959942"/>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1233</a:t>
            </a:r>
          </a:p>
        </p:txBody>
      </p:sp>
      <p:sp>
        <p:nvSpPr>
          <p:cNvPr id="1640479" name="Text Box 31"/>
          <p:cNvSpPr txBox="1">
            <a:spLocks noChangeArrowheads="1"/>
          </p:cNvSpPr>
          <p:nvPr/>
        </p:nvSpPr>
        <p:spPr bwMode="auto">
          <a:xfrm rot="4665015">
            <a:off x="2994819" y="4497186"/>
            <a:ext cx="598487"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337</a:t>
            </a:r>
          </a:p>
        </p:txBody>
      </p:sp>
      <p:sp>
        <p:nvSpPr>
          <p:cNvPr id="1640480" name="Text Box 32"/>
          <p:cNvSpPr txBox="1">
            <a:spLocks noChangeArrowheads="1"/>
          </p:cNvSpPr>
          <p:nvPr/>
        </p:nvSpPr>
        <p:spPr bwMode="auto">
          <a:xfrm rot="832501">
            <a:off x="1927225" y="4775792"/>
            <a:ext cx="736600"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2555</a:t>
            </a:r>
          </a:p>
        </p:txBody>
      </p:sp>
      <p:sp>
        <p:nvSpPr>
          <p:cNvPr id="1640481" name="Text Box 33"/>
          <p:cNvSpPr txBox="1">
            <a:spLocks noChangeArrowheads="1"/>
          </p:cNvSpPr>
          <p:nvPr/>
        </p:nvSpPr>
        <p:spPr bwMode="auto">
          <a:xfrm rot="-1891667">
            <a:off x="6783388" y="3759792"/>
            <a:ext cx="598487"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142</a:t>
            </a:r>
          </a:p>
        </p:txBody>
      </p:sp>
      <p:cxnSp>
        <p:nvCxnSpPr>
          <p:cNvPr id="1640482" name="AutoShape 34"/>
          <p:cNvCxnSpPr>
            <a:cxnSpLocks noChangeShapeType="1"/>
            <a:stCxn id="1640453" idx="4"/>
            <a:endCxn id="1640454" idx="7"/>
          </p:cNvCxnSpPr>
          <p:nvPr/>
        </p:nvCxnSpPr>
        <p:spPr bwMode="auto">
          <a:xfrm>
            <a:off x="7783513" y="3953467"/>
            <a:ext cx="80962" cy="1489075"/>
          </a:xfrm>
          <a:prstGeom prst="straightConnector1">
            <a:avLst/>
          </a:prstGeom>
          <a:noFill/>
          <a:ln w="19050">
            <a:solidFill>
              <a:schemeClr val="tx1"/>
            </a:solidFill>
            <a:round/>
            <a:headEnd/>
            <a:tailEnd/>
          </a:ln>
          <a:effectLst/>
        </p:spPr>
      </p:cxnSp>
      <p:sp>
        <p:nvSpPr>
          <p:cNvPr id="1640483" name="Text Box 35"/>
          <p:cNvSpPr txBox="1">
            <a:spLocks noChangeArrowheads="1"/>
          </p:cNvSpPr>
          <p:nvPr/>
        </p:nvSpPr>
        <p:spPr bwMode="auto">
          <a:xfrm rot="5207815">
            <a:off x="7662863" y="4345579"/>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1205</a:t>
            </a:r>
          </a:p>
        </p:txBody>
      </p:sp>
      <p:sp>
        <p:nvSpPr>
          <p:cNvPr id="38" name="Rectangle 37"/>
          <p:cNvSpPr/>
          <p:nvPr/>
        </p:nvSpPr>
        <p:spPr>
          <a:xfrm>
            <a:off x="1028700" y="5888339"/>
            <a:ext cx="7086600" cy="757130"/>
          </a:xfrm>
          <a:prstGeom prst="rect">
            <a:avLst/>
          </a:prstGeom>
          <a:solidFill>
            <a:srgbClr val="000000"/>
          </a:solidFill>
        </p:spPr>
        <p:txBody>
          <a:bodyPr wrap="square">
            <a:spAutoFit/>
          </a:bodyPr>
          <a:lstStyle/>
          <a:p>
            <a:pPr lvl="1" algn="ctr">
              <a:lnSpc>
                <a:spcPct val="90000"/>
              </a:lnSpc>
            </a:pPr>
            <a:r>
              <a:rPr lang="en-US" sz="2400" dirty="0">
                <a:solidFill>
                  <a:srgbClr val="FFFF00"/>
                </a:solidFill>
              </a:rPr>
              <a:t>Shortest path between Providence and Honolulu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fld id="{3D805FA5-A25B-452B-9F12-8B40017FFE4D}" type="datetime1">
              <a:rPr lang="en-US"/>
              <a:pPr/>
              <a:t>11/18/2017</a:t>
            </a:fld>
            <a:endParaRPr lang="en-US"/>
          </a:p>
        </p:txBody>
      </p:sp>
      <p:sp>
        <p:nvSpPr>
          <p:cNvPr id="37" name="Slide Number Placeholder 5"/>
          <p:cNvSpPr>
            <a:spLocks noGrp="1"/>
          </p:cNvSpPr>
          <p:nvPr>
            <p:ph type="sldNum" sz="quarter" idx="12"/>
          </p:nvPr>
        </p:nvSpPr>
        <p:spPr/>
        <p:txBody>
          <a:bodyPr/>
          <a:lstStyle/>
          <a:p>
            <a:fld id="{6022DE55-4909-4804-98D2-74EA0AB6EE61}" type="slidenum">
              <a:rPr lang="en-US"/>
              <a:pPr/>
              <a:t>16</a:t>
            </a:fld>
            <a:endParaRPr lang="en-US"/>
          </a:p>
        </p:txBody>
      </p:sp>
      <p:sp>
        <p:nvSpPr>
          <p:cNvPr id="1642498" name="Rectangle 2"/>
          <p:cNvSpPr>
            <a:spLocks noGrp="1" noChangeArrowheads="1"/>
          </p:cNvSpPr>
          <p:nvPr>
            <p:ph type="title"/>
          </p:nvPr>
        </p:nvSpPr>
        <p:spPr/>
        <p:txBody>
          <a:bodyPr/>
          <a:lstStyle/>
          <a:p>
            <a:r>
              <a:rPr lang="en-US" dirty="0"/>
              <a:t>Shortest Path Properties</a:t>
            </a:r>
          </a:p>
        </p:txBody>
      </p:sp>
      <p:sp>
        <p:nvSpPr>
          <p:cNvPr id="1642499" name="Rectangle 3"/>
          <p:cNvSpPr>
            <a:spLocks noGrp="1" noChangeArrowheads="1"/>
          </p:cNvSpPr>
          <p:nvPr>
            <p:ph type="body" idx="1"/>
          </p:nvPr>
        </p:nvSpPr>
        <p:spPr>
          <a:xfrm>
            <a:off x="479738" y="1154315"/>
            <a:ext cx="8001000" cy="2409825"/>
          </a:xfrm>
        </p:spPr>
        <p:txBody>
          <a:bodyPr/>
          <a:lstStyle/>
          <a:p>
            <a:pPr>
              <a:lnSpc>
                <a:spcPct val="90000"/>
              </a:lnSpc>
              <a:buFont typeface="Wingdings" pitchFamily="2" charset="2"/>
              <a:buNone/>
            </a:pPr>
            <a:r>
              <a:rPr lang="en-US" sz="2800" dirty="0">
                <a:solidFill>
                  <a:schemeClr val="tx2"/>
                </a:solidFill>
              </a:rPr>
              <a:t>Property 1:</a:t>
            </a:r>
          </a:p>
          <a:p>
            <a:pPr>
              <a:lnSpc>
                <a:spcPct val="90000"/>
              </a:lnSpc>
              <a:buFont typeface="Wingdings" pitchFamily="2" charset="2"/>
              <a:buNone/>
            </a:pPr>
            <a:r>
              <a:rPr lang="en-US" sz="2400" dirty="0"/>
              <a:t>	A </a:t>
            </a:r>
            <a:r>
              <a:rPr lang="en-US" sz="2400" dirty="0">
                <a:solidFill>
                  <a:srgbClr val="FFFF00"/>
                </a:solidFill>
              </a:rPr>
              <a:t>sub-path</a:t>
            </a:r>
            <a:r>
              <a:rPr lang="en-US" sz="2400" dirty="0"/>
              <a:t> of a shortest path is itself a shortest path</a:t>
            </a:r>
          </a:p>
          <a:p>
            <a:pPr>
              <a:lnSpc>
                <a:spcPct val="90000"/>
              </a:lnSpc>
              <a:buFont typeface="Wingdings" pitchFamily="2" charset="2"/>
              <a:buNone/>
            </a:pPr>
            <a:r>
              <a:rPr lang="en-US" sz="2800" dirty="0">
                <a:solidFill>
                  <a:schemeClr val="tx2"/>
                </a:solidFill>
              </a:rPr>
              <a:t>Property 2:</a:t>
            </a:r>
          </a:p>
          <a:p>
            <a:pPr>
              <a:lnSpc>
                <a:spcPct val="90000"/>
              </a:lnSpc>
              <a:buFont typeface="Wingdings" pitchFamily="2" charset="2"/>
              <a:buNone/>
            </a:pPr>
            <a:r>
              <a:rPr lang="en-US" sz="2400" dirty="0"/>
              <a:t>	There is a tree of </a:t>
            </a:r>
            <a:r>
              <a:rPr lang="en-US" sz="2400" dirty="0">
                <a:solidFill>
                  <a:srgbClr val="FFFF00"/>
                </a:solidFill>
              </a:rPr>
              <a:t>shortest paths </a:t>
            </a:r>
            <a:r>
              <a:rPr lang="en-US" sz="2400" dirty="0"/>
              <a:t>from a start vertex to all the other vertices</a:t>
            </a:r>
            <a:endParaRPr lang="en-US" sz="2000" dirty="0"/>
          </a:p>
          <a:p>
            <a:pPr>
              <a:lnSpc>
                <a:spcPct val="90000"/>
              </a:lnSpc>
              <a:buFont typeface="Wingdings" pitchFamily="2" charset="2"/>
              <a:buNone/>
            </a:pPr>
            <a:r>
              <a:rPr lang="en-US" sz="2400" dirty="0">
                <a:solidFill>
                  <a:schemeClr val="tx2"/>
                </a:solidFill>
              </a:rPr>
              <a:t>Example:</a:t>
            </a:r>
          </a:p>
          <a:p>
            <a:pPr>
              <a:lnSpc>
                <a:spcPct val="90000"/>
              </a:lnSpc>
              <a:buNone/>
            </a:pPr>
            <a:r>
              <a:rPr lang="en-US" sz="2400" dirty="0">
                <a:solidFill>
                  <a:schemeClr val="tx2"/>
                </a:solidFill>
              </a:rPr>
              <a:t>	</a:t>
            </a:r>
            <a:r>
              <a:rPr lang="en-US" sz="2400" dirty="0"/>
              <a:t> - Shortest path from Providence to HNL</a:t>
            </a:r>
            <a:endParaRPr lang="en-US" sz="2400" dirty="0">
              <a:solidFill>
                <a:schemeClr val="tx2"/>
              </a:solidFill>
            </a:endParaRPr>
          </a:p>
          <a:p>
            <a:pPr>
              <a:lnSpc>
                <a:spcPct val="90000"/>
              </a:lnSpc>
              <a:buFont typeface="Wingdings" pitchFamily="2" charset="2"/>
              <a:buNone/>
            </a:pPr>
            <a:r>
              <a:rPr lang="en-US" sz="2000" dirty="0"/>
              <a:t> </a:t>
            </a:r>
          </a:p>
        </p:txBody>
      </p:sp>
      <p:sp>
        <p:nvSpPr>
          <p:cNvPr id="1642500" name="Oval 4"/>
          <p:cNvSpPr>
            <a:spLocks noChangeArrowheads="1"/>
          </p:cNvSpPr>
          <p:nvPr/>
        </p:nvSpPr>
        <p:spPr bwMode="auto">
          <a:xfrm>
            <a:off x="4800600" y="4114800"/>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ORD</a:t>
            </a:r>
          </a:p>
        </p:txBody>
      </p:sp>
      <p:sp>
        <p:nvSpPr>
          <p:cNvPr id="1642501" name="Oval 5"/>
          <p:cNvSpPr>
            <a:spLocks noChangeArrowheads="1"/>
          </p:cNvSpPr>
          <p:nvPr/>
        </p:nvSpPr>
        <p:spPr bwMode="auto">
          <a:xfrm>
            <a:off x="7315200" y="3959225"/>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PVD</a:t>
            </a:r>
          </a:p>
        </p:txBody>
      </p:sp>
      <p:sp>
        <p:nvSpPr>
          <p:cNvPr id="1642502" name="Oval 6"/>
          <p:cNvSpPr>
            <a:spLocks noChangeArrowheads="1"/>
          </p:cNvSpPr>
          <p:nvPr/>
        </p:nvSpPr>
        <p:spPr bwMode="auto">
          <a:xfrm>
            <a:off x="7064375" y="5867400"/>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a:latin typeface="Tahoma" pitchFamily="34" charset="0"/>
              </a:rPr>
              <a:t>MIA</a:t>
            </a:r>
          </a:p>
        </p:txBody>
      </p:sp>
      <p:sp>
        <p:nvSpPr>
          <p:cNvPr id="1642503" name="Oval 7"/>
          <p:cNvSpPr>
            <a:spLocks noChangeArrowheads="1"/>
          </p:cNvSpPr>
          <p:nvPr/>
        </p:nvSpPr>
        <p:spPr bwMode="auto">
          <a:xfrm>
            <a:off x="4511675" y="5629275"/>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a:latin typeface="Tahoma" pitchFamily="34" charset="0"/>
              </a:rPr>
              <a:t>DFW</a:t>
            </a:r>
          </a:p>
        </p:txBody>
      </p:sp>
      <p:sp>
        <p:nvSpPr>
          <p:cNvPr id="1642504" name="Oval 8"/>
          <p:cNvSpPr>
            <a:spLocks noChangeArrowheads="1"/>
          </p:cNvSpPr>
          <p:nvPr/>
        </p:nvSpPr>
        <p:spPr bwMode="auto">
          <a:xfrm>
            <a:off x="2590800" y="4343400"/>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a:latin typeface="Tahoma" pitchFamily="34" charset="0"/>
              </a:rPr>
              <a:t>SFO</a:t>
            </a:r>
          </a:p>
        </p:txBody>
      </p:sp>
      <p:sp>
        <p:nvSpPr>
          <p:cNvPr id="1642505" name="Oval 9"/>
          <p:cNvSpPr>
            <a:spLocks noChangeArrowheads="1"/>
          </p:cNvSpPr>
          <p:nvPr/>
        </p:nvSpPr>
        <p:spPr bwMode="auto">
          <a:xfrm>
            <a:off x="2743200" y="5486400"/>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LAX</a:t>
            </a:r>
          </a:p>
        </p:txBody>
      </p:sp>
      <p:sp>
        <p:nvSpPr>
          <p:cNvPr id="1642506" name="Oval 10"/>
          <p:cNvSpPr>
            <a:spLocks noChangeArrowheads="1"/>
          </p:cNvSpPr>
          <p:nvPr/>
        </p:nvSpPr>
        <p:spPr bwMode="auto">
          <a:xfrm>
            <a:off x="6378575" y="4720633"/>
            <a:ext cx="936625" cy="4572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sz="2400">
                <a:latin typeface="Tahoma" pitchFamily="34" charset="0"/>
              </a:rPr>
              <a:t>LGA</a:t>
            </a:r>
          </a:p>
        </p:txBody>
      </p:sp>
      <p:sp>
        <p:nvSpPr>
          <p:cNvPr id="1642507" name="Oval 11"/>
          <p:cNvSpPr>
            <a:spLocks noChangeArrowheads="1"/>
          </p:cNvSpPr>
          <p:nvPr/>
        </p:nvSpPr>
        <p:spPr bwMode="auto">
          <a:xfrm>
            <a:off x="762000" y="5257800"/>
            <a:ext cx="936625" cy="457200"/>
          </a:xfrm>
          <a:prstGeom prst="ellipse">
            <a:avLst/>
          </a:prstGeom>
          <a:solidFill>
            <a:srgbClr val="FF0000"/>
          </a:solidFill>
          <a:ln w="38100">
            <a:solidFill>
              <a:schemeClr val="tx2"/>
            </a:solidFill>
            <a:round/>
            <a:headEnd/>
            <a:tailEnd/>
          </a:ln>
          <a:effectLst/>
        </p:spPr>
        <p:txBody>
          <a:bodyPr wrap="none" anchor="ctr"/>
          <a:lstStyle/>
          <a:p>
            <a:pPr algn="ctr" eaLnBrk="1" hangingPunct="1"/>
            <a:r>
              <a:rPr lang="en-US" sz="2400">
                <a:latin typeface="Tahoma" pitchFamily="34" charset="0"/>
              </a:rPr>
              <a:t>HNL</a:t>
            </a:r>
          </a:p>
        </p:txBody>
      </p:sp>
      <p:cxnSp>
        <p:nvCxnSpPr>
          <p:cNvPr id="1642508" name="AutoShape 12"/>
          <p:cNvCxnSpPr>
            <a:cxnSpLocks noChangeShapeType="1"/>
            <a:stCxn id="1642504" idx="6"/>
            <a:endCxn id="1642500" idx="2"/>
          </p:cNvCxnSpPr>
          <p:nvPr/>
        </p:nvCxnSpPr>
        <p:spPr bwMode="auto">
          <a:xfrm flipV="1">
            <a:off x="3546475" y="4343400"/>
            <a:ext cx="1235075" cy="228600"/>
          </a:xfrm>
          <a:prstGeom prst="straightConnector1">
            <a:avLst/>
          </a:prstGeom>
          <a:noFill/>
          <a:ln w="38100">
            <a:solidFill>
              <a:schemeClr val="tx2"/>
            </a:solidFill>
            <a:round/>
            <a:headEnd/>
            <a:tailEnd/>
          </a:ln>
          <a:effectLst/>
        </p:spPr>
      </p:cxnSp>
      <p:cxnSp>
        <p:nvCxnSpPr>
          <p:cNvPr id="1642509" name="AutoShape 13"/>
          <p:cNvCxnSpPr>
            <a:cxnSpLocks noChangeShapeType="1"/>
            <a:stCxn id="1642503" idx="0"/>
            <a:endCxn id="1642500" idx="4"/>
          </p:cNvCxnSpPr>
          <p:nvPr/>
        </p:nvCxnSpPr>
        <p:spPr bwMode="auto">
          <a:xfrm flipV="1">
            <a:off x="4979988" y="4591050"/>
            <a:ext cx="288925" cy="1019175"/>
          </a:xfrm>
          <a:prstGeom prst="straightConnector1">
            <a:avLst/>
          </a:prstGeom>
          <a:noFill/>
          <a:ln w="19050">
            <a:solidFill>
              <a:schemeClr val="tx1"/>
            </a:solidFill>
            <a:round/>
            <a:headEnd/>
            <a:tailEnd/>
          </a:ln>
          <a:effectLst/>
        </p:spPr>
      </p:cxnSp>
      <p:cxnSp>
        <p:nvCxnSpPr>
          <p:cNvPr id="1642510" name="AutoShape 14"/>
          <p:cNvCxnSpPr>
            <a:cxnSpLocks noChangeShapeType="1"/>
            <a:stCxn id="1642503" idx="7"/>
            <a:endCxn id="1642506" idx="3"/>
          </p:cNvCxnSpPr>
          <p:nvPr/>
        </p:nvCxnSpPr>
        <p:spPr bwMode="auto">
          <a:xfrm flipV="1">
            <a:off x="5311134" y="5110878"/>
            <a:ext cx="1204607" cy="585352"/>
          </a:xfrm>
          <a:prstGeom prst="straightConnector1">
            <a:avLst/>
          </a:prstGeom>
          <a:noFill/>
          <a:ln w="38100">
            <a:solidFill>
              <a:schemeClr val="tx2"/>
            </a:solidFill>
            <a:round/>
            <a:headEnd/>
            <a:tailEnd/>
          </a:ln>
          <a:effectLst/>
        </p:spPr>
      </p:cxnSp>
      <p:cxnSp>
        <p:nvCxnSpPr>
          <p:cNvPr id="1642511" name="AutoShape 15"/>
          <p:cNvCxnSpPr>
            <a:cxnSpLocks noChangeShapeType="1"/>
            <a:stCxn id="1642506" idx="0"/>
            <a:endCxn id="1642501" idx="3"/>
          </p:cNvCxnSpPr>
          <p:nvPr/>
        </p:nvCxnSpPr>
        <p:spPr bwMode="auto">
          <a:xfrm flipV="1">
            <a:off x="6846888" y="4349470"/>
            <a:ext cx="605478" cy="371163"/>
          </a:xfrm>
          <a:prstGeom prst="straightConnector1">
            <a:avLst/>
          </a:prstGeom>
          <a:noFill/>
          <a:ln w="38100">
            <a:solidFill>
              <a:schemeClr val="tx2"/>
            </a:solidFill>
            <a:round/>
            <a:headEnd/>
            <a:tailEnd/>
          </a:ln>
          <a:effectLst/>
        </p:spPr>
      </p:cxnSp>
      <p:cxnSp>
        <p:nvCxnSpPr>
          <p:cNvPr id="1642512" name="AutoShape 16"/>
          <p:cNvCxnSpPr>
            <a:cxnSpLocks noChangeShapeType="1"/>
            <a:stCxn id="1642500" idx="6"/>
            <a:endCxn id="1642501" idx="2"/>
          </p:cNvCxnSpPr>
          <p:nvPr/>
        </p:nvCxnSpPr>
        <p:spPr bwMode="auto">
          <a:xfrm flipV="1">
            <a:off x="5756275" y="4187825"/>
            <a:ext cx="1539875" cy="155575"/>
          </a:xfrm>
          <a:prstGeom prst="straightConnector1">
            <a:avLst/>
          </a:prstGeom>
          <a:noFill/>
          <a:ln w="38100">
            <a:solidFill>
              <a:srgbClr val="FFFF00"/>
            </a:solidFill>
            <a:round/>
            <a:headEnd/>
            <a:tailEnd/>
          </a:ln>
          <a:effectLst/>
        </p:spPr>
      </p:cxnSp>
      <p:cxnSp>
        <p:nvCxnSpPr>
          <p:cNvPr id="1642513" name="AutoShape 17"/>
          <p:cNvCxnSpPr>
            <a:cxnSpLocks noChangeShapeType="1"/>
            <a:stCxn id="1642507" idx="6"/>
            <a:endCxn id="1642505" idx="2"/>
          </p:cNvCxnSpPr>
          <p:nvPr/>
        </p:nvCxnSpPr>
        <p:spPr bwMode="auto">
          <a:xfrm>
            <a:off x="1717675" y="5486400"/>
            <a:ext cx="1006475" cy="228600"/>
          </a:xfrm>
          <a:prstGeom prst="straightConnector1">
            <a:avLst/>
          </a:prstGeom>
          <a:noFill/>
          <a:ln w="38100">
            <a:solidFill>
              <a:srgbClr val="FFFF00"/>
            </a:solidFill>
            <a:round/>
            <a:headEnd/>
            <a:tailEnd/>
          </a:ln>
          <a:effectLst/>
        </p:spPr>
      </p:cxnSp>
      <p:cxnSp>
        <p:nvCxnSpPr>
          <p:cNvPr id="1642514" name="AutoShape 18"/>
          <p:cNvCxnSpPr>
            <a:cxnSpLocks noChangeShapeType="1"/>
            <a:stCxn id="1642504" idx="4"/>
            <a:endCxn id="1642505" idx="0"/>
          </p:cNvCxnSpPr>
          <p:nvPr/>
        </p:nvCxnSpPr>
        <p:spPr bwMode="auto">
          <a:xfrm>
            <a:off x="3059113" y="4819650"/>
            <a:ext cx="152400" cy="647700"/>
          </a:xfrm>
          <a:prstGeom prst="straightConnector1">
            <a:avLst/>
          </a:prstGeom>
          <a:noFill/>
          <a:ln w="19050">
            <a:solidFill>
              <a:schemeClr val="tx1"/>
            </a:solidFill>
            <a:round/>
            <a:headEnd/>
            <a:tailEnd/>
          </a:ln>
          <a:effectLst/>
        </p:spPr>
      </p:cxnSp>
      <p:cxnSp>
        <p:nvCxnSpPr>
          <p:cNvPr id="1642515" name="AutoShape 19"/>
          <p:cNvCxnSpPr>
            <a:cxnSpLocks noChangeShapeType="1"/>
            <a:stCxn id="1642506" idx="4"/>
            <a:endCxn id="1642502" idx="0"/>
          </p:cNvCxnSpPr>
          <p:nvPr/>
        </p:nvCxnSpPr>
        <p:spPr bwMode="auto">
          <a:xfrm>
            <a:off x="6846888" y="5177833"/>
            <a:ext cx="685800" cy="689567"/>
          </a:xfrm>
          <a:prstGeom prst="straightConnector1">
            <a:avLst/>
          </a:prstGeom>
          <a:noFill/>
          <a:ln w="19050">
            <a:solidFill>
              <a:schemeClr val="tx1"/>
            </a:solidFill>
            <a:round/>
            <a:headEnd/>
            <a:tailEnd/>
          </a:ln>
          <a:effectLst/>
        </p:spPr>
      </p:cxnSp>
      <p:cxnSp>
        <p:nvCxnSpPr>
          <p:cNvPr id="1642516" name="AutoShape 20"/>
          <p:cNvCxnSpPr>
            <a:cxnSpLocks noChangeShapeType="1"/>
            <a:endCxn id="1642503" idx="6"/>
          </p:cNvCxnSpPr>
          <p:nvPr/>
        </p:nvCxnSpPr>
        <p:spPr bwMode="auto">
          <a:xfrm flipH="1" flipV="1">
            <a:off x="5467350" y="5857875"/>
            <a:ext cx="1597025" cy="238125"/>
          </a:xfrm>
          <a:prstGeom prst="straightConnector1">
            <a:avLst/>
          </a:prstGeom>
          <a:noFill/>
          <a:ln w="19050">
            <a:solidFill>
              <a:schemeClr val="tx1"/>
            </a:solidFill>
            <a:round/>
            <a:headEnd/>
            <a:tailEnd/>
          </a:ln>
          <a:effectLst/>
        </p:spPr>
      </p:cxnSp>
      <p:cxnSp>
        <p:nvCxnSpPr>
          <p:cNvPr id="1642517" name="AutoShape 21"/>
          <p:cNvCxnSpPr>
            <a:cxnSpLocks noChangeShapeType="1"/>
            <a:stCxn id="1642505" idx="6"/>
            <a:endCxn id="1642503" idx="2"/>
          </p:cNvCxnSpPr>
          <p:nvPr/>
        </p:nvCxnSpPr>
        <p:spPr bwMode="auto">
          <a:xfrm>
            <a:off x="3698875" y="5715000"/>
            <a:ext cx="793750" cy="142875"/>
          </a:xfrm>
          <a:prstGeom prst="straightConnector1">
            <a:avLst/>
          </a:prstGeom>
          <a:noFill/>
          <a:ln w="19050">
            <a:solidFill>
              <a:schemeClr val="tx1"/>
            </a:solidFill>
            <a:round/>
            <a:headEnd/>
            <a:tailEnd/>
          </a:ln>
          <a:effectLst/>
        </p:spPr>
      </p:cxnSp>
      <p:cxnSp>
        <p:nvCxnSpPr>
          <p:cNvPr id="1642518" name="AutoShape 22"/>
          <p:cNvCxnSpPr>
            <a:cxnSpLocks noChangeShapeType="1"/>
            <a:stCxn id="1642505" idx="7"/>
            <a:endCxn id="1642500" idx="3"/>
          </p:cNvCxnSpPr>
          <p:nvPr/>
        </p:nvCxnSpPr>
        <p:spPr bwMode="auto">
          <a:xfrm flipV="1">
            <a:off x="3543300" y="4524375"/>
            <a:ext cx="1393825" cy="1009650"/>
          </a:xfrm>
          <a:prstGeom prst="straightConnector1">
            <a:avLst/>
          </a:prstGeom>
          <a:noFill/>
          <a:ln w="38100">
            <a:solidFill>
              <a:srgbClr val="FFFF00"/>
            </a:solidFill>
            <a:round/>
            <a:headEnd/>
            <a:tailEnd/>
          </a:ln>
          <a:effectLst/>
        </p:spPr>
      </p:cxnSp>
      <p:sp>
        <p:nvSpPr>
          <p:cNvPr id="1642519" name="Text Box 23"/>
          <p:cNvSpPr txBox="1">
            <a:spLocks noChangeArrowheads="1"/>
          </p:cNvSpPr>
          <p:nvPr/>
        </p:nvSpPr>
        <p:spPr bwMode="auto">
          <a:xfrm rot="-347285">
            <a:off x="6081713" y="3940175"/>
            <a:ext cx="598487"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849</a:t>
            </a:r>
          </a:p>
        </p:txBody>
      </p:sp>
      <p:sp>
        <p:nvSpPr>
          <p:cNvPr id="1642520" name="Text Box 24"/>
          <p:cNvSpPr txBox="1">
            <a:spLocks noChangeArrowheads="1"/>
          </p:cNvSpPr>
          <p:nvPr/>
        </p:nvSpPr>
        <p:spPr bwMode="auto">
          <a:xfrm rot="-4662247">
            <a:off x="4760119" y="4672806"/>
            <a:ext cx="598488"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802</a:t>
            </a:r>
          </a:p>
        </p:txBody>
      </p:sp>
      <p:sp>
        <p:nvSpPr>
          <p:cNvPr id="1642521" name="Text Box 25"/>
          <p:cNvSpPr txBox="1">
            <a:spLocks noChangeArrowheads="1"/>
          </p:cNvSpPr>
          <p:nvPr/>
        </p:nvSpPr>
        <p:spPr bwMode="auto">
          <a:xfrm rot="-1544869">
            <a:off x="5435600" y="5089525"/>
            <a:ext cx="736600"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1387</a:t>
            </a:r>
          </a:p>
        </p:txBody>
      </p:sp>
      <p:sp>
        <p:nvSpPr>
          <p:cNvPr id="1642522" name="Text Box 26"/>
          <p:cNvSpPr txBox="1">
            <a:spLocks noChangeArrowheads="1"/>
          </p:cNvSpPr>
          <p:nvPr/>
        </p:nvSpPr>
        <p:spPr bwMode="auto">
          <a:xfrm rot="-2136302">
            <a:off x="3622675" y="4851400"/>
            <a:ext cx="736600"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1743</a:t>
            </a:r>
          </a:p>
        </p:txBody>
      </p:sp>
      <p:sp>
        <p:nvSpPr>
          <p:cNvPr id="1642523" name="Text Box 27"/>
          <p:cNvSpPr txBox="1">
            <a:spLocks noChangeArrowheads="1"/>
          </p:cNvSpPr>
          <p:nvPr/>
        </p:nvSpPr>
        <p:spPr bwMode="auto">
          <a:xfrm rot="-689345">
            <a:off x="3733800" y="4114800"/>
            <a:ext cx="736600"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1843</a:t>
            </a:r>
          </a:p>
        </p:txBody>
      </p:sp>
      <p:sp>
        <p:nvSpPr>
          <p:cNvPr id="1642524" name="Text Box 28"/>
          <p:cNvSpPr txBox="1">
            <a:spLocks noChangeArrowheads="1"/>
          </p:cNvSpPr>
          <p:nvPr/>
        </p:nvSpPr>
        <p:spPr bwMode="auto">
          <a:xfrm rot="2626382">
            <a:off x="7031038" y="5318125"/>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1099</a:t>
            </a:r>
          </a:p>
        </p:txBody>
      </p:sp>
      <p:sp>
        <p:nvSpPr>
          <p:cNvPr id="1642525" name="Text Box 29"/>
          <p:cNvSpPr txBox="1">
            <a:spLocks noChangeArrowheads="1"/>
          </p:cNvSpPr>
          <p:nvPr/>
        </p:nvSpPr>
        <p:spPr bwMode="auto">
          <a:xfrm rot="565849">
            <a:off x="5975350" y="5622925"/>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1120</a:t>
            </a:r>
          </a:p>
        </p:txBody>
      </p:sp>
      <p:sp>
        <p:nvSpPr>
          <p:cNvPr id="1642526" name="Text Box 30"/>
          <p:cNvSpPr txBox="1">
            <a:spLocks noChangeArrowheads="1"/>
          </p:cNvSpPr>
          <p:nvPr/>
        </p:nvSpPr>
        <p:spPr bwMode="auto">
          <a:xfrm rot="695916">
            <a:off x="3775075" y="5441950"/>
            <a:ext cx="736600"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1233</a:t>
            </a:r>
          </a:p>
        </p:txBody>
      </p:sp>
      <p:sp>
        <p:nvSpPr>
          <p:cNvPr id="1642527" name="Text Box 31"/>
          <p:cNvSpPr txBox="1">
            <a:spLocks noChangeArrowheads="1"/>
          </p:cNvSpPr>
          <p:nvPr/>
        </p:nvSpPr>
        <p:spPr bwMode="auto">
          <a:xfrm rot="4665015">
            <a:off x="2994819" y="4979194"/>
            <a:ext cx="598487"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337</a:t>
            </a:r>
          </a:p>
        </p:txBody>
      </p:sp>
      <p:sp>
        <p:nvSpPr>
          <p:cNvPr id="1642528" name="Text Box 32"/>
          <p:cNvSpPr txBox="1">
            <a:spLocks noChangeArrowheads="1"/>
          </p:cNvSpPr>
          <p:nvPr/>
        </p:nvSpPr>
        <p:spPr bwMode="auto">
          <a:xfrm rot="832501">
            <a:off x="1927225" y="5257800"/>
            <a:ext cx="736600" cy="396875"/>
          </a:xfrm>
          <a:prstGeom prst="rect">
            <a:avLst/>
          </a:prstGeom>
          <a:noFill/>
          <a:ln w="19050">
            <a:noFill/>
            <a:miter lim="800000"/>
            <a:headEnd/>
            <a:tailEnd/>
          </a:ln>
          <a:effectLst/>
        </p:spPr>
        <p:txBody>
          <a:bodyPr wrap="none">
            <a:spAutoFit/>
          </a:bodyPr>
          <a:lstStyle/>
          <a:p>
            <a:pPr algn="ctr" eaLnBrk="1" hangingPunct="1"/>
            <a:r>
              <a:rPr lang="en-US" sz="2000" dirty="0">
                <a:solidFill>
                  <a:schemeClr val="tx2"/>
                </a:solidFill>
                <a:latin typeface="Tahoma" pitchFamily="34" charset="0"/>
              </a:rPr>
              <a:t>2555</a:t>
            </a:r>
          </a:p>
        </p:txBody>
      </p:sp>
      <p:sp>
        <p:nvSpPr>
          <p:cNvPr id="1642529" name="Text Box 33"/>
          <p:cNvSpPr txBox="1">
            <a:spLocks noChangeArrowheads="1"/>
          </p:cNvSpPr>
          <p:nvPr/>
        </p:nvSpPr>
        <p:spPr bwMode="auto">
          <a:xfrm rot="-1891667">
            <a:off x="6783388" y="4241800"/>
            <a:ext cx="598487"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142</a:t>
            </a:r>
          </a:p>
        </p:txBody>
      </p:sp>
      <p:cxnSp>
        <p:nvCxnSpPr>
          <p:cNvPr id="1642530" name="AutoShape 34"/>
          <p:cNvCxnSpPr>
            <a:cxnSpLocks noChangeShapeType="1"/>
            <a:stCxn id="1642501" idx="4"/>
            <a:endCxn id="1642502" idx="7"/>
          </p:cNvCxnSpPr>
          <p:nvPr/>
        </p:nvCxnSpPr>
        <p:spPr bwMode="auto">
          <a:xfrm>
            <a:off x="7783513" y="4435475"/>
            <a:ext cx="80962" cy="1479550"/>
          </a:xfrm>
          <a:prstGeom prst="straightConnector1">
            <a:avLst/>
          </a:prstGeom>
          <a:noFill/>
          <a:ln w="38100">
            <a:solidFill>
              <a:schemeClr val="tx2"/>
            </a:solidFill>
            <a:round/>
            <a:headEnd/>
            <a:tailEnd/>
          </a:ln>
          <a:effectLst/>
        </p:spPr>
      </p:cxnSp>
      <p:sp>
        <p:nvSpPr>
          <p:cNvPr id="1642531" name="Text Box 35"/>
          <p:cNvSpPr txBox="1">
            <a:spLocks noChangeArrowheads="1"/>
          </p:cNvSpPr>
          <p:nvPr/>
        </p:nvSpPr>
        <p:spPr bwMode="auto">
          <a:xfrm rot="5207815">
            <a:off x="7662863" y="4827587"/>
            <a:ext cx="736600"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1205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i="1" dirty="0"/>
              <a:t>Dijkstra’s</a:t>
            </a:r>
            <a:r>
              <a:rPr lang="en-US" dirty="0"/>
              <a:t> Algorithm Overview</a:t>
            </a:r>
          </a:p>
        </p:txBody>
      </p:sp>
      <p:sp>
        <p:nvSpPr>
          <p:cNvPr id="46085" name="Rectangle 3"/>
          <p:cNvSpPr>
            <a:spLocks noGrp="1" noChangeArrowheads="1"/>
          </p:cNvSpPr>
          <p:nvPr>
            <p:ph idx="1"/>
          </p:nvPr>
        </p:nvSpPr>
        <p:spPr>
          <a:xfrm>
            <a:off x="609600" y="1524000"/>
            <a:ext cx="7772400" cy="4114800"/>
          </a:xfrm>
        </p:spPr>
        <p:txBody>
          <a:bodyPr/>
          <a:lstStyle/>
          <a:p>
            <a:pPr>
              <a:defRPr/>
            </a:pPr>
            <a:r>
              <a:rPr lang="en-US" sz="2800" dirty="0">
                <a:effectLst/>
              </a:rPr>
              <a:t>The distance of a vertex </a:t>
            </a:r>
            <a:r>
              <a:rPr lang="en-US" sz="2800" b="1" dirty="0">
                <a:solidFill>
                  <a:srgbClr val="FFFF00"/>
                </a:solidFill>
                <a:effectLst/>
              </a:rPr>
              <a:t>v</a:t>
            </a:r>
            <a:r>
              <a:rPr lang="en-US" sz="2800" dirty="0">
                <a:effectLst/>
              </a:rPr>
              <a:t> from a vertex </a:t>
            </a:r>
            <a:r>
              <a:rPr lang="en-US" sz="2800" b="1" dirty="0">
                <a:solidFill>
                  <a:srgbClr val="FFFF00"/>
                </a:solidFill>
                <a:effectLst/>
              </a:rPr>
              <a:t>s</a:t>
            </a:r>
            <a:r>
              <a:rPr lang="en-US" sz="2800" dirty="0">
                <a:effectLst/>
              </a:rPr>
              <a:t> is the length of a shortest path between </a:t>
            </a:r>
            <a:r>
              <a:rPr lang="en-US" sz="2800" b="1" dirty="0">
                <a:solidFill>
                  <a:srgbClr val="FFFF00"/>
                </a:solidFill>
                <a:effectLst/>
              </a:rPr>
              <a:t>s</a:t>
            </a:r>
            <a:r>
              <a:rPr lang="en-US" sz="2800" b="1" i="1" dirty="0">
                <a:solidFill>
                  <a:srgbClr val="FFC000"/>
                </a:solidFill>
                <a:effectLst/>
              </a:rPr>
              <a:t> </a:t>
            </a:r>
            <a:r>
              <a:rPr lang="en-US" sz="2800" dirty="0">
                <a:effectLst/>
              </a:rPr>
              <a:t>and </a:t>
            </a:r>
            <a:r>
              <a:rPr lang="en-US" sz="2800" b="1" dirty="0">
                <a:solidFill>
                  <a:srgbClr val="FFFF00"/>
                </a:solidFill>
                <a:effectLst/>
              </a:rPr>
              <a:t>v</a:t>
            </a:r>
          </a:p>
          <a:p>
            <a:pPr>
              <a:defRPr/>
            </a:pPr>
            <a:r>
              <a:rPr lang="en-US" sz="2800" dirty="0" err="1">
                <a:effectLst/>
              </a:rPr>
              <a:t>Dijkstra’s</a:t>
            </a:r>
            <a:r>
              <a:rPr lang="en-US" sz="2800" dirty="0">
                <a:effectLst/>
              </a:rPr>
              <a:t> algorithm is used to find the shortest path</a:t>
            </a:r>
            <a:endParaRPr lang="en-US" sz="2800" b="1" i="1" dirty="0">
              <a:solidFill>
                <a:srgbClr val="FFFF00"/>
              </a:solidFill>
              <a:effectLst/>
            </a:endParaRPr>
          </a:p>
          <a:p>
            <a:pPr lvl="1">
              <a:defRPr/>
            </a:pPr>
            <a:r>
              <a:rPr lang="en-US" sz="2400" dirty="0">
                <a:effectLst/>
              </a:rPr>
              <a:t>It computes the distances of all the vertices from a given start vertex </a:t>
            </a:r>
            <a:r>
              <a:rPr lang="en-US" sz="2400" b="1" i="1" dirty="0">
                <a:solidFill>
                  <a:srgbClr val="FFFF00"/>
                </a:solidFill>
                <a:effectLst/>
              </a:rPr>
              <a:t>s </a:t>
            </a:r>
            <a:r>
              <a:rPr lang="en-US" sz="2400" dirty="0">
                <a:effectLst/>
              </a:rPr>
              <a:t>given the following assumptions:</a:t>
            </a:r>
          </a:p>
          <a:p>
            <a:pPr lvl="2">
              <a:defRPr/>
            </a:pPr>
            <a:r>
              <a:rPr lang="en-US" dirty="0">
                <a:effectLst/>
              </a:rPr>
              <a:t>The graph is connected</a:t>
            </a:r>
          </a:p>
          <a:p>
            <a:pPr lvl="2">
              <a:defRPr/>
            </a:pPr>
            <a:r>
              <a:rPr lang="en-US" dirty="0">
                <a:effectLst/>
              </a:rPr>
              <a:t>The edges are undirected</a:t>
            </a:r>
          </a:p>
          <a:p>
            <a:pPr lvl="2">
              <a:defRPr/>
            </a:pPr>
            <a:r>
              <a:rPr lang="en-US" dirty="0">
                <a:effectLst/>
              </a:rPr>
              <a:t>The edge weights are </a:t>
            </a:r>
            <a:r>
              <a:rPr lang="en-US" dirty="0">
                <a:solidFill>
                  <a:schemeClr val="tx2"/>
                </a:solidFill>
                <a:effectLst/>
              </a:rPr>
              <a:t>nonnegative</a:t>
            </a:r>
            <a:endParaRPr lang="en-US" sz="2800" dirty="0">
              <a:solidFill>
                <a:schemeClr val="tx2"/>
              </a:solidFill>
              <a:effectLst/>
            </a:endParaRPr>
          </a:p>
        </p:txBody>
      </p:sp>
      <p:sp>
        <p:nvSpPr>
          <p:cNvPr id="35844" name="Date Placeholder 4"/>
          <p:cNvSpPr>
            <a:spLocks noGrp="1"/>
          </p:cNvSpPr>
          <p:nvPr>
            <p:ph type="dt" sz="quarter" idx="10"/>
          </p:nvPr>
        </p:nvSpPr>
        <p:spPr>
          <a:noFill/>
        </p:spPr>
        <p:txBody>
          <a:bodyPr/>
          <a:lstStyle/>
          <a:p>
            <a:fld id="{1FFA0198-96D9-4F3C-B8CE-12C308A84E85}" type="datetime1">
              <a:rPr lang="en-US" smtClean="0"/>
              <a:pPr/>
              <a:t>11/18/2017</a:t>
            </a:fld>
            <a:endParaRPr lang="en-US"/>
          </a:p>
        </p:txBody>
      </p:sp>
      <p:sp>
        <p:nvSpPr>
          <p:cNvPr id="35845" name="Slide Number Placeholder 6"/>
          <p:cNvSpPr>
            <a:spLocks noGrp="1"/>
          </p:cNvSpPr>
          <p:nvPr>
            <p:ph type="sldNum" sz="quarter" idx="11"/>
          </p:nvPr>
        </p:nvSpPr>
        <p:spPr>
          <a:noFill/>
        </p:spPr>
        <p:txBody>
          <a:bodyPr/>
          <a:lstStyle/>
          <a:p>
            <a:fld id="{8948F35E-77C8-4A8C-93A2-6AC914F61630}" type="slidenum">
              <a:rPr lang="en-US" smtClean="0"/>
              <a:pPr/>
              <a:t>17</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6921" y="4267200"/>
            <a:ext cx="2679879" cy="11683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E25190-74FE-402F-BEA5-DB7660C34738}" type="datetime1">
              <a:rPr lang="en-US"/>
              <a:pPr/>
              <a:t>11/18/2017</a:t>
            </a:fld>
            <a:endParaRPr lang="en-US"/>
          </a:p>
        </p:txBody>
      </p:sp>
      <p:sp>
        <p:nvSpPr>
          <p:cNvPr id="6" name="Slide Number Placeholder 6"/>
          <p:cNvSpPr>
            <a:spLocks noGrp="1"/>
          </p:cNvSpPr>
          <p:nvPr>
            <p:ph type="sldNum" sz="quarter" idx="12"/>
          </p:nvPr>
        </p:nvSpPr>
        <p:spPr/>
        <p:txBody>
          <a:bodyPr/>
          <a:lstStyle/>
          <a:p>
            <a:fld id="{BA8A3E2E-4970-4E4B-9907-BEA286F94C89}" type="slidenum">
              <a:rPr lang="en-US"/>
              <a:pPr/>
              <a:t>18</a:t>
            </a:fld>
            <a:endParaRPr lang="en-US"/>
          </a:p>
        </p:txBody>
      </p:sp>
      <p:sp>
        <p:nvSpPr>
          <p:cNvPr id="1644546" name="Rectangle 2"/>
          <p:cNvSpPr>
            <a:spLocks noGrp="1" noChangeArrowheads="1"/>
          </p:cNvSpPr>
          <p:nvPr>
            <p:ph type="title"/>
          </p:nvPr>
        </p:nvSpPr>
        <p:spPr>
          <a:xfrm>
            <a:off x="0" y="277813"/>
            <a:ext cx="8839200" cy="823912"/>
          </a:xfrm>
        </p:spPr>
        <p:txBody>
          <a:bodyPr/>
          <a:lstStyle/>
          <a:p>
            <a:r>
              <a:rPr lang="en-US" sz="4000" dirty="0"/>
              <a:t>Dijkstra’s Algorithm Implementation</a:t>
            </a:r>
          </a:p>
        </p:txBody>
      </p:sp>
      <p:sp>
        <p:nvSpPr>
          <p:cNvPr id="1644548" name="Rectangle 4"/>
          <p:cNvSpPr>
            <a:spLocks noGrp="1" noChangeArrowheads="1"/>
          </p:cNvSpPr>
          <p:nvPr>
            <p:ph type="body" sz="half" idx="2"/>
          </p:nvPr>
        </p:nvSpPr>
        <p:spPr>
          <a:xfrm>
            <a:off x="533400" y="1295400"/>
            <a:ext cx="8305800" cy="5181600"/>
          </a:xfrm>
        </p:spPr>
        <p:txBody>
          <a:bodyPr/>
          <a:lstStyle/>
          <a:p>
            <a:r>
              <a:rPr lang="en-US" dirty="0"/>
              <a:t>One grows a “</a:t>
            </a:r>
            <a:r>
              <a:rPr lang="en-US" dirty="0">
                <a:solidFill>
                  <a:schemeClr val="tx2"/>
                </a:solidFill>
              </a:rPr>
              <a:t>cloud</a:t>
            </a:r>
            <a:r>
              <a:rPr lang="en-US" dirty="0"/>
              <a:t>” of vertices, beginning with </a:t>
            </a:r>
            <a:r>
              <a:rPr lang="en-US" b="1" i="1" dirty="0">
                <a:solidFill>
                  <a:srgbClr val="FFFF00"/>
                </a:solidFill>
                <a:latin typeface="Times New Roman" pitchFamily="18" charset="0"/>
              </a:rPr>
              <a:t>s</a:t>
            </a:r>
            <a:r>
              <a:rPr lang="en-US" dirty="0"/>
              <a:t> and eventually covering all the vertices</a:t>
            </a:r>
          </a:p>
          <a:p>
            <a:r>
              <a:rPr lang="en-US" dirty="0"/>
              <a:t>One stores with each vertex </a:t>
            </a:r>
            <a:r>
              <a:rPr lang="en-US" b="1" i="1" dirty="0">
                <a:solidFill>
                  <a:srgbClr val="FFFF00"/>
                </a:solidFill>
                <a:latin typeface="Times New Roman" pitchFamily="18" charset="0"/>
              </a:rPr>
              <a:t>v</a:t>
            </a:r>
            <a:r>
              <a:rPr lang="en-US" dirty="0"/>
              <a:t> a label </a:t>
            </a:r>
            <a:r>
              <a:rPr lang="en-US" b="1" i="1" dirty="0">
                <a:solidFill>
                  <a:srgbClr val="FFFF00"/>
                </a:solidFill>
                <a:latin typeface="Times New Roman" pitchFamily="18" charset="0"/>
              </a:rPr>
              <a:t>d</a:t>
            </a:r>
            <a:r>
              <a:rPr lang="en-US" dirty="0">
                <a:solidFill>
                  <a:srgbClr val="FFFF00"/>
                </a:solidFill>
                <a:latin typeface="Times New Roman" pitchFamily="18" charset="0"/>
              </a:rPr>
              <a:t>(</a:t>
            </a:r>
            <a:r>
              <a:rPr lang="en-US" b="1" i="1" dirty="0">
                <a:solidFill>
                  <a:srgbClr val="FFFF00"/>
                </a:solidFill>
                <a:latin typeface="Times New Roman" pitchFamily="18" charset="0"/>
              </a:rPr>
              <a:t>v</a:t>
            </a:r>
            <a:r>
              <a:rPr lang="en-US" dirty="0">
                <a:solidFill>
                  <a:srgbClr val="FFFF00"/>
                </a:solidFill>
                <a:latin typeface="Times New Roman" pitchFamily="18" charset="0"/>
              </a:rPr>
              <a:t>)</a:t>
            </a:r>
            <a:r>
              <a:rPr lang="en-US" dirty="0"/>
              <a:t> representing the distance of </a:t>
            </a:r>
            <a:r>
              <a:rPr lang="en-US" b="1" i="1" dirty="0">
                <a:solidFill>
                  <a:srgbClr val="FFFF00"/>
                </a:solidFill>
                <a:latin typeface="Times New Roman" pitchFamily="18" charset="0"/>
              </a:rPr>
              <a:t>v</a:t>
            </a:r>
            <a:r>
              <a:rPr lang="en-US" dirty="0"/>
              <a:t> from </a:t>
            </a:r>
            <a:r>
              <a:rPr lang="en-US" b="1" i="1" dirty="0">
                <a:solidFill>
                  <a:srgbClr val="FFFF00"/>
                </a:solidFill>
                <a:latin typeface="Times New Roman" pitchFamily="18" charset="0"/>
              </a:rPr>
              <a:t>s</a:t>
            </a:r>
            <a:r>
              <a:rPr lang="en-US" dirty="0"/>
              <a:t> in the sub-graph consisting of the “cloud” and its adjacent vertices</a:t>
            </a:r>
          </a:p>
          <a:p>
            <a:r>
              <a:rPr lang="en-US" dirty="0"/>
              <a:t>At each step</a:t>
            </a:r>
          </a:p>
          <a:p>
            <a:pPr lvl="1"/>
            <a:r>
              <a:rPr lang="en-US" dirty="0"/>
              <a:t>One adds to the “cloud” the vertex </a:t>
            </a:r>
            <a:r>
              <a:rPr lang="en-US" b="1" i="1" dirty="0">
                <a:solidFill>
                  <a:srgbClr val="FFFF00"/>
                </a:solidFill>
                <a:latin typeface="Times New Roman" pitchFamily="18" charset="0"/>
              </a:rPr>
              <a:t>u</a:t>
            </a:r>
            <a:r>
              <a:rPr lang="en-US" b="1" i="1" dirty="0">
                <a:latin typeface="Times New Roman" pitchFamily="18" charset="0"/>
              </a:rPr>
              <a:t> </a:t>
            </a:r>
            <a:r>
              <a:rPr lang="en-US" dirty="0"/>
              <a:t>outside the “cloud” with the smallest distance label, </a:t>
            </a:r>
            <a:r>
              <a:rPr lang="en-US" b="1" i="1" dirty="0">
                <a:solidFill>
                  <a:srgbClr val="FFFF00"/>
                </a:solidFill>
                <a:latin typeface="Times New Roman" pitchFamily="18" charset="0"/>
              </a:rPr>
              <a:t>d</a:t>
            </a:r>
            <a:r>
              <a:rPr lang="en-US" dirty="0">
                <a:solidFill>
                  <a:srgbClr val="FFFF00"/>
                </a:solidFill>
                <a:latin typeface="Times New Roman" pitchFamily="18" charset="0"/>
              </a:rPr>
              <a:t>(</a:t>
            </a:r>
            <a:r>
              <a:rPr lang="en-US" b="1" i="1" dirty="0">
                <a:solidFill>
                  <a:srgbClr val="FFFF00"/>
                </a:solidFill>
                <a:latin typeface="Times New Roman" pitchFamily="18" charset="0"/>
              </a:rPr>
              <a:t>u</a:t>
            </a:r>
            <a:r>
              <a:rPr lang="en-US" dirty="0">
                <a:solidFill>
                  <a:srgbClr val="FFFF00"/>
                </a:solidFill>
                <a:latin typeface="Times New Roman" pitchFamily="18" charset="0"/>
              </a:rPr>
              <a:t>)</a:t>
            </a:r>
          </a:p>
          <a:p>
            <a:pPr lvl="1"/>
            <a:r>
              <a:rPr lang="en-US" dirty="0"/>
              <a:t>One updates the labels of the vertices adjacent to </a:t>
            </a:r>
            <a:r>
              <a:rPr lang="en-US" b="1" i="1" dirty="0">
                <a:solidFill>
                  <a:srgbClr val="FFFF00"/>
                </a:solidFill>
                <a:latin typeface="Times New Roman" pitchFamily="18" charset="0"/>
              </a:rPr>
              <a:t>u</a:t>
            </a:r>
            <a:r>
              <a:rPr lang="en-US" dirty="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7343" y="5790856"/>
            <a:ext cx="1400175" cy="9317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Dijkstra’s Algorithm Details (1)</a:t>
            </a:r>
          </a:p>
        </p:txBody>
      </p:sp>
      <p:sp>
        <p:nvSpPr>
          <p:cNvPr id="47107" name="Rectangle 3"/>
          <p:cNvSpPr>
            <a:spLocks noGrp="1" noChangeArrowheads="1"/>
          </p:cNvSpPr>
          <p:nvPr>
            <p:ph type="body" idx="1"/>
          </p:nvPr>
        </p:nvSpPr>
        <p:spPr>
          <a:xfrm>
            <a:off x="457200" y="1524000"/>
            <a:ext cx="8229600" cy="4530725"/>
          </a:xfrm>
        </p:spPr>
        <p:txBody>
          <a:bodyPr/>
          <a:lstStyle/>
          <a:p>
            <a:pPr>
              <a:defRPr/>
            </a:pPr>
            <a:r>
              <a:rPr lang="en-US" dirty="0">
                <a:effectLst/>
              </a:rPr>
              <a:t>The algorithm uses a costs[v] array to store the costs of the shortest path from vertex </a:t>
            </a:r>
            <a:r>
              <a:rPr lang="en-US" dirty="0">
                <a:solidFill>
                  <a:srgbClr val="FFFF00"/>
                </a:solidFill>
                <a:effectLst/>
              </a:rPr>
              <a:t>v</a:t>
            </a:r>
            <a:r>
              <a:rPr lang="en-US" dirty="0">
                <a:effectLst/>
              </a:rPr>
              <a:t> to the source vertex </a:t>
            </a:r>
            <a:r>
              <a:rPr lang="en-US" dirty="0">
                <a:solidFill>
                  <a:srgbClr val="FFFF00"/>
                </a:solidFill>
                <a:effectLst/>
              </a:rPr>
              <a:t>s</a:t>
            </a:r>
          </a:p>
          <a:p>
            <a:pPr lvl="1">
              <a:defRPr/>
            </a:pPr>
            <a:r>
              <a:rPr lang="en-US" dirty="0">
                <a:effectLst/>
              </a:rPr>
              <a:t>costs[s]= 0 </a:t>
            </a:r>
          </a:p>
          <a:p>
            <a:pPr lvl="2">
              <a:defRPr/>
            </a:pPr>
            <a:r>
              <a:rPr lang="en-US" dirty="0">
                <a:effectLst/>
              </a:rPr>
              <a:t>Distance from the starting vertex to itself </a:t>
            </a:r>
          </a:p>
          <a:p>
            <a:pPr lvl="1">
              <a:defRPr/>
            </a:pPr>
            <a:r>
              <a:rPr lang="en-US" dirty="0">
                <a:effectLst/>
              </a:rPr>
              <a:t>Initially one assigns </a:t>
            </a:r>
            <a:r>
              <a:rPr lang="en-US" dirty="0">
                <a:solidFill>
                  <a:srgbClr val="FFFF00"/>
                </a:solidFill>
                <a:effectLst/>
              </a:rPr>
              <a:t>infinity</a:t>
            </a:r>
            <a:r>
              <a:rPr lang="en-US" dirty="0">
                <a:effectLst/>
              </a:rPr>
              <a:t> to costs[v] (where v does not equal s) to indicate that no path is found from </a:t>
            </a:r>
            <a:r>
              <a:rPr lang="en-US" dirty="0">
                <a:solidFill>
                  <a:srgbClr val="FFFF00"/>
                </a:solidFill>
                <a:effectLst/>
              </a:rPr>
              <a:t>v</a:t>
            </a:r>
            <a:r>
              <a:rPr lang="en-US" dirty="0">
                <a:effectLst/>
              </a:rPr>
              <a:t> to </a:t>
            </a:r>
            <a:r>
              <a:rPr lang="en-US" dirty="0">
                <a:solidFill>
                  <a:srgbClr val="FFFF00"/>
                </a:solidFill>
                <a:effectLst/>
              </a:rPr>
              <a:t>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5029200"/>
            <a:ext cx="1600200" cy="160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lstStyle/>
          <a:p>
            <a:r>
              <a:rPr lang="en-US" dirty="0"/>
              <a:t>Chapter 13 Part 3: Graphs  </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304800" y="11430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Minimum Spanning Trees (MST)</a:t>
            </a:r>
          </a:p>
          <a:p>
            <a:pPr marL="342900" indent="-342900" eaLnBrk="1" hangingPunct="1">
              <a:lnSpc>
                <a:spcPct val="80000"/>
              </a:lnSpc>
              <a:spcBef>
                <a:spcPct val="20000"/>
              </a:spcBef>
              <a:buClr>
                <a:schemeClr val="hlink"/>
              </a:buClr>
              <a:buSzPct val="90000"/>
              <a:buBlip>
                <a:blip r:embed="rId3"/>
              </a:buBlip>
            </a:pPr>
            <a:r>
              <a:rPr lang="en-US" sz="3200" dirty="0">
                <a:effectLst>
                  <a:outerShdw blurRad="38100" dist="38100" dir="2700000" algn="tl">
                    <a:srgbClr val="000000"/>
                  </a:outerShdw>
                </a:effectLst>
              </a:rPr>
              <a:t>Shortest Paths</a:t>
            </a: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55297" name="Picture 1" descr="C:\Users\Jerry\Desktop\index.png"/>
          <p:cNvPicPr>
            <a:picLocks noChangeAspect="1" noChangeArrowheads="1"/>
          </p:cNvPicPr>
          <p:nvPr/>
        </p:nvPicPr>
        <p:blipFill>
          <a:blip r:embed="rId4" cstate="print"/>
          <a:srcRect/>
          <a:stretch>
            <a:fillRect/>
          </a:stretch>
        </p:blipFill>
        <p:spPr bwMode="auto">
          <a:xfrm>
            <a:off x="3504127" y="2551176"/>
            <a:ext cx="4953000" cy="4002024"/>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Dijkstra’s Algorithm Details (2)  </a:t>
            </a:r>
          </a:p>
        </p:txBody>
      </p:sp>
      <p:sp>
        <p:nvSpPr>
          <p:cNvPr id="47107" name="Rectangle 3"/>
          <p:cNvSpPr>
            <a:spLocks noGrp="1" noChangeArrowheads="1"/>
          </p:cNvSpPr>
          <p:nvPr>
            <p:ph type="body" idx="1"/>
          </p:nvPr>
        </p:nvSpPr>
        <p:spPr/>
        <p:txBody>
          <a:bodyPr/>
          <a:lstStyle/>
          <a:p>
            <a:pPr>
              <a:defRPr/>
            </a:pPr>
            <a:r>
              <a:rPr lang="en-US" dirty="0"/>
              <a:t>Let V denote all vertices and T denote the set of vertices whose costs have been found so far</a:t>
            </a:r>
          </a:p>
          <a:p>
            <a:pPr lvl="1">
              <a:defRPr/>
            </a:pPr>
            <a:r>
              <a:rPr lang="en-US" dirty="0"/>
              <a:t>Initially the source vertex </a:t>
            </a:r>
            <a:r>
              <a:rPr lang="en-US" dirty="0">
                <a:solidFill>
                  <a:srgbClr val="FFFF00"/>
                </a:solidFill>
              </a:rPr>
              <a:t>s</a:t>
            </a:r>
            <a:r>
              <a:rPr lang="en-US" dirty="0"/>
              <a:t> is in T</a:t>
            </a:r>
          </a:p>
          <a:p>
            <a:pPr>
              <a:defRPr/>
            </a:pPr>
            <a:r>
              <a:rPr lang="en-US" dirty="0"/>
              <a:t>The algorithm repeatedly finds a vertex </a:t>
            </a:r>
            <a:r>
              <a:rPr lang="en-US" dirty="0">
                <a:solidFill>
                  <a:srgbClr val="FFFF00"/>
                </a:solidFill>
              </a:rPr>
              <a:t>u</a:t>
            </a:r>
            <a:r>
              <a:rPr lang="en-US" dirty="0"/>
              <a:t> in T and a vertex in V – T such that that costs[u] + w(</a:t>
            </a:r>
            <a:r>
              <a:rPr lang="en-US" dirty="0" err="1"/>
              <a:t>u,v</a:t>
            </a:r>
            <a:r>
              <a:rPr lang="en-US" dirty="0"/>
              <a:t>) is the smallest and moves </a:t>
            </a:r>
            <a:r>
              <a:rPr lang="en-US" dirty="0">
                <a:solidFill>
                  <a:srgbClr val="FFFF00"/>
                </a:solidFill>
              </a:rPr>
              <a:t>v</a:t>
            </a:r>
            <a:r>
              <a:rPr lang="en-US" dirty="0"/>
              <a:t> to T</a:t>
            </a:r>
          </a:p>
          <a:p>
            <a:pPr lvl="1">
              <a:defRPr/>
            </a:pPr>
            <a:r>
              <a:rPr lang="en-US" dirty="0"/>
              <a:t>w(</a:t>
            </a:r>
            <a:r>
              <a:rPr lang="en-US" dirty="0" err="1"/>
              <a:t>u,v</a:t>
            </a:r>
            <a:r>
              <a:rPr lang="en-US" dirty="0"/>
              <a:t>) denotes the weight of edge (</a:t>
            </a:r>
            <a:r>
              <a:rPr lang="en-US" dirty="0" err="1"/>
              <a:t>u,v</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z="2800" dirty="0"/>
              <a:t>Single Source Shortest Path Algorithm (</a:t>
            </a:r>
            <a:r>
              <a:rPr lang="en-US" sz="2800" dirty="0" err="1"/>
              <a:t>Dijkstra’s</a:t>
            </a:r>
            <a:r>
              <a:rPr lang="en-US" sz="2800" dirty="0"/>
              <a:t>) </a:t>
            </a:r>
          </a:p>
        </p:txBody>
      </p:sp>
      <p:sp>
        <p:nvSpPr>
          <p:cNvPr id="10244" name="Content Placeholder 7"/>
          <p:cNvSpPr>
            <a:spLocks noGrp="1"/>
          </p:cNvSpPr>
          <p:nvPr>
            <p:ph idx="1"/>
          </p:nvPr>
        </p:nvSpPr>
        <p:spPr>
          <a:xfrm>
            <a:off x="0" y="1295400"/>
            <a:ext cx="9144000" cy="1905000"/>
          </a:xfrm>
        </p:spPr>
        <p:txBody>
          <a:bodyPr/>
          <a:lstStyle/>
          <a:p>
            <a:pPr>
              <a:defRPr/>
            </a:pPr>
            <a:r>
              <a:rPr lang="en-US" sz="2400" dirty="0"/>
              <a:t>The algorithm starts by adding the source vertex </a:t>
            </a:r>
            <a:r>
              <a:rPr lang="en-US" sz="2400" dirty="0">
                <a:solidFill>
                  <a:srgbClr val="FFFF00"/>
                </a:solidFill>
              </a:rPr>
              <a:t>s</a:t>
            </a:r>
            <a:r>
              <a:rPr lang="en-US" sz="2400" dirty="0"/>
              <a:t> into </a:t>
            </a:r>
            <a:r>
              <a:rPr lang="en-US" sz="2400" i="1" dirty="0"/>
              <a:t>T</a:t>
            </a:r>
            <a:r>
              <a:rPr lang="en-US" sz="2400" dirty="0"/>
              <a:t> and sets </a:t>
            </a:r>
            <a:r>
              <a:rPr lang="en-US" sz="2400" i="1" dirty="0"/>
              <a:t>costs[s]</a:t>
            </a:r>
            <a:r>
              <a:rPr lang="en-US" sz="2400" dirty="0"/>
              <a:t> to 0</a:t>
            </a:r>
          </a:p>
          <a:p>
            <a:pPr>
              <a:defRPr/>
            </a:pPr>
            <a:r>
              <a:rPr lang="en-US" sz="2400" dirty="0"/>
              <a:t>It continually adds vertices</a:t>
            </a:r>
            <a:r>
              <a:rPr lang="en-US" sz="2400" i="1" dirty="0"/>
              <a:t>, </a:t>
            </a:r>
            <a:r>
              <a:rPr lang="en-US" sz="2400" i="1" dirty="0">
                <a:solidFill>
                  <a:srgbClr val="FFFF00"/>
                </a:solidFill>
              </a:rPr>
              <a:t>v</a:t>
            </a:r>
            <a:r>
              <a:rPr lang="en-US" sz="2400" i="1" dirty="0"/>
              <a:t>,</a:t>
            </a:r>
            <a:r>
              <a:rPr lang="en-US" sz="2400" i="1" dirty="0">
                <a:solidFill>
                  <a:srgbClr val="FFFF00"/>
                </a:solidFill>
              </a:rPr>
              <a:t> </a:t>
            </a:r>
            <a:r>
              <a:rPr lang="en-US" sz="2400" dirty="0"/>
              <a:t> to </a:t>
            </a:r>
            <a:r>
              <a:rPr lang="en-US" sz="2400" i="1" dirty="0"/>
              <a:t>V – T  </a:t>
            </a:r>
            <a:r>
              <a:rPr lang="en-US" sz="2400" dirty="0"/>
              <a:t>into</a:t>
            </a:r>
            <a:r>
              <a:rPr lang="en-US" sz="2400" i="1" dirty="0"/>
              <a:t> T</a:t>
            </a:r>
          </a:p>
          <a:p>
            <a:pPr lvl="1">
              <a:defRPr/>
            </a:pPr>
            <a:r>
              <a:rPr lang="en-US" sz="2000" i="1" dirty="0"/>
              <a:t>v </a:t>
            </a:r>
            <a:r>
              <a:rPr lang="en-US" sz="2000" dirty="0"/>
              <a:t>is a vertex that is adjacent to a vertex in </a:t>
            </a:r>
            <a:r>
              <a:rPr lang="en-US" sz="2000" i="1" dirty="0"/>
              <a:t>T </a:t>
            </a:r>
            <a:r>
              <a:rPr lang="en-US" sz="2000" dirty="0"/>
              <a:t>with the smallest </a:t>
            </a:r>
            <a:r>
              <a:rPr lang="en-US" sz="2000" i="1" dirty="0"/>
              <a:t>costs[u] + w(</a:t>
            </a:r>
            <a:r>
              <a:rPr lang="en-US" sz="2000" i="1" dirty="0" err="1"/>
              <a:t>u,v</a:t>
            </a:r>
            <a:r>
              <a:rPr lang="en-US" sz="2000" i="1" dirty="0"/>
              <a:t>)</a:t>
            </a:r>
          </a:p>
          <a:p>
            <a:pPr lvl="1">
              <a:defRPr/>
            </a:pPr>
            <a:endParaRPr lang="en-US" sz="1800" dirty="0"/>
          </a:p>
          <a:p>
            <a:pPr>
              <a:defRPr/>
            </a:pPr>
            <a:endParaRPr lang="en-US" sz="2000" dirty="0">
              <a:solidFill>
                <a:schemeClr val="tx2"/>
              </a:solidFill>
            </a:endParaRPr>
          </a:p>
        </p:txBody>
      </p:sp>
      <p:sp>
        <p:nvSpPr>
          <p:cNvPr id="7173" name="Slide Number Placeholder 4"/>
          <p:cNvSpPr>
            <a:spLocks noGrp="1"/>
          </p:cNvSpPr>
          <p:nvPr>
            <p:ph type="sldNum" sz="quarter" idx="11"/>
          </p:nvPr>
        </p:nvSpPr>
        <p:spPr>
          <a:noFill/>
        </p:spPr>
        <p:txBody>
          <a:bodyPr/>
          <a:lstStyle/>
          <a:p>
            <a:fld id="{2E65602B-A49A-4305-B310-EE1C5D605978}" type="slidenum">
              <a:rPr lang="en-US" smtClean="0"/>
              <a:pPr/>
              <a:t>21</a:t>
            </a:fld>
            <a:endParaRPr lang="en-US"/>
          </a:p>
        </p:txBody>
      </p:sp>
      <p:sp>
        <p:nvSpPr>
          <p:cNvPr id="7174"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7175" name="Rectangle 7"/>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7170" name="Object 6" descr="Recycled paper"/>
          <p:cNvGraphicFramePr>
            <a:graphicFrameLocks noChangeAspect="1"/>
          </p:cNvGraphicFramePr>
          <p:nvPr>
            <p:extLst>
              <p:ext uri="{D42A27DB-BD31-4B8C-83A1-F6EECF244321}">
                <p14:modId xmlns:p14="http://schemas.microsoft.com/office/powerpoint/2010/main" val="1704902422"/>
              </p:ext>
            </p:extLst>
          </p:nvPr>
        </p:nvGraphicFramePr>
        <p:xfrm>
          <a:off x="306388" y="3200400"/>
          <a:ext cx="8593137" cy="3252788"/>
        </p:xfrm>
        <a:graphic>
          <a:graphicData uri="http://schemas.openxmlformats.org/presentationml/2006/ole">
            <mc:AlternateContent xmlns:mc="http://schemas.openxmlformats.org/markup-compatibility/2006">
              <mc:Choice xmlns:v="urn:schemas-microsoft-com:vml" Requires="v">
                <p:oleObj spid="_x0000_s128133" name="Picture" r:id="rId3" imgW="5219640" imgH="2031840" progId="Word.Picture.8">
                  <p:embed/>
                </p:oleObj>
              </mc:Choice>
              <mc:Fallback>
                <p:oleObj name="Picture" r:id="rId3" imgW="5219640" imgH="2031840" progId="Word.Picture.8">
                  <p:embed/>
                  <p:pic>
                    <p:nvPicPr>
                      <p:cNvPr id="0" name="Picture 94"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3200400"/>
                        <a:ext cx="8593137" cy="325278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7177" name="TextBox 8"/>
          <p:cNvSpPr txBox="1">
            <a:spLocks noChangeArrowheads="1"/>
          </p:cNvSpPr>
          <p:nvPr/>
        </p:nvSpPr>
        <p:spPr bwMode="auto">
          <a:xfrm>
            <a:off x="228599" y="6231201"/>
            <a:ext cx="8686800" cy="461665"/>
          </a:xfrm>
          <a:prstGeom prst="rect">
            <a:avLst/>
          </a:prstGeom>
          <a:solidFill>
            <a:srgbClr val="000000"/>
          </a:solidFill>
          <a:ln w="9525">
            <a:noFill/>
            <a:miter lim="800000"/>
            <a:headEnd/>
            <a:tailEnd/>
          </a:ln>
        </p:spPr>
        <p:txBody>
          <a:bodyPr wrap="square">
            <a:spAutoFit/>
          </a:bodyPr>
          <a:lstStyle/>
          <a:p>
            <a:r>
              <a:rPr lang="en-US" sz="2400" dirty="0">
                <a:solidFill>
                  <a:srgbClr val="FFFF00"/>
                </a:solidFill>
              </a:rPr>
              <a:t>If (</a:t>
            </a:r>
            <a:r>
              <a:rPr lang="en-US" sz="2400" dirty="0" err="1">
                <a:solidFill>
                  <a:srgbClr val="FFFF00"/>
                </a:solidFill>
              </a:rPr>
              <a:t>u,v</a:t>
            </a:r>
            <a:r>
              <a:rPr lang="en-US" sz="2400" dirty="0">
                <a:solidFill>
                  <a:srgbClr val="FFFF00"/>
                </a:solidFill>
              </a:rPr>
              <a:t>) has the smallest costs[u] + w(</a:t>
            </a:r>
            <a:r>
              <a:rPr lang="en-US" sz="2400" dirty="0" err="1">
                <a:solidFill>
                  <a:srgbClr val="FFFF00"/>
                </a:solidFill>
              </a:rPr>
              <a:t>u,v</a:t>
            </a:r>
            <a:r>
              <a:rPr lang="en-US" sz="2400" dirty="0">
                <a:solidFill>
                  <a:srgbClr val="FFFF00"/>
                </a:solidFill>
              </a:rPr>
              <a:t>), v will be added to T </a:t>
            </a:r>
          </a:p>
        </p:txBody>
      </p:sp>
      <p:cxnSp>
        <p:nvCxnSpPr>
          <p:cNvPr id="11" name="Straight Connector 10"/>
          <p:cNvCxnSpPr/>
          <p:nvPr/>
        </p:nvCxnSpPr>
        <p:spPr bwMode="auto">
          <a:xfrm flipV="1">
            <a:off x="1905000" y="4038600"/>
            <a:ext cx="1600200" cy="381000"/>
          </a:xfrm>
          <a:prstGeom prst="line">
            <a:avLst/>
          </a:prstGeom>
          <a:ln>
            <a:solidFill>
              <a:srgbClr val="FF0000"/>
            </a:solidFill>
            <a:headEnd type="none" w="sm" len="sm"/>
            <a:tailEnd type="none" w="sm" len="sm"/>
          </a:ln>
        </p:spPr>
        <p:style>
          <a:lnRef idx="3">
            <a:schemeClr val="dk1"/>
          </a:lnRef>
          <a:fillRef idx="0">
            <a:schemeClr val="dk1"/>
          </a:fillRef>
          <a:effectRef idx="2">
            <a:schemeClr val="dk1"/>
          </a:effectRef>
          <a:fontRef idx="minor">
            <a:schemeClr val="tx1"/>
          </a:fontRef>
        </p:style>
      </p:cxn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F5C55E8B-2ED8-4FB7-89B3-0302F4D53A87}" type="slidenum">
              <a:rPr lang="en-US" smtClean="0"/>
              <a:pPr/>
              <a:t>22</a:t>
            </a:fld>
            <a:endParaRPr lang="en-US"/>
          </a:p>
        </p:txBody>
      </p:sp>
      <p:sp>
        <p:nvSpPr>
          <p:cNvPr id="43011" name="Rectangle 2"/>
          <p:cNvSpPr>
            <a:spLocks noGrp="1" noChangeArrowheads="1"/>
          </p:cNvSpPr>
          <p:nvPr>
            <p:ph type="title"/>
          </p:nvPr>
        </p:nvSpPr>
        <p:spPr>
          <a:xfrm>
            <a:off x="685800" y="304800"/>
            <a:ext cx="7772400" cy="685800"/>
          </a:xfrm>
        </p:spPr>
        <p:txBody>
          <a:bodyPr/>
          <a:lstStyle/>
          <a:p>
            <a:r>
              <a:rPr lang="en-US" dirty="0"/>
              <a:t>Greedy Method</a:t>
            </a:r>
          </a:p>
        </p:txBody>
      </p:sp>
      <p:sp>
        <p:nvSpPr>
          <p:cNvPr id="43012" name="Rectangle 5"/>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3"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4"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5"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6" name="Rectangle 13"/>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1209" name="Rectangle 3"/>
          <p:cNvSpPr>
            <a:spLocks noGrp="1" noChangeArrowheads="1"/>
          </p:cNvSpPr>
          <p:nvPr>
            <p:ph idx="1"/>
          </p:nvPr>
        </p:nvSpPr>
        <p:spPr/>
        <p:txBody>
          <a:bodyPr/>
          <a:lstStyle/>
          <a:p>
            <a:pPr>
              <a:defRPr/>
            </a:pPr>
            <a:r>
              <a:rPr lang="en-US" sz="2800" dirty="0"/>
              <a:t>Solve the problem by repeatedly selecting the best choice from among those available</a:t>
            </a:r>
          </a:p>
        </p:txBody>
      </p:sp>
      <p:pic>
        <p:nvPicPr>
          <p:cNvPr id="148481" name="Picture 1" descr="C:\Users\Jerry\Desktop\index.jpg"/>
          <p:cNvPicPr>
            <a:picLocks noChangeAspect="1" noChangeArrowheads="1"/>
          </p:cNvPicPr>
          <p:nvPr/>
        </p:nvPicPr>
        <p:blipFill>
          <a:blip r:embed="rId2" cstate="print"/>
          <a:srcRect/>
          <a:stretch>
            <a:fillRect/>
          </a:stretch>
        </p:blipFill>
        <p:spPr bwMode="auto">
          <a:xfrm>
            <a:off x="2971800" y="2942277"/>
            <a:ext cx="2423049" cy="3247385"/>
          </a:xfrm>
          <a:prstGeom prst="rect">
            <a:avLst/>
          </a:prstGeom>
          <a:noFill/>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fld id="{9DE93BA9-D93B-4231-A72B-279A135EC9E6}" type="slidenum">
              <a:rPr lang="en-US" smtClean="0"/>
              <a:pPr/>
              <a:t>23</a:t>
            </a:fld>
            <a:endParaRPr lang="en-US"/>
          </a:p>
        </p:txBody>
      </p:sp>
      <p:sp>
        <p:nvSpPr>
          <p:cNvPr id="38915" name="Rectangle 2"/>
          <p:cNvSpPr>
            <a:spLocks noGrp="1" noChangeArrowheads="1"/>
          </p:cNvSpPr>
          <p:nvPr>
            <p:ph type="title"/>
          </p:nvPr>
        </p:nvSpPr>
        <p:spPr>
          <a:xfrm>
            <a:off x="152400" y="609600"/>
            <a:ext cx="8991600" cy="609600"/>
          </a:xfrm>
        </p:spPr>
        <p:txBody>
          <a:bodyPr/>
          <a:lstStyle/>
          <a:p>
            <a:r>
              <a:rPr lang="en-US" sz="3200" i="1" dirty="0" err="1"/>
              <a:t>Dijkstra’s</a:t>
            </a:r>
            <a:r>
              <a:rPr lang="en-US" sz="3200" dirty="0"/>
              <a:t> Single Source Shortest Path Algorithm </a:t>
            </a:r>
          </a:p>
        </p:txBody>
      </p:sp>
      <p:sp>
        <p:nvSpPr>
          <p:cNvPr id="48132" name="Rectangle 3"/>
          <p:cNvSpPr>
            <a:spLocks noGrp="1" noChangeArrowheads="1"/>
          </p:cNvSpPr>
          <p:nvPr>
            <p:ph type="body" idx="1"/>
          </p:nvPr>
        </p:nvSpPr>
        <p:spPr>
          <a:xfrm>
            <a:off x="304800" y="1447800"/>
            <a:ext cx="8458200" cy="5029200"/>
          </a:xfrm>
        </p:spPr>
        <p:txBody>
          <a:bodyPr/>
          <a:lstStyle/>
          <a:p>
            <a:pPr marL="0" indent="0">
              <a:buFont typeface="Monotype Sorts" pitchFamily="2" charset="2"/>
              <a:buNone/>
              <a:defRPr/>
            </a:pPr>
            <a:r>
              <a:rPr lang="en-US" sz="2400" dirty="0" err="1"/>
              <a:t>shortestPath</a:t>
            </a:r>
            <a:r>
              <a:rPr lang="en-US" sz="2400" dirty="0"/>
              <a:t>(s) {</a:t>
            </a:r>
          </a:p>
          <a:p>
            <a:pPr marL="0" indent="0">
              <a:buFont typeface="Monotype Sorts" pitchFamily="2" charset="2"/>
              <a:buNone/>
              <a:defRPr/>
            </a:pPr>
            <a:r>
              <a:rPr lang="en-US" sz="2400" dirty="0"/>
              <a:t>  Let V denote the set of vertices in the graph;</a:t>
            </a:r>
          </a:p>
          <a:p>
            <a:pPr marL="0" indent="0">
              <a:buFont typeface="Monotype Sorts" pitchFamily="2" charset="2"/>
              <a:buNone/>
              <a:defRPr/>
            </a:pPr>
            <a:r>
              <a:rPr lang="en-US" sz="2400" dirty="0"/>
              <a:t>  Let T be a set that contains the vertices whose </a:t>
            </a:r>
          </a:p>
          <a:p>
            <a:pPr marL="0" indent="0">
              <a:buFont typeface="Monotype Sorts" pitchFamily="2" charset="2"/>
              <a:buNone/>
              <a:defRPr/>
            </a:pPr>
            <a:r>
              <a:rPr lang="en-US" sz="2400" dirty="0"/>
              <a:t>    path to s have been found;</a:t>
            </a:r>
          </a:p>
          <a:p>
            <a:pPr marL="0" indent="0">
              <a:buFont typeface="Monotype Sorts" pitchFamily="2" charset="2"/>
              <a:buNone/>
              <a:defRPr/>
            </a:pPr>
            <a:r>
              <a:rPr lang="en-US" sz="2400" dirty="0"/>
              <a:t>  Initially T contains source vertex s;</a:t>
            </a:r>
          </a:p>
          <a:p>
            <a:pPr marL="0" indent="0">
              <a:buFont typeface="Monotype Sorts" pitchFamily="2" charset="2"/>
              <a:buNone/>
              <a:defRPr/>
            </a:pPr>
            <a:r>
              <a:rPr lang="en-US" sz="2400" dirty="0"/>
              <a:t>  while (size of T &lt; n) {</a:t>
            </a:r>
          </a:p>
          <a:p>
            <a:pPr marL="0" indent="0">
              <a:buFont typeface="Monotype Sorts" pitchFamily="2" charset="2"/>
              <a:buNone/>
              <a:defRPr/>
            </a:pPr>
            <a:r>
              <a:rPr lang="en-US" sz="2400" dirty="0"/>
              <a:t>    find v in V – T with the smallest costs[u] + w(u, v) value </a:t>
            </a:r>
          </a:p>
          <a:p>
            <a:pPr marL="0" indent="0">
              <a:buFont typeface="Monotype Sorts" pitchFamily="2" charset="2"/>
              <a:buNone/>
              <a:defRPr/>
            </a:pPr>
            <a:r>
              <a:rPr lang="en-US" sz="2400" dirty="0"/>
              <a:t>      among all u in T;</a:t>
            </a:r>
          </a:p>
          <a:p>
            <a:pPr marL="0" indent="0">
              <a:buFont typeface="Monotype Sorts" pitchFamily="2" charset="2"/>
              <a:buNone/>
              <a:defRPr/>
            </a:pPr>
            <a:r>
              <a:rPr lang="en-US" sz="2400" dirty="0"/>
              <a:t>    add v to T;</a:t>
            </a:r>
          </a:p>
          <a:p>
            <a:pPr marL="0" indent="0">
              <a:buFont typeface="Monotype Sorts" pitchFamily="2" charset="2"/>
              <a:buNone/>
              <a:defRPr/>
            </a:pPr>
            <a:r>
              <a:rPr lang="en-US" sz="2400" dirty="0"/>
              <a:t>  }</a:t>
            </a:r>
          </a:p>
          <a:p>
            <a:pPr marL="0" indent="0">
              <a:buFont typeface="Monotype Sorts" pitchFamily="2" charset="2"/>
              <a:buNone/>
              <a:defRPr/>
            </a:pPr>
            <a:r>
              <a:rPr lang="en-US" sz="2400" dirty="0"/>
              <a:t>}</a:t>
            </a:r>
          </a:p>
        </p:txBody>
      </p:sp>
      <p:sp>
        <p:nvSpPr>
          <p:cNvPr id="38917"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5010150"/>
            <a:ext cx="2895600" cy="158115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a:t>Dijkstra’s</a:t>
            </a:r>
            <a:r>
              <a:rPr lang="en-US" dirty="0"/>
              <a:t> Algorithm Summary</a:t>
            </a:r>
          </a:p>
        </p:txBody>
      </p:sp>
      <p:sp>
        <p:nvSpPr>
          <p:cNvPr id="50179" name="Rectangle 3"/>
          <p:cNvSpPr>
            <a:spLocks noGrp="1" noChangeArrowheads="1"/>
          </p:cNvSpPr>
          <p:nvPr>
            <p:ph idx="1"/>
          </p:nvPr>
        </p:nvSpPr>
        <p:spPr/>
        <p:txBody>
          <a:bodyPr/>
          <a:lstStyle/>
          <a:p>
            <a:pPr>
              <a:defRPr/>
            </a:pPr>
            <a:r>
              <a:rPr lang="en-US" sz="2800" dirty="0">
                <a:effectLst/>
              </a:rPr>
              <a:t>Divides the vertices into two sets (T  and V – T)</a:t>
            </a:r>
          </a:p>
          <a:p>
            <a:pPr>
              <a:defRPr/>
            </a:pPr>
            <a:r>
              <a:rPr lang="en-US" sz="2800" dirty="0">
                <a:effectLst/>
              </a:rPr>
              <a:t>Repeatedly finds a vertex from V – T and adds it to T</a:t>
            </a:r>
          </a:p>
          <a:p>
            <a:pPr>
              <a:defRPr/>
            </a:pPr>
            <a:r>
              <a:rPr lang="en-US" sz="2800" dirty="0">
                <a:effectLst/>
              </a:rPr>
              <a:t>T contains the vertices whose shortest path to the source have been found</a:t>
            </a:r>
          </a:p>
          <a:p>
            <a:pPr>
              <a:defRPr/>
            </a:pPr>
            <a:r>
              <a:rPr lang="en-US" sz="2800" dirty="0">
                <a:effectLst/>
              </a:rPr>
              <a:t>The vertices are adjacent to some vertex in the set with the minimum total cost to the source</a:t>
            </a:r>
          </a:p>
          <a:p>
            <a:pPr>
              <a:defRPr/>
            </a:pPr>
            <a:r>
              <a:rPr lang="en-US" sz="2800" dirty="0">
                <a:effectLst/>
              </a:rPr>
              <a:t>Dijkstra’s video</a:t>
            </a:r>
          </a:p>
          <a:p>
            <a:pPr lvl="1">
              <a:defRPr/>
            </a:pPr>
            <a:r>
              <a:rPr lang="en-US" sz="2400" dirty="0"/>
              <a:t>https://youtu.be/GazC3A4OQTE</a:t>
            </a:r>
            <a:endParaRPr lang="en-US" sz="2400" dirty="0">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5181600"/>
            <a:ext cx="1808921" cy="1219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p:spPr>
        <p:txBody>
          <a:bodyPr/>
          <a:lstStyle/>
          <a:p>
            <a:fld id="{98D27203-2756-4980-8AF8-F2D1D358CBA4}" type="slidenum">
              <a:rPr lang="en-US" smtClean="0"/>
              <a:pPr/>
              <a:t>25</a:t>
            </a:fld>
            <a:endParaRPr lang="en-US"/>
          </a:p>
        </p:txBody>
      </p:sp>
      <p:sp>
        <p:nvSpPr>
          <p:cNvPr id="8196" name="Rectangle 2"/>
          <p:cNvSpPr>
            <a:spLocks noGrp="1" noChangeArrowheads="1"/>
          </p:cNvSpPr>
          <p:nvPr>
            <p:ph type="title"/>
          </p:nvPr>
        </p:nvSpPr>
        <p:spPr>
          <a:xfrm>
            <a:off x="838200" y="533400"/>
            <a:ext cx="8001000" cy="609600"/>
          </a:xfrm>
        </p:spPr>
        <p:txBody>
          <a:bodyPr/>
          <a:lstStyle/>
          <a:p>
            <a:r>
              <a:rPr lang="en-US" sz="4000" i="1" dirty="0" err="1"/>
              <a:t>Dijkstra’s</a:t>
            </a:r>
            <a:r>
              <a:rPr lang="en-US" sz="4000" dirty="0"/>
              <a:t> Algorithm Example (1)</a:t>
            </a:r>
          </a:p>
        </p:txBody>
      </p:sp>
      <p:sp>
        <p:nvSpPr>
          <p:cNvPr id="8197" name="Rectangle 4"/>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8198" name="Rectangle 8"/>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8194" name="Object 7" descr="Recycled paper"/>
          <p:cNvGraphicFramePr>
            <a:graphicFrameLocks noChangeAspect="1"/>
          </p:cNvGraphicFramePr>
          <p:nvPr>
            <p:extLst>
              <p:ext uri="{D42A27DB-BD31-4B8C-83A1-F6EECF244321}">
                <p14:modId xmlns:p14="http://schemas.microsoft.com/office/powerpoint/2010/main" val="3638235825"/>
              </p:ext>
            </p:extLst>
          </p:nvPr>
        </p:nvGraphicFramePr>
        <p:xfrm>
          <a:off x="230188" y="2708275"/>
          <a:ext cx="8605837" cy="3313113"/>
        </p:xfrm>
        <a:graphic>
          <a:graphicData uri="http://schemas.openxmlformats.org/presentationml/2006/ole">
            <mc:AlternateContent xmlns:mc="http://schemas.openxmlformats.org/markup-compatibility/2006">
              <mc:Choice xmlns:v="urn:schemas-microsoft-com:vml" Requires="v">
                <p:oleObj spid="_x0000_s129158" name="Picture" r:id="rId3" imgW="5283360" imgH="2031840" progId="Word.Picture.8">
                  <p:embed/>
                </p:oleObj>
              </mc:Choice>
              <mc:Fallback>
                <p:oleObj name="Picture" r:id="rId3" imgW="5283360" imgH="2031840"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2708275"/>
                        <a:ext cx="8605837" cy="3313113"/>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8199" name="TextBox 6"/>
          <p:cNvSpPr txBox="1">
            <a:spLocks noChangeArrowheads="1"/>
          </p:cNvSpPr>
          <p:nvPr/>
        </p:nvSpPr>
        <p:spPr bwMode="auto">
          <a:xfrm>
            <a:off x="381000" y="6248400"/>
            <a:ext cx="8001000" cy="400110"/>
          </a:xfrm>
          <a:prstGeom prst="rect">
            <a:avLst/>
          </a:prstGeom>
          <a:solidFill>
            <a:srgbClr val="000000"/>
          </a:solidFill>
          <a:ln w="9525">
            <a:noFill/>
            <a:miter lim="800000"/>
            <a:headEnd/>
            <a:tailEnd/>
          </a:ln>
        </p:spPr>
        <p:txBody>
          <a:bodyPr>
            <a:spAutoFit/>
          </a:bodyPr>
          <a:lstStyle/>
          <a:p>
            <a:pPr algn="ctr"/>
            <a:r>
              <a:rPr lang="en-US" sz="2000" dirty="0">
                <a:solidFill>
                  <a:srgbClr val="FFFF00"/>
                </a:solidFill>
              </a:rPr>
              <a:t>The algorithm will find the shortest paths from source vertex 1</a:t>
            </a:r>
          </a:p>
        </p:txBody>
      </p:sp>
      <p:sp>
        <p:nvSpPr>
          <p:cNvPr id="11272" name="Content Placeholder 8"/>
          <p:cNvSpPr>
            <a:spLocks noGrp="1"/>
          </p:cNvSpPr>
          <p:nvPr>
            <p:ph idx="1"/>
          </p:nvPr>
        </p:nvSpPr>
        <p:spPr>
          <a:xfrm>
            <a:off x="609600" y="1295400"/>
            <a:ext cx="7772400" cy="1143000"/>
          </a:xfrm>
        </p:spPr>
        <p:txBody>
          <a:bodyPr/>
          <a:lstStyle/>
          <a:p>
            <a:pPr>
              <a:defRPr/>
            </a:pPr>
            <a:r>
              <a:rPr lang="en-US" sz="2400" dirty="0"/>
              <a:t>Suppose the source vertex is 1</a:t>
            </a:r>
          </a:p>
          <a:p>
            <a:pPr>
              <a:defRPr/>
            </a:pPr>
            <a:r>
              <a:rPr lang="en-US" sz="2400" i="1" dirty="0">
                <a:solidFill>
                  <a:srgbClr val="FFFF00"/>
                </a:solidFill>
              </a:rPr>
              <a:t>costs[1] = 0</a:t>
            </a:r>
          </a:p>
          <a:p>
            <a:pPr>
              <a:defRPr/>
            </a:pPr>
            <a:r>
              <a:rPr lang="en-US" sz="2400" dirty="0"/>
              <a:t>The costs for all other vertices are set to infinity</a:t>
            </a:r>
          </a:p>
        </p:txBody>
      </p:sp>
      <p:sp>
        <p:nvSpPr>
          <p:cNvPr id="8201" name="TextBox 8"/>
          <p:cNvSpPr txBox="1">
            <a:spLocks noChangeArrowheads="1"/>
          </p:cNvSpPr>
          <p:nvPr/>
        </p:nvSpPr>
        <p:spPr bwMode="auto">
          <a:xfrm>
            <a:off x="5562600" y="4795838"/>
            <a:ext cx="287338" cy="461962"/>
          </a:xfrm>
          <a:prstGeom prst="rect">
            <a:avLst/>
          </a:prstGeom>
          <a:noFill/>
          <a:ln w="9525">
            <a:noFill/>
            <a:miter lim="800000"/>
            <a:headEnd/>
            <a:tailEnd/>
          </a:ln>
        </p:spPr>
        <p:txBody>
          <a:bodyPr wrap="none">
            <a:spAutoFit/>
          </a:bodyPr>
          <a:lstStyle/>
          <a:p>
            <a:r>
              <a:rPr lang="en-US">
                <a:solidFill>
                  <a:schemeClr val="bg2"/>
                </a:solidFill>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285750"/>
            <a:ext cx="8458200" cy="1143000"/>
          </a:xfrm>
        </p:spPr>
        <p:txBody>
          <a:bodyPr/>
          <a:lstStyle/>
          <a:p>
            <a:r>
              <a:rPr lang="en-US" i="1"/>
              <a:t>Dijkstra’s</a:t>
            </a:r>
            <a:r>
              <a:rPr lang="en-US"/>
              <a:t> Algorithm Example (2)</a:t>
            </a:r>
          </a:p>
        </p:txBody>
      </p:sp>
      <p:sp>
        <p:nvSpPr>
          <p:cNvPr id="9220" name="Slide Number Placeholder 4"/>
          <p:cNvSpPr>
            <a:spLocks noGrp="1"/>
          </p:cNvSpPr>
          <p:nvPr>
            <p:ph type="sldNum" sz="quarter" idx="11"/>
          </p:nvPr>
        </p:nvSpPr>
        <p:spPr>
          <a:noFill/>
        </p:spPr>
        <p:txBody>
          <a:bodyPr/>
          <a:lstStyle/>
          <a:p>
            <a:fld id="{6D8BCA15-8A83-46F9-B8BD-B2F1FF792156}" type="slidenum">
              <a:rPr lang="en-US" smtClean="0"/>
              <a:pPr/>
              <a:t>26</a:t>
            </a:fld>
            <a:endParaRPr lang="en-US"/>
          </a:p>
        </p:txBody>
      </p:sp>
      <p:sp>
        <p:nvSpPr>
          <p:cNvPr id="9221" name="Rectangle 3"/>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2" name="Rectangle 4"/>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3"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9218" name="Object 6" descr="Recycled paper"/>
          <p:cNvGraphicFramePr>
            <a:graphicFrameLocks noChangeAspect="1"/>
          </p:cNvGraphicFramePr>
          <p:nvPr>
            <p:extLst>
              <p:ext uri="{D42A27DB-BD31-4B8C-83A1-F6EECF244321}">
                <p14:modId xmlns:p14="http://schemas.microsoft.com/office/powerpoint/2010/main" val="1379432232"/>
              </p:ext>
            </p:extLst>
          </p:nvPr>
        </p:nvGraphicFramePr>
        <p:xfrm>
          <a:off x="381000" y="2971800"/>
          <a:ext cx="8153400" cy="3135313"/>
        </p:xfrm>
        <a:graphic>
          <a:graphicData uri="http://schemas.openxmlformats.org/presentationml/2006/ole">
            <mc:AlternateContent xmlns:mc="http://schemas.openxmlformats.org/markup-compatibility/2006">
              <mc:Choice xmlns:v="urn:schemas-microsoft-com:vml" Requires="v">
                <p:oleObj spid="_x0000_s130182" name="Picture" r:id="rId3" imgW="5286756" imgH="2029968" progId="Word.Picture.8">
                  <p:embed/>
                </p:oleObj>
              </mc:Choice>
              <mc:Fallback>
                <p:oleObj name="Picture" r:id="rId3" imgW="5286756" imgH="2029968"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71800"/>
                        <a:ext cx="8153400" cy="3135313"/>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0" name="Content Placeholder 8"/>
          <p:cNvSpPr txBox="1">
            <a:spLocks/>
          </p:cNvSpPr>
          <p:nvPr/>
        </p:nvSpPr>
        <p:spPr bwMode="auto">
          <a:xfrm>
            <a:off x="685800" y="1135360"/>
            <a:ext cx="7848600" cy="1447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defRPr/>
            </a:pPr>
            <a:r>
              <a:rPr lang="en-US" sz="2400" kern="0" dirty="0">
                <a:latin typeface="+mn-lt"/>
              </a:rPr>
              <a:t>Initially T contains the source vertex</a:t>
            </a:r>
          </a:p>
          <a:p>
            <a:pPr marL="342900" indent="-342900">
              <a:spcBef>
                <a:spcPct val="20000"/>
              </a:spcBef>
              <a:buClr>
                <a:schemeClr val="tx2"/>
              </a:buClr>
              <a:buSzPct val="75000"/>
              <a:buFont typeface="Monotype Sorts" pitchFamily="2" charset="2"/>
              <a:buChar char="F"/>
              <a:defRPr/>
            </a:pPr>
            <a:r>
              <a:rPr lang="en-US" sz="2400" kern="0" dirty="0">
                <a:latin typeface="+mn-lt"/>
              </a:rPr>
              <a:t>Vertices 2, 0, 6, and 3 are adjacent to the vertices in T</a:t>
            </a:r>
          </a:p>
          <a:p>
            <a:pPr marL="342900" indent="-342900">
              <a:spcBef>
                <a:spcPct val="20000"/>
              </a:spcBef>
              <a:buClr>
                <a:schemeClr val="tx2"/>
              </a:buClr>
              <a:buSzPct val="75000"/>
              <a:buFont typeface="Monotype Sorts" pitchFamily="2" charset="2"/>
              <a:buChar char="F"/>
              <a:defRPr/>
            </a:pPr>
            <a:r>
              <a:rPr lang="en-US" sz="2400" kern="0" dirty="0">
                <a:solidFill>
                  <a:srgbClr val="FFFF00"/>
                </a:solidFill>
                <a:latin typeface="+mn-lt"/>
              </a:rPr>
              <a:t>Vertex 2 has the smallest cost to source vertex 1</a:t>
            </a:r>
          </a:p>
          <a:p>
            <a:pPr marL="342900" indent="-342900">
              <a:spcBef>
                <a:spcPct val="20000"/>
              </a:spcBef>
              <a:buClr>
                <a:schemeClr val="tx2"/>
              </a:buClr>
              <a:buSzPct val="75000"/>
              <a:buFont typeface="Monotype Sorts" pitchFamily="2" charset="2"/>
              <a:buChar char="F"/>
              <a:defRPr/>
            </a:pPr>
            <a:r>
              <a:rPr lang="en-US" sz="2400" kern="0" dirty="0">
                <a:latin typeface="+mn-lt"/>
              </a:rPr>
              <a:t>Vertex 2 is added to T and costs[2] = 6</a:t>
            </a:r>
          </a:p>
        </p:txBody>
      </p:sp>
      <p:sp>
        <p:nvSpPr>
          <p:cNvPr id="9225" name="TextBox 11"/>
          <p:cNvSpPr txBox="1">
            <a:spLocks noChangeArrowheads="1"/>
          </p:cNvSpPr>
          <p:nvPr/>
        </p:nvSpPr>
        <p:spPr bwMode="auto">
          <a:xfrm>
            <a:off x="457200" y="6248400"/>
            <a:ext cx="7543800" cy="461665"/>
          </a:xfrm>
          <a:prstGeom prst="rect">
            <a:avLst/>
          </a:prstGeom>
          <a:solidFill>
            <a:srgbClr val="000000"/>
          </a:solidFill>
          <a:ln w="9525">
            <a:noFill/>
            <a:miter lim="800000"/>
            <a:headEnd/>
            <a:tailEnd/>
          </a:ln>
        </p:spPr>
        <p:txBody>
          <a:bodyPr>
            <a:spAutoFit/>
          </a:bodyPr>
          <a:lstStyle/>
          <a:p>
            <a:pPr algn="ctr"/>
            <a:r>
              <a:rPr lang="en-US" sz="2400" dirty="0">
                <a:solidFill>
                  <a:srgbClr val="FFFF00"/>
                </a:solidFill>
              </a:rPr>
              <a:t>Vertices {1, 2} are now in T</a:t>
            </a:r>
          </a:p>
        </p:txBody>
      </p:sp>
      <p:sp>
        <p:nvSpPr>
          <p:cNvPr id="9226" name="TextBox 11"/>
          <p:cNvSpPr txBox="1">
            <a:spLocks noChangeArrowheads="1"/>
          </p:cNvSpPr>
          <p:nvPr/>
        </p:nvSpPr>
        <p:spPr bwMode="auto">
          <a:xfrm>
            <a:off x="5410200" y="4948238"/>
            <a:ext cx="287338" cy="461962"/>
          </a:xfrm>
          <a:prstGeom prst="rect">
            <a:avLst/>
          </a:prstGeom>
          <a:noFill/>
          <a:ln w="9525">
            <a:noFill/>
            <a:miter lim="800000"/>
            <a:headEnd/>
            <a:tailEnd/>
          </a:ln>
        </p:spPr>
        <p:txBody>
          <a:bodyPr wrap="none">
            <a:spAutoFit/>
          </a:bodyPr>
          <a:lstStyle/>
          <a:p>
            <a:r>
              <a:rPr lang="en-US">
                <a:solidFill>
                  <a:schemeClr val="bg2"/>
                </a:solidFill>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p>
            <a:fld id="{D58D241E-ED83-454F-A9C4-3C074FF248F3}" type="slidenum">
              <a:rPr lang="en-US" smtClean="0"/>
              <a:pPr/>
              <a:t>27</a:t>
            </a:fld>
            <a:endParaRPr lang="en-US"/>
          </a:p>
        </p:txBody>
      </p:sp>
      <p:sp>
        <p:nvSpPr>
          <p:cNvPr id="10244" name="Rectangle 2"/>
          <p:cNvSpPr>
            <a:spLocks noGrp="1" noChangeArrowheads="1"/>
          </p:cNvSpPr>
          <p:nvPr>
            <p:ph type="title"/>
          </p:nvPr>
        </p:nvSpPr>
        <p:spPr>
          <a:xfrm>
            <a:off x="685800" y="457200"/>
            <a:ext cx="8458200" cy="609600"/>
          </a:xfrm>
        </p:spPr>
        <p:txBody>
          <a:bodyPr/>
          <a:lstStyle/>
          <a:p>
            <a:r>
              <a:rPr lang="en-US" i="1" dirty="0" err="1"/>
              <a:t>Dijkstra’s</a:t>
            </a:r>
            <a:r>
              <a:rPr lang="en-US" i="1" dirty="0"/>
              <a:t> </a:t>
            </a:r>
            <a:r>
              <a:rPr lang="en-US" dirty="0"/>
              <a:t>Algorithm Example (3)</a:t>
            </a:r>
          </a:p>
        </p:txBody>
      </p:sp>
      <p:sp>
        <p:nvSpPr>
          <p:cNvPr id="10245" name="Rectangle 3"/>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6" name="Rectangle 4"/>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7"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248" name="Rectangle 8"/>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0242" name="Object 7" descr="Recycled paper"/>
          <p:cNvGraphicFramePr>
            <a:graphicFrameLocks noChangeAspect="1"/>
          </p:cNvGraphicFramePr>
          <p:nvPr>
            <p:extLst>
              <p:ext uri="{D42A27DB-BD31-4B8C-83A1-F6EECF244321}">
                <p14:modId xmlns:p14="http://schemas.microsoft.com/office/powerpoint/2010/main" val="43676773"/>
              </p:ext>
            </p:extLst>
          </p:nvPr>
        </p:nvGraphicFramePr>
        <p:xfrm>
          <a:off x="342900" y="2678113"/>
          <a:ext cx="8458200" cy="3251200"/>
        </p:xfrm>
        <a:graphic>
          <a:graphicData uri="http://schemas.openxmlformats.org/presentationml/2006/ole">
            <mc:AlternateContent xmlns:mc="http://schemas.openxmlformats.org/markup-compatibility/2006">
              <mc:Choice xmlns:v="urn:schemas-microsoft-com:vml" Requires="v">
                <p:oleObj spid="_x0000_s131206" name="Picture" r:id="rId3" imgW="5286756" imgH="2029968" progId="Word.Picture.8">
                  <p:embed/>
                </p:oleObj>
              </mc:Choice>
              <mc:Fallback>
                <p:oleObj name="Picture" r:id="rId3" imgW="5286756" imgH="2029968"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2678113"/>
                        <a:ext cx="8458200" cy="3251200"/>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1" name="Content Placeholder 8"/>
          <p:cNvSpPr txBox="1">
            <a:spLocks/>
          </p:cNvSpPr>
          <p:nvPr/>
        </p:nvSpPr>
        <p:spPr bwMode="auto">
          <a:xfrm>
            <a:off x="230746" y="1230313"/>
            <a:ext cx="7848600" cy="1447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defRPr/>
            </a:pPr>
            <a:r>
              <a:rPr lang="en-US" sz="2400" kern="0" dirty="0">
                <a:latin typeface="+mn-lt"/>
              </a:rPr>
              <a:t>Vertices 0, 6, and 3 are adjacent to the vertices in T</a:t>
            </a:r>
          </a:p>
          <a:p>
            <a:pPr marL="342900" indent="-342900">
              <a:spcBef>
                <a:spcPct val="20000"/>
              </a:spcBef>
              <a:buClr>
                <a:schemeClr val="tx2"/>
              </a:buClr>
              <a:buSzPct val="75000"/>
              <a:buFont typeface="Monotype Sorts" pitchFamily="2" charset="2"/>
              <a:buChar char="F"/>
              <a:defRPr/>
            </a:pPr>
            <a:r>
              <a:rPr lang="en-US" sz="2400" kern="0" dirty="0">
                <a:solidFill>
                  <a:srgbClr val="FFFF00"/>
                </a:solidFill>
                <a:latin typeface="+mn-lt"/>
              </a:rPr>
              <a:t>Vertex 6 has the smallest cost to source vertex 1</a:t>
            </a:r>
          </a:p>
          <a:p>
            <a:pPr marL="342900" indent="-342900">
              <a:spcBef>
                <a:spcPct val="20000"/>
              </a:spcBef>
              <a:buClr>
                <a:schemeClr val="tx2"/>
              </a:buClr>
              <a:buSzPct val="75000"/>
              <a:buFont typeface="Monotype Sorts" pitchFamily="2" charset="2"/>
              <a:buChar char="F"/>
              <a:defRPr/>
            </a:pPr>
            <a:r>
              <a:rPr lang="en-US" sz="2400" kern="0" dirty="0">
                <a:latin typeface="+mn-lt"/>
              </a:rPr>
              <a:t>Vertex 6 is added to T and costs[6] = 7</a:t>
            </a:r>
          </a:p>
        </p:txBody>
      </p:sp>
      <p:sp>
        <p:nvSpPr>
          <p:cNvPr id="10250" name="TextBox 11"/>
          <p:cNvSpPr txBox="1">
            <a:spLocks noChangeArrowheads="1"/>
          </p:cNvSpPr>
          <p:nvPr/>
        </p:nvSpPr>
        <p:spPr bwMode="auto">
          <a:xfrm>
            <a:off x="457200" y="6019800"/>
            <a:ext cx="7620000" cy="461665"/>
          </a:xfrm>
          <a:prstGeom prst="rect">
            <a:avLst/>
          </a:prstGeom>
          <a:solidFill>
            <a:srgbClr val="000000"/>
          </a:solidFill>
          <a:ln w="9525">
            <a:noFill/>
            <a:miter lim="800000"/>
            <a:headEnd/>
            <a:tailEnd/>
          </a:ln>
        </p:spPr>
        <p:txBody>
          <a:bodyPr>
            <a:spAutoFit/>
          </a:bodyPr>
          <a:lstStyle/>
          <a:p>
            <a:pPr algn="ctr"/>
            <a:r>
              <a:rPr lang="en-US" sz="2400" dirty="0">
                <a:solidFill>
                  <a:srgbClr val="FFFF00"/>
                </a:solidFill>
              </a:rPr>
              <a:t>Vertices {1, 2, 6} are now in 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noFill/>
        </p:spPr>
        <p:txBody>
          <a:bodyPr/>
          <a:lstStyle/>
          <a:p>
            <a:fld id="{856C4ED9-7502-4DC1-BBE2-CAA5DD713127}" type="slidenum">
              <a:rPr lang="en-US" smtClean="0"/>
              <a:pPr/>
              <a:t>28</a:t>
            </a:fld>
            <a:endParaRPr lang="en-US"/>
          </a:p>
        </p:txBody>
      </p:sp>
      <p:sp>
        <p:nvSpPr>
          <p:cNvPr id="11268" name="Rectangle 2"/>
          <p:cNvSpPr>
            <a:spLocks noGrp="1" noChangeArrowheads="1"/>
          </p:cNvSpPr>
          <p:nvPr>
            <p:ph type="title"/>
          </p:nvPr>
        </p:nvSpPr>
        <p:spPr>
          <a:xfrm>
            <a:off x="685800" y="304800"/>
            <a:ext cx="8077200" cy="609600"/>
          </a:xfrm>
        </p:spPr>
        <p:txBody>
          <a:bodyPr/>
          <a:lstStyle/>
          <a:p>
            <a:r>
              <a:rPr lang="en-US" sz="4000" i="1" dirty="0" err="1"/>
              <a:t>Dijkstra’s</a:t>
            </a:r>
            <a:r>
              <a:rPr lang="en-US" sz="4000" i="1" dirty="0"/>
              <a:t> </a:t>
            </a:r>
            <a:r>
              <a:rPr lang="en-US" sz="4000" dirty="0"/>
              <a:t>Algorithm Example (4)</a:t>
            </a:r>
          </a:p>
        </p:txBody>
      </p:sp>
      <p:sp>
        <p:nvSpPr>
          <p:cNvPr id="11269" name="Rectangle 3"/>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1270" name="Rectangle 4"/>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1271"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1272" name="Rectangle 6"/>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1273"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1266" name="Object 8" descr="Recycled paper"/>
          <p:cNvGraphicFramePr>
            <a:graphicFrameLocks noChangeAspect="1"/>
          </p:cNvGraphicFramePr>
          <p:nvPr>
            <p:extLst>
              <p:ext uri="{D42A27DB-BD31-4B8C-83A1-F6EECF244321}">
                <p14:modId xmlns:p14="http://schemas.microsoft.com/office/powerpoint/2010/main" val="3354428846"/>
              </p:ext>
            </p:extLst>
          </p:nvPr>
        </p:nvGraphicFramePr>
        <p:xfrm>
          <a:off x="381000" y="2743200"/>
          <a:ext cx="8458200" cy="3251200"/>
        </p:xfrm>
        <a:graphic>
          <a:graphicData uri="http://schemas.openxmlformats.org/presentationml/2006/ole">
            <mc:AlternateContent xmlns:mc="http://schemas.openxmlformats.org/markup-compatibility/2006">
              <mc:Choice xmlns:v="urn:schemas-microsoft-com:vml" Requires="v">
                <p:oleObj spid="_x0000_s132230" name="Picture" r:id="rId3" imgW="5286756" imgH="2029968" progId="Word.Picture.8">
                  <p:embed/>
                </p:oleObj>
              </mc:Choice>
              <mc:Fallback>
                <p:oleObj name="Picture" r:id="rId3" imgW="5286756" imgH="2029968"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43200"/>
                        <a:ext cx="8458200" cy="3251200"/>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1274" name="Rectangle 9"/>
          <p:cNvSpPr>
            <a:spLocks noChangeArrowheads="1"/>
          </p:cNvSpPr>
          <p:nvPr/>
        </p:nvSpPr>
        <p:spPr bwMode="auto">
          <a:xfrm>
            <a:off x="1878189" y="6019800"/>
            <a:ext cx="4539897" cy="461665"/>
          </a:xfrm>
          <a:prstGeom prst="rect">
            <a:avLst/>
          </a:prstGeom>
          <a:solidFill>
            <a:srgbClr val="000000"/>
          </a:solidFill>
          <a:ln w="9525">
            <a:noFill/>
            <a:miter lim="800000"/>
            <a:headEnd/>
            <a:tailEnd/>
          </a:ln>
        </p:spPr>
        <p:txBody>
          <a:bodyPr wrap="none">
            <a:spAutoFit/>
          </a:bodyPr>
          <a:lstStyle/>
          <a:p>
            <a:pPr algn="ctr"/>
            <a:r>
              <a:rPr lang="en-US" sz="2400" dirty="0">
                <a:solidFill>
                  <a:srgbClr val="FFFF00"/>
                </a:solidFill>
              </a:rPr>
              <a:t>Vertices {1, 2, 6, 0} are now in T</a:t>
            </a:r>
          </a:p>
        </p:txBody>
      </p:sp>
      <p:sp>
        <p:nvSpPr>
          <p:cNvPr id="13" name="Content Placeholder 8"/>
          <p:cNvSpPr txBox="1">
            <a:spLocks/>
          </p:cNvSpPr>
          <p:nvPr/>
        </p:nvSpPr>
        <p:spPr bwMode="auto">
          <a:xfrm>
            <a:off x="647700" y="1181100"/>
            <a:ext cx="7848600" cy="1447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defRPr/>
            </a:pPr>
            <a:r>
              <a:rPr lang="en-US" sz="2400" kern="0" dirty="0">
                <a:latin typeface="+mn-lt"/>
              </a:rPr>
              <a:t>Vertices 0, 5, and 3 are adjacent to the vertices in T</a:t>
            </a:r>
          </a:p>
          <a:p>
            <a:pPr marL="342900" indent="-342900">
              <a:spcBef>
                <a:spcPct val="20000"/>
              </a:spcBef>
              <a:buClr>
                <a:schemeClr val="tx2"/>
              </a:buClr>
              <a:buSzPct val="75000"/>
              <a:buFont typeface="Monotype Sorts" pitchFamily="2" charset="2"/>
              <a:buChar char="F"/>
              <a:defRPr/>
            </a:pPr>
            <a:r>
              <a:rPr lang="en-US" sz="2400" kern="0" dirty="0">
                <a:solidFill>
                  <a:srgbClr val="FFFF00"/>
                </a:solidFill>
                <a:latin typeface="+mn-lt"/>
              </a:rPr>
              <a:t>Vertex 0 has the smallest cost to source vertex 1</a:t>
            </a:r>
          </a:p>
          <a:p>
            <a:pPr marL="342900" indent="-342900">
              <a:spcBef>
                <a:spcPct val="20000"/>
              </a:spcBef>
              <a:buClr>
                <a:schemeClr val="tx2"/>
              </a:buClr>
              <a:buSzPct val="75000"/>
              <a:buFont typeface="Monotype Sorts" pitchFamily="2" charset="2"/>
              <a:buChar char="F"/>
              <a:defRPr/>
            </a:pPr>
            <a:r>
              <a:rPr lang="en-US" sz="2400" kern="0" dirty="0">
                <a:latin typeface="+mn-lt"/>
              </a:rPr>
              <a:t>Vertex 0 is added to T and costs[0] = 8</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p>
            <a:fld id="{A4AD72F4-7C5A-4587-BEF5-ECD419F7A10E}" type="slidenum">
              <a:rPr lang="en-US" smtClean="0"/>
              <a:pPr/>
              <a:t>29</a:t>
            </a:fld>
            <a:endParaRPr lang="en-US"/>
          </a:p>
        </p:txBody>
      </p:sp>
      <p:sp>
        <p:nvSpPr>
          <p:cNvPr id="12292" name="Rectangle 2"/>
          <p:cNvSpPr>
            <a:spLocks noGrp="1" noChangeArrowheads="1"/>
          </p:cNvSpPr>
          <p:nvPr>
            <p:ph type="title"/>
          </p:nvPr>
        </p:nvSpPr>
        <p:spPr>
          <a:xfrm>
            <a:off x="533400" y="533400"/>
            <a:ext cx="8305800" cy="609600"/>
          </a:xfrm>
        </p:spPr>
        <p:txBody>
          <a:bodyPr/>
          <a:lstStyle/>
          <a:p>
            <a:r>
              <a:rPr lang="en-US" i="1"/>
              <a:t>Dijkstra’s</a:t>
            </a:r>
            <a:r>
              <a:rPr lang="en-US"/>
              <a:t> Algorithm Example (5)</a:t>
            </a:r>
          </a:p>
        </p:txBody>
      </p:sp>
      <p:sp>
        <p:nvSpPr>
          <p:cNvPr id="12293" name="Rectangle 3"/>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2294" name="Rectangle 4"/>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2295"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2296" name="Rectangle 6"/>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2297"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2298" name="Rectangle 10"/>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2290" name="Object 9" descr="Recycled paper"/>
          <p:cNvGraphicFramePr>
            <a:graphicFrameLocks noChangeAspect="1"/>
          </p:cNvGraphicFramePr>
          <p:nvPr>
            <p:extLst>
              <p:ext uri="{D42A27DB-BD31-4B8C-83A1-F6EECF244321}">
                <p14:modId xmlns:p14="http://schemas.microsoft.com/office/powerpoint/2010/main" val="3545070263"/>
              </p:ext>
            </p:extLst>
          </p:nvPr>
        </p:nvGraphicFramePr>
        <p:xfrm>
          <a:off x="230188" y="2665413"/>
          <a:ext cx="8529637" cy="3284537"/>
        </p:xfrm>
        <a:graphic>
          <a:graphicData uri="http://schemas.openxmlformats.org/presentationml/2006/ole">
            <mc:AlternateContent xmlns:mc="http://schemas.openxmlformats.org/markup-compatibility/2006">
              <mc:Choice xmlns:v="urn:schemas-microsoft-com:vml" Requires="v">
                <p:oleObj spid="_x0000_s133254" name="Picture" r:id="rId3" imgW="5283200" imgH="2032000" progId="Word.Picture.8">
                  <p:embed/>
                </p:oleObj>
              </mc:Choice>
              <mc:Fallback>
                <p:oleObj name="Picture" r:id="rId3" imgW="5283200" imgH="2032000"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2665413"/>
                        <a:ext cx="8529637" cy="3284537"/>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2299" name="Rectangle 11"/>
          <p:cNvSpPr>
            <a:spLocks noChangeArrowheads="1"/>
          </p:cNvSpPr>
          <p:nvPr/>
        </p:nvSpPr>
        <p:spPr bwMode="auto">
          <a:xfrm>
            <a:off x="2148766" y="6019800"/>
            <a:ext cx="4230518" cy="461665"/>
          </a:xfrm>
          <a:prstGeom prst="rect">
            <a:avLst/>
          </a:prstGeom>
          <a:solidFill>
            <a:srgbClr val="000000"/>
          </a:solidFill>
          <a:ln w="9525">
            <a:noFill/>
            <a:miter lim="800000"/>
            <a:headEnd/>
            <a:tailEnd/>
          </a:ln>
        </p:spPr>
        <p:txBody>
          <a:bodyPr wrap="none">
            <a:spAutoFit/>
          </a:bodyPr>
          <a:lstStyle/>
          <a:p>
            <a:pPr algn="ctr"/>
            <a:r>
              <a:rPr lang="en-US" sz="2400" dirty="0">
                <a:solidFill>
                  <a:srgbClr val="FFFF00"/>
                </a:solidFill>
              </a:rPr>
              <a:t>Vertices {1, 2, 6, 0, 3} are in T</a:t>
            </a:r>
          </a:p>
        </p:txBody>
      </p:sp>
      <p:sp>
        <p:nvSpPr>
          <p:cNvPr id="14" name="Content Placeholder 8"/>
          <p:cNvSpPr txBox="1">
            <a:spLocks/>
          </p:cNvSpPr>
          <p:nvPr/>
        </p:nvSpPr>
        <p:spPr bwMode="auto">
          <a:xfrm>
            <a:off x="339725" y="1220787"/>
            <a:ext cx="7848600" cy="1447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defRPr/>
            </a:pPr>
            <a:r>
              <a:rPr lang="en-US" sz="2400" kern="0" dirty="0">
                <a:latin typeface="+mn-lt"/>
              </a:rPr>
              <a:t>Vertices 5 and 3 are adjacent to the vertices in T</a:t>
            </a:r>
          </a:p>
          <a:p>
            <a:pPr marL="342900" indent="-342900">
              <a:spcBef>
                <a:spcPct val="20000"/>
              </a:spcBef>
              <a:buClr>
                <a:schemeClr val="tx2"/>
              </a:buClr>
              <a:buSzPct val="75000"/>
              <a:buFont typeface="Monotype Sorts" pitchFamily="2" charset="2"/>
              <a:buChar char="F"/>
              <a:defRPr/>
            </a:pPr>
            <a:r>
              <a:rPr lang="en-US" sz="2400" kern="0" dirty="0">
                <a:solidFill>
                  <a:srgbClr val="FFFF00"/>
                </a:solidFill>
                <a:latin typeface="+mn-lt"/>
              </a:rPr>
              <a:t>Vertex 3 has the smallest cost to source vertex 1</a:t>
            </a:r>
          </a:p>
          <a:p>
            <a:pPr marL="342900" indent="-342900">
              <a:spcBef>
                <a:spcPct val="20000"/>
              </a:spcBef>
              <a:buClr>
                <a:schemeClr val="tx2"/>
              </a:buClr>
              <a:buSzPct val="75000"/>
              <a:buFont typeface="Monotype Sorts" pitchFamily="2" charset="2"/>
              <a:buChar char="F"/>
              <a:defRPr/>
            </a:pPr>
            <a:r>
              <a:rPr lang="en-US" sz="2400" kern="0" dirty="0">
                <a:latin typeface="+mn-lt"/>
              </a:rPr>
              <a:t>Vertex 3 is added to T and costs[3] = 10</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E601EEFE-5315-4811-B5C2-8BDBFC76252B}" type="slidenum">
              <a:rPr lang="en-US" smtClean="0"/>
              <a:pPr/>
              <a:t>3</a:t>
            </a:fld>
            <a:endParaRPr lang="en-US"/>
          </a:p>
        </p:txBody>
      </p:sp>
      <p:sp>
        <p:nvSpPr>
          <p:cNvPr id="28675" name="Rectangle 2"/>
          <p:cNvSpPr>
            <a:spLocks noGrp="1" noChangeArrowheads="1"/>
          </p:cNvSpPr>
          <p:nvPr>
            <p:ph type="title"/>
          </p:nvPr>
        </p:nvSpPr>
        <p:spPr>
          <a:xfrm>
            <a:off x="457200" y="457200"/>
            <a:ext cx="8229600" cy="552450"/>
          </a:xfrm>
        </p:spPr>
        <p:txBody>
          <a:bodyPr/>
          <a:lstStyle/>
          <a:p>
            <a:r>
              <a:rPr lang="en-US" dirty="0"/>
              <a:t>Representing Weighted Graphs </a:t>
            </a:r>
          </a:p>
        </p:txBody>
      </p:sp>
      <p:sp>
        <p:nvSpPr>
          <p:cNvPr id="27652" name="Rectangle 3"/>
          <p:cNvSpPr>
            <a:spLocks noGrp="1" noChangeArrowheads="1"/>
          </p:cNvSpPr>
          <p:nvPr>
            <p:ph type="body" idx="1"/>
          </p:nvPr>
        </p:nvSpPr>
        <p:spPr>
          <a:xfrm>
            <a:off x="533400" y="1600200"/>
            <a:ext cx="8305800" cy="4038600"/>
          </a:xfrm>
        </p:spPr>
        <p:txBody>
          <a:bodyPr/>
          <a:lstStyle/>
          <a:p>
            <a:pPr>
              <a:spcAft>
                <a:spcPts val="1200"/>
              </a:spcAft>
              <a:defRPr/>
            </a:pPr>
            <a:r>
              <a:rPr lang="en-US" sz="3600" dirty="0"/>
              <a:t>There are two types of weighted graphs</a:t>
            </a:r>
          </a:p>
          <a:p>
            <a:pPr lvl="1">
              <a:spcAft>
                <a:spcPts val="1200"/>
              </a:spcAft>
              <a:defRPr/>
            </a:pPr>
            <a:r>
              <a:rPr lang="en-US" sz="3200" dirty="0"/>
              <a:t>The vertices are assigned a weight</a:t>
            </a:r>
          </a:p>
          <a:p>
            <a:pPr lvl="1">
              <a:spcAft>
                <a:spcPts val="1200"/>
              </a:spcAft>
              <a:defRPr/>
            </a:pPr>
            <a:r>
              <a:rPr lang="en-US" sz="3200" dirty="0"/>
              <a:t>The edges are assigned a weight </a:t>
            </a:r>
          </a:p>
          <a:p>
            <a:pPr lvl="2">
              <a:spcAft>
                <a:spcPts val="1200"/>
              </a:spcAft>
              <a:defRPr/>
            </a:pPr>
            <a:r>
              <a:rPr lang="en-US" dirty="0"/>
              <a:t>Most common</a:t>
            </a:r>
          </a:p>
          <a:p>
            <a:pPr marL="457200" lvl="1" indent="0">
              <a:spcAft>
                <a:spcPts val="1200"/>
              </a:spcAft>
              <a:buNone/>
              <a:defRPr/>
            </a:pPr>
            <a:endParaRPr lang="en-US" sz="2000" dirty="0"/>
          </a:p>
          <a:p>
            <a:pPr>
              <a:spcAft>
                <a:spcPts val="1200"/>
              </a:spcAft>
              <a:defRPr/>
            </a:pPr>
            <a:endParaRPr lang="en-US" sz="2400" dirty="0"/>
          </a:p>
        </p:txBody>
      </p:sp>
      <p:pic>
        <p:nvPicPr>
          <p:cNvPr id="53249" name="Picture 1" descr="C:\Users\Jerry\Desktop\index.jpg"/>
          <p:cNvPicPr>
            <a:picLocks noChangeAspect="1" noChangeArrowheads="1"/>
          </p:cNvPicPr>
          <p:nvPr/>
        </p:nvPicPr>
        <p:blipFill>
          <a:blip r:embed="rId2" cstate="print"/>
          <a:srcRect/>
          <a:stretch>
            <a:fillRect/>
          </a:stretch>
        </p:blipFill>
        <p:spPr bwMode="auto">
          <a:xfrm>
            <a:off x="6007994" y="4317945"/>
            <a:ext cx="2552700" cy="238765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fld id="{FB79402D-EC24-421F-9252-09C5C69C0E29}" type="slidenum">
              <a:rPr lang="en-US" smtClean="0"/>
              <a:pPr/>
              <a:t>30</a:t>
            </a:fld>
            <a:endParaRPr lang="en-US"/>
          </a:p>
        </p:txBody>
      </p:sp>
      <p:sp>
        <p:nvSpPr>
          <p:cNvPr id="13316" name="Rectangle 2"/>
          <p:cNvSpPr>
            <a:spLocks noGrp="1" noChangeArrowheads="1"/>
          </p:cNvSpPr>
          <p:nvPr>
            <p:ph type="title"/>
          </p:nvPr>
        </p:nvSpPr>
        <p:spPr>
          <a:xfrm>
            <a:off x="381000" y="457200"/>
            <a:ext cx="8534400" cy="609600"/>
          </a:xfrm>
        </p:spPr>
        <p:txBody>
          <a:bodyPr/>
          <a:lstStyle/>
          <a:p>
            <a:r>
              <a:rPr lang="en-US" i="1" dirty="0" err="1"/>
              <a:t>Dijkstra’s</a:t>
            </a:r>
            <a:r>
              <a:rPr lang="en-US" dirty="0"/>
              <a:t> Algorithm Example (6)</a:t>
            </a:r>
          </a:p>
        </p:txBody>
      </p:sp>
      <p:sp>
        <p:nvSpPr>
          <p:cNvPr id="13317" name="Rectangle 3"/>
          <p:cNvSpPr>
            <a:spLocks noChangeArrowheads="1"/>
          </p:cNvSpPr>
          <p:nvPr/>
        </p:nvSpPr>
        <p:spPr bwMode="auto">
          <a:xfrm>
            <a:off x="0" y="3014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318" name="Rectangle 4"/>
          <p:cNvSpPr>
            <a:spLocks noChangeArrowheads="1"/>
          </p:cNvSpPr>
          <p:nvPr/>
        </p:nvSpPr>
        <p:spPr bwMode="auto">
          <a:xfrm>
            <a:off x="0" y="34686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319" name="Rectangle 5"/>
          <p:cNvSpPr>
            <a:spLocks noChangeArrowheads="1"/>
          </p:cNvSpPr>
          <p:nvPr/>
        </p:nvSpPr>
        <p:spPr bwMode="auto">
          <a:xfrm>
            <a:off x="0" y="34686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320" name="Rectangle 6"/>
          <p:cNvSpPr>
            <a:spLocks noChangeArrowheads="1"/>
          </p:cNvSpPr>
          <p:nvPr/>
        </p:nvSpPr>
        <p:spPr bwMode="auto">
          <a:xfrm>
            <a:off x="0" y="34686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321" name="Rectangle 7"/>
          <p:cNvSpPr>
            <a:spLocks noChangeArrowheads="1"/>
          </p:cNvSpPr>
          <p:nvPr/>
        </p:nvSpPr>
        <p:spPr bwMode="auto">
          <a:xfrm>
            <a:off x="0" y="34686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322" name="Rectangle 8"/>
          <p:cNvSpPr>
            <a:spLocks noChangeArrowheads="1"/>
          </p:cNvSpPr>
          <p:nvPr/>
        </p:nvSpPr>
        <p:spPr bwMode="auto">
          <a:xfrm>
            <a:off x="0" y="34686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323" name="Rectangle 11"/>
          <p:cNvSpPr>
            <a:spLocks noChangeArrowheads="1"/>
          </p:cNvSpPr>
          <p:nvPr/>
        </p:nvSpPr>
        <p:spPr bwMode="auto">
          <a:xfrm>
            <a:off x="0" y="34686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3314" name="Object 10" descr="Recycled paper"/>
          <p:cNvGraphicFramePr>
            <a:graphicFrameLocks noChangeAspect="1"/>
          </p:cNvGraphicFramePr>
          <p:nvPr>
            <p:extLst>
              <p:ext uri="{D42A27DB-BD31-4B8C-83A1-F6EECF244321}">
                <p14:modId xmlns:p14="http://schemas.microsoft.com/office/powerpoint/2010/main" val="4289952175"/>
              </p:ext>
            </p:extLst>
          </p:nvPr>
        </p:nvGraphicFramePr>
        <p:xfrm>
          <a:off x="228600" y="2709863"/>
          <a:ext cx="8610600" cy="3309937"/>
        </p:xfrm>
        <a:graphic>
          <a:graphicData uri="http://schemas.openxmlformats.org/presentationml/2006/ole">
            <mc:AlternateContent xmlns:mc="http://schemas.openxmlformats.org/markup-compatibility/2006">
              <mc:Choice xmlns:v="urn:schemas-microsoft-com:vml" Requires="v">
                <p:oleObj spid="_x0000_s134278" name="Picture" r:id="rId3" imgW="5286756" imgH="2029968" progId="Word.Picture.8">
                  <p:embed/>
                </p:oleObj>
              </mc:Choice>
              <mc:Fallback>
                <p:oleObj name="Picture" r:id="rId3" imgW="5286756" imgH="2029968"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709863"/>
                        <a:ext cx="8610600" cy="3309937"/>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3" name="Content Placeholder 8"/>
          <p:cNvSpPr txBox="1">
            <a:spLocks/>
          </p:cNvSpPr>
          <p:nvPr/>
        </p:nvSpPr>
        <p:spPr bwMode="auto">
          <a:xfrm>
            <a:off x="349876" y="1257598"/>
            <a:ext cx="7848600" cy="1447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defRPr/>
            </a:pPr>
            <a:r>
              <a:rPr lang="en-US" sz="2400" kern="0" dirty="0">
                <a:latin typeface="+mn-lt"/>
              </a:rPr>
              <a:t>Vertices 4 and 5 are adjacent to the vertices in T</a:t>
            </a:r>
          </a:p>
          <a:p>
            <a:pPr marL="342900" indent="-342900">
              <a:spcBef>
                <a:spcPct val="20000"/>
              </a:spcBef>
              <a:buClr>
                <a:schemeClr val="tx2"/>
              </a:buClr>
              <a:buSzPct val="75000"/>
              <a:buFont typeface="Monotype Sorts" pitchFamily="2" charset="2"/>
              <a:buChar char="F"/>
              <a:defRPr/>
            </a:pPr>
            <a:r>
              <a:rPr lang="en-US" sz="2400" kern="0" dirty="0">
                <a:solidFill>
                  <a:srgbClr val="FFFF00"/>
                </a:solidFill>
                <a:latin typeface="+mn-lt"/>
              </a:rPr>
              <a:t>Vertex 5 has the smallest cost to source vertex 1</a:t>
            </a:r>
          </a:p>
          <a:p>
            <a:pPr marL="342900" indent="-342900">
              <a:spcBef>
                <a:spcPct val="20000"/>
              </a:spcBef>
              <a:buClr>
                <a:schemeClr val="tx2"/>
              </a:buClr>
              <a:buSzPct val="75000"/>
              <a:buFont typeface="Monotype Sorts" pitchFamily="2" charset="2"/>
              <a:buChar char="F"/>
              <a:defRPr/>
            </a:pPr>
            <a:r>
              <a:rPr lang="en-US" sz="2400" kern="0" dirty="0">
                <a:latin typeface="+mn-lt"/>
              </a:rPr>
              <a:t>Vertex 5 is added to T and costs[5] = 14</a:t>
            </a:r>
          </a:p>
        </p:txBody>
      </p:sp>
      <p:sp>
        <p:nvSpPr>
          <p:cNvPr id="13325" name="Rectangle 13"/>
          <p:cNvSpPr>
            <a:spLocks noChangeArrowheads="1"/>
          </p:cNvSpPr>
          <p:nvPr/>
        </p:nvSpPr>
        <p:spPr bwMode="auto">
          <a:xfrm>
            <a:off x="2057400" y="6248400"/>
            <a:ext cx="4571957" cy="461665"/>
          </a:xfrm>
          <a:prstGeom prst="rect">
            <a:avLst/>
          </a:prstGeom>
          <a:solidFill>
            <a:srgbClr val="000000"/>
          </a:solidFill>
          <a:ln w="9525">
            <a:noFill/>
            <a:miter lim="800000"/>
            <a:headEnd/>
            <a:tailEnd/>
          </a:ln>
        </p:spPr>
        <p:txBody>
          <a:bodyPr wrap="none">
            <a:spAutoFit/>
          </a:bodyPr>
          <a:lstStyle/>
          <a:p>
            <a:pPr algn="ctr"/>
            <a:r>
              <a:rPr lang="en-US" sz="2400" dirty="0">
                <a:solidFill>
                  <a:srgbClr val="FFFF00"/>
                </a:solidFill>
              </a:rPr>
              <a:t>Vertices {1, 2, 6, 0, 3, 5} are in T</a:t>
            </a:r>
          </a:p>
        </p:txBody>
      </p:sp>
      <p:cxnSp>
        <p:nvCxnSpPr>
          <p:cNvPr id="13326" name="Straight Connector 15"/>
          <p:cNvCxnSpPr>
            <a:cxnSpLocks noChangeShapeType="1"/>
          </p:cNvCxnSpPr>
          <p:nvPr/>
        </p:nvCxnSpPr>
        <p:spPr bwMode="auto">
          <a:xfrm flipV="1">
            <a:off x="7315200" y="4572000"/>
            <a:ext cx="685800" cy="304800"/>
          </a:xfrm>
          <a:prstGeom prst="line">
            <a:avLst/>
          </a:prstGeom>
          <a:noFill/>
          <a:ln w="12700" algn="ctr">
            <a:solidFill>
              <a:srgbClr val="FF0000"/>
            </a:solidFill>
            <a:round/>
            <a:headEnd type="arrow" w="med" len="med"/>
            <a:tailEnd/>
          </a:ln>
        </p:spPr>
      </p:cxnSp>
      <p:sp>
        <p:nvSpPr>
          <p:cNvPr id="13327" name="TextBox 16"/>
          <p:cNvSpPr txBox="1">
            <a:spLocks noChangeArrowheads="1"/>
          </p:cNvSpPr>
          <p:nvPr/>
        </p:nvSpPr>
        <p:spPr bwMode="auto">
          <a:xfrm>
            <a:off x="8001000" y="4343400"/>
            <a:ext cx="910827" cy="400110"/>
          </a:xfrm>
          <a:prstGeom prst="rect">
            <a:avLst/>
          </a:prstGeom>
          <a:noFill/>
          <a:ln w="9525">
            <a:noFill/>
            <a:miter lim="800000"/>
            <a:headEnd/>
            <a:tailEnd/>
          </a:ln>
        </p:spPr>
        <p:txBody>
          <a:bodyPr wrap="none">
            <a:spAutoFit/>
          </a:bodyPr>
          <a:lstStyle/>
          <a:p>
            <a:r>
              <a:rPr lang="en-US" sz="2000" dirty="0">
                <a:solidFill>
                  <a:srgbClr val="FF0000"/>
                </a:solidFill>
              </a:rPr>
              <a:t>parent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fld id="{380387F2-E3D3-42DD-BBB3-014EF45D0161}" type="slidenum">
              <a:rPr lang="en-US" smtClean="0"/>
              <a:pPr/>
              <a:t>31</a:t>
            </a:fld>
            <a:endParaRPr lang="en-US"/>
          </a:p>
        </p:txBody>
      </p:sp>
      <p:sp>
        <p:nvSpPr>
          <p:cNvPr id="14340" name="Rectangle 2"/>
          <p:cNvSpPr>
            <a:spLocks noGrp="1" noChangeArrowheads="1"/>
          </p:cNvSpPr>
          <p:nvPr>
            <p:ph type="title"/>
          </p:nvPr>
        </p:nvSpPr>
        <p:spPr>
          <a:xfrm>
            <a:off x="685800" y="381000"/>
            <a:ext cx="8153400" cy="609600"/>
          </a:xfrm>
        </p:spPr>
        <p:txBody>
          <a:bodyPr/>
          <a:lstStyle/>
          <a:p>
            <a:r>
              <a:rPr lang="en-US" i="1" dirty="0" err="1"/>
              <a:t>Dijkstra’s</a:t>
            </a:r>
            <a:r>
              <a:rPr lang="en-US" i="1" dirty="0"/>
              <a:t> </a:t>
            </a:r>
            <a:r>
              <a:rPr lang="en-US" dirty="0"/>
              <a:t>Algorithm Example (7)</a:t>
            </a:r>
          </a:p>
        </p:txBody>
      </p:sp>
      <p:sp>
        <p:nvSpPr>
          <p:cNvPr id="14341" name="Rectangle 3"/>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2" name="Rectangle 4"/>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3"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4" name="Rectangle 6"/>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5"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6" name="Rectangle 8"/>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7"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348" name="Rectangle 12"/>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4338" name="Object 11" descr="Recycled paper"/>
          <p:cNvGraphicFramePr>
            <a:graphicFrameLocks noChangeAspect="1"/>
          </p:cNvGraphicFramePr>
          <p:nvPr>
            <p:extLst>
              <p:ext uri="{D42A27DB-BD31-4B8C-83A1-F6EECF244321}">
                <p14:modId xmlns:p14="http://schemas.microsoft.com/office/powerpoint/2010/main" val="3292301237"/>
              </p:ext>
            </p:extLst>
          </p:nvPr>
        </p:nvGraphicFramePr>
        <p:xfrm>
          <a:off x="381000" y="2590800"/>
          <a:ext cx="8458200" cy="3251200"/>
        </p:xfrm>
        <a:graphic>
          <a:graphicData uri="http://schemas.openxmlformats.org/presentationml/2006/ole">
            <mc:AlternateContent xmlns:mc="http://schemas.openxmlformats.org/markup-compatibility/2006">
              <mc:Choice xmlns:v="urn:schemas-microsoft-com:vml" Requires="v">
                <p:oleObj spid="_x0000_s135302" name="Picture" r:id="rId3" imgW="5286756" imgH="2029968" progId="Word.Picture.8">
                  <p:embed/>
                </p:oleObj>
              </mc:Choice>
              <mc:Fallback>
                <p:oleObj name="Picture" r:id="rId3" imgW="5286756" imgH="2029968"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90800"/>
                        <a:ext cx="8458200" cy="3251200"/>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4" name="Content Placeholder 8"/>
          <p:cNvSpPr txBox="1">
            <a:spLocks/>
          </p:cNvSpPr>
          <p:nvPr/>
        </p:nvSpPr>
        <p:spPr bwMode="auto">
          <a:xfrm>
            <a:off x="381000" y="1139825"/>
            <a:ext cx="7848600" cy="14478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Char char="F"/>
              <a:defRPr/>
            </a:pPr>
            <a:r>
              <a:rPr lang="en-US" sz="2400" kern="0" dirty="0">
                <a:latin typeface="+mn-lt"/>
              </a:rPr>
              <a:t>Vertices 4 is adjacent to the vertices in T</a:t>
            </a:r>
          </a:p>
          <a:p>
            <a:pPr marL="342900" indent="-342900">
              <a:spcBef>
                <a:spcPct val="20000"/>
              </a:spcBef>
              <a:buClr>
                <a:schemeClr val="tx2"/>
              </a:buClr>
              <a:buSzPct val="75000"/>
              <a:buFont typeface="Monotype Sorts" pitchFamily="2" charset="2"/>
              <a:buChar char="F"/>
              <a:defRPr/>
            </a:pPr>
            <a:r>
              <a:rPr lang="en-US" sz="2400" kern="0" dirty="0">
                <a:solidFill>
                  <a:srgbClr val="FFFF00"/>
                </a:solidFill>
                <a:latin typeface="+mn-lt"/>
              </a:rPr>
              <a:t>Vertex 4 has the smallest cost to source vertex 1</a:t>
            </a:r>
          </a:p>
          <a:p>
            <a:pPr marL="342900" indent="-342900">
              <a:spcBef>
                <a:spcPct val="20000"/>
              </a:spcBef>
              <a:buClr>
                <a:schemeClr val="tx2"/>
              </a:buClr>
              <a:buSzPct val="75000"/>
              <a:buFont typeface="Monotype Sorts" pitchFamily="2" charset="2"/>
              <a:buChar char="F"/>
              <a:defRPr/>
            </a:pPr>
            <a:r>
              <a:rPr lang="en-US" sz="2400" kern="0" dirty="0">
                <a:latin typeface="+mn-lt"/>
              </a:rPr>
              <a:t>Vertex 4 is added to T and costs[4] = 18</a:t>
            </a:r>
          </a:p>
        </p:txBody>
      </p:sp>
      <p:sp>
        <p:nvSpPr>
          <p:cNvPr id="14350" name="Rectangle 14"/>
          <p:cNvSpPr>
            <a:spLocks noChangeArrowheads="1"/>
          </p:cNvSpPr>
          <p:nvPr/>
        </p:nvSpPr>
        <p:spPr bwMode="auto">
          <a:xfrm>
            <a:off x="1752600" y="6172200"/>
            <a:ext cx="4913397" cy="461665"/>
          </a:xfrm>
          <a:prstGeom prst="rect">
            <a:avLst/>
          </a:prstGeom>
          <a:solidFill>
            <a:srgbClr val="000000"/>
          </a:solidFill>
          <a:ln w="9525">
            <a:noFill/>
            <a:miter lim="800000"/>
            <a:headEnd/>
            <a:tailEnd/>
          </a:ln>
        </p:spPr>
        <p:txBody>
          <a:bodyPr wrap="none">
            <a:spAutoFit/>
          </a:bodyPr>
          <a:lstStyle/>
          <a:p>
            <a:pPr algn="ctr"/>
            <a:r>
              <a:rPr lang="en-US" sz="2400" dirty="0">
                <a:solidFill>
                  <a:srgbClr val="FFFF00"/>
                </a:solidFill>
              </a:rPr>
              <a:t>Vertices {1, 2, 6, 0, 3, 5, 4} are in T</a:t>
            </a:r>
          </a:p>
        </p:txBody>
      </p:sp>
      <p:cxnSp>
        <p:nvCxnSpPr>
          <p:cNvPr id="14351" name="Straight Connector 15"/>
          <p:cNvCxnSpPr>
            <a:cxnSpLocks noChangeShapeType="1"/>
          </p:cNvCxnSpPr>
          <p:nvPr/>
        </p:nvCxnSpPr>
        <p:spPr bwMode="auto">
          <a:xfrm flipV="1">
            <a:off x="6781800" y="4419600"/>
            <a:ext cx="685800" cy="304800"/>
          </a:xfrm>
          <a:prstGeom prst="line">
            <a:avLst/>
          </a:prstGeom>
          <a:noFill/>
          <a:ln w="12700" algn="ctr">
            <a:solidFill>
              <a:srgbClr val="FF0000"/>
            </a:solidFill>
            <a:round/>
            <a:headEnd type="arrow" w="med" len="med"/>
            <a:tailEnd/>
          </a:ln>
        </p:spPr>
      </p:cxnSp>
      <p:sp>
        <p:nvSpPr>
          <p:cNvPr id="14352" name="TextBox 16"/>
          <p:cNvSpPr txBox="1">
            <a:spLocks noChangeArrowheads="1"/>
          </p:cNvSpPr>
          <p:nvPr/>
        </p:nvSpPr>
        <p:spPr bwMode="auto">
          <a:xfrm>
            <a:off x="7467600" y="4267200"/>
            <a:ext cx="910827" cy="400110"/>
          </a:xfrm>
          <a:prstGeom prst="rect">
            <a:avLst/>
          </a:prstGeom>
          <a:noFill/>
          <a:ln w="9525">
            <a:noFill/>
            <a:miter lim="800000"/>
            <a:headEnd/>
            <a:tailEnd/>
          </a:ln>
        </p:spPr>
        <p:txBody>
          <a:bodyPr wrap="none">
            <a:spAutoFit/>
          </a:bodyPr>
          <a:lstStyle/>
          <a:p>
            <a:r>
              <a:rPr lang="en-US" sz="2000" dirty="0">
                <a:solidFill>
                  <a:srgbClr val="FF0000"/>
                </a:solidFill>
              </a:rPr>
              <a:t>parent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2"/>
          <p:cNvSpPr>
            <a:spLocks noGrp="1"/>
          </p:cNvSpPr>
          <p:nvPr>
            <p:ph type="dt" sz="half" idx="10"/>
          </p:nvPr>
        </p:nvSpPr>
        <p:spPr/>
        <p:txBody>
          <a:bodyPr/>
          <a:lstStyle/>
          <a:p>
            <a:fld id="{48781BBE-4BFC-43BF-B059-DAC53B0E537D}" type="datetime1">
              <a:rPr lang="en-US"/>
              <a:pPr/>
              <a:t>11/18/2017</a:t>
            </a:fld>
            <a:endParaRPr lang="en-US"/>
          </a:p>
        </p:txBody>
      </p:sp>
      <p:sp>
        <p:nvSpPr>
          <p:cNvPr id="131" name="Slide Number Placeholder 4"/>
          <p:cNvSpPr>
            <a:spLocks noGrp="1"/>
          </p:cNvSpPr>
          <p:nvPr>
            <p:ph type="sldNum" sz="quarter" idx="12"/>
          </p:nvPr>
        </p:nvSpPr>
        <p:spPr/>
        <p:txBody>
          <a:bodyPr/>
          <a:lstStyle/>
          <a:p>
            <a:fld id="{7D2ADCCF-D87F-4099-AC5D-002C4579C573}" type="slidenum">
              <a:rPr lang="en-US"/>
              <a:pPr/>
              <a:t>32</a:t>
            </a:fld>
            <a:endParaRPr lang="en-US"/>
          </a:p>
        </p:txBody>
      </p:sp>
      <p:sp>
        <p:nvSpPr>
          <p:cNvPr id="1648642" name="Freeform 2"/>
          <p:cNvSpPr>
            <a:spLocks/>
          </p:cNvSpPr>
          <p:nvPr/>
        </p:nvSpPr>
        <p:spPr bwMode="auto">
          <a:xfrm>
            <a:off x="1858963" y="1266825"/>
            <a:ext cx="1044575" cy="736600"/>
          </a:xfrm>
          <a:custGeom>
            <a:avLst/>
            <a:gdLst/>
            <a:ahLst/>
            <a:cxnLst>
              <a:cxn ang="0">
                <a:pos x="329" y="13"/>
              </a:cxn>
              <a:cxn ang="0">
                <a:pos x="653" y="259"/>
              </a:cxn>
              <a:cxn ang="0">
                <a:pos x="299" y="451"/>
              </a:cxn>
              <a:cxn ang="0">
                <a:pos x="5" y="181"/>
              </a:cxn>
              <a:cxn ang="0">
                <a:pos x="329" y="13"/>
              </a:cxn>
            </a:cxnLst>
            <a:rect l="0" t="0" r="r" b="b"/>
            <a:pathLst>
              <a:path w="658" h="464">
                <a:moveTo>
                  <a:pt x="329" y="13"/>
                </a:moveTo>
                <a:cubicBezTo>
                  <a:pt x="437" y="26"/>
                  <a:pt x="658" y="186"/>
                  <a:pt x="653" y="259"/>
                </a:cubicBezTo>
                <a:cubicBezTo>
                  <a:pt x="647" y="328"/>
                  <a:pt x="407" y="464"/>
                  <a:pt x="299" y="451"/>
                </a:cubicBezTo>
                <a:cubicBezTo>
                  <a:pt x="191" y="438"/>
                  <a:pt x="0" y="254"/>
                  <a:pt x="5" y="181"/>
                </a:cubicBezTo>
                <a:cubicBezTo>
                  <a:pt x="10" y="108"/>
                  <a:pt x="221" y="0"/>
                  <a:pt x="329" y="13"/>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48643" name="Rectangle 3"/>
          <p:cNvSpPr>
            <a:spLocks noGrp="1" noChangeArrowheads="1"/>
          </p:cNvSpPr>
          <p:nvPr>
            <p:ph type="title"/>
          </p:nvPr>
        </p:nvSpPr>
        <p:spPr>
          <a:xfrm>
            <a:off x="457200" y="479425"/>
            <a:ext cx="8229600" cy="755650"/>
          </a:xfrm>
        </p:spPr>
        <p:txBody>
          <a:bodyPr/>
          <a:lstStyle/>
          <a:p>
            <a:r>
              <a:rPr lang="en-US" dirty="0"/>
              <a:t>Another </a:t>
            </a:r>
            <a:r>
              <a:rPr lang="en-US" i="1" dirty="0"/>
              <a:t>Dijkstra </a:t>
            </a:r>
            <a:r>
              <a:rPr lang="en-US" dirty="0"/>
              <a:t>Example (1)</a:t>
            </a:r>
          </a:p>
        </p:txBody>
      </p:sp>
      <p:sp>
        <p:nvSpPr>
          <p:cNvPr id="1648644" name="Oval 4"/>
          <p:cNvSpPr>
            <a:spLocks noChangeAspect="1" noChangeArrowheads="1"/>
          </p:cNvSpPr>
          <p:nvPr/>
        </p:nvSpPr>
        <p:spPr bwMode="auto">
          <a:xfrm rot="21600000">
            <a:off x="2135188" y="2312988"/>
            <a:ext cx="366712"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C</a:t>
            </a:r>
          </a:p>
        </p:txBody>
      </p:sp>
      <p:sp>
        <p:nvSpPr>
          <p:cNvPr id="1648645" name="Oval 5"/>
          <p:cNvSpPr>
            <a:spLocks noChangeAspect="1" noChangeArrowheads="1"/>
          </p:cNvSpPr>
          <p:nvPr/>
        </p:nvSpPr>
        <p:spPr bwMode="auto">
          <a:xfrm rot="21600000">
            <a:off x="762000" y="231298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B</a:t>
            </a:r>
          </a:p>
        </p:txBody>
      </p:sp>
      <p:sp>
        <p:nvSpPr>
          <p:cNvPr id="1648646" name="Oval 6"/>
          <p:cNvSpPr>
            <a:spLocks noChangeAspect="1" noChangeArrowheads="1"/>
          </p:cNvSpPr>
          <p:nvPr/>
        </p:nvSpPr>
        <p:spPr bwMode="auto">
          <a:xfrm rot="21600000">
            <a:off x="2133600" y="1506538"/>
            <a:ext cx="366713"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48647" name="Oval 7"/>
          <p:cNvSpPr>
            <a:spLocks noChangeAspect="1" noChangeArrowheads="1"/>
          </p:cNvSpPr>
          <p:nvPr/>
        </p:nvSpPr>
        <p:spPr bwMode="auto">
          <a:xfrm rot="21600000">
            <a:off x="1371600" y="3121025"/>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648648" name="AutoShape 8"/>
          <p:cNvCxnSpPr>
            <a:cxnSpLocks noChangeAspect="1" noChangeShapeType="1"/>
            <a:stCxn id="1648646" idx="2"/>
            <a:endCxn id="1648645" idx="0"/>
          </p:cNvCxnSpPr>
          <p:nvPr/>
        </p:nvCxnSpPr>
        <p:spPr bwMode="auto">
          <a:xfrm rot="10800000" flipV="1">
            <a:off x="944563" y="1689100"/>
            <a:ext cx="1168400" cy="612775"/>
          </a:xfrm>
          <a:prstGeom prst="curvedConnector2">
            <a:avLst/>
          </a:prstGeom>
          <a:noFill/>
          <a:ln w="38100">
            <a:solidFill>
              <a:schemeClr val="tx2"/>
            </a:solidFill>
            <a:round/>
            <a:headEnd/>
            <a:tailEnd/>
          </a:ln>
          <a:effectLst/>
        </p:spPr>
      </p:cxnSp>
      <p:cxnSp>
        <p:nvCxnSpPr>
          <p:cNvPr id="1648649" name="AutoShape 9"/>
          <p:cNvCxnSpPr>
            <a:cxnSpLocks noChangeAspect="1" noChangeShapeType="1"/>
            <a:stCxn id="1648647" idx="2"/>
            <a:endCxn id="1648645" idx="4"/>
          </p:cNvCxnSpPr>
          <p:nvPr/>
        </p:nvCxnSpPr>
        <p:spPr bwMode="auto">
          <a:xfrm rot="10800000">
            <a:off x="944563" y="2687638"/>
            <a:ext cx="415925" cy="615950"/>
          </a:xfrm>
          <a:prstGeom prst="curvedConnector2">
            <a:avLst/>
          </a:prstGeom>
          <a:noFill/>
          <a:ln w="19050">
            <a:solidFill>
              <a:schemeClr val="tx1"/>
            </a:solidFill>
            <a:round/>
            <a:headEnd/>
            <a:tailEnd/>
          </a:ln>
          <a:effectLst/>
        </p:spPr>
      </p:cxnSp>
      <p:cxnSp>
        <p:nvCxnSpPr>
          <p:cNvPr id="1648650" name="AutoShape 10"/>
          <p:cNvCxnSpPr>
            <a:cxnSpLocks noChangeAspect="1" noChangeShapeType="1"/>
            <a:stCxn id="1648647" idx="6"/>
            <a:endCxn id="1648644" idx="3"/>
          </p:cNvCxnSpPr>
          <p:nvPr/>
        </p:nvCxnSpPr>
        <p:spPr bwMode="auto">
          <a:xfrm flipV="1">
            <a:off x="1746250" y="2635250"/>
            <a:ext cx="441325" cy="668338"/>
          </a:xfrm>
          <a:prstGeom prst="curvedConnector2">
            <a:avLst/>
          </a:prstGeom>
          <a:noFill/>
          <a:ln w="19050">
            <a:solidFill>
              <a:schemeClr val="tx1"/>
            </a:solidFill>
            <a:round/>
            <a:headEnd/>
            <a:tailEnd/>
          </a:ln>
          <a:effectLst/>
        </p:spPr>
      </p:cxnSp>
      <p:cxnSp>
        <p:nvCxnSpPr>
          <p:cNvPr id="1648651" name="AutoShape 11"/>
          <p:cNvCxnSpPr>
            <a:cxnSpLocks noChangeAspect="1" noChangeShapeType="1"/>
            <a:stCxn id="1648646" idx="4"/>
            <a:endCxn id="1648644" idx="0"/>
          </p:cNvCxnSpPr>
          <p:nvPr/>
        </p:nvCxnSpPr>
        <p:spPr bwMode="auto">
          <a:xfrm>
            <a:off x="2316163" y="1890713"/>
            <a:ext cx="1587" cy="411162"/>
          </a:xfrm>
          <a:prstGeom prst="straightConnector1">
            <a:avLst/>
          </a:prstGeom>
          <a:noFill/>
          <a:ln w="38100">
            <a:solidFill>
              <a:schemeClr val="tx2"/>
            </a:solidFill>
            <a:round/>
            <a:headEnd/>
            <a:tailEnd/>
          </a:ln>
          <a:effectLst/>
        </p:spPr>
      </p:cxnSp>
      <p:cxnSp>
        <p:nvCxnSpPr>
          <p:cNvPr id="1648652" name="AutoShape 12"/>
          <p:cNvCxnSpPr>
            <a:cxnSpLocks noChangeAspect="1" noChangeShapeType="1"/>
            <a:stCxn id="1648645" idx="6"/>
            <a:endCxn id="1648644" idx="2"/>
          </p:cNvCxnSpPr>
          <p:nvPr/>
        </p:nvCxnSpPr>
        <p:spPr bwMode="auto">
          <a:xfrm>
            <a:off x="1136650" y="2495550"/>
            <a:ext cx="987425" cy="0"/>
          </a:xfrm>
          <a:prstGeom prst="straightConnector1">
            <a:avLst/>
          </a:prstGeom>
          <a:noFill/>
          <a:ln w="19050">
            <a:solidFill>
              <a:schemeClr val="tx1"/>
            </a:solidFill>
            <a:round/>
            <a:headEnd/>
            <a:tailEnd/>
          </a:ln>
          <a:effectLst/>
        </p:spPr>
      </p:cxnSp>
      <p:sp>
        <p:nvSpPr>
          <p:cNvPr id="1648653" name="Oval 13"/>
          <p:cNvSpPr>
            <a:spLocks noChangeAspect="1" noChangeArrowheads="1"/>
          </p:cNvSpPr>
          <p:nvPr/>
        </p:nvSpPr>
        <p:spPr bwMode="auto">
          <a:xfrm rot="21600000">
            <a:off x="3497263" y="2312988"/>
            <a:ext cx="366712"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cxnSp>
        <p:nvCxnSpPr>
          <p:cNvPr id="1648654" name="AutoShape 14"/>
          <p:cNvCxnSpPr>
            <a:cxnSpLocks noChangeAspect="1" noChangeShapeType="1"/>
            <a:stCxn id="1648657" idx="6"/>
            <a:endCxn id="1648653" idx="4"/>
          </p:cNvCxnSpPr>
          <p:nvPr/>
        </p:nvCxnSpPr>
        <p:spPr bwMode="auto">
          <a:xfrm flipV="1">
            <a:off x="3260725" y="2687638"/>
            <a:ext cx="419100" cy="615950"/>
          </a:xfrm>
          <a:prstGeom prst="curvedConnector2">
            <a:avLst/>
          </a:prstGeom>
          <a:noFill/>
          <a:ln w="19050">
            <a:solidFill>
              <a:schemeClr val="tx1"/>
            </a:solidFill>
            <a:round/>
            <a:headEnd/>
            <a:tailEnd/>
          </a:ln>
          <a:effectLst/>
        </p:spPr>
      </p:cxnSp>
      <p:cxnSp>
        <p:nvCxnSpPr>
          <p:cNvPr id="1648655" name="AutoShape 15"/>
          <p:cNvCxnSpPr>
            <a:cxnSpLocks noChangeAspect="1" noChangeShapeType="1"/>
            <a:stCxn id="1648653" idx="0"/>
            <a:endCxn id="1648646" idx="6"/>
          </p:cNvCxnSpPr>
          <p:nvPr/>
        </p:nvCxnSpPr>
        <p:spPr bwMode="auto">
          <a:xfrm rot="5400000" flipH="1">
            <a:off x="2792412" y="1414463"/>
            <a:ext cx="612775" cy="1162050"/>
          </a:xfrm>
          <a:prstGeom prst="curvedConnector2">
            <a:avLst/>
          </a:prstGeom>
          <a:noFill/>
          <a:ln w="38100">
            <a:solidFill>
              <a:schemeClr val="tx2"/>
            </a:solidFill>
            <a:round/>
            <a:headEnd/>
            <a:tailEnd/>
          </a:ln>
          <a:effectLst/>
        </p:spPr>
      </p:cxnSp>
      <p:cxnSp>
        <p:nvCxnSpPr>
          <p:cNvPr id="1648656" name="AutoShape 16"/>
          <p:cNvCxnSpPr>
            <a:cxnSpLocks noChangeAspect="1" noChangeShapeType="1"/>
            <a:stCxn id="1648644" idx="6"/>
            <a:endCxn id="1648653" idx="2"/>
          </p:cNvCxnSpPr>
          <p:nvPr/>
        </p:nvCxnSpPr>
        <p:spPr bwMode="auto">
          <a:xfrm>
            <a:off x="2509838" y="2495550"/>
            <a:ext cx="976312" cy="0"/>
          </a:xfrm>
          <a:prstGeom prst="straightConnector1">
            <a:avLst/>
          </a:prstGeom>
          <a:noFill/>
          <a:ln w="19050">
            <a:solidFill>
              <a:schemeClr val="tx1"/>
            </a:solidFill>
            <a:round/>
            <a:headEnd/>
            <a:tailEnd/>
          </a:ln>
          <a:effectLst/>
        </p:spPr>
      </p:cxnSp>
      <p:sp>
        <p:nvSpPr>
          <p:cNvPr id="1648657" name="Oval 17"/>
          <p:cNvSpPr>
            <a:spLocks noChangeAspect="1" noChangeArrowheads="1"/>
          </p:cNvSpPr>
          <p:nvPr/>
        </p:nvSpPr>
        <p:spPr bwMode="auto">
          <a:xfrm rot="21600000">
            <a:off x="2886075" y="3121025"/>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cxnSp>
        <p:nvCxnSpPr>
          <p:cNvPr id="1648658" name="AutoShape 18"/>
          <p:cNvCxnSpPr>
            <a:cxnSpLocks noChangeAspect="1" noChangeShapeType="1"/>
            <a:stCxn id="1648644" idx="5"/>
            <a:endCxn id="1648657" idx="2"/>
          </p:cNvCxnSpPr>
          <p:nvPr/>
        </p:nvCxnSpPr>
        <p:spPr bwMode="auto">
          <a:xfrm rot="16200000" flipH="1">
            <a:off x="2327275" y="2755900"/>
            <a:ext cx="668338" cy="427038"/>
          </a:xfrm>
          <a:prstGeom prst="curvedConnector2">
            <a:avLst/>
          </a:prstGeom>
          <a:noFill/>
          <a:ln w="19050">
            <a:solidFill>
              <a:schemeClr val="tx1"/>
            </a:solidFill>
            <a:round/>
            <a:headEnd/>
            <a:tailEnd/>
          </a:ln>
          <a:effectLst/>
        </p:spPr>
      </p:cxnSp>
      <p:sp>
        <p:nvSpPr>
          <p:cNvPr id="1648659" name="AutoShape 19"/>
          <p:cNvSpPr>
            <a:spLocks noChangeArrowheads="1"/>
          </p:cNvSpPr>
          <p:nvPr/>
        </p:nvSpPr>
        <p:spPr bwMode="auto">
          <a:xfrm rot="5400000">
            <a:off x="6557963" y="3473450"/>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
        <p:nvSpPr>
          <p:cNvPr id="1648660" name="AutoShape 20"/>
          <p:cNvSpPr>
            <a:spLocks noChangeArrowheads="1"/>
          </p:cNvSpPr>
          <p:nvPr/>
        </p:nvSpPr>
        <p:spPr bwMode="auto">
          <a:xfrm rot="8100000" flipH="1" flipV="1">
            <a:off x="4014788" y="3449638"/>
            <a:ext cx="1243012" cy="333375"/>
          </a:xfrm>
          <a:prstGeom prst="rightArrow">
            <a:avLst>
              <a:gd name="adj1" fmla="val 50000"/>
              <a:gd name="adj2" fmla="val 93214"/>
            </a:avLst>
          </a:prstGeom>
          <a:solidFill>
            <a:srgbClr val="FFFF00"/>
          </a:solidFill>
          <a:ln w="19050">
            <a:solidFill>
              <a:schemeClr val="tx1"/>
            </a:solidFill>
            <a:miter lim="800000"/>
            <a:headEnd/>
            <a:tailEnd/>
          </a:ln>
          <a:effectLst/>
        </p:spPr>
        <p:txBody>
          <a:bodyPr wrap="none" anchor="ctr"/>
          <a:lstStyle/>
          <a:p>
            <a:endParaRPr lang="en-US"/>
          </a:p>
        </p:txBody>
      </p:sp>
      <p:sp>
        <p:nvSpPr>
          <p:cNvPr id="1648661" name="AutoShape 21"/>
          <p:cNvSpPr>
            <a:spLocks noChangeArrowheads="1"/>
          </p:cNvSpPr>
          <p:nvPr/>
        </p:nvSpPr>
        <p:spPr bwMode="auto">
          <a:xfrm rot="5400000">
            <a:off x="2138363" y="3473450"/>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
        <p:nvSpPr>
          <p:cNvPr id="1648662" name="Text Box 22"/>
          <p:cNvSpPr txBox="1">
            <a:spLocks noChangeArrowheads="1"/>
          </p:cNvSpPr>
          <p:nvPr/>
        </p:nvSpPr>
        <p:spPr bwMode="auto">
          <a:xfrm>
            <a:off x="2368550" y="1277938"/>
            <a:ext cx="298450"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rPr>
              <a:t>0</a:t>
            </a:r>
          </a:p>
        </p:txBody>
      </p:sp>
      <p:sp>
        <p:nvSpPr>
          <p:cNvPr id="1648663" name="Text Box 23"/>
          <p:cNvSpPr txBox="1">
            <a:spLocks noChangeArrowheads="1"/>
          </p:cNvSpPr>
          <p:nvPr/>
        </p:nvSpPr>
        <p:spPr bwMode="auto">
          <a:xfrm>
            <a:off x="3759200" y="2105025"/>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4</a:t>
            </a:r>
          </a:p>
        </p:txBody>
      </p:sp>
      <p:sp>
        <p:nvSpPr>
          <p:cNvPr id="1648664" name="Text Box 24"/>
          <p:cNvSpPr txBox="1">
            <a:spLocks noChangeArrowheads="1"/>
          </p:cNvSpPr>
          <p:nvPr/>
        </p:nvSpPr>
        <p:spPr bwMode="auto">
          <a:xfrm>
            <a:off x="2400300" y="2105025"/>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2</a:t>
            </a:r>
          </a:p>
        </p:txBody>
      </p:sp>
      <p:sp>
        <p:nvSpPr>
          <p:cNvPr id="1648665" name="Text Box 25"/>
          <p:cNvSpPr txBox="1">
            <a:spLocks noChangeArrowheads="1"/>
          </p:cNvSpPr>
          <p:nvPr/>
        </p:nvSpPr>
        <p:spPr bwMode="auto">
          <a:xfrm>
            <a:off x="1028700" y="2105025"/>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8</a:t>
            </a:r>
          </a:p>
        </p:txBody>
      </p:sp>
      <p:sp>
        <p:nvSpPr>
          <p:cNvPr id="1648666" name="Text Box 26"/>
          <p:cNvSpPr txBox="1">
            <a:spLocks noChangeArrowheads="1"/>
          </p:cNvSpPr>
          <p:nvPr/>
        </p:nvSpPr>
        <p:spPr bwMode="auto">
          <a:xfrm>
            <a:off x="1219200" y="2824163"/>
            <a:ext cx="347663" cy="366712"/>
          </a:xfrm>
          <a:prstGeom prst="rect">
            <a:avLst/>
          </a:prstGeom>
          <a:noFill/>
          <a:ln w="19050">
            <a:noFill/>
            <a:miter lim="800000"/>
            <a:headEnd/>
            <a:tailEnd/>
          </a:ln>
          <a:effectLst/>
        </p:spPr>
        <p:txBody>
          <a:bodyPr wrap="none">
            <a:spAutoFit/>
          </a:bodyPr>
          <a:lstStyle/>
          <a:p>
            <a:pPr algn="ctr" eaLnBrk="1" hangingPunct="1"/>
            <a:r>
              <a:rPr lang="en-US" b="1" dirty="0">
                <a:latin typeface="Times New Roman" pitchFamily="18" charset="0"/>
                <a:sym typeface="Symbol" pitchFamily="18" charset="2"/>
              </a:rPr>
              <a:t></a:t>
            </a:r>
          </a:p>
        </p:txBody>
      </p:sp>
      <p:sp>
        <p:nvSpPr>
          <p:cNvPr id="1648667" name="Text Box 27"/>
          <p:cNvSpPr txBox="1">
            <a:spLocks noChangeArrowheads="1"/>
          </p:cNvSpPr>
          <p:nvPr/>
        </p:nvSpPr>
        <p:spPr bwMode="auto">
          <a:xfrm>
            <a:off x="3081338" y="2824163"/>
            <a:ext cx="308644" cy="369332"/>
          </a:xfrm>
          <a:prstGeom prst="rect">
            <a:avLst/>
          </a:prstGeom>
          <a:noFill/>
          <a:ln w="19050">
            <a:noFill/>
            <a:miter lim="800000"/>
            <a:headEnd/>
            <a:tailEnd/>
          </a:ln>
          <a:effectLst/>
        </p:spPr>
        <p:txBody>
          <a:bodyPr wrap="square">
            <a:spAutoFit/>
          </a:bodyPr>
          <a:lstStyle/>
          <a:p>
            <a:pPr algn="ctr" eaLnBrk="1" hangingPunct="1"/>
            <a:r>
              <a:rPr lang="en-US" b="1" dirty="0">
                <a:latin typeface="Times New Roman" pitchFamily="18" charset="0"/>
                <a:sym typeface="Symbol" pitchFamily="18" charset="2"/>
              </a:rPr>
              <a:t></a:t>
            </a:r>
          </a:p>
        </p:txBody>
      </p:sp>
      <p:sp>
        <p:nvSpPr>
          <p:cNvPr id="1648668" name="Text Box 28"/>
          <p:cNvSpPr txBox="1">
            <a:spLocks noChangeArrowheads="1"/>
          </p:cNvSpPr>
          <p:nvPr/>
        </p:nvSpPr>
        <p:spPr bwMode="auto">
          <a:xfrm>
            <a:off x="3206750" y="1520825"/>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rPr>
              <a:t>4</a:t>
            </a:r>
          </a:p>
        </p:txBody>
      </p:sp>
      <p:sp>
        <p:nvSpPr>
          <p:cNvPr id="1648669" name="Text Box 29"/>
          <p:cNvSpPr txBox="1">
            <a:spLocks noChangeArrowheads="1"/>
          </p:cNvSpPr>
          <p:nvPr/>
        </p:nvSpPr>
        <p:spPr bwMode="auto">
          <a:xfrm>
            <a:off x="1066800" y="158273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8</a:t>
            </a:r>
          </a:p>
        </p:txBody>
      </p:sp>
      <p:sp>
        <p:nvSpPr>
          <p:cNvPr id="1648670" name="Text Box 30"/>
          <p:cNvSpPr txBox="1">
            <a:spLocks noChangeArrowheads="1"/>
          </p:cNvSpPr>
          <p:nvPr/>
        </p:nvSpPr>
        <p:spPr bwMode="auto">
          <a:xfrm>
            <a:off x="1447800" y="21923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48671" name="Text Box 31"/>
          <p:cNvSpPr txBox="1">
            <a:spLocks noChangeArrowheads="1"/>
          </p:cNvSpPr>
          <p:nvPr/>
        </p:nvSpPr>
        <p:spPr bwMode="auto">
          <a:xfrm>
            <a:off x="2895600" y="21923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1</a:t>
            </a:r>
          </a:p>
        </p:txBody>
      </p:sp>
      <p:sp>
        <p:nvSpPr>
          <p:cNvPr id="1648672" name="Text Box 32"/>
          <p:cNvSpPr txBox="1">
            <a:spLocks noChangeArrowheads="1"/>
          </p:cNvSpPr>
          <p:nvPr/>
        </p:nvSpPr>
        <p:spPr bwMode="auto">
          <a:xfrm>
            <a:off x="762000" y="29924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2</a:t>
            </a:r>
          </a:p>
        </p:txBody>
      </p:sp>
      <p:sp>
        <p:nvSpPr>
          <p:cNvPr id="1648673" name="Text Box 33"/>
          <p:cNvSpPr txBox="1">
            <a:spLocks noChangeArrowheads="1"/>
          </p:cNvSpPr>
          <p:nvPr/>
        </p:nvSpPr>
        <p:spPr bwMode="auto">
          <a:xfrm>
            <a:off x="3505200" y="29924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5</a:t>
            </a:r>
          </a:p>
        </p:txBody>
      </p:sp>
      <p:sp>
        <p:nvSpPr>
          <p:cNvPr id="1648674" name="Text Box 34"/>
          <p:cNvSpPr txBox="1">
            <a:spLocks noChangeArrowheads="1"/>
          </p:cNvSpPr>
          <p:nvPr/>
        </p:nvSpPr>
        <p:spPr bwMode="auto">
          <a:xfrm>
            <a:off x="1981200" y="188753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48675" name="Text Box 35"/>
          <p:cNvSpPr txBox="1">
            <a:spLocks noChangeArrowheads="1"/>
          </p:cNvSpPr>
          <p:nvPr/>
        </p:nvSpPr>
        <p:spPr bwMode="auto">
          <a:xfrm>
            <a:off x="1828800" y="27257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3</a:t>
            </a:r>
          </a:p>
        </p:txBody>
      </p:sp>
      <p:sp>
        <p:nvSpPr>
          <p:cNvPr id="1648676" name="Text Box 36"/>
          <p:cNvSpPr txBox="1">
            <a:spLocks noChangeArrowheads="1"/>
          </p:cNvSpPr>
          <p:nvPr/>
        </p:nvSpPr>
        <p:spPr bwMode="auto">
          <a:xfrm>
            <a:off x="2476500" y="27257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9</a:t>
            </a:r>
          </a:p>
        </p:txBody>
      </p:sp>
      <p:sp>
        <p:nvSpPr>
          <p:cNvPr id="1648677" name="Freeform 37"/>
          <p:cNvSpPr>
            <a:spLocks/>
          </p:cNvSpPr>
          <p:nvPr/>
        </p:nvSpPr>
        <p:spPr bwMode="auto">
          <a:xfrm>
            <a:off x="1803400" y="3981450"/>
            <a:ext cx="1073150" cy="1536700"/>
          </a:xfrm>
          <a:custGeom>
            <a:avLst/>
            <a:gdLst/>
            <a:ahLst/>
            <a:cxnLst>
              <a:cxn ang="0">
                <a:pos x="370" y="7"/>
              </a:cxn>
              <a:cxn ang="0">
                <a:pos x="640" y="181"/>
              </a:cxn>
              <a:cxn ang="0">
                <a:pos x="586" y="661"/>
              </a:cxn>
              <a:cxn ang="0">
                <a:pos x="316" y="961"/>
              </a:cxn>
              <a:cxn ang="0">
                <a:pos x="58" y="619"/>
              </a:cxn>
              <a:cxn ang="0">
                <a:pos x="52" y="139"/>
              </a:cxn>
              <a:cxn ang="0">
                <a:pos x="370" y="7"/>
              </a:cxn>
            </a:cxnLst>
            <a:rect l="0" t="0" r="r" b="b"/>
            <a:pathLst>
              <a:path w="676" h="968">
                <a:moveTo>
                  <a:pt x="370" y="7"/>
                </a:moveTo>
                <a:cubicBezTo>
                  <a:pt x="468" y="14"/>
                  <a:pt x="604" y="72"/>
                  <a:pt x="640" y="181"/>
                </a:cubicBezTo>
                <a:cubicBezTo>
                  <a:pt x="676" y="290"/>
                  <a:pt x="640" y="531"/>
                  <a:pt x="586" y="661"/>
                </a:cubicBezTo>
                <a:cubicBezTo>
                  <a:pt x="532" y="791"/>
                  <a:pt x="404" y="968"/>
                  <a:pt x="316" y="961"/>
                </a:cubicBezTo>
                <a:cubicBezTo>
                  <a:pt x="228" y="954"/>
                  <a:pt x="102" y="756"/>
                  <a:pt x="58" y="619"/>
                </a:cubicBezTo>
                <a:cubicBezTo>
                  <a:pt x="14" y="482"/>
                  <a:pt x="0" y="241"/>
                  <a:pt x="52" y="139"/>
                </a:cubicBezTo>
                <a:cubicBezTo>
                  <a:pt x="104" y="37"/>
                  <a:pt x="272" y="0"/>
                  <a:pt x="370" y="7"/>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48678" name="Oval 38"/>
          <p:cNvSpPr>
            <a:spLocks noChangeAspect="1" noChangeArrowheads="1"/>
          </p:cNvSpPr>
          <p:nvPr/>
        </p:nvSpPr>
        <p:spPr bwMode="auto">
          <a:xfrm rot="21600000">
            <a:off x="2116138" y="499110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sp>
        <p:nvSpPr>
          <p:cNvPr id="1648679" name="Oval 39"/>
          <p:cNvSpPr>
            <a:spLocks noChangeAspect="1" noChangeArrowheads="1"/>
          </p:cNvSpPr>
          <p:nvPr/>
        </p:nvSpPr>
        <p:spPr bwMode="auto">
          <a:xfrm rot="21600000">
            <a:off x="742950" y="4991100"/>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B</a:t>
            </a:r>
          </a:p>
        </p:txBody>
      </p:sp>
      <p:sp>
        <p:nvSpPr>
          <p:cNvPr id="1648680" name="Oval 40"/>
          <p:cNvSpPr>
            <a:spLocks noChangeAspect="1" noChangeArrowheads="1"/>
          </p:cNvSpPr>
          <p:nvPr/>
        </p:nvSpPr>
        <p:spPr bwMode="auto">
          <a:xfrm rot="21600000">
            <a:off x="2114550" y="418465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48681" name="Oval 41"/>
          <p:cNvSpPr>
            <a:spLocks noChangeAspect="1" noChangeArrowheads="1"/>
          </p:cNvSpPr>
          <p:nvPr/>
        </p:nvSpPr>
        <p:spPr bwMode="auto">
          <a:xfrm rot="21600000">
            <a:off x="1352550" y="579913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648682" name="AutoShape 42"/>
          <p:cNvCxnSpPr>
            <a:cxnSpLocks noChangeAspect="1" noChangeShapeType="1"/>
            <a:stCxn id="1648680" idx="2"/>
            <a:endCxn id="1648679" idx="0"/>
          </p:cNvCxnSpPr>
          <p:nvPr/>
        </p:nvCxnSpPr>
        <p:spPr bwMode="auto">
          <a:xfrm rot="10800000" flipV="1">
            <a:off x="925513" y="4367213"/>
            <a:ext cx="1168400" cy="612775"/>
          </a:xfrm>
          <a:prstGeom prst="curvedConnector2">
            <a:avLst/>
          </a:prstGeom>
          <a:noFill/>
          <a:ln w="38100">
            <a:solidFill>
              <a:schemeClr val="tx2"/>
            </a:solidFill>
            <a:round/>
            <a:headEnd/>
            <a:tailEnd/>
          </a:ln>
          <a:effectLst/>
        </p:spPr>
      </p:cxnSp>
      <p:cxnSp>
        <p:nvCxnSpPr>
          <p:cNvPr id="1648683" name="AutoShape 43"/>
          <p:cNvCxnSpPr>
            <a:cxnSpLocks noChangeAspect="1" noChangeShapeType="1"/>
            <a:stCxn id="1648681" idx="2"/>
            <a:endCxn id="1648679" idx="4"/>
          </p:cNvCxnSpPr>
          <p:nvPr/>
        </p:nvCxnSpPr>
        <p:spPr bwMode="auto">
          <a:xfrm rot="10800000">
            <a:off x="925513" y="5365750"/>
            <a:ext cx="415925" cy="615950"/>
          </a:xfrm>
          <a:prstGeom prst="curvedConnector2">
            <a:avLst/>
          </a:prstGeom>
          <a:noFill/>
          <a:ln w="19050">
            <a:solidFill>
              <a:schemeClr val="tx1"/>
            </a:solidFill>
            <a:round/>
            <a:headEnd/>
            <a:tailEnd/>
          </a:ln>
          <a:effectLst/>
        </p:spPr>
      </p:cxnSp>
      <p:cxnSp>
        <p:nvCxnSpPr>
          <p:cNvPr id="1648684" name="AutoShape 44"/>
          <p:cNvCxnSpPr>
            <a:cxnSpLocks noChangeAspect="1" noChangeShapeType="1"/>
            <a:stCxn id="1648681" idx="6"/>
            <a:endCxn id="1648678" idx="3"/>
          </p:cNvCxnSpPr>
          <p:nvPr/>
        </p:nvCxnSpPr>
        <p:spPr bwMode="auto">
          <a:xfrm flipV="1">
            <a:off x="1727200" y="5322888"/>
            <a:ext cx="441325" cy="658812"/>
          </a:xfrm>
          <a:prstGeom prst="curvedConnector2">
            <a:avLst/>
          </a:prstGeom>
          <a:noFill/>
          <a:ln w="38100">
            <a:solidFill>
              <a:schemeClr val="tx2"/>
            </a:solidFill>
            <a:round/>
            <a:headEnd/>
            <a:tailEnd/>
          </a:ln>
          <a:effectLst/>
        </p:spPr>
      </p:cxnSp>
      <p:cxnSp>
        <p:nvCxnSpPr>
          <p:cNvPr id="1648685" name="AutoShape 45"/>
          <p:cNvCxnSpPr>
            <a:cxnSpLocks noChangeAspect="1" noChangeShapeType="1"/>
            <a:stCxn id="1648680" idx="4"/>
            <a:endCxn id="1648678" idx="0"/>
          </p:cNvCxnSpPr>
          <p:nvPr/>
        </p:nvCxnSpPr>
        <p:spPr bwMode="auto">
          <a:xfrm>
            <a:off x="2297113" y="4568825"/>
            <a:ext cx="1587" cy="401638"/>
          </a:xfrm>
          <a:prstGeom prst="straightConnector1">
            <a:avLst/>
          </a:prstGeom>
          <a:noFill/>
          <a:ln w="38100">
            <a:solidFill>
              <a:schemeClr val="tx2"/>
            </a:solidFill>
            <a:round/>
            <a:headEnd/>
            <a:tailEnd/>
          </a:ln>
          <a:effectLst/>
        </p:spPr>
      </p:cxnSp>
      <p:cxnSp>
        <p:nvCxnSpPr>
          <p:cNvPr id="1648686" name="AutoShape 46"/>
          <p:cNvCxnSpPr>
            <a:cxnSpLocks noChangeAspect="1" noChangeShapeType="1"/>
            <a:stCxn id="1648679" idx="6"/>
            <a:endCxn id="1648678" idx="2"/>
          </p:cNvCxnSpPr>
          <p:nvPr/>
        </p:nvCxnSpPr>
        <p:spPr bwMode="auto">
          <a:xfrm>
            <a:off x="1117600" y="5173663"/>
            <a:ext cx="977900" cy="0"/>
          </a:xfrm>
          <a:prstGeom prst="straightConnector1">
            <a:avLst/>
          </a:prstGeom>
          <a:noFill/>
          <a:ln w="38100">
            <a:solidFill>
              <a:schemeClr val="tx1"/>
            </a:solidFill>
            <a:prstDash val="dash"/>
            <a:round/>
            <a:headEnd/>
            <a:tailEnd/>
          </a:ln>
          <a:effectLst/>
        </p:spPr>
      </p:cxnSp>
      <p:sp>
        <p:nvSpPr>
          <p:cNvPr id="1648687" name="Oval 47"/>
          <p:cNvSpPr>
            <a:spLocks noChangeAspect="1" noChangeArrowheads="1"/>
          </p:cNvSpPr>
          <p:nvPr/>
        </p:nvSpPr>
        <p:spPr bwMode="auto">
          <a:xfrm rot="21600000">
            <a:off x="3478213" y="4991100"/>
            <a:ext cx="366712"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cxnSp>
        <p:nvCxnSpPr>
          <p:cNvPr id="1648688" name="AutoShape 48"/>
          <p:cNvCxnSpPr>
            <a:cxnSpLocks noChangeAspect="1" noChangeShapeType="1"/>
            <a:stCxn id="1648691" idx="6"/>
            <a:endCxn id="1648687" idx="4"/>
          </p:cNvCxnSpPr>
          <p:nvPr/>
        </p:nvCxnSpPr>
        <p:spPr bwMode="auto">
          <a:xfrm flipV="1">
            <a:off x="3241675" y="5365750"/>
            <a:ext cx="419100" cy="615950"/>
          </a:xfrm>
          <a:prstGeom prst="curvedConnector2">
            <a:avLst/>
          </a:prstGeom>
          <a:noFill/>
          <a:ln w="19050">
            <a:solidFill>
              <a:schemeClr val="tx1"/>
            </a:solidFill>
            <a:round/>
            <a:headEnd/>
            <a:tailEnd/>
          </a:ln>
          <a:effectLst/>
        </p:spPr>
      </p:cxnSp>
      <p:cxnSp>
        <p:nvCxnSpPr>
          <p:cNvPr id="1648689" name="AutoShape 49"/>
          <p:cNvCxnSpPr>
            <a:cxnSpLocks noChangeAspect="1" noChangeShapeType="1"/>
            <a:stCxn id="1648687" idx="0"/>
            <a:endCxn id="1648680" idx="6"/>
          </p:cNvCxnSpPr>
          <p:nvPr/>
        </p:nvCxnSpPr>
        <p:spPr bwMode="auto">
          <a:xfrm rot="5400000" flipH="1">
            <a:off x="2773362" y="4092576"/>
            <a:ext cx="612775" cy="1162050"/>
          </a:xfrm>
          <a:prstGeom prst="curvedConnector2">
            <a:avLst/>
          </a:prstGeom>
          <a:noFill/>
          <a:ln w="38100">
            <a:solidFill>
              <a:schemeClr val="tx1"/>
            </a:solidFill>
            <a:prstDash val="dash"/>
            <a:round/>
            <a:headEnd/>
            <a:tailEnd/>
          </a:ln>
          <a:effectLst/>
        </p:spPr>
      </p:cxnSp>
      <p:cxnSp>
        <p:nvCxnSpPr>
          <p:cNvPr id="1648690" name="AutoShape 50"/>
          <p:cNvCxnSpPr>
            <a:cxnSpLocks noChangeAspect="1" noChangeShapeType="1"/>
            <a:stCxn id="1648678" idx="6"/>
            <a:endCxn id="1648687" idx="2"/>
          </p:cNvCxnSpPr>
          <p:nvPr/>
        </p:nvCxnSpPr>
        <p:spPr bwMode="auto">
          <a:xfrm>
            <a:off x="2500313" y="5173663"/>
            <a:ext cx="966787" cy="0"/>
          </a:xfrm>
          <a:prstGeom prst="straightConnector1">
            <a:avLst/>
          </a:prstGeom>
          <a:noFill/>
          <a:ln w="38100">
            <a:solidFill>
              <a:schemeClr val="tx2"/>
            </a:solidFill>
            <a:round/>
            <a:headEnd/>
            <a:tailEnd/>
          </a:ln>
          <a:effectLst/>
        </p:spPr>
      </p:cxnSp>
      <p:sp>
        <p:nvSpPr>
          <p:cNvPr id="1648691" name="Oval 51"/>
          <p:cNvSpPr>
            <a:spLocks noChangeAspect="1" noChangeArrowheads="1"/>
          </p:cNvSpPr>
          <p:nvPr/>
        </p:nvSpPr>
        <p:spPr bwMode="auto">
          <a:xfrm rot="21600000">
            <a:off x="2867025" y="579913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cxnSp>
        <p:nvCxnSpPr>
          <p:cNvPr id="1648692" name="AutoShape 52"/>
          <p:cNvCxnSpPr>
            <a:cxnSpLocks noChangeAspect="1" noChangeShapeType="1"/>
            <a:stCxn id="1648678" idx="5"/>
            <a:endCxn id="1648691" idx="2"/>
          </p:cNvCxnSpPr>
          <p:nvPr/>
        </p:nvCxnSpPr>
        <p:spPr bwMode="auto">
          <a:xfrm rot="16200000" flipH="1">
            <a:off x="2312988" y="5438775"/>
            <a:ext cx="658812" cy="427038"/>
          </a:xfrm>
          <a:prstGeom prst="curvedConnector2">
            <a:avLst/>
          </a:prstGeom>
          <a:noFill/>
          <a:ln w="38100">
            <a:solidFill>
              <a:schemeClr val="tx2"/>
            </a:solidFill>
            <a:round/>
            <a:headEnd/>
            <a:tailEnd/>
          </a:ln>
          <a:effectLst/>
        </p:spPr>
      </p:cxnSp>
      <p:sp>
        <p:nvSpPr>
          <p:cNvPr id="1648693" name="Text Box 53"/>
          <p:cNvSpPr txBox="1">
            <a:spLocks noChangeArrowheads="1"/>
          </p:cNvSpPr>
          <p:nvPr/>
        </p:nvSpPr>
        <p:spPr bwMode="auto">
          <a:xfrm>
            <a:off x="2349500" y="3956050"/>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rPr>
              <a:t>0</a:t>
            </a:r>
          </a:p>
        </p:txBody>
      </p:sp>
      <p:sp>
        <p:nvSpPr>
          <p:cNvPr id="1648694" name="Text Box 54"/>
          <p:cNvSpPr txBox="1">
            <a:spLocks noChangeArrowheads="1"/>
          </p:cNvSpPr>
          <p:nvPr/>
        </p:nvSpPr>
        <p:spPr bwMode="auto">
          <a:xfrm>
            <a:off x="3740150" y="4783138"/>
            <a:ext cx="298450"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3</a:t>
            </a:r>
          </a:p>
        </p:txBody>
      </p:sp>
      <p:sp>
        <p:nvSpPr>
          <p:cNvPr id="1648695" name="Text Box 55"/>
          <p:cNvSpPr txBox="1">
            <a:spLocks noChangeArrowheads="1"/>
          </p:cNvSpPr>
          <p:nvPr/>
        </p:nvSpPr>
        <p:spPr bwMode="auto">
          <a:xfrm>
            <a:off x="2381250" y="4783138"/>
            <a:ext cx="298450"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2</a:t>
            </a:r>
          </a:p>
        </p:txBody>
      </p:sp>
      <p:sp>
        <p:nvSpPr>
          <p:cNvPr id="1648696" name="Text Box 56"/>
          <p:cNvSpPr txBox="1">
            <a:spLocks noChangeArrowheads="1"/>
          </p:cNvSpPr>
          <p:nvPr/>
        </p:nvSpPr>
        <p:spPr bwMode="auto">
          <a:xfrm>
            <a:off x="1009650" y="478313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8</a:t>
            </a:r>
          </a:p>
        </p:txBody>
      </p:sp>
      <p:sp>
        <p:nvSpPr>
          <p:cNvPr id="1648697" name="Text Box 57"/>
          <p:cNvSpPr txBox="1">
            <a:spLocks noChangeArrowheads="1"/>
          </p:cNvSpPr>
          <p:nvPr/>
        </p:nvSpPr>
        <p:spPr bwMode="auto">
          <a:xfrm>
            <a:off x="1282700" y="550703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5</a:t>
            </a:r>
          </a:p>
        </p:txBody>
      </p:sp>
      <p:sp>
        <p:nvSpPr>
          <p:cNvPr id="1648698" name="Text Box 58"/>
          <p:cNvSpPr txBox="1">
            <a:spLocks noChangeArrowheads="1"/>
          </p:cNvSpPr>
          <p:nvPr/>
        </p:nvSpPr>
        <p:spPr bwMode="auto">
          <a:xfrm>
            <a:off x="3028950" y="5507038"/>
            <a:ext cx="412750"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11</a:t>
            </a:r>
          </a:p>
        </p:txBody>
      </p:sp>
      <p:sp>
        <p:nvSpPr>
          <p:cNvPr id="1648699" name="Text Box 59"/>
          <p:cNvSpPr txBox="1">
            <a:spLocks noChangeArrowheads="1"/>
          </p:cNvSpPr>
          <p:nvPr/>
        </p:nvSpPr>
        <p:spPr bwMode="auto">
          <a:xfrm>
            <a:off x="3187700" y="419893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4</a:t>
            </a:r>
          </a:p>
        </p:txBody>
      </p:sp>
      <p:sp>
        <p:nvSpPr>
          <p:cNvPr id="1648700" name="Text Box 60"/>
          <p:cNvSpPr txBox="1">
            <a:spLocks noChangeArrowheads="1"/>
          </p:cNvSpPr>
          <p:nvPr/>
        </p:nvSpPr>
        <p:spPr bwMode="auto">
          <a:xfrm>
            <a:off x="1047750" y="42608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8</a:t>
            </a:r>
          </a:p>
        </p:txBody>
      </p:sp>
      <p:sp>
        <p:nvSpPr>
          <p:cNvPr id="1648701" name="Text Box 61"/>
          <p:cNvSpPr txBox="1">
            <a:spLocks noChangeArrowheads="1"/>
          </p:cNvSpPr>
          <p:nvPr/>
        </p:nvSpPr>
        <p:spPr bwMode="auto">
          <a:xfrm>
            <a:off x="1428750" y="487045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48702" name="Text Box 62"/>
          <p:cNvSpPr txBox="1">
            <a:spLocks noChangeArrowheads="1"/>
          </p:cNvSpPr>
          <p:nvPr/>
        </p:nvSpPr>
        <p:spPr bwMode="auto">
          <a:xfrm>
            <a:off x="2876550" y="48704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1</a:t>
            </a:r>
          </a:p>
        </p:txBody>
      </p:sp>
      <p:sp>
        <p:nvSpPr>
          <p:cNvPr id="1648703" name="Text Box 63"/>
          <p:cNvSpPr txBox="1">
            <a:spLocks noChangeArrowheads="1"/>
          </p:cNvSpPr>
          <p:nvPr/>
        </p:nvSpPr>
        <p:spPr bwMode="auto">
          <a:xfrm>
            <a:off x="742950" y="567055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2</a:t>
            </a:r>
          </a:p>
        </p:txBody>
      </p:sp>
      <p:sp>
        <p:nvSpPr>
          <p:cNvPr id="1648704" name="Text Box 64"/>
          <p:cNvSpPr txBox="1">
            <a:spLocks noChangeArrowheads="1"/>
          </p:cNvSpPr>
          <p:nvPr/>
        </p:nvSpPr>
        <p:spPr bwMode="auto">
          <a:xfrm>
            <a:off x="3486150" y="567055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5</a:t>
            </a:r>
          </a:p>
        </p:txBody>
      </p:sp>
      <p:sp>
        <p:nvSpPr>
          <p:cNvPr id="1648705" name="Text Box 65"/>
          <p:cNvSpPr txBox="1">
            <a:spLocks noChangeArrowheads="1"/>
          </p:cNvSpPr>
          <p:nvPr/>
        </p:nvSpPr>
        <p:spPr bwMode="auto">
          <a:xfrm>
            <a:off x="1962150" y="45656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48706" name="Text Box 66"/>
          <p:cNvSpPr txBox="1">
            <a:spLocks noChangeArrowheads="1"/>
          </p:cNvSpPr>
          <p:nvPr/>
        </p:nvSpPr>
        <p:spPr bwMode="auto">
          <a:xfrm>
            <a:off x="1809750" y="54038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3</a:t>
            </a:r>
          </a:p>
        </p:txBody>
      </p:sp>
      <p:sp>
        <p:nvSpPr>
          <p:cNvPr id="1648707" name="Text Box 67"/>
          <p:cNvSpPr txBox="1">
            <a:spLocks noChangeArrowheads="1"/>
          </p:cNvSpPr>
          <p:nvPr/>
        </p:nvSpPr>
        <p:spPr bwMode="auto">
          <a:xfrm>
            <a:off x="2457450" y="54038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9</a:t>
            </a:r>
          </a:p>
        </p:txBody>
      </p:sp>
      <p:sp>
        <p:nvSpPr>
          <p:cNvPr id="1648709" name="Freeform 69"/>
          <p:cNvSpPr>
            <a:spLocks/>
          </p:cNvSpPr>
          <p:nvPr/>
        </p:nvSpPr>
        <p:spPr bwMode="auto">
          <a:xfrm>
            <a:off x="6224588" y="1295400"/>
            <a:ext cx="2347912" cy="1654175"/>
          </a:xfrm>
          <a:custGeom>
            <a:avLst/>
            <a:gdLst/>
            <a:ahLst/>
            <a:cxnLst>
              <a:cxn ang="0">
                <a:pos x="447" y="23"/>
              </a:cxn>
              <a:cxn ang="0">
                <a:pos x="1113" y="149"/>
              </a:cxn>
              <a:cxn ang="0">
                <a:pos x="1413" y="917"/>
              </a:cxn>
              <a:cxn ang="0">
                <a:pos x="717" y="899"/>
              </a:cxn>
              <a:cxn ang="0">
                <a:pos x="249" y="983"/>
              </a:cxn>
              <a:cxn ang="0">
                <a:pos x="69" y="646"/>
              </a:cxn>
              <a:cxn ang="0">
                <a:pos x="63" y="166"/>
              </a:cxn>
              <a:cxn ang="0">
                <a:pos x="447" y="23"/>
              </a:cxn>
            </a:cxnLst>
            <a:rect l="0" t="0" r="r" b="b"/>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48710" name="Oval 70"/>
          <p:cNvSpPr>
            <a:spLocks noChangeAspect="1" noChangeArrowheads="1"/>
          </p:cNvSpPr>
          <p:nvPr/>
        </p:nvSpPr>
        <p:spPr bwMode="auto">
          <a:xfrm rot="21600000">
            <a:off x="6554788" y="2347913"/>
            <a:ext cx="366712"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sp>
        <p:nvSpPr>
          <p:cNvPr id="1648711" name="Oval 71"/>
          <p:cNvSpPr>
            <a:spLocks noChangeAspect="1" noChangeArrowheads="1"/>
          </p:cNvSpPr>
          <p:nvPr/>
        </p:nvSpPr>
        <p:spPr bwMode="auto">
          <a:xfrm rot="21600000">
            <a:off x="5181600" y="2347913"/>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B</a:t>
            </a:r>
          </a:p>
        </p:txBody>
      </p:sp>
      <p:sp>
        <p:nvSpPr>
          <p:cNvPr id="1648712" name="Oval 72"/>
          <p:cNvSpPr>
            <a:spLocks noChangeAspect="1" noChangeArrowheads="1"/>
          </p:cNvSpPr>
          <p:nvPr/>
        </p:nvSpPr>
        <p:spPr bwMode="auto">
          <a:xfrm rot="21600000">
            <a:off x="6553200" y="1541463"/>
            <a:ext cx="366713"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48713" name="Oval 73"/>
          <p:cNvSpPr>
            <a:spLocks noChangeAspect="1" noChangeArrowheads="1"/>
          </p:cNvSpPr>
          <p:nvPr/>
        </p:nvSpPr>
        <p:spPr bwMode="auto">
          <a:xfrm rot="21600000">
            <a:off x="5791200" y="3155950"/>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648714" name="AutoShape 74"/>
          <p:cNvCxnSpPr>
            <a:cxnSpLocks noChangeAspect="1" noChangeShapeType="1"/>
            <a:stCxn id="1648712" idx="2"/>
            <a:endCxn id="1648711" idx="0"/>
          </p:cNvCxnSpPr>
          <p:nvPr/>
        </p:nvCxnSpPr>
        <p:spPr bwMode="auto">
          <a:xfrm rot="10800000" flipV="1">
            <a:off x="5364163" y="1724025"/>
            <a:ext cx="1168400" cy="612775"/>
          </a:xfrm>
          <a:prstGeom prst="curvedConnector2">
            <a:avLst/>
          </a:prstGeom>
          <a:noFill/>
          <a:ln w="38100">
            <a:solidFill>
              <a:schemeClr val="tx2"/>
            </a:solidFill>
            <a:round/>
            <a:headEnd/>
            <a:tailEnd/>
          </a:ln>
          <a:effectLst/>
        </p:spPr>
      </p:cxnSp>
      <p:cxnSp>
        <p:nvCxnSpPr>
          <p:cNvPr id="1648715" name="AutoShape 75"/>
          <p:cNvCxnSpPr>
            <a:cxnSpLocks noChangeAspect="1" noChangeShapeType="1"/>
            <a:stCxn id="1648713" idx="2"/>
            <a:endCxn id="1648711" idx="4"/>
          </p:cNvCxnSpPr>
          <p:nvPr/>
        </p:nvCxnSpPr>
        <p:spPr bwMode="auto">
          <a:xfrm rot="10800000">
            <a:off x="5364163" y="2722563"/>
            <a:ext cx="415925" cy="615950"/>
          </a:xfrm>
          <a:prstGeom prst="curvedConnector2">
            <a:avLst/>
          </a:prstGeom>
          <a:noFill/>
          <a:ln w="19050">
            <a:solidFill>
              <a:schemeClr val="tx1"/>
            </a:solidFill>
            <a:round/>
            <a:headEnd/>
            <a:tailEnd/>
          </a:ln>
          <a:effectLst/>
        </p:spPr>
      </p:cxnSp>
      <p:cxnSp>
        <p:nvCxnSpPr>
          <p:cNvPr id="1648716" name="AutoShape 76"/>
          <p:cNvCxnSpPr>
            <a:cxnSpLocks noChangeAspect="1" noChangeShapeType="1"/>
            <a:stCxn id="1648713" idx="6"/>
            <a:endCxn id="1648710" idx="3"/>
          </p:cNvCxnSpPr>
          <p:nvPr/>
        </p:nvCxnSpPr>
        <p:spPr bwMode="auto">
          <a:xfrm flipV="1">
            <a:off x="6165850" y="2679700"/>
            <a:ext cx="441325" cy="658813"/>
          </a:xfrm>
          <a:prstGeom prst="curvedConnector2">
            <a:avLst/>
          </a:prstGeom>
          <a:noFill/>
          <a:ln w="38100">
            <a:solidFill>
              <a:schemeClr val="tx2"/>
            </a:solidFill>
            <a:round/>
            <a:headEnd/>
            <a:tailEnd/>
          </a:ln>
          <a:effectLst/>
        </p:spPr>
      </p:cxnSp>
      <p:cxnSp>
        <p:nvCxnSpPr>
          <p:cNvPr id="1648717" name="AutoShape 77"/>
          <p:cNvCxnSpPr>
            <a:cxnSpLocks noChangeAspect="1" noChangeShapeType="1"/>
            <a:stCxn id="1648712" idx="4"/>
            <a:endCxn id="1648710" idx="0"/>
          </p:cNvCxnSpPr>
          <p:nvPr/>
        </p:nvCxnSpPr>
        <p:spPr bwMode="auto">
          <a:xfrm>
            <a:off x="6735763" y="1925638"/>
            <a:ext cx="1587" cy="401637"/>
          </a:xfrm>
          <a:prstGeom prst="straightConnector1">
            <a:avLst/>
          </a:prstGeom>
          <a:noFill/>
          <a:ln w="38100">
            <a:solidFill>
              <a:schemeClr val="tx2"/>
            </a:solidFill>
            <a:round/>
            <a:headEnd/>
            <a:tailEnd/>
          </a:ln>
          <a:effectLst/>
        </p:spPr>
      </p:cxnSp>
      <p:cxnSp>
        <p:nvCxnSpPr>
          <p:cNvPr id="1648718" name="AutoShape 78"/>
          <p:cNvCxnSpPr>
            <a:cxnSpLocks noChangeAspect="1" noChangeShapeType="1"/>
            <a:stCxn id="1648711" idx="6"/>
            <a:endCxn id="1648710" idx="2"/>
          </p:cNvCxnSpPr>
          <p:nvPr/>
        </p:nvCxnSpPr>
        <p:spPr bwMode="auto">
          <a:xfrm>
            <a:off x="5556250" y="2530475"/>
            <a:ext cx="977900" cy="0"/>
          </a:xfrm>
          <a:prstGeom prst="straightConnector1">
            <a:avLst/>
          </a:prstGeom>
          <a:noFill/>
          <a:ln w="38100">
            <a:solidFill>
              <a:schemeClr val="tx1"/>
            </a:solidFill>
            <a:prstDash val="dash"/>
            <a:round/>
            <a:headEnd/>
            <a:tailEnd/>
          </a:ln>
          <a:effectLst/>
        </p:spPr>
      </p:cxnSp>
      <p:sp>
        <p:nvSpPr>
          <p:cNvPr id="1648719" name="Oval 79"/>
          <p:cNvSpPr>
            <a:spLocks noChangeAspect="1" noChangeArrowheads="1"/>
          </p:cNvSpPr>
          <p:nvPr/>
        </p:nvSpPr>
        <p:spPr bwMode="auto">
          <a:xfrm rot="21600000">
            <a:off x="7916863" y="2347913"/>
            <a:ext cx="366712"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cxnSp>
        <p:nvCxnSpPr>
          <p:cNvPr id="1648720" name="AutoShape 80"/>
          <p:cNvCxnSpPr>
            <a:cxnSpLocks noChangeAspect="1" noChangeShapeType="1"/>
            <a:stCxn id="1648723" idx="6"/>
            <a:endCxn id="1648719" idx="4"/>
          </p:cNvCxnSpPr>
          <p:nvPr/>
        </p:nvCxnSpPr>
        <p:spPr bwMode="auto">
          <a:xfrm flipV="1">
            <a:off x="7680325" y="2732088"/>
            <a:ext cx="419100" cy="606425"/>
          </a:xfrm>
          <a:prstGeom prst="curvedConnector2">
            <a:avLst/>
          </a:prstGeom>
          <a:noFill/>
          <a:ln w="38100">
            <a:solidFill>
              <a:schemeClr val="tx2"/>
            </a:solidFill>
            <a:round/>
            <a:headEnd/>
            <a:tailEnd/>
          </a:ln>
          <a:effectLst/>
        </p:spPr>
      </p:cxnSp>
      <p:cxnSp>
        <p:nvCxnSpPr>
          <p:cNvPr id="1648721" name="AutoShape 81"/>
          <p:cNvCxnSpPr>
            <a:cxnSpLocks noChangeAspect="1" noChangeShapeType="1"/>
            <a:stCxn id="1648719" idx="0"/>
            <a:endCxn id="1648712" idx="6"/>
          </p:cNvCxnSpPr>
          <p:nvPr/>
        </p:nvCxnSpPr>
        <p:spPr bwMode="auto">
          <a:xfrm rot="5400000" flipH="1">
            <a:off x="7216775" y="1444625"/>
            <a:ext cx="603250" cy="1162050"/>
          </a:xfrm>
          <a:prstGeom prst="curvedConnector2">
            <a:avLst/>
          </a:prstGeom>
          <a:noFill/>
          <a:ln w="38100">
            <a:solidFill>
              <a:schemeClr val="tx1"/>
            </a:solidFill>
            <a:prstDash val="dash"/>
            <a:round/>
            <a:headEnd/>
            <a:tailEnd/>
          </a:ln>
          <a:effectLst/>
        </p:spPr>
      </p:cxnSp>
      <p:cxnSp>
        <p:nvCxnSpPr>
          <p:cNvPr id="1648722" name="AutoShape 82"/>
          <p:cNvCxnSpPr>
            <a:cxnSpLocks noChangeAspect="1" noChangeShapeType="1"/>
            <a:stCxn id="1648710" idx="6"/>
            <a:endCxn id="1648719" idx="2"/>
          </p:cNvCxnSpPr>
          <p:nvPr/>
        </p:nvCxnSpPr>
        <p:spPr bwMode="auto">
          <a:xfrm>
            <a:off x="6938963" y="2530475"/>
            <a:ext cx="957262" cy="0"/>
          </a:xfrm>
          <a:prstGeom prst="straightConnector1">
            <a:avLst/>
          </a:prstGeom>
          <a:noFill/>
          <a:ln w="38100">
            <a:solidFill>
              <a:schemeClr val="tx2"/>
            </a:solidFill>
            <a:round/>
            <a:headEnd/>
            <a:tailEnd/>
          </a:ln>
          <a:effectLst/>
        </p:spPr>
      </p:cxnSp>
      <p:sp>
        <p:nvSpPr>
          <p:cNvPr id="1648723" name="Oval 83"/>
          <p:cNvSpPr>
            <a:spLocks noChangeAspect="1" noChangeArrowheads="1"/>
          </p:cNvSpPr>
          <p:nvPr/>
        </p:nvSpPr>
        <p:spPr bwMode="auto">
          <a:xfrm rot="21600000">
            <a:off x="7305675" y="3155950"/>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cxnSp>
        <p:nvCxnSpPr>
          <p:cNvPr id="1648724" name="AutoShape 84"/>
          <p:cNvCxnSpPr>
            <a:cxnSpLocks noChangeAspect="1" noChangeShapeType="1"/>
            <a:stCxn id="1648710" idx="5"/>
            <a:endCxn id="1648723" idx="2"/>
          </p:cNvCxnSpPr>
          <p:nvPr/>
        </p:nvCxnSpPr>
        <p:spPr bwMode="auto">
          <a:xfrm rot="16200000" flipH="1">
            <a:off x="6751637" y="2795588"/>
            <a:ext cx="658813" cy="427038"/>
          </a:xfrm>
          <a:prstGeom prst="curvedConnector2">
            <a:avLst/>
          </a:prstGeom>
          <a:noFill/>
          <a:ln w="38100">
            <a:solidFill>
              <a:schemeClr val="tx1"/>
            </a:solidFill>
            <a:prstDash val="solid"/>
            <a:round/>
            <a:headEnd/>
            <a:tailEnd/>
          </a:ln>
          <a:effectLst/>
        </p:spPr>
      </p:cxnSp>
      <p:sp>
        <p:nvSpPr>
          <p:cNvPr id="1648725" name="Text Box 85"/>
          <p:cNvSpPr txBox="1">
            <a:spLocks noChangeArrowheads="1"/>
          </p:cNvSpPr>
          <p:nvPr/>
        </p:nvSpPr>
        <p:spPr bwMode="auto">
          <a:xfrm>
            <a:off x="6788150" y="1312863"/>
            <a:ext cx="298450"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rPr>
              <a:t>0</a:t>
            </a:r>
          </a:p>
        </p:txBody>
      </p:sp>
      <p:sp>
        <p:nvSpPr>
          <p:cNvPr id="1648726" name="Text Box 86"/>
          <p:cNvSpPr txBox="1">
            <a:spLocks noChangeArrowheads="1"/>
          </p:cNvSpPr>
          <p:nvPr/>
        </p:nvSpPr>
        <p:spPr bwMode="auto">
          <a:xfrm>
            <a:off x="8178800" y="2139950"/>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3</a:t>
            </a:r>
          </a:p>
        </p:txBody>
      </p:sp>
      <p:sp>
        <p:nvSpPr>
          <p:cNvPr id="1648727" name="Text Box 87"/>
          <p:cNvSpPr txBox="1">
            <a:spLocks noChangeArrowheads="1"/>
          </p:cNvSpPr>
          <p:nvPr/>
        </p:nvSpPr>
        <p:spPr bwMode="auto">
          <a:xfrm>
            <a:off x="6819900" y="21399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2</a:t>
            </a:r>
          </a:p>
        </p:txBody>
      </p:sp>
      <p:sp>
        <p:nvSpPr>
          <p:cNvPr id="1648728" name="Text Box 88"/>
          <p:cNvSpPr txBox="1">
            <a:spLocks noChangeArrowheads="1"/>
          </p:cNvSpPr>
          <p:nvPr/>
        </p:nvSpPr>
        <p:spPr bwMode="auto">
          <a:xfrm>
            <a:off x="5448300" y="2139950"/>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8</a:t>
            </a:r>
          </a:p>
        </p:txBody>
      </p:sp>
      <p:sp>
        <p:nvSpPr>
          <p:cNvPr id="1648729" name="Text Box 89"/>
          <p:cNvSpPr txBox="1">
            <a:spLocks noChangeArrowheads="1"/>
          </p:cNvSpPr>
          <p:nvPr/>
        </p:nvSpPr>
        <p:spPr bwMode="auto">
          <a:xfrm>
            <a:off x="5721350" y="2863850"/>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5</a:t>
            </a:r>
          </a:p>
        </p:txBody>
      </p:sp>
      <p:sp>
        <p:nvSpPr>
          <p:cNvPr id="1648730" name="Text Box 90"/>
          <p:cNvSpPr txBox="1">
            <a:spLocks noChangeArrowheads="1"/>
          </p:cNvSpPr>
          <p:nvPr/>
        </p:nvSpPr>
        <p:spPr bwMode="auto">
          <a:xfrm>
            <a:off x="7486650" y="2863850"/>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sym typeface="Symbol" pitchFamily="18" charset="2"/>
              </a:rPr>
              <a:t>8</a:t>
            </a:r>
          </a:p>
        </p:txBody>
      </p:sp>
      <p:sp>
        <p:nvSpPr>
          <p:cNvPr id="1648731" name="Text Box 91"/>
          <p:cNvSpPr txBox="1">
            <a:spLocks noChangeArrowheads="1"/>
          </p:cNvSpPr>
          <p:nvPr/>
        </p:nvSpPr>
        <p:spPr bwMode="auto">
          <a:xfrm>
            <a:off x="7626350" y="155575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4</a:t>
            </a:r>
          </a:p>
        </p:txBody>
      </p:sp>
      <p:sp>
        <p:nvSpPr>
          <p:cNvPr id="1648732" name="Text Box 92"/>
          <p:cNvSpPr txBox="1">
            <a:spLocks noChangeArrowheads="1"/>
          </p:cNvSpPr>
          <p:nvPr/>
        </p:nvSpPr>
        <p:spPr bwMode="auto">
          <a:xfrm>
            <a:off x="5486400" y="16176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8</a:t>
            </a:r>
          </a:p>
        </p:txBody>
      </p:sp>
      <p:sp>
        <p:nvSpPr>
          <p:cNvPr id="1648733" name="Text Box 93"/>
          <p:cNvSpPr txBox="1">
            <a:spLocks noChangeArrowheads="1"/>
          </p:cNvSpPr>
          <p:nvPr/>
        </p:nvSpPr>
        <p:spPr bwMode="auto">
          <a:xfrm>
            <a:off x="5867400" y="2227263"/>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48734" name="Text Box 94"/>
          <p:cNvSpPr txBox="1">
            <a:spLocks noChangeArrowheads="1"/>
          </p:cNvSpPr>
          <p:nvPr/>
        </p:nvSpPr>
        <p:spPr bwMode="auto">
          <a:xfrm>
            <a:off x="7315200" y="22272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1</a:t>
            </a:r>
          </a:p>
        </p:txBody>
      </p:sp>
      <p:sp>
        <p:nvSpPr>
          <p:cNvPr id="1648735" name="Text Box 95"/>
          <p:cNvSpPr txBox="1">
            <a:spLocks noChangeArrowheads="1"/>
          </p:cNvSpPr>
          <p:nvPr/>
        </p:nvSpPr>
        <p:spPr bwMode="auto">
          <a:xfrm>
            <a:off x="5181600" y="3027363"/>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2</a:t>
            </a:r>
          </a:p>
        </p:txBody>
      </p:sp>
      <p:sp>
        <p:nvSpPr>
          <p:cNvPr id="1648736" name="Text Box 96"/>
          <p:cNvSpPr txBox="1">
            <a:spLocks noChangeArrowheads="1"/>
          </p:cNvSpPr>
          <p:nvPr/>
        </p:nvSpPr>
        <p:spPr bwMode="auto">
          <a:xfrm>
            <a:off x="7924800" y="30273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5</a:t>
            </a:r>
          </a:p>
        </p:txBody>
      </p:sp>
      <p:sp>
        <p:nvSpPr>
          <p:cNvPr id="1648737" name="Text Box 97"/>
          <p:cNvSpPr txBox="1">
            <a:spLocks noChangeArrowheads="1"/>
          </p:cNvSpPr>
          <p:nvPr/>
        </p:nvSpPr>
        <p:spPr bwMode="auto">
          <a:xfrm>
            <a:off x="6400800" y="19224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48738" name="Text Box 98"/>
          <p:cNvSpPr txBox="1">
            <a:spLocks noChangeArrowheads="1"/>
          </p:cNvSpPr>
          <p:nvPr/>
        </p:nvSpPr>
        <p:spPr bwMode="auto">
          <a:xfrm>
            <a:off x="6248400" y="27606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3</a:t>
            </a:r>
          </a:p>
        </p:txBody>
      </p:sp>
      <p:sp>
        <p:nvSpPr>
          <p:cNvPr id="1648739" name="Text Box 99"/>
          <p:cNvSpPr txBox="1">
            <a:spLocks noChangeArrowheads="1"/>
          </p:cNvSpPr>
          <p:nvPr/>
        </p:nvSpPr>
        <p:spPr bwMode="auto">
          <a:xfrm>
            <a:off x="6896100" y="2760663"/>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9</a:t>
            </a:r>
          </a:p>
        </p:txBody>
      </p:sp>
      <p:sp>
        <p:nvSpPr>
          <p:cNvPr id="1648740" name="Freeform 100"/>
          <p:cNvSpPr>
            <a:spLocks/>
          </p:cNvSpPr>
          <p:nvPr/>
        </p:nvSpPr>
        <p:spPr bwMode="auto">
          <a:xfrm>
            <a:off x="5603875" y="3944938"/>
            <a:ext cx="3105150" cy="2390775"/>
          </a:xfrm>
          <a:custGeom>
            <a:avLst/>
            <a:gdLst/>
            <a:ahLst/>
            <a:cxnLst>
              <a:cxn ang="0">
                <a:pos x="886" y="23"/>
              </a:cxn>
              <a:cxn ang="0">
                <a:pos x="1552" y="149"/>
              </a:cxn>
              <a:cxn ang="0">
                <a:pos x="1852" y="917"/>
              </a:cxn>
              <a:cxn ang="0">
                <a:pos x="928" y="930"/>
              </a:cxn>
              <a:cxn ang="0">
                <a:pos x="544" y="1416"/>
              </a:cxn>
              <a:cxn ang="0">
                <a:pos x="112" y="1446"/>
              </a:cxn>
              <a:cxn ang="0">
                <a:pos x="34" y="1056"/>
              </a:cxn>
              <a:cxn ang="0">
                <a:pos x="316" y="882"/>
              </a:cxn>
              <a:cxn ang="0">
                <a:pos x="508" y="646"/>
              </a:cxn>
              <a:cxn ang="0">
                <a:pos x="502" y="166"/>
              </a:cxn>
              <a:cxn ang="0">
                <a:pos x="886" y="23"/>
              </a:cxn>
            </a:cxnLst>
            <a:rect l="0" t="0" r="r" b="b"/>
            <a:pathLst>
              <a:path w="1956" h="1506">
                <a:moveTo>
                  <a:pt x="886" y="23"/>
                </a:moveTo>
                <a:cubicBezTo>
                  <a:pt x="1061" y="20"/>
                  <a:pt x="1391" y="0"/>
                  <a:pt x="1552" y="149"/>
                </a:cubicBezTo>
                <a:cubicBezTo>
                  <a:pt x="1713" y="298"/>
                  <a:pt x="1956" y="787"/>
                  <a:pt x="1852" y="917"/>
                </a:cubicBezTo>
                <a:cubicBezTo>
                  <a:pt x="1748" y="1047"/>
                  <a:pt x="1146" y="847"/>
                  <a:pt x="928" y="930"/>
                </a:cubicBezTo>
                <a:cubicBezTo>
                  <a:pt x="710" y="1013"/>
                  <a:pt x="680" y="1330"/>
                  <a:pt x="544" y="1416"/>
                </a:cubicBezTo>
                <a:cubicBezTo>
                  <a:pt x="408" y="1502"/>
                  <a:pt x="197" y="1506"/>
                  <a:pt x="112" y="1446"/>
                </a:cubicBezTo>
                <a:cubicBezTo>
                  <a:pt x="27" y="1386"/>
                  <a:pt x="0" y="1150"/>
                  <a:pt x="34" y="1056"/>
                </a:cubicBezTo>
                <a:cubicBezTo>
                  <a:pt x="68" y="962"/>
                  <a:pt x="237" y="950"/>
                  <a:pt x="316" y="882"/>
                </a:cubicBezTo>
                <a:cubicBezTo>
                  <a:pt x="395" y="814"/>
                  <a:pt x="477" y="765"/>
                  <a:pt x="508" y="646"/>
                </a:cubicBezTo>
                <a:cubicBezTo>
                  <a:pt x="539" y="527"/>
                  <a:pt x="439" y="270"/>
                  <a:pt x="502" y="166"/>
                </a:cubicBezTo>
                <a:cubicBezTo>
                  <a:pt x="565" y="62"/>
                  <a:pt x="711" y="26"/>
                  <a:pt x="886" y="23"/>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48741" name="Oval 101"/>
          <p:cNvSpPr>
            <a:spLocks noChangeAspect="1" noChangeArrowheads="1"/>
          </p:cNvSpPr>
          <p:nvPr/>
        </p:nvSpPr>
        <p:spPr bwMode="auto">
          <a:xfrm rot="21600000">
            <a:off x="6630988" y="499745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sp>
        <p:nvSpPr>
          <p:cNvPr id="1648742" name="Oval 102"/>
          <p:cNvSpPr>
            <a:spLocks noChangeAspect="1" noChangeArrowheads="1"/>
          </p:cNvSpPr>
          <p:nvPr/>
        </p:nvSpPr>
        <p:spPr bwMode="auto">
          <a:xfrm rot="21600000">
            <a:off x="5257800" y="4997450"/>
            <a:ext cx="366713" cy="366713"/>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B</a:t>
            </a:r>
          </a:p>
        </p:txBody>
      </p:sp>
      <p:sp>
        <p:nvSpPr>
          <p:cNvPr id="1648743" name="Oval 103"/>
          <p:cNvSpPr>
            <a:spLocks noChangeAspect="1" noChangeArrowheads="1"/>
          </p:cNvSpPr>
          <p:nvPr/>
        </p:nvSpPr>
        <p:spPr bwMode="auto">
          <a:xfrm rot="21600000">
            <a:off x="6629400" y="419100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48744" name="Oval 104"/>
          <p:cNvSpPr>
            <a:spLocks noChangeAspect="1" noChangeArrowheads="1"/>
          </p:cNvSpPr>
          <p:nvPr/>
        </p:nvSpPr>
        <p:spPr bwMode="auto">
          <a:xfrm rot="21600000">
            <a:off x="5867400" y="5805488"/>
            <a:ext cx="366713"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E</a:t>
            </a:r>
          </a:p>
        </p:txBody>
      </p:sp>
      <p:cxnSp>
        <p:nvCxnSpPr>
          <p:cNvPr id="1648745" name="AutoShape 105"/>
          <p:cNvCxnSpPr>
            <a:cxnSpLocks noChangeAspect="1" noChangeShapeType="1"/>
            <a:stCxn id="1648743" idx="2"/>
            <a:endCxn id="1648742" idx="0"/>
          </p:cNvCxnSpPr>
          <p:nvPr/>
        </p:nvCxnSpPr>
        <p:spPr bwMode="auto">
          <a:xfrm rot="10800000" flipV="1">
            <a:off x="5440363" y="4373563"/>
            <a:ext cx="1168400" cy="612775"/>
          </a:xfrm>
          <a:prstGeom prst="curvedConnector2">
            <a:avLst/>
          </a:prstGeom>
          <a:noFill/>
          <a:ln w="38100">
            <a:solidFill>
              <a:schemeClr val="tx1"/>
            </a:solidFill>
            <a:prstDash val="dash"/>
            <a:round/>
            <a:headEnd/>
            <a:tailEnd/>
          </a:ln>
          <a:effectLst/>
        </p:spPr>
      </p:cxnSp>
      <p:cxnSp>
        <p:nvCxnSpPr>
          <p:cNvPr id="1648746" name="AutoShape 106"/>
          <p:cNvCxnSpPr>
            <a:cxnSpLocks noChangeAspect="1" noChangeShapeType="1"/>
            <a:stCxn id="1648744" idx="2"/>
            <a:endCxn id="1648742" idx="4"/>
          </p:cNvCxnSpPr>
          <p:nvPr/>
        </p:nvCxnSpPr>
        <p:spPr bwMode="auto">
          <a:xfrm rot="10800000">
            <a:off x="5440363" y="5372100"/>
            <a:ext cx="406400" cy="615950"/>
          </a:xfrm>
          <a:prstGeom prst="curvedConnector2">
            <a:avLst/>
          </a:prstGeom>
          <a:noFill/>
          <a:ln w="38100">
            <a:solidFill>
              <a:schemeClr val="tx2"/>
            </a:solidFill>
            <a:round/>
            <a:headEnd/>
            <a:tailEnd/>
          </a:ln>
          <a:effectLst/>
        </p:spPr>
      </p:cxnSp>
      <p:cxnSp>
        <p:nvCxnSpPr>
          <p:cNvPr id="1648747" name="AutoShape 107"/>
          <p:cNvCxnSpPr>
            <a:cxnSpLocks noChangeAspect="1" noChangeShapeType="1"/>
            <a:stCxn id="1648744" idx="6"/>
            <a:endCxn id="1648741" idx="3"/>
          </p:cNvCxnSpPr>
          <p:nvPr/>
        </p:nvCxnSpPr>
        <p:spPr bwMode="auto">
          <a:xfrm flipV="1">
            <a:off x="6251575" y="5329238"/>
            <a:ext cx="431800" cy="658812"/>
          </a:xfrm>
          <a:prstGeom prst="curvedConnector2">
            <a:avLst/>
          </a:prstGeom>
          <a:noFill/>
          <a:ln w="38100">
            <a:solidFill>
              <a:schemeClr val="tx2"/>
            </a:solidFill>
            <a:round/>
            <a:headEnd/>
            <a:tailEnd/>
          </a:ln>
          <a:effectLst/>
        </p:spPr>
      </p:cxnSp>
      <p:cxnSp>
        <p:nvCxnSpPr>
          <p:cNvPr id="1648748" name="AutoShape 108"/>
          <p:cNvCxnSpPr>
            <a:cxnSpLocks noChangeAspect="1" noChangeShapeType="1"/>
            <a:stCxn id="1648743" idx="4"/>
            <a:endCxn id="1648741" idx="0"/>
          </p:cNvCxnSpPr>
          <p:nvPr/>
        </p:nvCxnSpPr>
        <p:spPr bwMode="auto">
          <a:xfrm>
            <a:off x="6811963" y="4575175"/>
            <a:ext cx="1587" cy="401638"/>
          </a:xfrm>
          <a:prstGeom prst="straightConnector1">
            <a:avLst/>
          </a:prstGeom>
          <a:noFill/>
          <a:ln w="38100">
            <a:solidFill>
              <a:schemeClr val="tx2"/>
            </a:solidFill>
            <a:round/>
            <a:headEnd/>
            <a:tailEnd/>
          </a:ln>
          <a:effectLst/>
        </p:spPr>
      </p:cxnSp>
      <p:cxnSp>
        <p:nvCxnSpPr>
          <p:cNvPr id="1648749" name="AutoShape 109"/>
          <p:cNvCxnSpPr>
            <a:cxnSpLocks noChangeAspect="1" noChangeShapeType="1"/>
            <a:stCxn id="1648742" idx="6"/>
            <a:endCxn id="1648741" idx="2"/>
          </p:cNvCxnSpPr>
          <p:nvPr/>
        </p:nvCxnSpPr>
        <p:spPr bwMode="auto">
          <a:xfrm>
            <a:off x="5632450" y="5180013"/>
            <a:ext cx="977900" cy="0"/>
          </a:xfrm>
          <a:prstGeom prst="straightConnector1">
            <a:avLst/>
          </a:prstGeom>
          <a:noFill/>
          <a:ln w="38100">
            <a:solidFill>
              <a:schemeClr val="tx1"/>
            </a:solidFill>
            <a:prstDash val="dash"/>
            <a:round/>
            <a:headEnd/>
            <a:tailEnd/>
          </a:ln>
          <a:effectLst/>
        </p:spPr>
      </p:cxnSp>
      <p:sp>
        <p:nvSpPr>
          <p:cNvPr id="1648750" name="Oval 110"/>
          <p:cNvSpPr>
            <a:spLocks noChangeAspect="1" noChangeArrowheads="1"/>
          </p:cNvSpPr>
          <p:nvPr/>
        </p:nvSpPr>
        <p:spPr bwMode="auto">
          <a:xfrm rot="21600000">
            <a:off x="7993063" y="499745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cxnSp>
        <p:nvCxnSpPr>
          <p:cNvPr id="1648751" name="AutoShape 111"/>
          <p:cNvCxnSpPr>
            <a:cxnSpLocks noChangeAspect="1" noChangeShapeType="1"/>
            <a:stCxn id="1648754" idx="6"/>
            <a:endCxn id="1648750" idx="4"/>
          </p:cNvCxnSpPr>
          <p:nvPr/>
        </p:nvCxnSpPr>
        <p:spPr bwMode="auto">
          <a:xfrm flipV="1">
            <a:off x="7756525" y="5381625"/>
            <a:ext cx="419100" cy="606425"/>
          </a:xfrm>
          <a:prstGeom prst="curvedConnector2">
            <a:avLst/>
          </a:prstGeom>
          <a:noFill/>
          <a:ln w="38100">
            <a:solidFill>
              <a:schemeClr val="tx2"/>
            </a:solidFill>
            <a:round/>
            <a:headEnd/>
            <a:tailEnd/>
          </a:ln>
          <a:effectLst/>
        </p:spPr>
      </p:cxnSp>
      <p:cxnSp>
        <p:nvCxnSpPr>
          <p:cNvPr id="1648752" name="AutoShape 112"/>
          <p:cNvCxnSpPr>
            <a:cxnSpLocks noChangeAspect="1" noChangeShapeType="1"/>
            <a:stCxn id="1648750" idx="0"/>
            <a:endCxn id="1648743" idx="6"/>
          </p:cNvCxnSpPr>
          <p:nvPr/>
        </p:nvCxnSpPr>
        <p:spPr bwMode="auto">
          <a:xfrm rot="5400000" flipH="1">
            <a:off x="7292975" y="4094163"/>
            <a:ext cx="603250" cy="1162050"/>
          </a:xfrm>
          <a:prstGeom prst="curvedConnector2">
            <a:avLst/>
          </a:prstGeom>
          <a:noFill/>
          <a:ln w="38100">
            <a:solidFill>
              <a:schemeClr val="tx1"/>
            </a:solidFill>
            <a:prstDash val="dash"/>
            <a:round/>
            <a:headEnd/>
            <a:tailEnd/>
          </a:ln>
          <a:effectLst/>
        </p:spPr>
      </p:cxnSp>
      <p:cxnSp>
        <p:nvCxnSpPr>
          <p:cNvPr id="1648753" name="AutoShape 113"/>
          <p:cNvCxnSpPr>
            <a:cxnSpLocks noChangeAspect="1" noChangeShapeType="1"/>
            <a:stCxn id="1648741" idx="6"/>
            <a:endCxn id="1648750" idx="2"/>
          </p:cNvCxnSpPr>
          <p:nvPr/>
        </p:nvCxnSpPr>
        <p:spPr bwMode="auto">
          <a:xfrm>
            <a:off x="7015163" y="5180013"/>
            <a:ext cx="957262" cy="0"/>
          </a:xfrm>
          <a:prstGeom prst="straightConnector1">
            <a:avLst/>
          </a:prstGeom>
          <a:noFill/>
          <a:ln w="38100">
            <a:solidFill>
              <a:schemeClr val="tx2"/>
            </a:solidFill>
            <a:round/>
            <a:headEnd/>
            <a:tailEnd/>
          </a:ln>
          <a:effectLst/>
        </p:spPr>
      </p:cxnSp>
      <p:sp>
        <p:nvSpPr>
          <p:cNvPr id="1648754" name="Oval 114"/>
          <p:cNvSpPr>
            <a:spLocks noChangeAspect="1" noChangeArrowheads="1"/>
          </p:cNvSpPr>
          <p:nvPr/>
        </p:nvSpPr>
        <p:spPr bwMode="auto">
          <a:xfrm rot="21600000">
            <a:off x="7381875" y="580548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cxnSp>
        <p:nvCxnSpPr>
          <p:cNvPr id="1648755" name="AutoShape 115"/>
          <p:cNvCxnSpPr>
            <a:cxnSpLocks noChangeAspect="1" noChangeShapeType="1"/>
            <a:stCxn id="1648741" idx="5"/>
            <a:endCxn id="1648754" idx="2"/>
          </p:cNvCxnSpPr>
          <p:nvPr/>
        </p:nvCxnSpPr>
        <p:spPr bwMode="auto">
          <a:xfrm rot="16200000" flipH="1">
            <a:off x="6827838" y="5445125"/>
            <a:ext cx="658812" cy="427038"/>
          </a:xfrm>
          <a:prstGeom prst="curvedConnector2">
            <a:avLst/>
          </a:prstGeom>
          <a:noFill/>
          <a:ln w="38100">
            <a:solidFill>
              <a:schemeClr val="tx1"/>
            </a:solidFill>
            <a:prstDash val="solid"/>
            <a:round/>
            <a:headEnd/>
            <a:tailEnd/>
          </a:ln>
          <a:effectLst/>
        </p:spPr>
      </p:cxnSp>
      <p:sp>
        <p:nvSpPr>
          <p:cNvPr id="1648756" name="Text Box 116"/>
          <p:cNvSpPr txBox="1">
            <a:spLocks noChangeArrowheads="1"/>
          </p:cNvSpPr>
          <p:nvPr/>
        </p:nvSpPr>
        <p:spPr bwMode="auto">
          <a:xfrm>
            <a:off x="6864350" y="3962400"/>
            <a:ext cx="298450"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rPr>
              <a:t>0</a:t>
            </a:r>
          </a:p>
        </p:txBody>
      </p:sp>
      <p:sp>
        <p:nvSpPr>
          <p:cNvPr id="1648757" name="Text Box 117"/>
          <p:cNvSpPr txBox="1">
            <a:spLocks noChangeArrowheads="1"/>
          </p:cNvSpPr>
          <p:nvPr/>
        </p:nvSpPr>
        <p:spPr bwMode="auto">
          <a:xfrm>
            <a:off x="8255000" y="47894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3</a:t>
            </a:r>
          </a:p>
        </p:txBody>
      </p:sp>
      <p:sp>
        <p:nvSpPr>
          <p:cNvPr id="1648758" name="Text Box 118"/>
          <p:cNvSpPr txBox="1">
            <a:spLocks noChangeArrowheads="1"/>
          </p:cNvSpPr>
          <p:nvPr/>
        </p:nvSpPr>
        <p:spPr bwMode="auto">
          <a:xfrm>
            <a:off x="6896100" y="47894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2</a:t>
            </a:r>
          </a:p>
        </p:txBody>
      </p:sp>
      <p:sp>
        <p:nvSpPr>
          <p:cNvPr id="1648759" name="Text Box 119"/>
          <p:cNvSpPr txBox="1">
            <a:spLocks noChangeArrowheads="1"/>
          </p:cNvSpPr>
          <p:nvPr/>
        </p:nvSpPr>
        <p:spPr bwMode="auto">
          <a:xfrm>
            <a:off x="5524500" y="47894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7</a:t>
            </a:r>
          </a:p>
        </p:txBody>
      </p:sp>
      <p:sp>
        <p:nvSpPr>
          <p:cNvPr id="1648760" name="Text Box 120"/>
          <p:cNvSpPr txBox="1">
            <a:spLocks noChangeArrowheads="1"/>
          </p:cNvSpPr>
          <p:nvPr/>
        </p:nvSpPr>
        <p:spPr bwMode="auto">
          <a:xfrm>
            <a:off x="5797550" y="55133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5</a:t>
            </a:r>
          </a:p>
        </p:txBody>
      </p:sp>
      <p:sp>
        <p:nvSpPr>
          <p:cNvPr id="1648761" name="Text Box 121"/>
          <p:cNvSpPr txBox="1">
            <a:spLocks noChangeArrowheads="1"/>
          </p:cNvSpPr>
          <p:nvPr/>
        </p:nvSpPr>
        <p:spPr bwMode="auto">
          <a:xfrm>
            <a:off x="7562850" y="55133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8</a:t>
            </a:r>
          </a:p>
        </p:txBody>
      </p:sp>
      <p:sp>
        <p:nvSpPr>
          <p:cNvPr id="1648762" name="Text Box 122"/>
          <p:cNvSpPr txBox="1">
            <a:spLocks noChangeArrowheads="1"/>
          </p:cNvSpPr>
          <p:nvPr/>
        </p:nvSpPr>
        <p:spPr bwMode="auto">
          <a:xfrm>
            <a:off x="7702550" y="420528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4</a:t>
            </a:r>
          </a:p>
        </p:txBody>
      </p:sp>
      <p:sp>
        <p:nvSpPr>
          <p:cNvPr id="1648763" name="Text Box 123"/>
          <p:cNvSpPr txBox="1">
            <a:spLocks noChangeArrowheads="1"/>
          </p:cNvSpPr>
          <p:nvPr/>
        </p:nvSpPr>
        <p:spPr bwMode="auto">
          <a:xfrm>
            <a:off x="5562600" y="42672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8</a:t>
            </a:r>
          </a:p>
        </p:txBody>
      </p:sp>
      <p:sp>
        <p:nvSpPr>
          <p:cNvPr id="1648764" name="Text Box 124"/>
          <p:cNvSpPr txBox="1">
            <a:spLocks noChangeArrowheads="1"/>
          </p:cNvSpPr>
          <p:nvPr/>
        </p:nvSpPr>
        <p:spPr bwMode="auto">
          <a:xfrm>
            <a:off x="5943600" y="48768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48765" name="Text Box 125"/>
          <p:cNvSpPr txBox="1">
            <a:spLocks noChangeArrowheads="1"/>
          </p:cNvSpPr>
          <p:nvPr/>
        </p:nvSpPr>
        <p:spPr bwMode="auto">
          <a:xfrm>
            <a:off x="7391400" y="48768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1</a:t>
            </a:r>
          </a:p>
        </p:txBody>
      </p:sp>
      <p:sp>
        <p:nvSpPr>
          <p:cNvPr id="1648766" name="Text Box 126"/>
          <p:cNvSpPr txBox="1">
            <a:spLocks noChangeArrowheads="1"/>
          </p:cNvSpPr>
          <p:nvPr/>
        </p:nvSpPr>
        <p:spPr bwMode="auto">
          <a:xfrm>
            <a:off x="5257800" y="56769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48767" name="Text Box 127"/>
          <p:cNvSpPr txBox="1">
            <a:spLocks noChangeArrowheads="1"/>
          </p:cNvSpPr>
          <p:nvPr/>
        </p:nvSpPr>
        <p:spPr bwMode="auto">
          <a:xfrm>
            <a:off x="8001000" y="56769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5</a:t>
            </a:r>
          </a:p>
        </p:txBody>
      </p:sp>
      <p:sp>
        <p:nvSpPr>
          <p:cNvPr id="1648768" name="Text Box 128"/>
          <p:cNvSpPr txBox="1">
            <a:spLocks noChangeArrowheads="1"/>
          </p:cNvSpPr>
          <p:nvPr/>
        </p:nvSpPr>
        <p:spPr bwMode="auto">
          <a:xfrm>
            <a:off x="6477000" y="45720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48769" name="Text Box 129"/>
          <p:cNvSpPr txBox="1">
            <a:spLocks noChangeArrowheads="1"/>
          </p:cNvSpPr>
          <p:nvPr/>
        </p:nvSpPr>
        <p:spPr bwMode="auto">
          <a:xfrm>
            <a:off x="6324600" y="54102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3</a:t>
            </a:r>
          </a:p>
        </p:txBody>
      </p:sp>
      <p:sp>
        <p:nvSpPr>
          <p:cNvPr id="1648770" name="Text Box 130"/>
          <p:cNvSpPr txBox="1">
            <a:spLocks noChangeArrowheads="1"/>
          </p:cNvSpPr>
          <p:nvPr/>
        </p:nvSpPr>
        <p:spPr bwMode="auto">
          <a:xfrm>
            <a:off x="6972300" y="54102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2"/>
          <p:cNvSpPr>
            <a:spLocks noGrp="1"/>
          </p:cNvSpPr>
          <p:nvPr>
            <p:ph type="dt" sz="half" idx="10"/>
          </p:nvPr>
        </p:nvSpPr>
        <p:spPr/>
        <p:txBody>
          <a:bodyPr/>
          <a:lstStyle/>
          <a:p>
            <a:fld id="{6138F9B2-E7D6-4D4C-8673-A1DCC8752DB7}" type="datetime1">
              <a:rPr lang="en-US"/>
              <a:pPr/>
              <a:t>11/18/2017</a:t>
            </a:fld>
            <a:endParaRPr lang="en-US"/>
          </a:p>
        </p:txBody>
      </p:sp>
      <p:sp>
        <p:nvSpPr>
          <p:cNvPr id="67" name="Slide Number Placeholder 4"/>
          <p:cNvSpPr>
            <a:spLocks noGrp="1"/>
          </p:cNvSpPr>
          <p:nvPr>
            <p:ph type="sldNum" sz="quarter" idx="12"/>
          </p:nvPr>
        </p:nvSpPr>
        <p:spPr/>
        <p:txBody>
          <a:bodyPr/>
          <a:lstStyle/>
          <a:p>
            <a:fld id="{15608C82-63A0-41E2-BD45-02EC70A2D749}" type="slidenum">
              <a:rPr lang="en-US"/>
              <a:pPr/>
              <a:t>33</a:t>
            </a:fld>
            <a:endParaRPr lang="en-US"/>
          </a:p>
        </p:txBody>
      </p:sp>
      <p:sp>
        <p:nvSpPr>
          <p:cNvPr id="1650690" name="Rectangle 2"/>
          <p:cNvSpPr>
            <a:spLocks noGrp="1" noChangeArrowheads="1"/>
          </p:cNvSpPr>
          <p:nvPr>
            <p:ph type="title"/>
          </p:nvPr>
        </p:nvSpPr>
        <p:spPr/>
        <p:txBody>
          <a:bodyPr/>
          <a:lstStyle/>
          <a:p>
            <a:r>
              <a:rPr lang="en-US" dirty="0"/>
              <a:t>Another </a:t>
            </a:r>
            <a:r>
              <a:rPr lang="en-US" i="1" dirty="0"/>
              <a:t>Dijkstra </a:t>
            </a:r>
            <a:r>
              <a:rPr lang="en-US" dirty="0"/>
              <a:t>Example (2)</a:t>
            </a:r>
          </a:p>
        </p:txBody>
      </p:sp>
      <p:sp>
        <p:nvSpPr>
          <p:cNvPr id="1650691" name="Freeform 3"/>
          <p:cNvSpPr>
            <a:spLocks/>
          </p:cNvSpPr>
          <p:nvPr/>
        </p:nvSpPr>
        <p:spPr bwMode="auto">
          <a:xfrm>
            <a:off x="668338" y="1695450"/>
            <a:ext cx="3711575" cy="2387600"/>
          </a:xfrm>
          <a:custGeom>
            <a:avLst/>
            <a:gdLst/>
            <a:ahLst/>
            <a:cxnLst>
              <a:cxn ang="0">
                <a:pos x="1271" y="0"/>
              </a:cxn>
              <a:cxn ang="0">
                <a:pos x="1996" y="184"/>
              </a:cxn>
              <a:cxn ang="0">
                <a:pos x="2207" y="950"/>
              </a:cxn>
              <a:cxn ang="0">
                <a:pos x="1211" y="954"/>
              </a:cxn>
              <a:cxn ang="0">
                <a:pos x="917" y="1374"/>
              </a:cxn>
              <a:cxn ang="0">
                <a:pos x="419" y="1482"/>
              </a:cxn>
              <a:cxn ang="0">
                <a:pos x="101" y="1242"/>
              </a:cxn>
              <a:cxn ang="0">
                <a:pos x="41" y="624"/>
              </a:cxn>
              <a:cxn ang="0">
                <a:pos x="347" y="138"/>
              </a:cxn>
              <a:cxn ang="0">
                <a:pos x="863" y="30"/>
              </a:cxn>
              <a:cxn ang="0">
                <a:pos x="1271" y="0"/>
              </a:cxn>
            </a:cxnLst>
            <a:rect l="0" t="0" r="r" b="b"/>
            <a:pathLst>
              <a:path w="2338" h="1504">
                <a:moveTo>
                  <a:pt x="1271" y="0"/>
                </a:moveTo>
                <a:cubicBezTo>
                  <a:pt x="1459" y="15"/>
                  <a:pt x="1840" y="26"/>
                  <a:pt x="1996" y="184"/>
                </a:cubicBezTo>
                <a:cubicBezTo>
                  <a:pt x="2152" y="342"/>
                  <a:pt x="2338" y="822"/>
                  <a:pt x="2207" y="950"/>
                </a:cubicBezTo>
                <a:cubicBezTo>
                  <a:pt x="2076" y="1078"/>
                  <a:pt x="1426" y="883"/>
                  <a:pt x="1211" y="954"/>
                </a:cubicBezTo>
                <a:cubicBezTo>
                  <a:pt x="996" y="1025"/>
                  <a:pt x="1049" y="1286"/>
                  <a:pt x="917" y="1374"/>
                </a:cubicBezTo>
                <a:cubicBezTo>
                  <a:pt x="785" y="1462"/>
                  <a:pt x="555" y="1504"/>
                  <a:pt x="419" y="1482"/>
                </a:cubicBezTo>
                <a:cubicBezTo>
                  <a:pt x="283" y="1460"/>
                  <a:pt x="164" y="1385"/>
                  <a:pt x="101" y="1242"/>
                </a:cubicBezTo>
                <a:cubicBezTo>
                  <a:pt x="38" y="1099"/>
                  <a:pt x="0" y="808"/>
                  <a:pt x="41" y="624"/>
                </a:cubicBezTo>
                <a:cubicBezTo>
                  <a:pt x="82" y="440"/>
                  <a:pt x="210" y="237"/>
                  <a:pt x="347" y="138"/>
                </a:cubicBezTo>
                <a:cubicBezTo>
                  <a:pt x="484" y="39"/>
                  <a:pt x="709" y="53"/>
                  <a:pt x="863" y="30"/>
                </a:cubicBezTo>
                <a:cubicBezTo>
                  <a:pt x="1017" y="7"/>
                  <a:pt x="1186" y="6"/>
                  <a:pt x="1271" y="0"/>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50692" name="Oval 4"/>
          <p:cNvSpPr>
            <a:spLocks noChangeAspect="1" noChangeArrowheads="1"/>
          </p:cNvSpPr>
          <p:nvPr/>
        </p:nvSpPr>
        <p:spPr bwMode="auto">
          <a:xfrm rot="21600000">
            <a:off x="2192338" y="271145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sp>
        <p:nvSpPr>
          <p:cNvPr id="1650693" name="Oval 5"/>
          <p:cNvSpPr>
            <a:spLocks noChangeAspect="1" noChangeArrowheads="1"/>
          </p:cNvSpPr>
          <p:nvPr/>
        </p:nvSpPr>
        <p:spPr bwMode="auto">
          <a:xfrm rot="21600000">
            <a:off x="819150" y="271145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650694" name="Oval 6"/>
          <p:cNvSpPr>
            <a:spLocks noChangeAspect="1" noChangeArrowheads="1"/>
          </p:cNvSpPr>
          <p:nvPr/>
        </p:nvSpPr>
        <p:spPr bwMode="auto">
          <a:xfrm rot="21600000">
            <a:off x="2190750" y="190500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50695" name="Oval 7"/>
          <p:cNvSpPr>
            <a:spLocks noChangeAspect="1" noChangeArrowheads="1"/>
          </p:cNvSpPr>
          <p:nvPr/>
        </p:nvSpPr>
        <p:spPr bwMode="auto">
          <a:xfrm rot="21600000">
            <a:off x="1428750" y="3519488"/>
            <a:ext cx="366713"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E</a:t>
            </a:r>
          </a:p>
        </p:txBody>
      </p:sp>
      <p:cxnSp>
        <p:nvCxnSpPr>
          <p:cNvPr id="1650696" name="AutoShape 8"/>
          <p:cNvCxnSpPr>
            <a:cxnSpLocks noChangeAspect="1" noChangeShapeType="1"/>
            <a:stCxn id="1650694" idx="2"/>
            <a:endCxn id="1650693" idx="0"/>
          </p:cNvCxnSpPr>
          <p:nvPr/>
        </p:nvCxnSpPr>
        <p:spPr bwMode="auto">
          <a:xfrm rot="10800000" flipV="1">
            <a:off x="1001713" y="2087563"/>
            <a:ext cx="1168400" cy="603250"/>
          </a:xfrm>
          <a:prstGeom prst="curvedConnector2">
            <a:avLst/>
          </a:prstGeom>
          <a:noFill/>
          <a:ln w="38100">
            <a:solidFill>
              <a:schemeClr val="tx1"/>
            </a:solidFill>
            <a:prstDash val="dash"/>
            <a:round/>
            <a:headEnd/>
            <a:tailEnd/>
          </a:ln>
          <a:effectLst/>
        </p:spPr>
      </p:cxnSp>
      <p:cxnSp>
        <p:nvCxnSpPr>
          <p:cNvPr id="1650697" name="AutoShape 9"/>
          <p:cNvCxnSpPr>
            <a:cxnSpLocks noChangeAspect="1" noChangeShapeType="1"/>
            <a:stCxn id="1650695" idx="2"/>
            <a:endCxn id="1650693" idx="4"/>
          </p:cNvCxnSpPr>
          <p:nvPr/>
        </p:nvCxnSpPr>
        <p:spPr bwMode="auto">
          <a:xfrm rot="10800000">
            <a:off x="1001713" y="3095625"/>
            <a:ext cx="406400" cy="606425"/>
          </a:xfrm>
          <a:prstGeom prst="curvedConnector2">
            <a:avLst/>
          </a:prstGeom>
          <a:noFill/>
          <a:ln w="38100">
            <a:solidFill>
              <a:schemeClr val="tx2"/>
            </a:solidFill>
            <a:round/>
            <a:headEnd/>
            <a:tailEnd/>
          </a:ln>
          <a:effectLst/>
        </p:spPr>
      </p:cxnSp>
      <p:cxnSp>
        <p:nvCxnSpPr>
          <p:cNvPr id="1650698" name="AutoShape 10"/>
          <p:cNvCxnSpPr>
            <a:cxnSpLocks noChangeAspect="1" noChangeShapeType="1"/>
            <a:stCxn id="1650695" idx="6"/>
            <a:endCxn id="1650692" idx="3"/>
          </p:cNvCxnSpPr>
          <p:nvPr/>
        </p:nvCxnSpPr>
        <p:spPr bwMode="auto">
          <a:xfrm flipV="1">
            <a:off x="1812925" y="3043238"/>
            <a:ext cx="431800" cy="658812"/>
          </a:xfrm>
          <a:prstGeom prst="curvedConnector2">
            <a:avLst/>
          </a:prstGeom>
          <a:noFill/>
          <a:ln w="38100">
            <a:solidFill>
              <a:schemeClr val="tx2"/>
            </a:solidFill>
            <a:round/>
            <a:headEnd/>
            <a:tailEnd/>
          </a:ln>
          <a:effectLst/>
        </p:spPr>
      </p:cxnSp>
      <p:cxnSp>
        <p:nvCxnSpPr>
          <p:cNvPr id="1650699" name="AutoShape 11"/>
          <p:cNvCxnSpPr>
            <a:cxnSpLocks noChangeAspect="1" noChangeShapeType="1"/>
            <a:stCxn id="1650694" idx="4"/>
            <a:endCxn id="1650692" idx="0"/>
          </p:cNvCxnSpPr>
          <p:nvPr/>
        </p:nvCxnSpPr>
        <p:spPr bwMode="auto">
          <a:xfrm>
            <a:off x="2373313" y="2289175"/>
            <a:ext cx="1587" cy="401638"/>
          </a:xfrm>
          <a:prstGeom prst="straightConnector1">
            <a:avLst/>
          </a:prstGeom>
          <a:noFill/>
          <a:ln w="38100">
            <a:solidFill>
              <a:schemeClr val="tx2"/>
            </a:solidFill>
            <a:round/>
            <a:headEnd/>
            <a:tailEnd/>
          </a:ln>
          <a:effectLst/>
        </p:spPr>
      </p:cxnSp>
      <p:cxnSp>
        <p:nvCxnSpPr>
          <p:cNvPr id="1650700" name="AutoShape 12"/>
          <p:cNvCxnSpPr>
            <a:cxnSpLocks noChangeAspect="1" noChangeShapeType="1"/>
            <a:stCxn id="1650693" idx="6"/>
            <a:endCxn id="1650692" idx="2"/>
          </p:cNvCxnSpPr>
          <p:nvPr/>
        </p:nvCxnSpPr>
        <p:spPr bwMode="auto">
          <a:xfrm>
            <a:off x="1203325" y="2894013"/>
            <a:ext cx="968375" cy="0"/>
          </a:xfrm>
          <a:prstGeom prst="straightConnector1">
            <a:avLst/>
          </a:prstGeom>
          <a:noFill/>
          <a:ln w="38100">
            <a:solidFill>
              <a:schemeClr val="tx1"/>
            </a:solidFill>
            <a:prstDash val="dash"/>
            <a:round/>
            <a:headEnd/>
            <a:tailEnd/>
          </a:ln>
          <a:effectLst/>
        </p:spPr>
      </p:cxnSp>
      <p:sp>
        <p:nvSpPr>
          <p:cNvPr id="1650701" name="Oval 13"/>
          <p:cNvSpPr>
            <a:spLocks noChangeAspect="1" noChangeArrowheads="1"/>
          </p:cNvSpPr>
          <p:nvPr/>
        </p:nvSpPr>
        <p:spPr bwMode="auto">
          <a:xfrm rot="21600000">
            <a:off x="3554413" y="271145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cxnSp>
        <p:nvCxnSpPr>
          <p:cNvPr id="1650702" name="AutoShape 14"/>
          <p:cNvCxnSpPr>
            <a:cxnSpLocks noChangeAspect="1" noChangeShapeType="1"/>
            <a:stCxn id="1650705" idx="6"/>
            <a:endCxn id="1650701" idx="4"/>
          </p:cNvCxnSpPr>
          <p:nvPr/>
        </p:nvCxnSpPr>
        <p:spPr bwMode="auto">
          <a:xfrm flipV="1">
            <a:off x="3317875" y="3095625"/>
            <a:ext cx="419100" cy="606425"/>
          </a:xfrm>
          <a:prstGeom prst="curvedConnector2">
            <a:avLst/>
          </a:prstGeom>
          <a:noFill/>
          <a:ln w="38100">
            <a:solidFill>
              <a:schemeClr val="tx2"/>
            </a:solidFill>
            <a:round/>
            <a:headEnd/>
            <a:tailEnd/>
          </a:ln>
          <a:effectLst/>
        </p:spPr>
      </p:cxnSp>
      <p:cxnSp>
        <p:nvCxnSpPr>
          <p:cNvPr id="1650703" name="AutoShape 15"/>
          <p:cNvCxnSpPr>
            <a:cxnSpLocks noChangeAspect="1" noChangeShapeType="1"/>
            <a:stCxn id="1650701" idx="0"/>
            <a:endCxn id="1650694" idx="6"/>
          </p:cNvCxnSpPr>
          <p:nvPr/>
        </p:nvCxnSpPr>
        <p:spPr bwMode="auto">
          <a:xfrm rot="5400000" flipH="1">
            <a:off x="2854325" y="1808163"/>
            <a:ext cx="603250" cy="1162050"/>
          </a:xfrm>
          <a:prstGeom prst="curvedConnector2">
            <a:avLst/>
          </a:prstGeom>
          <a:noFill/>
          <a:ln w="38100">
            <a:solidFill>
              <a:schemeClr val="tx1"/>
            </a:solidFill>
            <a:prstDash val="dash"/>
            <a:round/>
            <a:headEnd/>
            <a:tailEnd/>
          </a:ln>
          <a:effectLst/>
        </p:spPr>
      </p:cxnSp>
      <p:cxnSp>
        <p:nvCxnSpPr>
          <p:cNvPr id="1650704" name="AutoShape 16"/>
          <p:cNvCxnSpPr>
            <a:cxnSpLocks noChangeAspect="1" noChangeShapeType="1"/>
            <a:stCxn id="1650692" idx="6"/>
            <a:endCxn id="1650701" idx="2"/>
          </p:cNvCxnSpPr>
          <p:nvPr/>
        </p:nvCxnSpPr>
        <p:spPr bwMode="auto">
          <a:xfrm>
            <a:off x="2576513" y="2894013"/>
            <a:ext cx="957262" cy="0"/>
          </a:xfrm>
          <a:prstGeom prst="straightConnector1">
            <a:avLst/>
          </a:prstGeom>
          <a:noFill/>
          <a:ln w="38100">
            <a:solidFill>
              <a:schemeClr val="tx2"/>
            </a:solidFill>
            <a:round/>
            <a:headEnd/>
            <a:tailEnd/>
          </a:ln>
          <a:effectLst/>
        </p:spPr>
      </p:cxnSp>
      <p:sp>
        <p:nvSpPr>
          <p:cNvPr id="1650705" name="Oval 17"/>
          <p:cNvSpPr>
            <a:spLocks noChangeAspect="1" noChangeArrowheads="1"/>
          </p:cNvSpPr>
          <p:nvPr/>
        </p:nvSpPr>
        <p:spPr bwMode="auto">
          <a:xfrm rot="21600000">
            <a:off x="2943225" y="3519488"/>
            <a:ext cx="366713"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cxnSp>
        <p:nvCxnSpPr>
          <p:cNvPr id="1650706" name="AutoShape 18"/>
          <p:cNvCxnSpPr>
            <a:cxnSpLocks noChangeAspect="1" noChangeShapeType="1"/>
            <a:stCxn id="1650692" idx="5"/>
            <a:endCxn id="1650705" idx="2"/>
          </p:cNvCxnSpPr>
          <p:nvPr/>
        </p:nvCxnSpPr>
        <p:spPr bwMode="auto">
          <a:xfrm rot="16200000" flipH="1">
            <a:off x="2389188" y="3159125"/>
            <a:ext cx="658812" cy="427038"/>
          </a:xfrm>
          <a:prstGeom prst="curvedConnector2">
            <a:avLst/>
          </a:prstGeom>
          <a:noFill/>
          <a:ln w="38100">
            <a:solidFill>
              <a:schemeClr val="tx1"/>
            </a:solidFill>
            <a:prstDash val="dash"/>
            <a:round/>
            <a:headEnd/>
            <a:tailEnd/>
          </a:ln>
          <a:effectLst/>
        </p:spPr>
      </p:cxnSp>
      <p:sp>
        <p:nvSpPr>
          <p:cNvPr id="1650707" name="Text Box 19"/>
          <p:cNvSpPr txBox="1">
            <a:spLocks noChangeArrowheads="1"/>
          </p:cNvSpPr>
          <p:nvPr/>
        </p:nvSpPr>
        <p:spPr bwMode="auto">
          <a:xfrm>
            <a:off x="2425700" y="16764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0</a:t>
            </a:r>
          </a:p>
        </p:txBody>
      </p:sp>
      <p:sp>
        <p:nvSpPr>
          <p:cNvPr id="1650708" name="Text Box 20"/>
          <p:cNvSpPr txBox="1">
            <a:spLocks noChangeArrowheads="1"/>
          </p:cNvSpPr>
          <p:nvPr/>
        </p:nvSpPr>
        <p:spPr bwMode="auto">
          <a:xfrm>
            <a:off x="3816350" y="25034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3</a:t>
            </a:r>
          </a:p>
        </p:txBody>
      </p:sp>
      <p:sp>
        <p:nvSpPr>
          <p:cNvPr id="1650709" name="Text Box 21"/>
          <p:cNvSpPr txBox="1">
            <a:spLocks noChangeArrowheads="1"/>
          </p:cNvSpPr>
          <p:nvPr/>
        </p:nvSpPr>
        <p:spPr bwMode="auto">
          <a:xfrm>
            <a:off x="2457450" y="25034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2</a:t>
            </a:r>
          </a:p>
        </p:txBody>
      </p:sp>
      <p:sp>
        <p:nvSpPr>
          <p:cNvPr id="1650710" name="Text Box 22"/>
          <p:cNvSpPr txBox="1">
            <a:spLocks noChangeArrowheads="1"/>
          </p:cNvSpPr>
          <p:nvPr/>
        </p:nvSpPr>
        <p:spPr bwMode="auto">
          <a:xfrm>
            <a:off x="1085850" y="25034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7</a:t>
            </a:r>
          </a:p>
        </p:txBody>
      </p:sp>
      <p:sp>
        <p:nvSpPr>
          <p:cNvPr id="1650711" name="Text Box 23"/>
          <p:cNvSpPr txBox="1">
            <a:spLocks noChangeArrowheads="1"/>
          </p:cNvSpPr>
          <p:nvPr/>
        </p:nvSpPr>
        <p:spPr bwMode="auto">
          <a:xfrm>
            <a:off x="1300163" y="32273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5</a:t>
            </a:r>
          </a:p>
        </p:txBody>
      </p:sp>
      <p:sp>
        <p:nvSpPr>
          <p:cNvPr id="1650712" name="Text Box 24"/>
          <p:cNvSpPr txBox="1">
            <a:spLocks noChangeArrowheads="1"/>
          </p:cNvSpPr>
          <p:nvPr/>
        </p:nvSpPr>
        <p:spPr bwMode="auto">
          <a:xfrm>
            <a:off x="3124200" y="32273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8</a:t>
            </a:r>
          </a:p>
        </p:txBody>
      </p:sp>
      <p:sp>
        <p:nvSpPr>
          <p:cNvPr id="1650713" name="Text Box 25"/>
          <p:cNvSpPr txBox="1">
            <a:spLocks noChangeArrowheads="1"/>
          </p:cNvSpPr>
          <p:nvPr/>
        </p:nvSpPr>
        <p:spPr bwMode="auto">
          <a:xfrm>
            <a:off x="3263900" y="191928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4</a:t>
            </a:r>
          </a:p>
        </p:txBody>
      </p:sp>
      <p:sp>
        <p:nvSpPr>
          <p:cNvPr id="1650714" name="Text Box 26"/>
          <p:cNvSpPr txBox="1">
            <a:spLocks noChangeArrowheads="1"/>
          </p:cNvSpPr>
          <p:nvPr/>
        </p:nvSpPr>
        <p:spPr bwMode="auto">
          <a:xfrm>
            <a:off x="1123950" y="19812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8</a:t>
            </a:r>
          </a:p>
        </p:txBody>
      </p:sp>
      <p:sp>
        <p:nvSpPr>
          <p:cNvPr id="1650715" name="Text Box 27"/>
          <p:cNvSpPr txBox="1">
            <a:spLocks noChangeArrowheads="1"/>
          </p:cNvSpPr>
          <p:nvPr/>
        </p:nvSpPr>
        <p:spPr bwMode="auto">
          <a:xfrm>
            <a:off x="1504950" y="25908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50716" name="Text Box 28"/>
          <p:cNvSpPr txBox="1">
            <a:spLocks noChangeArrowheads="1"/>
          </p:cNvSpPr>
          <p:nvPr/>
        </p:nvSpPr>
        <p:spPr bwMode="auto">
          <a:xfrm>
            <a:off x="2952750" y="25908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1</a:t>
            </a:r>
          </a:p>
        </p:txBody>
      </p:sp>
      <p:sp>
        <p:nvSpPr>
          <p:cNvPr id="1650717" name="Text Box 29"/>
          <p:cNvSpPr txBox="1">
            <a:spLocks noChangeArrowheads="1"/>
          </p:cNvSpPr>
          <p:nvPr/>
        </p:nvSpPr>
        <p:spPr bwMode="auto">
          <a:xfrm>
            <a:off x="819150" y="33909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2</a:t>
            </a:r>
          </a:p>
        </p:txBody>
      </p:sp>
      <p:sp>
        <p:nvSpPr>
          <p:cNvPr id="1650718" name="Text Box 30"/>
          <p:cNvSpPr txBox="1">
            <a:spLocks noChangeArrowheads="1"/>
          </p:cNvSpPr>
          <p:nvPr/>
        </p:nvSpPr>
        <p:spPr bwMode="auto">
          <a:xfrm>
            <a:off x="3562350" y="33909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5</a:t>
            </a:r>
          </a:p>
        </p:txBody>
      </p:sp>
      <p:sp>
        <p:nvSpPr>
          <p:cNvPr id="1650719" name="Text Box 31"/>
          <p:cNvSpPr txBox="1">
            <a:spLocks noChangeArrowheads="1"/>
          </p:cNvSpPr>
          <p:nvPr/>
        </p:nvSpPr>
        <p:spPr bwMode="auto">
          <a:xfrm>
            <a:off x="2038350" y="22860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50720" name="Text Box 32"/>
          <p:cNvSpPr txBox="1">
            <a:spLocks noChangeArrowheads="1"/>
          </p:cNvSpPr>
          <p:nvPr/>
        </p:nvSpPr>
        <p:spPr bwMode="auto">
          <a:xfrm>
            <a:off x="1885950" y="31242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3</a:t>
            </a:r>
          </a:p>
        </p:txBody>
      </p:sp>
      <p:sp>
        <p:nvSpPr>
          <p:cNvPr id="1650721" name="Text Box 33"/>
          <p:cNvSpPr txBox="1">
            <a:spLocks noChangeArrowheads="1"/>
          </p:cNvSpPr>
          <p:nvPr/>
        </p:nvSpPr>
        <p:spPr bwMode="auto">
          <a:xfrm>
            <a:off x="2533650" y="31242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9</a:t>
            </a:r>
          </a:p>
        </p:txBody>
      </p:sp>
      <p:sp>
        <p:nvSpPr>
          <p:cNvPr id="1650722" name="Freeform 34"/>
          <p:cNvSpPr>
            <a:spLocks/>
          </p:cNvSpPr>
          <p:nvPr/>
        </p:nvSpPr>
        <p:spPr bwMode="auto">
          <a:xfrm>
            <a:off x="4724400" y="3581400"/>
            <a:ext cx="3567113" cy="2459038"/>
          </a:xfrm>
          <a:custGeom>
            <a:avLst/>
            <a:gdLst/>
            <a:ahLst/>
            <a:cxnLst>
              <a:cxn ang="0">
                <a:pos x="1274" y="23"/>
              </a:cxn>
              <a:cxn ang="0">
                <a:pos x="1940" y="149"/>
              </a:cxn>
              <a:cxn ang="0">
                <a:pos x="2240" y="917"/>
              </a:cxn>
              <a:cxn ang="0">
                <a:pos x="1899" y="1461"/>
              </a:cxn>
              <a:cxn ang="0">
                <a:pos x="452" y="1446"/>
              </a:cxn>
              <a:cxn ang="0">
                <a:pos x="50" y="1038"/>
              </a:cxn>
              <a:cxn ang="0">
                <a:pos x="152" y="456"/>
              </a:cxn>
              <a:cxn ang="0">
                <a:pos x="536" y="138"/>
              </a:cxn>
              <a:cxn ang="0">
                <a:pos x="1274" y="23"/>
              </a:cxn>
            </a:cxnLst>
            <a:rect l="0" t="0" r="r" b="b"/>
            <a:pathLst>
              <a:path w="2247" h="1549">
                <a:moveTo>
                  <a:pt x="1274" y="23"/>
                </a:moveTo>
                <a:cubicBezTo>
                  <a:pt x="1508" y="25"/>
                  <a:pt x="1779" y="0"/>
                  <a:pt x="1940" y="149"/>
                </a:cubicBezTo>
                <a:cubicBezTo>
                  <a:pt x="2101" y="298"/>
                  <a:pt x="2247" y="698"/>
                  <a:pt x="2240" y="917"/>
                </a:cubicBezTo>
                <a:cubicBezTo>
                  <a:pt x="2233" y="1136"/>
                  <a:pt x="2197" y="1373"/>
                  <a:pt x="1899" y="1461"/>
                </a:cubicBezTo>
                <a:cubicBezTo>
                  <a:pt x="1601" y="1549"/>
                  <a:pt x="760" y="1516"/>
                  <a:pt x="452" y="1446"/>
                </a:cubicBezTo>
                <a:cubicBezTo>
                  <a:pt x="144" y="1376"/>
                  <a:pt x="100" y="1203"/>
                  <a:pt x="50" y="1038"/>
                </a:cubicBezTo>
                <a:cubicBezTo>
                  <a:pt x="0" y="873"/>
                  <a:pt x="71" y="606"/>
                  <a:pt x="152" y="456"/>
                </a:cubicBezTo>
                <a:cubicBezTo>
                  <a:pt x="233" y="306"/>
                  <a:pt x="349" y="210"/>
                  <a:pt x="536" y="138"/>
                </a:cubicBezTo>
                <a:cubicBezTo>
                  <a:pt x="723" y="66"/>
                  <a:pt x="1040" y="21"/>
                  <a:pt x="1274" y="23"/>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50723" name="Oval 35"/>
          <p:cNvSpPr>
            <a:spLocks noChangeAspect="1" noChangeArrowheads="1"/>
          </p:cNvSpPr>
          <p:nvPr/>
        </p:nvSpPr>
        <p:spPr bwMode="auto">
          <a:xfrm rot="21600000">
            <a:off x="6573838" y="4862513"/>
            <a:ext cx="366712"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sp>
        <p:nvSpPr>
          <p:cNvPr id="1650724" name="Oval 36"/>
          <p:cNvSpPr>
            <a:spLocks noChangeAspect="1" noChangeArrowheads="1"/>
          </p:cNvSpPr>
          <p:nvPr/>
        </p:nvSpPr>
        <p:spPr bwMode="auto">
          <a:xfrm rot="21600000">
            <a:off x="5200650" y="4862513"/>
            <a:ext cx="366713"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650725" name="Oval 37"/>
          <p:cNvSpPr>
            <a:spLocks noChangeAspect="1" noChangeArrowheads="1"/>
          </p:cNvSpPr>
          <p:nvPr/>
        </p:nvSpPr>
        <p:spPr bwMode="auto">
          <a:xfrm rot="21600000">
            <a:off x="6572250" y="4056063"/>
            <a:ext cx="366713"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50726" name="Oval 38"/>
          <p:cNvSpPr>
            <a:spLocks noChangeAspect="1" noChangeArrowheads="1"/>
          </p:cNvSpPr>
          <p:nvPr/>
        </p:nvSpPr>
        <p:spPr bwMode="auto">
          <a:xfrm rot="21600000">
            <a:off x="5810250" y="567055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E</a:t>
            </a:r>
          </a:p>
        </p:txBody>
      </p:sp>
      <p:cxnSp>
        <p:nvCxnSpPr>
          <p:cNvPr id="1650727" name="AutoShape 39"/>
          <p:cNvCxnSpPr>
            <a:cxnSpLocks noChangeAspect="1" noChangeShapeType="1"/>
            <a:stCxn id="1650725" idx="2"/>
            <a:endCxn id="1650724" idx="0"/>
          </p:cNvCxnSpPr>
          <p:nvPr/>
        </p:nvCxnSpPr>
        <p:spPr bwMode="auto">
          <a:xfrm rot="10800000" flipV="1">
            <a:off x="5383213" y="4238625"/>
            <a:ext cx="1168400" cy="603250"/>
          </a:xfrm>
          <a:prstGeom prst="curvedConnector2">
            <a:avLst/>
          </a:prstGeom>
          <a:noFill/>
          <a:ln w="38100">
            <a:solidFill>
              <a:schemeClr val="tx1"/>
            </a:solidFill>
            <a:prstDash val="dash"/>
            <a:round/>
            <a:headEnd/>
            <a:tailEnd/>
          </a:ln>
          <a:effectLst/>
        </p:spPr>
      </p:cxnSp>
      <p:cxnSp>
        <p:nvCxnSpPr>
          <p:cNvPr id="1650728" name="AutoShape 40"/>
          <p:cNvCxnSpPr>
            <a:cxnSpLocks noChangeAspect="1" noChangeShapeType="1"/>
            <a:stCxn id="1650726" idx="2"/>
            <a:endCxn id="1650724" idx="4"/>
          </p:cNvCxnSpPr>
          <p:nvPr/>
        </p:nvCxnSpPr>
        <p:spPr bwMode="auto">
          <a:xfrm rot="10800000">
            <a:off x="5383213" y="5246688"/>
            <a:ext cx="406400" cy="606425"/>
          </a:xfrm>
          <a:prstGeom prst="curvedConnector2">
            <a:avLst/>
          </a:prstGeom>
          <a:noFill/>
          <a:ln w="38100">
            <a:solidFill>
              <a:schemeClr val="tx2"/>
            </a:solidFill>
            <a:round/>
            <a:headEnd/>
            <a:tailEnd/>
          </a:ln>
          <a:effectLst/>
        </p:spPr>
      </p:cxnSp>
      <p:cxnSp>
        <p:nvCxnSpPr>
          <p:cNvPr id="1650729" name="AutoShape 41"/>
          <p:cNvCxnSpPr>
            <a:cxnSpLocks noChangeAspect="1" noChangeShapeType="1"/>
            <a:stCxn id="1650726" idx="6"/>
            <a:endCxn id="1650723" idx="3"/>
          </p:cNvCxnSpPr>
          <p:nvPr/>
        </p:nvCxnSpPr>
        <p:spPr bwMode="auto">
          <a:xfrm flipV="1">
            <a:off x="6194425" y="5194300"/>
            <a:ext cx="431800" cy="658813"/>
          </a:xfrm>
          <a:prstGeom prst="curvedConnector2">
            <a:avLst/>
          </a:prstGeom>
          <a:noFill/>
          <a:ln w="38100">
            <a:solidFill>
              <a:schemeClr val="tx2"/>
            </a:solidFill>
            <a:round/>
            <a:headEnd/>
            <a:tailEnd/>
          </a:ln>
          <a:effectLst/>
        </p:spPr>
      </p:cxnSp>
      <p:cxnSp>
        <p:nvCxnSpPr>
          <p:cNvPr id="1650730" name="AutoShape 42"/>
          <p:cNvCxnSpPr>
            <a:cxnSpLocks noChangeAspect="1" noChangeShapeType="1"/>
            <a:stCxn id="1650725" idx="4"/>
            <a:endCxn id="1650723" idx="0"/>
          </p:cNvCxnSpPr>
          <p:nvPr/>
        </p:nvCxnSpPr>
        <p:spPr bwMode="auto">
          <a:xfrm>
            <a:off x="6754813" y="4440238"/>
            <a:ext cx="1587" cy="401637"/>
          </a:xfrm>
          <a:prstGeom prst="straightConnector1">
            <a:avLst/>
          </a:prstGeom>
          <a:noFill/>
          <a:ln w="38100">
            <a:solidFill>
              <a:schemeClr val="tx2"/>
            </a:solidFill>
            <a:round/>
            <a:headEnd/>
            <a:tailEnd/>
          </a:ln>
          <a:effectLst/>
        </p:spPr>
      </p:cxnSp>
      <p:cxnSp>
        <p:nvCxnSpPr>
          <p:cNvPr id="1650731" name="AutoShape 43"/>
          <p:cNvCxnSpPr>
            <a:cxnSpLocks noChangeAspect="1" noChangeShapeType="1"/>
            <a:stCxn id="1650724" idx="6"/>
            <a:endCxn id="1650723" idx="2"/>
          </p:cNvCxnSpPr>
          <p:nvPr/>
        </p:nvCxnSpPr>
        <p:spPr bwMode="auto">
          <a:xfrm>
            <a:off x="5584825" y="5045075"/>
            <a:ext cx="968375" cy="0"/>
          </a:xfrm>
          <a:prstGeom prst="straightConnector1">
            <a:avLst/>
          </a:prstGeom>
          <a:noFill/>
          <a:ln w="38100">
            <a:solidFill>
              <a:schemeClr val="tx1"/>
            </a:solidFill>
            <a:prstDash val="dash"/>
            <a:round/>
            <a:headEnd/>
            <a:tailEnd/>
          </a:ln>
          <a:effectLst/>
        </p:spPr>
      </p:cxnSp>
      <p:sp>
        <p:nvSpPr>
          <p:cNvPr id="1650732" name="Oval 44"/>
          <p:cNvSpPr>
            <a:spLocks noChangeAspect="1" noChangeArrowheads="1"/>
          </p:cNvSpPr>
          <p:nvPr/>
        </p:nvSpPr>
        <p:spPr bwMode="auto">
          <a:xfrm rot="21600000">
            <a:off x="7935913" y="4862513"/>
            <a:ext cx="366712"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cxnSp>
        <p:nvCxnSpPr>
          <p:cNvPr id="1650733" name="AutoShape 45"/>
          <p:cNvCxnSpPr>
            <a:cxnSpLocks noChangeAspect="1" noChangeShapeType="1"/>
            <a:stCxn id="1650736" idx="6"/>
            <a:endCxn id="1650732" idx="4"/>
          </p:cNvCxnSpPr>
          <p:nvPr/>
        </p:nvCxnSpPr>
        <p:spPr bwMode="auto">
          <a:xfrm flipV="1">
            <a:off x="7708900" y="5246688"/>
            <a:ext cx="409575" cy="606425"/>
          </a:xfrm>
          <a:prstGeom prst="curvedConnector2">
            <a:avLst/>
          </a:prstGeom>
          <a:noFill/>
          <a:ln w="38100">
            <a:solidFill>
              <a:schemeClr val="tx2"/>
            </a:solidFill>
            <a:round/>
            <a:headEnd/>
            <a:tailEnd/>
          </a:ln>
          <a:effectLst/>
        </p:spPr>
      </p:cxnSp>
      <p:cxnSp>
        <p:nvCxnSpPr>
          <p:cNvPr id="1650734" name="AutoShape 46"/>
          <p:cNvCxnSpPr>
            <a:cxnSpLocks noChangeAspect="1" noChangeShapeType="1"/>
            <a:stCxn id="1650732" idx="0"/>
            <a:endCxn id="1650725" idx="6"/>
          </p:cNvCxnSpPr>
          <p:nvPr/>
        </p:nvCxnSpPr>
        <p:spPr bwMode="auto">
          <a:xfrm rot="5400000" flipH="1">
            <a:off x="7235825" y="3959225"/>
            <a:ext cx="603250" cy="1162050"/>
          </a:xfrm>
          <a:prstGeom prst="curvedConnector2">
            <a:avLst/>
          </a:prstGeom>
          <a:noFill/>
          <a:ln w="38100">
            <a:solidFill>
              <a:schemeClr val="tx1"/>
            </a:solidFill>
            <a:prstDash val="dash"/>
            <a:round/>
            <a:headEnd/>
            <a:tailEnd/>
          </a:ln>
          <a:effectLst/>
        </p:spPr>
      </p:cxnSp>
      <p:cxnSp>
        <p:nvCxnSpPr>
          <p:cNvPr id="1650735" name="AutoShape 47"/>
          <p:cNvCxnSpPr>
            <a:cxnSpLocks noChangeAspect="1" noChangeShapeType="1"/>
            <a:stCxn id="1650723" idx="6"/>
            <a:endCxn id="1650732" idx="2"/>
          </p:cNvCxnSpPr>
          <p:nvPr/>
        </p:nvCxnSpPr>
        <p:spPr bwMode="auto">
          <a:xfrm>
            <a:off x="6958013" y="5045075"/>
            <a:ext cx="957262" cy="0"/>
          </a:xfrm>
          <a:prstGeom prst="straightConnector1">
            <a:avLst/>
          </a:prstGeom>
          <a:noFill/>
          <a:ln w="38100">
            <a:solidFill>
              <a:schemeClr val="tx2"/>
            </a:solidFill>
            <a:round/>
            <a:headEnd/>
            <a:tailEnd/>
          </a:ln>
          <a:effectLst/>
        </p:spPr>
      </p:cxnSp>
      <p:sp>
        <p:nvSpPr>
          <p:cNvPr id="1650736" name="Oval 48"/>
          <p:cNvSpPr>
            <a:spLocks noChangeAspect="1" noChangeArrowheads="1"/>
          </p:cNvSpPr>
          <p:nvPr/>
        </p:nvSpPr>
        <p:spPr bwMode="auto">
          <a:xfrm rot="21600000">
            <a:off x="7324725" y="567055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F</a:t>
            </a:r>
          </a:p>
        </p:txBody>
      </p:sp>
      <p:cxnSp>
        <p:nvCxnSpPr>
          <p:cNvPr id="1650737" name="AutoShape 49"/>
          <p:cNvCxnSpPr>
            <a:cxnSpLocks noChangeAspect="1" noChangeShapeType="1"/>
            <a:stCxn id="1650723" idx="5"/>
            <a:endCxn id="1650736" idx="2"/>
          </p:cNvCxnSpPr>
          <p:nvPr/>
        </p:nvCxnSpPr>
        <p:spPr bwMode="auto">
          <a:xfrm rot="16200000" flipH="1">
            <a:off x="6765925" y="5314950"/>
            <a:ext cx="658813" cy="417513"/>
          </a:xfrm>
          <a:prstGeom prst="curvedConnector2">
            <a:avLst/>
          </a:prstGeom>
          <a:noFill/>
          <a:ln w="38100">
            <a:solidFill>
              <a:schemeClr val="tx1"/>
            </a:solidFill>
            <a:prstDash val="dash"/>
            <a:round/>
            <a:headEnd/>
            <a:tailEnd/>
          </a:ln>
          <a:effectLst/>
        </p:spPr>
      </p:cxnSp>
      <p:sp>
        <p:nvSpPr>
          <p:cNvPr id="1650738" name="Text Box 50"/>
          <p:cNvSpPr txBox="1">
            <a:spLocks noChangeArrowheads="1"/>
          </p:cNvSpPr>
          <p:nvPr/>
        </p:nvSpPr>
        <p:spPr bwMode="auto">
          <a:xfrm>
            <a:off x="6807200" y="38274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0</a:t>
            </a:r>
          </a:p>
        </p:txBody>
      </p:sp>
      <p:sp>
        <p:nvSpPr>
          <p:cNvPr id="1650739" name="Text Box 51"/>
          <p:cNvSpPr txBox="1">
            <a:spLocks noChangeArrowheads="1"/>
          </p:cNvSpPr>
          <p:nvPr/>
        </p:nvSpPr>
        <p:spPr bwMode="auto">
          <a:xfrm>
            <a:off x="8197850" y="46545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3</a:t>
            </a:r>
          </a:p>
        </p:txBody>
      </p:sp>
      <p:sp>
        <p:nvSpPr>
          <p:cNvPr id="1650740" name="Text Box 52"/>
          <p:cNvSpPr txBox="1">
            <a:spLocks noChangeArrowheads="1"/>
          </p:cNvSpPr>
          <p:nvPr/>
        </p:nvSpPr>
        <p:spPr bwMode="auto">
          <a:xfrm>
            <a:off x="6838950" y="46545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2</a:t>
            </a:r>
          </a:p>
        </p:txBody>
      </p:sp>
      <p:sp>
        <p:nvSpPr>
          <p:cNvPr id="1650741" name="Text Box 53"/>
          <p:cNvSpPr txBox="1">
            <a:spLocks noChangeArrowheads="1"/>
          </p:cNvSpPr>
          <p:nvPr/>
        </p:nvSpPr>
        <p:spPr bwMode="auto">
          <a:xfrm>
            <a:off x="5467350" y="46545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7</a:t>
            </a:r>
          </a:p>
        </p:txBody>
      </p:sp>
      <p:sp>
        <p:nvSpPr>
          <p:cNvPr id="1650742" name="Text Box 54"/>
          <p:cNvSpPr txBox="1">
            <a:spLocks noChangeArrowheads="1"/>
          </p:cNvSpPr>
          <p:nvPr/>
        </p:nvSpPr>
        <p:spPr bwMode="auto">
          <a:xfrm>
            <a:off x="5681663" y="53784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5</a:t>
            </a:r>
          </a:p>
        </p:txBody>
      </p:sp>
      <p:sp>
        <p:nvSpPr>
          <p:cNvPr id="1650743" name="Text Box 55"/>
          <p:cNvSpPr txBox="1">
            <a:spLocks noChangeArrowheads="1"/>
          </p:cNvSpPr>
          <p:nvPr/>
        </p:nvSpPr>
        <p:spPr bwMode="auto">
          <a:xfrm>
            <a:off x="7505700" y="537845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8</a:t>
            </a:r>
          </a:p>
        </p:txBody>
      </p:sp>
      <p:sp>
        <p:nvSpPr>
          <p:cNvPr id="1650744" name="Text Box 56"/>
          <p:cNvSpPr txBox="1">
            <a:spLocks noChangeArrowheads="1"/>
          </p:cNvSpPr>
          <p:nvPr/>
        </p:nvSpPr>
        <p:spPr bwMode="auto">
          <a:xfrm>
            <a:off x="7645400" y="407035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4</a:t>
            </a:r>
          </a:p>
        </p:txBody>
      </p:sp>
      <p:sp>
        <p:nvSpPr>
          <p:cNvPr id="1650745" name="Text Box 57"/>
          <p:cNvSpPr txBox="1">
            <a:spLocks noChangeArrowheads="1"/>
          </p:cNvSpPr>
          <p:nvPr/>
        </p:nvSpPr>
        <p:spPr bwMode="auto">
          <a:xfrm>
            <a:off x="5505450" y="4132263"/>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8</a:t>
            </a:r>
          </a:p>
        </p:txBody>
      </p:sp>
      <p:sp>
        <p:nvSpPr>
          <p:cNvPr id="1650746" name="Text Box 58"/>
          <p:cNvSpPr txBox="1">
            <a:spLocks noChangeArrowheads="1"/>
          </p:cNvSpPr>
          <p:nvPr/>
        </p:nvSpPr>
        <p:spPr bwMode="auto">
          <a:xfrm>
            <a:off x="5886450" y="4741863"/>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50747" name="Text Box 59"/>
          <p:cNvSpPr txBox="1">
            <a:spLocks noChangeArrowheads="1"/>
          </p:cNvSpPr>
          <p:nvPr/>
        </p:nvSpPr>
        <p:spPr bwMode="auto">
          <a:xfrm>
            <a:off x="7334250" y="47418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1</a:t>
            </a:r>
          </a:p>
        </p:txBody>
      </p:sp>
      <p:sp>
        <p:nvSpPr>
          <p:cNvPr id="1650748" name="Text Box 60"/>
          <p:cNvSpPr txBox="1">
            <a:spLocks noChangeArrowheads="1"/>
          </p:cNvSpPr>
          <p:nvPr/>
        </p:nvSpPr>
        <p:spPr bwMode="auto">
          <a:xfrm>
            <a:off x="5200650" y="55419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50749" name="Text Box 61"/>
          <p:cNvSpPr txBox="1">
            <a:spLocks noChangeArrowheads="1"/>
          </p:cNvSpPr>
          <p:nvPr/>
        </p:nvSpPr>
        <p:spPr bwMode="auto">
          <a:xfrm>
            <a:off x="7943850" y="55419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5</a:t>
            </a:r>
          </a:p>
        </p:txBody>
      </p:sp>
      <p:sp>
        <p:nvSpPr>
          <p:cNvPr id="1650750" name="Text Box 62"/>
          <p:cNvSpPr txBox="1">
            <a:spLocks noChangeArrowheads="1"/>
          </p:cNvSpPr>
          <p:nvPr/>
        </p:nvSpPr>
        <p:spPr bwMode="auto">
          <a:xfrm>
            <a:off x="6419850" y="4437063"/>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2</a:t>
            </a:r>
          </a:p>
        </p:txBody>
      </p:sp>
      <p:sp>
        <p:nvSpPr>
          <p:cNvPr id="1650751" name="Text Box 63"/>
          <p:cNvSpPr txBox="1">
            <a:spLocks noChangeArrowheads="1"/>
          </p:cNvSpPr>
          <p:nvPr/>
        </p:nvSpPr>
        <p:spPr bwMode="auto">
          <a:xfrm>
            <a:off x="6267450" y="5275263"/>
            <a:ext cx="298450"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imes New Roman" pitchFamily="18" charset="0"/>
              </a:rPr>
              <a:t>3</a:t>
            </a:r>
          </a:p>
        </p:txBody>
      </p:sp>
      <p:sp>
        <p:nvSpPr>
          <p:cNvPr id="1650752" name="Text Box 64"/>
          <p:cNvSpPr txBox="1">
            <a:spLocks noChangeArrowheads="1"/>
          </p:cNvSpPr>
          <p:nvPr/>
        </p:nvSpPr>
        <p:spPr bwMode="auto">
          <a:xfrm>
            <a:off x="6915150" y="5275263"/>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9</a:t>
            </a:r>
          </a:p>
        </p:txBody>
      </p:sp>
      <p:sp>
        <p:nvSpPr>
          <p:cNvPr id="1650753" name="AutoShape 65"/>
          <p:cNvSpPr>
            <a:spLocks noChangeArrowheads="1"/>
          </p:cNvSpPr>
          <p:nvPr/>
        </p:nvSpPr>
        <p:spPr bwMode="auto">
          <a:xfrm rot="13500000" flipH="1" flipV="1">
            <a:off x="4281488" y="3719512"/>
            <a:ext cx="609600" cy="333375"/>
          </a:xfrm>
          <a:prstGeom prst="rightArrow">
            <a:avLst>
              <a:gd name="adj1" fmla="val 50000"/>
              <a:gd name="adj2" fmla="val 45714"/>
            </a:avLst>
          </a:prstGeom>
          <a:solidFill>
            <a:srgbClr val="FFFF00"/>
          </a:solidFill>
          <a:ln w="19050">
            <a:solidFill>
              <a:schemeClr val="tx1"/>
            </a:solidFill>
            <a:miter lim="800000"/>
            <a:headEnd/>
            <a:tailEn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reeform 5"/>
          <p:cNvSpPr>
            <a:spLocks/>
          </p:cNvSpPr>
          <p:nvPr/>
        </p:nvSpPr>
        <p:spPr bwMode="auto">
          <a:xfrm>
            <a:off x="3276600" y="4419600"/>
            <a:ext cx="939800" cy="776287"/>
          </a:xfrm>
          <a:custGeom>
            <a:avLst/>
            <a:gdLst/>
            <a:ahLst/>
            <a:cxnLst>
              <a:cxn ang="0">
                <a:pos x="552" y="368"/>
              </a:cxn>
              <a:cxn ang="0">
                <a:pos x="592" y="280"/>
              </a:cxn>
              <a:cxn ang="0">
                <a:pos x="592"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1"/>
              </a:cxn>
              <a:cxn ang="0">
                <a:pos x="256" y="489"/>
              </a:cxn>
              <a:cxn ang="0">
                <a:pos x="384" y="489"/>
              </a:cxn>
              <a:cxn ang="0">
                <a:pos x="472" y="433"/>
              </a:cxn>
              <a:cxn ang="0">
                <a:pos x="552" y="368"/>
              </a:cxn>
            </a:cxnLst>
            <a:rect l="0" t="0" r="r" b="b"/>
            <a:pathLst>
              <a:path w="592" h="489">
                <a:moveTo>
                  <a:pt x="552" y="368"/>
                </a:moveTo>
                <a:lnTo>
                  <a:pt x="592" y="280"/>
                </a:lnTo>
                <a:lnTo>
                  <a:pt x="592"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1"/>
                </a:lnTo>
                <a:lnTo>
                  <a:pt x="256" y="489"/>
                </a:lnTo>
                <a:lnTo>
                  <a:pt x="384" y="489"/>
                </a:lnTo>
                <a:lnTo>
                  <a:pt x="472" y="433"/>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3" name="Date Placeholder 2"/>
          <p:cNvSpPr>
            <a:spLocks noGrp="1"/>
          </p:cNvSpPr>
          <p:nvPr>
            <p:ph type="dt" sz="half" idx="10"/>
          </p:nvPr>
        </p:nvSpPr>
        <p:spPr/>
        <p:txBody>
          <a:bodyPr/>
          <a:lstStyle/>
          <a:p>
            <a:fld id="{8F97BD90-18C3-4B45-A2DE-8CD4CFC6EB76}" type="datetime1">
              <a:rPr lang="en-US"/>
              <a:pPr/>
              <a:t>11/18/2017</a:t>
            </a:fld>
            <a:endParaRPr lang="en-US"/>
          </a:p>
        </p:txBody>
      </p:sp>
      <p:sp>
        <p:nvSpPr>
          <p:cNvPr id="164" name="Slide Number Placeholder 4"/>
          <p:cNvSpPr>
            <a:spLocks noGrp="1"/>
          </p:cNvSpPr>
          <p:nvPr>
            <p:ph type="sldNum" sz="quarter" idx="12"/>
          </p:nvPr>
        </p:nvSpPr>
        <p:spPr/>
        <p:txBody>
          <a:bodyPr/>
          <a:lstStyle/>
          <a:p>
            <a:fld id="{15C5DEE1-8010-44E6-93EF-BFD35FD4489B}" type="slidenum">
              <a:rPr lang="en-US"/>
              <a:pPr/>
              <a:t>34</a:t>
            </a:fld>
            <a:endParaRPr lang="en-US"/>
          </a:p>
        </p:txBody>
      </p:sp>
      <p:sp>
        <p:nvSpPr>
          <p:cNvPr id="1685667" name="Rectangle 163"/>
          <p:cNvSpPr>
            <a:spLocks noChangeArrowheads="1"/>
          </p:cNvSpPr>
          <p:nvPr/>
        </p:nvSpPr>
        <p:spPr bwMode="auto">
          <a:xfrm>
            <a:off x="800918" y="104774"/>
            <a:ext cx="8038281" cy="66008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headEnd/>
            <a:tailEnd/>
          </a:ln>
          <a:effectLst/>
        </p:spPr>
        <p:txBody>
          <a:bodyPr wrap="none" anchor="ctr"/>
          <a:lstStyle/>
          <a:p>
            <a:pPr algn="ctr"/>
            <a:endParaRPr lang="en-US" dirty="0"/>
          </a:p>
        </p:txBody>
      </p:sp>
      <p:sp>
        <p:nvSpPr>
          <p:cNvPr id="1685507" name="Freeform 3"/>
          <p:cNvSpPr>
            <a:spLocks/>
          </p:cNvSpPr>
          <p:nvPr/>
        </p:nvSpPr>
        <p:spPr bwMode="auto">
          <a:xfrm>
            <a:off x="990600" y="3394075"/>
            <a:ext cx="954088" cy="774700"/>
          </a:xfrm>
          <a:custGeom>
            <a:avLst/>
            <a:gdLst/>
            <a:ahLst/>
            <a:cxnLst>
              <a:cxn ang="0">
                <a:pos x="552" y="368"/>
              </a:cxn>
              <a:cxn ang="0">
                <a:pos x="593" y="280"/>
              </a:cxn>
              <a:cxn ang="0">
                <a:pos x="601" y="176"/>
              </a:cxn>
              <a:cxn ang="0">
                <a:pos x="561"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0"/>
              </a:cxn>
              <a:cxn ang="0">
                <a:pos x="256" y="488"/>
              </a:cxn>
              <a:cxn ang="0">
                <a:pos x="384" y="488"/>
              </a:cxn>
              <a:cxn ang="0">
                <a:pos x="472" y="432"/>
              </a:cxn>
              <a:cxn ang="0">
                <a:pos x="552" y="368"/>
              </a:cxn>
            </a:cxnLst>
            <a:rect l="0" t="0" r="r" b="b"/>
            <a:pathLst>
              <a:path w="601" h="488">
                <a:moveTo>
                  <a:pt x="552" y="368"/>
                </a:moveTo>
                <a:lnTo>
                  <a:pt x="593" y="280"/>
                </a:lnTo>
                <a:lnTo>
                  <a:pt x="601" y="176"/>
                </a:lnTo>
                <a:lnTo>
                  <a:pt x="561"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8"/>
                </a:lnTo>
                <a:lnTo>
                  <a:pt x="384" y="488"/>
                </a:lnTo>
                <a:lnTo>
                  <a:pt x="472" y="432"/>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08" name="Freeform 4"/>
          <p:cNvSpPr>
            <a:spLocks/>
          </p:cNvSpPr>
          <p:nvPr/>
        </p:nvSpPr>
        <p:spPr bwMode="auto">
          <a:xfrm>
            <a:off x="1104900" y="4716463"/>
            <a:ext cx="954088" cy="762000"/>
          </a:xfrm>
          <a:custGeom>
            <a:avLst/>
            <a:gdLst/>
            <a:ahLst/>
            <a:cxnLst>
              <a:cxn ang="0">
                <a:pos x="553" y="360"/>
              </a:cxn>
              <a:cxn ang="0">
                <a:pos x="593" y="272"/>
              </a:cxn>
              <a:cxn ang="0">
                <a:pos x="601" y="168"/>
              </a:cxn>
              <a:cxn ang="0">
                <a:pos x="561" y="72"/>
              </a:cxn>
              <a:cxn ang="0">
                <a:pos x="529" y="40"/>
              </a:cxn>
              <a:cxn ang="0">
                <a:pos x="489" y="16"/>
              </a:cxn>
              <a:cxn ang="0">
                <a:pos x="352" y="0"/>
              </a:cxn>
              <a:cxn ang="0">
                <a:pos x="200" y="16"/>
              </a:cxn>
              <a:cxn ang="0">
                <a:pos x="136" y="40"/>
              </a:cxn>
              <a:cxn ang="0">
                <a:pos x="72" y="72"/>
              </a:cxn>
              <a:cxn ang="0">
                <a:pos x="32" y="128"/>
              </a:cxn>
              <a:cxn ang="0">
                <a:pos x="0" y="200"/>
              </a:cxn>
              <a:cxn ang="0">
                <a:pos x="0" y="272"/>
              </a:cxn>
              <a:cxn ang="0">
                <a:pos x="24" y="336"/>
              </a:cxn>
              <a:cxn ang="0">
                <a:pos x="64" y="392"/>
              </a:cxn>
              <a:cxn ang="0">
                <a:pos x="120" y="432"/>
              </a:cxn>
              <a:cxn ang="0">
                <a:pos x="256" y="480"/>
              </a:cxn>
              <a:cxn ang="0">
                <a:pos x="384" y="472"/>
              </a:cxn>
              <a:cxn ang="0">
                <a:pos x="472" y="424"/>
              </a:cxn>
              <a:cxn ang="0">
                <a:pos x="553" y="360"/>
              </a:cxn>
            </a:cxnLst>
            <a:rect l="0" t="0" r="r" b="b"/>
            <a:pathLst>
              <a:path w="601" h="480">
                <a:moveTo>
                  <a:pt x="553" y="360"/>
                </a:moveTo>
                <a:lnTo>
                  <a:pt x="593" y="272"/>
                </a:lnTo>
                <a:lnTo>
                  <a:pt x="601" y="168"/>
                </a:lnTo>
                <a:lnTo>
                  <a:pt x="561" y="72"/>
                </a:lnTo>
                <a:lnTo>
                  <a:pt x="529" y="40"/>
                </a:lnTo>
                <a:lnTo>
                  <a:pt x="489" y="16"/>
                </a:lnTo>
                <a:lnTo>
                  <a:pt x="352" y="0"/>
                </a:lnTo>
                <a:lnTo>
                  <a:pt x="200" y="16"/>
                </a:lnTo>
                <a:lnTo>
                  <a:pt x="136" y="40"/>
                </a:lnTo>
                <a:lnTo>
                  <a:pt x="72" y="72"/>
                </a:lnTo>
                <a:lnTo>
                  <a:pt x="32" y="128"/>
                </a:lnTo>
                <a:lnTo>
                  <a:pt x="0" y="200"/>
                </a:lnTo>
                <a:lnTo>
                  <a:pt x="0" y="272"/>
                </a:lnTo>
                <a:lnTo>
                  <a:pt x="24" y="336"/>
                </a:lnTo>
                <a:lnTo>
                  <a:pt x="64" y="392"/>
                </a:lnTo>
                <a:lnTo>
                  <a:pt x="120" y="432"/>
                </a:lnTo>
                <a:lnTo>
                  <a:pt x="256" y="480"/>
                </a:lnTo>
                <a:lnTo>
                  <a:pt x="384" y="472"/>
                </a:lnTo>
                <a:lnTo>
                  <a:pt x="472" y="424"/>
                </a:lnTo>
                <a:lnTo>
                  <a:pt x="553" y="360"/>
                </a:lnTo>
                <a:close/>
              </a:path>
            </a:pathLst>
          </a:custGeom>
          <a:blipFill dpi="0" rotWithShape="0">
            <a:blip r:embed="rId4" cstate="print"/>
            <a:srcRect/>
            <a:tile tx="0" ty="0" sx="100000" sy="100000" flip="none" algn="tl"/>
          </a:blipFill>
          <a:ln w="9525">
            <a:noFill/>
            <a:round/>
            <a:headEnd/>
            <a:tailEnd/>
          </a:ln>
        </p:spPr>
        <p:txBody>
          <a:bodyPr/>
          <a:lstStyle/>
          <a:p>
            <a:endParaRPr lang="en-US"/>
          </a:p>
        </p:txBody>
      </p:sp>
      <p:sp>
        <p:nvSpPr>
          <p:cNvPr id="1685509" name="Freeform 5"/>
          <p:cNvSpPr>
            <a:spLocks/>
          </p:cNvSpPr>
          <p:nvPr/>
        </p:nvSpPr>
        <p:spPr bwMode="auto">
          <a:xfrm>
            <a:off x="4117975" y="2135188"/>
            <a:ext cx="939800" cy="776287"/>
          </a:xfrm>
          <a:custGeom>
            <a:avLst/>
            <a:gdLst/>
            <a:ahLst/>
            <a:cxnLst>
              <a:cxn ang="0">
                <a:pos x="552" y="368"/>
              </a:cxn>
              <a:cxn ang="0">
                <a:pos x="592" y="280"/>
              </a:cxn>
              <a:cxn ang="0">
                <a:pos x="592"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1"/>
              </a:cxn>
              <a:cxn ang="0">
                <a:pos x="256" y="489"/>
              </a:cxn>
              <a:cxn ang="0">
                <a:pos x="384" y="489"/>
              </a:cxn>
              <a:cxn ang="0">
                <a:pos x="472" y="433"/>
              </a:cxn>
              <a:cxn ang="0">
                <a:pos x="552" y="368"/>
              </a:cxn>
            </a:cxnLst>
            <a:rect l="0" t="0" r="r" b="b"/>
            <a:pathLst>
              <a:path w="592" h="489">
                <a:moveTo>
                  <a:pt x="552" y="368"/>
                </a:moveTo>
                <a:lnTo>
                  <a:pt x="592" y="280"/>
                </a:lnTo>
                <a:lnTo>
                  <a:pt x="592"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1"/>
                </a:lnTo>
                <a:lnTo>
                  <a:pt x="256" y="489"/>
                </a:lnTo>
                <a:lnTo>
                  <a:pt x="384" y="489"/>
                </a:lnTo>
                <a:lnTo>
                  <a:pt x="472" y="433"/>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1" name="Freeform 7"/>
          <p:cNvSpPr>
            <a:spLocks/>
          </p:cNvSpPr>
          <p:nvPr/>
        </p:nvSpPr>
        <p:spPr bwMode="auto">
          <a:xfrm>
            <a:off x="6824663" y="1182688"/>
            <a:ext cx="952500" cy="647700"/>
          </a:xfrm>
          <a:custGeom>
            <a:avLst/>
            <a:gdLst/>
            <a:ahLst/>
            <a:cxnLst>
              <a:cxn ang="0">
                <a:pos x="552" y="304"/>
              </a:cxn>
              <a:cxn ang="0">
                <a:pos x="592" y="232"/>
              </a:cxn>
              <a:cxn ang="0">
                <a:pos x="600" y="136"/>
              </a:cxn>
              <a:cxn ang="0">
                <a:pos x="560" y="56"/>
              </a:cxn>
              <a:cxn ang="0">
                <a:pos x="528" y="32"/>
              </a:cxn>
              <a:cxn ang="0">
                <a:pos x="488" y="16"/>
              </a:cxn>
              <a:cxn ang="0">
                <a:pos x="352" y="0"/>
              </a:cxn>
              <a:cxn ang="0">
                <a:pos x="200" y="8"/>
              </a:cxn>
              <a:cxn ang="0">
                <a:pos x="136" y="32"/>
              </a:cxn>
              <a:cxn ang="0">
                <a:pos x="72" y="64"/>
              </a:cxn>
              <a:cxn ang="0">
                <a:pos x="32" y="112"/>
              </a:cxn>
              <a:cxn ang="0">
                <a:pos x="0" y="168"/>
              </a:cxn>
              <a:cxn ang="0">
                <a:pos x="0" y="232"/>
              </a:cxn>
              <a:cxn ang="0">
                <a:pos x="24" y="280"/>
              </a:cxn>
              <a:cxn ang="0">
                <a:pos x="64" y="328"/>
              </a:cxn>
              <a:cxn ang="0">
                <a:pos x="120" y="368"/>
              </a:cxn>
              <a:cxn ang="0">
                <a:pos x="256" y="408"/>
              </a:cxn>
              <a:cxn ang="0">
                <a:pos x="384" y="400"/>
              </a:cxn>
              <a:cxn ang="0">
                <a:pos x="472" y="360"/>
              </a:cxn>
              <a:cxn ang="0">
                <a:pos x="552" y="304"/>
              </a:cxn>
            </a:cxnLst>
            <a:rect l="0" t="0" r="r" b="b"/>
            <a:pathLst>
              <a:path w="600" h="408">
                <a:moveTo>
                  <a:pt x="552" y="304"/>
                </a:moveTo>
                <a:lnTo>
                  <a:pt x="592" y="232"/>
                </a:lnTo>
                <a:lnTo>
                  <a:pt x="600" y="136"/>
                </a:lnTo>
                <a:lnTo>
                  <a:pt x="560" y="56"/>
                </a:lnTo>
                <a:lnTo>
                  <a:pt x="528" y="32"/>
                </a:lnTo>
                <a:lnTo>
                  <a:pt x="488" y="16"/>
                </a:lnTo>
                <a:lnTo>
                  <a:pt x="352" y="0"/>
                </a:lnTo>
                <a:lnTo>
                  <a:pt x="200" y="8"/>
                </a:lnTo>
                <a:lnTo>
                  <a:pt x="136" y="32"/>
                </a:lnTo>
                <a:lnTo>
                  <a:pt x="72" y="64"/>
                </a:lnTo>
                <a:lnTo>
                  <a:pt x="32" y="112"/>
                </a:lnTo>
                <a:lnTo>
                  <a:pt x="0" y="168"/>
                </a:lnTo>
                <a:lnTo>
                  <a:pt x="0" y="232"/>
                </a:lnTo>
                <a:lnTo>
                  <a:pt x="24" y="280"/>
                </a:lnTo>
                <a:lnTo>
                  <a:pt x="64" y="328"/>
                </a:lnTo>
                <a:lnTo>
                  <a:pt x="120" y="368"/>
                </a:lnTo>
                <a:lnTo>
                  <a:pt x="256" y="408"/>
                </a:lnTo>
                <a:lnTo>
                  <a:pt x="384" y="400"/>
                </a:lnTo>
                <a:lnTo>
                  <a:pt x="472" y="360"/>
                </a:lnTo>
                <a:lnTo>
                  <a:pt x="552" y="30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2" name="Freeform 8"/>
          <p:cNvSpPr>
            <a:spLocks/>
          </p:cNvSpPr>
          <p:nvPr/>
        </p:nvSpPr>
        <p:spPr bwMode="auto">
          <a:xfrm>
            <a:off x="6824663" y="1868488"/>
            <a:ext cx="952500" cy="698500"/>
          </a:xfrm>
          <a:custGeom>
            <a:avLst/>
            <a:gdLst/>
            <a:ahLst/>
            <a:cxnLst>
              <a:cxn ang="0">
                <a:pos x="552" y="328"/>
              </a:cxn>
              <a:cxn ang="0">
                <a:pos x="592" y="256"/>
              </a:cxn>
              <a:cxn ang="0">
                <a:pos x="600" y="152"/>
              </a:cxn>
              <a:cxn ang="0">
                <a:pos x="560" y="64"/>
              </a:cxn>
              <a:cxn ang="0">
                <a:pos x="528" y="32"/>
              </a:cxn>
              <a:cxn ang="0">
                <a:pos x="488" y="16"/>
              </a:cxn>
              <a:cxn ang="0">
                <a:pos x="352" y="0"/>
              </a:cxn>
              <a:cxn ang="0">
                <a:pos x="200" y="8"/>
              </a:cxn>
              <a:cxn ang="0">
                <a:pos x="136" y="32"/>
              </a:cxn>
              <a:cxn ang="0">
                <a:pos x="72" y="72"/>
              </a:cxn>
              <a:cxn ang="0">
                <a:pos x="32" y="120"/>
              </a:cxn>
              <a:cxn ang="0">
                <a:pos x="0" y="184"/>
              </a:cxn>
              <a:cxn ang="0">
                <a:pos x="0" y="256"/>
              </a:cxn>
              <a:cxn ang="0">
                <a:pos x="24" y="312"/>
              </a:cxn>
              <a:cxn ang="0">
                <a:pos x="64" y="360"/>
              </a:cxn>
              <a:cxn ang="0">
                <a:pos x="120" y="400"/>
              </a:cxn>
              <a:cxn ang="0">
                <a:pos x="256" y="440"/>
              </a:cxn>
              <a:cxn ang="0">
                <a:pos x="384" y="440"/>
              </a:cxn>
              <a:cxn ang="0">
                <a:pos x="472" y="392"/>
              </a:cxn>
              <a:cxn ang="0">
                <a:pos x="552" y="328"/>
              </a:cxn>
            </a:cxnLst>
            <a:rect l="0" t="0" r="r" b="b"/>
            <a:pathLst>
              <a:path w="600" h="440">
                <a:moveTo>
                  <a:pt x="552" y="328"/>
                </a:moveTo>
                <a:lnTo>
                  <a:pt x="592" y="256"/>
                </a:lnTo>
                <a:lnTo>
                  <a:pt x="600" y="152"/>
                </a:lnTo>
                <a:lnTo>
                  <a:pt x="560" y="64"/>
                </a:lnTo>
                <a:lnTo>
                  <a:pt x="528" y="32"/>
                </a:lnTo>
                <a:lnTo>
                  <a:pt x="488" y="16"/>
                </a:lnTo>
                <a:lnTo>
                  <a:pt x="352" y="0"/>
                </a:lnTo>
                <a:lnTo>
                  <a:pt x="200" y="8"/>
                </a:lnTo>
                <a:lnTo>
                  <a:pt x="136" y="32"/>
                </a:lnTo>
                <a:lnTo>
                  <a:pt x="72" y="72"/>
                </a:lnTo>
                <a:lnTo>
                  <a:pt x="32" y="120"/>
                </a:lnTo>
                <a:lnTo>
                  <a:pt x="0" y="184"/>
                </a:lnTo>
                <a:lnTo>
                  <a:pt x="0" y="256"/>
                </a:lnTo>
                <a:lnTo>
                  <a:pt x="24" y="312"/>
                </a:lnTo>
                <a:lnTo>
                  <a:pt x="64" y="360"/>
                </a:lnTo>
                <a:lnTo>
                  <a:pt x="120" y="400"/>
                </a:lnTo>
                <a:lnTo>
                  <a:pt x="256" y="440"/>
                </a:lnTo>
                <a:lnTo>
                  <a:pt x="384" y="440"/>
                </a:lnTo>
                <a:lnTo>
                  <a:pt x="472" y="392"/>
                </a:lnTo>
                <a:lnTo>
                  <a:pt x="552" y="32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3" name="Freeform 9"/>
          <p:cNvSpPr>
            <a:spLocks/>
          </p:cNvSpPr>
          <p:nvPr/>
        </p:nvSpPr>
        <p:spPr bwMode="auto">
          <a:xfrm>
            <a:off x="6024563" y="2592388"/>
            <a:ext cx="952500" cy="776287"/>
          </a:xfrm>
          <a:custGeom>
            <a:avLst/>
            <a:gdLst/>
            <a:ahLst/>
            <a:cxnLst>
              <a:cxn ang="0">
                <a:pos x="552" y="369"/>
              </a:cxn>
              <a:cxn ang="0">
                <a:pos x="592" y="281"/>
              </a:cxn>
              <a:cxn ang="0">
                <a:pos x="600" y="177"/>
              </a:cxn>
              <a:cxn ang="0">
                <a:pos x="560" y="80"/>
              </a:cxn>
              <a:cxn ang="0">
                <a:pos x="528" y="40"/>
              </a:cxn>
              <a:cxn ang="0">
                <a:pos x="488" y="24"/>
              </a:cxn>
              <a:cxn ang="0">
                <a:pos x="352" y="0"/>
              </a:cxn>
              <a:cxn ang="0">
                <a:pos x="200" y="16"/>
              </a:cxn>
              <a:cxn ang="0">
                <a:pos x="136" y="40"/>
              </a:cxn>
              <a:cxn ang="0">
                <a:pos x="72" y="80"/>
              </a:cxn>
              <a:cxn ang="0">
                <a:pos x="32" y="137"/>
              </a:cxn>
              <a:cxn ang="0">
                <a:pos x="0" y="209"/>
              </a:cxn>
              <a:cxn ang="0">
                <a:pos x="0" y="281"/>
              </a:cxn>
              <a:cxn ang="0">
                <a:pos x="24" y="345"/>
              </a:cxn>
              <a:cxn ang="0">
                <a:pos x="64" y="401"/>
              </a:cxn>
              <a:cxn ang="0">
                <a:pos x="120" y="441"/>
              </a:cxn>
              <a:cxn ang="0">
                <a:pos x="256" y="489"/>
              </a:cxn>
              <a:cxn ang="0">
                <a:pos x="384" y="489"/>
              </a:cxn>
              <a:cxn ang="0">
                <a:pos x="472" y="433"/>
              </a:cxn>
              <a:cxn ang="0">
                <a:pos x="552" y="369"/>
              </a:cxn>
            </a:cxnLst>
            <a:rect l="0" t="0" r="r" b="b"/>
            <a:pathLst>
              <a:path w="600" h="489">
                <a:moveTo>
                  <a:pt x="552" y="369"/>
                </a:moveTo>
                <a:lnTo>
                  <a:pt x="592" y="281"/>
                </a:lnTo>
                <a:lnTo>
                  <a:pt x="600" y="177"/>
                </a:lnTo>
                <a:lnTo>
                  <a:pt x="560" y="80"/>
                </a:lnTo>
                <a:lnTo>
                  <a:pt x="528" y="40"/>
                </a:lnTo>
                <a:lnTo>
                  <a:pt x="488" y="24"/>
                </a:lnTo>
                <a:lnTo>
                  <a:pt x="352" y="0"/>
                </a:lnTo>
                <a:lnTo>
                  <a:pt x="200" y="16"/>
                </a:lnTo>
                <a:lnTo>
                  <a:pt x="136" y="40"/>
                </a:lnTo>
                <a:lnTo>
                  <a:pt x="72" y="80"/>
                </a:lnTo>
                <a:lnTo>
                  <a:pt x="32" y="137"/>
                </a:lnTo>
                <a:lnTo>
                  <a:pt x="0" y="209"/>
                </a:lnTo>
                <a:lnTo>
                  <a:pt x="0" y="281"/>
                </a:lnTo>
                <a:lnTo>
                  <a:pt x="24" y="345"/>
                </a:lnTo>
                <a:lnTo>
                  <a:pt x="64" y="401"/>
                </a:lnTo>
                <a:lnTo>
                  <a:pt x="120" y="441"/>
                </a:lnTo>
                <a:lnTo>
                  <a:pt x="256" y="489"/>
                </a:lnTo>
                <a:lnTo>
                  <a:pt x="384" y="489"/>
                </a:lnTo>
                <a:lnTo>
                  <a:pt x="472" y="433"/>
                </a:lnTo>
                <a:lnTo>
                  <a:pt x="552" y="369"/>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4" name="Freeform 10"/>
          <p:cNvSpPr>
            <a:spLocks/>
          </p:cNvSpPr>
          <p:nvPr/>
        </p:nvSpPr>
        <p:spPr bwMode="auto">
          <a:xfrm>
            <a:off x="6024563" y="3508375"/>
            <a:ext cx="952500" cy="774700"/>
          </a:xfrm>
          <a:custGeom>
            <a:avLst/>
            <a:gdLst/>
            <a:ahLst/>
            <a:cxnLst>
              <a:cxn ang="0">
                <a:pos x="552" y="368"/>
              </a:cxn>
              <a:cxn ang="0">
                <a:pos x="592" y="280"/>
              </a:cxn>
              <a:cxn ang="0">
                <a:pos x="600"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0"/>
              </a:cxn>
              <a:cxn ang="0">
                <a:pos x="256" y="488"/>
              </a:cxn>
              <a:cxn ang="0">
                <a:pos x="384" y="488"/>
              </a:cxn>
              <a:cxn ang="0">
                <a:pos x="472" y="432"/>
              </a:cxn>
              <a:cxn ang="0">
                <a:pos x="552" y="368"/>
              </a:cxn>
            </a:cxnLst>
            <a:rect l="0" t="0" r="r" b="b"/>
            <a:pathLst>
              <a:path w="600" h="488">
                <a:moveTo>
                  <a:pt x="552" y="368"/>
                </a:moveTo>
                <a:lnTo>
                  <a:pt x="592" y="280"/>
                </a:lnTo>
                <a:lnTo>
                  <a:pt x="600"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8"/>
                </a:lnTo>
                <a:lnTo>
                  <a:pt x="384" y="488"/>
                </a:lnTo>
                <a:lnTo>
                  <a:pt x="472" y="432"/>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5" name="Freeform 11"/>
          <p:cNvSpPr>
            <a:spLocks/>
          </p:cNvSpPr>
          <p:nvPr/>
        </p:nvSpPr>
        <p:spPr bwMode="auto">
          <a:xfrm>
            <a:off x="5910263" y="5453063"/>
            <a:ext cx="952500" cy="776287"/>
          </a:xfrm>
          <a:custGeom>
            <a:avLst/>
            <a:gdLst/>
            <a:ahLst/>
            <a:cxnLst>
              <a:cxn ang="0">
                <a:pos x="552" y="368"/>
              </a:cxn>
              <a:cxn ang="0">
                <a:pos x="592" y="280"/>
              </a:cxn>
              <a:cxn ang="0">
                <a:pos x="600"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0"/>
              </a:cxn>
              <a:cxn ang="0">
                <a:pos x="256" y="489"/>
              </a:cxn>
              <a:cxn ang="0">
                <a:pos x="384" y="489"/>
              </a:cxn>
              <a:cxn ang="0">
                <a:pos x="472" y="432"/>
              </a:cxn>
              <a:cxn ang="0">
                <a:pos x="552" y="368"/>
              </a:cxn>
            </a:cxnLst>
            <a:rect l="0" t="0" r="r" b="b"/>
            <a:pathLst>
              <a:path w="600" h="489">
                <a:moveTo>
                  <a:pt x="552" y="368"/>
                </a:moveTo>
                <a:lnTo>
                  <a:pt x="592" y="280"/>
                </a:lnTo>
                <a:lnTo>
                  <a:pt x="600"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9"/>
                </a:lnTo>
                <a:lnTo>
                  <a:pt x="384" y="489"/>
                </a:lnTo>
                <a:lnTo>
                  <a:pt x="472" y="432"/>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6" name="Rectangle 12"/>
          <p:cNvSpPr>
            <a:spLocks noChangeArrowheads="1"/>
          </p:cNvSpPr>
          <p:nvPr/>
        </p:nvSpPr>
        <p:spPr bwMode="auto">
          <a:xfrm>
            <a:off x="7307263" y="2198688"/>
            <a:ext cx="25400" cy="127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17" name="Freeform 13"/>
          <p:cNvSpPr>
            <a:spLocks/>
          </p:cNvSpPr>
          <p:nvPr/>
        </p:nvSpPr>
        <p:spPr bwMode="auto">
          <a:xfrm>
            <a:off x="6862763" y="2211388"/>
            <a:ext cx="469900" cy="712787"/>
          </a:xfrm>
          <a:custGeom>
            <a:avLst/>
            <a:gdLst/>
            <a:ahLst/>
            <a:cxnLst>
              <a:cxn ang="0">
                <a:pos x="296" y="0"/>
              </a:cxn>
              <a:cxn ang="0">
                <a:pos x="256" y="168"/>
              </a:cxn>
              <a:cxn ang="0">
                <a:pos x="256" y="176"/>
              </a:cxn>
              <a:cxn ang="0">
                <a:pos x="256" y="176"/>
              </a:cxn>
              <a:cxn ang="0">
                <a:pos x="216" y="256"/>
              </a:cxn>
              <a:cxn ang="0">
                <a:pos x="216" y="256"/>
              </a:cxn>
              <a:cxn ang="0">
                <a:pos x="216" y="256"/>
              </a:cxn>
              <a:cxn ang="0">
                <a:pos x="160" y="328"/>
              </a:cxn>
              <a:cxn ang="0">
                <a:pos x="160" y="328"/>
              </a:cxn>
              <a:cxn ang="0">
                <a:pos x="160" y="328"/>
              </a:cxn>
              <a:cxn ang="0">
                <a:pos x="88" y="401"/>
              </a:cxn>
              <a:cxn ang="0">
                <a:pos x="88" y="401"/>
              </a:cxn>
              <a:cxn ang="0">
                <a:pos x="88" y="401"/>
              </a:cxn>
              <a:cxn ang="0">
                <a:pos x="8" y="449"/>
              </a:cxn>
              <a:cxn ang="0">
                <a:pos x="8" y="449"/>
              </a:cxn>
              <a:cxn ang="0">
                <a:pos x="0" y="433"/>
              </a:cxn>
              <a:cxn ang="0">
                <a:pos x="0" y="433"/>
              </a:cxn>
              <a:cxn ang="0">
                <a:pos x="80" y="385"/>
              </a:cxn>
              <a:cxn ang="0">
                <a:pos x="80" y="385"/>
              </a:cxn>
              <a:cxn ang="0">
                <a:pos x="80" y="393"/>
              </a:cxn>
              <a:cxn ang="0">
                <a:pos x="152" y="320"/>
              </a:cxn>
              <a:cxn ang="0">
                <a:pos x="152" y="320"/>
              </a:cxn>
              <a:cxn ang="0">
                <a:pos x="144" y="320"/>
              </a:cxn>
              <a:cxn ang="0">
                <a:pos x="200" y="248"/>
              </a:cxn>
              <a:cxn ang="0">
                <a:pos x="200" y="248"/>
              </a:cxn>
              <a:cxn ang="0">
                <a:pos x="200" y="248"/>
              </a:cxn>
              <a:cxn ang="0">
                <a:pos x="240" y="168"/>
              </a:cxn>
              <a:cxn ang="0">
                <a:pos x="240" y="168"/>
              </a:cxn>
              <a:cxn ang="0">
                <a:pos x="240" y="168"/>
              </a:cxn>
              <a:cxn ang="0">
                <a:pos x="280" y="0"/>
              </a:cxn>
              <a:cxn ang="0">
                <a:pos x="296" y="0"/>
              </a:cxn>
            </a:cxnLst>
            <a:rect l="0" t="0" r="r" b="b"/>
            <a:pathLst>
              <a:path w="296" h="449">
                <a:moveTo>
                  <a:pt x="296" y="0"/>
                </a:moveTo>
                <a:lnTo>
                  <a:pt x="256" y="168"/>
                </a:lnTo>
                <a:lnTo>
                  <a:pt x="256" y="176"/>
                </a:lnTo>
                <a:lnTo>
                  <a:pt x="256" y="176"/>
                </a:lnTo>
                <a:lnTo>
                  <a:pt x="216" y="256"/>
                </a:lnTo>
                <a:lnTo>
                  <a:pt x="216" y="256"/>
                </a:lnTo>
                <a:lnTo>
                  <a:pt x="216" y="256"/>
                </a:lnTo>
                <a:lnTo>
                  <a:pt x="160" y="328"/>
                </a:lnTo>
                <a:lnTo>
                  <a:pt x="160" y="328"/>
                </a:lnTo>
                <a:lnTo>
                  <a:pt x="160" y="328"/>
                </a:lnTo>
                <a:lnTo>
                  <a:pt x="88" y="401"/>
                </a:lnTo>
                <a:lnTo>
                  <a:pt x="88" y="401"/>
                </a:lnTo>
                <a:lnTo>
                  <a:pt x="88" y="401"/>
                </a:lnTo>
                <a:lnTo>
                  <a:pt x="8" y="449"/>
                </a:lnTo>
                <a:lnTo>
                  <a:pt x="8" y="449"/>
                </a:lnTo>
                <a:lnTo>
                  <a:pt x="0" y="433"/>
                </a:lnTo>
                <a:lnTo>
                  <a:pt x="0" y="433"/>
                </a:lnTo>
                <a:lnTo>
                  <a:pt x="80" y="385"/>
                </a:lnTo>
                <a:lnTo>
                  <a:pt x="80" y="385"/>
                </a:lnTo>
                <a:lnTo>
                  <a:pt x="80" y="393"/>
                </a:lnTo>
                <a:lnTo>
                  <a:pt x="152" y="320"/>
                </a:lnTo>
                <a:lnTo>
                  <a:pt x="152" y="320"/>
                </a:lnTo>
                <a:lnTo>
                  <a:pt x="144" y="320"/>
                </a:lnTo>
                <a:lnTo>
                  <a:pt x="200" y="248"/>
                </a:lnTo>
                <a:lnTo>
                  <a:pt x="200" y="248"/>
                </a:lnTo>
                <a:lnTo>
                  <a:pt x="200" y="248"/>
                </a:lnTo>
                <a:lnTo>
                  <a:pt x="240" y="168"/>
                </a:lnTo>
                <a:lnTo>
                  <a:pt x="240" y="168"/>
                </a:lnTo>
                <a:lnTo>
                  <a:pt x="240" y="168"/>
                </a:lnTo>
                <a:lnTo>
                  <a:pt x="280" y="0"/>
                </a:lnTo>
                <a:lnTo>
                  <a:pt x="29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18" name="Freeform 14"/>
          <p:cNvSpPr>
            <a:spLocks/>
          </p:cNvSpPr>
          <p:nvPr/>
        </p:nvSpPr>
        <p:spPr bwMode="auto">
          <a:xfrm>
            <a:off x="6710363" y="2898775"/>
            <a:ext cx="165100" cy="88900"/>
          </a:xfrm>
          <a:custGeom>
            <a:avLst/>
            <a:gdLst/>
            <a:ahLst/>
            <a:cxnLst>
              <a:cxn ang="0">
                <a:pos x="104" y="16"/>
              </a:cxn>
              <a:cxn ang="0">
                <a:pos x="8" y="56"/>
              </a:cxn>
              <a:cxn ang="0">
                <a:pos x="0" y="56"/>
              </a:cxn>
              <a:cxn ang="0">
                <a:pos x="0" y="40"/>
              </a:cxn>
              <a:cxn ang="0">
                <a:pos x="0" y="40"/>
              </a:cxn>
              <a:cxn ang="0">
                <a:pos x="96" y="0"/>
              </a:cxn>
              <a:cxn ang="0">
                <a:pos x="104" y="16"/>
              </a:cxn>
            </a:cxnLst>
            <a:rect l="0" t="0" r="r" b="b"/>
            <a:pathLst>
              <a:path w="104" h="56">
                <a:moveTo>
                  <a:pt x="104" y="16"/>
                </a:moveTo>
                <a:lnTo>
                  <a:pt x="8" y="56"/>
                </a:lnTo>
                <a:lnTo>
                  <a:pt x="0" y="56"/>
                </a:lnTo>
                <a:lnTo>
                  <a:pt x="0" y="40"/>
                </a:lnTo>
                <a:lnTo>
                  <a:pt x="0" y="40"/>
                </a:lnTo>
                <a:lnTo>
                  <a:pt x="96" y="0"/>
                </a:lnTo>
                <a:lnTo>
                  <a:pt x="104"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19" name="Rectangle 15"/>
          <p:cNvSpPr>
            <a:spLocks noChangeArrowheads="1"/>
          </p:cNvSpPr>
          <p:nvPr/>
        </p:nvSpPr>
        <p:spPr bwMode="auto">
          <a:xfrm>
            <a:off x="6532563" y="3000375"/>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20" name="Freeform 16"/>
          <p:cNvSpPr>
            <a:spLocks/>
          </p:cNvSpPr>
          <p:nvPr/>
        </p:nvSpPr>
        <p:spPr bwMode="auto">
          <a:xfrm>
            <a:off x="6545263" y="2962275"/>
            <a:ext cx="165100" cy="63500"/>
          </a:xfrm>
          <a:custGeom>
            <a:avLst/>
            <a:gdLst/>
            <a:ahLst/>
            <a:cxnLst>
              <a:cxn ang="0">
                <a:pos x="104" y="16"/>
              </a:cxn>
              <a:cxn ang="0">
                <a:pos x="104" y="0"/>
              </a:cxn>
              <a:cxn ang="0">
                <a:pos x="0" y="24"/>
              </a:cxn>
              <a:cxn ang="0">
                <a:pos x="0" y="40"/>
              </a:cxn>
              <a:cxn ang="0">
                <a:pos x="104" y="16"/>
              </a:cxn>
            </a:cxnLst>
            <a:rect l="0" t="0" r="r" b="b"/>
            <a:pathLst>
              <a:path w="104" h="40">
                <a:moveTo>
                  <a:pt x="104" y="16"/>
                </a:moveTo>
                <a:lnTo>
                  <a:pt x="104" y="0"/>
                </a:lnTo>
                <a:lnTo>
                  <a:pt x="0" y="24"/>
                </a:lnTo>
                <a:lnTo>
                  <a:pt x="0" y="40"/>
                </a:lnTo>
                <a:lnTo>
                  <a:pt x="104"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1" name="Freeform 17"/>
          <p:cNvSpPr>
            <a:spLocks/>
          </p:cNvSpPr>
          <p:nvPr/>
        </p:nvSpPr>
        <p:spPr bwMode="auto">
          <a:xfrm>
            <a:off x="6545263" y="3000375"/>
            <a:ext cx="25400" cy="25400"/>
          </a:xfrm>
          <a:custGeom>
            <a:avLst/>
            <a:gdLst/>
            <a:ahLst/>
            <a:cxnLst>
              <a:cxn ang="0">
                <a:pos x="0" y="16"/>
              </a:cxn>
              <a:cxn ang="0">
                <a:pos x="8" y="16"/>
              </a:cxn>
              <a:cxn ang="0">
                <a:pos x="16" y="0"/>
              </a:cxn>
              <a:cxn ang="0">
                <a:pos x="8" y="0"/>
              </a:cxn>
              <a:cxn ang="0">
                <a:pos x="0" y="16"/>
              </a:cxn>
            </a:cxnLst>
            <a:rect l="0" t="0" r="r" b="b"/>
            <a:pathLst>
              <a:path w="16" h="16">
                <a:moveTo>
                  <a:pt x="0" y="16"/>
                </a:moveTo>
                <a:lnTo>
                  <a:pt x="8" y="16"/>
                </a:lnTo>
                <a:lnTo>
                  <a:pt x="16" y="0"/>
                </a:lnTo>
                <a:lnTo>
                  <a:pt x="8" y="0"/>
                </a:lnTo>
                <a:lnTo>
                  <a:pt x="0"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2" name="Freeform 18"/>
          <p:cNvSpPr>
            <a:spLocks/>
          </p:cNvSpPr>
          <p:nvPr/>
        </p:nvSpPr>
        <p:spPr bwMode="auto">
          <a:xfrm>
            <a:off x="5884863" y="2655888"/>
            <a:ext cx="673100" cy="369887"/>
          </a:xfrm>
          <a:custGeom>
            <a:avLst/>
            <a:gdLst/>
            <a:ahLst/>
            <a:cxnLst>
              <a:cxn ang="0">
                <a:pos x="416" y="233"/>
              </a:cxn>
              <a:cxn ang="0">
                <a:pos x="232" y="105"/>
              </a:cxn>
              <a:cxn ang="0">
                <a:pos x="232" y="105"/>
              </a:cxn>
              <a:cxn ang="0">
                <a:pos x="232" y="105"/>
              </a:cxn>
              <a:cxn ang="0">
                <a:pos x="0" y="16"/>
              </a:cxn>
              <a:cxn ang="0">
                <a:pos x="0" y="16"/>
              </a:cxn>
              <a:cxn ang="0">
                <a:pos x="0" y="0"/>
              </a:cxn>
              <a:cxn ang="0">
                <a:pos x="8" y="0"/>
              </a:cxn>
              <a:cxn ang="0">
                <a:pos x="240" y="89"/>
              </a:cxn>
              <a:cxn ang="0">
                <a:pos x="240" y="89"/>
              </a:cxn>
              <a:cxn ang="0">
                <a:pos x="240" y="89"/>
              </a:cxn>
              <a:cxn ang="0">
                <a:pos x="424" y="217"/>
              </a:cxn>
              <a:cxn ang="0">
                <a:pos x="416" y="233"/>
              </a:cxn>
            </a:cxnLst>
            <a:rect l="0" t="0" r="r" b="b"/>
            <a:pathLst>
              <a:path w="424" h="233">
                <a:moveTo>
                  <a:pt x="416" y="233"/>
                </a:moveTo>
                <a:lnTo>
                  <a:pt x="232" y="105"/>
                </a:lnTo>
                <a:lnTo>
                  <a:pt x="232" y="105"/>
                </a:lnTo>
                <a:lnTo>
                  <a:pt x="232" y="105"/>
                </a:lnTo>
                <a:lnTo>
                  <a:pt x="0" y="16"/>
                </a:lnTo>
                <a:lnTo>
                  <a:pt x="0" y="16"/>
                </a:lnTo>
                <a:lnTo>
                  <a:pt x="0" y="0"/>
                </a:lnTo>
                <a:lnTo>
                  <a:pt x="8" y="0"/>
                </a:lnTo>
                <a:lnTo>
                  <a:pt x="240" y="89"/>
                </a:lnTo>
                <a:lnTo>
                  <a:pt x="240" y="89"/>
                </a:lnTo>
                <a:lnTo>
                  <a:pt x="240" y="89"/>
                </a:lnTo>
                <a:lnTo>
                  <a:pt x="424" y="217"/>
                </a:lnTo>
                <a:lnTo>
                  <a:pt x="416" y="233"/>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3" name="Freeform 19"/>
          <p:cNvSpPr>
            <a:spLocks/>
          </p:cNvSpPr>
          <p:nvPr/>
        </p:nvSpPr>
        <p:spPr bwMode="auto">
          <a:xfrm>
            <a:off x="5375275" y="2554288"/>
            <a:ext cx="509588" cy="127000"/>
          </a:xfrm>
          <a:custGeom>
            <a:avLst/>
            <a:gdLst/>
            <a:ahLst/>
            <a:cxnLst>
              <a:cxn ang="0">
                <a:pos x="321" y="80"/>
              </a:cxn>
              <a:cxn ang="0">
                <a:pos x="0" y="16"/>
              </a:cxn>
              <a:cxn ang="0">
                <a:pos x="0" y="16"/>
              </a:cxn>
              <a:cxn ang="0">
                <a:pos x="0" y="0"/>
              </a:cxn>
              <a:cxn ang="0">
                <a:pos x="0" y="0"/>
              </a:cxn>
              <a:cxn ang="0">
                <a:pos x="321" y="64"/>
              </a:cxn>
              <a:cxn ang="0">
                <a:pos x="321" y="80"/>
              </a:cxn>
            </a:cxnLst>
            <a:rect l="0" t="0" r="r" b="b"/>
            <a:pathLst>
              <a:path w="321" h="80">
                <a:moveTo>
                  <a:pt x="321" y="80"/>
                </a:moveTo>
                <a:lnTo>
                  <a:pt x="0" y="16"/>
                </a:lnTo>
                <a:lnTo>
                  <a:pt x="0" y="16"/>
                </a:lnTo>
                <a:lnTo>
                  <a:pt x="0" y="0"/>
                </a:lnTo>
                <a:lnTo>
                  <a:pt x="0" y="0"/>
                </a:lnTo>
                <a:lnTo>
                  <a:pt x="321" y="64"/>
                </a:lnTo>
                <a:lnTo>
                  <a:pt x="321" y="8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4" name="Rectangle 20"/>
          <p:cNvSpPr>
            <a:spLocks noChangeArrowheads="1"/>
          </p:cNvSpPr>
          <p:nvPr/>
        </p:nvSpPr>
        <p:spPr bwMode="auto">
          <a:xfrm>
            <a:off x="4651375" y="2490788"/>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25" name="Freeform 21"/>
          <p:cNvSpPr>
            <a:spLocks/>
          </p:cNvSpPr>
          <p:nvPr/>
        </p:nvSpPr>
        <p:spPr bwMode="auto">
          <a:xfrm>
            <a:off x="4664075" y="2490788"/>
            <a:ext cx="711200" cy="88900"/>
          </a:xfrm>
          <a:custGeom>
            <a:avLst/>
            <a:gdLst/>
            <a:ahLst/>
            <a:cxnLst>
              <a:cxn ang="0">
                <a:pos x="448" y="56"/>
              </a:cxn>
              <a:cxn ang="0">
                <a:pos x="448" y="40"/>
              </a:cxn>
              <a:cxn ang="0">
                <a:pos x="0" y="0"/>
              </a:cxn>
              <a:cxn ang="0">
                <a:pos x="0" y="16"/>
              </a:cxn>
              <a:cxn ang="0">
                <a:pos x="448" y="56"/>
              </a:cxn>
            </a:cxnLst>
            <a:rect l="0" t="0" r="r" b="b"/>
            <a:pathLst>
              <a:path w="448" h="56">
                <a:moveTo>
                  <a:pt x="448" y="56"/>
                </a:moveTo>
                <a:lnTo>
                  <a:pt x="448" y="40"/>
                </a:lnTo>
                <a:lnTo>
                  <a:pt x="0" y="0"/>
                </a:lnTo>
                <a:lnTo>
                  <a:pt x="0" y="16"/>
                </a:lnTo>
                <a:lnTo>
                  <a:pt x="448" y="5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6" name="Rectangle 22"/>
          <p:cNvSpPr>
            <a:spLocks noChangeArrowheads="1"/>
          </p:cNvSpPr>
          <p:nvPr/>
        </p:nvSpPr>
        <p:spPr bwMode="auto">
          <a:xfrm>
            <a:off x="4664075" y="2490788"/>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27" name="Freeform 23"/>
          <p:cNvSpPr>
            <a:spLocks/>
          </p:cNvSpPr>
          <p:nvPr/>
        </p:nvSpPr>
        <p:spPr bwMode="auto">
          <a:xfrm>
            <a:off x="2300288" y="2490788"/>
            <a:ext cx="2363787" cy="712787"/>
          </a:xfrm>
          <a:custGeom>
            <a:avLst/>
            <a:gdLst/>
            <a:ahLst/>
            <a:cxnLst>
              <a:cxn ang="0">
                <a:pos x="1489" y="16"/>
              </a:cxn>
              <a:cxn ang="0">
                <a:pos x="1265" y="16"/>
              </a:cxn>
              <a:cxn ang="0">
                <a:pos x="1265" y="16"/>
              </a:cxn>
              <a:cxn ang="0">
                <a:pos x="1265" y="16"/>
              </a:cxn>
              <a:cxn ang="0">
                <a:pos x="1033" y="40"/>
              </a:cxn>
              <a:cxn ang="0">
                <a:pos x="1033" y="40"/>
              </a:cxn>
              <a:cxn ang="0">
                <a:pos x="1033" y="40"/>
              </a:cxn>
              <a:cxn ang="0">
                <a:pos x="784" y="96"/>
              </a:cxn>
              <a:cxn ang="0">
                <a:pos x="792" y="96"/>
              </a:cxn>
              <a:cxn ang="0">
                <a:pos x="792" y="96"/>
              </a:cxn>
              <a:cxn ang="0">
                <a:pos x="536" y="185"/>
              </a:cxn>
              <a:cxn ang="0">
                <a:pos x="536" y="185"/>
              </a:cxn>
              <a:cxn ang="0">
                <a:pos x="536" y="185"/>
              </a:cxn>
              <a:cxn ang="0">
                <a:pos x="280" y="305"/>
              </a:cxn>
              <a:cxn ang="0">
                <a:pos x="280" y="305"/>
              </a:cxn>
              <a:cxn ang="0">
                <a:pos x="280" y="305"/>
              </a:cxn>
              <a:cxn ang="0">
                <a:pos x="8" y="449"/>
              </a:cxn>
              <a:cxn ang="0">
                <a:pos x="8" y="449"/>
              </a:cxn>
              <a:cxn ang="0">
                <a:pos x="0" y="433"/>
              </a:cxn>
              <a:cxn ang="0">
                <a:pos x="0" y="433"/>
              </a:cxn>
              <a:cxn ang="0">
                <a:pos x="272" y="289"/>
              </a:cxn>
              <a:cxn ang="0">
                <a:pos x="272" y="289"/>
              </a:cxn>
              <a:cxn ang="0">
                <a:pos x="272" y="289"/>
              </a:cxn>
              <a:cxn ang="0">
                <a:pos x="528" y="168"/>
              </a:cxn>
              <a:cxn ang="0">
                <a:pos x="528" y="168"/>
              </a:cxn>
              <a:cxn ang="0">
                <a:pos x="528" y="168"/>
              </a:cxn>
              <a:cxn ang="0">
                <a:pos x="784" y="80"/>
              </a:cxn>
              <a:cxn ang="0">
                <a:pos x="784" y="80"/>
              </a:cxn>
              <a:cxn ang="0">
                <a:pos x="784" y="80"/>
              </a:cxn>
              <a:cxn ang="0">
                <a:pos x="1033" y="24"/>
              </a:cxn>
              <a:cxn ang="0">
                <a:pos x="1033" y="24"/>
              </a:cxn>
              <a:cxn ang="0">
                <a:pos x="1033" y="24"/>
              </a:cxn>
              <a:cxn ang="0">
                <a:pos x="1265" y="0"/>
              </a:cxn>
              <a:cxn ang="0">
                <a:pos x="1265" y="0"/>
              </a:cxn>
              <a:cxn ang="0">
                <a:pos x="1265" y="0"/>
              </a:cxn>
              <a:cxn ang="0">
                <a:pos x="1489" y="0"/>
              </a:cxn>
              <a:cxn ang="0">
                <a:pos x="1489" y="16"/>
              </a:cxn>
            </a:cxnLst>
            <a:rect l="0" t="0" r="r" b="b"/>
            <a:pathLst>
              <a:path w="1489" h="449">
                <a:moveTo>
                  <a:pt x="1489" y="16"/>
                </a:moveTo>
                <a:lnTo>
                  <a:pt x="1265" y="16"/>
                </a:lnTo>
                <a:lnTo>
                  <a:pt x="1265" y="16"/>
                </a:lnTo>
                <a:lnTo>
                  <a:pt x="1265" y="16"/>
                </a:lnTo>
                <a:lnTo>
                  <a:pt x="1033" y="40"/>
                </a:lnTo>
                <a:lnTo>
                  <a:pt x="1033" y="40"/>
                </a:lnTo>
                <a:lnTo>
                  <a:pt x="1033" y="40"/>
                </a:lnTo>
                <a:lnTo>
                  <a:pt x="784" y="96"/>
                </a:lnTo>
                <a:lnTo>
                  <a:pt x="792" y="96"/>
                </a:lnTo>
                <a:lnTo>
                  <a:pt x="792" y="96"/>
                </a:lnTo>
                <a:lnTo>
                  <a:pt x="536" y="185"/>
                </a:lnTo>
                <a:lnTo>
                  <a:pt x="536" y="185"/>
                </a:lnTo>
                <a:lnTo>
                  <a:pt x="536" y="185"/>
                </a:lnTo>
                <a:lnTo>
                  <a:pt x="280" y="305"/>
                </a:lnTo>
                <a:lnTo>
                  <a:pt x="280" y="305"/>
                </a:lnTo>
                <a:lnTo>
                  <a:pt x="280" y="305"/>
                </a:lnTo>
                <a:lnTo>
                  <a:pt x="8" y="449"/>
                </a:lnTo>
                <a:lnTo>
                  <a:pt x="8" y="449"/>
                </a:lnTo>
                <a:lnTo>
                  <a:pt x="0" y="433"/>
                </a:lnTo>
                <a:lnTo>
                  <a:pt x="0" y="433"/>
                </a:lnTo>
                <a:lnTo>
                  <a:pt x="272" y="289"/>
                </a:lnTo>
                <a:lnTo>
                  <a:pt x="272" y="289"/>
                </a:lnTo>
                <a:lnTo>
                  <a:pt x="272" y="289"/>
                </a:lnTo>
                <a:lnTo>
                  <a:pt x="528" y="168"/>
                </a:lnTo>
                <a:lnTo>
                  <a:pt x="528" y="168"/>
                </a:lnTo>
                <a:lnTo>
                  <a:pt x="528" y="168"/>
                </a:lnTo>
                <a:lnTo>
                  <a:pt x="784" y="80"/>
                </a:lnTo>
                <a:lnTo>
                  <a:pt x="784" y="80"/>
                </a:lnTo>
                <a:lnTo>
                  <a:pt x="784" y="80"/>
                </a:lnTo>
                <a:lnTo>
                  <a:pt x="1033" y="24"/>
                </a:lnTo>
                <a:lnTo>
                  <a:pt x="1033" y="24"/>
                </a:lnTo>
                <a:lnTo>
                  <a:pt x="1033" y="24"/>
                </a:lnTo>
                <a:lnTo>
                  <a:pt x="1265" y="0"/>
                </a:lnTo>
                <a:lnTo>
                  <a:pt x="1265" y="0"/>
                </a:lnTo>
                <a:lnTo>
                  <a:pt x="1265" y="0"/>
                </a:lnTo>
                <a:lnTo>
                  <a:pt x="1489" y="0"/>
                </a:lnTo>
                <a:lnTo>
                  <a:pt x="1489"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8" name="Freeform 24"/>
          <p:cNvSpPr>
            <a:spLocks/>
          </p:cNvSpPr>
          <p:nvPr/>
        </p:nvSpPr>
        <p:spPr bwMode="auto">
          <a:xfrm>
            <a:off x="1866900" y="3178175"/>
            <a:ext cx="446088" cy="304800"/>
          </a:xfrm>
          <a:custGeom>
            <a:avLst/>
            <a:gdLst/>
            <a:ahLst/>
            <a:cxnLst>
              <a:cxn ang="0">
                <a:pos x="281" y="16"/>
              </a:cxn>
              <a:cxn ang="0">
                <a:pos x="9" y="192"/>
              </a:cxn>
              <a:cxn ang="0">
                <a:pos x="9" y="192"/>
              </a:cxn>
              <a:cxn ang="0">
                <a:pos x="0" y="176"/>
              </a:cxn>
              <a:cxn ang="0">
                <a:pos x="0" y="176"/>
              </a:cxn>
              <a:cxn ang="0">
                <a:pos x="273" y="0"/>
              </a:cxn>
              <a:cxn ang="0">
                <a:pos x="281" y="16"/>
              </a:cxn>
            </a:cxnLst>
            <a:rect l="0" t="0" r="r" b="b"/>
            <a:pathLst>
              <a:path w="281" h="192">
                <a:moveTo>
                  <a:pt x="281" y="16"/>
                </a:moveTo>
                <a:lnTo>
                  <a:pt x="9" y="192"/>
                </a:lnTo>
                <a:lnTo>
                  <a:pt x="9" y="192"/>
                </a:lnTo>
                <a:lnTo>
                  <a:pt x="0" y="176"/>
                </a:lnTo>
                <a:lnTo>
                  <a:pt x="0" y="176"/>
                </a:lnTo>
                <a:lnTo>
                  <a:pt x="273" y="0"/>
                </a:lnTo>
                <a:lnTo>
                  <a:pt x="281"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29" name="Freeform 25"/>
          <p:cNvSpPr>
            <a:spLocks/>
          </p:cNvSpPr>
          <p:nvPr/>
        </p:nvSpPr>
        <p:spPr bwMode="auto">
          <a:xfrm>
            <a:off x="1422400" y="3775075"/>
            <a:ext cx="25400" cy="25400"/>
          </a:xfrm>
          <a:custGeom>
            <a:avLst/>
            <a:gdLst/>
            <a:ahLst/>
            <a:cxnLst>
              <a:cxn ang="0">
                <a:pos x="16" y="16"/>
              </a:cxn>
              <a:cxn ang="0">
                <a:pos x="8" y="16"/>
              </a:cxn>
              <a:cxn ang="0">
                <a:pos x="0" y="0"/>
              </a:cxn>
              <a:cxn ang="0">
                <a:pos x="8" y="0"/>
              </a:cxn>
              <a:cxn ang="0">
                <a:pos x="16" y="16"/>
              </a:cxn>
            </a:cxnLst>
            <a:rect l="0" t="0" r="r" b="b"/>
            <a:pathLst>
              <a:path w="16" h="16">
                <a:moveTo>
                  <a:pt x="16" y="16"/>
                </a:moveTo>
                <a:lnTo>
                  <a:pt x="8" y="16"/>
                </a:lnTo>
                <a:lnTo>
                  <a:pt x="0" y="0"/>
                </a:lnTo>
                <a:lnTo>
                  <a:pt x="8" y="0"/>
                </a:lnTo>
                <a:lnTo>
                  <a:pt x="16"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0" name="Freeform 26"/>
          <p:cNvSpPr>
            <a:spLocks/>
          </p:cNvSpPr>
          <p:nvPr/>
        </p:nvSpPr>
        <p:spPr bwMode="auto">
          <a:xfrm>
            <a:off x="1435100" y="3457575"/>
            <a:ext cx="446088" cy="342900"/>
          </a:xfrm>
          <a:custGeom>
            <a:avLst/>
            <a:gdLst/>
            <a:ahLst/>
            <a:cxnLst>
              <a:cxn ang="0">
                <a:pos x="281" y="16"/>
              </a:cxn>
              <a:cxn ang="0">
                <a:pos x="272" y="0"/>
              </a:cxn>
              <a:cxn ang="0">
                <a:pos x="0" y="200"/>
              </a:cxn>
              <a:cxn ang="0">
                <a:pos x="8" y="216"/>
              </a:cxn>
              <a:cxn ang="0">
                <a:pos x="281" y="16"/>
              </a:cxn>
            </a:cxnLst>
            <a:rect l="0" t="0" r="r" b="b"/>
            <a:pathLst>
              <a:path w="281" h="216">
                <a:moveTo>
                  <a:pt x="281" y="16"/>
                </a:moveTo>
                <a:lnTo>
                  <a:pt x="272" y="0"/>
                </a:lnTo>
                <a:lnTo>
                  <a:pt x="0" y="200"/>
                </a:lnTo>
                <a:lnTo>
                  <a:pt x="8" y="216"/>
                </a:lnTo>
                <a:lnTo>
                  <a:pt x="281"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1" name="Freeform 27"/>
          <p:cNvSpPr>
            <a:spLocks/>
          </p:cNvSpPr>
          <p:nvPr/>
        </p:nvSpPr>
        <p:spPr bwMode="auto">
          <a:xfrm>
            <a:off x="1422400" y="3775075"/>
            <a:ext cx="25400" cy="25400"/>
          </a:xfrm>
          <a:custGeom>
            <a:avLst/>
            <a:gdLst/>
            <a:ahLst/>
            <a:cxnLst>
              <a:cxn ang="0">
                <a:pos x="16" y="16"/>
              </a:cxn>
              <a:cxn ang="0">
                <a:pos x="16" y="8"/>
              </a:cxn>
              <a:cxn ang="0">
                <a:pos x="0" y="0"/>
              </a:cxn>
              <a:cxn ang="0">
                <a:pos x="0" y="8"/>
              </a:cxn>
              <a:cxn ang="0">
                <a:pos x="16" y="16"/>
              </a:cxn>
            </a:cxnLst>
            <a:rect l="0" t="0" r="r" b="b"/>
            <a:pathLst>
              <a:path w="16" h="16">
                <a:moveTo>
                  <a:pt x="16" y="16"/>
                </a:moveTo>
                <a:lnTo>
                  <a:pt x="16" y="8"/>
                </a:lnTo>
                <a:lnTo>
                  <a:pt x="0" y="0"/>
                </a:lnTo>
                <a:lnTo>
                  <a:pt x="0" y="8"/>
                </a:lnTo>
                <a:lnTo>
                  <a:pt x="16"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2" name="Freeform 28"/>
          <p:cNvSpPr>
            <a:spLocks/>
          </p:cNvSpPr>
          <p:nvPr/>
        </p:nvSpPr>
        <p:spPr bwMode="auto">
          <a:xfrm>
            <a:off x="1270000" y="3787775"/>
            <a:ext cx="177800" cy="1004888"/>
          </a:xfrm>
          <a:custGeom>
            <a:avLst/>
            <a:gdLst/>
            <a:ahLst/>
            <a:cxnLst>
              <a:cxn ang="0">
                <a:pos x="112" y="8"/>
              </a:cxn>
              <a:cxn ang="0">
                <a:pos x="64" y="120"/>
              </a:cxn>
              <a:cxn ang="0">
                <a:pos x="64" y="120"/>
              </a:cxn>
              <a:cxn ang="0">
                <a:pos x="64" y="120"/>
              </a:cxn>
              <a:cxn ang="0">
                <a:pos x="24" y="224"/>
              </a:cxn>
              <a:cxn ang="0">
                <a:pos x="24" y="216"/>
              </a:cxn>
              <a:cxn ang="0">
                <a:pos x="24" y="216"/>
              </a:cxn>
              <a:cxn ang="0">
                <a:pos x="16" y="328"/>
              </a:cxn>
              <a:cxn ang="0">
                <a:pos x="16" y="328"/>
              </a:cxn>
              <a:cxn ang="0">
                <a:pos x="16" y="328"/>
              </a:cxn>
              <a:cxn ang="0">
                <a:pos x="16" y="433"/>
              </a:cxn>
              <a:cxn ang="0">
                <a:pos x="16" y="433"/>
              </a:cxn>
              <a:cxn ang="0">
                <a:pos x="16" y="433"/>
              </a:cxn>
              <a:cxn ang="0">
                <a:pos x="32" y="529"/>
              </a:cxn>
              <a:cxn ang="0">
                <a:pos x="32" y="529"/>
              </a:cxn>
              <a:cxn ang="0">
                <a:pos x="32" y="529"/>
              </a:cxn>
              <a:cxn ang="0">
                <a:pos x="72" y="625"/>
              </a:cxn>
              <a:cxn ang="0">
                <a:pos x="72" y="625"/>
              </a:cxn>
              <a:cxn ang="0">
                <a:pos x="56" y="633"/>
              </a:cxn>
              <a:cxn ang="0">
                <a:pos x="56" y="633"/>
              </a:cxn>
              <a:cxn ang="0">
                <a:pos x="16" y="537"/>
              </a:cxn>
              <a:cxn ang="0">
                <a:pos x="16" y="537"/>
              </a:cxn>
              <a:cxn ang="0">
                <a:pos x="16" y="529"/>
              </a:cxn>
              <a:cxn ang="0">
                <a:pos x="0" y="433"/>
              </a:cxn>
              <a:cxn ang="0">
                <a:pos x="0" y="433"/>
              </a:cxn>
              <a:cxn ang="0">
                <a:pos x="0" y="433"/>
              </a:cxn>
              <a:cxn ang="0">
                <a:pos x="0" y="328"/>
              </a:cxn>
              <a:cxn ang="0">
                <a:pos x="0" y="328"/>
              </a:cxn>
              <a:cxn ang="0">
                <a:pos x="0" y="328"/>
              </a:cxn>
              <a:cxn ang="0">
                <a:pos x="8" y="216"/>
              </a:cxn>
              <a:cxn ang="0">
                <a:pos x="8" y="216"/>
              </a:cxn>
              <a:cxn ang="0">
                <a:pos x="8" y="216"/>
              </a:cxn>
              <a:cxn ang="0">
                <a:pos x="48" y="112"/>
              </a:cxn>
              <a:cxn ang="0">
                <a:pos x="48" y="112"/>
              </a:cxn>
              <a:cxn ang="0">
                <a:pos x="48" y="112"/>
              </a:cxn>
              <a:cxn ang="0">
                <a:pos x="96" y="0"/>
              </a:cxn>
              <a:cxn ang="0">
                <a:pos x="112" y="8"/>
              </a:cxn>
            </a:cxnLst>
            <a:rect l="0" t="0" r="r" b="b"/>
            <a:pathLst>
              <a:path w="112" h="633">
                <a:moveTo>
                  <a:pt x="112" y="8"/>
                </a:moveTo>
                <a:lnTo>
                  <a:pt x="64" y="120"/>
                </a:lnTo>
                <a:lnTo>
                  <a:pt x="64" y="120"/>
                </a:lnTo>
                <a:lnTo>
                  <a:pt x="64" y="120"/>
                </a:lnTo>
                <a:lnTo>
                  <a:pt x="24" y="224"/>
                </a:lnTo>
                <a:lnTo>
                  <a:pt x="24" y="216"/>
                </a:lnTo>
                <a:lnTo>
                  <a:pt x="24" y="216"/>
                </a:lnTo>
                <a:lnTo>
                  <a:pt x="16" y="328"/>
                </a:lnTo>
                <a:lnTo>
                  <a:pt x="16" y="328"/>
                </a:lnTo>
                <a:lnTo>
                  <a:pt x="16" y="328"/>
                </a:lnTo>
                <a:lnTo>
                  <a:pt x="16" y="433"/>
                </a:lnTo>
                <a:lnTo>
                  <a:pt x="16" y="433"/>
                </a:lnTo>
                <a:lnTo>
                  <a:pt x="16" y="433"/>
                </a:lnTo>
                <a:lnTo>
                  <a:pt x="32" y="529"/>
                </a:lnTo>
                <a:lnTo>
                  <a:pt x="32" y="529"/>
                </a:lnTo>
                <a:lnTo>
                  <a:pt x="32" y="529"/>
                </a:lnTo>
                <a:lnTo>
                  <a:pt x="72" y="625"/>
                </a:lnTo>
                <a:lnTo>
                  <a:pt x="72" y="625"/>
                </a:lnTo>
                <a:lnTo>
                  <a:pt x="56" y="633"/>
                </a:lnTo>
                <a:lnTo>
                  <a:pt x="56" y="633"/>
                </a:lnTo>
                <a:lnTo>
                  <a:pt x="16" y="537"/>
                </a:lnTo>
                <a:lnTo>
                  <a:pt x="16" y="537"/>
                </a:lnTo>
                <a:lnTo>
                  <a:pt x="16" y="529"/>
                </a:lnTo>
                <a:lnTo>
                  <a:pt x="0" y="433"/>
                </a:lnTo>
                <a:lnTo>
                  <a:pt x="0" y="433"/>
                </a:lnTo>
                <a:lnTo>
                  <a:pt x="0" y="433"/>
                </a:lnTo>
                <a:lnTo>
                  <a:pt x="0" y="328"/>
                </a:lnTo>
                <a:lnTo>
                  <a:pt x="0" y="328"/>
                </a:lnTo>
                <a:lnTo>
                  <a:pt x="0" y="328"/>
                </a:lnTo>
                <a:lnTo>
                  <a:pt x="8" y="216"/>
                </a:lnTo>
                <a:lnTo>
                  <a:pt x="8" y="216"/>
                </a:lnTo>
                <a:lnTo>
                  <a:pt x="8" y="216"/>
                </a:lnTo>
                <a:lnTo>
                  <a:pt x="48" y="112"/>
                </a:lnTo>
                <a:lnTo>
                  <a:pt x="48" y="112"/>
                </a:lnTo>
                <a:lnTo>
                  <a:pt x="48" y="112"/>
                </a:lnTo>
                <a:lnTo>
                  <a:pt x="96" y="0"/>
                </a:lnTo>
                <a:lnTo>
                  <a:pt x="112"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3" name="Freeform 29"/>
          <p:cNvSpPr>
            <a:spLocks/>
          </p:cNvSpPr>
          <p:nvPr/>
        </p:nvSpPr>
        <p:spPr bwMode="auto">
          <a:xfrm>
            <a:off x="1358900" y="4779963"/>
            <a:ext cx="101600" cy="165100"/>
          </a:xfrm>
          <a:custGeom>
            <a:avLst/>
            <a:gdLst/>
            <a:ahLst/>
            <a:cxnLst>
              <a:cxn ang="0">
                <a:pos x="16" y="0"/>
              </a:cxn>
              <a:cxn ang="0">
                <a:pos x="64" y="96"/>
              </a:cxn>
              <a:cxn ang="0">
                <a:pos x="64" y="96"/>
              </a:cxn>
              <a:cxn ang="0">
                <a:pos x="48" y="104"/>
              </a:cxn>
              <a:cxn ang="0">
                <a:pos x="48" y="104"/>
              </a:cxn>
              <a:cxn ang="0">
                <a:pos x="0" y="8"/>
              </a:cxn>
              <a:cxn ang="0">
                <a:pos x="16" y="0"/>
              </a:cxn>
            </a:cxnLst>
            <a:rect l="0" t="0" r="r" b="b"/>
            <a:pathLst>
              <a:path w="64" h="104">
                <a:moveTo>
                  <a:pt x="16" y="0"/>
                </a:moveTo>
                <a:lnTo>
                  <a:pt x="64" y="96"/>
                </a:lnTo>
                <a:lnTo>
                  <a:pt x="64" y="96"/>
                </a:lnTo>
                <a:lnTo>
                  <a:pt x="48" y="104"/>
                </a:lnTo>
                <a:lnTo>
                  <a:pt x="48" y="104"/>
                </a:lnTo>
                <a:lnTo>
                  <a:pt x="0" y="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4" name="Freeform 30"/>
          <p:cNvSpPr>
            <a:spLocks/>
          </p:cNvSpPr>
          <p:nvPr/>
        </p:nvSpPr>
        <p:spPr bwMode="auto">
          <a:xfrm>
            <a:off x="1536700" y="5072063"/>
            <a:ext cx="25400" cy="25400"/>
          </a:xfrm>
          <a:custGeom>
            <a:avLst/>
            <a:gdLst/>
            <a:ahLst/>
            <a:cxnLst>
              <a:cxn ang="0">
                <a:pos x="16" y="0"/>
              </a:cxn>
              <a:cxn ang="0">
                <a:pos x="16" y="8"/>
              </a:cxn>
              <a:cxn ang="0">
                <a:pos x="0" y="16"/>
              </a:cxn>
              <a:cxn ang="0">
                <a:pos x="0" y="8"/>
              </a:cxn>
              <a:cxn ang="0">
                <a:pos x="16" y="0"/>
              </a:cxn>
            </a:cxnLst>
            <a:rect l="0" t="0" r="r" b="b"/>
            <a:pathLst>
              <a:path w="16" h="16">
                <a:moveTo>
                  <a:pt x="16" y="0"/>
                </a:moveTo>
                <a:lnTo>
                  <a:pt x="16" y="8"/>
                </a:lnTo>
                <a:lnTo>
                  <a:pt x="0" y="16"/>
                </a:lnTo>
                <a:lnTo>
                  <a:pt x="0" y="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5" name="Freeform 31"/>
          <p:cNvSpPr>
            <a:spLocks/>
          </p:cNvSpPr>
          <p:nvPr/>
        </p:nvSpPr>
        <p:spPr bwMode="auto">
          <a:xfrm>
            <a:off x="1435100" y="4932363"/>
            <a:ext cx="127000" cy="152400"/>
          </a:xfrm>
          <a:custGeom>
            <a:avLst/>
            <a:gdLst/>
            <a:ahLst/>
            <a:cxnLst>
              <a:cxn ang="0">
                <a:pos x="16" y="0"/>
              </a:cxn>
              <a:cxn ang="0">
                <a:pos x="0" y="8"/>
              </a:cxn>
              <a:cxn ang="0">
                <a:pos x="64" y="96"/>
              </a:cxn>
              <a:cxn ang="0">
                <a:pos x="80" y="88"/>
              </a:cxn>
              <a:cxn ang="0">
                <a:pos x="16" y="0"/>
              </a:cxn>
            </a:cxnLst>
            <a:rect l="0" t="0" r="r" b="b"/>
            <a:pathLst>
              <a:path w="80" h="96">
                <a:moveTo>
                  <a:pt x="16" y="0"/>
                </a:moveTo>
                <a:lnTo>
                  <a:pt x="0" y="8"/>
                </a:lnTo>
                <a:lnTo>
                  <a:pt x="64" y="96"/>
                </a:lnTo>
                <a:lnTo>
                  <a:pt x="80" y="8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6" name="Freeform 32"/>
          <p:cNvSpPr>
            <a:spLocks/>
          </p:cNvSpPr>
          <p:nvPr/>
        </p:nvSpPr>
        <p:spPr bwMode="auto">
          <a:xfrm>
            <a:off x="1536700" y="5059363"/>
            <a:ext cx="25400" cy="25400"/>
          </a:xfrm>
          <a:custGeom>
            <a:avLst/>
            <a:gdLst/>
            <a:ahLst/>
            <a:cxnLst>
              <a:cxn ang="0">
                <a:pos x="16" y="0"/>
              </a:cxn>
              <a:cxn ang="0">
                <a:pos x="8" y="0"/>
              </a:cxn>
              <a:cxn ang="0">
                <a:pos x="0" y="16"/>
              </a:cxn>
              <a:cxn ang="0">
                <a:pos x="8" y="16"/>
              </a:cxn>
              <a:cxn ang="0">
                <a:pos x="16" y="0"/>
              </a:cxn>
            </a:cxnLst>
            <a:rect l="0" t="0" r="r" b="b"/>
            <a:pathLst>
              <a:path w="16" h="16">
                <a:moveTo>
                  <a:pt x="16" y="0"/>
                </a:moveTo>
                <a:lnTo>
                  <a:pt x="8" y="0"/>
                </a:lnTo>
                <a:lnTo>
                  <a:pt x="0" y="16"/>
                </a:lnTo>
                <a:lnTo>
                  <a:pt x="8" y="16"/>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7" name="Freeform 33"/>
          <p:cNvSpPr>
            <a:spLocks/>
          </p:cNvSpPr>
          <p:nvPr/>
        </p:nvSpPr>
        <p:spPr bwMode="auto">
          <a:xfrm>
            <a:off x="1549400" y="5059363"/>
            <a:ext cx="1677988" cy="279400"/>
          </a:xfrm>
          <a:custGeom>
            <a:avLst/>
            <a:gdLst/>
            <a:ahLst/>
            <a:cxnLst>
              <a:cxn ang="0">
                <a:pos x="8" y="0"/>
              </a:cxn>
              <a:cxn ang="0">
                <a:pos x="184" y="80"/>
              </a:cxn>
              <a:cxn ang="0">
                <a:pos x="184" y="80"/>
              </a:cxn>
              <a:cxn ang="0">
                <a:pos x="184" y="80"/>
              </a:cxn>
              <a:cxn ang="0">
                <a:pos x="353" y="136"/>
              </a:cxn>
              <a:cxn ang="0">
                <a:pos x="345" y="136"/>
              </a:cxn>
              <a:cxn ang="0">
                <a:pos x="345" y="136"/>
              </a:cxn>
              <a:cxn ang="0">
                <a:pos x="521" y="160"/>
              </a:cxn>
              <a:cxn ang="0">
                <a:pos x="521" y="160"/>
              </a:cxn>
              <a:cxn ang="0">
                <a:pos x="521" y="160"/>
              </a:cxn>
              <a:cxn ang="0">
                <a:pos x="697" y="160"/>
              </a:cxn>
              <a:cxn ang="0">
                <a:pos x="697" y="160"/>
              </a:cxn>
              <a:cxn ang="0">
                <a:pos x="697" y="160"/>
              </a:cxn>
              <a:cxn ang="0">
                <a:pos x="865" y="128"/>
              </a:cxn>
              <a:cxn ang="0">
                <a:pos x="865" y="128"/>
              </a:cxn>
              <a:cxn ang="0">
                <a:pos x="865" y="128"/>
              </a:cxn>
              <a:cxn ang="0">
                <a:pos x="1049" y="72"/>
              </a:cxn>
              <a:cxn ang="0">
                <a:pos x="1049" y="72"/>
              </a:cxn>
              <a:cxn ang="0">
                <a:pos x="1057" y="88"/>
              </a:cxn>
              <a:cxn ang="0">
                <a:pos x="1057" y="88"/>
              </a:cxn>
              <a:cxn ang="0">
                <a:pos x="873" y="144"/>
              </a:cxn>
              <a:cxn ang="0">
                <a:pos x="873" y="144"/>
              </a:cxn>
              <a:cxn ang="0">
                <a:pos x="865" y="144"/>
              </a:cxn>
              <a:cxn ang="0">
                <a:pos x="697" y="176"/>
              </a:cxn>
              <a:cxn ang="0">
                <a:pos x="697" y="176"/>
              </a:cxn>
              <a:cxn ang="0">
                <a:pos x="697" y="176"/>
              </a:cxn>
              <a:cxn ang="0">
                <a:pos x="521" y="176"/>
              </a:cxn>
              <a:cxn ang="0">
                <a:pos x="521" y="176"/>
              </a:cxn>
              <a:cxn ang="0">
                <a:pos x="521" y="176"/>
              </a:cxn>
              <a:cxn ang="0">
                <a:pos x="345" y="152"/>
              </a:cxn>
              <a:cxn ang="0">
                <a:pos x="345" y="152"/>
              </a:cxn>
              <a:cxn ang="0">
                <a:pos x="345" y="152"/>
              </a:cxn>
              <a:cxn ang="0">
                <a:pos x="176" y="96"/>
              </a:cxn>
              <a:cxn ang="0">
                <a:pos x="176" y="96"/>
              </a:cxn>
              <a:cxn ang="0">
                <a:pos x="176" y="96"/>
              </a:cxn>
              <a:cxn ang="0">
                <a:pos x="0" y="16"/>
              </a:cxn>
              <a:cxn ang="0">
                <a:pos x="8" y="0"/>
              </a:cxn>
            </a:cxnLst>
            <a:rect l="0" t="0" r="r" b="b"/>
            <a:pathLst>
              <a:path w="1057" h="176">
                <a:moveTo>
                  <a:pt x="8" y="0"/>
                </a:moveTo>
                <a:lnTo>
                  <a:pt x="184" y="80"/>
                </a:lnTo>
                <a:lnTo>
                  <a:pt x="184" y="80"/>
                </a:lnTo>
                <a:lnTo>
                  <a:pt x="184" y="80"/>
                </a:lnTo>
                <a:lnTo>
                  <a:pt x="353" y="136"/>
                </a:lnTo>
                <a:lnTo>
                  <a:pt x="345" y="136"/>
                </a:lnTo>
                <a:lnTo>
                  <a:pt x="345" y="136"/>
                </a:lnTo>
                <a:lnTo>
                  <a:pt x="521" y="160"/>
                </a:lnTo>
                <a:lnTo>
                  <a:pt x="521" y="160"/>
                </a:lnTo>
                <a:lnTo>
                  <a:pt x="521" y="160"/>
                </a:lnTo>
                <a:lnTo>
                  <a:pt x="697" y="160"/>
                </a:lnTo>
                <a:lnTo>
                  <a:pt x="697" y="160"/>
                </a:lnTo>
                <a:lnTo>
                  <a:pt x="697" y="160"/>
                </a:lnTo>
                <a:lnTo>
                  <a:pt x="865" y="128"/>
                </a:lnTo>
                <a:lnTo>
                  <a:pt x="865" y="128"/>
                </a:lnTo>
                <a:lnTo>
                  <a:pt x="865" y="128"/>
                </a:lnTo>
                <a:lnTo>
                  <a:pt x="1049" y="72"/>
                </a:lnTo>
                <a:lnTo>
                  <a:pt x="1049" y="72"/>
                </a:lnTo>
                <a:lnTo>
                  <a:pt x="1057" y="88"/>
                </a:lnTo>
                <a:lnTo>
                  <a:pt x="1057" y="88"/>
                </a:lnTo>
                <a:lnTo>
                  <a:pt x="873" y="144"/>
                </a:lnTo>
                <a:lnTo>
                  <a:pt x="873" y="144"/>
                </a:lnTo>
                <a:lnTo>
                  <a:pt x="865" y="144"/>
                </a:lnTo>
                <a:lnTo>
                  <a:pt x="697" y="176"/>
                </a:lnTo>
                <a:lnTo>
                  <a:pt x="697" y="176"/>
                </a:lnTo>
                <a:lnTo>
                  <a:pt x="697" y="176"/>
                </a:lnTo>
                <a:lnTo>
                  <a:pt x="521" y="176"/>
                </a:lnTo>
                <a:lnTo>
                  <a:pt x="521" y="176"/>
                </a:lnTo>
                <a:lnTo>
                  <a:pt x="521" y="176"/>
                </a:lnTo>
                <a:lnTo>
                  <a:pt x="345" y="152"/>
                </a:lnTo>
                <a:lnTo>
                  <a:pt x="345" y="152"/>
                </a:lnTo>
                <a:lnTo>
                  <a:pt x="345" y="152"/>
                </a:lnTo>
                <a:lnTo>
                  <a:pt x="176" y="96"/>
                </a:lnTo>
                <a:lnTo>
                  <a:pt x="176" y="96"/>
                </a:lnTo>
                <a:lnTo>
                  <a:pt x="176" y="96"/>
                </a:lnTo>
                <a:lnTo>
                  <a:pt x="0" y="16"/>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8" name="Freeform 34"/>
          <p:cNvSpPr>
            <a:spLocks/>
          </p:cNvSpPr>
          <p:nvPr/>
        </p:nvSpPr>
        <p:spPr bwMode="auto">
          <a:xfrm>
            <a:off x="3214688" y="5021263"/>
            <a:ext cx="292100" cy="177800"/>
          </a:xfrm>
          <a:custGeom>
            <a:avLst/>
            <a:gdLst/>
            <a:ahLst/>
            <a:cxnLst>
              <a:cxn ang="0">
                <a:pos x="0" y="96"/>
              </a:cxn>
              <a:cxn ang="0">
                <a:pos x="176" y="0"/>
              </a:cxn>
              <a:cxn ang="0">
                <a:pos x="176" y="0"/>
              </a:cxn>
              <a:cxn ang="0">
                <a:pos x="184" y="16"/>
              </a:cxn>
              <a:cxn ang="0">
                <a:pos x="184" y="16"/>
              </a:cxn>
              <a:cxn ang="0">
                <a:pos x="8" y="112"/>
              </a:cxn>
              <a:cxn ang="0">
                <a:pos x="0" y="96"/>
              </a:cxn>
            </a:cxnLst>
            <a:rect l="0" t="0" r="r" b="b"/>
            <a:pathLst>
              <a:path w="184" h="112">
                <a:moveTo>
                  <a:pt x="0" y="96"/>
                </a:moveTo>
                <a:lnTo>
                  <a:pt x="176" y="0"/>
                </a:lnTo>
                <a:lnTo>
                  <a:pt x="176" y="0"/>
                </a:lnTo>
                <a:lnTo>
                  <a:pt x="184" y="16"/>
                </a:lnTo>
                <a:lnTo>
                  <a:pt x="184" y="16"/>
                </a:lnTo>
                <a:lnTo>
                  <a:pt x="8" y="112"/>
                </a:lnTo>
                <a:lnTo>
                  <a:pt x="0" y="9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39" name="Freeform 35"/>
          <p:cNvSpPr>
            <a:spLocks/>
          </p:cNvSpPr>
          <p:nvPr/>
        </p:nvSpPr>
        <p:spPr bwMode="auto">
          <a:xfrm>
            <a:off x="3798888" y="4818063"/>
            <a:ext cx="25400" cy="25400"/>
          </a:xfrm>
          <a:custGeom>
            <a:avLst/>
            <a:gdLst/>
            <a:ahLst/>
            <a:cxnLst>
              <a:cxn ang="0">
                <a:pos x="0" y="0"/>
              </a:cxn>
              <a:cxn ang="0">
                <a:pos x="8" y="0"/>
              </a:cxn>
              <a:cxn ang="0">
                <a:pos x="16" y="16"/>
              </a:cxn>
              <a:cxn ang="0">
                <a:pos x="8" y="16"/>
              </a:cxn>
              <a:cxn ang="0">
                <a:pos x="0" y="0"/>
              </a:cxn>
            </a:cxnLst>
            <a:rect l="0" t="0" r="r" b="b"/>
            <a:pathLst>
              <a:path w="16" h="16">
                <a:moveTo>
                  <a:pt x="0" y="0"/>
                </a:moveTo>
                <a:lnTo>
                  <a:pt x="8" y="0"/>
                </a:lnTo>
                <a:lnTo>
                  <a:pt x="16" y="16"/>
                </a:lnTo>
                <a:lnTo>
                  <a:pt x="8" y="16"/>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0" name="Freeform 36"/>
          <p:cNvSpPr>
            <a:spLocks/>
          </p:cNvSpPr>
          <p:nvPr/>
        </p:nvSpPr>
        <p:spPr bwMode="auto">
          <a:xfrm>
            <a:off x="3494088" y="4818063"/>
            <a:ext cx="317500" cy="228600"/>
          </a:xfrm>
          <a:custGeom>
            <a:avLst/>
            <a:gdLst/>
            <a:ahLst/>
            <a:cxnLst>
              <a:cxn ang="0">
                <a:pos x="0" y="128"/>
              </a:cxn>
              <a:cxn ang="0">
                <a:pos x="8" y="144"/>
              </a:cxn>
              <a:cxn ang="0">
                <a:pos x="200" y="16"/>
              </a:cxn>
              <a:cxn ang="0">
                <a:pos x="192" y="0"/>
              </a:cxn>
              <a:cxn ang="0">
                <a:pos x="0" y="128"/>
              </a:cxn>
            </a:cxnLst>
            <a:rect l="0" t="0" r="r" b="b"/>
            <a:pathLst>
              <a:path w="200" h="144">
                <a:moveTo>
                  <a:pt x="0" y="128"/>
                </a:moveTo>
                <a:lnTo>
                  <a:pt x="8" y="144"/>
                </a:lnTo>
                <a:lnTo>
                  <a:pt x="200" y="16"/>
                </a:lnTo>
                <a:lnTo>
                  <a:pt x="192" y="0"/>
                </a:lnTo>
                <a:lnTo>
                  <a:pt x="0" y="12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1" name="Freeform 37"/>
          <p:cNvSpPr>
            <a:spLocks/>
          </p:cNvSpPr>
          <p:nvPr/>
        </p:nvSpPr>
        <p:spPr bwMode="auto">
          <a:xfrm>
            <a:off x="3786188" y="4818063"/>
            <a:ext cx="25400" cy="25400"/>
          </a:xfrm>
          <a:custGeom>
            <a:avLst/>
            <a:gdLst/>
            <a:ahLst/>
            <a:cxnLst>
              <a:cxn ang="0">
                <a:pos x="16" y="8"/>
              </a:cxn>
              <a:cxn ang="0">
                <a:pos x="16" y="0"/>
              </a:cxn>
              <a:cxn ang="0">
                <a:pos x="0" y="8"/>
              </a:cxn>
              <a:cxn ang="0">
                <a:pos x="0" y="16"/>
              </a:cxn>
              <a:cxn ang="0">
                <a:pos x="16" y="8"/>
              </a:cxn>
            </a:cxnLst>
            <a:rect l="0" t="0" r="r" b="b"/>
            <a:pathLst>
              <a:path w="16" h="16">
                <a:moveTo>
                  <a:pt x="16" y="8"/>
                </a:moveTo>
                <a:lnTo>
                  <a:pt x="16" y="0"/>
                </a:lnTo>
                <a:lnTo>
                  <a:pt x="0" y="8"/>
                </a:lnTo>
                <a:lnTo>
                  <a:pt x="0" y="16"/>
                </a:lnTo>
                <a:lnTo>
                  <a:pt x="1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2" name="Freeform 38"/>
          <p:cNvSpPr>
            <a:spLocks/>
          </p:cNvSpPr>
          <p:nvPr/>
        </p:nvSpPr>
        <p:spPr bwMode="auto">
          <a:xfrm>
            <a:off x="3786188" y="4830763"/>
            <a:ext cx="1614487" cy="1054100"/>
          </a:xfrm>
          <a:custGeom>
            <a:avLst/>
            <a:gdLst/>
            <a:ahLst/>
            <a:cxnLst>
              <a:cxn ang="0">
                <a:pos x="16" y="0"/>
              </a:cxn>
              <a:cxn ang="0">
                <a:pos x="105" y="192"/>
              </a:cxn>
              <a:cxn ang="0">
                <a:pos x="105" y="192"/>
              </a:cxn>
              <a:cxn ang="0">
                <a:pos x="105" y="192"/>
              </a:cxn>
              <a:cxn ang="0">
                <a:pos x="225" y="344"/>
              </a:cxn>
              <a:cxn ang="0">
                <a:pos x="225" y="336"/>
              </a:cxn>
              <a:cxn ang="0">
                <a:pos x="225" y="336"/>
              </a:cxn>
              <a:cxn ang="0">
                <a:pos x="377" y="464"/>
              </a:cxn>
              <a:cxn ang="0">
                <a:pos x="377" y="464"/>
              </a:cxn>
              <a:cxn ang="0">
                <a:pos x="377" y="464"/>
              </a:cxn>
              <a:cxn ang="0">
                <a:pos x="561" y="552"/>
              </a:cxn>
              <a:cxn ang="0">
                <a:pos x="561" y="552"/>
              </a:cxn>
              <a:cxn ang="0">
                <a:pos x="561" y="552"/>
              </a:cxn>
              <a:cxn ang="0">
                <a:pos x="769" y="616"/>
              </a:cxn>
              <a:cxn ang="0">
                <a:pos x="761" y="616"/>
              </a:cxn>
              <a:cxn ang="0">
                <a:pos x="761" y="616"/>
              </a:cxn>
              <a:cxn ang="0">
                <a:pos x="1017" y="648"/>
              </a:cxn>
              <a:cxn ang="0">
                <a:pos x="1017" y="648"/>
              </a:cxn>
              <a:cxn ang="0">
                <a:pos x="1017" y="664"/>
              </a:cxn>
              <a:cxn ang="0">
                <a:pos x="1017" y="664"/>
              </a:cxn>
              <a:cxn ang="0">
                <a:pos x="761" y="632"/>
              </a:cxn>
              <a:cxn ang="0">
                <a:pos x="761" y="632"/>
              </a:cxn>
              <a:cxn ang="0">
                <a:pos x="761" y="632"/>
              </a:cxn>
              <a:cxn ang="0">
                <a:pos x="553" y="568"/>
              </a:cxn>
              <a:cxn ang="0">
                <a:pos x="553" y="568"/>
              </a:cxn>
              <a:cxn ang="0">
                <a:pos x="553" y="568"/>
              </a:cxn>
              <a:cxn ang="0">
                <a:pos x="369" y="480"/>
              </a:cxn>
              <a:cxn ang="0">
                <a:pos x="369" y="480"/>
              </a:cxn>
              <a:cxn ang="0">
                <a:pos x="369" y="480"/>
              </a:cxn>
              <a:cxn ang="0">
                <a:pos x="217" y="352"/>
              </a:cxn>
              <a:cxn ang="0">
                <a:pos x="217" y="352"/>
              </a:cxn>
              <a:cxn ang="0">
                <a:pos x="209" y="352"/>
              </a:cxn>
              <a:cxn ang="0">
                <a:pos x="89" y="200"/>
              </a:cxn>
              <a:cxn ang="0">
                <a:pos x="89" y="200"/>
              </a:cxn>
              <a:cxn ang="0">
                <a:pos x="89" y="200"/>
              </a:cxn>
              <a:cxn ang="0">
                <a:pos x="0" y="8"/>
              </a:cxn>
              <a:cxn ang="0">
                <a:pos x="16" y="0"/>
              </a:cxn>
            </a:cxnLst>
            <a:rect l="0" t="0" r="r" b="b"/>
            <a:pathLst>
              <a:path w="1017" h="664">
                <a:moveTo>
                  <a:pt x="16" y="0"/>
                </a:moveTo>
                <a:lnTo>
                  <a:pt x="105" y="192"/>
                </a:lnTo>
                <a:lnTo>
                  <a:pt x="105" y="192"/>
                </a:lnTo>
                <a:lnTo>
                  <a:pt x="105" y="192"/>
                </a:lnTo>
                <a:lnTo>
                  <a:pt x="225" y="344"/>
                </a:lnTo>
                <a:lnTo>
                  <a:pt x="225" y="336"/>
                </a:lnTo>
                <a:lnTo>
                  <a:pt x="225" y="336"/>
                </a:lnTo>
                <a:lnTo>
                  <a:pt x="377" y="464"/>
                </a:lnTo>
                <a:lnTo>
                  <a:pt x="377" y="464"/>
                </a:lnTo>
                <a:lnTo>
                  <a:pt x="377" y="464"/>
                </a:lnTo>
                <a:lnTo>
                  <a:pt x="561" y="552"/>
                </a:lnTo>
                <a:lnTo>
                  <a:pt x="561" y="552"/>
                </a:lnTo>
                <a:lnTo>
                  <a:pt x="561" y="552"/>
                </a:lnTo>
                <a:lnTo>
                  <a:pt x="769" y="616"/>
                </a:lnTo>
                <a:lnTo>
                  <a:pt x="761" y="616"/>
                </a:lnTo>
                <a:lnTo>
                  <a:pt x="761" y="616"/>
                </a:lnTo>
                <a:lnTo>
                  <a:pt x="1017" y="648"/>
                </a:lnTo>
                <a:lnTo>
                  <a:pt x="1017" y="648"/>
                </a:lnTo>
                <a:lnTo>
                  <a:pt x="1017" y="664"/>
                </a:lnTo>
                <a:lnTo>
                  <a:pt x="1017" y="664"/>
                </a:lnTo>
                <a:lnTo>
                  <a:pt x="761" y="632"/>
                </a:lnTo>
                <a:lnTo>
                  <a:pt x="761" y="632"/>
                </a:lnTo>
                <a:lnTo>
                  <a:pt x="761" y="632"/>
                </a:lnTo>
                <a:lnTo>
                  <a:pt x="553" y="568"/>
                </a:lnTo>
                <a:lnTo>
                  <a:pt x="553" y="568"/>
                </a:lnTo>
                <a:lnTo>
                  <a:pt x="553" y="568"/>
                </a:lnTo>
                <a:lnTo>
                  <a:pt x="369" y="480"/>
                </a:lnTo>
                <a:lnTo>
                  <a:pt x="369" y="480"/>
                </a:lnTo>
                <a:lnTo>
                  <a:pt x="369" y="480"/>
                </a:lnTo>
                <a:lnTo>
                  <a:pt x="217" y="352"/>
                </a:lnTo>
                <a:lnTo>
                  <a:pt x="217" y="352"/>
                </a:lnTo>
                <a:lnTo>
                  <a:pt x="209" y="352"/>
                </a:lnTo>
                <a:lnTo>
                  <a:pt x="89" y="200"/>
                </a:lnTo>
                <a:lnTo>
                  <a:pt x="89" y="200"/>
                </a:lnTo>
                <a:lnTo>
                  <a:pt x="89" y="200"/>
                </a:lnTo>
                <a:lnTo>
                  <a:pt x="0" y="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3" name="Freeform 39"/>
          <p:cNvSpPr>
            <a:spLocks/>
          </p:cNvSpPr>
          <p:nvPr/>
        </p:nvSpPr>
        <p:spPr bwMode="auto">
          <a:xfrm>
            <a:off x="5400675" y="5859463"/>
            <a:ext cx="469900" cy="25400"/>
          </a:xfrm>
          <a:custGeom>
            <a:avLst/>
            <a:gdLst/>
            <a:ahLst/>
            <a:cxnLst>
              <a:cxn ang="0">
                <a:pos x="0" y="0"/>
              </a:cxn>
              <a:cxn ang="0">
                <a:pos x="296" y="0"/>
              </a:cxn>
              <a:cxn ang="0">
                <a:pos x="296" y="0"/>
              </a:cxn>
              <a:cxn ang="0">
                <a:pos x="296" y="16"/>
              </a:cxn>
              <a:cxn ang="0">
                <a:pos x="296" y="16"/>
              </a:cxn>
              <a:cxn ang="0">
                <a:pos x="0" y="16"/>
              </a:cxn>
              <a:cxn ang="0">
                <a:pos x="0" y="0"/>
              </a:cxn>
            </a:cxnLst>
            <a:rect l="0" t="0" r="r" b="b"/>
            <a:pathLst>
              <a:path w="296" h="16">
                <a:moveTo>
                  <a:pt x="0" y="0"/>
                </a:moveTo>
                <a:lnTo>
                  <a:pt x="296" y="0"/>
                </a:lnTo>
                <a:lnTo>
                  <a:pt x="296" y="0"/>
                </a:lnTo>
                <a:lnTo>
                  <a:pt x="296" y="16"/>
                </a:lnTo>
                <a:lnTo>
                  <a:pt x="296" y="16"/>
                </a:lnTo>
                <a:lnTo>
                  <a:pt x="0" y="16"/>
                </a:lnTo>
                <a:lnTo>
                  <a:pt x="0" y="0"/>
                </a:lnTo>
                <a:close/>
              </a:path>
            </a:pathLst>
          </a:custGeom>
          <a:blipFill dpi="0" rotWithShape="0">
            <a:blip r:embed="rId5" cstate="print"/>
            <a:srcRect/>
            <a:tile tx="0" ty="0" sx="100000" sy="100000" flip="none" algn="tl"/>
          </a:blipFill>
          <a:ln w="9525">
            <a:solidFill>
              <a:srgbClr val="000000"/>
            </a:solidFill>
            <a:prstDash val="sysDash"/>
            <a:round/>
            <a:headEnd/>
            <a:tailEnd/>
          </a:ln>
        </p:spPr>
        <p:txBody>
          <a:bodyPr/>
          <a:lstStyle/>
          <a:p>
            <a:endParaRPr lang="en-US"/>
          </a:p>
        </p:txBody>
      </p:sp>
      <p:sp>
        <p:nvSpPr>
          <p:cNvPr id="1685544" name="Rectangle 40"/>
          <p:cNvSpPr>
            <a:spLocks noChangeArrowheads="1"/>
          </p:cNvSpPr>
          <p:nvPr/>
        </p:nvSpPr>
        <p:spPr bwMode="auto">
          <a:xfrm>
            <a:off x="6405563" y="5808663"/>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45" name="Freeform 41"/>
          <p:cNvSpPr>
            <a:spLocks/>
          </p:cNvSpPr>
          <p:nvPr/>
        </p:nvSpPr>
        <p:spPr bwMode="auto">
          <a:xfrm>
            <a:off x="5870575" y="5808663"/>
            <a:ext cx="534988" cy="76200"/>
          </a:xfrm>
          <a:custGeom>
            <a:avLst/>
            <a:gdLst/>
            <a:ahLst/>
            <a:cxnLst>
              <a:cxn ang="0">
                <a:pos x="0" y="32"/>
              </a:cxn>
              <a:cxn ang="0">
                <a:pos x="0" y="48"/>
              </a:cxn>
              <a:cxn ang="0">
                <a:pos x="337" y="16"/>
              </a:cxn>
              <a:cxn ang="0">
                <a:pos x="337" y="0"/>
              </a:cxn>
              <a:cxn ang="0">
                <a:pos x="0" y="32"/>
              </a:cxn>
            </a:cxnLst>
            <a:rect l="0" t="0" r="r" b="b"/>
            <a:pathLst>
              <a:path w="337" h="48">
                <a:moveTo>
                  <a:pt x="0" y="32"/>
                </a:moveTo>
                <a:lnTo>
                  <a:pt x="0" y="48"/>
                </a:lnTo>
                <a:lnTo>
                  <a:pt x="337" y="16"/>
                </a:lnTo>
                <a:lnTo>
                  <a:pt x="337" y="0"/>
                </a:lnTo>
                <a:lnTo>
                  <a:pt x="0" y="3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6" name="Freeform 42"/>
          <p:cNvSpPr>
            <a:spLocks/>
          </p:cNvSpPr>
          <p:nvPr/>
        </p:nvSpPr>
        <p:spPr bwMode="auto">
          <a:xfrm>
            <a:off x="6392863" y="5808663"/>
            <a:ext cx="25400" cy="25400"/>
          </a:xfrm>
          <a:custGeom>
            <a:avLst/>
            <a:gdLst/>
            <a:ahLst/>
            <a:cxnLst>
              <a:cxn ang="0">
                <a:pos x="8" y="0"/>
              </a:cxn>
              <a:cxn ang="0">
                <a:pos x="0" y="0"/>
              </a:cxn>
              <a:cxn ang="0">
                <a:pos x="8" y="16"/>
              </a:cxn>
              <a:cxn ang="0">
                <a:pos x="16" y="16"/>
              </a:cxn>
              <a:cxn ang="0">
                <a:pos x="8" y="0"/>
              </a:cxn>
            </a:cxnLst>
            <a:rect l="0" t="0" r="r" b="b"/>
            <a:pathLst>
              <a:path w="16" h="16">
                <a:moveTo>
                  <a:pt x="8" y="0"/>
                </a:moveTo>
                <a:lnTo>
                  <a:pt x="0" y="0"/>
                </a:lnTo>
                <a:lnTo>
                  <a:pt x="8" y="16"/>
                </a:lnTo>
                <a:lnTo>
                  <a:pt x="16" y="16"/>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7" name="Freeform 43"/>
          <p:cNvSpPr>
            <a:spLocks/>
          </p:cNvSpPr>
          <p:nvPr/>
        </p:nvSpPr>
        <p:spPr bwMode="auto">
          <a:xfrm>
            <a:off x="6405563" y="3254375"/>
            <a:ext cx="952500" cy="2579688"/>
          </a:xfrm>
          <a:custGeom>
            <a:avLst/>
            <a:gdLst/>
            <a:ahLst/>
            <a:cxnLst>
              <a:cxn ang="0">
                <a:pos x="128" y="1505"/>
              </a:cxn>
              <a:cxn ang="0">
                <a:pos x="128" y="1513"/>
              </a:cxn>
              <a:cxn ang="0">
                <a:pos x="232" y="1401"/>
              </a:cxn>
              <a:cxn ang="0">
                <a:pos x="328" y="1281"/>
              </a:cxn>
              <a:cxn ang="0">
                <a:pos x="328" y="1281"/>
              </a:cxn>
              <a:cxn ang="0">
                <a:pos x="416" y="1161"/>
              </a:cxn>
              <a:cxn ang="0">
                <a:pos x="480" y="1033"/>
              </a:cxn>
              <a:cxn ang="0">
                <a:pos x="480" y="1033"/>
              </a:cxn>
              <a:cxn ang="0">
                <a:pos x="528" y="913"/>
              </a:cxn>
              <a:cxn ang="0">
                <a:pos x="568" y="785"/>
              </a:cxn>
              <a:cxn ang="0">
                <a:pos x="568" y="785"/>
              </a:cxn>
              <a:cxn ang="0">
                <a:pos x="584" y="664"/>
              </a:cxn>
              <a:cxn ang="0">
                <a:pos x="584" y="544"/>
              </a:cxn>
              <a:cxn ang="0">
                <a:pos x="584" y="544"/>
              </a:cxn>
              <a:cxn ang="0">
                <a:pos x="560" y="432"/>
              </a:cxn>
              <a:cxn ang="0">
                <a:pos x="528" y="320"/>
              </a:cxn>
              <a:cxn ang="0">
                <a:pos x="528" y="320"/>
              </a:cxn>
              <a:cxn ang="0">
                <a:pos x="472" y="208"/>
              </a:cxn>
              <a:cxn ang="0">
                <a:pos x="400" y="112"/>
              </a:cxn>
              <a:cxn ang="0">
                <a:pos x="408" y="112"/>
              </a:cxn>
              <a:cxn ang="0">
                <a:pos x="320" y="16"/>
              </a:cxn>
              <a:cxn ang="0">
                <a:pos x="328" y="8"/>
              </a:cxn>
              <a:cxn ang="0">
                <a:pos x="416" y="104"/>
              </a:cxn>
              <a:cxn ang="0">
                <a:pos x="488" y="200"/>
              </a:cxn>
              <a:cxn ang="0">
                <a:pos x="488" y="200"/>
              </a:cxn>
              <a:cxn ang="0">
                <a:pos x="544" y="312"/>
              </a:cxn>
              <a:cxn ang="0">
                <a:pos x="576" y="424"/>
              </a:cxn>
              <a:cxn ang="0">
                <a:pos x="576" y="424"/>
              </a:cxn>
              <a:cxn ang="0">
                <a:pos x="600" y="544"/>
              </a:cxn>
              <a:cxn ang="0">
                <a:pos x="600" y="664"/>
              </a:cxn>
              <a:cxn ang="0">
                <a:pos x="600" y="664"/>
              </a:cxn>
              <a:cxn ang="0">
                <a:pos x="584" y="785"/>
              </a:cxn>
              <a:cxn ang="0">
                <a:pos x="544" y="921"/>
              </a:cxn>
              <a:cxn ang="0">
                <a:pos x="544" y="921"/>
              </a:cxn>
              <a:cxn ang="0">
                <a:pos x="496" y="1041"/>
              </a:cxn>
              <a:cxn ang="0">
                <a:pos x="432" y="1169"/>
              </a:cxn>
              <a:cxn ang="0">
                <a:pos x="432" y="1169"/>
              </a:cxn>
              <a:cxn ang="0">
                <a:pos x="344" y="1289"/>
              </a:cxn>
              <a:cxn ang="0">
                <a:pos x="248" y="1409"/>
              </a:cxn>
              <a:cxn ang="0">
                <a:pos x="248" y="1409"/>
              </a:cxn>
              <a:cxn ang="0">
                <a:pos x="136" y="1521"/>
              </a:cxn>
              <a:cxn ang="0">
                <a:pos x="8" y="1625"/>
              </a:cxn>
            </a:cxnLst>
            <a:rect l="0" t="0" r="r" b="b"/>
            <a:pathLst>
              <a:path w="600" h="1625">
                <a:moveTo>
                  <a:pt x="0" y="1609"/>
                </a:moveTo>
                <a:lnTo>
                  <a:pt x="128" y="1505"/>
                </a:lnTo>
                <a:lnTo>
                  <a:pt x="128" y="1513"/>
                </a:lnTo>
                <a:lnTo>
                  <a:pt x="128" y="1513"/>
                </a:lnTo>
                <a:lnTo>
                  <a:pt x="240" y="1401"/>
                </a:lnTo>
                <a:lnTo>
                  <a:pt x="232" y="1401"/>
                </a:lnTo>
                <a:lnTo>
                  <a:pt x="232" y="1401"/>
                </a:lnTo>
                <a:lnTo>
                  <a:pt x="328" y="1281"/>
                </a:lnTo>
                <a:lnTo>
                  <a:pt x="328" y="1281"/>
                </a:lnTo>
                <a:lnTo>
                  <a:pt x="328" y="1281"/>
                </a:lnTo>
                <a:lnTo>
                  <a:pt x="416" y="1161"/>
                </a:lnTo>
                <a:lnTo>
                  <a:pt x="416" y="1161"/>
                </a:lnTo>
                <a:lnTo>
                  <a:pt x="416" y="1161"/>
                </a:lnTo>
                <a:lnTo>
                  <a:pt x="480" y="1033"/>
                </a:lnTo>
                <a:lnTo>
                  <a:pt x="480" y="1033"/>
                </a:lnTo>
                <a:lnTo>
                  <a:pt x="480" y="1033"/>
                </a:lnTo>
                <a:lnTo>
                  <a:pt x="528" y="913"/>
                </a:lnTo>
                <a:lnTo>
                  <a:pt x="528" y="913"/>
                </a:lnTo>
                <a:lnTo>
                  <a:pt x="528" y="913"/>
                </a:lnTo>
                <a:lnTo>
                  <a:pt x="568" y="785"/>
                </a:lnTo>
                <a:lnTo>
                  <a:pt x="568" y="785"/>
                </a:lnTo>
                <a:lnTo>
                  <a:pt x="568" y="785"/>
                </a:lnTo>
                <a:lnTo>
                  <a:pt x="584" y="664"/>
                </a:lnTo>
                <a:lnTo>
                  <a:pt x="584" y="664"/>
                </a:lnTo>
                <a:lnTo>
                  <a:pt x="584" y="664"/>
                </a:lnTo>
                <a:lnTo>
                  <a:pt x="584" y="544"/>
                </a:lnTo>
                <a:lnTo>
                  <a:pt x="584" y="544"/>
                </a:lnTo>
                <a:lnTo>
                  <a:pt x="584" y="544"/>
                </a:lnTo>
                <a:lnTo>
                  <a:pt x="560" y="424"/>
                </a:lnTo>
                <a:lnTo>
                  <a:pt x="560" y="432"/>
                </a:lnTo>
                <a:lnTo>
                  <a:pt x="560" y="432"/>
                </a:lnTo>
                <a:lnTo>
                  <a:pt x="528" y="320"/>
                </a:lnTo>
                <a:lnTo>
                  <a:pt x="528" y="320"/>
                </a:lnTo>
                <a:lnTo>
                  <a:pt x="528" y="320"/>
                </a:lnTo>
                <a:lnTo>
                  <a:pt x="472" y="208"/>
                </a:lnTo>
                <a:lnTo>
                  <a:pt x="472" y="208"/>
                </a:lnTo>
                <a:lnTo>
                  <a:pt x="472" y="208"/>
                </a:lnTo>
                <a:lnTo>
                  <a:pt x="400" y="112"/>
                </a:lnTo>
                <a:lnTo>
                  <a:pt x="408" y="112"/>
                </a:lnTo>
                <a:lnTo>
                  <a:pt x="408" y="112"/>
                </a:lnTo>
                <a:lnTo>
                  <a:pt x="320" y="16"/>
                </a:lnTo>
                <a:lnTo>
                  <a:pt x="320" y="16"/>
                </a:lnTo>
                <a:lnTo>
                  <a:pt x="328" y="0"/>
                </a:lnTo>
                <a:lnTo>
                  <a:pt x="328" y="8"/>
                </a:lnTo>
                <a:lnTo>
                  <a:pt x="416" y="104"/>
                </a:lnTo>
                <a:lnTo>
                  <a:pt x="416" y="104"/>
                </a:lnTo>
                <a:lnTo>
                  <a:pt x="416" y="104"/>
                </a:lnTo>
                <a:lnTo>
                  <a:pt x="488" y="200"/>
                </a:lnTo>
                <a:lnTo>
                  <a:pt x="488" y="200"/>
                </a:lnTo>
                <a:lnTo>
                  <a:pt x="488" y="200"/>
                </a:lnTo>
                <a:lnTo>
                  <a:pt x="544" y="312"/>
                </a:lnTo>
                <a:lnTo>
                  <a:pt x="544" y="312"/>
                </a:lnTo>
                <a:lnTo>
                  <a:pt x="544" y="312"/>
                </a:lnTo>
                <a:lnTo>
                  <a:pt x="576" y="424"/>
                </a:lnTo>
                <a:lnTo>
                  <a:pt x="576" y="424"/>
                </a:lnTo>
                <a:lnTo>
                  <a:pt x="576" y="424"/>
                </a:lnTo>
                <a:lnTo>
                  <a:pt x="600" y="544"/>
                </a:lnTo>
                <a:lnTo>
                  <a:pt x="600" y="544"/>
                </a:lnTo>
                <a:lnTo>
                  <a:pt x="600" y="544"/>
                </a:lnTo>
                <a:lnTo>
                  <a:pt x="600" y="664"/>
                </a:lnTo>
                <a:lnTo>
                  <a:pt x="600" y="664"/>
                </a:lnTo>
                <a:lnTo>
                  <a:pt x="600" y="664"/>
                </a:lnTo>
                <a:lnTo>
                  <a:pt x="584" y="785"/>
                </a:lnTo>
                <a:lnTo>
                  <a:pt x="584" y="785"/>
                </a:lnTo>
                <a:lnTo>
                  <a:pt x="584" y="793"/>
                </a:lnTo>
                <a:lnTo>
                  <a:pt x="544" y="921"/>
                </a:lnTo>
                <a:lnTo>
                  <a:pt x="544" y="921"/>
                </a:lnTo>
                <a:lnTo>
                  <a:pt x="544" y="921"/>
                </a:lnTo>
                <a:lnTo>
                  <a:pt x="496" y="1041"/>
                </a:lnTo>
                <a:lnTo>
                  <a:pt x="496" y="1041"/>
                </a:lnTo>
                <a:lnTo>
                  <a:pt x="496" y="1041"/>
                </a:lnTo>
                <a:lnTo>
                  <a:pt x="432" y="1169"/>
                </a:lnTo>
                <a:lnTo>
                  <a:pt x="432" y="1169"/>
                </a:lnTo>
                <a:lnTo>
                  <a:pt x="432" y="1169"/>
                </a:lnTo>
                <a:lnTo>
                  <a:pt x="344" y="1289"/>
                </a:lnTo>
                <a:lnTo>
                  <a:pt x="344" y="1289"/>
                </a:lnTo>
                <a:lnTo>
                  <a:pt x="344" y="1289"/>
                </a:lnTo>
                <a:lnTo>
                  <a:pt x="248" y="1409"/>
                </a:lnTo>
                <a:lnTo>
                  <a:pt x="248" y="1409"/>
                </a:lnTo>
                <a:lnTo>
                  <a:pt x="248" y="1409"/>
                </a:lnTo>
                <a:lnTo>
                  <a:pt x="136" y="1521"/>
                </a:lnTo>
                <a:lnTo>
                  <a:pt x="136" y="1521"/>
                </a:lnTo>
                <a:lnTo>
                  <a:pt x="136" y="1521"/>
                </a:lnTo>
                <a:lnTo>
                  <a:pt x="8" y="1625"/>
                </a:lnTo>
                <a:lnTo>
                  <a:pt x="0" y="1609"/>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8" name="Freeform 44"/>
          <p:cNvSpPr>
            <a:spLocks/>
          </p:cNvSpPr>
          <p:nvPr/>
        </p:nvSpPr>
        <p:spPr bwMode="auto">
          <a:xfrm>
            <a:off x="6748463" y="3114675"/>
            <a:ext cx="177800" cy="165100"/>
          </a:xfrm>
          <a:custGeom>
            <a:avLst/>
            <a:gdLst/>
            <a:ahLst/>
            <a:cxnLst>
              <a:cxn ang="0">
                <a:pos x="104" y="104"/>
              </a:cxn>
              <a:cxn ang="0">
                <a:pos x="0" y="16"/>
              </a:cxn>
              <a:cxn ang="0">
                <a:pos x="0" y="16"/>
              </a:cxn>
              <a:cxn ang="0">
                <a:pos x="8" y="0"/>
              </a:cxn>
              <a:cxn ang="0">
                <a:pos x="8" y="0"/>
              </a:cxn>
              <a:cxn ang="0">
                <a:pos x="112" y="88"/>
              </a:cxn>
              <a:cxn ang="0">
                <a:pos x="104" y="104"/>
              </a:cxn>
            </a:cxnLst>
            <a:rect l="0" t="0" r="r" b="b"/>
            <a:pathLst>
              <a:path w="112" h="104">
                <a:moveTo>
                  <a:pt x="104" y="104"/>
                </a:moveTo>
                <a:lnTo>
                  <a:pt x="0" y="16"/>
                </a:lnTo>
                <a:lnTo>
                  <a:pt x="0" y="16"/>
                </a:lnTo>
                <a:lnTo>
                  <a:pt x="8" y="0"/>
                </a:lnTo>
                <a:lnTo>
                  <a:pt x="8" y="0"/>
                </a:lnTo>
                <a:lnTo>
                  <a:pt x="112" y="88"/>
                </a:lnTo>
                <a:lnTo>
                  <a:pt x="104" y="104"/>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49" name="Freeform 45"/>
          <p:cNvSpPr>
            <a:spLocks/>
          </p:cNvSpPr>
          <p:nvPr/>
        </p:nvSpPr>
        <p:spPr bwMode="auto">
          <a:xfrm>
            <a:off x="6532563" y="2987675"/>
            <a:ext cx="25400" cy="25400"/>
          </a:xfrm>
          <a:custGeom>
            <a:avLst/>
            <a:gdLst/>
            <a:ahLst/>
            <a:cxnLst>
              <a:cxn ang="0">
                <a:pos x="8" y="16"/>
              </a:cxn>
              <a:cxn ang="0">
                <a:pos x="0" y="16"/>
              </a:cxn>
              <a:cxn ang="0">
                <a:pos x="8" y="0"/>
              </a:cxn>
              <a:cxn ang="0">
                <a:pos x="16" y="0"/>
              </a:cxn>
              <a:cxn ang="0">
                <a:pos x="8" y="16"/>
              </a:cxn>
            </a:cxnLst>
            <a:rect l="0" t="0" r="r" b="b"/>
            <a:pathLst>
              <a:path w="16" h="16">
                <a:moveTo>
                  <a:pt x="8" y="16"/>
                </a:moveTo>
                <a:lnTo>
                  <a:pt x="0" y="16"/>
                </a:lnTo>
                <a:lnTo>
                  <a:pt x="8" y="0"/>
                </a:lnTo>
                <a:lnTo>
                  <a:pt x="16" y="0"/>
                </a:lnTo>
                <a:lnTo>
                  <a:pt x="8"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0" name="Freeform 46"/>
          <p:cNvSpPr>
            <a:spLocks/>
          </p:cNvSpPr>
          <p:nvPr/>
        </p:nvSpPr>
        <p:spPr bwMode="auto">
          <a:xfrm>
            <a:off x="6545263" y="2987675"/>
            <a:ext cx="215900" cy="152400"/>
          </a:xfrm>
          <a:custGeom>
            <a:avLst/>
            <a:gdLst/>
            <a:ahLst/>
            <a:cxnLst>
              <a:cxn ang="0">
                <a:pos x="128" y="96"/>
              </a:cxn>
              <a:cxn ang="0">
                <a:pos x="136" y="80"/>
              </a:cxn>
              <a:cxn ang="0">
                <a:pos x="8" y="0"/>
              </a:cxn>
              <a:cxn ang="0">
                <a:pos x="0" y="16"/>
              </a:cxn>
              <a:cxn ang="0">
                <a:pos x="128" y="96"/>
              </a:cxn>
            </a:cxnLst>
            <a:rect l="0" t="0" r="r" b="b"/>
            <a:pathLst>
              <a:path w="136" h="96">
                <a:moveTo>
                  <a:pt x="128" y="96"/>
                </a:moveTo>
                <a:lnTo>
                  <a:pt x="136" y="80"/>
                </a:lnTo>
                <a:lnTo>
                  <a:pt x="8" y="0"/>
                </a:lnTo>
                <a:lnTo>
                  <a:pt x="0" y="16"/>
                </a:lnTo>
                <a:lnTo>
                  <a:pt x="128" y="9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1" name="Freeform 47"/>
          <p:cNvSpPr>
            <a:spLocks/>
          </p:cNvSpPr>
          <p:nvPr/>
        </p:nvSpPr>
        <p:spPr bwMode="auto">
          <a:xfrm>
            <a:off x="6545263" y="2987675"/>
            <a:ext cx="25400" cy="25400"/>
          </a:xfrm>
          <a:custGeom>
            <a:avLst/>
            <a:gdLst/>
            <a:ahLst/>
            <a:cxnLst>
              <a:cxn ang="0">
                <a:pos x="8" y="16"/>
              </a:cxn>
              <a:cxn ang="0">
                <a:pos x="16" y="16"/>
              </a:cxn>
              <a:cxn ang="0">
                <a:pos x="8" y="0"/>
              </a:cxn>
              <a:cxn ang="0">
                <a:pos x="0" y="0"/>
              </a:cxn>
              <a:cxn ang="0">
                <a:pos x="8" y="16"/>
              </a:cxn>
            </a:cxnLst>
            <a:rect l="0" t="0" r="r" b="b"/>
            <a:pathLst>
              <a:path w="16" h="16">
                <a:moveTo>
                  <a:pt x="8" y="16"/>
                </a:moveTo>
                <a:lnTo>
                  <a:pt x="16" y="16"/>
                </a:lnTo>
                <a:lnTo>
                  <a:pt x="8" y="0"/>
                </a:lnTo>
                <a:lnTo>
                  <a:pt x="0" y="0"/>
                </a:lnTo>
                <a:lnTo>
                  <a:pt x="8"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2" name="Freeform 48"/>
          <p:cNvSpPr>
            <a:spLocks/>
          </p:cNvSpPr>
          <p:nvPr/>
        </p:nvSpPr>
        <p:spPr bwMode="auto">
          <a:xfrm>
            <a:off x="4422775" y="2987675"/>
            <a:ext cx="2135188" cy="1155700"/>
          </a:xfrm>
          <a:custGeom>
            <a:avLst/>
            <a:gdLst/>
            <a:ahLst/>
            <a:cxnLst>
              <a:cxn ang="0">
                <a:pos x="1345" y="16"/>
              </a:cxn>
              <a:cxn ang="0">
                <a:pos x="912" y="184"/>
              </a:cxn>
              <a:cxn ang="0">
                <a:pos x="912" y="184"/>
              </a:cxn>
              <a:cxn ang="0">
                <a:pos x="912" y="184"/>
              </a:cxn>
              <a:cxn ang="0">
                <a:pos x="688" y="288"/>
              </a:cxn>
              <a:cxn ang="0">
                <a:pos x="688" y="288"/>
              </a:cxn>
              <a:cxn ang="0">
                <a:pos x="688" y="288"/>
              </a:cxn>
              <a:cxn ang="0">
                <a:pos x="456" y="408"/>
              </a:cxn>
              <a:cxn ang="0">
                <a:pos x="456" y="408"/>
              </a:cxn>
              <a:cxn ang="0">
                <a:pos x="456" y="408"/>
              </a:cxn>
              <a:cxn ang="0">
                <a:pos x="232" y="552"/>
              </a:cxn>
              <a:cxn ang="0">
                <a:pos x="232" y="552"/>
              </a:cxn>
              <a:cxn ang="0">
                <a:pos x="232" y="552"/>
              </a:cxn>
              <a:cxn ang="0">
                <a:pos x="8" y="728"/>
              </a:cxn>
              <a:cxn ang="0">
                <a:pos x="8" y="728"/>
              </a:cxn>
              <a:cxn ang="0">
                <a:pos x="0" y="720"/>
              </a:cxn>
              <a:cxn ang="0">
                <a:pos x="0" y="712"/>
              </a:cxn>
              <a:cxn ang="0">
                <a:pos x="224" y="536"/>
              </a:cxn>
              <a:cxn ang="0">
                <a:pos x="224" y="536"/>
              </a:cxn>
              <a:cxn ang="0">
                <a:pos x="224" y="536"/>
              </a:cxn>
              <a:cxn ang="0">
                <a:pos x="448" y="392"/>
              </a:cxn>
              <a:cxn ang="0">
                <a:pos x="448" y="392"/>
              </a:cxn>
              <a:cxn ang="0">
                <a:pos x="448" y="392"/>
              </a:cxn>
              <a:cxn ang="0">
                <a:pos x="680" y="272"/>
              </a:cxn>
              <a:cxn ang="0">
                <a:pos x="680" y="272"/>
              </a:cxn>
              <a:cxn ang="0">
                <a:pos x="680" y="272"/>
              </a:cxn>
              <a:cxn ang="0">
                <a:pos x="904" y="168"/>
              </a:cxn>
              <a:cxn ang="0">
                <a:pos x="904" y="168"/>
              </a:cxn>
              <a:cxn ang="0">
                <a:pos x="904" y="168"/>
              </a:cxn>
              <a:cxn ang="0">
                <a:pos x="1337" y="0"/>
              </a:cxn>
              <a:cxn ang="0">
                <a:pos x="1345" y="16"/>
              </a:cxn>
            </a:cxnLst>
            <a:rect l="0" t="0" r="r" b="b"/>
            <a:pathLst>
              <a:path w="1345" h="728">
                <a:moveTo>
                  <a:pt x="1345" y="16"/>
                </a:moveTo>
                <a:lnTo>
                  <a:pt x="912" y="184"/>
                </a:lnTo>
                <a:lnTo>
                  <a:pt x="912" y="184"/>
                </a:lnTo>
                <a:lnTo>
                  <a:pt x="912" y="184"/>
                </a:lnTo>
                <a:lnTo>
                  <a:pt x="688" y="288"/>
                </a:lnTo>
                <a:lnTo>
                  <a:pt x="688" y="288"/>
                </a:lnTo>
                <a:lnTo>
                  <a:pt x="688" y="288"/>
                </a:lnTo>
                <a:lnTo>
                  <a:pt x="456" y="408"/>
                </a:lnTo>
                <a:lnTo>
                  <a:pt x="456" y="408"/>
                </a:lnTo>
                <a:lnTo>
                  <a:pt x="456" y="408"/>
                </a:lnTo>
                <a:lnTo>
                  <a:pt x="232" y="552"/>
                </a:lnTo>
                <a:lnTo>
                  <a:pt x="232" y="552"/>
                </a:lnTo>
                <a:lnTo>
                  <a:pt x="232" y="552"/>
                </a:lnTo>
                <a:lnTo>
                  <a:pt x="8" y="728"/>
                </a:lnTo>
                <a:lnTo>
                  <a:pt x="8" y="728"/>
                </a:lnTo>
                <a:lnTo>
                  <a:pt x="0" y="720"/>
                </a:lnTo>
                <a:lnTo>
                  <a:pt x="0" y="712"/>
                </a:lnTo>
                <a:lnTo>
                  <a:pt x="224" y="536"/>
                </a:lnTo>
                <a:lnTo>
                  <a:pt x="224" y="536"/>
                </a:lnTo>
                <a:lnTo>
                  <a:pt x="224" y="536"/>
                </a:lnTo>
                <a:lnTo>
                  <a:pt x="448" y="392"/>
                </a:lnTo>
                <a:lnTo>
                  <a:pt x="448" y="392"/>
                </a:lnTo>
                <a:lnTo>
                  <a:pt x="448" y="392"/>
                </a:lnTo>
                <a:lnTo>
                  <a:pt x="680" y="272"/>
                </a:lnTo>
                <a:lnTo>
                  <a:pt x="680" y="272"/>
                </a:lnTo>
                <a:lnTo>
                  <a:pt x="680" y="272"/>
                </a:lnTo>
                <a:lnTo>
                  <a:pt x="904" y="168"/>
                </a:lnTo>
                <a:lnTo>
                  <a:pt x="904" y="168"/>
                </a:lnTo>
                <a:lnTo>
                  <a:pt x="904" y="168"/>
                </a:lnTo>
                <a:lnTo>
                  <a:pt x="1337" y="0"/>
                </a:lnTo>
                <a:lnTo>
                  <a:pt x="1345"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3" name="Freeform 49"/>
          <p:cNvSpPr>
            <a:spLocks/>
          </p:cNvSpPr>
          <p:nvPr/>
        </p:nvSpPr>
        <p:spPr bwMode="auto">
          <a:xfrm>
            <a:off x="4079875" y="4130675"/>
            <a:ext cx="355600" cy="330200"/>
          </a:xfrm>
          <a:custGeom>
            <a:avLst/>
            <a:gdLst/>
            <a:ahLst/>
            <a:cxnLst>
              <a:cxn ang="0">
                <a:pos x="224" y="8"/>
              </a:cxn>
              <a:cxn ang="0">
                <a:pos x="16" y="208"/>
              </a:cxn>
              <a:cxn ang="0">
                <a:pos x="16" y="208"/>
              </a:cxn>
              <a:cxn ang="0">
                <a:pos x="0" y="200"/>
              </a:cxn>
              <a:cxn ang="0">
                <a:pos x="8" y="200"/>
              </a:cxn>
              <a:cxn ang="0">
                <a:pos x="216" y="0"/>
              </a:cxn>
              <a:cxn ang="0">
                <a:pos x="224" y="8"/>
              </a:cxn>
            </a:cxnLst>
            <a:rect l="0" t="0" r="r" b="b"/>
            <a:pathLst>
              <a:path w="224" h="208">
                <a:moveTo>
                  <a:pt x="224" y="8"/>
                </a:moveTo>
                <a:lnTo>
                  <a:pt x="16" y="208"/>
                </a:lnTo>
                <a:lnTo>
                  <a:pt x="16" y="208"/>
                </a:lnTo>
                <a:lnTo>
                  <a:pt x="0" y="200"/>
                </a:lnTo>
                <a:lnTo>
                  <a:pt x="8" y="200"/>
                </a:lnTo>
                <a:lnTo>
                  <a:pt x="216" y="0"/>
                </a:lnTo>
                <a:lnTo>
                  <a:pt x="224"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4" name="Freeform 50"/>
          <p:cNvSpPr>
            <a:spLocks/>
          </p:cNvSpPr>
          <p:nvPr/>
        </p:nvSpPr>
        <p:spPr bwMode="auto">
          <a:xfrm>
            <a:off x="3786188" y="4830763"/>
            <a:ext cx="25400" cy="25400"/>
          </a:xfrm>
          <a:custGeom>
            <a:avLst/>
            <a:gdLst/>
            <a:ahLst/>
            <a:cxnLst>
              <a:cxn ang="0">
                <a:pos x="16" y="8"/>
              </a:cxn>
              <a:cxn ang="0">
                <a:pos x="16" y="16"/>
              </a:cxn>
              <a:cxn ang="0">
                <a:pos x="0" y="8"/>
              </a:cxn>
              <a:cxn ang="0">
                <a:pos x="0" y="0"/>
              </a:cxn>
              <a:cxn ang="0">
                <a:pos x="16" y="8"/>
              </a:cxn>
            </a:cxnLst>
            <a:rect l="0" t="0" r="r" b="b"/>
            <a:pathLst>
              <a:path w="16" h="16">
                <a:moveTo>
                  <a:pt x="16" y="8"/>
                </a:moveTo>
                <a:lnTo>
                  <a:pt x="16" y="16"/>
                </a:lnTo>
                <a:lnTo>
                  <a:pt x="0" y="8"/>
                </a:lnTo>
                <a:lnTo>
                  <a:pt x="0" y="0"/>
                </a:lnTo>
                <a:lnTo>
                  <a:pt x="1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5" name="Freeform 51"/>
          <p:cNvSpPr>
            <a:spLocks/>
          </p:cNvSpPr>
          <p:nvPr/>
        </p:nvSpPr>
        <p:spPr bwMode="auto">
          <a:xfrm>
            <a:off x="3786188" y="4448175"/>
            <a:ext cx="319087" cy="395288"/>
          </a:xfrm>
          <a:custGeom>
            <a:avLst/>
            <a:gdLst/>
            <a:ahLst/>
            <a:cxnLst>
              <a:cxn ang="0">
                <a:pos x="201" y="8"/>
              </a:cxn>
              <a:cxn ang="0">
                <a:pos x="185" y="0"/>
              </a:cxn>
              <a:cxn ang="0">
                <a:pos x="0" y="241"/>
              </a:cxn>
              <a:cxn ang="0">
                <a:pos x="16" y="249"/>
              </a:cxn>
              <a:cxn ang="0">
                <a:pos x="201" y="8"/>
              </a:cxn>
            </a:cxnLst>
            <a:rect l="0" t="0" r="r" b="b"/>
            <a:pathLst>
              <a:path w="201" h="249">
                <a:moveTo>
                  <a:pt x="201" y="8"/>
                </a:moveTo>
                <a:lnTo>
                  <a:pt x="185" y="0"/>
                </a:lnTo>
                <a:lnTo>
                  <a:pt x="0" y="241"/>
                </a:lnTo>
                <a:lnTo>
                  <a:pt x="16" y="249"/>
                </a:lnTo>
                <a:lnTo>
                  <a:pt x="201"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6" name="Rectangle 52"/>
          <p:cNvSpPr>
            <a:spLocks noChangeArrowheads="1"/>
          </p:cNvSpPr>
          <p:nvPr/>
        </p:nvSpPr>
        <p:spPr bwMode="auto">
          <a:xfrm>
            <a:off x="3786188" y="4830763"/>
            <a:ext cx="25400" cy="127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57" name="Freeform 53"/>
          <p:cNvSpPr>
            <a:spLocks/>
          </p:cNvSpPr>
          <p:nvPr/>
        </p:nvSpPr>
        <p:spPr bwMode="auto">
          <a:xfrm>
            <a:off x="3773488" y="2974975"/>
            <a:ext cx="534987" cy="1855788"/>
          </a:xfrm>
          <a:custGeom>
            <a:avLst/>
            <a:gdLst/>
            <a:ahLst/>
            <a:cxnLst>
              <a:cxn ang="0">
                <a:pos x="8" y="1169"/>
              </a:cxn>
              <a:cxn ang="0">
                <a:pos x="0" y="977"/>
              </a:cxn>
              <a:cxn ang="0">
                <a:pos x="0" y="977"/>
              </a:cxn>
              <a:cxn ang="0">
                <a:pos x="0" y="977"/>
              </a:cxn>
              <a:cxn ang="0">
                <a:pos x="24" y="776"/>
              </a:cxn>
              <a:cxn ang="0">
                <a:pos x="24" y="776"/>
              </a:cxn>
              <a:cxn ang="0">
                <a:pos x="24" y="776"/>
              </a:cxn>
              <a:cxn ang="0">
                <a:pos x="64" y="568"/>
              </a:cxn>
              <a:cxn ang="0">
                <a:pos x="64" y="568"/>
              </a:cxn>
              <a:cxn ang="0">
                <a:pos x="64" y="568"/>
              </a:cxn>
              <a:cxn ang="0">
                <a:pos x="137" y="368"/>
              </a:cxn>
              <a:cxn ang="0">
                <a:pos x="137" y="368"/>
              </a:cxn>
              <a:cxn ang="0">
                <a:pos x="137" y="368"/>
              </a:cxn>
              <a:cxn ang="0">
                <a:pos x="217" y="176"/>
              </a:cxn>
              <a:cxn ang="0">
                <a:pos x="217" y="176"/>
              </a:cxn>
              <a:cxn ang="0">
                <a:pos x="217" y="176"/>
              </a:cxn>
              <a:cxn ang="0">
                <a:pos x="321" y="0"/>
              </a:cxn>
              <a:cxn ang="0">
                <a:pos x="321" y="0"/>
              </a:cxn>
              <a:cxn ang="0">
                <a:pos x="337" y="8"/>
              </a:cxn>
              <a:cxn ang="0">
                <a:pos x="337" y="8"/>
              </a:cxn>
              <a:cxn ang="0">
                <a:pos x="233" y="184"/>
              </a:cxn>
              <a:cxn ang="0">
                <a:pos x="233" y="184"/>
              </a:cxn>
              <a:cxn ang="0">
                <a:pos x="233" y="184"/>
              </a:cxn>
              <a:cxn ang="0">
                <a:pos x="153" y="376"/>
              </a:cxn>
              <a:cxn ang="0">
                <a:pos x="153" y="376"/>
              </a:cxn>
              <a:cxn ang="0">
                <a:pos x="153" y="376"/>
              </a:cxn>
              <a:cxn ang="0">
                <a:pos x="81" y="576"/>
              </a:cxn>
              <a:cxn ang="0">
                <a:pos x="81" y="576"/>
              </a:cxn>
              <a:cxn ang="0">
                <a:pos x="81" y="568"/>
              </a:cxn>
              <a:cxn ang="0">
                <a:pos x="40" y="776"/>
              </a:cxn>
              <a:cxn ang="0">
                <a:pos x="40" y="776"/>
              </a:cxn>
              <a:cxn ang="0">
                <a:pos x="40" y="776"/>
              </a:cxn>
              <a:cxn ang="0">
                <a:pos x="16" y="977"/>
              </a:cxn>
              <a:cxn ang="0">
                <a:pos x="16" y="977"/>
              </a:cxn>
              <a:cxn ang="0">
                <a:pos x="16" y="977"/>
              </a:cxn>
              <a:cxn ang="0">
                <a:pos x="24" y="1169"/>
              </a:cxn>
              <a:cxn ang="0">
                <a:pos x="8" y="1169"/>
              </a:cxn>
            </a:cxnLst>
            <a:rect l="0" t="0" r="r" b="b"/>
            <a:pathLst>
              <a:path w="337" h="1169">
                <a:moveTo>
                  <a:pt x="8" y="1169"/>
                </a:moveTo>
                <a:lnTo>
                  <a:pt x="0" y="977"/>
                </a:lnTo>
                <a:lnTo>
                  <a:pt x="0" y="977"/>
                </a:lnTo>
                <a:lnTo>
                  <a:pt x="0" y="977"/>
                </a:lnTo>
                <a:lnTo>
                  <a:pt x="24" y="776"/>
                </a:lnTo>
                <a:lnTo>
                  <a:pt x="24" y="776"/>
                </a:lnTo>
                <a:lnTo>
                  <a:pt x="24" y="776"/>
                </a:lnTo>
                <a:lnTo>
                  <a:pt x="64" y="568"/>
                </a:lnTo>
                <a:lnTo>
                  <a:pt x="64" y="568"/>
                </a:lnTo>
                <a:lnTo>
                  <a:pt x="64" y="568"/>
                </a:lnTo>
                <a:lnTo>
                  <a:pt x="137" y="368"/>
                </a:lnTo>
                <a:lnTo>
                  <a:pt x="137" y="368"/>
                </a:lnTo>
                <a:lnTo>
                  <a:pt x="137" y="368"/>
                </a:lnTo>
                <a:lnTo>
                  <a:pt x="217" y="176"/>
                </a:lnTo>
                <a:lnTo>
                  <a:pt x="217" y="176"/>
                </a:lnTo>
                <a:lnTo>
                  <a:pt x="217" y="176"/>
                </a:lnTo>
                <a:lnTo>
                  <a:pt x="321" y="0"/>
                </a:lnTo>
                <a:lnTo>
                  <a:pt x="321" y="0"/>
                </a:lnTo>
                <a:lnTo>
                  <a:pt x="337" y="8"/>
                </a:lnTo>
                <a:lnTo>
                  <a:pt x="337" y="8"/>
                </a:lnTo>
                <a:lnTo>
                  <a:pt x="233" y="184"/>
                </a:lnTo>
                <a:lnTo>
                  <a:pt x="233" y="184"/>
                </a:lnTo>
                <a:lnTo>
                  <a:pt x="233" y="184"/>
                </a:lnTo>
                <a:lnTo>
                  <a:pt x="153" y="376"/>
                </a:lnTo>
                <a:lnTo>
                  <a:pt x="153" y="376"/>
                </a:lnTo>
                <a:lnTo>
                  <a:pt x="153" y="376"/>
                </a:lnTo>
                <a:lnTo>
                  <a:pt x="81" y="576"/>
                </a:lnTo>
                <a:lnTo>
                  <a:pt x="81" y="576"/>
                </a:lnTo>
                <a:lnTo>
                  <a:pt x="81" y="568"/>
                </a:lnTo>
                <a:lnTo>
                  <a:pt x="40" y="776"/>
                </a:lnTo>
                <a:lnTo>
                  <a:pt x="40" y="776"/>
                </a:lnTo>
                <a:lnTo>
                  <a:pt x="40" y="776"/>
                </a:lnTo>
                <a:lnTo>
                  <a:pt x="16" y="977"/>
                </a:lnTo>
                <a:lnTo>
                  <a:pt x="16" y="977"/>
                </a:lnTo>
                <a:lnTo>
                  <a:pt x="16" y="977"/>
                </a:lnTo>
                <a:lnTo>
                  <a:pt x="24" y="1169"/>
                </a:lnTo>
                <a:lnTo>
                  <a:pt x="8" y="1169"/>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8" name="Freeform 54"/>
          <p:cNvSpPr>
            <a:spLocks/>
          </p:cNvSpPr>
          <p:nvPr/>
        </p:nvSpPr>
        <p:spPr bwMode="auto">
          <a:xfrm>
            <a:off x="4283075" y="2719388"/>
            <a:ext cx="203200" cy="268287"/>
          </a:xfrm>
          <a:custGeom>
            <a:avLst/>
            <a:gdLst/>
            <a:ahLst/>
            <a:cxnLst>
              <a:cxn ang="0">
                <a:pos x="0" y="161"/>
              </a:cxn>
              <a:cxn ang="0">
                <a:pos x="112" y="0"/>
              </a:cxn>
              <a:cxn ang="0">
                <a:pos x="120" y="0"/>
              </a:cxn>
              <a:cxn ang="0">
                <a:pos x="128" y="8"/>
              </a:cxn>
              <a:cxn ang="0">
                <a:pos x="128" y="8"/>
              </a:cxn>
              <a:cxn ang="0">
                <a:pos x="16" y="169"/>
              </a:cxn>
              <a:cxn ang="0">
                <a:pos x="0" y="161"/>
              </a:cxn>
            </a:cxnLst>
            <a:rect l="0" t="0" r="r" b="b"/>
            <a:pathLst>
              <a:path w="128" h="169">
                <a:moveTo>
                  <a:pt x="0" y="161"/>
                </a:moveTo>
                <a:lnTo>
                  <a:pt x="112" y="0"/>
                </a:lnTo>
                <a:lnTo>
                  <a:pt x="120" y="0"/>
                </a:lnTo>
                <a:lnTo>
                  <a:pt x="128" y="8"/>
                </a:lnTo>
                <a:lnTo>
                  <a:pt x="128" y="8"/>
                </a:lnTo>
                <a:lnTo>
                  <a:pt x="16" y="169"/>
                </a:lnTo>
                <a:lnTo>
                  <a:pt x="0" y="161"/>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59" name="Freeform 55"/>
          <p:cNvSpPr>
            <a:spLocks/>
          </p:cNvSpPr>
          <p:nvPr/>
        </p:nvSpPr>
        <p:spPr bwMode="auto">
          <a:xfrm>
            <a:off x="4664075" y="2503488"/>
            <a:ext cx="12700" cy="12700"/>
          </a:xfrm>
          <a:custGeom>
            <a:avLst/>
            <a:gdLst/>
            <a:ahLst/>
            <a:cxnLst>
              <a:cxn ang="0">
                <a:pos x="0" y="0"/>
              </a:cxn>
              <a:cxn ang="0">
                <a:pos x="0" y="0"/>
              </a:cxn>
              <a:cxn ang="0">
                <a:pos x="8" y="8"/>
              </a:cxn>
              <a:cxn ang="0">
                <a:pos x="8" y="8"/>
              </a:cxn>
              <a:cxn ang="0">
                <a:pos x="0" y="0"/>
              </a:cxn>
            </a:cxnLst>
            <a:rect l="0" t="0" r="r" b="b"/>
            <a:pathLst>
              <a:path w="8" h="8">
                <a:moveTo>
                  <a:pt x="0" y="0"/>
                </a:moveTo>
                <a:lnTo>
                  <a:pt x="0" y="0"/>
                </a:lnTo>
                <a:lnTo>
                  <a:pt x="8" y="8"/>
                </a:lnTo>
                <a:lnTo>
                  <a:pt x="8"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0" name="Freeform 56"/>
          <p:cNvSpPr>
            <a:spLocks/>
          </p:cNvSpPr>
          <p:nvPr/>
        </p:nvSpPr>
        <p:spPr bwMode="auto">
          <a:xfrm>
            <a:off x="4473575" y="2503488"/>
            <a:ext cx="203200" cy="228600"/>
          </a:xfrm>
          <a:custGeom>
            <a:avLst/>
            <a:gdLst/>
            <a:ahLst/>
            <a:cxnLst>
              <a:cxn ang="0">
                <a:pos x="0" y="136"/>
              </a:cxn>
              <a:cxn ang="0">
                <a:pos x="8" y="144"/>
              </a:cxn>
              <a:cxn ang="0">
                <a:pos x="128" y="8"/>
              </a:cxn>
              <a:cxn ang="0">
                <a:pos x="120" y="0"/>
              </a:cxn>
              <a:cxn ang="0">
                <a:pos x="0" y="136"/>
              </a:cxn>
            </a:cxnLst>
            <a:rect l="0" t="0" r="r" b="b"/>
            <a:pathLst>
              <a:path w="128" h="144">
                <a:moveTo>
                  <a:pt x="0" y="136"/>
                </a:moveTo>
                <a:lnTo>
                  <a:pt x="8" y="144"/>
                </a:lnTo>
                <a:lnTo>
                  <a:pt x="128" y="8"/>
                </a:lnTo>
                <a:lnTo>
                  <a:pt x="120" y="0"/>
                </a:lnTo>
                <a:lnTo>
                  <a:pt x="0"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1" name="Rectangle 57"/>
          <p:cNvSpPr>
            <a:spLocks noChangeArrowheads="1"/>
          </p:cNvSpPr>
          <p:nvPr/>
        </p:nvSpPr>
        <p:spPr bwMode="auto">
          <a:xfrm>
            <a:off x="1422400" y="3775075"/>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62" name="Freeform 58"/>
          <p:cNvSpPr>
            <a:spLocks/>
          </p:cNvSpPr>
          <p:nvPr/>
        </p:nvSpPr>
        <p:spPr bwMode="auto">
          <a:xfrm>
            <a:off x="1435100" y="3775075"/>
            <a:ext cx="1893888" cy="622300"/>
          </a:xfrm>
          <a:custGeom>
            <a:avLst/>
            <a:gdLst/>
            <a:ahLst/>
            <a:cxnLst>
              <a:cxn ang="0">
                <a:pos x="0" y="0"/>
              </a:cxn>
              <a:cxn ang="0">
                <a:pos x="216" y="16"/>
              </a:cxn>
              <a:cxn ang="0">
                <a:pos x="216" y="16"/>
              </a:cxn>
              <a:cxn ang="0">
                <a:pos x="216" y="16"/>
              </a:cxn>
              <a:cxn ang="0">
                <a:pos x="433" y="56"/>
              </a:cxn>
              <a:cxn ang="0">
                <a:pos x="433" y="56"/>
              </a:cxn>
              <a:cxn ang="0">
                <a:pos x="433" y="56"/>
              </a:cxn>
              <a:cxn ang="0">
                <a:pos x="641" y="104"/>
              </a:cxn>
              <a:cxn ang="0">
                <a:pos x="649" y="104"/>
              </a:cxn>
              <a:cxn ang="0">
                <a:pos x="649" y="104"/>
              </a:cxn>
              <a:cxn ang="0">
                <a:pos x="841" y="176"/>
              </a:cxn>
              <a:cxn ang="0">
                <a:pos x="841" y="176"/>
              </a:cxn>
              <a:cxn ang="0">
                <a:pos x="841" y="176"/>
              </a:cxn>
              <a:cxn ang="0">
                <a:pos x="1025" y="264"/>
              </a:cxn>
              <a:cxn ang="0">
                <a:pos x="1025" y="264"/>
              </a:cxn>
              <a:cxn ang="0">
                <a:pos x="1025" y="264"/>
              </a:cxn>
              <a:cxn ang="0">
                <a:pos x="1193" y="376"/>
              </a:cxn>
              <a:cxn ang="0">
                <a:pos x="1193" y="376"/>
              </a:cxn>
              <a:cxn ang="0">
                <a:pos x="1185" y="392"/>
              </a:cxn>
              <a:cxn ang="0">
                <a:pos x="1185" y="392"/>
              </a:cxn>
              <a:cxn ang="0">
                <a:pos x="1017" y="280"/>
              </a:cxn>
              <a:cxn ang="0">
                <a:pos x="1017" y="280"/>
              </a:cxn>
              <a:cxn ang="0">
                <a:pos x="1017" y="280"/>
              </a:cxn>
              <a:cxn ang="0">
                <a:pos x="833" y="192"/>
              </a:cxn>
              <a:cxn ang="0">
                <a:pos x="833" y="192"/>
              </a:cxn>
              <a:cxn ang="0">
                <a:pos x="833" y="192"/>
              </a:cxn>
              <a:cxn ang="0">
                <a:pos x="641" y="120"/>
              </a:cxn>
              <a:cxn ang="0">
                <a:pos x="641" y="120"/>
              </a:cxn>
              <a:cxn ang="0">
                <a:pos x="641" y="120"/>
              </a:cxn>
              <a:cxn ang="0">
                <a:pos x="433" y="72"/>
              </a:cxn>
              <a:cxn ang="0">
                <a:pos x="433" y="72"/>
              </a:cxn>
              <a:cxn ang="0">
                <a:pos x="433" y="72"/>
              </a:cxn>
              <a:cxn ang="0">
                <a:pos x="216" y="32"/>
              </a:cxn>
              <a:cxn ang="0">
                <a:pos x="216" y="32"/>
              </a:cxn>
              <a:cxn ang="0">
                <a:pos x="216" y="32"/>
              </a:cxn>
              <a:cxn ang="0">
                <a:pos x="0" y="16"/>
              </a:cxn>
              <a:cxn ang="0">
                <a:pos x="0" y="0"/>
              </a:cxn>
            </a:cxnLst>
            <a:rect l="0" t="0" r="r" b="b"/>
            <a:pathLst>
              <a:path w="1193" h="392">
                <a:moveTo>
                  <a:pt x="0" y="0"/>
                </a:moveTo>
                <a:lnTo>
                  <a:pt x="216" y="16"/>
                </a:lnTo>
                <a:lnTo>
                  <a:pt x="216" y="16"/>
                </a:lnTo>
                <a:lnTo>
                  <a:pt x="216" y="16"/>
                </a:lnTo>
                <a:lnTo>
                  <a:pt x="433" y="56"/>
                </a:lnTo>
                <a:lnTo>
                  <a:pt x="433" y="56"/>
                </a:lnTo>
                <a:lnTo>
                  <a:pt x="433" y="56"/>
                </a:lnTo>
                <a:lnTo>
                  <a:pt x="641" y="104"/>
                </a:lnTo>
                <a:lnTo>
                  <a:pt x="649" y="104"/>
                </a:lnTo>
                <a:lnTo>
                  <a:pt x="649" y="104"/>
                </a:lnTo>
                <a:lnTo>
                  <a:pt x="841" y="176"/>
                </a:lnTo>
                <a:lnTo>
                  <a:pt x="841" y="176"/>
                </a:lnTo>
                <a:lnTo>
                  <a:pt x="841" y="176"/>
                </a:lnTo>
                <a:lnTo>
                  <a:pt x="1025" y="264"/>
                </a:lnTo>
                <a:lnTo>
                  <a:pt x="1025" y="264"/>
                </a:lnTo>
                <a:lnTo>
                  <a:pt x="1025" y="264"/>
                </a:lnTo>
                <a:lnTo>
                  <a:pt x="1193" y="376"/>
                </a:lnTo>
                <a:lnTo>
                  <a:pt x="1193" y="376"/>
                </a:lnTo>
                <a:lnTo>
                  <a:pt x="1185" y="392"/>
                </a:lnTo>
                <a:lnTo>
                  <a:pt x="1185" y="392"/>
                </a:lnTo>
                <a:lnTo>
                  <a:pt x="1017" y="280"/>
                </a:lnTo>
                <a:lnTo>
                  <a:pt x="1017" y="280"/>
                </a:lnTo>
                <a:lnTo>
                  <a:pt x="1017" y="280"/>
                </a:lnTo>
                <a:lnTo>
                  <a:pt x="833" y="192"/>
                </a:lnTo>
                <a:lnTo>
                  <a:pt x="833" y="192"/>
                </a:lnTo>
                <a:lnTo>
                  <a:pt x="833" y="192"/>
                </a:lnTo>
                <a:lnTo>
                  <a:pt x="641" y="120"/>
                </a:lnTo>
                <a:lnTo>
                  <a:pt x="641" y="120"/>
                </a:lnTo>
                <a:lnTo>
                  <a:pt x="641" y="120"/>
                </a:lnTo>
                <a:lnTo>
                  <a:pt x="433" y="72"/>
                </a:lnTo>
                <a:lnTo>
                  <a:pt x="433" y="72"/>
                </a:lnTo>
                <a:lnTo>
                  <a:pt x="433" y="72"/>
                </a:lnTo>
                <a:lnTo>
                  <a:pt x="216" y="32"/>
                </a:lnTo>
                <a:lnTo>
                  <a:pt x="216" y="32"/>
                </a:lnTo>
                <a:lnTo>
                  <a:pt x="216" y="32"/>
                </a:lnTo>
                <a:lnTo>
                  <a:pt x="0" y="16"/>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3" name="Freeform 59"/>
          <p:cNvSpPr>
            <a:spLocks/>
          </p:cNvSpPr>
          <p:nvPr/>
        </p:nvSpPr>
        <p:spPr bwMode="auto">
          <a:xfrm>
            <a:off x="3316288" y="4371975"/>
            <a:ext cx="266700" cy="230188"/>
          </a:xfrm>
          <a:custGeom>
            <a:avLst/>
            <a:gdLst/>
            <a:ahLst/>
            <a:cxnLst>
              <a:cxn ang="0">
                <a:pos x="8" y="0"/>
              </a:cxn>
              <a:cxn ang="0">
                <a:pos x="168" y="129"/>
              </a:cxn>
              <a:cxn ang="0">
                <a:pos x="168" y="137"/>
              </a:cxn>
              <a:cxn ang="0">
                <a:pos x="160" y="145"/>
              </a:cxn>
              <a:cxn ang="0">
                <a:pos x="160" y="145"/>
              </a:cxn>
              <a:cxn ang="0">
                <a:pos x="0" y="16"/>
              </a:cxn>
              <a:cxn ang="0">
                <a:pos x="8" y="0"/>
              </a:cxn>
            </a:cxnLst>
            <a:rect l="0" t="0" r="r" b="b"/>
            <a:pathLst>
              <a:path w="168" h="145">
                <a:moveTo>
                  <a:pt x="8" y="0"/>
                </a:moveTo>
                <a:lnTo>
                  <a:pt x="168" y="129"/>
                </a:lnTo>
                <a:lnTo>
                  <a:pt x="168" y="137"/>
                </a:lnTo>
                <a:lnTo>
                  <a:pt x="160" y="145"/>
                </a:lnTo>
                <a:lnTo>
                  <a:pt x="160" y="145"/>
                </a:lnTo>
                <a:lnTo>
                  <a:pt x="0" y="16"/>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4" name="Freeform 60"/>
          <p:cNvSpPr>
            <a:spLocks/>
          </p:cNvSpPr>
          <p:nvPr/>
        </p:nvSpPr>
        <p:spPr bwMode="auto">
          <a:xfrm>
            <a:off x="3798888" y="4830763"/>
            <a:ext cx="12700" cy="12700"/>
          </a:xfrm>
          <a:custGeom>
            <a:avLst/>
            <a:gdLst/>
            <a:ahLst/>
            <a:cxnLst>
              <a:cxn ang="0">
                <a:pos x="8" y="0"/>
              </a:cxn>
              <a:cxn ang="0">
                <a:pos x="8" y="0"/>
              </a:cxn>
              <a:cxn ang="0">
                <a:pos x="0" y="8"/>
              </a:cxn>
              <a:cxn ang="0">
                <a:pos x="0" y="8"/>
              </a:cxn>
              <a:cxn ang="0">
                <a:pos x="8" y="0"/>
              </a:cxn>
            </a:cxnLst>
            <a:rect l="0" t="0" r="r" b="b"/>
            <a:pathLst>
              <a:path w="8" h="8">
                <a:moveTo>
                  <a:pt x="8" y="0"/>
                </a:moveTo>
                <a:lnTo>
                  <a:pt x="8" y="0"/>
                </a:lnTo>
                <a:lnTo>
                  <a:pt x="0" y="8"/>
                </a:lnTo>
                <a:lnTo>
                  <a:pt x="0" y="8"/>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5" name="Freeform 61"/>
          <p:cNvSpPr>
            <a:spLocks/>
          </p:cNvSpPr>
          <p:nvPr/>
        </p:nvSpPr>
        <p:spPr bwMode="auto">
          <a:xfrm>
            <a:off x="3570288" y="4589463"/>
            <a:ext cx="241300" cy="254000"/>
          </a:xfrm>
          <a:custGeom>
            <a:avLst/>
            <a:gdLst/>
            <a:ahLst/>
            <a:cxnLst>
              <a:cxn ang="0">
                <a:pos x="8" y="0"/>
              </a:cxn>
              <a:cxn ang="0">
                <a:pos x="0" y="8"/>
              </a:cxn>
              <a:cxn ang="0">
                <a:pos x="144" y="160"/>
              </a:cxn>
              <a:cxn ang="0">
                <a:pos x="152" y="152"/>
              </a:cxn>
              <a:cxn ang="0">
                <a:pos x="8" y="0"/>
              </a:cxn>
            </a:cxnLst>
            <a:rect l="0" t="0" r="r" b="b"/>
            <a:pathLst>
              <a:path w="152" h="160">
                <a:moveTo>
                  <a:pt x="8" y="0"/>
                </a:moveTo>
                <a:lnTo>
                  <a:pt x="0" y="8"/>
                </a:lnTo>
                <a:lnTo>
                  <a:pt x="144" y="160"/>
                </a:lnTo>
                <a:lnTo>
                  <a:pt x="152" y="152"/>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6" name="Rectangle 62"/>
          <p:cNvSpPr>
            <a:spLocks noChangeArrowheads="1"/>
          </p:cNvSpPr>
          <p:nvPr/>
        </p:nvSpPr>
        <p:spPr bwMode="auto">
          <a:xfrm>
            <a:off x="7269163" y="1500188"/>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67" name="Freeform 63"/>
          <p:cNvSpPr>
            <a:spLocks/>
          </p:cNvSpPr>
          <p:nvPr/>
        </p:nvSpPr>
        <p:spPr bwMode="auto">
          <a:xfrm>
            <a:off x="5197475" y="1398588"/>
            <a:ext cx="2071688" cy="508000"/>
          </a:xfrm>
          <a:custGeom>
            <a:avLst/>
            <a:gdLst/>
            <a:ahLst/>
            <a:cxnLst>
              <a:cxn ang="0">
                <a:pos x="1305" y="80"/>
              </a:cxn>
              <a:cxn ang="0">
                <a:pos x="1057" y="32"/>
              </a:cxn>
              <a:cxn ang="0">
                <a:pos x="1057" y="32"/>
              </a:cxn>
              <a:cxn ang="0">
                <a:pos x="1057" y="32"/>
              </a:cxn>
              <a:cxn ang="0">
                <a:pos x="825" y="16"/>
              </a:cxn>
              <a:cxn ang="0">
                <a:pos x="825" y="16"/>
              </a:cxn>
              <a:cxn ang="0">
                <a:pos x="825" y="16"/>
              </a:cxn>
              <a:cxn ang="0">
                <a:pos x="601" y="40"/>
              </a:cxn>
              <a:cxn ang="0">
                <a:pos x="601" y="40"/>
              </a:cxn>
              <a:cxn ang="0">
                <a:pos x="601" y="40"/>
              </a:cxn>
              <a:cxn ang="0">
                <a:pos x="392" y="88"/>
              </a:cxn>
              <a:cxn ang="0">
                <a:pos x="400" y="88"/>
              </a:cxn>
              <a:cxn ang="0">
                <a:pos x="400" y="88"/>
              </a:cxn>
              <a:cxn ang="0">
                <a:pos x="200" y="184"/>
              </a:cxn>
              <a:cxn ang="0">
                <a:pos x="200" y="184"/>
              </a:cxn>
              <a:cxn ang="0">
                <a:pos x="200" y="184"/>
              </a:cxn>
              <a:cxn ang="0">
                <a:pos x="8" y="320"/>
              </a:cxn>
              <a:cxn ang="0">
                <a:pos x="8" y="320"/>
              </a:cxn>
              <a:cxn ang="0">
                <a:pos x="0" y="312"/>
              </a:cxn>
              <a:cxn ang="0">
                <a:pos x="0" y="304"/>
              </a:cxn>
              <a:cxn ang="0">
                <a:pos x="192" y="168"/>
              </a:cxn>
              <a:cxn ang="0">
                <a:pos x="192" y="168"/>
              </a:cxn>
              <a:cxn ang="0">
                <a:pos x="192" y="168"/>
              </a:cxn>
              <a:cxn ang="0">
                <a:pos x="392" y="72"/>
              </a:cxn>
              <a:cxn ang="0">
                <a:pos x="392" y="72"/>
              </a:cxn>
              <a:cxn ang="0">
                <a:pos x="392" y="72"/>
              </a:cxn>
              <a:cxn ang="0">
                <a:pos x="601" y="24"/>
              </a:cxn>
              <a:cxn ang="0">
                <a:pos x="601" y="24"/>
              </a:cxn>
              <a:cxn ang="0">
                <a:pos x="601" y="24"/>
              </a:cxn>
              <a:cxn ang="0">
                <a:pos x="825" y="0"/>
              </a:cxn>
              <a:cxn ang="0">
                <a:pos x="825" y="0"/>
              </a:cxn>
              <a:cxn ang="0">
                <a:pos x="825" y="0"/>
              </a:cxn>
              <a:cxn ang="0">
                <a:pos x="1057" y="16"/>
              </a:cxn>
              <a:cxn ang="0">
                <a:pos x="1057" y="16"/>
              </a:cxn>
              <a:cxn ang="0">
                <a:pos x="1057" y="16"/>
              </a:cxn>
              <a:cxn ang="0">
                <a:pos x="1305" y="64"/>
              </a:cxn>
              <a:cxn ang="0">
                <a:pos x="1305" y="80"/>
              </a:cxn>
            </a:cxnLst>
            <a:rect l="0" t="0" r="r" b="b"/>
            <a:pathLst>
              <a:path w="1305" h="320">
                <a:moveTo>
                  <a:pt x="1305" y="80"/>
                </a:moveTo>
                <a:lnTo>
                  <a:pt x="1057" y="32"/>
                </a:lnTo>
                <a:lnTo>
                  <a:pt x="1057" y="32"/>
                </a:lnTo>
                <a:lnTo>
                  <a:pt x="1057" y="32"/>
                </a:lnTo>
                <a:lnTo>
                  <a:pt x="825" y="16"/>
                </a:lnTo>
                <a:lnTo>
                  <a:pt x="825" y="16"/>
                </a:lnTo>
                <a:lnTo>
                  <a:pt x="825" y="16"/>
                </a:lnTo>
                <a:lnTo>
                  <a:pt x="601" y="40"/>
                </a:lnTo>
                <a:lnTo>
                  <a:pt x="601" y="40"/>
                </a:lnTo>
                <a:lnTo>
                  <a:pt x="601" y="40"/>
                </a:lnTo>
                <a:lnTo>
                  <a:pt x="392" y="88"/>
                </a:lnTo>
                <a:lnTo>
                  <a:pt x="400" y="88"/>
                </a:lnTo>
                <a:lnTo>
                  <a:pt x="400" y="88"/>
                </a:lnTo>
                <a:lnTo>
                  <a:pt x="200" y="184"/>
                </a:lnTo>
                <a:lnTo>
                  <a:pt x="200" y="184"/>
                </a:lnTo>
                <a:lnTo>
                  <a:pt x="200" y="184"/>
                </a:lnTo>
                <a:lnTo>
                  <a:pt x="8" y="320"/>
                </a:lnTo>
                <a:lnTo>
                  <a:pt x="8" y="320"/>
                </a:lnTo>
                <a:lnTo>
                  <a:pt x="0" y="312"/>
                </a:lnTo>
                <a:lnTo>
                  <a:pt x="0" y="304"/>
                </a:lnTo>
                <a:lnTo>
                  <a:pt x="192" y="168"/>
                </a:lnTo>
                <a:lnTo>
                  <a:pt x="192" y="168"/>
                </a:lnTo>
                <a:lnTo>
                  <a:pt x="192" y="168"/>
                </a:lnTo>
                <a:lnTo>
                  <a:pt x="392" y="72"/>
                </a:lnTo>
                <a:lnTo>
                  <a:pt x="392" y="72"/>
                </a:lnTo>
                <a:lnTo>
                  <a:pt x="392" y="72"/>
                </a:lnTo>
                <a:lnTo>
                  <a:pt x="601" y="24"/>
                </a:lnTo>
                <a:lnTo>
                  <a:pt x="601" y="24"/>
                </a:lnTo>
                <a:lnTo>
                  <a:pt x="601" y="24"/>
                </a:lnTo>
                <a:lnTo>
                  <a:pt x="825" y="0"/>
                </a:lnTo>
                <a:lnTo>
                  <a:pt x="825" y="0"/>
                </a:lnTo>
                <a:lnTo>
                  <a:pt x="825" y="0"/>
                </a:lnTo>
                <a:lnTo>
                  <a:pt x="1057" y="16"/>
                </a:lnTo>
                <a:lnTo>
                  <a:pt x="1057" y="16"/>
                </a:lnTo>
                <a:lnTo>
                  <a:pt x="1057" y="16"/>
                </a:lnTo>
                <a:lnTo>
                  <a:pt x="1305" y="64"/>
                </a:lnTo>
                <a:lnTo>
                  <a:pt x="1305" y="8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8" name="Freeform 64"/>
          <p:cNvSpPr>
            <a:spLocks/>
          </p:cNvSpPr>
          <p:nvPr/>
        </p:nvSpPr>
        <p:spPr bwMode="auto">
          <a:xfrm>
            <a:off x="4905375" y="1893888"/>
            <a:ext cx="304800" cy="279400"/>
          </a:xfrm>
          <a:custGeom>
            <a:avLst/>
            <a:gdLst/>
            <a:ahLst/>
            <a:cxnLst>
              <a:cxn ang="0">
                <a:pos x="192" y="8"/>
              </a:cxn>
              <a:cxn ang="0">
                <a:pos x="16" y="176"/>
              </a:cxn>
              <a:cxn ang="0">
                <a:pos x="16" y="176"/>
              </a:cxn>
              <a:cxn ang="0">
                <a:pos x="0" y="168"/>
              </a:cxn>
              <a:cxn ang="0">
                <a:pos x="8" y="168"/>
              </a:cxn>
              <a:cxn ang="0">
                <a:pos x="184" y="0"/>
              </a:cxn>
              <a:cxn ang="0">
                <a:pos x="192" y="8"/>
              </a:cxn>
            </a:cxnLst>
            <a:rect l="0" t="0" r="r" b="b"/>
            <a:pathLst>
              <a:path w="192" h="176">
                <a:moveTo>
                  <a:pt x="192" y="8"/>
                </a:moveTo>
                <a:lnTo>
                  <a:pt x="16" y="176"/>
                </a:lnTo>
                <a:lnTo>
                  <a:pt x="16" y="176"/>
                </a:lnTo>
                <a:lnTo>
                  <a:pt x="0" y="168"/>
                </a:lnTo>
                <a:lnTo>
                  <a:pt x="8" y="168"/>
                </a:lnTo>
                <a:lnTo>
                  <a:pt x="184" y="0"/>
                </a:lnTo>
                <a:lnTo>
                  <a:pt x="192"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69" name="Freeform 65"/>
          <p:cNvSpPr>
            <a:spLocks/>
          </p:cNvSpPr>
          <p:nvPr/>
        </p:nvSpPr>
        <p:spPr bwMode="auto">
          <a:xfrm>
            <a:off x="4651375" y="2490788"/>
            <a:ext cx="25400" cy="25400"/>
          </a:xfrm>
          <a:custGeom>
            <a:avLst/>
            <a:gdLst/>
            <a:ahLst/>
            <a:cxnLst>
              <a:cxn ang="0">
                <a:pos x="16" y="8"/>
              </a:cxn>
              <a:cxn ang="0">
                <a:pos x="16" y="16"/>
              </a:cxn>
              <a:cxn ang="0">
                <a:pos x="0" y="8"/>
              </a:cxn>
              <a:cxn ang="0">
                <a:pos x="0" y="0"/>
              </a:cxn>
              <a:cxn ang="0">
                <a:pos x="16" y="8"/>
              </a:cxn>
            </a:cxnLst>
            <a:rect l="0" t="0" r="r" b="b"/>
            <a:pathLst>
              <a:path w="16" h="16">
                <a:moveTo>
                  <a:pt x="16" y="8"/>
                </a:moveTo>
                <a:lnTo>
                  <a:pt x="16" y="16"/>
                </a:lnTo>
                <a:lnTo>
                  <a:pt x="0" y="8"/>
                </a:lnTo>
                <a:lnTo>
                  <a:pt x="0" y="0"/>
                </a:lnTo>
                <a:lnTo>
                  <a:pt x="1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0" name="Freeform 66"/>
          <p:cNvSpPr>
            <a:spLocks/>
          </p:cNvSpPr>
          <p:nvPr/>
        </p:nvSpPr>
        <p:spPr bwMode="auto">
          <a:xfrm>
            <a:off x="4651375" y="2160588"/>
            <a:ext cx="279400" cy="342900"/>
          </a:xfrm>
          <a:custGeom>
            <a:avLst/>
            <a:gdLst/>
            <a:ahLst/>
            <a:cxnLst>
              <a:cxn ang="0">
                <a:pos x="176" y="8"/>
              </a:cxn>
              <a:cxn ang="0">
                <a:pos x="160" y="0"/>
              </a:cxn>
              <a:cxn ang="0">
                <a:pos x="0" y="208"/>
              </a:cxn>
              <a:cxn ang="0">
                <a:pos x="16" y="216"/>
              </a:cxn>
              <a:cxn ang="0">
                <a:pos x="176" y="8"/>
              </a:cxn>
            </a:cxnLst>
            <a:rect l="0" t="0" r="r" b="b"/>
            <a:pathLst>
              <a:path w="176" h="216">
                <a:moveTo>
                  <a:pt x="176" y="8"/>
                </a:moveTo>
                <a:lnTo>
                  <a:pt x="160" y="0"/>
                </a:lnTo>
                <a:lnTo>
                  <a:pt x="0" y="208"/>
                </a:lnTo>
                <a:lnTo>
                  <a:pt x="16" y="216"/>
                </a:lnTo>
                <a:lnTo>
                  <a:pt x="17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1" name="Freeform 67"/>
          <p:cNvSpPr>
            <a:spLocks/>
          </p:cNvSpPr>
          <p:nvPr/>
        </p:nvSpPr>
        <p:spPr bwMode="auto">
          <a:xfrm>
            <a:off x="6405563" y="5808663"/>
            <a:ext cx="25400" cy="25400"/>
          </a:xfrm>
          <a:custGeom>
            <a:avLst/>
            <a:gdLst/>
            <a:ahLst/>
            <a:cxnLst>
              <a:cxn ang="0">
                <a:pos x="8" y="16"/>
              </a:cxn>
              <a:cxn ang="0">
                <a:pos x="16" y="16"/>
              </a:cxn>
              <a:cxn ang="0">
                <a:pos x="8" y="0"/>
              </a:cxn>
              <a:cxn ang="0">
                <a:pos x="0" y="0"/>
              </a:cxn>
              <a:cxn ang="0">
                <a:pos x="8" y="16"/>
              </a:cxn>
            </a:cxnLst>
            <a:rect l="0" t="0" r="r" b="b"/>
            <a:pathLst>
              <a:path w="16" h="16">
                <a:moveTo>
                  <a:pt x="8" y="16"/>
                </a:moveTo>
                <a:lnTo>
                  <a:pt x="16" y="16"/>
                </a:lnTo>
                <a:lnTo>
                  <a:pt x="8" y="0"/>
                </a:lnTo>
                <a:lnTo>
                  <a:pt x="0" y="0"/>
                </a:lnTo>
                <a:lnTo>
                  <a:pt x="8"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2" name="Freeform 68"/>
          <p:cNvSpPr>
            <a:spLocks/>
          </p:cNvSpPr>
          <p:nvPr/>
        </p:nvSpPr>
        <p:spPr bwMode="auto">
          <a:xfrm>
            <a:off x="1982788" y="5529263"/>
            <a:ext cx="4435475" cy="915987"/>
          </a:xfrm>
          <a:custGeom>
            <a:avLst/>
            <a:gdLst/>
            <a:ahLst/>
            <a:cxnLst>
              <a:cxn ang="0">
                <a:pos x="2578" y="312"/>
              </a:cxn>
              <a:cxn ang="0">
                <a:pos x="2578" y="312"/>
              </a:cxn>
              <a:cxn ang="0">
                <a:pos x="2353" y="409"/>
              </a:cxn>
              <a:cxn ang="0">
                <a:pos x="2137" y="481"/>
              </a:cxn>
              <a:cxn ang="0">
                <a:pos x="2129" y="481"/>
              </a:cxn>
              <a:cxn ang="0">
                <a:pos x="1913" y="529"/>
              </a:cxn>
              <a:cxn ang="0">
                <a:pos x="1697" y="561"/>
              </a:cxn>
              <a:cxn ang="0">
                <a:pos x="1697" y="561"/>
              </a:cxn>
              <a:cxn ang="0">
                <a:pos x="1489" y="577"/>
              </a:cxn>
              <a:cxn ang="0">
                <a:pos x="1281" y="569"/>
              </a:cxn>
              <a:cxn ang="0">
                <a:pos x="1281" y="569"/>
              </a:cxn>
              <a:cxn ang="0">
                <a:pos x="1072" y="537"/>
              </a:cxn>
              <a:cxn ang="0">
                <a:pos x="872" y="497"/>
              </a:cxn>
              <a:cxn ang="0">
                <a:pos x="872" y="497"/>
              </a:cxn>
              <a:cxn ang="0">
                <a:pos x="680" y="433"/>
              </a:cxn>
              <a:cxn ang="0">
                <a:pos x="496" y="352"/>
              </a:cxn>
              <a:cxn ang="0">
                <a:pos x="496" y="352"/>
              </a:cxn>
              <a:cxn ang="0">
                <a:pos x="320" y="256"/>
              </a:cxn>
              <a:cxn ang="0">
                <a:pos x="160" y="144"/>
              </a:cxn>
              <a:cxn ang="0">
                <a:pos x="160" y="144"/>
              </a:cxn>
              <a:cxn ang="0">
                <a:pos x="0" y="16"/>
              </a:cxn>
              <a:cxn ang="0">
                <a:pos x="8" y="0"/>
              </a:cxn>
              <a:cxn ang="0">
                <a:pos x="168" y="128"/>
              </a:cxn>
              <a:cxn ang="0">
                <a:pos x="328" y="240"/>
              </a:cxn>
              <a:cxn ang="0">
                <a:pos x="328" y="240"/>
              </a:cxn>
              <a:cxn ang="0">
                <a:pos x="504" y="336"/>
              </a:cxn>
              <a:cxn ang="0">
                <a:pos x="688" y="417"/>
              </a:cxn>
              <a:cxn ang="0">
                <a:pos x="688" y="417"/>
              </a:cxn>
              <a:cxn ang="0">
                <a:pos x="880" y="481"/>
              </a:cxn>
              <a:cxn ang="0">
                <a:pos x="1072" y="521"/>
              </a:cxn>
              <a:cxn ang="0">
                <a:pos x="1072" y="521"/>
              </a:cxn>
              <a:cxn ang="0">
                <a:pos x="1281" y="553"/>
              </a:cxn>
              <a:cxn ang="0">
                <a:pos x="1489" y="561"/>
              </a:cxn>
              <a:cxn ang="0">
                <a:pos x="1489" y="561"/>
              </a:cxn>
              <a:cxn ang="0">
                <a:pos x="1697" y="545"/>
              </a:cxn>
              <a:cxn ang="0">
                <a:pos x="1913" y="513"/>
              </a:cxn>
              <a:cxn ang="0">
                <a:pos x="1913" y="513"/>
              </a:cxn>
              <a:cxn ang="0">
                <a:pos x="2129" y="465"/>
              </a:cxn>
              <a:cxn ang="0">
                <a:pos x="2345" y="392"/>
              </a:cxn>
              <a:cxn ang="0">
                <a:pos x="2345" y="392"/>
              </a:cxn>
              <a:cxn ang="0">
                <a:pos x="2570" y="296"/>
              </a:cxn>
              <a:cxn ang="0">
                <a:pos x="2786" y="176"/>
              </a:cxn>
            </a:cxnLst>
            <a:rect l="0" t="0" r="r" b="b"/>
            <a:pathLst>
              <a:path w="2794" h="577">
                <a:moveTo>
                  <a:pt x="2794" y="192"/>
                </a:moveTo>
                <a:lnTo>
                  <a:pt x="2578" y="312"/>
                </a:lnTo>
                <a:lnTo>
                  <a:pt x="2578" y="312"/>
                </a:lnTo>
                <a:lnTo>
                  <a:pt x="2578" y="312"/>
                </a:lnTo>
                <a:lnTo>
                  <a:pt x="2353" y="409"/>
                </a:lnTo>
                <a:lnTo>
                  <a:pt x="2353" y="409"/>
                </a:lnTo>
                <a:lnTo>
                  <a:pt x="2353" y="409"/>
                </a:lnTo>
                <a:lnTo>
                  <a:pt x="2137" y="481"/>
                </a:lnTo>
                <a:lnTo>
                  <a:pt x="2129" y="481"/>
                </a:lnTo>
                <a:lnTo>
                  <a:pt x="2129" y="481"/>
                </a:lnTo>
                <a:lnTo>
                  <a:pt x="1913" y="529"/>
                </a:lnTo>
                <a:lnTo>
                  <a:pt x="1913" y="529"/>
                </a:lnTo>
                <a:lnTo>
                  <a:pt x="1913" y="529"/>
                </a:lnTo>
                <a:lnTo>
                  <a:pt x="1697" y="561"/>
                </a:lnTo>
                <a:lnTo>
                  <a:pt x="1697" y="561"/>
                </a:lnTo>
                <a:lnTo>
                  <a:pt x="1697" y="561"/>
                </a:lnTo>
                <a:lnTo>
                  <a:pt x="1489" y="577"/>
                </a:lnTo>
                <a:lnTo>
                  <a:pt x="1489" y="577"/>
                </a:lnTo>
                <a:lnTo>
                  <a:pt x="1489" y="577"/>
                </a:lnTo>
                <a:lnTo>
                  <a:pt x="1281" y="569"/>
                </a:lnTo>
                <a:lnTo>
                  <a:pt x="1281" y="569"/>
                </a:lnTo>
                <a:lnTo>
                  <a:pt x="1281" y="569"/>
                </a:lnTo>
                <a:lnTo>
                  <a:pt x="1072" y="537"/>
                </a:lnTo>
                <a:lnTo>
                  <a:pt x="1072" y="537"/>
                </a:lnTo>
                <a:lnTo>
                  <a:pt x="1072" y="537"/>
                </a:lnTo>
                <a:lnTo>
                  <a:pt x="872" y="497"/>
                </a:lnTo>
                <a:lnTo>
                  <a:pt x="872" y="497"/>
                </a:lnTo>
                <a:lnTo>
                  <a:pt x="872" y="497"/>
                </a:lnTo>
                <a:lnTo>
                  <a:pt x="680" y="433"/>
                </a:lnTo>
                <a:lnTo>
                  <a:pt x="680" y="433"/>
                </a:lnTo>
                <a:lnTo>
                  <a:pt x="680" y="433"/>
                </a:lnTo>
                <a:lnTo>
                  <a:pt x="496" y="352"/>
                </a:lnTo>
                <a:lnTo>
                  <a:pt x="496" y="352"/>
                </a:lnTo>
                <a:lnTo>
                  <a:pt x="496" y="352"/>
                </a:lnTo>
                <a:lnTo>
                  <a:pt x="320" y="256"/>
                </a:lnTo>
                <a:lnTo>
                  <a:pt x="320" y="256"/>
                </a:lnTo>
                <a:lnTo>
                  <a:pt x="320" y="256"/>
                </a:lnTo>
                <a:lnTo>
                  <a:pt x="160" y="144"/>
                </a:lnTo>
                <a:lnTo>
                  <a:pt x="160" y="144"/>
                </a:lnTo>
                <a:lnTo>
                  <a:pt x="160" y="144"/>
                </a:lnTo>
                <a:lnTo>
                  <a:pt x="0" y="16"/>
                </a:lnTo>
                <a:lnTo>
                  <a:pt x="0" y="16"/>
                </a:lnTo>
                <a:lnTo>
                  <a:pt x="8" y="8"/>
                </a:lnTo>
                <a:lnTo>
                  <a:pt x="8" y="0"/>
                </a:lnTo>
                <a:lnTo>
                  <a:pt x="168" y="128"/>
                </a:lnTo>
                <a:lnTo>
                  <a:pt x="168" y="128"/>
                </a:lnTo>
                <a:lnTo>
                  <a:pt x="168" y="128"/>
                </a:lnTo>
                <a:lnTo>
                  <a:pt x="328" y="240"/>
                </a:lnTo>
                <a:lnTo>
                  <a:pt x="328" y="240"/>
                </a:lnTo>
                <a:lnTo>
                  <a:pt x="328" y="240"/>
                </a:lnTo>
                <a:lnTo>
                  <a:pt x="504" y="336"/>
                </a:lnTo>
                <a:lnTo>
                  <a:pt x="504" y="336"/>
                </a:lnTo>
                <a:lnTo>
                  <a:pt x="504" y="336"/>
                </a:lnTo>
                <a:lnTo>
                  <a:pt x="688" y="417"/>
                </a:lnTo>
                <a:lnTo>
                  <a:pt x="688" y="417"/>
                </a:lnTo>
                <a:lnTo>
                  <a:pt x="688" y="417"/>
                </a:lnTo>
                <a:lnTo>
                  <a:pt x="880" y="481"/>
                </a:lnTo>
                <a:lnTo>
                  <a:pt x="880" y="481"/>
                </a:lnTo>
                <a:lnTo>
                  <a:pt x="872" y="481"/>
                </a:lnTo>
                <a:lnTo>
                  <a:pt x="1072" y="521"/>
                </a:lnTo>
                <a:lnTo>
                  <a:pt x="1072" y="521"/>
                </a:lnTo>
                <a:lnTo>
                  <a:pt x="1072" y="521"/>
                </a:lnTo>
                <a:lnTo>
                  <a:pt x="1281" y="553"/>
                </a:lnTo>
                <a:lnTo>
                  <a:pt x="1281" y="553"/>
                </a:lnTo>
                <a:lnTo>
                  <a:pt x="1281" y="553"/>
                </a:lnTo>
                <a:lnTo>
                  <a:pt x="1489" y="561"/>
                </a:lnTo>
                <a:lnTo>
                  <a:pt x="1489" y="561"/>
                </a:lnTo>
                <a:lnTo>
                  <a:pt x="1489" y="561"/>
                </a:lnTo>
                <a:lnTo>
                  <a:pt x="1697" y="545"/>
                </a:lnTo>
                <a:lnTo>
                  <a:pt x="1697" y="545"/>
                </a:lnTo>
                <a:lnTo>
                  <a:pt x="1697" y="545"/>
                </a:lnTo>
                <a:lnTo>
                  <a:pt x="1913" y="513"/>
                </a:lnTo>
                <a:lnTo>
                  <a:pt x="1913" y="513"/>
                </a:lnTo>
                <a:lnTo>
                  <a:pt x="1913" y="513"/>
                </a:lnTo>
                <a:lnTo>
                  <a:pt x="2129" y="465"/>
                </a:lnTo>
                <a:lnTo>
                  <a:pt x="2129" y="465"/>
                </a:lnTo>
                <a:lnTo>
                  <a:pt x="2129" y="465"/>
                </a:lnTo>
                <a:lnTo>
                  <a:pt x="2345" y="392"/>
                </a:lnTo>
                <a:lnTo>
                  <a:pt x="2345" y="392"/>
                </a:lnTo>
                <a:lnTo>
                  <a:pt x="2345" y="392"/>
                </a:lnTo>
                <a:lnTo>
                  <a:pt x="2570" y="296"/>
                </a:lnTo>
                <a:lnTo>
                  <a:pt x="2570" y="296"/>
                </a:lnTo>
                <a:lnTo>
                  <a:pt x="2570" y="296"/>
                </a:lnTo>
                <a:lnTo>
                  <a:pt x="2786" y="176"/>
                </a:lnTo>
                <a:lnTo>
                  <a:pt x="2794" y="19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3" name="Freeform 69"/>
          <p:cNvSpPr>
            <a:spLocks/>
          </p:cNvSpPr>
          <p:nvPr/>
        </p:nvSpPr>
        <p:spPr bwMode="auto">
          <a:xfrm>
            <a:off x="1739900" y="5326063"/>
            <a:ext cx="255588" cy="228600"/>
          </a:xfrm>
          <a:custGeom>
            <a:avLst/>
            <a:gdLst/>
            <a:ahLst/>
            <a:cxnLst>
              <a:cxn ang="0">
                <a:pos x="153" y="144"/>
              </a:cxn>
              <a:cxn ang="0">
                <a:pos x="8" y="8"/>
              </a:cxn>
              <a:cxn ang="0">
                <a:pos x="0" y="8"/>
              </a:cxn>
              <a:cxn ang="0">
                <a:pos x="16" y="0"/>
              </a:cxn>
              <a:cxn ang="0">
                <a:pos x="16" y="0"/>
              </a:cxn>
              <a:cxn ang="0">
                <a:pos x="161" y="136"/>
              </a:cxn>
              <a:cxn ang="0">
                <a:pos x="153" y="144"/>
              </a:cxn>
            </a:cxnLst>
            <a:rect l="0" t="0" r="r" b="b"/>
            <a:pathLst>
              <a:path w="161" h="144">
                <a:moveTo>
                  <a:pt x="153" y="144"/>
                </a:moveTo>
                <a:lnTo>
                  <a:pt x="8" y="8"/>
                </a:lnTo>
                <a:lnTo>
                  <a:pt x="0" y="8"/>
                </a:lnTo>
                <a:lnTo>
                  <a:pt x="16" y="0"/>
                </a:lnTo>
                <a:lnTo>
                  <a:pt x="16" y="0"/>
                </a:lnTo>
                <a:lnTo>
                  <a:pt x="161" y="136"/>
                </a:lnTo>
                <a:lnTo>
                  <a:pt x="153" y="144"/>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4" name="Freeform 70"/>
          <p:cNvSpPr>
            <a:spLocks/>
          </p:cNvSpPr>
          <p:nvPr/>
        </p:nvSpPr>
        <p:spPr bwMode="auto">
          <a:xfrm>
            <a:off x="1536700" y="5059363"/>
            <a:ext cx="25400" cy="25400"/>
          </a:xfrm>
          <a:custGeom>
            <a:avLst/>
            <a:gdLst/>
            <a:ahLst/>
            <a:cxnLst>
              <a:cxn ang="0">
                <a:pos x="0" y="16"/>
              </a:cxn>
              <a:cxn ang="0">
                <a:pos x="0" y="8"/>
              </a:cxn>
              <a:cxn ang="0">
                <a:pos x="16" y="0"/>
              </a:cxn>
              <a:cxn ang="0">
                <a:pos x="16" y="8"/>
              </a:cxn>
              <a:cxn ang="0">
                <a:pos x="0" y="16"/>
              </a:cxn>
            </a:cxnLst>
            <a:rect l="0" t="0" r="r" b="b"/>
            <a:pathLst>
              <a:path w="16" h="16">
                <a:moveTo>
                  <a:pt x="0" y="16"/>
                </a:moveTo>
                <a:lnTo>
                  <a:pt x="0" y="8"/>
                </a:lnTo>
                <a:lnTo>
                  <a:pt x="16" y="0"/>
                </a:lnTo>
                <a:lnTo>
                  <a:pt x="16" y="8"/>
                </a:lnTo>
                <a:lnTo>
                  <a:pt x="0"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5" name="Freeform 71"/>
          <p:cNvSpPr>
            <a:spLocks/>
          </p:cNvSpPr>
          <p:nvPr/>
        </p:nvSpPr>
        <p:spPr bwMode="auto">
          <a:xfrm>
            <a:off x="1536700" y="5072063"/>
            <a:ext cx="228600" cy="266700"/>
          </a:xfrm>
          <a:custGeom>
            <a:avLst/>
            <a:gdLst/>
            <a:ahLst/>
            <a:cxnLst>
              <a:cxn ang="0">
                <a:pos x="128" y="168"/>
              </a:cxn>
              <a:cxn ang="0">
                <a:pos x="144" y="160"/>
              </a:cxn>
              <a:cxn ang="0">
                <a:pos x="16" y="0"/>
              </a:cxn>
              <a:cxn ang="0">
                <a:pos x="0" y="8"/>
              </a:cxn>
              <a:cxn ang="0">
                <a:pos x="128" y="168"/>
              </a:cxn>
            </a:cxnLst>
            <a:rect l="0" t="0" r="r" b="b"/>
            <a:pathLst>
              <a:path w="144" h="168">
                <a:moveTo>
                  <a:pt x="128" y="168"/>
                </a:moveTo>
                <a:lnTo>
                  <a:pt x="144" y="160"/>
                </a:lnTo>
                <a:lnTo>
                  <a:pt x="16" y="0"/>
                </a:lnTo>
                <a:lnTo>
                  <a:pt x="0" y="8"/>
                </a:lnTo>
                <a:lnTo>
                  <a:pt x="128" y="16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6" name="Freeform 72"/>
          <p:cNvSpPr>
            <a:spLocks/>
          </p:cNvSpPr>
          <p:nvPr/>
        </p:nvSpPr>
        <p:spPr bwMode="auto">
          <a:xfrm>
            <a:off x="1422400" y="3787775"/>
            <a:ext cx="25400" cy="25400"/>
          </a:xfrm>
          <a:custGeom>
            <a:avLst/>
            <a:gdLst/>
            <a:ahLst/>
            <a:cxnLst>
              <a:cxn ang="0">
                <a:pos x="0" y="0"/>
              </a:cxn>
              <a:cxn ang="0">
                <a:pos x="0" y="8"/>
              </a:cxn>
              <a:cxn ang="0">
                <a:pos x="16" y="16"/>
              </a:cxn>
              <a:cxn ang="0">
                <a:pos x="16" y="8"/>
              </a:cxn>
              <a:cxn ang="0">
                <a:pos x="0" y="0"/>
              </a:cxn>
            </a:cxnLst>
            <a:rect l="0" t="0" r="r" b="b"/>
            <a:pathLst>
              <a:path w="16" h="16">
                <a:moveTo>
                  <a:pt x="0" y="0"/>
                </a:moveTo>
                <a:lnTo>
                  <a:pt x="0" y="8"/>
                </a:lnTo>
                <a:lnTo>
                  <a:pt x="16" y="16"/>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7" name="Freeform 73"/>
          <p:cNvSpPr>
            <a:spLocks/>
          </p:cNvSpPr>
          <p:nvPr/>
        </p:nvSpPr>
        <p:spPr bwMode="auto">
          <a:xfrm>
            <a:off x="1422400" y="914400"/>
            <a:ext cx="5237163" cy="2886075"/>
          </a:xfrm>
          <a:custGeom>
            <a:avLst/>
            <a:gdLst/>
            <a:ahLst/>
            <a:cxnLst>
              <a:cxn ang="0">
                <a:pos x="120" y="1482"/>
              </a:cxn>
              <a:cxn ang="0">
                <a:pos x="120" y="1482"/>
              </a:cxn>
              <a:cxn ang="0">
                <a:pos x="280" y="1194"/>
              </a:cxn>
              <a:cxn ang="0">
                <a:pos x="465" y="937"/>
              </a:cxn>
              <a:cxn ang="0">
                <a:pos x="473" y="937"/>
              </a:cxn>
              <a:cxn ang="0">
                <a:pos x="689" y="697"/>
              </a:cxn>
              <a:cxn ang="0">
                <a:pos x="929" y="505"/>
              </a:cxn>
              <a:cxn ang="0">
                <a:pos x="929" y="505"/>
              </a:cxn>
              <a:cxn ang="0">
                <a:pos x="1177" y="345"/>
              </a:cxn>
              <a:cxn ang="0">
                <a:pos x="1441" y="217"/>
              </a:cxn>
              <a:cxn ang="0">
                <a:pos x="1441" y="217"/>
              </a:cxn>
              <a:cxn ang="0">
                <a:pos x="1722" y="121"/>
              </a:cxn>
              <a:cxn ang="0">
                <a:pos x="1994" y="48"/>
              </a:cxn>
              <a:cxn ang="0">
                <a:pos x="1994" y="48"/>
              </a:cxn>
              <a:cxn ang="0">
                <a:pos x="2274" y="8"/>
              </a:cxn>
              <a:cxn ang="0">
                <a:pos x="2546" y="0"/>
              </a:cxn>
              <a:cxn ang="0">
                <a:pos x="2546" y="0"/>
              </a:cxn>
              <a:cxn ang="0">
                <a:pos x="2811" y="24"/>
              </a:cxn>
              <a:cxn ang="0">
                <a:pos x="3059" y="72"/>
              </a:cxn>
              <a:cxn ang="0">
                <a:pos x="3067" y="72"/>
              </a:cxn>
              <a:cxn ang="0">
                <a:pos x="3299" y="145"/>
              </a:cxn>
              <a:cxn ang="0">
                <a:pos x="3291" y="161"/>
              </a:cxn>
              <a:cxn ang="0">
                <a:pos x="3059" y="88"/>
              </a:cxn>
              <a:cxn ang="0">
                <a:pos x="2811" y="40"/>
              </a:cxn>
              <a:cxn ang="0">
                <a:pos x="2811" y="40"/>
              </a:cxn>
              <a:cxn ang="0">
                <a:pos x="2546" y="16"/>
              </a:cxn>
              <a:cxn ang="0">
                <a:pos x="2274" y="24"/>
              </a:cxn>
              <a:cxn ang="0">
                <a:pos x="2274" y="24"/>
              </a:cxn>
              <a:cxn ang="0">
                <a:pos x="1994" y="64"/>
              </a:cxn>
              <a:cxn ang="0">
                <a:pos x="1730" y="137"/>
              </a:cxn>
              <a:cxn ang="0">
                <a:pos x="1730" y="137"/>
              </a:cxn>
              <a:cxn ang="0">
                <a:pos x="1449" y="233"/>
              </a:cxn>
              <a:cxn ang="0">
                <a:pos x="1185" y="361"/>
              </a:cxn>
              <a:cxn ang="0">
                <a:pos x="1185" y="361"/>
              </a:cxn>
              <a:cxn ang="0">
                <a:pos x="937" y="521"/>
              </a:cxn>
              <a:cxn ang="0">
                <a:pos x="697" y="713"/>
              </a:cxn>
              <a:cxn ang="0">
                <a:pos x="697" y="713"/>
              </a:cxn>
              <a:cxn ang="0">
                <a:pos x="481" y="945"/>
              </a:cxn>
              <a:cxn ang="0">
                <a:pos x="297" y="1202"/>
              </a:cxn>
              <a:cxn ang="0">
                <a:pos x="297" y="1202"/>
              </a:cxn>
              <a:cxn ang="0">
                <a:pos x="136" y="1490"/>
              </a:cxn>
              <a:cxn ang="0">
                <a:pos x="16" y="1818"/>
              </a:cxn>
            </a:cxnLst>
            <a:rect l="0" t="0" r="r" b="b"/>
            <a:pathLst>
              <a:path w="3299" h="1818">
                <a:moveTo>
                  <a:pt x="0" y="1810"/>
                </a:moveTo>
                <a:lnTo>
                  <a:pt x="120" y="1482"/>
                </a:lnTo>
                <a:lnTo>
                  <a:pt x="120" y="1482"/>
                </a:lnTo>
                <a:lnTo>
                  <a:pt x="120" y="1482"/>
                </a:lnTo>
                <a:lnTo>
                  <a:pt x="280" y="1194"/>
                </a:lnTo>
                <a:lnTo>
                  <a:pt x="280" y="1194"/>
                </a:lnTo>
                <a:lnTo>
                  <a:pt x="280" y="1194"/>
                </a:lnTo>
                <a:lnTo>
                  <a:pt x="465" y="937"/>
                </a:lnTo>
                <a:lnTo>
                  <a:pt x="473" y="937"/>
                </a:lnTo>
                <a:lnTo>
                  <a:pt x="473" y="937"/>
                </a:lnTo>
                <a:lnTo>
                  <a:pt x="689" y="705"/>
                </a:lnTo>
                <a:lnTo>
                  <a:pt x="689" y="697"/>
                </a:lnTo>
                <a:lnTo>
                  <a:pt x="689" y="697"/>
                </a:lnTo>
                <a:lnTo>
                  <a:pt x="929" y="505"/>
                </a:lnTo>
                <a:lnTo>
                  <a:pt x="929" y="505"/>
                </a:lnTo>
                <a:lnTo>
                  <a:pt x="929" y="505"/>
                </a:lnTo>
                <a:lnTo>
                  <a:pt x="1177" y="345"/>
                </a:lnTo>
                <a:lnTo>
                  <a:pt x="1177" y="345"/>
                </a:lnTo>
                <a:lnTo>
                  <a:pt x="1177" y="345"/>
                </a:lnTo>
                <a:lnTo>
                  <a:pt x="1441" y="217"/>
                </a:lnTo>
                <a:lnTo>
                  <a:pt x="1441" y="217"/>
                </a:lnTo>
                <a:lnTo>
                  <a:pt x="1441" y="217"/>
                </a:lnTo>
                <a:lnTo>
                  <a:pt x="1722" y="121"/>
                </a:lnTo>
                <a:lnTo>
                  <a:pt x="1722" y="121"/>
                </a:lnTo>
                <a:lnTo>
                  <a:pt x="1722" y="121"/>
                </a:lnTo>
                <a:lnTo>
                  <a:pt x="1994" y="48"/>
                </a:lnTo>
                <a:lnTo>
                  <a:pt x="1994" y="48"/>
                </a:lnTo>
                <a:lnTo>
                  <a:pt x="1994" y="48"/>
                </a:lnTo>
                <a:lnTo>
                  <a:pt x="2274" y="8"/>
                </a:lnTo>
                <a:lnTo>
                  <a:pt x="2274" y="8"/>
                </a:lnTo>
                <a:lnTo>
                  <a:pt x="2274" y="8"/>
                </a:lnTo>
                <a:lnTo>
                  <a:pt x="2546" y="0"/>
                </a:lnTo>
                <a:lnTo>
                  <a:pt x="2546" y="0"/>
                </a:lnTo>
                <a:lnTo>
                  <a:pt x="2546" y="0"/>
                </a:lnTo>
                <a:lnTo>
                  <a:pt x="2811" y="24"/>
                </a:lnTo>
                <a:lnTo>
                  <a:pt x="2811" y="24"/>
                </a:lnTo>
                <a:lnTo>
                  <a:pt x="2811" y="24"/>
                </a:lnTo>
                <a:lnTo>
                  <a:pt x="3059" y="72"/>
                </a:lnTo>
                <a:lnTo>
                  <a:pt x="3067" y="72"/>
                </a:lnTo>
                <a:lnTo>
                  <a:pt x="3067" y="72"/>
                </a:lnTo>
                <a:lnTo>
                  <a:pt x="3299" y="145"/>
                </a:lnTo>
                <a:lnTo>
                  <a:pt x="3299" y="145"/>
                </a:lnTo>
                <a:lnTo>
                  <a:pt x="3291" y="161"/>
                </a:lnTo>
                <a:lnTo>
                  <a:pt x="3291" y="161"/>
                </a:lnTo>
                <a:lnTo>
                  <a:pt x="3059" y="88"/>
                </a:lnTo>
                <a:lnTo>
                  <a:pt x="3059" y="88"/>
                </a:lnTo>
                <a:lnTo>
                  <a:pt x="3059" y="88"/>
                </a:lnTo>
                <a:lnTo>
                  <a:pt x="2811" y="40"/>
                </a:lnTo>
                <a:lnTo>
                  <a:pt x="2811" y="40"/>
                </a:lnTo>
                <a:lnTo>
                  <a:pt x="2811" y="40"/>
                </a:lnTo>
                <a:lnTo>
                  <a:pt x="2546" y="16"/>
                </a:lnTo>
                <a:lnTo>
                  <a:pt x="2546" y="16"/>
                </a:lnTo>
                <a:lnTo>
                  <a:pt x="2546" y="16"/>
                </a:lnTo>
                <a:lnTo>
                  <a:pt x="2274" y="24"/>
                </a:lnTo>
                <a:lnTo>
                  <a:pt x="2274" y="24"/>
                </a:lnTo>
                <a:lnTo>
                  <a:pt x="2274" y="24"/>
                </a:lnTo>
                <a:lnTo>
                  <a:pt x="1994" y="64"/>
                </a:lnTo>
                <a:lnTo>
                  <a:pt x="1994" y="64"/>
                </a:lnTo>
                <a:lnTo>
                  <a:pt x="2002" y="64"/>
                </a:lnTo>
                <a:lnTo>
                  <a:pt x="1730" y="137"/>
                </a:lnTo>
                <a:lnTo>
                  <a:pt x="1730" y="137"/>
                </a:lnTo>
                <a:lnTo>
                  <a:pt x="1730" y="137"/>
                </a:lnTo>
                <a:lnTo>
                  <a:pt x="1449" y="233"/>
                </a:lnTo>
                <a:lnTo>
                  <a:pt x="1449" y="233"/>
                </a:lnTo>
                <a:lnTo>
                  <a:pt x="1449" y="233"/>
                </a:lnTo>
                <a:lnTo>
                  <a:pt x="1185" y="361"/>
                </a:lnTo>
                <a:lnTo>
                  <a:pt x="1185" y="361"/>
                </a:lnTo>
                <a:lnTo>
                  <a:pt x="1185" y="361"/>
                </a:lnTo>
                <a:lnTo>
                  <a:pt x="937" y="521"/>
                </a:lnTo>
                <a:lnTo>
                  <a:pt x="937" y="521"/>
                </a:lnTo>
                <a:lnTo>
                  <a:pt x="937" y="521"/>
                </a:lnTo>
                <a:lnTo>
                  <a:pt x="697" y="713"/>
                </a:lnTo>
                <a:lnTo>
                  <a:pt x="697" y="713"/>
                </a:lnTo>
                <a:lnTo>
                  <a:pt x="697" y="713"/>
                </a:lnTo>
                <a:lnTo>
                  <a:pt x="481" y="945"/>
                </a:lnTo>
                <a:lnTo>
                  <a:pt x="481" y="945"/>
                </a:lnTo>
                <a:lnTo>
                  <a:pt x="481" y="945"/>
                </a:lnTo>
                <a:lnTo>
                  <a:pt x="297" y="1202"/>
                </a:lnTo>
                <a:lnTo>
                  <a:pt x="297" y="1202"/>
                </a:lnTo>
                <a:lnTo>
                  <a:pt x="297" y="1202"/>
                </a:lnTo>
                <a:lnTo>
                  <a:pt x="136" y="1490"/>
                </a:lnTo>
                <a:lnTo>
                  <a:pt x="136" y="1490"/>
                </a:lnTo>
                <a:lnTo>
                  <a:pt x="136" y="1490"/>
                </a:lnTo>
                <a:lnTo>
                  <a:pt x="16" y="1818"/>
                </a:lnTo>
                <a:lnTo>
                  <a:pt x="0" y="1810"/>
                </a:lnTo>
                <a:close/>
              </a:path>
            </a:pathLst>
          </a:custGeom>
          <a:blipFill dpi="0" rotWithShape="0">
            <a:blip r:embed="rId5" cstate="print"/>
            <a:srcRect/>
            <a:tile tx="0" ty="0" sx="100000" sy="100000" flip="none" algn="tl"/>
          </a:blipFill>
          <a:ln w="9525">
            <a:solidFill>
              <a:srgbClr val="000000"/>
            </a:solidFill>
            <a:prstDash val="dash"/>
            <a:round/>
            <a:headEnd/>
            <a:tailEnd/>
          </a:ln>
        </p:spPr>
        <p:txBody>
          <a:bodyPr/>
          <a:lstStyle/>
          <a:p>
            <a:endParaRPr lang="en-US"/>
          </a:p>
        </p:txBody>
      </p:sp>
      <p:sp>
        <p:nvSpPr>
          <p:cNvPr id="1685578" name="Freeform 74"/>
          <p:cNvSpPr>
            <a:spLocks/>
          </p:cNvSpPr>
          <p:nvPr/>
        </p:nvSpPr>
        <p:spPr bwMode="auto">
          <a:xfrm>
            <a:off x="6646863" y="1144588"/>
            <a:ext cx="342900" cy="190500"/>
          </a:xfrm>
          <a:custGeom>
            <a:avLst/>
            <a:gdLst/>
            <a:ahLst/>
            <a:cxnLst>
              <a:cxn ang="0">
                <a:pos x="8" y="0"/>
              </a:cxn>
              <a:cxn ang="0">
                <a:pos x="216" y="104"/>
              </a:cxn>
              <a:cxn ang="0">
                <a:pos x="216" y="104"/>
              </a:cxn>
              <a:cxn ang="0">
                <a:pos x="208" y="120"/>
              </a:cxn>
              <a:cxn ang="0">
                <a:pos x="208" y="120"/>
              </a:cxn>
              <a:cxn ang="0">
                <a:pos x="0" y="16"/>
              </a:cxn>
              <a:cxn ang="0">
                <a:pos x="8" y="0"/>
              </a:cxn>
            </a:cxnLst>
            <a:rect l="0" t="0" r="r" b="b"/>
            <a:pathLst>
              <a:path w="216" h="120">
                <a:moveTo>
                  <a:pt x="8" y="0"/>
                </a:moveTo>
                <a:lnTo>
                  <a:pt x="216" y="104"/>
                </a:lnTo>
                <a:lnTo>
                  <a:pt x="216" y="104"/>
                </a:lnTo>
                <a:lnTo>
                  <a:pt x="208" y="120"/>
                </a:lnTo>
                <a:lnTo>
                  <a:pt x="208" y="120"/>
                </a:lnTo>
                <a:lnTo>
                  <a:pt x="0" y="16"/>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79" name="Freeform 75"/>
          <p:cNvSpPr>
            <a:spLocks/>
          </p:cNvSpPr>
          <p:nvPr/>
        </p:nvSpPr>
        <p:spPr bwMode="auto">
          <a:xfrm>
            <a:off x="7269163" y="1500188"/>
            <a:ext cx="25400" cy="25400"/>
          </a:xfrm>
          <a:custGeom>
            <a:avLst/>
            <a:gdLst/>
            <a:ahLst/>
            <a:cxnLst>
              <a:cxn ang="0">
                <a:pos x="8" y="0"/>
              </a:cxn>
              <a:cxn ang="0">
                <a:pos x="16" y="0"/>
              </a:cxn>
              <a:cxn ang="0">
                <a:pos x="8" y="16"/>
              </a:cxn>
              <a:cxn ang="0">
                <a:pos x="0" y="16"/>
              </a:cxn>
              <a:cxn ang="0">
                <a:pos x="8" y="0"/>
              </a:cxn>
            </a:cxnLst>
            <a:rect l="0" t="0" r="r" b="b"/>
            <a:pathLst>
              <a:path w="16" h="16">
                <a:moveTo>
                  <a:pt x="8" y="0"/>
                </a:moveTo>
                <a:lnTo>
                  <a:pt x="16" y="0"/>
                </a:lnTo>
                <a:lnTo>
                  <a:pt x="8" y="16"/>
                </a:lnTo>
                <a:lnTo>
                  <a:pt x="0" y="16"/>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0" name="Freeform 76"/>
          <p:cNvSpPr>
            <a:spLocks/>
          </p:cNvSpPr>
          <p:nvPr/>
        </p:nvSpPr>
        <p:spPr bwMode="auto">
          <a:xfrm>
            <a:off x="6977063" y="1309688"/>
            <a:ext cx="304800" cy="215900"/>
          </a:xfrm>
          <a:custGeom>
            <a:avLst/>
            <a:gdLst/>
            <a:ahLst/>
            <a:cxnLst>
              <a:cxn ang="0">
                <a:pos x="8" y="0"/>
              </a:cxn>
              <a:cxn ang="0">
                <a:pos x="0" y="16"/>
              </a:cxn>
              <a:cxn ang="0">
                <a:pos x="184" y="136"/>
              </a:cxn>
              <a:cxn ang="0">
                <a:pos x="192" y="120"/>
              </a:cxn>
              <a:cxn ang="0">
                <a:pos x="8" y="0"/>
              </a:cxn>
            </a:cxnLst>
            <a:rect l="0" t="0" r="r" b="b"/>
            <a:pathLst>
              <a:path w="192" h="136">
                <a:moveTo>
                  <a:pt x="8" y="0"/>
                </a:moveTo>
                <a:lnTo>
                  <a:pt x="0" y="16"/>
                </a:lnTo>
                <a:lnTo>
                  <a:pt x="184" y="136"/>
                </a:lnTo>
                <a:lnTo>
                  <a:pt x="192" y="120"/>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1" name="Freeform 77"/>
          <p:cNvSpPr>
            <a:spLocks/>
          </p:cNvSpPr>
          <p:nvPr/>
        </p:nvSpPr>
        <p:spPr bwMode="auto">
          <a:xfrm>
            <a:off x="7256463" y="1500188"/>
            <a:ext cx="25400" cy="25400"/>
          </a:xfrm>
          <a:custGeom>
            <a:avLst/>
            <a:gdLst/>
            <a:ahLst/>
            <a:cxnLst>
              <a:cxn ang="0">
                <a:pos x="16" y="0"/>
              </a:cxn>
              <a:cxn ang="0">
                <a:pos x="8" y="0"/>
              </a:cxn>
              <a:cxn ang="0">
                <a:pos x="0" y="16"/>
              </a:cxn>
              <a:cxn ang="0">
                <a:pos x="8" y="16"/>
              </a:cxn>
              <a:cxn ang="0">
                <a:pos x="16" y="0"/>
              </a:cxn>
            </a:cxnLst>
            <a:rect l="0" t="0" r="r" b="b"/>
            <a:pathLst>
              <a:path w="16" h="16">
                <a:moveTo>
                  <a:pt x="16" y="0"/>
                </a:moveTo>
                <a:lnTo>
                  <a:pt x="8" y="0"/>
                </a:lnTo>
                <a:lnTo>
                  <a:pt x="0" y="16"/>
                </a:lnTo>
                <a:lnTo>
                  <a:pt x="8" y="16"/>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2" name="Freeform 78"/>
          <p:cNvSpPr>
            <a:spLocks/>
          </p:cNvSpPr>
          <p:nvPr/>
        </p:nvSpPr>
        <p:spPr bwMode="auto">
          <a:xfrm>
            <a:off x="7078663" y="1500188"/>
            <a:ext cx="1131887" cy="4105275"/>
          </a:xfrm>
          <a:custGeom>
            <a:avLst/>
            <a:gdLst/>
            <a:ahLst/>
            <a:cxnLst>
              <a:cxn ang="0">
                <a:pos x="288" y="120"/>
              </a:cxn>
              <a:cxn ang="0">
                <a:pos x="288" y="128"/>
              </a:cxn>
              <a:cxn ang="0">
                <a:pos x="432" y="272"/>
              </a:cxn>
              <a:cxn ang="0">
                <a:pos x="537" y="440"/>
              </a:cxn>
              <a:cxn ang="0">
                <a:pos x="537" y="440"/>
              </a:cxn>
              <a:cxn ang="0">
                <a:pos x="625" y="624"/>
              </a:cxn>
              <a:cxn ang="0">
                <a:pos x="681" y="833"/>
              </a:cxn>
              <a:cxn ang="0">
                <a:pos x="681" y="833"/>
              </a:cxn>
              <a:cxn ang="0">
                <a:pos x="713" y="1049"/>
              </a:cxn>
              <a:cxn ang="0">
                <a:pos x="713" y="1273"/>
              </a:cxn>
              <a:cxn ang="0">
                <a:pos x="713" y="1273"/>
              </a:cxn>
              <a:cxn ang="0">
                <a:pos x="689" y="1489"/>
              </a:cxn>
              <a:cxn ang="0">
                <a:pos x="641" y="1713"/>
              </a:cxn>
              <a:cxn ang="0">
                <a:pos x="641" y="1721"/>
              </a:cxn>
              <a:cxn ang="0">
                <a:pos x="569" y="1930"/>
              </a:cxn>
              <a:cxn ang="0">
                <a:pos x="464" y="2122"/>
              </a:cxn>
              <a:cxn ang="0">
                <a:pos x="464" y="2122"/>
              </a:cxn>
              <a:cxn ang="0">
                <a:pos x="336" y="2306"/>
              </a:cxn>
              <a:cxn ang="0">
                <a:pos x="184" y="2458"/>
              </a:cxn>
              <a:cxn ang="0">
                <a:pos x="184" y="2458"/>
              </a:cxn>
              <a:cxn ang="0">
                <a:pos x="8" y="2586"/>
              </a:cxn>
              <a:cxn ang="0">
                <a:pos x="0" y="2570"/>
              </a:cxn>
              <a:cxn ang="0">
                <a:pos x="176" y="2442"/>
              </a:cxn>
              <a:cxn ang="0">
                <a:pos x="328" y="2298"/>
              </a:cxn>
              <a:cxn ang="0">
                <a:pos x="320" y="2298"/>
              </a:cxn>
              <a:cxn ang="0">
                <a:pos x="448" y="2114"/>
              </a:cxn>
              <a:cxn ang="0">
                <a:pos x="553" y="1922"/>
              </a:cxn>
              <a:cxn ang="0">
                <a:pos x="553" y="1922"/>
              </a:cxn>
              <a:cxn ang="0">
                <a:pos x="625" y="1713"/>
              </a:cxn>
              <a:cxn ang="0">
                <a:pos x="673" y="1489"/>
              </a:cxn>
              <a:cxn ang="0">
                <a:pos x="673" y="1489"/>
              </a:cxn>
              <a:cxn ang="0">
                <a:pos x="697" y="1273"/>
              </a:cxn>
              <a:cxn ang="0">
                <a:pos x="697" y="1049"/>
              </a:cxn>
              <a:cxn ang="0">
                <a:pos x="697" y="1049"/>
              </a:cxn>
              <a:cxn ang="0">
                <a:pos x="665" y="833"/>
              </a:cxn>
              <a:cxn ang="0">
                <a:pos x="609" y="632"/>
              </a:cxn>
              <a:cxn ang="0">
                <a:pos x="609" y="632"/>
              </a:cxn>
              <a:cxn ang="0">
                <a:pos x="521" y="448"/>
              </a:cxn>
              <a:cxn ang="0">
                <a:pos x="416" y="280"/>
              </a:cxn>
              <a:cxn ang="0">
                <a:pos x="424" y="280"/>
              </a:cxn>
              <a:cxn ang="0">
                <a:pos x="280" y="136"/>
              </a:cxn>
              <a:cxn ang="0">
                <a:pos x="120" y="16"/>
              </a:cxn>
            </a:cxnLst>
            <a:rect l="0" t="0" r="r" b="b"/>
            <a:pathLst>
              <a:path w="713" h="2586">
                <a:moveTo>
                  <a:pt x="128" y="0"/>
                </a:moveTo>
                <a:lnTo>
                  <a:pt x="288" y="120"/>
                </a:lnTo>
                <a:lnTo>
                  <a:pt x="288" y="128"/>
                </a:lnTo>
                <a:lnTo>
                  <a:pt x="288" y="128"/>
                </a:lnTo>
                <a:lnTo>
                  <a:pt x="432" y="272"/>
                </a:lnTo>
                <a:lnTo>
                  <a:pt x="432" y="272"/>
                </a:lnTo>
                <a:lnTo>
                  <a:pt x="432" y="272"/>
                </a:lnTo>
                <a:lnTo>
                  <a:pt x="537" y="440"/>
                </a:lnTo>
                <a:lnTo>
                  <a:pt x="537" y="440"/>
                </a:lnTo>
                <a:lnTo>
                  <a:pt x="537" y="440"/>
                </a:lnTo>
                <a:lnTo>
                  <a:pt x="625" y="624"/>
                </a:lnTo>
                <a:lnTo>
                  <a:pt x="625" y="624"/>
                </a:lnTo>
                <a:lnTo>
                  <a:pt x="625" y="624"/>
                </a:lnTo>
                <a:lnTo>
                  <a:pt x="681" y="833"/>
                </a:lnTo>
                <a:lnTo>
                  <a:pt x="681" y="833"/>
                </a:lnTo>
                <a:lnTo>
                  <a:pt x="681" y="833"/>
                </a:lnTo>
                <a:lnTo>
                  <a:pt x="713" y="1049"/>
                </a:lnTo>
                <a:lnTo>
                  <a:pt x="713" y="1049"/>
                </a:lnTo>
                <a:lnTo>
                  <a:pt x="713" y="1049"/>
                </a:lnTo>
                <a:lnTo>
                  <a:pt x="713" y="1273"/>
                </a:lnTo>
                <a:lnTo>
                  <a:pt x="713" y="1273"/>
                </a:lnTo>
                <a:lnTo>
                  <a:pt x="713" y="1273"/>
                </a:lnTo>
                <a:lnTo>
                  <a:pt x="689" y="1489"/>
                </a:lnTo>
                <a:lnTo>
                  <a:pt x="689" y="1489"/>
                </a:lnTo>
                <a:lnTo>
                  <a:pt x="689" y="1489"/>
                </a:lnTo>
                <a:lnTo>
                  <a:pt x="641" y="1713"/>
                </a:lnTo>
                <a:lnTo>
                  <a:pt x="641" y="1721"/>
                </a:lnTo>
                <a:lnTo>
                  <a:pt x="641" y="1721"/>
                </a:lnTo>
                <a:lnTo>
                  <a:pt x="569" y="1930"/>
                </a:lnTo>
                <a:lnTo>
                  <a:pt x="569" y="1930"/>
                </a:lnTo>
                <a:lnTo>
                  <a:pt x="569" y="1930"/>
                </a:lnTo>
                <a:lnTo>
                  <a:pt x="464" y="2122"/>
                </a:lnTo>
                <a:lnTo>
                  <a:pt x="464" y="2122"/>
                </a:lnTo>
                <a:lnTo>
                  <a:pt x="464" y="2122"/>
                </a:lnTo>
                <a:lnTo>
                  <a:pt x="336" y="2306"/>
                </a:lnTo>
                <a:lnTo>
                  <a:pt x="336" y="2306"/>
                </a:lnTo>
                <a:lnTo>
                  <a:pt x="336" y="2306"/>
                </a:lnTo>
                <a:lnTo>
                  <a:pt x="184" y="2458"/>
                </a:lnTo>
                <a:lnTo>
                  <a:pt x="184" y="2458"/>
                </a:lnTo>
                <a:lnTo>
                  <a:pt x="184" y="2458"/>
                </a:lnTo>
                <a:lnTo>
                  <a:pt x="8" y="2586"/>
                </a:lnTo>
                <a:lnTo>
                  <a:pt x="8" y="2586"/>
                </a:lnTo>
                <a:lnTo>
                  <a:pt x="0" y="2570"/>
                </a:lnTo>
                <a:lnTo>
                  <a:pt x="0" y="2570"/>
                </a:lnTo>
                <a:lnTo>
                  <a:pt x="176" y="2442"/>
                </a:lnTo>
                <a:lnTo>
                  <a:pt x="176" y="2442"/>
                </a:lnTo>
                <a:lnTo>
                  <a:pt x="176" y="2450"/>
                </a:lnTo>
                <a:lnTo>
                  <a:pt x="328" y="2298"/>
                </a:lnTo>
                <a:lnTo>
                  <a:pt x="328" y="2298"/>
                </a:lnTo>
                <a:lnTo>
                  <a:pt x="320" y="2298"/>
                </a:lnTo>
                <a:lnTo>
                  <a:pt x="448" y="2114"/>
                </a:lnTo>
                <a:lnTo>
                  <a:pt x="448" y="2114"/>
                </a:lnTo>
                <a:lnTo>
                  <a:pt x="448" y="2114"/>
                </a:lnTo>
                <a:lnTo>
                  <a:pt x="553" y="1922"/>
                </a:lnTo>
                <a:lnTo>
                  <a:pt x="553" y="1922"/>
                </a:lnTo>
                <a:lnTo>
                  <a:pt x="553" y="1922"/>
                </a:lnTo>
                <a:lnTo>
                  <a:pt x="625" y="1713"/>
                </a:lnTo>
                <a:lnTo>
                  <a:pt x="625" y="1713"/>
                </a:lnTo>
                <a:lnTo>
                  <a:pt x="625" y="1713"/>
                </a:lnTo>
                <a:lnTo>
                  <a:pt x="673" y="1489"/>
                </a:lnTo>
                <a:lnTo>
                  <a:pt x="673" y="1489"/>
                </a:lnTo>
                <a:lnTo>
                  <a:pt x="673" y="1489"/>
                </a:lnTo>
                <a:lnTo>
                  <a:pt x="697" y="1273"/>
                </a:lnTo>
                <a:lnTo>
                  <a:pt x="697" y="1273"/>
                </a:lnTo>
                <a:lnTo>
                  <a:pt x="697" y="1273"/>
                </a:lnTo>
                <a:lnTo>
                  <a:pt x="697" y="1049"/>
                </a:lnTo>
                <a:lnTo>
                  <a:pt x="697" y="1049"/>
                </a:lnTo>
                <a:lnTo>
                  <a:pt x="697" y="1049"/>
                </a:lnTo>
                <a:lnTo>
                  <a:pt x="665" y="833"/>
                </a:lnTo>
                <a:lnTo>
                  <a:pt x="665" y="833"/>
                </a:lnTo>
                <a:lnTo>
                  <a:pt x="665" y="841"/>
                </a:lnTo>
                <a:lnTo>
                  <a:pt x="609" y="632"/>
                </a:lnTo>
                <a:lnTo>
                  <a:pt x="609" y="632"/>
                </a:lnTo>
                <a:lnTo>
                  <a:pt x="609" y="632"/>
                </a:lnTo>
                <a:lnTo>
                  <a:pt x="521" y="448"/>
                </a:lnTo>
                <a:lnTo>
                  <a:pt x="521" y="448"/>
                </a:lnTo>
                <a:lnTo>
                  <a:pt x="521" y="448"/>
                </a:lnTo>
                <a:lnTo>
                  <a:pt x="416" y="280"/>
                </a:lnTo>
                <a:lnTo>
                  <a:pt x="416" y="280"/>
                </a:lnTo>
                <a:lnTo>
                  <a:pt x="424" y="280"/>
                </a:lnTo>
                <a:lnTo>
                  <a:pt x="280" y="136"/>
                </a:lnTo>
                <a:lnTo>
                  <a:pt x="280" y="136"/>
                </a:lnTo>
                <a:lnTo>
                  <a:pt x="280" y="136"/>
                </a:lnTo>
                <a:lnTo>
                  <a:pt x="120" y="16"/>
                </a:lnTo>
                <a:lnTo>
                  <a:pt x="12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3" name="Freeform 79"/>
          <p:cNvSpPr>
            <a:spLocks/>
          </p:cNvSpPr>
          <p:nvPr/>
        </p:nvSpPr>
        <p:spPr bwMode="auto">
          <a:xfrm>
            <a:off x="6761163" y="5580063"/>
            <a:ext cx="330200" cy="165100"/>
          </a:xfrm>
          <a:custGeom>
            <a:avLst/>
            <a:gdLst/>
            <a:ahLst/>
            <a:cxnLst>
              <a:cxn ang="0">
                <a:pos x="208" y="16"/>
              </a:cxn>
              <a:cxn ang="0">
                <a:pos x="8" y="104"/>
              </a:cxn>
              <a:cxn ang="0">
                <a:pos x="0" y="104"/>
              </a:cxn>
              <a:cxn ang="0">
                <a:pos x="0" y="88"/>
              </a:cxn>
              <a:cxn ang="0">
                <a:pos x="0" y="88"/>
              </a:cxn>
              <a:cxn ang="0">
                <a:pos x="200" y="0"/>
              </a:cxn>
              <a:cxn ang="0">
                <a:pos x="208" y="16"/>
              </a:cxn>
            </a:cxnLst>
            <a:rect l="0" t="0" r="r" b="b"/>
            <a:pathLst>
              <a:path w="208" h="104">
                <a:moveTo>
                  <a:pt x="208" y="16"/>
                </a:moveTo>
                <a:lnTo>
                  <a:pt x="8" y="104"/>
                </a:lnTo>
                <a:lnTo>
                  <a:pt x="0" y="104"/>
                </a:lnTo>
                <a:lnTo>
                  <a:pt x="0" y="88"/>
                </a:lnTo>
                <a:lnTo>
                  <a:pt x="0" y="88"/>
                </a:lnTo>
                <a:lnTo>
                  <a:pt x="200" y="0"/>
                </a:lnTo>
                <a:lnTo>
                  <a:pt x="208"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4" name="Rectangle 80"/>
          <p:cNvSpPr>
            <a:spLocks noChangeArrowheads="1"/>
          </p:cNvSpPr>
          <p:nvPr/>
        </p:nvSpPr>
        <p:spPr bwMode="auto">
          <a:xfrm>
            <a:off x="6392863" y="5808663"/>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85" name="Freeform 81"/>
          <p:cNvSpPr>
            <a:spLocks/>
          </p:cNvSpPr>
          <p:nvPr/>
        </p:nvSpPr>
        <p:spPr bwMode="auto">
          <a:xfrm>
            <a:off x="6405563" y="5719763"/>
            <a:ext cx="355600" cy="114300"/>
          </a:xfrm>
          <a:custGeom>
            <a:avLst/>
            <a:gdLst/>
            <a:ahLst/>
            <a:cxnLst>
              <a:cxn ang="0">
                <a:pos x="224" y="16"/>
              </a:cxn>
              <a:cxn ang="0">
                <a:pos x="224" y="0"/>
              </a:cxn>
              <a:cxn ang="0">
                <a:pos x="0" y="56"/>
              </a:cxn>
              <a:cxn ang="0">
                <a:pos x="0" y="72"/>
              </a:cxn>
              <a:cxn ang="0">
                <a:pos x="224" y="16"/>
              </a:cxn>
            </a:cxnLst>
            <a:rect l="0" t="0" r="r" b="b"/>
            <a:pathLst>
              <a:path w="224" h="72">
                <a:moveTo>
                  <a:pt x="224" y="16"/>
                </a:moveTo>
                <a:lnTo>
                  <a:pt x="224" y="0"/>
                </a:lnTo>
                <a:lnTo>
                  <a:pt x="0" y="56"/>
                </a:lnTo>
                <a:lnTo>
                  <a:pt x="0" y="72"/>
                </a:lnTo>
                <a:lnTo>
                  <a:pt x="224"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6" name="Freeform 82"/>
          <p:cNvSpPr>
            <a:spLocks/>
          </p:cNvSpPr>
          <p:nvPr/>
        </p:nvSpPr>
        <p:spPr bwMode="auto">
          <a:xfrm>
            <a:off x="7269163" y="1500188"/>
            <a:ext cx="25400" cy="25400"/>
          </a:xfrm>
          <a:custGeom>
            <a:avLst/>
            <a:gdLst/>
            <a:ahLst/>
            <a:cxnLst>
              <a:cxn ang="0">
                <a:pos x="8" y="16"/>
              </a:cxn>
              <a:cxn ang="0">
                <a:pos x="16" y="16"/>
              </a:cxn>
              <a:cxn ang="0">
                <a:pos x="8" y="0"/>
              </a:cxn>
              <a:cxn ang="0">
                <a:pos x="0" y="0"/>
              </a:cxn>
              <a:cxn ang="0">
                <a:pos x="8" y="16"/>
              </a:cxn>
            </a:cxnLst>
            <a:rect l="0" t="0" r="r" b="b"/>
            <a:pathLst>
              <a:path w="16" h="16">
                <a:moveTo>
                  <a:pt x="8" y="16"/>
                </a:moveTo>
                <a:lnTo>
                  <a:pt x="16" y="16"/>
                </a:lnTo>
                <a:lnTo>
                  <a:pt x="8" y="0"/>
                </a:lnTo>
                <a:lnTo>
                  <a:pt x="0" y="0"/>
                </a:lnTo>
                <a:lnTo>
                  <a:pt x="8"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7" name="Freeform 83"/>
          <p:cNvSpPr>
            <a:spLocks/>
          </p:cNvSpPr>
          <p:nvPr/>
        </p:nvSpPr>
        <p:spPr bwMode="auto">
          <a:xfrm>
            <a:off x="6532563" y="1500188"/>
            <a:ext cx="749300" cy="1003300"/>
          </a:xfrm>
          <a:custGeom>
            <a:avLst/>
            <a:gdLst/>
            <a:ahLst/>
            <a:cxnLst>
              <a:cxn ang="0">
                <a:pos x="472" y="16"/>
              </a:cxn>
              <a:cxn ang="0">
                <a:pos x="272" y="184"/>
              </a:cxn>
              <a:cxn ang="0">
                <a:pos x="272" y="184"/>
              </a:cxn>
              <a:cxn ang="0">
                <a:pos x="272" y="184"/>
              </a:cxn>
              <a:cxn ang="0">
                <a:pos x="184" y="280"/>
              </a:cxn>
              <a:cxn ang="0">
                <a:pos x="184" y="280"/>
              </a:cxn>
              <a:cxn ang="0">
                <a:pos x="184" y="280"/>
              </a:cxn>
              <a:cxn ang="0">
                <a:pos x="112" y="392"/>
              </a:cxn>
              <a:cxn ang="0">
                <a:pos x="112" y="392"/>
              </a:cxn>
              <a:cxn ang="0">
                <a:pos x="112" y="392"/>
              </a:cxn>
              <a:cxn ang="0">
                <a:pos x="48" y="512"/>
              </a:cxn>
              <a:cxn ang="0">
                <a:pos x="48" y="504"/>
              </a:cxn>
              <a:cxn ang="0">
                <a:pos x="48" y="504"/>
              </a:cxn>
              <a:cxn ang="0">
                <a:pos x="16" y="632"/>
              </a:cxn>
              <a:cxn ang="0">
                <a:pos x="16" y="632"/>
              </a:cxn>
              <a:cxn ang="0">
                <a:pos x="0" y="632"/>
              </a:cxn>
              <a:cxn ang="0">
                <a:pos x="0" y="632"/>
              </a:cxn>
              <a:cxn ang="0">
                <a:pos x="32" y="504"/>
              </a:cxn>
              <a:cxn ang="0">
                <a:pos x="32" y="504"/>
              </a:cxn>
              <a:cxn ang="0">
                <a:pos x="32" y="504"/>
              </a:cxn>
              <a:cxn ang="0">
                <a:pos x="96" y="384"/>
              </a:cxn>
              <a:cxn ang="0">
                <a:pos x="96" y="384"/>
              </a:cxn>
              <a:cxn ang="0">
                <a:pos x="96" y="384"/>
              </a:cxn>
              <a:cxn ang="0">
                <a:pos x="168" y="272"/>
              </a:cxn>
              <a:cxn ang="0">
                <a:pos x="168" y="272"/>
              </a:cxn>
              <a:cxn ang="0">
                <a:pos x="176" y="272"/>
              </a:cxn>
              <a:cxn ang="0">
                <a:pos x="264" y="176"/>
              </a:cxn>
              <a:cxn ang="0">
                <a:pos x="264" y="176"/>
              </a:cxn>
              <a:cxn ang="0">
                <a:pos x="264" y="168"/>
              </a:cxn>
              <a:cxn ang="0">
                <a:pos x="464" y="0"/>
              </a:cxn>
              <a:cxn ang="0">
                <a:pos x="472" y="16"/>
              </a:cxn>
            </a:cxnLst>
            <a:rect l="0" t="0" r="r" b="b"/>
            <a:pathLst>
              <a:path w="472" h="632">
                <a:moveTo>
                  <a:pt x="472" y="16"/>
                </a:moveTo>
                <a:lnTo>
                  <a:pt x="272" y="184"/>
                </a:lnTo>
                <a:lnTo>
                  <a:pt x="272" y="184"/>
                </a:lnTo>
                <a:lnTo>
                  <a:pt x="272" y="184"/>
                </a:lnTo>
                <a:lnTo>
                  <a:pt x="184" y="280"/>
                </a:lnTo>
                <a:lnTo>
                  <a:pt x="184" y="280"/>
                </a:lnTo>
                <a:lnTo>
                  <a:pt x="184" y="280"/>
                </a:lnTo>
                <a:lnTo>
                  <a:pt x="112" y="392"/>
                </a:lnTo>
                <a:lnTo>
                  <a:pt x="112" y="392"/>
                </a:lnTo>
                <a:lnTo>
                  <a:pt x="112" y="392"/>
                </a:lnTo>
                <a:lnTo>
                  <a:pt x="48" y="512"/>
                </a:lnTo>
                <a:lnTo>
                  <a:pt x="48" y="504"/>
                </a:lnTo>
                <a:lnTo>
                  <a:pt x="48" y="504"/>
                </a:lnTo>
                <a:lnTo>
                  <a:pt x="16" y="632"/>
                </a:lnTo>
                <a:lnTo>
                  <a:pt x="16" y="632"/>
                </a:lnTo>
                <a:lnTo>
                  <a:pt x="0" y="632"/>
                </a:lnTo>
                <a:lnTo>
                  <a:pt x="0" y="632"/>
                </a:lnTo>
                <a:lnTo>
                  <a:pt x="32" y="504"/>
                </a:lnTo>
                <a:lnTo>
                  <a:pt x="32" y="504"/>
                </a:lnTo>
                <a:lnTo>
                  <a:pt x="32" y="504"/>
                </a:lnTo>
                <a:lnTo>
                  <a:pt x="96" y="384"/>
                </a:lnTo>
                <a:lnTo>
                  <a:pt x="96" y="384"/>
                </a:lnTo>
                <a:lnTo>
                  <a:pt x="96" y="384"/>
                </a:lnTo>
                <a:lnTo>
                  <a:pt x="168" y="272"/>
                </a:lnTo>
                <a:lnTo>
                  <a:pt x="168" y="272"/>
                </a:lnTo>
                <a:lnTo>
                  <a:pt x="176" y="272"/>
                </a:lnTo>
                <a:lnTo>
                  <a:pt x="264" y="176"/>
                </a:lnTo>
                <a:lnTo>
                  <a:pt x="264" y="176"/>
                </a:lnTo>
                <a:lnTo>
                  <a:pt x="264" y="168"/>
                </a:lnTo>
                <a:lnTo>
                  <a:pt x="464" y="0"/>
                </a:lnTo>
                <a:lnTo>
                  <a:pt x="472"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8" name="Freeform 84"/>
          <p:cNvSpPr>
            <a:spLocks/>
          </p:cNvSpPr>
          <p:nvPr/>
        </p:nvSpPr>
        <p:spPr bwMode="auto">
          <a:xfrm>
            <a:off x="6507163" y="2503488"/>
            <a:ext cx="50800" cy="241300"/>
          </a:xfrm>
          <a:custGeom>
            <a:avLst/>
            <a:gdLst/>
            <a:ahLst/>
            <a:cxnLst>
              <a:cxn ang="0">
                <a:pos x="32" y="0"/>
              </a:cxn>
              <a:cxn ang="0">
                <a:pos x="16" y="152"/>
              </a:cxn>
              <a:cxn ang="0">
                <a:pos x="16" y="152"/>
              </a:cxn>
              <a:cxn ang="0">
                <a:pos x="0" y="152"/>
              </a:cxn>
              <a:cxn ang="0">
                <a:pos x="0" y="152"/>
              </a:cxn>
              <a:cxn ang="0">
                <a:pos x="16" y="0"/>
              </a:cxn>
              <a:cxn ang="0">
                <a:pos x="32" y="0"/>
              </a:cxn>
            </a:cxnLst>
            <a:rect l="0" t="0" r="r" b="b"/>
            <a:pathLst>
              <a:path w="32" h="152">
                <a:moveTo>
                  <a:pt x="32" y="0"/>
                </a:moveTo>
                <a:lnTo>
                  <a:pt x="16" y="152"/>
                </a:lnTo>
                <a:lnTo>
                  <a:pt x="16" y="152"/>
                </a:lnTo>
                <a:lnTo>
                  <a:pt x="0" y="152"/>
                </a:lnTo>
                <a:lnTo>
                  <a:pt x="0" y="152"/>
                </a:lnTo>
                <a:lnTo>
                  <a:pt x="16" y="0"/>
                </a:lnTo>
                <a:lnTo>
                  <a:pt x="32"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89" name="Rectangle 85"/>
          <p:cNvSpPr>
            <a:spLocks noChangeArrowheads="1"/>
          </p:cNvSpPr>
          <p:nvPr/>
        </p:nvSpPr>
        <p:spPr bwMode="auto">
          <a:xfrm>
            <a:off x="6532563" y="3000375"/>
            <a:ext cx="25400" cy="127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590" name="Freeform 86"/>
          <p:cNvSpPr>
            <a:spLocks/>
          </p:cNvSpPr>
          <p:nvPr/>
        </p:nvSpPr>
        <p:spPr bwMode="auto">
          <a:xfrm>
            <a:off x="6507163" y="2744788"/>
            <a:ext cx="50800" cy="255587"/>
          </a:xfrm>
          <a:custGeom>
            <a:avLst/>
            <a:gdLst/>
            <a:ahLst/>
            <a:cxnLst>
              <a:cxn ang="0">
                <a:pos x="16" y="0"/>
              </a:cxn>
              <a:cxn ang="0">
                <a:pos x="0" y="0"/>
              </a:cxn>
              <a:cxn ang="0">
                <a:pos x="16" y="161"/>
              </a:cxn>
              <a:cxn ang="0">
                <a:pos x="32" y="161"/>
              </a:cxn>
              <a:cxn ang="0">
                <a:pos x="16" y="0"/>
              </a:cxn>
            </a:cxnLst>
            <a:rect l="0" t="0" r="r" b="b"/>
            <a:pathLst>
              <a:path w="32" h="161">
                <a:moveTo>
                  <a:pt x="16" y="0"/>
                </a:moveTo>
                <a:lnTo>
                  <a:pt x="0" y="0"/>
                </a:lnTo>
                <a:lnTo>
                  <a:pt x="16" y="161"/>
                </a:lnTo>
                <a:lnTo>
                  <a:pt x="32" y="161"/>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1" name="Freeform 87"/>
          <p:cNvSpPr>
            <a:spLocks/>
          </p:cNvSpPr>
          <p:nvPr/>
        </p:nvSpPr>
        <p:spPr bwMode="auto">
          <a:xfrm>
            <a:off x="6532563" y="2987675"/>
            <a:ext cx="25400" cy="25400"/>
          </a:xfrm>
          <a:custGeom>
            <a:avLst/>
            <a:gdLst/>
            <a:ahLst/>
            <a:cxnLst>
              <a:cxn ang="0">
                <a:pos x="16" y="8"/>
              </a:cxn>
              <a:cxn ang="0">
                <a:pos x="16" y="0"/>
              </a:cxn>
              <a:cxn ang="0">
                <a:pos x="0" y="8"/>
              </a:cxn>
              <a:cxn ang="0">
                <a:pos x="0" y="16"/>
              </a:cxn>
              <a:cxn ang="0">
                <a:pos x="16" y="8"/>
              </a:cxn>
            </a:cxnLst>
            <a:rect l="0" t="0" r="r" b="b"/>
            <a:pathLst>
              <a:path w="16" h="16">
                <a:moveTo>
                  <a:pt x="16" y="8"/>
                </a:moveTo>
                <a:lnTo>
                  <a:pt x="16" y="0"/>
                </a:lnTo>
                <a:lnTo>
                  <a:pt x="0" y="8"/>
                </a:lnTo>
                <a:lnTo>
                  <a:pt x="0" y="16"/>
                </a:lnTo>
                <a:lnTo>
                  <a:pt x="1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2" name="Freeform 88"/>
          <p:cNvSpPr>
            <a:spLocks/>
          </p:cNvSpPr>
          <p:nvPr/>
        </p:nvSpPr>
        <p:spPr bwMode="auto">
          <a:xfrm>
            <a:off x="6532563" y="3000375"/>
            <a:ext cx="215900" cy="749300"/>
          </a:xfrm>
          <a:custGeom>
            <a:avLst/>
            <a:gdLst/>
            <a:ahLst/>
            <a:cxnLst>
              <a:cxn ang="0">
                <a:pos x="16" y="0"/>
              </a:cxn>
              <a:cxn ang="0">
                <a:pos x="72" y="88"/>
              </a:cxn>
              <a:cxn ang="0">
                <a:pos x="72" y="88"/>
              </a:cxn>
              <a:cxn ang="0">
                <a:pos x="72" y="88"/>
              </a:cxn>
              <a:cxn ang="0">
                <a:pos x="112" y="176"/>
              </a:cxn>
              <a:cxn ang="0">
                <a:pos x="112" y="176"/>
              </a:cxn>
              <a:cxn ang="0">
                <a:pos x="112" y="176"/>
              </a:cxn>
              <a:cxn ang="0">
                <a:pos x="136" y="256"/>
              </a:cxn>
              <a:cxn ang="0">
                <a:pos x="136" y="256"/>
              </a:cxn>
              <a:cxn ang="0">
                <a:pos x="136" y="256"/>
              </a:cxn>
              <a:cxn ang="0">
                <a:pos x="136" y="336"/>
              </a:cxn>
              <a:cxn ang="0">
                <a:pos x="136" y="336"/>
              </a:cxn>
              <a:cxn ang="0">
                <a:pos x="136" y="336"/>
              </a:cxn>
              <a:cxn ang="0">
                <a:pos x="104" y="464"/>
              </a:cxn>
              <a:cxn ang="0">
                <a:pos x="104" y="472"/>
              </a:cxn>
              <a:cxn ang="0">
                <a:pos x="88" y="464"/>
              </a:cxn>
              <a:cxn ang="0">
                <a:pos x="88" y="464"/>
              </a:cxn>
              <a:cxn ang="0">
                <a:pos x="120" y="336"/>
              </a:cxn>
              <a:cxn ang="0">
                <a:pos x="120" y="336"/>
              </a:cxn>
              <a:cxn ang="0">
                <a:pos x="120" y="336"/>
              </a:cxn>
              <a:cxn ang="0">
                <a:pos x="120" y="256"/>
              </a:cxn>
              <a:cxn ang="0">
                <a:pos x="120" y="256"/>
              </a:cxn>
              <a:cxn ang="0">
                <a:pos x="120" y="264"/>
              </a:cxn>
              <a:cxn ang="0">
                <a:pos x="96" y="184"/>
              </a:cxn>
              <a:cxn ang="0">
                <a:pos x="96" y="184"/>
              </a:cxn>
              <a:cxn ang="0">
                <a:pos x="96" y="184"/>
              </a:cxn>
              <a:cxn ang="0">
                <a:pos x="56" y="96"/>
              </a:cxn>
              <a:cxn ang="0">
                <a:pos x="56" y="96"/>
              </a:cxn>
              <a:cxn ang="0">
                <a:pos x="56" y="96"/>
              </a:cxn>
              <a:cxn ang="0">
                <a:pos x="0" y="8"/>
              </a:cxn>
              <a:cxn ang="0">
                <a:pos x="16" y="0"/>
              </a:cxn>
            </a:cxnLst>
            <a:rect l="0" t="0" r="r" b="b"/>
            <a:pathLst>
              <a:path w="136" h="472">
                <a:moveTo>
                  <a:pt x="16" y="0"/>
                </a:moveTo>
                <a:lnTo>
                  <a:pt x="72" y="88"/>
                </a:lnTo>
                <a:lnTo>
                  <a:pt x="72" y="88"/>
                </a:lnTo>
                <a:lnTo>
                  <a:pt x="72" y="88"/>
                </a:lnTo>
                <a:lnTo>
                  <a:pt x="112" y="176"/>
                </a:lnTo>
                <a:lnTo>
                  <a:pt x="112" y="176"/>
                </a:lnTo>
                <a:lnTo>
                  <a:pt x="112" y="176"/>
                </a:lnTo>
                <a:lnTo>
                  <a:pt x="136" y="256"/>
                </a:lnTo>
                <a:lnTo>
                  <a:pt x="136" y="256"/>
                </a:lnTo>
                <a:lnTo>
                  <a:pt x="136" y="256"/>
                </a:lnTo>
                <a:lnTo>
                  <a:pt x="136" y="336"/>
                </a:lnTo>
                <a:lnTo>
                  <a:pt x="136" y="336"/>
                </a:lnTo>
                <a:lnTo>
                  <a:pt x="136" y="336"/>
                </a:lnTo>
                <a:lnTo>
                  <a:pt x="104" y="464"/>
                </a:lnTo>
                <a:lnTo>
                  <a:pt x="104" y="472"/>
                </a:lnTo>
                <a:lnTo>
                  <a:pt x="88" y="464"/>
                </a:lnTo>
                <a:lnTo>
                  <a:pt x="88" y="464"/>
                </a:lnTo>
                <a:lnTo>
                  <a:pt x="120" y="336"/>
                </a:lnTo>
                <a:lnTo>
                  <a:pt x="120" y="336"/>
                </a:lnTo>
                <a:lnTo>
                  <a:pt x="120" y="336"/>
                </a:lnTo>
                <a:lnTo>
                  <a:pt x="120" y="256"/>
                </a:lnTo>
                <a:lnTo>
                  <a:pt x="120" y="256"/>
                </a:lnTo>
                <a:lnTo>
                  <a:pt x="120" y="264"/>
                </a:lnTo>
                <a:lnTo>
                  <a:pt x="96" y="184"/>
                </a:lnTo>
                <a:lnTo>
                  <a:pt x="96" y="184"/>
                </a:lnTo>
                <a:lnTo>
                  <a:pt x="96" y="184"/>
                </a:lnTo>
                <a:lnTo>
                  <a:pt x="56" y="96"/>
                </a:lnTo>
                <a:lnTo>
                  <a:pt x="56" y="96"/>
                </a:lnTo>
                <a:lnTo>
                  <a:pt x="56" y="96"/>
                </a:lnTo>
                <a:lnTo>
                  <a:pt x="0" y="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3" name="Freeform 89"/>
          <p:cNvSpPr>
            <a:spLocks/>
          </p:cNvSpPr>
          <p:nvPr/>
        </p:nvSpPr>
        <p:spPr bwMode="auto">
          <a:xfrm>
            <a:off x="6608763" y="3736975"/>
            <a:ext cx="88900" cy="101600"/>
          </a:xfrm>
          <a:custGeom>
            <a:avLst/>
            <a:gdLst/>
            <a:ahLst/>
            <a:cxnLst>
              <a:cxn ang="0">
                <a:pos x="56" y="8"/>
              </a:cxn>
              <a:cxn ang="0">
                <a:pos x="16" y="64"/>
              </a:cxn>
              <a:cxn ang="0">
                <a:pos x="16" y="64"/>
              </a:cxn>
              <a:cxn ang="0">
                <a:pos x="8" y="56"/>
              </a:cxn>
              <a:cxn ang="0">
                <a:pos x="0" y="56"/>
              </a:cxn>
              <a:cxn ang="0">
                <a:pos x="40" y="0"/>
              </a:cxn>
              <a:cxn ang="0">
                <a:pos x="56" y="8"/>
              </a:cxn>
            </a:cxnLst>
            <a:rect l="0" t="0" r="r" b="b"/>
            <a:pathLst>
              <a:path w="56" h="64">
                <a:moveTo>
                  <a:pt x="56" y="8"/>
                </a:moveTo>
                <a:lnTo>
                  <a:pt x="16" y="64"/>
                </a:lnTo>
                <a:lnTo>
                  <a:pt x="16" y="64"/>
                </a:lnTo>
                <a:lnTo>
                  <a:pt x="8" y="56"/>
                </a:lnTo>
                <a:lnTo>
                  <a:pt x="0" y="56"/>
                </a:lnTo>
                <a:lnTo>
                  <a:pt x="40" y="0"/>
                </a:lnTo>
                <a:lnTo>
                  <a:pt x="5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4" name="Freeform 90"/>
          <p:cNvSpPr>
            <a:spLocks/>
          </p:cNvSpPr>
          <p:nvPr/>
        </p:nvSpPr>
        <p:spPr bwMode="auto">
          <a:xfrm>
            <a:off x="6557963" y="3889375"/>
            <a:ext cx="12700" cy="12700"/>
          </a:xfrm>
          <a:custGeom>
            <a:avLst/>
            <a:gdLst/>
            <a:ahLst/>
            <a:cxnLst>
              <a:cxn ang="0">
                <a:pos x="8" y="8"/>
              </a:cxn>
              <a:cxn ang="0">
                <a:pos x="8" y="8"/>
              </a:cxn>
              <a:cxn ang="0">
                <a:pos x="0" y="0"/>
              </a:cxn>
              <a:cxn ang="0">
                <a:pos x="0" y="0"/>
              </a:cxn>
              <a:cxn ang="0">
                <a:pos x="8" y="8"/>
              </a:cxn>
            </a:cxnLst>
            <a:rect l="0" t="0" r="r" b="b"/>
            <a:pathLst>
              <a:path w="8" h="8">
                <a:moveTo>
                  <a:pt x="8" y="8"/>
                </a:moveTo>
                <a:lnTo>
                  <a:pt x="8" y="8"/>
                </a:lnTo>
                <a:lnTo>
                  <a:pt x="0" y="0"/>
                </a:lnTo>
                <a:lnTo>
                  <a:pt x="0" y="0"/>
                </a:lnTo>
                <a:lnTo>
                  <a:pt x="8"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5" name="Freeform 91"/>
          <p:cNvSpPr>
            <a:spLocks/>
          </p:cNvSpPr>
          <p:nvPr/>
        </p:nvSpPr>
        <p:spPr bwMode="auto">
          <a:xfrm>
            <a:off x="6557963" y="3825875"/>
            <a:ext cx="76200" cy="76200"/>
          </a:xfrm>
          <a:custGeom>
            <a:avLst/>
            <a:gdLst/>
            <a:ahLst/>
            <a:cxnLst>
              <a:cxn ang="0">
                <a:pos x="48" y="8"/>
              </a:cxn>
              <a:cxn ang="0">
                <a:pos x="40" y="0"/>
              </a:cxn>
              <a:cxn ang="0">
                <a:pos x="0" y="40"/>
              </a:cxn>
              <a:cxn ang="0">
                <a:pos x="8" y="48"/>
              </a:cxn>
              <a:cxn ang="0">
                <a:pos x="48" y="8"/>
              </a:cxn>
            </a:cxnLst>
            <a:rect l="0" t="0" r="r" b="b"/>
            <a:pathLst>
              <a:path w="48" h="48">
                <a:moveTo>
                  <a:pt x="48" y="8"/>
                </a:moveTo>
                <a:lnTo>
                  <a:pt x="40" y="0"/>
                </a:lnTo>
                <a:lnTo>
                  <a:pt x="0" y="40"/>
                </a:lnTo>
                <a:lnTo>
                  <a:pt x="8" y="48"/>
                </a:lnTo>
                <a:lnTo>
                  <a:pt x="48"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6" name="Freeform 92"/>
          <p:cNvSpPr>
            <a:spLocks/>
          </p:cNvSpPr>
          <p:nvPr/>
        </p:nvSpPr>
        <p:spPr bwMode="auto">
          <a:xfrm>
            <a:off x="4651375" y="2478088"/>
            <a:ext cx="25400" cy="25400"/>
          </a:xfrm>
          <a:custGeom>
            <a:avLst/>
            <a:gdLst/>
            <a:ahLst/>
            <a:cxnLst>
              <a:cxn ang="0">
                <a:pos x="16" y="8"/>
              </a:cxn>
              <a:cxn ang="0">
                <a:pos x="16" y="0"/>
              </a:cxn>
              <a:cxn ang="0">
                <a:pos x="0" y="8"/>
              </a:cxn>
              <a:cxn ang="0">
                <a:pos x="0" y="16"/>
              </a:cxn>
              <a:cxn ang="0">
                <a:pos x="16" y="8"/>
              </a:cxn>
            </a:cxnLst>
            <a:rect l="0" t="0" r="r" b="b"/>
            <a:pathLst>
              <a:path w="16" h="16">
                <a:moveTo>
                  <a:pt x="16" y="8"/>
                </a:moveTo>
                <a:lnTo>
                  <a:pt x="16" y="0"/>
                </a:lnTo>
                <a:lnTo>
                  <a:pt x="0" y="8"/>
                </a:lnTo>
                <a:lnTo>
                  <a:pt x="0" y="16"/>
                </a:lnTo>
                <a:lnTo>
                  <a:pt x="16"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7" name="Freeform 93"/>
          <p:cNvSpPr>
            <a:spLocks/>
          </p:cNvSpPr>
          <p:nvPr/>
        </p:nvSpPr>
        <p:spPr bwMode="auto">
          <a:xfrm>
            <a:off x="4651375" y="2490788"/>
            <a:ext cx="1322388" cy="1271587"/>
          </a:xfrm>
          <a:custGeom>
            <a:avLst/>
            <a:gdLst/>
            <a:ahLst/>
            <a:cxnLst>
              <a:cxn ang="0">
                <a:pos x="16" y="0"/>
              </a:cxn>
              <a:cxn ang="0">
                <a:pos x="72" y="193"/>
              </a:cxn>
              <a:cxn ang="0">
                <a:pos x="72" y="193"/>
              </a:cxn>
              <a:cxn ang="0">
                <a:pos x="72" y="193"/>
              </a:cxn>
              <a:cxn ang="0">
                <a:pos x="176" y="361"/>
              </a:cxn>
              <a:cxn ang="0">
                <a:pos x="176" y="361"/>
              </a:cxn>
              <a:cxn ang="0">
                <a:pos x="176" y="361"/>
              </a:cxn>
              <a:cxn ang="0">
                <a:pos x="312" y="505"/>
              </a:cxn>
              <a:cxn ang="0">
                <a:pos x="312" y="497"/>
              </a:cxn>
              <a:cxn ang="0">
                <a:pos x="312" y="497"/>
              </a:cxn>
              <a:cxn ang="0">
                <a:pos x="464" y="617"/>
              </a:cxn>
              <a:cxn ang="0">
                <a:pos x="464" y="617"/>
              </a:cxn>
              <a:cxn ang="0">
                <a:pos x="464" y="617"/>
              </a:cxn>
              <a:cxn ang="0">
                <a:pos x="640" y="713"/>
              </a:cxn>
              <a:cxn ang="0">
                <a:pos x="640" y="713"/>
              </a:cxn>
              <a:cxn ang="0">
                <a:pos x="640" y="713"/>
              </a:cxn>
              <a:cxn ang="0">
                <a:pos x="833" y="785"/>
              </a:cxn>
              <a:cxn ang="0">
                <a:pos x="833" y="785"/>
              </a:cxn>
              <a:cxn ang="0">
                <a:pos x="825" y="801"/>
              </a:cxn>
              <a:cxn ang="0">
                <a:pos x="825" y="801"/>
              </a:cxn>
              <a:cxn ang="0">
                <a:pos x="632" y="729"/>
              </a:cxn>
              <a:cxn ang="0">
                <a:pos x="632" y="729"/>
              </a:cxn>
              <a:cxn ang="0">
                <a:pos x="632" y="729"/>
              </a:cxn>
              <a:cxn ang="0">
                <a:pos x="456" y="633"/>
              </a:cxn>
              <a:cxn ang="0">
                <a:pos x="456" y="633"/>
              </a:cxn>
              <a:cxn ang="0">
                <a:pos x="456" y="633"/>
              </a:cxn>
              <a:cxn ang="0">
                <a:pos x="304" y="513"/>
              </a:cxn>
              <a:cxn ang="0">
                <a:pos x="304" y="513"/>
              </a:cxn>
              <a:cxn ang="0">
                <a:pos x="304" y="513"/>
              </a:cxn>
              <a:cxn ang="0">
                <a:pos x="168" y="369"/>
              </a:cxn>
              <a:cxn ang="0">
                <a:pos x="168" y="369"/>
              </a:cxn>
              <a:cxn ang="0">
                <a:pos x="160" y="369"/>
              </a:cxn>
              <a:cxn ang="0">
                <a:pos x="56" y="201"/>
              </a:cxn>
              <a:cxn ang="0">
                <a:pos x="56" y="201"/>
              </a:cxn>
              <a:cxn ang="0">
                <a:pos x="56" y="201"/>
              </a:cxn>
              <a:cxn ang="0">
                <a:pos x="0" y="8"/>
              </a:cxn>
              <a:cxn ang="0">
                <a:pos x="16" y="0"/>
              </a:cxn>
            </a:cxnLst>
            <a:rect l="0" t="0" r="r" b="b"/>
            <a:pathLst>
              <a:path w="833" h="801">
                <a:moveTo>
                  <a:pt x="16" y="0"/>
                </a:moveTo>
                <a:lnTo>
                  <a:pt x="72" y="193"/>
                </a:lnTo>
                <a:lnTo>
                  <a:pt x="72" y="193"/>
                </a:lnTo>
                <a:lnTo>
                  <a:pt x="72" y="193"/>
                </a:lnTo>
                <a:lnTo>
                  <a:pt x="176" y="361"/>
                </a:lnTo>
                <a:lnTo>
                  <a:pt x="176" y="361"/>
                </a:lnTo>
                <a:lnTo>
                  <a:pt x="176" y="361"/>
                </a:lnTo>
                <a:lnTo>
                  <a:pt x="312" y="505"/>
                </a:lnTo>
                <a:lnTo>
                  <a:pt x="312" y="497"/>
                </a:lnTo>
                <a:lnTo>
                  <a:pt x="312" y="497"/>
                </a:lnTo>
                <a:lnTo>
                  <a:pt x="464" y="617"/>
                </a:lnTo>
                <a:lnTo>
                  <a:pt x="464" y="617"/>
                </a:lnTo>
                <a:lnTo>
                  <a:pt x="464" y="617"/>
                </a:lnTo>
                <a:lnTo>
                  <a:pt x="640" y="713"/>
                </a:lnTo>
                <a:lnTo>
                  <a:pt x="640" y="713"/>
                </a:lnTo>
                <a:lnTo>
                  <a:pt x="640" y="713"/>
                </a:lnTo>
                <a:lnTo>
                  <a:pt x="833" y="785"/>
                </a:lnTo>
                <a:lnTo>
                  <a:pt x="833" y="785"/>
                </a:lnTo>
                <a:lnTo>
                  <a:pt x="825" y="801"/>
                </a:lnTo>
                <a:lnTo>
                  <a:pt x="825" y="801"/>
                </a:lnTo>
                <a:lnTo>
                  <a:pt x="632" y="729"/>
                </a:lnTo>
                <a:lnTo>
                  <a:pt x="632" y="729"/>
                </a:lnTo>
                <a:lnTo>
                  <a:pt x="632" y="729"/>
                </a:lnTo>
                <a:lnTo>
                  <a:pt x="456" y="633"/>
                </a:lnTo>
                <a:lnTo>
                  <a:pt x="456" y="633"/>
                </a:lnTo>
                <a:lnTo>
                  <a:pt x="456" y="633"/>
                </a:lnTo>
                <a:lnTo>
                  <a:pt x="304" y="513"/>
                </a:lnTo>
                <a:lnTo>
                  <a:pt x="304" y="513"/>
                </a:lnTo>
                <a:lnTo>
                  <a:pt x="304" y="513"/>
                </a:lnTo>
                <a:lnTo>
                  <a:pt x="168" y="369"/>
                </a:lnTo>
                <a:lnTo>
                  <a:pt x="168" y="369"/>
                </a:lnTo>
                <a:lnTo>
                  <a:pt x="160" y="369"/>
                </a:lnTo>
                <a:lnTo>
                  <a:pt x="56" y="201"/>
                </a:lnTo>
                <a:lnTo>
                  <a:pt x="56" y="201"/>
                </a:lnTo>
                <a:lnTo>
                  <a:pt x="56" y="201"/>
                </a:lnTo>
                <a:lnTo>
                  <a:pt x="0" y="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8" name="Freeform 94"/>
          <p:cNvSpPr>
            <a:spLocks/>
          </p:cNvSpPr>
          <p:nvPr/>
        </p:nvSpPr>
        <p:spPr bwMode="auto">
          <a:xfrm>
            <a:off x="5961063" y="3736975"/>
            <a:ext cx="304800" cy="114300"/>
          </a:xfrm>
          <a:custGeom>
            <a:avLst/>
            <a:gdLst/>
            <a:ahLst/>
            <a:cxnLst>
              <a:cxn ang="0">
                <a:pos x="8" y="0"/>
              </a:cxn>
              <a:cxn ang="0">
                <a:pos x="192" y="56"/>
              </a:cxn>
              <a:cxn ang="0">
                <a:pos x="184" y="56"/>
              </a:cxn>
              <a:cxn ang="0">
                <a:pos x="184" y="72"/>
              </a:cxn>
              <a:cxn ang="0">
                <a:pos x="184" y="72"/>
              </a:cxn>
              <a:cxn ang="0">
                <a:pos x="0" y="16"/>
              </a:cxn>
              <a:cxn ang="0">
                <a:pos x="8" y="0"/>
              </a:cxn>
            </a:cxnLst>
            <a:rect l="0" t="0" r="r" b="b"/>
            <a:pathLst>
              <a:path w="192" h="72">
                <a:moveTo>
                  <a:pt x="8" y="0"/>
                </a:moveTo>
                <a:lnTo>
                  <a:pt x="192" y="56"/>
                </a:lnTo>
                <a:lnTo>
                  <a:pt x="184" y="56"/>
                </a:lnTo>
                <a:lnTo>
                  <a:pt x="184" y="72"/>
                </a:lnTo>
                <a:lnTo>
                  <a:pt x="184" y="72"/>
                </a:lnTo>
                <a:lnTo>
                  <a:pt x="0" y="16"/>
                </a:lnTo>
                <a:lnTo>
                  <a:pt x="8"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599" name="Rectangle 95"/>
          <p:cNvSpPr>
            <a:spLocks noChangeArrowheads="1"/>
          </p:cNvSpPr>
          <p:nvPr/>
        </p:nvSpPr>
        <p:spPr bwMode="auto">
          <a:xfrm>
            <a:off x="6557963" y="3876675"/>
            <a:ext cx="12700" cy="25400"/>
          </a:xfrm>
          <a:prstGeom prst="rect">
            <a:avLst/>
          </a:prstGeom>
          <a:blipFill dpi="0" rotWithShape="0">
            <a:blip r:embed="rId5" cstate="print"/>
            <a:srcRect/>
            <a:tile tx="0" ty="0" sx="100000" sy="100000" flip="none" algn="tl"/>
          </a:blipFill>
          <a:ln w="9525">
            <a:solidFill>
              <a:srgbClr val="000000"/>
            </a:solidFill>
            <a:miter lim="800000"/>
            <a:headEnd/>
            <a:tailEnd/>
          </a:ln>
        </p:spPr>
        <p:txBody>
          <a:bodyPr/>
          <a:lstStyle/>
          <a:p>
            <a:endParaRPr lang="en-US"/>
          </a:p>
        </p:txBody>
      </p:sp>
      <p:sp>
        <p:nvSpPr>
          <p:cNvPr id="1685600" name="Freeform 96"/>
          <p:cNvSpPr>
            <a:spLocks/>
          </p:cNvSpPr>
          <p:nvPr/>
        </p:nvSpPr>
        <p:spPr bwMode="auto">
          <a:xfrm>
            <a:off x="6253163" y="3825875"/>
            <a:ext cx="304800" cy="76200"/>
          </a:xfrm>
          <a:custGeom>
            <a:avLst/>
            <a:gdLst/>
            <a:ahLst/>
            <a:cxnLst>
              <a:cxn ang="0">
                <a:pos x="0" y="0"/>
              </a:cxn>
              <a:cxn ang="0">
                <a:pos x="0" y="16"/>
              </a:cxn>
              <a:cxn ang="0">
                <a:pos x="192" y="48"/>
              </a:cxn>
              <a:cxn ang="0">
                <a:pos x="192" y="32"/>
              </a:cxn>
              <a:cxn ang="0">
                <a:pos x="0" y="0"/>
              </a:cxn>
            </a:cxnLst>
            <a:rect l="0" t="0" r="r" b="b"/>
            <a:pathLst>
              <a:path w="192" h="48">
                <a:moveTo>
                  <a:pt x="0" y="0"/>
                </a:moveTo>
                <a:lnTo>
                  <a:pt x="0" y="16"/>
                </a:lnTo>
                <a:lnTo>
                  <a:pt x="192" y="48"/>
                </a:lnTo>
                <a:lnTo>
                  <a:pt x="192" y="32"/>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1" name="Freeform 97"/>
          <p:cNvSpPr>
            <a:spLocks/>
          </p:cNvSpPr>
          <p:nvPr/>
        </p:nvSpPr>
        <p:spPr bwMode="auto">
          <a:xfrm>
            <a:off x="7319963" y="2198688"/>
            <a:ext cx="25400" cy="25400"/>
          </a:xfrm>
          <a:custGeom>
            <a:avLst/>
            <a:gdLst/>
            <a:ahLst/>
            <a:cxnLst>
              <a:cxn ang="0">
                <a:pos x="0" y="16"/>
              </a:cxn>
              <a:cxn ang="0">
                <a:pos x="8" y="16"/>
              </a:cxn>
              <a:cxn ang="0">
                <a:pos x="16" y="0"/>
              </a:cxn>
              <a:cxn ang="0">
                <a:pos x="8" y="0"/>
              </a:cxn>
              <a:cxn ang="0">
                <a:pos x="0" y="16"/>
              </a:cxn>
            </a:cxnLst>
            <a:rect l="0" t="0" r="r" b="b"/>
            <a:pathLst>
              <a:path w="16" h="16">
                <a:moveTo>
                  <a:pt x="0" y="16"/>
                </a:moveTo>
                <a:lnTo>
                  <a:pt x="8" y="16"/>
                </a:lnTo>
                <a:lnTo>
                  <a:pt x="16" y="0"/>
                </a:lnTo>
                <a:lnTo>
                  <a:pt x="8" y="0"/>
                </a:lnTo>
                <a:lnTo>
                  <a:pt x="0"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2" name="Freeform 98"/>
          <p:cNvSpPr>
            <a:spLocks/>
          </p:cNvSpPr>
          <p:nvPr/>
        </p:nvSpPr>
        <p:spPr bwMode="auto">
          <a:xfrm>
            <a:off x="5464175" y="1919288"/>
            <a:ext cx="1868488" cy="304800"/>
          </a:xfrm>
          <a:custGeom>
            <a:avLst/>
            <a:gdLst/>
            <a:ahLst/>
            <a:cxnLst>
              <a:cxn ang="0">
                <a:pos x="1169" y="192"/>
              </a:cxn>
              <a:cxn ang="0">
                <a:pos x="985" y="104"/>
              </a:cxn>
              <a:cxn ang="0">
                <a:pos x="985" y="104"/>
              </a:cxn>
              <a:cxn ang="0">
                <a:pos x="985" y="104"/>
              </a:cxn>
              <a:cxn ang="0">
                <a:pos x="801" y="40"/>
              </a:cxn>
              <a:cxn ang="0">
                <a:pos x="801" y="40"/>
              </a:cxn>
              <a:cxn ang="0">
                <a:pos x="801" y="40"/>
              </a:cxn>
              <a:cxn ang="0">
                <a:pos x="617" y="16"/>
              </a:cxn>
              <a:cxn ang="0">
                <a:pos x="617" y="16"/>
              </a:cxn>
              <a:cxn ang="0">
                <a:pos x="617" y="16"/>
              </a:cxn>
              <a:cxn ang="0">
                <a:pos x="425" y="16"/>
              </a:cxn>
              <a:cxn ang="0">
                <a:pos x="425" y="16"/>
              </a:cxn>
              <a:cxn ang="0">
                <a:pos x="425" y="16"/>
              </a:cxn>
              <a:cxn ang="0">
                <a:pos x="224" y="56"/>
              </a:cxn>
              <a:cxn ang="0">
                <a:pos x="232" y="56"/>
              </a:cxn>
              <a:cxn ang="0">
                <a:pos x="232" y="56"/>
              </a:cxn>
              <a:cxn ang="0">
                <a:pos x="8" y="120"/>
              </a:cxn>
              <a:cxn ang="0">
                <a:pos x="8" y="120"/>
              </a:cxn>
              <a:cxn ang="0">
                <a:pos x="0" y="104"/>
              </a:cxn>
              <a:cxn ang="0">
                <a:pos x="0" y="104"/>
              </a:cxn>
              <a:cxn ang="0">
                <a:pos x="224" y="40"/>
              </a:cxn>
              <a:cxn ang="0">
                <a:pos x="224" y="40"/>
              </a:cxn>
              <a:cxn ang="0">
                <a:pos x="224" y="40"/>
              </a:cxn>
              <a:cxn ang="0">
                <a:pos x="425" y="0"/>
              </a:cxn>
              <a:cxn ang="0">
                <a:pos x="425" y="0"/>
              </a:cxn>
              <a:cxn ang="0">
                <a:pos x="425" y="0"/>
              </a:cxn>
              <a:cxn ang="0">
                <a:pos x="617" y="0"/>
              </a:cxn>
              <a:cxn ang="0">
                <a:pos x="617" y="0"/>
              </a:cxn>
              <a:cxn ang="0">
                <a:pos x="617" y="0"/>
              </a:cxn>
              <a:cxn ang="0">
                <a:pos x="801" y="24"/>
              </a:cxn>
              <a:cxn ang="0">
                <a:pos x="801" y="24"/>
              </a:cxn>
              <a:cxn ang="0">
                <a:pos x="809" y="24"/>
              </a:cxn>
              <a:cxn ang="0">
                <a:pos x="993" y="88"/>
              </a:cxn>
              <a:cxn ang="0">
                <a:pos x="993" y="88"/>
              </a:cxn>
              <a:cxn ang="0">
                <a:pos x="993" y="88"/>
              </a:cxn>
              <a:cxn ang="0">
                <a:pos x="1177" y="176"/>
              </a:cxn>
              <a:cxn ang="0">
                <a:pos x="1169" y="192"/>
              </a:cxn>
            </a:cxnLst>
            <a:rect l="0" t="0" r="r" b="b"/>
            <a:pathLst>
              <a:path w="1177" h="192">
                <a:moveTo>
                  <a:pt x="1169" y="192"/>
                </a:moveTo>
                <a:lnTo>
                  <a:pt x="985" y="104"/>
                </a:lnTo>
                <a:lnTo>
                  <a:pt x="985" y="104"/>
                </a:lnTo>
                <a:lnTo>
                  <a:pt x="985" y="104"/>
                </a:lnTo>
                <a:lnTo>
                  <a:pt x="801" y="40"/>
                </a:lnTo>
                <a:lnTo>
                  <a:pt x="801" y="40"/>
                </a:lnTo>
                <a:lnTo>
                  <a:pt x="801" y="40"/>
                </a:lnTo>
                <a:lnTo>
                  <a:pt x="617" y="16"/>
                </a:lnTo>
                <a:lnTo>
                  <a:pt x="617" y="16"/>
                </a:lnTo>
                <a:lnTo>
                  <a:pt x="617" y="16"/>
                </a:lnTo>
                <a:lnTo>
                  <a:pt x="425" y="16"/>
                </a:lnTo>
                <a:lnTo>
                  <a:pt x="425" y="16"/>
                </a:lnTo>
                <a:lnTo>
                  <a:pt x="425" y="16"/>
                </a:lnTo>
                <a:lnTo>
                  <a:pt x="224" y="56"/>
                </a:lnTo>
                <a:lnTo>
                  <a:pt x="232" y="56"/>
                </a:lnTo>
                <a:lnTo>
                  <a:pt x="232" y="56"/>
                </a:lnTo>
                <a:lnTo>
                  <a:pt x="8" y="120"/>
                </a:lnTo>
                <a:lnTo>
                  <a:pt x="8" y="120"/>
                </a:lnTo>
                <a:lnTo>
                  <a:pt x="0" y="104"/>
                </a:lnTo>
                <a:lnTo>
                  <a:pt x="0" y="104"/>
                </a:lnTo>
                <a:lnTo>
                  <a:pt x="224" y="40"/>
                </a:lnTo>
                <a:lnTo>
                  <a:pt x="224" y="40"/>
                </a:lnTo>
                <a:lnTo>
                  <a:pt x="224" y="40"/>
                </a:lnTo>
                <a:lnTo>
                  <a:pt x="425" y="0"/>
                </a:lnTo>
                <a:lnTo>
                  <a:pt x="425" y="0"/>
                </a:lnTo>
                <a:lnTo>
                  <a:pt x="425" y="0"/>
                </a:lnTo>
                <a:lnTo>
                  <a:pt x="617" y="0"/>
                </a:lnTo>
                <a:lnTo>
                  <a:pt x="617" y="0"/>
                </a:lnTo>
                <a:lnTo>
                  <a:pt x="617" y="0"/>
                </a:lnTo>
                <a:lnTo>
                  <a:pt x="801" y="24"/>
                </a:lnTo>
                <a:lnTo>
                  <a:pt x="801" y="24"/>
                </a:lnTo>
                <a:lnTo>
                  <a:pt x="809" y="24"/>
                </a:lnTo>
                <a:lnTo>
                  <a:pt x="993" y="88"/>
                </a:lnTo>
                <a:lnTo>
                  <a:pt x="993" y="88"/>
                </a:lnTo>
                <a:lnTo>
                  <a:pt x="993" y="88"/>
                </a:lnTo>
                <a:lnTo>
                  <a:pt x="1177" y="176"/>
                </a:lnTo>
                <a:lnTo>
                  <a:pt x="1169" y="19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3" name="Freeform 99"/>
          <p:cNvSpPr>
            <a:spLocks/>
          </p:cNvSpPr>
          <p:nvPr/>
        </p:nvSpPr>
        <p:spPr bwMode="auto">
          <a:xfrm>
            <a:off x="5083175" y="2084388"/>
            <a:ext cx="393700" cy="203200"/>
          </a:xfrm>
          <a:custGeom>
            <a:avLst/>
            <a:gdLst/>
            <a:ahLst/>
            <a:cxnLst>
              <a:cxn ang="0">
                <a:pos x="248" y="16"/>
              </a:cxn>
              <a:cxn ang="0">
                <a:pos x="8" y="128"/>
              </a:cxn>
              <a:cxn ang="0">
                <a:pos x="8" y="128"/>
              </a:cxn>
              <a:cxn ang="0">
                <a:pos x="0" y="112"/>
              </a:cxn>
              <a:cxn ang="0">
                <a:pos x="0" y="112"/>
              </a:cxn>
              <a:cxn ang="0">
                <a:pos x="240" y="0"/>
              </a:cxn>
              <a:cxn ang="0">
                <a:pos x="248" y="16"/>
              </a:cxn>
            </a:cxnLst>
            <a:rect l="0" t="0" r="r" b="b"/>
            <a:pathLst>
              <a:path w="248" h="128">
                <a:moveTo>
                  <a:pt x="248" y="16"/>
                </a:moveTo>
                <a:lnTo>
                  <a:pt x="8" y="128"/>
                </a:lnTo>
                <a:lnTo>
                  <a:pt x="8" y="128"/>
                </a:lnTo>
                <a:lnTo>
                  <a:pt x="0" y="112"/>
                </a:lnTo>
                <a:lnTo>
                  <a:pt x="0" y="112"/>
                </a:lnTo>
                <a:lnTo>
                  <a:pt x="240" y="0"/>
                </a:lnTo>
                <a:lnTo>
                  <a:pt x="248"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4" name="Freeform 100"/>
          <p:cNvSpPr>
            <a:spLocks/>
          </p:cNvSpPr>
          <p:nvPr/>
        </p:nvSpPr>
        <p:spPr bwMode="auto">
          <a:xfrm>
            <a:off x="4651375" y="2478088"/>
            <a:ext cx="25400" cy="25400"/>
          </a:xfrm>
          <a:custGeom>
            <a:avLst/>
            <a:gdLst/>
            <a:ahLst/>
            <a:cxnLst>
              <a:cxn ang="0">
                <a:pos x="16" y="16"/>
              </a:cxn>
              <a:cxn ang="0">
                <a:pos x="8" y="16"/>
              </a:cxn>
              <a:cxn ang="0">
                <a:pos x="0" y="0"/>
              </a:cxn>
              <a:cxn ang="0">
                <a:pos x="8" y="0"/>
              </a:cxn>
              <a:cxn ang="0">
                <a:pos x="16" y="16"/>
              </a:cxn>
            </a:cxnLst>
            <a:rect l="0" t="0" r="r" b="b"/>
            <a:pathLst>
              <a:path w="16" h="16">
                <a:moveTo>
                  <a:pt x="16" y="16"/>
                </a:moveTo>
                <a:lnTo>
                  <a:pt x="8" y="16"/>
                </a:lnTo>
                <a:lnTo>
                  <a:pt x="0" y="0"/>
                </a:lnTo>
                <a:lnTo>
                  <a:pt x="8" y="0"/>
                </a:lnTo>
                <a:lnTo>
                  <a:pt x="16"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5" name="Freeform 101"/>
          <p:cNvSpPr>
            <a:spLocks/>
          </p:cNvSpPr>
          <p:nvPr/>
        </p:nvSpPr>
        <p:spPr bwMode="auto">
          <a:xfrm>
            <a:off x="4664075" y="2262188"/>
            <a:ext cx="431800" cy="241300"/>
          </a:xfrm>
          <a:custGeom>
            <a:avLst/>
            <a:gdLst/>
            <a:ahLst/>
            <a:cxnLst>
              <a:cxn ang="0">
                <a:pos x="272" y="16"/>
              </a:cxn>
              <a:cxn ang="0">
                <a:pos x="264" y="0"/>
              </a:cxn>
              <a:cxn ang="0">
                <a:pos x="0" y="136"/>
              </a:cxn>
              <a:cxn ang="0">
                <a:pos x="8" y="152"/>
              </a:cxn>
              <a:cxn ang="0">
                <a:pos x="272" y="16"/>
              </a:cxn>
            </a:cxnLst>
            <a:rect l="0" t="0" r="r" b="b"/>
            <a:pathLst>
              <a:path w="272" h="152">
                <a:moveTo>
                  <a:pt x="272" y="16"/>
                </a:moveTo>
                <a:lnTo>
                  <a:pt x="264" y="0"/>
                </a:lnTo>
                <a:lnTo>
                  <a:pt x="0" y="136"/>
                </a:lnTo>
                <a:lnTo>
                  <a:pt x="8" y="152"/>
                </a:lnTo>
                <a:lnTo>
                  <a:pt x="272"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6" name="Freeform 102"/>
          <p:cNvSpPr>
            <a:spLocks/>
          </p:cNvSpPr>
          <p:nvPr/>
        </p:nvSpPr>
        <p:spPr bwMode="auto">
          <a:xfrm>
            <a:off x="6545263" y="3876675"/>
            <a:ext cx="25400" cy="25400"/>
          </a:xfrm>
          <a:custGeom>
            <a:avLst/>
            <a:gdLst/>
            <a:ahLst/>
            <a:cxnLst>
              <a:cxn ang="0">
                <a:pos x="16" y="16"/>
              </a:cxn>
              <a:cxn ang="0">
                <a:pos x="16" y="8"/>
              </a:cxn>
              <a:cxn ang="0">
                <a:pos x="0" y="0"/>
              </a:cxn>
              <a:cxn ang="0">
                <a:pos x="0" y="8"/>
              </a:cxn>
              <a:cxn ang="0">
                <a:pos x="16" y="16"/>
              </a:cxn>
            </a:cxnLst>
            <a:rect l="0" t="0" r="r" b="b"/>
            <a:pathLst>
              <a:path w="16" h="16">
                <a:moveTo>
                  <a:pt x="16" y="16"/>
                </a:moveTo>
                <a:lnTo>
                  <a:pt x="16" y="8"/>
                </a:lnTo>
                <a:lnTo>
                  <a:pt x="0" y="0"/>
                </a:lnTo>
                <a:lnTo>
                  <a:pt x="0" y="8"/>
                </a:lnTo>
                <a:lnTo>
                  <a:pt x="16" y="1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7" name="Freeform 103"/>
          <p:cNvSpPr>
            <a:spLocks/>
          </p:cNvSpPr>
          <p:nvPr/>
        </p:nvSpPr>
        <p:spPr bwMode="auto">
          <a:xfrm>
            <a:off x="6240463" y="3889375"/>
            <a:ext cx="330200" cy="1462088"/>
          </a:xfrm>
          <a:custGeom>
            <a:avLst/>
            <a:gdLst/>
            <a:ahLst/>
            <a:cxnLst>
              <a:cxn ang="0">
                <a:pos x="208" y="8"/>
              </a:cxn>
              <a:cxn ang="0">
                <a:pos x="128" y="136"/>
              </a:cxn>
              <a:cxn ang="0">
                <a:pos x="128" y="136"/>
              </a:cxn>
              <a:cxn ang="0">
                <a:pos x="128" y="136"/>
              </a:cxn>
              <a:cxn ang="0">
                <a:pos x="72" y="280"/>
              </a:cxn>
              <a:cxn ang="0">
                <a:pos x="72" y="280"/>
              </a:cxn>
              <a:cxn ang="0">
                <a:pos x="72" y="280"/>
              </a:cxn>
              <a:cxn ang="0">
                <a:pos x="32" y="433"/>
              </a:cxn>
              <a:cxn ang="0">
                <a:pos x="32" y="425"/>
              </a:cxn>
              <a:cxn ang="0">
                <a:pos x="32" y="425"/>
              </a:cxn>
              <a:cxn ang="0">
                <a:pos x="16" y="593"/>
              </a:cxn>
              <a:cxn ang="0">
                <a:pos x="16" y="593"/>
              </a:cxn>
              <a:cxn ang="0">
                <a:pos x="16" y="593"/>
              </a:cxn>
              <a:cxn ang="0">
                <a:pos x="16" y="761"/>
              </a:cxn>
              <a:cxn ang="0">
                <a:pos x="16" y="761"/>
              </a:cxn>
              <a:cxn ang="0">
                <a:pos x="16" y="761"/>
              </a:cxn>
              <a:cxn ang="0">
                <a:pos x="32" y="921"/>
              </a:cxn>
              <a:cxn ang="0">
                <a:pos x="32" y="921"/>
              </a:cxn>
              <a:cxn ang="0">
                <a:pos x="16" y="921"/>
              </a:cxn>
              <a:cxn ang="0">
                <a:pos x="16" y="921"/>
              </a:cxn>
              <a:cxn ang="0">
                <a:pos x="0" y="761"/>
              </a:cxn>
              <a:cxn ang="0">
                <a:pos x="0" y="761"/>
              </a:cxn>
              <a:cxn ang="0">
                <a:pos x="0" y="761"/>
              </a:cxn>
              <a:cxn ang="0">
                <a:pos x="0" y="593"/>
              </a:cxn>
              <a:cxn ang="0">
                <a:pos x="0" y="593"/>
              </a:cxn>
              <a:cxn ang="0">
                <a:pos x="0" y="593"/>
              </a:cxn>
              <a:cxn ang="0">
                <a:pos x="16" y="425"/>
              </a:cxn>
              <a:cxn ang="0">
                <a:pos x="16" y="425"/>
              </a:cxn>
              <a:cxn ang="0">
                <a:pos x="16" y="425"/>
              </a:cxn>
              <a:cxn ang="0">
                <a:pos x="56" y="272"/>
              </a:cxn>
              <a:cxn ang="0">
                <a:pos x="56" y="272"/>
              </a:cxn>
              <a:cxn ang="0">
                <a:pos x="56" y="272"/>
              </a:cxn>
              <a:cxn ang="0">
                <a:pos x="112" y="128"/>
              </a:cxn>
              <a:cxn ang="0">
                <a:pos x="112" y="128"/>
              </a:cxn>
              <a:cxn ang="0">
                <a:pos x="112" y="128"/>
              </a:cxn>
              <a:cxn ang="0">
                <a:pos x="192" y="0"/>
              </a:cxn>
              <a:cxn ang="0">
                <a:pos x="208" y="8"/>
              </a:cxn>
            </a:cxnLst>
            <a:rect l="0" t="0" r="r" b="b"/>
            <a:pathLst>
              <a:path w="208" h="921">
                <a:moveTo>
                  <a:pt x="208" y="8"/>
                </a:moveTo>
                <a:lnTo>
                  <a:pt x="128" y="136"/>
                </a:lnTo>
                <a:lnTo>
                  <a:pt x="128" y="136"/>
                </a:lnTo>
                <a:lnTo>
                  <a:pt x="128" y="136"/>
                </a:lnTo>
                <a:lnTo>
                  <a:pt x="72" y="280"/>
                </a:lnTo>
                <a:lnTo>
                  <a:pt x="72" y="280"/>
                </a:lnTo>
                <a:lnTo>
                  <a:pt x="72" y="280"/>
                </a:lnTo>
                <a:lnTo>
                  <a:pt x="32" y="433"/>
                </a:lnTo>
                <a:lnTo>
                  <a:pt x="32" y="425"/>
                </a:lnTo>
                <a:lnTo>
                  <a:pt x="32" y="425"/>
                </a:lnTo>
                <a:lnTo>
                  <a:pt x="16" y="593"/>
                </a:lnTo>
                <a:lnTo>
                  <a:pt x="16" y="593"/>
                </a:lnTo>
                <a:lnTo>
                  <a:pt x="16" y="593"/>
                </a:lnTo>
                <a:lnTo>
                  <a:pt x="16" y="761"/>
                </a:lnTo>
                <a:lnTo>
                  <a:pt x="16" y="761"/>
                </a:lnTo>
                <a:lnTo>
                  <a:pt x="16" y="761"/>
                </a:lnTo>
                <a:lnTo>
                  <a:pt x="32" y="921"/>
                </a:lnTo>
                <a:lnTo>
                  <a:pt x="32" y="921"/>
                </a:lnTo>
                <a:lnTo>
                  <a:pt x="16" y="921"/>
                </a:lnTo>
                <a:lnTo>
                  <a:pt x="16" y="921"/>
                </a:lnTo>
                <a:lnTo>
                  <a:pt x="0" y="761"/>
                </a:lnTo>
                <a:lnTo>
                  <a:pt x="0" y="761"/>
                </a:lnTo>
                <a:lnTo>
                  <a:pt x="0" y="761"/>
                </a:lnTo>
                <a:lnTo>
                  <a:pt x="0" y="593"/>
                </a:lnTo>
                <a:lnTo>
                  <a:pt x="0" y="593"/>
                </a:lnTo>
                <a:lnTo>
                  <a:pt x="0" y="593"/>
                </a:lnTo>
                <a:lnTo>
                  <a:pt x="16" y="425"/>
                </a:lnTo>
                <a:lnTo>
                  <a:pt x="16" y="425"/>
                </a:lnTo>
                <a:lnTo>
                  <a:pt x="16" y="425"/>
                </a:lnTo>
                <a:lnTo>
                  <a:pt x="56" y="272"/>
                </a:lnTo>
                <a:lnTo>
                  <a:pt x="56" y="272"/>
                </a:lnTo>
                <a:lnTo>
                  <a:pt x="56" y="272"/>
                </a:lnTo>
                <a:lnTo>
                  <a:pt x="112" y="128"/>
                </a:lnTo>
                <a:lnTo>
                  <a:pt x="112" y="128"/>
                </a:lnTo>
                <a:lnTo>
                  <a:pt x="112" y="128"/>
                </a:lnTo>
                <a:lnTo>
                  <a:pt x="192" y="0"/>
                </a:lnTo>
                <a:lnTo>
                  <a:pt x="208" y="8"/>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8" name="Freeform 104"/>
          <p:cNvSpPr>
            <a:spLocks/>
          </p:cNvSpPr>
          <p:nvPr/>
        </p:nvSpPr>
        <p:spPr bwMode="auto">
          <a:xfrm>
            <a:off x="6265863" y="5351463"/>
            <a:ext cx="76200" cy="254000"/>
          </a:xfrm>
          <a:custGeom>
            <a:avLst/>
            <a:gdLst/>
            <a:ahLst/>
            <a:cxnLst>
              <a:cxn ang="0">
                <a:pos x="16" y="0"/>
              </a:cxn>
              <a:cxn ang="0">
                <a:pos x="48" y="152"/>
              </a:cxn>
              <a:cxn ang="0">
                <a:pos x="48" y="152"/>
              </a:cxn>
              <a:cxn ang="0">
                <a:pos x="32" y="160"/>
              </a:cxn>
              <a:cxn ang="0">
                <a:pos x="32" y="152"/>
              </a:cxn>
              <a:cxn ang="0">
                <a:pos x="0" y="0"/>
              </a:cxn>
              <a:cxn ang="0">
                <a:pos x="16" y="0"/>
              </a:cxn>
            </a:cxnLst>
            <a:rect l="0" t="0" r="r" b="b"/>
            <a:pathLst>
              <a:path w="48" h="160">
                <a:moveTo>
                  <a:pt x="16" y="0"/>
                </a:moveTo>
                <a:lnTo>
                  <a:pt x="48" y="152"/>
                </a:lnTo>
                <a:lnTo>
                  <a:pt x="48" y="152"/>
                </a:lnTo>
                <a:lnTo>
                  <a:pt x="32" y="160"/>
                </a:lnTo>
                <a:lnTo>
                  <a:pt x="32" y="152"/>
                </a:lnTo>
                <a:lnTo>
                  <a:pt x="0" y="0"/>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09" name="Freeform 105"/>
          <p:cNvSpPr>
            <a:spLocks/>
          </p:cNvSpPr>
          <p:nvPr/>
        </p:nvSpPr>
        <p:spPr bwMode="auto">
          <a:xfrm>
            <a:off x="6392863" y="5821363"/>
            <a:ext cx="25400" cy="25400"/>
          </a:xfrm>
          <a:custGeom>
            <a:avLst/>
            <a:gdLst/>
            <a:ahLst/>
            <a:cxnLst>
              <a:cxn ang="0">
                <a:pos x="16" y="0"/>
              </a:cxn>
              <a:cxn ang="0">
                <a:pos x="16" y="8"/>
              </a:cxn>
              <a:cxn ang="0">
                <a:pos x="0" y="16"/>
              </a:cxn>
              <a:cxn ang="0">
                <a:pos x="0" y="8"/>
              </a:cxn>
              <a:cxn ang="0">
                <a:pos x="16" y="0"/>
              </a:cxn>
            </a:cxnLst>
            <a:rect l="0" t="0" r="r" b="b"/>
            <a:pathLst>
              <a:path w="16" h="16">
                <a:moveTo>
                  <a:pt x="16" y="0"/>
                </a:moveTo>
                <a:lnTo>
                  <a:pt x="16" y="8"/>
                </a:lnTo>
                <a:lnTo>
                  <a:pt x="0" y="16"/>
                </a:lnTo>
                <a:lnTo>
                  <a:pt x="0" y="8"/>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0" name="Freeform 106"/>
          <p:cNvSpPr>
            <a:spLocks/>
          </p:cNvSpPr>
          <p:nvPr/>
        </p:nvSpPr>
        <p:spPr bwMode="auto">
          <a:xfrm>
            <a:off x="6316663" y="5592763"/>
            <a:ext cx="101600" cy="241300"/>
          </a:xfrm>
          <a:custGeom>
            <a:avLst/>
            <a:gdLst/>
            <a:ahLst/>
            <a:cxnLst>
              <a:cxn ang="0">
                <a:pos x="16" y="0"/>
              </a:cxn>
              <a:cxn ang="0">
                <a:pos x="0" y="8"/>
              </a:cxn>
              <a:cxn ang="0">
                <a:pos x="48" y="152"/>
              </a:cxn>
              <a:cxn ang="0">
                <a:pos x="64" y="144"/>
              </a:cxn>
              <a:cxn ang="0">
                <a:pos x="16" y="0"/>
              </a:cxn>
            </a:cxnLst>
            <a:rect l="0" t="0" r="r" b="b"/>
            <a:pathLst>
              <a:path w="64" h="152">
                <a:moveTo>
                  <a:pt x="16" y="0"/>
                </a:moveTo>
                <a:lnTo>
                  <a:pt x="0" y="8"/>
                </a:lnTo>
                <a:lnTo>
                  <a:pt x="48" y="152"/>
                </a:lnTo>
                <a:lnTo>
                  <a:pt x="64" y="144"/>
                </a:lnTo>
                <a:lnTo>
                  <a:pt x="16"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1" name="Freeform 107"/>
          <p:cNvSpPr>
            <a:spLocks/>
          </p:cNvSpPr>
          <p:nvPr/>
        </p:nvSpPr>
        <p:spPr bwMode="auto">
          <a:xfrm>
            <a:off x="6176963" y="2784475"/>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12" name="Freeform 108"/>
          <p:cNvSpPr>
            <a:spLocks/>
          </p:cNvSpPr>
          <p:nvPr/>
        </p:nvSpPr>
        <p:spPr bwMode="auto">
          <a:xfrm>
            <a:off x="6164263" y="2770188"/>
            <a:ext cx="762000" cy="471487"/>
          </a:xfrm>
          <a:custGeom>
            <a:avLst/>
            <a:gdLst/>
            <a:ahLst/>
            <a:cxnLst>
              <a:cxn ang="0">
                <a:pos x="440" y="105"/>
              </a:cxn>
              <a:cxn ang="0">
                <a:pos x="448" y="105"/>
              </a:cxn>
              <a:cxn ang="0">
                <a:pos x="400" y="57"/>
              </a:cxn>
              <a:cxn ang="0">
                <a:pos x="328" y="25"/>
              </a:cxn>
              <a:cxn ang="0">
                <a:pos x="328" y="25"/>
              </a:cxn>
              <a:cxn ang="0">
                <a:pos x="240" y="17"/>
              </a:cxn>
              <a:cxn ang="0">
                <a:pos x="152" y="25"/>
              </a:cxn>
              <a:cxn ang="0">
                <a:pos x="160" y="25"/>
              </a:cxn>
              <a:cxn ang="0">
                <a:pos x="80" y="57"/>
              </a:cxn>
              <a:cxn ang="0">
                <a:pos x="32" y="105"/>
              </a:cxn>
              <a:cxn ang="0">
                <a:pos x="32" y="105"/>
              </a:cxn>
              <a:cxn ang="0">
                <a:pos x="16" y="145"/>
              </a:cxn>
              <a:cxn ang="0">
                <a:pos x="32" y="201"/>
              </a:cxn>
              <a:cxn ang="0">
                <a:pos x="32" y="201"/>
              </a:cxn>
              <a:cxn ang="0">
                <a:pos x="80" y="241"/>
              </a:cxn>
              <a:cxn ang="0">
                <a:pos x="160" y="265"/>
              </a:cxn>
              <a:cxn ang="0">
                <a:pos x="152" y="265"/>
              </a:cxn>
              <a:cxn ang="0">
                <a:pos x="240" y="281"/>
              </a:cxn>
              <a:cxn ang="0">
                <a:pos x="328" y="265"/>
              </a:cxn>
              <a:cxn ang="0">
                <a:pos x="328" y="265"/>
              </a:cxn>
              <a:cxn ang="0">
                <a:pos x="400" y="249"/>
              </a:cxn>
              <a:cxn ang="0">
                <a:pos x="448" y="201"/>
              </a:cxn>
              <a:cxn ang="0">
                <a:pos x="440" y="201"/>
              </a:cxn>
              <a:cxn ang="0">
                <a:pos x="464" y="145"/>
              </a:cxn>
              <a:cxn ang="0">
                <a:pos x="480" y="153"/>
              </a:cxn>
              <a:cxn ang="0">
                <a:pos x="456" y="209"/>
              </a:cxn>
              <a:cxn ang="0">
                <a:pos x="408" y="257"/>
              </a:cxn>
              <a:cxn ang="0">
                <a:pos x="408" y="257"/>
              </a:cxn>
              <a:cxn ang="0">
                <a:pos x="336" y="281"/>
              </a:cxn>
              <a:cxn ang="0">
                <a:pos x="240" y="297"/>
              </a:cxn>
              <a:cxn ang="0">
                <a:pos x="240" y="297"/>
              </a:cxn>
              <a:cxn ang="0">
                <a:pos x="152" y="281"/>
              </a:cxn>
              <a:cxn ang="0">
                <a:pos x="72" y="257"/>
              </a:cxn>
              <a:cxn ang="0">
                <a:pos x="72" y="257"/>
              </a:cxn>
              <a:cxn ang="0">
                <a:pos x="24" y="209"/>
              </a:cxn>
              <a:cxn ang="0">
                <a:pos x="0" y="153"/>
              </a:cxn>
              <a:cxn ang="0">
                <a:pos x="0" y="145"/>
              </a:cxn>
              <a:cxn ang="0">
                <a:pos x="16" y="97"/>
              </a:cxn>
              <a:cxn ang="0">
                <a:pos x="72" y="49"/>
              </a:cxn>
              <a:cxn ang="0">
                <a:pos x="72" y="41"/>
              </a:cxn>
              <a:cxn ang="0">
                <a:pos x="152" y="9"/>
              </a:cxn>
              <a:cxn ang="0">
                <a:pos x="240" y="0"/>
              </a:cxn>
              <a:cxn ang="0">
                <a:pos x="240" y="0"/>
              </a:cxn>
              <a:cxn ang="0">
                <a:pos x="328" y="9"/>
              </a:cxn>
              <a:cxn ang="0">
                <a:pos x="408" y="41"/>
              </a:cxn>
              <a:cxn ang="0">
                <a:pos x="408" y="49"/>
              </a:cxn>
              <a:cxn ang="0">
                <a:pos x="456" y="97"/>
              </a:cxn>
              <a:cxn ang="0">
                <a:pos x="480" y="145"/>
              </a:cxn>
            </a:cxnLst>
            <a:rect l="0" t="0" r="r" b="b"/>
            <a:pathLst>
              <a:path w="480" h="297">
                <a:moveTo>
                  <a:pt x="464" y="153"/>
                </a:moveTo>
                <a:lnTo>
                  <a:pt x="440" y="105"/>
                </a:lnTo>
                <a:lnTo>
                  <a:pt x="448" y="105"/>
                </a:lnTo>
                <a:lnTo>
                  <a:pt x="448" y="105"/>
                </a:lnTo>
                <a:lnTo>
                  <a:pt x="400" y="57"/>
                </a:lnTo>
                <a:lnTo>
                  <a:pt x="400" y="57"/>
                </a:lnTo>
                <a:lnTo>
                  <a:pt x="400" y="57"/>
                </a:lnTo>
                <a:lnTo>
                  <a:pt x="328" y="25"/>
                </a:lnTo>
                <a:lnTo>
                  <a:pt x="328" y="25"/>
                </a:lnTo>
                <a:lnTo>
                  <a:pt x="328" y="25"/>
                </a:lnTo>
                <a:lnTo>
                  <a:pt x="240" y="17"/>
                </a:lnTo>
                <a:lnTo>
                  <a:pt x="240" y="17"/>
                </a:lnTo>
                <a:lnTo>
                  <a:pt x="240" y="17"/>
                </a:lnTo>
                <a:lnTo>
                  <a:pt x="152" y="25"/>
                </a:lnTo>
                <a:lnTo>
                  <a:pt x="160" y="25"/>
                </a:lnTo>
                <a:lnTo>
                  <a:pt x="160" y="25"/>
                </a:lnTo>
                <a:lnTo>
                  <a:pt x="80" y="57"/>
                </a:lnTo>
                <a:lnTo>
                  <a:pt x="80" y="57"/>
                </a:lnTo>
                <a:lnTo>
                  <a:pt x="80" y="57"/>
                </a:lnTo>
                <a:lnTo>
                  <a:pt x="32" y="105"/>
                </a:lnTo>
                <a:lnTo>
                  <a:pt x="32" y="105"/>
                </a:lnTo>
                <a:lnTo>
                  <a:pt x="32" y="105"/>
                </a:lnTo>
                <a:lnTo>
                  <a:pt x="16" y="153"/>
                </a:lnTo>
                <a:lnTo>
                  <a:pt x="16" y="145"/>
                </a:lnTo>
                <a:lnTo>
                  <a:pt x="16" y="145"/>
                </a:lnTo>
                <a:lnTo>
                  <a:pt x="32" y="201"/>
                </a:lnTo>
                <a:lnTo>
                  <a:pt x="32" y="201"/>
                </a:lnTo>
                <a:lnTo>
                  <a:pt x="32" y="201"/>
                </a:lnTo>
                <a:lnTo>
                  <a:pt x="80" y="249"/>
                </a:lnTo>
                <a:lnTo>
                  <a:pt x="80" y="241"/>
                </a:lnTo>
                <a:lnTo>
                  <a:pt x="80" y="241"/>
                </a:lnTo>
                <a:lnTo>
                  <a:pt x="160" y="265"/>
                </a:lnTo>
                <a:lnTo>
                  <a:pt x="152" y="265"/>
                </a:lnTo>
                <a:lnTo>
                  <a:pt x="152" y="265"/>
                </a:lnTo>
                <a:lnTo>
                  <a:pt x="240" y="281"/>
                </a:lnTo>
                <a:lnTo>
                  <a:pt x="240" y="281"/>
                </a:lnTo>
                <a:lnTo>
                  <a:pt x="240" y="281"/>
                </a:lnTo>
                <a:lnTo>
                  <a:pt x="328" y="265"/>
                </a:lnTo>
                <a:lnTo>
                  <a:pt x="328" y="265"/>
                </a:lnTo>
                <a:lnTo>
                  <a:pt x="328" y="265"/>
                </a:lnTo>
                <a:lnTo>
                  <a:pt x="400" y="241"/>
                </a:lnTo>
                <a:lnTo>
                  <a:pt x="400" y="249"/>
                </a:lnTo>
                <a:lnTo>
                  <a:pt x="400" y="249"/>
                </a:lnTo>
                <a:lnTo>
                  <a:pt x="448" y="201"/>
                </a:lnTo>
                <a:lnTo>
                  <a:pt x="440" y="201"/>
                </a:lnTo>
                <a:lnTo>
                  <a:pt x="440" y="201"/>
                </a:lnTo>
                <a:lnTo>
                  <a:pt x="464" y="145"/>
                </a:lnTo>
                <a:lnTo>
                  <a:pt x="464" y="145"/>
                </a:lnTo>
                <a:lnTo>
                  <a:pt x="480" y="153"/>
                </a:lnTo>
                <a:lnTo>
                  <a:pt x="480" y="153"/>
                </a:lnTo>
                <a:lnTo>
                  <a:pt x="456" y="209"/>
                </a:lnTo>
                <a:lnTo>
                  <a:pt x="456" y="209"/>
                </a:lnTo>
                <a:lnTo>
                  <a:pt x="456" y="209"/>
                </a:lnTo>
                <a:lnTo>
                  <a:pt x="408" y="257"/>
                </a:lnTo>
                <a:lnTo>
                  <a:pt x="408" y="257"/>
                </a:lnTo>
                <a:lnTo>
                  <a:pt x="408" y="257"/>
                </a:lnTo>
                <a:lnTo>
                  <a:pt x="336" y="281"/>
                </a:lnTo>
                <a:lnTo>
                  <a:pt x="336" y="281"/>
                </a:lnTo>
                <a:lnTo>
                  <a:pt x="328" y="281"/>
                </a:lnTo>
                <a:lnTo>
                  <a:pt x="240" y="297"/>
                </a:lnTo>
                <a:lnTo>
                  <a:pt x="240" y="297"/>
                </a:lnTo>
                <a:lnTo>
                  <a:pt x="240" y="297"/>
                </a:lnTo>
                <a:lnTo>
                  <a:pt x="152" y="281"/>
                </a:lnTo>
                <a:lnTo>
                  <a:pt x="152" y="281"/>
                </a:lnTo>
                <a:lnTo>
                  <a:pt x="152" y="281"/>
                </a:lnTo>
                <a:lnTo>
                  <a:pt x="72" y="257"/>
                </a:lnTo>
                <a:lnTo>
                  <a:pt x="72" y="257"/>
                </a:lnTo>
                <a:lnTo>
                  <a:pt x="72" y="257"/>
                </a:lnTo>
                <a:lnTo>
                  <a:pt x="24" y="209"/>
                </a:lnTo>
                <a:lnTo>
                  <a:pt x="24" y="209"/>
                </a:lnTo>
                <a:lnTo>
                  <a:pt x="16" y="209"/>
                </a:lnTo>
                <a:lnTo>
                  <a:pt x="0" y="153"/>
                </a:lnTo>
                <a:lnTo>
                  <a:pt x="0" y="153"/>
                </a:lnTo>
                <a:lnTo>
                  <a:pt x="0" y="145"/>
                </a:lnTo>
                <a:lnTo>
                  <a:pt x="16" y="97"/>
                </a:lnTo>
                <a:lnTo>
                  <a:pt x="16" y="97"/>
                </a:lnTo>
                <a:lnTo>
                  <a:pt x="24" y="97"/>
                </a:lnTo>
                <a:lnTo>
                  <a:pt x="72" y="49"/>
                </a:lnTo>
                <a:lnTo>
                  <a:pt x="72" y="49"/>
                </a:lnTo>
                <a:lnTo>
                  <a:pt x="72" y="41"/>
                </a:lnTo>
                <a:lnTo>
                  <a:pt x="152" y="9"/>
                </a:lnTo>
                <a:lnTo>
                  <a:pt x="152" y="9"/>
                </a:lnTo>
                <a:lnTo>
                  <a:pt x="152" y="9"/>
                </a:lnTo>
                <a:lnTo>
                  <a:pt x="240" y="0"/>
                </a:lnTo>
                <a:lnTo>
                  <a:pt x="240" y="0"/>
                </a:lnTo>
                <a:lnTo>
                  <a:pt x="240" y="0"/>
                </a:lnTo>
                <a:lnTo>
                  <a:pt x="328" y="9"/>
                </a:lnTo>
                <a:lnTo>
                  <a:pt x="328" y="9"/>
                </a:lnTo>
                <a:lnTo>
                  <a:pt x="336" y="9"/>
                </a:lnTo>
                <a:lnTo>
                  <a:pt x="408" y="41"/>
                </a:lnTo>
                <a:lnTo>
                  <a:pt x="408" y="41"/>
                </a:lnTo>
                <a:lnTo>
                  <a:pt x="408" y="49"/>
                </a:lnTo>
                <a:lnTo>
                  <a:pt x="456" y="97"/>
                </a:lnTo>
                <a:lnTo>
                  <a:pt x="456" y="97"/>
                </a:lnTo>
                <a:lnTo>
                  <a:pt x="456" y="97"/>
                </a:lnTo>
                <a:lnTo>
                  <a:pt x="480" y="145"/>
                </a:lnTo>
                <a:lnTo>
                  <a:pt x="464" y="153"/>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3" name="Freeform 109"/>
          <p:cNvSpPr>
            <a:spLocks/>
          </p:cNvSpPr>
          <p:nvPr/>
        </p:nvSpPr>
        <p:spPr bwMode="auto">
          <a:xfrm>
            <a:off x="6900863" y="3000375"/>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4" name="Rectangle 110"/>
          <p:cNvSpPr>
            <a:spLocks noChangeArrowheads="1"/>
          </p:cNvSpPr>
          <p:nvPr/>
        </p:nvSpPr>
        <p:spPr bwMode="auto">
          <a:xfrm>
            <a:off x="6356350" y="2873375"/>
            <a:ext cx="403225" cy="288925"/>
          </a:xfrm>
          <a:prstGeom prst="rect">
            <a:avLst/>
          </a:prstGeom>
          <a:solidFill>
            <a:schemeClr val="accent2"/>
          </a:solidFill>
          <a:ln w="9525">
            <a:noFill/>
            <a:miter lim="800000"/>
            <a:headEnd/>
            <a:tailEnd/>
          </a:ln>
        </p:spPr>
        <p:txBody>
          <a:bodyPr wrap="none" lIns="0" tIns="0" rIns="0" bIns="0">
            <a:spAutoFit/>
          </a:bodyPr>
          <a:lstStyle/>
          <a:p>
            <a:pPr algn="ctr" eaLnBrk="1" hangingPunct="1"/>
            <a:r>
              <a:rPr lang="en-US" sz="1900" dirty="0">
                <a:solidFill>
                  <a:srgbClr val="000000"/>
                </a:solidFill>
                <a:latin typeface="Times" pitchFamily="18" charset="0"/>
              </a:rPr>
              <a:t>JFK</a:t>
            </a:r>
            <a:endParaRPr lang="en-US" sz="2400" dirty="0">
              <a:solidFill>
                <a:srgbClr val="000000"/>
              </a:solidFill>
              <a:latin typeface="Tahoma" pitchFamily="34" charset="0"/>
            </a:endParaRPr>
          </a:p>
        </p:txBody>
      </p:sp>
      <p:sp>
        <p:nvSpPr>
          <p:cNvPr id="1685615" name="Freeform 111"/>
          <p:cNvSpPr>
            <a:spLocks/>
          </p:cNvSpPr>
          <p:nvPr/>
        </p:nvSpPr>
        <p:spPr bwMode="auto">
          <a:xfrm>
            <a:off x="6900863" y="1296988"/>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16" name="Freeform 112"/>
          <p:cNvSpPr>
            <a:spLocks/>
          </p:cNvSpPr>
          <p:nvPr/>
        </p:nvSpPr>
        <p:spPr bwMode="auto">
          <a:xfrm>
            <a:off x="6888163" y="1284288"/>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685617" name="Freeform 113"/>
          <p:cNvSpPr>
            <a:spLocks/>
          </p:cNvSpPr>
          <p:nvPr/>
        </p:nvSpPr>
        <p:spPr bwMode="auto">
          <a:xfrm>
            <a:off x="7624763" y="1512888"/>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8" name="Rectangle 114"/>
          <p:cNvSpPr>
            <a:spLocks noChangeArrowheads="1"/>
          </p:cNvSpPr>
          <p:nvPr/>
        </p:nvSpPr>
        <p:spPr bwMode="auto">
          <a:xfrm>
            <a:off x="7072313" y="1385888"/>
            <a:ext cx="4699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BOS</a:t>
            </a:r>
            <a:endParaRPr lang="en-US" sz="2400">
              <a:solidFill>
                <a:srgbClr val="000000"/>
              </a:solidFill>
              <a:latin typeface="Tahoma" pitchFamily="34" charset="0"/>
            </a:endParaRPr>
          </a:p>
        </p:txBody>
      </p:sp>
      <p:sp>
        <p:nvSpPr>
          <p:cNvPr id="1685619" name="Freeform 115"/>
          <p:cNvSpPr>
            <a:spLocks/>
          </p:cNvSpPr>
          <p:nvPr/>
        </p:nvSpPr>
        <p:spPr bwMode="auto">
          <a:xfrm>
            <a:off x="6037263" y="5605463"/>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20" name="Freeform 116"/>
          <p:cNvSpPr>
            <a:spLocks/>
          </p:cNvSpPr>
          <p:nvPr/>
        </p:nvSpPr>
        <p:spPr bwMode="auto">
          <a:xfrm>
            <a:off x="6024563" y="5592763"/>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1" name="Freeform 117"/>
          <p:cNvSpPr>
            <a:spLocks/>
          </p:cNvSpPr>
          <p:nvPr/>
        </p:nvSpPr>
        <p:spPr bwMode="auto">
          <a:xfrm>
            <a:off x="6761163" y="5821363"/>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2" name="Rectangle 118"/>
          <p:cNvSpPr>
            <a:spLocks noChangeArrowheads="1"/>
          </p:cNvSpPr>
          <p:nvPr/>
        </p:nvSpPr>
        <p:spPr bwMode="auto">
          <a:xfrm>
            <a:off x="6215063" y="5694363"/>
            <a:ext cx="4699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MIA</a:t>
            </a:r>
            <a:endParaRPr lang="en-US" sz="2400">
              <a:solidFill>
                <a:srgbClr val="000000"/>
              </a:solidFill>
              <a:latin typeface="Tahoma" pitchFamily="34" charset="0"/>
            </a:endParaRPr>
          </a:p>
        </p:txBody>
      </p:sp>
      <p:sp>
        <p:nvSpPr>
          <p:cNvPr id="1685623" name="Freeform 119"/>
          <p:cNvSpPr>
            <a:spLocks/>
          </p:cNvSpPr>
          <p:nvPr/>
        </p:nvSpPr>
        <p:spPr bwMode="auto">
          <a:xfrm>
            <a:off x="4295775" y="2274888"/>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24" name="Freeform 120"/>
          <p:cNvSpPr>
            <a:spLocks/>
          </p:cNvSpPr>
          <p:nvPr/>
        </p:nvSpPr>
        <p:spPr bwMode="auto">
          <a:xfrm>
            <a:off x="4283075" y="2262188"/>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5" name="Freeform 121"/>
          <p:cNvSpPr>
            <a:spLocks/>
          </p:cNvSpPr>
          <p:nvPr/>
        </p:nvSpPr>
        <p:spPr bwMode="auto">
          <a:xfrm>
            <a:off x="5019675" y="2490788"/>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6" name="Rectangle 122"/>
          <p:cNvSpPr>
            <a:spLocks noChangeArrowheads="1"/>
          </p:cNvSpPr>
          <p:nvPr/>
        </p:nvSpPr>
        <p:spPr bwMode="auto">
          <a:xfrm>
            <a:off x="4452938" y="2363788"/>
            <a:ext cx="509587"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ORD</a:t>
            </a:r>
            <a:endParaRPr lang="en-US" sz="2400">
              <a:solidFill>
                <a:srgbClr val="000000"/>
              </a:solidFill>
              <a:latin typeface="Tahoma" pitchFamily="34" charset="0"/>
            </a:endParaRPr>
          </a:p>
        </p:txBody>
      </p:sp>
      <p:sp>
        <p:nvSpPr>
          <p:cNvPr id="1685627" name="Freeform 123"/>
          <p:cNvSpPr>
            <a:spLocks/>
          </p:cNvSpPr>
          <p:nvPr/>
        </p:nvSpPr>
        <p:spPr bwMode="auto">
          <a:xfrm>
            <a:off x="1181100" y="4856163"/>
            <a:ext cx="738188" cy="444500"/>
          </a:xfrm>
          <a:custGeom>
            <a:avLst/>
            <a:gdLst/>
            <a:ahLst/>
            <a:cxnLst>
              <a:cxn ang="0">
                <a:pos x="465" y="136"/>
              </a:cxn>
              <a:cxn ang="0">
                <a:pos x="441"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1" y="192"/>
              </a:cxn>
              <a:cxn ang="0">
                <a:pos x="465" y="136"/>
              </a:cxn>
            </a:cxnLst>
            <a:rect l="0" t="0" r="r" b="b"/>
            <a:pathLst>
              <a:path w="465" h="280">
                <a:moveTo>
                  <a:pt x="465" y="136"/>
                </a:moveTo>
                <a:lnTo>
                  <a:pt x="441"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1" y="192"/>
                </a:lnTo>
                <a:lnTo>
                  <a:pt x="465"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28" name="Freeform 124"/>
          <p:cNvSpPr>
            <a:spLocks/>
          </p:cNvSpPr>
          <p:nvPr/>
        </p:nvSpPr>
        <p:spPr bwMode="auto">
          <a:xfrm>
            <a:off x="1168400" y="4843463"/>
            <a:ext cx="763588" cy="469900"/>
          </a:xfrm>
          <a:custGeom>
            <a:avLst/>
            <a:gdLst/>
            <a:ahLst/>
            <a:cxnLst>
              <a:cxn ang="0">
                <a:pos x="440" y="104"/>
              </a:cxn>
              <a:cxn ang="0">
                <a:pos x="449"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9" y="200"/>
              </a:cxn>
              <a:cxn ang="0">
                <a:pos x="440" y="200"/>
              </a:cxn>
              <a:cxn ang="0">
                <a:pos x="465" y="144"/>
              </a:cxn>
              <a:cxn ang="0">
                <a:pos x="481" y="152"/>
              </a:cxn>
              <a:cxn ang="0">
                <a:pos x="457"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7" y="96"/>
              </a:cxn>
              <a:cxn ang="0">
                <a:pos x="481" y="144"/>
              </a:cxn>
            </a:cxnLst>
            <a:rect l="0" t="0" r="r" b="b"/>
            <a:pathLst>
              <a:path w="481" h="296">
                <a:moveTo>
                  <a:pt x="465" y="152"/>
                </a:moveTo>
                <a:lnTo>
                  <a:pt x="440" y="104"/>
                </a:lnTo>
                <a:lnTo>
                  <a:pt x="449" y="104"/>
                </a:lnTo>
                <a:lnTo>
                  <a:pt x="449"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9" y="200"/>
                </a:lnTo>
                <a:lnTo>
                  <a:pt x="440" y="200"/>
                </a:lnTo>
                <a:lnTo>
                  <a:pt x="440" y="200"/>
                </a:lnTo>
                <a:lnTo>
                  <a:pt x="465" y="144"/>
                </a:lnTo>
                <a:lnTo>
                  <a:pt x="465" y="144"/>
                </a:lnTo>
                <a:lnTo>
                  <a:pt x="481" y="152"/>
                </a:lnTo>
                <a:lnTo>
                  <a:pt x="481" y="152"/>
                </a:lnTo>
                <a:lnTo>
                  <a:pt x="457" y="208"/>
                </a:lnTo>
                <a:lnTo>
                  <a:pt x="457" y="208"/>
                </a:lnTo>
                <a:lnTo>
                  <a:pt x="457"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7" y="96"/>
                </a:lnTo>
                <a:lnTo>
                  <a:pt x="457" y="96"/>
                </a:lnTo>
                <a:lnTo>
                  <a:pt x="457" y="96"/>
                </a:lnTo>
                <a:lnTo>
                  <a:pt x="481" y="144"/>
                </a:lnTo>
                <a:lnTo>
                  <a:pt x="465" y="15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9" name="Freeform 125"/>
          <p:cNvSpPr>
            <a:spLocks/>
          </p:cNvSpPr>
          <p:nvPr/>
        </p:nvSpPr>
        <p:spPr bwMode="auto">
          <a:xfrm>
            <a:off x="1906588" y="5072063"/>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0" name="Rectangle 126"/>
          <p:cNvSpPr>
            <a:spLocks noChangeArrowheads="1"/>
          </p:cNvSpPr>
          <p:nvPr/>
        </p:nvSpPr>
        <p:spPr bwMode="auto">
          <a:xfrm>
            <a:off x="1350963" y="4945063"/>
            <a:ext cx="496887"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LAX</a:t>
            </a:r>
            <a:endParaRPr lang="en-US" sz="2400">
              <a:solidFill>
                <a:srgbClr val="000000"/>
              </a:solidFill>
              <a:latin typeface="Tahoma" pitchFamily="34" charset="0"/>
            </a:endParaRPr>
          </a:p>
        </p:txBody>
      </p:sp>
      <p:sp>
        <p:nvSpPr>
          <p:cNvPr id="1685631" name="Freeform 127"/>
          <p:cNvSpPr>
            <a:spLocks/>
          </p:cNvSpPr>
          <p:nvPr/>
        </p:nvSpPr>
        <p:spPr bwMode="auto">
          <a:xfrm>
            <a:off x="3430588" y="4614863"/>
            <a:ext cx="738187" cy="444500"/>
          </a:xfrm>
          <a:custGeom>
            <a:avLst/>
            <a:gdLst/>
            <a:ahLst/>
            <a:cxnLst>
              <a:cxn ang="0">
                <a:pos x="465" y="136"/>
              </a:cxn>
              <a:cxn ang="0">
                <a:pos x="441" y="88"/>
              </a:cxn>
              <a:cxn ang="0">
                <a:pos x="393" y="40"/>
              </a:cxn>
              <a:cxn ang="0">
                <a:pos x="321"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1" y="264"/>
              </a:cxn>
              <a:cxn ang="0">
                <a:pos x="393" y="240"/>
              </a:cxn>
              <a:cxn ang="0">
                <a:pos x="441" y="192"/>
              </a:cxn>
              <a:cxn ang="0">
                <a:pos x="465" y="136"/>
              </a:cxn>
            </a:cxnLst>
            <a:rect l="0" t="0" r="r" b="b"/>
            <a:pathLst>
              <a:path w="465" h="280">
                <a:moveTo>
                  <a:pt x="465" y="136"/>
                </a:moveTo>
                <a:lnTo>
                  <a:pt x="441" y="88"/>
                </a:lnTo>
                <a:lnTo>
                  <a:pt x="393" y="40"/>
                </a:lnTo>
                <a:lnTo>
                  <a:pt x="321" y="8"/>
                </a:lnTo>
                <a:lnTo>
                  <a:pt x="232" y="0"/>
                </a:lnTo>
                <a:lnTo>
                  <a:pt x="144" y="8"/>
                </a:lnTo>
                <a:lnTo>
                  <a:pt x="64" y="40"/>
                </a:lnTo>
                <a:lnTo>
                  <a:pt x="16" y="88"/>
                </a:lnTo>
                <a:lnTo>
                  <a:pt x="0" y="136"/>
                </a:lnTo>
                <a:lnTo>
                  <a:pt x="16" y="192"/>
                </a:lnTo>
                <a:lnTo>
                  <a:pt x="64" y="240"/>
                </a:lnTo>
                <a:lnTo>
                  <a:pt x="144" y="264"/>
                </a:lnTo>
                <a:lnTo>
                  <a:pt x="232" y="280"/>
                </a:lnTo>
                <a:lnTo>
                  <a:pt x="321" y="264"/>
                </a:lnTo>
                <a:lnTo>
                  <a:pt x="393" y="240"/>
                </a:lnTo>
                <a:lnTo>
                  <a:pt x="441" y="192"/>
                </a:lnTo>
                <a:lnTo>
                  <a:pt x="465"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33" name="Freeform 129"/>
          <p:cNvSpPr>
            <a:spLocks/>
          </p:cNvSpPr>
          <p:nvPr/>
        </p:nvSpPr>
        <p:spPr bwMode="auto">
          <a:xfrm>
            <a:off x="4156075" y="4830763"/>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5" name="Freeform 131"/>
          <p:cNvSpPr>
            <a:spLocks/>
          </p:cNvSpPr>
          <p:nvPr/>
        </p:nvSpPr>
        <p:spPr bwMode="auto">
          <a:xfrm>
            <a:off x="1066800" y="3559175"/>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36" name="Freeform 132"/>
          <p:cNvSpPr>
            <a:spLocks/>
          </p:cNvSpPr>
          <p:nvPr/>
        </p:nvSpPr>
        <p:spPr bwMode="auto">
          <a:xfrm>
            <a:off x="1054100" y="3546475"/>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7" name="Freeform 133"/>
          <p:cNvSpPr>
            <a:spLocks/>
          </p:cNvSpPr>
          <p:nvPr/>
        </p:nvSpPr>
        <p:spPr bwMode="auto">
          <a:xfrm>
            <a:off x="1790700" y="3775075"/>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8" name="Rectangle 134"/>
          <p:cNvSpPr>
            <a:spLocks noChangeArrowheads="1"/>
          </p:cNvSpPr>
          <p:nvPr/>
        </p:nvSpPr>
        <p:spPr bwMode="auto">
          <a:xfrm>
            <a:off x="1250950" y="3648075"/>
            <a:ext cx="4445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SFO</a:t>
            </a:r>
            <a:endParaRPr lang="en-US" sz="2400">
              <a:solidFill>
                <a:srgbClr val="000000"/>
              </a:solidFill>
              <a:latin typeface="Tahoma" pitchFamily="34" charset="0"/>
            </a:endParaRPr>
          </a:p>
        </p:txBody>
      </p:sp>
      <p:sp>
        <p:nvSpPr>
          <p:cNvPr id="1685639" name="Freeform 135"/>
          <p:cNvSpPr>
            <a:spLocks/>
          </p:cNvSpPr>
          <p:nvPr/>
        </p:nvSpPr>
        <p:spPr bwMode="auto">
          <a:xfrm>
            <a:off x="6189663" y="3673475"/>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40" name="Freeform 136"/>
          <p:cNvSpPr>
            <a:spLocks/>
          </p:cNvSpPr>
          <p:nvPr/>
        </p:nvSpPr>
        <p:spPr bwMode="auto">
          <a:xfrm>
            <a:off x="6176963" y="3660775"/>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685641" name="Freeform 137"/>
          <p:cNvSpPr>
            <a:spLocks/>
          </p:cNvSpPr>
          <p:nvPr/>
        </p:nvSpPr>
        <p:spPr bwMode="auto">
          <a:xfrm>
            <a:off x="6913563" y="3889375"/>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42" name="Rectangle 138"/>
          <p:cNvSpPr>
            <a:spLocks noChangeArrowheads="1"/>
          </p:cNvSpPr>
          <p:nvPr/>
        </p:nvSpPr>
        <p:spPr bwMode="auto">
          <a:xfrm>
            <a:off x="6354763" y="3762375"/>
            <a:ext cx="469900" cy="288925"/>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000000"/>
                </a:solidFill>
                <a:latin typeface="Times" pitchFamily="18" charset="0"/>
              </a:rPr>
              <a:t>BWI</a:t>
            </a:r>
            <a:endParaRPr lang="en-US" sz="2400" dirty="0">
              <a:solidFill>
                <a:srgbClr val="000000"/>
              </a:solidFill>
              <a:latin typeface="Tahoma" pitchFamily="34" charset="0"/>
            </a:endParaRPr>
          </a:p>
        </p:txBody>
      </p:sp>
      <p:sp>
        <p:nvSpPr>
          <p:cNvPr id="1685643" name="Freeform 139"/>
          <p:cNvSpPr>
            <a:spLocks/>
          </p:cNvSpPr>
          <p:nvPr/>
        </p:nvSpPr>
        <p:spPr bwMode="auto">
          <a:xfrm>
            <a:off x="6951663" y="1982788"/>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solidFill>
              <a:srgbClr val="000000"/>
            </a:solidFill>
            <a:round/>
            <a:headEnd/>
            <a:tailEnd/>
          </a:ln>
        </p:spPr>
        <p:txBody>
          <a:bodyPr/>
          <a:lstStyle/>
          <a:p>
            <a:endParaRPr lang="en-US"/>
          </a:p>
        </p:txBody>
      </p:sp>
      <p:sp>
        <p:nvSpPr>
          <p:cNvPr id="1685644" name="Freeform 140"/>
          <p:cNvSpPr>
            <a:spLocks/>
          </p:cNvSpPr>
          <p:nvPr/>
        </p:nvSpPr>
        <p:spPr bwMode="auto">
          <a:xfrm>
            <a:off x="6938963" y="1970088"/>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45" name="Freeform 141"/>
          <p:cNvSpPr>
            <a:spLocks/>
          </p:cNvSpPr>
          <p:nvPr/>
        </p:nvSpPr>
        <p:spPr bwMode="auto">
          <a:xfrm>
            <a:off x="7675563" y="2198688"/>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46" name="Rectangle 142"/>
          <p:cNvSpPr>
            <a:spLocks noChangeArrowheads="1"/>
          </p:cNvSpPr>
          <p:nvPr/>
        </p:nvSpPr>
        <p:spPr bwMode="auto">
          <a:xfrm>
            <a:off x="7121525" y="2071688"/>
            <a:ext cx="484188" cy="288925"/>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000000"/>
                </a:solidFill>
                <a:latin typeface="Times" pitchFamily="18" charset="0"/>
              </a:rPr>
              <a:t>PVD</a:t>
            </a:r>
            <a:endParaRPr lang="en-US" sz="2400" dirty="0">
              <a:solidFill>
                <a:srgbClr val="000000"/>
              </a:solidFill>
              <a:latin typeface="Tahoma" pitchFamily="34" charset="0"/>
            </a:endParaRPr>
          </a:p>
        </p:txBody>
      </p:sp>
      <p:sp>
        <p:nvSpPr>
          <p:cNvPr id="1685647" name="Rectangle 143"/>
          <p:cNvSpPr>
            <a:spLocks noChangeArrowheads="1"/>
          </p:cNvSpPr>
          <p:nvPr/>
        </p:nvSpPr>
        <p:spPr bwMode="auto">
          <a:xfrm>
            <a:off x="6110288" y="14493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867</a:t>
            </a:r>
            <a:endParaRPr lang="en-US" sz="2400">
              <a:solidFill>
                <a:srgbClr val="000000"/>
              </a:solidFill>
              <a:latin typeface="Tahoma" pitchFamily="34" charset="0"/>
            </a:endParaRPr>
          </a:p>
        </p:txBody>
      </p:sp>
      <p:sp>
        <p:nvSpPr>
          <p:cNvPr id="1685648" name="Rectangle 144"/>
          <p:cNvSpPr>
            <a:spLocks noChangeArrowheads="1"/>
          </p:cNvSpPr>
          <p:nvPr/>
        </p:nvSpPr>
        <p:spPr bwMode="auto">
          <a:xfrm>
            <a:off x="3965575" y="1233488"/>
            <a:ext cx="482600" cy="288925"/>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000000"/>
                </a:solidFill>
                <a:latin typeface="Times" pitchFamily="18" charset="0"/>
              </a:rPr>
              <a:t>2704</a:t>
            </a:r>
            <a:endParaRPr lang="en-US" sz="2400" dirty="0">
              <a:solidFill>
                <a:srgbClr val="000000"/>
              </a:solidFill>
              <a:latin typeface="Tahoma" pitchFamily="34" charset="0"/>
            </a:endParaRPr>
          </a:p>
        </p:txBody>
      </p:sp>
      <p:sp>
        <p:nvSpPr>
          <p:cNvPr id="1685649" name="Rectangle 145"/>
          <p:cNvSpPr>
            <a:spLocks noChangeArrowheads="1"/>
          </p:cNvSpPr>
          <p:nvPr/>
        </p:nvSpPr>
        <p:spPr bwMode="auto">
          <a:xfrm>
            <a:off x="6654621" y="2376488"/>
            <a:ext cx="365485"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187</a:t>
            </a:r>
            <a:endParaRPr lang="en-US" sz="2400" dirty="0">
              <a:solidFill>
                <a:srgbClr val="FF0000"/>
              </a:solidFill>
              <a:latin typeface="Tahoma" pitchFamily="34" charset="0"/>
            </a:endParaRPr>
          </a:p>
        </p:txBody>
      </p:sp>
      <p:sp>
        <p:nvSpPr>
          <p:cNvPr id="1685650" name="Rectangle 146"/>
          <p:cNvSpPr>
            <a:spLocks noChangeArrowheads="1"/>
          </p:cNvSpPr>
          <p:nvPr/>
        </p:nvSpPr>
        <p:spPr bwMode="auto">
          <a:xfrm>
            <a:off x="7662863" y="32543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1258</a:t>
            </a:r>
            <a:endParaRPr lang="en-US" sz="2400">
              <a:solidFill>
                <a:srgbClr val="000000"/>
              </a:solidFill>
              <a:latin typeface="Tahoma" pitchFamily="34" charset="0"/>
            </a:endParaRPr>
          </a:p>
        </p:txBody>
      </p:sp>
      <p:sp>
        <p:nvSpPr>
          <p:cNvPr id="1685651" name="Rectangle 147"/>
          <p:cNvSpPr>
            <a:spLocks noChangeArrowheads="1"/>
          </p:cNvSpPr>
          <p:nvPr/>
        </p:nvSpPr>
        <p:spPr bwMode="auto">
          <a:xfrm>
            <a:off x="5880100" y="20081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849</a:t>
            </a:r>
            <a:endParaRPr lang="en-US" sz="2400">
              <a:solidFill>
                <a:srgbClr val="000000"/>
              </a:solidFill>
              <a:latin typeface="Tahoma" pitchFamily="34" charset="0"/>
            </a:endParaRPr>
          </a:p>
        </p:txBody>
      </p:sp>
      <p:sp>
        <p:nvSpPr>
          <p:cNvPr id="1685652" name="Rectangle 148"/>
          <p:cNvSpPr>
            <a:spLocks noChangeArrowheads="1"/>
          </p:cNvSpPr>
          <p:nvPr/>
        </p:nvSpPr>
        <p:spPr bwMode="auto">
          <a:xfrm>
            <a:off x="7238821" y="2668588"/>
            <a:ext cx="365485"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144</a:t>
            </a:r>
            <a:endParaRPr lang="en-US" sz="2400" dirty="0">
              <a:solidFill>
                <a:srgbClr val="FF0000"/>
              </a:solidFill>
              <a:latin typeface="Tahoma" pitchFamily="34" charset="0"/>
            </a:endParaRPr>
          </a:p>
        </p:txBody>
      </p:sp>
      <p:sp>
        <p:nvSpPr>
          <p:cNvPr id="1685653" name="Rectangle 149"/>
          <p:cNvSpPr>
            <a:spLocks noChangeArrowheads="1"/>
          </p:cNvSpPr>
          <p:nvPr/>
        </p:nvSpPr>
        <p:spPr bwMode="auto">
          <a:xfrm>
            <a:off x="5510033" y="2643188"/>
            <a:ext cx="365485"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740</a:t>
            </a:r>
            <a:endParaRPr lang="en-US" sz="2400" dirty="0">
              <a:solidFill>
                <a:srgbClr val="FF0000"/>
              </a:solidFill>
              <a:latin typeface="Tahoma" pitchFamily="34" charset="0"/>
            </a:endParaRPr>
          </a:p>
        </p:txBody>
      </p:sp>
      <p:sp>
        <p:nvSpPr>
          <p:cNvPr id="1685654" name="Rectangle 150"/>
          <p:cNvSpPr>
            <a:spLocks noChangeArrowheads="1"/>
          </p:cNvSpPr>
          <p:nvPr/>
        </p:nvSpPr>
        <p:spPr bwMode="auto">
          <a:xfrm>
            <a:off x="4801419" y="3876675"/>
            <a:ext cx="487313"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1391</a:t>
            </a:r>
            <a:endParaRPr lang="en-US" sz="2400" dirty="0">
              <a:solidFill>
                <a:srgbClr val="FF0000"/>
              </a:solidFill>
              <a:latin typeface="Tahoma" pitchFamily="34" charset="0"/>
            </a:endParaRPr>
          </a:p>
        </p:txBody>
      </p:sp>
      <p:sp>
        <p:nvSpPr>
          <p:cNvPr id="1685655" name="Rectangle 151"/>
          <p:cNvSpPr>
            <a:spLocks noChangeArrowheads="1"/>
          </p:cNvSpPr>
          <p:nvPr/>
        </p:nvSpPr>
        <p:spPr bwMode="auto">
          <a:xfrm>
            <a:off x="6337121" y="3305175"/>
            <a:ext cx="365485"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184</a:t>
            </a:r>
            <a:endParaRPr lang="en-US" sz="2400" dirty="0">
              <a:solidFill>
                <a:srgbClr val="FF0000"/>
              </a:solidFill>
              <a:latin typeface="Tahoma" pitchFamily="34" charset="0"/>
            </a:endParaRPr>
          </a:p>
        </p:txBody>
      </p:sp>
      <p:sp>
        <p:nvSpPr>
          <p:cNvPr id="1685656" name="Rectangle 152"/>
          <p:cNvSpPr>
            <a:spLocks noChangeArrowheads="1"/>
          </p:cNvSpPr>
          <p:nvPr/>
        </p:nvSpPr>
        <p:spPr bwMode="auto">
          <a:xfrm>
            <a:off x="6389688" y="4703763"/>
            <a:ext cx="361950" cy="288925"/>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000000"/>
                </a:solidFill>
                <a:latin typeface="Times" pitchFamily="18" charset="0"/>
              </a:rPr>
              <a:t>946</a:t>
            </a:r>
            <a:endParaRPr lang="en-US" sz="2400" dirty="0">
              <a:solidFill>
                <a:srgbClr val="000000"/>
              </a:solidFill>
              <a:latin typeface="Tahoma" pitchFamily="34" charset="0"/>
            </a:endParaRPr>
          </a:p>
        </p:txBody>
      </p:sp>
      <p:sp>
        <p:nvSpPr>
          <p:cNvPr id="1685657" name="Rectangle 153"/>
          <p:cNvSpPr>
            <a:spLocks noChangeArrowheads="1"/>
          </p:cNvSpPr>
          <p:nvPr/>
        </p:nvSpPr>
        <p:spPr bwMode="auto">
          <a:xfrm>
            <a:off x="6784207" y="4308475"/>
            <a:ext cx="487313"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1090</a:t>
            </a:r>
            <a:endParaRPr lang="en-US" sz="2400" dirty="0">
              <a:solidFill>
                <a:srgbClr val="FF0000"/>
              </a:solidFill>
              <a:latin typeface="Tahoma" pitchFamily="34" charset="0"/>
            </a:endParaRPr>
          </a:p>
        </p:txBody>
      </p:sp>
      <p:sp>
        <p:nvSpPr>
          <p:cNvPr id="1685658" name="Rectangle 154"/>
          <p:cNvSpPr>
            <a:spLocks noChangeArrowheads="1"/>
          </p:cNvSpPr>
          <p:nvPr/>
        </p:nvSpPr>
        <p:spPr bwMode="auto">
          <a:xfrm>
            <a:off x="4664075" y="5389563"/>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1121</a:t>
            </a:r>
            <a:endParaRPr lang="en-US" sz="2400">
              <a:solidFill>
                <a:srgbClr val="000000"/>
              </a:solidFill>
              <a:latin typeface="Tahoma" pitchFamily="34" charset="0"/>
            </a:endParaRPr>
          </a:p>
        </p:txBody>
      </p:sp>
      <p:sp>
        <p:nvSpPr>
          <p:cNvPr id="1685659" name="Rectangle 155"/>
          <p:cNvSpPr>
            <a:spLocks noChangeArrowheads="1"/>
          </p:cNvSpPr>
          <p:nvPr/>
        </p:nvSpPr>
        <p:spPr bwMode="auto">
          <a:xfrm>
            <a:off x="3646488" y="6024563"/>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2342</a:t>
            </a:r>
            <a:endParaRPr lang="en-US" sz="2400">
              <a:solidFill>
                <a:srgbClr val="000000"/>
              </a:solidFill>
              <a:latin typeface="Tahoma" pitchFamily="34" charset="0"/>
            </a:endParaRPr>
          </a:p>
        </p:txBody>
      </p:sp>
      <p:sp>
        <p:nvSpPr>
          <p:cNvPr id="1685660" name="Rectangle 156"/>
          <p:cNvSpPr>
            <a:spLocks noChangeArrowheads="1"/>
          </p:cNvSpPr>
          <p:nvPr/>
        </p:nvSpPr>
        <p:spPr bwMode="auto">
          <a:xfrm>
            <a:off x="3021832" y="2898775"/>
            <a:ext cx="487313"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1846</a:t>
            </a:r>
            <a:endParaRPr lang="en-US" sz="2400" dirty="0">
              <a:solidFill>
                <a:srgbClr val="FF0000"/>
              </a:solidFill>
              <a:latin typeface="Tahoma" pitchFamily="34" charset="0"/>
            </a:endParaRPr>
          </a:p>
        </p:txBody>
      </p:sp>
      <p:sp>
        <p:nvSpPr>
          <p:cNvPr id="1685661" name="Rectangle 157"/>
          <p:cNvSpPr>
            <a:spLocks noChangeArrowheads="1"/>
          </p:cNvSpPr>
          <p:nvPr/>
        </p:nvSpPr>
        <p:spPr bwMode="auto">
          <a:xfrm>
            <a:off x="5181600" y="29622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621</a:t>
            </a:r>
            <a:endParaRPr lang="en-US" sz="2400">
              <a:solidFill>
                <a:srgbClr val="000000"/>
              </a:solidFill>
              <a:latin typeface="Tahoma" pitchFamily="34" charset="0"/>
            </a:endParaRPr>
          </a:p>
        </p:txBody>
      </p:sp>
      <p:sp>
        <p:nvSpPr>
          <p:cNvPr id="1685662" name="Rectangle 158"/>
          <p:cNvSpPr>
            <a:spLocks noChangeArrowheads="1"/>
          </p:cNvSpPr>
          <p:nvPr/>
        </p:nvSpPr>
        <p:spPr bwMode="auto">
          <a:xfrm>
            <a:off x="4203700" y="34575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802</a:t>
            </a:r>
            <a:endParaRPr lang="en-US" sz="2400">
              <a:solidFill>
                <a:srgbClr val="000000"/>
              </a:solidFill>
              <a:latin typeface="Tahoma" pitchFamily="34" charset="0"/>
            </a:endParaRPr>
          </a:p>
        </p:txBody>
      </p:sp>
      <p:sp>
        <p:nvSpPr>
          <p:cNvPr id="1685663" name="Rectangle 159"/>
          <p:cNvSpPr>
            <a:spLocks noChangeArrowheads="1"/>
          </p:cNvSpPr>
          <p:nvPr/>
        </p:nvSpPr>
        <p:spPr bwMode="auto">
          <a:xfrm>
            <a:off x="2287588" y="40798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1464</a:t>
            </a:r>
            <a:endParaRPr lang="en-US" sz="2400">
              <a:solidFill>
                <a:srgbClr val="000000"/>
              </a:solidFill>
              <a:latin typeface="Tahoma" pitchFamily="34" charset="0"/>
            </a:endParaRPr>
          </a:p>
        </p:txBody>
      </p:sp>
      <p:sp>
        <p:nvSpPr>
          <p:cNvPr id="1685664" name="Rectangle 160"/>
          <p:cNvSpPr>
            <a:spLocks noChangeArrowheads="1"/>
          </p:cNvSpPr>
          <p:nvPr/>
        </p:nvSpPr>
        <p:spPr bwMode="auto">
          <a:xfrm>
            <a:off x="2374132" y="4945063"/>
            <a:ext cx="487313" cy="292388"/>
          </a:xfrm>
          <a:prstGeom prst="rect">
            <a:avLst/>
          </a:prstGeom>
          <a:noFill/>
          <a:ln w="9525">
            <a:noFill/>
            <a:miter lim="800000"/>
            <a:headEnd/>
            <a:tailEnd/>
          </a:ln>
        </p:spPr>
        <p:txBody>
          <a:bodyPr wrap="none" lIns="0" tIns="0" rIns="0" bIns="0">
            <a:spAutoFit/>
          </a:bodyPr>
          <a:lstStyle/>
          <a:p>
            <a:pPr algn="ctr" eaLnBrk="1" hangingPunct="1"/>
            <a:r>
              <a:rPr lang="en-US" sz="1900" dirty="0">
                <a:solidFill>
                  <a:srgbClr val="FF0000"/>
                </a:solidFill>
                <a:latin typeface="Times" pitchFamily="18" charset="0"/>
              </a:rPr>
              <a:t>1235</a:t>
            </a:r>
            <a:endParaRPr lang="en-US" sz="2400" dirty="0">
              <a:solidFill>
                <a:srgbClr val="FF0000"/>
              </a:solidFill>
              <a:latin typeface="Tahoma" pitchFamily="34" charset="0"/>
            </a:endParaRPr>
          </a:p>
        </p:txBody>
      </p:sp>
      <p:sp>
        <p:nvSpPr>
          <p:cNvPr id="1685665" name="Rectangle 161"/>
          <p:cNvSpPr>
            <a:spLocks noChangeArrowheads="1"/>
          </p:cNvSpPr>
          <p:nvPr/>
        </p:nvSpPr>
        <p:spPr bwMode="auto">
          <a:xfrm>
            <a:off x="1457325" y="42576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337</a:t>
            </a:r>
            <a:endParaRPr lang="en-US" sz="2400">
              <a:solidFill>
                <a:srgbClr val="000000"/>
              </a:solidFill>
              <a:latin typeface="Tahoma" pitchFamily="34" charset="0"/>
            </a:endParaRPr>
          </a:p>
        </p:txBody>
      </p:sp>
      <p:sp>
        <p:nvSpPr>
          <p:cNvPr id="1685506" name="Rectangle 2"/>
          <p:cNvSpPr>
            <a:spLocks noGrp="1" noChangeArrowheads="1"/>
          </p:cNvSpPr>
          <p:nvPr>
            <p:ph type="title"/>
          </p:nvPr>
        </p:nvSpPr>
        <p:spPr>
          <a:xfrm>
            <a:off x="3487168" y="134144"/>
            <a:ext cx="3432176" cy="952500"/>
          </a:xfrm>
          <a:solidFill>
            <a:srgbClr val="000000"/>
          </a:solidFill>
          <a:ln>
            <a:solidFill>
              <a:schemeClr val="bg1"/>
            </a:solidFill>
          </a:ln>
        </p:spPr>
        <p:txBody>
          <a:bodyPr/>
          <a:lstStyle/>
          <a:p>
            <a:r>
              <a:rPr lang="en-US" sz="2400" dirty="0">
                <a:solidFill>
                  <a:srgbClr val="FFFF00"/>
                </a:solidFill>
                <a:effectLst/>
              </a:rPr>
              <a:t>Dijkstra’s Example starting at JFK</a:t>
            </a:r>
          </a:p>
        </p:txBody>
      </p:sp>
      <p:sp>
        <p:nvSpPr>
          <p:cNvPr id="168" name="Freeform 5"/>
          <p:cNvSpPr>
            <a:spLocks/>
          </p:cNvSpPr>
          <p:nvPr/>
        </p:nvSpPr>
        <p:spPr bwMode="auto">
          <a:xfrm>
            <a:off x="3352800" y="4419600"/>
            <a:ext cx="939800" cy="776287"/>
          </a:xfrm>
          <a:custGeom>
            <a:avLst/>
            <a:gdLst/>
            <a:ahLst/>
            <a:cxnLst>
              <a:cxn ang="0">
                <a:pos x="552" y="368"/>
              </a:cxn>
              <a:cxn ang="0">
                <a:pos x="592" y="280"/>
              </a:cxn>
              <a:cxn ang="0">
                <a:pos x="592"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1"/>
              </a:cxn>
              <a:cxn ang="0">
                <a:pos x="256" y="489"/>
              </a:cxn>
              <a:cxn ang="0">
                <a:pos x="384" y="489"/>
              </a:cxn>
              <a:cxn ang="0">
                <a:pos x="472" y="433"/>
              </a:cxn>
              <a:cxn ang="0">
                <a:pos x="552" y="368"/>
              </a:cxn>
            </a:cxnLst>
            <a:rect l="0" t="0" r="r" b="b"/>
            <a:pathLst>
              <a:path w="592" h="489">
                <a:moveTo>
                  <a:pt x="552" y="368"/>
                </a:moveTo>
                <a:lnTo>
                  <a:pt x="592" y="280"/>
                </a:lnTo>
                <a:lnTo>
                  <a:pt x="592"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1"/>
                </a:lnTo>
                <a:lnTo>
                  <a:pt x="256" y="489"/>
                </a:lnTo>
                <a:lnTo>
                  <a:pt x="384" y="489"/>
                </a:lnTo>
                <a:lnTo>
                  <a:pt x="472" y="433"/>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632" name="Freeform 128"/>
          <p:cNvSpPr>
            <a:spLocks/>
          </p:cNvSpPr>
          <p:nvPr/>
        </p:nvSpPr>
        <p:spPr bwMode="auto">
          <a:xfrm>
            <a:off x="3417888" y="4602163"/>
            <a:ext cx="763587" cy="469900"/>
          </a:xfrm>
          <a:custGeom>
            <a:avLst/>
            <a:gdLst/>
            <a:ahLst/>
            <a:cxnLst>
              <a:cxn ang="0">
                <a:pos x="441" y="104"/>
              </a:cxn>
              <a:cxn ang="0">
                <a:pos x="449" y="104"/>
              </a:cxn>
              <a:cxn ang="0">
                <a:pos x="401" y="56"/>
              </a:cxn>
              <a:cxn ang="0">
                <a:pos x="329" y="24"/>
              </a:cxn>
              <a:cxn ang="0">
                <a:pos x="329"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9" y="264"/>
              </a:cxn>
              <a:cxn ang="0">
                <a:pos x="329" y="264"/>
              </a:cxn>
              <a:cxn ang="0">
                <a:pos x="401" y="248"/>
              </a:cxn>
              <a:cxn ang="0">
                <a:pos x="449" y="200"/>
              </a:cxn>
              <a:cxn ang="0">
                <a:pos x="441" y="200"/>
              </a:cxn>
              <a:cxn ang="0">
                <a:pos x="465" y="144"/>
              </a:cxn>
              <a:cxn ang="0">
                <a:pos x="481" y="152"/>
              </a:cxn>
              <a:cxn ang="0">
                <a:pos x="457" y="208"/>
              </a:cxn>
              <a:cxn ang="0">
                <a:pos x="409" y="256"/>
              </a:cxn>
              <a:cxn ang="0">
                <a:pos x="409" y="256"/>
              </a:cxn>
              <a:cxn ang="0">
                <a:pos x="337"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9" y="8"/>
              </a:cxn>
              <a:cxn ang="0">
                <a:pos x="409" y="40"/>
              </a:cxn>
              <a:cxn ang="0">
                <a:pos x="409" y="48"/>
              </a:cxn>
              <a:cxn ang="0">
                <a:pos x="457" y="96"/>
              </a:cxn>
              <a:cxn ang="0">
                <a:pos x="481" y="144"/>
              </a:cxn>
            </a:cxnLst>
            <a:rect l="0" t="0" r="r" b="b"/>
            <a:pathLst>
              <a:path w="481" h="296">
                <a:moveTo>
                  <a:pt x="465" y="152"/>
                </a:moveTo>
                <a:lnTo>
                  <a:pt x="441" y="104"/>
                </a:lnTo>
                <a:lnTo>
                  <a:pt x="449" y="104"/>
                </a:lnTo>
                <a:lnTo>
                  <a:pt x="449" y="104"/>
                </a:lnTo>
                <a:lnTo>
                  <a:pt x="401" y="56"/>
                </a:lnTo>
                <a:lnTo>
                  <a:pt x="401" y="56"/>
                </a:lnTo>
                <a:lnTo>
                  <a:pt x="401" y="56"/>
                </a:lnTo>
                <a:lnTo>
                  <a:pt x="329" y="24"/>
                </a:lnTo>
                <a:lnTo>
                  <a:pt x="329" y="24"/>
                </a:lnTo>
                <a:lnTo>
                  <a:pt x="329"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9" y="264"/>
                </a:lnTo>
                <a:lnTo>
                  <a:pt x="329" y="264"/>
                </a:lnTo>
                <a:lnTo>
                  <a:pt x="329" y="264"/>
                </a:lnTo>
                <a:lnTo>
                  <a:pt x="401" y="240"/>
                </a:lnTo>
                <a:lnTo>
                  <a:pt x="401" y="248"/>
                </a:lnTo>
                <a:lnTo>
                  <a:pt x="401" y="248"/>
                </a:lnTo>
                <a:lnTo>
                  <a:pt x="449" y="200"/>
                </a:lnTo>
                <a:lnTo>
                  <a:pt x="441" y="200"/>
                </a:lnTo>
                <a:lnTo>
                  <a:pt x="441" y="200"/>
                </a:lnTo>
                <a:lnTo>
                  <a:pt x="465" y="144"/>
                </a:lnTo>
                <a:lnTo>
                  <a:pt x="465" y="144"/>
                </a:lnTo>
                <a:lnTo>
                  <a:pt x="481" y="152"/>
                </a:lnTo>
                <a:lnTo>
                  <a:pt x="481" y="152"/>
                </a:lnTo>
                <a:lnTo>
                  <a:pt x="457" y="208"/>
                </a:lnTo>
                <a:lnTo>
                  <a:pt x="457" y="208"/>
                </a:lnTo>
                <a:lnTo>
                  <a:pt x="457" y="208"/>
                </a:lnTo>
                <a:lnTo>
                  <a:pt x="409" y="256"/>
                </a:lnTo>
                <a:lnTo>
                  <a:pt x="409" y="256"/>
                </a:lnTo>
                <a:lnTo>
                  <a:pt x="409" y="256"/>
                </a:lnTo>
                <a:lnTo>
                  <a:pt x="337" y="280"/>
                </a:lnTo>
                <a:lnTo>
                  <a:pt x="337" y="280"/>
                </a:lnTo>
                <a:lnTo>
                  <a:pt x="329"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9" y="8"/>
                </a:lnTo>
                <a:lnTo>
                  <a:pt x="329" y="8"/>
                </a:lnTo>
                <a:lnTo>
                  <a:pt x="337" y="8"/>
                </a:lnTo>
                <a:lnTo>
                  <a:pt x="409" y="40"/>
                </a:lnTo>
                <a:lnTo>
                  <a:pt x="409" y="40"/>
                </a:lnTo>
                <a:lnTo>
                  <a:pt x="409" y="48"/>
                </a:lnTo>
                <a:lnTo>
                  <a:pt x="457" y="96"/>
                </a:lnTo>
                <a:lnTo>
                  <a:pt x="457" y="96"/>
                </a:lnTo>
                <a:lnTo>
                  <a:pt x="457" y="96"/>
                </a:lnTo>
                <a:lnTo>
                  <a:pt x="481" y="144"/>
                </a:lnTo>
                <a:lnTo>
                  <a:pt x="465" y="152"/>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4" name="Rectangle 130"/>
          <p:cNvSpPr>
            <a:spLocks noChangeArrowheads="1"/>
          </p:cNvSpPr>
          <p:nvPr/>
        </p:nvSpPr>
        <p:spPr bwMode="auto">
          <a:xfrm>
            <a:off x="3562350" y="4703763"/>
            <a:ext cx="538163" cy="288925"/>
          </a:xfrm>
          <a:prstGeom prst="rect">
            <a:avLst/>
          </a:prstGeom>
          <a:solidFill>
            <a:schemeClr val="tx1"/>
          </a:solidFill>
          <a:ln w="9525">
            <a:noFill/>
            <a:miter lim="800000"/>
            <a:headEnd/>
            <a:tailEnd/>
          </a:ln>
        </p:spPr>
        <p:txBody>
          <a:bodyPr wrap="none" lIns="0" tIns="0" rIns="0" bIns="0">
            <a:spAutoFit/>
          </a:bodyPr>
          <a:lstStyle/>
          <a:p>
            <a:pPr algn="ctr" eaLnBrk="1" hangingPunct="1"/>
            <a:r>
              <a:rPr lang="en-US" sz="1900" dirty="0">
                <a:solidFill>
                  <a:srgbClr val="000000"/>
                </a:solidFill>
                <a:latin typeface="Times" pitchFamily="18" charset="0"/>
              </a:rPr>
              <a:t>DFW</a:t>
            </a:r>
            <a:endParaRPr lang="en-US" sz="2400" dirty="0">
              <a:solidFill>
                <a:srgbClr val="000000"/>
              </a:solidFill>
              <a:latin typeface="Tahom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fld id="{C1D2830B-55F9-4BE2-8411-03AD892726CB}" type="slidenum">
              <a:rPr lang="en-US" smtClean="0"/>
              <a:pPr/>
              <a:t>35</a:t>
            </a:fld>
            <a:endParaRPr lang="en-US"/>
          </a:p>
        </p:txBody>
      </p:sp>
      <p:sp>
        <p:nvSpPr>
          <p:cNvPr id="16388" name="Rectangle 2"/>
          <p:cNvSpPr>
            <a:spLocks noGrp="1" noChangeArrowheads="1"/>
          </p:cNvSpPr>
          <p:nvPr>
            <p:ph type="title"/>
          </p:nvPr>
        </p:nvSpPr>
        <p:spPr>
          <a:xfrm>
            <a:off x="685800" y="228600"/>
            <a:ext cx="7772400" cy="609600"/>
          </a:xfrm>
        </p:spPr>
        <p:txBody>
          <a:bodyPr/>
          <a:lstStyle/>
          <a:p>
            <a:r>
              <a:rPr lang="en-US"/>
              <a:t>Dijkstra’s Algorithm Example</a:t>
            </a:r>
          </a:p>
        </p:txBody>
      </p:sp>
      <p:sp>
        <p:nvSpPr>
          <p:cNvPr id="16389" name="Rectangle 3"/>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0" name="Rectangle 4"/>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1"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2" name="Rectangle 6"/>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3"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4" name="Rectangle 8"/>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5"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6" name="Rectangle 10"/>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7" name="Rectangle 11"/>
          <p:cNvSpPr>
            <a:spLocks noChangeArrowheads="1"/>
          </p:cNvSpPr>
          <p:nvPr/>
        </p:nvSpPr>
        <p:spPr bwMode="auto">
          <a:xfrm>
            <a:off x="0" y="25908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6398" name="Rectangle 16"/>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6386" name="Object 15" descr="Recycled paper"/>
          <p:cNvGraphicFramePr>
            <a:graphicFrameLocks noChangeAspect="1"/>
          </p:cNvGraphicFramePr>
          <p:nvPr>
            <p:extLst>
              <p:ext uri="{D42A27DB-BD31-4B8C-83A1-F6EECF244321}">
                <p14:modId xmlns:p14="http://schemas.microsoft.com/office/powerpoint/2010/main" val="2259322865"/>
              </p:ext>
            </p:extLst>
          </p:nvPr>
        </p:nvGraphicFramePr>
        <p:xfrm>
          <a:off x="609600" y="1219200"/>
          <a:ext cx="7696200" cy="4921517"/>
        </p:xfrm>
        <a:graphic>
          <a:graphicData uri="http://schemas.openxmlformats.org/presentationml/2006/ole">
            <mc:AlternateContent xmlns:mc="http://schemas.openxmlformats.org/markup-compatibility/2006">
              <mc:Choice xmlns:v="urn:schemas-microsoft-com:vml" Requires="v">
                <p:oleObj spid="_x0000_s137350" name="Picture" r:id="rId3" imgW="6260592" imgH="3995928" progId="Word.Picture.8">
                  <p:embed/>
                </p:oleObj>
              </mc:Choice>
              <mc:Fallback>
                <p:oleObj name="Picture" r:id="rId3" imgW="6260592" imgH="3995928"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19200"/>
                        <a:ext cx="7696200" cy="4921517"/>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5" name="TextBox 14"/>
          <p:cNvSpPr txBox="1"/>
          <p:nvPr/>
        </p:nvSpPr>
        <p:spPr>
          <a:xfrm>
            <a:off x="7010400" y="6211669"/>
            <a:ext cx="1905000" cy="369332"/>
          </a:xfrm>
          <a:prstGeom prst="rect">
            <a:avLst/>
          </a:prstGeom>
          <a:solidFill>
            <a:srgbClr val="000000"/>
          </a:solidFill>
        </p:spPr>
        <p:txBody>
          <a:bodyPr wrap="square" rtlCol="0">
            <a:spAutoFit/>
          </a:bodyPr>
          <a:lstStyle/>
          <a:p>
            <a:pPr algn="ctr"/>
            <a:r>
              <a:rPr lang="en-US" dirty="0">
                <a:solidFill>
                  <a:srgbClr val="FFFF00"/>
                </a:solidFill>
              </a:rPr>
              <a:t>See Next Page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t>All Shortest Paths from Chicago</a:t>
            </a:r>
          </a:p>
        </p:txBody>
      </p:sp>
      <p:sp>
        <p:nvSpPr>
          <p:cNvPr id="43010" name="Slide Number Placeholder 4"/>
          <p:cNvSpPr>
            <a:spLocks noGrp="1"/>
          </p:cNvSpPr>
          <p:nvPr>
            <p:ph type="sldNum" sz="quarter" idx="12"/>
          </p:nvPr>
        </p:nvSpPr>
        <p:spPr>
          <a:noFill/>
        </p:spPr>
        <p:txBody>
          <a:bodyPr/>
          <a:lstStyle/>
          <a:p>
            <a:fld id="{F5C55E8B-2ED8-4FB7-89B3-0302F4D53A87}" type="slidenum">
              <a:rPr lang="en-US" smtClean="0"/>
              <a:pPr/>
              <a:t>36</a:t>
            </a:fld>
            <a:endParaRPr lang="en-US"/>
          </a:p>
        </p:txBody>
      </p:sp>
      <p:sp>
        <p:nvSpPr>
          <p:cNvPr id="43012" name="Rectangle 5"/>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3"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4"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5"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6" name="Rectangle 13"/>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1" name="Rectangle 10"/>
          <p:cNvSpPr/>
          <p:nvPr/>
        </p:nvSpPr>
        <p:spPr>
          <a:xfrm>
            <a:off x="228600" y="1828800"/>
            <a:ext cx="8686800" cy="3693319"/>
          </a:xfrm>
          <a:prstGeom prst="rect">
            <a:avLst/>
          </a:prstGeom>
        </p:spPr>
        <p:txBody>
          <a:bodyPr wrap="square">
            <a:spAutoFit/>
          </a:bodyPr>
          <a:lstStyle/>
          <a:p>
            <a:r>
              <a:rPr lang="en-US" dirty="0"/>
              <a:t>All shortest paths from Chicago are:</a:t>
            </a:r>
          </a:p>
          <a:p>
            <a:r>
              <a:rPr lang="en-US" dirty="0"/>
              <a:t>A path from Chicago to Seattle: Chicago Seattle (cost: 2097)</a:t>
            </a:r>
          </a:p>
          <a:p>
            <a:r>
              <a:rPr lang="en-US" dirty="0"/>
              <a:t>A path from Chicago to San Francisco: Chicago Denver San Francisco (cost: 2270)</a:t>
            </a:r>
          </a:p>
          <a:p>
            <a:r>
              <a:rPr lang="en-US" dirty="0"/>
              <a:t>A path from Chicago to Los Angeles: Chicago Denver Los Angeles (cost: 2018)</a:t>
            </a:r>
          </a:p>
          <a:p>
            <a:r>
              <a:rPr lang="en-US" dirty="0"/>
              <a:t>A path from Chicago to Denver: Chicago Denver (cost: 1003)</a:t>
            </a:r>
          </a:p>
          <a:p>
            <a:r>
              <a:rPr lang="en-US" dirty="0"/>
              <a:t>A path from Chicago to Kansas City: Chicago Kansas City (cost: 533)</a:t>
            </a:r>
          </a:p>
          <a:p>
            <a:r>
              <a:rPr lang="en-US" dirty="0"/>
              <a:t>A path from Chicago to Chicago: Chicago (cost: 0)</a:t>
            </a:r>
          </a:p>
          <a:p>
            <a:r>
              <a:rPr lang="en-US" dirty="0"/>
              <a:t>A path from Chicago to Boston: Chicago Boston (cost: 983)</a:t>
            </a:r>
          </a:p>
          <a:p>
            <a:r>
              <a:rPr lang="en-US" dirty="0"/>
              <a:t>A path from Chicago to New York: Chicago New York (cost: 787)</a:t>
            </a:r>
          </a:p>
          <a:p>
            <a:r>
              <a:rPr lang="en-US" dirty="0"/>
              <a:t>A path from Chicago to Atlanta: Chicago Kansas City Atlanta (cost: 1397)</a:t>
            </a:r>
          </a:p>
          <a:p>
            <a:r>
              <a:rPr lang="en-US" dirty="0"/>
              <a:t>A path from Chicago to Miami: Chicago Kansas City Atlanta Miami (cost: 2058)</a:t>
            </a:r>
          </a:p>
          <a:p>
            <a:r>
              <a:rPr lang="en-US" dirty="0"/>
              <a:t>A path from Chicago to Dallas: Chicago Kansas City Dallas (cost: 1029)</a:t>
            </a:r>
          </a:p>
          <a:p>
            <a:r>
              <a:rPr lang="en-US" dirty="0"/>
              <a:t>A path from Chicago to Houston: Chicago Kansas City Dallas Houston (cost: 1268)</a:t>
            </a:r>
          </a:p>
        </p:txBody>
      </p:sp>
      <p:sp>
        <p:nvSpPr>
          <p:cNvPr id="10" name="TextBox 9"/>
          <p:cNvSpPr txBox="1"/>
          <p:nvPr/>
        </p:nvSpPr>
        <p:spPr>
          <a:xfrm>
            <a:off x="7010400" y="5867400"/>
            <a:ext cx="1905000" cy="369332"/>
          </a:xfrm>
          <a:prstGeom prst="rect">
            <a:avLst/>
          </a:prstGeom>
          <a:solidFill>
            <a:srgbClr val="000000"/>
          </a:solidFill>
        </p:spPr>
        <p:txBody>
          <a:bodyPr wrap="square" rtlCol="0">
            <a:spAutoFit/>
          </a:bodyPr>
          <a:lstStyle/>
          <a:p>
            <a:pPr algn="ctr"/>
            <a:r>
              <a:rPr lang="en-US" dirty="0">
                <a:solidFill>
                  <a:srgbClr val="FFFF00"/>
                </a:solidFill>
              </a:rPr>
              <a:t>See Next Page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534400" cy="1143000"/>
          </a:xfrm>
        </p:spPr>
        <p:txBody>
          <a:bodyPr/>
          <a:lstStyle/>
          <a:p>
            <a:r>
              <a:rPr lang="en-US" sz="3600" dirty="0"/>
              <a:t>Edge Array for the Previous Map</a:t>
            </a:r>
          </a:p>
        </p:txBody>
      </p:sp>
      <p:sp>
        <p:nvSpPr>
          <p:cNvPr id="38915" name="Rectangle 3"/>
          <p:cNvSpPr>
            <a:spLocks noGrp="1" noChangeArrowheads="1"/>
          </p:cNvSpPr>
          <p:nvPr>
            <p:ph idx="1"/>
          </p:nvPr>
        </p:nvSpPr>
        <p:spPr>
          <a:xfrm>
            <a:off x="533400" y="1447800"/>
            <a:ext cx="8077200" cy="4743450"/>
          </a:xfrm>
        </p:spPr>
        <p:txBody>
          <a:bodyPr/>
          <a:lstStyle/>
          <a:p>
            <a:pPr>
              <a:buNone/>
            </a:pPr>
            <a:r>
              <a:rPr lang="en-US" sz="2000" dirty="0" err="1"/>
              <a:t>int</a:t>
            </a:r>
            <a:r>
              <a:rPr lang="en-US" sz="2000" dirty="0"/>
              <a:t> [ ][ ] edges = { {0, 1, 807}, {0, 3, 1331}, {0, 5, 2097},{1, 0, 807}, {1, 2, 381}, {1, 3, 1267}, {2, 1, 381}, {2, 3, 1015}, {2, 4, 1663}, {2, 10, 1435}, {3, 0, 1331}, {3, 2, 1015}, {3, 4, 599}, {3, 5, 1003}, {4, 2, 1663}, {4, 3, 599}, {4, 5, 533}, {4, 7, 1260},{4, 8, 864}, {4, 10, 496}, {5, 0, 2097}, {5, 3, 1003},  {5, 4, 533},{5, 6, 983}, {5, 7, 787}, {6, 5, 983}, {6, 7, 214},{7, 4, 1260}, {7, 5, 787}, {7, 6, 214}, {8, 4, 864}, {8, 7, 888}, {8, 9, 661}, {8, 10, 781}, {8, 11, 810}, {9, 8, 661}, {9, 11, 1187}, {10, 2, 1435}, {10, 4, 496}, {10, 8, 781}, {10, 11, 239},{11, 8, 810}, {11, 9, 1187}, {11, 10, 239} };</a:t>
            </a:r>
          </a:p>
          <a:p>
            <a:pPr>
              <a:buNone/>
            </a:pPr>
            <a:endParaRPr lang="en-US" sz="1800" dirty="0"/>
          </a:p>
          <a:p>
            <a:pPr>
              <a:buNone/>
            </a:pPr>
            <a:r>
              <a:rPr lang="en-US" sz="2400" dirty="0"/>
              <a:t>Where</a:t>
            </a:r>
          </a:p>
          <a:p>
            <a:pPr>
              <a:buNone/>
            </a:pPr>
            <a:r>
              <a:rPr lang="en-US" sz="2400" dirty="0"/>
              <a:t>String vertices [ ] = {"Seattle", "San Francisco", "Los Angeles", "Denver", "Kansas City", "Chicago", "Boston", "New York", "Atlanta", "Miami", "Dallas", "Houston"};</a:t>
            </a:r>
          </a:p>
        </p:txBody>
      </p:sp>
      <p:sp>
        <p:nvSpPr>
          <p:cNvPr id="28676" name="Slide Number Placeholder 4"/>
          <p:cNvSpPr>
            <a:spLocks noGrp="1"/>
          </p:cNvSpPr>
          <p:nvPr>
            <p:ph type="sldNum" sz="quarter" idx="11"/>
          </p:nvPr>
        </p:nvSpPr>
        <p:spPr>
          <a:noFill/>
        </p:spPr>
        <p:txBody>
          <a:bodyPr/>
          <a:lstStyle/>
          <a:p>
            <a:fld id="{B86A7D16-9277-43C7-8DD4-DFC0BF6AE999}" type="slidenum">
              <a:rPr lang="en-US" smtClean="0"/>
              <a:pPr/>
              <a:t>37</a:t>
            </a:fld>
            <a:endParaRPr lang="en-US"/>
          </a:p>
        </p:txBody>
      </p:sp>
      <p:sp>
        <p:nvSpPr>
          <p:cNvPr id="28677"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78"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79"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80"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52314F1-D5D1-420B-9216-534947C938E4}" type="datetime1">
              <a:rPr lang="en-US"/>
              <a:pPr/>
              <a:t>11/18/2017</a:t>
            </a:fld>
            <a:endParaRPr lang="en-US"/>
          </a:p>
        </p:txBody>
      </p:sp>
      <p:sp>
        <p:nvSpPr>
          <p:cNvPr id="6" name="Slide Number Placeholder 5"/>
          <p:cNvSpPr>
            <a:spLocks noGrp="1"/>
          </p:cNvSpPr>
          <p:nvPr>
            <p:ph type="sldNum" sz="quarter" idx="12"/>
          </p:nvPr>
        </p:nvSpPr>
        <p:spPr/>
        <p:txBody>
          <a:bodyPr/>
          <a:lstStyle/>
          <a:p>
            <a:fld id="{B740AC55-3908-40DE-9FB9-D22DC044C86F}" type="slidenum">
              <a:rPr lang="en-US"/>
              <a:pPr/>
              <a:t>38</a:t>
            </a:fld>
            <a:endParaRPr lang="en-US"/>
          </a:p>
        </p:txBody>
      </p:sp>
      <p:sp>
        <p:nvSpPr>
          <p:cNvPr id="1652738" name="Rectangle 2"/>
          <p:cNvSpPr>
            <a:spLocks noGrp="1" noChangeArrowheads="1"/>
          </p:cNvSpPr>
          <p:nvPr>
            <p:ph type="title"/>
          </p:nvPr>
        </p:nvSpPr>
        <p:spPr>
          <a:xfrm>
            <a:off x="457200" y="277813"/>
            <a:ext cx="8229600" cy="1031875"/>
          </a:xfrm>
        </p:spPr>
        <p:txBody>
          <a:bodyPr/>
          <a:lstStyle/>
          <a:p>
            <a:r>
              <a:rPr lang="en-US" sz="4000" dirty="0"/>
              <a:t>Dijkstra’s Algorithm Implementation</a:t>
            </a:r>
          </a:p>
        </p:txBody>
      </p:sp>
      <p:sp>
        <p:nvSpPr>
          <p:cNvPr id="1652739" name="Rectangle 3"/>
          <p:cNvSpPr>
            <a:spLocks noGrp="1" noChangeArrowheads="1"/>
          </p:cNvSpPr>
          <p:nvPr>
            <p:ph type="body" idx="1"/>
          </p:nvPr>
        </p:nvSpPr>
        <p:spPr>
          <a:xfrm>
            <a:off x="381000" y="1295400"/>
            <a:ext cx="3657600" cy="4648200"/>
          </a:xfrm>
        </p:spPr>
        <p:txBody>
          <a:bodyPr/>
          <a:lstStyle/>
          <a:p>
            <a:pPr>
              <a:lnSpc>
                <a:spcPct val="90000"/>
              </a:lnSpc>
            </a:pPr>
            <a:r>
              <a:rPr lang="en-US" sz="2400" dirty="0"/>
              <a:t>A priority queue stores the vertices outside the cloud</a:t>
            </a:r>
          </a:p>
          <a:p>
            <a:pPr lvl="1">
              <a:lnSpc>
                <a:spcPct val="90000"/>
              </a:lnSpc>
            </a:pPr>
            <a:r>
              <a:rPr lang="en-US" sz="2000" dirty="0"/>
              <a:t>Key: distance</a:t>
            </a:r>
          </a:p>
          <a:p>
            <a:pPr lvl="1">
              <a:lnSpc>
                <a:spcPct val="90000"/>
              </a:lnSpc>
            </a:pPr>
            <a:r>
              <a:rPr lang="en-US" sz="2000" dirty="0"/>
              <a:t>Element: vertex</a:t>
            </a:r>
          </a:p>
          <a:p>
            <a:pPr>
              <a:lnSpc>
                <a:spcPct val="90000"/>
              </a:lnSpc>
            </a:pPr>
            <a:r>
              <a:rPr lang="en-US" sz="2400" dirty="0"/>
              <a:t>Locator-based methods</a:t>
            </a:r>
          </a:p>
          <a:p>
            <a:pPr lvl="1">
              <a:lnSpc>
                <a:spcPct val="90000"/>
              </a:lnSpc>
            </a:pPr>
            <a:r>
              <a:rPr lang="en-US" sz="2000" b="1" i="1" dirty="0">
                <a:solidFill>
                  <a:srgbClr val="FFFF00"/>
                </a:solidFill>
                <a:latin typeface="Times New Roman" pitchFamily="18" charset="0"/>
              </a:rPr>
              <a:t>insert</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k,e</a:t>
            </a:r>
            <a:r>
              <a:rPr lang="en-US" sz="2000" dirty="0">
                <a:solidFill>
                  <a:srgbClr val="FFFF00"/>
                </a:solidFill>
                <a:latin typeface="Times New Roman" pitchFamily="18" charset="0"/>
              </a:rPr>
              <a:t>)</a:t>
            </a:r>
            <a:r>
              <a:rPr lang="en-US" sz="2000" dirty="0">
                <a:solidFill>
                  <a:schemeClr val="accent2"/>
                </a:solidFill>
                <a:latin typeface="Times New Roman" pitchFamily="18" charset="0"/>
              </a:rPr>
              <a:t> </a:t>
            </a:r>
            <a:r>
              <a:rPr lang="en-US" sz="2000" dirty="0"/>
              <a:t>returns a locator </a:t>
            </a:r>
          </a:p>
          <a:p>
            <a:pPr lvl="1">
              <a:lnSpc>
                <a:spcPct val="90000"/>
              </a:lnSpc>
            </a:pPr>
            <a:r>
              <a:rPr lang="en-US" sz="2000" b="1" i="1" dirty="0" err="1">
                <a:solidFill>
                  <a:srgbClr val="FFFF00"/>
                </a:solidFill>
                <a:latin typeface="Times New Roman" pitchFamily="18" charset="0"/>
              </a:rPr>
              <a:t>replaceKey</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l,k</a:t>
            </a:r>
            <a:r>
              <a:rPr lang="en-US" sz="2000" dirty="0">
                <a:solidFill>
                  <a:srgbClr val="FFFF00"/>
                </a:solidFill>
                <a:latin typeface="Times New Roman" pitchFamily="18" charset="0"/>
              </a:rPr>
              <a:t>)</a:t>
            </a:r>
            <a:r>
              <a:rPr lang="en-US" sz="2000" dirty="0"/>
              <a:t> changes the key of an item</a:t>
            </a:r>
          </a:p>
          <a:p>
            <a:pPr>
              <a:lnSpc>
                <a:spcPct val="90000"/>
              </a:lnSpc>
            </a:pPr>
            <a:r>
              <a:rPr lang="en-US" sz="2400" dirty="0"/>
              <a:t>One stores two labels with each vertex:</a:t>
            </a:r>
          </a:p>
          <a:p>
            <a:pPr lvl="1">
              <a:lnSpc>
                <a:spcPct val="90000"/>
              </a:lnSpc>
            </a:pPr>
            <a:r>
              <a:rPr lang="en-US" sz="2000" dirty="0"/>
              <a:t>Distance (d(v) label)</a:t>
            </a:r>
          </a:p>
          <a:p>
            <a:pPr lvl="1">
              <a:lnSpc>
                <a:spcPct val="90000"/>
              </a:lnSpc>
            </a:pPr>
            <a:r>
              <a:rPr lang="en-US" sz="2000" dirty="0"/>
              <a:t>Locator in priority queue</a:t>
            </a:r>
          </a:p>
        </p:txBody>
      </p:sp>
      <p:sp>
        <p:nvSpPr>
          <p:cNvPr id="1652740" name="Text Box 4"/>
          <p:cNvSpPr txBox="1">
            <a:spLocks noChangeArrowheads="1"/>
          </p:cNvSpPr>
          <p:nvPr/>
        </p:nvSpPr>
        <p:spPr bwMode="auto">
          <a:xfrm>
            <a:off x="4191000" y="1447800"/>
            <a:ext cx="4514850" cy="4816475"/>
          </a:xfrm>
          <a:prstGeom prst="rect">
            <a:avLst/>
          </a:prstGeom>
          <a:solidFill>
            <a:schemeClr val="accent4">
              <a:lumMod val="10000"/>
            </a:schemeClr>
          </a:solidFill>
          <a:ln w="38100">
            <a:solidFill>
              <a:srgbClr val="EF0129"/>
            </a:solidFill>
            <a:miter lim="800000"/>
            <a:headEnd/>
            <a:tailEnd/>
          </a:ln>
          <a:effectLst/>
        </p:spPr>
        <p:txBody>
          <a:bodyPr>
            <a:spAutoFit/>
          </a:bodyPr>
          <a:lstStyle/>
          <a:p>
            <a:pPr defTabSz="228600" eaLnBrk="1" hangingPunct="1">
              <a:lnSpc>
                <a:spcPct val="95000"/>
              </a:lnSpc>
              <a:buClr>
                <a:schemeClr val="hlink"/>
              </a:buClr>
              <a:buSzPct val="110000"/>
              <a:buFont typeface="Wingdings" pitchFamily="2" charset="2"/>
              <a:buNone/>
            </a:pPr>
            <a:r>
              <a:rPr lang="en-US" b="1" dirty="0">
                <a:solidFill>
                  <a:srgbClr val="FFFF00"/>
                </a:solidFill>
                <a:latin typeface="Times New Roman" pitchFamily="18" charset="0"/>
              </a:rPr>
              <a:t>Algorithm</a:t>
            </a:r>
            <a:r>
              <a:rPr lang="en-US" dirty="0">
                <a:solidFill>
                  <a:srgbClr val="FFFF00"/>
                </a:solidFill>
                <a:latin typeface="Times New Roman" pitchFamily="18" charset="0"/>
              </a:rPr>
              <a:t> </a:t>
            </a:r>
            <a:r>
              <a:rPr lang="en-US" b="1" i="1" dirty="0" err="1">
                <a:solidFill>
                  <a:srgbClr val="FFFF00"/>
                </a:solidFill>
                <a:latin typeface="Times New Roman" pitchFamily="18" charset="0"/>
              </a:rPr>
              <a:t>DijkstraDistances</a:t>
            </a:r>
            <a:r>
              <a:rPr lang="en-US" dirty="0">
                <a:solidFill>
                  <a:srgbClr val="FFFF00"/>
                </a:solidFill>
                <a:latin typeface="Times New Roman" pitchFamily="18" charset="0"/>
              </a:rPr>
              <a:t>(</a:t>
            </a:r>
            <a:r>
              <a:rPr lang="en-US" b="1" i="1" dirty="0">
                <a:solidFill>
                  <a:srgbClr val="FFFF00"/>
                </a:solidFill>
                <a:latin typeface="Times New Roman" pitchFamily="18" charset="0"/>
              </a:rPr>
              <a:t>G, s</a:t>
            </a:r>
            <a:r>
              <a:rPr lang="en-US" dirty="0">
                <a:solidFill>
                  <a:srgbClr val="FFFF00"/>
                </a:solidFill>
                <a:latin typeface="Times New Roman" pitchFamily="18" charset="0"/>
              </a:rPr>
              <a:t>)</a:t>
            </a:r>
          </a:p>
          <a:p>
            <a:pPr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a:t>
            </a:r>
            <a:r>
              <a:rPr lang="en-US" b="1" i="1" dirty="0">
                <a:solidFill>
                  <a:srgbClr val="FFFF00"/>
                </a:solidFill>
                <a:latin typeface="Times New Roman" pitchFamily="18" charset="0"/>
              </a:rPr>
              <a:t>Q </a:t>
            </a:r>
            <a:r>
              <a:rPr lang="en-US" dirty="0">
                <a:solidFill>
                  <a:srgbClr val="FFFF00"/>
                </a:solidFill>
                <a:latin typeface="Times New Roman" pitchFamily="18" charset="0"/>
                <a:sym typeface="Symbol" pitchFamily="18" charset="2"/>
              </a:rPr>
              <a:t></a:t>
            </a:r>
            <a:r>
              <a:rPr lang="en-US" b="1" i="1" dirty="0">
                <a:solidFill>
                  <a:srgbClr val="FFFF00"/>
                </a:solidFill>
                <a:latin typeface="Times New Roman" pitchFamily="18" charset="0"/>
                <a:sym typeface="Symbol" pitchFamily="18" charset="2"/>
              </a:rPr>
              <a:t> </a:t>
            </a:r>
            <a:r>
              <a:rPr lang="en-US" dirty="0">
                <a:solidFill>
                  <a:srgbClr val="FFFF00"/>
                </a:solidFill>
                <a:latin typeface="Times New Roman" pitchFamily="18" charset="0"/>
                <a:sym typeface="Symbol" pitchFamily="18" charset="2"/>
              </a:rPr>
              <a:t>new heap-based priority queue</a:t>
            </a:r>
          </a:p>
          <a:p>
            <a:pPr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a:t>
            </a:r>
            <a:r>
              <a:rPr lang="en-US" b="1" dirty="0">
                <a:solidFill>
                  <a:srgbClr val="FFFF00"/>
                </a:solidFill>
                <a:latin typeface="Times New Roman" pitchFamily="18" charset="0"/>
              </a:rPr>
              <a:t>for all </a:t>
            </a:r>
            <a:r>
              <a:rPr lang="en-US" dirty="0">
                <a:solidFill>
                  <a:srgbClr val="FFFF00"/>
                </a:solidFill>
                <a:latin typeface="Times New Roman" pitchFamily="18" charset="0"/>
              </a:rPr>
              <a:t> </a:t>
            </a:r>
            <a:r>
              <a:rPr lang="en-US" b="1" i="1" dirty="0">
                <a:solidFill>
                  <a:srgbClr val="FFFF00"/>
                </a:solidFill>
                <a:latin typeface="Times New Roman" pitchFamily="18" charset="0"/>
              </a:rPr>
              <a:t>v </a:t>
            </a:r>
            <a:r>
              <a:rPr lang="en-US" dirty="0">
                <a:solidFill>
                  <a:srgbClr val="FFFF00"/>
                </a:solidFill>
                <a:latin typeface="Symbol" pitchFamily="18" charset="2"/>
                <a:sym typeface="Symbol" pitchFamily="18" charset="2"/>
              </a:rPr>
              <a:t></a:t>
            </a:r>
            <a:r>
              <a:rPr lang="en-US" b="1" i="1" dirty="0">
                <a:solidFill>
                  <a:srgbClr val="FFFF00"/>
                </a:solidFill>
                <a:latin typeface="Times New Roman" pitchFamily="18" charset="0"/>
              </a:rPr>
              <a:t> </a:t>
            </a:r>
            <a:r>
              <a:rPr lang="en-US" b="1" i="1" dirty="0" err="1">
                <a:solidFill>
                  <a:srgbClr val="FFFF00"/>
                </a:solidFill>
                <a:latin typeface="Times New Roman" pitchFamily="18" charset="0"/>
              </a:rPr>
              <a:t>G.vertices</a:t>
            </a:r>
            <a:r>
              <a:rPr lang="en-US" dirty="0">
                <a:solidFill>
                  <a:srgbClr val="FFFF00"/>
                </a:solidFill>
                <a:latin typeface="Times New Roman" pitchFamily="18" charset="0"/>
              </a:rPr>
              <a:t>()</a:t>
            </a:r>
          </a:p>
          <a:p>
            <a:pPr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a:t>
            </a:r>
            <a:r>
              <a:rPr lang="en-US" b="1" dirty="0">
                <a:solidFill>
                  <a:srgbClr val="FFFF00"/>
                </a:solidFill>
                <a:latin typeface="Times New Roman" pitchFamily="18" charset="0"/>
              </a:rPr>
              <a:t>if</a:t>
            </a:r>
            <a:r>
              <a:rPr lang="en-US" dirty="0">
                <a:solidFill>
                  <a:srgbClr val="FFFF00"/>
                </a:solidFill>
                <a:latin typeface="Times New Roman" pitchFamily="18" charset="0"/>
              </a:rPr>
              <a:t>  </a:t>
            </a:r>
            <a:r>
              <a:rPr lang="en-US" b="1" i="1" dirty="0">
                <a:solidFill>
                  <a:srgbClr val="FFFF00"/>
                </a:solidFill>
                <a:latin typeface="Times New Roman" pitchFamily="18" charset="0"/>
              </a:rPr>
              <a:t>v</a:t>
            </a:r>
            <a:r>
              <a:rPr lang="en-US" dirty="0">
                <a:solidFill>
                  <a:srgbClr val="FFFF00"/>
                </a:solidFill>
                <a:latin typeface="Times New Roman" pitchFamily="18" charset="0"/>
              </a:rPr>
              <a:t> </a:t>
            </a:r>
            <a:r>
              <a:rPr lang="en-US" dirty="0">
                <a:solidFill>
                  <a:srgbClr val="FFFF00"/>
                </a:solidFill>
                <a:latin typeface="Symbol" pitchFamily="18" charset="2"/>
                <a:sym typeface="Symbol" pitchFamily="18" charset="2"/>
              </a:rPr>
              <a:t>= </a:t>
            </a:r>
            <a:r>
              <a:rPr lang="en-US" b="1" i="1" dirty="0">
                <a:solidFill>
                  <a:srgbClr val="FFFF00"/>
                </a:solidFill>
                <a:latin typeface="Times New Roman" pitchFamily="18" charset="0"/>
              </a:rPr>
              <a:t>s</a:t>
            </a:r>
            <a:endParaRPr lang="en-US" dirty="0">
              <a:solidFill>
                <a:srgbClr val="FFFF00"/>
              </a:solidFill>
              <a:latin typeface="Times New Roman" pitchFamily="18" charset="0"/>
            </a:endParaRPr>
          </a:p>
          <a:p>
            <a:pPr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a:t>
            </a:r>
            <a:r>
              <a:rPr lang="en-US" b="1" i="1" dirty="0" err="1">
                <a:solidFill>
                  <a:srgbClr val="FFFF00"/>
                </a:solidFill>
                <a:latin typeface="Times New Roman" pitchFamily="18" charset="0"/>
              </a:rPr>
              <a:t>setDistance</a:t>
            </a:r>
            <a:r>
              <a:rPr lang="en-US" dirty="0">
                <a:solidFill>
                  <a:srgbClr val="FFFF00"/>
                </a:solidFill>
                <a:latin typeface="Times New Roman" pitchFamily="18" charset="0"/>
              </a:rPr>
              <a:t>(</a:t>
            </a:r>
            <a:r>
              <a:rPr lang="en-US" b="1" i="1" dirty="0">
                <a:solidFill>
                  <a:srgbClr val="FFFF00"/>
                </a:solidFill>
                <a:latin typeface="Times New Roman" pitchFamily="18" charset="0"/>
              </a:rPr>
              <a:t>v, </a:t>
            </a:r>
            <a:r>
              <a:rPr lang="en-US" dirty="0">
                <a:solidFill>
                  <a:srgbClr val="FFFF00"/>
                </a:solidFill>
                <a:latin typeface="Times New Roman" pitchFamily="18" charset="0"/>
                <a:sym typeface="Symbol" pitchFamily="18" charset="2"/>
              </a:rPr>
              <a:t>0</a:t>
            </a:r>
            <a:r>
              <a:rPr lang="en-US" dirty="0">
                <a:solidFill>
                  <a:srgbClr val="FFFF00"/>
                </a:solidFill>
                <a:latin typeface="Times New Roman" pitchFamily="18" charset="0"/>
              </a:rPr>
              <a:t>)</a:t>
            </a:r>
            <a:endParaRPr lang="en-US" b="1" i="1" dirty="0">
              <a:solidFill>
                <a:srgbClr val="FFFF00"/>
              </a:solidFill>
              <a:latin typeface="Times New Roman" pitchFamily="18" charset="0"/>
            </a:endParaRPr>
          </a:p>
          <a:p>
            <a:pPr defTabSz="228600" eaLnBrk="1" hangingPunct="1">
              <a:lnSpc>
                <a:spcPct val="95000"/>
              </a:lnSpc>
              <a:buClr>
                <a:schemeClr val="hlink"/>
              </a:buClr>
              <a:buSzPct val="110000"/>
              <a:buFont typeface="Wingdings" pitchFamily="2" charset="2"/>
              <a:buNone/>
            </a:pPr>
            <a:r>
              <a:rPr lang="en-US" b="1" i="1" dirty="0">
                <a:solidFill>
                  <a:srgbClr val="FFFF00"/>
                </a:solidFill>
                <a:latin typeface="Times New Roman" pitchFamily="18" charset="0"/>
              </a:rPr>
              <a:t>		</a:t>
            </a:r>
            <a:r>
              <a:rPr lang="en-US" b="1" dirty="0">
                <a:solidFill>
                  <a:srgbClr val="FFFF00"/>
                </a:solidFill>
                <a:latin typeface="Times New Roman" pitchFamily="18" charset="0"/>
              </a:rPr>
              <a:t>else</a:t>
            </a:r>
            <a:r>
              <a:rPr lang="en-US" b="1" i="1" dirty="0">
                <a:solidFill>
                  <a:srgbClr val="FFFF00"/>
                </a:solidFill>
                <a:latin typeface="Times New Roman" pitchFamily="18" charset="0"/>
              </a:rPr>
              <a:t> </a:t>
            </a:r>
          </a:p>
          <a:p>
            <a:pPr defTabSz="228600" eaLnBrk="1" hangingPunct="1">
              <a:lnSpc>
                <a:spcPct val="95000"/>
              </a:lnSpc>
              <a:buClr>
                <a:schemeClr val="hlink"/>
              </a:buClr>
              <a:buSzPct val="110000"/>
              <a:buFont typeface="Wingdings" pitchFamily="2" charset="2"/>
              <a:buNone/>
            </a:pPr>
            <a:r>
              <a:rPr lang="en-US" b="1" i="1" dirty="0">
                <a:solidFill>
                  <a:srgbClr val="FFFF00"/>
                </a:solidFill>
                <a:latin typeface="Times New Roman" pitchFamily="18" charset="0"/>
              </a:rPr>
              <a:t>			</a:t>
            </a:r>
            <a:r>
              <a:rPr lang="en-US" b="1" i="1" dirty="0" err="1">
                <a:solidFill>
                  <a:srgbClr val="FFFF00"/>
                </a:solidFill>
                <a:latin typeface="Times New Roman" pitchFamily="18" charset="0"/>
              </a:rPr>
              <a:t>setDistance</a:t>
            </a:r>
            <a:r>
              <a:rPr lang="en-US" dirty="0">
                <a:solidFill>
                  <a:srgbClr val="FFFF00"/>
                </a:solidFill>
                <a:latin typeface="Times New Roman" pitchFamily="18" charset="0"/>
              </a:rPr>
              <a:t>(</a:t>
            </a:r>
            <a:r>
              <a:rPr lang="en-US" b="1" i="1" dirty="0">
                <a:solidFill>
                  <a:srgbClr val="FFFF00"/>
                </a:solidFill>
                <a:latin typeface="Times New Roman" pitchFamily="18" charset="0"/>
              </a:rPr>
              <a:t>v, </a:t>
            </a:r>
            <a:r>
              <a:rPr lang="en-US" b="1" dirty="0">
                <a:solidFill>
                  <a:srgbClr val="FFFF00"/>
                </a:solidFill>
                <a:latin typeface="Times New Roman" pitchFamily="18" charset="0"/>
                <a:sym typeface="Symbol" pitchFamily="18" charset="2"/>
              </a:rPr>
              <a:t></a:t>
            </a:r>
            <a:r>
              <a:rPr lang="en-US" dirty="0">
                <a:solidFill>
                  <a:srgbClr val="FFFF00"/>
                </a:solidFill>
                <a:latin typeface="Times New Roman" pitchFamily="18" charset="0"/>
              </a:rPr>
              <a:t>)</a:t>
            </a:r>
            <a:endParaRPr lang="en-US" b="1" i="1" dirty="0">
              <a:solidFill>
                <a:srgbClr val="FFFF00"/>
              </a:solidFill>
              <a:latin typeface="Times New Roman" pitchFamily="18" charset="0"/>
            </a:endParaRPr>
          </a:p>
          <a:p>
            <a:pPr defTabSz="228600" eaLnBrk="1" hangingPunct="1">
              <a:lnSpc>
                <a:spcPct val="95000"/>
              </a:lnSpc>
              <a:buClr>
                <a:schemeClr val="hlink"/>
              </a:buClr>
              <a:buSzPct val="110000"/>
              <a:buFont typeface="Wingdings" pitchFamily="2" charset="2"/>
              <a:buNone/>
            </a:pPr>
            <a:r>
              <a:rPr lang="en-US" b="1" i="1" dirty="0">
                <a:solidFill>
                  <a:srgbClr val="FFFF00"/>
                </a:solidFill>
                <a:latin typeface="Times New Roman" pitchFamily="18" charset="0"/>
              </a:rPr>
              <a:t>		l </a:t>
            </a:r>
            <a:r>
              <a:rPr lang="en-US" dirty="0">
                <a:solidFill>
                  <a:srgbClr val="FFFF00"/>
                </a:solidFill>
                <a:latin typeface="Times New Roman" pitchFamily="18" charset="0"/>
                <a:sym typeface="Symbol" pitchFamily="18" charset="2"/>
              </a:rPr>
              <a:t></a:t>
            </a:r>
            <a:r>
              <a:rPr lang="en-US" b="1" i="1" dirty="0">
                <a:solidFill>
                  <a:srgbClr val="FFFF00"/>
                </a:solidFill>
                <a:latin typeface="Times New Roman" pitchFamily="18" charset="0"/>
              </a:rPr>
              <a:t> </a:t>
            </a:r>
            <a:r>
              <a:rPr lang="en-US" b="1" i="1" dirty="0" err="1">
                <a:solidFill>
                  <a:srgbClr val="FFFF00"/>
                </a:solidFill>
                <a:latin typeface="Times New Roman" pitchFamily="18" charset="0"/>
              </a:rPr>
              <a:t>Q.insert</a:t>
            </a:r>
            <a:r>
              <a:rPr lang="en-US" dirty="0">
                <a:solidFill>
                  <a:srgbClr val="FFFF00"/>
                </a:solidFill>
                <a:latin typeface="Times New Roman" pitchFamily="18" charset="0"/>
              </a:rPr>
              <a:t>(</a:t>
            </a:r>
            <a:r>
              <a:rPr lang="en-US" b="1" i="1" dirty="0" err="1">
                <a:solidFill>
                  <a:srgbClr val="FFFF00"/>
                </a:solidFill>
                <a:latin typeface="Times New Roman" pitchFamily="18" charset="0"/>
              </a:rPr>
              <a:t>getDistance</a:t>
            </a:r>
            <a:r>
              <a:rPr lang="en-US" dirty="0">
                <a:solidFill>
                  <a:srgbClr val="FFFF00"/>
                </a:solidFill>
                <a:latin typeface="Times New Roman" pitchFamily="18" charset="0"/>
              </a:rPr>
              <a:t>(</a:t>
            </a:r>
            <a:r>
              <a:rPr lang="en-US" b="1" i="1" dirty="0">
                <a:solidFill>
                  <a:srgbClr val="FFFF00"/>
                </a:solidFill>
                <a:latin typeface="Times New Roman" pitchFamily="18" charset="0"/>
              </a:rPr>
              <a:t>v</a:t>
            </a:r>
            <a:r>
              <a:rPr lang="en-US" dirty="0">
                <a:solidFill>
                  <a:srgbClr val="FFFF00"/>
                </a:solidFill>
                <a:latin typeface="Times New Roman" pitchFamily="18" charset="0"/>
              </a:rPr>
              <a:t>)</a:t>
            </a:r>
            <a:r>
              <a:rPr lang="en-US" b="1" i="1" dirty="0">
                <a:solidFill>
                  <a:srgbClr val="FFFF00"/>
                </a:solidFill>
                <a:latin typeface="Times New Roman" pitchFamily="18" charset="0"/>
              </a:rPr>
              <a:t>,</a:t>
            </a:r>
            <a:r>
              <a:rPr lang="en-US" dirty="0">
                <a:solidFill>
                  <a:srgbClr val="FFFF00"/>
                </a:solidFill>
                <a:latin typeface="Times New Roman" pitchFamily="18" charset="0"/>
              </a:rPr>
              <a:t> </a:t>
            </a:r>
            <a:r>
              <a:rPr lang="en-US" b="1" i="1" dirty="0">
                <a:solidFill>
                  <a:srgbClr val="FFFF00"/>
                </a:solidFill>
                <a:latin typeface="Times New Roman" pitchFamily="18" charset="0"/>
              </a:rPr>
              <a:t>v</a:t>
            </a:r>
            <a:r>
              <a:rPr lang="en-US" dirty="0">
                <a:solidFill>
                  <a:srgbClr val="FFFF00"/>
                </a:solidFill>
                <a:latin typeface="Times New Roman" pitchFamily="18" charset="0"/>
              </a:rPr>
              <a:t>)</a:t>
            </a:r>
          </a:p>
          <a:p>
            <a:pPr marL="228600" lvl="1" defTabSz="228600" eaLnBrk="1" hangingPunct="1">
              <a:lnSpc>
                <a:spcPct val="95000"/>
              </a:lnSpc>
              <a:buClr>
                <a:schemeClr val="hlink"/>
              </a:buClr>
              <a:buSzPct val="110000"/>
              <a:buFont typeface="Wingdings" pitchFamily="2" charset="2"/>
              <a:buNone/>
            </a:pPr>
            <a:r>
              <a:rPr lang="en-US" b="1" i="1" dirty="0">
                <a:solidFill>
                  <a:srgbClr val="FFFF00"/>
                </a:solidFill>
                <a:latin typeface="Times New Roman" pitchFamily="18" charset="0"/>
              </a:rPr>
              <a:t>	</a:t>
            </a:r>
            <a:r>
              <a:rPr lang="en-US" b="1" i="1" dirty="0" err="1">
                <a:solidFill>
                  <a:srgbClr val="FFFF00"/>
                </a:solidFill>
                <a:latin typeface="Times New Roman" pitchFamily="18" charset="0"/>
              </a:rPr>
              <a:t>setLocator</a:t>
            </a:r>
            <a:r>
              <a:rPr lang="en-US" dirty="0">
                <a:solidFill>
                  <a:srgbClr val="FFFF00"/>
                </a:solidFill>
                <a:latin typeface="Times New Roman" pitchFamily="18" charset="0"/>
              </a:rPr>
              <a:t>(</a:t>
            </a:r>
            <a:r>
              <a:rPr lang="en-US" b="1" i="1" dirty="0" err="1">
                <a:solidFill>
                  <a:srgbClr val="FFFF00"/>
                </a:solidFill>
                <a:latin typeface="Times New Roman" pitchFamily="18" charset="0"/>
              </a:rPr>
              <a:t>v,l</a:t>
            </a:r>
            <a:r>
              <a:rPr lang="en-US" dirty="0">
                <a:solidFill>
                  <a:srgbClr val="FFFF00"/>
                </a:solidFill>
                <a:latin typeface="Times New Roman" pitchFamily="18" charset="0"/>
              </a:rPr>
              <a:t>)</a:t>
            </a:r>
          </a:p>
          <a:p>
            <a:pPr marL="228600" lvl="1" defTabSz="228600" eaLnBrk="1" hangingPunct="1">
              <a:lnSpc>
                <a:spcPct val="95000"/>
              </a:lnSpc>
              <a:buClr>
                <a:schemeClr val="hlink"/>
              </a:buClr>
              <a:buSzPct val="110000"/>
              <a:buFont typeface="Wingdings" pitchFamily="2" charset="2"/>
              <a:buNone/>
            </a:pPr>
            <a:r>
              <a:rPr lang="en-US" b="1" dirty="0">
                <a:solidFill>
                  <a:srgbClr val="FFFF00"/>
                </a:solidFill>
                <a:latin typeface="Times New Roman" pitchFamily="18" charset="0"/>
              </a:rPr>
              <a:t>while </a:t>
            </a:r>
            <a:r>
              <a:rPr lang="en-US" dirty="0">
                <a:solidFill>
                  <a:srgbClr val="FFFF00"/>
                </a:solidFill>
                <a:latin typeface="Times New Roman" pitchFamily="18" charset="0"/>
              </a:rPr>
              <a:t> </a:t>
            </a:r>
            <a:r>
              <a:rPr lang="en-US" dirty="0">
                <a:solidFill>
                  <a:srgbClr val="FFFF00"/>
                </a:solidFill>
                <a:latin typeface="Symbol" pitchFamily="18" charset="2"/>
                <a:sym typeface="Symbol" pitchFamily="18" charset="2"/>
              </a:rPr>
              <a:t></a:t>
            </a:r>
            <a:r>
              <a:rPr lang="en-US" b="1" i="1" dirty="0" err="1">
                <a:solidFill>
                  <a:srgbClr val="FFFF00"/>
                </a:solidFill>
                <a:latin typeface="Times New Roman" pitchFamily="18" charset="0"/>
              </a:rPr>
              <a:t>Q.isEmpty</a:t>
            </a:r>
            <a:r>
              <a:rPr lang="en-US" dirty="0">
                <a:solidFill>
                  <a:srgbClr val="FFFF00"/>
                </a:solidFill>
                <a:latin typeface="Times New Roman" pitchFamily="18" charset="0"/>
              </a:rPr>
              <a:t>()</a:t>
            </a:r>
          </a:p>
          <a:p>
            <a:pPr marL="228600" lvl="1" defTabSz="228600" eaLnBrk="1" hangingPunct="1">
              <a:lnSpc>
                <a:spcPct val="95000"/>
              </a:lnSpc>
              <a:buClr>
                <a:schemeClr val="hlink"/>
              </a:buClr>
              <a:buSzPct val="110000"/>
              <a:buFont typeface="Wingdings" pitchFamily="2" charset="2"/>
              <a:buNone/>
            </a:pPr>
            <a:r>
              <a:rPr lang="en-US" b="1" i="1" dirty="0">
                <a:solidFill>
                  <a:srgbClr val="FFFF00"/>
                </a:solidFill>
                <a:latin typeface="Times New Roman" pitchFamily="18" charset="0"/>
              </a:rPr>
              <a:t>	u </a:t>
            </a:r>
            <a:r>
              <a:rPr lang="en-US" dirty="0">
                <a:solidFill>
                  <a:srgbClr val="FFFF00"/>
                </a:solidFill>
                <a:latin typeface="Times New Roman" pitchFamily="18" charset="0"/>
                <a:sym typeface="Symbol" pitchFamily="18" charset="2"/>
              </a:rPr>
              <a:t></a:t>
            </a:r>
            <a:r>
              <a:rPr lang="en-US" b="1" i="1" dirty="0">
                <a:solidFill>
                  <a:srgbClr val="FFFF00"/>
                </a:solidFill>
                <a:latin typeface="Times New Roman" pitchFamily="18" charset="0"/>
                <a:sym typeface="Symbol" pitchFamily="18" charset="2"/>
              </a:rPr>
              <a:t> </a:t>
            </a:r>
            <a:r>
              <a:rPr lang="en-US" b="1" i="1" dirty="0" err="1">
                <a:solidFill>
                  <a:srgbClr val="FFFF00"/>
                </a:solidFill>
                <a:latin typeface="Times New Roman" pitchFamily="18" charset="0"/>
              </a:rPr>
              <a:t>Q.removeMin</a:t>
            </a:r>
            <a:r>
              <a:rPr lang="en-US" dirty="0">
                <a:solidFill>
                  <a:srgbClr val="FFFF00"/>
                </a:solidFill>
                <a:latin typeface="Times New Roman" pitchFamily="18" charset="0"/>
              </a:rPr>
              <a:t>()</a:t>
            </a:r>
            <a:r>
              <a:rPr lang="en-US" b="1" dirty="0">
                <a:solidFill>
                  <a:srgbClr val="FFFF00"/>
                </a:solidFill>
                <a:latin typeface="Times New Roman" pitchFamily="18" charset="0"/>
              </a:rPr>
              <a:t> </a:t>
            </a:r>
          </a:p>
          <a:p>
            <a:pPr marL="228600" lvl="1"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sym typeface="Symbol" pitchFamily="18" charset="2"/>
              </a:rPr>
              <a:t>	</a:t>
            </a:r>
            <a:r>
              <a:rPr lang="en-US" b="1" dirty="0">
                <a:solidFill>
                  <a:srgbClr val="FFFF00"/>
                </a:solidFill>
                <a:latin typeface="Times New Roman" pitchFamily="18" charset="0"/>
              </a:rPr>
              <a:t>for all </a:t>
            </a:r>
            <a:r>
              <a:rPr lang="en-US" dirty="0">
                <a:solidFill>
                  <a:srgbClr val="FFFF00"/>
                </a:solidFill>
                <a:latin typeface="Times New Roman" pitchFamily="18" charset="0"/>
              </a:rPr>
              <a:t> </a:t>
            </a:r>
            <a:r>
              <a:rPr lang="en-US" b="1" i="1" dirty="0">
                <a:solidFill>
                  <a:srgbClr val="FFFF00"/>
                </a:solidFill>
                <a:latin typeface="Times New Roman" pitchFamily="18" charset="0"/>
              </a:rPr>
              <a:t>e </a:t>
            </a:r>
            <a:r>
              <a:rPr lang="en-US" dirty="0">
                <a:solidFill>
                  <a:srgbClr val="FFFF00"/>
                </a:solidFill>
                <a:latin typeface="Symbol" pitchFamily="18" charset="2"/>
                <a:sym typeface="Symbol" pitchFamily="18" charset="2"/>
              </a:rPr>
              <a:t></a:t>
            </a:r>
            <a:r>
              <a:rPr lang="en-US" b="1" i="1" dirty="0">
                <a:solidFill>
                  <a:srgbClr val="FFFF00"/>
                </a:solidFill>
                <a:latin typeface="Times New Roman" pitchFamily="18" charset="0"/>
              </a:rPr>
              <a:t> </a:t>
            </a:r>
            <a:r>
              <a:rPr lang="en-US" b="1" i="1" dirty="0" err="1">
                <a:solidFill>
                  <a:srgbClr val="FFFF00"/>
                </a:solidFill>
                <a:latin typeface="Times New Roman" pitchFamily="18" charset="0"/>
              </a:rPr>
              <a:t>G.incidentEdges</a:t>
            </a:r>
            <a:r>
              <a:rPr lang="en-US" dirty="0">
                <a:solidFill>
                  <a:srgbClr val="FFFF00"/>
                </a:solidFill>
                <a:latin typeface="Times New Roman" pitchFamily="18" charset="0"/>
              </a:rPr>
              <a:t>(</a:t>
            </a:r>
            <a:r>
              <a:rPr lang="en-US" b="1" i="1" dirty="0">
                <a:solidFill>
                  <a:srgbClr val="FFFF00"/>
                </a:solidFill>
                <a:latin typeface="Times New Roman" pitchFamily="18" charset="0"/>
              </a:rPr>
              <a:t>u</a:t>
            </a:r>
            <a:r>
              <a:rPr lang="en-US" dirty="0">
                <a:solidFill>
                  <a:srgbClr val="FFFF00"/>
                </a:solidFill>
                <a:latin typeface="Times New Roman" pitchFamily="18" charset="0"/>
              </a:rPr>
              <a:t>)</a:t>
            </a:r>
          </a:p>
          <a:p>
            <a:pPr marL="228600" lvl="1"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 relax edge </a:t>
            </a:r>
            <a:r>
              <a:rPr lang="en-US" b="1" i="1" dirty="0">
                <a:solidFill>
                  <a:srgbClr val="FFFF00"/>
                </a:solidFill>
                <a:latin typeface="Times New Roman" pitchFamily="18" charset="0"/>
              </a:rPr>
              <a:t>e</a:t>
            </a:r>
            <a:r>
              <a:rPr lang="en-US" dirty="0">
                <a:solidFill>
                  <a:srgbClr val="FFFF00"/>
                </a:solidFill>
                <a:latin typeface="Times New Roman" pitchFamily="18" charset="0"/>
              </a:rPr>
              <a:t> }</a:t>
            </a:r>
          </a:p>
          <a:p>
            <a:pPr marL="228600" lvl="1"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a:t>
            </a:r>
            <a:r>
              <a:rPr lang="en-US" b="1" i="1" dirty="0">
                <a:solidFill>
                  <a:srgbClr val="FFFF00"/>
                </a:solidFill>
                <a:latin typeface="Times New Roman" pitchFamily="18" charset="0"/>
              </a:rPr>
              <a:t>z </a:t>
            </a:r>
            <a:r>
              <a:rPr lang="en-US" dirty="0">
                <a:solidFill>
                  <a:srgbClr val="FFFF00"/>
                </a:solidFill>
                <a:latin typeface="Times New Roman" pitchFamily="18" charset="0"/>
                <a:sym typeface="Symbol" pitchFamily="18" charset="2"/>
              </a:rPr>
              <a:t> </a:t>
            </a:r>
            <a:r>
              <a:rPr lang="en-US" b="1" i="1" dirty="0" err="1">
                <a:solidFill>
                  <a:srgbClr val="FFFF00"/>
                </a:solidFill>
                <a:latin typeface="Times New Roman" pitchFamily="18" charset="0"/>
              </a:rPr>
              <a:t>G.opposite</a:t>
            </a:r>
            <a:r>
              <a:rPr lang="en-US" dirty="0">
                <a:solidFill>
                  <a:srgbClr val="FFFF00"/>
                </a:solidFill>
                <a:latin typeface="Times New Roman" pitchFamily="18" charset="0"/>
              </a:rPr>
              <a:t>(</a:t>
            </a:r>
            <a:r>
              <a:rPr lang="en-US" b="1" i="1" dirty="0" err="1">
                <a:solidFill>
                  <a:srgbClr val="FFFF00"/>
                </a:solidFill>
                <a:latin typeface="Times New Roman" pitchFamily="18" charset="0"/>
              </a:rPr>
              <a:t>u,e</a:t>
            </a:r>
            <a:r>
              <a:rPr lang="en-US" dirty="0">
                <a:solidFill>
                  <a:srgbClr val="FFFF00"/>
                </a:solidFill>
                <a:latin typeface="Times New Roman" pitchFamily="18" charset="0"/>
              </a:rPr>
              <a:t>)</a:t>
            </a:r>
          </a:p>
          <a:p>
            <a:pPr marL="228600" lvl="1" defTabSz="228600" eaLnBrk="1" hangingPunct="1">
              <a:lnSpc>
                <a:spcPct val="95000"/>
              </a:lnSpc>
              <a:buClr>
                <a:schemeClr val="hlink"/>
              </a:buClr>
              <a:buSzPct val="110000"/>
              <a:buFont typeface="Wingdings" pitchFamily="2" charset="2"/>
              <a:buNone/>
            </a:pPr>
            <a:r>
              <a:rPr lang="en-US" b="1" i="1" dirty="0">
                <a:solidFill>
                  <a:srgbClr val="FFFF00"/>
                </a:solidFill>
                <a:latin typeface="Times New Roman" pitchFamily="18" charset="0"/>
              </a:rPr>
              <a:t>		r </a:t>
            </a:r>
            <a:r>
              <a:rPr lang="en-US" dirty="0">
                <a:solidFill>
                  <a:srgbClr val="FFFF00"/>
                </a:solidFill>
                <a:latin typeface="Times New Roman" pitchFamily="18" charset="0"/>
                <a:sym typeface="Symbol" pitchFamily="18" charset="2"/>
              </a:rPr>
              <a:t> </a:t>
            </a:r>
            <a:r>
              <a:rPr lang="en-US" b="1" i="1" dirty="0" err="1">
                <a:solidFill>
                  <a:srgbClr val="FFFF00"/>
                </a:solidFill>
                <a:latin typeface="Times New Roman" pitchFamily="18" charset="0"/>
              </a:rPr>
              <a:t>getDistance</a:t>
            </a:r>
            <a:r>
              <a:rPr lang="en-US" dirty="0">
                <a:solidFill>
                  <a:srgbClr val="FFFF00"/>
                </a:solidFill>
                <a:latin typeface="Times New Roman" pitchFamily="18" charset="0"/>
              </a:rPr>
              <a:t>(</a:t>
            </a:r>
            <a:r>
              <a:rPr lang="en-US" b="1" i="1" dirty="0">
                <a:solidFill>
                  <a:srgbClr val="FFFF00"/>
                </a:solidFill>
                <a:latin typeface="Times New Roman" pitchFamily="18" charset="0"/>
              </a:rPr>
              <a:t>u</a:t>
            </a:r>
            <a:r>
              <a:rPr lang="en-US" dirty="0">
                <a:solidFill>
                  <a:srgbClr val="FFFF00"/>
                </a:solidFill>
                <a:latin typeface="Times New Roman" pitchFamily="18" charset="0"/>
              </a:rPr>
              <a:t>) </a:t>
            </a:r>
            <a:r>
              <a:rPr lang="en-US" dirty="0">
                <a:solidFill>
                  <a:srgbClr val="FFFF00"/>
                </a:solidFill>
                <a:latin typeface="Symbol" pitchFamily="18" charset="2"/>
                <a:sym typeface="Symbol" pitchFamily="18" charset="2"/>
              </a:rPr>
              <a:t>+ </a:t>
            </a:r>
            <a:r>
              <a:rPr lang="en-US" b="1" i="1" dirty="0">
                <a:solidFill>
                  <a:srgbClr val="FFFF00"/>
                </a:solidFill>
                <a:latin typeface="Times New Roman" pitchFamily="18" charset="0"/>
              </a:rPr>
              <a:t>weight</a:t>
            </a:r>
            <a:r>
              <a:rPr lang="en-US" dirty="0">
                <a:solidFill>
                  <a:srgbClr val="FFFF00"/>
                </a:solidFill>
                <a:latin typeface="Times New Roman" pitchFamily="18" charset="0"/>
              </a:rPr>
              <a:t>(</a:t>
            </a:r>
            <a:r>
              <a:rPr lang="en-US" b="1" i="1" dirty="0">
                <a:solidFill>
                  <a:srgbClr val="FFFF00"/>
                </a:solidFill>
                <a:latin typeface="Times New Roman" pitchFamily="18" charset="0"/>
              </a:rPr>
              <a:t>e</a:t>
            </a:r>
            <a:r>
              <a:rPr lang="en-US" dirty="0">
                <a:solidFill>
                  <a:srgbClr val="FFFF00"/>
                </a:solidFill>
                <a:latin typeface="Times New Roman" pitchFamily="18" charset="0"/>
              </a:rPr>
              <a:t>)</a:t>
            </a:r>
            <a:endParaRPr lang="en-US" b="1" dirty="0">
              <a:solidFill>
                <a:srgbClr val="FFFF00"/>
              </a:solidFill>
              <a:latin typeface="Times New Roman" pitchFamily="18" charset="0"/>
            </a:endParaRPr>
          </a:p>
          <a:p>
            <a:pPr marL="228600" lvl="1" defTabSz="228600" eaLnBrk="1" hangingPunct="1">
              <a:lnSpc>
                <a:spcPct val="95000"/>
              </a:lnSpc>
              <a:buClr>
                <a:schemeClr val="hlink"/>
              </a:buClr>
              <a:buSzPct val="110000"/>
              <a:buFont typeface="Wingdings" pitchFamily="2" charset="2"/>
              <a:buNone/>
            </a:pPr>
            <a:r>
              <a:rPr lang="en-US" b="1" dirty="0">
                <a:solidFill>
                  <a:srgbClr val="FFFF00"/>
                </a:solidFill>
                <a:latin typeface="Times New Roman" pitchFamily="18" charset="0"/>
              </a:rPr>
              <a:t>		if</a:t>
            </a:r>
            <a:r>
              <a:rPr lang="en-US" dirty="0">
                <a:solidFill>
                  <a:srgbClr val="FFFF00"/>
                </a:solidFill>
                <a:latin typeface="Times New Roman" pitchFamily="18" charset="0"/>
              </a:rPr>
              <a:t>  </a:t>
            </a:r>
            <a:r>
              <a:rPr lang="en-US" b="1" i="1" dirty="0">
                <a:solidFill>
                  <a:srgbClr val="FFFF00"/>
                </a:solidFill>
                <a:latin typeface="Times New Roman" pitchFamily="18" charset="0"/>
              </a:rPr>
              <a:t>r</a:t>
            </a:r>
            <a:r>
              <a:rPr lang="en-US" dirty="0">
                <a:solidFill>
                  <a:srgbClr val="FFFF00"/>
                </a:solidFill>
                <a:latin typeface="Times New Roman" pitchFamily="18" charset="0"/>
              </a:rPr>
              <a:t> </a:t>
            </a:r>
            <a:r>
              <a:rPr lang="en-US" dirty="0">
                <a:solidFill>
                  <a:srgbClr val="FFFF00"/>
                </a:solidFill>
                <a:latin typeface="Symbol" pitchFamily="18" charset="2"/>
                <a:sym typeface="Symbol" pitchFamily="18" charset="2"/>
              </a:rPr>
              <a:t>&lt; </a:t>
            </a:r>
            <a:r>
              <a:rPr lang="en-US" b="1" i="1" dirty="0" err="1">
                <a:solidFill>
                  <a:srgbClr val="FFFF00"/>
                </a:solidFill>
                <a:latin typeface="Times New Roman" pitchFamily="18" charset="0"/>
              </a:rPr>
              <a:t>getDistance</a:t>
            </a:r>
            <a:r>
              <a:rPr lang="en-US" dirty="0">
                <a:solidFill>
                  <a:srgbClr val="FFFF00"/>
                </a:solidFill>
                <a:latin typeface="Times New Roman" pitchFamily="18" charset="0"/>
              </a:rPr>
              <a:t>(</a:t>
            </a:r>
            <a:r>
              <a:rPr lang="en-US" b="1" i="1" dirty="0">
                <a:solidFill>
                  <a:srgbClr val="FFFF00"/>
                </a:solidFill>
                <a:latin typeface="Times New Roman" pitchFamily="18" charset="0"/>
              </a:rPr>
              <a:t>z</a:t>
            </a:r>
            <a:r>
              <a:rPr lang="en-US" dirty="0">
                <a:solidFill>
                  <a:srgbClr val="FFFF00"/>
                </a:solidFill>
                <a:latin typeface="Times New Roman" pitchFamily="18" charset="0"/>
              </a:rPr>
              <a:t>)</a:t>
            </a:r>
            <a:endParaRPr lang="en-US" b="1" dirty="0">
              <a:solidFill>
                <a:srgbClr val="FFFF00"/>
              </a:solidFill>
              <a:latin typeface="Times New Roman" pitchFamily="18" charset="0"/>
              <a:sym typeface="Symbol" pitchFamily="18" charset="2"/>
            </a:endParaRPr>
          </a:p>
          <a:p>
            <a:pPr marL="228600" lvl="1" defTabSz="228600" eaLnBrk="1" hangingPunct="1">
              <a:lnSpc>
                <a:spcPct val="95000"/>
              </a:lnSpc>
              <a:buClr>
                <a:schemeClr val="hlink"/>
              </a:buClr>
              <a:buSzPct val="110000"/>
              <a:buFont typeface="Wingdings" pitchFamily="2" charset="2"/>
              <a:buNone/>
            </a:pPr>
            <a:r>
              <a:rPr lang="en-US" dirty="0">
                <a:solidFill>
                  <a:srgbClr val="FFFF00"/>
                </a:solidFill>
                <a:latin typeface="Times New Roman" pitchFamily="18" charset="0"/>
              </a:rPr>
              <a:t>			</a:t>
            </a:r>
            <a:r>
              <a:rPr lang="en-US" b="1" i="1" dirty="0" err="1">
                <a:solidFill>
                  <a:srgbClr val="FFFF00"/>
                </a:solidFill>
                <a:latin typeface="Times New Roman" pitchFamily="18" charset="0"/>
              </a:rPr>
              <a:t>setDistance</a:t>
            </a:r>
            <a:r>
              <a:rPr lang="en-US" dirty="0">
                <a:solidFill>
                  <a:srgbClr val="FFFF00"/>
                </a:solidFill>
                <a:latin typeface="Times New Roman" pitchFamily="18" charset="0"/>
              </a:rPr>
              <a:t>(</a:t>
            </a:r>
            <a:r>
              <a:rPr lang="en-US" b="1" i="1" dirty="0" err="1">
                <a:solidFill>
                  <a:srgbClr val="FFFF00"/>
                </a:solidFill>
                <a:latin typeface="Times New Roman" pitchFamily="18" charset="0"/>
              </a:rPr>
              <a:t>z,r</a:t>
            </a:r>
            <a:r>
              <a:rPr lang="en-US" dirty="0">
                <a:solidFill>
                  <a:srgbClr val="FFFF00"/>
                </a:solidFill>
                <a:latin typeface="Times New Roman" pitchFamily="18" charset="0"/>
              </a:rPr>
              <a:t>)</a:t>
            </a:r>
            <a:br>
              <a:rPr lang="en-US" dirty="0">
                <a:solidFill>
                  <a:srgbClr val="FFFF00"/>
                </a:solidFill>
                <a:latin typeface="Times New Roman" pitchFamily="18" charset="0"/>
                <a:sym typeface="Symbol" pitchFamily="18" charset="2"/>
              </a:rPr>
            </a:br>
            <a:r>
              <a:rPr lang="en-US" dirty="0">
                <a:solidFill>
                  <a:srgbClr val="FFFF00"/>
                </a:solidFill>
                <a:latin typeface="Times New Roman" pitchFamily="18" charset="0"/>
                <a:sym typeface="Symbol" pitchFamily="18" charset="2"/>
              </a:rPr>
              <a:t> 			</a:t>
            </a:r>
            <a:r>
              <a:rPr lang="en-US" b="1" i="1" dirty="0" err="1">
                <a:solidFill>
                  <a:srgbClr val="FFFF00"/>
                </a:solidFill>
                <a:latin typeface="Times New Roman" pitchFamily="18" charset="0"/>
              </a:rPr>
              <a:t>Q.replaceKey</a:t>
            </a:r>
            <a:r>
              <a:rPr lang="en-US" dirty="0">
                <a:solidFill>
                  <a:srgbClr val="FFFF00"/>
                </a:solidFill>
                <a:latin typeface="Times New Roman" pitchFamily="18" charset="0"/>
              </a:rPr>
              <a:t>(</a:t>
            </a:r>
            <a:r>
              <a:rPr lang="en-US" b="1" i="1" dirty="0" err="1">
                <a:solidFill>
                  <a:srgbClr val="FFFF00"/>
                </a:solidFill>
                <a:latin typeface="Times New Roman" pitchFamily="18" charset="0"/>
              </a:rPr>
              <a:t>getLocator</a:t>
            </a:r>
            <a:r>
              <a:rPr lang="en-US" dirty="0">
                <a:solidFill>
                  <a:srgbClr val="FFFF00"/>
                </a:solidFill>
                <a:latin typeface="Times New Roman" pitchFamily="18" charset="0"/>
              </a:rPr>
              <a:t>(</a:t>
            </a:r>
            <a:r>
              <a:rPr lang="en-US" b="1" i="1" dirty="0">
                <a:solidFill>
                  <a:srgbClr val="FFFF00"/>
                </a:solidFill>
                <a:latin typeface="Times New Roman" pitchFamily="18" charset="0"/>
              </a:rPr>
              <a:t>z</a:t>
            </a:r>
            <a:r>
              <a:rPr lang="en-US" dirty="0">
                <a:solidFill>
                  <a:srgbClr val="FFFF00"/>
                </a:solidFill>
                <a:latin typeface="Times New Roman" pitchFamily="18" charset="0"/>
              </a:rPr>
              <a:t>)</a:t>
            </a:r>
            <a:r>
              <a:rPr lang="en-US" b="1" i="1" dirty="0">
                <a:solidFill>
                  <a:srgbClr val="FFFF00"/>
                </a:solidFill>
                <a:latin typeface="Times New Roman" pitchFamily="18" charset="0"/>
              </a:rPr>
              <a:t>,r</a:t>
            </a:r>
            <a:r>
              <a:rPr lang="en-US" dirty="0">
                <a:solidFill>
                  <a:srgbClr val="FFFF00"/>
                </a:solidFill>
                <a:latin typeface="Times New Roman"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fld id="{7B9AA6BD-3E4E-4BD9-B192-E52E916EEE72}" type="datetime1">
              <a:rPr lang="en-US"/>
              <a:pPr/>
              <a:t>11/18/2017</a:t>
            </a:fld>
            <a:endParaRPr lang="en-US"/>
          </a:p>
        </p:txBody>
      </p:sp>
      <p:sp>
        <p:nvSpPr>
          <p:cNvPr id="5" name="Slide Number Placeholder 6"/>
          <p:cNvSpPr>
            <a:spLocks noGrp="1"/>
          </p:cNvSpPr>
          <p:nvPr>
            <p:ph type="sldNum" sz="quarter" idx="12"/>
          </p:nvPr>
        </p:nvSpPr>
        <p:spPr/>
        <p:txBody>
          <a:bodyPr/>
          <a:lstStyle/>
          <a:p>
            <a:fld id="{40BD55DD-9156-4C93-A7EC-59DF6E9598A4}" type="slidenum">
              <a:rPr lang="en-US"/>
              <a:pPr/>
              <a:t>39</a:t>
            </a:fld>
            <a:endParaRPr lang="en-US"/>
          </a:p>
        </p:txBody>
      </p:sp>
      <p:sp>
        <p:nvSpPr>
          <p:cNvPr id="1654786" name="Rectangle 2"/>
          <p:cNvSpPr>
            <a:spLocks noGrp="1" noChangeArrowheads="1"/>
          </p:cNvSpPr>
          <p:nvPr>
            <p:ph type="title"/>
          </p:nvPr>
        </p:nvSpPr>
        <p:spPr>
          <a:xfrm>
            <a:off x="609600" y="304800"/>
            <a:ext cx="8229600" cy="762000"/>
          </a:xfrm>
        </p:spPr>
        <p:txBody>
          <a:bodyPr/>
          <a:lstStyle/>
          <a:p>
            <a:r>
              <a:rPr lang="en-US" sz="4000" dirty="0"/>
              <a:t>Analysis of </a:t>
            </a:r>
            <a:r>
              <a:rPr lang="en-US" sz="4000" dirty="0" err="1"/>
              <a:t>Dijkstra’s</a:t>
            </a:r>
            <a:r>
              <a:rPr lang="en-US" sz="4000" dirty="0"/>
              <a:t> Algorithm (1)</a:t>
            </a:r>
          </a:p>
        </p:txBody>
      </p:sp>
      <p:sp>
        <p:nvSpPr>
          <p:cNvPr id="1654787" name="Rectangle 3"/>
          <p:cNvSpPr>
            <a:spLocks noGrp="1" noChangeArrowheads="1"/>
          </p:cNvSpPr>
          <p:nvPr>
            <p:ph type="body" sz="half" idx="1"/>
          </p:nvPr>
        </p:nvSpPr>
        <p:spPr>
          <a:xfrm>
            <a:off x="457200" y="1143000"/>
            <a:ext cx="8229600" cy="5257800"/>
          </a:xfrm>
        </p:spPr>
        <p:txBody>
          <a:bodyPr/>
          <a:lstStyle/>
          <a:p>
            <a:pPr>
              <a:lnSpc>
                <a:spcPct val="90000"/>
              </a:lnSpc>
            </a:pPr>
            <a:r>
              <a:rPr lang="en-US" dirty="0"/>
              <a:t>Graph operations</a:t>
            </a:r>
          </a:p>
          <a:p>
            <a:pPr lvl="1">
              <a:lnSpc>
                <a:spcPct val="90000"/>
              </a:lnSpc>
            </a:pPr>
            <a:r>
              <a:rPr lang="en-US" dirty="0"/>
              <a:t>Method </a:t>
            </a:r>
            <a:r>
              <a:rPr lang="en-US" dirty="0" err="1"/>
              <a:t>incidentEdges</a:t>
            </a:r>
            <a:r>
              <a:rPr lang="en-US" dirty="0"/>
              <a:t>() is called once for each vertex</a:t>
            </a:r>
          </a:p>
          <a:p>
            <a:pPr>
              <a:lnSpc>
                <a:spcPct val="90000"/>
              </a:lnSpc>
            </a:pPr>
            <a:r>
              <a:rPr lang="en-US" dirty="0"/>
              <a:t>Label operations</a:t>
            </a:r>
          </a:p>
          <a:p>
            <a:pPr lvl="1">
              <a:lnSpc>
                <a:spcPct val="90000"/>
              </a:lnSpc>
            </a:pPr>
            <a:r>
              <a:rPr lang="en-US" dirty="0"/>
              <a:t>One sets/gets the distance and locator labels of vertex </a:t>
            </a:r>
            <a:r>
              <a:rPr lang="en-US" b="1" i="1" dirty="0">
                <a:solidFill>
                  <a:srgbClr val="FFFF00"/>
                </a:solidFill>
                <a:latin typeface="Times New Roman" pitchFamily="18" charset="0"/>
              </a:rPr>
              <a:t>z</a:t>
            </a:r>
            <a:r>
              <a:rPr lang="en-US" dirty="0"/>
              <a:t> </a:t>
            </a:r>
            <a:r>
              <a:rPr lang="en-US" b="1" i="1" dirty="0">
                <a:latin typeface="Times New Roman" pitchFamily="18" charset="0"/>
              </a:rPr>
              <a:t>O</a:t>
            </a:r>
            <a:r>
              <a:rPr lang="en-US" dirty="0">
                <a:latin typeface="Times New Roman" pitchFamily="18" charset="0"/>
              </a:rPr>
              <a:t>(deg(</a:t>
            </a:r>
            <a:r>
              <a:rPr lang="en-US" b="1" i="1" dirty="0">
                <a:latin typeface="Times New Roman" pitchFamily="18" charset="0"/>
              </a:rPr>
              <a:t>z</a:t>
            </a:r>
            <a:r>
              <a:rPr lang="en-US" dirty="0">
                <a:latin typeface="Times New Roman" pitchFamily="18" charset="0"/>
              </a:rPr>
              <a:t>))</a:t>
            </a:r>
            <a:r>
              <a:rPr lang="en-US" dirty="0"/>
              <a:t> times</a:t>
            </a:r>
          </a:p>
          <a:p>
            <a:pPr lvl="1">
              <a:lnSpc>
                <a:spcPct val="90000"/>
              </a:lnSpc>
            </a:pPr>
            <a:r>
              <a:rPr lang="en-US" dirty="0"/>
              <a:t>Setting/getting a label takes </a:t>
            </a:r>
            <a:r>
              <a:rPr lang="en-US" b="1" i="1" dirty="0">
                <a:latin typeface="Times New Roman" pitchFamily="18" charset="0"/>
              </a:rPr>
              <a:t>O</a:t>
            </a:r>
            <a:r>
              <a:rPr lang="en-US" dirty="0">
                <a:latin typeface="Times New Roman" pitchFamily="18" charset="0"/>
              </a:rPr>
              <a:t>(1)</a:t>
            </a:r>
            <a:r>
              <a:rPr lang="en-US" dirty="0"/>
              <a:t> time</a:t>
            </a:r>
          </a:p>
          <a:p>
            <a:pPr>
              <a:lnSpc>
                <a:spcPct val="90000"/>
              </a:lnSpc>
            </a:pPr>
            <a:r>
              <a:rPr lang="en-US" dirty="0"/>
              <a:t>Priority queue operations</a:t>
            </a:r>
          </a:p>
          <a:p>
            <a:pPr lvl="1">
              <a:lnSpc>
                <a:spcPct val="90000"/>
              </a:lnSpc>
            </a:pPr>
            <a:r>
              <a:rPr lang="en-US" dirty="0"/>
              <a:t>Each vertex is inserted once into and removed once from the priority queue, where each insertion or removal takes </a:t>
            </a:r>
            <a:r>
              <a:rPr lang="en-US" b="1" i="1" dirty="0">
                <a:latin typeface="Times New Roman" pitchFamily="18" charset="0"/>
              </a:rPr>
              <a:t>O</a:t>
            </a:r>
            <a:r>
              <a:rPr lang="en-US" dirty="0">
                <a:latin typeface="Times New Roman" pitchFamily="18" charset="0"/>
              </a:rPr>
              <a:t>(log </a:t>
            </a:r>
            <a:r>
              <a:rPr lang="en-US" b="1" i="1" dirty="0">
                <a:latin typeface="Times New Roman" pitchFamily="18" charset="0"/>
              </a:rPr>
              <a:t>n</a:t>
            </a:r>
            <a:r>
              <a:rPr lang="en-US" dirty="0">
                <a:latin typeface="Times New Roman" pitchFamily="18" charset="0"/>
              </a:rPr>
              <a:t>) </a:t>
            </a:r>
            <a:r>
              <a:rPr lang="en-US" dirty="0"/>
              <a:t>time</a:t>
            </a:r>
          </a:p>
          <a:p>
            <a:pPr lvl="1">
              <a:lnSpc>
                <a:spcPct val="90000"/>
              </a:lnSpc>
            </a:pPr>
            <a:r>
              <a:rPr lang="en-US" dirty="0"/>
              <a:t>The key of a vertex in the priority queue is modified at most </a:t>
            </a:r>
            <a:r>
              <a:rPr lang="en-US" dirty="0">
                <a:latin typeface="Times New Roman" pitchFamily="18" charset="0"/>
              </a:rPr>
              <a:t>deg(</a:t>
            </a:r>
            <a:r>
              <a:rPr lang="en-US" b="1" i="1" dirty="0">
                <a:latin typeface="Times New Roman" pitchFamily="18" charset="0"/>
              </a:rPr>
              <a:t>w</a:t>
            </a:r>
            <a:r>
              <a:rPr lang="en-US" dirty="0">
                <a:latin typeface="Times New Roman" pitchFamily="18" charset="0"/>
              </a:rPr>
              <a:t>) </a:t>
            </a:r>
            <a:r>
              <a:rPr lang="en-US" dirty="0"/>
              <a:t>times, where each key change takes </a:t>
            </a:r>
            <a:r>
              <a:rPr lang="en-US" b="1" i="1" dirty="0">
                <a:latin typeface="Times New Roman" pitchFamily="18" charset="0"/>
              </a:rPr>
              <a:t>O</a:t>
            </a:r>
            <a:r>
              <a:rPr lang="en-US" dirty="0">
                <a:latin typeface="Times New Roman" pitchFamily="18" charset="0"/>
              </a:rPr>
              <a:t>(log </a:t>
            </a:r>
            <a:r>
              <a:rPr lang="en-US" b="1" i="1" dirty="0">
                <a:latin typeface="Times New Roman" pitchFamily="18" charset="0"/>
              </a:rPr>
              <a:t>n</a:t>
            </a:r>
            <a:r>
              <a:rPr lang="en-US" dirty="0">
                <a:latin typeface="Times New Roman" pitchFamily="18" charset="0"/>
              </a:rPr>
              <a:t>) </a:t>
            </a:r>
            <a:r>
              <a:rPr lang="en-US" dirty="0"/>
              <a:t>time </a:t>
            </a:r>
          </a:p>
        </p:txBody>
      </p:sp>
      <p:pic>
        <p:nvPicPr>
          <p:cNvPr id="184321" name="Picture 1" descr="C:\Users\EOLUser\Downloads\index.png"/>
          <p:cNvPicPr>
            <a:picLocks noChangeAspect="1" noChangeArrowheads="1"/>
          </p:cNvPicPr>
          <p:nvPr/>
        </p:nvPicPr>
        <p:blipFill>
          <a:blip r:embed="rId3" cstate="print"/>
          <a:srcRect/>
          <a:stretch>
            <a:fillRect/>
          </a:stretch>
        </p:blipFill>
        <p:spPr bwMode="auto">
          <a:xfrm>
            <a:off x="6553200" y="5943600"/>
            <a:ext cx="1060450" cy="84498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D1C3F18E-84FE-4C97-A61E-D42B2EB1245C}" type="datetime1">
              <a:rPr lang="en-US" smtClean="0"/>
              <a:pPr/>
              <a:t>11/18/2017</a:t>
            </a:fld>
            <a:endParaRPr lang="en-US"/>
          </a:p>
        </p:txBody>
      </p:sp>
      <p:sp>
        <p:nvSpPr>
          <p:cNvPr id="29699" name="Slide Number Placeholder 5"/>
          <p:cNvSpPr>
            <a:spLocks noGrp="1"/>
          </p:cNvSpPr>
          <p:nvPr>
            <p:ph type="sldNum" sz="quarter" idx="11"/>
          </p:nvPr>
        </p:nvSpPr>
        <p:spPr>
          <a:xfrm>
            <a:off x="6553200" y="6243638"/>
            <a:ext cx="2133600" cy="457200"/>
          </a:xfrm>
          <a:noFill/>
        </p:spPr>
        <p:txBody>
          <a:bodyPr/>
          <a:lstStyle/>
          <a:p>
            <a:pPr algn="ctr"/>
            <a:fld id="{67EAC04C-56C9-48AE-AA70-F220980219CA}" type="slidenum">
              <a:rPr lang="en-US" smtClean="0"/>
              <a:pPr algn="ctr"/>
              <a:t>4</a:t>
            </a:fld>
            <a:endParaRPr lang="en-US"/>
          </a:p>
        </p:txBody>
      </p:sp>
      <p:sp>
        <p:nvSpPr>
          <p:cNvPr id="29700" name="Rectangle 2"/>
          <p:cNvSpPr>
            <a:spLocks noGrp="1" noChangeArrowheads="1"/>
          </p:cNvSpPr>
          <p:nvPr>
            <p:ph type="title"/>
          </p:nvPr>
        </p:nvSpPr>
        <p:spPr>
          <a:xfrm>
            <a:off x="457200" y="381000"/>
            <a:ext cx="8229600" cy="692150"/>
          </a:xfrm>
        </p:spPr>
        <p:txBody>
          <a:bodyPr/>
          <a:lstStyle/>
          <a:p>
            <a:r>
              <a:rPr lang="en-US" dirty="0"/>
              <a:t>Weighted Edge Graphs</a:t>
            </a:r>
          </a:p>
        </p:txBody>
      </p:sp>
      <p:sp>
        <p:nvSpPr>
          <p:cNvPr id="28677" name="Rectangle 3"/>
          <p:cNvSpPr>
            <a:spLocks noGrp="1" noChangeArrowheads="1"/>
          </p:cNvSpPr>
          <p:nvPr>
            <p:ph type="body" idx="1"/>
          </p:nvPr>
        </p:nvSpPr>
        <p:spPr>
          <a:xfrm>
            <a:off x="337176" y="1216099"/>
            <a:ext cx="8349623" cy="2481704"/>
          </a:xfrm>
        </p:spPr>
        <p:txBody>
          <a:bodyPr/>
          <a:lstStyle/>
          <a:p>
            <a:pPr>
              <a:lnSpc>
                <a:spcPct val="90000"/>
              </a:lnSpc>
              <a:defRPr/>
            </a:pPr>
            <a:r>
              <a:rPr lang="en-US" sz="2400" dirty="0"/>
              <a:t>In a weighted graph, each edge has an associated numerical value, called the weight of the edge</a:t>
            </a:r>
          </a:p>
          <a:p>
            <a:pPr>
              <a:lnSpc>
                <a:spcPct val="90000"/>
              </a:lnSpc>
              <a:defRPr/>
            </a:pPr>
            <a:r>
              <a:rPr lang="en-US" sz="2400" dirty="0"/>
              <a:t>Edge weights may represent distances, costs, etc.</a:t>
            </a:r>
          </a:p>
          <a:p>
            <a:pPr>
              <a:lnSpc>
                <a:spcPct val="90000"/>
              </a:lnSpc>
              <a:defRPr/>
            </a:pPr>
            <a:r>
              <a:rPr lang="en-US" sz="2400" dirty="0"/>
              <a:t>Example:</a:t>
            </a:r>
          </a:p>
          <a:p>
            <a:pPr lvl="1">
              <a:lnSpc>
                <a:spcPct val="90000"/>
              </a:lnSpc>
              <a:defRPr/>
            </a:pPr>
            <a:r>
              <a:rPr lang="en-US" sz="2400" dirty="0"/>
              <a:t>In a flight route graph, the weight of an edge represents the distance in miles between the endpoint airports</a:t>
            </a:r>
          </a:p>
        </p:txBody>
      </p:sp>
      <p:sp>
        <p:nvSpPr>
          <p:cNvPr id="29702" name="Oval 4"/>
          <p:cNvSpPr>
            <a:spLocks noChangeArrowheads="1"/>
          </p:cNvSpPr>
          <p:nvPr/>
        </p:nvSpPr>
        <p:spPr bwMode="auto">
          <a:xfrm>
            <a:off x="4632325" y="4114800"/>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ORD</a:t>
            </a:r>
          </a:p>
        </p:txBody>
      </p:sp>
      <p:sp>
        <p:nvSpPr>
          <p:cNvPr id="29703" name="Oval 5"/>
          <p:cNvSpPr>
            <a:spLocks noChangeArrowheads="1"/>
          </p:cNvSpPr>
          <p:nvPr/>
        </p:nvSpPr>
        <p:spPr bwMode="auto">
          <a:xfrm>
            <a:off x="7146925" y="3959225"/>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PVD</a:t>
            </a:r>
          </a:p>
        </p:txBody>
      </p:sp>
      <p:sp>
        <p:nvSpPr>
          <p:cNvPr id="29704" name="Oval 6"/>
          <p:cNvSpPr>
            <a:spLocks noChangeArrowheads="1"/>
          </p:cNvSpPr>
          <p:nvPr/>
        </p:nvSpPr>
        <p:spPr bwMode="auto">
          <a:xfrm>
            <a:off x="6896100" y="5867400"/>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MIA</a:t>
            </a:r>
          </a:p>
        </p:txBody>
      </p:sp>
      <p:sp>
        <p:nvSpPr>
          <p:cNvPr id="29705" name="Oval 7"/>
          <p:cNvSpPr>
            <a:spLocks noChangeArrowheads="1"/>
          </p:cNvSpPr>
          <p:nvPr/>
        </p:nvSpPr>
        <p:spPr bwMode="auto">
          <a:xfrm>
            <a:off x="4343400" y="5629275"/>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DFW</a:t>
            </a:r>
          </a:p>
        </p:txBody>
      </p:sp>
      <p:sp>
        <p:nvSpPr>
          <p:cNvPr id="29706" name="Oval 8"/>
          <p:cNvSpPr>
            <a:spLocks noChangeArrowheads="1"/>
          </p:cNvSpPr>
          <p:nvPr/>
        </p:nvSpPr>
        <p:spPr bwMode="auto">
          <a:xfrm>
            <a:off x="2422525" y="4343400"/>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dirty="0">
                <a:latin typeface="Tahoma" pitchFamily="34" charset="0"/>
              </a:rPr>
              <a:t>SFO</a:t>
            </a:r>
          </a:p>
        </p:txBody>
      </p:sp>
      <p:sp>
        <p:nvSpPr>
          <p:cNvPr id="29707" name="Oval 9"/>
          <p:cNvSpPr>
            <a:spLocks noChangeArrowheads="1"/>
          </p:cNvSpPr>
          <p:nvPr/>
        </p:nvSpPr>
        <p:spPr bwMode="auto">
          <a:xfrm>
            <a:off x="2574925" y="5486400"/>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LAX</a:t>
            </a:r>
          </a:p>
        </p:txBody>
      </p:sp>
      <p:sp>
        <p:nvSpPr>
          <p:cNvPr id="29708" name="Oval 10"/>
          <p:cNvSpPr>
            <a:spLocks noChangeArrowheads="1"/>
          </p:cNvSpPr>
          <p:nvPr/>
        </p:nvSpPr>
        <p:spPr bwMode="auto">
          <a:xfrm>
            <a:off x="6210300" y="4724400"/>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LGA</a:t>
            </a:r>
          </a:p>
        </p:txBody>
      </p:sp>
      <p:sp>
        <p:nvSpPr>
          <p:cNvPr id="29709" name="Oval 11"/>
          <p:cNvSpPr>
            <a:spLocks noChangeArrowheads="1"/>
          </p:cNvSpPr>
          <p:nvPr/>
        </p:nvSpPr>
        <p:spPr bwMode="auto">
          <a:xfrm>
            <a:off x="593725" y="5257800"/>
            <a:ext cx="936625" cy="457200"/>
          </a:xfrm>
          <a:prstGeom prst="ellipse">
            <a:avLst/>
          </a:prstGeom>
          <a:solidFill>
            <a:srgbClr val="FF0000"/>
          </a:solidFill>
          <a:ln w="19050">
            <a:solidFill>
              <a:schemeClr val="tx1"/>
            </a:solidFill>
            <a:round/>
            <a:headEnd/>
            <a:tailEnd/>
          </a:ln>
        </p:spPr>
        <p:txBody>
          <a:bodyPr wrap="none" anchor="ctr"/>
          <a:lstStyle/>
          <a:p>
            <a:pPr algn="ctr" eaLnBrk="1" hangingPunct="1"/>
            <a:r>
              <a:rPr lang="en-US">
                <a:latin typeface="Tahoma" pitchFamily="34" charset="0"/>
              </a:rPr>
              <a:t>HNL</a:t>
            </a:r>
          </a:p>
        </p:txBody>
      </p:sp>
      <p:cxnSp>
        <p:nvCxnSpPr>
          <p:cNvPr id="29710" name="AutoShape 12"/>
          <p:cNvCxnSpPr>
            <a:cxnSpLocks noChangeShapeType="1"/>
            <a:stCxn id="29706" idx="6"/>
            <a:endCxn id="29702" idx="2"/>
          </p:cNvCxnSpPr>
          <p:nvPr/>
        </p:nvCxnSpPr>
        <p:spPr bwMode="auto">
          <a:xfrm flipV="1">
            <a:off x="3368675" y="4343400"/>
            <a:ext cx="1254125" cy="228600"/>
          </a:xfrm>
          <a:prstGeom prst="straightConnector1">
            <a:avLst/>
          </a:prstGeom>
          <a:noFill/>
          <a:ln w="19050">
            <a:solidFill>
              <a:schemeClr val="tx1"/>
            </a:solidFill>
            <a:round/>
            <a:headEnd/>
            <a:tailEnd/>
          </a:ln>
        </p:spPr>
      </p:cxnSp>
      <p:cxnSp>
        <p:nvCxnSpPr>
          <p:cNvPr id="29711" name="AutoShape 13"/>
          <p:cNvCxnSpPr>
            <a:cxnSpLocks noChangeShapeType="1"/>
            <a:stCxn id="29705" idx="0"/>
            <a:endCxn id="29702" idx="4"/>
          </p:cNvCxnSpPr>
          <p:nvPr/>
        </p:nvCxnSpPr>
        <p:spPr bwMode="auto">
          <a:xfrm flipV="1">
            <a:off x="4811713" y="4581525"/>
            <a:ext cx="288925" cy="1038225"/>
          </a:xfrm>
          <a:prstGeom prst="straightConnector1">
            <a:avLst/>
          </a:prstGeom>
          <a:noFill/>
          <a:ln w="19050">
            <a:solidFill>
              <a:schemeClr val="tx1"/>
            </a:solidFill>
            <a:round/>
            <a:headEnd/>
            <a:tailEnd/>
          </a:ln>
        </p:spPr>
      </p:cxnSp>
      <p:cxnSp>
        <p:nvCxnSpPr>
          <p:cNvPr id="29712" name="AutoShape 14"/>
          <p:cNvCxnSpPr>
            <a:cxnSpLocks noChangeShapeType="1"/>
            <a:stCxn id="29705" idx="7"/>
            <a:endCxn id="29708" idx="3"/>
          </p:cNvCxnSpPr>
          <p:nvPr/>
        </p:nvCxnSpPr>
        <p:spPr bwMode="auto">
          <a:xfrm flipV="1">
            <a:off x="5143500" y="5124450"/>
            <a:ext cx="1203325" cy="561975"/>
          </a:xfrm>
          <a:prstGeom prst="straightConnector1">
            <a:avLst/>
          </a:prstGeom>
          <a:noFill/>
          <a:ln w="19050">
            <a:solidFill>
              <a:schemeClr val="tx1"/>
            </a:solidFill>
            <a:round/>
            <a:headEnd/>
            <a:tailEnd/>
          </a:ln>
        </p:spPr>
      </p:cxnSp>
      <p:cxnSp>
        <p:nvCxnSpPr>
          <p:cNvPr id="29713" name="AutoShape 15"/>
          <p:cNvCxnSpPr>
            <a:cxnSpLocks noChangeShapeType="1"/>
            <a:stCxn id="29708" idx="0"/>
            <a:endCxn id="29703" idx="3"/>
          </p:cNvCxnSpPr>
          <p:nvPr/>
        </p:nvCxnSpPr>
        <p:spPr bwMode="auto">
          <a:xfrm flipV="1">
            <a:off x="6678613" y="4359275"/>
            <a:ext cx="604837" cy="355600"/>
          </a:xfrm>
          <a:prstGeom prst="straightConnector1">
            <a:avLst/>
          </a:prstGeom>
          <a:noFill/>
          <a:ln w="19050">
            <a:solidFill>
              <a:schemeClr val="tx1"/>
            </a:solidFill>
            <a:round/>
            <a:headEnd/>
            <a:tailEnd/>
          </a:ln>
        </p:spPr>
      </p:cxnSp>
      <p:cxnSp>
        <p:nvCxnSpPr>
          <p:cNvPr id="29714" name="AutoShape 16"/>
          <p:cNvCxnSpPr>
            <a:cxnSpLocks noChangeShapeType="1"/>
            <a:stCxn id="29702" idx="6"/>
            <a:endCxn id="29703" idx="2"/>
          </p:cNvCxnSpPr>
          <p:nvPr/>
        </p:nvCxnSpPr>
        <p:spPr bwMode="auto">
          <a:xfrm flipV="1">
            <a:off x="5578475" y="4187825"/>
            <a:ext cx="1558925" cy="155575"/>
          </a:xfrm>
          <a:prstGeom prst="straightConnector1">
            <a:avLst/>
          </a:prstGeom>
          <a:noFill/>
          <a:ln w="19050">
            <a:solidFill>
              <a:schemeClr val="tx1"/>
            </a:solidFill>
            <a:round/>
            <a:headEnd/>
            <a:tailEnd/>
          </a:ln>
        </p:spPr>
      </p:cxnSp>
      <p:cxnSp>
        <p:nvCxnSpPr>
          <p:cNvPr id="29715" name="AutoShape 17"/>
          <p:cNvCxnSpPr>
            <a:cxnSpLocks noChangeShapeType="1"/>
            <a:stCxn id="29709" idx="6"/>
            <a:endCxn id="29707" idx="2"/>
          </p:cNvCxnSpPr>
          <p:nvPr/>
        </p:nvCxnSpPr>
        <p:spPr bwMode="auto">
          <a:xfrm>
            <a:off x="1539875" y="5486400"/>
            <a:ext cx="1025525" cy="228600"/>
          </a:xfrm>
          <a:prstGeom prst="straightConnector1">
            <a:avLst/>
          </a:prstGeom>
          <a:noFill/>
          <a:ln w="19050">
            <a:solidFill>
              <a:schemeClr val="tx1"/>
            </a:solidFill>
            <a:round/>
            <a:headEnd/>
            <a:tailEnd/>
          </a:ln>
        </p:spPr>
      </p:cxnSp>
      <p:cxnSp>
        <p:nvCxnSpPr>
          <p:cNvPr id="29716" name="AutoShape 18"/>
          <p:cNvCxnSpPr>
            <a:cxnSpLocks noChangeShapeType="1"/>
            <a:stCxn id="29706" idx="4"/>
            <a:endCxn id="29707" idx="0"/>
          </p:cNvCxnSpPr>
          <p:nvPr/>
        </p:nvCxnSpPr>
        <p:spPr bwMode="auto">
          <a:xfrm>
            <a:off x="2890838" y="4810125"/>
            <a:ext cx="152400" cy="666750"/>
          </a:xfrm>
          <a:prstGeom prst="straightConnector1">
            <a:avLst/>
          </a:prstGeom>
          <a:noFill/>
          <a:ln w="19050">
            <a:solidFill>
              <a:schemeClr val="tx1"/>
            </a:solidFill>
            <a:round/>
            <a:headEnd/>
            <a:tailEnd/>
          </a:ln>
        </p:spPr>
      </p:cxnSp>
      <p:cxnSp>
        <p:nvCxnSpPr>
          <p:cNvPr id="29717" name="AutoShape 19"/>
          <p:cNvCxnSpPr>
            <a:cxnSpLocks noChangeShapeType="1"/>
            <a:stCxn id="29708" idx="4"/>
            <a:endCxn id="29704" idx="0"/>
          </p:cNvCxnSpPr>
          <p:nvPr/>
        </p:nvCxnSpPr>
        <p:spPr bwMode="auto">
          <a:xfrm>
            <a:off x="6678613" y="5191125"/>
            <a:ext cx="685800" cy="666750"/>
          </a:xfrm>
          <a:prstGeom prst="straightConnector1">
            <a:avLst/>
          </a:prstGeom>
          <a:noFill/>
          <a:ln w="19050">
            <a:solidFill>
              <a:schemeClr val="tx1"/>
            </a:solidFill>
            <a:round/>
            <a:headEnd/>
            <a:tailEnd/>
          </a:ln>
        </p:spPr>
      </p:cxnSp>
      <p:cxnSp>
        <p:nvCxnSpPr>
          <p:cNvPr id="29718" name="AutoShape 20"/>
          <p:cNvCxnSpPr>
            <a:cxnSpLocks noChangeShapeType="1"/>
            <a:endCxn id="29705" idx="6"/>
          </p:cNvCxnSpPr>
          <p:nvPr/>
        </p:nvCxnSpPr>
        <p:spPr bwMode="auto">
          <a:xfrm flipH="1" flipV="1">
            <a:off x="5289550" y="5857875"/>
            <a:ext cx="1597025" cy="238125"/>
          </a:xfrm>
          <a:prstGeom prst="straightConnector1">
            <a:avLst/>
          </a:prstGeom>
          <a:noFill/>
          <a:ln w="19050">
            <a:solidFill>
              <a:schemeClr val="tx1"/>
            </a:solidFill>
            <a:round/>
            <a:headEnd/>
            <a:tailEnd/>
          </a:ln>
        </p:spPr>
      </p:cxnSp>
      <p:cxnSp>
        <p:nvCxnSpPr>
          <p:cNvPr id="29719" name="AutoShape 21"/>
          <p:cNvCxnSpPr>
            <a:cxnSpLocks noChangeShapeType="1"/>
            <a:stCxn id="29707" idx="6"/>
            <a:endCxn id="29705" idx="2"/>
          </p:cNvCxnSpPr>
          <p:nvPr/>
        </p:nvCxnSpPr>
        <p:spPr bwMode="auto">
          <a:xfrm>
            <a:off x="3521075" y="5715000"/>
            <a:ext cx="812800" cy="142875"/>
          </a:xfrm>
          <a:prstGeom prst="straightConnector1">
            <a:avLst/>
          </a:prstGeom>
          <a:noFill/>
          <a:ln w="19050">
            <a:solidFill>
              <a:schemeClr val="tx1"/>
            </a:solidFill>
            <a:round/>
            <a:headEnd/>
            <a:tailEnd/>
          </a:ln>
        </p:spPr>
      </p:cxnSp>
      <p:cxnSp>
        <p:nvCxnSpPr>
          <p:cNvPr id="29720" name="AutoShape 22"/>
          <p:cNvCxnSpPr>
            <a:cxnSpLocks noChangeShapeType="1"/>
            <a:stCxn id="29707" idx="7"/>
            <a:endCxn id="29702" idx="3"/>
          </p:cNvCxnSpPr>
          <p:nvPr/>
        </p:nvCxnSpPr>
        <p:spPr bwMode="auto">
          <a:xfrm flipV="1">
            <a:off x="3375025" y="4514850"/>
            <a:ext cx="1393825" cy="1028700"/>
          </a:xfrm>
          <a:prstGeom prst="straightConnector1">
            <a:avLst/>
          </a:prstGeom>
          <a:noFill/>
          <a:ln w="19050">
            <a:solidFill>
              <a:schemeClr val="tx1"/>
            </a:solidFill>
            <a:round/>
            <a:headEnd/>
            <a:tailEnd/>
          </a:ln>
        </p:spPr>
      </p:cxnSp>
      <p:sp>
        <p:nvSpPr>
          <p:cNvPr id="29721" name="Text Box 23"/>
          <p:cNvSpPr txBox="1">
            <a:spLocks noChangeArrowheads="1"/>
          </p:cNvSpPr>
          <p:nvPr/>
        </p:nvSpPr>
        <p:spPr bwMode="auto">
          <a:xfrm rot="-347285">
            <a:off x="5913438" y="3940175"/>
            <a:ext cx="598487"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849</a:t>
            </a:r>
          </a:p>
        </p:txBody>
      </p:sp>
      <p:sp>
        <p:nvSpPr>
          <p:cNvPr id="29722" name="Text Box 24"/>
          <p:cNvSpPr txBox="1">
            <a:spLocks noChangeArrowheads="1"/>
          </p:cNvSpPr>
          <p:nvPr/>
        </p:nvSpPr>
        <p:spPr bwMode="auto">
          <a:xfrm rot="-4662247">
            <a:off x="4591844" y="4672806"/>
            <a:ext cx="598488"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802</a:t>
            </a:r>
          </a:p>
        </p:txBody>
      </p:sp>
      <p:sp>
        <p:nvSpPr>
          <p:cNvPr id="29723" name="Text Box 25"/>
          <p:cNvSpPr txBox="1">
            <a:spLocks noChangeArrowheads="1"/>
          </p:cNvSpPr>
          <p:nvPr/>
        </p:nvSpPr>
        <p:spPr bwMode="auto">
          <a:xfrm rot="-1544869">
            <a:off x="5267325" y="508952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1387</a:t>
            </a:r>
          </a:p>
        </p:txBody>
      </p:sp>
      <p:sp>
        <p:nvSpPr>
          <p:cNvPr id="29724" name="Text Box 26"/>
          <p:cNvSpPr txBox="1">
            <a:spLocks noChangeArrowheads="1"/>
          </p:cNvSpPr>
          <p:nvPr/>
        </p:nvSpPr>
        <p:spPr bwMode="auto">
          <a:xfrm rot="-2136302">
            <a:off x="3454400" y="485140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1743</a:t>
            </a:r>
          </a:p>
        </p:txBody>
      </p:sp>
      <p:sp>
        <p:nvSpPr>
          <p:cNvPr id="29725" name="Text Box 27"/>
          <p:cNvSpPr txBox="1">
            <a:spLocks noChangeArrowheads="1"/>
          </p:cNvSpPr>
          <p:nvPr/>
        </p:nvSpPr>
        <p:spPr bwMode="auto">
          <a:xfrm rot="-689345">
            <a:off x="3565525" y="411480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1843</a:t>
            </a:r>
          </a:p>
        </p:txBody>
      </p:sp>
      <p:sp>
        <p:nvSpPr>
          <p:cNvPr id="29726" name="Text Box 28"/>
          <p:cNvSpPr txBox="1">
            <a:spLocks noChangeArrowheads="1"/>
          </p:cNvSpPr>
          <p:nvPr/>
        </p:nvSpPr>
        <p:spPr bwMode="auto">
          <a:xfrm rot="2626382">
            <a:off x="6862763" y="531812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1099</a:t>
            </a:r>
          </a:p>
        </p:txBody>
      </p:sp>
      <p:sp>
        <p:nvSpPr>
          <p:cNvPr id="29727" name="Text Box 29"/>
          <p:cNvSpPr txBox="1">
            <a:spLocks noChangeArrowheads="1"/>
          </p:cNvSpPr>
          <p:nvPr/>
        </p:nvSpPr>
        <p:spPr bwMode="auto">
          <a:xfrm rot="565849">
            <a:off x="5807075" y="5622925"/>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1120</a:t>
            </a:r>
          </a:p>
        </p:txBody>
      </p:sp>
      <p:sp>
        <p:nvSpPr>
          <p:cNvPr id="29728" name="Text Box 30"/>
          <p:cNvSpPr txBox="1">
            <a:spLocks noChangeArrowheads="1"/>
          </p:cNvSpPr>
          <p:nvPr/>
        </p:nvSpPr>
        <p:spPr bwMode="auto">
          <a:xfrm rot="695916">
            <a:off x="3606800" y="544195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1233</a:t>
            </a:r>
          </a:p>
        </p:txBody>
      </p:sp>
      <p:sp>
        <p:nvSpPr>
          <p:cNvPr id="29729" name="Text Box 31"/>
          <p:cNvSpPr txBox="1">
            <a:spLocks noChangeArrowheads="1"/>
          </p:cNvSpPr>
          <p:nvPr/>
        </p:nvSpPr>
        <p:spPr bwMode="auto">
          <a:xfrm rot="4665015">
            <a:off x="2826544" y="4979194"/>
            <a:ext cx="598487"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337</a:t>
            </a:r>
          </a:p>
        </p:txBody>
      </p:sp>
      <p:sp>
        <p:nvSpPr>
          <p:cNvPr id="29730" name="Text Box 32"/>
          <p:cNvSpPr txBox="1">
            <a:spLocks noChangeArrowheads="1"/>
          </p:cNvSpPr>
          <p:nvPr/>
        </p:nvSpPr>
        <p:spPr bwMode="auto">
          <a:xfrm rot="832501">
            <a:off x="1758950" y="5257800"/>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2555</a:t>
            </a:r>
          </a:p>
        </p:txBody>
      </p:sp>
      <p:sp>
        <p:nvSpPr>
          <p:cNvPr id="29731" name="Text Box 33"/>
          <p:cNvSpPr txBox="1">
            <a:spLocks noChangeArrowheads="1"/>
          </p:cNvSpPr>
          <p:nvPr/>
        </p:nvSpPr>
        <p:spPr bwMode="auto">
          <a:xfrm rot="-1891667">
            <a:off x="6615113" y="4241800"/>
            <a:ext cx="598487"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142</a:t>
            </a:r>
          </a:p>
        </p:txBody>
      </p:sp>
      <p:cxnSp>
        <p:nvCxnSpPr>
          <p:cNvPr id="29732" name="AutoShape 34"/>
          <p:cNvCxnSpPr>
            <a:cxnSpLocks noChangeShapeType="1"/>
            <a:stCxn id="29703" idx="4"/>
            <a:endCxn id="29704" idx="7"/>
          </p:cNvCxnSpPr>
          <p:nvPr/>
        </p:nvCxnSpPr>
        <p:spPr bwMode="auto">
          <a:xfrm>
            <a:off x="7615238" y="4425950"/>
            <a:ext cx="80962" cy="1498600"/>
          </a:xfrm>
          <a:prstGeom prst="straightConnector1">
            <a:avLst/>
          </a:prstGeom>
          <a:noFill/>
          <a:ln w="19050">
            <a:solidFill>
              <a:schemeClr val="tx1"/>
            </a:solidFill>
            <a:round/>
            <a:headEnd/>
            <a:tailEnd/>
          </a:ln>
        </p:spPr>
      </p:cxnSp>
      <p:sp>
        <p:nvSpPr>
          <p:cNvPr id="29733" name="Text Box 35"/>
          <p:cNvSpPr txBox="1">
            <a:spLocks noChangeArrowheads="1"/>
          </p:cNvSpPr>
          <p:nvPr/>
        </p:nvSpPr>
        <p:spPr bwMode="auto">
          <a:xfrm rot="5207815">
            <a:off x="7494588" y="4827587"/>
            <a:ext cx="736600" cy="396875"/>
          </a:xfrm>
          <a:prstGeom prst="rect">
            <a:avLst/>
          </a:prstGeom>
          <a:noFill/>
          <a:ln w="19050">
            <a:noFill/>
            <a:miter lim="800000"/>
            <a:headEnd/>
            <a:tailEnd/>
          </a:ln>
        </p:spPr>
        <p:txBody>
          <a:bodyPr wrap="none">
            <a:spAutoFit/>
          </a:bodyPr>
          <a:lstStyle/>
          <a:p>
            <a:pPr algn="ctr" eaLnBrk="1" hangingPunct="1"/>
            <a:r>
              <a:rPr lang="en-US" sz="2000">
                <a:latin typeface="Tahoma" pitchFamily="34" charset="0"/>
              </a:rPr>
              <a:t>1205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fld id="{7B9AA6BD-3E4E-4BD9-B192-E52E916EEE72}" type="datetime1">
              <a:rPr lang="en-US"/>
              <a:pPr/>
              <a:t>11/18/2017</a:t>
            </a:fld>
            <a:endParaRPr lang="en-US"/>
          </a:p>
        </p:txBody>
      </p:sp>
      <p:sp>
        <p:nvSpPr>
          <p:cNvPr id="5" name="Slide Number Placeholder 6"/>
          <p:cNvSpPr>
            <a:spLocks noGrp="1"/>
          </p:cNvSpPr>
          <p:nvPr>
            <p:ph type="sldNum" sz="quarter" idx="12"/>
          </p:nvPr>
        </p:nvSpPr>
        <p:spPr/>
        <p:txBody>
          <a:bodyPr/>
          <a:lstStyle/>
          <a:p>
            <a:fld id="{40BD55DD-9156-4C93-A7EC-59DF6E9598A4}" type="slidenum">
              <a:rPr lang="en-US"/>
              <a:pPr/>
              <a:t>40</a:t>
            </a:fld>
            <a:endParaRPr lang="en-US"/>
          </a:p>
        </p:txBody>
      </p:sp>
      <p:sp>
        <p:nvSpPr>
          <p:cNvPr id="1654786" name="Rectangle 2"/>
          <p:cNvSpPr>
            <a:spLocks noGrp="1" noChangeArrowheads="1"/>
          </p:cNvSpPr>
          <p:nvPr>
            <p:ph type="title"/>
          </p:nvPr>
        </p:nvSpPr>
        <p:spPr>
          <a:xfrm>
            <a:off x="609600" y="304800"/>
            <a:ext cx="8229600" cy="762000"/>
          </a:xfrm>
        </p:spPr>
        <p:txBody>
          <a:bodyPr/>
          <a:lstStyle/>
          <a:p>
            <a:r>
              <a:rPr lang="en-US" sz="4000" dirty="0"/>
              <a:t>Analysis of Dijkstra’s Algorithm (2) </a:t>
            </a:r>
          </a:p>
        </p:txBody>
      </p:sp>
      <p:sp>
        <p:nvSpPr>
          <p:cNvPr id="1654787" name="Rectangle 3"/>
          <p:cNvSpPr>
            <a:spLocks noGrp="1" noChangeArrowheads="1"/>
          </p:cNvSpPr>
          <p:nvPr>
            <p:ph type="body" sz="half" idx="1"/>
          </p:nvPr>
        </p:nvSpPr>
        <p:spPr>
          <a:xfrm>
            <a:off x="304800" y="1143000"/>
            <a:ext cx="8763000" cy="5257800"/>
          </a:xfrm>
        </p:spPr>
        <p:txBody>
          <a:bodyPr/>
          <a:lstStyle/>
          <a:p>
            <a:pPr>
              <a:lnSpc>
                <a:spcPct val="90000"/>
              </a:lnSpc>
            </a:pPr>
            <a:r>
              <a:rPr lang="en-US" sz="3200" dirty="0" err="1">
                <a:effectLst>
                  <a:outerShdw blurRad="38100" dist="38100" dir="2700000" algn="tl">
                    <a:srgbClr val="000000">
                      <a:alpha val="43137"/>
                    </a:srgbClr>
                  </a:outerShdw>
                </a:effectLst>
                <a:latin typeface="+mj-lt"/>
              </a:rPr>
              <a:t>Dijkstra’s</a:t>
            </a:r>
            <a:r>
              <a:rPr lang="en-US" sz="3200" dirty="0">
                <a:effectLst>
                  <a:outerShdw blurRad="38100" dist="38100" dir="2700000" algn="tl">
                    <a:srgbClr val="000000">
                      <a:alpha val="43137"/>
                    </a:srgbClr>
                  </a:outerShdw>
                </a:effectLst>
                <a:latin typeface="+mj-lt"/>
              </a:rPr>
              <a:t> algorithm runs in </a:t>
            </a:r>
            <a:r>
              <a:rPr lang="en-US" sz="3200" b="1" i="1" dirty="0">
                <a:effectLst>
                  <a:outerShdw blurRad="38100" dist="38100" dir="2700000" algn="tl">
                    <a:srgbClr val="000000">
                      <a:alpha val="43137"/>
                    </a:srgbClr>
                  </a:outerShdw>
                </a:effectLst>
                <a:latin typeface="+mj-lt"/>
              </a:rPr>
              <a:t>O</a:t>
            </a:r>
            <a:r>
              <a:rPr lang="en-US" sz="3200" dirty="0">
                <a:effectLst>
                  <a:outerShdw blurRad="38100" dist="38100" dir="2700000" algn="tl">
                    <a:srgbClr val="000000">
                      <a:alpha val="43137"/>
                    </a:srgbClr>
                  </a:outerShdw>
                </a:effectLst>
                <a:latin typeface="+mj-lt"/>
              </a:rPr>
              <a:t>((</a:t>
            </a:r>
            <a:r>
              <a:rPr lang="en-US" sz="3200" b="1" i="1" dirty="0">
                <a:effectLst>
                  <a:outerShdw blurRad="38100" dist="38100" dir="2700000" algn="tl">
                    <a:srgbClr val="000000">
                      <a:alpha val="43137"/>
                    </a:srgbClr>
                  </a:outerShdw>
                </a:effectLst>
                <a:latin typeface="+mj-lt"/>
              </a:rPr>
              <a:t>n </a:t>
            </a:r>
            <a:r>
              <a:rPr lang="en-US" sz="3200" dirty="0">
                <a:effectLst>
                  <a:outerShdw blurRad="38100" dist="38100" dir="2700000" algn="tl">
                    <a:srgbClr val="000000">
                      <a:alpha val="43137"/>
                    </a:srgbClr>
                  </a:outerShdw>
                </a:effectLst>
                <a:latin typeface="+mj-lt"/>
              </a:rPr>
              <a:t>+</a:t>
            </a:r>
            <a:r>
              <a:rPr lang="en-US" sz="3200" b="1" i="1" dirty="0">
                <a:effectLst>
                  <a:outerShdw blurRad="38100" dist="38100" dir="2700000" algn="tl">
                    <a:srgbClr val="000000">
                      <a:alpha val="43137"/>
                    </a:srgbClr>
                  </a:outerShdw>
                </a:effectLst>
                <a:latin typeface="+mj-lt"/>
              </a:rPr>
              <a:t> m</a:t>
            </a:r>
            <a:r>
              <a:rPr lang="en-US" sz="3200" dirty="0">
                <a:effectLst>
                  <a:outerShdw blurRad="38100" dist="38100" dir="2700000" algn="tl">
                    <a:srgbClr val="000000">
                      <a:alpha val="43137"/>
                    </a:srgbClr>
                  </a:outerShdw>
                </a:effectLst>
                <a:latin typeface="+mj-lt"/>
              </a:rPr>
              <a:t>) log </a:t>
            </a:r>
            <a:r>
              <a:rPr lang="en-US" sz="3200" b="1" i="1" dirty="0">
                <a:effectLst>
                  <a:outerShdw blurRad="38100" dist="38100" dir="2700000" algn="tl">
                    <a:srgbClr val="000000">
                      <a:alpha val="43137"/>
                    </a:srgbClr>
                  </a:outerShdw>
                </a:effectLst>
                <a:latin typeface="+mj-lt"/>
              </a:rPr>
              <a:t>n</a:t>
            </a:r>
            <a:r>
              <a:rPr lang="en-US" sz="3200" dirty="0">
                <a:effectLst>
                  <a:outerShdw blurRad="38100" dist="38100" dir="2700000" algn="tl">
                    <a:srgbClr val="000000">
                      <a:alpha val="43137"/>
                    </a:srgbClr>
                  </a:outerShdw>
                </a:effectLst>
                <a:latin typeface="+mj-lt"/>
              </a:rPr>
              <a:t>) time provided the graph is represented by the adjacency list structure</a:t>
            </a:r>
          </a:p>
          <a:p>
            <a:pPr lvl="1">
              <a:lnSpc>
                <a:spcPct val="90000"/>
              </a:lnSpc>
            </a:pPr>
            <a:r>
              <a:rPr lang="en-US" sz="2800" dirty="0">
                <a:effectLst>
                  <a:outerShdw blurRad="38100" dist="38100" dir="2700000" algn="tl">
                    <a:srgbClr val="000000">
                      <a:alpha val="43137"/>
                    </a:srgbClr>
                  </a:outerShdw>
                </a:effectLst>
              </a:rPr>
              <a:t>Recall that </a:t>
            </a:r>
            <a:r>
              <a:rPr lang="en-US" sz="3600" b="1" dirty="0" err="1">
                <a:effectLst>
                  <a:outerShdw blurRad="38100" dist="38100" dir="2700000" algn="tl">
                    <a:srgbClr val="000000">
                      <a:alpha val="43137"/>
                    </a:srgbClr>
                  </a:outerShdw>
                </a:effectLst>
                <a:latin typeface="Symbol" pitchFamily="18" charset="2"/>
              </a:rPr>
              <a:t>S</a:t>
            </a:r>
            <a:r>
              <a:rPr lang="en-US" sz="2800" b="1" i="1" baseline="-25000" dirty="0" err="1">
                <a:effectLst>
                  <a:outerShdw blurRad="38100" dist="38100" dir="2700000" algn="tl">
                    <a:srgbClr val="000000">
                      <a:alpha val="43137"/>
                    </a:srgbClr>
                  </a:outerShdw>
                </a:effectLst>
                <a:latin typeface="Times New Roman" pitchFamily="18" charset="0"/>
              </a:rPr>
              <a:t>v</a:t>
            </a:r>
            <a:r>
              <a:rPr lang="en-US" sz="2800" b="1" i="1" baseline="-25000" dirty="0">
                <a:effectLst>
                  <a:outerShdw blurRad="38100" dist="38100" dir="2700000" algn="tl">
                    <a:srgbClr val="000000">
                      <a:alpha val="43137"/>
                    </a:srgbClr>
                  </a:outerShdw>
                </a:effectLst>
                <a:latin typeface="Times New Roman" pitchFamily="18" charset="0"/>
              </a:rPr>
              <a:t> </a:t>
            </a:r>
            <a:r>
              <a:rPr lang="en-US" sz="2800" dirty="0">
                <a:effectLst>
                  <a:outerShdw blurRad="38100" dist="38100" dir="2700000" algn="tl">
                    <a:srgbClr val="000000">
                      <a:alpha val="43137"/>
                    </a:srgbClr>
                  </a:outerShdw>
                </a:effectLst>
                <a:latin typeface="Times New Roman" pitchFamily="18" charset="0"/>
              </a:rPr>
              <a:t>deg(</a:t>
            </a:r>
            <a:r>
              <a:rPr lang="en-US" sz="2800" b="1" i="1" dirty="0">
                <a:effectLst>
                  <a:outerShdw blurRad="38100" dist="38100" dir="2700000" algn="tl">
                    <a:srgbClr val="000000">
                      <a:alpha val="43137"/>
                    </a:srgbClr>
                  </a:outerShdw>
                </a:effectLst>
                <a:latin typeface="Times New Roman" pitchFamily="18" charset="0"/>
              </a:rPr>
              <a:t>v</a:t>
            </a:r>
            <a:r>
              <a:rPr lang="en-US" sz="2800" dirty="0">
                <a:effectLst>
                  <a:outerShdw blurRad="38100" dist="38100" dir="2700000" algn="tl">
                    <a:srgbClr val="000000">
                      <a:alpha val="43137"/>
                    </a:srgbClr>
                  </a:outerShdw>
                </a:effectLst>
                <a:latin typeface="Times New Roman" pitchFamily="18" charset="0"/>
              </a:rPr>
              <a:t>)</a:t>
            </a:r>
            <a:r>
              <a:rPr lang="en-US" sz="2800" b="1" i="1" dirty="0">
                <a:effectLst>
                  <a:outerShdw blurRad="38100" dist="38100" dir="2700000" algn="tl">
                    <a:srgbClr val="000000">
                      <a:alpha val="43137"/>
                    </a:srgbClr>
                  </a:outerShdw>
                </a:effectLst>
                <a:latin typeface="Times New Roman" pitchFamily="18" charset="0"/>
              </a:rPr>
              <a:t> </a:t>
            </a:r>
            <a:r>
              <a:rPr lang="en-US" sz="2800" dirty="0">
                <a:effectLst>
                  <a:outerShdw blurRad="38100" dist="38100" dir="2700000" algn="tl">
                    <a:srgbClr val="000000">
                      <a:alpha val="43137"/>
                    </a:srgbClr>
                  </a:outerShdw>
                </a:effectLst>
                <a:latin typeface="Symbol" pitchFamily="18" charset="2"/>
              </a:rPr>
              <a:t>= </a:t>
            </a:r>
            <a:r>
              <a:rPr lang="en-US" sz="2800" dirty="0">
                <a:effectLst>
                  <a:outerShdw blurRad="38100" dist="38100" dir="2700000" algn="tl">
                    <a:srgbClr val="000000">
                      <a:alpha val="43137"/>
                    </a:srgbClr>
                  </a:outerShdw>
                </a:effectLst>
                <a:latin typeface="Times New Roman" pitchFamily="18" charset="0"/>
              </a:rPr>
              <a:t>2</a:t>
            </a:r>
            <a:r>
              <a:rPr lang="en-US" sz="2800" b="1" i="1" dirty="0">
                <a:effectLst>
                  <a:outerShdw blurRad="38100" dist="38100" dir="2700000" algn="tl">
                    <a:srgbClr val="000000">
                      <a:alpha val="43137"/>
                    </a:srgbClr>
                  </a:outerShdw>
                </a:effectLst>
                <a:latin typeface="Times New Roman" pitchFamily="18" charset="0"/>
              </a:rPr>
              <a:t>m</a:t>
            </a:r>
          </a:p>
        </p:txBody>
      </p:sp>
      <p:pic>
        <p:nvPicPr>
          <p:cNvPr id="190466" name="Picture 2" descr="C:\Users\Jerry\Desktop\index.jpg"/>
          <p:cNvPicPr>
            <a:picLocks noChangeAspect="1" noChangeArrowheads="1"/>
          </p:cNvPicPr>
          <p:nvPr/>
        </p:nvPicPr>
        <p:blipFill>
          <a:blip r:embed="rId3" cstate="print"/>
          <a:srcRect/>
          <a:stretch>
            <a:fillRect/>
          </a:stretch>
        </p:blipFill>
        <p:spPr bwMode="auto">
          <a:xfrm>
            <a:off x="3249495" y="3954617"/>
            <a:ext cx="3303705" cy="2587415"/>
          </a:xfrm>
          <a:prstGeom prst="rect">
            <a:avLst/>
          </a:prstGeom>
          <a:solidFill>
            <a:srgbClr val="000000"/>
          </a:solidFill>
          <a:ln>
            <a:solidFill>
              <a:srgbClr val="EF0129"/>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half" idx="10"/>
          </p:nvPr>
        </p:nvSpPr>
        <p:spPr/>
        <p:txBody>
          <a:bodyPr/>
          <a:lstStyle/>
          <a:p>
            <a:fld id="{4C4AD788-F1AB-4EE8-9D4E-A45FC3788AB4}" type="datetime1">
              <a:rPr lang="en-US"/>
              <a:pPr/>
              <a:t>11/18/2017</a:t>
            </a:fld>
            <a:endParaRPr lang="en-US"/>
          </a:p>
        </p:txBody>
      </p:sp>
      <p:sp>
        <p:nvSpPr>
          <p:cNvPr id="39" name="Slide Number Placeholder 5"/>
          <p:cNvSpPr>
            <a:spLocks noGrp="1"/>
          </p:cNvSpPr>
          <p:nvPr>
            <p:ph type="sldNum" sz="quarter" idx="12"/>
          </p:nvPr>
        </p:nvSpPr>
        <p:spPr/>
        <p:txBody>
          <a:bodyPr/>
          <a:lstStyle/>
          <a:p>
            <a:fld id="{B7EC1CCE-E43D-4D98-BDA8-3B6017A3EE34}" type="slidenum">
              <a:rPr lang="en-US"/>
              <a:pPr/>
              <a:t>41</a:t>
            </a:fld>
            <a:endParaRPr lang="en-US"/>
          </a:p>
        </p:txBody>
      </p:sp>
      <p:sp>
        <p:nvSpPr>
          <p:cNvPr id="1660930" name="Rectangle 2"/>
          <p:cNvSpPr>
            <a:spLocks noGrp="1" noChangeArrowheads="1"/>
          </p:cNvSpPr>
          <p:nvPr>
            <p:ph type="title"/>
          </p:nvPr>
        </p:nvSpPr>
        <p:spPr/>
        <p:txBody>
          <a:bodyPr/>
          <a:lstStyle/>
          <a:p>
            <a:r>
              <a:rPr lang="en-US" sz="2800" dirty="0"/>
              <a:t>Why It Doesn’t Work for Negative-Weight Edges</a:t>
            </a:r>
          </a:p>
        </p:txBody>
      </p:sp>
      <p:sp>
        <p:nvSpPr>
          <p:cNvPr id="1660931" name="Rectangle 3"/>
          <p:cNvSpPr>
            <a:spLocks noGrp="1" noChangeArrowheads="1"/>
          </p:cNvSpPr>
          <p:nvPr>
            <p:ph type="body" idx="1"/>
          </p:nvPr>
        </p:nvSpPr>
        <p:spPr>
          <a:xfrm>
            <a:off x="304800" y="2667000"/>
            <a:ext cx="4592638" cy="2470150"/>
          </a:xfrm>
        </p:spPr>
        <p:txBody>
          <a:bodyPr/>
          <a:lstStyle/>
          <a:p>
            <a:pPr lvl="1"/>
            <a:r>
              <a:rPr lang="en-US" sz="2400" dirty="0"/>
              <a:t>If a node with a negative incident edge were to be added late to the cloud, it could mess up distances for vertices already in the cloud</a:t>
            </a:r>
            <a:endParaRPr lang="en-US" sz="2000" dirty="0"/>
          </a:p>
        </p:txBody>
      </p:sp>
      <p:sp>
        <p:nvSpPr>
          <p:cNvPr id="1660932" name="Freeform 4"/>
          <p:cNvSpPr>
            <a:spLocks/>
          </p:cNvSpPr>
          <p:nvPr/>
        </p:nvSpPr>
        <p:spPr bwMode="auto">
          <a:xfrm>
            <a:off x="5203825" y="2717800"/>
            <a:ext cx="3711575" cy="2387600"/>
          </a:xfrm>
          <a:custGeom>
            <a:avLst/>
            <a:gdLst/>
            <a:ahLst/>
            <a:cxnLst>
              <a:cxn ang="0">
                <a:pos x="1271" y="0"/>
              </a:cxn>
              <a:cxn ang="0">
                <a:pos x="1996" y="184"/>
              </a:cxn>
              <a:cxn ang="0">
                <a:pos x="2207" y="950"/>
              </a:cxn>
              <a:cxn ang="0">
                <a:pos x="1211" y="954"/>
              </a:cxn>
              <a:cxn ang="0">
                <a:pos x="917" y="1374"/>
              </a:cxn>
              <a:cxn ang="0">
                <a:pos x="419" y="1482"/>
              </a:cxn>
              <a:cxn ang="0">
                <a:pos x="101" y="1242"/>
              </a:cxn>
              <a:cxn ang="0">
                <a:pos x="41" y="624"/>
              </a:cxn>
              <a:cxn ang="0">
                <a:pos x="347" y="138"/>
              </a:cxn>
              <a:cxn ang="0">
                <a:pos x="863" y="30"/>
              </a:cxn>
              <a:cxn ang="0">
                <a:pos x="1271" y="0"/>
              </a:cxn>
            </a:cxnLst>
            <a:rect l="0" t="0" r="r" b="b"/>
            <a:pathLst>
              <a:path w="2338" h="1504">
                <a:moveTo>
                  <a:pt x="1271" y="0"/>
                </a:moveTo>
                <a:cubicBezTo>
                  <a:pt x="1459" y="15"/>
                  <a:pt x="1840" y="26"/>
                  <a:pt x="1996" y="184"/>
                </a:cubicBezTo>
                <a:cubicBezTo>
                  <a:pt x="2152" y="342"/>
                  <a:pt x="2338" y="822"/>
                  <a:pt x="2207" y="950"/>
                </a:cubicBezTo>
                <a:cubicBezTo>
                  <a:pt x="2076" y="1078"/>
                  <a:pt x="1426" y="883"/>
                  <a:pt x="1211" y="954"/>
                </a:cubicBezTo>
                <a:cubicBezTo>
                  <a:pt x="996" y="1025"/>
                  <a:pt x="1049" y="1286"/>
                  <a:pt x="917" y="1374"/>
                </a:cubicBezTo>
                <a:cubicBezTo>
                  <a:pt x="785" y="1462"/>
                  <a:pt x="555" y="1504"/>
                  <a:pt x="419" y="1482"/>
                </a:cubicBezTo>
                <a:cubicBezTo>
                  <a:pt x="283" y="1460"/>
                  <a:pt x="164" y="1385"/>
                  <a:pt x="101" y="1242"/>
                </a:cubicBezTo>
                <a:cubicBezTo>
                  <a:pt x="38" y="1099"/>
                  <a:pt x="0" y="808"/>
                  <a:pt x="41" y="624"/>
                </a:cubicBezTo>
                <a:cubicBezTo>
                  <a:pt x="82" y="440"/>
                  <a:pt x="210" y="237"/>
                  <a:pt x="347" y="138"/>
                </a:cubicBezTo>
                <a:cubicBezTo>
                  <a:pt x="484" y="39"/>
                  <a:pt x="709" y="53"/>
                  <a:pt x="863" y="30"/>
                </a:cubicBezTo>
                <a:cubicBezTo>
                  <a:pt x="1017" y="7"/>
                  <a:pt x="1186" y="6"/>
                  <a:pt x="1271" y="0"/>
                </a:cubicBezTo>
                <a:close/>
              </a:path>
            </a:pathLst>
          </a:custGeom>
          <a:solidFill>
            <a:srgbClr val="000000"/>
          </a:solidFill>
          <a:ln w="12700" cap="flat" cmpd="sng">
            <a:solidFill>
              <a:schemeClr val="tx2"/>
            </a:solidFill>
            <a:prstDash val="dash"/>
            <a:round/>
            <a:headEnd/>
            <a:tailEnd/>
          </a:ln>
          <a:effectLst/>
        </p:spPr>
        <p:txBody>
          <a:bodyPr wrap="none" anchor="ctr"/>
          <a:lstStyle/>
          <a:p>
            <a:endParaRPr lang="en-US"/>
          </a:p>
        </p:txBody>
      </p:sp>
      <p:sp>
        <p:nvSpPr>
          <p:cNvPr id="1660933" name="Oval 5"/>
          <p:cNvSpPr>
            <a:spLocks noChangeAspect="1" noChangeArrowheads="1"/>
          </p:cNvSpPr>
          <p:nvPr/>
        </p:nvSpPr>
        <p:spPr bwMode="auto">
          <a:xfrm rot="21600000">
            <a:off x="6416675" y="354965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latin typeface="Tahoma" pitchFamily="34" charset="0"/>
              </a:rPr>
              <a:t>C</a:t>
            </a:r>
          </a:p>
        </p:txBody>
      </p:sp>
      <p:sp>
        <p:nvSpPr>
          <p:cNvPr id="1660934" name="Oval 6"/>
          <p:cNvSpPr>
            <a:spLocks noChangeAspect="1" noChangeArrowheads="1"/>
          </p:cNvSpPr>
          <p:nvPr/>
        </p:nvSpPr>
        <p:spPr bwMode="auto">
          <a:xfrm rot="21600000">
            <a:off x="5043488" y="354965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660935" name="Oval 7"/>
          <p:cNvSpPr>
            <a:spLocks noChangeAspect="1" noChangeArrowheads="1"/>
          </p:cNvSpPr>
          <p:nvPr/>
        </p:nvSpPr>
        <p:spPr bwMode="auto">
          <a:xfrm rot="21600000">
            <a:off x="6415088" y="2743200"/>
            <a:ext cx="366712"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660936" name="Oval 8"/>
          <p:cNvSpPr>
            <a:spLocks noChangeAspect="1" noChangeArrowheads="1"/>
          </p:cNvSpPr>
          <p:nvPr/>
        </p:nvSpPr>
        <p:spPr bwMode="auto">
          <a:xfrm rot="21600000">
            <a:off x="5653088" y="4357688"/>
            <a:ext cx="366712" cy="366712"/>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E</a:t>
            </a:r>
          </a:p>
        </p:txBody>
      </p:sp>
      <p:cxnSp>
        <p:nvCxnSpPr>
          <p:cNvPr id="1660937" name="AutoShape 9"/>
          <p:cNvCxnSpPr>
            <a:cxnSpLocks noChangeAspect="1" noChangeShapeType="1"/>
            <a:stCxn id="1660935" idx="2"/>
            <a:endCxn id="1660934" idx="0"/>
          </p:cNvCxnSpPr>
          <p:nvPr/>
        </p:nvCxnSpPr>
        <p:spPr bwMode="auto">
          <a:xfrm rot="10800000" flipV="1">
            <a:off x="5226050" y="2925763"/>
            <a:ext cx="1168400" cy="603250"/>
          </a:xfrm>
          <a:prstGeom prst="curvedConnector2">
            <a:avLst/>
          </a:prstGeom>
          <a:noFill/>
          <a:ln w="38100">
            <a:solidFill>
              <a:schemeClr val="tx1"/>
            </a:solidFill>
            <a:prstDash val="dash"/>
            <a:round/>
            <a:headEnd/>
            <a:tailEnd/>
          </a:ln>
          <a:effectLst/>
        </p:spPr>
      </p:cxnSp>
      <p:cxnSp>
        <p:nvCxnSpPr>
          <p:cNvPr id="1660938" name="AutoShape 10"/>
          <p:cNvCxnSpPr>
            <a:cxnSpLocks noChangeAspect="1" noChangeShapeType="1"/>
            <a:stCxn id="1660936" idx="2"/>
            <a:endCxn id="1660934" idx="4"/>
          </p:cNvCxnSpPr>
          <p:nvPr/>
        </p:nvCxnSpPr>
        <p:spPr bwMode="auto">
          <a:xfrm rot="10800000">
            <a:off x="5226050" y="3933825"/>
            <a:ext cx="406400" cy="606425"/>
          </a:xfrm>
          <a:prstGeom prst="curvedConnector2">
            <a:avLst/>
          </a:prstGeom>
          <a:noFill/>
          <a:ln w="38100">
            <a:solidFill>
              <a:schemeClr val="tx2"/>
            </a:solidFill>
            <a:round/>
            <a:headEnd/>
            <a:tailEnd/>
          </a:ln>
          <a:effectLst/>
        </p:spPr>
      </p:cxnSp>
      <p:cxnSp>
        <p:nvCxnSpPr>
          <p:cNvPr id="1660939" name="AutoShape 11"/>
          <p:cNvCxnSpPr>
            <a:cxnSpLocks noChangeAspect="1" noChangeShapeType="1"/>
            <a:stCxn id="1660936" idx="6"/>
            <a:endCxn id="1660933" idx="3"/>
          </p:cNvCxnSpPr>
          <p:nvPr/>
        </p:nvCxnSpPr>
        <p:spPr bwMode="auto">
          <a:xfrm flipV="1">
            <a:off x="6037263" y="3881438"/>
            <a:ext cx="431800" cy="658812"/>
          </a:xfrm>
          <a:prstGeom prst="curvedConnector2">
            <a:avLst/>
          </a:prstGeom>
          <a:noFill/>
          <a:ln w="38100">
            <a:solidFill>
              <a:schemeClr val="tx2"/>
            </a:solidFill>
            <a:round/>
            <a:headEnd/>
            <a:tailEnd/>
          </a:ln>
          <a:effectLst/>
        </p:spPr>
      </p:cxnSp>
      <p:cxnSp>
        <p:nvCxnSpPr>
          <p:cNvPr id="1660940" name="AutoShape 12"/>
          <p:cNvCxnSpPr>
            <a:cxnSpLocks noChangeAspect="1" noChangeShapeType="1"/>
            <a:stCxn id="1660935" idx="4"/>
            <a:endCxn id="1660933" idx="0"/>
          </p:cNvCxnSpPr>
          <p:nvPr/>
        </p:nvCxnSpPr>
        <p:spPr bwMode="auto">
          <a:xfrm>
            <a:off x="6597650" y="3127375"/>
            <a:ext cx="1588" cy="401638"/>
          </a:xfrm>
          <a:prstGeom prst="straightConnector1">
            <a:avLst/>
          </a:prstGeom>
          <a:noFill/>
          <a:ln w="38100">
            <a:solidFill>
              <a:schemeClr val="tx1"/>
            </a:solidFill>
            <a:prstDash val="dash"/>
            <a:round/>
            <a:headEnd/>
            <a:tailEnd/>
          </a:ln>
          <a:effectLst/>
        </p:spPr>
      </p:cxnSp>
      <p:cxnSp>
        <p:nvCxnSpPr>
          <p:cNvPr id="1660941" name="AutoShape 13"/>
          <p:cNvCxnSpPr>
            <a:cxnSpLocks noChangeAspect="1" noChangeShapeType="1"/>
            <a:stCxn id="1660934" idx="6"/>
            <a:endCxn id="1660933" idx="2"/>
          </p:cNvCxnSpPr>
          <p:nvPr/>
        </p:nvCxnSpPr>
        <p:spPr bwMode="auto">
          <a:xfrm>
            <a:off x="5427663" y="3732213"/>
            <a:ext cx="968375" cy="0"/>
          </a:xfrm>
          <a:prstGeom prst="straightConnector1">
            <a:avLst/>
          </a:prstGeom>
          <a:noFill/>
          <a:ln w="38100">
            <a:solidFill>
              <a:schemeClr val="tx1"/>
            </a:solidFill>
            <a:prstDash val="dash"/>
            <a:round/>
            <a:headEnd/>
            <a:tailEnd/>
          </a:ln>
          <a:effectLst/>
        </p:spPr>
      </p:cxnSp>
      <p:sp>
        <p:nvSpPr>
          <p:cNvPr id="1660942" name="Oval 14"/>
          <p:cNvSpPr>
            <a:spLocks noChangeAspect="1" noChangeArrowheads="1"/>
          </p:cNvSpPr>
          <p:nvPr/>
        </p:nvSpPr>
        <p:spPr bwMode="auto">
          <a:xfrm rot="21600000">
            <a:off x="7778750" y="3549650"/>
            <a:ext cx="366713" cy="366713"/>
          </a:xfrm>
          <a:prstGeom prst="ellipse">
            <a:avLst/>
          </a:prstGeom>
          <a:solidFill>
            <a:schemeClr val="accent1"/>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cxnSp>
        <p:nvCxnSpPr>
          <p:cNvPr id="1660943" name="AutoShape 15"/>
          <p:cNvCxnSpPr>
            <a:cxnSpLocks noChangeAspect="1" noChangeShapeType="1"/>
            <a:stCxn id="1660946" idx="6"/>
            <a:endCxn id="1660942" idx="4"/>
          </p:cNvCxnSpPr>
          <p:nvPr/>
        </p:nvCxnSpPr>
        <p:spPr bwMode="auto">
          <a:xfrm flipV="1">
            <a:off x="7542213" y="3933825"/>
            <a:ext cx="419100" cy="606425"/>
          </a:xfrm>
          <a:prstGeom prst="curvedConnector2">
            <a:avLst/>
          </a:prstGeom>
          <a:noFill/>
          <a:ln w="38100">
            <a:solidFill>
              <a:schemeClr val="tx2"/>
            </a:solidFill>
            <a:round/>
            <a:headEnd/>
            <a:tailEnd/>
          </a:ln>
          <a:effectLst/>
        </p:spPr>
      </p:cxnSp>
      <p:cxnSp>
        <p:nvCxnSpPr>
          <p:cNvPr id="1660944" name="AutoShape 16"/>
          <p:cNvCxnSpPr>
            <a:cxnSpLocks noChangeAspect="1" noChangeShapeType="1"/>
            <a:stCxn id="1660942" idx="0"/>
            <a:endCxn id="1660935" idx="6"/>
          </p:cNvCxnSpPr>
          <p:nvPr/>
        </p:nvCxnSpPr>
        <p:spPr bwMode="auto">
          <a:xfrm rot="5400000" flipH="1">
            <a:off x="7078663" y="2646363"/>
            <a:ext cx="603250" cy="1162050"/>
          </a:xfrm>
          <a:prstGeom prst="curvedConnector2">
            <a:avLst/>
          </a:prstGeom>
          <a:noFill/>
          <a:ln w="38100">
            <a:solidFill>
              <a:schemeClr val="tx2"/>
            </a:solidFill>
            <a:round/>
            <a:headEnd/>
            <a:tailEnd/>
          </a:ln>
          <a:effectLst/>
        </p:spPr>
      </p:cxnSp>
      <p:cxnSp>
        <p:nvCxnSpPr>
          <p:cNvPr id="1660945" name="AutoShape 17"/>
          <p:cNvCxnSpPr>
            <a:cxnSpLocks noChangeAspect="1" noChangeShapeType="1"/>
            <a:stCxn id="1660933" idx="6"/>
            <a:endCxn id="1660942" idx="2"/>
          </p:cNvCxnSpPr>
          <p:nvPr/>
        </p:nvCxnSpPr>
        <p:spPr bwMode="auto">
          <a:xfrm>
            <a:off x="6800850" y="3732213"/>
            <a:ext cx="957263" cy="0"/>
          </a:xfrm>
          <a:prstGeom prst="straightConnector1">
            <a:avLst/>
          </a:prstGeom>
          <a:noFill/>
          <a:ln w="38100">
            <a:solidFill>
              <a:schemeClr val="tx2"/>
            </a:solidFill>
            <a:round/>
            <a:headEnd/>
            <a:tailEnd/>
          </a:ln>
          <a:effectLst/>
        </p:spPr>
      </p:cxnSp>
      <p:sp>
        <p:nvSpPr>
          <p:cNvPr id="1660946" name="Oval 18"/>
          <p:cNvSpPr>
            <a:spLocks noChangeAspect="1" noChangeArrowheads="1"/>
          </p:cNvSpPr>
          <p:nvPr/>
        </p:nvSpPr>
        <p:spPr bwMode="auto">
          <a:xfrm rot="21600000">
            <a:off x="7167563" y="4357688"/>
            <a:ext cx="366712" cy="366712"/>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cxnSp>
        <p:nvCxnSpPr>
          <p:cNvPr id="1660947" name="AutoShape 19"/>
          <p:cNvCxnSpPr>
            <a:cxnSpLocks noChangeAspect="1" noChangeShapeType="1"/>
            <a:stCxn id="1660933" idx="5"/>
            <a:endCxn id="1660946" idx="2"/>
          </p:cNvCxnSpPr>
          <p:nvPr/>
        </p:nvCxnSpPr>
        <p:spPr bwMode="auto">
          <a:xfrm rot="16200000" flipH="1">
            <a:off x="6613526" y="3997325"/>
            <a:ext cx="658812" cy="427037"/>
          </a:xfrm>
          <a:prstGeom prst="curvedConnector2">
            <a:avLst/>
          </a:prstGeom>
          <a:noFill/>
          <a:ln w="38100">
            <a:solidFill>
              <a:schemeClr val="tx1"/>
            </a:solidFill>
            <a:prstDash val="dash"/>
            <a:round/>
            <a:headEnd/>
            <a:tailEnd/>
          </a:ln>
          <a:effectLst/>
        </p:spPr>
      </p:cxnSp>
      <p:sp>
        <p:nvSpPr>
          <p:cNvPr id="1660948" name="Text Box 20"/>
          <p:cNvSpPr txBox="1">
            <a:spLocks noChangeArrowheads="1"/>
          </p:cNvSpPr>
          <p:nvPr/>
        </p:nvSpPr>
        <p:spPr bwMode="auto">
          <a:xfrm>
            <a:off x="6650038" y="25146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0</a:t>
            </a:r>
          </a:p>
        </p:txBody>
      </p:sp>
      <p:sp>
        <p:nvSpPr>
          <p:cNvPr id="1660949" name="Text Box 21"/>
          <p:cNvSpPr txBox="1">
            <a:spLocks noChangeArrowheads="1"/>
          </p:cNvSpPr>
          <p:nvPr/>
        </p:nvSpPr>
        <p:spPr bwMode="auto">
          <a:xfrm>
            <a:off x="8040688" y="33416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4</a:t>
            </a:r>
          </a:p>
        </p:txBody>
      </p:sp>
      <p:sp>
        <p:nvSpPr>
          <p:cNvPr id="1660950" name="Text Box 22"/>
          <p:cNvSpPr txBox="1">
            <a:spLocks noChangeArrowheads="1"/>
          </p:cNvSpPr>
          <p:nvPr/>
        </p:nvSpPr>
        <p:spPr bwMode="auto">
          <a:xfrm>
            <a:off x="6681788" y="33416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5</a:t>
            </a:r>
          </a:p>
        </p:txBody>
      </p:sp>
      <p:sp>
        <p:nvSpPr>
          <p:cNvPr id="1660951" name="Text Box 23"/>
          <p:cNvSpPr txBox="1">
            <a:spLocks noChangeArrowheads="1"/>
          </p:cNvSpPr>
          <p:nvPr/>
        </p:nvSpPr>
        <p:spPr bwMode="auto">
          <a:xfrm>
            <a:off x="5310188" y="33416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7</a:t>
            </a:r>
          </a:p>
        </p:txBody>
      </p:sp>
      <p:sp>
        <p:nvSpPr>
          <p:cNvPr id="1660952" name="Text Box 24"/>
          <p:cNvSpPr txBox="1">
            <a:spLocks noChangeArrowheads="1"/>
          </p:cNvSpPr>
          <p:nvPr/>
        </p:nvSpPr>
        <p:spPr bwMode="auto">
          <a:xfrm>
            <a:off x="5524500" y="40655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5</a:t>
            </a:r>
          </a:p>
        </p:txBody>
      </p:sp>
      <p:sp>
        <p:nvSpPr>
          <p:cNvPr id="1660953" name="Text Box 25"/>
          <p:cNvSpPr txBox="1">
            <a:spLocks noChangeArrowheads="1"/>
          </p:cNvSpPr>
          <p:nvPr/>
        </p:nvSpPr>
        <p:spPr bwMode="auto">
          <a:xfrm>
            <a:off x="7348538" y="4065588"/>
            <a:ext cx="298450"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sym typeface="Symbol" pitchFamily="18" charset="2"/>
              </a:rPr>
              <a:t>9</a:t>
            </a:r>
          </a:p>
        </p:txBody>
      </p:sp>
      <p:sp>
        <p:nvSpPr>
          <p:cNvPr id="1660954" name="Text Box 26"/>
          <p:cNvSpPr txBox="1">
            <a:spLocks noChangeArrowheads="1"/>
          </p:cNvSpPr>
          <p:nvPr/>
        </p:nvSpPr>
        <p:spPr bwMode="auto">
          <a:xfrm>
            <a:off x="7488238" y="2757488"/>
            <a:ext cx="298450" cy="366712"/>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4</a:t>
            </a:r>
          </a:p>
        </p:txBody>
      </p:sp>
      <p:sp>
        <p:nvSpPr>
          <p:cNvPr id="1660955" name="Text Box 27"/>
          <p:cNvSpPr txBox="1">
            <a:spLocks noChangeArrowheads="1"/>
          </p:cNvSpPr>
          <p:nvPr/>
        </p:nvSpPr>
        <p:spPr bwMode="auto">
          <a:xfrm>
            <a:off x="5348288" y="28194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8</a:t>
            </a:r>
          </a:p>
        </p:txBody>
      </p:sp>
      <p:sp>
        <p:nvSpPr>
          <p:cNvPr id="1660956" name="Text Box 28"/>
          <p:cNvSpPr txBox="1">
            <a:spLocks noChangeArrowheads="1"/>
          </p:cNvSpPr>
          <p:nvPr/>
        </p:nvSpPr>
        <p:spPr bwMode="auto">
          <a:xfrm>
            <a:off x="5729288" y="34290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7</a:t>
            </a:r>
          </a:p>
        </p:txBody>
      </p:sp>
      <p:sp>
        <p:nvSpPr>
          <p:cNvPr id="1660957" name="Text Box 29"/>
          <p:cNvSpPr txBox="1">
            <a:spLocks noChangeArrowheads="1"/>
          </p:cNvSpPr>
          <p:nvPr/>
        </p:nvSpPr>
        <p:spPr bwMode="auto">
          <a:xfrm>
            <a:off x="7177088" y="34290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1</a:t>
            </a:r>
          </a:p>
        </p:txBody>
      </p:sp>
      <p:sp>
        <p:nvSpPr>
          <p:cNvPr id="1660958" name="Text Box 30"/>
          <p:cNvSpPr txBox="1">
            <a:spLocks noChangeArrowheads="1"/>
          </p:cNvSpPr>
          <p:nvPr/>
        </p:nvSpPr>
        <p:spPr bwMode="auto">
          <a:xfrm>
            <a:off x="5043488" y="4229100"/>
            <a:ext cx="298450" cy="366713"/>
          </a:xfrm>
          <a:prstGeom prst="rect">
            <a:avLst/>
          </a:prstGeom>
          <a:noFill/>
          <a:ln w="19050">
            <a:noFill/>
            <a:miter lim="800000"/>
            <a:headEnd/>
            <a:tailEnd/>
          </a:ln>
          <a:effectLst/>
        </p:spPr>
        <p:txBody>
          <a:bodyPr wrap="none">
            <a:spAutoFit/>
          </a:bodyPr>
          <a:lstStyle/>
          <a:p>
            <a:pPr algn="ctr" eaLnBrk="1" hangingPunct="1"/>
            <a:r>
              <a:rPr lang="en-US">
                <a:latin typeface="Times New Roman" pitchFamily="18" charset="0"/>
              </a:rPr>
              <a:t>2</a:t>
            </a:r>
          </a:p>
        </p:txBody>
      </p:sp>
      <p:sp>
        <p:nvSpPr>
          <p:cNvPr id="1660959" name="Text Box 31"/>
          <p:cNvSpPr txBox="1">
            <a:spLocks noChangeArrowheads="1"/>
          </p:cNvSpPr>
          <p:nvPr/>
        </p:nvSpPr>
        <p:spPr bwMode="auto">
          <a:xfrm>
            <a:off x="7786688" y="42291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5</a:t>
            </a:r>
          </a:p>
        </p:txBody>
      </p:sp>
      <p:sp>
        <p:nvSpPr>
          <p:cNvPr id="1660960" name="Text Box 32"/>
          <p:cNvSpPr txBox="1">
            <a:spLocks noChangeArrowheads="1"/>
          </p:cNvSpPr>
          <p:nvPr/>
        </p:nvSpPr>
        <p:spPr bwMode="auto">
          <a:xfrm>
            <a:off x="6262688" y="31242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6</a:t>
            </a:r>
          </a:p>
        </p:txBody>
      </p:sp>
      <p:sp>
        <p:nvSpPr>
          <p:cNvPr id="1660961" name="Text Box 33"/>
          <p:cNvSpPr txBox="1">
            <a:spLocks noChangeArrowheads="1"/>
          </p:cNvSpPr>
          <p:nvPr/>
        </p:nvSpPr>
        <p:spPr bwMode="auto">
          <a:xfrm>
            <a:off x="6110288" y="3962400"/>
            <a:ext cx="298450"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imes New Roman" pitchFamily="18" charset="0"/>
              </a:rPr>
              <a:t>0</a:t>
            </a:r>
          </a:p>
        </p:txBody>
      </p:sp>
      <p:sp>
        <p:nvSpPr>
          <p:cNvPr id="1660962" name="Text Box 34"/>
          <p:cNvSpPr txBox="1">
            <a:spLocks noChangeArrowheads="1"/>
          </p:cNvSpPr>
          <p:nvPr/>
        </p:nvSpPr>
        <p:spPr bwMode="auto">
          <a:xfrm>
            <a:off x="6781800" y="3962400"/>
            <a:ext cx="374650" cy="366713"/>
          </a:xfrm>
          <a:prstGeom prst="rect">
            <a:avLst/>
          </a:prstGeom>
          <a:noFill/>
          <a:ln w="19050">
            <a:noFill/>
            <a:miter lim="800000"/>
            <a:headEnd/>
            <a:tailEnd/>
          </a:ln>
          <a:effectLst/>
        </p:spPr>
        <p:txBody>
          <a:bodyPr wrap="none">
            <a:spAutoFit/>
          </a:bodyPr>
          <a:lstStyle/>
          <a:p>
            <a:pPr algn="ctr" eaLnBrk="1" hangingPunct="1"/>
            <a:r>
              <a:rPr lang="en-US" dirty="0">
                <a:solidFill>
                  <a:srgbClr val="FFFF00"/>
                </a:solidFill>
                <a:latin typeface="Times New Roman" pitchFamily="18" charset="0"/>
              </a:rPr>
              <a:t>-8</a:t>
            </a:r>
          </a:p>
        </p:txBody>
      </p:sp>
      <p:sp>
        <p:nvSpPr>
          <p:cNvPr id="1660963" name="Rectangle 35" descr="Rectangle: Click to edit Master text styles&#10;Second level&#10;Third level&#10;Fourth level&#10;Fifth level"/>
          <p:cNvSpPr>
            <a:spLocks noChangeArrowheads="1"/>
          </p:cNvSpPr>
          <p:nvPr/>
        </p:nvSpPr>
        <p:spPr bwMode="auto">
          <a:xfrm>
            <a:off x="609600" y="1524000"/>
            <a:ext cx="7050088" cy="117475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110000"/>
              <a:buFont typeface="Wingdings" pitchFamily="2" charset="2"/>
              <a:buBlip>
                <a:blip r:embed="rId3"/>
              </a:buBlip>
            </a:pPr>
            <a:r>
              <a:rPr lang="en-US" sz="2400" dirty="0">
                <a:latin typeface="Tahoma" pitchFamily="34" charset="0"/>
              </a:rPr>
              <a:t>Dijkstra’s algorithm is based on the greedy method</a:t>
            </a:r>
          </a:p>
          <a:p>
            <a:pPr marL="342900" indent="-342900" eaLnBrk="1" hangingPunct="1">
              <a:spcBef>
                <a:spcPct val="20000"/>
              </a:spcBef>
              <a:buClr>
                <a:schemeClr val="hlink"/>
              </a:buClr>
              <a:buSzPct val="110000"/>
              <a:buFont typeface="Wingdings" pitchFamily="2" charset="2"/>
              <a:buBlip>
                <a:blip r:embed="rId3"/>
              </a:buBlip>
            </a:pPr>
            <a:r>
              <a:rPr lang="en-US" sz="2400" dirty="0">
                <a:latin typeface="Tahoma" pitchFamily="34" charset="0"/>
              </a:rPr>
              <a:t> It adds vertices by increasing distance </a:t>
            </a:r>
          </a:p>
        </p:txBody>
      </p:sp>
      <p:sp>
        <p:nvSpPr>
          <p:cNvPr id="1660964" name="Text Box 36"/>
          <p:cNvSpPr txBox="1">
            <a:spLocks noChangeArrowheads="1"/>
          </p:cNvSpPr>
          <p:nvPr/>
        </p:nvSpPr>
        <p:spPr bwMode="auto">
          <a:xfrm>
            <a:off x="4813300" y="5257800"/>
            <a:ext cx="3721100" cy="1200329"/>
          </a:xfrm>
          <a:prstGeom prst="rect">
            <a:avLst/>
          </a:prstGeom>
          <a:solidFill>
            <a:srgbClr val="000000"/>
          </a:solidFill>
          <a:ln w="38100">
            <a:solidFill>
              <a:srgbClr val="EF0129"/>
            </a:solidFill>
            <a:miter lim="800000"/>
            <a:headEnd/>
            <a:tailEnd/>
          </a:ln>
          <a:effectLst/>
        </p:spPr>
        <p:txBody>
          <a:bodyPr>
            <a:spAutoFit/>
          </a:bodyPr>
          <a:lstStyle/>
          <a:p>
            <a:pPr algn="ctr" eaLnBrk="1" hangingPunct="1"/>
            <a:r>
              <a:rPr lang="en-US" sz="2400" dirty="0">
                <a:solidFill>
                  <a:srgbClr val="FFFF00"/>
                </a:solidFill>
                <a:latin typeface="Tahoma" pitchFamily="34" charset="0"/>
              </a:rPr>
              <a:t>C’s true distance is 1 (4+5-8), but it is already in the cloud with d(C)=5 </a:t>
            </a:r>
          </a:p>
        </p:txBody>
      </p:sp>
      <p:sp>
        <p:nvSpPr>
          <p:cNvPr id="1660965" name="Line 37"/>
          <p:cNvSpPr>
            <a:spLocks noChangeShapeType="1"/>
          </p:cNvSpPr>
          <p:nvPr/>
        </p:nvSpPr>
        <p:spPr bwMode="auto">
          <a:xfrm flipH="1" flipV="1">
            <a:off x="6561138" y="4006850"/>
            <a:ext cx="38100" cy="1160463"/>
          </a:xfrm>
          <a:prstGeom prst="line">
            <a:avLst/>
          </a:prstGeom>
          <a:noFill/>
          <a:ln w="762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F5C55E8B-2ED8-4FB7-89B3-0302F4D53A87}" type="slidenum">
              <a:rPr lang="en-US" smtClean="0"/>
              <a:pPr/>
              <a:t>42</a:t>
            </a:fld>
            <a:endParaRPr lang="en-US"/>
          </a:p>
        </p:txBody>
      </p:sp>
      <p:sp>
        <p:nvSpPr>
          <p:cNvPr id="43011" name="Rectangle 2"/>
          <p:cNvSpPr>
            <a:spLocks noGrp="1" noChangeArrowheads="1"/>
          </p:cNvSpPr>
          <p:nvPr>
            <p:ph type="title"/>
          </p:nvPr>
        </p:nvSpPr>
        <p:spPr>
          <a:xfrm>
            <a:off x="685800" y="304800"/>
            <a:ext cx="7772400" cy="685800"/>
          </a:xfrm>
        </p:spPr>
        <p:txBody>
          <a:bodyPr/>
          <a:lstStyle/>
          <a:p>
            <a:r>
              <a:rPr lang="en-US" dirty="0"/>
              <a:t>Time Complexity</a:t>
            </a:r>
          </a:p>
        </p:txBody>
      </p:sp>
      <p:sp>
        <p:nvSpPr>
          <p:cNvPr id="43012" name="Rectangle 5"/>
          <p:cNvSpPr>
            <a:spLocks noChangeArrowheads="1"/>
          </p:cNvSpPr>
          <p:nvPr/>
        </p:nvSpPr>
        <p:spPr bwMode="auto">
          <a:xfrm>
            <a:off x="0" y="2133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3"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4"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5"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43016" name="Rectangle 13"/>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1209" name="Rectangle 3"/>
          <p:cNvSpPr>
            <a:spLocks noGrp="1" noChangeArrowheads="1"/>
          </p:cNvSpPr>
          <p:nvPr>
            <p:ph idx="1"/>
          </p:nvPr>
        </p:nvSpPr>
        <p:spPr/>
        <p:txBody>
          <a:bodyPr/>
          <a:lstStyle/>
          <a:p>
            <a:pPr>
              <a:defRPr/>
            </a:pPr>
            <a:r>
              <a:rPr lang="en-US" sz="2800" dirty="0"/>
              <a:t>The overall time complexity for </a:t>
            </a:r>
            <a:r>
              <a:rPr lang="en-US" sz="2800" dirty="0" err="1"/>
              <a:t>Dijkstra’s</a:t>
            </a:r>
            <a:r>
              <a:rPr lang="en-US" sz="2800" dirty="0"/>
              <a:t> algorithm is </a:t>
            </a:r>
            <a:r>
              <a:rPr lang="en-US" sz="2800" b="1" dirty="0">
                <a:solidFill>
                  <a:srgbClr val="FFFF00"/>
                </a:solidFill>
              </a:rPr>
              <a:t>O(|</a:t>
            </a:r>
            <a:r>
              <a:rPr lang="en-US" sz="2800" b="1" dirty="0" err="1">
                <a:solidFill>
                  <a:srgbClr val="FFFF00"/>
                </a:solidFill>
              </a:rPr>
              <a:t>E|log|v</a:t>
            </a:r>
            <a:r>
              <a:rPr lang="en-US" sz="2800" b="1" dirty="0">
                <a:solidFill>
                  <a:srgbClr val="FFFF00"/>
                </a:solidFill>
              </a:rPr>
              <a:t>|) </a:t>
            </a:r>
            <a:r>
              <a:rPr lang="en-US" sz="2800" dirty="0"/>
              <a:t>, where </a:t>
            </a:r>
            <a:r>
              <a:rPr lang="en-US" sz="2800" b="1" dirty="0">
                <a:solidFill>
                  <a:srgbClr val="FFFF00"/>
                </a:solidFill>
              </a:rPr>
              <a:t>|E|</a:t>
            </a:r>
            <a:r>
              <a:rPr lang="en-US" sz="2800" dirty="0"/>
              <a:t> denotes the number of edges and </a:t>
            </a:r>
            <a:r>
              <a:rPr lang="en-US" sz="2800" b="1" dirty="0">
                <a:solidFill>
                  <a:srgbClr val="FFFF00"/>
                </a:solidFill>
              </a:rPr>
              <a:t>|V| </a:t>
            </a:r>
            <a:r>
              <a:rPr lang="en-US" sz="2800" dirty="0"/>
              <a:t>denotes the number of vertices</a:t>
            </a:r>
          </a:p>
        </p:txBody>
      </p:sp>
      <p:pic>
        <p:nvPicPr>
          <p:cNvPr id="175105" name="Picture 1" descr="C:\Users\Jerry\Desktop\images.jpg"/>
          <p:cNvPicPr>
            <a:picLocks noChangeAspect="1" noChangeArrowheads="1"/>
          </p:cNvPicPr>
          <p:nvPr/>
        </p:nvPicPr>
        <p:blipFill>
          <a:blip r:embed="rId2" cstate="print"/>
          <a:srcRect/>
          <a:stretch>
            <a:fillRect/>
          </a:stretch>
        </p:blipFill>
        <p:spPr bwMode="auto">
          <a:xfrm>
            <a:off x="1814718" y="3581400"/>
            <a:ext cx="5371766" cy="2754313"/>
          </a:xfrm>
          <a:prstGeom prst="rect">
            <a:avLst/>
          </a:prstGeom>
          <a:noFill/>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0"/>
          <p:cNvSpPr>
            <a:spLocks noGrp="1" noChangeArrowheads="1"/>
          </p:cNvSpPr>
          <p:nvPr>
            <p:ph type="ftr" sz="quarter" idx="4294967295"/>
          </p:nvPr>
        </p:nvSpPr>
        <p:spPr>
          <a:xfrm>
            <a:off x="3124200" y="6248400"/>
            <a:ext cx="2895600" cy="457200"/>
          </a:xfrm>
          <a:prstGeom prst="rect">
            <a:avLst/>
          </a:prstGeom>
          <a:noFill/>
        </p:spPr>
        <p:txBody>
          <a:bodyPr/>
          <a:lstStyle/>
          <a:p>
            <a:r>
              <a:rPr lang="en-US"/>
              <a:t>Minimum Spanning Trees</a:t>
            </a:r>
          </a:p>
        </p:txBody>
      </p:sp>
      <p:sp>
        <p:nvSpPr>
          <p:cNvPr id="3075" name="Rectangle 71"/>
          <p:cNvSpPr>
            <a:spLocks noGrp="1" noChangeArrowheads="1"/>
          </p:cNvSpPr>
          <p:nvPr>
            <p:ph type="sldNum" sz="quarter" idx="4294967295"/>
          </p:nvPr>
        </p:nvSpPr>
        <p:spPr>
          <a:xfrm>
            <a:off x="6553200" y="6248400"/>
            <a:ext cx="1905000" cy="457200"/>
          </a:xfrm>
          <a:prstGeom prst="rect">
            <a:avLst/>
          </a:prstGeom>
          <a:noFill/>
        </p:spPr>
        <p:txBody>
          <a:bodyPr/>
          <a:lstStyle/>
          <a:p>
            <a:fld id="{976EEF09-C3FC-4BE2-9153-D167158B1620}" type="slidenum">
              <a:rPr lang="en-US"/>
              <a:pPr/>
              <a:t>43</a:t>
            </a:fld>
            <a:endParaRPr lang="en-US"/>
          </a:p>
        </p:txBody>
      </p:sp>
      <p:sp>
        <p:nvSpPr>
          <p:cNvPr id="3076" name="Rectangle 2"/>
          <p:cNvSpPr>
            <a:spLocks noGrp="1" noChangeArrowheads="1"/>
          </p:cNvSpPr>
          <p:nvPr>
            <p:ph type="ctrTitle"/>
          </p:nvPr>
        </p:nvSpPr>
        <p:spPr>
          <a:xfrm>
            <a:off x="762000" y="990600"/>
            <a:ext cx="7772400" cy="1143000"/>
          </a:xfrm>
        </p:spPr>
        <p:txBody>
          <a:bodyPr/>
          <a:lstStyle/>
          <a:p>
            <a:pPr eaLnBrk="1" hangingPunct="1"/>
            <a:r>
              <a:rPr lang="en-US" dirty="0"/>
              <a:t>Minimum Spanning Trees</a:t>
            </a:r>
          </a:p>
        </p:txBody>
      </p:sp>
      <p:grpSp>
        <p:nvGrpSpPr>
          <p:cNvPr id="156" name="Group 155"/>
          <p:cNvGrpSpPr/>
          <p:nvPr/>
        </p:nvGrpSpPr>
        <p:grpSpPr>
          <a:xfrm>
            <a:off x="2667000" y="2514600"/>
            <a:ext cx="3962400" cy="2690812"/>
            <a:chOff x="4695825" y="2887663"/>
            <a:chExt cx="3086100" cy="2386012"/>
          </a:xfrm>
          <a:solidFill>
            <a:srgbClr val="FFFF00"/>
          </a:solidFill>
        </p:grpSpPr>
        <p:sp>
          <p:nvSpPr>
            <p:cNvPr id="157" name="Freeform 581"/>
            <p:cNvSpPr>
              <a:spLocks/>
            </p:cNvSpPr>
            <p:nvPr/>
          </p:nvSpPr>
          <p:spPr bwMode="auto">
            <a:xfrm>
              <a:off x="6597650" y="3321050"/>
              <a:ext cx="804863" cy="131763"/>
            </a:xfrm>
            <a:custGeom>
              <a:avLst/>
              <a:gdLst>
                <a:gd name="T0" fmla="*/ 1270159630 w 507"/>
                <a:gd name="T1" fmla="*/ 209174579 h 83"/>
                <a:gd name="T2" fmla="*/ 1071068004 w 507"/>
                <a:gd name="T3" fmla="*/ 113408263 h 83"/>
                <a:gd name="T4" fmla="*/ 1071068004 w 507"/>
                <a:gd name="T5" fmla="*/ 113408263 h 83"/>
                <a:gd name="T6" fmla="*/ 1071068004 w 507"/>
                <a:gd name="T7" fmla="*/ 113408263 h 83"/>
                <a:gd name="T8" fmla="*/ 869455428 w 507"/>
                <a:gd name="T9" fmla="*/ 42843609 h 83"/>
                <a:gd name="T10" fmla="*/ 869455428 w 507"/>
                <a:gd name="T11" fmla="*/ 42843609 h 83"/>
                <a:gd name="T12" fmla="*/ 869455428 w 507"/>
                <a:gd name="T13" fmla="*/ 42843609 h 83"/>
                <a:gd name="T14" fmla="*/ 670362016 w 507"/>
                <a:gd name="T15" fmla="*/ 17641954 h 83"/>
                <a:gd name="T16" fmla="*/ 670362016 w 507"/>
                <a:gd name="T17" fmla="*/ 17641954 h 83"/>
                <a:gd name="T18" fmla="*/ 670362016 w 507"/>
                <a:gd name="T19" fmla="*/ 17641954 h 83"/>
                <a:gd name="T20" fmla="*/ 461189761 w 507"/>
                <a:gd name="T21" fmla="*/ 17641954 h 83"/>
                <a:gd name="T22" fmla="*/ 461189761 w 507"/>
                <a:gd name="T23" fmla="*/ 17641954 h 83"/>
                <a:gd name="T24" fmla="*/ 461189761 w 507"/>
                <a:gd name="T25" fmla="*/ 17641954 h 83"/>
                <a:gd name="T26" fmla="*/ 244456142 w 507"/>
                <a:gd name="T27" fmla="*/ 60483982 h 83"/>
                <a:gd name="T28" fmla="*/ 252015820 w 507"/>
                <a:gd name="T29" fmla="*/ 60483982 h 83"/>
                <a:gd name="T30" fmla="*/ 252015820 w 507"/>
                <a:gd name="T31" fmla="*/ 60483982 h 83"/>
                <a:gd name="T32" fmla="*/ 7561268 w 507"/>
                <a:gd name="T33" fmla="*/ 131048624 h 83"/>
                <a:gd name="T34" fmla="*/ 7561268 w 507"/>
                <a:gd name="T35" fmla="*/ 131048624 h 83"/>
                <a:gd name="T36" fmla="*/ 0 w 507"/>
                <a:gd name="T37" fmla="*/ 113408263 h 83"/>
                <a:gd name="T38" fmla="*/ 0 w 507"/>
                <a:gd name="T39" fmla="*/ 113408263 h 83"/>
                <a:gd name="T40" fmla="*/ 244456142 w 507"/>
                <a:gd name="T41" fmla="*/ 42843609 h 83"/>
                <a:gd name="T42" fmla="*/ 244456142 w 507"/>
                <a:gd name="T43" fmla="*/ 42843609 h 83"/>
                <a:gd name="T44" fmla="*/ 244456142 w 507"/>
                <a:gd name="T45" fmla="*/ 42843609 h 83"/>
                <a:gd name="T46" fmla="*/ 461189761 w 507"/>
                <a:gd name="T47" fmla="*/ 0 h 83"/>
                <a:gd name="T48" fmla="*/ 461189761 w 507"/>
                <a:gd name="T49" fmla="*/ 0 h 83"/>
                <a:gd name="T50" fmla="*/ 461189761 w 507"/>
                <a:gd name="T51" fmla="*/ 0 h 83"/>
                <a:gd name="T52" fmla="*/ 670362016 w 507"/>
                <a:gd name="T53" fmla="*/ 0 h 83"/>
                <a:gd name="T54" fmla="*/ 670362016 w 507"/>
                <a:gd name="T55" fmla="*/ 0 h 83"/>
                <a:gd name="T56" fmla="*/ 670362016 w 507"/>
                <a:gd name="T57" fmla="*/ 0 h 83"/>
                <a:gd name="T58" fmla="*/ 869455428 w 507"/>
                <a:gd name="T59" fmla="*/ 25201655 h 83"/>
                <a:gd name="T60" fmla="*/ 869455428 w 507"/>
                <a:gd name="T61" fmla="*/ 25201655 h 83"/>
                <a:gd name="T62" fmla="*/ 879536056 w 507"/>
                <a:gd name="T63" fmla="*/ 25201655 h 83"/>
                <a:gd name="T64" fmla="*/ 1078627682 w 507"/>
                <a:gd name="T65" fmla="*/ 95766290 h 83"/>
                <a:gd name="T66" fmla="*/ 1078627682 w 507"/>
                <a:gd name="T67" fmla="*/ 95766290 h 83"/>
                <a:gd name="T68" fmla="*/ 1078627682 w 507"/>
                <a:gd name="T69" fmla="*/ 95766290 h 83"/>
                <a:gd name="T70" fmla="*/ 1277720895 w 507"/>
                <a:gd name="T71" fmla="*/ 191532581 h 83"/>
                <a:gd name="T72" fmla="*/ 1270159630 w 507"/>
                <a:gd name="T73" fmla="*/ 209174579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07"/>
                <a:gd name="T112" fmla="*/ 0 h 83"/>
                <a:gd name="T113" fmla="*/ 507 w 507"/>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07" h="83">
                  <a:moveTo>
                    <a:pt x="504" y="83"/>
                  </a:moveTo>
                  <a:lnTo>
                    <a:pt x="425" y="45"/>
                  </a:lnTo>
                  <a:lnTo>
                    <a:pt x="345" y="17"/>
                  </a:lnTo>
                  <a:lnTo>
                    <a:pt x="266" y="7"/>
                  </a:lnTo>
                  <a:lnTo>
                    <a:pt x="183" y="7"/>
                  </a:lnTo>
                  <a:lnTo>
                    <a:pt x="97" y="24"/>
                  </a:lnTo>
                  <a:lnTo>
                    <a:pt x="100" y="24"/>
                  </a:lnTo>
                  <a:lnTo>
                    <a:pt x="3" y="52"/>
                  </a:lnTo>
                  <a:lnTo>
                    <a:pt x="0" y="45"/>
                  </a:lnTo>
                  <a:lnTo>
                    <a:pt x="97" y="17"/>
                  </a:lnTo>
                  <a:lnTo>
                    <a:pt x="183" y="0"/>
                  </a:lnTo>
                  <a:lnTo>
                    <a:pt x="266" y="0"/>
                  </a:lnTo>
                  <a:lnTo>
                    <a:pt x="345" y="10"/>
                  </a:lnTo>
                  <a:lnTo>
                    <a:pt x="349" y="10"/>
                  </a:lnTo>
                  <a:lnTo>
                    <a:pt x="428" y="38"/>
                  </a:lnTo>
                  <a:lnTo>
                    <a:pt x="507" y="76"/>
                  </a:lnTo>
                  <a:lnTo>
                    <a:pt x="504" y="83"/>
                  </a:lnTo>
                  <a:close/>
                </a:path>
              </a:pathLst>
            </a:custGeom>
            <a:grpFill/>
            <a:ln w="12700">
              <a:solidFill>
                <a:srgbClr val="FF0000"/>
              </a:solidFill>
              <a:round/>
              <a:headEnd/>
              <a:tailEnd/>
            </a:ln>
          </p:spPr>
          <p:txBody>
            <a:bodyPr/>
            <a:lstStyle/>
            <a:p>
              <a:endParaRPr lang="en-US"/>
            </a:p>
          </p:txBody>
        </p:sp>
        <p:sp>
          <p:nvSpPr>
            <p:cNvPr id="158" name="Rectangle 582"/>
            <p:cNvSpPr>
              <a:spLocks noChangeArrowheads="1"/>
            </p:cNvSpPr>
            <p:nvPr/>
          </p:nvSpPr>
          <p:spPr bwMode="auto">
            <a:xfrm>
              <a:off x="7391400" y="3441700"/>
              <a:ext cx="11113" cy="4763"/>
            </a:xfrm>
            <a:prstGeom prst="rect">
              <a:avLst/>
            </a:prstGeom>
            <a:grpFill/>
            <a:ln w="12700">
              <a:solidFill>
                <a:srgbClr val="FF0000"/>
              </a:solidFill>
              <a:miter lim="800000"/>
              <a:headEnd/>
              <a:tailEnd/>
            </a:ln>
          </p:spPr>
          <p:txBody>
            <a:bodyPr/>
            <a:lstStyle/>
            <a:p>
              <a:endParaRPr lang="en-US"/>
            </a:p>
          </p:txBody>
        </p:sp>
        <p:sp>
          <p:nvSpPr>
            <p:cNvPr id="159" name="Freeform 583"/>
            <p:cNvSpPr>
              <a:spLocks/>
            </p:cNvSpPr>
            <p:nvPr/>
          </p:nvSpPr>
          <p:spPr bwMode="auto">
            <a:xfrm>
              <a:off x="7200900" y="3446463"/>
              <a:ext cx="201613" cy="307975"/>
            </a:xfrm>
            <a:custGeom>
              <a:avLst/>
              <a:gdLst>
                <a:gd name="T0" fmla="*/ 320061454 w 127"/>
                <a:gd name="T1" fmla="*/ 0 h 194"/>
                <a:gd name="T2" fmla="*/ 277217908 w 127"/>
                <a:gd name="T3" fmla="*/ 183972192 h 194"/>
                <a:gd name="T4" fmla="*/ 277217908 w 127"/>
                <a:gd name="T5" fmla="*/ 191531864 h 194"/>
                <a:gd name="T6" fmla="*/ 277217908 w 127"/>
                <a:gd name="T7" fmla="*/ 191531864 h 194"/>
                <a:gd name="T8" fmla="*/ 234375949 w 127"/>
                <a:gd name="T9" fmla="*/ 279736561 h 194"/>
                <a:gd name="T10" fmla="*/ 234375949 w 127"/>
                <a:gd name="T11" fmla="*/ 279736561 h 194"/>
                <a:gd name="T12" fmla="*/ 234375949 w 127"/>
                <a:gd name="T13" fmla="*/ 279736561 h 194"/>
                <a:gd name="T14" fmla="*/ 173892014 w 127"/>
                <a:gd name="T15" fmla="*/ 357862174 h 194"/>
                <a:gd name="T16" fmla="*/ 173892014 w 127"/>
                <a:gd name="T17" fmla="*/ 357862174 h 194"/>
                <a:gd name="T18" fmla="*/ 173892014 w 127"/>
                <a:gd name="T19" fmla="*/ 357862174 h 194"/>
                <a:gd name="T20" fmla="*/ 95766177 w 127"/>
                <a:gd name="T21" fmla="*/ 435987886 h 194"/>
                <a:gd name="T22" fmla="*/ 95766177 w 127"/>
                <a:gd name="T23" fmla="*/ 435987886 h 194"/>
                <a:gd name="T24" fmla="*/ 95766177 w 127"/>
                <a:gd name="T25" fmla="*/ 435987886 h 194"/>
                <a:gd name="T26" fmla="*/ 7561283 w 127"/>
                <a:gd name="T27" fmla="*/ 488910357 h 194"/>
                <a:gd name="T28" fmla="*/ 7561283 w 127"/>
                <a:gd name="T29" fmla="*/ 488910357 h 194"/>
                <a:gd name="T30" fmla="*/ 0 w 127"/>
                <a:gd name="T31" fmla="*/ 471270063 h 194"/>
                <a:gd name="T32" fmla="*/ 0 w 127"/>
                <a:gd name="T33" fmla="*/ 471270063 h 194"/>
                <a:gd name="T34" fmla="*/ 85685529 w 127"/>
                <a:gd name="T35" fmla="*/ 418346004 h 194"/>
                <a:gd name="T36" fmla="*/ 85685529 w 127"/>
                <a:gd name="T37" fmla="*/ 418346004 h 194"/>
                <a:gd name="T38" fmla="*/ 85685529 w 127"/>
                <a:gd name="T39" fmla="*/ 428426626 h 194"/>
                <a:gd name="T40" fmla="*/ 163811366 w 127"/>
                <a:gd name="T41" fmla="*/ 350302502 h 194"/>
                <a:gd name="T42" fmla="*/ 163811366 w 127"/>
                <a:gd name="T43" fmla="*/ 350302502 h 194"/>
                <a:gd name="T44" fmla="*/ 156250087 w 127"/>
                <a:gd name="T45" fmla="*/ 350302502 h 194"/>
                <a:gd name="T46" fmla="*/ 216734022 w 127"/>
                <a:gd name="T47" fmla="*/ 269655939 h 194"/>
                <a:gd name="T48" fmla="*/ 216734022 w 127"/>
                <a:gd name="T49" fmla="*/ 269655939 h 194"/>
                <a:gd name="T50" fmla="*/ 216734022 w 127"/>
                <a:gd name="T51" fmla="*/ 269655939 h 194"/>
                <a:gd name="T52" fmla="*/ 259577568 w 127"/>
                <a:gd name="T53" fmla="*/ 183972192 h 194"/>
                <a:gd name="T54" fmla="*/ 259577568 w 127"/>
                <a:gd name="T55" fmla="*/ 183972192 h 194"/>
                <a:gd name="T56" fmla="*/ 259577568 w 127"/>
                <a:gd name="T57" fmla="*/ 183972192 h 194"/>
                <a:gd name="T58" fmla="*/ 302419527 w 127"/>
                <a:gd name="T59" fmla="*/ 0 h 194"/>
                <a:gd name="T60" fmla="*/ 320061454 w 127"/>
                <a:gd name="T61" fmla="*/ 0 h 1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7"/>
                <a:gd name="T94" fmla="*/ 0 h 194"/>
                <a:gd name="T95" fmla="*/ 127 w 127"/>
                <a:gd name="T96" fmla="*/ 194 h 19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7" h="194">
                  <a:moveTo>
                    <a:pt x="127" y="0"/>
                  </a:moveTo>
                  <a:lnTo>
                    <a:pt x="110" y="73"/>
                  </a:lnTo>
                  <a:lnTo>
                    <a:pt x="110" y="76"/>
                  </a:lnTo>
                  <a:lnTo>
                    <a:pt x="93" y="111"/>
                  </a:lnTo>
                  <a:lnTo>
                    <a:pt x="69" y="142"/>
                  </a:lnTo>
                  <a:lnTo>
                    <a:pt x="38" y="173"/>
                  </a:lnTo>
                  <a:lnTo>
                    <a:pt x="3" y="194"/>
                  </a:lnTo>
                  <a:lnTo>
                    <a:pt x="0" y="187"/>
                  </a:lnTo>
                  <a:lnTo>
                    <a:pt x="34" y="166"/>
                  </a:lnTo>
                  <a:lnTo>
                    <a:pt x="34" y="170"/>
                  </a:lnTo>
                  <a:lnTo>
                    <a:pt x="65" y="139"/>
                  </a:lnTo>
                  <a:lnTo>
                    <a:pt x="62" y="139"/>
                  </a:lnTo>
                  <a:lnTo>
                    <a:pt x="86" y="107"/>
                  </a:lnTo>
                  <a:lnTo>
                    <a:pt x="103" y="73"/>
                  </a:lnTo>
                  <a:lnTo>
                    <a:pt x="120" y="0"/>
                  </a:lnTo>
                  <a:lnTo>
                    <a:pt x="127" y="0"/>
                  </a:lnTo>
                  <a:close/>
                </a:path>
              </a:pathLst>
            </a:custGeom>
            <a:grpFill/>
            <a:ln w="57150">
              <a:solidFill>
                <a:srgbClr val="FF0000"/>
              </a:solidFill>
              <a:round/>
              <a:headEnd/>
              <a:tailEnd/>
            </a:ln>
          </p:spPr>
          <p:txBody>
            <a:bodyPr/>
            <a:lstStyle/>
            <a:p>
              <a:endParaRPr lang="en-US"/>
            </a:p>
          </p:txBody>
        </p:sp>
        <p:sp>
          <p:nvSpPr>
            <p:cNvPr id="160" name="Freeform 584"/>
            <p:cNvSpPr>
              <a:spLocks/>
            </p:cNvSpPr>
            <p:nvPr/>
          </p:nvSpPr>
          <p:spPr bwMode="auto">
            <a:xfrm>
              <a:off x="7134225" y="3743325"/>
              <a:ext cx="71438" cy="38100"/>
            </a:xfrm>
            <a:custGeom>
              <a:avLst/>
              <a:gdLst>
                <a:gd name="T0" fmla="*/ 113408630 w 45"/>
                <a:gd name="T1" fmla="*/ 17640301 h 24"/>
                <a:gd name="T2" fmla="*/ 10080695 w 45"/>
                <a:gd name="T3" fmla="*/ 60483756 h 24"/>
                <a:gd name="T4" fmla="*/ 0 w 45"/>
                <a:gd name="T5" fmla="*/ 60483756 h 24"/>
                <a:gd name="T6" fmla="*/ 0 w 45"/>
                <a:gd name="T7" fmla="*/ 42843449 h 24"/>
                <a:gd name="T8" fmla="*/ 0 w 45"/>
                <a:gd name="T9" fmla="*/ 42843449 h 24"/>
                <a:gd name="T10" fmla="*/ 105847317 w 45"/>
                <a:gd name="T11" fmla="*/ 0 h 24"/>
                <a:gd name="T12" fmla="*/ 113408630 w 45"/>
                <a:gd name="T13" fmla="*/ 17640301 h 24"/>
                <a:gd name="T14" fmla="*/ 0 60000 65536"/>
                <a:gd name="T15" fmla="*/ 0 60000 65536"/>
                <a:gd name="T16" fmla="*/ 0 60000 65536"/>
                <a:gd name="T17" fmla="*/ 0 60000 65536"/>
                <a:gd name="T18" fmla="*/ 0 60000 65536"/>
                <a:gd name="T19" fmla="*/ 0 60000 65536"/>
                <a:gd name="T20" fmla="*/ 0 60000 65536"/>
                <a:gd name="T21" fmla="*/ 0 w 45"/>
                <a:gd name="T22" fmla="*/ 0 h 24"/>
                <a:gd name="T23" fmla="*/ 45 w 45"/>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4">
                  <a:moveTo>
                    <a:pt x="45" y="7"/>
                  </a:moveTo>
                  <a:lnTo>
                    <a:pt x="4" y="24"/>
                  </a:lnTo>
                  <a:lnTo>
                    <a:pt x="0" y="24"/>
                  </a:lnTo>
                  <a:lnTo>
                    <a:pt x="0" y="17"/>
                  </a:lnTo>
                  <a:lnTo>
                    <a:pt x="42" y="0"/>
                  </a:lnTo>
                  <a:lnTo>
                    <a:pt x="45" y="7"/>
                  </a:lnTo>
                  <a:close/>
                </a:path>
              </a:pathLst>
            </a:custGeom>
            <a:grpFill/>
            <a:ln w="12700">
              <a:solidFill>
                <a:srgbClr val="FF0000"/>
              </a:solidFill>
              <a:round/>
              <a:headEnd/>
              <a:tailEnd/>
            </a:ln>
          </p:spPr>
          <p:txBody>
            <a:bodyPr/>
            <a:lstStyle/>
            <a:p>
              <a:endParaRPr lang="en-US"/>
            </a:p>
          </p:txBody>
        </p:sp>
        <p:sp>
          <p:nvSpPr>
            <p:cNvPr id="161" name="Rectangle 585"/>
            <p:cNvSpPr>
              <a:spLocks noChangeArrowheads="1"/>
            </p:cNvSpPr>
            <p:nvPr/>
          </p:nvSpPr>
          <p:spPr bwMode="auto">
            <a:xfrm>
              <a:off x="7058025" y="3787775"/>
              <a:ext cx="4763" cy="11113"/>
            </a:xfrm>
            <a:prstGeom prst="rect">
              <a:avLst/>
            </a:prstGeom>
            <a:grpFill/>
            <a:ln w="12700">
              <a:solidFill>
                <a:srgbClr val="FF0000"/>
              </a:solidFill>
              <a:miter lim="800000"/>
              <a:headEnd/>
              <a:tailEnd/>
            </a:ln>
          </p:spPr>
          <p:txBody>
            <a:bodyPr/>
            <a:lstStyle/>
            <a:p>
              <a:endParaRPr lang="en-US"/>
            </a:p>
          </p:txBody>
        </p:sp>
        <p:sp>
          <p:nvSpPr>
            <p:cNvPr id="162" name="Freeform 586"/>
            <p:cNvSpPr>
              <a:spLocks/>
            </p:cNvSpPr>
            <p:nvPr/>
          </p:nvSpPr>
          <p:spPr bwMode="auto">
            <a:xfrm>
              <a:off x="7062788" y="3770313"/>
              <a:ext cx="71437" cy="28575"/>
            </a:xfrm>
            <a:custGeom>
              <a:avLst/>
              <a:gdLst>
                <a:gd name="T0" fmla="*/ 113405455 w 45"/>
                <a:gd name="T1" fmla="*/ 17640299 h 18"/>
                <a:gd name="T2" fmla="*/ 113405455 w 45"/>
                <a:gd name="T3" fmla="*/ 0 h 18"/>
                <a:gd name="T4" fmla="*/ 0 w 45"/>
                <a:gd name="T5" fmla="*/ 27720926 h 18"/>
                <a:gd name="T6" fmla="*/ 0 w 45"/>
                <a:gd name="T7" fmla="*/ 45362806 h 18"/>
                <a:gd name="T8" fmla="*/ 113405455 w 45"/>
                <a:gd name="T9" fmla="*/ 17640299 h 18"/>
                <a:gd name="T10" fmla="*/ 0 60000 65536"/>
                <a:gd name="T11" fmla="*/ 0 60000 65536"/>
                <a:gd name="T12" fmla="*/ 0 60000 65536"/>
                <a:gd name="T13" fmla="*/ 0 60000 65536"/>
                <a:gd name="T14" fmla="*/ 0 60000 65536"/>
                <a:gd name="T15" fmla="*/ 0 w 45"/>
                <a:gd name="T16" fmla="*/ 0 h 18"/>
                <a:gd name="T17" fmla="*/ 45 w 45"/>
                <a:gd name="T18" fmla="*/ 18 h 18"/>
              </a:gdLst>
              <a:ahLst/>
              <a:cxnLst>
                <a:cxn ang="T10">
                  <a:pos x="T0" y="T1"/>
                </a:cxn>
                <a:cxn ang="T11">
                  <a:pos x="T2" y="T3"/>
                </a:cxn>
                <a:cxn ang="T12">
                  <a:pos x="T4" y="T5"/>
                </a:cxn>
                <a:cxn ang="T13">
                  <a:pos x="T6" y="T7"/>
                </a:cxn>
                <a:cxn ang="T14">
                  <a:pos x="T8" y="T9"/>
                </a:cxn>
              </a:cxnLst>
              <a:rect l="T15" t="T16" r="T17" b="T18"/>
              <a:pathLst>
                <a:path w="45" h="18">
                  <a:moveTo>
                    <a:pt x="45" y="7"/>
                  </a:moveTo>
                  <a:lnTo>
                    <a:pt x="45" y="0"/>
                  </a:lnTo>
                  <a:lnTo>
                    <a:pt x="0" y="11"/>
                  </a:lnTo>
                  <a:lnTo>
                    <a:pt x="0" y="18"/>
                  </a:lnTo>
                  <a:lnTo>
                    <a:pt x="45" y="7"/>
                  </a:lnTo>
                  <a:close/>
                </a:path>
              </a:pathLst>
            </a:custGeom>
            <a:grpFill/>
            <a:ln w="12700">
              <a:solidFill>
                <a:srgbClr val="FF0000"/>
              </a:solidFill>
              <a:round/>
              <a:headEnd/>
              <a:tailEnd/>
            </a:ln>
          </p:spPr>
          <p:txBody>
            <a:bodyPr/>
            <a:lstStyle/>
            <a:p>
              <a:endParaRPr lang="en-US"/>
            </a:p>
          </p:txBody>
        </p:sp>
        <p:sp>
          <p:nvSpPr>
            <p:cNvPr id="163" name="Freeform 587"/>
            <p:cNvSpPr>
              <a:spLocks/>
            </p:cNvSpPr>
            <p:nvPr/>
          </p:nvSpPr>
          <p:spPr bwMode="auto">
            <a:xfrm>
              <a:off x="7062788" y="3787775"/>
              <a:ext cx="11112" cy="11113"/>
            </a:xfrm>
            <a:custGeom>
              <a:avLst/>
              <a:gdLst>
                <a:gd name="T0" fmla="*/ 0 w 7"/>
                <a:gd name="T1" fmla="*/ 17642683 h 7"/>
                <a:gd name="T2" fmla="*/ 10080172 w 7"/>
                <a:gd name="T3" fmla="*/ 17642683 h 7"/>
                <a:gd name="T4" fmla="*/ 17639508 w 7"/>
                <a:gd name="T5" fmla="*/ 0 h 7"/>
                <a:gd name="T6" fmla="*/ 10080172 w 7"/>
                <a:gd name="T7" fmla="*/ 0 h 7"/>
                <a:gd name="T8" fmla="*/ 0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7"/>
                  </a:moveTo>
                  <a:lnTo>
                    <a:pt x="4" y="7"/>
                  </a:lnTo>
                  <a:lnTo>
                    <a:pt x="7" y="0"/>
                  </a:lnTo>
                  <a:lnTo>
                    <a:pt x="4" y="0"/>
                  </a:lnTo>
                  <a:lnTo>
                    <a:pt x="0" y="7"/>
                  </a:lnTo>
                  <a:close/>
                </a:path>
              </a:pathLst>
            </a:custGeom>
            <a:grpFill/>
            <a:ln w="12700">
              <a:solidFill>
                <a:srgbClr val="FF0000"/>
              </a:solidFill>
              <a:round/>
              <a:headEnd/>
              <a:tailEnd/>
            </a:ln>
          </p:spPr>
          <p:txBody>
            <a:bodyPr/>
            <a:lstStyle/>
            <a:p>
              <a:endParaRPr lang="en-US"/>
            </a:p>
          </p:txBody>
        </p:sp>
        <p:sp>
          <p:nvSpPr>
            <p:cNvPr id="164" name="Freeform 588"/>
            <p:cNvSpPr>
              <a:spLocks/>
            </p:cNvSpPr>
            <p:nvPr/>
          </p:nvSpPr>
          <p:spPr bwMode="auto">
            <a:xfrm>
              <a:off x="6778625" y="3638550"/>
              <a:ext cx="290513" cy="160338"/>
            </a:xfrm>
            <a:custGeom>
              <a:avLst/>
              <a:gdLst>
                <a:gd name="T0" fmla="*/ 451109587 w 183"/>
                <a:gd name="T1" fmla="*/ 254537391 h 101"/>
                <a:gd name="T2" fmla="*/ 252016074 w 183"/>
                <a:gd name="T3" fmla="*/ 113408194 h 101"/>
                <a:gd name="T4" fmla="*/ 252016074 w 183"/>
                <a:gd name="T5" fmla="*/ 113408194 h 101"/>
                <a:gd name="T6" fmla="*/ 252016074 w 183"/>
                <a:gd name="T7" fmla="*/ 113408194 h 101"/>
                <a:gd name="T8" fmla="*/ 0 w 183"/>
                <a:gd name="T9" fmla="*/ 17641943 h 101"/>
                <a:gd name="T10" fmla="*/ 0 w 183"/>
                <a:gd name="T11" fmla="*/ 17641943 h 101"/>
                <a:gd name="T12" fmla="*/ 0 w 183"/>
                <a:gd name="T13" fmla="*/ 0 h 101"/>
                <a:gd name="T14" fmla="*/ 7561276 w 183"/>
                <a:gd name="T15" fmla="*/ 0 h 101"/>
                <a:gd name="T16" fmla="*/ 259577347 w 183"/>
                <a:gd name="T17" fmla="*/ 95766232 h 101"/>
                <a:gd name="T18" fmla="*/ 259577347 w 183"/>
                <a:gd name="T19" fmla="*/ 95766232 h 101"/>
                <a:gd name="T20" fmla="*/ 259577347 w 183"/>
                <a:gd name="T21" fmla="*/ 95766232 h 101"/>
                <a:gd name="T22" fmla="*/ 461190226 w 183"/>
                <a:gd name="T23" fmla="*/ 236895454 h 101"/>
                <a:gd name="T24" fmla="*/ 451109587 w 183"/>
                <a:gd name="T25" fmla="*/ 254537391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
                <a:gd name="T40" fmla="*/ 0 h 101"/>
                <a:gd name="T41" fmla="*/ 183 w 183"/>
                <a:gd name="T42" fmla="*/ 101 h 10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 h="101">
                  <a:moveTo>
                    <a:pt x="179" y="101"/>
                  </a:moveTo>
                  <a:lnTo>
                    <a:pt x="100" y="45"/>
                  </a:lnTo>
                  <a:lnTo>
                    <a:pt x="0" y="7"/>
                  </a:lnTo>
                  <a:lnTo>
                    <a:pt x="0" y="0"/>
                  </a:lnTo>
                  <a:lnTo>
                    <a:pt x="3" y="0"/>
                  </a:lnTo>
                  <a:lnTo>
                    <a:pt x="103" y="38"/>
                  </a:lnTo>
                  <a:lnTo>
                    <a:pt x="183" y="94"/>
                  </a:lnTo>
                  <a:lnTo>
                    <a:pt x="179" y="101"/>
                  </a:lnTo>
                  <a:close/>
                </a:path>
              </a:pathLst>
            </a:custGeom>
            <a:grpFill/>
            <a:ln w="12700">
              <a:solidFill>
                <a:srgbClr val="FF0000"/>
              </a:solidFill>
              <a:round/>
              <a:headEnd/>
              <a:tailEnd/>
            </a:ln>
          </p:spPr>
          <p:txBody>
            <a:bodyPr/>
            <a:lstStyle/>
            <a:p>
              <a:endParaRPr lang="en-US"/>
            </a:p>
          </p:txBody>
        </p:sp>
        <p:sp>
          <p:nvSpPr>
            <p:cNvPr id="165" name="Freeform 589"/>
            <p:cNvSpPr>
              <a:spLocks/>
            </p:cNvSpPr>
            <p:nvPr/>
          </p:nvSpPr>
          <p:spPr bwMode="auto">
            <a:xfrm>
              <a:off x="6559550" y="3595688"/>
              <a:ext cx="219075" cy="53975"/>
            </a:xfrm>
            <a:custGeom>
              <a:avLst/>
              <a:gdLst>
                <a:gd name="T0" fmla="*/ 347781508 w 138"/>
                <a:gd name="T1" fmla="*/ 85685299 h 34"/>
                <a:gd name="T2" fmla="*/ 0 w 138"/>
                <a:gd name="T3" fmla="*/ 17640298 h 34"/>
                <a:gd name="T4" fmla="*/ 0 w 138"/>
                <a:gd name="T5" fmla="*/ 17640298 h 34"/>
                <a:gd name="T6" fmla="*/ 0 w 138"/>
                <a:gd name="T7" fmla="*/ 0 h 34"/>
                <a:gd name="T8" fmla="*/ 0 w 138"/>
                <a:gd name="T9" fmla="*/ 0 h 34"/>
                <a:gd name="T10" fmla="*/ 347781508 w 138"/>
                <a:gd name="T11" fmla="*/ 68043419 h 34"/>
                <a:gd name="T12" fmla="*/ 347781508 w 138"/>
                <a:gd name="T13" fmla="*/ 85685299 h 34"/>
                <a:gd name="T14" fmla="*/ 0 60000 65536"/>
                <a:gd name="T15" fmla="*/ 0 60000 65536"/>
                <a:gd name="T16" fmla="*/ 0 60000 65536"/>
                <a:gd name="T17" fmla="*/ 0 60000 65536"/>
                <a:gd name="T18" fmla="*/ 0 60000 65536"/>
                <a:gd name="T19" fmla="*/ 0 60000 65536"/>
                <a:gd name="T20" fmla="*/ 0 60000 65536"/>
                <a:gd name="T21" fmla="*/ 0 w 138"/>
                <a:gd name="T22" fmla="*/ 0 h 34"/>
                <a:gd name="T23" fmla="*/ 138 w 138"/>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34">
                  <a:moveTo>
                    <a:pt x="138" y="34"/>
                  </a:moveTo>
                  <a:lnTo>
                    <a:pt x="0" y="7"/>
                  </a:lnTo>
                  <a:lnTo>
                    <a:pt x="0" y="0"/>
                  </a:lnTo>
                  <a:lnTo>
                    <a:pt x="138" y="27"/>
                  </a:lnTo>
                  <a:lnTo>
                    <a:pt x="138" y="34"/>
                  </a:lnTo>
                  <a:close/>
                </a:path>
              </a:pathLst>
            </a:custGeom>
            <a:grpFill/>
            <a:ln w="12700">
              <a:solidFill>
                <a:srgbClr val="FF0000"/>
              </a:solidFill>
              <a:round/>
              <a:headEnd/>
              <a:tailEnd/>
            </a:ln>
          </p:spPr>
          <p:txBody>
            <a:bodyPr/>
            <a:lstStyle/>
            <a:p>
              <a:endParaRPr lang="en-US"/>
            </a:p>
          </p:txBody>
        </p:sp>
        <p:sp>
          <p:nvSpPr>
            <p:cNvPr id="166" name="Rectangle 590"/>
            <p:cNvSpPr>
              <a:spLocks noChangeArrowheads="1"/>
            </p:cNvSpPr>
            <p:nvPr/>
          </p:nvSpPr>
          <p:spPr bwMode="auto">
            <a:xfrm>
              <a:off x="6246813" y="3567113"/>
              <a:ext cx="4762" cy="11112"/>
            </a:xfrm>
            <a:prstGeom prst="rect">
              <a:avLst/>
            </a:prstGeom>
            <a:grpFill/>
            <a:ln w="12700">
              <a:solidFill>
                <a:srgbClr val="FF0000"/>
              </a:solidFill>
              <a:miter lim="800000"/>
              <a:headEnd/>
              <a:tailEnd/>
            </a:ln>
          </p:spPr>
          <p:txBody>
            <a:bodyPr/>
            <a:lstStyle/>
            <a:p>
              <a:endParaRPr lang="en-US"/>
            </a:p>
          </p:txBody>
        </p:sp>
        <p:sp>
          <p:nvSpPr>
            <p:cNvPr id="167" name="Freeform 591"/>
            <p:cNvSpPr>
              <a:spLocks/>
            </p:cNvSpPr>
            <p:nvPr/>
          </p:nvSpPr>
          <p:spPr bwMode="auto">
            <a:xfrm>
              <a:off x="6251575" y="3567113"/>
              <a:ext cx="307975" cy="39687"/>
            </a:xfrm>
            <a:custGeom>
              <a:avLst/>
              <a:gdLst>
                <a:gd name="T0" fmla="*/ 488910357 w 194"/>
                <a:gd name="T1" fmla="*/ 63002324 h 25"/>
                <a:gd name="T2" fmla="*/ 488910357 w 194"/>
                <a:gd name="T3" fmla="*/ 45362240 h 25"/>
                <a:gd name="T4" fmla="*/ 0 w 194"/>
                <a:gd name="T5" fmla="*/ 0 h 25"/>
                <a:gd name="T6" fmla="*/ 0 w 194"/>
                <a:gd name="T7" fmla="*/ 17640079 h 25"/>
                <a:gd name="T8" fmla="*/ 488910357 w 194"/>
                <a:gd name="T9" fmla="*/ 63002324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4" y="25"/>
                  </a:moveTo>
                  <a:lnTo>
                    <a:pt x="194" y="18"/>
                  </a:lnTo>
                  <a:lnTo>
                    <a:pt x="0" y="0"/>
                  </a:lnTo>
                  <a:lnTo>
                    <a:pt x="0" y="7"/>
                  </a:lnTo>
                  <a:lnTo>
                    <a:pt x="194" y="25"/>
                  </a:lnTo>
                  <a:close/>
                </a:path>
              </a:pathLst>
            </a:custGeom>
            <a:grpFill/>
            <a:ln w="12700">
              <a:solidFill>
                <a:srgbClr val="FF0000"/>
              </a:solidFill>
              <a:round/>
              <a:headEnd/>
              <a:tailEnd/>
            </a:ln>
          </p:spPr>
          <p:txBody>
            <a:bodyPr/>
            <a:lstStyle/>
            <a:p>
              <a:endParaRPr lang="en-US"/>
            </a:p>
          </p:txBody>
        </p:sp>
        <p:sp>
          <p:nvSpPr>
            <p:cNvPr id="168" name="Rectangle 592"/>
            <p:cNvSpPr>
              <a:spLocks noChangeArrowheads="1"/>
            </p:cNvSpPr>
            <p:nvPr/>
          </p:nvSpPr>
          <p:spPr bwMode="auto">
            <a:xfrm>
              <a:off x="6251575" y="3567113"/>
              <a:ext cx="6350" cy="11112"/>
            </a:xfrm>
            <a:prstGeom prst="rect">
              <a:avLst/>
            </a:prstGeom>
            <a:grpFill/>
            <a:ln w="12700">
              <a:solidFill>
                <a:srgbClr val="FF0000"/>
              </a:solidFill>
              <a:miter lim="800000"/>
              <a:headEnd/>
              <a:tailEnd/>
            </a:ln>
          </p:spPr>
          <p:txBody>
            <a:bodyPr/>
            <a:lstStyle/>
            <a:p>
              <a:endParaRPr lang="en-US"/>
            </a:p>
          </p:txBody>
        </p:sp>
        <p:sp>
          <p:nvSpPr>
            <p:cNvPr id="169" name="Freeform 593"/>
            <p:cNvSpPr>
              <a:spLocks/>
            </p:cNvSpPr>
            <p:nvPr/>
          </p:nvSpPr>
          <p:spPr bwMode="auto">
            <a:xfrm>
              <a:off x="5232400" y="3567113"/>
              <a:ext cx="1019175" cy="307975"/>
            </a:xfrm>
            <a:custGeom>
              <a:avLst/>
              <a:gdLst>
                <a:gd name="T0" fmla="*/ 1617940094 w 642"/>
                <a:gd name="T1" fmla="*/ 17640301 h 194"/>
                <a:gd name="T2" fmla="*/ 1376005186 w 642"/>
                <a:gd name="T3" fmla="*/ 17640301 h 194"/>
                <a:gd name="T4" fmla="*/ 1376005186 w 642"/>
                <a:gd name="T5" fmla="*/ 17640301 h 194"/>
                <a:gd name="T6" fmla="*/ 1376005186 w 642"/>
                <a:gd name="T7" fmla="*/ 17640301 h 194"/>
                <a:gd name="T8" fmla="*/ 1123989657 w 642"/>
                <a:gd name="T9" fmla="*/ 45362811 h 194"/>
                <a:gd name="T10" fmla="*/ 1123989657 w 642"/>
                <a:gd name="T11" fmla="*/ 45362811 h 194"/>
                <a:gd name="T12" fmla="*/ 1123989657 w 642"/>
                <a:gd name="T13" fmla="*/ 45362811 h 194"/>
                <a:gd name="T14" fmla="*/ 854332247 w 642"/>
                <a:gd name="T15" fmla="*/ 105846579 h 194"/>
                <a:gd name="T16" fmla="*/ 861893507 w 642"/>
                <a:gd name="T17" fmla="*/ 105846579 h 194"/>
                <a:gd name="T18" fmla="*/ 861893507 w 642"/>
                <a:gd name="T19" fmla="*/ 105846579 h 194"/>
                <a:gd name="T20" fmla="*/ 584676226 w 642"/>
                <a:gd name="T21" fmla="*/ 201612486 h 194"/>
                <a:gd name="T22" fmla="*/ 584676226 w 642"/>
                <a:gd name="T23" fmla="*/ 201612486 h 194"/>
                <a:gd name="T24" fmla="*/ 584676226 w 642"/>
                <a:gd name="T25" fmla="*/ 201612486 h 194"/>
                <a:gd name="T26" fmla="*/ 304938096 w 642"/>
                <a:gd name="T27" fmla="*/ 332660620 h 194"/>
                <a:gd name="T28" fmla="*/ 304938096 w 642"/>
                <a:gd name="T29" fmla="*/ 332660620 h 194"/>
                <a:gd name="T30" fmla="*/ 304938096 w 642"/>
                <a:gd name="T31" fmla="*/ 332660620 h 194"/>
                <a:gd name="T32" fmla="*/ 10080624 w 642"/>
                <a:gd name="T33" fmla="*/ 488910357 h 194"/>
                <a:gd name="T34" fmla="*/ 10080624 w 642"/>
                <a:gd name="T35" fmla="*/ 488910357 h 194"/>
                <a:gd name="T36" fmla="*/ 0 w 642"/>
                <a:gd name="T37" fmla="*/ 471270063 h 194"/>
                <a:gd name="T38" fmla="*/ 0 w 642"/>
                <a:gd name="T39" fmla="*/ 471270063 h 194"/>
                <a:gd name="T40" fmla="*/ 297378424 w 642"/>
                <a:gd name="T41" fmla="*/ 315018738 h 194"/>
                <a:gd name="T42" fmla="*/ 297378424 w 642"/>
                <a:gd name="T43" fmla="*/ 315018738 h 194"/>
                <a:gd name="T44" fmla="*/ 297378424 w 642"/>
                <a:gd name="T45" fmla="*/ 315018738 h 194"/>
                <a:gd name="T46" fmla="*/ 574595605 w 642"/>
                <a:gd name="T47" fmla="*/ 183972192 h 194"/>
                <a:gd name="T48" fmla="*/ 574595605 w 642"/>
                <a:gd name="T49" fmla="*/ 183972192 h 194"/>
                <a:gd name="T50" fmla="*/ 574595605 w 642"/>
                <a:gd name="T51" fmla="*/ 183972192 h 194"/>
                <a:gd name="T52" fmla="*/ 854332247 w 642"/>
                <a:gd name="T53" fmla="*/ 88206260 h 194"/>
                <a:gd name="T54" fmla="*/ 854332247 w 642"/>
                <a:gd name="T55" fmla="*/ 88206260 h 194"/>
                <a:gd name="T56" fmla="*/ 854332247 w 642"/>
                <a:gd name="T57" fmla="*/ 88206260 h 194"/>
                <a:gd name="T58" fmla="*/ 1123989657 w 642"/>
                <a:gd name="T59" fmla="*/ 27722516 h 194"/>
                <a:gd name="T60" fmla="*/ 1123989657 w 642"/>
                <a:gd name="T61" fmla="*/ 27722516 h 194"/>
                <a:gd name="T62" fmla="*/ 1123989657 w 642"/>
                <a:gd name="T63" fmla="*/ 27722516 h 194"/>
                <a:gd name="T64" fmla="*/ 1376005186 w 642"/>
                <a:gd name="T65" fmla="*/ 0 h 194"/>
                <a:gd name="T66" fmla="*/ 1376005186 w 642"/>
                <a:gd name="T67" fmla="*/ 0 h 194"/>
                <a:gd name="T68" fmla="*/ 1376005186 w 642"/>
                <a:gd name="T69" fmla="*/ 0 h 194"/>
                <a:gd name="T70" fmla="*/ 1617940094 w 642"/>
                <a:gd name="T71" fmla="*/ 0 h 194"/>
                <a:gd name="T72" fmla="*/ 1617940094 w 642"/>
                <a:gd name="T73" fmla="*/ 17640301 h 1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2"/>
                <a:gd name="T112" fmla="*/ 0 h 194"/>
                <a:gd name="T113" fmla="*/ 642 w 642"/>
                <a:gd name="T114" fmla="*/ 194 h 1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2" h="194">
                  <a:moveTo>
                    <a:pt x="642" y="7"/>
                  </a:moveTo>
                  <a:lnTo>
                    <a:pt x="546" y="7"/>
                  </a:lnTo>
                  <a:lnTo>
                    <a:pt x="446" y="18"/>
                  </a:lnTo>
                  <a:lnTo>
                    <a:pt x="339" y="42"/>
                  </a:lnTo>
                  <a:lnTo>
                    <a:pt x="342" y="42"/>
                  </a:lnTo>
                  <a:lnTo>
                    <a:pt x="232" y="80"/>
                  </a:lnTo>
                  <a:lnTo>
                    <a:pt x="121" y="132"/>
                  </a:lnTo>
                  <a:lnTo>
                    <a:pt x="4" y="194"/>
                  </a:lnTo>
                  <a:lnTo>
                    <a:pt x="0" y="187"/>
                  </a:lnTo>
                  <a:lnTo>
                    <a:pt x="118" y="125"/>
                  </a:lnTo>
                  <a:lnTo>
                    <a:pt x="228" y="73"/>
                  </a:lnTo>
                  <a:lnTo>
                    <a:pt x="339" y="35"/>
                  </a:lnTo>
                  <a:lnTo>
                    <a:pt x="446" y="11"/>
                  </a:lnTo>
                  <a:lnTo>
                    <a:pt x="546" y="0"/>
                  </a:lnTo>
                  <a:lnTo>
                    <a:pt x="642" y="0"/>
                  </a:lnTo>
                  <a:lnTo>
                    <a:pt x="642" y="7"/>
                  </a:lnTo>
                  <a:close/>
                </a:path>
              </a:pathLst>
            </a:custGeom>
            <a:grpFill/>
            <a:ln w="12700">
              <a:solidFill>
                <a:srgbClr val="FF0000"/>
              </a:solidFill>
              <a:round/>
              <a:headEnd/>
              <a:tailEnd/>
            </a:ln>
          </p:spPr>
          <p:txBody>
            <a:bodyPr/>
            <a:lstStyle/>
            <a:p>
              <a:endParaRPr lang="en-US"/>
            </a:p>
          </p:txBody>
        </p:sp>
        <p:sp>
          <p:nvSpPr>
            <p:cNvPr id="170" name="Freeform 594"/>
            <p:cNvSpPr>
              <a:spLocks/>
            </p:cNvSpPr>
            <p:nvPr/>
          </p:nvSpPr>
          <p:spPr bwMode="auto">
            <a:xfrm>
              <a:off x="5046663" y="3863975"/>
              <a:ext cx="192087" cy="131763"/>
            </a:xfrm>
            <a:custGeom>
              <a:avLst/>
              <a:gdLst>
                <a:gd name="T0" fmla="*/ 304937341 w 121"/>
                <a:gd name="T1" fmla="*/ 17641954 h 83"/>
                <a:gd name="T2" fmla="*/ 7559657 w 121"/>
                <a:gd name="T3" fmla="*/ 209174579 h 83"/>
                <a:gd name="T4" fmla="*/ 7559657 w 121"/>
                <a:gd name="T5" fmla="*/ 209174579 h 83"/>
                <a:gd name="T6" fmla="*/ 0 w 121"/>
                <a:gd name="T7" fmla="*/ 191532581 h 83"/>
                <a:gd name="T8" fmla="*/ 0 w 121"/>
                <a:gd name="T9" fmla="*/ 191532581 h 83"/>
                <a:gd name="T10" fmla="*/ 294856745 w 121"/>
                <a:gd name="T11" fmla="*/ 0 h 83"/>
                <a:gd name="T12" fmla="*/ 304937341 w 121"/>
                <a:gd name="T13" fmla="*/ 17641954 h 83"/>
                <a:gd name="T14" fmla="*/ 0 60000 65536"/>
                <a:gd name="T15" fmla="*/ 0 60000 65536"/>
                <a:gd name="T16" fmla="*/ 0 60000 65536"/>
                <a:gd name="T17" fmla="*/ 0 60000 65536"/>
                <a:gd name="T18" fmla="*/ 0 60000 65536"/>
                <a:gd name="T19" fmla="*/ 0 60000 65536"/>
                <a:gd name="T20" fmla="*/ 0 60000 65536"/>
                <a:gd name="T21" fmla="*/ 0 w 121"/>
                <a:gd name="T22" fmla="*/ 0 h 83"/>
                <a:gd name="T23" fmla="*/ 121 w 121"/>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3">
                  <a:moveTo>
                    <a:pt x="121" y="7"/>
                  </a:moveTo>
                  <a:lnTo>
                    <a:pt x="3" y="83"/>
                  </a:lnTo>
                  <a:lnTo>
                    <a:pt x="0" y="76"/>
                  </a:lnTo>
                  <a:lnTo>
                    <a:pt x="117" y="0"/>
                  </a:lnTo>
                  <a:lnTo>
                    <a:pt x="121" y="7"/>
                  </a:lnTo>
                  <a:close/>
                </a:path>
              </a:pathLst>
            </a:custGeom>
            <a:grpFill/>
            <a:ln w="12700">
              <a:solidFill>
                <a:srgbClr val="FF0000"/>
              </a:solidFill>
              <a:round/>
              <a:headEnd/>
              <a:tailEnd/>
            </a:ln>
          </p:spPr>
          <p:txBody>
            <a:bodyPr/>
            <a:lstStyle/>
            <a:p>
              <a:endParaRPr lang="en-US"/>
            </a:p>
          </p:txBody>
        </p:sp>
        <p:sp>
          <p:nvSpPr>
            <p:cNvPr id="171" name="Freeform 595"/>
            <p:cNvSpPr>
              <a:spLocks/>
            </p:cNvSpPr>
            <p:nvPr/>
          </p:nvSpPr>
          <p:spPr bwMode="auto">
            <a:xfrm>
              <a:off x="4854575" y="4121150"/>
              <a:ext cx="11113" cy="11113"/>
            </a:xfrm>
            <a:custGeom>
              <a:avLst/>
              <a:gdLst>
                <a:gd name="T0" fmla="*/ 17642683 w 7"/>
                <a:gd name="T1" fmla="*/ 17642683 h 7"/>
                <a:gd name="T2" fmla="*/ 10081079 w 7"/>
                <a:gd name="T3" fmla="*/ 17642683 h 7"/>
                <a:gd name="T4" fmla="*/ 0 w 7"/>
                <a:gd name="T5" fmla="*/ 0 h 7"/>
                <a:gd name="T6" fmla="*/ 10081079 w 7"/>
                <a:gd name="T7" fmla="*/ 0 h 7"/>
                <a:gd name="T8" fmla="*/ 17642683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7"/>
                  </a:moveTo>
                  <a:lnTo>
                    <a:pt x="4" y="7"/>
                  </a:lnTo>
                  <a:lnTo>
                    <a:pt x="0" y="0"/>
                  </a:lnTo>
                  <a:lnTo>
                    <a:pt x="4" y="0"/>
                  </a:lnTo>
                  <a:lnTo>
                    <a:pt x="7" y="7"/>
                  </a:lnTo>
                  <a:close/>
                </a:path>
              </a:pathLst>
            </a:custGeom>
            <a:grpFill/>
            <a:ln w="12700">
              <a:solidFill>
                <a:srgbClr val="FF0000"/>
              </a:solidFill>
              <a:round/>
              <a:headEnd/>
              <a:tailEnd/>
            </a:ln>
          </p:spPr>
          <p:txBody>
            <a:bodyPr/>
            <a:lstStyle/>
            <a:p>
              <a:endParaRPr lang="en-US"/>
            </a:p>
          </p:txBody>
        </p:sp>
        <p:sp>
          <p:nvSpPr>
            <p:cNvPr id="172" name="Freeform 596"/>
            <p:cNvSpPr>
              <a:spLocks/>
            </p:cNvSpPr>
            <p:nvPr/>
          </p:nvSpPr>
          <p:spPr bwMode="auto">
            <a:xfrm>
              <a:off x="4860925" y="3984625"/>
              <a:ext cx="190500" cy="147638"/>
            </a:xfrm>
            <a:custGeom>
              <a:avLst/>
              <a:gdLst>
                <a:gd name="T0" fmla="*/ 302418772 w 120"/>
                <a:gd name="T1" fmla="*/ 17641948 h 93"/>
                <a:gd name="T2" fmla="*/ 294859099 w 120"/>
                <a:gd name="T3" fmla="*/ 0 h 93"/>
                <a:gd name="T4" fmla="*/ 0 w 120"/>
                <a:gd name="T5" fmla="*/ 216734200 h 93"/>
                <a:gd name="T6" fmla="*/ 7561264 w 120"/>
                <a:gd name="T7" fmla="*/ 234376141 h 93"/>
                <a:gd name="T8" fmla="*/ 302418772 w 120"/>
                <a:gd name="T9" fmla="*/ 17641948 h 93"/>
                <a:gd name="T10" fmla="*/ 0 60000 65536"/>
                <a:gd name="T11" fmla="*/ 0 60000 65536"/>
                <a:gd name="T12" fmla="*/ 0 60000 65536"/>
                <a:gd name="T13" fmla="*/ 0 60000 65536"/>
                <a:gd name="T14" fmla="*/ 0 60000 65536"/>
                <a:gd name="T15" fmla="*/ 0 w 120"/>
                <a:gd name="T16" fmla="*/ 0 h 93"/>
                <a:gd name="T17" fmla="*/ 120 w 120"/>
                <a:gd name="T18" fmla="*/ 93 h 93"/>
              </a:gdLst>
              <a:ahLst/>
              <a:cxnLst>
                <a:cxn ang="T10">
                  <a:pos x="T0" y="T1"/>
                </a:cxn>
                <a:cxn ang="T11">
                  <a:pos x="T2" y="T3"/>
                </a:cxn>
                <a:cxn ang="T12">
                  <a:pos x="T4" y="T5"/>
                </a:cxn>
                <a:cxn ang="T13">
                  <a:pos x="T6" y="T7"/>
                </a:cxn>
                <a:cxn ang="T14">
                  <a:pos x="T8" y="T9"/>
                </a:cxn>
              </a:cxnLst>
              <a:rect l="T15" t="T16" r="T17" b="T18"/>
              <a:pathLst>
                <a:path w="120" h="93">
                  <a:moveTo>
                    <a:pt x="120" y="7"/>
                  </a:moveTo>
                  <a:lnTo>
                    <a:pt x="117" y="0"/>
                  </a:lnTo>
                  <a:lnTo>
                    <a:pt x="0" y="86"/>
                  </a:lnTo>
                  <a:lnTo>
                    <a:pt x="3" y="93"/>
                  </a:lnTo>
                  <a:lnTo>
                    <a:pt x="120" y="7"/>
                  </a:lnTo>
                  <a:close/>
                </a:path>
              </a:pathLst>
            </a:custGeom>
            <a:grpFill/>
            <a:ln w="12700">
              <a:solidFill>
                <a:srgbClr val="FF0000"/>
              </a:solidFill>
              <a:round/>
              <a:headEnd/>
              <a:tailEnd/>
            </a:ln>
          </p:spPr>
          <p:txBody>
            <a:bodyPr/>
            <a:lstStyle/>
            <a:p>
              <a:endParaRPr lang="en-US"/>
            </a:p>
          </p:txBody>
        </p:sp>
        <p:sp>
          <p:nvSpPr>
            <p:cNvPr id="173" name="Freeform 597"/>
            <p:cNvSpPr>
              <a:spLocks/>
            </p:cNvSpPr>
            <p:nvPr/>
          </p:nvSpPr>
          <p:spPr bwMode="auto">
            <a:xfrm>
              <a:off x="4854575" y="4121150"/>
              <a:ext cx="11113" cy="11113"/>
            </a:xfrm>
            <a:custGeom>
              <a:avLst/>
              <a:gdLst>
                <a:gd name="T0" fmla="*/ 17642683 w 7"/>
                <a:gd name="T1" fmla="*/ 17642683 h 7"/>
                <a:gd name="T2" fmla="*/ 17642683 w 7"/>
                <a:gd name="T3" fmla="*/ 10081079 h 7"/>
                <a:gd name="T4" fmla="*/ 0 w 7"/>
                <a:gd name="T5" fmla="*/ 0 h 7"/>
                <a:gd name="T6" fmla="*/ 0 w 7"/>
                <a:gd name="T7" fmla="*/ 10081079 h 7"/>
                <a:gd name="T8" fmla="*/ 17642683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7"/>
                  </a:moveTo>
                  <a:lnTo>
                    <a:pt x="7" y="4"/>
                  </a:lnTo>
                  <a:lnTo>
                    <a:pt x="0" y="0"/>
                  </a:lnTo>
                  <a:lnTo>
                    <a:pt x="0" y="4"/>
                  </a:lnTo>
                  <a:lnTo>
                    <a:pt x="7" y="7"/>
                  </a:lnTo>
                  <a:close/>
                </a:path>
              </a:pathLst>
            </a:custGeom>
            <a:grpFill/>
            <a:ln w="12700">
              <a:solidFill>
                <a:srgbClr val="FF0000"/>
              </a:solidFill>
              <a:round/>
              <a:headEnd/>
              <a:tailEnd/>
            </a:ln>
          </p:spPr>
          <p:txBody>
            <a:bodyPr/>
            <a:lstStyle/>
            <a:p>
              <a:endParaRPr lang="en-US"/>
            </a:p>
          </p:txBody>
        </p:sp>
        <p:sp>
          <p:nvSpPr>
            <p:cNvPr id="174" name="Freeform 598"/>
            <p:cNvSpPr>
              <a:spLocks/>
            </p:cNvSpPr>
            <p:nvPr/>
          </p:nvSpPr>
          <p:spPr bwMode="auto">
            <a:xfrm>
              <a:off x="4789488" y="4127500"/>
              <a:ext cx="76200" cy="433388"/>
            </a:xfrm>
            <a:custGeom>
              <a:avLst/>
              <a:gdLst>
                <a:gd name="T0" fmla="*/ 120967511 w 48"/>
                <a:gd name="T1" fmla="*/ 7561271 h 273"/>
                <a:gd name="T2" fmla="*/ 68043428 w 48"/>
                <a:gd name="T3" fmla="*/ 131048267 h 273"/>
                <a:gd name="T4" fmla="*/ 68043428 w 48"/>
                <a:gd name="T5" fmla="*/ 131048267 h 273"/>
                <a:gd name="T6" fmla="*/ 68043428 w 48"/>
                <a:gd name="T7" fmla="*/ 131048267 h 273"/>
                <a:gd name="T8" fmla="*/ 25201561 w 48"/>
                <a:gd name="T9" fmla="*/ 244456222 h 273"/>
                <a:gd name="T10" fmla="*/ 25201561 w 48"/>
                <a:gd name="T11" fmla="*/ 234375590 h 273"/>
                <a:gd name="T12" fmla="*/ 25201561 w 48"/>
                <a:gd name="T13" fmla="*/ 234375590 h 273"/>
                <a:gd name="T14" fmla="*/ 17640301 w 48"/>
                <a:gd name="T15" fmla="*/ 357862540 h 273"/>
                <a:gd name="T16" fmla="*/ 17640301 w 48"/>
                <a:gd name="T17" fmla="*/ 357862540 h 273"/>
                <a:gd name="T18" fmla="*/ 17640301 w 48"/>
                <a:gd name="T19" fmla="*/ 357862540 h 273"/>
                <a:gd name="T20" fmla="*/ 17640301 w 48"/>
                <a:gd name="T21" fmla="*/ 471270544 h 273"/>
                <a:gd name="T22" fmla="*/ 17640301 w 48"/>
                <a:gd name="T23" fmla="*/ 471270544 h 273"/>
                <a:gd name="T24" fmla="*/ 17640301 w 48"/>
                <a:gd name="T25" fmla="*/ 471270544 h 273"/>
                <a:gd name="T26" fmla="*/ 32761239 w 48"/>
                <a:gd name="T27" fmla="*/ 574596229 h 273"/>
                <a:gd name="T28" fmla="*/ 32761239 w 48"/>
                <a:gd name="T29" fmla="*/ 574596229 h 273"/>
                <a:gd name="T30" fmla="*/ 32761239 w 48"/>
                <a:gd name="T31" fmla="*/ 574596229 h 273"/>
                <a:gd name="T32" fmla="*/ 78124050 w 48"/>
                <a:gd name="T33" fmla="*/ 680442867 h 273"/>
                <a:gd name="T34" fmla="*/ 78124050 w 48"/>
                <a:gd name="T35" fmla="*/ 680442867 h 273"/>
                <a:gd name="T36" fmla="*/ 60483756 w 48"/>
                <a:gd name="T37" fmla="*/ 688004135 h 273"/>
                <a:gd name="T38" fmla="*/ 60483756 w 48"/>
                <a:gd name="T39" fmla="*/ 688004135 h 273"/>
                <a:gd name="T40" fmla="*/ 17640301 w 48"/>
                <a:gd name="T41" fmla="*/ 584676862 h 273"/>
                <a:gd name="T42" fmla="*/ 17640301 w 48"/>
                <a:gd name="T43" fmla="*/ 584676862 h 273"/>
                <a:gd name="T44" fmla="*/ 17640301 w 48"/>
                <a:gd name="T45" fmla="*/ 574596229 h 273"/>
                <a:gd name="T46" fmla="*/ 0 w 48"/>
                <a:gd name="T47" fmla="*/ 471270544 h 273"/>
                <a:gd name="T48" fmla="*/ 0 w 48"/>
                <a:gd name="T49" fmla="*/ 471270544 h 273"/>
                <a:gd name="T50" fmla="*/ 0 w 48"/>
                <a:gd name="T51" fmla="*/ 471270544 h 273"/>
                <a:gd name="T52" fmla="*/ 0 w 48"/>
                <a:gd name="T53" fmla="*/ 357862540 h 273"/>
                <a:gd name="T54" fmla="*/ 0 w 48"/>
                <a:gd name="T55" fmla="*/ 357862540 h 273"/>
                <a:gd name="T56" fmla="*/ 0 w 48"/>
                <a:gd name="T57" fmla="*/ 357862540 h 273"/>
                <a:gd name="T58" fmla="*/ 7561263 w 48"/>
                <a:gd name="T59" fmla="*/ 234375590 h 273"/>
                <a:gd name="T60" fmla="*/ 7561263 w 48"/>
                <a:gd name="T61" fmla="*/ 234375590 h 273"/>
                <a:gd name="T62" fmla="*/ 7561263 w 48"/>
                <a:gd name="T63" fmla="*/ 234375590 h 273"/>
                <a:gd name="T64" fmla="*/ 50403121 w 48"/>
                <a:gd name="T65" fmla="*/ 120967635 h 273"/>
                <a:gd name="T66" fmla="*/ 50403121 w 48"/>
                <a:gd name="T67" fmla="*/ 120967635 h 273"/>
                <a:gd name="T68" fmla="*/ 50403121 w 48"/>
                <a:gd name="T69" fmla="*/ 120967635 h 273"/>
                <a:gd name="T70" fmla="*/ 103327192 w 48"/>
                <a:gd name="T71" fmla="*/ 0 h 273"/>
                <a:gd name="T72" fmla="*/ 120967511 w 48"/>
                <a:gd name="T73" fmla="*/ 7561271 h 2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
                <a:gd name="T112" fmla="*/ 0 h 273"/>
                <a:gd name="T113" fmla="*/ 48 w 48"/>
                <a:gd name="T114" fmla="*/ 273 h 2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 h="273">
                  <a:moveTo>
                    <a:pt x="48" y="3"/>
                  </a:moveTo>
                  <a:lnTo>
                    <a:pt x="27" y="52"/>
                  </a:lnTo>
                  <a:lnTo>
                    <a:pt x="10" y="97"/>
                  </a:lnTo>
                  <a:lnTo>
                    <a:pt x="10" y="93"/>
                  </a:lnTo>
                  <a:lnTo>
                    <a:pt x="7" y="142"/>
                  </a:lnTo>
                  <a:lnTo>
                    <a:pt x="7" y="187"/>
                  </a:lnTo>
                  <a:lnTo>
                    <a:pt x="13" y="228"/>
                  </a:lnTo>
                  <a:lnTo>
                    <a:pt x="31" y="270"/>
                  </a:lnTo>
                  <a:lnTo>
                    <a:pt x="24" y="273"/>
                  </a:lnTo>
                  <a:lnTo>
                    <a:pt x="7" y="232"/>
                  </a:lnTo>
                  <a:lnTo>
                    <a:pt x="7" y="228"/>
                  </a:lnTo>
                  <a:lnTo>
                    <a:pt x="0" y="187"/>
                  </a:lnTo>
                  <a:lnTo>
                    <a:pt x="0" y="142"/>
                  </a:lnTo>
                  <a:lnTo>
                    <a:pt x="3" y="93"/>
                  </a:lnTo>
                  <a:lnTo>
                    <a:pt x="20" y="48"/>
                  </a:lnTo>
                  <a:lnTo>
                    <a:pt x="41" y="0"/>
                  </a:lnTo>
                  <a:lnTo>
                    <a:pt x="48" y="3"/>
                  </a:lnTo>
                  <a:close/>
                </a:path>
              </a:pathLst>
            </a:custGeom>
            <a:grpFill/>
            <a:ln w="57150">
              <a:solidFill>
                <a:srgbClr val="FF0000"/>
              </a:solidFill>
              <a:round/>
              <a:headEnd/>
              <a:tailEnd/>
            </a:ln>
          </p:spPr>
          <p:txBody>
            <a:bodyPr/>
            <a:lstStyle/>
            <a:p>
              <a:endParaRPr lang="en-US"/>
            </a:p>
          </p:txBody>
        </p:sp>
        <p:sp>
          <p:nvSpPr>
            <p:cNvPr id="175" name="Freeform 599"/>
            <p:cNvSpPr>
              <a:spLocks/>
            </p:cNvSpPr>
            <p:nvPr/>
          </p:nvSpPr>
          <p:spPr bwMode="auto">
            <a:xfrm>
              <a:off x="4827588" y="4556125"/>
              <a:ext cx="42862" cy="71438"/>
            </a:xfrm>
            <a:custGeom>
              <a:avLst/>
              <a:gdLst>
                <a:gd name="T0" fmla="*/ 17640095 w 27"/>
                <a:gd name="T1" fmla="*/ 0 h 45"/>
                <a:gd name="T2" fmla="*/ 68042637 w 27"/>
                <a:gd name="T3" fmla="*/ 103327913 h 45"/>
                <a:gd name="T4" fmla="*/ 68042637 w 27"/>
                <a:gd name="T5" fmla="*/ 103327913 h 45"/>
                <a:gd name="T6" fmla="*/ 52921880 w 27"/>
                <a:gd name="T7" fmla="*/ 113408630 h 45"/>
                <a:gd name="T8" fmla="*/ 52921880 w 27"/>
                <a:gd name="T9" fmla="*/ 113408630 h 45"/>
                <a:gd name="T10" fmla="*/ 0 w 27"/>
                <a:gd name="T11" fmla="*/ 7561316 h 45"/>
                <a:gd name="T12" fmla="*/ 17640095 w 27"/>
                <a:gd name="T13" fmla="*/ 0 h 45"/>
                <a:gd name="T14" fmla="*/ 0 60000 65536"/>
                <a:gd name="T15" fmla="*/ 0 60000 65536"/>
                <a:gd name="T16" fmla="*/ 0 60000 65536"/>
                <a:gd name="T17" fmla="*/ 0 60000 65536"/>
                <a:gd name="T18" fmla="*/ 0 60000 65536"/>
                <a:gd name="T19" fmla="*/ 0 60000 65536"/>
                <a:gd name="T20" fmla="*/ 0 60000 65536"/>
                <a:gd name="T21" fmla="*/ 0 w 27"/>
                <a:gd name="T22" fmla="*/ 0 h 45"/>
                <a:gd name="T23" fmla="*/ 27 w 27"/>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45">
                  <a:moveTo>
                    <a:pt x="7" y="0"/>
                  </a:moveTo>
                  <a:lnTo>
                    <a:pt x="27" y="41"/>
                  </a:lnTo>
                  <a:lnTo>
                    <a:pt x="21" y="45"/>
                  </a:lnTo>
                  <a:lnTo>
                    <a:pt x="0" y="3"/>
                  </a:lnTo>
                  <a:lnTo>
                    <a:pt x="7" y="0"/>
                  </a:lnTo>
                  <a:close/>
                </a:path>
              </a:pathLst>
            </a:custGeom>
            <a:grpFill/>
            <a:ln w="12700">
              <a:solidFill>
                <a:srgbClr val="FF0000"/>
              </a:solidFill>
              <a:round/>
              <a:headEnd/>
              <a:tailEnd/>
            </a:ln>
          </p:spPr>
          <p:txBody>
            <a:bodyPr/>
            <a:lstStyle/>
            <a:p>
              <a:endParaRPr lang="en-US"/>
            </a:p>
          </p:txBody>
        </p:sp>
        <p:sp>
          <p:nvSpPr>
            <p:cNvPr id="176" name="Freeform 600"/>
            <p:cNvSpPr>
              <a:spLocks/>
            </p:cNvSpPr>
            <p:nvPr/>
          </p:nvSpPr>
          <p:spPr bwMode="auto">
            <a:xfrm>
              <a:off x="4903788" y="4681538"/>
              <a:ext cx="11112" cy="11112"/>
            </a:xfrm>
            <a:custGeom>
              <a:avLst/>
              <a:gdLst>
                <a:gd name="T0" fmla="*/ 17639508 w 7"/>
                <a:gd name="T1" fmla="*/ 0 h 7"/>
                <a:gd name="T2" fmla="*/ 17639508 w 7"/>
                <a:gd name="T3" fmla="*/ 10080172 h 7"/>
                <a:gd name="T4" fmla="*/ 0 w 7"/>
                <a:gd name="T5" fmla="*/ 17639508 h 7"/>
                <a:gd name="T6" fmla="*/ 0 w 7"/>
                <a:gd name="T7" fmla="*/ 10080172 h 7"/>
                <a:gd name="T8" fmla="*/ 17639508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0"/>
                  </a:moveTo>
                  <a:lnTo>
                    <a:pt x="7" y="4"/>
                  </a:lnTo>
                  <a:lnTo>
                    <a:pt x="0" y="7"/>
                  </a:lnTo>
                  <a:lnTo>
                    <a:pt x="0" y="4"/>
                  </a:lnTo>
                  <a:lnTo>
                    <a:pt x="7" y="0"/>
                  </a:lnTo>
                  <a:close/>
                </a:path>
              </a:pathLst>
            </a:custGeom>
            <a:grpFill/>
            <a:ln w="12700">
              <a:solidFill>
                <a:srgbClr val="FF0000"/>
              </a:solidFill>
              <a:round/>
              <a:headEnd/>
              <a:tailEnd/>
            </a:ln>
          </p:spPr>
          <p:txBody>
            <a:bodyPr/>
            <a:lstStyle/>
            <a:p>
              <a:endParaRPr lang="en-US"/>
            </a:p>
          </p:txBody>
        </p:sp>
        <p:sp>
          <p:nvSpPr>
            <p:cNvPr id="177" name="Freeform 601"/>
            <p:cNvSpPr>
              <a:spLocks/>
            </p:cNvSpPr>
            <p:nvPr/>
          </p:nvSpPr>
          <p:spPr bwMode="auto">
            <a:xfrm>
              <a:off x="4860925" y="4621213"/>
              <a:ext cx="53975" cy="66675"/>
            </a:xfrm>
            <a:custGeom>
              <a:avLst/>
              <a:gdLst>
                <a:gd name="T0" fmla="*/ 15120937 w 34"/>
                <a:gd name="T1" fmla="*/ 0 h 42"/>
                <a:gd name="T2" fmla="*/ 0 w 34"/>
                <a:gd name="T3" fmla="*/ 10080624 h 42"/>
                <a:gd name="T4" fmla="*/ 68043419 w 34"/>
                <a:gd name="T5" fmla="*/ 105846574 h 42"/>
                <a:gd name="T6" fmla="*/ 85685299 w 34"/>
                <a:gd name="T7" fmla="*/ 95765928 h 42"/>
                <a:gd name="T8" fmla="*/ 15120937 w 34"/>
                <a:gd name="T9" fmla="*/ 0 h 42"/>
                <a:gd name="T10" fmla="*/ 0 60000 65536"/>
                <a:gd name="T11" fmla="*/ 0 60000 65536"/>
                <a:gd name="T12" fmla="*/ 0 60000 65536"/>
                <a:gd name="T13" fmla="*/ 0 60000 65536"/>
                <a:gd name="T14" fmla="*/ 0 60000 65536"/>
                <a:gd name="T15" fmla="*/ 0 w 34"/>
                <a:gd name="T16" fmla="*/ 0 h 42"/>
                <a:gd name="T17" fmla="*/ 34 w 34"/>
                <a:gd name="T18" fmla="*/ 42 h 42"/>
              </a:gdLst>
              <a:ahLst/>
              <a:cxnLst>
                <a:cxn ang="T10">
                  <a:pos x="T0" y="T1"/>
                </a:cxn>
                <a:cxn ang="T11">
                  <a:pos x="T2" y="T3"/>
                </a:cxn>
                <a:cxn ang="T12">
                  <a:pos x="T4" y="T5"/>
                </a:cxn>
                <a:cxn ang="T13">
                  <a:pos x="T6" y="T7"/>
                </a:cxn>
                <a:cxn ang="T14">
                  <a:pos x="T8" y="T9"/>
                </a:cxn>
              </a:cxnLst>
              <a:rect l="T15" t="T16" r="T17" b="T18"/>
              <a:pathLst>
                <a:path w="34" h="42">
                  <a:moveTo>
                    <a:pt x="6" y="0"/>
                  </a:moveTo>
                  <a:lnTo>
                    <a:pt x="0" y="4"/>
                  </a:lnTo>
                  <a:lnTo>
                    <a:pt x="27" y="42"/>
                  </a:lnTo>
                  <a:lnTo>
                    <a:pt x="34" y="38"/>
                  </a:lnTo>
                  <a:lnTo>
                    <a:pt x="6" y="0"/>
                  </a:lnTo>
                  <a:close/>
                </a:path>
              </a:pathLst>
            </a:custGeom>
            <a:grpFill/>
            <a:ln w="12700">
              <a:solidFill>
                <a:srgbClr val="FF0000"/>
              </a:solidFill>
              <a:round/>
              <a:headEnd/>
              <a:tailEnd/>
            </a:ln>
          </p:spPr>
          <p:txBody>
            <a:bodyPr/>
            <a:lstStyle/>
            <a:p>
              <a:endParaRPr lang="en-US"/>
            </a:p>
          </p:txBody>
        </p:sp>
        <p:sp>
          <p:nvSpPr>
            <p:cNvPr id="178" name="Freeform 602"/>
            <p:cNvSpPr>
              <a:spLocks/>
            </p:cNvSpPr>
            <p:nvPr/>
          </p:nvSpPr>
          <p:spPr bwMode="auto">
            <a:xfrm>
              <a:off x="4903788" y="4676775"/>
              <a:ext cx="11112" cy="11113"/>
            </a:xfrm>
            <a:custGeom>
              <a:avLst/>
              <a:gdLst>
                <a:gd name="T0" fmla="*/ 17639508 w 7"/>
                <a:gd name="T1" fmla="*/ 0 h 7"/>
                <a:gd name="T2" fmla="*/ 10080172 w 7"/>
                <a:gd name="T3" fmla="*/ 0 h 7"/>
                <a:gd name="T4" fmla="*/ 0 w 7"/>
                <a:gd name="T5" fmla="*/ 17642683 h 7"/>
                <a:gd name="T6" fmla="*/ 10080172 w 7"/>
                <a:gd name="T7" fmla="*/ 17642683 h 7"/>
                <a:gd name="T8" fmla="*/ 17639508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0"/>
                  </a:moveTo>
                  <a:lnTo>
                    <a:pt x="4" y="0"/>
                  </a:lnTo>
                  <a:lnTo>
                    <a:pt x="0" y="7"/>
                  </a:lnTo>
                  <a:lnTo>
                    <a:pt x="4" y="7"/>
                  </a:lnTo>
                  <a:lnTo>
                    <a:pt x="7" y="0"/>
                  </a:lnTo>
                  <a:close/>
                </a:path>
              </a:pathLst>
            </a:custGeom>
            <a:grpFill/>
            <a:ln w="12700">
              <a:solidFill>
                <a:srgbClr val="FF0000"/>
              </a:solidFill>
              <a:round/>
              <a:headEnd/>
              <a:tailEnd/>
            </a:ln>
          </p:spPr>
          <p:txBody>
            <a:bodyPr/>
            <a:lstStyle/>
            <a:p>
              <a:endParaRPr lang="en-US"/>
            </a:p>
          </p:txBody>
        </p:sp>
        <p:sp>
          <p:nvSpPr>
            <p:cNvPr id="179" name="Freeform 603"/>
            <p:cNvSpPr>
              <a:spLocks/>
            </p:cNvSpPr>
            <p:nvPr/>
          </p:nvSpPr>
          <p:spPr bwMode="auto">
            <a:xfrm>
              <a:off x="4910138" y="4676775"/>
              <a:ext cx="722312" cy="120650"/>
            </a:xfrm>
            <a:custGeom>
              <a:avLst/>
              <a:gdLst>
                <a:gd name="T0" fmla="*/ 7559671 w 455"/>
                <a:gd name="T1" fmla="*/ 0 h 76"/>
                <a:gd name="T2" fmla="*/ 199091408 w 455"/>
                <a:gd name="T3" fmla="*/ 85685303 h 76"/>
                <a:gd name="T4" fmla="*/ 199091408 w 455"/>
                <a:gd name="T5" fmla="*/ 85685303 h 76"/>
                <a:gd name="T6" fmla="*/ 199091408 w 455"/>
                <a:gd name="T7" fmla="*/ 85685303 h 76"/>
                <a:gd name="T8" fmla="*/ 383063481 w 455"/>
                <a:gd name="T9" fmla="*/ 146169053 h 76"/>
                <a:gd name="T10" fmla="*/ 372982866 w 455"/>
                <a:gd name="T11" fmla="*/ 146169053 h 76"/>
                <a:gd name="T12" fmla="*/ 372982866 w 455"/>
                <a:gd name="T13" fmla="*/ 146169053 h 76"/>
                <a:gd name="T14" fmla="*/ 564514656 w 455"/>
                <a:gd name="T15" fmla="*/ 173891555 h 76"/>
                <a:gd name="T16" fmla="*/ 564514656 w 455"/>
                <a:gd name="T17" fmla="*/ 173891555 h 76"/>
                <a:gd name="T18" fmla="*/ 564514656 w 455"/>
                <a:gd name="T19" fmla="*/ 173891555 h 76"/>
                <a:gd name="T20" fmla="*/ 756046347 w 455"/>
                <a:gd name="T21" fmla="*/ 173891555 h 76"/>
                <a:gd name="T22" fmla="*/ 756046347 w 455"/>
                <a:gd name="T23" fmla="*/ 173891555 h 76"/>
                <a:gd name="T24" fmla="*/ 756046347 w 455"/>
                <a:gd name="T25" fmla="*/ 173891555 h 76"/>
                <a:gd name="T26" fmla="*/ 937497621 w 455"/>
                <a:gd name="T27" fmla="*/ 138607794 h 76"/>
                <a:gd name="T28" fmla="*/ 937497621 w 455"/>
                <a:gd name="T29" fmla="*/ 138607794 h 76"/>
                <a:gd name="T30" fmla="*/ 937497621 w 455"/>
                <a:gd name="T31" fmla="*/ 138607794 h 76"/>
                <a:gd name="T32" fmla="*/ 1139109928 w 455"/>
                <a:gd name="T33" fmla="*/ 78124043 h 76"/>
                <a:gd name="T34" fmla="*/ 1139109928 w 455"/>
                <a:gd name="T35" fmla="*/ 78124043 h 76"/>
                <a:gd name="T36" fmla="*/ 1146669595 w 455"/>
                <a:gd name="T37" fmla="*/ 95765924 h 76"/>
                <a:gd name="T38" fmla="*/ 1146669595 w 455"/>
                <a:gd name="T39" fmla="*/ 95765924 h 76"/>
                <a:gd name="T40" fmla="*/ 947578237 w 455"/>
                <a:gd name="T41" fmla="*/ 156249674 h 76"/>
                <a:gd name="T42" fmla="*/ 947578237 w 455"/>
                <a:gd name="T43" fmla="*/ 156249674 h 76"/>
                <a:gd name="T44" fmla="*/ 937497621 w 455"/>
                <a:gd name="T45" fmla="*/ 156249674 h 76"/>
                <a:gd name="T46" fmla="*/ 756046347 w 455"/>
                <a:gd name="T47" fmla="*/ 191531848 h 76"/>
                <a:gd name="T48" fmla="*/ 756046347 w 455"/>
                <a:gd name="T49" fmla="*/ 191531848 h 76"/>
                <a:gd name="T50" fmla="*/ 756046347 w 455"/>
                <a:gd name="T51" fmla="*/ 191531848 h 76"/>
                <a:gd name="T52" fmla="*/ 564514656 w 455"/>
                <a:gd name="T53" fmla="*/ 191531848 h 76"/>
                <a:gd name="T54" fmla="*/ 564514656 w 455"/>
                <a:gd name="T55" fmla="*/ 191531848 h 76"/>
                <a:gd name="T56" fmla="*/ 564514656 w 455"/>
                <a:gd name="T57" fmla="*/ 191531848 h 76"/>
                <a:gd name="T58" fmla="*/ 372982866 w 455"/>
                <a:gd name="T59" fmla="*/ 163810934 h 76"/>
                <a:gd name="T60" fmla="*/ 372982866 w 455"/>
                <a:gd name="T61" fmla="*/ 163810934 h 76"/>
                <a:gd name="T62" fmla="*/ 372982866 w 455"/>
                <a:gd name="T63" fmla="*/ 163810934 h 76"/>
                <a:gd name="T64" fmla="*/ 191531741 w 455"/>
                <a:gd name="T65" fmla="*/ 103325596 h 76"/>
                <a:gd name="T66" fmla="*/ 191531741 w 455"/>
                <a:gd name="T67" fmla="*/ 103325596 h 76"/>
                <a:gd name="T68" fmla="*/ 191531741 w 455"/>
                <a:gd name="T69" fmla="*/ 103325596 h 76"/>
                <a:gd name="T70" fmla="*/ 0 w 455"/>
                <a:gd name="T71" fmla="*/ 17640299 h 76"/>
                <a:gd name="T72" fmla="*/ 7559671 w 455"/>
                <a:gd name="T73" fmla="*/ 0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76"/>
                <a:gd name="T113" fmla="*/ 455 w 455"/>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76">
                  <a:moveTo>
                    <a:pt x="3" y="0"/>
                  </a:moveTo>
                  <a:lnTo>
                    <a:pt x="79" y="34"/>
                  </a:lnTo>
                  <a:lnTo>
                    <a:pt x="152" y="58"/>
                  </a:lnTo>
                  <a:lnTo>
                    <a:pt x="148" y="58"/>
                  </a:lnTo>
                  <a:lnTo>
                    <a:pt x="224" y="69"/>
                  </a:lnTo>
                  <a:lnTo>
                    <a:pt x="300" y="69"/>
                  </a:lnTo>
                  <a:lnTo>
                    <a:pt x="372" y="55"/>
                  </a:lnTo>
                  <a:lnTo>
                    <a:pt x="452" y="31"/>
                  </a:lnTo>
                  <a:lnTo>
                    <a:pt x="455" y="38"/>
                  </a:lnTo>
                  <a:lnTo>
                    <a:pt x="376" y="62"/>
                  </a:lnTo>
                  <a:lnTo>
                    <a:pt x="372" y="62"/>
                  </a:lnTo>
                  <a:lnTo>
                    <a:pt x="300" y="76"/>
                  </a:lnTo>
                  <a:lnTo>
                    <a:pt x="224" y="76"/>
                  </a:lnTo>
                  <a:lnTo>
                    <a:pt x="148" y="65"/>
                  </a:lnTo>
                  <a:lnTo>
                    <a:pt x="76" y="41"/>
                  </a:lnTo>
                  <a:lnTo>
                    <a:pt x="0" y="7"/>
                  </a:lnTo>
                  <a:lnTo>
                    <a:pt x="3" y="0"/>
                  </a:lnTo>
                  <a:close/>
                </a:path>
              </a:pathLst>
            </a:custGeom>
            <a:grpFill/>
            <a:ln w="57150">
              <a:solidFill>
                <a:srgbClr val="FF0000"/>
              </a:solidFill>
              <a:round/>
              <a:headEnd/>
              <a:tailEnd/>
            </a:ln>
          </p:spPr>
          <p:txBody>
            <a:bodyPr/>
            <a:lstStyle/>
            <a:p>
              <a:endParaRPr lang="en-US"/>
            </a:p>
          </p:txBody>
        </p:sp>
        <p:sp>
          <p:nvSpPr>
            <p:cNvPr id="180" name="Freeform 604"/>
            <p:cNvSpPr>
              <a:spLocks/>
            </p:cNvSpPr>
            <p:nvPr/>
          </p:nvSpPr>
          <p:spPr bwMode="auto">
            <a:xfrm>
              <a:off x="5627688" y="4659313"/>
              <a:ext cx="125412" cy="77787"/>
            </a:xfrm>
            <a:custGeom>
              <a:avLst/>
              <a:gdLst>
                <a:gd name="T0" fmla="*/ 0 w 79"/>
                <a:gd name="T1" fmla="*/ 105845899 h 49"/>
                <a:gd name="T2" fmla="*/ 191531087 w 79"/>
                <a:gd name="T3" fmla="*/ 0 h 49"/>
                <a:gd name="T4" fmla="*/ 191531087 w 79"/>
                <a:gd name="T5" fmla="*/ 0 h 49"/>
                <a:gd name="T6" fmla="*/ 199090729 w 79"/>
                <a:gd name="T7" fmla="*/ 17640187 h 49"/>
                <a:gd name="T8" fmla="*/ 199090729 w 79"/>
                <a:gd name="T9" fmla="*/ 17640187 h 49"/>
                <a:gd name="T10" fmla="*/ 7559645 w 79"/>
                <a:gd name="T11" fmla="*/ 123486080 h 49"/>
                <a:gd name="T12" fmla="*/ 0 w 79"/>
                <a:gd name="T13" fmla="*/ 105845899 h 49"/>
                <a:gd name="T14" fmla="*/ 0 60000 65536"/>
                <a:gd name="T15" fmla="*/ 0 60000 65536"/>
                <a:gd name="T16" fmla="*/ 0 60000 65536"/>
                <a:gd name="T17" fmla="*/ 0 60000 65536"/>
                <a:gd name="T18" fmla="*/ 0 60000 65536"/>
                <a:gd name="T19" fmla="*/ 0 60000 65536"/>
                <a:gd name="T20" fmla="*/ 0 60000 65536"/>
                <a:gd name="T21" fmla="*/ 0 w 79"/>
                <a:gd name="T22" fmla="*/ 0 h 49"/>
                <a:gd name="T23" fmla="*/ 79 w 79"/>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49">
                  <a:moveTo>
                    <a:pt x="0" y="42"/>
                  </a:moveTo>
                  <a:lnTo>
                    <a:pt x="76" y="0"/>
                  </a:lnTo>
                  <a:lnTo>
                    <a:pt x="79" y="7"/>
                  </a:lnTo>
                  <a:lnTo>
                    <a:pt x="3" y="49"/>
                  </a:lnTo>
                  <a:lnTo>
                    <a:pt x="0" y="42"/>
                  </a:lnTo>
                  <a:close/>
                </a:path>
              </a:pathLst>
            </a:custGeom>
            <a:grpFill/>
            <a:ln w="57150">
              <a:solidFill>
                <a:srgbClr val="FF0000"/>
              </a:solidFill>
              <a:round/>
              <a:headEnd/>
              <a:tailEnd/>
            </a:ln>
          </p:spPr>
          <p:txBody>
            <a:bodyPr/>
            <a:lstStyle/>
            <a:p>
              <a:endParaRPr lang="en-US"/>
            </a:p>
          </p:txBody>
        </p:sp>
        <p:sp>
          <p:nvSpPr>
            <p:cNvPr id="181" name="Freeform 605"/>
            <p:cNvSpPr>
              <a:spLocks/>
            </p:cNvSpPr>
            <p:nvPr/>
          </p:nvSpPr>
          <p:spPr bwMode="auto">
            <a:xfrm>
              <a:off x="5880100" y="4572000"/>
              <a:ext cx="11113" cy="11113"/>
            </a:xfrm>
            <a:custGeom>
              <a:avLst/>
              <a:gdLst>
                <a:gd name="T0" fmla="*/ 0 w 7"/>
                <a:gd name="T1" fmla="*/ 0 h 7"/>
                <a:gd name="T2" fmla="*/ 7561604 w 7"/>
                <a:gd name="T3" fmla="*/ 0 h 7"/>
                <a:gd name="T4" fmla="*/ 17642683 w 7"/>
                <a:gd name="T5" fmla="*/ 17642683 h 7"/>
                <a:gd name="T6" fmla="*/ 7561604 w 7"/>
                <a:gd name="T7" fmla="*/ 17642683 h 7"/>
                <a:gd name="T8" fmla="*/ 0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0"/>
                  </a:moveTo>
                  <a:lnTo>
                    <a:pt x="3" y="0"/>
                  </a:lnTo>
                  <a:lnTo>
                    <a:pt x="7" y="7"/>
                  </a:lnTo>
                  <a:lnTo>
                    <a:pt x="3" y="7"/>
                  </a:lnTo>
                  <a:lnTo>
                    <a:pt x="0" y="0"/>
                  </a:lnTo>
                  <a:close/>
                </a:path>
              </a:pathLst>
            </a:custGeom>
            <a:grpFill/>
            <a:ln w="12700">
              <a:solidFill>
                <a:srgbClr val="FF0000"/>
              </a:solidFill>
              <a:round/>
              <a:headEnd/>
              <a:tailEnd/>
            </a:ln>
          </p:spPr>
          <p:txBody>
            <a:bodyPr/>
            <a:lstStyle/>
            <a:p>
              <a:endParaRPr lang="en-US"/>
            </a:p>
          </p:txBody>
        </p:sp>
        <p:sp>
          <p:nvSpPr>
            <p:cNvPr id="182" name="Freeform 606"/>
            <p:cNvSpPr>
              <a:spLocks/>
            </p:cNvSpPr>
            <p:nvPr/>
          </p:nvSpPr>
          <p:spPr bwMode="auto">
            <a:xfrm>
              <a:off x="5748338" y="4572000"/>
              <a:ext cx="136525" cy="98425"/>
            </a:xfrm>
            <a:custGeom>
              <a:avLst/>
              <a:gdLst>
                <a:gd name="T0" fmla="*/ 0 w 86"/>
                <a:gd name="T1" fmla="*/ 138609403 h 62"/>
                <a:gd name="T2" fmla="*/ 7559675 w 86"/>
                <a:gd name="T3" fmla="*/ 156249699 h 62"/>
                <a:gd name="T4" fmla="*/ 216733460 w 86"/>
                <a:gd name="T5" fmla="*/ 17641889 h 62"/>
                <a:gd name="T6" fmla="*/ 209173787 w 86"/>
                <a:gd name="T7" fmla="*/ 0 h 62"/>
                <a:gd name="T8" fmla="*/ 0 w 86"/>
                <a:gd name="T9" fmla="*/ 138609403 h 62"/>
                <a:gd name="T10" fmla="*/ 0 60000 65536"/>
                <a:gd name="T11" fmla="*/ 0 60000 65536"/>
                <a:gd name="T12" fmla="*/ 0 60000 65536"/>
                <a:gd name="T13" fmla="*/ 0 60000 65536"/>
                <a:gd name="T14" fmla="*/ 0 60000 65536"/>
                <a:gd name="T15" fmla="*/ 0 w 86"/>
                <a:gd name="T16" fmla="*/ 0 h 62"/>
                <a:gd name="T17" fmla="*/ 86 w 86"/>
                <a:gd name="T18" fmla="*/ 62 h 62"/>
              </a:gdLst>
              <a:ahLst/>
              <a:cxnLst>
                <a:cxn ang="T10">
                  <a:pos x="T0" y="T1"/>
                </a:cxn>
                <a:cxn ang="T11">
                  <a:pos x="T2" y="T3"/>
                </a:cxn>
                <a:cxn ang="T12">
                  <a:pos x="T4" y="T5"/>
                </a:cxn>
                <a:cxn ang="T13">
                  <a:pos x="T6" y="T7"/>
                </a:cxn>
                <a:cxn ang="T14">
                  <a:pos x="T8" y="T9"/>
                </a:cxn>
              </a:cxnLst>
              <a:rect l="T15" t="T16" r="T17" b="T18"/>
              <a:pathLst>
                <a:path w="86" h="62">
                  <a:moveTo>
                    <a:pt x="0" y="55"/>
                  </a:moveTo>
                  <a:lnTo>
                    <a:pt x="3" y="62"/>
                  </a:lnTo>
                  <a:lnTo>
                    <a:pt x="86" y="7"/>
                  </a:lnTo>
                  <a:lnTo>
                    <a:pt x="83" y="0"/>
                  </a:lnTo>
                  <a:lnTo>
                    <a:pt x="0" y="55"/>
                  </a:lnTo>
                  <a:close/>
                </a:path>
              </a:pathLst>
            </a:custGeom>
            <a:grpFill/>
            <a:ln w="12700">
              <a:solidFill>
                <a:srgbClr val="FF0000"/>
              </a:solidFill>
              <a:round/>
              <a:headEnd/>
              <a:tailEnd/>
            </a:ln>
          </p:spPr>
          <p:txBody>
            <a:bodyPr/>
            <a:lstStyle/>
            <a:p>
              <a:endParaRPr lang="en-US"/>
            </a:p>
          </p:txBody>
        </p:sp>
        <p:sp>
          <p:nvSpPr>
            <p:cNvPr id="183" name="Freeform 607"/>
            <p:cNvSpPr>
              <a:spLocks/>
            </p:cNvSpPr>
            <p:nvPr/>
          </p:nvSpPr>
          <p:spPr bwMode="auto">
            <a:xfrm>
              <a:off x="5873750" y="4572000"/>
              <a:ext cx="11113" cy="11113"/>
            </a:xfrm>
            <a:custGeom>
              <a:avLst/>
              <a:gdLst>
                <a:gd name="T0" fmla="*/ 17642683 w 7"/>
                <a:gd name="T1" fmla="*/ 7561604 h 7"/>
                <a:gd name="T2" fmla="*/ 17642683 w 7"/>
                <a:gd name="T3" fmla="*/ 0 h 7"/>
                <a:gd name="T4" fmla="*/ 0 w 7"/>
                <a:gd name="T5" fmla="*/ 7561604 h 7"/>
                <a:gd name="T6" fmla="*/ 0 w 7"/>
                <a:gd name="T7" fmla="*/ 17642683 h 7"/>
                <a:gd name="T8" fmla="*/ 17642683 w 7"/>
                <a:gd name="T9" fmla="*/ 7561604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3"/>
                  </a:moveTo>
                  <a:lnTo>
                    <a:pt x="7" y="0"/>
                  </a:lnTo>
                  <a:lnTo>
                    <a:pt x="0" y="3"/>
                  </a:lnTo>
                  <a:lnTo>
                    <a:pt x="0" y="7"/>
                  </a:lnTo>
                  <a:lnTo>
                    <a:pt x="7" y="3"/>
                  </a:lnTo>
                  <a:close/>
                </a:path>
              </a:pathLst>
            </a:custGeom>
            <a:grpFill/>
            <a:ln w="12700">
              <a:solidFill>
                <a:srgbClr val="FF0000"/>
              </a:solidFill>
              <a:round/>
              <a:headEnd/>
              <a:tailEnd/>
            </a:ln>
          </p:spPr>
          <p:txBody>
            <a:bodyPr/>
            <a:lstStyle/>
            <a:p>
              <a:endParaRPr lang="en-US"/>
            </a:p>
          </p:txBody>
        </p:sp>
        <p:sp>
          <p:nvSpPr>
            <p:cNvPr id="184" name="Freeform 608"/>
            <p:cNvSpPr>
              <a:spLocks/>
            </p:cNvSpPr>
            <p:nvPr/>
          </p:nvSpPr>
          <p:spPr bwMode="auto">
            <a:xfrm>
              <a:off x="5873750" y="4576763"/>
              <a:ext cx="696913" cy="455612"/>
            </a:xfrm>
            <a:custGeom>
              <a:avLst/>
              <a:gdLst>
                <a:gd name="T0" fmla="*/ 17641901 w 439"/>
                <a:gd name="T1" fmla="*/ 0 h 287"/>
                <a:gd name="T2" fmla="*/ 113407924 w 439"/>
                <a:gd name="T3" fmla="*/ 209171956 h 287"/>
                <a:gd name="T4" fmla="*/ 113407924 w 439"/>
                <a:gd name="T5" fmla="*/ 209171956 h 287"/>
                <a:gd name="T6" fmla="*/ 113407924 w 439"/>
                <a:gd name="T7" fmla="*/ 209171956 h 287"/>
                <a:gd name="T8" fmla="*/ 244456157 w 439"/>
                <a:gd name="T9" fmla="*/ 375502015 h 287"/>
                <a:gd name="T10" fmla="*/ 244456157 w 439"/>
                <a:gd name="T11" fmla="*/ 367942351 h 287"/>
                <a:gd name="T12" fmla="*/ 244456157 w 439"/>
                <a:gd name="T13" fmla="*/ 367942351 h 287"/>
                <a:gd name="T14" fmla="*/ 408265591 w 439"/>
                <a:gd name="T15" fmla="*/ 506550040 h 287"/>
                <a:gd name="T16" fmla="*/ 408265591 w 439"/>
                <a:gd name="T17" fmla="*/ 506550040 h 287"/>
                <a:gd name="T18" fmla="*/ 408265591 w 439"/>
                <a:gd name="T19" fmla="*/ 506550040 h 287"/>
                <a:gd name="T20" fmla="*/ 609878279 w 439"/>
                <a:gd name="T21" fmla="*/ 602315831 h 287"/>
                <a:gd name="T22" fmla="*/ 609878279 w 439"/>
                <a:gd name="T23" fmla="*/ 602315831 h 287"/>
                <a:gd name="T24" fmla="*/ 609878279 w 439"/>
                <a:gd name="T25" fmla="*/ 602315831 h 287"/>
                <a:gd name="T26" fmla="*/ 836692640 w 439"/>
                <a:gd name="T27" fmla="*/ 672880099 h 287"/>
                <a:gd name="T28" fmla="*/ 826611812 w 439"/>
                <a:gd name="T29" fmla="*/ 672880099 h 287"/>
                <a:gd name="T30" fmla="*/ 826611812 w 439"/>
                <a:gd name="T31" fmla="*/ 672880099 h 287"/>
                <a:gd name="T32" fmla="*/ 1106350270 w 439"/>
                <a:gd name="T33" fmla="*/ 705642874 h 287"/>
                <a:gd name="T34" fmla="*/ 1106350270 w 439"/>
                <a:gd name="T35" fmla="*/ 705642874 h 287"/>
                <a:gd name="T36" fmla="*/ 1106350270 w 439"/>
                <a:gd name="T37" fmla="*/ 723283147 h 287"/>
                <a:gd name="T38" fmla="*/ 1106350270 w 439"/>
                <a:gd name="T39" fmla="*/ 723283147 h 287"/>
                <a:gd name="T40" fmla="*/ 826611812 w 439"/>
                <a:gd name="T41" fmla="*/ 690521959 h 287"/>
                <a:gd name="T42" fmla="*/ 826611812 w 439"/>
                <a:gd name="T43" fmla="*/ 690521959 h 287"/>
                <a:gd name="T44" fmla="*/ 826611812 w 439"/>
                <a:gd name="T45" fmla="*/ 690521959 h 287"/>
                <a:gd name="T46" fmla="*/ 599797649 w 439"/>
                <a:gd name="T47" fmla="*/ 619957692 h 287"/>
                <a:gd name="T48" fmla="*/ 599797649 w 439"/>
                <a:gd name="T49" fmla="*/ 619957692 h 287"/>
                <a:gd name="T50" fmla="*/ 599797649 w 439"/>
                <a:gd name="T51" fmla="*/ 619957692 h 287"/>
                <a:gd name="T52" fmla="*/ 400705913 w 439"/>
                <a:gd name="T53" fmla="*/ 524191900 h 287"/>
                <a:gd name="T54" fmla="*/ 400705913 w 439"/>
                <a:gd name="T55" fmla="*/ 524191900 h 287"/>
                <a:gd name="T56" fmla="*/ 400705913 w 439"/>
                <a:gd name="T57" fmla="*/ 524191900 h 287"/>
                <a:gd name="T58" fmla="*/ 234375527 w 439"/>
                <a:gd name="T59" fmla="*/ 385582625 h 287"/>
                <a:gd name="T60" fmla="*/ 234375527 w 439"/>
                <a:gd name="T61" fmla="*/ 385582625 h 287"/>
                <a:gd name="T62" fmla="*/ 226814261 w 439"/>
                <a:gd name="T63" fmla="*/ 385582625 h 287"/>
                <a:gd name="T64" fmla="*/ 95766004 w 439"/>
                <a:gd name="T65" fmla="*/ 219252565 h 287"/>
                <a:gd name="T66" fmla="*/ 95766004 w 439"/>
                <a:gd name="T67" fmla="*/ 219252565 h 287"/>
                <a:gd name="T68" fmla="*/ 95766004 w 439"/>
                <a:gd name="T69" fmla="*/ 219252565 h 287"/>
                <a:gd name="T70" fmla="*/ 0 w 439"/>
                <a:gd name="T71" fmla="*/ 10080613 h 287"/>
                <a:gd name="T72" fmla="*/ 17641901 w 439"/>
                <a:gd name="T73" fmla="*/ 0 h 2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9"/>
                <a:gd name="T112" fmla="*/ 0 h 287"/>
                <a:gd name="T113" fmla="*/ 439 w 439"/>
                <a:gd name="T114" fmla="*/ 287 h 28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9" h="287">
                  <a:moveTo>
                    <a:pt x="7" y="0"/>
                  </a:moveTo>
                  <a:lnTo>
                    <a:pt x="45" y="83"/>
                  </a:lnTo>
                  <a:lnTo>
                    <a:pt x="97" y="149"/>
                  </a:lnTo>
                  <a:lnTo>
                    <a:pt x="97" y="146"/>
                  </a:lnTo>
                  <a:lnTo>
                    <a:pt x="162" y="201"/>
                  </a:lnTo>
                  <a:lnTo>
                    <a:pt x="242" y="239"/>
                  </a:lnTo>
                  <a:lnTo>
                    <a:pt x="332" y="267"/>
                  </a:lnTo>
                  <a:lnTo>
                    <a:pt x="328" y="267"/>
                  </a:lnTo>
                  <a:lnTo>
                    <a:pt x="439" y="280"/>
                  </a:lnTo>
                  <a:lnTo>
                    <a:pt x="439" y="287"/>
                  </a:lnTo>
                  <a:lnTo>
                    <a:pt x="328" y="274"/>
                  </a:lnTo>
                  <a:lnTo>
                    <a:pt x="238" y="246"/>
                  </a:lnTo>
                  <a:lnTo>
                    <a:pt x="159" y="208"/>
                  </a:lnTo>
                  <a:lnTo>
                    <a:pt x="93" y="153"/>
                  </a:lnTo>
                  <a:lnTo>
                    <a:pt x="90" y="153"/>
                  </a:lnTo>
                  <a:lnTo>
                    <a:pt x="38" y="87"/>
                  </a:lnTo>
                  <a:lnTo>
                    <a:pt x="0" y="4"/>
                  </a:lnTo>
                  <a:lnTo>
                    <a:pt x="7" y="0"/>
                  </a:lnTo>
                  <a:close/>
                </a:path>
              </a:pathLst>
            </a:custGeom>
            <a:grpFill/>
            <a:ln w="12700">
              <a:solidFill>
                <a:srgbClr val="FF0000"/>
              </a:solidFill>
              <a:round/>
              <a:headEnd/>
              <a:tailEnd/>
            </a:ln>
          </p:spPr>
          <p:txBody>
            <a:bodyPr/>
            <a:lstStyle/>
            <a:p>
              <a:endParaRPr lang="en-US"/>
            </a:p>
          </p:txBody>
        </p:sp>
        <p:sp>
          <p:nvSpPr>
            <p:cNvPr id="185" name="Freeform 609"/>
            <p:cNvSpPr>
              <a:spLocks/>
            </p:cNvSpPr>
            <p:nvPr/>
          </p:nvSpPr>
          <p:spPr bwMode="auto">
            <a:xfrm>
              <a:off x="6570663" y="5021263"/>
              <a:ext cx="201612" cy="11112"/>
            </a:xfrm>
            <a:custGeom>
              <a:avLst/>
              <a:gdLst>
                <a:gd name="T0" fmla="*/ 0 w 127"/>
                <a:gd name="T1" fmla="*/ 0 h 7"/>
                <a:gd name="T2" fmla="*/ 320058279 w 127"/>
                <a:gd name="T3" fmla="*/ 0 h 7"/>
                <a:gd name="T4" fmla="*/ 320058279 w 127"/>
                <a:gd name="T5" fmla="*/ 0 h 7"/>
                <a:gd name="T6" fmla="*/ 320058279 w 127"/>
                <a:gd name="T7" fmla="*/ 17639508 h 7"/>
                <a:gd name="T8" fmla="*/ 320058279 w 127"/>
                <a:gd name="T9" fmla="*/ 17639508 h 7"/>
                <a:gd name="T10" fmla="*/ 0 w 127"/>
                <a:gd name="T11" fmla="*/ 17639508 h 7"/>
                <a:gd name="T12" fmla="*/ 0 w 127"/>
                <a:gd name="T13" fmla="*/ 0 h 7"/>
                <a:gd name="T14" fmla="*/ 0 60000 65536"/>
                <a:gd name="T15" fmla="*/ 0 60000 65536"/>
                <a:gd name="T16" fmla="*/ 0 60000 65536"/>
                <a:gd name="T17" fmla="*/ 0 60000 65536"/>
                <a:gd name="T18" fmla="*/ 0 60000 65536"/>
                <a:gd name="T19" fmla="*/ 0 60000 65536"/>
                <a:gd name="T20" fmla="*/ 0 60000 65536"/>
                <a:gd name="T21" fmla="*/ 0 w 127"/>
                <a:gd name="T22" fmla="*/ 0 h 7"/>
                <a:gd name="T23" fmla="*/ 127 w 12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7">
                  <a:moveTo>
                    <a:pt x="0" y="0"/>
                  </a:moveTo>
                  <a:lnTo>
                    <a:pt x="127" y="0"/>
                  </a:lnTo>
                  <a:lnTo>
                    <a:pt x="127" y="7"/>
                  </a:lnTo>
                  <a:lnTo>
                    <a:pt x="0" y="7"/>
                  </a:lnTo>
                  <a:lnTo>
                    <a:pt x="0" y="0"/>
                  </a:lnTo>
                  <a:close/>
                </a:path>
              </a:pathLst>
            </a:custGeom>
            <a:grpFill/>
            <a:ln w="12700">
              <a:solidFill>
                <a:srgbClr val="FF0000"/>
              </a:solidFill>
              <a:round/>
              <a:headEnd/>
              <a:tailEnd/>
            </a:ln>
          </p:spPr>
          <p:txBody>
            <a:bodyPr/>
            <a:lstStyle/>
            <a:p>
              <a:endParaRPr lang="en-US"/>
            </a:p>
          </p:txBody>
        </p:sp>
        <p:sp>
          <p:nvSpPr>
            <p:cNvPr id="186" name="Rectangle 610"/>
            <p:cNvSpPr>
              <a:spLocks noChangeArrowheads="1"/>
            </p:cNvSpPr>
            <p:nvPr/>
          </p:nvSpPr>
          <p:spPr bwMode="auto">
            <a:xfrm>
              <a:off x="7002463" y="5000625"/>
              <a:ext cx="6350" cy="11113"/>
            </a:xfrm>
            <a:prstGeom prst="rect">
              <a:avLst/>
            </a:prstGeom>
            <a:grpFill/>
            <a:ln w="12700">
              <a:solidFill>
                <a:srgbClr val="FF0000"/>
              </a:solidFill>
              <a:miter lim="800000"/>
              <a:headEnd/>
              <a:tailEnd/>
            </a:ln>
          </p:spPr>
          <p:txBody>
            <a:bodyPr/>
            <a:lstStyle/>
            <a:p>
              <a:endParaRPr lang="en-US"/>
            </a:p>
          </p:txBody>
        </p:sp>
        <p:sp>
          <p:nvSpPr>
            <p:cNvPr id="187" name="Freeform 611"/>
            <p:cNvSpPr>
              <a:spLocks/>
            </p:cNvSpPr>
            <p:nvPr/>
          </p:nvSpPr>
          <p:spPr bwMode="auto">
            <a:xfrm>
              <a:off x="6772275" y="5000625"/>
              <a:ext cx="230188" cy="31750"/>
            </a:xfrm>
            <a:custGeom>
              <a:avLst/>
              <a:gdLst>
                <a:gd name="T0" fmla="*/ 0 w 145"/>
                <a:gd name="T1" fmla="*/ 32761237 h 20"/>
                <a:gd name="T2" fmla="*/ 0 w 145"/>
                <a:gd name="T3" fmla="*/ 50403118 h 20"/>
                <a:gd name="T4" fmla="*/ 365424189 w 145"/>
                <a:gd name="T5" fmla="*/ 17640299 h 20"/>
                <a:gd name="T6" fmla="*/ 365424189 w 145"/>
                <a:gd name="T7" fmla="*/ 0 h 20"/>
                <a:gd name="T8" fmla="*/ 0 w 145"/>
                <a:gd name="T9" fmla="*/ 32761237 h 20"/>
                <a:gd name="T10" fmla="*/ 0 60000 65536"/>
                <a:gd name="T11" fmla="*/ 0 60000 65536"/>
                <a:gd name="T12" fmla="*/ 0 60000 65536"/>
                <a:gd name="T13" fmla="*/ 0 60000 65536"/>
                <a:gd name="T14" fmla="*/ 0 60000 65536"/>
                <a:gd name="T15" fmla="*/ 0 w 145"/>
                <a:gd name="T16" fmla="*/ 0 h 20"/>
                <a:gd name="T17" fmla="*/ 145 w 145"/>
                <a:gd name="T18" fmla="*/ 20 h 20"/>
              </a:gdLst>
              <a:ahLst/>
              <a:cxnLst>
                <a:cxn ang="T10">
                  <a:pos x="T0" y="T1"/>
                </a:cxn>
                <a:cxn ang="T11">
                  <a:pos x="T2" y="T3"/>
                </a:cxn>
                <a:cxn ang="T12">
                  <a:pos x="T4" y="T5"/>
                </a:cxn>
                <a:cxn ang="T13">
                  <a:pos x="T6" y="T7"/>
                </a:cxn>
                <a:cxn ang="T14">
                  <a:pos x="T8" y="T9"/>
                </a:cxn>
              </a:cxnLst>
              <a:rect l="T15" t="T16" r="T17" b="T18"/>
              <a:pathLst>
                <a:path w="145" h="20">
                  <a:moveTo>
                    <a:pt x="0" y="13"/>
                  </a:moveTo>
                  <a:lnTo>
                    <a:pt x="0" y="20"/>
                  </a:lnTo>
                  <a:lnTo>
                    <a:pt x="145" y="7"/>
                  </a:lnTo>
                  <a:lnTo>
                    <a:pt x="145" y="0"/>
                  </a:lnTo>
                  <a:lnTo>
                    <a:pt x="0" y="13"/>
                  </a:lnTo>
                  <a:close/>
                </a:path>
              </a:pathLst>
            </a:custGeom>
            <a:grpFill/>
            <a:ln w="12700">
              <a:solidFill>
                <a:srgbClr val="FF0000"/>
              </a:solidFill>
              <a:round/>
              <a:headEnd/>
              <a:tailEnd/>
            </a:ln>
          </p:spPr>
          <p:txBody>
            <a:bodyPr/>
            <a:lstStyle/>
            <a:p>
              <a:endParaRPr lang="en-US"/>
            </a:p>
          </p:txBody>
        </p:sp>
        <p:sp>
          <p:nvSpPr>
            <p:cNvPr id="188" name="Freeform 612"/>
            <p:cNvSpPr>
              <a:spLocks/>
            </p:cNvSpPr>
            <p:nvPr/>
          </p:nvSpPr>
          <p:spPr bwMode="auto">
            <a:xfrm>
              <a:off x="6997700" y="5000625"/>
              <a:ext cx="11113" cy="11113"/>
            </a:xfrm>
            <a:custGeom>
              <a:avLst/>
              <a:gdLst>
                <a:gd name="T0" fmla="*/ 7561604 w 7"/>
                <a:gd name="T1" fmla="*/ 0 h 7"/>
                <a:gd name="T2" fmla="*/ 0 w 7"/>
                <a:gd name="T3" fmla="*/ 0 h 7"/>
                <a:gd name="T4" fmla="*/ 7561604 w 7"/>
                <a:gd name="T5" fmla="*/ 17642683 h 7"/>
                <a:gd name="T6" fmla="*/ 17642683 w 7"/>
                <a:gd name="T7" fmla="*/ 17642683 h 7"/>
                <a:gd name="T8" fmla="*/ 7561604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3" y="0"/>
                  </a:moveTo>
                  <a:lnTo>
                    <a:pt x="0" y="0"/>
                  </a:lnTo>
                  <a:lnTo>
                    <a:pt x="3" y="7"/>
                  </a:lnTo>
                  <a:lnTo>
                    <a:pt x="7" y="7"/>
                  </a:lnTo>
                  <a:lnTo>
                    <a:pt x="3" y="0"/>
                  </a:lnTo>
                  <a:close/>
                </a:path>
              </a:pathLst>
            </a:custGeom>
            <a:grpFill/>
            <a:ln w="12700">
              <a:solidFill>
                <a:srgbClr val="FF0000"/>
              </a:solidFill>
              <a:round/>
              <a:headEnd/>
              <a:tailEnd/>
            </a:ln>
          </p:spPr>
          <p:txBody>
            <a:bodyPr/>
            <a:lstStyle/>
            <a:p>
              <a:endParaRPr lang="en-US"/>
            </a:p>
          </p:txBody>
        </p:sp>
        <p:sp>
          <p:nvSpPr>
            <p:cNvPr id="189" name="Freeform 613"/>
            <p:cNvSpPr>
              <a:spLocks/>
            </p:cNvSpPr>
            <p:nvPr/>
          </p:nvSpPr>
          <p:spPr bwMode="auto">
            <a:xfrm>
              <a:off x="7002463" y="3897313"/>
              <a:ext cx="411162" cy="1114425"/>
            </a:xfrm>
            <a:custGeom>
              <a:avLst/>
              <a:gdLst>
                <a:gd name="T0" fmla="*/ 141128561 w 259"/>
                <a:gd name="T1" fmla="*/ 1638101390 h 702"/>
                <a:gd name="T2" fmla="*/ 141128561 w 259"/>
                <a:gd name="T3" fmla="*/ 1645662650 h 702"/>
                <a:gd name="T4" fmla="*/ 252015299 w 259"/>
                <a:gd name="T5" fmla="*/ 1524695192 h 702"/>
                <a:gd name="T6" fmla="*/ 357861683 w 259"/>
                <a:gd name="T7" fmla="*/ 1393647112 h 702"/>
                <a:gd name="T8" fmla="*/ 357861683 w 259"/>
                <a:gd name="T9" fmla="*/ 1393647112 h 702"/>
                <a:gd name="T10" fmla="*/ 453627558 w 259"/>
                <a:gd name="T11" fmla="*/ 1262597445 h 702"/>
                <a:gd name="T12" fmla="*/ 524191814 w 259"/>
                <a:gd name="T13" fmla="*/ 1123989693 h 702"/>
                <a:gd name="T14" fmla="*/ 524191814 w 259"/>
                <a:gd name="T15" fmla="*/ 1123989693 h 702"/>
                <a:gd name="T16" fmla="*/ 574593266 w 259"/>
                <a:gd name="T17" fmla="*/ 992941614 h 702"/>
                <a:gd name="T18" fmla="*/ 617436644 w 259"/>
                <a:gd name="T19" fmla="*/ 854333862 h 702"/>
                <a:gd name="T20" fmla="*/ 617436644 w 259"/>
                <a:gd name="T21" fmla="*/ 854333862 h 702"/>
                <a:gd name="T22" fmla="*/ 635076914 w 259"/>
                <a:gd name="T23" fmla="*/ 723285584 h 702"/>
                <a:gd name="T24" fmla="*/ 635076914 w 259"/>
                <a:gd name="T25" fmla="*/ 592235917 h 702"/>
                <a:gd name="T26" fmla="*/ 635076914 w 259"/>
                <a:gd name="T27" fmla="*/ 592235917 h 702"/>
                <a:gd name="T28" fmla="*/ 609875394 w 259"/>
                <a:gd name="T29" fmla="*/ 468749098 h 702"/>
                <a:gd name="T30" fmla="*/ 574593266 w 259"/>
                <a:gd name="T31" fmla="*/ 347781541 h 702"/>
                <a:gd name="T32" fmla="*/ 574593266 w 259"/>
                <a:gd name="T33" fmla="*/ 347781541 h 702"/>
                <a:gd name="T34" fmla="*/ 514111206 w 259"/>
                <a:gd name="T35" fmla="*/ 226814083 h 702"/>
                <a:gd name="T36" fmla="*/ 435985700 w 259"/>
                <a:gd name="T37" fmla="*/ 120967508 h 702"/>
                <a:gd name="T38" fmla="*/ 443546950 w 259"/>
                <a:gd name="T39" fmla="*/ 120967508 h 702"/>
                <a:gd name="T40" fmla="*/ 347781075 w 259"/>
                <a:gd name="T41" fmla="*/ 17640300 h 702"/>
                <a:gd name="T42" fmla="*/ 357861683 w 259"/>
                <a:gd name="T43" fmla="*/ 7559675 h 702"/>
                <a:gd name="T44" fmla="*/ 453627558 w 259"/>
                <a:gd name="T45" fmla="*/ 113406248 h 702"/>
                <a:gd name="T46" fmla="*/ 531751476 w 259"/>
                <a:gd name="T47" fmla="*/ 216733461 h 702"/>
                <a:gd name="T48" fmla="*/ 531751476 w 259"/>
                <a:gd name="T49" fmla="*/ 216733461 h 702"/>
                <a:gd name="T50" fmla="*/ 592235124 w 259"/>
                <a:gd name="T51" fmla="*/ 340221868 h 702"/>
                <a:gd name="T52" fmla="*/ 627517252 w 259"/>
                <a:gd name="T53" fmla="*/ 461187838 h 702"/>
                <a:gd name="T54" fmla="*/ 627517252 w 259"/>
                <a:gd name="T55" fmla="*/ 461187838 h 702"/>
                <a:gd name="T56" fmla="*/ 652718772 w 259"/>
                <a:gd name="T57" fmla="*/ 592235917 h 702"/>
                <a:gd name="T58" fmla="*/ 652718772 w 259"/>
                <a:gd name="T59" fmla="*/ 723285584 h 702"/>
                <a:gd name="T60" fmla="*/ 652718772 w 259"/>
                <a:gd name="T61" fmla="*/ 723285584 h 702"/>
                <a:gd name="T62" fmla="*/ 635076914 w 259"/>
                <a:gd name="T63" fmla="*/ 854333862 h 702"/>
                <a:gd name="T64" fmla="*/ 592235124 w 259"/>
                <a:gd name="T65" fmla="*/ 1000501286 h 702"/>
                <a:gd name="T66" fmla="*/ 592235124 w 259"/>
                <a:gd name="T67" fmla="*/ 1000501286 h 702"/>
                <a:gd name="T68" fmla="*/ 539312726 w 259"/>
                <a:gd name="T69" fmla="*/ 1131549366 h 702"/>
                <a:gd name="T70" fmla="*/ 471267828 w 259"/>
                <a:gd name="T71" fmla="*/ 1270158705 h 702"/>
                <a:gd name="T72" fmla="*/ 471267828 w 259"/>
                <a:gd name="T73" fmla="*/ 1270158705 h 702"/>
                <a:gd name="T74" fmla="*/ 375501953 w 259"/>
                <a:gd name="T75" fmla="*/ 1401206785 h 702"/>
                <a:gd name="T76" fmla="*/ 269655569 w 259"/>
                <a:gd name="T77" fmla="*/ 1532254864 h 702"/>
                <a:gd name="T78" fmla="*/ 269655569 w 259"/>
                <a:gd name="T79" fmla="*/ 1532254864 h 702"/>
                <a:gd name="T80" fmla="*/ 148688224 w 259"/>
                <a:gd name="T81" fmla="*/ 1655743271 h 702"/>
                <a:gd name="T82" fmla="*/ 10080611 w 259"/>
                <a:gd name="T83" fmla="*/ 176914986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9"/>
                <a:gd name="T127" fmla="*/ 0 h 702"/>
                <a:gd name="T128" fmla="*/ 259 w 259"/>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9" h="702">
                  <a:moveTo>
                    <a:pt x="0" y="695"/>
                  </a:moveTo>
                  <a:lnTo>
                    <a:pt x="56" y="650"/>
                  </a:lnTo>
                  <a:lnTo>
                    <a:pt x="56" y="653"/>
                  </a:lnTo>
                  <a:lnTo>
                    <a:pt x="104" y="605"/>
                  </a:lnTo>
                  <a:lnTo>
                    <a:pt x="100" y="605"/>
                  </a:lnTo>
                  <a:lnTo>
                    <a:pt x="142" y="553"/>
                  </a:lnTo>
                  <a:lnTo>
                    <a:pt x="180" y="501"/>
                  </a:lnTo>
                  <a:lnTo>
                    <a:pt x="208" y="446"/>
                  </a:lnTo>
                  <a:lnTo>
                    <a:pt x="228" y="394"/>
                  </a:lnTo>
                  <a:lnTo>
                    <a:pt x="245" y="339"/>
                  </a:lnTo>
                  <a:lnTo>
                    <a:pt x="252" y="287"/>
                  </a:lnTo>
                  <a:lnTo>
                    <a:pt x="252" y="235"/>
                  </a:lnTo>
                  <a:lnTo>
                    <a:pt x="242" y="183"/>
                  </a:lnTo>
                  <a:lnTo>
                    <a:pt x="242" y="186"/>
                  </a:lnTo>
                  <a:lnTo>
                    <a:pt x="228" y="138"/>
                  </a:lnTo>
                  <a:lnTo>
                    <a:pt x="204" y="90"/>
                  </a:lnTo>
                  <a:lnTo>
                    <a:pt x="173" y="48"/>
                  </a:lnTo>
                  <a:lnTo>
                    <a:pt x="176" y="48"/>
                  </a:lnTo>
                  <a:lnTo>
                    <a:pt x="138" y="7"/>
                  </a:lnTo>
                  <a:lnTo>
                    <a:pt x="142" y="0"/>
                  </a:lnTo>
                  <a:lnTo>
                    <a:pt x="142" y="3"/>
                  </a:lnTo>
                  <a:lnTo>
                    <a:pt x="180" y="45"/>
                  </a:lnTo>
                  <a:lnTo>
                    <a:pt x="211" y="86"/>
                  </a:lnTo>
                  <a:lnTo>
                    <a:pt x="235" y="135"/>
                  </a:lnTo>
                  <a:lnTo>
                    <a:pt x="249" y="183"/>
                  </a:lnTo>
                  <a:lnTo>
                    <a:pt x="259" y="235"/>
                  </a:lnTo>
                  <a:lnTo>
                    <a:pt x="259" y="287"/>
                  </a:lnTo>
                  <a:lnTo>
                    <a:pt x="252" y="339"/>
                  </a:lnTo>
                  <a:lnTo>
                    <a:pt x="252" y="342"/>
                  </a:lnTo>
                  <a:lnTo>
                    <a:pt x="235" y="397"/>
                  </a:lnTo>
                  <a:lnTo>
                    <a:pt x="214" y="449"/>
                  </a:lnTo>
                  <a:lnTo>
                    <a:pt x="187" y="504"/>
                  </a:lnTo>
                  <a:lnTo>
                    <a:pt x="149" y="556"/>
                  </a:lnTo>
                  <a:lnTo>
                    <a:pt x="107" y="608"/>
                  </a:lnTo>
                  <a:lnTo>
                    <a:pt x="59" y="657"/>
                  </a:lnTo>
                  <a:lnTo>
                    <a:pt x="4" y="702"/>
                  </a:lnTo>
                  <a:lnTo>
                    <a:pt x="0" y="695"/>
                  </a:lnTo>
                  <a:close/>
                </a:path>
              </a:pathLst>
            </a:custGeom>
            <a:grpFill/>
            <a:ln w="12700">
              <a:solidFill>
                <a:srgbClr val="FF0000"/>
              </a:solidFill>
              <a:round/>
              <a:headEnd/>
              <a:tailEnd/>
            </a:ln>
          </p:spPr>
          <p:txBody>
            <a:bodyPr/>
            <a:lstStyle/>
            <a:p>
              <a:endParaRPr lang="en-US"/>
            </a:p>
          </p:txBody>
        </p:sp>
        <p:sp>
          <p:nvSpPr>
            <p:cNvPr id="190" name="Freeform 614"/>
            <p:cNvSpPr>
              <a:spLocks/>
            </p:cNvSpPr>
            <p:nvPr/>
          </p:nvSpPr>
          <p:spPr bwMode="auto">
            <a:xfrm>
              <a:off x="7151688" y="3836988"/>
              <a:ext cx="76200" cy="71437"/>
            </a:xfrm>
            <a:custGeom>
              <a:avLst/>
              <a:gdLst>
                <a:gd name="T0" fmla="*/ 110886889 w 48"/>
                <a:gd name="T1" fmla="*/ 113405455 h 45"/>
                <a:gd name="T2" fmla="*/ 0 w 48"/>
                <a:gd name="T3" fmla="*/ 17640177 h 45"/>
                <a:gd name="T4" fmla="*/ 0 w 48"/>
                <a:gd name="T5" fmla="*/ 17640177 h 45"/>
                <a:gd name="T6" fmla="*/ 7561263 w 48"/>
                <a:gd name="T7" fmla="*/ 0 h 45"/>
                <a:gd name="T8" fmla="*/ 7561263 w 48"/>
                <a:gd name="T9" fmla="*/ 0 h 45"/>
                <a:gd name="T10" fmla="*/ 120967511 w 48"/>
                <a:gd name="T11" fmla="*/ 95765260 h 45"/>
                <a:gd name="T12" fmla="*/ 110886889 w 48"/>
                <a:gd name="T13" fmla="*/ 113405455 h 45"/>
                <a:gd name="T14" fmla="*/ 0 60000 65536"/>
                <a:gd name="T15" fmla="*/ 0 60000 65536"/>
                <a:gd name="T16" fmla="*/ 0 60000 65536"/>
                <a:gd name="T17" fmla="*/ 0 60000 65536"/>
                <a:gd name="T18" fmla="*/ 0 60000 65536"/>
                <a:gd name="T19" fmla="*/ 0 60000 65536"/>
                <a:gd name="T20" fmla="*/ 0 60000 65536"/>
                <a:gd name="T21" fmla="*/ 0 w 48"/>
                <a:gd name="T22" fmla="*/ 0 h 45"/>
                <a:gd name="T23" fmla="*/ 48 w 4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45">
                  <a:moveTo>
                    <a:pt x="44" y="45"/>
                  </a:moveTo>
                  <a:lnTo>
                    <a:pt x="0" y="7"/>
                  </a:lnTo>
                  <a:lnTo>
                    <a:pt x="3" y="0"/>
                  </a:lnTo>
                  <a:lnTo>
                    <a:pt x="48" y="38"/>
                  </a:lnTo>
                  <a:lnTo>
                    <a:pt x="44" y="45"/>
                  </a:lnTo>
                  <a:close/>
                </a:path>
              </a:pathLst>
            </a:custGeom>
            <a:grpFill/>
            <a:ln w="12700">
              <a:solidFill>
                <a:srgbClr val="FF0000"/>
              </a:solidFill>
              <a:round/>
              <a:headEnd/>
              <a:tailEnd/>
            </a:ln>
          </p:spPr>
          <p:txBody>
            <a:bodyPr/>
            <a:lstStyle/>
            <a:p>
              <a:endParaRPr lang="en-US"/>
            </a:p>
          </p:txBody>
        </p:sp>
        <p:sp>
          <p:nvSpPr>
            <p:cNvPr id="191" name="Freeform 615"/>
            <p:cNvSpPr>
              <a:spLocks/>
            </p:cNvSpPr>
            <p:nvPr/>
          </p:nvSpPr>
          <p:spPr bwMode="auto">
            <a:xfrm>
              <a:off x="7058025" y="3781425"/>
              <a:ext cx="11113" cy="11113"/>
            </a:xfrm>
            <a:custGeom>
              <a:avLst/>
              <a:gdLst>
                <a:gd name="T0" fmla="*/ 7561604 w 7"/>
                <a:gd name="T1" fmla="*/ 17642683 h 7"/>
                <a:gd name="T2" fmla="*/ 0 w 7"/>
                <a:gd name="T3" fmla="*/ 17642683 h 7"/>
                <a:gd name="T4" fmla="*/ 7561604 w 7"/>
                <a:gd name="T5" fmla="*/ 0 h 7"/>
                <a:gd name="T6" fmla="*/ 17642683 w 7"/>
                <a:gd name="T7" fmla="*/ 0 h 7"/>
                <a:gd name="T8" fmla="*/ 7561604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3" y="7"/>
                  </a:moveTo>
                  <a:lnTo>
                    <a:pt x="0" y="7"/>
                  </a:lnTo>
                  <a:lnTo>
                    <a:pt x="3" y="0"/>
                  </a:lnTo>
                  <a:lnTo>
                    <a:pt x="7" y="0"/>
                  </a:lnTo>
                  <a:lnTo>
                    <a:pt x="3" y="7"/>
                  </a:lnTo>
                  <a:close/>
                </a:path>
              </a:pathLst>
            </a:custGeom>
            <a:grpFill/>
            <a:ln w="12700">
              <a:solidFill>
                <a:srgbClr val="FF0000"/>
              </a:solidFill>
              <a:round/>
              <a:headEnd/>
              <a:tailEnd/>
            </a:ln>
          </p:spPr>
          <p:txBody>
            <a:bodyPr/>
            <a:lstStyle/>
            <a:p>
              <a:endParaRPr lang="en-US"/>
            </a:p>
          </p:txBody>
        </p:sp>
        <p:sp>
          <p:nvSpPr>
            <p:cNvPr id="192" name="Freeform 616"/>
            <p:cNvSpPr>
              <a:spLocks/>
            </p:cNvSpPr>
            <p:nvPr/>
          </p:nvSpPr>
          <p:spPr bwMode="auto">
            <a:xfrm>
              <a:off x="7062788" y="3781425"/>
              <a:ext cx="93662" cy="66675"/>
            </a:xfrm>
            <a:custGeom>
              <a:avLst/>
              <a:gdLst>
                <a:gd name="T0" fmla="*/ 141128010 w 59"/>
                <a:gd name="T1" fmla="*/ 105846574 h 42"/>
                <a:gd name="T2" fmla="*/ 148687642 w 59"/>
                <a:gd name="T3" fmla="*/ 88206255 h 42"/>
                <a:gd name="T4" fmla="*/ 10080572 w 59"/>
                <a:gd name="T5" fmla="*/ 0 h 42"/>
                <a:gd name="T6" fmla="*/ 0 w 59"/>
                <a:gd name="T7" fmla="*/ 17640300 h 42"/>
                <a:gd name="T8" fmla="*/ 141128010 w 59"/>
                <a:gd name="T9" fmla="*/ 105846574 h 42"/>
                <a:gd name="T10" fmla="*/ 0 60000 65536"/>
                <a:gd name="T11" fmla="*/ 0 60000 65536"/>
                <a:gd name="T12" fmla="*/ 0 60000 65536"/>
                <a:gd name="T13" fmla="*/ 0 60000 65536"/>
                <a:gd name="T14" fmla="*/ 0 60000 65536"/>
                <a:gd name="T15" fmla="*/ 0 w 59"/>
                <a:gd name="T16" fmla="*/ 0 h 42"/>
                <a:gd name="T17" fmla="*/ 59 w 59"/>
                <a:gd name="T18" fmla="*/ 42 h 42"/>
              </a:gdLst>
              <a:ahLst/>
              <a:cxnLst>
                <a:cxn ang="T10">
                  <a:pos x="T0" y="T1"/>
                </a:cxn>
                <a:cxn ang="T11">
                  <a:pos x="T2" y="T3"/>
                </a:cxn>
                <a:cxn ang="T12">
                  <a:pos x="T4" y="T5"/>
                </a:cxn>
                <a:cxn ang="T13">
                  <a:pos x="T6" y="T7"/>
                </a:cxn>
                <a:cxn ang="T14">
                  <a:pos x="T8" y="T9"/>
                </a:cxn>
              </a:cxnLst>
              <a:rect l="T15" t="T16" r="T17" b="T18"/>
              <a:pathLst>
                <a:path w="59" h="42">
                  <a:moveTo>
                    <a:pt x="56" y="42"/>
                  </a:moveTo>
                  <a:lnTo>
                    <a:pt x="59" y="35"/>
                  </a:lnTo>
                  <a:lnTo>
                    <a:pt x="4" y="0"/>
                  </a:lnTo>
                  <a:lnTo>
                    <a:pt x="0" y="7"/>
                  </a:lnTo>
                  <a:lnTo>
                    <a:pt x="56" y="42"/>
                  </a:lnTo>
                  <a:close/>
                </a:path>
              </a:pathLst>
            </a:custGeom>
            <a:grpFill/>
            <a:ln w="12700">
              <a:solidFill>
                <a:srgbClr val="FF0000"/>
              </a:solidFill>
              <a:round/>
              <a:headEnd/>
              <a:tailEnd/>
            </a:ln>
          </p:spPr>
          <p:txBody>
            <a:bodyPr/>
            <a:lstStyle/>
            <a:p>
              <a:endParaRPr lang="en-US"/>
            </a:p>
          </p:txBody>
        </p:sp>
        <p:sp>
          <p:nvSpPr>
            <p:cNvPr id="193" name="Freeform 617"/>
            <p:cNvSpPr>
              <a:spLocks/>
            </p:cNvSpPr>
            <p:nvPr/>
          </p:nvSpPr>
          <p:spPr bwMode="auto">
            <a:xfrm>
              <a:off x="7062788" y="3781425"/>
              <a:ext cx="11112" cy="11113"/>
            </a:xfrm>
            <a:custGeom>
              <a:avLst/>
              <a:gdLst>
                <a:gd name="T0" fmla="*/ 10080172 w 7"/>
                <a:gd name="T1" fmla="*/ 17642683 h 7"/>
                <a:gd name="T2" fmla="*/ 17639508 w 7"/>
                <a:gd name="T3" fmla="*/ 17642683 h 7"/>
                <a:gd name="T4" fmla="*/ 10080172 w 7"/>
                <a:gd name="T5" fmla="*/ 0 h 7"/>
                <a:gd name="T6" fmla="*/ 0 w 7"/>
                <a:gd name="T7" fmla="*/ 0 h 7"/>
                <a:gd name="T8" fmla="*/ 10080172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4" y="7"/>
                  </a:moveTo>
                  <a:lnTo>
                    <a:pt x="7" y="7"/>
                  </a:lnTo>
                  <a:lnTo>
                    <a:pt x="4" y="0"/>
                  </a:lnTo>
                  <a:lnTo>
                    <a:pt x="0" y="0"/>
                  </a:lnTo>
                  <a:lnTo>
                    <a:pt x="4" y="7"/>
                  </a:lnTo>
                  <a:close/>
                </a:path>
              </a:pathLst>
            </a:custGeom>
            <a:grpFill/>
            <a:ln w="12700">
              <a:solidFill>
                <a:srgbClr val="FF0000"/>
              </a:solidFill>
              <a:round/>
              <a:headEnd/>
              <a:tailEnd/>
            </a:ln>
          </p:spPr>
          <p:txBody>
            <a:bodyPr/>
            <a:lstStyle/>
            <a:p>
              <a:endParaRPr lang="en-US"/>
            </a:p>
          </p:txBody>
        </p:sp>
        <p:sp>
          <p:nvSpPr>
            <p:cNvPr id="194" name="Freeform 618"/>
            <p:cNvSpPr>
              <a:spLocks/>
            </p:cNvSpPr>
            <p:nvPr/>
          </p:nvSpPr>
          <p:spPr bwMode="auto">
            <a:xfrm>
              <a:off x="6148388" y="3781425"/>
              <a:ext cx="920750" cy="500063"/>
            </a:xfrm>
            <a:custGeom>
              <a:avLst/>
              <a:gdLst>
                <a:gd name="T0" fmla="*/ 1461690407 w 580"/>
                <a:gd name="T1" fmla="*/ 17641905 h 315"/>
                <a:gd name="T2" fmla="*/ 990420592 w 580"/>
                <a:gd name="T3" fmla="*/ 201612673 h 315"/>
                <a:gd name="T4" fmla="*/ 990420592 w 580"/>
                <a:gd name="T5" fmla="*/ 201612673 h 315"/>
                <a:gd name="T6" fmla="*/ 990420592 w 580"/>
                <a:gd name="T7" fmla="*/ 201612673 h 315"/>
                <a:gd name="T8" fmla="*/ 748485496 w 580"/>
                <a:gd name="T9" fmla="*/ 315020617 h 315"/>
                <a:gd name="T10" fmla="*/ 748485496 w 580"/>
                <a:gd name="T11" fmla="*/ 315020617 h 315"/>
                <a:gd name="T12" fmla="*/ 748485496 w 580"/>
                <a:gd name="T13" fmla="*/ 315020617 h 315"/>
                <a:gd name="T14" fmla="*/ 496469977 w 580"/>
                <a:gd name="T15" fmla="*/ 443547970 h 315"/>
                <a:gd name="T16" fmla="*/ 496469977 w 580"/>
                <a:gd name="T17" fmla="*/ 443547970 h 315"/>
                <a:gd name="T18" fmla="*/ 496469977 w 580"/>
                <a:gd name="T19" fmla="*/ 443547970 h 315"/>
                <a:gd name="T20" fmla="*/ 252015618 w 580"/>
                <a:gd name="T21" fmla="*/ 602318705 h 315"/>
                <a:gd name="T22" fmla="*/ 252015618 w 580"/>
                <a:gd name="T23" fmla="*/ 602318705 h 315"/>
                <a:gd name="T24" fmla="*/ 252015618 w 580"/>
                <a:gd name="T25" fmla="*/ 602318705 h 315"/>
                <a:gd name="T26" fmla="*/ 7559675 w 580"/>
                <a:gd name="T27" fmla="*/ 793850697 h 315"/>
                <a:gd name="T28" fmla="*/ 7559675 w 580"/>
                <a:gd name="T29" fmla="*/ 793850697 h 315"/>
                <a:gd name="T30" fmla="*/ 0 w 580"/>
                <a:gd name="T31" fmla="*/ 783770066 h 315"/>
                <a:gd name="T32" fmla="*/ 0 w 580"/>
                <a:gd name="T33" fmla="*/ 776208799 h 315"/>
                <a:gd name="T34" fmla="*/ 241934997 w 580"/>
                <a:gd name="T35" fmla="*/ 584676806 h 315"/>
                <a:gd name="T36" fmla="*/ 241934997 w 580"/>
                <a:gd name="T37" fmla="*/ 584676806 h 315"/>
                <a:gd name="T38" fmla="*/ 241934997 w 580"/>
                <a:gd name="T39" fmla="*/ 584676806 h 315"/>
                <a:gd name="T40" fmla="*/ 486389356 w 580"/>
                <a:gd name="T41" fmla="*/ 428427023 h 315"/>
                <a:gd name="T42" fmla="*/ 486389356 w 580"/>
                <a:gd name="T43" fmla="*/ 428427023 h 315"/>
                <a:gd name="T44" fmla="*/ 486389356 w 580"/>
                <a:gd name="T45" fmla="*/ 428427023 h 315"/>
                <a:gd name="T46" fmla="*/ 738404875 w 580"/>
                <a:gd name="T47" fmla="*/ 297378719 h 315"/>
                <a:gd name="T48" fmla="*/ 738404875 w 580"/>
                <a:gd name="T49" fmla="*/ 297378719 h 315"/>
                <a:gd name="T50" fmla="*/ 738404875 w 580"/>
                <a:gd name="T51" fmla="*/ 297378719 h 315"/>
                <a:gd name="T52" fmla="*/ 982860921 w 580"/>
                <a:gd name="T53" fmla="*/ 183972362 h 315"/>
                <a:gd name="T54" fmla="*/ 982860921 w 580"/>
                <a:gd name="T55" fmla="*/ 183972362 h 315"/>
                <a:gd name="T56" fmla="*/ 982860921 w 580"/>
                <a:gd name="T57" fmla="*/ 183972362 h 315"/>
                <a:gd name="T58" fmla="*/ 1451609786 w 580"/>
                <a:gd name="T59" fmla="*/ 0 h 315"/>
                <a:gd name="T60" fmla="*/ 1461690407 w 580"/>
                <a:gd name="T61" fmla="*/ 17641905 h 3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80"/>
                <a:gd name="T94" fmla="*/ 0 h 315"/>
                <a:gd name="T95" fmla="*/ 580 w 580"/>
                <a:gd name="T96" fmla="*/ 315 h 31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80" h="315">
                  <a:moveTo>
                    <a:pt x="580" y="7"/>
                  </a:moveTo>
                  <a:lnTo>
                    <a:pt x="393" y="80"/>
                  </a:lnTo>
                  <a:lnTo>
                    <a:pt x="297" y="125"/>
                  </a:lnTo>
                  <a:lnTo>
                    <a:pt x="197" y="176"/>
                  </a:lnTo>
                  <a:lnTo>
                    <a:pt x="100" y="239"/>
                  </a:lnTo>
                  <a:lnTo>
                    <a:pt x="3" y="315"/>
                  </a:lnTo>
                  <a:lnTo>
                    <a:pt x="0" y="311"/>
                  </a:lnTo>
                  <a:lnTo>
                    <a:pt x="0" y="308"/>
                  </a:lnTo>
                  <a:lnTo>
                    <a:pt x="96" y="232"/>
                  </a:lnTo>
                  <a:lnTo>
                    <a:pt x="193" y="170"/>
                  </a:lnTo>
                  <a:lnTo>
                    <a:pt x="293" y="118"/>
                  </a:lnTo>
                  <a:lnTo>
                    <a:pt x="390" y="73"/>
                  </a:lnTo>
                  <a:lnTo>
                    <a:pt x="576" y="0"/>
                  </a:lnTo>
                  <a:lnTo>
                    <a:pt x="580" y="7"/>
                  </a:lnTo>
                  <a:close/>
                </a:path>
              </a:pathLst>
            </a:custGeom>
            <a:grpFill/>
            <a:ln w="12700">
              <a:solidFill>
                <a:srgbClr val="FF0000"/>
              </a:solidFill>
              <a:round/>
              <a:headEnd/>
              <a:tailEnd/>
            </a:ln>
          </p:spPr>
          <p:txBody>
            <a:bodyPr/>
            <a:lstStyle/>
            <a:p>
              <a:endParaRPr lang="en-US"/>
            </a:p>
          </p:txBody>
        </p:sp>
        <p:sp>
          <p:nvSpPr>
            <p:cNvPr id="195" name="Freeform 619"/>
            <p:cNvSpPr>
              <a:spLocks/>
            </p:cNvSpPr>
            <p:nvPr/>
          </p:nvSpPr>
          <p:spPr bwMode="auto">
            <a:xfrm>
              <a:off x="6000750" y="4275138"/>
              <a:ext cx="152400" cy="142875"/>
            </a:xfrm>
            <a:custGeom>
              <a:avLst/>
              <a:gdLst>
                <a:gd name="T0" fmla="*/ 241935022 w 96"/>
                <a:gd name="T1" fmla="*/ 10080625 h 90"/>
                <a:gd name="T2" fmla="*/ 17640301 w 96"/>
                <a:gd name="T3" fmla="*/ 226814085 h 90"/>
                <a:gd name="T4" fmla="*/ 17640301 w 96"/>
                <a:gd name="T5" fmla="*/ 226814085 h 90"/>
                <a:gd name="T6" fmla="*/ 0 w 96"/>
                <a:gd name="T7" fmla="*/ 219254412 h 90"/>
                <a:gd name="T8" fmla="*/ 7561263 w 96"/>
                <a:gd name="T9" fmla="*/ 219254412 h 90"/>
                <a:gd name="T10" fmla="*/ 234375350 w 96"/>
                <a:gd name="T11" fmla="*/ 0 h 90"/>
                <a:gd name="T12" fmla="*/ 241935022 w 96"/>
                <a:gd name="T13" fmla="*/ 10080625 h 90"/>
                <a:gd name="T14" fmla="*/ 0 60000 65536"/>
                <a:gd name="T15" fmla="*/ 0 60000 65536"/>
                <a:gd name="T16" fmla="*/ 0 60000 65536"/>
                <a:gd name="T17" fmla="*/ 0 60000 65536"/>
                <a:gd name="T18" fmla="*/ 0 60000 65536"/>
                <a:gd name="T19" fmla="*/ 0 60000 65536"/>
                <a:gd name="T20" fmla="*/ 0 60000 65536"/>
                <a:gd name="T21" fmla="*/ 0 w 96"/>
                <a:gd name="T22" fmla="*/ 0 h 90"/>
                <a:gd name="T23" fmla="*/ 96 w 9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0">
                  <a:moveTo>
                    <a:pt x="96" y="4"/>
                  </a:moveTo>
                  <a:lnTo>
                    <a:pt x="7" y="90"/>
                  </a:lnTo>
                  <a:lnTo>
                    <a:pt x="0" y="87"/>
                  </a:lnTo>
                  <a:lnTo>
                    <a:pt x="3" y="87"/>
                  </a:lnTo>
                  <a:lnTo>
                    <a:pt x="93" y="0"/>
                  </a:lnTo>
                  <a:lnTo>
                    <a:pt x="96" y="4"/>
                  </a:lnTo>
                  <a:close/>
                </a:path>
              </a:pathLst>
            </a:custGeom>
            <a:grpFill/>
            <a:ln w="12700">
              <a:solidFill>
                <a:srgbClr val="FF0000"/>
              </a:solidFill>
              <a:round/>
              <a:headEnd/>
              <a:tailEnd/>
            </a:ln>
          </p:spPr>
          <p:txBody>
            <a:bodyPr/>
            <a:lstStyle/>
            <a:p>
              <a:endParaRPr lang="en-US"/>
            </a:p>
          </p:txBody>
        </p:sp>
        <p:sp>
          <p:nvSpPr>
            <p:cNvPr id="196" name="Freeform 620"/>
            <p:cNvSpPr>
              <a:spLocks/>
            </p:cNvSpPr>
            <p:nvPr/>
          </p:nvSpPr>
          <p:spPr bwMode="auto">
            <a:xfrm>
              <a:off x="5873750" y="4576763"/>
              <a:ext cx="11113" cy="11112"/>
            </a:xfrm>
            <a:custGeom>
              <a:avLst/>
              <a:gdLst>
                <a:gd name="T0" fmla="*/ 17642683 w 7"/>
                <a:gd name="T1" fmla="*/ 10080172 h 7"/>
                <a:gd name="T2" fmla="*/ 17642683 w 7"/>
                <a:gd name="T3" fmla="*/ 17639508 h 7"/>
                <a:gd name="T4" fmla="*/ 0 w 7"/>
                <a:gd name="T5" fmla="*/ 10080172 h 7"/>
                <a:gd name="T6" fmla="*/ 0 w 7"/>
                <a:gd name="T7" fmla="*/ 0 h 7"/>
                <a:gd name="T8" fmla="*/ 17642683 w 7"/>
                <a:gd name="T9" fmla="*/ 10080172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lnTo>
                    <a:pt x="7" y="7"/>
                  </a:lnTo>
                  <a:lnTo>
                    <a:pt x="0" y="4"/>
                  </a:lnTo>
                  <a:lnTo>
                    <a:pt x="0" y="0"/>
                  </a:lnTo>
                  <a:lnTo>
                    <a:pt x="7" y="4"/>
                  </a:lnTo>
                  <a:close/>
                </a:path>
              </a:pathLst>
            </a:custGeom>
            <a:grpFill/>
            <a:ln w="12700">
              <a:solidFill>
                <a:srgbClr val="FF0000"/>
              </a:solidFill>
              <a:round/>
              <a:headEnd/>
              <a:tailEnd/>
            </a:ln>
          </p:spPr>
          <p:txBody>
            <a:bodyPr/>
            <a:lstStyle/>
            <a:p>
              <a:endParaRPr lang="en-US"/>
            </a:p>
          </p:txBody>
        </p:sp>
        <p:sp>
          <p:nvSpPr>
            <p:cNvPr id="197" name="Freeform 621"/>
            <p:cNvSpPr>
              <a:spLocks/>
            </p:cNvSpPr>
            <p:nvPr/>
          </p:nvSpPr>
          <p:spPr bwMode="auto">
            <a:xfrm>
              <a:off x="5873750" y="4413250"/>
              <a:ext cx="138113" cy="169863"/>
            </a:xfrm>
            <a:custGeom>
              <a:avLst/>
              <a:gdLst>
                <a:gd name="T0" fmla="*/ 219255204 w 87"/>
                <a:gd name="T1" fmla="*/ 7561286 h 107"/>
                <a:gd name="T2" fmla="*/ 201613209 w 87"/>
                <a:gd name="T3" fmla="*/ 0 h 107"/>
                <a:gd name="T4" fmla="*/ 0 w 87"/>
                <a:gd name="T5" fmla="*/ 259577677 h 107"/>
                <a:gd name="T6" fmla="*/ 17641951 w 87"/>
                <a:gd name="T7" fmla="*/ 269658329 h 107"/>
                <a:gd name="T8" fmla="*/ 219255204 w 87"/>
                <a:gd name="T9" fmla="*/ 7561286 h 107"/>
                <a:gd name="T10" fmla="*/ 0 60000 65536"/>
                <a:gd name="T11" fmla="*/ 0 60000 65536"/>
                <a:gd name="T12" fmla="*/ 0 60000 65536"/>
                <a:gd name="T13" fmla="*/ 0 60000 65536"/>
                <a:gd name="T14" fmla="*/ 0 60000 65536"/>
                <a:gd name="T15" fmla="*/ 0 w 87"/>
                <a:gd name="T16" fmla="*/ 0 h 107"/>
                <a:gd name="T17" fmla="*/ 87 w 87"/>
                <a:gd name="T18" fmla="*/ 107 h 107"/>
              </a:gdLst>
              <a:ahLst/>
              <a:cxnLst>
                <a:cxn ang="T10">
                  <a:pos x="T0" y="T1"/>
                </a:cxn>
                <a:cxn ang="T11">
                  <a:pos x="T2" y="T3"/>
                </a:cxn>
                <a:cxn ang="T12">
                  <a:pos x="T4" y="T5"/>
                </a:cxn>
                <a:cxn ang="T13">
                  <a:pos x="T6" y="T7"/>
                </a:cxn>
                <a:cxn ang="T14">
                  <a:pos x="T8" y="T9"/>
                </a:cxn>
              </a:cxnLst>
              <a:rect l="T15" t="T16" r="T17" b="T18"/>
              <a:pathLst>
                <a:path w="87" h="107">
                  <a:moveTo>
                    <a:pt x="87" y="3"/>
                  </a:moveTo>
                  <a:lnTo>
                    <a:pt x="80" y="0"/>
                  </a:lnTo>
                  <a:lnTo>
                    <a:pt x="0" y="103"/>
                  </a:lnTo>
                  <a:lnTo>
                    <a:pt x="7" y="107"/>
                  </a:lnTo>
                  <a:lnTo>
                    <a:pt x="87" y="3"/>
                  </a:lnTo>
                  <a:close/>
                </a:path>
              </a:pathLst>
            </a:custGeom>
            <a:grpFill/>
            <a:ln w="12700">
              <a:solidFill>
                <a:srgbClr val="FF0000"/>
              </a:solidFill>
              <a:round/>
              <a:headEnd/>
              <a:tailEnd/>
            </a:ln>
          </p:spPr>
          <p:txBody>
            <a:bodyPr/>
            <a:lstStyle/>
            <a:p>
              <a:endParaRPr lang="en-US"/>
            </a:p>
          </p:txBody>
        </p:sp>
        <p:sp>
          <p:nvSpPr>
            <p:cNvPr id="198" name="Rectangle 622"/>
            <p:cNvSpPr>
              <a:spLocks noChangeArrowheads="1"/>
            </p:cNvSpPr>
            <p:nvPr/>
          </p:nvSpPr>
          <p:spPr bwMode="auto">
            <a:xfrm>
              <a:off x="5873750" y="4576763"/>
              <a:ext cx="11113" cy="6350"/>
            </a:xfrm>
            <a:prstGeom prst="rect">
              <a:avLst/>
            </a:prstGeom>
            <a:grpFill/>
            <a:ln w="12700">
              <a:solidFill>
                <a:srgbClr val="FF0000"/>
              </a:solidFill>
              <a:miter lim="800000"/>
              <a:headEnd/>
              <a:tailEnd/>
            </a:ln>
          </p:spPr>
          <p:txBody>
            <a:bodyPr/>
            <a:lstStyle/>
            <a:p>
              <a:endParaRPr lang="en-US"/>
            </a:p>
          </p:txBody>
        </p:sp>
        <p:sp>
          <p:nvSpPr>
            <p:cNvPr id="199" name="Freeform 623"/>
            <p:cNvSpPr>
              <a:spLocks/>
            </p:cNvSpPr>
            <p:nvPr/>
          </p:nvSpPr>
          <p:spPr bwMode="auto">
            <a:xfrm>
              <a:off x="5868988" y="3776663"/>
              <a:ext cx="230187" cy="800100"/>
            </a:xfrm>
            <a:custGeom>
              <a:avLst/>
              <a:gdLst>
                <a:gd name="T0" fmla="*/ 7559658 w 145"/>
                <a:gd name="T1" fmla="*/ 1270158839 h 504"/>
                <a:gd name="T2" fmla="*/ 0 w 145"/>
                <a:gd name="T3" fmla="*/ 1060986715 h 504"/>
                <a:gd name="T4" fmla="*/ 0 w 145"/>
                <a:gd name="T5" fmla="*/ 1060986715 h 504"/>
                <a:gd name="T6" fmla="*/ 0 w 145"/>
                <a:gd name="T7" fmla="*/ 1060986715 h 504"/>
                <a:gd name="T8" fmla="*/ 25201503 w 145"/>
                <a:gd name="T9" fmla="*/ 844253330 h 504"/>
                <a:gd name="T10" fmla="*/ 25201503 w 145"/>
                <a:gd name="T11" fmla="*/ 844253330 h 504"/>
                <a:gd name="T12" fmla="*/ 25201503 w 145"/>
                <a:gd name="T13" fmla="*/ 844253330 h 504"/>
                <a:gd name="T14" fmla="*/ 68043273 w 145"/>
                <a:gd name="T15" fmla="*/ 617439124 h 504"/>
                <a:gd name="T16" fmla="*/ 68043273 w 145"/>
                <a:gd name="T17" fmla="*/ 617439124 h 504"/>
                <a:gd name="T18" fmla="*/ 68043273 w 145"/>
                <a:gd name="T19" fmla="*/ 617439124 h 504"/>
                <a:gd name="T20" fmla="*/ 146168733 w 145"/>
                <a:gd name="T21" fmla="*/ 400705640 h 504"/>
                <a:gd name="T22" fmla="*/ 146168733 w 145"/>
                <a:gd name="T23" fmla="*/ 400705640 h 504"/>
                <a:gd name="T24" fmla="*/ 146168733 w 145"/>
                <a:gd name="T25" fmla="*/ 400705640 h 504"/>
                <a:gd name="T26" fmla="*/ 234373229 w 145"/>
                <a:gd name="T27" fmla="*/ 191531878 h 504"/>
                <a:gd name="T28" fmla="*/ 234373229 w 145"/>
                <a:gd name="T29" fmla="*/ 191531878 h 504"/>
                <a:gd name="T30" fmla="*/ 234373229 w 145"/>
                <a:gd name="T31" fmla="*/ 191531878 h 504"/>
                <a:gd name="T32" fmla="*/ 347780760 w 145"/>
                <a:gd name="T33" fmla="*/ 0 h 504"/>
                <a:gd name="T34" fmla="*/ 347780760 w 145"/>
                <a:gd name="T35" fmla="*/ 0 h 504"/>
                <a:gd name="T36" fmla="*/ 365421014 w 145"/>
                <a:gd name="T37" fmla="*/ 7561264 h 504"/>
                <a:gd name="T38" fmla="*/ 365421014 w 145"/>
                <a:gd name="T39" fmla="*/ 7561264 h 504"/>
                <a:gd name="T40" fmla="*/ 252015071 w 145"/>
                <a:gd name="T41" fmla="*/ 199093139 h 504"/>
                <a:gd name="T42" fmla="*/ 252015071 w 145"/>
                <a:gd name="T43" fmla="*/ 199093139 h 504"/>
                <a:gd name="T44" fmla="*/ 252015071 w 145"/>
                <a:gd name="T45" fmla="*/ 199093139 h 504"/>
                <a:gd name="T46" fmla="*/ 163808987 w 145"/>
                <a:gd name="T47" fmla="*/ 408265313 h 504"/>
                <a:gd name="T48" fmla="*/ 163808987 w 145"/>
                <a:gd name="T49" fmla="*/ 408265313 h 504"/>
                <a:gd name="T50" fmla="*/ 163808987 w 145"/>
                <a:gd name="T51" fmla="*/ 408265313 h 504"/>
                <a:gd name="T52" fmla="*/ 85685115 w 145"/>
                <a:gd name="T53" fmla="*/ 627519746 h 504"/>
                <a:gd name="T54" fmla="*/ 85685115 w 145"/>
                <a:gd name="T55" fmla="*/ 627519746 h 504"/>
                <a:gd name="T56" fmla="*/ 85685115 w 145"/>
                <a:gd name="T57" fmla="*/ 617439124 h 504"/>
                <a:gd name="T58" fmla="*/ 42841764 w 145"/>
                <a:gd name="T59" fmla="*/ 844253330 h 504"/>
                <a:gd name="T60" fmla="*/ 42841764 w 145"/>
                <a:gd name="T61" fmla="*/ 844253330 h 504"/>
                <a:gd name="T62" fmla="*/ 42841764 w 145"/>
                <a:gd name="T63" fmla="*/ 844253330 h 504"/>
                <a:gd name="T64" fmla="*/ 17640260 w 145"/>
                <a:gd name="T65" fmla="*/ 1060986715 h 504"/>
                <a:gd name="T66" fmla="*/ 17640260 w 145"/>
                <a:gd name="T67" fmla="*/ 1060986715 h 504"/>
                <a:gd name="T68" fmla="*/ 17640260 w 145"/>
                <a:gd name="T69" fmla="*/ 1060986715 h 504"/>
                <a:gd name="T70" fmla="*/ 25201503 w 145"/>
                <a:gd name="T71" fmla="*/ 1270158839 h 504"/>
                <a:gd name="T72" fmla="*/ 7559658 w 145"/>
                <a:gd name="T73" fmla="*/ 1270158839 h 5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
                <a:gd name="T112" fmla="*/ 0 h 504"/>
                <a:gd name="T113" fmla="*/ 145 w 145"/>
                <a:gd name="T114" fmla="*/ 504 h 5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 h="504">
                  <a:moveTo>
                    <a:pt x="3" y="504"/>
                  </a:moveTo>
                  <a:lnTo>
                    <a:pt x="0" y="421"/>
                  </a:lnTo>
                  <a:lnTo>
                    <a:pt x="10" y="335"/>
                  </a:lnTo>
                  <a:lnTo>
                    <a:pt x="27" y="245"/>
                  </a:lnTo>
                  <a:lnTo>
                    <a:pt x="58" y="159"/>
                  </a:lnTo>
                  <a:lnTo>
                    <a:pt x="93" y="76"/>
                  </a:lnTo>
                  <a:lnTo>
                    <a:pt x="138" y="0"/>
                  </a:lnTo>
                  <a:lnTo>
                    <a:pt x="145" y="3"/>
                  </a:lnTo>
                  <a:lnTo>
                    <a:pt x="100" y="79"/>
                  </a:lnTo>
                  <a:lnTo>
                    <a:pt x="65" y="162"/>
                  </a:lnTo>
                  <a:lnTo>
                    <a:pt x="34" y="249"/>
                  </a:lnTo>
                  <a:lnTo>
                    <a:pt x="34" y="245"/>
                  </a:lnTo>
                  <a:lnTo>
                    <a:pt x="17" y="335"/>
                  </a:lnTo>
                  <a:lnTo>
                    <a:pt x="7" y="421"/>
                  </a:lnTo>
                  <a:lnTo>
                    <a:pt x="10" y="504"/>
                  </a:lnTo>
                  <a:lnTo>
                    <a:pt x="3" y="504"/>
                  </a:lnTo>
                  <a:close/>
                </a:path>
              </a:pathLst>
            </a:custGeom>
            <a:grpFill/>
            <a:ln w="57150">
              <a:solidFill>
                <a:srgbClr val="FF0000"/>
              </a:solidFill>
              <a:round/>
              <a:headEnd/>
              <a:tailEnd/>
            </a:ln>
          </p:spPr>
          <p:txBody>
            <a:bodyPr/>
            <a:lstStyle/>
            <a:p>
              <a:endParaRPr lang="en-US"/>
            </a:p>
          </p:txBody>
        </p:sp>
        <p:sp>
          <p:nvSpPr>
            <p:cNvPr id="200" name="Freeform 624"/>
            <p:cNvSpPr>
              <a:spLocks/>
            </p:cNvSpPr>
            <p:nvPr/>
          </p:nvSpPr>
          <p:spPr bwMode="auto">
            <a:xfrm>
              <a:off x="6088063" y="3667125"/>
              <a:ext cx="87312" cy="114300"/>
            </a:xfrm>
            <a:custGeom>
              <a:avLst/>
              <a:gdLst>
                <a:gd name="T0" fmla="*/ 0 w 55"/>
                <a:gd name="T1" fmla="*/ 173891551 h 72"/>
                <a:gd name="T2" fmla="*/ 120966823 w 55"/>
                <a:gd name="T3" fmla="*/ 0 h 72"/>
                <a:gd name="T4" fmla="*/ 131047388 w 55"/>
                <a:gd name="T5" fmla="*/ 0 h 72"/>
                <a:gd name="T6" fmla="*/ 138607017 w 55"/>
                <a:gd name="T7" fmla="*/ 7559675 h 72"/>
                <a:gd name="T8" fmla="*/ 138607017 w 55"/>
                <a:gd name="T9" fmla="*/ 7559675 h 72"/>
                <a:gd name="T10" fmla="*/ 17640200 w 55"/>
                <a:gd name="T11" fmla="*/ 181451223 h 72"/>
                <a:gd name="T12" fmla="*/ 0 w 55"/>
                <a:gd name="T13" fmla="*/ 173891551 h 72"/>
                <a:gd name="T14" fmla="*/ 0 60000 65536"/>
                <a:gd name="T15" fmla="*/ 0 60000 65536"/>
                <a:gd name="T16" fmla="*/ 0 60000 65536"/>
                <a:gd name="T17" fmla="*/ 0 60000 65536"/>
                <a:gd name="T18" fmla="*/ 0 60000 65536"/>
                <a:gd name="T19" fmla="*/ 0 60000 65536"/>
                <a:gd name="T20" fmla="*/ 0 60000 65536"/>
                <a:gd name="T21" fmla="*/ 0 w 55"/>
                <a:gd name="T22" fmla="*/ 0 h 72"/>
                <a:gd name="T23" fmla="*/ 55 w 55"/>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72">
                  <a:moveTo>
                    <a:pt x="0" y="69"/>
                  </a:moveTo>
                  <a:lnTo>
                    <a:pt x="48" y="0"/>
                  </a:lnTo>
                  <a:lnTo>
                    <a:pt x="52" y="0"/>
                  </a:lnTo>
                  <a:lnTo>
                    <a:pt x="55" y="3"/>
                  </a:lnTo>
                  <a:lnTo>
                    <a:pt x="7" y="72"/>
                  </a:lnTo>
                  <a:lnTo>
                    <a:pt x="0" y="69"/>
                  </a:lnTo>
                  <a:close/>
                </a:path>
              </a:pathLst>
            </a:custGeom>
            <a:grpFill/>
            <a:ln w="57150">
              <a:solidFill>
                <a:srgbClr val="FF0000"/>
              </a:solidFill>
              <a:round/>
              <a:headEnd/>
              <a:tailEnd/>
            </a:ln>
          </p:spPr>
          <p:txBody>
            <a:bodyPr/>
            <a:lstStyle/>
            <a:p>
              <a:endParaRPr lang="en-US"/>
            </a:p>
          </p:txBody>
        </p:sp>
        <p:sp>
          <p:nvSpPr>
            <p:cNvPr id="201" name="Freeform 625"/>
            <p:cNvSpPr>
              <a:spLocks/>
            </p:cNvSpPr>
            <p:nvPr/>
          </p:nvSpPr>
          <p:spPr bwMode="auto">
            <a:xfrm>
              <a:off x="6251575" y="3573463"/>
              <a:ext cx="6350" cy="4762"/>
            </a:xfrm>
            <a:custGeom>
              <a:avLst/>
              <a:gdLst>
                <a:gd name="T0" fmla="*/ 0 w 4"/>
                <a:gd name="T1" fmla="*/ 0 h 3"/>
                <a:gd name="T2" fmla="*/ 0 w 4"/>
                <a:gd name="T3" fmla="*/ 0 h 3"/>
                <a:gd name="T4" fmla="*/ 10080623 w 4"/>
                <a:gd name="T5" fmla="*/ 7558882 h 3"/>
                <a:gd name="T6" fmla="*/ 10080623 w 4"/>
                <a:gd name="T7" fmla="*/ 7558882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0" y="0"/>
                  </a:lnTo>
                  <a:lnTo>
                    <a:pt x="4" y="3"/>
                  </a:lnTo>
                  <a:lnTo>
                    <a:pt x="0" y="0"/>
                  </a:lnTo>
                  <a:close/>
                </a:path>
              </a:pathLst>
            </a:custGeom>
            <a:grpFill/>
            <a:ln w="12700">
              <a:solidFill>
                <a:srgbClr val="FF0000"/>
              </a:solidFill>
              <a:round/>
              <a:headEnd/>
              <a:tailEnd/>
            </a:ln>
          </p:spPr>
          <p:txBody>
            <a:bodyPr/>
            <a:lstStyle/>
            <a:p>
              <a:endParaRPr lang="en-US"/>
            </a:p>
          </p:txBody>
        </p:sp>
        <p:sp>
          <p:nvSpPr>
            <p:cNvPr id="202" name="Freeform 626"/>
            <p:cNvSpPr>
              <a:spLocks/>
            </p:cNvSpPr>
            <p:nvPr/>
          </p:nvSpPr>
          <p:spPr bwMode="auto">
            <a:xfrm>
              <a:off x="6170613" y="3573463"/>
              <a:ext cx="87312" cy="98425"/>
            </a:xfrm>
            <a:custGeom>
              <a:avLst/>
              <a:gdLst>
                <a:gd name="T0" fmla="*/ 0 w 55"/>
                <a:gd name="T1" fmla="*/ 148690026 h 62"/>
                <a:gd name="T2" fmla="*/ 7559633 w 55"/>
                <a:gd name="T3" fmla="*/ 156249699 h 62"/>
                <a:gd name="T4" fmla="*/ 138607017 w 55"/>
                <a:gd name="T5" fmla="*/ 7561264 h 62"/>
                <a:gd name="T6" fmla="*/ 128526453 w 55"/>
                <a:gd name="T7" fmla="*/ 0 h 62"/>
                <a:gd name="T8" fmla="*/ 0 w 55"/>
                <a:gd name="T9" fmla="*/ 148690026 h 62"/>
                <a:gd name="T10" fmla="*/ 0 60000 65536"/>
                <a:gd name="T11" fmla="*/ 0 60000 65536"/>
                <a:gd name="T12" fmla="*/ 0 60000 65536"/>
                <a:gd name="T13" fmla="*/ 0 60000 65536"/>
                <a:gd name="T14" fmla="*/ 0 60000 65536"/>
                <a:gd name="T15" fmla="*/ 0 w 55"/>
                <a:gd name="T16" fmla="*/ 0 h 62"/>
                <a:gd name="T17" fmla="*/ 55 w 55"/>
                <a:gd name="T18" fmla="*/ 62 h 62"/>
              </a:gdLst>
              <a:ahLst/>
              <a:cxnLst>
                <a:cxn ang="T10">
                  <a:pos x="T0" y="T1"/>
                </a:cxn>
                <a:cxn ang="T11">
                  <a:pos x="T2" y="T3"/>
                </a:cxn>
                <a:cxn ang="T12">
                  <a:pos x="T4" y="T5"/>
                </a:cxn>
                <a:cxn ang="T13">
                  <a:pos x="T6" y="T7"/>
                </a:cxn>
                <a:cxn ang="T14">
                  <a:pos x="T8" y="T9"/>
                </a:cxn>
              </a:cxnLst>
              <a:rect l="T15" t="T16" r="T17" b="T18"/>
              <a:pathLst>
                <a:path w="55" h="62">
                  <a:moveTo>
                    <a:pt x="0" y="59"/>
                  </a:moveTo>
                  <a:lnTo>
                    <a:pt x="3" y="62"/>
                  </a:lnTo>
                  <a:lnTo>
                    <a:pt x="55" y="3"/>
                  </a:lnTo>
                  <a:lnTo>
                    <a:pt x="51" y="0"/>
                  </a:lnTo>
                  <a:lnTo>
                    <a:pt x="0" y="59"/>
                  </a:lnTo>
                  <a:close/>
                </a:path>
              </a:pathLst>
            </a:custGeom>
            <a:grpFill/>
            <a:ln w="12700">
              <a:solidFill>
                <a:srgbClr val="FF0000"/>
              </a:solidFill>
              <a:round/>
              <a:headEnd/>
              <a:tailEnd/>
            </a:ln>
          </p:spPr>
          <p:txBody>
            <a:bodyPr/>
            <a:lstStyle/>
            <a:p>
              <a:endParaRPr lang="en-US"/>
            </a:p>
          </p:txBody>
        </p:sp>
        <p:sp>
          <p:nvSpPr>
            <p:cNvPr id="203" name="Rectangle 627"/>
            <p:cNvSpPr>
              <a:spLocks noChangeArrowheads="1"/>
            </p:cNvSpPr>
            <p:nvPr/>
          </p:nvSpPr>
          <p:spPr bwMode="auto">
            <a:xfrm>
              <a:off x="4854575" y="4121150"/>
              <a:ext cx="6350" cy="11113"/>
            </a:xfrm>
            <a:prstGeom prst="rect">
              <a:avLst/>
            </a:prstGeom>
            <a:grpFill/>
            <a:ln w="12700">
              <a:solidFill>
                <a:srgbClr val="FF0000"/>
              </a:solidFill>
              <a:miter lim="800000"/>
              <a:headEnd/>
              <a:tailEnd/>
            </a:ln>
          </p:spPr>
          <p:txBody>
            <a:bodyPr/>
            <a:lstStyle/>
            <a:p>
              <a:endParaRPr lang="en-US"/>
            </a:p>
          </p:txBody>
        </p:sp>
        <p:sp>
          <p:nvSpPr>
            <p:cNvPr id="204" name="Freeform 628"/>
            <p:cNvSpPr>
              <a:spLocks/>
            </p:cNvSpPr>
            <p:nvPr/>
          </p:nvSpPr>
          <p:spPr bwMode="auto">
            <a:xfrm>
              <a:off x="4860925" y="4121150"/>
              <a:ext cx="815975" cy="269875"/>
            </a:xfrm>
            <a:custGeom>
              <a:avLst/>
              <a:gdLst>
                <a:gd name="T0" fmla="*/ 0 w 514"/>
                <a:gd name="T1" fmla="*/ 0 h 170"/>
                <a:gd name="T2" fmla="*/ 234373725 w 514"/>
                <a:gd name="T3" fmla="*/ 17640300 h 170"/>
                <a:gd name="T4" fmla="*/ 234373725 w 514"/>
                <a:gd name="T5" fmla="*/ 17640300 h 170"/>
                <a:gd name="T6" fmla="*/ 234373725 w 514"/>
                <a:gd name="T7" fmla="*/ 17640300 h 170"/>
                <a:gd name="T8" fmla="*/ 468749038 w 514"/>
                <a:gd name="T9" fmla="*/ 63003115 h 170"/>
                <a:gd name="T10" fmla="*/ 468749038 w 514"/>
                <a:gd name="T11" fmla="*/ 63003115 h 170"/>
                <a:gd name="T12" fmla="*/ 468749038 w 514"/>
                <a:gd name="T13" fmla="*/ 63003115 h 170"/>
                <a:gd name="T14" fmla="*/ 695562993 w 514"/>
                <a:gd name="T15" fmla="*/ 113406246 h 170"/>
                <a:gd name="T16" fmla="*/ 703122664 w 514"/>
                <a:gd name="T17" fmla="*/ 113406246 h 170"/>
                <a:gd name="T18" fmla="*/ 703122664 w 514"/>
                <a:gd name="T19" fmla="*/ 113406246 h 170"/>
                <a:gd name="T20" fmla="*/ 912296526 w 514"/>
                <a:gd name="T21" fmla="*/ 194052805 h 170"/>
                <a:gd name="T22" fmla="*/ 912296526 w 514"/>
                <a:gd name="T23" fmla="*/ 194052805 h 170"/>
                <a:gd name="T24" fmla="*/ 912296526 w 514"/>
                <a:gd name="T25" fmla="*/ 194052805 h 170"/>
                <a:gd name="T26" fmla="*/ 1111387981 w 514"/>
                <a:gd name="T27" fmla="*/ 289817170 h 170"/>
                <a:gd name="T28" fmla="*/ 1111387981 w 514"/>
                <a:gd name="T29" fmla="*/ 289817170 h 170"/>
                <a:gd name="T30" fmla="*/ 1111387981 w 514"/>
                <a:gd name="T31" fmla="*/ 289817170 h 170"/>
                <a:gd name="T32" fmla="*/ 1295360094 w 514"/>
                <a:gd name="T33" fmla="*/ 410786214 h 170"/>
                <a:gd name="T34" fmla="*/ 1295360094 w 514"/>
                <a:gd name="T35" fmla="*/ 410786214 h 170"/>
                <a:gd name="T36" fmla="*/ 1285279474 w 514"/>
                <a:gd name="T37" fmla="*/ 428426607 h 170"/>
                <a:gd name="T38" fmla="*/ 1285279474 w 514"/>
                <a:gd name="T39" fmla="*/ 428426607 h 170"/>
                <a:gd name="T40" fmla="*/ 1103828310 w 514"/>
                <a:gd name="T41" fmla="*/ 304938102 h 170"/>
                <a:gd name="T42" fmla="*/ 1103828310 w 514"/>
                <a:gd name="T43" fmla="*/ 304938102 h 170"/>
                <a:gd name="T44" fmla="*/ 1103828310 w 514"/>
                <a:gd name="T45" fmla="*/ 304938102 h 170"/>
                <a:gd name="T46" fmla="*/ 904735267 w 514"/>
                <a:gd name="T47" fmla="*/ 209173787 h 170"/>
                <a:gd name="T48" fmla="*/ 904735267 w 514"/>
                <a:gd name="T49" fmla="*/ 209173787 h 170"/>
                <a:gd name="T50" fmla="*/ 904735267 w 514"/>
                <a:gd name="T51" fmla="*/ 209173787 h 170"/>
                <a:gd name="T52" fmla="*/ 695562993 w 514"/>
                <a:gd name="T53" fmla="*/ 131048128 h 170"/>
                <a:gd name="T54" fmla="*/ 695562993 w 514"/>
                <a:gd name="T55" fmla="*/ 131048128 h 170"/>
                <a:gd name="T56" fmla="*/ 695562993 w 514"/>
                <a:gd name="T57" fmla="*/ 131048128 h 170"/>
                <a:gd name="T58" fmla="*/ 468749038 w 514"/>
                <a:gd name="T59" fmla="*/ 80644996 h 170"/>
                <a:gd name="T60" fmla="*/ 468749038 w 514"/>
                <a:gd name="T61" fmla="*/ 80644996 h 170"/>
                <a:gd name="T62" fmla="*/ 468749038 w 514"/>
                <a:gd name="T63" fmla="*/ 80644996 h 170"/>
                <a:gd name="T64" fmla="*/ 234373725 w 514"/>
                <a:gd name="T65" fmla="*/ 35282187 h 170"/>
                <a:gd name="T66" fmla="*/ 234373725 w 514"/>
                <a:gd name="T67" fmla="*/ 35282187 h 170"/>
                <a:gd name="T68" fmla="*/ 234373725 w 514"/>
                <a:gd name="T69" fmla="*/ 35282187 h 170"/>
                <a:gd name="T70" fmla="*/ 0 w 514"/>
                <a:gd name="T71" fmla="*/ 17640300 h 170"/>
                <a:gd name="T72" fmla="*/ 0 w 514"/>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4"/>
                <a:gd name="T112" fmla="*/ 0 h 170"/>
                <a:gd name="T113" fmla="*/ 514 w 514"/>
                <a:gd name="T114" fmla="*/ 170 h 1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4" h="170">
                  <a:moveTo>
                    <a:pt x="0" y="0"/>
                  </a:moveTo>
                  <a:lnTo>
                    <a:pt x="93" y="7"/>
                  </a:lnTo>
                  <a:lnTo>
                    <a:pt x="186" y="25"/>
                  </a:lnTo>
                  <a:lnTo>
                    <a:pt x="276" y="45"/>
                  </a:lnTo>
                  <a:lnTo>
                    <a:pt x="279" y="45"/>
                  </a:lnTo>
                  <a:lnTo>
                    <a:pt x="362" y="77"/>
                  </a:lnTo>
                  <a:lnTo>
                    <a:pt x="441" y="115"/>
                  </a:lnTo>
                  <a:lnTo>
                    <a:pt x="514" y="163"/>
                  </a:lnTo>
                  <a:lnTo>
                    <a:pt x="510" y="170"/>
                  </a:lnTo>
                  <a:lnTo>
                    <a:pt x="438" y="121"/>
                  </a:lnTo>
                  <a:lnTo>
                    <a:pt x="359" y="83"/>
                  </a:lnTo>
                  <a:lnTo>
                    <a:pt x="276" y="52"/>
                  </a:lnTo>
                  <a:lnTo>
                    <a:pt x="186" y="32"/>
                  </a:lnTo>
                  <a:lnTo>
                    <a:pt x="93" y="14"/>
                  </a:lnTo>
                  <a:lnTo>
                    <a:pt x="0" y="7"/>
                  </a:lnTo>
                  <a:lnTo>
                    <a:pt x="0" y="0"/>
                  </a:lnTo>
                  <a:close/>
                </a:path>
              </a:pathLst>
            </a:custGeom>
            <a:grpFill/>
            <a:ln w="12700">
              <a:solidFill>
                <a:srgbClr val="FF0000"/>
              </a:solidFill>
              <a:round/>
              <a:headEnd/>
              <a:tailEnd/>
            </a:ln>
          </p:spPr>
          <p:txBody>
            <a:bodyPr/>
            <a:lstStyle/>
            <a:p>
              <a:endParaRPr lang="en-US"/>
            </a:p>
          </p:txBody>
        </p:sp>
        <p:sp>
          <p:nvSpPr>
            <p:cNvPr id="205" name="Freeform 629"/>
            <p:cNvSpPr>
              <a:spLocks/>
            </p:cNvSpPr>
            <p:nvPr/>
          </p:nvSpPr>
          <p:spPr bwMode="auto">
            <a:xfrm>
              <a:off x="5670550" y="4379913"/>
              <a:ext cx="115888" cy="98425"/>
            </a:xfrm>
            <a:custGeom>
              <a:avLst/>
              <a:gdLst>
                <a:gd name="T0" fmla="*/ 10080667 w 73"/>
                <a:gd name="T1" fmla="*/ 0 h 62"/>
                <a:gd name="T2" fmla="*/ 183972966 w 73"/>
                <a:gd name="T3" fmla="*/ 138609403 h 62"/>
                <a:gd name="T4" fmla="*/ 183972966 w 73"/>
                <a:gd name="T5" fmla="*/ 148690026 h 62"/>
                <a:gd name="T6" fmla="*/ 176411674 w 73"/>
                <a:gd name="T7" fmla="*/ 156249699 h 62"/>
                <a:gd name="T8" fmla="*/ 176411674 w 73"/>
                <a:gd name="T9" fmla="*/ 156249699 h 62"/>
                <a:gd name="T10" fmla="*/ 0 w 73"/>
                <a:gd name="T11" fmla="*/ 17641889 h 62"/>
                <a:gd name="T12" fmla="*/ 10080667 w 73"/>
                <a:gd name="T13" fmla="*/ 0 h 62"/>
                <a:gd name="T14" fmla="*/ 0 60000 65536"/>
                <a:gd name="T15" fmla="*/ 0 60000 65536"/>
                <a:gd name="T16" fmla="*/ 0 60000 65536"/>
                <a:gd name="T17" fmla="*/ 0 60000 65536"/>
                <a:gd name="T18" fmla="*/ 0 60000 65536"/>
                <a:gd name="T19" fmla="*/ 0 60000 65536"/>
                <a:gd name="T20" fmla="*/ 0 60000 65536"/>
                <a:gd name="T21" fmla="*/ 0 w 73"/>
                <a:gd name="T22" fmla="*/ 0 h 62"/>
                <a:gd name="T23" fmla="*/ 73 w 7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62">
                  <a:moveTo>
                    <a:pt x="4" y="0"/>
                  </a:moveTo>
                  <a:lnTo>
                    <a:pt x="73" y="55"/>
                  </a:lnTo>
                  <a:lnTo>
                    <a:pt x="73" y="59"/>
                  </a:lnTo>
                  <a:lnTo>
                    <a:pt x="70" y="62"/>
                  </a:lnTo>
                  <a:lnTo>
                    <a:pt x="0" y="7"/>
                  </a:lnTo>
                  <a:lnTo>
                    <a:pt x="4" y="0"/>
                  </a:lnTo>
                  <a:close/>
                </a:path>
              </a:pathLst>
            </a:custGeom>
            <a:grpFill/>
            <a:ln w="12700">
              <a:solidFill>
                <a:srgbClr val="FF0000"/>
              </a:solidFill>
              <a:round/>
              <a:headEnd/>
              <a:tailEnd/>
            </a:ln>
          </p:spPr>
          <p:txBody>
            <a:bodyPr/>
            <a:lstStyle/>
            <a:p>
              <a:endParaRPr lang="en-US"/>
            </a:p>
          </p:txBody>
        </p:sp>
        <p:sp>
          <p:nvSpPr>
            <p:cNvPr id="206" name="Freeform 630"/>
            <p:cNvSpPr>
              <a:spLocks/>
            </p:cNvSpPr>
            <p:nvPr/>
          </p:nvSpPr>
          <p:spPr bwMode="auto">
            <a:xfrm>
              <a:off x="5880100" y="4576763"/>
              <a:ext cx="4763" cy="6350"/>
            </a:xfrm>
            <a:custGeom>
              <a:avLst/>
              <a:gdLst>
                <a:gd name="T0" fmla="*/ 7562057 w 3"/>
                <a:gd name="T1" fmla="*/ 0 h 4"/>
                <a:gd name="T2" fmla="*/ 7562057 w 3"/>
                <a:gd name="T3" fmla="*/ 0 h 4"/>
                <a:gd name="T4" fmla="*/ 0 w 3"/>
                <a:gd name="T5" fmla="*/ 10080623 h 4"/>
                <a:gd name="T6" fmla="*/ 0 w 3"/>
                <a:gd name="T7" fmla="*/ 10080623 h 4"/>
                <a:gd name="T8" fmla="*/ 7562057 w 3"/>
                <a:gd name="T9" fmla="*/ 0 h 4"/>
                <a:gd name="T10" fmla="*/ 0 60000 65536"/>
                <a:gd name="T11" fmla="*/ 0 60000 65536"/>
                <a:gd name="T12" fmla="*/ 0 60000 65536"/>
                <a:gd name="T13" fmla="*/ 0 60000 65536"/>
                <a:gd name="T14" fmla="*/ 0 60000 65536"/>
                <a:gd name="T15" fmla="*/ 0 w 3"/>
                <a:gd name="T16" fmla="*/ 0 h 4"/>
                <a:gd name="T17" fmla="*/ 3 w 3"/>
                <a:gd name="T18" fmla="*/ 4 h 4"/>
              </a:gdLst>
              <a:ahLst/>
              <a:cxnLst>
                <a:cxn ang="T10">
                  <a:pos x="T0" y="T1"/>
                </a:cxn>
                <a:cxn ang="T11">
                  <a:pos x="T2" y="T3"/>
                </a:cxn>
                <a:cxn ang="T12">
                  <a:pos x="T4" y="T5"/>
                </a:cxn>
                <a:cxn ang="T13">
                  <a:pos x="T6" y="T7"/>
                </a:cxn>
                <a:cxn ang="T14">
                  <a:pos x="T8" y="T9"/>
                </a:cxn>
              </a:cxnLst>
              <a:rect l="T15" t="T16" r="T17" b="T18"/>
              <a:pathLst>
                <a:path w="3" h="4">
                  <a:moveTo>
                    <a:pt x="3" y="0"/>
                  </a:moveTo>
                  <a:lnTo>
                    <a:pt x="3" y="0"/>
                  </a:lnTo>
                  <a:lnTo>
                    <a:pt x="0" y="4"/>
                  </a:lnTo>
                  <a:lnTo>
                    <a:pt x="3" y="0"/>
                  </a:lnTo>
                  <a:close/>
                </a:path>
              </a:pathLst>
            </a:custGeom>
            <a:grpFill/>
            <a:ln w="12700">
              <a:solidFill>
                <a:srgbClr val="FF0000"/>
              </a:solidFill>
              <a:round/>
              <a:headEnd/>
              <a:tailEnd/>
            </a:ln>
          </p:spPr>
          <p:txBody>
            <a:bodyPr/>
            <a:lstStyle/>
            <a:p>
              <a:endParaRPr lang="en-US"/>
            </a:p>
          </p:txBody>
        </p:sp>
        <p:sp>
          <p:nvSpPr>
            <p:cNvPr id="207" name="Freeform 631"/>
            <p:cNvSpPr>
              <a:spLocks/>
            </p:cNvSpPr>
            <p:nvPr/>
          </p:nvSpPr>
          <p:spPr bwMode="auto">
            <a:xfrm>
              <a:off x="5781675" y="4473575"/>
              <a:ext cx="103188" cy="109538"/>
            </a:xfrm>
            <a:custGeom>
              <a:avLst/>
              <a:gdLst>
                <a:gd name="T0" fmla="*/ 7561299 w 65"/>
                <a:gd name="T1" fmla="*/ 0 h 69"/>
                <a:gd name="T2" fmla="*/ 0 w 65"/>
                <a:gd name="T3" fmla="*/ 7561297 h 69"/>
                <a:gd name="T4" fmla="*/ 156250421 w 65"/>
                <a:gd name="T5" fmla="*/ 173892341 h 69"/>
                <a:gd name="T6" fmla="*/ 163811716 w 65"/>
                <a:gd name="T7" fmla="*/ 163811675 h 69"/>
                <a:gd name="T8" fmla="*/ 7561299 w 65"/>
                <a:gd name="T9" fmla="*/ 0 h 69"/>
                <a:gd name="T10" fmla="*/ 0 60000 65536"/>
                <a:gd name="T11" fmla="*/ 0 60000 65536"/>
                <a:gd name="T12" fmla="*/ 0 60000 65536"/>
                <a:gd name="T13" fmla="*/ 0 60000 65536"/>
                <a:gd name="T14" fmla="*/ 0 60000 65536"/>
                <a:gd name="T15" fmla="*/ 0 w 65"/>
                <a:gd name="T16" fmla="*/ 0 h 69"/>
                <a:gd name="T17" fmla="*/ 65 w 65"/>
                <a:gd name="T18" fmla="*/ 69 h 69"/>
              </a:gdLst>
              <a:ahLst/>
              <a:cxnLst>
                <a:cxn ang="T10">
                  <a:pos x="T0" y="T1"/>
                </a:cxn>
                <a:cxn ang="T11">
                  <a:pos x="T2" y="T3"/>
                </a:cxn>
                <a:cxn ang="T12">
                  <a:pos x="T4" y="T5"/>
                </a:cxn>
                <a:cxn ang="T13">
                  <a:pos x="T6" y="T7"/>
                </a:cxn>
                <a:cxn ang="T14">
                  <a:pos x="T8" y="T9"/>
                </a:cxn>
              </a:cxnLst>
              <a:rect l="T15" t="T16" r="T17" b="T18"/>
              <a:pathLst>
                <a:path w="65" h="69">
                  <a:moveTo>
                    <a:pt x="3" y="0"/>
                  </a:moveTo>
                  <a:lnTo>
                    <a:pt x="0" y="3"/>
                  </a:lnTo>
                  <a:lnTo>
                    <a:pt x="62" y="69"/>
                  </a:lnTo>
                  <a:lnTo>
                    <a:pt x="65" y="65"/>
                  </a:lnTo>
                  <a:lnTo>
                    <a:pt x="3" y="0"/>
                  </a:lnTo>
                  <a:close/>
                </a:path>
              </a:pathLst>
            </a:custGeom>
            <a:grpFill/>
            <a:ln w="12700">
              <a:solidFill>
                <a:srgbClr val="FF0000"/>
              </a:solidFill>
              <a:round/>
              <a:headEnd/>
              <a:tailEnd/>
            </a:ln>
          </p:spPr>
          <p:txBody>
            <a:bodyPr/>
            <a:lstStyle/>
            <a:p>
              <a:endParaRPr lang="en-US"/>
            </a:p>
          </p:txBody>
        </p:sp>
        <p:sp>
          <p:nvSpPr>
            <p:cNvPr id="208" name="Rectangle 632"/>
            <p:cNvSpPr>
              <a:spLocks noChangeArrowheads="1"/>
            </p:cNvSpPr>
            <p:nvPr/>
          </p:nvSpPr>
          <p:spPr bwMode="auto">
            <a:xfrm>
              <a:off x="7375525" y="3140075"/>
              <a:ext cx="6350" cy="11113"/>
            </a:xfrm>
            <a:prstGeom prst="rect">
              <a:avLst/>
            </a:prstGeom>
            <a:grpFill/>
            <a:ln w="12700">
              <a:solidFill>
                <a:srgbClr val="FF0000"/>
              </a:solidFill>
              <a:miter lim="800000"/>
              <a:headEnd/>
              <a:tailEnd/>
            </a:ln>
          </p:spPr>
          <p:txBody>
            <a:bodyPr/>
            <a:lstStyle/>
            <a:p>
              <a:endParaRPr lang="en-US"/>
            </a:p>
          </p:txBody>
        </p:sp>
        <p:sp>
          <p:nvSpPr>
            <p:cNvPr id="209" name="Freeform 633"/>
            <p:cNvSpPr>
              <a:spLocks/>
            </p:cNvSpPr>
            <p:nvPr/>
          </p:nvSpPr>
          <p:spPr bwMode="auto">
            <a:xfrm>
              <a:off x="6481763" y="3095625"/>
              <a:ext cx="893762" cy="219075"/>
            </a:xfrm>
            <a:custGeom>
              <a:avLst/>
              <a:gdLst>
                <a:gd name="T0" fmla="*/ 1418846163 w 563"/>
                <a:gd name="T1" fmla="*/ 88204661 h 138"/>
                <a:gd name="T2" fmla="*/ 1149188918 w 563"/>
                <a:gd name="T3" fmla="*/ 35282184 h 138"/>
                <a:gd name="T4" fmla="*/ 1149188918 w 563"/>
                <a:gd name="T5" fmla="*/ 35282184 h 138"/>
                <a:gd name="T6" fmla="*/ 1149188918 w 563"/>
                <a:gd name="T7" fmla="*/ 35282184 h 138"/>
                <a:gd name="T8" fmla="*/ 897175131 w 563"/>
                <a:gd name="T9" fmla="*/ 17640298 h 138"/>
                <a:gd name="T10" fmla="*/ 897175131 w 563"/>
                <a:gd name="T11" fmla="*/ 17640298 h 138"/>
                <a:gd name="T12" fmla="*/ 897175131 w 563"/>
                <a:gd name="T13" fmla="*/ 17640298 h 138"/>
                <a:gd name="T14" fmla="*/ 652719225 w 563"/>
                <a:gd name="T15" fmla="*/ 42843443 h 138"/>
                <a:gd name="T16" fmla="*/ 652719225 w 563"/>
                <a:gd name="T17" fmla="*/ 42843443 h 138"/>
                <a:gd name="T18" fmla="*/ 652719225 w 563"/>
                <a:gd name="T19" fmla="*/ 42843443 h 138"/>
                <a:gd name="T20" fmla="*/ 428426335 w 563"/>
                <a:gd name="T21" fmla="*/ 95765920 h 138"/>
                <a:gd name="T22" fmla="*/ 435986003 w 563"/>
                <a:gd name="T23" fmla="*/ 95765920 h 138"/>
                <a:gd name="T24" fmla="*/ 435986003 w 563"/>
                <a:gd name="T25" fmla="*/ 95765920 h 138"/>
                <a:gd name="T26" fmla="*/ 219252681 w 563"/>
                <a:gd name="T27" fmla="*/ 201612460 h 138"/>
                <a:gd name="T28" fmla="*/ 219252681 w 563"/>
                <a:gd name="T29" fmla="*/ 201612460 h 138"/>
                <a:gd name="T30" fmla="*/ 219252681 w 563"/>
                <a:gd name="T31" fmla="*/ 201612460 h 138"/>
                <a:gd name="T32" fmla="*/ 10080618 w 563"/>
                <a:gd name="T33" fmla="*/ 347781508 h 138"/>
                <a:gd name="T34" fmla="*/ 10080618 w 563"/>
                <a:gd name="T35" fmla="*/ 347781508 h 138"/>
                <a:gd name="T36" fmla="*/ 0 w 563"/>
                <a:gd name="T37" fmla="*/ 340221836 h 138"/>
                <a:gd name="T38" fmla="*/ 0 w 563"/>
                <a:gd name="T39" fmla="*/ 330141216 h 138"/>
                <a:gd name="T40" fmla="*/ 209172066 w 563"/>
                <a:gd name="T41" fmla="*/ 183970581 h 138"/>
                <a:gd name="T42" fmla="*/ 209172066 w 563"/>
                <a:gd name="T43" fmla="*/ 183970581 h 138"/>
                <a:gd name="T44" fmla="*/ 209172066 w 563"/>
                <a:gd name="T45" fmla="*/ 183970581 h 138"/>
                <a:gd name="T46" fmla="*/ 428426335 w 563"/>
                <a:gd name="T47" fmla="*/ 78124040 h 138"/>
                <a:gd name="T48" fmla="*/ 428426335 w 563"/>
                <a:gd name="T49" fmla="*/ 78124040 h 138"/>
                <a:gd name="T50" fmla="*/ 428426335 w 563"/>
                <a:gd name="T51" fmla="*/ 78124040 h 138"/>
                <a:gd name="T52" fmla="*/ 652719225 w 563"/>
                <a:gd name="T53" fmla="*/ 25201558 h 138"/>
                <a:gd name="T54" fmla="*/ 652719225 w 563"/>
                <a:gd name="T55" fmla="*/ 25201558 h 138"/>
                <a:gd name="T56" fmla="*/ 652719225 w 563"/>
                <a:gd name="T57" fmla="*/ 25201558 h 138"/>
                <a:gd name="T58" fmla="*/ 897175131 w 563"/>
                <a:gd name="T59" fmla="*/ 0 h 138"/>
                <a:gd name="T60" fmla="*/ 897175131 w 563"/>
                <a:gd name="T61" fmla="*/ 0 h 138"/>
                <a:gd name="T62" fmla="*/ 897175131 w 563"/>
                <a:gd name="T63" fmla="*/ 0 h 138"/>
                <a:gd name="T64" fmla="*/ 1149188918 w 563"/>
                <a:gd name="T65" fmla="*/ 17640298 h 138"/>
                <a:gd name="T66" fmla="*/ 1149188918 w 563"/>
                <a:gd name="T67" fmla="*/ 17640298 h 138"/>
                <a:gd name="T68" fmla="*/ 1149188918 w 563"/>
                <a:gd name="T69" fmla="*/ 17640298 h 138"/>
                <a:gd name="T70" fmla="*/ 1418846163 w 563"/>
                <a:gd name="T71" fmla="*/ 70564369 h 138"/>
                <a:gd name="T72" fmla="*/ 1418846163 w 563"/>
                <a:gd name="T73" fmla="*/ 88204661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63"/>
                <a:gd name="T112" fmla="*/ 0 h 138"/>
                <a:gd name="T113" fmla="*/ 563 w 563"/>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63" h="138">
                  <a:moveTo>
                    <a:pt x="563" y="35"/>
                  </a:moveTo>
                  <a:lnTo>
                    <a:pt x="456" y="14"/>
                  </a:lnTo>
                  <a:lnTo>
                    <a:pt x="356" y="7"/>
                  </a:lnTo>
                  <a:lnTo>
                    <a:pt x="259" y="17"/>
                  </a:lnTo>
                  <a:lnTo>
                    <a:pt x="170" y="38"/>
                  </a:lnTo>
                  <a:lnTo>
                    <a:pt x="173" y="38"/>
                  </a:lnTo>
                  <a:lnTo>
                    <a:pt x="87" y="80"/>
                  </a:lnTo>
                  <a:lnTo>
                    <a:pt x="4" y="138"/>
                  </a:lnTo>
                  <a:lnTo>
                    <a:pt x="0" y="135"/>
                  </a:lnTo>
                  <a:lnTo>
                    <a:pt x="0" y="131"/>
                  </a:lnTo>
                  <a:lnTo>
                    <a:pt x="83" y="73"/>
                  </a:lnTo>
                  <a:lnTo>
                    <a:pt x="170" y="31"/>
                  </a:lnTo>
                  <a:lnTo>
                    <a:pt x="259" y="10"/>
                  </a:lnTo>
                  <a:lnTo>
                    <a:pt x="356" y="0"/>
                  </a:lnTo>
                  <a:lnTo>
                    <a:pt x="456" y="7"/>
                  </a:lnTo>
                  <a:lnTo>
                    <a:pt x="563" y="28"/>
                  </a:lnTo>
                  <a:lnTo>
                    <a:pt x="563" y="35"/>
                  </a:lnTo>
                  <a:close/>
                </a:path>
              </a:pathLst>
            </a:custGeom>
            <a:grpFill/>
            <a:ln w="12700">
              <a:solidFill>
                <a:srgbClr val="FF0000"/>
              </a:solidFill>
              <a:round/>
              <a:headEnd/>
              <a:tailEnd/>
            </a:ln>
          </p:spPr>
          <p:txBody>
            <a:bodyPr/>
            <a:lstStyle/>
            <a:p>
              <a:endParaRPr lang="en-US"/>
            </a:p>
          </p:txBody>
        </p:sp>
        <p:sp>
          <p:nvSpPr>
            <p:cNvPr id="210" name="Freeform 634"/>
            <p:cNvSpPr>
              <a:spLocks/>
            </p:cNvSpPr>
            <p:nvPr/>
          </p:nvSpPr>
          <p:spPr bwMode="auto">
            <a:xfrm>
              <a:off x="6356350" y="3309938"/>
              <a:ext cx="131763" cy="120650"/>
            </a:xfrm>
            <a:custGeom>
              <a:avLst/>
              <a:gdLst>
                <a:gd name="T0" fmla="*/ 209174579 w 83"/>
                <a:gd name="T1" fmla="*/ 7559675 h 76"/>
                <a:gd name="T2" fmla="*/ 17641954 w 83"/>
                <a:gd name="T3" fmla="*/ 191531848 h 76"/>
                <a:gd name="T4" fmla="*/ 17641954 w 83"/>
                <a:gd name="T5" fmla="*/ 191531848 h 76"/>
                <a:gd name="T6" fmla="*/ 0 w 83"/>
                <a:gd name="T7" fmla="*/ 181451227 h 76"/>
                <a:gd name="T8" fmla="*/ 7561292 w 83"/>
                <a:gd name="T9" fmla="*/ 181451227 h 76"/>
                <a:gd name="T10" fmla="*/ 199093869 w 83"/>
                <a:gd name="T11" fmla="*/ 0 h 76"/>
                <a:gd name="T12" fmla="*/ 209174579 w 83"/>
                <a:gd name="T13" fmla="*/ 7559675 h 76"/>
                <a:gd name="T14" fmla="*/ 0 60000 65536"/>
                <a:gd name="T15" fmla="*/ 0 60000 65536"/>
                <a:gd name="T16" fmla="*/ 0 60000 65536"/>
                <a:gd name="T17" fmla="*/ 0 60000 65536"/>
                <a:gd name="T18" fmla="*/ 0 60000 65536"/>
                <a:gd name="T19" fmla="*/ 0 60000 65536"/>
                <a:gd name="T20" fmla="*/ 0 60000 65536"/>
                <a:gd name="T21" fmla="*/ 0 w 83"/>
                <a:gd name="T22" fmla="*/ 0 h 76"/>
                <a:gd name="T23" fmla="*/ 83 w 8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76">
                  <a:moveTo>
                    <a:pt x="83" y="3"/>
                  </a:moveTo>
                  <a:lnTo>
                    <a:pt x="7" y="76"/>
                  </a:lnTo>
                  <a:lnTo>
                    <a:pt x="0" y="72"/>
                  </a:lnTo>
                  <a:lnTo>
                    <a:pt x="3" y="72"/>
                  </a:lnTo>
                  <a:lnTo>
                    <a:pt x="79" y="0"/>
                  </a:lnTo>
                  <a:lnTo>
                    <a:pt x="83" y="3"/>
                  </a:lnTo>
                  <a:close/>
                </a:path>
              </a:pathLst>
            </a:custGeom>
            <a:grpFill/>
            <a:ln w="12700">
              <a:solidFill>
                <a:srgbClr val="FF0000"/>
              </a:solidFill>
              <a:round/>
              <a:headEnd/>
              <a:tailEnd/>
            </a:ln>
          </p:spPr>
          <p:txBody>
            <a:bodyPr/>
            <a:lstStyle/>
            <a:p>
              <a:endParaRPr lang="en-US"/>
            </a:p>
          </p:txBody>
        </p:sp>
        <p:sp>
          <p:nvSpPr>
            <p:cNvPr id="211" name="Freeform 635"/>
            <p:cNvSpPr>
              <a:spLocks/>
            </p:cNvSpPr>
            <p:nvPr/>
          </p:nvSpPr>
          <p:spPr bwMode="auto">
            <a:xfrm>
              <a:off x="6246813" y="3567113"/>
              <a:ext cx="11112" cy="11112"/>
            </a:xfrm>
            <a:custGeom>
              <a:avLst/>
              <a:gdLst>
                <a:gd name="T0" fmla="*/ 17639508 w 7"/>
                <a:gd name="T1" fmla="*/ 10080172 h 7"/>
                <a:gd name="T2" fmla="*/ 17639508 w 7"/>
                <a:gd name="T3" fmla="*/ 17639508 h 7"/>
                <a:gd name="T4" fmla="*/ 0 w 7"/>
                <a:gd name="T5" fmla="*/ 10080172 h 7"/>
                <a:gd name="T6" fmla="*/ 0 w 7"/>
                <a:gd name="T7" fmla="*/ 0 h 7"/>
                <a:gd name="T8" fmla="*/ 17639508 w 7"/>
                <a:gd name="T9" fmla="*/ 10080172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lnTo>
                    <a:pt x="7" y="7"/>
                  </a:lnTo>
                  <a:lnTo>
                    <a:pt x="0" y="4"/>
                  </a:lnTo>
                  <a:lnTo>
                    <a:pt x="0" y="0"/>
                  </a:lnTo>
                  <a:lnTo>
                    <a:pt x="7" y="4"/>
                  </a:lnTo>
                  <a:close/>
                </a:path>
              </a:pathLst>
            </a:custGeom>
            <a:grpFill/>
            <a:ln w="12700">
              <a:solidFill>
                <a:srgbClr val="FF0000"/>
              </a:solidFill>
              <a:round/>
              <a:headEnd/>
              <a:tailEnd/>
            </a:ln>
          </p:spPr>
          <p:txBody>
            <a:bodyPr/>
            <a:lstStyle/>
            <a:p>
              <a:endParaRPr lang="en-US"/>
            </a:p>
          </p:txBody>
        </p:sp>
        <p:sp>
          <p:nvSpPr>
            <p:cNvPr id="212" name="Freeform 636"/>
            <p:cNvSpPr>
              <a:spLocks/>
            </p:cNvSpPr>
            <p:nvPr/>
          </p:nvSpPr>
          <p:spPr bwMode="auto">
            <a:xfrm>
              <a:off x="6246813" y="3424238"/>
              <a:ext cx="120650" cy="149225"/>
            </a:xfrm>
            <a:custGeom>
              <a:avLst/>
              <a:gdLst>
                <a:gd name="T0" fmla="*/ 191531848 w 76"/>
                <a:gd name="T1" fmla="*/ 10080625 h 94"/>
                <a:gd name="T2" fmla="*/ 173891555 w 76"/>
                <a:gd name="T3" fmla="*/ 0 h 94"/>
                <a:gd name="T4" fmla="*/ 0 w 76"/>
                <a:gd name="T5" fmla="*/ 226814088 h 94"/>
                <a:gd name="T6" fmla="*/ 17640299 w 76"/>
                <a:gd name="T7" fmla="*/ 236894710 h 94"/>
                <a:gd name="T8" fmla="*/ 191531848 w 76"/>
                <a:gd name="T9" fmla="*/ 10080625 h 94"/>
                <a:gd name="T10" fmla="*/ 0 60000 65536"/>
                <a:gd name="T11" fmla="*/ 0 60000 65536"/>
                <a:gd name="T12" fmla="*/ 0 60000 65536"/>
                <a:gd name="T13" fmla="*/ 0 60000 65536"/>
                <a:gd name="T14" fmla="*/ 0 60000 65536"/>
                <a:gd name="T15" fmla="*/ 0 w 76"/>
                <a:gd name="T16" fmla="*/ 0 h 94"/>
                <a:gd name="T17" fmla="*/ 76 w 76"/>
                <a:gd name="T18" fmla="*/ 94 h 94"/>
              </a:gdLst>
              <a:ahLst/>
              <a:cxnLst>
                <a:cxn ang="T10">
                  <a:pos x="T0" y="T1"/>
                </a:cxn>
                <a:cxn ang="T11">
                  <a:pos x="T2" y="T3"/>
                </a:cxn>
                <a:cxn ang="T12">
                  <a:pos x="T4" y="T5"/>
                </a:cxn>
                <a:cxn ang="T13">
                  <a:pos x="T6" y="T7"/>
                </a:cxn>
                <a:cxn ang="T14">
                  <a:pos x="T8" y="T9"/>
                </a:cxn>
              </a:cxnLst>
              <a:rect l="T15" t="T16" r="T17" b="T18"/>
              <a:pathLst>
                <a:path w="76" h="94">
                  <a:moveTo>
                    <a:pt x="76" y="4"/>
                  </a:moveTo>
                  <a:lnTo>
                    <a:pt x="69" y="0"/>
                  </a:lnTo>
                  <a:lnTo>
                    <a:pt x="0" y="90"/>
                  </a:lnTo>
                  <a:lnTo>
                    <a:pt x="7" y="94"/>
                  </a:lnTo>
                  <a:lnTo>
                    <a:pt x="76" y="4"/>
                  </a:lnTo>
                  <a:close/>
                </a:path>
              </a:pathLst>
            </a:custGeom>
            <a:grpFill/>
            <a:ln w="12700">
              <a:solidFill>
                <a:srgbClr val="FF0000"/>
              </a:solidFill>
              <a:round/>
              <a:headEnd/>
              <a:tailEnd/>
            </a:ln>
          </p:spPr>
          <p:txBody>
            <a:bodyPr/>
            <a:lstStyle/>
            <a:p>
              <a:endParaRPr lang="en-US"/>
            </a:p>
          </p:txBody>
        </p:sp>
        <p:sp>
          <p:nvSpPr>
            <p:cNvPr id="213" name="Freeform 637"/>
            <p:cNvSpPr>
              <a:spLocks/>
            </p:cNvSpPr>
            <p:nvPr/>
          </p:nvSpPr>
          <p:spPr bwMode="auto">
            <a:xfrm>
              <a:off x="7002463" y="5000625"/>
              <a:ext cx="11112" cy="11113"/>
            </a:xfrm>
            <a:custGeom>
              <a:avLst/>
              <a:gdLst>
                <a:gd name="T0" fmla="*/ 10080172 w 7"/>
                <a:gd name="T1" fmla="*/ 17642683 h 7"/>
                <a:gd name="T2" fmla="*/ 17639508 w 7"/>
                <a:gd name="T3" fmla="*/ 17642683 h 7"/>
                <a:gd name="T4" fmla="*/ 10080172 w 7"/>
                <a:gd name="T5" fmla="*/ 0 h 7"/>
                <a:gd name="T6" fmla="*/ 0 w 7"/>
                <a:gd name="T7" fmla="*/ 0 h 7"/>
                <a:gd name="T8" fmla="*/ 10080172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4" y="7"/>
                  </a:moveTo>
                  <a:lnTo>
                    <a:pt x="7" y="7"/>
                  </a:lnTo>
                  <a:lnTo>
                    <a:pt x="4" y="0"/>
                  </a:lnTo>
                  <a:lnTo>
                    <a:pt x="0" y="0"/>
                  </a:lnTo>
                  <a:lnTo>
                    <a:pt x="4" y="7"/>
                  </a:lnTo>
                  <a:close/>
                </a:path>
              </a:pathLst>
            </a:custGeom>
            <a:grpFill/>
            <a:ln w="12700">
              <a:solidFill>
                <a:srgbClr val="FF0000"/>
              </a:solidFill>
              <a:round/>
              <a:headEnd/>
              <a:tailEnd/>
            </a:ln>
          </p:spPr>
          <p:txBody>
            <a:bodyPr/>
            <a:lstStyle/>
            <a:p>
              <a:endParaRPr lang="en-US"/>
            </a:p>
          </p:txBody>
        </p:sp>
        <p:sp>
          <p:nvSpPr>
            <p:cNvPr id="214" name="Freeform 638"/>
            <p:cNvSpPr>
              <a:spLocks/>
            </p:cNvSpPr>
            <p:nvPr/>
          </p:nvSpPr>
          <p:spPr bwMode="auto">
            <a:xfrm>
              <a:off x="5095875" y="4879975"/>
              <a:ext cx="1912938" cy="393700"/>
            </a:xfrm>
            <a:custGeom>
              <a:avLst/>
              <a:gdLst>
                <a:gd name="T0" fmla="*/ 2147483647 w 1205"/>
                <a:gd name="T1" fmla="*/ 337700954 h 248"/>
                <a:gd name="T2" fmla="*/ 2147483647 w 1205"/>
                <a:gd name="T3" fmla="*/ 337700954 h 248"/>
                <a:gd name="T4" fmla="*/ 2147483647 w 1205"/>
                <a:gd name="T5" fmla="*/ 443547589 h 248"/>
                <a:gd name="T6" fmla="*/ 2147483647 w 1205"/>
                <a:gd name="T7" fmla="*/ 521673208 h 248"/>
                <a:gd name="T8" fmla="*/ 2147483647 w 1205"/>
                <a:gd name="T9" fmla="*/ 521673208 h 248"/>
                <a:gd name="T10" fmla="*/ 2079130195 w 1205"/>
                <a:gd name="T11" fmla="*/ 574595682 h 248"/>
                <a:gd name="T12" fmla="*/ 1844754903 w 1205"/>
                <a:gd name="T13" fmla="*/ 609877861 h 248"/>
                <a:gd name="T14" fmla="*/ 1844754903 w 1205"/>
                <a:gd name="T15" fmla="*/ 609877861 h 248"/>
                <a:gd name="T16" fmla="*/ 1617940477 w 1205"/>
                <a:gd name="T17" fmla="*/ 624998795 h 248"/>
                <a:gd name="T18" fmla="*/ 1391126447 w 1205"/>
                <a:gd name="T19" fmla="*/ 617439121 h 248"/>
                <a:gd name="T20" fmla="*/ 1391126447 w 1205"/>
                <a:gd name="T21" fmla="*/ 617439121 h 248"/>
                <a:gd name="T22" fmla="*/ 1166833367 w 1205"/>
                <a:gd name="T23" fmla="*/ 582156943 h 248"/>
                <a:gd name="T24" fmla="*/ 947579011 w 1205"/>
                <a:gd name="T25" fmla="*/ 539313503 h 248"/>
                <a:gd name="T26" fmla="*/ 947579011 w 1205"/>
                <a:gd name="T27" fmla="*/ 539313503 h 248"/>
                <a:gd name="T28" fmla="*/ 738406667 w 1205"/>
                <a:gd name="T29" fmla="*/ 468749146 h 248"/>
                <a:gd name="T30" fmla="*/ 539313558 w 1205"/>
                <a:gd name="T31" fmla="*/ 383063755 h 248"/>
                <a:gd name="T32" fmla="*/ 539313558 w 1205"/>
                <a:gd name="T33" fmla="*/ 383063755 h 248"/>
                <a:gd name="T34" fmla="*/ 347781612 w 1205"/>
                <a:gd name="T35" fmla="*/ 277217218 h 248"/>
                <a:gd name="T36" fmla="*/ 173891600 w 1205"/>
                <a:gd name="T37" fmla="*/ 156249699 h 248"/>
                <a:gd name="T38" fmla="*/ 173891600 w 1205"/>
                <a:gd name="T39" fmla="*/ 156249699 h 248"/>
                <a:gd name="T40" fmla="*/ 0 w 1205"/>
                <a:gd name="T41" fmla="*/ 15120940 h 248"/>
                <a:gd name="T42" fmla="*/ 7561265 w 1205"/>
                <a:gd name="T43" fmla="*/ 0 h 248"/>
                <a:gd name="T44" fmla="*/ 183972223 w 1205"/>
                <a:gd name="T45" fmla="*/ 138609403 h 248"/>
                <a:gd name="T46" fmla="*/ 357862235 w 1205"/>
                <a:gd name="T47" fmla="*/ 259576923 h 248"/>
                <a:gd name="T48" fmla="*/ 357862235 w 1205"/>
                <a:gd name="T49" fmla="*/ 259576923 h 248"/>
                <a:gd name="T50" fmla="*/ 546874820 w 1205"/>
                <a:gd name="T51" fmla="*/ 365423459 h 248"/>
                <a:gd name="T52" fmla="*/ 748487291 w 1205"/>
                <a:gd name="T53" fmla="*/ 451108850 h 248"/>
                <a:gd name="T54" fmla="*/ 748487291 w 1205"/>
                <a:gd name="T55" fmla="*/ 451108850 h 248"/>
                <a:gd name="T56" fmla="*/ 957659634 w 1205"/>
                <a:gd name="T57" fmla="*/ 521673208 h 248"/>
                <a:gd name="T58" fmla="*/ 1166833367 w 1205"/>
                <a:gd name="T59" fmla="*/ 564515060 h 248"/>
                <a:gd name="T60" fmla="*/ 1166833367 w 1205"/>
                <a:gd name="T61" fmla="*/ 564515060 h 248"/>
                <a:gd name="T62" fmla="*/ 1391126447 w 1205"/>
                <a:gd name="T63" fmla="*/ 599797238 h 248"/>
                <a:gd name="T64" fmla="*/ 1617940477 w 1205"/>
                <a:gd name="T65" fmla="*/ 609877861 h 248"/>
                <a:gd name="T66" fmla="*/ 1617940477 w 1205"/>
                <a:gd name="T67" fmla="*/ 609877861 h 248"/>
                <a:gd name="T68" fmla="*/ 1844754903 w 1205"/>
                <a:gd name="T69" fmla="*/ 592237565 h 248"/>
                <a:gd name="T70" fmla="*/ 2079130195 w 1205"/>
                <a:gd name="T71" fmla="*/ 556955386 h 248"/>
                <a:gd name="T72" fmla="*/ 2079130195 w 1205"/>
                <a:gd name="T73" fmla="*/ 556955386 h 248"/>
                <a:gd name="T74" fmla="*/ 2147483647 w 1205"/>
                <a:gd name="T75" fmla="*/ 504031324 h 248"/>
                <a:gd name="T76" fmla="*/ 2147483647 w 1205"/>
                <a:gd name="T77" fmla="*/ 425907294 h 248"/>
                <a:gd name="T78" fmla="*/ 2147483647 w 1205"/>
                <a:gd name="T79" fmla="*/ 425907294 h 248"/>
                <a:gd name="T80" fmla="*/ 2147483647 w 1205"/>
                <a:gd name="T81" fmla="*/ 320059070 h 248"/>
                <a:gd name="T82" fmla="*/ 2147483647 w 1205"/>
                <a:gd name="T83" fmla="*/ 191531877 h 2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05"/>
                <a:gd name="T127" fmla="*/ 0 h 248"/>
                <a:gd name="T128" fmla="*/ 1205 w 1205"/>
                <a:gd name="T129" fmla="*/ 248 h 2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05" h="248">
                  <a:moveTo>
                    <a:pt x="1205" y="83"/>
                  </a:moveTo>
                  <a:lnTo>
                    <a:pt x="1112" y="134"/>
                  </a:lnTo>
                  <a:lnTo>
                    <a:pt x="1015" y="176"/>
                  </a:lnTo>
                  <a:lnTo>
                    <a:pt x="922" y="207"/>
                  </a:lnTo>
                  <a:lnTo>
                    <a:pt x="918" y="207"/>
                  </a:lnTo>
                  <a:lnTo>
                    <a:pt x="825" y="228"/>
                  </a:lnTo>
                  <a:lnTo>
                    <a:pt x="732" y="242"/>
                  </a:lnTo>
                  <a:lnTo>
                    <a:pt x="642" y="248"/>
                  </a:lnTo>
                  <a:lnTo>
                    <a:pt x="552" y="245"/>
                  </a:lnTo>
                  <a:lnTo>
                    <a:pt x="463" y="231"/>
                  </a:lnTo>
                  <a:lnTo>
                    <a:pt x="376" y="214"/>
                  </a:lnTo>
                  <a:lnTo>
                    <a:pt x="293" y="186"/>
                  </a:lnTo>
                  <a:lnTo>
                    <a:pt x="214" y="152"/>
                  </a:lnTo>
                  <a:lnTo>
                    <a:pt x="138" y="110"/>
                  </a:lnTo>
                  <a:lnTo>
                    <a:pt x="69" y="62"/>
                  </a:lnTo>
                  <a:lnTo>
                    <a:pt x="0" y="6"/>
                  </a:lnTo>
                  <a:lnTo>
                    <a:pt x="3" y="3"/>
                  </a:lnTo>
                  <a:lnTo>
                    <a:pt x="3" y="0"/>
                  </a:lnTo>
                  <a:lnTo>
                    <a:pt x="73" y="55"/>
                  </a:lnTo>
                  <a:lnTo>
                    <a:pt x="142" y="103"/>
                  </a:lnTo>
                  <a:lnTo>
                    <a:pt x="217" y="145"/>
                  </a:lnTo>
                  <a:lnTo>
                    <a:pt x="297" y="179"/>
                  </a:lnTo>
                  <a:lnTo>
                    <a:pt x="380" y="207"/>
                  </a:lnTo>
                  <a:lnTo>
                    <a:pt x="376" y="207"/>
                  </a:lnTo>
                  <a:lnTo>
                    <a:pt x="463" y="224"/>
                  </a:lnTo>
                  <a:lnTo>
                    <a:pt x="552" y="238"/>
                  </a:lnTo>
                  <a:lnTo>
                    <a:pt x="642" y="242"/>
                  </a:lnTo>
                  <a:lnTo>
                    <a:pt x="732" y="235"/>
                  </a:lnTo>
                  <a:lnTo>
                    <a:pt x="825" y="221"/>
                  </a:lnTo>
                  <a:lnTo>
                    <a:pt x="918" y="200"/>
                  </a:lnTo>
                  <a:lnTo>
                    <a:pt x="1012" y="169"/>
                  </a:lnTo>
                  <a:lnTo>
                    <a:pt x="1108" y="127"/>
                  </a:lnTo>
                  <a:lnTo>
                    <a:pt x="1201" y="76"/>
                  </a:lnTo>
                  <a:lnTo>
                    <a:pt x="1205" y="83"/>
                  </a:lnTo>
                  <a:close/>
                </a:path>
              </a:pathLst>
            </a:custGeom>
            <a:grpFill/>
            <a:ln w="12700">
              <a:solidFill>
                <a:srgbClr val="FF0000"/>
              </a:solidFill>
              <a:round/>
              <a:headEnd/>
              <a:tailEnd/>
            </a:ln>
          </p:spPr>
          <p:txBody>
            <a:bodyPr/>
            <a:lstStyle/>
            <a:p>
              <a:endParaRPr lang="en-US"/>
            </a:p>
          </p:txBody>
        </p:sp>
        <p:sp>
          <p:nvSpPr>
            <p:cNvPr id="215" name="Freeform 639"/>
            <p:cNvSpPr>
              <a:spLocks/>
            </p:cNvSpPr>
            <p:nvPr/>
          </p:nvSpPr>
          <p:spPr bwMode="auto">
            <a:xfrm>
              <a:off x="4991100" y="4791075"/>
              <a:ext cx="109538" cy="98425"/>
            </a:xfrm>
            <a:custGeom>
              <a:avLst/>
              <a:gdLst>
                <a:gd name="T0" fmla="*/ 166331048 w 69"/>
                <a:gd name="T1" fmla="*/ 156249699 h 62"/>
                <a:gd name="T2" fmla="*/ 10080670 w 69"/>
                <a:gd name="T3" fmla="*/ 10080626 h 62"/>
                <a:gd name="T4" fmla="*/ 0 w 69"/>
                <a:gd name="T5" fmla="*/ 10080626 h 62"/>
                <a:gd name="T6" fmla="*/ 17641966 w 69"/>
                <a:gd name="T7" fmla="*/ 0 h 62"/>
                <a:gd name="T8" fmla="*/ 17641966 w 69"/>
                <a:gd name="T9" fmla="*/ 0 h 62"/>
                <a:gd name="T10" fmla="*/ 173892341 w 69"/>
                <a:gd name="T11" fmla="*/ 148690026 h 62"/>
                <a:gd name="T12" fmla="*/ 166331048 w 69"/>
                <a:gd name="T13" fmla="*/ 156249699 h 62"/>
                <a:gd name="T14" fmla="*/ 0 60000 65536"/>
                <a:gd name="T15" fmla="*/ 0 60000 65536"/>
                <a:gd name="T16" fmla="*/ 0 60000 65536"/>
                <a:gd name="T17" fmla="*/ 0 60000 65536"/>
                <a:gd name="T18" fmla="*/ 0 60000 65536"/>
                <a:gd name="T19" fmla="*/ 0 60000 65536"/>
                <a:gd name="T20" fmla="*/ 0 60000 65536"/>
                <a:gd name="T21" fmla="*/ 0 w 69"/>
                <a:gd name="T22" fmla="*/ 0 h 62"/>
                <a:gd name="T23" fmla="*/ 69 w 69"/>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62">
                  <a:moveTo>
                    <a:pt x="66" y="62"/>
                  </a:moveTo>
                  <a:lnTo>
                    <a:pt x="4" y="4"/>
                  </a:lnTo>
                  <a:lnTo>
                    <a:pt x="0" y="4"/>
                  </a:lnTo>
                  <a:lnTo>
                    <a:pt x="7" y="0"/>
                  </a:lnTo>
                  <a:lnTo>
                    <a:pt x="69" y="59"/>
                  </a:lnTo>
                  <a:lnTo>
                    <a:pt x="66" y="62"/>
                  </a:lnTo>
                  <a:close/>
                </a:path>
              </a:pathLst>
            </a:custGeom>
            <a:grpFill/>
            <a:ln w="12700">
              <a:solidFill>
                <a:srgbClr val="FF0000"/>
              </a:solidFill>
              <a:round/>
              <a:headEnd/>
              <a:tailEnd/>
            </a:ln>
          </p:spPr>
          <p:txBody>
            <a:bodyPr/>
            <a:lstStyle/>
            <a:p>
              <a:endParaRPr lang="en-US"/>
            </a:p>
          </p:txBody>
        </p:sp>
        <p:sp>
          <p:nvSpPr>
            <p:cNvPr id="216" name="Freeform 640"/>
            <p:cNvSpPr>
              <a:spLocks/>
            </p:cNvSpPr>
            <p:nvPr/>
          </p:nvSpPr>
          <p:spPr bwMode="auto">
            <a:xfrm>
              <a:off x="4903788" y="4676775"/>
              <a:ext cx="11112" cy="11113"/>
            </a:xfrm>
            <a:custGeom>
              <a:avLst/>
              <a:gdLst>
                <a:gd name="T0" fmla="*/ 0 w 7"/>
                <a:gd name="T1" fmla="*/ 17642683 h 7"/>
                <a:gd name="T2" fmla="*/ 0 w 7"/>
                <a:gd name="T3" fmla="*/ 7561604 h 7"/>
                <a:gd name="T4" fmla="*/ 17639508 w 7"/>
                <a:gd name="T5" fmla="*/ 0 h 7"/>
                <a:gd name="T6" fmla="*/ 17639508 w 7"/>
                <a:gd name="T7" fmla="*/ 7561604 h 7"/>
                <a:gd name="T8" fmla="*/ 0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7"/>
                  </a:moveTo>
                  <a:lnTo>
                    <a:pt x="0" y="3"/>
                  </a:lnTo>
                  <a:lnTo>
                    <a:pt x="7" y="0"/>
                  </a:lnTo>
                  <a:lnTo>
                    <a:pt x="7" y="3"/>
                  </a:lnTo>
                  <a:lnTo>
                    <a:pt x="0" y="7"/>
                  </a:lnTo>
                  <a:close/>
                </a:path>
              </a:pathLst>
            </a:custGeom>
            <a:grpFill/>
            <a:ln w="12700">
              <a:solidFill>
                <a:srgbClr val="FF0000"/>
              </a:solidFill>
              <a:round/>
              <a:headEnd/>
              <a:tailEnd/>
            </a:ln>
          </p:spPr>
          <p:txBody>
            <a:bodyPr/>
            <a:lstStyle/>
            <a:p>
              <a:endParaRPr lang="en-US"/>
            </a:p>
          </p:txBody>
        </p:sp>
        <p:sp>
          <p:nvSpPr>
            <p:cNvPr id="217" name="Freeform 641"/>
            <p:cNvSpPr>
              <a:spLocks/>
            </p:cNvSpPr>
            <p:nvPr/>
          </p:nvSpPr>
          <p:spPr bwMode="auto">
            <a:xfrm>
              <a:off x="4903788" y="4681538"/>
              <a:ext cx="98425" cy="115887"/>
            </a:xfrm>
            <a:custGeom>
              <a:avLst/>
              <a:gdLst>
                <a:gd name="T0" fmla="*/ 138609403 w 62"/>
                <a:gd name="T1" fmla="*/ 183969791 h 73"/>
                <a:gd name="T2" fmla="*/ 156249699 w 62"/>
                <a:gd name="T3" fmla="*/ 173889214 h 73"/>
                <a:gd name="T4" fmla="*/ 17641889 w 62"/>
                <a:gd name="T5" fmla="*/ 0 h 73"/>
                <a:gd name="T6" fmla="*/ 0 w 62"/>
                <a:gd name="T7" fmla="*/ 10080580 h 73"/>
                <a:gd name="T8" fmla="*/ 138609403 w 62"/>
                <a:gd name="T9" fmla="*/ 183969791 h 73"/>
                <a:gd name="T10" fmla="*/ 0 60000 65536"/>
                <a:gd name="T11" fmla="*/ 0 60000 65536"/>
                <a:gd name="T12" fmla="*/ 0 60000 65536"/>
                <a:gd name="T13" fmla="*/ 0 60000 65536"/>
                <a:gd name="T14" fmla="*/ 0 60000 65536"/>
                <a:gd name="T15" fmla="*/ 0 w 62"/>
                <a:gd name="T16" fmla="*/ 0 h 73"/>
                <a:gd name="T17" fmla="*/ 62 w 62"/>
                <a:gd name="T18" fmla="*/ 73 h 73"/>
              </a:gdLst>
              <a:ahLst/>
              <a:cxnLst>
                <a:cxn ang="T10">
                  <a:pos x="T0" y="T1"/>
                </a:cxn>
                <a:cxn ang="T11">
                  <a:pos x="T2" y="T3"/>
                </a:cxn>
                <a:cxn ang="T12">
                  <a:pos x="T4" y="T5"/>
                </a:cxn>
                <a:cxn ang="T13">
                  <a:pos x="T6" y="T7"/>
                </a:cxn>
                <a:cxn ang="T14">
                  <a:pos x="T8" y="T9"/>
                </a:cxn>
              </a:cxnLst>
              <a:rect l="T15" t="T16" r="T17" b="T18"/>
              <a:pathLst>
                <a:path w="62" h="73">
                  <a:moveTo>
                    <a:pt x="55" y="73"/>
                  </a:moveTo>
                  <a:lnTo>
                    <a:pt x="62" y="69"/>
                  </a:lnTo>
                  <a:lnTo>
                    <a:pt x="7" y="0"/>
                  </a:lnTo>
                  <a:lnTo>
                    <a:pt x="0" y="4"/>
                  </a:lnTo>
                  <a:lnTo>
                    <a:pt x="55" y="73"/>
                  </a:lnTo>
                  <a:close/>
                </a:path>
              </a:pathLst>
            </a:custGeom>
            <a:grpFill/>
            <a:ln w="12700">
              <a:solidFill>
                <a:srgbClr val="FF0000"/>
              </a:solidFill>
              <a:round/>
              <a:headEnd/>
              <a:tailEnd/>
            </a:ln>
          </p:spPr>
          <p:txBody>
            <a:bodyPr/>
            <a:lstStyle/>
            <a:p>
              <a:endParaRPr lang="en-US"/>
            </a:p>
          </p:txBody>
        </p:sp>
        <p:sp>
          <p:nvSpPr>
            <p:cNvPr id="218" name="Freeform 642"/>
            <p:cNvSpPr>
              <a:spLocks/>
            </p:cNvSpPr>
            <p:nvPr/>
          </p:nvSpPr>
          <p:spPr bwMode="auto">
            <a:xfrm>
              <a:off x="4854575" y="4127500"/>
              <a:ext cx="11113" cy="11113"/>
            </a:xfrm>
            <a:custGeom>
              <a:avLst/>
              <a:gdLst>
                <a:gd name="T0" fmla="*/ 0 w 7"/>
                <a:gd name="T1" fmla="*/ 0 h 7"/>
                <a:gd name="T2" fmla="*/ 0 w 7"/>
                <a:gd name="T3" fmla="*/ 7561604 h 7"/>
                <a:gd name="T4" fmla="*/ 17642683 w 7"/>
                <a:gd name="T5" fmla="*/ 17642683 h 7"/>
                <a:gd name="T6" fmla="*/ 17642683 w 7"/>
                <a:gd name="T7" fmla="*/ 7561604 h 7"/>
                <a:gd name="T8" fmla="*/ 0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0"/>
                  </a:moveTo>
                  <a:lnTo>
                    <a:pt x="0" y="3"/>
                  </a:lnTo>
                  <a:lnTo>
                    <a:pt x="7" y="7"/>
                  </a:lnTo>
                  <a:lnTo>
                    <a:pt x="7" y="3"/>
                  </a:lnTo>
                  <a:lnTo>
                    <a:pt x="0" y="0"/>
                  </a:lnTo>
                  <a:close/>
                </a:path>
              </a:pathLst>
            </a:custGeom>
            <a:grpFill/>
            <a:ln w="12700">
              <a:solidFill>
                <a:srgbClr val="FF0000"/>
              </a:solidFill>
              <a:round/>
              <a:headEnd/>
              <a:tailEnd/>
            </a:ln>
          </p:spPr>
          <p:txBody>
            <a:bodyPr/>
            <a:lstStyle/>
            <a:p>
              <a:endParaRPr lang="en-US"/>
            </a:p>
          </p:txBody>
        </p:sp>
        <p:sp>
          <p:nvSpPr>
            <p:cNvPr id="219" name="Freeform 643"/>
            <p:cNvSpPr>
              <a:spLocks/>
            </p:cNvSpPr>
            <p:nvPr/>
          </p:nvSpPr>
          <p:spPr bwMode="auto">
            <a:xfrm>
              <a:off x="4854575" y="2887663"/>
              <a:ext cx="2257425" cy="1244600"/>
            </a:xfrm>
            <a:custGeom>
              <a:avLst/>
              <a:gdLst>
                <a:gd name="T0" fmla="*/ 131048130 w 1422"/>
                <a:gd name="T1" fmla="*/ 1610380533 h 784"/>
                <a:gd name="T2" fmla="*/ 131048130 w 1422"/>
                <a:gd name="T3" fmla="*/ 1610380533 h 784"/>
                <a:gd name="T4" fmla="*/ 304938107 w 1422"/>
                <a:gd name="T5" fmla="*/ 1297881255 h 784"/>
                <a:gd name="T6" fmla="*/ 504031275 w 1422"/>
                <a:gd name="T7" fmla="*/ 1018143205 h 784"/>
                <a:gd name="T8" fmla="*/ 514111897 w 1422"/>
                <a:gd name="T9" fmla="*/ 1018143205 h 784"/>
                <a:gd name="T10" fmla="*/ 748487141 w 1422"/>
                <a:gd name="T11" fmla="*/ 756046838 h 784"/>
                <a:gd name="T12" fmla="*/ 1010581912 w 1422"/>
                <a:gd name="T13" fmla="*/ 546873141 h 784"/>
                <a:gd name="T14" fmla="*/ 1010581912 w 1422"/>
                <a:gd name="T15" fmla="*/ 546873141 h 784"/>
                <a:gd name="T16" fmla="*/ 1280239332 w 1422"/>
                <a:gd name="T17" fmla="*/ 372983108 h 784"/>
                <a:gd name="T18" fmla="*/ 1567537046 w 1422"/>
                <a:gd name="T19" fmla="*/ 234375351 h 784"/>
                <a:gd name="T20" fmla="*/ 1567537046 w 1422"/>
                <a:gd name="T21" fmla="*/ 234375351 h 784"/>
                <a:gd name="T22" fmla="*/ 1869956089 w 1422"/>
                <a:gd name="T23" fmla="*/ 131048134 h 784"/>
                <a:gd name="T24" fmla="*/ 2147483647 w 1422"/>
                <a:gd name="T25" fmla="*/ 50403122 h 784"/>
                <a:gd name="T26" fmla="*/ 2147483647 w 1422"/>
                <a:gd name="T27" fmla="*/ 50403122 h 784"/>
                <a:gd name="T28" fmla="*/ 2147483647 w 1422"/>
                <a:gd name="T29" fmla="*/ 7561263 h 784"/>
                <a:gd name="T30" fmla="*/ 2147483647 w 1422"/>
                <a:gd name="T31" fmla="*/ 0 h 784"/>
                <a:gd name="T32" fmla="*/ 2147483647 w 1422"/>
                <a:gd name="T33" fmla="*/ 0 h 784"/>
                <a:gd name="T34" fmla="*/ 2147483647 w 1422"/>
                <a:gd name="T35" fmla="*/ 25201561 h 784"/>
                <a:gd name="T36" fmla="*/ 2147483647 w 1422"/>
                <a:gd name="T37" fmla="*/ 78124050 h 784"/>
                <a:gd name="T38" fmla="*/ 2147483647 w 1422"/>
                <a:gd name="T39" fmla="*/ 78124050 h 784"/>
                <a:gd name="T40" fmla="*/ 2147483647 w 1422"/>
                <a:gd name="T41" fmla="*/ 156249688 h 784"/>
                <a:gd name="T42" fmla="*/ 2147483647 w 1422"/>
                <a:gd name="T43" fmla="*/ 173891570 h 784"/>
                <a:gd name="T44" fmla="*/ 2147483647 w 1422"/>
                <a:gd name="T45" fmla="*/ 95765932 h 784"/>
                <a:gd name="T46" fmla="*/ 2147483647 w 1422"/>
                <a:gd name="T47" fmla="*/ 42843449 h 784"/>
                <a:gd name="T48" fmla="*/ 2147483647 w 1422"/>
                <a:gd name="T49" fmla="*/ 42843449 h 784"/>
                <a:gd name="T50" fmla="*/ 2147483647 w 1422"/>
                <a:gd name="T51" fmla="*/ 17640301 h 784"/>
                <a:gd name="T52" fmla="*/ 2147483647 w 1422"/>
                <a:gd name="T53" fmla="*/ 25201561 h 784"/>
                <a:gd name="T54" fmla="*/ 2147483647 w 1422"/>
                <a:gd name="T55" fmla="*/ 25201561 h 784"/>
                <a:gd name="T56" fmla="*/ 2147483647 w 1422"/>
                <a:gd name="T57" fmla="*/ 68043429 h 784"/>
                <a:gd name="T58" fmla="*/ 1880036711 w 1422"/>
                <a:gd name="T59" fmla="*/ 146169067 h 784"/>
                <a:gd name="T60" fmla="*/ 1880036711 w 1422"/>
                <a:gd name="T61" fmla="*/ 146169067 h 784"/>
                <a:gd name="T62" fmla="*/ 1575098306 w 1422"/>
                <a:gd name="T63" fmla="*/ 252015646 h 784"/>
                <a:gd name="T64" fmla="*/ 1287799005 w 1422"/>
                <a:gd name="T65" fmla="*/ 390624990 h 784"/>
                <a:gd name="T66" fmla="*/ 1287799005 w 1422"/>
                <a:gd name="T67" fmla="*/ 390624990 h 784"/>
                <a:gd name="T68" fmla="*/ 1018143172 w 1422"/>
                <a:gd name="T69" fmla="*/ 564515023 h 784"/>
                <a:gd name="T70" fmla="*/ 756046814 w 1422"/>
                <a:gd name="T71" fmla="*/ 773688720 h 784"/>
                <a:gd name="T72" fmla="*/ 756046814 w 1422"/>
                <a:gd name="T73" fmla="*/ 773688720 h 784"/>
                <a:gd name="T74" fmla="*/ 521671569 w 1422"/>
                <a:gd name="T75" fmla="*/ 1028223827 h 784"/>
                <a:gd name="T76" fmla="*/ 322579988 w 1422"/>
                <a:gd name="T77" fmla="*/ 1305440928 h 784"/>
                <a:gd name="T78" fmla="*/ 322579988 w 1422"/>
                <a:gd name="T79" fmla="*/ 1305440928 h 784"/>
                <a:gd name="T80" fmla="*/ 148688424 w 1422"/>
                <a:gd name="T81" fmla="*/ 1620461155 h 784"/>
                <a:gd name="T82" fmla="*/ 17640300 w 1422"/>
                <a:gd name="T83" fmla="*/ 1975802678 h 7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784"/>
                <a:gd name="T128" fmla="*/ 1422 w 1422"/>
                <a:gd name="T129" fmla="*/ 784 h 7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784">
                  <a:moveTo>
                    <a:pt x="0" y="781"/>
                  </a:moveTo>
                  <a:lnTo>
                    <a:pt x="52" y="639"/>
                  </a:lnTo>
                  <a:lnTo>
                    <a:pt x="121" y="515"/>
                  </a:lnTo>
                  <a:lnTo>
                    <a:pt x="200" y="404"/>
                  </a:lnTo>
                  <a:lnTo>
                    <a:pt x="204" y="404"/>
                  </a:lnTo>
                  <a:lnTo>
                    <a:pt x="297" y="304"/>
                  </a:lnTo>
                  <a:lnTo>
                    <a:pt x="297" y="300"/>
                  </a:lnTo>
                  <a:lnTo>
                    <a:pt x="401" y="217"/>
                  </a:lnTo>
                  <a:lnTo>
                    <a:pt x="508" y="148"/>
                  </a:lnTo>
                  <a:lnTo>
                    <a:pt x="622" y="93"/>
                  </a:lnTo>
                  <a:lnTo>
                    <a:pt x="742" y="52"/>
                  </a:lnTo>
                  <a:lnTo>
                    <a:pt x="860" y="20"/>
                  </a:lnTo>
                  <a:lnTo>
                    <a:pt x="981" y="3"/>
                  </a:lnTo>
                  <a:lnTo>
                    <a:pt x="1098" y="0"/>
                  </a:lnTo>
                  <a:lnTo>
                    <a:pt x="1212" y="10"/>
                  </a:lnTo>
                  <a:lnTo>
                    <a:pt x="1319" y="31"/>
                  </a:lnTo>
                  <a:lnTo>
                    <a:pt x="1322" y="31"/>
                  </a:lnTo>
                  <a:lnTo>
                    <a:pt x="1422" y="62"/>
                  </a:lnTo>
                  <a:lnTo>
                    <a:pt x="1419" y="69"/>
                  </a:lnTo>
                  <a:lnTo>
                    <a:pt x="1319" y="38"/>
                  </a:lnTo>
                  <a:lnTo>
                    <a:pt x="1212" y="17"/>
                  </a:lnTo>
                  <a:lnTo>
                    <a:pt x="1098" y="7"/>
                  </a:lnTo>
                  <a:lnTo>
                    <a:pt x="981" y="10"/>
                  </a:lnTo>
                  <a:lnTo>
                    <a:pt x="860" y="27"/>
                  </a:lnTo>
                  <a:lnTo>
                    <a:pt x="863" y="27"/>
                  </a:lnTo>
                  <a:lnTo>
                    <a:pt x="746" y="58"/>
                  </a:lnTo>
                  <a:lnTo>
                    <a:pt x="625" y="100"/>
                  </a:lnTo>
                  <a:lnTo>
                    <a:pt x="511" y="155"/>
                  </a:lnTo>
                  <a:lnTo>
                    <a:pt x="404" y="224"/>
                  </a:lnTo>
                  <a:lnTo>
                    <a:pt x="300" y="307"/>
                  </a:lnTo>
                  <a:lnTo>
                    <a:pt x="207" y="408"/>
                  </a:lnTo>
                  <a:lnTo>
                    <a:pt x="128" y="518"/>
                  </a:lnTo>
                  <a:lnTo>
                    <a:pt x="59" y="643"/>
                  </a:lnTo>
                  <a:lnTo>
                    <a:pt x="7" y="784"/>
                  </a:lnTo>
                  <a:lnTo>
                    <a:pt x="0" y="781"/>
                  </a:lnTo>
                  <a:close/>
                </a:path>
              </a:pathLst>
            </a:custGeom>
            <a:grpFill/>
            <a:ln w="12700">
              <a:solidFill>
                <a:srgbClr val="FF0000"/>
              </a:solidFill>
              <a:round/>
              <a:headEnd/>
              <a:tailEnd/>
            </a:ln>
          </p:spPr>
          <p:txBody>
            <a:bodyPr/>
            <a:lstStyle/>
            <a:p>
              <a:endParaRPr lang="en-US"/>
            </a:p>
          </p:txBody>
        </p:sp>
        <p:sp>
          <p:nvSpPr>
            <p:cNvPr id="220" name="Freeform 644"/>
            <p:cNvSpPr>
              <a:spLocks/>
            </p:cNvSpPr>
            <p:nvPr/>
          </p:nvSpPr>
          <p:spPr bwMode="auto">
            <a:xfrm>
              <a:off x="7107238" y="2986088"/>
              <a:ext cx="147637" cy="82550"/>
            </a:xfrm>
            <a:custGeom>
              <a:avLst/>
              <a:gdLst>
                <a:gd name="T0" fmla="*/ 7559650 w 93"/>
                <a:gd name="T1" fmla="*/ 0 h 52"/>
                <a:gd name="T2" fmla="*/ 234372966 w 93"/>
                <a:gd name="T3" fmla="*/ 113407841 h 52"/>
                <a:gd name="T4" fmla="*/ 234372966 w 93"/>
                <a:gd name="T5" fmla="*/ 113407841 h 52"/>
                <a:gd name="T6" fmla="*/ 226813319 w 93"/>
                <a:gd name="T7" fmla="*/ 131048136 h 52"/>
                <a:gd name="T8" fmla="*/ 226813319 w 93"/>
                <a:gd name="T9" fmla="*/ 131048136 h 52"/>
                <a:gd name="T10" fmla="*/ 0 w 93"/>
                <a:gd name="T11" fmla="*/ 17640301 h 52"/>
                <a:gd name="T12" fmla="*/ 7559650 w 93"/>
                <a:gd name="T13" fmla="*/ 0 h 52"/>
                <a:gd name="T14" fmla="*/ 0 60000 65536"/>
                <a:gd name="T15" fmla="*/ 0 60000 65536"/>
                <a:gd name="T16" fmla="*/ 0 60000 65536"/>
                <a:gd name="T17" fmla="*/ 0 60000 65536"/>
                <a:gd name="T18" fmla="*/ 0 60000 65536"/>
                <a:gd name="T19" fmla="*/ 0 60000 65536"/>
                <a:gd name="T20" fmla="*/ 0 60000 65536"/>
                <a:gd name="T21" fmla="*/ 0 w 93"/>
                <a:gd name="T22" fmla="*/ 0 h 52"/>
                <a:gd name="T23" fmla="*/ 93 w 93"/>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52">
                  <a:moveTo>
                    <a:pt x="3" y="0"/>
                  </a:moveTo>
                  <a:lnTo>
                    <a:pt x="93" y="45"/>
                  </a:lnTo>
                  <a:lnTo>
                    <a:pt x="90" y="52"/>
                  </a:lnTo>
                  <a:lnTo>
                    <a:pt x="0" y="7"/>
                  </a:lnTo>
                  <a:lnTo>
                    <a:pt x="3" y="0"/>
                  </a:lnTo>
                  <a:close/>
                </a:path>
              </a:pathLst>
            </a:custGeom>
            <a:grpFill/>
            <a:ln w="12700">
              <a:solidFill>
                <a:srgbClr val="FF0000"/>
              </a:solidFill>
              <a:round/>
              <a:headEnd/>
              <a:tailEnd/>
            </a:ln>
          </p:spPr>
          <p:txBody>
            <a:bodyPr/>
            <a:lstStyle/>
            <a:p>
              <a:endParaRPr lang="en-US"/>
            </a:p>
          </p:txBody>
        </p:sp>
        <p:sp>
          <p:nvSpPr>
            <p:cNvPr id="221" name="Freeform 645"/>
            <p:cNvSpPr>
              <a:spLocks/>
            </p:cNvSpPr>
            <p:nvPr/>
          </p:nvSpPr>
          <p:spPr bwMode="auto">
            <a:xfrm>
              <a:off x="7375525" y="3140075"/>
              <a:ext cx="11113" cy="11113"/>
            </a:xfrm>
            <a:custGeom>
              <a:avLst/>
              <a:gdLst>
                <a:gd name="T0" fmla="*/ 10081079 w 7"/>
                <a:gd name="T1" fmla="*/ 0 h 7"/>
                <a:gd name="T2" fmla="*/ 17642683 w 7"/>
                <a:gd name="T3" fmla="*/ 0 h 7"/>
                <a:gd name="T4" fmla="*/ 10081079 w 7"/>
                <a:gd name="T5" fmla="*/ 17642683 h 7"/>
                <a:gd name="T6" fmla="*/ 0 w 7"/>
                <a:gd name="T7" fmla="*/ 17642683 h 7"/>
                <a:gd name="T8" fmla="*/ 10081079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4" y="0"/>
                  </a:moveTo>
                  <a:lnTo>
                    <a:pt x="7" y="0"/>
                  </a:lnTo>
                  <a:lnTo>
                    <a:pt x="4" y="7"/>
                  </a:lnTo>
                  <a:lnTo>
                    <a:pt x="0" y="7"/>
                  </a:lnTo>
                  <a:lnTo>
                    <a:pt x="4" y="0"/>
                  </a:lnTo>
                  <a:close/>
                </a:path>
              </a:pathLst>
            </a:custGeom>
            <a:grpFill/>
            <a:ln w="12700">
              <a:solidFill>
                <a:srgbClr val="FF0000"/>
              </a:solidFill>
              <a:round/>
              <a:headEnd/>
              <a:tailEnd/>
            </a:ln>
          </p:spPr>
          <p:txBody>
            <a:bodyPr/>
            <a:lstStyle/>
            <a:p>
              <a:endParaRPr lang="en-US"/>
            </a:p>
          </p:txBody>
        </p:sp>
        <p:sp>
          <p:nvSpPr>
            <p:cNvPr id="222" name="Freeform 646"/>
            <p:cNvSpPr>
              <a:spLocks/>
            </p:cNvSpPr>
            <p:nvPr/>
          </p:nvSpPr>
          <p:spPr bwMode="auto">
            <a:xfrm>
              <a:off x="7250113" y="3057525"/>
              <a:ext cx="131762" cy="93663"/>
            </a:xfrm>
            <a:custGeom>
              <a:avLst/>
              <a:gdLst>
                <a:gd name="T0" fmla="*/ 7559647 w 83"/>
                <a:gd name="T1" fmla="*/ 0 h 59"/>
                <a:gd name="T2" fmla="*/ 0 w 83"/>
                <a:gd name="T3" fmla="*/ 17641983 h 59"/>
                <a:gd name="T4" fmla="*/ 199090771 w 83"/>
                <a:gd name="T5" fmla="*/ 148690817 h 59"/>
                <a:gd name="T6" fmla="*/ 209171404 w 83"/>
                <a:gd name="T7" fmla="*/ 131048840 h 59"/>
                <a:gd name="T8" fmla="*/ 7559647 w 83"/>
                <a:gd name="T9" fmla="*/ 0 h 59"/>
                <a:gd name="T10" fmla="*/ 0 60000 65536"/>
                <a:gd name="T11" fmla="*/ 0 60000 65536"/>
                <a:gd name="T12" fmla="*/ 0 60000 65536"/>
                <a:gd name="T13" fmla="*/ 0 60000 65536"/>
                <a:gd name="T14" fmla="*/ 0 60000 65536"/>
                <a:gd name="T15" fmla="*/ 0 w 83"/>
                <a:gd name="T16" fmla="*/ 0 h 59"/>
                <a:gd name="T17" fmla="*/ 83 w 83"/>
                <a:gd name="T18" fmla="*/ 59 h 59"/>
              </a:gdLst>
              <a:ahLst/>
              <a:cxnLst>
                <a:cxn ang="T10">
                  <a:pos x="T0" y="T1"/>
                </a:cxn>
                <a:cxn ang="T11">
                  <a:pos x="T2" y="T3"/>
                </a:cxn>
                <a:cxn ang="T12">
                  <a:pos x="T4" y="T5"/>
                </a:cxn>
                <a:cxn ang="T13">
                  <a:pos x="T6" y="T7"/>
                </a:cxn>
                <a:cxn ang="T14">
                  <a:pos x="T8" y="T9"/>
                </a:cxn>
              </a:cxnLst>
              <a:rect l="T15" t="T16" r="T17" b="T18"/>
              <a:pathLst>
                <a:path w="83" h="59">
                  <a:moveTo>
                    <a:pt x="3" y="0"/>
                  </a:moveTo>
                  <a:lnTo>
                    <a:pt x="0" y="7"/>
                  </a:lnTo>
                  <a:lnTo>
                    <a:pt x="79" y="59"/>
                  </a:lnTo>
                  <a:lnTo>
                    <a:pt x="83" y="52"/>
                  </a:lnTo>
                  <a:lnTo>
                    <a:pt x="3" y="0"/>
                  </a:lnTo>
                  <a:close/>
                </a:path>
              </a:pathLst>
            </a:custGeom>
            <a:grpFill/>
            <a:ln w="12700">
              <a:solidFill>
                <a:srgbClr val="FF0000"/>
              </a:solidFill>
              <a:round/>
              <a:headEnd/>
              <a:tailEnd/>
            </a:ln>
          </p:spPr>
          <p:txBody>
            <a:bodyPr/>
            <a:lstStyle/>
            <a:p>
              <a:endParaRPr lang="en-US"/>
            </a:p>
          </p:txBody>
        </p:sp>
        <p:sp>
          <p:nvSpPr>
            <p:cNvPr id="223" name="Freeform 647"/>
            <p:cNvSpPr>
              <a:spLocks/>
            </p:cNvSpPr>
            <p:nvPr/>
          </p:nvSpPr>
          <p:spPr bwMode="auto">
            <a:xfrm>
              <a:off x="7370763" y="3140075"/>
              <a:ext cx="11112" cy="11113"/>
            </a:xfrm>
            <a:custGeom>
              <a:avLst/>
              <a:gdLst>
                <a:gd name="T0" fmla="*/ 17639508 w 7"/>
                <a:gd name="T1" fmla="*/ 0 h 7"/>
                <a:gd name="T2" fmla="*/ 7559336 w 7"/>
                <a:gd name="T3" fmla="*/ 0 h 7"/>
                <a:gd name="T4" fmla="*/ 0 w 7"/>
                <a:gd name="T5" fmla="*/ 17642683 h 7"/>
                <a:gd name="T6" fmla="*/ 7559336 w 7"/>
                <a:gd name="T7" fmla="*/ 17642683 h 7"/>
                <a:gd name="T8" fmla="*/ 17639508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0"/>
                  </a:moveTo>
                  <a:lnTo>
                    <a:pt x="3" y="0"/>
                  </a:lnTo>
                  <a:lnTo>
                    <a:pt x="0" y="7"/>
                  </a:lnTo>
                  <a:lnTo>
                    <a:pt x="3" y="7"/>
                  </a:lnTo>
                  <a:lnTo>
                    <a:pt x="7" y="0"/>
                  </a:lnTo>
                  <a:close/>
                </a:path>
              </a:pathLst>
            </a:custGeom>
            <a:grpFill/>
            <a:ln w="12700">
              <a:solidFill>
                <a:srgbClr val="FF0000"/>
              </a:solidFill>
              <a:round/>
              <a:headEnd/>
              <a:tailEnd/>
            </a:ln>
          </p:spPr>
          <p:txBody>
            <a:bodyPr/>
            <a:lstStyle/>
            <a:p>
              <a:endParaRPr lang="en-US"/>
            </a:p>
          </p:txBody>
        </p:sp>
        <p:sp>
          <p:nvSpPr>
            <p:cNvPr id="224" name="Freeform 648"/>
            <p:cNvSpPr>
              <a:spLocks/>
            </p:cNvSpPr>
            <p:nvPr/>
          </p:nvSpPr>
          <p:spPr bwMode="auto">
            <a:xfrm>
              <a:off x="7292975" y="3140075"/>
              <a:ext cx="488950" cy="1771650"/>
            </a:xfrm>
            <a:custGeom>
              <a:avLst/>
              <a:gdLst>
                <a:gd name="T0" fmla="*/ 315018712 w 308"/>
                <a:gd name="T1" fmla="*/ 131048117 h 1116"/>
                <a:gd name="T2" fmla="*/ 315018712 w 308"/>
                <a:gd name="T3" fmla="*/ 138607789 h 1116"/>
                <a:gd name="T4" fmla="*/ 471268437 w 308"/>
                <a:gd name="T5" fmla="*/ 294857458 h 1116"/>
                <a:gd name="T6" fmla="*/ 584676217 w 308"/>
                <a:gd name="T7" fmla="*/ 478829676 h 1116"/>
                <a:gd name="T8" fmla="*/ 584676217 w 308"/>
                <a:gd name="T9" fmla="*/ 478829676 h 1116"/>
                <a:gd name="T10" fmla="*/ 680442116 w 308"/>
                <a:gd name="T11" fmla="*/ 677922727 h 1116"/>
                <a:gd name="T12" fmla="*/ 740925842 w 308"/>
                <a:gd name="T13" fmla="*/ 904735301 h 1116"/>
                <a:gd name="T14" fmla="*/ 740925842 w 308"/>
                <a:gd name="T15" fmla="*/ 904735301 h 1116"/>
                <a:gd name="T16" fmla="*/ 776208016 w 308"/>
                <a:gd name="T17" fmla="*/ 1141629885 h 1116"/>
                <a:gd name="T18" fmla="*/ 776208016 w 308"/>
                <a:gd name="T19" fmla="*/ 1383566367 h 1116"/>
                <a:gd name="T20" fmla="*/ 776208016 w 308"/>
                <a:gd name="T21" fmla="*/ 1383566367 h 1116"/>
                <a:gd name="T22" fmla="*/ 748487102 w 308"/>
                <a:gd name="T23" fmla="*/ 1620459363 h 1116"/>
                <a:gd name="T24" fmla="*/ 698083997 w 308"/>
                <a:gd name="T25" fmla="*/ 1862394654 h 1116"/>
                <a:gd name="T26" fmla="*/ 698083997 w 308"/>
                <a:gd name="T27" fmla="*/ 1872475274 h 1116"/>
                <a:gd name="T28" fmla="*/ 617437441 w 308"/>
                <a:gd name="T29" fmla="*/ 2099289238 h 1116"/>
                <a:gd name="T30" fmla="*/ 506550610 w 308"/>
                <a:gd name="T31" fmla="*/ 2147483647 h 1116"/>
                <a:gd name="T32" fmla="*/ 506550610 w 308"/>
                <a:gd name="T33" fmla="*/ 2147483647 h 1116"/>
                <a:gd name="T34" fmla="*/ 365423404 w 308"/>
                <a:gd name="T35" fmla="*/ 2147483647 h 1116"/>
                <a:gd name="T36" fmla="*/ 201612470 w 308"/>
                <a:gd name="T37" fmla="*/ 2147483647 h 1116"/>
                <a:gd name="T38" fmla="*/ 201612470 w 308"/>
                <a:gd name="T39" fmla="*/ 2147483647 h 1116"/>
                <a:gd name="T40" fmla="*/ 10080624 w 308"/>
                <a:gd name="T41" fmla="*/ 2147483647 h 1116"/>
                <a:gd name="T42" fmla="*/ 0 w 308"/>
                <a:gd name="T43" fmla="*/ 2147483647 h 1116"/>
                <a:gd name="T44" fmla="*/ 191531849 w 308"/>
                <a:gd name="T45" fmla="*/ 2147483647 h 1116"/>
                <a:gd name="T46" fmla="*/ 357862145 w 308"/>
                <a:gd name="T47" fmla="*/ 2147483647 h 1116"/>
                <a:gd name="T48" fmla="*/ 347781524 w 308"/>
                <a:gd name="T49" fmla="*/ 2147483647 h 1116"/>
                <a:gd name="T50" fmla="*/ 488910317 w 308"/>
                <a:gd name="T51" fmla="*/ 2147483647 h 1116"/>
                <a:gd name="T52" fmla="*/ 602316510 w 308"/>
                <a:gd name="T53" fmla="*/ 2089208617 h 1116"/>
                <a:gd name="T54" fmla="*/ 602316510 w 308"/>
                <a:gd name="T55" fmla="*/ 2089208617 h 1116"/>
                <a:gd name="T56" fmla="*/ 680442116 w 308"/>
                <a:gd name="T57" fmla="*/ 1862394654 h 1116"/>
                <a:gd name="T58" fmla="*/ 730845221 w 308"/>
                <a:gd name="T59" fmla="*/ 1620459363 h 1116"/>
                <a:gd name="T60" fmla="*/ 730845221 w 308"/>
                <a:gd name="T61" fmla="*/ 1620459363 h 1116"/>
                <a:gd name="T62" fmla="*/ 758567723 w 308"/>
                <a:gd name="T63" fmla="*/ 1383566367 h 1116"/>
                <a:gd name="T64" fmla="*/ 758567723 w 308"/>
                <a:gd name="T65" fmla="*/ 1141629885 h 1116"/>
                <a:gd name="T66" fmla="*/ 758567723 w 308"/>
                <a:gd name="T67" fmla="*/ 1141629885 h 1116"/>
                <a:gd name="T68" fmla="*/ 723285549 w 308"/>
                <a:gd name="T69" fmla="*/ 904735301 h 1116"/>
                <a:gd name="T70" fmla="*/ 662801823 w 308"/>
                <a:gd name="T71" fmla="*/ 688003347 h 1116"/>
                <a:gd name="T72" fmla="*/ 662801823 w 308"/>
                <a:gd name="T73" fmla="*/ 688003347 h 1116"/>
                <a:gd name="T74" fmla="*/ 567034336 w 308"/>
                <a:gd name="T75" fmla="*/ 486389348 h 1116"/>
                <a:gd name="T76" fmla="*/ 453628144 w 308"/>
                <a:gd name="T77" fmla="*/ 304938078 h 1116"/>
                <a:gd name="T78" fmla="*/ 461187816 w 308"/>
                <a:gd name="T79" fmla="*/ 304938078 h 1116"/>
                <a:gd name="T80" fmla="*/ 304938091 w 308"/>
                <a:gd name="T81" fmla="*/ 146169048 h 1116"/>
                <a:gd name="T82" fmla="*/ 131048123 w 308"/>
                <a:gd name="T83" fmla="*/ 17640298 h 1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8"/>
                <a:gd name="T127" fmla="*/ 0 h 1116"/>
                <a:gd name="T128" fmla="*/ 308 w 308"/>
                <a:gd name="T129" fmla="*/ 1116 h 11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8" h="1116">
                  <a:moveTo>
                    <a:pt x="56" y="0"/>
                  </a:moveTo>
                  <a:lnTo>
                    <a:pt x="125" y="52"/>
                  </a:lnTo>
                  <a:lnTo>
                    <a:pt x="125" y="55"/>
                  </a:lnTo>
                  <a:lnTo>
                    <a:pt x="187" y="117"/>
                  </a:lnTo>
                  <a:lnTo>
                    <a:pt x="232" y="190"/>
                  </a:lnTo>
                  <a:lnTo>
                    <a:pt x="270" y="269"/>
                  </a:lnTo>
                  <a:lnTo>
                    <a:pt x="294" y="359"/>
                  </a:lnTo>
                  <a:lnTo>
                    <a:pt x="308" y="453"/>
                  </a:lnTo>
                  <a:lnTo>
                    <a:pt x="308" y="549"/>
                  </a:lnTo>
                  <a:lnTo>
                    <a:pt x="297" y="643"/>
                  </a:lnTo>
                  <a:lnTo>
                    <a:pt x="277" y="739"/>
                  </a:lnTo>
                  <a:lnTo>
                    <a:pt x="277" y="743"/>
                  </a:lnTo>
                  <a:lnTo>
                    <a:pt x="245" y="833"/>
                  </a:lnTo>
                  <a:lnTo>
                    <a:pt x="201" y="916"/>
                  </a:lnTo>
                  <a:lnTo>
                    <a:pt x="145" y="995"/>
                  </a:lnTo>
                  <a:lnTo>
                    <a:pt x="80" y="1061"/>
                  </a:lnTo>
                  <a:lnTo>
                    <a:pt x="4" y="1116"/>
                  </a:lnTo>
                  <a:lnTo>
                    <a:pt x="0" y="1109"/>
                  </a:lnTo>
                  <a:lnTo>
                    <a:pt x="76" y="1054"/>
                  </a:lnTo>
                  <a:lnTo>
                    <a:pt x="76" y="1058"/>
                  </a:lnTo>
                  <a:lnTo>
                    <a:pt x="142" y="992"/>
                  </a:lnTo>
                  <a:lnTo>
                    <a:pt x="138" y="992"/>
                  </a:lnTo>
                  <a:lnTo>
                    <a:pt x="194" y="912"/>
                  </a:lnTo>
                  <a:lnTo>
                    <a:pt x="239" y="829"/>
                  </a:lnTo>
                  <a:lnTo>
                    <a:pt x="270" y="739"/>
                  </a:lnTo>
                  <a:lnTo>
                    <a:pt x="290" y="643"/>
                  </a:lnTo>
                  <a:lnTo>
                    <a:pt x="301" y="549"/>
                  </a:lnTo>
                  <a:lnTo>
                    <a:pt x="301" y="453"/>
                  </a:lnTo>
                  <a:lnTo>
                    <a:pt x="287" y="359"/>
                  </a:lnTo>
                  <a:lnTo>
                    <a:pt x="287" y="363"/>
                  </a:lnTo>
                  <a:lnTo>
                    <a:pt x="263" y="273"/>
                  </a:lnTo>
                  <a:lnTo>
                    <a:pt x="225" y="193"/>
                  </a:lnTo>
                  <a:lnTo>
                    <a:pt x="180" y="121"/>
                  </a:lnTo>
                  <a:lnTo>
                    <a:pt x="183" y="121"/>
                  </a:lnTo>
                  <a:lnTo>
                    <a:pt x="121" y="58"/>
                  </a:lnTo>
                  <a:lnTo>
                    <a:pt x="52" y="7"/>
                  </a:lnTo>
                  <a:lnTo>
                    <a:pt x="56" y="0"/>
                  </a:lnTo>
                  <a:close/>
                </a:path>
              </a:pathLst>
            </a:custGeom>
            <a:grpFill/>
            <a:ln w="12700">
              <a:solidFill>
                <a:srgbClr val="FF0000"/>
              </a:solidFill>
              <a:round/>
              <a:headEnd/>
              <a:tailEnd/>
            </a:ln>
          </p:spPr>
          <p:txBody>
            <a:bodyPr/>
            <a:lstStyle/>
            <a:p>
              <a:endParaRPr lang="en-US"/>
            </a:p>
          </p:txBody>
        </p:sp>
        <p:sp>
          <p:nvSpPr>
            <p:cNvPr id="225" name="Freeform 649"/>
            <p:cNvSpPr>
              <a:spLocks/>
            </p:cNvSpPr>
            <p:nvPr/>
          </p:nvSpPr>
          <p:spPr bwMode="auto">
            <a:xfrm>
              <a:off x="7156450" y="4900613"/>
              <a:ext cx="142875" cy="71437"/>
            </a:xfrm>
            <a:custGeom>
              <a:avLst/>
              <a:gdLst>
                <a:gd name="T0" fmla="*/ 226814085 w 90"/>
                <a:gd name="T1" fmla="*/ 17640177 h 45"/>
                <a:gd name="T2" fmla="*/ 7559676 w 90"/>
                <a:gd name="T3" fmla="*/ 113405455 h 45"/>
                <a:gd name="T4" fmla="*/ 0 w 90"/>
                <a:gd name="T5" fmla="*/ 113405455 h 45"/>
                <a:gd name="T6" fmla="*/ 0 w 90"/>
                <a:gd name="T7" fmla="*/ 95765260 h 45"/>
                <a:gd name="T8" fmla="*/ 0 w 90"/>
                <a:gd name="T9" fmla="*/ 95765260 h 45"/>
                <a:gd name="T10" fmla="*/ 216733463 w 90"/>
                <a:gd name="T11" fmla="*/ 0 h 45"/>
                <a:gd name="T12" fmla="*/ 226814085 w 90"/>
                <a:gd name="T13" fmla="*/ 17640177 h 45"/>
                <a:gd name="T14" fmla="*/ 0 60000 65536"/>
                <a:gd name="T15" fmla="*/ 0 60000 65536"/>
                <a:gd name="T16" fmla="*/ 0 60000 65536"/>
                <a:gd name="T17" fmla="*/ 0 60000 65536"/>
                <a:gd name="T18" fmla="*/ 0 60000 65536"/>
                <a:gd name="T19" fmla="*/ 0 60000 65536"/>
                <a:gd name="T20" fmla="*/ 0 60000 65536"/>
                <a:gd name="T21" fmla="*/ 0 w 90"/>
                <a:gd name="T22" fmla="*/ 0 h 45"/>
                <a:gd name="T23" fmla="*/ 90 w 9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45">
                  <a:moveTo>
                    <a:pt x="90" y="7"/>
                  </a:moveTo>
                  <a:lnTo>
                    <a:pt x="3" y="45"/>
                  </a:lnTo>
                  <a:lnTo>
                    <a:pt x="0" y="45"/>
                  </a:lnTo>
                  <a:lnTo>
                    <a:pt x="0" y="38"/>
                  </a:lnTo>
                  <a:lnTo>
                    <a:pt x="86" y="0"/>
                  </a:lnTo>
                  <a:lnTo>
                    <a:pt x="90" y="7"/>
                  </a:lnTo>
                  <a:close/>
                </a:path>
              </a:pathLst>
            </a:custGeom>
            <a:grpFill/>
            <a:ln w="12700">
              <a:solidFill>
                <a:srgbClr val="FF0000"/>
              </a:solidFill>
              <a:round/>
              <a:headEnd/>
              <a:tailEnd/>
            </a:ln>
          </p:spPr>
          <p:txBody>
            <a:bodyPr/>
            <a:lstStyle/>
            <a:p>
              <a:endParaRPr lang="en-US"/>
            </a:p>
          </p:txBody>
        </p:sp>
        <p:sp>
          <p:nvSpPr>
            <p:cNvPr id="226" name="Rectangle 650"/>
            <p:cNvSpPr>
              <a:spLocks noChangeArrowheads="1"/>
            </p:cNvSpPr>
            <p:nvPr/>
          </p:nvSpPr>
          <p:spPr bwMode="auto">
            <a:xfrm>
              <a:off x="6997700" y="5000625"/>
              <a:ext cx="4763" cy="11113"/>
            </a:xfrm>
            <a:prstGeom prst="rect">
              <a:avLst/>
            </a:prstGeom>
            <a:grpFill/>
            <a:ln w="12700">
              <a:solidFill>
                <a:srgbClr val="FF0000"/>
              </a:solidFill>
              <a:miter lim="800000"/>
              <a:headEnd/>
              <a:tailEnd/>
            </a:ln>
          </p:spPr>
          <p:txBody>
            <a:bodyPr/>
            <a:lstStyle/>
            <a:p>
              <a:endParaRPr lang="en-US"/>
            </a:p>
          </p:txBody>
        </p:sp>
        <p:sp>
          <p:nvSpPr>
            <p:cNvPr id="227" name="Freeform 651"/>
            <p:cNvSpPr>
              <a:spLocks/>
            </p:cNvSpPr>
            <p:nvPr/>
          </p:nvSpPr>
          <p:spPr bwMode="auto">
            <a:xfrm>
              <a:off x="7002463" y="4960938"/>
              <a:ext cx="153987" cy="50800"/>
            </a:xfrm>
            <a:custGeom>
              <a:avLst/>
              <a:gdLst>
                <a:gd name="T0" fmla="*/ 244453591 w 97"/>
                <a:gd name="T1" fmla="*/ 17640298 h 32"/>
                <a:gd name="T2" fmla="*/ 244453591 w 97"/>
                <a:gd name="T3" fmla="*/ 0 h 32"/>
                <a:gd name="T4" fmla="*/ 0 w 97"/>
                <a:gd name="T5" fmla="*/ 63003107 h 32"/>
                <a:gd name="T6" fmla="*/ 0 w 97"/>
                <a:gd name="T7" fmla="*/ 80644986 h 32"/>
                <a:gd name="T8" fmla="*/ 244453591 w 97"/>
                <a:gd name="T9" fmla="*/ 17640298 h 32"/>
                <a:gd name="T10" fmla="*/ 0 60000 65536"/>
                <a:gd name="T11" fmla="*/ 0 60000 65536"/>
                <a:gd name="T12" fmla="*/ 0 60000 65536"/>
                <a:gd name="T13" fmla="*/ 0 60000 65536"/>
                <a:gd name="T14" fmla="*/ 0 60000 65536"/>
                <a:gd name="T15" fmla="*/ 0 w 97"/>
                <a:gd name="T16" fmla="*/ 0 h 32"/>
                <a:gd name="T17" fmla="*/ 97 w 97"/>
                <a:gd name="T18" fmla="*/ 32 h 32"/>
              </a:gdLst>
              <a:ahLst/>
              <a:cxnLst>
                <a:cxn ang="T10">
                  <a:pos x="T0" y="T1"/>
                </a:cxn>
                <a:cxn ang="T11">
                  <a:pos x="T2" y="T3"/>
                </a:cxn>
                <a:cxn ang="T12">
                  <a:pos x="T4" y="T5"/>
                </a:cxn>
                <a:cxn ang="T13">
                  <a:pos x="T6" y="T7"/>
                </a:cxn>
                <a:cxn ang="T14">
                  <a:pos x="T8" y="T9"/>
                </a:cxn>
              </a:cxnLst>
              <a:rect l="T15" t="T16" r="T17" b="T18"/>
              <a:pathLst>
                <a:path w="97" h="32">
                  <a:moveTo>
                    <a:pt x="97" y="7"/>
                  </a:moveTo>
                  <a:lnTo>
                    <a:pt x="97" y="0"/>
                  </a:lnTo>
                  <a:lnTo>
                    <a:pt x="0" y="25"/>
                  </a:lnTo>
                  <a:lnTo>
                    <a:pt x="0" y="32"/>
                  </a:lnTo>
                  <a:lnTo>
                    <a:pt x="97" y="7"/>
                  </a:lnTo>
                  <a:close/>
                </a:path>
              </a:pathLst>
            </a:custGeom>
            <a:grpFill/>
            <a:ln w="12700">
              <a:solidFill>
                <a:srgbClr val="FF0000"/>
              </a:solidFill>
              <a:round/>
              <a:headEnd/>
              <a:tailEnd/>
            </a:ln>
          </p:spPr>
          <p:txBody>
            <a:bodyPr/>
            <a:lstStyle/>
            <a:p>
              <a:endParaRPr lang="en-US"/>
            </a:p>
          </p:txBody>
        </p:sp>
        <p:sp>
          <p:nvSpPr>
            <p:cNvPr id="228" name="Freeform 652"/>
            <p:cNvSpPr>
              <a:spLocks/>
            </p:cNvSpPr>
            <p:nvPr/>
          </p:nvSpPr>
          <p:spPr bwMode="auto">
            <a:xfrm>
              <a:off x="7375525" y="3140075"/>
              <a:ext cx="11113" cy="11113"/>
            </a:xfrm>
            <a:custGeom>
              <a:avLst/>
              <a:gdLst>
                <a:gd name="T0" fmla="*/ 10081079 w 7"/>
                <a:gd name="T1" fmla="*/ 17642683 h 7"/>
                <a:gd name="T2" fmla="*/ 17642683 w 7"/>
                <a:gd name="T3" fmla="*/ 17642683 h 7"/>
                <a:gd name="T4" fmla="*/ 10081079 w 7"/>
                <a:gd name="T5" fmla="*/ 0 h 7"/>
                <a:gd name="T6" fmla="*/ 0 w 7"/>
                <a:gd name="T7" fmla="*/ 0 h 7"/>
                <a:gd name="T8" fmla="*/ 10081079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4" y="7"/>
                  </a:moveTo>
                  <a:lnTo>
                    <a:pt x="7" y="7"/>
                  </a:lnTo>
                  <a:lnTo>
                    <a:pt x="4" y="0"/>
                  </a:lnTo>
                  <a:lnTo>
                    <a:pt x="0" y="0"/>
                  </a:lnTo>
                  <a:lnTo>
                    <a:pt x="4" y="7"/>
                  </a:lnTo>
                  <a:close/>
                </a:path>
              </a:pathLst>
            </a:custGeom>
            <a:grpFill/>
            <a:ln w="12700">
              <a:solidFill>
                <a:srgbClr val="FF0000"/>
              </a:solidFill>
              <a:round/>
              <a:headEnd/>
              <a:tailEnd/>
            </a:ln>
          </p:spPr>
          <p:txBody>
            <a:bodyPr/>
            <a:lstStyle/>
            <a:p>
              <a:endParaRPr lang="en-US"/>
            </a:p>
          </p:txBody>
        </p:sp>
        <p:sp>
          <p:nvSpPr>
            <p:cNvPr id="229" name="Freeform 653"/>
            <p:cNvSpPr>
              <a:spLocks/>
            </p:cNvSpPr>
            <p:nvPr/>
          </p:nvSpPr>
          <p:spPr bwMode="auto">
            <a:xfrm>
              <a:off x="7058025" y="3140075"/>
              <a:ext cx="323850" cy="433388"/>
            </a:xfrm>
            <a:custGeom>
              <a:avLst/>
              <a:gdLst>
                <a:gd name="T0" fmla="*/ 514111920 w 204"/>
                <a:gd name="T1" fmla="*/ 17641906 h 273"/>
                <a:gd name="T2" fmla="*/ 294857498 w 204"/>
                <a:gd name="T3" fmla="*/ 199093328 h 273"/>
                <a:gd name="T4" fmla="*/ 294857498 w 204"/>
                <a:gd name="T5" fmla="*/ 199093328 h 273"/>
                <a:gd name="T6" fmla="*/ 294857498 w 204"/>
                <a:gd name="T7" fmla="*/ 199093328 h 273"/>
                <a:gd name="T8" fmla="*/ 199093128 w 204"/>
                <a:gd name="T9" fmla="*/ 304940015 h 273"/>
                <a:gd name="T10" fmla="*/ 199093128 w 204"/>
                <a:gd name="T11" fmla="*/ 304940015 h 273"/>
                <a:gd name="T12" fmla="*/ 199093128 w 204"/>
                <a:gd name="T13" fmla="*/ 304940015 h 273"/>
                <a:gd name="T14" fmla="*/ 120967513 w 204"/>
                <a:gd name="T15" fmla="*/ 425907699 h 273"/>
                <a:gd name="T16" fmla="*/ 120967513 w 204"/>
                <a:gd name="T17" fmla="*/ 425907699 h 273"/>
                <a:gd name="T18" fmla="*/ 120967513 w 204"/>
                <a:gd name="T19" fmla="*/ 425907699 h 273"/>
                <a:gd name="T20" fmla="*/ 52924084 w 204"/>
                <a:gd name="T21" fmla="*/ 556955917 h 273"/>
                <a:gd name="T22" fmla="*/ 52924084 w 204"/>
                <a:gd name="T23" fmla="*/ 546875285 h 273"/>
                <a:gd name="T24" fmla="*/ 52924084 w 204"/>
                <a:gd name="T25" fmla="*/ 546875285 h 273"/>
                <a:gd name="T26" fmla="*/ 17640301 w 204"/>
                <a:gd name="T27" fmla="*/ 688004135 h 273"/>
                <a:gd name="T28" fmla="*/ 17640301 w 204"/>
                <a:gd name="T29" fmla="*/ 688004135 h 273"/>
                <a:gd name="T30" fmla="*/ 0 w 204"/>
                <a:gd name="T31" fmla="*/ 688004135 h 273"/>
                <a:gd name="T32" fmla="*/ 0 w 204"/>
                <a:gd name="T33" fmla="*/ 688004135 h 273"/>
                <a:gd name="T34" fmla="*/ 35282189 w 204"/>
                <a:gd name="T35" fmla="*/ 546875285 h 273"/>
                <a:gd name="T36" fmla="*/ 35282189 w 204"/>
                <a:gd name="T37" fmla="*/ 546875285 h 273"/>
                <a:gd name="T38" fmla="*/ 35282189 w 204"/>
                <a:gd name="T39" fmla="*/ 546875285 h 273"/>
                <a:gd name="T40" fmla="*/ 103327194 w 204"/>
                <a:gd name="T41" fmla="*/ 418346432 h 273"/>
                <a:gd name="T42" fmla="*/ 103327194 w 204"/>
                <a:gd name="T43" fmla="*/ 418346432 h 273"/>
                <a:gd name="T44" fmla="*/ 103327194 w 204"/>
                <a:gd name="T45" fmla="*/ 418346432 h 273"/>
                <a:gd name="T46" fmla="*/ 181451245 w 204"/>
                <a:gd name="T47" fmla="*/ 294859383 h 273"/>
                <a:gd name="T48" fmla="*/ 181451245 w 204"/>
                <a:gd name="T49" fmla="*/ 294859383 h 273"/>
                <a:gd name="T50" fmla="*/ 191531867 w 204"/>
                <a:gd name="T51" fmla="*/ 294859383 h 273"/>
                <a:gd name="T52" fmla="*/ 287297826 w 204"/>
                <a:gd name="T53" fmla="*/ 191532060 h 273"/>
                <a:gd name="T54" fmla="*/ 287297826 w 204"/>
                <a:gd name="T55" fmla="*/ 191532060 h 273"/>
                <a:gd name="T56" fmla="*/ 287297826 w 204"/>
                <a:gd name="T57" fmla="*/ 181451428 h 273"/>
                <a:gd name="T58" fmla="*/ 504031298 w 204"/>
                <a:gd name="T59" fmla="*/ 0 h 273"/>
                <a:gd name="T60" fmla="*/ 514111920 w 204"/>
                <a:gd name="T61" fmla="*/ 17641906 h 27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4"/>
                <a:gd name="T94" fmla="*/ 0 h 273"/>
                <a:gd name="T95" fmla="*/ 204 w 204"/>
                <a:gd name="T96" fmla="*/ 273 h 27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4" h="273">
                  <a:moveTo>
                    <a:pt x="204" y="7"/>
                  </a:moveTo>
                  <a:lnTo>
                    <a:pt x="117" y="79"/>
                  </a:lnTo>
                  <a:lnTo>
                    <a:pt x="79" y="121"/>
                  </a:lnTo>
                  <a:lnTo>
                    <a:pt x="48" y="169"/>
                  </a:lnTo>
                  <a:lnTo>
                    <a:pt x="21" y="221"/>
                  </a:lnTo>
                  <a:lnTo>
                    <a:pt x="21" y="217"/>
                  </a:lnTo>
                  <a:lnTo>
                    <a:pt x="7" y="273"/>
                  </a:lnTo>
                  <a:lnTo>
                    <a:pt x="0" y="273"/>
                  </a:lnTo>
                  <a:lnTo>
                    <a:pt x="14" y="217"/>
                  </a:lnTo>
                  <a:lnTo>
                    <a:pt x="41" y="166"/>
                  </a:lnTo>
                  <a:lnTo>
                    <a:pt x="72" y="117"/>
                  </a:lnTo>
                  <a:lnTo>
                    <a:pt x="76" y="117"/>
                  </a:lnTo>
                  <a:lnTo>
                    <a:pt x="114" y="76"/>
                  </a:lnTo>
                  <a:lnTo>
                    <a:pt x="114" y="72"/>
                  </a:lnTo>
                  <a:lnTo>
                    <a:pt x="200" y="0"/>
                  </a:lnTo>
                  <a:lnTo>
                    <a:pt x="204" y="7"/>
                  </a:lnTo>
                  <a:close/>
                </a:path>
              </a:pathLst>
            </a:custGeom>
            <a:grpFill/>
            <a:ln w="57150">
              <a:solidFill>
                <a:srgbClr val="FF0000"/>
              </a:solidFill>
              <a:round/>
              <a:headEnd/>
              <a:tailEnd/>
            </a:ln>
          </p:spPr>
          <p:txBody>
            <a:bodyPr/>
            <a:lstStyle/>
            <a:p>
              <a:endParaRPr lang="en-US"/>
            </a:p>
          </p:txBody>
        </p:sp>
        <p:sp>
          <p:nvSpPr>
            <p:cNvPr id="230" name="Freeform 654"/>
            <p:cNvSpPr>
              <a:spLocks/>
            </p:cNvSpPr>
            <p:nvPr/>
          </p:nvSpPr>
          <p:spPr bwMode="auto">
            <a:xfrm>
              <a:off x="7046913" y="3573463"/>
              <a:ext cx="22225" cy="103187"/>
            </a:xfrm>
            <a:custGeom>
              <a:avLst/>
              <a:gdLst>
                <a:gd name="T0" fmla="*/ 35282190 w 14"/>
                <a:gd name="T1" fmla="*/ 0 h 65"/>
                <a:gd name="T2" fmla="*/ 17641889 w 14"/>
                <a:gd name="T3" fmla="*/ 163808541 h 65"/>
                <a:gd name="T4" fmla="*/ 17641889 w 14"/>
                <a:gd name="T5" fmla="*/ 163808541 h 65"/>
                <a:gd name="T6" fmla="*/ 0 w 14"/>
                <a:gd name="T7" fmla="*/ 163808541 h 65"/>
                <a:gd name="T8" fmla="*/ 0 w 14"/>
                <a:gd name="T9" fmla="*/ 163808541 h 65"/>
                <a:gd name="T10" fmla="*/ 17641889 w 14"/>
                <a:gd name="T11" fmla="*/ 0 h 65"/>
                <a:gd name="T12" fmla="*/ 35282190 w 14"/>
                <a:gd name="T13" fmla="*/ 0 h 65"/>
                <a:gd name="T14" fmla="*/ 0 60000 65536"/>
                <a:gd name="T15" fmla="*/ 0 60000 65536"/>
                <a:gd name="T16" fmla="*/ 0 60000 65536"/>
                <a:gd name="T17" fmla="*/ 0 60000 65536"/>
                <a:gd name="T18" fmla="*/ 0 60000 65536"/>
                <a:gd name="T19" fmla="*/ 0 60000 65536"/>
                <a:gd name="T20" fmla="*/ 0 60000 65536"/>
                <a:gd name="T21" fmla="*/ 0 w 14"/>
                <a:gd name="T22" fmla="*/ 0 h 65"/>
                <a:gd name="T23" fmla="*/ 14 w 14"/>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65">
                  <a:moveTo>
                    <a:pt x="14" y="0"/>
                  </a:moveTo>
                  <a:lnTo>
                    <a:pt x="7" y="65"/>
                  </a:lnTo>
                  <a:lnTo>
                    <a:pt x="0" y="65"/>
                  </a:lnTo>
                  <a:lnTo>
                    <a:pt x="7" y="0"/>
                  </a:lnTo>
                  <a:lnTo>
                    <a:pt x="14" y="0"/>
                  </a:lnTo>
                  <a:close/>
                </a:path>
              </a:pathLst>
            </a:custGeom>
            <a:grpFill/>
            <a:ln w="57150">
              <a:solidFill>
                <a:srgbClr val="FF0000"/>
              </a:solidFill>
              <a:round/>
              <a:headEnd/>
              <a:tailEnd/>
            </a:ln>
          </p:spPr>
          <p:txBody>
            <a:bodyPr/>
            <a:lstStyle/>
            <a:p>
              <a:endParaRPr lang="en-US"/>
            </a:p>
          </p:txBody>
        </p:sp>
        <p:sp>
          <p:nvSpPr>
            <p:cNvPr id="231" name="Rectangle 655"/>
            <p:cNvSpPr>
              <a:spLocks noChangeArrowheads="1"/>
            </p:cNvSpPr>
            <p:nvPr/>
          </p:nvSpPr>
          <p:spPr bwMode="auto">
            <a:xfrm>
              <a:off x="7058025" y="3787775"/>
              <a:ext cx="11113" cy="4763"/>
            </a:xfrm>
            <a:prstGeom prst="rect">
              <a:avLst/>
            </a:prstGeom>
            <a:grpFill/>
            <a:ln w="12700">
              <a:solidFill>
                <a:srgbClr val="FF0000"/>
              </a:solidFill>
              <a:miter lim="800000"/>
              <a:headEnd/>
              <a:tailEnd/>
            </a:ln>
          </p:spPr>
          <p:txBody>
            <a:bodyPr/>
            <a:lstStyle/>
            <a:p>
              <a:endParaRPr lang="en-US"/>
            </a:p>
          </p:txBody>
        </p:sp>
        <p:sp>
          <p:nvSpPr>
            <p:cNvPr id="232" name="Freeform 656"/>
            <p:cNvSpPr>
              <a:spLocks/>
            </p:cNvSpPr>
            <p:nvPr/>
          </p:nvSpPr>
          <p:spPr bwMode="auto">
            <a:xfrm>
              <a:off x="7046913" y="3676650"/>
              <a:ext cx="22225" cy="111125"/>
            </a:xfrm>
            <a:custGeom>
              <a:avLst/>
              <a:gdLst>
                <a:gd name="T0" fmla="*/ 17641889 w 14"/>
                <a:gd name="T1" fmla="*/ 0 h 70"/>
                <a:gd name="T2" fmla="*/ 0 w 14"/>
                <a:gd name="T3" fmla="*/ 0 h 70"/>
                <a:gd name="T4" fmla="*/ 17641889 w 14"/>
                <a:gd name="T5" fmla="*/ 176410910 h 70"/>
                <a:gd name="T6" fmla="*/ 35282190 w 14"/>
                <a:gd name="T7" fmla="*/ 176410910 h 70"/>
                <a:gd name="T8" fmla="*/ 17641889 w 14"/>
                <a:gd name="T9" fmla="*/ 0 h 70"/>
                <a:gd name="T10" fmla="*/ 0 60000 65536"/>
                <a:gd name="T11" fmla="*/ 0 60000 65536"/>
                <a:gd name="T12" fmla="*/ 0 60000 65536"/>
                <a:gd name="T13" fmla="*/ 0 60000 65536"/>
                <a:gd name="T14" fmla="*/ 0 60000 65536"/>
                <a:gd name="T15" fmla="*/ 0 w 14"/>
                <a:gd name="T16" fmla="*/ 0 h 70"/>
                <a:gd name="T17" fmla="*/ 14 w 14"/>
                <a:gd name="T18" fmla="*/ 70 h 70"/>
              </a:gdLst>
              <a:ahLst/>
              <a:cxnLst>
                <a:cxn ang="T10">
                  <a:pos x="T0" y="T1"/>
                </a:cxn>
                <a:cxn ang="T11">
                  <a:pos x="T2" y="T3"/>
                </a:cxn>
                <a:cxn ang="T12">
                  <a:pos x="T4" y="T5"/>
                </a:cxn>
                <a:cxn ang="T13">
                  <a:pos x="T6" y="T7"/>
                </a:cxn>
                <a:cxn ang="T14">
                  <a:pos x="T8" y="T9"/>
                </a:cxn>
              </a:cxnLst>
              <a:rect l="T15" t="T16" r="T17" b="T18"/>
              <a:pathLst>
                <a:path w="14" h="70">
                  <a:moveTo>
                    <a:pt x="7" y="0"/>
                  </a:moveTo>
                  <a:lnTo>
                    <a:pt x="0" y="0"/>
                  </a:lnTo>
                  <a:lnTo>
                    <a:pt x="7" y="70"/>
                  </a:lnTo>
                  <a:lnTo>
                    <a:pt x="14" y="70"/>
                  </a:lnTo>
                  <a:lnTo>
                    <a:pt x="7" y="0"/>
                  </a:lnTo>
                  <a:close/>
                </a:path>
              </a:pathLst>
            </a:custGeom>
            <a:grpFill/>
            <a:ln w="12700">
              <a:solidFill>
                <a:srgbClr val="FF0000"/>
              </a:solidFill>
              <a:round/>
              <a:headEnd/>
              <a:tailEnd/>
            </a:ln>
          </p:spPr>
          <p:txBody>
            <a:bodyPr/>
            <a:lstStyle/>
            <a:p>
              <a:endParaRPr lang="en-US"/>
            </a:p>
          </p:txBody>
        </p:sp>
        <p:sp>
          <p:nvSpPr>
            <p:cNvPr id="233" name="Freeform 657"/>
            <p:cNvSpPr>
              <a:spLocks/>
            </p:cNvSpPr>
            <p:nvPr/>
          </p:nvSpPr>
          <p:spPr bwMode="auto">
            <a:xfrm>
              <a:off x="7058025" y="3781425"/>
              <a:ext cx="11113" cy="11113"/>
            </a:xfrm>
            <a:custGeom>
              <a:avLst/>
              <a:gdLst>
                <a:gd name="T0" fmla="*/ 17642683 w 7"/>
                <a:gd name="T1" fmla="*/ 10081079 h 7"/>
                <a:gd name="T2" fmla="*/ 17642683 w 7"/>
                <a:gd name="T3" fmla="*/ 0 h 7"/>
                <a:gd name="T4" fmla="*/ 0 w 7"/>
                <a:gd name="T5" fmla="*/ 10081079 h 7"/>
                <a:gd name="T6" fmla="*/ 0 w 7"/>
                <a:gd name="T7" fmla="*/ 17642683 h 7"/>
                <a:gd name="T8" fmla="*/ 17642683 w 7"/>
                <a:gd name="T9" fmla="*/ 10081079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lnTo>
                    <a:pt x="7" y="0"/>
                  </a:lnTo>
                  <a:lnTo>
                    <a:pt x="0" y="4"/>
                  </a:lnTo>
                  <a:lnTo>
                    <a:pt x="0" y="7"/>
                  </a:lnTo>
                  <a:lnTo>
                    <a:pt x="7" y="4"/>
                  </a:lnTo>
                  <a:close/>
                </a:path>
              </a:pathLst>
            </a:custGeom>
            <a:grpFill/>
            <a:ln w="12700">
              <a:solidFill>
                <a:srgbClr val="FF0000"/>
              </a:solidFill>
              <a:round/>
              <a:headEnd/>
              <a:tailEnd/>
            </a:ln>
          </p:spPr>
          <p:txBody>
            <a:bodyPr/>
            <a:lstStyle/>
            <a:p>
              <a:endParaRPr lang="en-US"/>
            </a:p>
          </p:txBody>
        </p:sp>
        <p:sp>
          <p:nvSpPr>
            <p:cNvPr id="234" name="Freeform 658"/>
            <p:cNvSpPr>
              <a:spLocks/>
            </p:cNvSpPr>
            <p:nvPr/>
          </p:nvSpPr>
          <p:spPr bwMode="auto">
            <a:xfrm>
              <a:off x="7058025" y="3787775"/>
              <a:ext cx="93663" cy="323850"/>
            </a:xfrm>
            <a:custGeom>
              <a:avLst/>
              <a:gdLst>
                <a:gd name="T0" fmla="*/ 17641983 w 59"/>
                <a:gd name="T1" fmla="*/ 0 h 204"/>
                <a:gd name="T2" fmla="*/ 78126059 w 59"/>
                <a:gd name="T3" fmla="*/ 95765934 h 204"/>
                <a:gd name="T4" fmla="*/ 78126059 w 59"/>
                <a:gd name="T5" fmla="*/ 95765934 h 204"/>
                <a:gd name="T6" fmla="*/ 78126059 w 59"/>
                <a:gd name="T7" fmla="*/ 95765934 h 204"/>
                <a:gd name="T8" fmla="*/ 120968164 w 59"/>
                <a:gd name="T9" fmla="*/ 191531867 h 204"/>
                <a:gd name="T10" fmla="*/ 120968164 w 59"/>
                <a:gd name="T11" fmla="*/ 191531867 h 204"/>
                <a:gd name="T12" fmla="*/ 120968164 w 59"/>
                <a:gd name="T13" fmla="*/ 191531867 h 204"/>
                <a:gd name="T14" fmla="*/ 148690817 w 59"/>
                <a:gd name="T15" fmla="*/ 277217204 h 204"/>
                <a:gd name="T16" fmla="*/ 148690817 w 59"/>
                <a:gd name="T17" fmla="*/ 277217204 h 204"/>
                <a:gd name="T18" fmla="*/ 148690817 w 59"/>
                <a:gd name="T19" fmla="*/ 277217204 h 204"/>
                <a:gd name="T20" fmla="*/ 148690817 w 59"/>
                <a:gd name="T21" fmla="*/ 365423440 h 204"/>
                <a:gd name="T22" fmla="*/ 148690817 w 59"/>
                <a:gd name="T23" fmla="*/ 365423440 h 204"/>
                <a:gd name="T24" fmla="*/ 148690817 w 59"/>
                <a:gd name="T25" fmla="*/ 365423440 h 204"/>
                <a:gd name="T26" fmla="*/ 113408451 w 59"/>
                <a:gd name="T27" fmla="*/ 504031298 h 204"/>
                <a:gd name="T28" fmla="*/ 113408451 w 59"/>
                <a:gd name="T29" fmla="*/ 514111920 h 204"/>
                <a:gd name="T30" fmla="*/ 95766449 w 59"/>
                <a:gd name="T31" fmla="*/ 504031298 h 204"/>
                <a:gd name="T32" fmla="*/ 95766449 w 59"/>
                <a:gd name="T33" fmla="*/ 504031298 h 204"/>
                <a:gd name="T34" fmla="*/ 131048840 w 59"/>
                <a:gd name="T35" fmla="*/ 365423440 h 204"/>
                <a:gd name="T36" fmla="*/ 131048840 w 59"/>
                <a:gd name="T37" fmla="*/ 365423440 h 204"/>
                <a:gd name="T38" fmla="*/ 131048840 w 59"/>
                <a:gd name="T39" fmla="*/ 365423440 h 204"/>
                <a:gd name="T40" fmla="*/ 131048840 w 59"/>
                <a:gd name="T41" fmla="*/ 277217204 h 204"/>
                <a:gd name="T42" fmla="*/ 131048840 w 59"/>
                <a:gd name="T43" fmla="*/ 277217204 h 204"/>
                <a:gd name="T44" fmla="*/ 131048840 w 59"/>
                <a:gd name="T45" fmla="*/ 287297826 h 204"/>
                <a:gd name="T46" fmla="*/ 103327750 w 59"/>
                <a:gd name="T47" fmla="*/ 199093128 h 204"/>
                <a:gd name="T48" fmla="*/ 103327750 w 59"/>
                <a:gd name="T49" fmla="*/ 199093128 h 204"/>
                <a:gd name="T50" fmla="*/ 103327750 w 59"/>
                <a:gd name="T51" fmla="*/ 199093128 h 204"/>
                <a:gd name="T52" fmla="*/ 60484082 w 59"/>
                <a:gd name="T53" fmla="*/ 103327194 h 204"/>
                <a:gd name="T54" fmla="*/ 60484082 w 59"/>
                <a:gd name="T55" fmla="*/ 103327194 h 204"/>
                <a:gd name="T56" fmla="*/ 60484082 w 59"/>
                <a:gd name="T57" fmla="*/ 103327194 h 204"/>
                <a:gd name="T58" fmla="*/ 0 w 59"/>
                <a:gd name="T59" fmla="*/ 7561263 h 204"/>
                <a:gd name="T60" fmla="*/ 17641983 w 59"/>
                <a:gd name="T61" fmla="*/ 0 h 20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9"/>
                <a:gd name="T94" fmla="*/ 0 h 204"/>
                <a:gd name="T95" fmla="*/ 59 w 59"/>
                <a:gd name="T96" fmla="*/ 204 h 20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9" h="204">
                  <a:moveTo>
                    <a:pt x="7" y="0"/>
                  </a:moveTo>
                  <a:lnTo>
                    <a:pt x="31" y="38"/>
                  </a:lnTo>
                  <a:lnTo>
                    <a:pt x="48" y="76"/>
                  </a:lnTo>
                  <a:lnTo>
                    <a:pt x="59" y="110"/>
                  </a:lnTo>
                  <a:lnTo>
                    <a:pt x="59" y="145"/>
                  </a:lnTo>
                  <a:lnTo>
                    <a:pt x="45" y="200"/>
                  </a:lnTo>
                  <a:lnTo>
                    <a:pt x="45" y="204"/>
                  </a:lnTo>
                  <a:lnTo>
                    <a:pt x="38" y="200"/>
                  </a:lnTo>
                  <a:lnTo>
                    <a:pt x="52" y="145"/>
                  </a:lnTo>
                  <a:lnTo>
                    <a:pt x="52" y="110"/>
                  </a:lnTo>
                  <a:lnTo>
                    <a:pt x="52" y="114"/>
                  </a:lnTo>
                  <a:lnTo>
                    <a:pt x="41" y="79"/>
                  </a:lnTo>
                  <a:lnTo>
                    <a:pt x="24" y="41"/>
                  </a:lnTo>
                  <a:lnTo>
                    <a:pt x="0" y="3"/>
                  </a:lnTo>
                  <a:lnTo>
                    <a:pt x="7" y="0"/>
                  </a:lnTo>
                  <a:close/>
                </a:path>
              </a:pathLst>
            </a:custGeom>
            <a:grpFill/>
            <a:ln w="57150">
              <a:solidFill>
                <a:srgbClr val="FF0000"/>
              </a:solidFill>
              <a:round/>
              <a:headEnd/>
              <a:tailEnd/>
            </a:ln>
          </p:spPr>
          <p:txBody>
            <a:bodyPr/>
            <a:lstStyle/>
            <a:p>
              <a:endParaRPr lang="en-US"/>
            </a:p>
          </p:txBody>
        </p:sp>
        <p:sp>
          <p:nvSpPr>
            <p:cNvPr id="235" name="Freeform 659"/>
            <p:cNvSpPr>
              <a:spLocks/>
            </p:cNvSpPr>
            <p:nvPr/>
          </p:nvSpPr>
          <p:spPr bwMode="auto">
            <a:xfrm>
              <a:off x="7091363" y="4105275"/>
              <a:ext cx="38100" cy="44450"/>
            </a:xfrm>
            <a:custGeom>
              <a:avLst/>
              <a:gdLst>
                <a:gd name="T0" fmla="*/ 60483756 w 24"/>
                <a:gd name="T1" fmla="*/ 10080625 h 28"/>
                <a:gd name="T2" fmla="*/ 17640301 w 24"/>
                <a:gd name="T3" fmla="*/ 70564381 h 28"/>
                <a:gd name="T4" fmla="*/ 17640301 w 24"/>
                <a:gd name="T5" fmla="*/ 70564381 h 28"/>
                <a:gd name="T6" fmla="*/ 7561263 w 24"/>
                <a:gd name="T7" fmla="*/ 60483758 h 28"/>
                <a:gd name="T8" fmla="*/ 0 w 24"/>
                <a:gd name="T9" fmla="*/ 60483758 h 28"/>
                <a:gd name="T10" fmla="*/ 42843449 w 24"/>
                <a:gd name="T11" fmla="*/ 0 h 28"/>
                <a:gd name="T12" fmla="*/ 60483756 w 24"/>
                <a:gd name="T13" fmla="*/ 10080625 h 28"/>
                <a:gd name="T14" fmla="*/ 0 60000 65536"/>
                <a:gd name="T15" fmla="*/ 0 60000 65536"/>
                <a:gd name="T16" fmla="*/ 0 60000 65536"/>
                <a:gd name="T17" fmla="*/ 0 60000 65536"/>
                <a:gd name="T18" fmla="*/ 0 60000 65536"/>
                <a:gd name="T19" fmla="*/ 0 60000 65536"/>
                <a:gd name="T20" fmla="*/ 0 60000 65536"/>
                <a:gd name="T21" fmla="*/ 0 w 24"/>
                <a:gd name="T22" fmla="*/ 0 h 28"/>
                <a:gd name="T23" fmla="*/ 24 w 24"/>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8">
                  <a:moveTo>
                    <a:pt x="24" y="4"/>
                  </a:moveTo>
                  <a:lnTo>
                    <a:pt x="7" y="28"/>
                  </a:lnTo>
                  <a:lnTo>
                    <a:pt x="3" y="24"/>
                  </a:lnTo>
                  <a:lnTo>
                    <a:pt x="0" y="24"/>
                  </a:lnTo>
                  <a:lnTo>
                    <a:pt x="17" y="0"/>
                  </a:lnTo>
                  <a:lnTo>
                    <a:pt x="24" y="4"/>
                  </a:lnTo>
                  <a:close/>
                </a:path>
              </a:pathLst>
            </a:custGeom>
            <a:grpFill/>
            <a:ln w="12700">
              <a:solidFill>
                <a:srgbClr val="FF0000"/>
              </a:solidFill>
              <a:round/>
              <a:headEnd/>
              <a:tailEnd/>
            </a:ln>
          </p:spPr>
          <p:txBody>
            <a:bodyPr/>
            <a:lstStyle/>
            <a:p>
              <a:endParaRPr lang="en-US"/>
            </a:p>
          </p:txBody>
        </p:sp>
        <p:sp>
          <p:nvSpPr>
            <p:cNvPr id="236" name="Freeform 660"/>
            <p:cNvSpPr>
              <a:spLocks/>
            </p:cNvSpPr>
            <p:nvPr/>
          </p:nvSpPr>
          <p:spPr bwMode="auto">
            <a:xfrm>
              <a:off x="7069138" y="4171950"/>
              <a:ext cx="4762" cy="4763"/>
            </a:xfrm>
            <a:custGeom>
              <a:avLst/>
              <a:gdLst>
                <a:gd name="T0" fmla="*/ 7558882 w 3"/>
                <a:gd name="T1" fmla="*/ 7562057 h 3"/>
                <a:gd name="T2" fmla="*/ 7558882 w 3"/>
                <a:gd name="T3" fmla="*/ 7562057 h 3"/>
                <a:gd name="T4" fmla="*/ 0 w 3"/>
                <a:gd name="T5" fmla="*/ 0 h 3"/>
                <a:gd name="T6" fmla="*/ 0 w 3"/>
                <a:gd name="T7" fmla="*/ 0 h 3"/>
                <a:gd name="T8" fmla="*/ 7558882 w 3"/>
                <a:gd name="T9" fmla="*/ 756205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3" y="3"/>
                  </a:moveTo>
                  <a:lnTo>
                    <a:pt x="3" y="3"/>
                  </a:lnTo>
                  <a:lnTo>
                    <a:pt x="0" y="0"/>
                  </a:lnTo>
                  <a:lnTo>
                    <a:pt x="3" y="3"/>
                  </a:lnTo>
                  <a:close/>
                </a:path>
              </a:pathLst>
            </a:custGeom>
            <a:grpFill/>
            <a:ln w="12700">
              <a:solidFill>
                <a:srgbClr val="FF0000"/>
              </a:solidFill>
              <a:round/>
              <a:headEnd/>
              <a:tailEnd/>
            </a:ln>
          </p:spPr>
          <p:txBody>
            <a:bodyPr/>
            <a:lstStyle/>
            <a:p>
              <a:endParaRPr lang="en-US"/>
            </a:p>
          </p:txBody>
        </p:sp>
        <p:sp>
          <p:nvSpPr>
            <p:cNvPr id="237" name="Freeform 661"/>
            <p:cNvSpPr>
              <a:spLocks/>
            </p:cNvSpPr>
            <p:nvPr/>
          </p:nvSpPr>
          <p:spPr bwMode="auto">
            <a:xfrm>
              <a:off x="7069138" y="4143375"/>
              <a:ext cx="33337" cy="33338"/>
            </a:xfrm>
            <a:custGeom>
              <a:avLst/>
              <a:gdLst>
                <a:gd name="T0" fmla="*/ 52921699 w 21"/>
                <a:gd name="T1" fmla="*/ 10080776 h 21"/>
                <a:gd name="T2" fmla="*/ 42841217 w 21"/>
                <a:gd name="T3" fmla="*/ 0 h 21"/>
                <a:gd name="T4" fmla="*/ 0 w 21"/>
                <a:gd name="T5" fmla="*/ 45363489 h 21"/>
                <a:gd name="T6" fmla="*/ 7559562 w 21"/>
                <a:gd name="T7" fmla="*/ 52924874 h 21"/>
                <a:gd name="T8" fmla="*/ 52921699 w 21"/>
                <a:gd name="T9" fmla="*/ 10080776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4"/>
                  </a:moveTo>
                  <a:lnTo>
                    <a:pt x="17" y="0"/>
                  </a:lnTo>
                  <a:lnTo>
                    <a:pt x="0" y="18"/>
                  </a:lnTo>
                  <a:lnTo>
                    <a:pt x="3" y="21"/>
                  </a:lnTo>
                  <a:lnTo>
                    <a:pt x="21" y="4"/>
                  </a:lnTo>
                  <a:close/>
                </a:path>
              </a:pathLst>
            </a:custGeom>
            <a:grpFill/>
            <a:ln w="12700">
              <a:solidFill>
                <a:srgbClr val="FF0000"/>
              </a:solidFill>
              <a:round/>
              <a:headEnd/>
              <a:tailEnd/>
            </a:ln>
          </p:spPr>
          <p:txBody>
            <a:bodyPr/>
            <a:lstStyle/>
            <a:p>
              <a:endParaRPr lang="en-US"/>
            </a:p>
          </p:txBody>
        </p:sp>
        <p:sp>
          <p:nvSpPr>
            <p:cNvPr id="238" name="Freeform 662"/>
            <p:cNvSpPr>
              <a:spLocks/>
            </p:cNvSpPr>
            <p:nvPr/>
          </p:nvSpPr>
          <p:spPr bwMode="auto">
            <a:xfrm>
              <a:off x="6246813" y="3562350"/>
              <a:ext cx="11112" cy="11113"/>
            </a:xfrm>
            <a:custGeom>
              <a:avLst/>
              <a:gdLst>
                <a:gd name="T0" fmla="*/ 17639508 w 7"/>
                <a:gd name="T1" fmla="*/ 7561604 h 7"/>
                <a:gd name="T2" fmla="*/ 17639508 w 7"/>
                <a:gd name="T3" fmla="*/ 0 h 7"/>
                <a:gd name="T4" fmla="*/ 0 w 7"/>
                <a:gd name="T5" fmla="*/ 7561604 h 7"/>
                <a:gd name="T6" fmla="*/ 0 w 7"/>
                <a:gd name="T7" fmla="*/ 17642683 h 7"/>
                <a:gd name="T8" fmla="*/ 17639508 w 7"/>
                <a:gd name="T9" fmla="*/ 7561604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3"/>
                  </a:moveTo>
                  <a:lnTo>
                    <a:pt x="7" y="0"/>
                  </a:lnTo>
                  <a:lnTo>
                    <a:pt x="0" y="3"/>
                  </a:lnTo>
                  <a:lnTo>
                    <a:pt x="0" y="7"/>
                  </a:lnTo>
                  <a:lnTo>
                    <a:pt x="7" y="3"/>
                  </a:lnTo>
                  <a:close/>
                </a:path>
              </a:pathLst>
            </a:custGeom>
            <a:grpFill/>
            <a:ln w="12700">
              <a:solidFill>
                <a:srgbClr val="FF0000"/>
              </a:solidFill>
              <a:round/>
              <a:headEnd/>
              <a:tailEnd/>
            </a:ln>
          </p:spPr>
          <p:txBody>
            <a:bodyPr/>
            <a:lstStyle/>
            <a:p>
              <a:endParaRPr lang="en-US"/>
            </a:p>
          </p:txBody>
        </p:sp>
        <p:sp>
          <p:nvSpPr>
            <p:cNvPr id="239" name="Freeform 663"/>
            <p:cNvSpPr>
              <a:spLocks/>
            </p:cNvSpPr>
            <p:nvPr/>
          </p:nvSpPr>
          <p:spPr bwMode="auto">
            <a:xfrm>
              <a:off x="6246813" y="3567113"/>
              <a:ext cx="569912" cy="549275"/>
            </a:xfrm>
            <a:custGeom>
              <a:avLst/>
              <a:gdLst>
                <a:gd name="T0" fmla="*/ 17640285 w 359"/>
                <a:gd name="T1" fmla="*/ 0 h 346"/>
                <a:gd name="T2" fmla="*/ 78123980 w 359"/>
                <a:gd name="T3" fmla="*/ 209173788 h 346"/>
                <a:gd name="T4" fmla="*/ 78123980 w 359"/>
                <a:gd name="T5" fmla="*/ 209173788 h 346"/>
                <a:gd name="T6" fmla="*/ 78123980 w 359"/>
                <a:gd name="T7" fmla="*/ 209173788 h 346"/>
                <a:gd name="T8" fmla="*/ 191531691 w 359"/>
                <a:gd name="T9" fmla="*/ 393144336 h 346"/>
                <a:gd name="T10" fmla="*/ 191531691 w 359"/>
                <a:gd name="T11" fmla="*/ 393144336 h 346"/>
                <a:gd name="T12" fmla="*/ 191531691 w 359"/>
                <a:gd name="T13" fmla="*/ 393144336 h 346"/>
                <a:gd name="T14" fmla="*/ 340219985 w 359"/>
                <a:gd name="T15" fmla="*/ 549394067 h 346"/>
                <a:gd name="T16" fmla="*/ 340219985 w 359"/>
                <a:gd name="T17" fmla="*/ 541832807 h 346"/>
                <a:gd name="T18" fmla="*/ 340219985 w 359"/>
                <a:gd name="T19" fmla="*/ 541832807 h 346"/>
                <a:gd name="T20" fmla="*/ 504030835 w 359"/>
                <a:gd name="T21" fmla="*/ 672882474 h 346"/>
                <a:gd name="T22" fmla="*/ 504030835 w 359"/>
                <a:gd name="T23" fmla="*/ 672882474 h 346"/>
                <a:gd name="T24" fmla="*/ 504030835 w 359"/>
                <a:gd name="T25" fmla="*/ 672882474 h 346"/>
                <a:gd name="T26" fmla="*/ 695562477 w 359"/>
                <a:gd name="T27" fmla="*/ 776208050 h 346"/>
                <a:gd name="T28" fmla="*/ 695562477 w 359"/>
                <a:gd name="T29" fmla="*/ 776208050 h 346"/>
                <a:gd name="T30" fmla="*/ 695562477 w 359"/>
                <a:gd name="T31" fmla="*/ 776208050 h 346"/>
                <a:gd name="T32" fmla="*/ 904734595 w 359"/>
                <a:gd name="T33" fmla="*/ 854333858 h 346"/>
                <a:gd name="T34" fmla="*/ 904734595 w 359"/>
                <a:gd name="T35" fmla="*/ 854333858 h 346"/>
                <a:gd name="T36" fmla="*/ 897174930 w 359"/>
                <a:gd name="T37" fmla="*/ 871974152 h 346"/>
                <a:gd name="T38" fmla="*/ 897174930 w 359"/>
                <a:gd name="T39" fmla="*/ 871974152 h 346"/>
                <a:gd name="T40" fmla="*/ 688001223 w 359"/>
                <a:gd name="T41" fmla="*/ 793849931 h 346"/>
                <a:gd name="T42" fmla="*/ 688001223 w 359"/>
                <a:gd name="T43" fmla="*/ 793849931 h 346"/>
                <a:gd name="T44" fmla="*/ 688001223 w 359"/>
                <a:gd name="T45" fmla="*/ 793849931 h 346"/>
                <a:gd name="T46" fmla="*/ 496469582 w 359"/>
                <a:gd name="T47" fmla="*/ 688003406 h 346"/>
                <a:gd name="T48" fmla="*/ 496469582 w 359"/>
                <a:gd name="T49" fmla="*/ 688003406 h 346"/>
                <a:gd name="T50" fmla="*/ 496469582 w 359"/>
                <a:gd name="T51" fmla="*/ 688003406 h 346"/>
                <a:gd name="T52" fmla="*/ 330139372 w 359"/>
                <a:gd name="T53" fmla="*/ 559474689 h 346"/>
                <a:gd name="T54" fmla="*/ 330139372 w 359"/>
                <a:gd name="T55" fmla="*/ 559474689 h 346"/>
                <a:gd name="T56" fmla="*/ 330139372 w 359"/>
                <a:gd name="T57" fmla="*/ 559474689 h 346"/>
                <a:gd name="T58" fmla="*/ 181451079 w 359"/>
                <a:gd name="T59" fmla="*/ 400705595 h 346"/>
                <a:gd name="T60" fmla="*/ 181451079 w 359"/>
                <a:gd name="T61" fmla="*/ 400705595 h 346"/>
                <a:gd name="T62" fmla="*/ 173889825 w 359"/>
                <a:gd name="T63" fmla="*/ 400705595 h 346"/>
                <a:gd name="T64" fmla="*/ 60483701 w 359"/>
                <a:gd name="T65" fmla="*/ 219252822 h 346"/>
                <a:gd name="T66" fmla="*/ 60483701 w 359"/>
                <a:gd name="T67" fmla="*/ 219252822 h 346"/>
                <a:gd name="T68" fmla="*/ 60483701 w 359"/>
                <a:gd name="T69" fmla="*/ 219252822 h 346"/>
                <a:gd name="T70" fmla="*/ 0 w 359"/>
                <a:gd name="T71" fmla="*/ 10080625 h 346"/>
                <a:gd name="T72" fmla="*/ 17640285 w 359"/>
                <a:gd name="T73" fmla="*/ 0 h 3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9"/>
                <a:gd name="T112" fmla="*/ 0 h 346"/>
                <a:gd name="T113" fmla="*/ 359 w 359"/>
                <a:gd name="T114" fmla="*/ 346 h 3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9" h="346">
                  <a:moveTo>
                    <a:pt x="7" y="0"/>
                  </a:moveTo>
                  <a:lnTo>
                    <a:pt x="31" y="83"/>
                  </a:lnTo>
                  <a:lnTo>
                    <a:pt x="76" y="156"/>
                  </a:lnTo>
                  <a:lnTo>
                    <a:pt x="135" y="218"/>
                  </a:lnTo>
                  <a:lnTo>
                    <a:pt x="135" y="215"/>
                  </a:lnTo>
                  <a:lnTo>
                    <a:pt x="200" y="267"/>
                  </a:lnTo>
                  <a:lnTo>
                    <a:pt x="276" y="308"/>
                  </a:lnTo>
                  <a:lnTo>
                    <a:pt x="359" y="339"/>
                  </a:lnTo>
                  <a:lnTo>
                    <a:pt x="356" y="346"/>
                  </a:lnTo>
                  <a:lnTo>
                    <a:pt x="273" y="315"/>
                  </a:lnTo>
                  <a:lnTo>
                    <a:pt x="197" y="273"/>
                  </a:lnTo>
                  <a:lnTo>
                    <a:pt x="131" y="222"/>
                  </a:lnTo>
                  <a:lnTo>
                    <a:pt x="72" y="159"/>
                  </a:lnTo>
                  <a:lnTo>
                    <a:pt x="69" y="159"/>
                  </a:lnTo>
                  <a:lnTo>
                    <a:pt x="24" y="87"/>
                  </a:lnTo>
                  <a:lnTo>
                    <a:pt x="0" y="4"/>
                  </a:lnTo>
                  <a:lnTo>
                    <a:pt x="7" y="0"/>
                  </a:lnTo>
                  <a:close/>
                </a:path>
              </a:pathLst>
            </a:custGeom>
            <a:grpFill/>
            <a:ln w="57150">
              <a:solidFill>
                <a:srgbClr val="FF0000"/>
              </a:solidFill>
              <a:round/>
              <a:headEnd/>
              <a:tailEnd/>
            </a:ln>
          </p:spPr>
          <p:txBody>
            <a:bodyPr/>
            <a:lstStyle/>
            <a:p>
              <a:endParaRPr lang="en-US"/>
            </a:p>
          </p:txBody>
        </p:sp>
        <p:sp>
          <p:nvSpPr>
            <p:cNvPr id="240" name="Freeform 664"/>
            <p:cNvSpPr>
              <a:spLocks/>
            </p:cNvSpPr>
            <p:nvPr/>
          </p:nvSpPr>
          <p:spPr bwMode="auto">
            <a:xfrm>
              <a:off x="6811963" y="4105275"/>
              <a:ext cx="130175" cy="49213"/>
            </a:xfrm>
            <a:custGeom>
              <a:avLst/>
              <a:gdLst>
                <a:gd name="T0" fmla="*/ 7559675 w 82"/>
                <a:gd name="T1" fmla="*/ 0 h 31"/>
                <a:gd name="T2" fmla="*/ 206652785 w 82"/>
                <a:gd name="T3" fmla="*/ 60484374 h 31"/>
                <a:gd name="T4" fmla="*/ 199093113 w 82"/>
                <a:gd name="T5" fmla="*/ 60484374 h 31"/>
                <a:gd name="T6" fmla="*/ 199093113 w 82"/>
                <a:gd name="T7" fmla="*/ 78126437 h 31"/>
                <a:gd name="T8" fmla="*/ 199093113 w 82"/>
                <a:gd name="T9" fmla="*/ 78126437 h 31"/>
                <a:gd name="T10" fmla="*/ 0 w 82"/>
                <a:gd name="T11" fmla="*/ 17642069 h 31"/>
                <a:gd name="T12" fmla="*/ 7559675 w 82"/>
                <a:gd name="T13" fmla="*/ 0 h 31"/>
                <a:gd name="T14" fmla="*/ 0 60000 65536"/>
                <a:gd name="T15" fmla="*/ 0 60000 65536"/>
                <a:gd name="T16" fmla="*/ 0 60000 65536"/>
                <a:gd name="T17" fmla="*/ 0 60000 65536"/>
                <a:gd name="T18" fmla="*/ 0 60000 65536"/>
                <a:gd name="T19" fmla="*/ 0 60000 65536"/>
                <a:gd name="T20" fmla="*/ 0 60000 65536"/>
                <a:gd name="T21" fmla="*/ 0 w 82"/>
                <a:gd name="T22" fmla="*/ 0 h 31"/>
                <a:gd name="T23" fmla="*/ 82 w 8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1">
                  <a:moveTo>
                    <a:pt x="3" y="0"/>
                  </a:moveTo>
                  <a:lnTo>
                    <a:pt x="82" y="24"/>
                  </a:lnTo>
                  <a:lnTo>
                    <a:pt x="79" y="24"/>
                  </a:lnTo>
                  <a:lnTo>
                    <a:pt x="79" y="31"/>
                  </a:lnTo>
                  <a:lnTo>
                    <a:pt x="0" y="7"/>
                  </a:lnTo>
                  <a:lnTo>
                    <a:pt x="3" y="0"/>
                  </a:lnTo>
                  <a:close/>
                </a:path>
              </a:pathLst>
            </a:custGeom>
            <a:grpFill/>
            <a:ln w="57150">
              <a:solidFill>
                <a:srgbClr val="FF0000"/>
              </a:solidFill>
              <a:round/>
              <a:headEnd/>
              <a:tailEnd/>
            </a:ln>
          </p:spPr>
          <p:txBody>
            <a:bodyPr/>
            <a:lstStyle/>
            <a:p>
              <a:endParaRPr lang="en-US"/>
            </a:p>
          </p:txBody>
        </p:sp>
        <p:sp>
          <p:nvSpPr>
            <p:cNvPr id="241" name="Rectangle 665"/>
            <p:cNvSpPr>
              <a:spLocks noChangeArrowheads="1"/>
            </p:cNvSpPr>
            <p:nvPr/>
          </p:nvSpPr>
          <p:spPr bwMode="auto">
            <a:xfrm>
              <a:off x="7069138" y="4165600"/>
              <a:ext cx="4762" cy="11113"/>
            </a:xfrm>
            <a:prstGeom prst="rect">
              <a:avLst/>
            </a:prstGeom>
            <a:grpFill/>
            <a:ln w="12700">
              <a:solidFill>
                <a:srgbClr val="FF0000"/>
              </a:solidFill>
              <a:miter lim="800000"/>
              <a:headEnd/>
              <a:tailEnd/>
            </a:ln>
          </p:spPr>
          <p:txBody>
            <a:bodyPr/>
            <a:lstStyle/>
            <a:p>
              <a:endParaRPr lang="en-US"/>
            </a:p>
          </p:txBody>
        </p:sp>
        <p:sp>
          <p:nvSpPr>
            <p:cNvPr id="242" name="Freeform 666"/>
            <p:cNvSpPr>
              <a:spLocks/>
            </p:cNvSpPr>
            <p:nvPr/>
          </p:nvSpPr>
          <p:spPr bwMode="auto">
            <a:xfrm>
              <a:off x="6937375" y="4143375"/>
              <a:ext cx="131763" cy="33338"/>
            </a:xfrm>
            <a:custGeom>
              <a:avLst/>
              <a:gdLst>
                <a:gd name="T0" fmla="*/ 0 w 83"/>
                <a:gd name="T1" fmla="*/ 0 h 21"/>
                <a:gd name="T2" fmla="*/ 0 w 83"/>
                <a:gd name="T3" fmla="*/ 17642152 h 21"/>
                <a:gd name="T4" fmla="*/ 209174579 w 83"/>
                <a:gd name="T5" fmla="*/ 52924874 h 21"/>
                <a:gd name="T6" fmla="*/ 209174579 w 83"/>
                <a:gd name="T7" fmla="*/ 35282716 h 21"/>
                <a:gd name="T8" fmla="*/ 0 w 83"/>
                <a:gd name="T9" fmla="*/ 0 h 21"/>
                <a:gd name="T10" fmla="*/ 0 60000 65536"/>
                <a:gd name="T11" fmla="*/ 0 60000 65536"/>
                <a:gd name="T12" fmla="*/ 0 60000 65536"/>
                <a:gd name="T13" fmla="*/ 0 60000 65536"/>
                <a:gd name="T14" fmla="*/ 0 60000 65536"/>
                <a:gd name="T15" fmla="*/ 0 w 83"/>
                <a:gd name="T16" fmla="*/ 0 h 21"/>
                <a:gd name="T17" fmla="*/ 83 w 83"/>
                <a:gd name="T18" fmla="*/ 21 h 21"/>
              </a:gdLst>
              <a:ahLst/>
              <a:cxnLst>
                <a:cxn ang="T10">
                  <a:pos x="T0" y="T1"/>
                </a:cxn>
                <a:cxn ang="T11">
                  <a:pos x="T2" y="T3"/>
                </a:cxn>
                <a:cxn ang="T12">
                  <a:pos x="T4" y="T5"/>
                </a:cxn>
                <a:cxn ang="T13">
                  <a:pos x="T6" y="T7"/>
                </a:cxn>
                <a:cxn ang="T14">
                  <a:pos x="T8" y="T9"/>
                </a:cxn>
              </a:cxnLst>
              <a:rect l="T15" t="T16" r="T17" b="T18"/>
              <a:pathLst>
                <a:path w="83" h="21">
                  <a:moveTo>
                    <a:pt x="0" y="0"/>
                  </a:moveTo>
                  <a:lnTo>
                    <a:pt x="0" y="7"/>
                  </a:lnTo>
                  <a:lnTo>
                    <a:pt x="83" y="21"/>
                  </a:lnTo>
                  <a:lnTo>
                    <a:pt x="83" y="14"/>
                  </a:lnTo>
                  <a:lnTo>
                    <a:pt x="0" y="0"/>
                  </a:lnTo>
                  <a:close/>
                </a:path>
              </a:pathLst>
            </a:custGeom>
            <a:grpFill/>
            <a:ln w="12700">
              <a:solidFill>
                <a:srgbClr val="FF0000"/>
              </a:solidFill>
              <a:round/>
              <a:headEnd/>
              <a:tailEnd/>
            </a:ln>
          </p:spPr>
          <p:txBody>
            <a:bodyPr/>
            <a:lstStyle/>
            <a:p>
              <a:endParaRPr lang="en-US"/>
            </a:p>
          </p:txBody>
        </p:sp>
        <p:sp>
          <p:nvSpPr>
            <p:cNvPr id="243" name="Freeform 667"/>
            <p:cNvSpPr>
              <a:spLocks/>
            </p:cNvSpPr>
            <p:nvPr/>
          </p:nvSpPr>
          <p:spPr bwMode="auto">
            <a:xfrm>
              <a:off x="7397750" y="3441700"/>
              <a:ext cx="11113" cy="11113"/>
            </a:xfrm>
            <a:custGeom>
              <a:avLst/>
              <a:gdLst>
                <a:gd name="T0" fmla="*/ 0 w 7"/>
                <a:gd name="T1" fmla="*/ 17642683 h 7"/>
                <a:gd name="T2" fmla="*/ 7561604 w 7"/>
                <a:gd name="T3" fmla="*/ 17642683 h 7"/>
                <a:gd name="T4" fmla="*/ 17642683 w 7"/>
                <a:gd name="T5" fmla="*/ 0 h 7"/>
                <a:gd name="T6" fmla="*/ 7561604 w 7"/>
                <a:gd name="T7" fmla="*/ 0 h 7"/>
                <a:gd name="T8" fmla="*/ 0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7"/>
                  </a:moveTo>
                  <a:lnTo>
                    <a:pt x="3" y="7"/>
                  </a:lnTo>
                  <a:lnTo>
                    <a:pt x="7" y="0"/>
                  </a:lnTo>
                  <a:lnTo>
                    <a:pt x="3" y="0"/>
                  </a:lnTo>
                  <a:lnTo>
                    <a:pt x="0" y="7"/>
                  </a:lnTo>
                  <a:close/>
                </a:path>
              </a:pathLst>
            </a:custGeom>
            <a:grpFill/>
            <a:ln w="12700">
              <a:solidFill>
                <a:srgbClr val="FF0000"/>
              </a:solidFill>
              <a:round/>
              <a:headEnd/>
              <a:tailEnd/>
            </a:ln>
          </p:spPr>
          <p:txBody>
            <a:bodyPr/>
            <a:lstStyle/>
            <a:p>
              <a:endParaRPr lang="en-US"/>
            </a:p>
          </p:txBody>
        </p:sp>
        <p:sp>
          <p:nvSpPr>
            <p:cNvPr id="244" name="Freeform 668"/>
            <p:cNvSpPr>
              <a:spLocks/>
            </p:cNvSpPr>
            <p:nvPr/>
          </p:nvSpPr>
          <p:spPr bwMode="auto">
            <a:xfrm>
              <a:off x="6432550" y="3392488"/>
              <a:ext cx="169863" cy="87312"/>
            </a:xfrm>
            <a:custGeom>
              <a:avLst/>
              <a:gdLst>
                <a:gd name="T0" fmla="*/ 269658329 w 107"/>
                <a:gd name="T1" fmla="*/ 17640200 h 55"/>
                <a:gd name="T2" fmla="*/ 10080655 w 107"/>
                <a:gd name="T3" fmla="*/ 138607017 h 55"/>
                <a:gd name="T4" fmla="*/ 10080655 w 107"/>
                <a:gd name="T5" fmla="*/ 138607017 h 55"/>
                <a:gd name="T6" fmla="*/ 0 w 107"/>
                <a:gd name="T7" fmla="*/ 120966823 h 55"/>
                <a:gd name="T8" fmla="*/ 0 w 107"/>
                <a:gd name="T9" fmla="*/ 120966823 h 55"/>
                <a:gd name="T10" fmla="*/ 262097046 w 107"/>
                <a:gd name="T11" fmla="*/ 0 h 55"/>
                <a:gd name="T12" fmla="*/ 269658329 w 107"/>
                <a:gd name="T13" fmla="*/ 17640200 h 55"/>
                <a:gd name="T14" fmla="*/ 0 60000 65536"/>
                <a:gd name="T15" fmla="*/ 0 60000 65536"/>
                <a:gd name="T16" fmla="*/ 0 60000 65536"/>
                <a:gd name="T17" fmla="*/ 0 60000 65536"/>
                <a:gd name="T18" fmla="*/ 0 60000 65536"/>
                <a:gd name="T19" fmla="*/ 0 60000 65536"/>
                <a:gd name="T20" fmla="*/ 0 60000 65536"/>
                <a:gd name="T21" fmla="*/ 0 w 107"/>
                <a:gd name="T22" fmla="*/ 0 h 55"/>
                <a:gd name="T23" fmla="*/ 107 w 107"/>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55">
                  <a:moveTo>
                    <a:pt x="107" y="7"/>
                  </a:moveTo>
                  <a:lnTo>
                    <a:pt x="4" y="55"/>
                  </a:lnTo>
                  <a:lnTo>
                    <a:pt x="0" y="48"/>
                  </a:lnTo>
                  <a:lnTo>
                    <a:pt x="104" y="0"/>
                  </a:lnTo>
                  <a:lnTo>
                    <a:pt x="107" y="7"/>
                  </a:lnTo>
                  <a:close/>
                </a:path>
              </a:pathLst>
            </a:custGeom>
            <a:grpFill/>
            <a:ln w="12700">
              <a:solidFill>
                <a:srgbClr val="FF0000"/>
              </a:solidFill>
              <a:round/>
              <a:headEnd/>
              <a:tailEnd/>
            </a:ln>
          </p:spPr>
          <p:txBody>
            <a:bodyPr/>
            <a:lstStyle/>
            <a:p>
              <a:endParaRPr lang="en-US"/>
            </a:p>
          </p:txBody>
        </p:sp>
        <p:sp>
          <p:nvSpPr>
            <p:cNvPr id="245" name="Freeform 669"/>
            <p:cNvSpPr>
              <a:spLocks/>
            </p:cNvSpPr>
            <p:nvPr/>
          </p:nvSpPr>
          <p:spPr bwMode="auto">
            <a:xfrm>
              <a:off x="6246813" y="3562350"/>
              <a:ext cx="11112" cy="11113"/>
            </a:xfrm>
            <a:custGeom>
              <a:avLst/>
              <a:gdLst>
                <a:gd name="T0" fmla="*/ 17639508 w 7"/>
                <a:gd name="T1" fmla="*/ 17642683 h 7"/>
                <a:gd name="T2" fmla="*/ 7559336 w 7"/>
                <a:gd name="T3" fmla="*/ 17642683 h 7"/>
                <a:gd name="T4" fmla="*/ 0 w 7"/>
                <a:gd name="T5" fmla="*/ 0 h 7"/>
                <a:gd name="T6" fmla="*/ 7559336 w 7"/>
                <a:gd name="T7" fmla="*/ 0 h 7"/>
                <a:gd name="T8" fmla="*/ 17639508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7"/>
                  </a:moveTo>
                  <a:lnTo>
                    <a:pt x="3" y="7"/>
                  </a:lnTo>
                  <a:lnTo>
                    <a:pt x="0" y="0"/>
                  </a:lnTo>
                  <a:lnTo>
                    <a:pt x="3" y="0"/>
                  </a:lnTo>
                  <a:lnTo>
                    <a:pt x="7" y="7"/>
                  </a:lnTo>
                  <a:close/>
                </a:path>
              </a:pathLst>
            </a:custGeom>
            <a:grpFill/>
            <a:ln w="12700">
              <a:solidFill>
                <a:srgbClr val="FF0000"/>
              </a:solidFill>
              <a:round/>
              <a:headEnd/>
              <a:tailEnd/>
            </a:ln>
          </p:spPr>
          <p:txBody>
            <a:bodyPr/>
            <a:lstStyle/>
            <a:p>
              <a:endParaRPr lang="en-US"/>
            </a:p>
          </p:txBody>
        </p:sp>
        <p:sp>
          <p:nvSpPr>
            <p:cNvPr id="246" name="Freeform 670"/>
            <p:cNvSpPr>
              <a:spLocks/>
            </p:cNvSpPr>
            <p:nvPr/>
          </p:nvSpPr>
          <p:spPr bwMode="auto">
            <a:xfrm>
              <a:off x="6251575" y="3468688"/>
              <a:ext cx="187325" cy="104775"/>
            </a:xfrm>
            <a:custGeom>
              <a:avLst/>
              <a:gdLst>
                <a:gd name="T0" fmla="*/ 297378460 w 118"/>
                <a:gd name="T1" fmla="*/ 17640298 h 66"/>
                <a:gd name="T2" fmla="*/ 287297837 w 118"/>
                <a:gd name="T3" fmla="*/ 0 h 66"/>
                <a:gd name="T4" fmla="*/ 0 w 118"/>
                <a:gd name="T5" fmla="*/ 148688406 h 66"/>
                <a:gd name="T6" fmla="*/ 10080625 w 118"/>
                <a:gd name="T7" fmla="*/ 166330285 h 66"/>
                <a:gd name="T8" fmla="*/ 297378460 w 118"/>
                <a:gd name="T9" fmla="*/ 17640298 h 66"/>
                <a:gd name="T10" fmla="*/ 0 60000 65536"/>
                <a:gd name="T11" fmla="*/ 0 60000 65536"/>
                <a:gd name="T12" fmla="*/ 0 60000 65536"/>
                <a:gd name="T13" fmla="*/ 0 60000 65536"/>
                <a:gd name="T14" fmla="*/ 0 60000 65536"/>
                <a:gd name="T15" fmla="*/ 0 w 118"/>
                <a:gd name="T16" fmla="*/ 0 h 66"/>
                <a:gd name="T17" fmla="*/ 118 w 118"/>
                <a:gd name="T18" fmla="*/ 66 h 66"/>
              </a:gdLst>
              <a:ahLst/>
              <a:cxnLst>
                <a:cxn ang="T10">
                  <a:pos x="T0" y="T1"/>
                </a:cxn>
                <a:cxn ang="T11">
                  <a:pos x="T2" y="T3"/>
                </a:cxn>
                <a:cxn ang="T12">
                  <a:pos x="T4" y="T5"/>
                </a:cxn>
                <a:cxn ang="T13">
                  <a:pos x="T6" y="T7"/>
                </a:cxn>
                <a:cxn ang="T14">
                  <a:pos x="T8" y="T9"/>
                </a:cxn>
              </a:cxnLst>
              <a:rect l="T15" t="T16" r="T17" b="T18"/>
              <a:pathLst>
                <a:path w="118" h="66">
                  <a:moveTo>
                    <a:pt x="118" y="7"/>
                  </a:moveTo>
                  <a:lnTo>
                    <a:pt x="114" y="0"/>
                  </a:lnTo>
                  <a:lnTo>
                    <a:pt x="0" y="59"/>
                  </a:lnTo>
                  <a:lnTo>
                    <a:pt x="4" y="66"/>
                  </a:lnTo>
                  <a:lnTo>
                    <a:pt x="118" y="7"/>
                  </a:lnTo>
                  <a:close/>
                </a:path>
              </a:pathLst>
            </a:custGeom>
            <a:grpFill/>
            <a:ln w="12700">
              <a:solidFill>
                <a:srgbClr val="FF0000"/>
              </a:solidFill>
              <a:round/>
              <a:headEnd/>
              <a:tailEnd/>
            </a:ln>
          </p:spPr>
          <p:txBody>
            <a:bodyPr/>
            <a:lstStyle/>
            <a:p>
              <a:endParaRPr lang="en-US"/>
            </a:p>
          </p:txBody>
        </p:sp>
        <p:sp>
          <p:nvSpPr>
            <p:cNvPr id="247" name="Freeform 671"/>
            <p:cNvSpPr>
              <a:spLocks/>
            </p:cNvSpPr>
            <p:nvPr/>
          </p:nvSpPr>
          <p:spPr bwMode="auto">
            <a:xfrm>
              <a:off x="7062788" y="4165600"/>
              <a:ext cx="11112" cy="11113"/>
            </a:xfrm>
            <a:custGeom>
              <a:avLst/>
              <a:gdLst>
                <a:gd name="T0" fmla="*/ 17639508 w 7"/>
                <a:gd name="T1" fmla="*/ 17642683 h 7"/>
                <a:gd name="T2" fmla="*/ 17639508 w 7"/>
                <a:gd name="T3" fmla="*/ 10081079 h 7"/>
                <a:gd name="T4" fmla="*/ 0 w 7"/>
                <a:gd name="T5" fmla="*/ 0 h 7"/>
                <a:gd name="T6" fmla="*/ 0 w 7"/>
                <a:gd name="T7" fmla="*/ 10081079 h 7"/>
                <a:gd name="T8" fmla="*/ 17639508 w 7"/>
                <a:gd name="T9" fmla="*/ 17642683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7"/>
                  </a:moveTo>
                  <a:lnTo>
                    <a:pt x="7" y="4"/>
                  </a:lnTo>
                  <a:lnTo>
                    <a:pt x="0" y="0"/>
                  </a:lnTo>
                  <a:lnTo>
                    <a:pt x="0" y="4"/>
                  </a:lnTo>
                  <a:lnTo>
                    <a:pt x="7" y="7"/>
                  </a:lnTo>
                  <a:close/>
                </a:path>
              </a:pathLst>
            </a:custGeom>
            <a:grpFill/>
            <a:ln w="12700">
              <a:solidFill>
                <a:srgbClr val="FF0000"/>
              </a:solidFill>
              <a:round/>
              <a:headEnd/>
              <a:tailEnd/>
            </a:ln>
          </p:spPr>
          <p:txBody>
            <a:bodyPr/>
            <a:lstStyle/>
            <a:p>
              <a:endParaRPr lang="en-US"/>
            </a:p>
          </p:txBody>
        </p:sp>
        <p:sp>
          <p:nvSpPr>
            <p:cNvPr id="248" name="Freeform 672"/>
            <p:cNvSpPr>
              <a:spLocks/>
            </p:cNvSpPr>
            <p:nvPr/>
          </p:nvSpPr>
          <p:spPr bwMode="auto">
            <a:xfrm>
              <a:off x="6931025" y="4171950"/>
              <a:ext cx="142875" cy="630238"/>
            </a:xfrm>
            <a:custGeom>
              <a:avLst/>
              <a:gdLst>
                <a:gd name="T0" fmla="*/ 226814085 w 90"/>
                <a:gd name="T1" fmla="*/ 7561269 h 397"/>
                <a:gd name="T2" fmla="*/ 141128752 w 90"/>
                <a:gd name="T3" fmla="*/ 146169183 h 397"/>
                <a:gd name="T4" fmla="*/ 141128752 w 90"/>
                <a:gd name="T5" fmla="*/ 146169183 h 397"/>
                <a:gd name="T6" fmla="*/ 141128752 w 90"/>
                <a:gd name="T7" fmla="*/ 146169183 h 397"/>
                <a:gd name="T8" fmla="*/ 80644997 w 90"/>
                <a:gd name="T9" fmla="*/ 304939947 h 397"/>
                <a:gd name="T10" fmla="*/ 80644997 w 90"/>
                <a:gd name="T11" fmla="*/ 304939947 h 397"/>
                <a:gd name="T12" fmla="*/ 80644997 w 90"/>
                <a:gd name="T13" fmla="*/ 304939947 h 397"/>
                <a:gd name="T14" fmla="*/ 35282188 w 90"/>
                <a:gd name="T15" fmla="*/ 468749489 h 397"/>
                <a:gd name="T16" fmla="*/ 35282188 w 90"/>
                <a:gd name="T17" fmla="*/ 461189810 h 397"/>
                <a:gd name="T18" fmla="*/ 35282188 w 90"/>
                <a:gd name="T19" fmla="*/ 461189810 h 397"/>
                <a:gd name="T20" fmla="*/ 17640300 w 90"/>
                <a:gd name="T21" fmla="*/ 642641148 h 397"/>
                <a:gd name="T22" fmla="*/ 17640300 w 90"/>
                <a:gd name="T23" fmla="*/ 642641148 h 397"/>
                <a:gd name="T24" fmla="*/ 17640300 w 90"/>
                <a:gd name="T25" fmla="*/ 642641148 h 397"/>
                <a:gd name="T26" fmla="*/ 17640300 w 90"/>
                <a:gd name="T27" fmla="*/ 826611850 h 397"/>
                <a:gd name="T28" fmla="*/ 17640300 w 90"/>
                <a:gd name="T29" fmla="*/ 826611850 h 397"/>
                <a:gd name="T30" fmla="*/ 17640300 w 90"/>
                <a:gd name="T31" fmla="*/ 826611850 h 397"/>
                <a:gd name="T32" fmla="*/ 35282188 w 90"/>
                <a:gd name="T33" fmla="*/ 1000503708 h 397"/>
                <a:gd name="T34" fmla="*/ 35282188 w 90"/>
                <a:gd name="T35" fmla="*/ 1000503708 h 397"/>
                <a:gd name="T36" fmla="*/ 17640300 w 90"/>
                <a:gd name="T37" fmla="*/ 1000503708 h 397"/>
                <a:gd name="T38" fmla="*/ 17640300 w 90"/>
                <a:gd name="T39" fmla="*/ 1000503708 h 397"/>
                <a:gd name="T40" fmla="*/ 0 w 90"/>
                <a:gd name="T41" fmla="*/ 826611850 h 397"/>
                <a:gd name="T42" fmla="*/ 0 w 90"/>
                <a:gd name="T43" fmla="*/ 826611850 h 397"/>
                <a:gd name="T44" fmla="*/ 0 w 90"/>
                <a:gd name="T45" fmla="*/ 826611850 h 397"/>
                <a:gd name="T46" fmla="*/ 0 w 90"/>
                <a:gd name="T47" fmla="*/ 642641148 h 397"/>
                <a:gd name="T48" fmla="*/ 0 w 90"/>
                <a:gd name="T49" fmla="*/ 642641148 h 397"/>
                <a:gd name="T50" fmla="*/ 0 w 90"/>
                <a:gd name="T51" fmla="*/ 642641148 h 397"/>
                <a:gd name="T52" fmla="*/ 17640300 w 90"/>
                <a:gd name="T53" fmla="*/ 461189810 h 397"/>
                <a:gd name="T54" fmla="*/ 17640300 w 90"/>
                <a:gd name="T55" fmla="*/ 461189810 h 397"/>
                <a:gd name="T56" fmla="*/ 17640300 w 90"/>
                <a:gd name="T57" fmla="*/ 461189810 h 397"/>
                <a:gd name="T58" fmla="*/ 63003116 w 90"/>
                <a:gd name="T59" fmla="*/ 294859317 h 397"/>
                <a:gd name="T60" fmla="*/ 63003116 w 90"/>
                <a:gd name="T61" fmla="*/ 294859317 h 397"/>
                <a:gd name="T62" fmla="*/ 63003116 w 90"/>
                <a:gd name="T63" fmla="*/ 294859317 h 397"/>
                <a:gd name="T64" fmla="*/ 123486870 w 90"/>
                <a:gd name="T65" fmla="*/ 138609504 h 397"/>
                <a:gd name="T66" fmla="*/ 123486870 w 90"/>
                <a:gd name="T67" fmla="*/ 138609504 h 397"/>
                <a:gd name="T68" fmla="*/ 123486870 w 90"/>
                <a:gd name="T69" fmla="*/ 138609504 h 397"/>
                <a:gd name="T70" fmla="*/ 209173791 w 90"/>
                <a:gd name="T71" fmla="*/ 0 h 397"/>
                <a:gd name="T72" fmla="*/ 226814085 w 90"/>
                <a:gd name="T73" fmla="*/ 7561269 h 3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397"/>
                <a:gd name="T113" fmla="*/ 90 w 90"/>
                <a:gd name="T114" fmla="*/ 397 h 3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397">
                  <a:moveTo>
                    <a:pt x="90" y="3"/>
                  </a:moveTo>
                  <a:lnTo>
                    <a:pt x="56" y="58"/>
                  </a:lnTo>
                  <a:lnTo>
                    <a:pt x="32" y="121"/>
                  </a:lnTo>
                  <a:lnTo>
                    <a:pt x="14" y="186"/>
                  </a:lnTo>
                  <a:lnTo>
                    <a:pt x="14" y="183"/>
                  </a:lnTo>
                  <a:lnTo>
                    <a:pt x="7" y="255"/>
                  </a:lnTo>
                  <a:lnTo>
                    <a:pt x="7" y="328"/>
                  </a:lnTo>
                  <a:lnTo>
                    <a:pt x="14" y="397"/>
                  </a:lnTo>
                  <a:lnTo>
                    <a:pt x="7" y="397"/>
                  </a:lnTo>
                  <a:lnTo>
                    <a:pt x="0" y="328"/>
                  </a:lnTo>
                  <a:lnTo>
                    <a:pt x="0" y="255"/>
                  </a:lnTo>
                  <a:lnTo>
                    <a:pt x="7" y="183"/>
                  </a:lnTo>
                  <a:lnTo>
                    <a:pt x="25" y="117"/>
                  </a:lnTo>
                  <a:lnTo>
                    <a:pt x="49" y="55"/>
                  </a:lnTo>
                  <a:lnTo>
                    <a:pt x="83" y="0"/>
                  </a:lnTo>
                  <a:lnTo>
                    <a:pt x="90" y="3"/>
                  </a:lnTo>
                  <a:close/>
                </a:path>
              </a:pathLst>
            </a:custGeom>
            <a:grpFill/>
            <a:ln w="57150">
              <a:solidFill>
                <a:srgbClr val="FF0000"/>
              </a:solidFill>
              <a:round/>
              <a:headEnd/>
              <a:tailEnd/>
            </a:ln>
          </p:spPr>
          <p:txBody>
            <a:bodyPr/>
            <a:lstStyle/>
            <a:p>
              <a:endParaRPr lang="en-US"/>
            </a:p>
          </p:txBody>
        </p:sp>
        <p:sp>
          <p:nvSpPr>
            <p:cNvPr id="249" name="Freeform 673"/>
            <p:cNvSpPr>
              <a:spLocks/>
            </p:cNvSpPr>
            <p:nvPr/>
          </p:nvSpPr>
          <p:spPr bwMode="auto">
            <a:xfrm>
              <a:off x="6942138" y="4802188"/>
              <a:ext cx="33337" cy="109537"/>
            </a:xfrm>
            <a:custGeom>
              <a:avLst/>
              <a:gdLst>
                <a:gd name="T0" fmla="*/ 17640035 w 21"/>
                <a:gd name="T1" fmla="*/ 0 h 69"/>
                <a:gd name="T2" fmla="*/ 52921699 w 21"/>
                <a:gd name="T3" fmla="*/ 166329529 h 69"/>
                <a:gd name="T4" fmla="*/ 52921699 w 21"/>
                <a:gd name="T5" fmla="*/ 166329529 h 69"/>
                <a:gd name="T6" fmla="*/ 35281658 w 21"/>
                <a:gd name="T7" fmla="*/ 173889166 h 69"/>
                <a:gd name="T8" fmla="*/ 35281658 w 21"/>
                <a:gd name="T9" fmla="*/ 166329529 h 69"/>
                <a:gd name="T10" fmla="*/ 0 w 21"/>
                <a:gd name="T11" fmla="*/ 0 h 69"/>
                <a:gd name="T12" fmla="*/ 17640035 w 21"/>
                <a:gd name="T13" fmla="*/ 0 h 69"/>
                <a:gd name="T14" fmla="*/ 0 60000 65536"/>
                <a:gd name="T15" fmla="*/ 0 60000 65536"/>
                <a:gd name="T16" fmla="*/ 0 60000 65536"/>
                <a:gd name="T17" fmla="*/ 0 60000 65536"/>
                <a:gd name="T18" fmla="*/ 0 60000 65536"/>
                <a:gd name="T19" fmla="*/ 0 60000 65536"/>
                <a:gd name="T20" fmla="*/ 0 60000 65536"/>
                <a:gd name="T21" fmla="*/ 0 w 21"/>
                <a:gd name="T22" fmla="*/ 0 h 69"/>
                <a:gd name="T23" fmla="*/ 21 w 21"/>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69">
                  <a:moveTo>
                    <a:pt x="7" y="0"/>
                  </a:moveTo>
                  <a:lnTo>
                    <a:pt x="21" y="66"/>
                  </a:lnTo>
                  <a:lnTo>
                    <a:pt x="14" y="69"/>
                  </a:lnTo>
                  <a:lnTo>
                    <a:pt x="14" y="66"/>
                  </a:lnTo>
                  <a:lnTo>
                    <a:pt x="0" y="0"/>
                  </a:lnTo>
                  <a:lnTo>
                    <a:pt x="7" y="0"/>
                  </a:lnTo>
                  <a:close/>
                </a:path>
              </a:pathLst>
            </a:custGeom>
            <a:grpFill/>
            <a:ln w="57150">
              <a:solidFill>
                <a:srgbClr val="FF0000"/>
              </a:solidFill>
              <a:round/>
              <a:headEnd/>
              <a:tailEnd/>
            </a:ln>
          </p:spPr>
          <p:txBody>
            <a:bodyPr/>
            <a:lstStyle/>
            <a:p>
              <a:endParaRPr lang="en-US"/>
            </a:p>
          </p:txBody>
        </p:sp>
        <p:sp>
          <p:nvSpPr>
            <p:cNvPr id="250" name="Freeform 674"/>
            <p:cNvSpPr>
              <a:spLocks/>
            </p:cNvSpPr>
            <p:nvPr/>
          </p:nvSpPr>
          <p:spPr bwMode="auto">
            <a:xfrm>
              <a:off x="6997700" y="5005388"/>
              <a:ext cx="11113" cy="11112"/>
            </a:xfrm>
            <a:custGeom>
              <a:avLst/>
              <a:gdLst>
                <a:gd name="T0" fmla="*/ 17642683 w 7"/>
                <a:gd name="T1" fmla="*/ 0 h 7"/>
                <a:gd name="T2" fmla="*/ 17642683 w 7"/>
                <a:gd name="T3" fmla="*/ 10080172 h 7"/>
                <a:gd name="T4" fmla="*/ 0 w 7"/>
                <a:gd name="T5" fmla="*/ 17639508 h 7"/>
                <a:gd name="T6" fmla="*/ 0 w 7"/>
                <a:gd name="T7" fmla="*/ 10080172 h 7"/>
                <a:gd name="T8" fmla="*/ 17642683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0"/>
                  </a:moveTo>
                  <a:lnTo>
                    <a:pt x="7" y="4"/>
                  </a:lnTo>
                  <a:lnTo>
                    <a:pt x="0" y="7"/>
                  </a:lnTo>
                  <a:lnTo>
                    <a:pt x="0" y="4"/>
                  </a:lnTo>
                  <a:lnTo>
                    <a:pt x="7" y="0"/>
                  </a:lnTo>
                  <a:close/>
                </a:path>
              </a:pathLst>
            </a:custGeom>
            <a:grpFill/>
            <a:ln w="12700">
              <a:solidFill>
                <a:srgbClr val="FF0000"/>
              </a:solidFill>
              <a:round/>
              <a:headEnd/>
              <a:tailEnd/>
            </a:ln>
          </p:spPr>
          <p:txBody>
            <a:bodyPr/>
            <a:lstStyle/>
            <a:p>
              <a:endParaRPr lang="en-US"/>
            </a:p>
          </p:txBody>
        </p:sp>
        <p:sp>
          <p:nvSpPr>
            <p:cNvPr id="251" name="Freeform 675"/>
            <p:cNvSpPr>
              <a:spLocks/>
            </p:cNvSpPr>
            <p:nvPr/>
          </p:nvSpPr>
          <p:spPr bwMode="auto">
            <a:xfrm>
              <a:off x="6964363" y="4906963"/>
              <a:ext cx="44450" cy="104775"/>
            </a:xfrm>
            <a:custGeom>
              <a:avLst/>
              <a:gdLst>
                <a:gd name="T0" fmla="*/ 17641889 w 28"/>
                <a:gd name="T1" fmla="*/ 0 h 66"/>
                <a:gd name="T2" fmla="*/ 0 w 28"/>
                <a:gd name="T3" fmla="*/ 7559675 h 66"/>
                <a:gd name="T4" fmla="*/ 52924085 w 28"/>
                <a:gd name="T5" fmla="*/ 166330285 h 66"/>
                <a:gd name="T6" fmla="*/ 70564381 w 28"/>
                <a:gd name="T7" fmla="*/ 156249665 h 66"/>
                <a:gd name="T8" fmla="*/ 17641889 w 28"/>
                <a:gd name="T9" fmla="*/ 0 h 66"/>
                <a:gd name="T10" fmla="*/ 0 60000 65536"/>
                <a:gd name="T11" fmla="*/ 0 60000 65536"/>
                <a:gd name="T12" fmla="*/ 0 60000 65536"/>
                <a:gd name="T13" fmla="*/ 0 60000 65536"/>
                <a:gd name="T14" fmla="*/ 0 60000 65536"/>
                <a:gd name="T15" fmla="*/ 0 w 28"/>
                <a:gd name="T16" fmla="*/ 0 h 66"/>
                <a:gd name="T17" fmla="*/ 28 w 28"/>
                <a:gd name="T18" fmla="*/ 66 h 66"/>
              </a:gdLst>
              <a:ahLst/>
              <a:cxnLst>
                <a:cxn ang="T10">
                  <a:pos x="T0" y="T1"/>
                </a:cxn>
                <a:cxn ang="T11">
                  <a:pos x="T2" y="T3"/>
                </a:cxn>
                <a:cxn ang="T12">
                  <a:pos x="T4" y="T5"/>
                </a:cxn>
                <a:cxn ang="T13">
                  <a:pos x="T6" y="T7"/>
                </a:cxn>
                <a:cxn ang="T14">
                  <a:pos x="T8" y="T9"/>
                </a:cxn>
              </a:cxnLst>
              <a:rect l="T15" t="T16" r="T17" b="T18"/>
              <a:pathLst>
                <a:path w="28" h="66">
                  <a:moveTo>
                    <a:pt x="7" y="0"/>
                  </a:moveTo>
                  <a:lnTo>
                    <a:pt x="0" y="3"/>
                  </a:lnTo>
                  <a:lnTo>
                    <a:pt x="21" y="66"/>
                  </a:lnTo>
                  <a:lnTo>
                    <a:pt x="28" y="62"/>
                  </a:lnTo>
                  <a:lnTo>
                    <a:pt x="7" y="0"/>
                  </a:lnTo>
                  <a:close/>
                </a:path>
              </a:pathLst>
            </a:custGeom>
            <a:grpFill/>
            <a:ln w="12700">
              <a:solidFill>
                <a:srgbClr val="FF0000"/>
              </a:solidFill>
              <a:round/>
              <a:headEnd/>
              <a:tailEnd/>
            </a:ln>
          </p:spPr>
          <p:txBody>
            <a:bodyPr/>
            <a:lstStyle/>
            <a:p>
              <a:endParaRPr lang="en-US"/>
            </a:p>
          </p:txBody>
        </p:sp>
        <p:sp>
          <p:nvSpPr>
            <p:cNvPr id="252" name="Freeform 676"/>
            <p:cNvSpPr>
              <a:spLocks/>
            </p:cNvSpPr>
            <p:nvPr/>
          </p:nvSpPr>
          <p:spPr bwMode="auto">
            <a:xfrm>
              <a:off x="6904038" y="3694113"/>
              <a:ext cx="317500" cy="192087"/>
            </a:xfrm>
            <a:custGeom>
              <a:avLst/>
              <a:gdLst>
                <a:gd name="T0" fmla="*/ 504031295 w 200"/>
                <a:gd name="T1" fmla="*/ 148688050 h 121"/>
                <a:gd name="T2" fmla="*/ 478829740 w 200"/>
                <a:gd name="T3" fmla="*/ 95765689 h 121"/>
                <a:gd name="T4" fmla="*/ 425907268 w 200"/>
                <a:gd name="T5" fmla="*/ 42841753 h 121"/>
                <a:gd name="T6" fmla="*/ 347781556 w 200"/>
                <a:gd name="T7" fmla="*/ 7559657 h 121"/>
                <a:gd name="T8" fmla="*/ 252015647 w 200"/>
                <a:gd name="T9" fmla="*/ 0 h 121"/>
                <a:gd name="T10" fmla="*/ 156249689 w 200"/>
                <a:gd name="T11" fmla="*/ 7559657 h 121"/>
                <a:gd name="T12" fmla="*/ 70564378 w 200"/>
                <a:gd name="T13" fmla="*/ 42841753 h 121"/>
                <a:gd name="T14" fmla="*/ 17640301 w 200"/>
                <a:gd name="T15" fmla="*/ 95765689 h 121"/>
                <a:gd name="T16" fmla="*/ 0 w 200"/>
                <a:gd name="T17" fmla="*/ 148688050 h 121"/>
                <a:gd name="T18" fmla="*/ 17640301 w 200"/>
                <a:gd name="T19" fmla="*/ 209171677 h 121"/>
                <a:gd name="T20" fmla="*/ 70564378 w 200"/>
                <a:gd name="T21" fmla="*/ 262095601 h 121"/>
                <a:gd name="T22" fmla="*/ 156249689 w 200"/>
                <a:gd name="T23" fmla="*/ 287297091 h 121"/>
                <a:gd name="T24" fmla="*/ 252015647 w 200"/>
                <a:gd name="T25" fmla="*/ 304937341 h 121"/>
                <a:gd name="T26" fmla="*/ 347781556 w 200"/>
                <a:gd name="T27" fmla="*/ 287297091 h 121"/>
                <a:gd name="T28" fmla="*/ 425907268 w 200"/>
                <a:gd name="T29" fmla="*/ 262095601 h 121"/>
                <a:gd name="T30" fmla="*/ 478829740 w 200"/>
                <a:gd name="T31" fmla="*/ 209171677 h 121"/>
                <a:gd name="T32" fmla="*/ 504031295 w 200"/>
                <a:gd name="T33" fmla="*/ 148688050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9"/>
                  </a:moveTo>
                  <a:lnTo>
                    <a:pt x="190" y="38"/>
                  </a:lnTo>
                  <a:lnTo>
                    <a:pt x="169" y="17"/>
                  </a:lnTo>
                  <a:lnTo>
                    <a:pt x="138" y="3"/>
                  </a:lnTo>
                  <a:lnTo>
                    <a:pt x="100" y="0"/>
                  </a:lnTo>
                  <a:lnTo>
                    <a:pt x="62" y="3"/>
                  </a:lnTo>
                  <a:lnTo>
                    <a:pt x="28" y="17"/>
                  </a:lnTo>
                  <a:lnTo>
                    <a:pt x="7" y="38"/>
                  </a:lnTo>
                  <a:lnTo>
                    <a:pt x="0" y="59"/>
                  </a:lnTo>
                  <a:lnTo>
                    <a:pt x="7" y="83"/>
                  </a:lnTo>
                  <a:lnTo>
                    <a:pt x="28" y="104"/>
                  </a:lnTo>
                  <a:lnTo>
                    <a:pt x="62" y="114"/>
                  </a:lnTo>
                  <a:lnTo>
                    <a:pt x="100" y="121"/>
                  </a:lnTo>
                  <a:lnTo>
                    <a:pt x="138" y="114"/>
                  </a:lnTo>
                  <a:lnTo>
                    <a:pt x="169" y="104"/>
                  </a:lnTo>
                  <a:lnTo>
                    <a:pt x="190" y="83"/>
                  </a:lnTo>
                  <a:lnTo>
                    <a:pt x="200" y="59"/>
                  </a:lnTo>
                  <a:close/>
                </a:path>
              </a:pathLst>
            </a:custGeom>
            <a:grpFill/>
            <a:ln w="12700">
              <a:solidFill>
                <a:srgbClr val="FF0000"/>
              </a:solidFill>
              <a:round/>
              <a:headEnd/>
              <a:tailEnd/>
            </a:ln>
          </p:spPr>
          <p:txBody>
            <a:bodyPr/>
            <a:lstStyle/>
            <a:p>
              <a:endParaRPr lang="en-US"/>
            </a:p>
          </p:txBody>
        </p:sp>
        <p:sp>
          <p:nvSpPr>
            <p:cNvPr id="253" name="Freeform 677"/>
            <p:cNvSpPr>
              <a:spLocks/>
            </p:cNvSpPr>
            <p:nvPr/>
          </p:nvSpPr>
          <p:spPr bwMode="auto">
            <a:xfrm>
              <a:off x="6899275" y="3687763"/>
              <a:ext cx="328613" cy="203200"/>
            </a:xfrm>
            <a:custGeom>
              <a:avLst/>
              <a:gdLst>
                <a:gd name="T0" fmla="*/ 478830473 w 207"/>
                <a:gd name="T1" fmla="*/ 113406233 h 128"/>
                <a:gd name="T2" fmla="*/ 486391745 w 207"/>
                <a:gd name="T3" fmla="*/ 113406233 h 128"/>
                <a:gd name="T4" fmla="*/ 433467605 w 207"/>
                <a:gd name="T5" fmla="*/ 63003107 h 128"/>
                <a:gd name="T6" fmla="*/ 355343360 w 207"/>
                <a:gd name="T7" fmla="*/ 27720924 h 128"/>
                <a:gd name="T8" fmla="*/ 355343360 w 207"/>
                <a:gd name="T9" fmla="*/ 27720924 h 128"/>
                <a:gd name="T10" fmla="*/ 259577305 w 207"/>
                <a:gd name="T11" fmla="*/ 17640298 h 128"/>
                <a:gd name="T12" fmla="*/ 163811201 w 207"/>
                <a:gd name="T13" fmla="*/ 27720924 h 128"/>
                <a:gd name="T14" fmla="*/ 173891838 w 207"/>
                <a:gd name="T15" fmla="*/ 27720924 h 128"/>
                <a:gd name="T16" fmla="*/ 85685442 w 207"/>
                <a:gd name="T17" fmla="*/ 63003107 h 128"/>
                <a:gd name="T18" fmla="*/ 35282243 w 207"/>
                <a:gd name="T19" fmla="*/ 113406233 h 128"/>
                <a:gd name="T20" fmla="*/ 35282243 w 207"/>
                <a:gd name="T21" fmla="*/ 113406233 h 128"/>
                <a:gd name="T22" fmla="*/ 17641915 w 207"/>
                <a:gd name="T23" fmla="*/ 158769024 h 128"/>
                <a:gd name="T24" fmla="*/ 35282243 w 207"/>
                <a:gd name="T25" fmla="*/ 219252795 h 128"/>
                <a:gd name="T26" fmla="*/ 35282243 w 207"/>
                <a:gd name="T27" fmla="*/ 219252795 h 128"/>
                <a:gd name="T28" fmla="*/ 85685442 w 207"/>
                <a:gd name="T29" fmla="*/ 262096224 h 128"/>
                <a:gd name="T30" fmla="*/ 173891838 w 207"/>
                <a:gd name="T31" fmla="*/ 287297775 h 128"/>
                <a:gd name="T32" fmla="*/ 163811201 w 207"/>
                <a:gd name="T33" fmla="*/ 287297775 h 128"/>
                <a:gd name="T34" fmla="*/ 259577305 w 207"/>
                <a:gd name="T35" fmla="*/ 304938066 h 128"/>
                <a:gd name="T36" fmla="*/ 355343360 w 207"/>
                <a:gd name="T37" fmla="*/ 287297775 h 128"/>
                <a:gd name="T38" fmla="*/ 355343360 w 207"/>
                <a:gd name="T39" fmla="*/ 287297775 h 128"/>
                <a:gd name="T40" fmla="*/ 433467605 w 207"/>
                <a:gd name="T41" fmla="*/ 272176844 h 128"/>
                <a:gd name="T42" fmla="*/ 486391745 w 207"/>
                <a:gd name="T43" fmla="*/ 219252795 h 128"/>
                <a:gd name="T44" fmla="*/ 478830473 w 207"/>
                <a:gd name="T45" fmla="*/ 219252795 h 128"/>
                <a:gd name="T46" fmla="*/ 504032067 w 207"/>
                <a:gd name="T47" fmla="*/ 158769024 h 128"/>
                <a:gd name="T48" fmla="*/ 521673976 w 207"/>
                <a:gd name="T49" fmla="*/ 166330283 h 128"/>
                <a:gd name="T50" fmla="*/ 496472382 w 207"/>
                <a:gd name="T51" fmla="*/ 226814054 h 128"/>
                <a:gd name="T52" fmla="*/ 443548243 w 207"/>
                <a:gd name="T53" fmla="*/ 279736516 h 128"/>
                <a:gd name="T54" fmla="*/ 443548243 w 207"/>
                <a:gd name="T55" fmla="*/ 279736516 h 128"/>
                <a:gd name="T56" fmla="*/ 365423997 w 207"/>
                <a:gd name="T57" fmla="*/ 304938066 h 128"/>
                <a:gd name="T58" fmla="*/ 259577305 w 207"/>
                <a:gd name="T59" fmla="*/ 322579945 h 128"/>
                <a:gd name="T60" fmla="*/ 259577305 w 207"/>
                <a:gd name="T61" fmla="*/ 322579945 h 128"/>
                <a:gd name="T62" fmla="*/ 163811201 w 207"/>
                <a:gd name="T63" fmla="*/ 304938066 h 128"/>
                <a:gd name="T64" fmla="*/ 78125758 w 207"/>
                <a:gd name="T65" fmla="*/ 279736516 h 128"/>
                <a:gd name="T66" fmla="*/ 78125758 w 207"/>
                <a:gd name="T67" fmla="*/ 279736516 h 128"/>
                <a:gd name="T68" fmla="*/ 25201600 w 207"/>
                <a:gd name="T69" fmla="*/ 226814054 h 128"/>
                <a:gd name="T70" fmla="*/ 0 w 207"/>
                <a:gd name="T71" fmla="*/ 166330283 h 128"/>
                <a:gd name="T72" fmla="*/ 0 w 207"/>
                <a:gd name="T73" fmla="*/ 158769024 h 128"/>
                <a:gd name="T74" fmla="*/ 17641915 w 207"/>
                <a:gd name="T75" fmla="*/ 105846562 h 128"/>
                <a:gd name="T76" fmla="*/ 78125758 w 207"/>
                <a:gd name="T77" fmla="*/ 52922487 h 128"/>
                <a:gd name="T78" fmla="*/ 78125758 w 207"/>
                <a:gd name="T79" fmla="*/ 45362803 h 128"/>
                <a:gd name="T80" fmla="*/ 163811201 w 207"/>
                <a:gd name="T81" fmla="*/ 10080623 h 128"/>
                <a:gd name="T82" fmla="*/ 259577305 w 207"/>
                <a:gd name="T83" fmla="*/ 0 h 128"/>
                <a:gd name="T84" fmla="*/ 259577305 w 207"/>
                <a:gd name="T85" fmla="*/ 0 h 128"/>
                <a:gd name="T86" fmla="*/ 355343360 w 207"/>
                <a:gd name="T87" fmla="*/ 10080623 h 128"/>
                <a:gd name="T88" fmla="*/ 443548243 w 207"/>
                <a:gd name="T89" fmla="*/ 45362803 h 128"/>
                <a:gd name="T90" fmla="*/ 443548243 w 207"/>
                <a:gd name="T91" fmla="*/ 52922487 h 128"/>
                <a:gd name="T92" fmla="*/ 496472382 w 207"/>
                <a:gd name="T93" fmla="*/ 105846562 h 128"/>
                <a:gd name="T94" fmla="*/ 521673976 w 207"/>
                <a:gd name="T95" fmla="*/ 158769024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3" y="45"/>
                  </a:lnTo>
                  <a:lnTo>
                    <a:pt x="172" y="25"/>
                  </a:lnTo>
                  <a:lnTo>
                    <a:pt x="141" y="11"/>
                  </a:lnTo>
                  <a:lnTo>
                    <a:pt x="103" y="7"/>
                  </a:lnTo>
                  <a:lnTo>
                    <a:pt x="65" y="11"/>
                  </a:lnTo>
                  <a:lnTo>
                    <a:pt x="69" y="11"/>
                  </a:lnTo>
                  <a:lnTo>
                    <a:pt x="34" y="25"/>
                  </a:lnTo>
                  <a:lnTo>
                    <a:pt x="14" y="45"/>
                  </a:lnTo>
                  <a:lnTo>
                    <a:pt x="7" y="66"/>
                  </a:lnTo>
                  <a:lnTo>
                    <a:pt x="7" y="63"/>
                  </a:lnTo>
                  <a:lnTo>
                    <a:pt x="14" y="87"/>
                  </a:lnTo>
                  <a:lnTo>
                    <a:pt x="34" y="108"/>
                  </a:lnTo>
                  <a:lnTo>
                    <a:pt x="34" y="104"/>
                  </a:lnTo>
                  <a:lnTo>
                    <a:pt x="69" y="114"/>
                  </a:lnTo>
                  <a:lnTo>
                    <a:pt x="65" y="114"/>
                  </a:lnTo>
                  <a:lnTo>
                    <a:pt x="103" y="121"/>
                  </a:lnTo>
                  <a:lnTo>
                    <a:pt x="141" y="114"/>
                  </a:lnTo>
                  <a:lnTo>
                    <a:pt x="172" y="104"/>
                  </a:lnTo>
                  <a:lnTo>
                    <a:pt x="172" y="108"/>
                  </a:lnTo>
                  <a:lnTo>
                    <a:pt x="193" y="87"/>
                  </a:lnTo>
                  <a:lnTo>
                    <a:pt x="190" y="87"/>
                  </a:lnTo>
                  <a:lnTo>
                    <a:pt x="200" y="63"/>
                  </a:lnTo>
                  <a:lnTo>
                    <a:pt x="207" y="66"/>
                  </a:lnTo>
                  <a:lnTo>
                    <a:pt x="197" y="90"/>
                  </a:lnTo>
                  <a:lnTo>
                    <a:pt x="176" y="111"/>
                  </a:lnTo>
                  <a:lnTo>
                    <a:pt x="145" y="121"/>
                  </a:lnTo>
                  <a:lnTo>
                    <a:pt x="141" y="121"/>
                  </a:lnTo>
                  <a:lnTo>
                    <a:pt x="103" y="128"/>
                  </a:lnTo>
                  <a:lnTo>
                    <a:pt x="65" y="121"/>
                  </a:lnTo>
                  <a:lnTo>
                    <a:pt x="31" y="111"/>
                  </a:lnTo>
                  <a:lnTo>
                    <a:pt x="10" y="90"/>
                  </a:lnTo>
                  <a:lnTo>
                    <a:pt x="7" y="90"/>
                  </a:lnTo>
                  <a:lnTo>
                    <a:pt x="0" y="66"/>
                  </a:lnTo>
                  <a:lnTo>
                    <a:pt x="0" y="63"/>
                  </a:lnTo>
                  <a:lnTo>
                    <a:pt x="7" y="42"/>
                  </a:lnTo>
                  <a:lnTo>
                    <a:pt x="10" y="42"/>
                  </a:lnTo>
                  <a:lnTo>
                    <a:pt x="31" y="21"/>
                  </a:lnTo>
                  <a:lnTo>
                    <a:pt x="31" y="18"/>
                  </a:lnTo>
                  <a:lnTo>
                    <a:pt x="65" y="4"/>
                  </a:lnTo>
                  <a:lnTo>
                    <a:pt x="103" y="0"/>
                  </a:lnTo>
                  <a:lnTo>
                    <a:pt x="141" y="4"/>
                  </a:lnTo>
                  <a:lnTo>
                    <a:pt x="145" y="4"/>
                  </a:lnTo>
                  <a:lnTo>
                    <a:pt x="176" y="18"/>
                  </a:lnTo>
                  <a:lnTo>
                    <a:pt x="176" y="21"/>
                  </a:lnTo>
                  <a:lnTo>
                    <a:pt x="197" y="42"/>
                  </a:lnTo>
                  <a:lnTo>
                    <a:pt x="207" y="63"/>
                  </a:lnTo>
                  <a:lnTo>
                    <a:pt x="200" y="66"/>
                  </a:lnTo>
                  <a:close/>
                </a:path>
              </a:pathLst>
            </a:custGeom>
            <a:grpFill/>
            <a:ln w="12700">
              <a:solidFill>
                <a:srgbClr val="FF0000"/>
              </a:solidFill>
              <a:round/>
              <a:headEnd/>
              <a:tailEnd/>
            </a:ln>
          </p:spPr>
          <p:txBody>
            <a:bodyPr/>
            <a:lstStyle/>
            <a:p>
              <a:endParaRPr lang="en-US"/>
            </a:p>
          </p:txBody>
        </p:sp>
        <p:sp>
          <p:nvSpPr>
            <p:cNvPr id="254" name="Freeform 678"/>
            <p:cNvSpPr>
              <a:spLocks/>
            </p:cNvSpPr>
            <p:nvPr/>
          </p:nvSpPr>
          <p:spPr bwMode="auto">
            <a:xfrm>
              <a:off x="7216775" y="3787775"/>
              <a:ext cx="11113" cy="4763"/>
            </a:xfrm>
            <a:custGeom>
              <a:avLst/>
              <a:gdLst>
                <a:gd name="T0" fmla="*/ 0 w 7"/>
                <a:gd name="T1" fmla="*/ 0 h 3"/>
                <a:gd name="T2" fmla="*/ 0 w 7"/>
                <a:gd name="T3" fmla="*/ 0 h 3"/>
                <a:gd name="T4" fmla="*/ 0 w 7"/>
                <a:gd name="T5" fmla="*/ 7562057 h 3"/>
                <a:gd name="T6" fmla="*/ 17642683 w 7"/>
                <a:gd name="T7" fmla="*/ 0 h 3"/>
                <a:gd name="T8" fmla="*/ 17642683 w 7"/>
                <a:gd name="T9" fmla="*/ 7562057 h 3"/>
                <a:gd name="T10" fmla="*/ 17642683 w 7"/>
                <a:gd name="T11" fmla="*/ 7562057 h 3"/>
                <a:gd name="T12" fmla="*/ 0 w 7"/>
                <a:gd name="T13" fmla="*/ 0 h 3"/>
                <a:gd name="T14" fmla="*/ 0 60000 65536"/>
                <a:gd name="T15" fmla="*/ 0 60000 65536"/>
                <a:gd name="T16" fmla="*/ 0 60000 65536"/>
                <a:gd name="T17" fmla="*/ 0 60000 65536"/>
                <a:gd name="T18" fmla="*/ 0 60000 65536"/>
                <a:gd name="T19" fmla="*/ 0 60000 65536"/>
                <a:gd name="T20" fmla="*/ 0 60000 65536"/>
                <a:gd name="T21" fmla="*/ 0 w 7"/>
                <a:gd name="T22" fmla="*/ 0 h 3"/>
                <a:gd name="T23" fmla="*/ 7 w 7"/>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3">
                  <a:moveTo>
                    <a:pt x="0" y="0"/>
                  </a:moveTo>
                  <a:lnTo>
                    <a:pt x="0" y="0"/>
                  </a:lnTo>
                  <a:lnTo>
                    <a:pt x="0" y="3"/>
                  </a:lnTo>
                  <a:lnTo>
                    <a:pt x="7" y="0"/>
                  </a:lnTo>
                  <a:lnTo>
                    <a:pt x="7" y="3"/>
                  </a:lnTo>
                  <a:lnTo>
                    <a:pt x="0" y="0"/>
                  </a:lnTo>
                  <a:close/>
                </a:path>
              </a:pathLst>
            </a:custGeom>
            <a:grpFill/>
            <a:ln w="12700">
              <a:solidFill>
                <a:srgbClr val="FF0000"/>
              </a:solidFill>
              <a:round/>
              <a:headEnd/>
              <a:tailEnd/>
            </a:ln>
          </p:spPr>
          <p:txBody>
            <a:bodyPr/>
            <a:lstStyle/>
            <a:p>
              <a:endParaRPr lang="en-US"/>
            </a:p>
          </p:txBody>
        </p:sp>
        <p:sp>
          <p:nvSpPr>
            <p:cNvPr id="255" name="Rectangle 679"/>
            <p:cNvSpPr>
              <a:spLocks noChangeArrowheads="1"/>
            </p:cNvSpPr>
            <p:nvPr/>
          </p:nvSpPr>
          <p:spPr bwMode="auto">
            <a:xfrm>
              <a:off x="6994525" y="3732213"/>
              <a:ext cx="169863" cy="122237"/>
            </a:xfrm>
            <a:prstGeom prst="rect">
              <a:avLst/>
            </a:prstGeom>
            <a:grpFill/>
            <a:ln w="12700">
              <a:solidFill>
                <a:srgbClr val="FF0000"/>
              </a:solidFill>
              <a:miter lim="800000"/>
              <a:headEnd/>
              <a:tailEnd/>
            </a:ln>
          </p:spPr>
          <p:txBody>
            <a:bodyPr wrap="none" lIns="0" tIns="0" rIns="0" bIns="0">
              <a:spAutoFit/>
            </a:bodyPr>
            <a:lstStyle/>
            <a:p>
              <a:r>
                <a:rPr lang="en-US" sz="800" dirty="0">
                  <a:solidFill>
                    <a:srgbClr val="000000"/>
                  </a:solidFill>
                  <a:latin typeface="Times" pitchFamily="18" charset="0"/>
                </a:rPr>
                <a:t>JFK</a:t>
              </a:r>
              <a:endParaRPr lang="en-US" dirty="0"/>
            </a:p>
          </p:txBody>
        </p:sp>
        <p:sp>
          <p:nvSpPr>
            <p:cNvPr id="256" name="Freeform 680"/>
            <p:cNvSpPr>
              <a:spLocks/>
            </p:cNvSpPr>
            <p:nvPr/>
          </p:nvSpPr>
          <p:spPr bwMode="auto">
            <a:xfrm>
              <a:off x="7216775" y="3051175"/>
              <a:ext cx="317500" cy="192088"/>
            </a:xfrm>
            <a:custGeom>
              <a:avLst/>
              <a:gdLst>
                <a:gd name="T0" fmla="*/ 504031295 w 200"/>
                <a:gd name="T1" fmla="*/ 148690412 h 121"/>
                <a:gd name="T2" fmla="*/ 478829740 w 200"/>
                <a:gd name="T3" fmla="*/ 95766187 h 121"/>
                <a:gd name="T4" fmla="*/ 425907268 w 200"/>
                <a:gd name="T5" fmla="*/ 45362932 h 121"/>
                <a:gd name="T6" fmla="*/ 347781556 w 200"/>
                <a:gd name="T7" fmla="*/ 10080652 h 121"/>
                <a:gd name="T8" fmla="*/ 252015647 w 200"/>
                <a:gd name="T9" fmla="*/ 0 h 121"/>
                <a:gd name="T10" fmla="*/ 156249689 w 200"/>
                <a:gd name="T11" fmla="*/ 10080652 h 121"/>
                <a:gd name="T12" fmla="*/ 70564378 w 200"/>
                <a:gd name="T13" fmla="*/ 45362932 h 121"/>
                <a:gd name="T14" fmla="*/ 17640301 w 200"/>
                <a:gd name="T15" fmla="*/ 95766187 h 121"/>
                <a:gd name="T16" fmla="*/ 0 w 200"/>
                <a:gd name="T17" fmla="*/ 148690412 h 121"/>
                <a:gd name="T18" fmla="*/ 17640301 w 200"/>
                <a:gd name="T19" fmla="*/ 209174353 h 121"/>
                <a:gd name="T20" fmla="*/ 70564378 w 200"/>
                <a:gd name="T21" fmla="*/ 262096965 h 121"/>
                <a:gd name="T22" fmla="*/ 156249689 w 200"/>
                <a:gd name="T23" fmla="*/ 287298587 h 121"/>
                <a:gd name="T24" fmla="*/ 252015647 w 200"/>
                <a:gd name="T25" fmla="*/ 304940516 h 121"/>
                <a:gd name="T26" fmla="*/ 347781556 w 200"/>
                <a:gd name="T27" fmla="*/ 287298587 h 121"/>
                <a:gd name="T28" fmla="*/ 425907268 w 200"/>
                <a:gd name="T29" fmla="*/ 262096965 h 121"/>
                <a:gd name="T30" fmla="*/ 478829740 w 200"/>
                <a:gd name="T31" fmla="*/ 209174353 h 121"/>
                <a:gd name="T32" fmla="*/ 504031295 w 200"/>
                <a:gd name="T33" fmla="*/ 148690412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9"/>
                  </a:moveTo>
                  <a:lnTo>
                    <a:pt x="190" y="38"/>
                  </a:lnTo>
                  <a:lnTo>
                    <a:pt x="169" y="18"/>
                  </a:lnTo>
                  <a:lnTo>
                    <a:pt x="138" y="4"/>
                  </a:lnTo>
                  <a:lnTo>
                    <a:pt x="100" y="0"/>
                  </a:lnTo>
                  <a:lnTo>
                    <a:pt x="62" y="4"/>
                  </a:lnTo>
                  <a:lnTo>
                    <a:pt x="28" y="18"/>
                  </a:lnTo>
                  <a:lnTo>
                    <a:pt x="7" y="38"/>
                  </a:lnTo>
                  <a:lnTo>
                    <a:pt x="0" y="59"/>
                  </a:lnTo>
                  <a:lnTo>
                    <a:pt x="7" y="83"/>
                  </a:lnTo>
                  <a:lnTo>
                    <a:pt x="28" y="104"/>
                  </a:lnTo>
                  <a:lnTo>
                    <a:pt x="62" y="114"/>
                  </a:lnTo>
                  <a:lnTo>
                    <a:pt x="100" y="121"/>
                  </a:lnTo>
                  <a:lnTo>
                    <a:pt x="138" y="114"/>
                  </a:lnTo>
                  <a:lnTo>
                    <a:pt x="169" y="104"/>
                  </a:lnTo>
                  <a:lnTo>
                    <a:pt x="190" y="83"/>
                  </a:lnTo>
                  <a:lnTo>
                    <a:pt x="200" y="59"/>
                  </a:lnTo>
                  <a:close/>
                </a:path>
              </a:pathLst>
            </a:custGeom>
            <a:grpFill/>
            <a:ln w="12700">
              <a:solidFill>
                <a:srgbClr val="FF0000"/>
              </a:solidFill>
              <a:round/>
              <a:headEnd/>
              <a:tailEnd/>
            </a:ln>
          </p:spPr>
          <p:txBody>
            <a:bodyPr/>
            <a:lstStyle/>
            <a:p>
              <a:endParaRPr lang="en-US"/>
            </a:p>
          </p:txBody>
        </p:sp>
        <p:sp>
          <p:nvSpPr>
            <p:cNvPr id="257" name="Freeform 681"/>
            <p:cNvSpPr>
              <a:spLocks/>
            </p:cNvSpPr>
            <p:nvPr/>
          </p:nvSpPr>
          <p:spPr bwMode="auto">
            <a:xfrm>
              <a:off x="7212013" y="3046413"/>
              <a:ext cx="328612" cy="203200"/>
            </a:xfrm>
            <a:custGeom>
              <a:avLst/>
              <a:gdLst>
                <a:gd name="T0" fmla="*/ 476308071 w 207"/>
                <a:gd name="T1" fmla="*/ 113406233 h 128"/>
                <a:gd name="T2" fmla="*/ 486388677 w 207"/>
                <a:gd name="T3" fmla="*/ 113406233 h 128"/>
                <a:gd name="T4" fmla="*/ 433466286 w 207"/>
                <a:gd name="T5" fmla="*/ 60483746 h 128"/>
                <a:gd name="T6" fmla="*/ 355340691 w 207"/>
                <a:gd name="T7" fmla="*/ 25201557 h 128"/>
                <a:gd name="T8" fmla="*/ 355340691 w 207"/>
                <a:gd name="T9" fmla="*/ 25201557 h 128"/>
                <a:gd name="T10" fmla="*/ 259574928 w 207"/>
                <a:gd name="T11" fmla="*/ 17640298 h 128"/>
                <a:gd name="T12" fmla="*/ 163809115 w 207"/>
                <a:gd name="T13" fmla="*/ 25201557 h 128"/>
                <a:gd name="T14" fmla="*/ 173889721 w 207"/>
                <a:gd name="T15" fmla="*/ 25201557 h 128"/>
                <a:gd name="T16" fmla="*/ 85685182 w 207"/>
                <a:gd name="T17" fmla="*/ 60483746 h 128"/>
                <a:gd name="T18" fmla="*/ 32761190 w 207"/>
                <a:gd name="T19" fmla="*/ 113406233 h 128"/>
                <a:gd name="T20" fmla="*/ 32761190 w 207"/>
                <a:gd name="T21" fmla="*/ 113406233 h 128"/>
                <a:gd name="T22" fmla="*/ 15120916 w 207"/>
                <a:gd name="T23" fmla="*/ 156249663 h 128"/>
                <a:gd name="T24" fmla="*/ 32761190 w 207"/>
                <a:gd name="T25" fmla="*/ 216733433 h 128"/>
                <a:gd name="T26" fmla="*/ 32761190 w 207"/>
                <a:gd name="T27" fmla="*/ 216733433 h 128"/>
                <a:gd name="T28" fmla="*/ 85685182 w 207"/>
                <a:gd name="T29" fmla="*/ 262096224 h 128"/>
                <a:gd name="T30" fmla="*/ 173889721 w 207"/>
                <a:gd name="T31" fmla="*/ 287297775 h 128"/>
                <a:gd name="T32" fmla="*/ 163809115 w 207"/>
                <a:gd name="T33" fmla="*/ 287297775 h 128"/>
                <a:gd name="T34" fmla="*/ 259574928 w 207"/>
                <a:gd name="T35" fmla="*/ 304938066 h 128"/>
                <a:gd name="T36" fmla="*/ 355340691 w 207"/>
                <a:gd name="T37" fmla="*/ 287297775 h 128"/>
                <a:gd name="T38" fmla="*/ 355340691 w 207"/>
                <a:gd name="T39" fmla="*/ 287297775 h 128"/>
                <a:gd name="T40" fmla="*/ 433466286 w 207"/>
                <a:gd name="T41" fmla="*/ 269655896 h 128"/>
                <a:gd name="T42" fmla="*/ 486388677 w 207"/>
                <a:gd name="T43" fmla="*/ 216733433 h 128"/>
                <a:gd name="T44" fmla="*/ 476308071 w 207"/>
                <a:gd name="T45" fmla="*/ 216733433 h 128"/>
                <a:gd name="T46" fmla="*/ 504030533 w 207"/>
                <a:gd name="T47" fmla="*/ 156249663 h 128"/>
                <a:gd name="T48" fmla="*/ 521670801 w 207"/>
                <a:gd name="T49" fmla="*/ 166330283 h 128"/>
                <a:gd name="T50" fmla="*/ 493949926 w 207"/>
                <a:gd name="T51" fmla="*/ 226814054 h 128"/>
                <a:gd name="T52" fmla="*/ 443546893 w 207"/>
                <a:gd name="T53" fmla="*/ 279736516 h 128"/>
                <a:gd name="T54" fmla="*/ 443546893 w 207"/>
                <a:gd name="T55" fmla="*/ 279736516 h 128"/>
                <a:gd name="T56" fmla="*/ 365421298 w 207"/>
                <a:gd name="T57" fmla="*/ 304938066 h 128"/>
                <a:gd name="T58" fmla="*/ 259574928 w 207"/>
                <a:gd name="T59" fmla="*/ 322579945 h 128"/>
                <a:gd name="T60" fmla="*/ 259574928 w 207"/>
                <a:gd name="T61" fmla="*/ 322579945 h 128"/>
                <a:gd name="T62" fmla="*/ 163809115 w 207"/>
                <a:gd name="T63" fmla="*/ 304938066 h 128"/>
                <a:gd name="T64" fmla="*/ 78123933 w 207"/>
                <a:gd name="T65" fmla="*/ 279736516 h 128"/>
                <a:gd name="T66" fmla="*/ 78123933 w 207"/>
                <a:gd name="T67" fmla="*/ 279736516 h 128"/>
                <a:gd name="T68" fmla="*/ 25201523 w 207"/>
                <a:gd name="T69" fmla="*/ 226814054 h 128"/>
                <a:gd name="T70" fmla="*/ 0 w 207"/>
                <a:gd name="T71" fmla="*/ 166330283 h 128"/>
                <a:gd name="T72" fmla="*/ 0 w 207"/>
                <a:gd name="T73" fmla="*/ 156249663 h 128"/>
                <a:gd name="T74" fmla="*/ 15120916 w 207"/>
                <a:gd name="T75" fmla="*/ 103325588 h 128"/>
                <a:gd name="T76" fmla="*/ 78123933 w 207"/>
                <a:gd name="T77" fmla="*/ 52922487 h 128"/>
                <a:gd name="T78" fmla="*/ 78123933 w 207"/>
                <a:gd name="T79" fmla="*/ 42841854 h 128"/>
                <a:gd name="T80" fmla="*/ 163809115 w 207"/>
                <a:gd name="T81" fmla="*/ 7559674 h 128"/>
                <a:gd name="T82" fmla="*/ 259574928 w 207"/>
                <a:gd name="T83" fmla="*/ 0 h 128"/>
                <a:gd name="T84" fmla="*/ 259574928 w 207"/>
                <a:gd name="T85" fmla="*/ 0 h 128"/>
                <a:gd name="T86" fmla="*/ 355340691 w 207"/>
                <a:gd name="T87" fmla="*/ 7559674 h 128"/>
                <a:gd name="T88" fmla="*/ 443546893 w 207"/>
                <a:gd name="T89" fmla="*/ 42841854 h 128"/>
                <a:gd name="T90" fmla="*/ 443546893 w 207"/>
                <a:gd name="T91" fmla="*/ 52922487 h 128"/>
                <a:gd name="T92" fmla="*/ 493949926 w 207"/>
                <a:gd name="T93" fmla="*/ 103325588 h 128"/>
                <a:gd name="T94" fmla="*/ 521670801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89" y="45"/>
                  </a:lnTo>
                  <a:lnTo>
                    <a:pt x="193" y="45"/>
                  </a:lnTo>
                  <a:lnTo>
                    <a:pt x="172" y="24"/>
                  </a:lnTo>
                  <a:lnTo>
                    <a:pt x="141" y="10"/>
                  </a:lnTo>
                  <a:lnTo>
                    <a:pt x="103" y="7"/>
                  </a:lnTo>
                  <a:lnTo>
                    <a:pt x="65" y="10"/>
                  </a:lnTo>
                  <a:lnTo>
                    <a:pt x="69" y="10"/>
                  </a:lnTo>
                  <a:lnTo>
                    <a:pt x="34" y="24"/>
                  </a:lnTo>
                  <a:lnTo>
                    <a:pt x="13" y="45"/>
                  </a:lnTo>
                  <a:lnTo>
                    <a:pt x="6" y="66"/>
                  </a:lnTo>
                  <a:lnTo>
                    <a:pt x="6" y="62"/>
                  </a:lnTo>
                  <a:lnTo>
                    <a:pt x="13" y="86"/>
                  </a:lnTo>
                  <a:lnTo>
                    <a:pt x="34" y="107"/>
                  </a:lnTo>
                  <a:lnTo>
                    <a:pt x="34" y="104"/>
                  </a:lnTo>
                  <a:lnTo>
                    <a:pt x="69" y="114"/>
                  </a:lnTo>
                  <a:lnTo>
                    <a:pt x="65" y="114"/>
                  </a:lnTo>
                  <a:lnTo>
                    <a:pt x="103" y="121"/>
                  </a:lnTo>
                  <a:lnTo>
                    <a:pt x="141" y="114"/>
                  </a:lnTo>
                  <a:lnTo>
                    <a:pt x="172" y="104"/>
                  </a:lnTo>
                  <a:lnTo>
                    <a:pt x="172" y="107"/>
                  </a:lnTo>
                  <a:lnTo>
                    <a:pt x="193" y="86"/>
                  </a:lnTo>
                  <a:lnTo>
                    <a:pt x="189" y="86"/>
                  </a:lnTo>
                  <a:lnTo>
                    <a:pt x="200" y="62"/>
                  </a:lnTo>
                  <a:lnTo>
                    <a:pt x="207" y="66"/>
                  </a:lnTo>
                  <a:lnTo>
                    <a:pt x="196" y="90"/>
                  </a:lnTo>
                  <a:lnTo>
                    <a:pt x="176" y="111"/>
                  </a:lnTo>
                  <a:lnTo>
                    <a:pt x="145" y="121"/>
                  </a:lnTo>
                  <a:lnTo>
                    <a:pt x="141" y="121"/>
                  </a:lnTo>
                  <a:lnTo>
                    <a:pt x="103" y="128"/>
                  </a:lnTo>
                  <a:lnTo>
                    <a:pt x="65" y="121"/>
                  </a:lnTo>
                  <a:lnTo>
                    <a:pt x="31" y="111"/>
                  </a:lnTo>
                  <a:lnTo>
                    <a:pt x="10" y="90"/>
                  </a:lnTo>
                  <a:lnTo>
                    <a:pt x="6" y="90"/>
                  </a:lnTo>
                  <a:lnTo>
                    <a:pt x="0" y="66"/>
                  </a:lnTo>
                  <a:lnTo>
                    <a:pt x="0" y="62"/>
                  </a:lnTo>
                  <a:lnTo>
                    <a:pt x="6" y="41"/>
                  </a:lnTo>
                  <a:lnTo>
                    <a:pt x="10" y="41"/>
                  </a:lnTo>
                  <a:lnTo>
                    <a:pt x="31" y="21"/>
                  </a:lnTo>
                  <a:lnTo>
                    <a:pt x="31" y="17"/>
                  </a:lnTo>
                  <a:lnTo>
                    <a:pt x="65" y="3"/>
                  </a:lnTo>
                  <a:lnTo>
                    <a:pt x="103" y="0"/>
                  </a:lnTo>
                  <a:lnTo>
                    <a:pt x="141" y="3"/>
                  </a:lnTo>
                  <a:lnTo>
                    <a:pt x="145" y="3"/>
                  </a:lnTo>
                  <a:lnTo>
                    <a:pt x="176" y="17"/>
                  </a:lnTo>
                  <a:lnTo>
                    <a:pt x="176" y="21"/>
                  </a:lnTo>
                  <a:lnTo>
                    <a:pt x="196" y="41"/>
                  </a:lnTo>
                  <a:lnTo>
                    <a:pt x="207" y="62"/>
                  </a:lnTo>
                  <a:lnTo>
                    <a:pt x="200" y="66"/>
                  </a:lnTo>
                  <a:close/>
                </a:path>
              </a:pathLst>
            </a:custGeom>
            <a:grpFill/>
            <a:ln w="12700">
              <a:solidFill>
                <a:srgbClr val="FF0000"/>
              </a:solidFill>
              <a:round/>
              <a:headEnd/>
              <a:tailEnd/>
            </a:ln>
          </p:spPr>
          <p:txBody>
            <a:bodyPr/>
            <a:lstStyle/>
            <a:p>
              <a:endParaRPr lang="en-US"/>
            </a:p>
          </p:txBody>
        </p:sp>
        <p:sp>
          <p:nvSpPr>
            <p:cNvPr id="258" name="Freeform 682"/>
            <p:cNvSpPr>
              <a:spLocks/>
            </p:cNvSpPr>
            <p:nvPr/>
          </p:nvSpPr>
          <p:spPr bwMode="auto">
            <a:xfrm>
              <a:off x="7529513" y="3144838"/>
              <a:ext cx="11112" cy="6350"/>
            </a:xfrm>
            <a:custGeom>
              <a:avLst/>
              <a:gdLst>
                <a:gd name="T0" fmla="*/ 0 w 7"/>
                <a:gd name="T1" fmla="*/ 0 h 4"/>
                <a:gd name="T2" fmla="*/ 0 w 7"/>
                <a:gd name="T3" fmla="*/ 0 h 4"/>
                <a:gd name="T4" fmla="*/ 0 w 7"/>
                <a:gd name="T5" fmla="*/ 10080623 h 4"/>
                <a:gd name="T6" fmla="*/ 17639508 w 7"/>
                <a:gd name="T7" fmla="*/ 0 h 4"/>
                <a:gd name="T8" fmla="*/ 17639508 w 7"/>
                <a:gd name="T9" fmla="*/ 10080623 h 4"/>
                <a:gd name="T10" fmla="*/ 17639508 w 7"/>
                <a:gd name="T11" fmla="*/ 10080623 h 4"/>
                <a:gd name="T12" fmla="*/ 0 w 7"/>
                <a:gd name="T13" fmla="*/ 0 h 4"/>
                <a:gd name="T14" fmla="*/ 0 60000 65536"/>
                <a:gd name="T15" fmla="*/ 0 60000 65536"/>
                <a:gd name="T16" fmla="*/ 0 60000 65536"/>
                <a:gd name="T17" fmla="*/ 0 60000 65536"/>
                <a:gd name="T18" fmla="*/ 0 60000 65536"/>
                <a:gd name="T19" fmla="*/ 0 60000 65536"/>
                <a:gd name="T20" fmla="*/ 0 60000 65536"/>
                <a:gd name="T21" fmla="*/ 0 w 7"/>
                <a:gd name="T22" fmla="*/ 0 h 4"/>
                <a:gd name="T23" fmla="*/ 7 w 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
                  <a:moveTo>
                    <a:pt x="0" y="0"/>
                  </a:moveTo>
                  <a:lnTo>
                    <a:pt x="0" y="0"/>
                  </a:lnTo>
                  <a:lnTo>
                    <a:pt x="0" y="4"/>
                  </a:lnTo>
                  <a:lnTo>
                    <a:pt x="7" y="0"/>
                  </a:lnTo>
                  <a:lnTo>
                    <a:pt x="7" y="4"/>
                  </a:lnTo>
                  <a:lnTo>
                    <a:pt x="0" y="0"/>
                  </a:lnTo>
                  <a:close/>
                </a:path>
              </a:pathLst>
            </a:custGeom>
            <a:grpFill/>
            <a:ln w="12700">
              <a:solidFill>
                <a:srgbClr val="FF0000"/>
              </a:solidFill>
              <a:round/>
              <a:headEnd/>
              <a:tailEnd/>
            </a:ln>
          </p:spPr>
          <p:txBody>
            <a:bodyPr/>
            <a:lstStyle/>
            <a:p>
              <a:endParaRPr lang="en-US"/>
            </a:p>
          </p:txBody>
        </p:sp>
        <p:sp>
          <p:nvSpPr>
            <p:cNvPr id="259" name="Rectangle 683"/>
            <p:cNvSpPr>
              <a:spLocks noChangeArrowheads="1"/>
            </p:cNvSpPr>
            <p:nvPr/>
          </p:nvSpPr>
          <p:spPr bwMode="auto">
            <a:xfrm>
              <a:off x="7304088" y="3090863"/>
              <a:ext cx="198437" cy="122237"/>
            </a:xfrm>
            <a:prstGeom prst="rect">
              <a:avLst/>
            </a:prstGeom>
            <a:grpFill/>
            <a:ln w="12700">
              <a:solidFill>
                <a:srgbClr val="FF0000"/>
              </a:solidFill>
              <a:miter lim="800000"/>
              <a:headEnd/>
              <a:tailEnd/>
            </a:ln>
          </p:spPr>
          <p:txBody>
            <a:bodyPr wrap="none" lIns="0" tIns="0" rIns="0" bIns="0">
              <a:spAutoFit/>
            </a:bodyPr>
            <a:lstStyle/>
            <a:p>
              <a:r>
                <a:rPr lang="en-US" sz="800" dirty="0">
                  <a:solidFill>
                    <a:srgbClr val="000000"/>
                  </a:solidFill>
                  <a:latin typeface="Times" pitchFamily="18" charset="0"/>
                </a:rPr>
                <a:t>BOS</a:t>
              </a:r>
              <a:endParaRPr lang="en-US" dirty="0"/>
            </a:p>
          </p:txBody>
        </p:sp>
        <p:sp>
          <p:nvSpPr>
            <p:cNvPr id="260" name="Freeform 684"/>
            <p:cNvSpPr>
              <a:spLocks/>
            </p:cNvSpPr>
            <p:nvPr/>
          </p:nvSpPr>
          <p:spPr bwMode="auto">
            <a:xfrm>
              <a:off x="6843713" y="4911725"/>
              <a:ext cx="317500" cy="192088"/>
            </a:xfrm>
            <a:custGeom>
              <a:avLst/>
              <a:gdLst>
                <a:gd name="T0" fmla="*/ 504031295 w 200"/>
                <a:gd name="T1" fmla="*/ 148690412 h 121"/>
                <a:gd name="T2" fmla="*/ 478829740 w 200"/>
                <a:gd name="T3" fmla="*/ 95766187 h 121"/>
                <a:gd name="T4" fmla="*/ 425907268 w 200"/>
                <a:gd name="T5" fmla="*/ 45362932 h 121"/>
                <a:gd name="T6" fmla="*/ 347781556 w 200"/>
                <a:gd name="T7" fmla="*/ 10080652 h 121"/>
                <a:gd name="T8" fmla="*/ 252015647 w 200"/>
                <a:gd name="T9" fmla="*/ 0 h 121"/>
                <a:gd name="T10" fmla="*/ 156249689 w 200"/>
                <a:gd name="T11" fmla="*/ 10080652 h 121"/>
                <a:gd name="T12" fmla="*/ 70564378 w 200"/>
                <a:gd name="T13" fmla="*/ 45362932 h 121"/>
                <a:gd name="T14" fmla="*/ 17640301 w 200"/>
                <a:gd name="T15" fmla="*/ 95766187 h 121"/>
                <a:gd name="T16" fmla="*/ 0 w 200"/>
                <a:gd name="T17" fmla="*/ 148690412 h 121"/>
                <a:gd name="T18" fmla="*/ 17640301 w 200"/>
                <a:gd name="T19" fmla="*/ 209174353 h 121"/>
                <a:gd name="T20" fmla="*/ 70564378 w 200"/>
                <a:gd name="T21" fmla="*/ 262096965 h 121"/>
                <a:gd name="T22" fmla="*/ 156249689 w 200"/>
                <a:gd name="T23" fmla="*/ 287298587 h 121"/>
                <a:gd name="T24" fmla="*/ 252015647 w 200"/>
                <a:gd name="T25" fmla="*/ 304940516 h 121"/>
                <a:gd name="T26" fmla="*/ 347781556 w 200"/>
                <a:gd name="T27" fmla="*/ 287298587 h 121"/>
                <a:gd name="T28" fmla="*/ 425907268 w 200"/>
                <a:gd name="T29" fmla="*/ 262096965 h 121"/>
                <a:gd name="T30" fmla="*/ 478829740 w 200"/>
                <a:gd name="T31" fmla="*/ 209174353 h 121"/>
                <a:gd name="T32" fmla="*/ 504031295 w 200"/>
                <a:gd name="T33" fmla="*/ 148690412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9"/>
                  </a:moveTo>
                  <a:lnTo>
                    <a:pt x="190" y="38"/>
                  </a:lnTo>
                  <a:lnTo>
                    <a:pt x="169" y="18"/>
                  </a:lnTo>
                  <a:lnTo>
                    <a:pt x="138" y="4"/>
                  </a:lnTo>
                  <a:lnTo>
                    <a:pt x="100" y="0"/>
                  </a:lnTo>
                  <a:lnTo>
                    <a:pt x="62" y="4"/>
                  </a:lnTo>
                  <a:lnTo>
                    <a:pt x="28" y="18"/>
                  </a:lnTo>
                  <a:lnTo>
                    <a:pt x="7" y="38"/>
                  </a:lnTo>
                  <a:lnTo>
                    <a:pt x="0" y="59"/>
                  </a:lnTo>
                  <a:lnTo>
                    <a:pt x="7" y="83"/>
                  </a:lnTo>
                  <a:lnTo>
                    <a:pt x="28" y="104"/>
                  </a:lnTo>
                  <a:lnTo>
                    <a:pt x="62" y="114"/>
                  </a:lnTo>
                  <a:lnTo>
                    <a:pt x="100" y="121"/>
                  </a:lnTo>
                  <a:lnTo>
                    <a:pt x="138" y="114"/>
                  </a:lnTo>
                  <a:lnTo>
                    <a:pt x="169" y="104"/>
                  </a:lnTo>
                  <a:lnTo>
                    <a:pt x="190" y="83"/>
                  </a:lnTo>
                  <a:lnTo>
                    <a:pt x="200" y="59"/>
                  </a:lnTo>
                  <a:close/>
                </a:path>
              </a:pathLst>
            </a:custGeom>
            <a:grpFill/>
            <a:ln w="12700">
              <a:solidFill>
                <a:srgbClr val="FF0000"/>
              </a:solidFill>
              <a:round/>
              <a:headEnd/>
              <a:tailEnd/>
            </a:ln>
          </p:spPr>
          <p:txBody>
            <a:bodyPr/>
            <a:lstStyle/>
            <a:p>
              <a:endParaRPr lang="en-US"/>
            </a:p>
          </p:txBody>
        </p:sp>
        <p:sp>
          <p:nvSpPr>
            <p:cNvPr id="261" name="Freeform 685"/>
            <p:cNvSpPr>
              <a:spLocks/>
            </p:cNvSpPr>
            <p:nvPr/>
          </p:nvSpPr>
          <p:spPr bwMode="auto">
            <a:xfrm>
              <a:off x="6838950" y="4906963"/>
              <a:ext cx="328613" cy="203200"/>
            </a:xfrm>
            <a:custGeom>
              <a:avLst/>
              <a:gdLst>
                <a:gd name="T0" fmla="*/ 478830473 w 207"/>
                <a:gd name="T1" fmla="*/ 113406233 h 128"/>
                <a:gd name="T2" fmla="*/ 486391745 w 207"/>
                <a:gd name="T3" fmla="*/ 113406233 h 128"/>
                <a:gd name="T4" fmla="*/ 433467605 w 207"/>
                <a:gd name="T5" fmla="*/ 60483746 h 128"/>
                <a:gd name="T6" fmla="*/ 355343360 w 207"/>
                <a:gd name="T7" fmla="*/ 25201557 h 128"/>
                <a:gd name="T8" fmla="*/ 355343360 w 207"/>
                <a:gd name="T9" fmla="*/ 25201557 h 128"/>
                <a:gd name="T10" fmla="*/ 259577305 w 207"/>
                <a:gd name="T11" fmla="*/ 17640298 h 128"/>
                <a:gd name="T12" fmla="*/ 163811201 w 207"/>
                <a:gd name="T13" fmla="*/ 25201557 h 128"/>
                <a:gd name="T14" fmla="*/ 173891838 w 207"/>
                <a:gd name="T15" fmla="*/ 25201557 h 128"/>
                <a:gd name="T16" fmla="*/ 85685442 w 207"/>
                <a:gd name="T17" fmla="*/ 60483746 h 128"/>
                <a:gd name="T18" fmla="*/ 35282243 w 207"/>
                <a:gd name="T19" fmla="*/ 113406233 h 128"/>
                <a:gd name="T20" fmla="*/ 35282243 w 207"/>
                <a:gd name="T21" fmla="*/ 113406233 h 128"/>
                <a:gd name="T22" fmla="*/ 17641915 w 207"/>
                <a:gd name="T23" fmla="*/ 156249663 h 128"/>
                <a:gd name="T24" fmla="*/ 35282243 w 207"/>
                <a:gd name="T25" fmla="*/ 216733433 h 128"/>
                <a:gd name="T26" fmla="*/ 35282243 w 207"/>
                <a:gd name="T27" fmla="*/ 216733433 h 128"/>
                <a:gd name="T28" fmla="*/ 85685442 w 207"/>
                <a:gd name="T29" fmla="*/ 262096224 h 128"/>
                <a:gd name="T30" fmla="*/ 173891838 w 207"/>
                <a:gd name="T31" fmla="*/ 287297775 h 128"/>
                <a:gd name="T32" fmla="*/ 163811201 w 207"/>
                <a:gd name="T33" fmla="*/ 287297775 h 128"/>
                <a:gd name="T34" fmla="*/ 259577305 w 207"/>
                <a:gd name="T35" fmla="*/ 304938066 h 128"/>
                <a:gd name="T36" fmla="*/ 355343360 w 207"/>
                <a:gd name="T37" fmla="*/ 287297775 h 128"/>
                <a:gd name="T38" fmla="*/ 355343360 w 207"/>
                <a:gd name="T39" fmla="*/ 287297775 h 128"/>
                <a:gd name="T40" fmla="*/ 433467605 w 207"/>
                <a:gd name="T41" fmla="*/ 269655896 h 128"/>
                <a:gd name="T42" fmla="*/ 486391745 w 207"/>
                <a:gd name="T43" fmla="*/ 216733433 h 128"/>
                <a:gd name="T44" fmla="*/ 478830473 w 207"/>
                <a:gd name="T45" fmla="*/ 216733433 h 128"/>
                <a:gd name="T46" fmla="*/ 504032067 w 207"/>
                <a:gd name="T47" fmla="*/ 156249663 h 128"/>
                <a:gd name="T48" fmla="*/ 521673976 w 207"/>
                <a:gd name="T49" fmla="*/ 166330283 h 128"/>
                <a:gd name="T50" fmla="*/ 496472382 w 207"/>
                <a:gd name="T51" fmla="*/ 226814054 h 128"/>
                <a:gd name="T52" fmla="*/ 443548243 w 207"/>
                <a:gd name="T53" fmla="*/ 277217155 h 128"/>
                <a:gd name="T54" fmla="*/ 443548243 w 207"/>
                <a:gd name="T55" fmla="*/ 277217155 h 128"/>
                <a:gd name="T56" fmla="*/ 365423997 w 207"/>
                <a:gd name="T57" fmla="*/ 304938066 h 128"/>
                <a:gd name="T58" fmla="*/ 259577305 w 207"/>
                <a:gd name="T59" fmla="*/ 322579945 h 128"/>
                <a:gd name="T60" fmla="*/ 259577305 w 207"/>
                <a:gd name="T61" fmla="*/ 322579945 h 128"/>
                <a:gd name="T62" fmla="*/ 163811201 w 207"/>
                <a:gd name="T63" fmla="*/ 304938066 h 128"/>
                <a:gd name="T64" fmla="*/ 78125758 w 207"/>
                <a:gd name="T65" fmla="*/ 277217155 h 128"/>
                <a:gd name="T66" fmla="*/ 78125758 w 207"/>
                <a:gd name="T67" fmla="*/ 277217155 h 128"/>
                <a:gd name="T68" fmla="*/ 25201600 w 207"/>
                <a:gd name="T69" fmla="*/ 226814054 h 128"/>
                <a:gd name="T70" fmla="*/ 0 w 207"/>
                <a:gd name="T71" fmla="*/ 166330283 h 128"/>
                <a:gd name="T72" fmla="*/ 0 w 207"/>
                <a:gd name="T73" fmla="*/ 156249663 h 128"/>
                <a:gd name="T74" fmla="*/ 17641915 w 207"/>
                <a:gd name="T75" fmla="*/ 103325588 h 128"/>
                <a:gd name="T76" fmla="*/ 78125758 w 207"/>
                <a:gd name="T77" fmla="*/ 52922487 h 128"/>
                <a:gd name="T78" fmla="*/ 78125758 w 207"/>
                <a:gd name="T79" fmla="*/ 42841854 h 128"/>
                <a:gd name="T80" fmla="*/ 163811201 w 207"/>
                <a:gd name="T81" fmla="*/ 7559674 h 128"/>
                <a:gd name="T82" fmla="*/ 259577305 w 207"/>
                <a:gd name="T83" fmla="*/ 0 h 128"/>
                <a:gd name="T84" fmla="*/ 259577305 w 207"/>
                <a:gd name="T85" fmla="*/ 0 h 128"/>
                <a:gd name="T86" fmla="*/ 355343360 w 207"/>
                <a:gd name="T87" fmla="*/ 7559674 h 128"/>
                <a:gd name="T88" fmla="*/ 443548243 w 207"/>
                <a:gd name="T89" fmla="*/ 42841854 h 128"/>
                <a:gd name="T90" fmla="*/ 443548243 w 207"/>
                <a:gd name="T91" fmla="*/ 52922487 h 128"/>
                <a:gd name="T92" fmla="*/ 496472382 w 207"/>
                <a:gd name="T93" fmla="*/ 103325588 h 128"/>
                <a:gd name="T94" fmla="*/ 521673976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3" y="45"/>
                  </a:lnTo>
                  <a:lnTo>
                    <a:pt x="172" y="24"/>
                  </a:lnTo>
                  <a:lnTo>
                    <a:pt x="141" y="10"/>
                  </a:lnTo>
                  <a:lnTo>
                    <a:pt x="103" y="7"/>
                  </a:lnTo>
                  <a:lnTo>
                    <a:pt x="65" y="10"/>
                  </a:lnTo>
                  <a:lnTo>
                    <a:pt x="69" y="10"/>
                  </a:lnTo>
                  <a:lnTo>
                    <a:pt x="34" y="24"/>
                  </a:lnTo>
                  <a:lnTo>
                    <a:pt x="14" y="45"/>
                  </a:lnTo>
                  <a:lnTo>
                    <a:pt x="7" y="66"/>
                  </a:lnTo>
                  <a:lnTo>
                    <a:pt x="7" y="62"/>
                  </a:lnTo>
                  <a:lnTo>
                    <a:pt x="14" y="86"/>
                  </a:lnTo>
                  <a:lnTo>
                    <a:pt x="34" y="107"/>
                  </a:lnTo>
                  <a:lnTo>
                    <a:pt x="34" y="104"/>
                  </a:lnTo>
                  <a:lnTo>
                    <a:pt x="69" y="114"/>
                  </a:lnTo>
                  <a:lnTo>
                    <a:pt x="65" y="114"/>
                  </a:lnTo>
                  <a:lnTo>
                    <a:pt x="103" y="121"/>
                  </a:lnTo>
                  <a:lnTo>
                    <a:pt x="141" y="114"/>
                  </a:lnTo>
                  <a:lnTo>
                    <a:pt x="172" y="104"/>
                  </a:lnTo>
                  <a:lnTo>
                    <a:pt x="172" y="107"/>
                  </a:lnTo>
                  <a:lnTo>
                    <a:pt x="193" y="86"/>
                  </a:lnTo>
                  <a:lnTo>
                    <a:pt x="190" y="86"/>
                  </a:lnTo>
                  <a:lnTo>
                    <a:pt x="200" y="62"/>
                  </a:lnTo>
                  <a:lnTo>
                    <a:pt x="207" y="66"/>
                  </a:lnTo>
                  <a:lnTo>
                    <a:pt x="197" y="90"/>
                  </a:lnTo>
                  <a:lnTo>
                    <a:pt x="176" y="110"/>
                  </a:lnTo>
                  <a:lnTo>
                    <a:pt x="145" y="121"/>
                  </a:lnTo>
                  <a:lnTo>
                    <a:pt x="141" y="121"/>
                  </a:lnTo>
                  <a:lnTo>
                    <a:pt x="103" y="128"/>
                  </a:lnTo>
                  <a:lnTo>
                    <a:pt x="65" y="121"/>
                  </a:lnTo>
                  <a:lnTo>
                    <a:pt x="31" y="110"/>
                  </a:lnTo>
                  <a:lnTo>
                    <a:pt x="10" y="90"/>
                  </a:lnTo>
                  <a:lnTo>
                    <a:pt x="7" y="90"/>
                  </a:lnTo>
                  <a:lnTo>
                    <a:pt x="0" y="66"/>
                  </a:lnTo>
                  <a:lnTo>
                    <a:pt x="0" y="62"/>
                  </a:lnTo>
                  <a:lnTo>
                    <a:pt x="7" y="41"/>
                  </a:lnTo>
                  <a:lnTo>
                    <a:pt x="10" y="41"/>
                  </a:lnTo>
                  <a:lnTo>
                    <a:pt x="31" y="21"/>
                  </a:lnTo>
                  <a:lnTo>
                    <a:pt x="31" y="17"/>
                  </a:lnTo>
                  <a:lnTo>
                    <a:pt x="65" y="3"/>
                  </a:lnTo>
                  <a:lnTo>
                    <a:pt x="103" y="0"/>
                  </a:lnTo>
                  <a:lnTo>
                    <a:pt x="141" y="3"/>
                  </a:lnTo>
                  <a:lnTo>
                    <a:pt x="145" y="3"/>
                  </a:lnTo>
                  <a:lnTo>
                    <a:pt x="176" y="17"/>
                  </a:lnTo>
                  <a:lnTo>
                    <a:pt x="176" y="21"/>
                  </a:lnTo>
                  <a:lnTo>
                    <a:pt x="197" y="41"/>
                  </a:lnTo>
                  <a:lnTo>
                    <a:pt x="207" y="62"/>
                  </a:lnTo>
                  <a:lnTo>
                    <a:pt x="200" y="66"/>
                  </a:lnTo>
                  <a:close/>
                </a:path>
              </a:pathLst>
            </a:custGeom>
            <a:grpFill/>
            <a:ln w="12700">
              <a:solidFill>
                <a:srgbClr val="FF0000"/>
              </a:solidFill>
              <a:round/>
              <a:headEnd/>
              <a:tailEnd/>
            </a:ln>
          </p:spPr>
          <p:txBody>
            <a:bodyPr/>
            <a:lstStyle/>
            <a:p>
              <a:endParaRPr lang="en-US"/>
            </a:p>
          </p:txBody>
        </p:sp>
        <p:sp>
          <p:nvSpPr>
            <p:cNvPr id="262" name="Freeform 686"/>
            <p:cNvSpPr>
              <a:spLocks/>
            </p:cNvSpPr>
            <p:nvPr/>
          </p:nvSpPr>
          <p:spPr bwMode="auto">
            <a:xfrm>
              <a:off x="7156450" y="5005388"/>
              <a:ext cx="11113" cy="6350"/>
            </a:xfrm>
            <a:custGeom>
              <a:avLst/>
              <a:gdLst>
                <a:gd name="T0" fmla="*/ 0 w 7"/>
                <a:gd name="T1" fmla="*/ 0 h 4"/>
                <a:gd name="T2" fmla="*/ 0 w 7"/>
                <a:gd name="T3" fmla="*/ 0 h 4"/>
                <a:gd name="T4" fmla="*/ 0 w 7"/>
                <a:gd name="T5" fmla="*/ 10080623 h 4"/>
                <a:gd name="T6" fmla="*/ 17642683 w 7"/>
                <a:gd name="T7" fmla="*/ 0 h 4"/>
                <a:gd name="T8" fmla="*/ 17642683 w 7"/>
                <a:gd name="T9" fmla="*/ 10080623 h 4"/>
                <a:gd name="T10" fmla="*/ 17642683 w 7"/>
                <a:gd name="T11" fmla="*/ 10080623 h 4"/>
                <a:gd name="T12" fmla="*/ 0 w 7"/>
                <a:gd name="T13" fmla="*/ 0 h 4"/>
                <a:gd name="T14" fmla="*/ 0 60000 65536"/>
                <a:gd name="T15" fmla="*/ 0 60000 65536"/>
                <a:gd name="T16" fmla="*/ 0 60000 65536"/>
                <a:gd name="T17" fmla="*/ 0 60000 65536"/>
                <a:gd name="T18" fmla="*/ 0 60000 65536"/>
                <a:gd name="T19" fmla="*/ 0 60000 65536"/>
                <a:gd name="T20" fmla="*/ 0 60000 65536"/>
                <a:gd name="T21" fmla="*/ 0 w 7"/>
                <a:gd name="T22" fmla="*/ 0 h 4"/>
                <a:gd name="T23" fmla="*/ 7 w 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
                  <a:moveTo>
                    <a:pt x="0" y="0"/>
                  </a:moveTo>
                  <a:lnTo>
                    <a:pt x="0" y="0"/>
                  </a:lnTo>
                  <a:lnTo>
                    <a:pt x="0" y="4"/>
                  </a:lnTo>
                  <a:lnTo>
                    <a:pt x="7" y="0"/>
                  </a:lnTo>
                  <a:lnTo>
                    <a:pt x="7" y="4"/>
                  </a:lnTo>
                  <a:lnTo>
                    <a:pt x="0" y="0"/>
                  </a:lnTo>
                  <a:close/>
                </a:path>
              </a:pathLst>
            </a:custGeom>
            <a:grpFill/>
            <a:ln w="12700">
              <a:solidFill>
                <a:srgbClr val="FF0000"/>
              </a:solidFill>
              <a:round/>
              <a:headEnd/>
              <a:tailEnd/>
            </a:ln>
          </p:spPr>
          <p:txBody>
            <a:bodyPr/>
            <a:lstStyle/>
            <a:p>
              <a:endParaRPr lang="en-US"/>
            </a:p>
          </p:txBody>
        </p:sp>
        <p:sp>
          <p:nvSpPr>
            <p:cNvPr id="263" name="Rectangle 687"/>
            <p:cNvSpPr>
              <a:spLocks noChangeArrowheads="1"/>
            </p:cNvSpPr>
            <p:nvPr/>
          </p:nvSpPr>
          <p:spPr bwMode="auto">
            <a:xfrm>
              <a:off x="6937375" y="4949825"/>
              <a:ext cx="19685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MIA</a:t>
              </a:r>
              <a:endParaRPr lang="en-US"/>
            </a:p>
          </p:txBody>
        </p:sp>
        <p:sp>
          <p:nvSpPr>
            <p:cNvPr id="264" name="Freeform 688"/>
            <p:cNvSpPr>
              <a:spLocks/>
            </p:cNvSpPr>
            <p:nvPr/>
          </p:nvSpPr>
          <p:spPr bwMode="auto">
            <a:xfrm>
              <a:off x="6092825" y="3475038"/>
              <a:ext cx="319088" cy="192087"/>
            </a:xfrm>
            <a:custGeom>
              <a:avLst/>
              <a:gdLst>
                <a:gd name="T0" fmla="*/ 506553038 w 201"/>
                <a:gd name="T1" fmla="*/ 146168695 h 121"/>
                <a:gd name="T2" fmla="*/ 478830491 w 201"/>
                <a:gd name="T3" fmla="*/ 95765689 h 121"/>
                <a:gd name="T4" fmla="*/ 425907936 w 201"/>
                <a:gd name="T5" fmla="*/ 42841753 h 121"/>
                <a:gd name="T6" fmla="*/ 347782101 w 201"/>
                <a:gd name="T7" fmla="*/ 7559657 h 121"/>
                <a:gd name="T8" fmla="*/ 252016043 w 201"/>
                <a:gd name="T9" fmla="*/ 0 h 121"/>
                <a:gd name="T10" fmla="*/ 156249935 w 201"/>
                <a:gd name="T11" fmla="*/ 7559657 h 121"/>
                <a:gd name="T12" fmla="*/ 70564489 w 201"/>
                <a:gd name="T13" fmla="*/ 42841753 h 121"/>
                <a:gd name="T14" fmla="*/ 17641916 w 201"/>
                <a:gd name="T15" fmla="*/ 95765689 h 121"/>
                <a:gd name="T16" fmla="*/ 0 w 201"/>
                <a:gd name="T17" fmla="*/ 146168695 h 121"/>
                <a:gd name="T18" fmla="*/ 17641916 w 201"/>
                <a:gd name="T19" fmla="*/ 209171677 h 121"/>
                <a:gd name="T20" fmla="*/ 70564489 w 201"/>
                <a:gd name="T21" fmla="*/ 259574658 h 121"/>
                <a:gd name="T22" fmla="*/ 156249935 w 201"/>
                <a:gd name="T23" fmla="*/ 287297091 h 121"/>
                <a:gd name="T24" fmla="*/ 252016043 w 201"/>
                <a:gd name="T25" fmla="*/ 304937341 h 121"/>
                <a:gd name="T26" fmla="*/ 347782101 w 201"/>
                <a:gd name="T27" fmla="*/ 287297091 h 121"/>
                <a:gd name="T28" fmla="*/ 425907936 w 201"/>
                <a:gd name="T29" fmla="*/ 259574658 h 121"/>
                <a:gd name="T30" fmla="*/ 478830491 w 201"/>
                <a:gd name="T31" fmla="*/ 209171677 h 121"/>
                <a:gd name="T32" fmla="*/ 506553038 w 201"/>
                <a:gd name="T33" fmla="*/ 146168695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21"/>
                <a:gd name="T53" fmla="*/ 201 w 201"/>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21">
                  <a:moveTo>
                    <a:pt x="201" y="58"/>
                  </a:moveTo>
                  <a:lnTo>
                    <a:pt x="190" y="38"/>
                  </a:lnTo>
                  <a:lnTo>
                    <a:pt x="169" y="17"/>
                  </a:lnTo>
                  <a:lnTo>
                    <a:pt x="138" y="3"/>
                  </a:lnTo>
                  <a:lnTo>
                    <a:pt x="100" y="0"/>
                  </a:lnTo>
                  <a:lnTo>
                    <a:pt x="62" y="3"/>
                  </a:lnTo>
                  <a:lnTo>
                    <a:pt x="28" y="17"/>
                  </a:lnTo>
                  <a:lnTo>
                    <a:pt x="7" y="38"/>
                  </a:lnTo>
                  <a:lnTo>
                    <a:pt x="0" y="58"/>
                  </a:lnTo>
                  <a:lnTo>
                    <a:pt x="7" y="83"/>
                  </a:lnTo>
                  <a:lnTo>
                    <a:pt x="28" y="103"/>
                  </a:lnTo>
                  <a:lnTo>
                    <a:pt x="62" y="114"/>
                  </a:lnTo>
                  <a:lnTo>
                    <a:pt x="100" y="121"/>
                  </a:lnTo>
                  <a:lnTo>
                    <a:pt x="138" y="114"/>
                  </a:lnTo>
                  <a:lnTo>
                    <a:pt x="169" y="103"/>
                  </a:lnTo>
                  <a:lnTo>
                    <a:pt x="190" y="83"/>
                  </a:lnTo>
                  <a:lnTo>
                    <a:pt x="201" y="58"/>
                  </a:lnTo>
                  <a:close/>
                </a:path>
              </a:pathLst>
            </a:custGeom>
            <a:grpFill/>
            <a:ln w="12700">
              <a:solidFill>
                <a:srgbClr val="FF0000"/>
              </a:solidFill>
              <a:round/>
              <a:headEnd/>
              <a:tailEnd/>
            </a:ln>
          </p:spPr>
          <p:txBody>
            <a:bodyPr/>
            <a:lstStyle/>
            <a:p>
              <a:endParaRPr lang="en-US"/>
            </a:p>
          </p:txBody>
        </p:sp>
        <p:sp>
          <p:nvSpPr>
            <p:cNvPr id="265" name="Freeform 689"/>
            <p:cNvSpPr>
              <a:spLocks/>
            </p:cNvSpPr>
            <p:nvPr/>
          </p:nvSpPr>
          <p:spPr bwMode="auto">
            <a:xfrm>
              <a:off x="6088063" y="3468688"/>
              <a:ext cx="328612" cy="203200"/>
            </a:xfrm>
            <a:custGeom>
              <a:avLst/>
              <a:gdLst>
                <a:gd name="T0" fmla="*/ 478829016 w 207"/>
                <a:gd name="T1" fmla="*/ 113406233 h 128"/>
                <a:gd name="T2" fmla="*/ 486388677 w 207"/>
                <a:gd name="T3" fmla="*/ 113406233 h 128"/>
                <a:gd name="T4" fmla="*/ 433466286 w 207"/>
                <a:gd name="T5" fmla="*/ 60483746 h 128"/>
                <a:gd name="T6" fmla="*/ 355340691 w 207"/>
                <a:gd name="T7" fmla="*/ 25201557 h 128"/>
                <a:gd name="T8" fmla="*/ 355340691 w 207"/>
                <a:gd name="T9" fmla="*/ 25201557 h 128"/>
                <a:gd name="T10" fmla="*/ 259574928 w 207"/>
                <a:gd name="T11" fmla="*/ 17640298 h 128"/>
                <a:gd name="T12" fmla="*/ 163809115 w 207"/>
                <a:gd name="T13" fmla="*/ 25201557 h 128"/>
                <a:gd name="T14" fmla="*/ 173889721 w 207"/>
                <a:gd name="T15" fmla="*/ 25201557 h 128"/>
                <a:gd name="T16" fmla="*/ 85685182 w 207"/>
                <a:gd name="T17" fmla="*/ 60483746 h 128"/>
                <a:gd name="T18" fmla="*/ 35282136 w 207"/>
                <a:gd name="T19" fmla="*/ 113406233 h 128"/>
                <a:gd name="T20" fmla="*/ 35282136 w 207"/>
                <a:gd name="T21" fmla="*/ 113406233 h 128"/>
                <a:gd name="T22" fmla="*/ 17640274 w 207"/>
                <a:gd name="T23" fmla="*/ 156249663 h 128"/>
                <a:gd name="T24" fmla="*/ 35282136 w 207"/>
                <a:gd name="T25" fmla="*/ 219252795 h 128"/>
                <a:gd name="T26" fmla="*/ 35282136 w 207"/>
                <a:gd name="T27" fmla="*/ 219252795 h 128"/>
                <a:gd name="T28" fmla="*/ 85685182 w 207"/>
                <a:gd name="T29" fmla="*/ 262096224 h 128"/>
                <a:gd name="T30" fmla="*/ 173889721 w 207"/>
                <a:gd name="T31" fmla="*/ 287297775 h 128"/>
                <a:gd name="T32" fmla="*/ 163809115 w 207"/>
                <a:gd name="T33" fmla="*/ 287297775 h 128"/>
                <a:gd name="T34" fmla="*/ 259574928 w 207"/>
                <a:gd name="T35" fmla="*/ 304938066 h 128"/>
                <a:gd name="T36" fmla="*/ 355340691 w 207"/>
                <a:gd name="T37" fmla="*/ 287297775 h 128"/>
                <a:gd name="T38" fmla="*/ 355340691 w 207"/>
                <a:gd name="T39" fmla="*/ 287297775 h 128"/>
                <a:gd name="T40" fmla="*/ 433466286 w 207"/>
                <a:gd name="T41" fmla="*/ 269655896 h 128"/>
                <a:gd name="T42" fmla="*/ 486388677 w 207"/>
                <a:gd name="T43" fmla="*/ 219252795 h 128"/>
                <a:gd name="T44" fmla="*/ 478829016 w 207"/>
                <a:gd name="T45" fmla="*/ 219252795 h 128"/>
                <a:gd name="T46" fmla="*/ 504030533 w 207"/>
                <a:gd name="T47" fmla="*/ 156249663 h 128"/>
                <a:gd name="T48" fmla="*/ 521670801 w 207"/>
                <a:gd name="T49" fmla="*/ 166330283 h 128"/>
                <a:gd name="T50" fmla="*/ 496469284 w 207"/>
                <a:gd name="T51" fmla="*/ 226814054 h 128"/>
                <a:gd name="T52" fmla="*/ 443546893 w 207"/>
                <a:gd name="T53" fmla="*/ 279736516 h 128"/>
                <a:gd name="T54" fmla="*/ 443546893 w 207"/>
                <a:gd name="T55" fmla="*/ 279736516 h 128"/>
                <a:gd name="T56" fmla="*/ 365421298 w 207"/>
                <a:gd name="T57" fmla="*/ 304938066 h 128"/>
                <a:gd name="T58" fmla="*/ 259574928 w 207"/>
                <a:gd name="T59" fmla="*/ 322579945 h 128"/>
                <a:gd name="T60" fmla="*/ 259574928 w 207"/>
                <a:gd name="T61" fmla="*/ 322579945 h 128"/>
                <a:gd name="T62" fmla="*/ 163809115 w 207"/>
                <a:gd name="T63" fmla="*/ 304938066 h 128"/>
                <a:gd name="T64" fmla="*/ 78123933 w 207"/>
                <a:gd name="T65" fmla="*/ 279736516 h 128"/>
                <a:gd name="T66" fmla="*/ 78123933 w 207"/>
                <a:gd name="T67" fmla="*/ 279736516 h 128"/>
                <a:gd name="T68" fmla="*/ 25201523 w 207"/>
                <a:gd name="T69" fmla="*/ 226814054 h 128"/>
                <a:gd name="T70" fmla="*/ 0 w 207"/>
                <a:gd name="T71" fmla="*/ 166330283 h 128"/>
                <a:gd name="T72" fmla="*/ 0 w 207"/>
                <a:gd name="T73" fmla="*/ 156249663 h 128"/>
                <a:gd name="T74" fmla="*/ 17640274 w 207"/>
                <a:gd name="T75" fmla="*/ 105846562 h 128"/>
                <a:gd name="T76" fmla="*/ 78123933 w 207"/>
                <a:gd name="T77" fmla="*/ 52922487 h 128"/>
                <a:gd name="T78" fmla="*/ 78123933 w 207"/>
                <a:gd name="T79" fmla="*/ 42841854 h 128"/>
                <a:gd name="T80" fmla="*/ 163809115 w 207"/>
                <a:gd name="T81" fmla="*/ 10080623 h 128"/>
                <a:gd name="T82" fmla="*/ 259574928 w 207"/>
                <a:gd name="T83" fmla="*/ 0 h 128"/>
                <a:gd name="T84" fmla="*/ 259574928 w 207"/>
                <a:gd name="T85" fmla="*/ 0 h 128"/>
                <a:gd name="T86" fmla="*/ 355340691 w 207"/>
                <a:gd name="T87" fmla="*/ 10080623 h 128"/>
                <a:gd name="T88" fmla="*/ 443546893 w 207"/>
                <a:gd name="T89" fmla="*/ 42841854 h 128"/>
                <a:gd name="T90" fmla="*/ 443546893 w 207"/>
                <a:gd name="T91" fmla="*/ 52922487 h 128"/>
                <a:gd name="T92" fmla="*/ 496469284 w 207"/>
                <a:gd name="T93" fmla="*/ 105846562 h 128"/>
                <a:gd name="T94" fmla="*/ 521670801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3" y="45"/>
                  </a:lnTo>
                  <a:lnTo>
                    <a:pt x="172" y="24"/>
                  </a:lnTo>
                  <a:lnTo>
                    <a:pt x="141" y="10"/>
                  </a:lnTo>
                  <a:lnTo>
                    <a:pt x="103" y="7"/>
                  </a:lnTo>
                  <a:lnTo>
                    <a:pt x="65" y="10"/>
                  </a:lnTo>
                  <a:lnTo>
                    <a:pt x="69" y="10"/>
                  </a:lnTo>
                  <a:lnTo>
                    <a:pt x="34" y="24"/>
                  </a:lnTo>
                  <a:lnTo>
                    <a:pt x="14" y="45"/>
                  </a:lnTo>
                  <a:lnTo>
                    <a:pt x="7" y="66"/>
                  </a:lnTo>
                  <a:lnTo>
                    <a:pt x="7" y="62"/>
                  </a:lnTo>
                  <a:lnTo>
                    <a:pt x="14" y="87"/>
                  </a:lnTo>
                  <a:lnTo>
                    <a:pt x="34" y="107"/>
                  </a:lnTo>
                  <a:lnTo>
                    <a:pt x="34" y="104"/>
                  </a:lnTo>
                  <a:lnTo>
                    <a:pt x="69" y="114"/>
                  </a:lnTo>
                  <a:lnTo>
                    <a:pt x="65" y="114"/>
                  </a:lnTo>
                  <a:lnTo>
                    <a:pt x="103" y="121"/>
                  </a:lnTo>
                  <a:lnTo>
                    <a:pt x="141" y="114"/>
                  </a:lnTo>
                  <a:lnTo>
                    <a:pt x="172" y="104"/>
                  </a:lnTo>
                  <a:lnTo>
                    <a:pt x="172" y="107"/>
                  </a:lnTo>
                  <a:lnTo>
                    <a:pt x="193" y="87"/>
                  </a:lnTo>
                  <a:lnTo>
                    <a:pt x="190" y="87"/>
                  </a:lnTo>
                  <a:lnTo>
                    <a:pt x="200" y="62"/>
                  </a:lnTo>
                  <a:lnTo>
                    <a:pt x="207" y="66"/>
                  </a:lnTo>
                  <a:lnTo>
                    <a:pt x="197" y="90"/>
                  </a:lnTo>
                  <a:lnTo>
                    <a:pt x="176" y="111"/>
                  </a:lnTo>
                  <a:lnTo>
                    <a:pt x="145" y="121"/>
                  </a:lnTo>
                  <a:lnTo>
                    <a:pt x="141" y="121"/>
                  </a:lnTo>
                  <a:lnTo>
                    <a:pt x="103" y="128"/>
                  </a:lnTo>
                  <a:lnTo>
                    <a:pt x="65" y="121"/>
                  </a:lnTo>
                  <a:lnTo>
                    <a:pt x="31" y="111"/>
                  </a:lnTo>
                  <a:lnTo>
                    <a:pt x="10" y="90"/>
                  </a:lnTo>
                  <a:lnTo>
                    <a:pt x="7" y="90"/>
                  </a:lnTo>
                  <a:lnTo>
                    <a:pt x="0" y="66"/>
                  </a:lnTo>
                  <a:lnTo>
                    <a:pt x="0" y="62"/>
                  </a:lnTo>
                  <a:lnTo>
                    <a:pt x="7" y="42"/>
                  </a:lnTo>
                  <a:lnTo>
                    <a:pt x="10" y="42"/>
                  </a:lnTo>
                  <a:lnTo>
                    <a:pt x="31" y="21"/>
                  </a:lnTo>
                  <a:lnTo>
                    <a:pt x="31" y="17"/>
                  </a:lnTo>
                  <a:lnTo>
                    <a:pt x="65" y="4"/>
                  </a:lnTo>
                  <a:lnTo>
                    <a:pt x="103" y="0"/>
                  </a:lnTo>
                  <a:lnTo>
                    <a:pt x="141" y="4"/>
                  </a:lnTo>
                  <a:lnTo>
                    <a:pt x="145" y="4"/>
                  </a:lnTo>
                  <a:lnTo>
                    <a:pt x="176" y="17"/>
                  </a:lnTo>
                  <a:lnTo>
                    <a:pt x="176" y="21"/>
                  </a:lnTo>
                  <a:lnTo>
                    <a:pt x="197" y="42"/>
                  </a:lnTo>
                  <a:lnTo>
                    <a:pt x="207" y="62"/>
                  </a:lnTo>
                  <a:lnTo>
                    <a:pt x="200" y="66"/>
                  </a:lnTo>
                  <a:close/>
                </a:path>
              </a:pathLst>
            </a:custGeom>
            <a:grpFill/>
            <a:ln w="12700">
              <a:solidFill>
                <a:srgbClr val="FF0000"/>
              </a:solidFill>
              <a:round/>
              <a:headEnd/>
              <a:tailEnd/>
            </a:ln>
          </p:spPr>
          <p:txBody>
            <a:bodyPr/>
            <a:lstStyle/>
            <a:p>
              <a:endParaRPr lang="en-US"/>
            </a:p>
          </p:txBody>
        </p:sp>
        <p:sp>
          <p:nvSpPr>
            <p:cNvPr id="266" name="Freeform 690"/>
            <p:cNvSpPr>
              <a:spLocks/>
            </p:cNvSpPr>
            <p:nvPr/>
          </p:nvSpPr>
          <p:spPr bwMode="auto">
            <a:xfrm>
              <a:off x="6405563" y="3567113"/>
              <a:ext cx="11112" cy="6350"/>
            </a:xfrm>
            <a:custGeom>
              <a:avLst/>
              <a:gdLst>
                <a:gd name="T0" fmla="*/ 0 w 7"/>
                <a:gd name="T1" fmla="*/ 0 h 4"/>
                <a:gd name="T2" fmla="*/ 0 w 7"/>
                <a:gd name="T3" fmla="*/ 0 h 4"/>
                <a:gd name="T4" fmla="*/ 0 w 7"/>
                <a:gd name="T5" fmla="*/ 10080623 h 4"/>
                <a:gd name="T6" fmla="*/ 17639508 w 7"/>
                <a:gd name="T7" fmla="*/ 0 h 4"/>
                <a:gd name="T8" fmla="*/ 17639508 w 7"/>
                <a:gd name="T9" fmla="*/ 10080623 h 4"/>
                <a:gd name="T10" fmla="*/ 17639508 w 7"/>
                <a:gd name="T11" fmla="*/ 10080623 h 4"/>
                <a:gd name="T12" fmla="*/ 0 w 7"/>
                <a:gd name="T13" fmla="*/ 0 h 4"/>
                <a:gd name="T14" fmla="*/ 0 60000 65536"/>
                <a:gd name="T15" fmla="*/ 0 60000 65536"/>
                <a:gd name="T16" fmla="*/ 0 60000 65536"/>
                <a:gd name="T17" fmla="*/ 0 60000 65536"/>
                <a:gd name="T18" fmla="*/ 0 60000 65536"/>
                <a:gd name="T19" fmla="*/ 0 60000 65536"/>
                <a:gd name="T20" fmla="*/ 0 60000 65536"/>
                <a:gd name="T21" fmla="*/ 0 w 7"/>
                <a:gd name="T22" fmla="*/ 0 h 4"/>
                <a:gd name="T23" fmla="*/ 7 w 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
                  <a:moveTo>
                    <a:pt x="0" y="0"/>
                  </a:moveTo>
                  <a:lnTo>
                    <a:pt x="0" y="0"/>
                  </a:lnTo>
                  <a:lnTo>
                    <a:pt x="0" y="4"/>
                  </a:lnTo>
                  <a:lnTo>
                    <a:pt x="7" y="0"/>
                  </a:lnTo>
                  <a:lnTo>
                    <a:pt x="7" y="4"/>
                  </a:lnTo>
                  <a:lnTo>
                    <a:pt x="0" y="0"/>
                  </a:lnTo>
                  <a:close/>
                </a:path>
              </a:pathLst>
            </a:custGeom>
            <a:grpFill/>
            <a:ln w="12700">
              <a:solidFill>
                <a:srgbClr val="FF0000"/>
              </a:solidFill>
              <a:round/>
              <a:headEnd/>
              <a:tailEnd/>
            </a:ln>
          </p:spPr>
          <p:txBody>
            <a:bodyPr/>
            <a:lstStyle/>
            <a:p>
              <a:endParaRPr lang="en-US"/>
            </a:p>
          </p:txBody>
        </p:sp>
        <p:sp>
          <p:nvSpPr>
            <p:cNvPr id="267" name="Rectangle 691"/>
            <p:cNvSpPr>
              <a:spLocks noChangeArrowheads="1"/>
            </p:cNvSpPr>
            <p:nvPr/>
          </p:nvSpPr>
          <p:spPr bwMode="auto">
            <a:xfrm>
              <a:off x="6173788" y="3513138"/>
              <a:ext cx="214312" cy="122237"/>
            </a:xfrm>
            <a:prstGeom prst="rect">
              <a:avLst/>
            </a:prstGeom>
            <a:grpFill/>
            <a:ln w="12700">
              <a:solidFill>
                <a:srgbClr val="FF0000"/>
              </a:solidFill>
              <a:miter lim="800000"/>
              <a:headEnd/>
              <a:tailEnd/>
            </a:ln>
          </p:spPr>
          <p:txBody>
            <a:bodyPr wrap="none" lIns="0" tIns="0" rIns="0" bIns="0">
              <a:spAutoFit/>
            </a:bodyPr>
            <a:lstStyle/>
            <a:p>
              <a:r>
                <a:rPr lang="en-US" sz="800" dirty="0">
                  <a:solidFill>
                    <a:srgbClr val="000000"/>
                  </a:solidFill>
                  <a:latin typeface="Times" pitchFamily="18" charset="0"/>
                </a:rPr>
                <a:t>ORD</a:t>
              </a:r>
              <a:endParaRPr lang="en-US" dirty="0"/>
            </a:p>
          </p:txBody>
        </p:sp>
        <p:sp>
          <p:nvSpPr>
            <p:cNvPr id="268" name="Freeform 692"/>
            <p:cNvSpPr>
              <a:spLocks/>
            </p:cNvSpPr>
            <p:nvPr/>
          </p:nvSpPr>
          <p:spPr bwMode="auto">
            <a:xfrm>
              <a:off x="4751388" y="4587875"/>
              <a:ext cx="317500" cy="192088"/>
            </a:xfrm>
            <a:custGeom>
              <a:avLst/>
              <a:gdLst>
                <a:gd name="T0" fmla="*/ 504031295 w 200"/>
                <a:gd name="T1" fmla="*/ 148690412 h 121"/>
                <a:gd name="T2" fmla="*/ 476310378 w 200"/>
                <a:gd name="T3" fmla="*/ 95766187 h 121"/>
                <a:gd name="T4" fmla="*/ 425907268 w 200"/>
                <a:gd name="T5" fmla="*/ 45362932 h 121"/>
                <a:gd name="T6" fmla="*/ 347781556 w 200"/>
                <a:gd name="T7" fmla="*/ 10080652 h 121"/>
                <a:gd name="T8" fmla="*/ 252015647 w 200"/>
                <a:gd name="T9" fmla="*/ 0 h 121"/>
                <a:gd name="T10" fmla="*/ 156249689 w 200"/>
                <a:gd name="T11" fmla="*/ 10080652 h 121"/>
                <a:gd name="T12" fmla="*/ 68043429 w 200"/>
                <a:gd name="T13" fmla="*/ 45362932 h 121"/>
                <a:gd name="T14" fmla="*/ 15120939 w 200"/>
                <a:gd name="T15" fmla="*/ 95766187 h 121"/>
                <a:gd name="T16" fmla="*/ 0 w 200"/>
                <a:gd name="T17" fmla="*/ 148690412 h 121"/>
                <a:gd name="T18" fmla="*/ 15120939 w 200"/>
                <a:gd name="T19" fmla="*/ 209174353 h 121"/>
                <a:gd name="T20" fmla="*/ 68043429 w 200"/>
                <a:gd name="T21" fmla="*/ 262096965 h 121"/>
                <a:gd name="T22" fmla="*/ 156249689 w 200"/>
                <a:gd name="T23" fmla="*/ 287298587 h 121"/>
                <a:gd name="T24" fmla="*/ 252015647 w 200"/>
                <a:gd name="T25" fmla="*/ 304940516 h 121"/>
                <a:gd name="T26" fmla="*/ 347781556 w 200"/>
                <a:gd name="T27" fmla="*/ 287298587 h 121"/>
                <a:gd name="T28" fmla="*/ 425907268 w 200"/>
                <a:gd name="T29" fmla="*/ 262096965 h 121"/>
                <a:gd name="T30" fmla="*/ 476310378 w 200"/>
                <a:gd name="T31" fmla="*/ 209174353 h 121"/>
                <a:gd name="T32" fmla="*/ 504031295 w 200"/>
                <a:gd name="T33" fmla="*/ 148690412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9"/>
                  </a:moveTo>
                  <a:lnTo>
                    <a:pt x="189" y="38"/>
                  </a:lnTo>
                  <a:lnTo>
                    <a:pt x="169" y="18"/>
                  </a:lnTo>
                  <a:lnTo>
                    <a:pt x="138" y="4"/>
                  </a:lnTo>
                  <a:lnTo>
                    <a:pt x="100" y="0"/>
                  </a:lnTo>
                  <a:lnTo>
                    <a:pt x="62" y="4"/>
                  </a:lnTo>
                  <a:lnTo>
                    <a:pt x="27" y="18"/>
                  </a:lnTo>
                  <a:lnTo>
                    <a:pt x="6" y="38"/>
                  </a:lnTo>
                  <a:lnTo>
                    <a:pt x="0" y="59"/>
                  </a:lnTo>
                  <a:lnTo>
                    <a:pt x="6" y="83"/>
                  </a:lnTo>
                  <a:lnTo>
                    <a:pt x="27" y="104"/>
                  </a:lnTo>
                  <a:lnTo>
                    <a:pt x="62" y="114"/>
                  </a:lnTo>
                  <a:lnTo>
                    <a:pt x="100" y="121"/>
                  </a:lnTo>
                  <a:lnTo>
                    <a:pt x="138" y="114"/>
                  </a:lnTo>
                  <a:lnTo>
                    <a:pt x="169" y="104"/>
                  </a:lnTo>
                  <a:lnTo>
                    <a:pt x="189" y="83"/>
                  </a:lnTo>
                  <a:lnTo>
                    <a:pt x="200" y="59"/>
                  </a:lnTo>
                  <a:close/>
                </a:path>
              </a:pathLst>
            </a:custGeom>
            <a:grpFill/>
            <a:ln w="12700">
              <a:solidFill>
                <a:srgbClr val="FF0000"/>
              </a:solidFill>
              <a:round/>
              <a:headEnd/>
              <a:tailEnd/>
            </a:ln>
          </p:spPr>
          <p:txBody>
            <a:bodyPr/>
            <a:lstStyle/>
            <a:p>
              <a:endParaRPr lang="en-US"/>
            </a:p>
          </p:txBody>
        </p:sp>
        <p:sp>
          <p:nvSpPr>
            <p:cNvPr id="269" name="Freeform 693"/>
            <p:cNvSpPr>
              <a:spLocks/>
            </p:cNvSpPr>
            <p:nvPr/>
          </p:nvSpPr>
          <p:spPr bwMode="auto">
            <a:xfrm>
              <a:off x="4745038" y="4583113"/>
              <a:ext cx="328612" cy="203200"/>
            </a:xfrm>
            <a:custGeom>
              <a:avLst/>
              <a:gdLst>
                <a:gd name="T0" fmla="*/ 478829016 w 207"/>
                <a:gd name="T1" fmla="*/ 113406233 h 128"/>
                <a:gd name="T2" fmla="*/ 486388677 w 207"/>
                <a:gd name="T3" fmla="*/ 113406233 h 128"/>
                <a:gd name="T4" fmla="*/ 435985644 w 207"/>
                <a:gd name="T5" fmla="*/ 60483746 h 128"/>
                <a:gd name="T6" fmla="*/ 357861637 w 207"/>
                <a:gd name="T7" fmla="*/ 25201557 h 128"/>
                <a:gd name="T8" fmla="*/ 357861637 w 207"/>
                <a:gd name="T9" fmla="*/ 25201557 h 128"/>
                <a:gd name="T10" fmla="*/ 262095873 w 207"/>
                <a:gd name="T11" fmla="*/ 17640298 h 128"/>
                <a:gd name="T12" fmla="*/ 166330060 w 207"/>
                <a:gd name="T13" fmla="*/ 25201557 h 128"/>
                <a:gd name="T14" fmla="*/ 173889721 w 207"/>
                <a:gd name="T15" fmla="*/ 25201557 h 128"/>
                <a:gd name="T16" fmla="*/ 88204540 w 207"/>
                <a:gd name="T17" fmla="*/ 60483746 h 128"/>
                <a:gd name="T18" fmla="*/ 35282136 w 207"/>
                <a:gd name="T19" fmla="*/ 113406233 h 128"/>
                <a:gd name="T20" fmla="*/ 35282136 w 207"/>
                <a:gd name="T21" fmla="*/ 113406233 h 128"/>
                <a:gd name="T22" fmla="*/ 17640274 w 207"/>
                <a:gd name="T23" fmla="*/ 156249663 h 128"/>
                <a:gd name="T24" fmla="*/ 35282136 w 207"/>
                <a:gd name="T25" fmla="*/ 216733433 h 128"/>
                <a:gd name="T26" fmla="*/ 35282136 w 207"/>
                <a:gd name="T27" fmla="*/ 216733433 h 128"/>
                <a:gd name="T28" fmla="*/ 88204540 w 207"/>
                <a:gd name="T29" fmla="*/ 262096224 h 128"/>
                <a:gd name="T30" fmla="*/ 173889721 w 207"/>
                <a:gd name="T31" fmla="*/ 287297775 h 128"/>
                <a:gd name="T32" fmla="*/ 166330060 w 207"/>
                <a:gd name="T33" fmla="*/ 287297775 h 128"/>
                <a:gd name="T34" fmla="*/ 262095873 w 207"/>
                <a:gd name="T35" fmla="*/ 304938066 h 128"/>
                <a:gd name="T36" fmla="*/ 357861637 w 207"/>
                <a:gd name="T37" fmla="*/ 287297775 h 128"/>
                <a:gd name="T38" fmla="*/ 357861637 w 207"/>
                <a:gd name="T39" fmla="*/ 287297775 h 128"/>
                <a:gd name="T40" fmla="*/ 435985644 w 207"/>
                <a:gd name="T41" fmla="*/ 269655896 h 128"/>
                <a:gd name="T42" fmla="*/ 486388677 w 207"/>
                <a:gd name="T43" fmla="*/ 216733433 h 128"/>
                <a:gd name="T44" fmla="*/ 478829016 w 207"/>
                <a:gd name="T45" fmla="*/ 216733433 h 128"/>
                <a:gd name="T46" fmla="*/ 504030533 w 207"/>
                <a:gd name="T47" fmla="*/ 156249663 h 128"/>
                <a:gd name="T48" fmla="*/ 521670801 w 207"/>
                <a:gd name="T49" fmla="*/ 166330283 h 128"/>
                <a:gd name="T50" fmla="*/ 496469284 w 207"/>
                <a:gd name="T51" fmla="*/ 226814054 h 128"/>
                <a:gd name="T52" fmla="*/ 443546893 w 207"/>
                <a:gd name="T53" fmla="*/ 277217155 h 128"/>
                <a:gd name="T54" fmla="*/ 443546893 w 207"/>
                <a:gd name="T55" fmla="*/ 277217155 h 128"/>
                <a:gd name="T56" fmla="*/ 365421298 w 207"/>
                <a:gd name="T57" fmla="*/ 304938066 h 128"/>
                <a:gd name="T58" fmla="*/ 262095873 w 207"/>
                <a:gd name="T59" fmla="*/ 322579945 h 128"/>
                <a:gd name="T60" fmla="*/ 262095873 w 207"/>
                <a:gd name="T61" fmla="*/ 322579945 h 128"/>
                <a:gd name="T62" fmla="*/ 166330060 w 207"/>
                <a:gd name="T63" fmla="*/ 304938066 h 128"/>
                <a:gd name="T64" fmla="*/ 78123933 w 207"/>
                <a:gd name="T65" fmla="*/ 277217155 h 128"/>
                <a:gd name="T66" fmla="*/ 78123933 w 207"/>
                <a:gd name="T67" fmla="*/ 277217155 h 128"/>
                <a:gd name="T68" fmla="*/ 25201523 w 207"/>
                <a:gd name="T69" fmla="*/ 226814054 h 128"/>
                <a:gd name="T70" fmla="*/ 0 w 207"/>
                <a:gd name="T71" fmla="*/ 166330283 h 128"/>
                <a:gd name="T72" fmla="*/ 0 w 207"/>
                <a:gd name="T73" fmla="*/ 156249663 h 128"/>
                <a:gd name="T74" fmla="*/ 17640274 w 207"/>
                <a:gd name="T75" fmla="*/ 103325588 h 128"/>
                <a:gd name="T76" fmla="*/ 78123933 w 207"/>
                <a:gd name="T77" fmla="*/ 52922487 h 128"/>
                <a:gd name="T78" fmla="*/ 78123933 w 207"/>
                <a:gd name="T79" fmla="*/ 42841854 h 128"/>
                <a:gd name="T80" fmla="*/ 166330060 w 207"/>
                <a:gd name="T81" fmla="*/ 7559674 h 128"/>
                <a:gd name="T82" fmla="*/ 262095873 w 207"/>
                <a:gd name="T83" fmla="*/ 0 h 128"/>
                <a:gd name="T84" fmla="*/ 262095873 w 207"/>
                <a:gd name="T85" fmla="*/ 0 h 128"/>
                <a:gd name="T86" fmla="*/ 357861637 w 207"/>
                <a:gd name="T87" fmla="*/ 7559674 h 128"/>
                <a:gd name="T88" fmla="*/ 443546893 w 207"/>
                <a:gd name="T89" fmla="*/ 42841854 h 128"/>
                <a:gd name="T90" fmla="*/ 443546893 w 207"/>
                <a:gd name="T91" fmla="*/ 52922487 h 128"/>
                <a:gd name="T92" fmla="*/ 496469284 w 207"/>
                <a:gd name="T93" fmla="*/ 103325588 h 128"/>
                <a:gd name="T94" fmla="*/ 521670801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3" y="45"/>
                  </a:lnTo>
                  <a:lnTo>
                    <a:pt x="173" y="24"/>
                  </a:lnTo>
                  <a:lnTo>
                    <a:pt x="142" y="10"/>
                  </a:lnTo>
                  <a:lnTo>
                    <a:pt x="104" y="7"/>
                  </a:lnTo>
                  <a:lnTo>
                    <a:pt x="66" y="10"/>
                  </a:lnTo>
                  <a:lnTo>
                    <a:pt x="69" y="10"/>
                  </a:lnTo>
                  <a:lnTo>
                    <a:pt x="35" y="24"/>
                  </a:lnTo>
                  <a:lnTo>
                    <a:pt x="14" y="45"/>
                  </a:lnTo>
                  <a:lnTo>
                    <a:pt x="7" y="66"/>
                  </a:lnTo>
                  <a:lnTo>
                    <a:pt x="7" y="62"/>
                  </a:lnTo>
                  <a:lnTo>
                    <a:pt x="14" y="86"/>
                  </a:lnTo>
                  <a:lnTo>
                    <a:pt x="35" y="107"/>
                  </a:lnTo>
                  <a:lnTo>
                    <a:pt x="35" y="104"/>
                  </a:lnTo>
                  <a:lnTo>
                    <a:pt x="69" y="114"/>
                  </a:lnTo>
                  <a:lnTo>
                    <a:pt x="66" y="114"/>
                  </a:lnTo>
                  <a:lnTo>
                    <a:pt x="104" y="121"/>
                  </a:lnTo>
                  <a:lnTo>
                    <a:pt x="142" y="114"/>
                  </a:lnTo>
                  <a:lnTo>
                    <a:pt x="173" y="104"/>
                  </a:lnTo>
                  <a:lnTo>
                    <a:pt x="173" y="107"/>
                  </a:lnTo>
                  <a:lnTo>
                    <a:pt x="193" y="86"/>
                  </a:lnTo>
                  <a:lnTo>
                    <a:pt x="190" y="86"/>
                  </a:lnTo>
                  <a:lnTo>
                    <a:pt x="200" y="62"/>
                  </a:lnTo>
                  <a:lnTo>
                    <a:pt x="207" y="66"/>
                  </a:lnTo>
                  <a:lnTo>
                    <a:pt x="197" y="90"/>
                  </a:lnTo>
                  <a:lnTo>
                    <a:pt x="176" y="110"/>
                  </a:lnTo>
                  <a:lnTo>
                    <a:pt x="145" y="121"/>
                  </a:lnTo>
                  <a:lnTo>
                    <a:pt x="142" y="121"/>
                  </a:lnTo>
                  <a:lnTo>
                    <a:pt x="104" y="128"/>
                  </a:lnTo>
                  <a:lnTo>
                    <a:pt x="66" y="121"/>
                  </a:lnTo>
                  <a:lnTo>
                    <a:pt x="31" y="110"/>
                  </a:lnTo>
                  <a:lnTo>
                    <a:pt x="10" y="90"/>
                  </a:lnTo>
                  <a:lnTo>
                    <a:pt x="7" y="90"/>
                  </a:lnTo>
                  <a:lnTo>
                    <a:pt x="0" y="66"/>
                  </a:lnTo>
                  <a:lnTo>
                    <a:pt x="0" y="62"/>
                  </a:lnTo>
                  <a:lnTo>
                    <a:pt x="7" y="41"/>
                  </a:lnTo>
                  <a:lnTo>
                    <a:pt x="10" y="41"/>
                  </a:lnTo>
                  <a:lnTo>
                    <a:pt x="31" y="21"/>
                  </a:lnTo>
                  <a:lnTo>
                    <a:pt x="31" y="17"/>
                  </a:lnTo>
                  <a:lnTo>
                    <a:pt x="66" y="3"/>
                  </a:lnTo>
                  <a:lnTo>
                    <a:pt x="104" y="0"/>
                  </a:lnTo>
                  <a:lnTo>
                    <a:pt x="142" y="3"/>
                  </a:lnTo>
                  <a:lnTo>
                    <a:pt x="145" y="3"/>
                  </a:lnTo>
                  <a:lnTo>
                    <a:pt x="176" y="17"/>
                  </a:lnTo>
                  <a:lnTo>
                    <a:pt x="176" y="21"/>
                  </a:lnTo>
                  <a:lnTo>
                    <a:pt x="197" y="41"/>
                  </a:lnTo>
                  <a:lnTo>
                    <a:pt x="207" y="62"/>
                  </a:lnTo>
                  <a:lnTo>
                    <a:pt x="200" y="66"/>
                  </a:lnTo>
                  <a:close/>
                </a:path>
              </a:pathLst>
            </a:custGeom>
            <a:grpFill/>
            <a:ln w="12700">
              <a:solidFill>
                <a:srgbClr val="FF0000"/>
              </a:solidFill>
              <a:round/>
              <a:headEnd/>
              <a:tailEnd/>
            </a:ln>
          </p:spPr>
          <p:txBody>
            <a:bodyPr/>
            <a:lstStyle/>
            <a:p>
              <a:endParaRPr lang="en-US"/>
            </a:p>
          </p:txBody>
        </p:sp>
        <p:sp>
          <p:nvSpPr>
            <p:cNvPr id="270" name="Freeform 694"/>
            <p:cNvSpPr>
              <a:spLocks/>
            </p:cNvSpPr>
            <p:nvPr/>
          </p:nvSpPr>
          <p:spPr bwMode="auto">
            <a:xfrm>
              <a:off x="5062538" y="4681538"/>
              <a:ext cx="11112" cy="6350"/>
            </a:xfrm>
            <a:custGeom>
              <a:avLst/>
              <a:gdLst>
                <a:gd name="T0" fmla="*/ 0 w 7"/>
                <a:gd name="T1" fmla="*/ 0 h 4"/>
                <a:gd name="T2" fmla="*/ 0 w 7"/>
                <a:gd name="T3" fmla="*/ 0 h 4"/>
                <a:gd name="T4" fmla="*/ 0 w 7"/>
                <a:gd name="T5" fmla="*/ 10080623 h 4"/>
                <a:gd name="T6" fmla="*/ 17639508 w 7"/>
                <a:gd name="T7" fmla="*/ 0 h 4"/>
                <a:gd name="T8" fmla="*/ 17639508 w 7"/>
                <a:gd name="T9" fmla="*/ 10080623 h 4"/>
                <a:gd name="T10" fmla="*/ 17639508 w 7"/>
                <a:gd name="T11" fmla="*/ 10080623 h 4"/>
                <a:gd name="T12" fmla="*/ 0 w 7"/>
                <a:gd name="T13" fmla="*/ 0 h 4"/>
                <a:gd name="T14" fmla="*/ 0 60000 65536"/>
                <a:gd name="T15" fmla="*/ 0 60000 65536"/>
                <a:gd name="T16" fmla="*/ 0 60000 65536"/>
                <a:gd name="T17" fmla="*/ 0 60000 65536"/>
                <a:gd name="T18" fmla="*/ 0 60000 65536"/>
                <a:gd name="T19" fmla="*/ 0 60000 65536"/>
                <a:gd name="T20" fmla="*/ 0 60000 65536"/>
                <a:gd name="T21" fmla="*/ 0 w 7"/>
                <a:gd name="T22" fmla="*/ 0 h 4"/>
                <a:gd name="T23" fmla="*/ 7 w 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
                  <a:moveTo>
                    <a:pt x="0" y="0"/>
                  </a:moveTo>
                  <a:lnTo>
                    <a:pt x="0" y="0"/>
                  </a:lnTo>
                  <a:lnTo>
                    <a:pt x="0" y="4"/>
                  </a:lnTo>
                  <a:lnTo>
                    <a:pt x="7" y="0"/>
                  </a:lnTo>
                  <a:lnTo>
                    <a:pt x="7" y="4"/>
                  </a:lnTo>
                  <a:lnTo>
                    <a:pt x="0" y="0"/>
                  </a:lnTo>
                  <a:close/>
                </a:path>
              </a:pathLst>
            </a:custGeom>
            <a:grpFill/>
            <a:ln w="12700">
              <a:solidFill>
                <a:srgbClr val="FF0000"/>
              </a:solidFill>
              <a:round/>
              <a:headEnd/>
              <a:tailEnd/>
            </a:ln>
          </p:spPr>
          <p:txBody>
            <a:bodyPr/>
            <a:lstStyle/>
            <a:p>
              <a:endParaRPr lang="en-US"/>
            </a:p>
          </p:txBody>
        </p:sp>
        <p:sp>
          <p:nvSpPr>
            <p:cNvPr id="271" name="Rectangle 695"/>
            <p:cNvSpPr>
              <a:spLocks noChangeArrowheads="1"/>
            </p:cNvSpPr>
            <p:nvPr/>
          </p:nvSpPr>
          <p:spPr bwMode="auto">
            <a:xfrm>
              <a:off x="4837113" y="4627563"/>
              <a:ext cx="207962"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LAX</a:t>
              </a:r>
              <a:endParaRPr lang="en-US"/>
            </a:p>
          </p:txBody>
        </p:sp>
        <p:sp>
          <p:nvSpPr>
            <p:cNvPr id="272" name="Freeform 696"/>
            <p:cNvSpPr>
              <a:spLocks/>
            </p:cNvSpPr>
            <p:nvPr/>
          </p:nvSpPr>
          <p:spPr bwMode="auto">
            <a:xfrm>
              <a:off x="5721350" y="4484688"/>
              <a:ext cx="317500" cy="192087"/>
            </a:xfrm>
            <a:custGeom>
              <a:avLst/>
              <a:gdLst>
                <a:gd name="T0" fmla="*/ 504031295 w 200"/>
                <a:gd name="T1" fmla="*/ 146168695 h 121"/>
                <a:gd name="T2" fmla="*/ 476310378 w 200"/>
                <a:gd name="T3" fmla="*/ 95765689 h 121"/>
                <a:gd name="T4" fmla="*/ 425907268 w 200"/>
                <a:gd name="T5" fmla="*/ 42841753 h 121"/>
                <a:gd name="T6" fmla="*/ 347781556 w 200"/>
                <a:gd name="T7" fmla="*/ 7559657 h 121"/>
                <a:gd name="T8" fmla="*/ 252015647 w 200"/>
                <a:gd name="T9" fmla="*/ 0 h 121"/>
                <a:gd name="T10" fmla="*/ 156249689 w 200"/>
                <a:gd name="T11" fmla="*/ 7559657 h 121"/>
                <a:gd name="T12" fmla="*/ 68043429 w 200"/>
                <a:gd name="T13" fmla="*/ 42841753 h 121"/>
                <a:gd name="T14" fmla="*/ 15120939 w 200"/>
                <a:gd name="T15" fmla="*/ 95765689 h 121"/>
                <a:gd name="T16" fmla="*/ 0 w 200"/>
                <a:gd name="T17" fmla="*/ 146168695 h 121"/>
                <a:gd name="T18" fmla="*/ 15120939 w 200"/>
                <a:gd name="T19" fmla="*/ 209171677 h 121"/>
                <a:gd name="T20" fmla="*/ 68043429 w 200"/>
                <a:gd name="T21" fmla="*/ 259574658 h 121"/>
                <a:gd name="T22" fmla="*/ 156249689 w 200"/>
                <a:gd name="T23" fmla="*/ 287297091 h 121"/>
                <a:gd name="T24" fmla="*/ 252015647 w 200"/>
                <a:gd name="T25" fmla="*/ 304937341 h 121"/>
                <a:gd name="T26" fmla="*/ 347781556 w 200"/>
                <a:gd name="T27" fmla="*/ 287297091 h 121"/>
                <a:gd name="T28" fmla="*/ 425907268 w 200"/>
                <a:gd name="T29" fmla="*/ 259574658 h 121"/>
                <a:gd name="T30" fmla="*/ 476310378 w 200"/>
                <a:gd name="T31" fmla="*/ 209171677 h 121"/>
                <a:gd name="T32" fmla="*/ 504031295 w 200"/>
                <a:gd name="T33" fmla="*/ 146168695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8"/>
                  </a:moveTo>
                  <a:lnTo>
                    <a:pt x="189" y="38"/>
                  </a:lnTo>
                  <a:lnTo>
                    <a:pt x="169" y="17"/>
                  </a:lnTo>
                  <a:lnTo>
                    <a:pt x="138" y="3"/>
                  </a:lnTo>
                  <a:lnTo>
                    <a:pt x="100" y="0"/>
                  </a:lnTo>
                  <a:lnTo>
                    <a:pt x="62" y="3"/>
                  </a:lnTo>
                  <a:lnTo>
                    <a:pt x="27" y="17"/>
                  </a:lnTo>
                  <a:lnTo>
                    <a:pt x="6" y="38"/>
                  </a:lnTo>
                  <a:lnTo>
                    <a:pt x="0" y="58"/>
                  </a:lnTo>
                  <a:lnTo>
                    <a:pt x="6" y="83"/>
                  </a:lnTo>
                  <a:lnTo>
                    <a:pt x="27" y="103"/>
                  </a:lnTo>
                  <a:lnTo>
                    <a:pt x="62" y="114"/>
                  </a:lnTo>
                  <a:lnTo>
                    <a:pt x="100" y="121"/>
                  </a:lnTo>
                  <a:lnTo>
                    <a:pt x="138" y="114"/>
                  </a:lnTo>
                  <a:lnTo>
                    <a:pt x="169" y="103"/>
                  </a:lnTo>
                  <a:lnTo>
                    <a:pt x="189" y="83"/>
                  </a:lnTo>
                  <a:lnTo>
                    <a:pt x="200" y="58"/>
                  </a:lnTo>
                  <a:close/>
                </a:path>
              </a:pathLst>
            </a:custGeom>
            <a:grpFill/>
            <a:ln w="12700">
              <a:solidFill>
                <a:srgbClr val="FF0000"/>
              </a:solidFill>
              <a:round/>
              <a:headEnd/>
              <a:tailEnd/>
            </a:ln>
          </p:spPr>
          <p:txBody>
            <a:bodyPr/>
            <a:lstStyle/>
            <a:p>
              <a:endParaRPr lang="en-US"/>
            </a:p>
          </p:txBody>
        </p:sp>
        <p:sp>
          <p:nvSpPr>
            <p:cNvPr id="273" name="Freeform 697"/>
            <p:cNvSpPr>
              <a:spLocks/>
            </p:cNvSpPr>
            <p:nvPr/>
          </p:nvSpPr>
          <p:spPr bwMode="auto">
            <a:xfrm>
              <a:off x="5715000" y="4478338"/>
              <a:ext cx="328613" cy="203200"/>
            </a:xfrm>
            <a:custGeom>
              <a:avLst/>
              <a:gdLst>
                <a:gd name="T0" fmla="*/ 478830473 w 207"/>
                <a:gd name="T1" fmla="*/ 113406233 h 128"/>
                <a:gd name="T2" fmla="*/ 486391745 w 207"/>
                <a:gd name="T3" fmla="*/ 113406233 h 128"/>
                <a:gd name="T4" fmla="*/ 435988558 w 207"/>
                <a:gd name="T5" fmla="*/ 60483746 h 128"/>
                <a:gd name="T6" fmla="*/ 357862726 w 207"/>
                <a:gd name="T7" fmla="*/ 27720924 h 128"/>
                <a:gd name="T8" fmla="*/ 357862726 w 207"/>
                <a:gd name="T9" fmla="*/ 27720924 h 128"/>
                <a:gd name="T10" fmla="*/ 262096671 w 207"/>
                <a:gd name="T11" fmla="*/ 17640298 h 128"/>
                <a:gd name="T12" fmla="*/ 166330566 w 207"/>
                <a:gd name="T13" fmla="*/ 27720924 h 128"/>
                <a:gd name="T14" fmla="*/ 173891838 w 207"/>
                <a:gd name="T15" fmla="*/ 27720924 h 128"/>
                <a:gd name="T16" fmla="*/ 88206396 w 207"/>
                <a:gd name="T17" fmla="*/ 60483746 h 128"/>
                <a:gd name="T18" fmla="*/ 35282243 w 207"/>
                <a:gd name="T19" fmla="*/ 113406233 h 128"/>
                <a:gd name="T20" fmla="*/ 35282243 w 207"/>
                <a:gd name="T21" fmla="*/ 113406233 h 128"/>
                <a:gd name="T22" fmla="*/ 17641915 w 207"/>
                <a:gd name="T23" fmla="*/ 156249663 h 128"/>
                <a:gd name="T24" fmla="*/ 35282243 w 207"/>
                <a:gd name="T25" fmla="*/ 219252795 h 128"/>
                <a:gd name="T26" fmla="*/ 35282243 w 207"/>
                <a:gd name="T27" fmla="*/ 219252795 h 128"/>
                <a:gd name="T28" fmla="*/ 88206396 w 207"/>
                <a:gd name="T29" fmla="*/ 262096224 h 128"/>
                <a:gd name="T30" fmla="*/ 173891838 w 207"/>
                <a:gd name="T31" fmla="*/ 287297775 h 128"/>
                <a:gd name="T32" fmla="*/ 166330566 w 207"/>
                <a:gd name="T33" fmla="*/ 287297775 h 128"/>
                <a:gd name="T34" fmla="*/ 262096671 w 207"/>
                <a:gd name="T35" fmla="*/ 304938066 h 128"/>
                <a:gd name="T36" fmla="*/ 357862726 w 207"/>
                <a:gd name="T37" fmla="*/ 287297775 h 128"/>
                <a:gd name="T38" fmla="*/ 357862726 w 207"/>
                <a:gd name="T39" fmla="*/ 287297775 h 128"/>
                <a:gd name="T40" fmla="*/ 435988558 w 207"/>
                <a:gd name="T41" fmla="*/ 269655896 h 128"/>
                <a:gd name="T42" fmla="*/ 486391745 w 207"/>
                <a:gd name="T43" fmla="*/ 219252795 h 128"/>
                <a:gd name="T44" fmla="*/ 478830473 w 207"/>
                <a:gd name="T45" fmla="*/ 219252795 h 128"/>
                <a:gd name="T46" fmla="*/ 504032067 w 207"/>
                <a:gd name="T47" fmla="*/ 156249663 h 128"/>
                <a:gd name="T48" fmla="*/ 521673976 w 207"/>
                <a:gd name="T49" fmla="*/ 166330283 h 128"/>
                <a:gd name="T50" fmla="*/ 496472382 w 207"/>
                <a:gd name="T51" fmla="*/ 226814054 h 128"/>
                <a:gd name="T52" fmla="*/ 443548243 w 207"/>
                <a:gd name="T53" fmla="*/ 279736516 h 128"/>
                <a:gd name="T54" fmla="*/ 443548243 w 207"/>
                <a:gd name="T55" fmla="*/ 279736516 h 128"/>
                <a:gd name="T56" fmla="*/ 365423997 w 207"/>
                <a:gd name="T57" fmla="*/ 304938066 h 128"/>
                <a:gd name="T58" fmla="*/ 262096671 w 207"/>
                <a:gd name="T59" fmla="*/ 322579945 h 128"/>
                <a:gd name="T60" fmla="*/ 262096671 w 207"/>
                <a:gd name="T61" fmla="*/ 322579945 h 128"/>
                <a:gd name="T62" fmla="*/ 166330566 w 207"/>
                <a:gd name="T63" fmla="*/ 304938066 h 128"/>
                <a:gd name="T64" fmla="*/ 78125758 w 207"/>
                <a:gd name="T65" fmla="*/ 279736516 h 128"/>
                <a:gd name="T66" fmla="*/ 78125758 w 207"/>
                <a:gd name="T67" fmla="*/ 279736516 h 128"/>
                <a:gd name="T68" fmla="*/ 25201600 w 207"/>
                <a:gd name="T69" fmla="*/ 226814054 h 128"/>
                <a:gd name="T70" fmla="*/ 0 w 207"/>
                <a:gd name="T71" fmla="*/ 166330283 h 128"/>
                <a:gd name="T72" fmla="*/ 0 w 207"/>
                <a:gd name="T73" fmla="*/ 156249663 h 128"/>
                <a:gd name="T74" fmla="*/ 17641915 w 207"/>
                <a:gd name="T75" fmla="*/ 105846562 h 128"/>
                <a:gd name="T76" fmla="*/ 78125758 w 207"/>
                <a:gd name="T77" fmla="*/ 52922487 h 128"/>
                <a:gd name="T78" fmla="*/ 78125758 w 207"/>
                <a:gd name="T79" fmla="*/ 42841854 h 128"/>
                <a:gd name="T80" fmla="*/ 166330566 w 207"/>
                <a:gd name="T81" fmla="*/ 10080623 h 128"/>
                <a:gd name="T82" fmla="*/ 262096671 w 207"/>
                <a:gd name="T83" fmla="*/ 0 h 128"/>
                <a:gd name="T84" fmla="*/ 262096671 w 207"/>
                <a:gd name="T85" fmla="*/ 0 h 128"/>
                <a:gd name="T86" fmla="*/ 357862726 w 207"/>
                <a:gd name="T87" fmla="*/ 10080623 h 128"/>
                <a:gd name="T88" fmla="*/ 443548243 w 207"/>
                <a:gd name="T89" fmla="*/ 42841854 h 128"/>
                <a:gd name="T90" fmla="*/ 443548243 w 207"/>
                <a:gd name="T91" fmla="*/ 52922487 h 128"/>
                <a:gd name="T92" fmla="*/ 496472382 w 207"/>
                <a:gd name="T93" fmla="*/ 105846562 h 128"/>
                <a:gd name="T94" fmla="*/ 521673976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3" y="45"/>
                  </a:lnTo>
                  <a:lnTo>
                    <a:pt x="173" y="24"/>
                  </a:lnTo>
                  <a:lnTo>
                    <a:pt x="142" y="11"/>
                  </a:lnTo>
                  <a:lnTo>
                    <a:pt x="104" y="7"/>
                  </a:lnTo>
                  <a:lnTo>
                    <a:pt x="66" y="11"/>
                  </a:lnTo>
                  <a:lnTo>
                    <a:pt x="69" y="11"/>
                  </a:lnTo>
                  <a:lnTo>
                    <a:pt x="35" y="24"/>
                  </a:lnTo>
                  <a:lnTo>
                    <a:pt x="14" y="45"/>
                  </a:lnTo>
                  <a:lnTo>
                    <a:pt x="7" y="66"/>
                  </a:lnTo>
                  <a:lnTo>
                    <a:pt x="7" y="62"/>
                  </a:lnTo>
                  <a:lnTo>
                    <a:pt x="14" y="87"/>
                  </a:lnTo>
                  <a:lnTo>
                    <a:pt x="35" y="107"/>
                  </a:lnTo>
                  <a:lnTo>
                    <a:pt x="35" y="104"/>
                  </a:lnTo>
                  <a:lnTo>
                    <a:pt x="69" y="114"/>
                  </a:lnTo>
                  <a:lnTo>
                    <a:pt x="66" y="114"/>
                  </a:lnTo>
                  <a:lnTo>
                    <a:pt x="104" y="121"/>
                  </a:lnTo>
                  <a:lnTo>
                    <a:pt x="142" y="114"/>
                  </a:lnTo>
                  <a:lnTo>
                    <a:pt x="173" y="104"/>
                  </a:lnTo>
                  <a:lnTo>
                    <a:pt x="173" y="107"/>
                  </a:lnTo>
                  <a:lnTo>
                    <a:pt x="193" y="87"/>
                  </a:lnTo>
                  <a:lnTo>
                    <a:pt x="190" y="87"/>
                  </a:lnTo>
                  <a:lnTo>
                    <a:pt x="200" y="62"/>
                  </a:lnTo>
                  <a:lnTo>
                    <a:pt x="207" y="66"/>
                  </a:lnTo>
                  <a:lnTo>
                    <a:pt x="197" y="90"/>
                  </a:lnTo>
                  <a:lnTo>
                    <a:pt x="176" y="111"/>
                  </a:lnTo>
                  <a:lnTo>
                    <a:pt x="145" y="121"/>
                  </a:lnTo>
                  <a:lnTo>
                    <a:pt x="142" y="121"/>
                  </a:lnTo>
                  <a:lnTo>
                    <a:pt x="104" y="128"/>
                  </a:lnTo>
                  <a:lnTo>
                    <a:pt x="66" y="121"/>
                  </a:lnTo>
                  <a:lnTo>
                    <a:pt x="31" y="111"/>
                  </a:lnTo>
                  <a:lnTo>
                    <a:pt x="10" y="90"/>
                  </a:lnTo>
                  <a:lnTo>
                    <a:pt x="7" y="90"/>
                  </a:lnTo>
                  <a:lnTo>
                    <a:pt x="0" y="66"/>
                  </a:lnTo>
                  <a:lnTo>
                    <a:pt x="0" y="62"/>
                  </a:lnTo>
                  <a:lnTo>
                    <a:pt x="7" y="42"/>
                  </a:lnTo>
                  <a:lnTo>
                    <a:pt x="10" y="42"/>
                  </a:lnTo>
                  <a:lnTo>
                    <a:pt x="31" y="21"/>
                  </a:lnTo>
                  <a:lnTo>
                    <a:pt x="31" y="17"/>
                  </a:lnTo>
                  <a:lnTo>
                    <a:pt x="66" y="4"/>
                  </a:lnTo>
                  <a:lnTo>
                    <a:pt x="104" y="0"/>
                  </a:lnTo>
                  <a:lnTo>
                    <a:pt x="142" y="4"/>
                  </a:lnTo>
                  <a:lnTo>
                    <a:pt x="145" y="4"/>
                  </a:lnTo>
                  <a:lnTo>
                    <a:pt x="176" y="17"/>
                  </a:lnTo>
                  <a:lnTo>
                    <a:pt x="176" y="21"/>
                  </a:lnTo>
                  <a:lnTo>
                    <a:pt x="197" y="42"/>
                  </a:lnTo>
                  <a:lnTo>
                    <a:pt x="207" y="62"/>
                  </a:lnTo>
                  <a:lnTo>
                    <a:pt x="200" y="66"/>
                  </a:lnTo>
                  <a:close/>
                </a:path>
              </a:pathLst>
            </a:custGeom>
            <a:grpFill/>
            <a:ln w="12700">
              <a:solidFill>
                <a:srgbClr val="FF0000"/>
              </a:solidFill>
              <a:round/>
              <a:headEnd/>
              <a:tailEnd/>
            </a:ln>
          </p:spPr>
          <p:txBody>
            <a:bodyPr/>
            <a:lstStyle/>
            <a:p>
              <a:endParaRPr lang="en-US"/>
            </a:p>
          </p:txBody>
        </p:sp>
        <p:sp>
          <p:nvSpPr>
            <p:cNvPr id="274" name="Freeform 698"/>
            <p:cNvSpPr>
              <a:spLocks/>
            </p:cNvSpPr>
            <p:nvPr/>
          </p:nvSpPr>
          <p:spPr bwMode="auto">
            <a:xfrm>
              <a:off x="6032500" y="4576763"/>
              <a:ext cx="11113" cy="6350"/>
            </a:xfrm>
            <a:custGeom>
              <a:avLst/>
              <a:gdLst>
                <a:gd name="T0" fmla="*/ 0 w 7"/>
                <a:gd name="T1" fmla="*/ 0 h 4"/>
                <a:gd name="T2" fmla="*/ 0 w 7"/>
                <a:gd name="T3" fmla="*/ 0 h 4"/>
                <a:gd name="T4" fmla="*/ 0 w 7"/>
                <a:gd name="T5" fmla="*/ 10080623 h 4"/>
                <a:gd name="T6" fmla="*/ 17642683 w 7"/>
                <a:gd name="T7" fmla="*/ 0 h 4"/>
                <a:gd name="T8" fmla="*/ 17642683 w 7"/>
                <a:gd name="T9" fmla="*/ 10080623 h 4"/>
                <a:gd name="T10" fmla="*/ 17642683 w 7"/>
                <a:gd name="T11" fmla="*/ 10080623 h 4"/>
                <a:gd name="T12" fmla="*/ 0 w 7"/>
                <a:gd name="T13" fmla="*/ 0 h 4"/>
                <a:gd name="T14" fmla="*/ 0 60000 65536"/>
                <a:gd name="T15" fmla="*/ 0 60000 65536"/>
                <a:gd name="T16" fmla="*/ 0 60000 65536"/>
                <a:gd name="T17" fmla="*/ 0 60000 65536"/>
                <a:gd name="T18" fmla="*/ 0 60000 65536"/>
                <a:gd name="T19" fmla="*/ 0 60000 65536"/>
                <a:gd name="T20" fmla="*/ 0 60000 65536"/>
                <a:gd name="T21" fmla="*/ 0 w 7"/>
                <a:gd name="T22" fmla="*/ 0 h 4"/>
                <a:gd name="T23" fmla="*/ 7 w 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
                  <a:moveTo>
                    <a:pt x="0" y="0"/>
                  </a:moveTo>
                  <a:lnTo>
                    <a:pt x="0" y="0"/>
                  </a:lnTo>
                  <a:lnTo>
                    <a:pt x="0" y="4"/>
                  </a:lnTo>
                  <a:lnTo>
                    <a:pt x="7" y="0"/>
                  </a:lnTo>
                  <a:lnTo>
                    <a:pt x="7" y="4"/>
                  </a:lnTo>
                  <a:lnTo>
                    <a:pt x="0" y="0"/>
                  </a:lnTo>
                  <a:close/>
                </a:path>
              </a:pathLst>
            </a:custGeom>
            <a:grpFill/>
            <a:ln w="12700">
              <a:solidFill>
                <a:srgbClr val="FF0000"/>
              </a:solidFill>
              <a:round/>
              <a:headEnd/>
              <a:tailEnd/>
            </a:ln>
          </p:spPr>
          <p:txBody>
            <a:bodyPr/>
            <a:lstStyle/>
            <a:p>
              <a:endParaRPr lang="en-US"/>
            </a:p>
          </p:txBody>
        </p:sp>
        <p:sp>
          <p:nvSpPr>
            <p:cNvPr id="275" name="Rectangle 699"/>
            <p:cNvSpPr>
              <a:spLocks noChangeArrowheads="1"/>
            </p:cNvSpPr>
            <p:nvPr/>
          </p:nvSpPr>
          <p:spPr bwMode="auto">
            <a:xfrm>
              <a:off x="5794375" y="4522788"/>
              <a:ext cx="225425"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DFW</a:t>
              </a:r>
              <a:endParaRPr lang="en-US"/>
            </a:p>
          </p:txBody>
        </p:sp>
        <p:sp>
          <p:nvSpPr>
            <p:cNvPr id="276" name="Freeform 700"/>
            <p:cNvSpPr>
              <a:spLocks/>
            </p:cNvSpPr>
            <p:nvPr/>
          </p:nvSpPr>
          <p:spPr bwMode="auto">
            <a:xfrm>
              <a:off x="4700588" y="4029075"/>
              <a:ext cx="319087" cy="192088"/>
            </a:xfrm>
            <a:custGeom>
              <a:avLst/>
              <a:gdLst>
                <a:gd name="T0" fmla="*/ 506549863 w 201"/>
                <a:gd name="T1" fmla="*/ 146169456 h 121"/>
                <a:gd name="T2" fmla="*/ 478828990 w 201"/>
                <a:gd name="T3" fmla="*/ 95766187 h 121"/>
                <a:gd name="T4" fmla="*/ 428425960 w 201"/>
                <a:gd name="T5" fmla="*/ 42843563 h 121"/>
                <a:gd name="T6" fmla="*/ 350300369 w 201"/>
                <a:gd name="T7" fmla="*/ 7561283 h 121"/>
                <a:gd name="T8" fmla="*/ 254534611 w 201"/>
                <a:gd name="T9" fmla="*/ 0 h 121"/>
                <a:gd name="T10" fmla="*/ 158768803 w 201"/>
                <a:gd name="T11" fmla="*/ 7561283 h 121"/>
                <a:gd name="T12" fmla="*/ 70564268 w 201"/>
                <a:gd name="T13" fmla="*/ 42843563 h 121"/>
                <a:gd name="T14" fmla="*/ 17640273 w 201"/>
                <a:gd name="T15" fmla="*/ 95766187 h 121"/>
                <a:gd name="T16" fmla="*/ 0 w 201"/>
                <a:gd name="T17" fmla="*/ 146169456 h 121"/>
                <a:gd name="T18" fmla="*/ 17640273 w 201"/>
                <a:gd name="T19" fmla="*/ 209174353 h 121"/>
                <a:gd name="T20" fmla="*/ 70564268 w 201"/>
                <a:gd name="T21" fmla="*/ 259577597 h 121"/>
                <a:gd name="T22" fmla="*/ 158768803 w 201"/>
                <a:gd name="T23" fmla="*/ 287298587 h 121"/>
                <a:gd name="T24" fmla="*/ 254534611 w 201"/>
                <a:gd name="T25" fmla="*/ 304940516 h 121"/>
                <a:gd name="T26" fmla="*/ 350300369 w 201"/>
                <a:gd name="T27" fmla="*/ 287298587 h 121"/>
                <a:gd name="T28" fmla="*/ 428425960 w 201"/>
                <a:gd name="T29" fmla="*/ 259577597 h 121"/>
                <a:gd name="T30" fmla="*/ 478828990 w 201"/>
                <a:gd name="T31" fmla="*/ 209174353 h 121"/>
                <a:gd name="T32" fmla="*/ 506549863 w 201"/>
                <a:gd name="T33" fmla="*/ 146169456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21"/>
                <a:gd name="T53" fmla="*/ 201 w 201"/>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21">
                  <a:moveTo>
                    <a:pt x="201" y="58"/>
                  </a:moveTo>
                  <a:lnTo>
                    <a:pt x="190" y="38"/>
                  </a:lnTo>
                  <a:lnTo>
                    <a:pt x="170" y="17"/>
                  </a:lnTo>
                  <a:lnTo>
                    <a:pt x="139" y="3"/>
                  </a:lnTo>
                  <a:lnTo>
                    <a:pt x="101" y="0"/>
                  </a:lnTo>
                  <a:lnTo>
                    <a:pt x="63" y="3"/>
                  </a:lnTo>
                  <a:lnTo>
                    <a:pt x="28" y="17"/>
                  </a:lnTo>
                  <a:lnTo>
                    <a:pt x="7" y="38"/>
                  </a:lnTo>
                  <a:lnTo>
                    <a:pt x="0" y="58"/>
                  </a:lnTo>
                  <a:lnTo>
                    <a:pt x="7" y="83"/>
                  </a:lnTo>
                  <a:lnTo>
                    <a:pt x="28" y="103"/>
                  </a:lnTo>
                  <a:lnTo>
                    <a:pt x="63" y="114"/>
                  </a:lnTo>
                  <a:lnTo>
                    <a:pt x="101" y="121"/>
                  </a:lnTo>
                  <a:lnTo>
                    <a:pt x="139" y="114"/>
                  </a:lnTo>
                  <a:lnTo>
                    <a:pt x="170" y="103"/>
                  </a:lnTo>
                  <a:lnTo>
                    <a:pt x="190" y="83"/>
                  </a:lnTo>
                  <a:lnTo>
                    <a:pt x="201" y="58"/>
                  </a:lnTo>
                  <a:close/>
                </a:path>
              </a:pathLst>
            </a:custGeom>
            <a:grpFill/>
            <a:ln w="12700">
              <a:solidFill>
                <a:srgbClr val="FF0000"/>
              </a:solidFill>
              <a:round/>
              <a:headEnd/>
              <a:tailEnd/>
            </a:ln>
          </p:spPr>
          <p:txBody>
            <a:bodyPr/>
            <a:lstStyle/>
            <a:p>
              <a:endParaRPr lang="en-US"/>
            </a:p>
          </p:txBody>
        </p:sp>
        <p:sp>
          <p:nvSpPr>
            <p:cNvPr id="277" name="Freeform 701"/>
            <p:cNvSpPr>
              <a:spLocks/>
            </p:cNvSpPr>
            <p:nvPr/>
          </p:nvSpPr>
          <p:spPr bwMode="auto">
            <a:xfrm>
              <a:off x="4695825" y="4022725"/>
              <a:ext cx="328613" cy="203200"/>
            </a:xfrm>
            <a:custGeom>
              <a:avLst/>
              <a:gdLst>
                <a:gd name="T0" fmla="*/ 478830473 w 207"/>
                <a:gd name="T1" fmla="*/ 113406233 h 128"/>
                <a:gd name="T2" fmla="*/ 486391745 w 207"/>
                <a:gd name="T3" fmla="*/ 113406233 h 128"/>
                <a:gd name="T4" fmla="*/ 435988558 w 207"/>
                <a:gd name="T5" fmla="*/ 60483746 h 128"/>
                <a:gd name="T6" fmla="*/ 357862726 w 207"/>
                <a:gd name="T7" fmla="*/ 27720924 h 128"/>
                <a:gd name="T8" fmla="*/ 357862726 w 207"/>
                <a:gd name="T9" fmla="*/ 27720924 h 128"/>
                <a:gd name="T10" fmla="*/ 262096671 w 207"/>
                <a:gd name="T11" fmla="*/ 17640298 h 128"/>
                <a:gd name="T12" fmla="*/ 166330566 w 207"/>
                <a:gd name="T13" fmla="*/ 27720924 h 128"/>
                <a:gd name="T14" fmla="*/ 173891838 w 207"/>
                <a:gd name="T15" fmla="*/ 27720924 h 128"/>
                <a:gd name="T16" fmla="*/ 88206396 w 207"/>
                <a:gd name="T17" fmla="*/ 60483746 h 128"/>
                <a:gd name="T18" fmla="*/ 35282243 w 207"/>
                <a:gd name="T19" fmla="*/ 113406233 h 128"/>
                <a:gd name="T20" fmla="*/ 35282243 w 207"/>
                <a:gd name="T21" fmla="*/ 113406233 h 128"/>
                <a:gd name="T22" fmla="*/ 17641915 w 207"/>
                <a:gd name="T23" fmla="*/ 156249663 h 128"/>
                <a:gd name="T24" fmla="*/ 35282243 w 207"/>
                <a:gd name="T25" fmla="*/ 219252795 h 128"/>
                <a:gd name="T26" fmla="*/ 35282243 w 207"/>
                <a:gd name="T27" fmla="*/ 219252795 h 128"/>
                <a:gd name="T28" fmla="*/ 88206396 w 207"/>
                <a:gd name="T29" fmla="*/ 262096224 h 128"/>
                <a:gd name="T30" fmla="*/ 173891838 w 207"/>
                <a:gd name="T31" fmla="*/ 287297775 h 128"/>
                <a:gd name="T32" fmla="*/ 166330566 w 207"/>
                <a:gd name="T33" fmla="*/ 287297775 h 128"/>
                <a:gd name="T34" fmla="*/ 262096671 w 207"/>
                <a:gd name="T35" fmla="*/ 304938066 h 128"/>
                <a:gd name="T36" fmla="*/ 357862726 w 207"/>
                <a:gd name="T37" fmla="*/ 287297775 h 128"/>
                <a:gd name="T38" fmla="*/ 357862726 w 207"/>
                <a:gd name="T39" fmla="*/ 287297775 h 128"/>
                <a:gd name="T40" fmla="*/ 435988558 w 207"/>
                <a:gd name="T41" fmla="*/ 269655896 h 128"/>
                <a:gd name="T42" fmla="*/ 486391745 w 207"/>
                <a:gd name="T43" fmla="*/ 219252795 h 128"/>
                <a:gd name="T44" fmla="*/ 478830473 w 207"/>
                <a:gd name="T45" fmla="*/ 219252795 h 128"/>
                <a:gd name="T46" fmla="*/ 504032067 w 207"/>
                <a:gd name="T47" fmla="*/ 156249663 h 128"/>
                <a:gd name="T48" fmla="*/ 521673976 w 207"/>
                <a:gd name="T49" fmla="*/ 166330283 h 128"/>
                <a:gd name="T50" fmla="*/ 496472382 w 207"/>
                <a:gd name="T51" fmla="*/ 226814054 h 128"/>
                <a:gd name="T52" fmla="*/ 443548243 w 207"/>
                <a:gd name="T53" fmla="*/ 279736516 h 128"/>
                <a:gd name="T54" fmla="*/ 443548243 w 207"/>
                <a:gd name="T55" fmla="*/ 279736516 h 128"/>
                <a:gd name="T56" fmla="*/ 365423997 w 207"/>
                <a:gd name="T57" fmla="*/ 304938066 h 128"/>
                <a:gd name="T58" fmla="*/ 262096671 w 207"/>
                <a:gd name="T59" fmla="*/ 322579945 h 128"/>
                <a:gd name="T60" fmla="*/ 262096671 w 207"/>
                <a:gd name="T61" fmla="*/ 322579945 h 128"/>
                <a:gd name="T62" fmla="*/ 166330566 w 207"/>
                <a:gd name="T63" fmla="*/ 304938066 h 128"/>
                <a:gd name="T64" fmla="*/ 78125758 w 207"/>
                <a:gd name="T65" fmla="*/ 279736516 h 128"/>
                <a:gd name="T66" fmla="*/ 78125758 w 207"/>
                <a:gd name="T67" fmla="*/ 279736516 h 128"/>
                <a:gd name="T68" fmla="*/ 25201600 w 207"/>
                <a:gd name="T69" fmla="*/ 226814054 h 128"/>
                <a:gd name="T70" fmla="*/ 0 w 207"/>
                <a:gd name="T71" fmla="*/ 166330283 h 128"/>
                <a:gd name="T72" fmla="*/ 0 w 207"/>
                <a:gd name="T73" fmla="*/ 156249663 h 128"/>
                <a:gd name="T74" fmla="*/ 17641915 w 207"/>
                <a:gd name="T75" fmla="*/ 105846562 h 128"/>
                <a:gd name="T76" fmla="*/ 78125758 w 207"/>
                <a:gd name="T77" fmla="*/ 52922487 h 128"/>
                <a:gd name="T78" fmla="*/ 78125758 w 207"/>
                <a:gd name="T79" fmla="*/ 45362803 h 128"/>
                <a:gd name="T80" fmla="*/ 166330566 w 207"/>
                <a:gd name="T81" fmla="*/ 10080623 h 128"/>
                <a:gd name="T82" fmla="*/ 262096671 w 207"/>
                <a:gd name="T83" fmla="*/ 0 h 128"/>
                <a:gd name="T84" fmla="*/ 262096671 w 207"/>
                <a:gd name="T85" fmla="*/ 0 h 128"/>
                <a:gd name="T86" fmla="*/ 357862726 w 207"/>
                <a:gd name="T87" fmla="*/ 10080623 h 128"/>
                <a:gd name="T88" fmla="*/ 443548243 w 207"/>
                <a:gd name="T89" fmla="*/ 45362803 h 128"/>
                <a:gd name="T90" fmla="*/ 443548243 w 207"/>
                <a:gd name="T91" fmla="*/ 52922487 h 128"/>
                <a:gd name="T92" fmla="*/ 496472382 w 207"/>
                <a:gd name="T93" fmla="*/ 105846562 h 128"/>
                <a:gd name="T94" fmla="*/ 521673976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3" y="45"/>
                  </a:lnTo>
                  <a:lnTo>
                    <a:pt x="173" y="24"/>
                  </a:lnTo>
                  <a:lnTo>
                    <a:pt x="142" y="11"/>
                  </a:lnTo>
                  <a:lnTo>
                    <a:pt x="104" y="7"/>
                  </a:lnTo>
                  <a:lnTo>
                    <a:pt x="66" y="11"/>
                  </a:lnTo>
                  <a:lnTo>
                    <a:pt x="69" y="11"/>
                  </a:lnTo>
                  <a:lnTo>
                    <a:pt x="35" y="24"/>
                  </a:lnTo>
                  <a:lnTo>
                    <a:pt x="14" y="45"/>
                  </a:lnTo>
                  <a:lnTo>
                    <a:pt x="7" y="66"/>
                  </a:lnTo>
                  <a:lnTo>
                    <a:pt x="7" y="62"/>
                  </a:lnTo>
                  <a:lnTo>
                    <a:pt x="14" y="87"/>
                  </a:lnTo>
                  <a:lnTo>
                    <a:pt x="35" y="107"/>
                  </a:lnTo>
                  <a:lnTo>
                    <a:pt x="35" y="104"/>
                  </a:lnTo>
                  <a:lnTo>
                    <a:pt x="69" y="114"/>
                  </a:lnTo>
                  <a:lnTo>
                    <a:pt x="66" y="114"/>
                  </a:lnTo>
                  <a:lnTo>
                    <a:pt x="104" y="121"/>
                  </a:lnTo>
                  <a:lnTo>
                    <a:pt x="142" y="114"/>
                  </a:lnTo>
                  <a:lnTo>
                    <a:pt x="173" y="104"/>
                  </a:lnTo>
                  <a:lnTo>
                    <a:pt x="173" y="107"/>
                  </a:lnTo>
                  <a:lnTo>
                    <a:pt x="193" y="87"/>
                  </a:lnTo>
                  <a:lnTo>
                    <a:pt x="190" y="87"/>
                  </a:lnTo>
                  <a:lnTo>
                    <a:pt x="200" y="62"/>
                  </a:lnTo>
                  <a:lnTo>
                    <a:pt x="207" y="66"/>
                  </a:lnTo>
                  <a:lnTo>
                    <a:pt x="197" y="90"/>
                  </a:lnTo>
                  <a:lnTo>
                    <a:pt x="176" y="111"/>
                  </a:lnTo>
                  <a:lnTo>
                    <a:pt x="145" y="121"/>
                  </a:lnTo>
                  <a:lnTo>
                    <a:pt x="142" y="121"/>
                  </a:lnTo>
                  <a:lnTo>
                    <a:pt x="104" y="128"/>
                  </a:lnTo>
                  <a:lnTo>
                    <a:pt x="66" y="121"/>
                  </a:lnTo>
                  <a:lnTo>
                    <a:pt x="31" y="111"/>
                  </a:lnTo>
                  <a:lnTo>
                    <a:pt x="10" y="90"/>
                  </a:lnTo>
                  <a:lnTo>
                    <a:pt x="7" y="90"/>
                  </a:lnTo>
                  <a:lnTo>
                    <a:pt x="0" y="66"/>
                  </a:lnTo>
                  <a:lnTo>
                    <a:pt x="0" y="62"/>
                  </a:lnTo>
                  <a:lnTo>
                    <a:pt x="7" y="42"/>
                  </a:lnTo>
                  <a:lnTo>
                    <a:pt x="10" y="42"/>
                  </a:lnTo>
                  <a:lnTo>
                    <a:pt x="31" y="21"/>
                  </a:lnTo>
                  <a:lnTo>
                    <a:pt x="31" y="18"/>
                  </a:lnTo>
                  <a:lnTo>
                    <a:pt x="66" y="4"/>
                  </a:lnTo>
                  <a:lnTo>
                    <a:pt x="104" y="0"/>
                  </a:lnTo>
                  <a:lnTo>
                    <a:pt x="142" y="4"/>
                  </a:lnTo>
                  <a:lnTo>
                    <a:pt x="145" y="4"/>
                  </a:lnTo>
                  <a:lnTo>
                    <a:pt x="176" y="18"/>
                  </a:lnTo>
                  <a:lnTo>
                    <a:pt x="176" y="21"/>
                  </a:lnTo>
                  <a:lnTo>
                    <a:pt x="197" y="42"/>
                  </a:lnTo>
                  <a:lnTo>
                    <a:pt x="207" y="62"/>
                  </a:lnTo>
                  <a:lnTo>
                    <a:pt x="200" y="66"/>
                  </a:lnTo>
                  <a:close/>
                </a:path>
              </a:pathLst>
            </a:custGeom>
            <a:grpFill/>
            <a:ln w="12700">
              <a:solidFill>
                <a:srgbClr val="FF0000"/>
              </a:solidFill>
              <a:round/>
              <a:headEnd/>
              <a:tailEnd/>
            </a:ln>
          </p:spPr>
          <p:txBody>
            <a:bodyPr/>
            <a:lstStyle/>
            <a:p>
              <a:endParaRPr lang="en-US"/>
            </a:p>
          </p:txBody>
        </p:sp>
        <p:sp>
          <p:nvSpPr>
            <p:cNvPr id="278" name="Freeform 702"/>
            <p:cNvSpPr>
              <a:spLocks/>
            </p:cNvSpPr>
            <p:nvPr/>
          </p:nvSpPr>
          <p:spPr bwMode="auto">
            <a:xfrm>
              <a:off x="5013325" y="4121150"/>
              <a:ext cx="11113" cy="6350"/>
            </a:xfrm>
            <a:custGeom>
              <a:avLst/>
              <a:gdLst>
                <a:gd name="T0" fmla="*/ 0 w 7"/>
                <a:gd name="T1" fmla="*/ 0 h 4"/>
                <a:gd name="T2" fmla="*/ 0 w 7"/>
                <a:gd name="T3" fmla="*/ 0 h 4"/>
                <a:gd name="T4" fmla="*/ 0 w 7"/>
                <a:gd name="T5" fmla="*/ 10080623 h 4"/>
                <a:gd name="T6" fmla="*/ 17642683 w 7"/>
                <a:gd name="T7" fmla="*/ 0 h 4"/>
                <a:gd name="T8" fmla="*/ 17642683 w 7"/>
                <a:gd name="T9" fmla="*/ 10080623 h 4"/>
                <a:gd name="T10" fmla="*/ 17642683 w 7"/>
                <a:gd name="T11" fmla="*/ 10080623 h 4"/>
                <a:gd name="T12" fmla="*/ 0 w 7"/>
                <a:gd name="T13" fmla="*/ 0 h 4"/>
                <a:gd name="T14" fmla="*/ 0 60000 65536"/>
                <a:gd name="T15" fmla="*/ 0 60000 65536"/>
                <a:gd name="T16" fmla="*/ 0 60000 65536"/>
                <a:gd name="T17" fmla="*/ 0 60000 65536"/>
                <a:gd name="T18" fmla="*/ 0 60000 65536"/>
                <a:gd name="T19" fmla="*/ 0 60000 65536"/>
                <a:gd name="T20" fmla="*/ 0 60000 65536"/>
                <a:gd name="T21" fmla="*/ 0 w 7"/>
                <a:gd name="T22" fmla="*/ 0 h 4"/>
                <a:gd name="T23" fmla="*/ 7 w 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4">
                  <a:moveTo>
                    <a:pt x="0" y="0"/>
                  </a:moveTo>
                  <a:lnTo>
                    <a:pt x="0" y="0"/>
                  </a:lnTo>
                  <a:lnTo>
                    <a:pt x="0" y="4"/>
                  </a:lnTo>
                  <a:lnTo>
                    <a:pt x="7" y="0"/>
                  </a:lnTo>
                  <a:lnTo>
                    <a:pt x="7" y="4"/>
                  </a:lnTo>
                  <a:lnTo>
                    <a:pt x="0" y="0"/>
                  </a:lnTo>
                  <a:close/>
                </a:path>
              </a:pathLst>
            </a:custGeom>
            <a:grpFill/>
            <a:ln w="12700">
              <a:solidFill>
                <a:srgbClr val="FF0000"/>
              </a:solidFill>
              <a:round/>
              <a:headEnd/>
              <a:tailEnd/>
            </a:ln>
          </p:spPr>
          <p:txBody>
            <a:bodyPr/>
            <a:lstStyle/>
            <a:p>
              <a:endParaRPr lang="en-US"/>
            </a:p>
          </p:txBody>
        </p:sp>
        <p:sp>
          <p:nvSpPr>
            <p:cNvPr id="279" name="Rectangle 703"/>
            <p:cNvSpPr>
              <a:spLocks noChangeArrowheads="1"/>
            </p:cNvSpPr>
            <p:nvPr/>
          </p:nvSpPr>
          <p:spPr bwMode="auto">
            <a:xfrm>
              <a:off x="4794250" y="4067175"/>
              <a:ext cx="187325"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SFO</a:t>
              </a:r>
              <a:endParaRPr lang="en-US"/>
            </a:p>
          </p:txBody>
        </p:sp>
        <p:sp>
          <p:nvSpPr>
            <p:cNvPr id="280" name="Freeform 704"/>
            <p:cNvSpPr>
              <a:spLocks/>
            </p:cNvSpPr>
            <p:nvPr/>
          </p:nvSpPr>
          <p:spPr bwMode="auto">
            <a:xfrm>
              <a:off x="6910388" y="4078288"/>
              <a:ext cx="317500" cy="192087"/>
            </a:xfrm>
            <a:custGeom>
              <a:avLst/>
              <a:gdLst>
                <a:gd name="T0" fmla="*/ 504031295 w 200"/>
                <a:gd name="T1" fmla="*/ 148688050 h 121"/>
                <a:gd name="T2" fmla="*/ 478829740 w 200"/>
                <a:gd name="T3" fmla="*/ 95765689 h 121"/>
                <a:gd name="T4" fmla="*/ 425907268 w 200"/>
                <a:gd name="T5" fmla="*/ 42841753 h 121"/>
                <a:gd name="T6" fmla="*/ 347781556 w 200"/>
                <a:gd name="T7" fmla="*/ 7559657 h 121"/>
                <a:gd name="T8" fmla="*/ 252015647 w 200"/>
                <a:gd name="T9" fmla="*/ 0 h 121"/>
                <a:gd name="T10" fmla="*/ 156249689 w 200"/>
                <a:gd name="T11" fmla="*/ 7559657 h 121"/>
                <a:gd name="T12" fmla="*/ 68043429 w 200"/>
                <a:gd name="T13" fmla="*/ 42841753 h 121"/>
                <a:gd name="T14" fmla="*/ 17640301 w 200"/>
                <a:gd name="T15" fmla="*/ 95765689 h 121"/>
                <a:gd name="T16" fmla="*/ 0 w 200"/>
                <a:gd name="T17" fmla="*/ 148688050 h 121"/>
                <a:gd name="T18" fmla="*/ 17640301 w 200"/>
                <a:gd name="T19" fmla="*/ 209171677 h 121"/>
                <a:gd name="T20" fmla="*/ 68043429 w 200"/>
                <a:gd name="T21" fmla="*/ 262095601 h 121"/>
                <a:gd name="T22" fmla="*/ 156249689 w 200"/>
                <a:gd name="T23" fmla="*/ 287297091 h 121"/>
                <a:gd name="T24" fmla="*/ 252015647 w 200"/>
                <a:gd name="T25" fmla="*/ 304937341 h 121"/>
                <a:gd name="T26" fmla="*/ 347781556 w 200"/>
                <a:gd name="T27" fmla="*/ 287297091 h 121"/>
                <a:gd name="T28" fmla="*/ 425907268 w 200"/>
                <a:gd name="T29" fmla="*/ 262095601 h 121"/>
                <a:gd name="T30" fmla="*/ 478829740 w 200"/>
                <a:gd name="T31" fmla="*/ 209171677 h 121"/>
                <a:gd name="T32" fmla="*/ 504031295 w 200"/>
                <a:gd name="T33" fmla="*/ 148688050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9"/>
                  </a:moveTo>
                  <a:lnTo>
                    <a:pt x="190" y="38"/>
                  </a:lnTo>
                  <a:lnTo>
                    <a:pt x="169" y="17"/>
                  </a:lnTo>
                  <a:lnTo>
                    <a:pt x="138" y="3"/>
                  </a:lnTo>
                  <a:lnTo>
                    <a:pt x="100" y="0"/>
                  </a:lnTo>
                  <a:lnTo>
                    <a:pt x="62" y="3"/>
                  </a:lnTo>
                  <a:lnTo>
                    <a:pt x="27" y="17"/>
                  </a:lnTo>
                  <a:lnTo>
                    <a:pt x="7" y="38"/>
                  </a:lnTo>
                  <a:lnTo>
                    <a:pt x="0" y="59"/>
                  </a:lnTo>
                  <a:lnTo>
                    <a:pt x="7" y="83"/>
                  </a:lnTo>
                  <a:lnTo>
                    <a:pt x="27" y="104"/>
                  </a:lnTo>
                  <a:lnTo>
                    <a:pt x="62" y="114"/>
                  </a:lnTo>
                  <a:lnTo>
                    <a:pt x="100" y="121"/>
                  </a:lnTo>
                  <a:lnTo>
                    <a:pt x="138" y="114"/>
                  </a:lnTo>
                  <a:lnTo>
                    <a:pt x="169" y="104"/>
                  </a:lnTo>
                  <a:lnTo>
                    <a:pt x="190" y="83"/>
                  </a:lnTo>
                  <a:lnTo>
                    <a:pt x="200" y="59"/>
                  </a:lnTo>
                  <a:close/>
                </a:path>
              </a:pathLst>
            </a:custGeom>
            <a:grpFill/>
            <a:ln w="12700">
              <a:solidFill>
                <a:srgbClr val="FF0000"/>
              </a:solidFill>
              <a:round/>
              <a:headEnd/>
              <a:tailEnd/>
            </a:ln>
          </p:spPr>
          <p:txBody>
            <a:bodyPr/>
            <a:lstStyle/>
            <a:p>
              <a:endParaRPr lang="en-US"/>
            </a:p>
          </p:txBody>
        </p:sp>
        <p:sp>
          <p:nvSpPr>
            <p:cNvPr id="281" name="Freeform 705"/>
            <p:cNvSpPr>
              <a:spLocks/>
            </p:cNvSpPr>
            <p:nvPr/>
          </p:nvSpPr>
          <p:spPr bwMode="auto">
            <a:xfrm>
              <a:off x="6904038" y="4071938"/>
              <a:ext cx="328612" cy="203200"/>
            </a:xfrm>
            <a:custGeom>
              <a:avLst/>
              <a:gdLst>
                <a:gd name="T0" fmla="*/ 478829016 w 207"/>
                <a:gd name="T1" fmla="*/ 113406233 h 128"/>
                <a:gd name="T2" fmla="*/ 488909623 w 207"/>
                <a:gd name="T3" fmla="*/ 113406233 h 128"/>
                <a:gd name="T4" fmla="*/ 435985644 w 207"/>
                <a:gd name="T5" fmla="*/ 63003107 h 128"/>
                <a:gd name="T6" fmla="*/ 357861637 w 207"/>
                <a:gd name="T7" fmla="*/ 27720924 h 128"/>
                <a:gd name="T8" fmla="*/ 357861637 w 207"/>
                <a:gd name="T9" fmla="*/ 27720924 h 128"/>
                <a:gd name="T10" fmla="*/ 262095873 w 207"/>
                <a:gd name="T11" fmla="*/ 17640298 h 128"/>
                <a:gd name="T12" fmla="*/ 166330060 w 207"/>
                <a:gd name="T13" fmla="*/ 27720924 h 128"/>
                <a:gd name="T14" fmla="*/ 173889721 w 207"/>
                <a:gd name="T15" fmla="*/ 27720924 h 128"/>
                <a:gd name="T16" fmla="*/ 88204540 w 207"/>
                <a:gd name="T17" fmla="*/ 63003107 h 128"/>
                <a:gd name="T18" fmla="*/ 35282136 w 207"/>
                <a:gd name="T19" fmla="*/ 113406233 h 128"/>
                <a:gd name="T20" fmla="*/ 35282136 w 207"/>
                <a:gd name="T21" fmla="*/ 113406233 h 128"/>
                <a:gd name="T22" fmla="*/ 17640274 w 207"/>
                <a:gd name="T23" fmla="*/ 158769024 h 128"/>
                <a:gd name="T24" fmla="*/ 35282136 w 207"/>
                <a:gd name="T25" fmla="*/ 219252795 h 128"/>
                <a:gd name="T26" fmla="*/ 35282136 w 207"/>
                <a:gd name="T27" fmla="*/ 219252795 h 128"/>
                <a:gd name="T28" fmla="*/ 88204540 w 207"/>
                <a:gd name="T29" fmla="*/ 262096224 h 128"/>
                <a:gd name="T30" fmla="*/ 173889721 w 207"/>
                <a:gd name="T31" fmla="*/ 287297775 h 128"/>
                <a:gd name="T32" fmla="*/ 166330060 w 207"/>
                <a:gd name="T33" fmla="*/ 287297775 h 128"/>
                <a:gd name="T34" fmla="*/ 262095873 w 207"/>
                <a:gd name="T35" fmla="*/ 304938066 h 128"/>
                <a:gd name="T36" fmla="*/ 357861637 w 207"/>
                <a:gd name="T37" fmla="*/ 287297775 h 128"/>
                <a:gd name="T38" fmla="*/ 357861637 w 207"/>
                <a:gd name="T39" fmla="*/ 287297775 h 128"/>
                <a:gd name="T40" fmla="*/ 435985644 w 207"/>
                <a:gd name="T41" fmla="*/ 272176844 h 128"/>
                <a:gd name="T42" fmla="*/ 488909623 w 207"/>
                <a:gd name="T43" fmla="*/ 219252795 h 128"/>
                <a:gd name="T44" fmla="*/ 478829016 w 207"/>
                <a:gd name="T45" fmla="*/ 219252795 h 128"/>
                <a:gd name="T46" fmla="*/ 504030533 w 207"/>
                <a:gd name="T47" fmla="*/ 158769024 h 128"/>
                <a:gd name="T48" fmla="*/ 521670801 w 207"/>
                <a:gd name="T49" fmla="*/ 166330283 h 128"/>
                <a:gd name="T50" fmla="*/ 496469284 w 207"/>
                <a:gd name="T51" fmla="*/ 226814054 h 128"/>
                <a:gd name="T52" fmla="*/ 443546893 w 207"/>
                <a:gd name="T53" fmla="*/ 279736516 h 128"/>
                <a:gd name="T54" fmla="*/ 443546893 w 207"/>
                <a:gd name="T55" fmla="*/ 279736516 h 128"/>
                <a:gd name="T56" fmla="*/ 365421298 w 207"/>
                <a:gd name="T57" fmla="*/ 304938066 h 128"/>
                <a:gd name="T58" fmla="*/ 262095873 w 207"/>
                <a:gd name="T59" fmla="*/ 322579945 h 128"/>
                <a:gd name="T60" fmla="*/ 262095873 w 207"/>
                <a:gd name="T61" fmla="*/ 322579945 h 128"/>
                <a:gd name="T62" fmla="*/ 166330060 w 207"/>
                <a:gd name="T63" fmla="*/ 304938066 h 128"/>
                <a:gd name="T64" fmla="*/ 78123933 w 207"/>
                <a:gd name="T65" fmla="*/ 279736516 h 128"/>
                <a:gd name="T66" fmla="*/ 78123933 w 207"/>
                <a:gd name="T67" fmla="*/ 279736516 h 128"/>
                <a:gd name="T68" fmla="*/ 27720887 w 207"/>
                <a:gd name="T69" fmla="*/ 226814054 h 128"/>
                <a:gd name="T70" fmla="*/ 0 w 207"/>
                <a:gd name="T71" fmla="*/ 166330283 h 128"/>
                <a:gd name="T72" fmla="*/ 0 w 207"/>
                <a:gd name="T73" fmla="*/ 158769024 h 128"/>
                <a:gd name="T74" fmla="*/ 17640274 w 207"/>
                <a:gd name="T75" fmla="*/ 105846562 h 128"/>
                <a:gd name="T76" fmla="*/ 78123933 w 207"/>
                <a:gd name="T77" fmla="*/ 52922487 h 128"/>
                <a:gd name="T78" fmla="*/ 78123933 w 207"/>
                <a:gd name="T79" fmla="*/ 45362803 h 128"/>
                <a:gd name="T80" fmla="*/ 166330060 w 207"/>
                <a:gd name="T81" fmla="*/ 10080623 h 128"/>
                <a:gd name="T82" fmla="*/ 262095873 w 207"/>
                <a:gd name="T83" fmla="*/ 0 h 128"/>
                <a:gd name="T84" fmla="*/ 262095873 w 207"/>
                <a:gd name="T85" fmla="*/ 0 h 128"/>
                <a:gd name="T86" fmla="*/ 357861637 w 207"/>
                <a:gd name="T87" fmla="*/ 10080623 h 128"/>
                <a:gd name="T88" fmla="*/ 443546893 w 207"/>
                <a:gd name="T89" fmla="*/ 45362803 h 128"/>
                <a:gd name="T90" fmla="*/ 443546893 w 207"/>
                <a:gd name="T91" fmla="*/ 52922487 h 128"/>
                <a:gd name="T92" fmla="*/ 496469284 w 207"/>
                <a:gd name="T93" fmla="*/ 105846562 h 128"/>
                <a:gd name="T94" fmla="*/ 521670801 w 207"/>
                <a:gd name="T95" fmla="*/ 158769024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0" y="66"/>
                  </a:moveTo>
                  <a:lnTo>
                    <a:pt x="190" y="45"/>
                  </a:lnTo>
                  <a:lnTo>
                    <a:pt x="194" y="45"/>
                  </a:lnTo>
                  <a:lnTo>
                    <a:pt x="173" y="25"/>
                  </a:lnTo>
                  <a:lnTo>
                    <a:pt x="142" y="11"/>
                  </a:lnTo>
                  <a:lnTo>
                    <a:pt x="104" y="7"/>
                  </a:lnTo>
                  <a:lnTo>
                    <a:pt x="66" y="11"/>
                  </a:lnTo>
                  <a:lnTo>
                    <a:pt x="69" y="11"/>
                  </a:lnTo>
                  <a:lnTo>
                    <a:pt x="35" y="25"/>
                  </a:lnTo>
                  <a:lnTo>
                    <a:pt x="14" y="45"/>
                  </a:lnTo>
                  <a:lnTo>
                    <a:pt x="7" y="66"/>
                  </a:lnTo>
                  <a:lnTo>
                    <a:pt x="7" y="63"/>
                  </a:lnTo>
                  <a:lnTo>
                    <a:pt x="14" y="87"/>
                  </a:lnTo>
                  <a:lnTo>
                    <a:pt x="35" y="108"/>
                  </a:lnTo>
                  <a:lnTo>
                    <a:pt x="35" y="104"/>
                  </a:lnTo>
                  <a:lnTo>
                    <a:pt x="69" y="114"/>
                  </a:lnTo>
                  <a:lnTo>
                    <a:pt x="66" y="114"/>
                  </a:lnTo>
                  <a:lnTo>
                    <a:pt x="104" y="121"/>
                  </a:lnTo>
                  <a:lnTo>
                    <a:pt x="142" y="114"/>
                  </a:lnTo>
                  <a:lnTo>
                    <a:pt x="173" y="104"/>
                  </a:lnTo>
                  <a:lnTo>
                    <a:pt x="173" y="108"/>
                  </a:lnTo>
                  <a:lnTo>
                    <a:pt x="194" y="87"/>
                  </a:lnTo>
                  <a:lnTo>
                    <a:pt x="190" y="87"/>
                  </a:lnTo>
                  <a:lnTo>
                    <a:pt x="200" y="63"/>
                  </a:lnTo>
                  <a:lnTo>
                    <a:pt x="207" y="66"/>
                  </a:lnTo>
                  <a:lnTo>
                    <a:pt x="197" y="90"/>
                  </a:lnTo>
                  <a:lnTo>
                    <a:pt x="176" y="111"/>
                  </a:lnTo>
                  <a:lnTo>
                    <a:pt x="145" y="121"/>
                  </a:lnTo>
                  <a:lnTo>
                    <a:pt x="142" y="121"/>
                  </a:lnTo>
                  <a:lnTo>
                    <a:pt x="104" y="128"/>
                  </a:lnTo>
                  <a:lnTo>
                    <a:pt x="66" y="121"/>
                  </a:lnTo>
                  <a:lnTo>
                    <a:pt x="31" y="111"/>
                  </a:lnTo>
                  <a:lnTo>
                    <a:pt x="11" y="90"/>
                  </a:lnTo>
                  <a:lnTo>
                    <a:pt x="7" y="90"/>
                  </a:lnTo>
                  <a:lnTo>
                    <a:pt x="0" y="66"/>
                  </a:lnTo>
                  <a:lnTo>
                    <a:pt x="0" y="63"/>
                  </a:lnTo>
                  <a:lnTo>
                    <a:pt x="7" y="42"/>
                  </a:lnTo>
                  <a:lnTo>
                    <a:pt x="11" y="42"/>
                  </a:lnTo>
                  <a:lnTo>
                    <a:pt x="31" y="21"/>
                  </a:lnTo>
                  <a:lnTo>
                    <a:pt x="31" y="18"/>
                  </a:lnTo>
                  <a:lnTo>
                    <a:pt x="66" y="4"/>
                  </a:lnTo>
                  <a:lnTo>
                    <a:pt x="104" y="0"/>
                  </a:lnTo>
                  <a:lnTo>
                    <a:pt x="142" y="4"/>
                  </a:lnTo>
                  <a:lnTo>
                    <a:pt x="145" y="4"/>
                  </a:lnTo>
                  <a:lnTo>
                    <a:pt x="176" y="18"/>
                  </a:lnTo>
                  <a:lnTo>
                    <a:pt x="176" y="21"/>
                  </a:lnTo>
                  <a:lnTo>
                    <a:pt x="197" y="42"/>
                  </a:lnTo>
                  <a:lnTo>
                    <a:pt x="207" y="63"/>
                  </a:lnTo>
                  <a:lnTo>
                    <a:pt x="200" y="66"/>
                  </a:lnTo>
                  <a:close/>
                </a:path>
              </a:pathLst>
            </a:custGeom>
            <a:grpFill/>
            <a:ln w="12700">
              <a:solidFill>
                <a:srgbClr val="FF0000"/>
              </a:solidFill>
              <a:round/>
              <a:headEnd/>
              <a:tailEnd/>
            </a:ln>
          </p:spPr>
          <p:txBody>
            <a:bodyPr/>
            <a:lstStyle/>
            <a:p>
              <a:endParaRPr lang="en-US"/>
            </a:p>
          </p:txBody>
        </p:sp>
        <p:sp>
          <p:nvSpPr>
            <p:cNvPr id="282" name="Freeform 706"/>
            <p:cNvSpPr>
              <a:spLocks/>
            </p:cNvSpPr>
            <p:nvPr/>
          </p:nvSpPr>
          <p:spPr bwMode="auto">
            <a:xfrm>
              <a:off x="7221538" y="4171950"/>
              <a:ext cx="11112" cy="4763"/>
            </a:xfrm>
            <a:custGeom>
              <a:avLst/>
              <a:gdLst>
                <a:gd name="T0" fmla="*/ 0 w 7"/>
                <a:gd name="T1" fmla="*/ 0 h 3"/>
                <a:gd name="T2" fmla="*/ 0 w 7"/>
                <a:gd name="T3" fmla="*/ 0 h 3"/>
                <a:gd name="T4" fmla="*/ 0 w 7"/>
                <a:gd name="T5" fmla="*/ 7562057 h 3"/>
                <a:gd name="T6" fmla="*/ 17639508 w 7"/>
                <a:gd name="T7" fmla="*/ 0 h 3"/>
                <a:gd name="T8" fmla="*/ 17639508 w 7"/>
                <a:gd name="T9" fmla="*/ 7562057 h 3"/>
                <a:gd name="T10" fmla="*/ 17639508 w 7"/>
                <a:gd name="T11" fmla="*/ 7562057 h 3"/>
                <a:gd name="T12" fmla="*/ 0 w 7"/>
                <a:gd name="T13" fmla="*/ 0 h 3"/>
                <a:gd name="T14" fmla="*/ 0 60000 65536"/>
                <a:gd name="T15" fmla="*/ 0 60000 65536"/>
                <a:gd name="T16" fmla="*/ 0 60000 65536"/>
                <a:gd name="T17" fmla="*/ 0 60000 65536"/>
                <a:gd name="T18" fmla="*/ 0 60000 65536"/>
                <a:gd name="T19" fmla="*/ 0 60000 65536"/>
                <a:gd name="T20" fmla="*/ 0 60000 65536"/>
                <a:gd name="T21" fmla="*/ 0 w 7"/>
                <a:gd name="T22" fmla="*/ 0 h 3"/>
                <a:gd name="T23" fmla="*/ 7 w 7"/>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3">
                  <a:moveTo>
                    <a:pt x="0" y="0"/>
                  </a:moveTo>
                  <a:lnTo>
                    <a:pt x="0" y="0"/>
                  </a:lnTo>
                  <a:lnTo>
                    <a:pt x="0" y="3"/>
                  </a:lnTo>
                  <a:lnTo>
                    <a:pt x="7" y="0"/>
                  </a:lnTo>
                  <a:lnTo>
                    <a:pt x="7" y="3"/>
                  </a:lnTo>
                  <a:lnTo>
                    <a:pt x="0" y="0"/>
                  </a:lnTo>
                  <a:close/>
                </a:path>
              </a:pathLst>
            </a:custGeom>
            <a:grpFill/>
            <a:ln w="12700">
              <a:solidFill>
                <a:srgbClr val="FF0000"/>
              </a:solidFill>
              <a:round/>
              <a:headEnd/>
              <a:tailEnd/>
            </a:ln>
          </p:spPr>
          <p:txBody>
            <a:bodyPr/>
            <a:lstStyle/>
            <a:p>
              <a:endParaRPr lang="en-US"/>
            </a:p>
          </p:txBody>
        </p:sp>
        <p:sp>
          <p:nvSpPr>
            <p:cNvPr id="283" name="Rectangle 707"/>
            <p:cNvSpPr>
              <a:spLocks noChangeArrowheads="1"/>
            </p:cNvSpPr>
            <p:nvPr/>
          </p:nvSpPr>
          <p:spPr bwMode="auto">
            <a:xfrm>
              <a:off x="6997700" y="4116388"/>
              <a:ext cx="19685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BWI</a:t>
              </a:r>
              <a:endParaRPr lang="en-US"/>
            </a:p>
          </p:txBody>
        </p:sp>
        <p:sp>
          <p:nvSpPr>
            <p:cNvPr id="284" name="Freeform 708"/>
            <p:cNvSpPr>
              <a:spLocks/>
            </p:cNvSpPr>
            <p:nvPr/>
          </p:nvSpPr>
          <p:spPr bwMode="auto">
            <a:xfrm>
              <a:off x="7239000" y="3348038"/>
              <a:ext cx="317500" cy="192087"/>
            </a:xfrm>
            <a:custGeom>
              <a:avLst/>
              <a:gdLst>
                <a:gd name="T0" fmla="*/ 504031295 w 200"/>
                <a:gd name="T1" fmla="*/ 148688050 h 121"/>
                <a:gd name="T2" fmla="*/ 478829740 w 200"/>
                <a:gd name="T3" fmla="*/ 95765689 h 121"/>
                <a:gd name="T4" fmla="*/ 425907268 w 200"/>
                <a:gd name="T5" fmla="*/ 42841753 h 121"/>
                <a:gd name="T6" fmla="*/ 347781556 w 200"/>
                <a:gd name="T7" fmla="*/ 10080599 h 121"/>
                <a:gd name="T8" fmla="*/ 252015647 w 200"/>
                <a:gd name="T9" fmla="*/ 0 h 121"/>
                <a:gd name="T10" fmla="*/ 156249689 w 200"/>
                <a:gd name="T11" fmla="*/ 10080599 h 121"/>
                <a:gd name="T12" fmla="*/ 68043429 w 200"/>
                <a:gd name="T13" fmla="*/ 42841753 h 121"/>
                <a:gd name="T14" fmla="*/ 17640301 w 200"/>
                <a:gd name="T15" fmla="*/ 95765689 h 121"/>
                <a:gd name="T16" fmla="*/ 0 w 200"/>
                <a:gd name="T17" fmla="*/ 148688050 h 121"/>
                <a:gd name="T18" fmla="*/ 17640301 w 200"/>
                <a:gd name="T19" fmla="*/ 209171677 h 121"/>
                <a:gd name="T20" fmla="*/ 68043429 w 200"/>
                <a:gd name="T21" fmla="*/ 262095601 h 121"/>
                <a:gd name="T22" fmla="*/ 156249689 w 200"/>
                <a:gd name="T23" fmla="*/ 287297091 h 121"/>
                <a:gd name="T24" fmla="*/ 252015647 w 200"/>
                <a:gd name="T25" fmla="*/ 304937341 h 121"/>
                <a:gd name="T26" fmla="*/ 347781556 w 200"/>
                <a:gd name="T27" fmla="*/ 287297091 h 121"/>
                <a:gd name="T28" fmla="*/ 425907268 w 200"/>
                <a:gd name="T29" fmla="*/ 262095601 h 121"/>
                <a:gd name="T30" fmla="*/ 478829740 w 200"/>
                <a:gd name="T31" fmla="*/ 209171677 h 121"/>
                <a:gd name="T32" fmla="*/ 504031295 w 200"/>
                <a:gd name="T33" fmla="*/ 148688050 h 1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21"/>
                <a:gd name="T53" fmla="*/ 200 w 200"/>
                <a:gd name="T54" fmla="*/ 121 h 1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21">
                  <a:moveTo>
                    <a:pt x="200" y="59"/>
                  </a:moveTo>
                  <a:lnTo>
                    <a:pt x="190" y="38"/>
                  </a:lnTo>
                  <a:lnTo>
                    <a:pt x="169" y="17"/>
                  </a:lnTo>
                  <a:lnTo>
                    <a:pt x="138" y="4"/>
                  </a:lnTo>
                  <a:lnTo>
                    <a:pt x="100" y="0"/>
                  </a:lnTo>
                  <a:lnTo>
                    <a:pt x="62" y="4"/>
                  </a:lnTo>
                  <a:lnTo>
                    <a:pt x="27" y="17"/>
                  </a:lnTo>
                  <a:lnTo>
                    <a:pt x="7" y="38"/>
                  </a:lnTo>
                  <a:lnTo>
                    <a:pt x="0" y="59"/>
                  </a:lnTo>
                  <a:lnTo>
                    <a:pt x="7" y="83"/>
                  </a:lnTo>
                  <a:lnTo>
                    <a:pt x="27" y="104"/>
                  </a:lnTo>
                  <a:lnTo>
                    <a:pt x="62" y="114"/>
                  </a:lnTo>
                  <a:lnTo>
                    <a:pt x="100" y="121"/>
                  </a:lnTo>
                  <a:lnTo>
                    <a:pt x="138" y="114"/>
                  </a:lnTo>
                  <a:lnTo>
                    <a:pt x="169" y="104"/>
                  </a:lnTo>
                  <a:lnTo>
                    <a:pt x="190" y="83"/>
                  </a:lnTo>
                  <a:lnTo>
                    <a:pt x="200" y="59"/>
                  </a:lnTo>
                  <a:close/>
                </a:path>
              </a:pathLst>
            </a:custGeom>
            <a:grpFill/>
            <a:ln w="12700">
              <a:solidFill>
                <a:srgbClr val="FF0000"/>
              </a:solidFill>
              <a:round/>
              <a:headEnd/>
              <a:tailEnd/>
            </a:ln>
          </p:spPr>
          <p:txBody>
            <a:bodyPr/>
            <a:lstStyle/>
            <a:p>
              <a:endParaRPr lang="en-US"/>
            </a:p>
          </p:txBody>
        </p:sp>
        <p:sp>
          <p:nvSpPr>
            <p:cNvPr id="285" name="Freeform 709"/>
            <p:cNvSpPr>
              <a:spLocks/>
            </p:cNvSpPr>
            <p:nvPr/>
          </p:nvSpPr>
          <p:spPr bwMode="auto">
            <a:xfrm>
              <a:off x="7232650" y="3343275"/>
              <a:ext cx="328613" cy="203200"/>
            </a:xfrm>
            <a:custGeom>
              <a:avLst/>
              <a:gdLst>
                <a:gd name="T0" fmla="*/ 478830473 w 207"/>
                <a:gd name="T1" fmla="*/ 113406233 h 128"/>
                <a:gd name="T2" fmla="*/ 488911111 w 207"/>
                <a:gd name="T3" fmla="*/ 113406233 h 128"/>
                <a:gd name="T4" fmla="*/ 435988558 w 207"/>
                <a:gd name="T5" fmla="*/ 60483746 h 128"/>
                <a:gd name="T6" fmla="*/ 357862726 w 207"/>
                <a:gd name="T7" fmla="*/ 25201557 h 128"/>
                <a:gd name="T8" fmla="*/ 357862726 w 207"/>
                <a:gd name="T9" fmla="*/ 25201557 h 128"/>
                <a:gd name="T10" fmla="*/ 262096671 w 207"/>
                <a:gd name="T11" fmla="*/ 17640298 h 128"/>
                <a:gd name="T12" fmla="*/ 166330566 w 207"/>
                <a:gd name="T13" fmla="*/ 25201557 h 128"/>
                <a:gd name="T14" fmla="*/ 173891838 w 207"/>
                <a:gd name="T15" fmla="*/ 25201557 h 128"/>
                <a:gd name="T16" fmla="*/ 88206396 w 207"/>
                <a:gd name="T17" fmla="*/ 60483746 h 128"/>
                <a:gd name="T18" fmla="*/ 35282243 w 207"/>
                <a:gd name="T19" fmla="*/ 113406233 h 128"/>
                <a:gd name="T20" fmla="*/ 35282243 w 207"/>
                <a:gd name="T21" fmla="*/ 113406233 h 128"/>
                <a:gd name="T22" fmla="*/ 17641915 w 207"/>
                <a:gd name="T23" fmla="*/ 156249663 h 128"/>
                <a:gd name="T24" fmla="*/ 35282243 w 207"/>
                <a:gd name="T25" fmla="*/ 216733433 h 128"/>
                <a:gd name="T26" fmla="*/ 35282243 w 207"/>
                <a:gd name="T27" fmla="*/ 216733433 h 128"/>
                <a:gd name="T28" fmla="*/ 88206396 w 207"/>
                <a:gd name="T29" fmla="*/ 259575275 h 128"/>
                <a:gd name="T30" fmla="*/ 173891838 w 207"/>
                <a:gd name="T31" fmla="*/ 287297775 h 128"/>
                <a:gd name="T32" fmla="*/ 166330566 w 207"/>
                <a:gd name="T33" fmla="*/ 287297775 h 128"/>
                <a:gd name="T34" fmla="*/ 262096671 w 207"/>
                <a:gd name="T35" fmla="*/ 304938066 h 128"/>
                <a:gd name="T36" fmla="*/ 357862726 w 207"/>
                <a:gd name="T37" fmla="*/ 287297775 h 128"/>
                <a:gd name="T38" fmla="*/ 357862726 w 207"/>
                <a:gd name="T39" fmla="*/ 287297775 h 128"/>
                <a:gd name="T40" fmla="*/ 435988558 w 207"/>
                <a:gd name="T41" fmla="*/ 269655896 h 128"/>
                <a:gd name="T42" fmla="*/ 488911111 w 207"/>
                <a:gd name="T43" fmla="*/ 216733433 h 128"/>
                <a:gd name="T44" fmla="*/ 478830473 w 207"/>
                <a:gd name="T45" fmla="*/ 216733433 h 128"/>
                <a:gd name="T46" fmla="*/ 506553020 w 207"/>
                <a:gd name="T47" fmla="*/ 156249663 h 128"/>
                <a:gd name="T48" fmla="*/ 521673976 w 207"/>
                <a:gd name="T49" fmla="*/ 163809334 h 128"/>
                <a:gd name="T50" fmla="*/ 496472382 w 207"/>
                <a:gd name="T51" fmla="*/ 224293105 h 128"/>
                <a:gd name="T52" fmla="*/ 443548243 w 207"/>
                <a:gd name="T53" fmla="*/ 277217155 h 128"/>
                <a:gd name="T54" fmla="*/ 443548243 w 207"/>
                <a:gd name="T55" fmla="*/ 277217155 h 128"/>
                <a:gd name="T56" fmla="*/ 365423997 w 207"/>
                <a:gd name="T57" fmla="*/ 304938066 h 128"/>
                <a:gd name="T58" fmla="*/ 262096671 w 207"/>
                <a:gd name="T59" fmla="*/ 322579945 h 128"/>
                <a:gd name="T60" fmla="*/ 262096671 w 207"/>
                <a:gd name="T61" fmla="*/ 322579945 h 128"/>
                <a:gd name="T62" fmla="*/ 166330566 w 207"/>
                <a:gd name="T63" fmla="*/ 304938066 h 128"/>
                <a:gd name="T64" fmla="*/ 78125758 w 207"/>
                <a:gd name="T65" fmla="*/ 277217155 h 128"/>
                <a:gd name="T66" fmla="*/ 78125758 w 207"/>
                <a:gd name="T67" fmla="*/ 277217155 h 128"/>
                <a:gd name="T68" fmla="*/ 27722559 w 207"/>
                <a:gd name="T69" fmla="*/ 224293105 h 128"/>
                <a:gd name="T70" fmla="*/ 0 w 207"/>
                <a:gd name="T71" fmla="*/ 163809334 h 128"/>
                <a:gd name="T72" fmla="*/ 0 w 207"/>
                <a:gd name="T73" fmla="*/ 156249663 h 128"/>
                <a:gd name="T74" fmla="*/ 17641915 w 207"/>
                <a:gd name="T75" fmla="*/ 103325588 h 128"/>
                <a:gd name="T76" fmla="*/ 78125758 w 207"/>
                <a:gd name="T77" fmla="*/ 50403113 h 128"/>
                <a:gd name="T78" fmla="*/ 78125758 w 207"/>
                <a:gd name="T79" fmla="*/ 42841854 h 128"/>
                <a:gd name="T80" fmla="*/ 166330566 w 207"/>
                <a:gd name="T81" fmla="*/ 7559674 h 128"/>
                <a:gd name="T82" fmla="*/ 262096671 w 207"/>
                <a:gd name="T83" fmla="*/ 0 h 128"/>
                <a:gd name="T84" fmla="*/ 262096671 w 207"/>
                <a:gd name="T85" fmla="*/ 0 h 128"/>
                <a:gd name="T86" fmla="*/ 357862726 w 207"/>
                <a:gd name="T87" fmla="*/ 7559674 h 128"/>
                <a:gd name="T88" fmla="*/ 443548243 w 207"/>
                <a:gd name="T89" fmla="*/ 42841854 h 128"/>
                <a:gd name="T90" fmla="*/ 443548243 w 207"/>
                <a:gd name="T91" fmla="*/ 50403113 h 128"/>
                <a:gd name="T92" fmla="*/ 496472382 w 207"/>
                <a:gd name="T93" fmla="*/ 103325588 h 128"/>
                <a:gd name="T94" fmla="*/ 521673976 w 207"/>
                <a:gd name="T95" fmla="*/ 156249663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28"/>
                <a:gd name="T146" fmla="*/ 207 w 207"/>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28">
                  <a:moveTo>
                    <a:pt x="201" y="65"/>
                  </a:moveTo>
                  <a:lnTo>
                    <a:pt x="190" y="45"/>
                  </a:lnTo>
                  <a:lnTo>
                    <a:pt x="194" y="45"/>
                  </a:lnTo>
                  <a:lnTo>
                    <a:pt x="173" y="24"/>
                  </a:lnTo>
                  <a:lnTo>
                    <a:pt x="142" y="10"/>
                  </a:lnTo>
                  <a:lnTo>
                    <a:pt x="104" y="7"/>
                  </a:lnTo>
                  <a:lnTo>
                    <a:pt x="66" y="10"/>
                  </a:lnTo>
                  <a:lnTo>
                    <a:pt x="69" y="10"/>
                  </a:lnTo>
                  <a:lnTo>
                    <a:pt x="35" y="24"/>
                  </a:lnTo>
                  <a:lnTo>
                    <a:pt x="14" y="45"/>
                  </a:lnTo>
                  <a:lnTo>
                    <a:pt x="7" y="65"/>
                  </a:lnTo>
                  <a:lnTo>
                    <a:pt x="7" y="62"/>
                  </a:lnTo>
                  <a:lnTo>
                    <a:pt x="14" y="86"/>
                  </a:lnTo>
                  <a:lnTo>
                    <a:pt x="35" y="107"/>
                  </a:lnTo>
                  <a:lnTo>
                    <a:pt x="35" y="103"/>
                  </a:lnTo>
                  <a:lnTo>
                    <a:pt x="69" y="114"/>
                  </a:lnTo>
                  <a:lnTo>
                    <a:pt x="66" y="114"/>
                  </a:lnTo>
                  <a:lnTo>
                    <a:pt x="104" y="121"/>
                  </a:lnTo>
                  <a:lnTo>
                    <a:pt x="142" y="114"/>
                  </a:lnTo>
                  <a:lnTo>
                    <a:pt x="173" y="103"/>
                  </a:lnTo>
                  <a:lnTo>
                    <a:pt x="173" y="107"/>
                  </a:lnTo>
                  <a:lnTo>
                    <a:pt x="194" y="86"/>
                  </a:lnTo>
                  <a:lnTo>
                    <a:pt x="190" y="86"/>
                  </a:lnTo>
                  <a:lnTo>
                    <a:pt x="201" y="62"/>
                  </a:lnTo>
                  <a:lnTo>
                    <a:pt x="207" y="65"/>
                  </a:lnTo>
                  <a:lnTo>
                    <a:pt x="197" y="89"/>
                  </a:lnTo>
                  <a:lnTo>
                    <a:pt x="176" y="110"/>
                  </a:lnTo>
                  <a:lnTo>
                    <a:pt x="145" y="121"/>
                  </a:lnTo>
                  <a:lnTo>
                    <a:pt x="142" y="121"/>
                  </a:lnTo>
                  <a:lnTo>
                    <a:pt x="104" y="128"/>
                  </a:lnTo>
                  <a:lnTo>
                    <a:pt x="66" y="121"/>
                  </a:lnTo>
                  <a:lnTo>
                    <a:pt x="31" y="110"/>
                  </a:lnTo>
                  <a:lnTo>
                    <a:pt x="11" y="89"/>
                  </a:lnTo>
                  <a:lnTo>
                    <a:pt x="7" y="89"/>
                  </a:lnTo>
                  <a:lnTo>
                    <a:pt x="0" y="65"/>
                  </a:lnTo>
                  <a:lnTo>
                    <a:pt x="0" y="62"/>
                  </a:lnTo>
                  <a:lnTo>
                    <a:pt x="7" y="41"/>
                  </a:lnTo>
                  <a:lnTo>
                    <a:pt x="11" y="41"/>
                  </a:lnTo>
                  <a:lnTo>
                    <a:pt x="31" y="20"/>
                  </a:lnTo>
                  <a:lnTo>
                    <a:pt x="31" y="17"/>
                  </a:lnTo>
                  <a:lnTo>
                    <a:pt x="66" y="3"/>
                  </a:lnTo>
                  <a:lnTo>
                    <a:pt x="104" y="0"/>
                  </a:lnTo>
                  <a:lnTo>
                    <a:pt x="142" y="3"/>
                  </a:lnTo>
                  <a:lnTo>
                    <a:pt x="145" y="3"/>
                  </a:lnTo>
                  <a:lnTo>
                    <a:pt x="176" y="17"/>
                  </a:lnTo>
                  <a:lnTo>
                    <a:pt x="176" y="20"/>
                  </a:lnTo>
                  <a:lnTo>
                    <a:pt x="197" y="41"/>
                  </a:lnTo>
                  <a:lnTo>
                    <a:pt x="207" y="62"/>
                  </a:lnTo>
                  <a:lnTo>
                    <a:pt x="201" y="65"/>
                  </a:lnTo>
                  <a:close/>
                </a:path>
              </a:pathLst>
            </a:custGeom>
            <a:grpFill/>
            <a:ln w="12700">
              <a:solidFill>
                <a:srgbClr val="FF0000"/>
              </a:solidFill>
              <a:round/>
              <a:headEnd/>
              <a:tailEnd/>
            </a:ln>
          </p:spPr>
          <p:txBody>
            <a:bodyPr/>
            <a:lstStyle/>
            <a:p>
              <a:endParaRPr lang="en-US"/>
            </a:p>
          </p:txBody>
        </p:sp>
        <p:sp>
          <p:nvSpPr>
            <p:cNvPr id="286" name="Freeform 710"/>
            <p:cNvSpPr>
              <a:spLocks/>
            </p:cNvSpPr>
            <p:nvPr/>
          </p:nvSpPr>
          <p:spPr bwMode="auto">
            <a:xfrm>
              <a:off x="7551738" y="3441700"/>
              <a:ext cx="9525" cy="4763"/>
            </a:xfrm>
            <a:custGeom>
              <a:avLst/>
              <a:gdLst>
                <a:gd name="T0" fmla="*/ 0 w 6"/>
                <a:gd name="T1" fmla="*/ 0 h 3"/>
                <a:gd name="T2" fmla="*/ 0 w 6"/>
                <a:gd name="T3" fmla="*/ 0 h 3"/>
                <a:gd name="T4" fmla="*/ 0 w 6"/>
                <a:gd name="T5" fmla="*/ 7562057 h 3"/>
                <a:gd name="T6" fmla="*/ 15120939 w 6"/>
                <a:gd name="T7" fmla="*/ 0 h 3"/>
                <a:gd name="T8" fmla="*/ 15120939 w 6"/>
                <a:gd name="T9" fmla="*/ 7562057 h 3"/>
                <a:gd name="T10" fmla="*/ 15120939 w 6"/>
                <a:gd name="T11" fmla="*/ 7562057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0" y="0"/>
                  </a:moveTo>
                  <a:lnTo>
                    <a:pt x="0" y="0"/>
                  </a:lnTo>
                  <a:lnTo>
                    <a:pt x="0" y="3"/>
                  </a:lnTo>
                  <a:lnTo>
                    <a:pt x="6" y="0"/>
                  </a:lnTo>
                  <a:lnTo>
                    <a:pt x="6" y="3"/>
                  </a:lnTo>
                  <a:lnTo>
                    <a:pt x="0" y="0"/>
                  </a:lnTo>
                  <a:close/>
                </a:path>
              </a:pathLst>
            </a:custGeom>
            <a:grpFill/>
            <a:ln w="12700">
              <a:solidFill>
                <a:srgbClr val="FF0000"/>
              </a:solidFill>
              <a:round/>
              <a:headEnd/>
              <a:tailEnd/>
            </a:ln>
          </p:spPr>
          <p:txBody>
            <a:bodyPr/>
            <a:lstStyle/>
            <a:p>
              <a:endParaRPr lang="en-US"/>
            </a:p>
          </p:txBody>
        </p:sp>
        <p:sp>
          <p:nvSpPr>
            <p:cNvPr id="287" name="Rectangle 711"/>
            <p:cNvSpPr>
              <a:spLocks noChangeArrowheads="1"/>
            </p:cNvSpPr>
            <p:nvPr/>
          </p:nvSpPr>
          <p:spPr bwMode="auto">
            <a:xfrm>
              <a:off x="7324725" y="3386138"/>
              <a:ext cx="203200" cy="122237"/>
            </a:xfrm>
            <a:prstGeom prst="rect">
              <a:avLst/>
            </a:prstGeom>
            <a:grpFill/>
            <a:ln w="12700">
              <a:solidFill>
                <a:srgbClr val="FF0000"/>
              </a:solidFill>
              <a:miter lim="800000"/>
              <a:headEnd/>
              <a:tailEnd/>
            </a:ln>
          </p:spPr>
          <p:txBody>
            <a:bodyPr wrap="none" lIns="0" tIns="0" rIns="0" bIns="0">
              <a:spAutoFit/>
            </a:bodyPr>
            <a:lstStyle/>
            <a:p>
              <a:r>
                <a:rPr lang="en-US" sz="800" dirty="0">
                  <a:solidFill>
                    <a:srgbClr val="000000"/>
                  </a:solidFill>
                  <a:latin typeface="Times" pitchFamily="18" charset="0"/>
                </a:rPr>
                <a:t>PVD</a:t>
              </a:r>
              <a:endParaRPr lang="en-US" dirty="0"/>
            </a:p>
          </p:txBody>
        </p:sp>
        <p:sp>
          <p:nvSpPr>
            <p:cNvPr id="288" name="Rectangle 712"/>
            <p:cNvSpPr>
              <a:spLocks noChangeArrowheads="1"/>
            </p:cNvSpPr>
            <p:nvPr/>
          </p:nvSpPr>
          <p:spPr bwMode="auto">
            <a:xfrm>
              <a:off x="6888163" y="3117850"/>
              <a:ext cx="1524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867</a:t>
              </a:r>
              <a:endParaRPr lang="en-US"/>
            </a:p>
          </p:txBody>
        </p:sp>
        <p:sp>
          <p:nvSpPr>
            <p:cNvPr id="289" name="Rectangle 713"/>
            <p:cNvSpPr>
              <a:spLocks noChangeArrowheads="1"/>
            </p:cNvSpPr>
            <p:nvPr/>
          </p:nvSpPr>
          <p:spPr bwMode="auto">
            <a:xfrm>
              <a:off x="5967413" y="3024188"/>
              <a:ext cx="2032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2704</a:t>
              </a:r>
              <a:endParaRPr lang="en-US"/>
            </a:p>
          </p:txBody>
        </p:sp>
        <p:sp>
          <p:nvSpPr>
            <p:cNvPr id="290" name="Rectangle 714"/>
            <p:cNvSpPr>
              <a:spLocks noChangeArrowheads="1"/>
            </p:cNvSpPr>
            <p:nvPr/>
          </p:nvSpPr>
          <p:spPr bwMode="auto">
            <a:xfrm>
              <a:off x="7124700" y="3517900"/>
              <a:ext cx="1524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187</a:t>
              </a:r>
              <a:endParaRPr lang="en-US"/>
            </a:p>
          </p:txBody>
        </p:sp>
        <p:sp>
          <p:nvSpPr>
            <p:cNvPr id="291" name="Rectangle 715"/>
            <p:cNvSpPr>
              <a:spLocks noChangeArrowheads="1"/>
            </p:cNvSpPr>
            <p:nvPr/>
          </p:nvSpPr>
          <p:spPr bwMode="auto">
            <a:xfrm>
              <a:off x="7561263" y="3897313"/>
              <a:ext cx="2032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1258</a:t>
              </a:r>
              <a:endParaRPr lang="en-US"/>
            </a:p>
          </p:txBody>
        </p:sp>
        <p:sp>
          <p:nvSpPr>
            <p:cNvPr id="292" name="Rectangle 716"/>
            <p:cNvSpPr>
              <a:spLocks noChangeArrowheads="1"/>
            </p:cNvSpPr>
            <p:nvPr/>
          </p:nvSpPr>
          <p:spPr bwMode="auto">
            <a:xfrm>
              <a:off x="6789738" y="3359150"/>
              <a:ext cx="1524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849</a:t>
              </a:r>
              <a:endParaRPr lang="en-US"/>
            </a:p>
          </p:txBody>
        </p:sp>
        <p:sp>
          <p:nvSpPr>
            <p:cNvPr id="293" name="Rectangle 717"/>
            <p:cNvSpPr>
              <a:spLocks noChangeArrowheads="1"/>
            </p:cNvSpPr>
            <p:nvPr/>
          </p:nvSpPr>
          <p:spPr bwMode="auto">
            <a:xfrm>
              <a:off x="7377113" y="3644900"/>
              <a:ext cx="1524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144</a:t>
              </a:r>
              <a:endParaRPr lang="en-US"/>
            </a:p>
          </p:txBody>
        </p:sp>
        <p:sp>
          <p:nvSpPr>
            <p:cNvPr id="294" name="Rectangle 718"/>
            <p:cNvSpPr>
              <a:spLocks noChangeArrowheads="1"/>
            </p:cNvSpPr>
            <p:nvPr/>
          </p:nvSpPr>
          <p:spPr bwMode="auto">
            <a:xfrm>
              <a:off x="6630988" y="3633788"/>
              <a:ext cx="1524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740</a:t>
              </a:r>
              <a:endParaRPr lang="en-US"/>
            </a:p>
          </p:txBody>
        </p:sp>
        <p:sp>
          <p:nvSpPr>
            <p:cNvPr id="295" name="Rectangle 719"/>
            <p:cNvSpPr>
              <a:spLocks noChangeArrowheads="1"/>
            </p:cNvSpPr>
            <p:nvPr/>
          </p:nvSpPr>
          <p:spPr bwMode="auto">
            <a:xfrm>
              <a:off x="6329363" y="4165600"/>
              <a:ext cx="2032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1391</a:t>
              </a:r>
              <a:endParaRPr lang="en-US"/>
            </a:p>
          </p:txBody>
        </p:sp>
        <p:sp>
          <p:nvSpPr>
            <p:cNvPr id="296" name="Rectangle 720"/>
            <p:cNvSpPr>
              <a:spLocks noChangeArrowheads="1"/>
            </p:cNvSpPr>
            <p:nvPr/>
          </p:nvSpPr>
          <p:spPr bwMode="auto">
            <a:xfrm>
              <a:off x="6934200" y="3919538"/>
              <a:ext cx="1524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184</a:t>
              </a:r>
              <a:endParaRPr lang="en-US"/>
            </a:p>
          </p:txBody>
        </p:sp>
        <p:sp>
          <p:nvSpPr>
            <p:cNvPr id="297" name="Rectangle 721"/>
            <p:cNvSpPr>
              <a:spLocks noChangeArrowheads="1"/>
            </p:cNvSpPr>
            <p:nvPr/>
          </p:nvSpPr>
          <p:spPr bwMode="auto">
            <a:xfrm>
              <a:off x="7008813" y="4522788"/>
              <a:ext cx="1524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946</a:t>
              </a:r>
              <a:endParaRPr lang="en-US"/>
            </a:p>
          </p:txBody>
        </p:sp>
        <p:sp>
          <p:nvSpPr>
            <p:cNvPr id="298" name="Rectangle 722"/>
            <p:cNvSpPr>
              <a:spLocks noChangeArrowheads="1"/>
            </p:cNvSpPr>
            <p:nvPr/>
          </p:nvSpPr>
          <p:spPr bwMode="auto">
            <a:xfrm>
              <a:off x="7183438" y="4352925"/>
              <a:ext cx="2032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1090</a:t>
              </a:r>
              <a:endParaRPr lang="en-US"/>
            </a:p>
          </p:txBody>
        </p:sp>
        <p:sp>
          <p:nvSpPr>
            <p:cNvPr id="299" name="Rectangle 723"/>
            <p:cNvSpPr>
              <a:spLocks noChangeArrowheads="1"/>
            </p:cNvSpPr>
            <p:nvPr/>
          </p:nvSpPr>
          <p:spPr bwMode="auto">
            <a:xfrm>
              <a:off x="6269038" y="4819650"/>
              <a:ext cx="2032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1121</a:t>
              </a:r>
              <a:endParaRPr lang="en-US"/>
            </a:p>
          </p:txBody>
        </p:sp>
        <p:sp>
          <p:nvSpPr>
            <p:cNvPr id="300" name="Rectangle 724"/>
            <p:cNvSpPr>
              <a:spLocks noChangeArrowheads="1"/>
            </p:cNvSpPr>
            <p:nvPr/>
          </p:nvSpPr>
          <p:spPr bwMode="auto">
            <a:xfrm>
              <a:off x="5830888" y="5092700"/>
              <a:ext cx="2032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2342</a:t>
              </a:r>
              <a:endParaRPr lang="en-US"/>
            </a:p>
          </p:txBody>
        </p:sp>
        <p:sp>
          <p:nvSpPr>
            <p:cNvPr id="301" name="Rectangle 725"/>
            <p:cNvSpPr>
              <a:spLocks noChangeArrowheads="1"/>
            </p:cNvSpPr>
            <p:nvPr/>
          </p:nvSpPr>
          <p:spPr bwMode="auto">
            <a:xfrm>
              <a:off x="5561013" y="3743325"/>
              <a:ext cx="2032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1846</a:t>
              </a:r>
              <a:endParaRPr lang="en-US"/>
            </a:p>
          </p:txBody>
        </p:sp>
        <p:sp>
          <p:nvSpPr>
            <p:cNvPr id="302" name="Rectangle 726"/>
            <p:cNvSpPr>
              <a:spLocks noChangeArrowheads="1"/>
            </p:cNvSpPr>
            <p:nvPr/>
          </p:nvSpPr>
          <p:spPr bwMode="auto">
            <a:xfrm>
              <a:off x="6488113" y="3770313"/>
              <a:ext cx="1524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621</a:t>
              </a:r>
              <a:endParaRPr lang="en-US"/>
            </a:p>
          </p:txBody>
        </p:sp>
        <p:sp>
          <p:nvSpPr>
            <p:cNvPr id="303" name="Rectangle 727"/>
            <p:cNvSpPr>
              <a:spLocks noChangeArrowheads="1"/>
            </p:cNvSpPr>
            <p:nvPr/>
          </p:nvSpPr>
          <p:spPr bwMode="auto">
            <a:xfrm>
              <a:off x="6065838" y="3984625"/>
              <a:ext cx="1524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802</a:t>
              </a:r>
              <a:endParaRPr lang="en-US"/>
            </a:p>
          </p:txBody>
        </p:sp>
        <p:sp>
          <p:nvSpPr>
            <p:cNvPr id="304" name="Rectangle 728"/>
            <p:cNvSpPr>
              <a:spLocks noChangeArrowheads="1"/>
            </p:cNvSpPr>
            <p:nvPr/>
          </p:nvSpPr>
          <p:spPr bwMode="auto">
            <a:xfrm>
              <a:off x="5243513" y="4252913"/>
              <a:ext cx="2032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1464</a:t>
              </a:r>
              <a:endParaRPr lang="en-US"/>
            </a:p>
          </p:txBody>
        </p:sp>
        <p:sp>
          <p:nvSpPr>
            <p:cNvPr id="305" name="Rectangle 729"/>
            <p:cNvSpPr>
              <a:spLocks noChangeArrowheads="1"/>
            </p:cNvSpPr>
            <p:nvPr/>
          </p:nvSpPr>
          <p:spPr bwMode="auto">
            <a:xfrm>
              <a:off x="5281613" y="4627563"/>
              <a:ext cx="203200" cy="122237"/>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1235</a:t>
              </a:r>
              <a:endParaRPr lang="en-US"/>
            </a:p>
          </p:txBody>
        </p:sp>
        <p:sp>
          <p:nvSpPr>
            <p:cNvPr id="306" name="Rectangle 730"/>
            <p:cNvSpPr>
              <a:spLocks noChangeArrowheads="1"/>
            </p:cNvSpPr>
            <p:nvPr/>
          </p:nvSpPr>
          <p:spPr bwMode="auto">
            <a:xfrm>
              <a:off x="4883150" y="4330700"/>
              <a:ext cx="152400" cy="122238"/>
            </a:xfrm>
            <a:prstGeom prst="rect">
              <a:avLst/>
            </a:prstGeom>
            <a:grpFill/>
            <a:ln w="12700">
              <a:solidFill>
                <a:srgbClr val="FF0000"/>
              </a:solidFill>
              <a:miter lim="800000"/>
              <a:headEnd/>
              <a:tailEnd/>
            </a:ln>
          </p:spPr>
          <p:txBody>
            <a:bodyPr wrap="none" lIns="0" tIns="0" rIns="0" bIns="0">
              <a:spAutoFit/>
            </a:bodyPr>
            <a:lstStyle/>
            <a:p>
              <a:r>
                <a:rPr lang="en-US" sz="800">
                  <a:solidFill>
                    <a:srgbClr val="000000"/>
                  </a:solidFill>
                  <a:latin typeface="Times" pitchFamily="18" charset="0"/>
                </a:rPr>
                <a:t>337</a:t>
              </a:r>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AA185647-5A82-4C88-A94F-B1E5FC17A221}" type="datetime1">
              <a:rPr lang="en-US" smtClean="0"/>
              <a:pPr/>
              <a:t>11/18/2017</a:t>
            </a:fld>
            <a:endParaRPr lang="en-US"/>
          </a:p>
        </p:txBody>
      </p:sp>
      <p:sp>
        <p:nvSpPr>
          <p:cNvPr id="22531" name="Slide Number Placeholder 5"/>
          <p:cNvSpPr>
            <a:spLocks noGrp="1"/>
          </p:cNvSpPr>
          <p:nvPr>
            <p:ph type="sldNum" sz="quarter" idx="11"/>
          </p:nvPr>
        </p:nvSpPr>
        <p:spPr>
          <a:xfrm>
            <a:off x="6553200" y="6243638"/>
            <a:ext cx="2133600" cy="457200"/>
          </a:xfrm>
          <a:noFill/>
        </p:spPr>
        <p:txBody>
          <a:bodyPr/>
          <a:lstStyle/>
          <a:p>
            <a:fld id="{05DBB971-EDEC-4B8A-B4BD-256393E13D4F}" type="slidenum">
              <a:rPr lang="en-US" smtClean="0"/>
              <a:pPr/>
              <a:t>44</a:t>
            </a:fld>
            <a:endParaRPr lang="en-US"/>
          </a:p>
        </p:txBody>
      </p:sp>
      <p:sp>
        <p:nvSpPr>
          <p:cNvPr id="22532" name="Rectangle 2"/>
          <p:cNvSpPr>
            <a:spLocks noGrp="1" noChangeArrowheads="1"/>
          </p:cNvSpPr>
          <p:nvPr>
            <p:ph type="title"/>
          </p:nvPr>
        </p:nvSpPr>
        <p:spPr/>
        <p:txBody>
          <a:bodyPr/>
          <a:lstStyle/>
          <a:p>
            <a:r>
              <a:rPr lang="en-US"/>
              <a:t>Trees and Forests</a:t>
            </a:r>
          </a:p>
        </p:txBody>
      </p:sp>
      <p:sp>
        <p:nvSpPr>
          <p:cNvPr id="32773" name="Rectangle 3"/>
          <p:cNvSpPr>
            <a:spLocks noGrp="1" noChangeArrowheads="1"/>
          </p:cNvSpPr>
          <p:nvPr>
            <p:ph type="body" idx="1"/>
          </p:nvPr>
        </p:nvSpPr>
        <p:spPr>
          <a:xfrm>
            <a:off x="228600" y="1600200"/>
            <a:ext cx="4800600" cy="4724400"/>
          </a:xfrm>
        </p:spPr>
        <p:txBody>
          <a:bodyPr/>
          <a:lstStyle/>
          <a:p>
            <a:pPr>
              <a:lnSpc>
                <a:spcPct val="90000"/>
              </a:lnSpc>
              <a:defRPr/>
            </a:pPr>
            <a:r>
              <a:rPr lang="en-US" sz="2400" dirty="0"/>
              <a:t>A </a:t>
            </a:r>
            <a:r>
              <a:rPr lang="en-US" sz="2400" b="1" dirty="0">
                <a:solidFill>
                  <a:srgbClr val="FFFF00"/>
                </a:solidFill>
              </a:rPr>
              <a:t>(free) tree</a:t>
            </a:r>
            <a:r>
              <a:rPr lang="en-US" sz="2400" b="1" dirty="0"/>
              <a:t> </a:t>
            </a:r>
            <a:r>
              <a:rPr lang="en-US" sz="2400" dirty="0"/>
              <a:t>is an undirected graph T such that</a:t>
            </a:r>
          </a:p>
          <a:p>
            <a:pPr lvl="1">
              <a:lnSpc>
                <a:spcPct val="90000"/>
              </a:lnSpc>
              <a:defRPr/>
            </a:pPr>
            <a:r>
              <a:rPr lang="en-US" sz="2000" dirty="0"/>
              <a:t>T is connected</a:t>
            </a:r>
          </a:p>
          <a:p>
            <a:pPr lvl="1">
              <a:lnSpc>
                <a:spcPct val="90000"/>
              </a:lnSpc>
              <a:defRPr/>
            </a:pPr>
            <a:r>
              <a:rPr lang="en-US" sz="2000" dirty="0"/>
              <a:t>T has no cycles</a:t>
            </a:r>
          </a:p>
          <a:p>
            <a:pPr>
              <a:lnSpc>
                <a:spcPct val="90000"/>
              </a:lnSpc>
              <a:defRPr/>
            </a:pPr>
            <a:r>
              <a:rPr lang="en-US" sz="2400" dirty="0"/>
              <a:t>A </a:t>
            </a:r>
            <a:r>
              <a:rPr lang="en-US" sz="2400" b="1" dirty="0">
                <a:solidFill>
                  <a:srgbClr val="FFFF00"/>
                </a:solidFill>
              </a:rPr>
              <a:t>forest</a:t>
            </a:r>
            <a:r>
              <a:rPr lang="en-US" sz="2400" b="1" dirty="0"/>
              <a:t> </a:t>
            </a:r>
            <a:r>
              <a:rPr lang="en-US" sz="2400" dirty="0"/>
              <a:t>is an undirected graph without cycles</a:t>
            </a:r>
          </a:p>
          <a:p>
            <a:pPr>
              <a:lnSpc>
                <a:spcPct val="90000"/>
              </a:lnSpc>
              <a:defRPr/>
            </a:pPr>
            <a:r>
              <a:rPr lang="en-US" sz="2400" dirty="0"/>
              <a:t>The connected components of a forest are trees</a:t>
            </a:r>
          </a:p>
        </p:txBody>
      </p:sp>
      <p:sp>
        <p:nvSpPr>
          <p:cNvPr id="22534" name="Text Box 4"/>
          <p:cNvSpPr txBox="1">
            <a:spLocks noChangeArrowheads="1"/>
          </p:cNvSpPr>
          <p:nvPr/>
        </p:nvSpPr>
        <p:spPr bwMode="auto">
          <a:xfrm>
            <a:off x="5429250" y="3117850"/>
            <a:ext cx="2857500" cy="396875"/>
          </a:xfrm>
          <a:prstGeom prst="rect">
            <a:avLst/>
          </a:prstGeom>
          <a:noFill/>
          <a:ln w="19050">
            <a:noFill/>
            <a:miter lim="800000"/>
            <a:headEnd/>
            <a:tailEnd/>
          </a:ln>
        </p:spPr>
        <p:txBody>
          <a:bodyPr>
            <a:spAutoFit/>
          </a:bodyPr>
          <a:lstStyle/>
          <a:p>
            <a:pPr algn="ctr" eaLnBrk="1" hangingPunct="1"/>
            <a:r>
              <a:rPr lang="en-US" sz="2000" dirty="0">
                <a:solidFill>
                  <a:srgbClr val="FFFF00"/>
                </a:solidFill>
                <a:latin typeface="Tahoma" pitchFamily="34" charset="0"/>
              </a:rPr>
              <a:t>Tree</a:t>
            </a:r>
          </a:p>
        </p:txBody>
      </p:sp>
      <p:sp>
        <p:nvSpPr>
          <p:cNvPr id="22535" name="Text Box 5"/>
          <p:cNvSpPr txBox="1">
            <a:spLocks noChangeArrowheads="1"/>
          </p:cNvSpPr>
          <p:nvPr/>
        </p:nvSpPr>
        <p:spPr bwMode="auto">
          <a:xfrm>
            <a:off x="5041900" y="5699125"/>
            <a:ext cx="3644900" cy="396875"/>
          </a:xfrm>
          <a:prstGeom prst="rect">
            <a:avLst/>
          </a:prstGeom>
          <a:noFill/>
          <a:ln w="19050">
            <a:noFill/>
            <a:miter lim="800000"/>
            <a:headEnd/>
            <a:tailEnd/>
          </a:ln>
        </p:spPr>
        <p:txBody>
          <a:bodyPr>
            <a:spAutoFit/>
          </a:bodyPr>
          <a:lstStyle/>
          <a:p>
            <a:pPr algn="ctr" eaLnBrk="1" hangingPunct="1"/>
            <a:r>
              <a:rPr lang="en-US" sz="2000" dirty="0">
                <a:solidFill>
                  <a:srgbClr val="FFFF00"/>
                </a:solidFill>
                <a:latin typeface="Tahoma" pitchFamily="34" charset="0"/>
              </a:rPr>
              <a:t>Forest</a:t>
            </a:r>
          </a:p>
        </p:txBody>
      </p:sp>
      <p:sp>
        <p:nvSpPr>
          <p:cNvPr id="22536" name="Oval 6"/>
          <p:cNvSpPr>
            <a:spLocks noChangeAspect="1" noChangeArrowheads="1"/>
          </p:cNvSpPr>
          <p:nvPr/>
        </p:nvSpPr>
        <p:spPr bwMode="auto">
          <a:xfrm>
            <a:off x="7569200" y="1951038"/>
            <a:ext cx="366713" cy="366712"/>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37" name="Oval 7"/>
          <p:cNvSpPr>
            <a:spLocks noChangeAspect="1" noChangeArrowheads="1"/>
          </p:cNvSpPr>
          <p:nvPr/>
        </p:nvSpPr>
        <p:spPr bwMode="auto">
          <a:xfrm>
            <a:off x="6659563" y="1952625"/>
            <a:ext cx="366712" cy="366713"/>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38" name="Oval 8"/>
          <p:cNvSpPr>
            <a:spLocks noChangeAspect="1" noChangeArrowheads="1"/>
          </p:cNvSpPr>
          <p:nvPr/>
        </p:nvSpPr>
        <p:spPr bwMode="auto">
          <a:xfrm>
            <a:off x="5780088" y="1946275"/>
            <a:ext cx="366712" cy="366713"/>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39" name="Oval 9"/>
          <p:cNvSpPr>
            <a:spLocks noChangeAspect="1" noChangeArrowheads="1"/>
          </p:cNvSpPr>
          <p:nvPr/>
        </p:nvSpPr>
        <p:spPr bwMode="auto">
          <a:xfrm>
            <a:off x="6664325" y="2682875"/>
            <a:ext cx="366713" cy="366713"/>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cxnSp>
        <p:nvCxnSpPr>
          <p:cNvPr id="22540" name="AutoShape 10"/>
          <p:cNvCxnSpPr>
            <a:cxnSpLocks noChangeAspect="1" noChangeShapeType="1"/>
            <a:stCxn id="22538" idx="6"/>
            <a:endCxn id="22537" idx="2"/>
          </p:cNvCxnSpPr>
          <p:nvPr/>
        </p:nvCxnSpPr>
        <p:spPr bwMode="auto">
          <a:xfrm>
            <a:off x="6154738" y="2128838"/>
            <a:ext cx="493712" cy="6350"/>
          </a:xfrm>
          <a:prstGeom prst="straightConnector1">
            <a:avLst/>
          </a:prstGeom>
          <a:noFill/>
          <a:ln w="19050">
            <a:solidFill>
              <a:schemeClr val="tx1"/>
            </a:solidFill>
            <a:round/>
            <a:headEnd/>
            <a:tailEnd/>
          </a:ln>
        </p:spPr>
      </p:cxnSp>
      <p:cxnSp>
        <p:nvCxnSpPr>
          <p:cNvPr id="22541" name="AutoShape 11"/>
          <p:cNvCxnSpPr>
            <a:cxnSpLocks noChangeAspect="1" noChangeShapeType="1"/>
            <a:stCxn id="22539" idx="0"/>
            <a:endCxn id="22537" idx="4"/>
          </p:cNvCxnSpPr>
          <p:nvPr/>
        </p:nvCxnSpPr>
        <p:spPr bwMode="auto">
          <a:xfrm flipH="1" flipV="1">
            <a:off x="6842125" y="2327275"/>
            <a:ext cx="4763" cy="344488"/>
          </a:xfrm>
          <a:prstGeom prst="straightConnector1">
            <a:avLst/>
          </a:prstGeom>
          <a:noFill/>
          <a:ln w="19050">
            <a:solidFill>
              <a:schemeClr val="tx1"/>
            </a:solidFill>
            <a:round/>
            <a:headEnd/>
            <a:tailEnd/>
          </a:ln>
        </p:spPr>
      </p:cxnSp>
      <p:sp>
        <p:nvSpPr>
          <p:cNvPr id="22542" name="Oval 12"/>
          <p:cNvSpPr>
            <a:spLocks noChangeAspect="1" noChangeArrowheads="1"/>
          </p:cNvSpPr>
          <p:nvPr/>
        </p:nvSpPr>
        <p:spPr bwMode="auto">
          <a:xfrm>
            <a:off x="7569200" y="2681288"/>
            <a:ext cx="366713" cy="366712"/>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cxnSp>
        <p:nvCxnSpPr>
          <p:cNvPr id="22543" name="AutoShape 13"/>
          <p:cNvCxnSpPr>
            <a:cxnSpLocks noChangeAspect="1" noChangeShapeType="1"/>
            <a:stCxn id="22536" idx="2"/>
            <a:endCxn id="22537" idx="6"/>
          </p:cNvCxnSpPr>
          <p:nvPr/>
        </p:nvCxnSpPr>
        <p:spPr bwMode="auto">
          <a:xfrm flipH="1">
            <a:off x="7034213" y="2133600"/>
            <a:ext cx="523875" cy="1588"/>
          </a:xfrm>
          <a:prstGeom prst="straightConnector1">
            <a:avLst/>
          </a:prstGeom>
          <a:noFill/>
          <a:ln w="19050">
            <a:solidFill>
              <a:schemeClr val="tx1"/>
            </a:solidFill>
            <a:round/>
            <a:headEnd/>
            <a:tailEnd/>
          </a:ln>
        </p:spPr>
      </p:cxnSp>
      <p:cxnSp>
        <p:nvCxnSpPr>
          <p:cNvPr id="22544" name="AutoShape 14"/>
          <p:cNvCxnSpPr>
            <a:cxnSpLocks noChangeAspect="1" noChangeShapeType="1"/>
            <a:stCxn id="22539" idx="6"/>
            <a:endCxn id="22542" idx="2"/>
          </p:cNvCxnSpPr>
          <p:nvPr/>
        </p:nvCxnSpPr>
        <p:spPr bwMode="auto">
          <a:xfrm flipV="1">
            <a:off x="7038975" y="2863850"/>
            <a:ext cx="519113" cy="1588"/>
          </a:xfrm>
          <a:prstGeom prst="straightConnector1">
            <a:avLst/>
          </a:prstGeom>
          <a:noFill/>
          <a:ln w="19050">
            <a:solidFill>
              <a:schemeClr val="tx1"/>
            </a:solidFill>
            <a:round/>
            <a:headEnd/>
            <a:tailEnd/>
          </a:ln>
        </p:spPr>
      </p:cxnSp>
      <p:grpSp>
        <p:nvGrpSpPr>
          <p:cNvPr id="2" name="Group 15"/>
          <p:cNvGrpSpPr>
            <a:grpSpLocks/>
          </p:cNvGrpSpPr>
          <p:nvPr/>
        </p:nvGrpSpPr>
        <p:grpSpPr bwMode="auto">
          <a:xfrm>
            <a:off x="5029200" y="4368800"/>
            <a:ext cx="3657600" cy="1098550"/>
            <a:chOff x="3168" y="2752"/>
            <a:chExt cx="2304" cy="692"/>
          </a:xfrm>
        </p:grpSpPr>
        <p:sp>
          <p:nvSpPr>
            <p:cNvPr id="22546" name="Oval 16"/>
            <p:cNvSpPr>
              <a:spLocks noChangeAspect="1" noChangeArrowheads="1"/>
            </p:cNvSpPr>
            <p:nvPr/>
          </p:nvSpPr>
          <p:spPr bwMode="auto">
            <a:xfrm>
              <a:off x="3168" y="2982"/>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grpSp>
          <p:nvGrpSpPr>
            <p:cNvPr id="3" name="Group 17"/>
            <p:cNvGrpSpPr>
              <a:grpSpLocks/>
            </p:cNvGrpSpPr>
            <p:nvPr/>
          </p:nvGrpSpPr>
          <p:grpSpPr bwMode="auto">
            <a:xfrm>
              <a:off x="3691" y="2752"/>
              <a:ext cx="685" cy="692"/>
              <a:chOff x="3722" y="2755"/>
              <a:chExt cx="685" cy="692"/>
            </a:xfrm>
          </p:grpSpPr>
          <p:sp>
            <p:nvSpPr>
              <p:cNvPr id="22556" name="Oval 18"/>
              <p:cNvSpPr>
                <a:spLocks noChangeAspect="1" noChangeArrowheads="1"/>
              </p:cNvSpPr>
              <p:nvPr/>
            </p:nvSpPr>
            <p:spPr bwMode="auto">
              <a:xfrm>
                <a:off x="4176" y="2755"/>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57" name="Oval 19"/>
              <p:cNvSpPr>
                <a:spLocks noChangeAspect="1" noChangeArrowheads="1"/>
              </p:cNvSpPr>
              <p:nvPr/>
            </p:nvSpPr>
            <p:spPr bwMode="auto">
              <a:xfrm>
                <a:off x="3722" y="2756"/>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58" name="Oval 20"/>
              <p:cNvSpPr>
                <a:spLocks noChangeAspect="1" noChangeArrowheads="1"/>
              </p:cNvSpPr>
              <p:nvPr/>
            </p:nvSpPr>
            <p:spPr bwMode="auto">
              <a:xfrm>
                <a:off x="3725" y="3216"/>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cxnSp>
            <p:nvCxnSpPr>
              <p:cNvPr id="22559" name="AutoShape 21"/>
              <p:cNvCxnSpPr>
                <a:cxnSpLocks noChangeAspect="1" noChangeShapeType="1"/>
                <a:stCxn id="22558" idx="0"/>
                <a:endCxn id="22557" idx="4"/>
              </p:cNvCxnSpPr>
              <p:nvPr/>
            </p:nvCxnSpPr>
            <p:spPr bwMode="auto">
              <a:xfrm flipH="1" flipV="1">
                <a:off x="3837" y="2992"/>
                <a:ext cx="3" cy="217"/>
              </a:xfrm>
              <a:prstGeom prst="straightConnector1">
                <a:avLst/>
              </a:prstGeom>
              <a:noFill/>
              <a:ln w="19050">
                <a:solidFill>
                  <a:schemeClr val="tx1"/>
                </a:solidFill>
                <a:round/>
                <a:headEnd/>
                <a:tailEnd/>
              </a:ln>
            </p:spPr>
          </p:cxnSp>
          <p:sp>
            <p:nvSpPr>
              <p:cNvPr id="22560" name="Oval 22"/>
              <p:cNvSpPr>
                <a:spLocks noChangeAspect="1" noChangeArrowheads="1"/>
              </p:cNvSpPr>
              <p:nvPr/>
            </p:nvSpPr>
            <p:spPr bwMode="auto">
              <a:xfrm>
                <a:off x="4176" y="3215"/>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cxnSp>
            <p:nvCxnSpPr>
              <p:cNvPr id="22561" name="AutoShape 23"/>
              <p:cNvCxnSpPr>
                <a:cxnSpLocks noChangeAspect="1" noChangeShapeType="1"/>
                <a:stCxn id="22556" idx="2"/>
                <a:endCxn id="22557" idx="6"/>
              </p:cNvCxnSpPr>
              <p:nvPr/>
            </p:nvCxnSpPr>
            <p:spPr bwMode="auto">
              <a:xfrm flipH="1">
                <a:off x="3958" y="2870"/>
                <a:ext cx="211" cy="1"/>
              </a:xfrm>
              <a:prstGeom prst="straightConnector1">
                <a:avLst/>
              </a:prstGeom>
              <a:noFill/>
              <a:ln w="19050">
                <a:solidFill>
                  <a:schemeClr val="tx1"/>
                </a:solidFill>
                <a:round/>
                <a:headEnd/>
                <a:tailEnd/>
              </a:ln>
            </p:spPr>
          </p:cxnSp>
          <p:cxnSp>
            <p:nvCxnSpPr>
              <p:cNvPr id="22562" name="AutoShape 24"/>
              <p:cNvCxnSpPr>
                <a:cxnSpLocks noChangeAspect="1" noChangeShapeType="1"/>
                <a:stCxn id="22558" idx="6"/>
                <a:endCxn id="22560" idx="2"/>
              </p:cNvCxnSpPr>
              <p:nvPr/>
            </p:nvCxnSpPr>
            <p:spPr bwMode="auto">
              <a:xfrm flipV="1">
                <a:off x="3961" y="3330"/>
                <a:ext cx="208" cy="1"/>
              </a:xfrm>
              <a:prstGeom prst="straightConnector1">
                <a:avLst/>
              </a:prstGeom>
              <a:noFill/>
              <a:ln w="19050">
                <a:solidFill>
                  <a:schemeClr val="tx1"/>
                </a:solidFill>
                <a:round/>
                <a:headEnd/>
                <a:tailEnd/>
              </a:ln>
            </p:spPr>
          </p:cxnSp>
        </p:grpSp>
        <p:grpSp>
          <p:nvGrpSpPr>
            <p:cNvPr id="4" name="Group 25"/>
            <p:cNvGrpSpPr>
              <a:grpSpLocks/>
            </p:cNvGrpSpPr>
            <p:nvPr/>
          </p:nvGrpSpPr>
          <p:grpSpPr bwMode="auto">
            <a:xfrm flipH="1">
              <a:off x="4668" y="2752"/>
              <a:ext cx="804" cy="692"/>
              <a:chOff x="4668" y="2755"/>
              <a:chExt cx="804" cy="692"/>
            </a:xfrm>
          </p:grpSpPr>
          <p:sp>
            <p:nvSpPr>
              <p:cNvPr id="22549" name="Oval 26"/>
              <p:cNvSpPr>
                <a:spLocks noChangeAspect="1" noChangeArrowheads="1"/>
              </p:cNvSpPr>
              <p:nvPr/>
            </p:nvSpPr>
            <p:spPr bwMode="auto">
              <a:xfrm>
                <a:off x="5241" y="2755"/>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50" name="Oval 27"/>
              <p:cNvSpPr>
                <a:spLocks noChangeAspect="1" noChangeArrowheads="1"/>
              </p:cNvSpPr>
              <p:nvPr/>
            </p:nvSpPr>
            <p:spPr bwMode="auto">
              <a:xfrm>
                <a:off x="4668" y="2756"/>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51" name="Oval 28"/>
              <p:cNvSpPr>
                <a:spLocks noChangeAspect="1" noChangeArrowheads="1"/>
              </p:cNvSpPr>
              <p:nvPr/>
            </p:nvSpPr>
            <p:spPr bwMode="auto">
              <a:xfrm>
                <a:off x="4671" y="3216"/>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sp>
            <p:nvSpPr>
              <p:cNvPr id="22552" name="Oval 29"/>
              <p:cNvSpPr>
                <a:spLocks noChangeAspect="1" noChangeArrowheads="1"/>
              </p:cNvSpPr>
              <p:nvPr/>
            </p:nvSpPr>
            <p:spPr bwMode="auto">
              <a:xfrm>
                <a:off x="4956" y="3024"/>
                <a:ext cx="231" cy="231"/>
              </a:xfrm>
              <a:prstGeom prst="ellipse">
                <a:avLst/>
              </a:prstGeom>
              <a:solidFill>
                <a:schemeClr val="accent1"/>
              </a:solidFill>
              <a:ln w="19050">
                <a:solidFill>
                  <a:schemeClr val="tx1"/>
                </a:solidFill>
                <a:round/>
                <a:headEnd/>
                <a:tailEnd/>
              </a:ln>
            </p:spPr>
            <p:txBody>
              <a:bodyPr wrap="none" anchor="ctr"/>
              <a:lstStyle/>
              <a:p>
                <a:pPr algn="ctr" eaLnBrk="1" hangingPunct="1"/>
                <a:endParaRPr lang="en-US">
                  <a:latin typeface="Tahoma" pitchFamily="34" charset="0"/>
                </a:endParaRPr>
              </a:p>
            </p:txBody>
          </p:sp>
          <p:cxnSp>
            <p:nvCxnSpPr>
              <p:cNvPr id="22553" name="AutoShape 30"/>
              <p:cNvCxnSpPr>
                <a:cxnSpLocks noChangeAspect="1" noChangeShapeType="1"/>
                <a:stCxn id="22552" idx="1"/>
                <a:endCxn id="22550" idx="5"/>
              </p:cNvCxnSpPr>
              <p:nvPr/>
            </p:nvCxnSpPr>
            <p:spPr bwMode="auto">
              <a:xfrm flipH="1" flipV="1">
                <a:off x="4865" y="2959"/>
                <a:ext cx="124" cy="92"/>
              </a:xfrm>
              <a:prstGeom prst="straightConnector1">
                <a:avLst/>
              </a:prstGeom>
              <a:noFill/>
              <a:ln w="19050">
                <a:solidFill>
                  <a:schemeClr val="tx1"/>
                </a:solidFill>
                <a:round/>
                <a:headEnd/>
                <a:tailEnd/>
              </a:ln>
            </p:spPr>
          </p:cxnSp>
          <p:cxnSp>
            <p:nvCxnSpPr>
              <p:cNvPr id="22554" name="AutoShape 31"/>
              <p:cNvCxnSpPr>
                <a:cxnSpLocks noChangeAspect="1" noChangeShapeType="1"/>
                <a:stCxn id="22551" idx="0"/>
                <a:endCxn id="22550" idx="4"/>
              </p:cNvCxnSpPr>
              <p:nvPr/>
            </p:nvCxnSpPr>
            <p:spPr bwMode="auto">
              <a:xfrm flipH="1" flipV="1">
                <a:off x="4783" y="2992"/>
                <a:ext cx="3" cy="217"/>
              </a:xfrm>
              <a:prstGeom prst="straightConnector1">
                <a:avLst/>
              </a:prstGeom>
              <a:noFill/>
              <a:ln w="19050">
                <a:solidFill>
                  <a:schemeClr val="tx1"/>
                </a:solidFill>
                <a:round/>
                <a:headEnd/>
                <a:tailEnd/>
              </a:ln>
            </p:spPr>
          </p:cxnSp>
          <p:cxnSp>
            <p:nvCxnSpPr>
              <p:cNvPr id="22555" name="AutoShape 32"/>
              <p:cNvCxnSpPr>
                <a:cxnSpLocks noChangeAspect="1" noChangeShapeType="1"/>
                <a:stCxn id="22549" idx="2"/>
                <a:endCxn id="22550" idx="6"/>
              </p:cNvCxnSpPr>
              <p:nvPr/>
            </p:nvCxnSpPr>
            <p:spPr bwMode="auto">
              <a:xfrm flipH="1">
                <a:off x="4904" y="2870"/>
                <a:ext cx="330" cy="1"/>
              </a:xfrm>
              <a:prstGeom prst="straightConnector1">
                <a:avLst/>
              </a:prstGeom>
              <a:noFill/>
              <a:ln w="19050">
                <a:solidFill>
                  <a:schemeClr val="tx1"/>
                </a:solidFill>
                <a:round/>
                <a:headEnd/>
                <a:tailEnd/>
              </a:ln>
            </p:spPr>
          </p:cxn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4"/>
          <p:cNvSpPr>
            <a:spLocks noGrp="1"/>
          </p:cNvSpPr>
          <p:nvPr>
            <p:ph type="dt" sz="half" idx="10"/>
          </p:nvPr>
        </p:nvSpPr>
        <p:spPr/>
        <p:txBody>
          <a:bodyPr/>
          <a:lstStyle/>
          <a:p>
            <a:fld id="{2F032D83-6C7A-4089-8537-21510981CC7F}" type="datetime1">
              <a:rPr lang="en-US"/>
              <a:pPr/>
              <a:t>11/18/2017</a:t>
            </a:fld>
            <a:endParaRPr lang="en-US"/>
          </a:p>
        </p:txBody>
      </p:sp>
      <p:sp>
        <p:nvSpPr>
          <p:cNvPr id="32" name="Slide Number Placeholder 6"/>
          <p:cNvSpPr>
            <a:spLocks noGrp="1"/>
          </p:cNvSpPr>
          <p:nvPr>
            <p:ph type="sldNum" sz="quarter" idx="12"/>
          </p:nvPr>
        </p:nvSpPr>
        <p:spPr/>
        <p:txBody>
          <a:bodyPr/>
          <a:lstStyle/>
          <a:p>
            <a:fld id="{4FB55713-5EAB-4C2B-AA25-E61F1279F07F}" type="slidenum">
              <a:rPr lang="en-US"/>
              <a:pPr/>
              <a:t>45</a:t>
            </a:fld>
            <a:endParaRPr lang="en-US"/>
          </a:p>
        </p:txBody>
      </p:sp>
      <p:sp>
        <p:nvSpPr>
          <p:cNvPr id="1671170" name="Rectangle 2"/>
          <p:cNvSpPr>
            <a:spLocks noGrp="1" noChangeArrowheads="1"/>
          </p:cNvSpPr>
          <p:nvPr>
            <p:ph type="title"/>
          </p:nvPr>
        </p:nvSpPr>
        <p:spPr>
          <a:xfrm>
            <a:off x="609600" y="304800"/>
            <a:ext cx="8220075" cy="914400"/>
          </a:xfrm>
        </p:spPr>
        <p:txBody>
          <a:bodyPr/>
          <a:lstStyle/>
          <a:p>
            <a:r>
              <a:rPr lang="en-US" sz="4000"/>
              <a:t>Minimum Spanning Trees</a:t>
            </a:r>
          </a:p>
        </p:txBody>
      </p:sp>
      <p:sp>
        <p:nvSpPr>
          <p:cNvPr id="1671171" name="Rectangle 3"/>
          <p:cNvSpPr>
            <a:spLocks noGrp="1" noChangeArrowheads="1"/>
          </p:cNvSpPr>
          <p:nvPr>
            <p:ph type="body" sz="half" idx="1"/>
          </p:nvPr>
        </p:nvSpPr>
        <p:spPr>
          <a:xfrm>
            <a:off x="304800" y="1219200"/>
            <a:ext cx="4504532" cy="4953000"/>
          </a:xfrm>
        </p:spPr>
        <p:txBody>
          <a:bodyPr/>
          <a:lstStyle/>
          <a:p>
            <a:pPr>
              <a:buFont typeface="Wingdings" pitchFamily="2" charset="2"/>
              <a:buNone/>
            </a:pPr>
            <a:r>
              <a:rPr lang="en-US" sz="2000" dirty="0">
                <a:effectLst/>
                <a:latin typeface="+mj-lt"/>
              </a:rPr>
              <a:t>Spanning sub-graph</a:t>
            </a:r>
          </a:p>
          <a:p>
            <a:pPr lvl="1"/>
            <a:r>
              <a:rPr lang="en-US" sz="2000" dirty="0">
                <a:effectLst/>
                <a:latin typeface="+mj-lt"/>
              </a:rPr>
              <a:t>Subgraph of a graph </a:t>
            </a:r>
            <a:r>
              <a:rPr lang="en-US" sz="2000" b="1" i="1" dirty="0">
                <a:effectLst/>
                <a:latin typeface="+mj-lt"/>
              </a:rPr>
              <a:t>G</a:t>
            </a:r>
            <a:r>
              <a:rPr lang="en-US" sz="2000" dirty="0">
                <a:effectLst/>
                <a:latin typeface="+mj-lt"/>
              </a:rPr>
              <a:t> containing all the vertices of </a:t>
            </a:r>
            <a:r>
              <a:rPr lang="en-US" sz="2000" b="1" i="1" dirty="0">
                <a:effectLst/>
                <a:latin typeface="+mj-lt"/>
              </a:rPr>
              <a:t>G</a:t>
            </a:r>
            <a:endParaRPr lang="en-US" sz="2000" dirty="0">
              <a:solidFill>
                <a:schemeClr val="tx2"/>
              </a:solidFill>
              <a:effectLst/>
              <a:latin typeface="+mj-lt"/>
            </a:endParaRPr>
          </a:p>
          <a:p>
            <a:pPr>
              <a:buFont typeface="Wingdings" pitchFamily="2" charset="2"/>
              <a:buNone/>
            </a:pPr>
            <a:r>
              <a:rPr lang="en-US" sz="2000" dirty="0">
                <a:effectLst/>
                <a:latin typeface="+mj-lt"/>
              </a:rPr>
              <a:t>Spanning tree</a:t>
            </a:r>
          </a:p>
          <a:p>
            <a:pPr lvl="1"/>
            <a:r>
              <a:rPr lang="en-US" sz="2000" dirty="0">
                <a:effectLst/>
                <a:latin typeface="+mj-lt"/>
              </a:rPr>
              <a:t>Spanning sub-graph that is itself a (free) tree</a:t>
            </a:r>
          </a:p>
          <a:p>
            <a:pPr>
              <a:buFont typeface="Wingdings" pitchFamily="2" charset="2"/>
              <a:buNone/>
            </a:pPr>
            <a:r>
              <a:rPr lang="en-US" sz="2000" dirty="0">
                <a:effectLst/>
                <a:latin typeface="+mj-lt"/>
              </a:rPr>
              <a:t>Minimum spanning tree (MST)</a:t>
            </a:r>
          </a:p>
          <a:p>
            <a:pPr lvl="1"/>
            <a:r>
              <a:rPr lang="en-US" sz="2000" dirty="0">
                <a:solidFill>
                  <a:srgbClr val="FFFF00"/>
                </a:solidFill>
                <a:effectLst/>
                <a:latin typeface="+mj-lt"/>
              </a:rPr>
              <a:t>Spanning tree of a weighted graph with minimum total edge weight</a:t>
            </a:r>
          </a:p>
          <a:p>
            <a:r>
              <a:rPr lang="en-US" sz="2000" dirty="0">
                <a:effectLst/>
                <a:latin typeface="+mj-lt"/>
              </a:rPr>
              <a:t>Applications</a:t>
            </a:r>
          </a:p>
          <a:p>
            <a:pPr lvl="1"/>
            <a:r>
              <a:rPr lang="en-US" sz="2000" dirty="0">
                <a:effectLst/>
                <a:latin typeface="+mj-lt"/>
              </a:rPr>
              <a:t>Communications networks</a:t>
            </a:r>
          </a:p>
          <a:p>
            <a:pPr lvl="1"/>
            <a:r>
              <a:rPr lang="en-US" sz="2000" dirty="0">
                <a:effectLst/>
                <a:latin typeface="+mj-lt"/>
              </a:rPr>
              <a:t>Transportation networks</a:t>
            </a:r>
          </a:p>
        </p:txBody>
      </p:sp>
      <p:sp>
        <p:nvSpPr>
          <p:cNvPr id="1671172" name="Oval 4"/>
          <p:cNvSpPr>
            <a:spLocks noChangeArrowheads="1"/>
          </p:cNvSpPr>
          <p:nvPr/>
        </p:nvSpPr>
        <p:spPr bwMode="auto">
          <a:xfrm>
            <a:off x="6296025" y="1905000"/>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ORD</a:t>
            </a:r>
          </a:p>
        </p:txBody>
      </p:sp>
      <p:sp>
        <p:nvSpPr>
          <p:cNvPr id="1671173" name="Oval 5"/>
          <p:cNvSpPr>
            <a:spLocks noChangeArrowheads="1"/>
          </p:cNvSpPr>
          <p:nvPr/>
        </p:nvSpPr>
        <p:spPr bwMode="auto">
          <a:xfrm>
            <a:off x="7893050" y="2428875"/>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PIT</a:t>
            </a:r>
          </a:p>
        </p:txBody>
      </p:sp>
      <p:sp>
        <p:nvSpPr>
          <p:cNvPr id="1671174" name="Oval 6"/>
          <p:cNvSpPr>
            <a:spLocks noChangeArrowheads="1"/>
          </p:cNvSpPr>
          <p:nvPr/>
        </p:nvSpPr>
        <p:spPr bwMode="auto">
          <a:xfrm>
            <a:off x="7500938" y="5200650"/>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ATL</a:t>
            </a:r>
          </a:p>
        </p:txBody>
      </p:sp>
      <p:sp>
        <p:nvSpPr>
          <p:cNvPr id="1671175" name="Oval 7"/>
          <p:cNvSpPr>
            <a:spLocks noChangeArrowheads="1"/>
          </p:cNvSpPr>
          <p:nvPr/>
        </p:nvSpPr>
        <p:spPr bwMode="auto">
          <a:xfrm>
            <a:off x="6159500" y="3848100"/>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STL</a:t>
            </a:r>
          </a:p>
        </p:txBody>
      </p:sp>
      <p:sp>
        <p:nvSpPr>
          <p:cNvPr id="1671176" name="Oval 8"/>
          <p:cNvSpPr>
            <a:spLocks noChangeArrowheads="1"/>
          </p:cNvSpPr>
          <p:nvPr/>
        </p:nvSpPr>
        <p:spPr bwMode="auto">
          <a:xfrm>
            <a:off x="4664075" y="2895600"/>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DEN</a:t>
            </a:r>
          </a:p>
        </p:txBody>
      </p:sp>
      <p:sp>
        <p:nvSpPr>
          <p:cNvPr id="1671177" name="Oval 9"/>
          <p:cNvSpPr>
            <a:spLocks noChangeArrowheads="1"/>
          </p:cNvSpPr>
          <p:nvPr/>
        </p:nvSpPr>
        <p:spPr bwMode="auto">
          <a:xfrm>
            <a:off x="4800600" y="5143500"/>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DFW</a:t>
            </a:r>
          </a:p>
        </p:txBody>
      </p:sp>
      <p:sp>
        <p:nvSpPr>
          <p:cNvPr id="1671178" name="Oval 10"/>
          <p:cNvSpPr>
            <a:spLocks noChangeArrowheads="1"/>
          </p:cNvSpPr>
          <p:nvPr/>
        </p:nvSpPr>
        <p:spPr bwMode="auto">
          <a:xfrm>
            <a:off x="7978775" y="3571875"/>
            <a:ext cx="936625" cy="457200"/>
          </a:xfrm>
          <a:prstGeom prst="ellipse">
            <a:avLst/>
          </a:prstGeom>
          <a:solidFill>
            <a:schemeClr val="folHlink"/>
          </a:solidFill>
          <a:ln w="19050">
            <a:solidFill>
              <a:schemeClr val="tx2"/>
            </a:solidFill>
            <a:round/>
            <a:headEnd/>
            <a:tailEnd/>
          </a:ln>
          <a:effectLst/>
        </p:spPr>
        <p:txBody>
          <a:bodyPr wrap="none" anchor="ctr"/>
          <a:lstStyle/>
          <a:p>
            <a:pPr algn="ctr" eaLnBrk="1" hangingPunct="1"/>
            <a:r>
              <a:rPr lang="en-US" sz="2400">
                <a:solidFill>
                  <a:schemeClr val="tx2"/>
                </a:solidFill>
                <a:latin typeface="Tahoma" pitchFamily="34" charset="0"/>
              </a:rPr>
              <a:t>DCA</a:t>
            </a:r>
          </a:p>
        </p:txBody>
      </p:sp>
      <p:cxnSp>
        <p:nvCxnSpPr>
          <p:cNvPr id="1671179" name="AutoShape 11"/>
          <p:cNvCxnSpPr>
            <a:cxnSpLocks noChangeShapeType="1"/>
            <a:stCxn id="1671176" idx="7"/>
            <a:endCxn id="1671172" idx="3"/>
          </p:cNvCxnSpPr>
          <p:nvPr/>
        </p:nvCxnSpPr>
        <p:spPr bwMode="auto">
          <a:xfrm flipV="1">
            <a:off x="5464175" y="2305050"/>
            <a:ext cx="968375" cy="647700"/>
          </a:xfrm>
          <a:prstGeom prst="straightConnector1">
            <a:avLst/>
          </a:prstGeom>
          <a:noFill/>
          <a:ln w="38100">
            <a:solidFill>
              <a:schemeClr val="tx2"/>
            </a:solidFill>
            <a:round/>
            <a:headEnd/>
            <a:tailEnd/>
          </a:ln>
          <a:effectLst/>
        </p:spPr>
      </p:cxnSp>
      <p:cxnSp>
        <p:nvCxnSpPr>
          <p:cNvPr id="1671180" name="AutoShape 12"/>
          <p:cNvCxnSpPr>
            <a:cxnSpLocks noChangeShapeType="1"/>
            <a:stCxn id="1671175" idx="0"/>
            <a:endCxn id="1671172" idx="4"/>
          </p:cNvCxnSpPr>
          <p:nvPr/>
        </p:nvCxnSpPr>
        <p:spPr bwMode="auto">
          <a:xfrm flipV="1">
            <a:off x="6627813" y="2371725"/>
            <a:ext cx="136525" cy="1466850"/>
          </a:xfrm>
          <a:prstGeom prst="straightConnector1">
            <a:avLst/>
          </a:prstGeom>
          <a:noFill/>
          <a:ln w="38100">
            <a:solidFill>
              <a:schemeClr val="tx2"/>
            </a:solidFill>
            <a:round/>
            <a:headEnd/>
            <a:tailEnd/>
          </a:ln>
          <a:effectLst/>
        </p:spPr>
      </p:cxnSp>
      <p:cxnSp>
        <p:nvCxnSpPr>
          <p:cNvPr id="1671181" name="AutoShape 13"/>
          <p:cNvCxnSpPr>
            <a:cxnSpLocks noChangeShapeType="1"/>
            <a:stCxn id="1671175" idx="6"/>
            <a:endCxn id="1671178" idx="2"/>
          </p:cNvCxnSpPr>
          <p:nvPr/>
        </p:nvCxnSpPr>
        <p:spPr bwMode="auto">
          <a:xfrm flipV="1">
            <a:off x="7105650" y="3800475"/>
            <a:ext cx="863600" cy="276225"/>
          </a:xfrm>
          <a:prstGeom prst="straightConnector1">
            <a:avLst/>
          </a:prstGeom>
          <a:noFill/>
          <a:ln w="38100">
            <a:solidFill>
              <a:schemeClr val="tx2"/>
            </a:solidFill>
            <a:round/>
            <a:headEnd/>
            <a:tailEnd/>
          </a:ln>
          <a:effectLst/>
        </p:spPr>
      </p:cxnSp>
      <p:cxnSp>
        <p:nvCxnSpPr>
          <p:cNvPr id="1671182" name="AutoShape 14"/>
          <p:cNvCxnSpPr>
            <a:cxnSpLocks noChangeShapeType="1"/>
            <a:stCxn id="1671178" idx="0"/>
            <a:endCxn id="1671173" idx="4"/>
          </p:cNvCxnSpPr>
          <p:nvPr/>
        </p:nvCxnSpPr>
        <p:spPr bwMode="auto">
          <a:xfrm flipH="1" flipV="1">
            <a:off x="8361363" y="2895600"/>
            <a:ext cx="85725" cy="666750"/>
          </a:xfrm>
          <a:prstGeom prst="straightConnector1">
            <a:avLst/>
          </a:prstGeom>
          <a:noFill/>
          <a:ln w="38100">
            <a:solidFill>
              <a:schemeClr val="tx2"/>
            </a:solidFill>
            <a:round/>
            <a:headEnd/>
            <a:tailEnd/>
          </a:ln>
          <a:effectLst/>
        </p:spPr>
      </p:cxnSp>
      <p:cxnSp>
        <p:nvCxnSpPr>
          <p:cNvPr id="1671183" name="AutoShape 15"/>
          <p:cNvCxnSpPr>
            <a:cxnSpLocks noChangeShapeType="1"/>
            <a:stCxn id="1671172" idx="5"/>
            <a:endCxn id="1671173" idx="1"/>
          </p:cNvCxnSpPr>
          <p:nvPr/>
        </p:nvCxnSpPr>
        <p:spPr bwMode="auto">
          <a:xfrm>
            <a:off x="7096125" y="2305050"/>
            <a:ext cx="933450" cy="180975"/>
          </a:xfrm>
          <a:prstGeom prst="straightConnector1">
            <a:avLst/>
          </a:prstGeom>
          <a:noFill/>
          <a:ln w="19050">
            <a:solidFill>
              <a:schemeClr val="tx1"/>
            </a:solidFill>
            <a:prstDash val="dash"/>
            <a:round/>
            <a:headEnd/>
            <a:tailEnd/>
          </a:ln>
          <a:effectLst/>
        </p:spPr>
      </p:cxnSp>
      <p:cxnSp>
        <p:nvCxnSpPr>
          <p:cNvPr id="1671184" name="AutoShape 16"/>
          <p:cNvCxnSpPr>
            <a:cxnSpLocks noChangeShapeType="1"/>
            <a:stCxn id="1671176" idx="4"/>
            <a:endCxn id="1671177" idx="0"/>
          </p:cNvCxnSpPr>
          <p:nvPr/>
        </p:nvCxnSpPr>
        <p:spPr bwMode="auto">
          <a:xfrm>
            <a:off x="5132388" y="3362325"/>
            <a:ext cx="136525" cy="1771650"/>
          </a:xfrm>
          <a:prstGeom prst="straightConnector1">
            <a:avLst/>
          </a:prstGeom>
          <a:noFill/>
          <a:ln w="38100">
            <a:solidFill>
              <a:schemeClr val="tx2"/>
            </a:solidFill>
            <a:round/>
            <a:headEnd/>
            <a:tailEnd/>
          </a:ln>
          <a:effectLst/>
        </p:spPr>
      </p:cxnSp>
      <p:cxnSp>
        <p:nvCxnSpPr>
          <p:cNvPr id="1671185" name="AutoShape 17"/>
          <p:cNvCxnSpPr>
            <a:cxnSpLocks noChangeShapeType="1"/>
            <a:stCxn id="1671178" idx="4"/>
            <a:endCxn id="1671174" idx="0"/>
          </p:cNvCxnSpPr>
          <p:nvPr/>
        </p:nvCxnSpPr>
        <p:spPr bwMode="auto">
          <a:xfrm flipH="1">
            <a:off x="7969250" y="4038600"/>
            <a:ext cx="477838" cy="1152525"/>
          </a:xfrm>
          <a:prstGeom prst="straightConnector1">
            <a:avLst/>
          </a:prstGeom>
          <a:noFill/>
          <a:ln w="38100">
            <a:solidFill>
              <a:schemeClr val="tx2"/>
            </a:solidFill>
            <a:round/>
            <a:headEnd/>
            <a:tailEnd/>
          </a:ln>
          <a:effectLst/>
        </p:spPr>
      </p:cxnSp>
      <p:cxnSp>
        <p:nvCxnSpPr>
          <p:cNvPr id="1671186" name="AutoShape 18"/>
          <p:cNvCxnSpPr>
            <a:cxnSpLocks noChangeShapeType="1"/>
            <a:stCxn id="1671174" idx="1"/>
            <a:endCxn id="1671175" idx="5"/>
          </p:cNvCxnSpPr>
          <p:nvPr/>
        </p:nvCxnSpPr>
        <p:spPr bwMode="auto">
          <a:xfrm flipH="1" flipV="1">
            <a:off x="6959600" y="4248150"/>
            <a:ext cx="677863" cy="1009650"/>
          </a:xfrm>
          <a:prstGeom prst="straightConnector1">
            <a:avLst/>
          </a:prstGeom>
          <a:noFill/>
          <a:ln w="19050">
            <a:solidFill>
              <a:schemeClr val="tx1"/>
            </a:solidFill>
            <a:prstDash val="dash"/>
            <a:round/>
            <a:headEnd/>
            <a:tailEnd/>
          </a:ln>
          <a:effectLst/>
        </p:spPr>
      </p:cxnSp>
      <p:cxnSp>
        <p:nvCxnSpPr>
          <p:cNvPr id="1671187" name="AutoShape 19"/>
          <p:cNvCxnSpPr>
            <a:cxnSpLocks noChangeShapeType="1"/>
            <a:stCxn id="1671177" idx="7"/>
            <a:endCxn id="1671175" idx="3"/>
          </p:cNvCxnSpPr>
          <p:nvPr/>
        </p:nvCxnSpPr>
        <p:spPr bwMode="auto">
          <a:xfrm flipV="1">
            <a:off x="5600700" y="4248150"/>
            <a:ext cx="695325" cy="952500"/>
          </a:xfrm>
          <a:prstGeom prst="straightConnector1">
            <a:avLst/>
          </a:prstGeom>
          <a:noFill/>
          <a:ln w="19050">
            <a:solidFill>
              <a:schemeClr val="tx1"/>
            </a:solidFill>
            <a:prstDash val="dash"/>
            <a:round/>
            <a:headEnd/>
            <a:tailEnd/>
          </a:ln>
          <a:effectLst/>
        </p:spPr>
      </p:cxnSp>
      <p:cxnSp>
        <p:nvCxnSpPr>
          <p:cNvPr id="1671188" name="AutoShape 20"/>
          <p:cNvCxnSpPr>
            <a:cxnSpLocks noChangeShapeType="1"/>
            <a:stCxn id="1671176" idx="5"/>
            <a:endCxn id="1671175" idx="1"/>
          </p:cNvCxnSpPr>
          <p:nvPr/>
        </p:nvCxnSpPr>
        <p:spPr bwMode="auto">
          <a:xfrm>
            <a:off x="5464175" y="3295650"/>
            <a:ext cx="831850" cy="609600"/>
          </a:xfrm>
          <a:prstGeom prst="straightConnector1">
            <a:avLst/>
          </a:prstGeom>
          <a:noFill/>
          <a:ln w="19050">
            <a:solidFill>
              <a:schemeClr val="tx1"/>
            </a:solidFill>
            <a:prstDash val="dash"/>
            <a:round/>
            <a:headEnd/>
            <a:tailEnd/>
          </a:ln>
          <a:effectLst/>
        </p:spPr>
      </p:cxnSp>
      <p:sp>
        <p:nvSpPr>
          <p:cNvPr id="1671189" name="Text Box 21"/>
          <p:cNvSpPr txBox="1">
            <a:spLocks noChangeArrowheads="1"/>
          </p:cNvSpPr>
          <p:nvPr/>
        </p:nvSpPr>
        <p:spPr bwMode="auto">
          <a:xfrm>
            <a:off x="7381875" y="2041525"/>
            <a:ext cx="460375"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10</a:t>
            </a:r>
          </a:p>
        </p:txBody>
      </p:sp>
      <p:sp>
        <p:nvSpPr>
          <p:cNvPr id="1671190" name="Text Box 22"/>
          <p:cNvSpPr txBox="1">
            <a:spLocks noChangeArrowheads="1"/>
          </p:cNvSpPr>
          <p:nvPr/>
        </p:nvSpPr>
        <p:spPr bwMode="auto">
          <a:xfrm>
            <a:off x="5619750" y="2346325"/>
            <a:ext cx="322263"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1</a:t>
            </a:r>
          </a:p>
        </p:txBody>
      </p:sp>
      <p:sp>
        <p:nvSpPr>
          <p:cNvPr id="1671191" name="Text Box 23"/>
          <p:cNvSpPr txBox="1">
            <a:spLocks noChangeArrowheads="1"/>
          </p:cNvSpPr>
          <p:nvPr/>
        </p:nvSpPr>
        <p:spPr bwMode="auto">
          <a:xfrm>
            <a:off x="5773738" y="3260725"/>
            <a:ext cx="322262"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9</a:t>
            </a:r>
          </a:p>
        </p:txBody>
      </p:sp>
      <p:sp>
        <p:nvSpPr>
          <p:cNvPr id="1671192" name="Text Box 24"/>
          <p:cNvSpPr txBox="1">
            <a:spLocks noChangeArrowheads="1"/>
          </p:cNvSpPr>
          <p:nvPr/>
        </p:nvSpPr>
        <p:spPr bwMode="auto">
          <a:xfrm>
            <a:off x="5638800" y="4419600"/>
            <a:ext cx="322263"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8</a:t>
            </a:r>
          </a:p>
        </p:txBody>
      </p:sp>
      <p:sp>
        <p:nvSpPr>
          <p:cNvPr id="1671193" name="Text Box 25"/>
          <p:cNvSpPr txBox="1">
            <a:spLocks noChangeArrowheads="1"/>
          </p:cNvSpPr>
          <p:nvPr/>
        </p:nvSpPr>
        <p:spPr bwMode="auto">
          <a:xfrm>
            <a:off x="6675438" y="2965450"/>
            <a:ext cx="322262"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6</a:t>
            </a:r>
          </a:p>
        </p:txBody>
      </p:sp>
      <p:sp>
        <p:nvSpPr>
          <p:cNvPr id="1671194" name="Text Box 26"/>
          <p:cNvSpPr txBox="1">
            <a:spLocks noChangeArrowheads="1"/>
          </p:cNvSpPr>
          <p:nvPr/>
        </p:nvSpPr>
        <p:spPr bwMode="auto">
          <a:xfrm>
            <a:off x="7339013" y="3562350"/>
            <a:ext cx="322262"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3</a:t>
            </a:r>
          </a:p>
        </p:txBody>
      </p:sp>
      <p:sp>
        <p:nvSpPr>
          <p:cNvPr id="1671195" name="Text Box 27"/>
          <p:cNvSpPr txBox="1">
            <a:spLocks noChangeArrowheads="1"/>
          </p:cNvSpPr>
          <p:nvPr/>
        </p:nvSpPr>
        <p:spPr bwMode="auto">
          <a:xfrm>
            <a:off x="8220075" y="4459288"/>
            <a:ext cx="322263"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2</a:t>
            </a:r>
          </a:p>
        </p:txBody>
      </p:sp>
      <p:sp>
        <p:nvSpPr>
          <p:cNvPr id="1671196" name="Text Box 28"/>
          <p:cNvSpPr txBox="1">
            <a:spLocks noChangeArrowheads="1"/>
          </p:cNvSpPr>
          <p:nvPr/>
        </p:nvSpPr>
        <p:spPr bwMode="auto">
          <a:xfrm>
            <a:off x="7232650" y="4413250"/>
            <a:ext cx="322263" cy="396875"/>
          </a:xfrm>
          <a:prstGeom prst="rect">
            <a:avLst/>
          </a:prstGeom>
          <a:noFill/>
          <a:ln w="19050">
            <a:noFill/>
            <a:miter lim="800000"/>
            <a:headEnd/>
            <a:tailEnd/>
          </a:ln>
          <a:effectLst/>
        </p:spPr>
        <p:txBody>
          <a:bodyPr wrap="none">
            <a:spAutoFit/>
          </a:bodyPr>
          <a:lstStyle/>
          <a:p>
            <a:pPr algn="ctr" eaLnBrk="1" hangingPunct="1"/>
            <a:r>
              <a:rPr lang="en-US" sz="2000">
                <a:latin typeface="Tahoma" pitchFamily="34" charset="0"/>
              </a:rPr>
              <a:t>5</a:t>
            </a:r>
          </a:p>
        </p:txBody>
      </p:sp>
      <p:sp>
        <p:nvSpPr>
          <p:cNvPr id="1671197" name="Text Box 29"/>
          <p:cNvSpPr txBox="1">
            <a:spLocks noChangeArrowheads="1"/>
          </p:cNvSpPr>
          <p:nvPr/>
        </p:nvSpPr>
        <p:spPr bwMode="auto">
          <a:xfrm>
            <a:off x="8380413" y="3032125"/>
            <a:ext cx="322262"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7</a:t>
            </a:r>
          </a:p>
        </p:txBody>
      </p:sp>
      <p:sp>
        <p:nvSpPr>
          <p:cNvPr id="1671198" name="Text Box 30"/>
          <p:cNvSpPr txBox="1">
            <a:spLocks noChangeArrowheads="1"/>
          </p:cNvSpPr>
          <p:nvPr/>
        </p:nvSpPr>
        <p:spPr bwMode="auto">
          <a:xfrm>
            <a:off x="5181600" y="3959225"/>
            <a:ext cx="322263" cy="396875"/>
          </a:xfrm>
          <a:prstGeom prst="rect">
            <a:avLst/>
          </a:prstGeom>
          <a:noFill/>
          <a:ln w="19050">
            <a:noFill/>
            <a:miter lim="800000"/>
            <a:headEnd/>
            <a:tailEnd/>
          </a:ln>
          <a:effectLst/>
        </p:spPr>
        <p:txBody>
          <a:bodyPr wrap="none">
            <a:spAutoFit/>
          </a:bodyPr>
          <a:lstStyle/>
          <a:p>
            <a:pPr algn="ctr" eaLnBrk="1" hangingPunct="1"/>
            <a:r>
              <a:rPr lang="en-US" sz="2000">
                <a:solidFill>
                  <a:schemeClr val="tx2"/>
                </a:solidFill>
                <a:latin typeface="Tahoma" pitchFamily="34" charset="0"/>
              </a:rPr>
              <a:t>4</a:t>
            </a:r>
          </a:p>
        </p:txBody>
      </p:sp>
      <p:sp>
        <p:nvSpPr>
          <p:cNvPr id="33" name="TextBox 32"/>
          <p:cNvSpPr txBox="1"/>
          <p:nvPr/>
        </p:nvSpPr>
        <p:spPr>
          <a:xfrm>
            <a:off x="4940300" y="5951133"/>
            <a:ext cx="3733800" cy="646331"/>
          </a:xfrm>
          <a:prstGeom prst="rect">
            <a:avLst/>
          </a:prstGeom>
          <a:solidFill>
            <a:srgbClr val="000000"/>
          </a:solidFill>
          <a:ln w="38100">
            <a:solidFill>
              <a:srgbClr val="FF0000"/>
            </a:solidFill>
          </a:ln>
        </p:spPr>
        <p:txBody>
          <a:bodyPr wrap="square" rtlCol="0">
            <a:spAutoFit/>
          </a:bodyPr>
          <a:lstStyle/>
          <a:p>
            <a:pPr marL="0" lvl="1" algn="ctr"/>
            <a:r>
              <a:rPr lang="en-US" dirty="0">
                <a:solidFill>
                  <a:srgbClr val="FFFF00"/>
                </a:solidFill>
              </a:rPr>
              <a:t>MST are not necessary unique if the weights are not distinct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Date Placeholder 3"/>
          <p:cNvSpPr>
            <a:spLocks noGrp="1"/>
          </p:cNvSpPr>
          <p:nvPr>
            <p:ph type="dt" sz="half" idx="10"/>
          </p:nvPr>
        </p:nvSpPr>
        <p:spPr/>
        <p:txBody>
          <a:bodyPr/>
          <a:lstStyle/>
          <a:p>
            <a:fld id="{94EB198A-5DF1-4474-BE3D-7A8887646C80}" type="datetime1">
              <a:rPr lang="en-US"/>
              <a:pPr/>
              <a:t>11/18/2017</a:t>
            </a:fld>
            <a:endParaRPr lang="en-US"/>
          </a:p>
        </p:txBody>
      </p:sp>
      <p:sp>
        <p:nvSpPr>
          <p:cNvPr id="63" name="Slide Number Placeholder 5"/>
          <p:cNvSpPr>
            <a:spLocks noGrp="1"/>
          </p:cNvSpPr>
          <p:nvPr>
            <p:ph type="sldNum" sz="quarter" idx="12"/>
          </p:nvPr>
        </p:nvSpPr>
        <p:spPr/>
        <p:txBody>
          <a:bodyPr/>
          <a:lstStyle/>
          <a:p>
            <a:fld id="{34437F53-3F3D-4D49-BCBA-393D40A6028B}" type="slidenum">
              <a:rPr lang="en-US"/>
              <a:pPr/>
              <a:t>46</a:t>
            </a:fld>
            <a:endParaRPr lang="en-US"/>
          </a:p>
        </p:txBody>
      </p:sp>
      <p:sp>
        <p:nvSpPr>
          <p:cNvPr id="1673218" name="Rectangle 2"/>
          <p:cNvSpPr>
            <a:spLocks noGrp="1" noChangeArrowheads="1"/>
          </p:cNvSpPr>
          <p:nvPr>
            <p:ph type="title"/>
          </p:nvPr>
        </p:nvSpPr>
        <p:spPr>
          <a:xfrm>
            <a:off x="457200" y="277813"/>
            <a:ext cx="8229600" cy="893762"/>
          </a:xfrm>
        </p:spPr>
        <p:txBody>
          <a:bodyPr/>
          <a:lstStyle/>
          <a:p>
            <a:r>
              <a:rPr lang="en-US" dirty="0"/>
              <a:t>Cycle Property</a:t>
            </a:r>
          </a:p>
        </p:txBody>
      </p:sp>
      <p:sp>
        <p:nvSpPr>
          <p:cNvPr id="1673219" name="Rectangle 3"/>
          <p:cNvSpPr>
            <a:spLocks noGrp="1" noChangeArrowheads="1"/>
          </p:cNvSpPr>
          <p:nvPr>
            <p:ph type="body" idx="1"/>
          </p:nvPr>
        </p:nvSpPr>
        <p:spPr>
          <a:xfrm>
            <a:off x="533400" y="1219200"/>
            <a:ext cx="3810000" cy="5257800"/>
          </a:xfrm>
        </p:spPr>
        <p:txBody>
          <a:bodyPr/>
          <a:lstStyle/>
          <a:p>
            <a:pPr>
              <a:lnSpc>
                <a:spcPct val="90000"/>
              </a:lnSpc>
              <a:buFont typeface="Wingdings" pitchFamily="2" charset="2"/>
              <a:buNone/>
            </a:pPr>
            <a:r>
              <a:rPr lang="en-US" sz="2400" dirty="0">
                <a:solidFill>
                  <a:schemeClr val="tx2"/>
                </a:solidFill>
                <a:effectLst/>
              </a:rPr>
              <a:t>Cycle Property:</a:t>
            </a:r>
          </a:p>
          <a:p>
            <a:pPr lvl="1">
              <a:lnSpc>
                <a:spcPct val="90000"/>
              </a:lnSpc>
            </a:pPr>
            <a:r>
              <a:rPr lang="en-US" sz="2000" dirty="0">
                <a:effectLst/>
              </a:rPr>
              <a:t>Let </a:t>
            </a:r>
            <a:r>
              <a:rPr lang="en-US" sz="2000" b="1" i="1" dirty="0">
                <a:effectLst/>
                <a:latin typeface="Times New Roman" pitchFamily="18" charset="0"/>
              </a:rPr>
              <a:t>T</a:t>
            </a:r>
            <a:r>
              <a:rPr lang="en-US" sz="2000" dirty="0">
                <a:effectLst/>
              </a:rPr>
              <a:t> be a minimum spanning tree of a weighted graph </a:t>
            </a:r>
            <a:r>
              <a:rPr lang="en-US" sz="2000" b="1" i="1" dirty="0">
                <a:effectLst/>
                <a:latin typeface="Times New Roman" pitchFamily="18" charset="0"/>
              </a:rPr>
              <a:t>G</a:t>
            </a:r>
            <a:endParaRPr lang="en-US" sz="2000" dirty="0">
              <a:effectLst/>
            </a:endParaRPr>
          </a:p>
          <a:p>
            <a:pPr lvl="1">
              <a:lnSpc>
                <a:spcPct val="90000"/>
              </a:lnSpc>
            </a:pPr>
            <a:r>
              <a:rPr lang="en-US" sz="2000" dirty="0">
                <a:effectLst/>
              </a:rPr>
              <a:t>Let </a:t>
            </a:r>
            <a:r>
              <a:rPr lang="en-US" sz="2000" b="1" i="1" dirty="0">
                <a:solidFill>
                  <a:srgbClr val="FFFF00"/>
                </a:solidFill>
                <a:effectLst/>
                <a:latin typeface="Times New Roman" pitchFamily="18" charset="0"/>
              </a:rPr>
              <a:t>e</a:t>
            </a:r>
            <a:r>
              <a:rPr lang="en-US" sz="2000" dirty="0">
                <a:effectLst/>
              </a:rPr>
              <a:t> be an edge of </a:t>
            </a:r>
            <a:r>
              <a:rPr lang="en-US" sz="2000" b="1" i="1" dirty="0">
                <a:effectLst/>
                <a:latin typeface="Times New Roman" pitchFamily="18" charset="0"/>
              </a:rPr>
              <a:t>G</a:t>
            </a:r>
            <a:r>
              <a:rPr lang="en-US" sz="2000" dirty="0">
                <a:effectLst/>
              </a:rPr>
              <a:t> that is not in </a:t>
            </a:r>
            <a:r>
              <a:rPr lang="en-US" sz="2000" b="1" i="1" dirty="0">
                <a:effectLst/>
                <a:latin typeface="Times New Roman" pitchFamily="18" charset="0"/>
              </a:rPr>
              <a:t>T </a:t>
            </a:r>
            <a:r>
              <a:rPr lang="en-US" sz="2000" dirty="0">
                <a:effectLst/>
              </a:rPr>
              <a:t>and </a:t>
            </a:r>
            <a:r>
              <a:rPr lang="en-US" sz="2000" b="1" i="1" dirty="0">
                <a:effectLst/>
                <a:latin typeface="Times New Roman" pitchFamily="18" charset="0"/>
              </a:rPr>
              <a:t>C</a:t>
            </a:r>
            <a:r>
              <a:rPr lang="en-US" sz="2000" dirty="0">
                <a:effectLst/>
              </a:rPr>
              <a:t> let be the cycle formed by </a:t>
            </a:r>
            <a:r>
              <a:rPr lang="en-US" sz="2000" b="1" i="1" dirty="0">
                <a:solidFill>
                  <a:srgbClr val="FFFF00"/>
                </a:solidFill>
                <a:effectLst/>
                <a:latin typeface="Times New Roman" pitchFamily="18" charset="0"/>
              </a:rPr>
              <a:t>e</a:t>
            </a:r>
            <a:r>
              <a:rPr lang="en-US" sz="2000" dirty="0">
                <a:effectLst/>
              </a:rPr>
              <a:t> with </a:t>
            </a:r>
            <a:r>
              <a:rPr lang="en-US" sz="2000" b="1" i="1" dirty="0">
                <a:effectLst/>
                <a:latin typeface="Times New Roman" pitchFamily="18" charset="0"/>
              </a:rPr>
              <a:t>T</a:t>
            </a:r>
            <a:endParaRPr lang="en-US" sz="2000" dirty="0">
              <a:effectLst/>
            </a:endParaRPr>
          </a:p>
          <a:p>
            <a:pPr lvl="1">
              <a:lnSpc>
                <a:spcPct val="90000"/>
              </a:lnSpc>
            </a:pPr>
            <a:r>
              <a:rPr lang="en-US" sz="2000" dirty="0">
                <a:effectLst/>
              </a:rPr>
              <a:t>For every edge </a:t>
            </a:r>
            <a:r>
              <a:rPr lang="en-US" sz="2000" b="1" i="1" dirty="0">
                <a:solidFill>
                  <a:srgbClr val="FFFF00"/>
                </a:solidFill>
                <a:effectLst/>
                <a:latin typeface="Times New Roman" pitchFamily="18" charset="0"/>
              </a:rPr>
              <a:t>f</a:t>
            </a:r>
            <a:r>
              <a:rPr lang="en-US" sz="2000" dirty="0">
                <a:effectLst/>
              </a:rPr>
              <a:t> of </a:t>
            </a:r>
            <a:r>
              <a:rPr lang="en-US" sz="2000" b="1" i="1" dirty="0">
                <a:effectLst/>
                <a:latin typeface="Times New Roman" pitchFamily="18" charset="0"/>
              </a:rPr>
              <a:t>C,</a:t>
            </a:r>
            <a:r>
              <a:rPr lang="en-US" sz="2000" dirty="0">
                <a:effectLst/>
              </a:rPr>
              <a:t> </a:t>
            </a:r>
            <a:r>
              <a:rPr lang="en-US" sz="2000" b="1" i="1" dirty="0">
                <a:effectLst/>
                <a:latin typeface="Times New Roman" pitchFamily="18" charset="0"/>
              </a:rPr>
              <a:t>weight</a:t>
            </a:r>
            <a:r>
              <a:rPr lang="en-US" sz="2000" dirty="0">
                <a:effectLst/>
                <a:latin typeface="Times New Roman" pitchFamily="18" charset="0"/>
              </a:rPr>
              <a:t>(</a:t>
            </a:r>
            <a:r>
              <a:rPr lang="en-US" sz="2000" b="1" i="1" dirty="0">
                <a:effectLst/>
                <a:latin typeface="Times New Roman" pitchFamily="18" charset="0"/>
              </a:rPr>
              <a:t>f</a:t>
            </a:r>
            <a:r>
              <a:rPr lang="en-US" sz="2000" dirty="0">
                <a:effectLst/>
                <a:latin typeface="Times New Roman" pitchFamily="18" charset="0"/>
              </a:rPr>
              <a:t>)</a:t>
            </a:r>
            <a:r>
              <a:rPr lang="en-US" sz="2000" b="1" i="1" dirty="0">
                <a:effectLst/>
                <a:latin typeface="Times New Roman" pitchFamily="18" charset="0"/>
              </a:rPr>
              <a:t> </a:t>
            </a:r>
            <a:r>
              <a:rPr lang="en-US" sz="2000" b="1" dirty="0">
                <a:effectLst/>
                <a:latin typeface="Symbol" pitchFamily="18" charset="2"/>
                <a:sym typeface="Symbol" pitchFamily="18" charset="2"/>
              </a:rPr>
              <a:t> </a:t>
            </a:r>
            <a:r>
              <a:rPr lang="en-US" sz="2000" b="1" i="1" dirty="0">
                <a:effectLst/>
                <a:latin typeface="Times New Roman" pitchFamily="18" charset="0"/>
              </a:rPr>
              <a:t>weight</a:t>
            </a:r>
            <a:r>
              <a:rPr lang="en-US" sz="2000" dirty="0">
                <a:effectLst/>
                <a:latin typeface="Times New Roman" pitchFamily="18" charset="0"/>
              </a:rPr>
              <a:t>(</a:t>
            </a:r>
            <a:r>
              <a:rPr lang="en-US" sz="2000" b="1" i="1" dirty="0">
                <a:effectLst/>
                <a:latin typeface="Times New Roman" pitchFamily="18" charset="0"/>
              </a:rPr>
              <a:t>e</a:t>
            </a:r>
            <a:r>
              <a:rPr lang="en-US" sz="2000" dirty="0">
                <a:effectLst/>
                <a:latin typeface="Times New Roman" pitchFamily="18" charset="0"/>
              </a:rPr>
              <a:t>)</a:t>
            </a:r>
            <a:r>
              <a:rPr lang="en-US" sz="2000" b="1" i="1" dirty="0">
                <a:effectLst/>
                <a:latin typeface="Times New Roman" pitchFamily="18" charset="0"/>
              </a:rPr>
              <a:t> </a:t>
            </a:r>
          </a:p>
          <a:p>
            <a:pPr lvl="1">
              <a:lnSpc>
                <a:spcPct val="90000"/>
              </a:lnSpc>
              <a:buFontTx/>
              <a:buNone/>
            </a:pPr>
            <a:r>
              <a:rPr lang="en-US" sz="2000" dirty="0">
                <a:solidFill>
                  <a:schemeClr val="tx2"/>
                </a:solidFill>
                <a:effectLst/>
              </a:rPr>
              <a:t>Proof:</a:t>
            </a:r>
          </a:p>
          <a:p>
            <a:pPr lvl="1">
              <a:lnSpc>
                <a:spcPct val="90000"/>
              </a:lnSpc>
            </a:pPr>
            <a:r>
              <a:rPr lang="en-US" sz="2000" dirty="0">
                <a:effectLst/>
              </a:rPr>
              <a:t>By contradiction</a:t>
            </a:r>
          </a:p>
          <a:p>
            <a:pPr lvl="1">
              <a:lnSpc>
                <a:spcPct val="90000"/>
              </a:lnSpc>
            </a:pPr>
            <a:r>
              <a:rPr lang="en-US" sz="2000" dirty="0">
                <a:effectLst/>
              </a:rPr>
              <a:t>If </a:t>
            </a:r>
            <a:r>
              <a:rPr lang="en-US" sz="2000" b="1" i="1" dirty="0">
                <a:effectLst/>
                <a:latin typeface="Times New Roman" pitchFamily="18" charset="0"/>
              </a:rPr>
              <a:t>weight</a:t>
            </a:r>
            <a:r>
              <a:rPr lang="en-US" sz="2000" dirty="0">
                <a:effectLst/>
                <a:latin typeface="Times New Roman" pitchFamily="18" charset="0"/>
              </a:rPr>
              <a:t>(</a:t>
            </a:r>
            <a:r>
              <a:rPr lang="en-US" sz="2000" b="1" i="1" dirty="0">
                <a:effectLst/>
                <a:latin typeface="Times New Roman" pitchFamily="18" charset="0"/>
              </a:rPr>
              <a:t>f</a:t>
            </a:r>
            <a:r>
              <a:rPr lang="en-US" sz="2000" dirty="0">
                <a:effectLst/>
                <a:latin typeface="Times New Roman" pitchFamily="18" charset="0"/>
              </a:rPr>
              <a:t>)</a:t>
            </a:r>
            <a:r>
              <a:rPr lang="en-US" sz="2000" b="1" i="1" dirty="0">
                <a:effectLst/>
                <a:latin typeface="Times New Roman" pitchFamily="18" charset="0"/>
              </a:rPr>
              <a:t> </a:t>
            </a:r>
            <a:r>
              <a:rPr lang="en-US" sz="2000" b="1" dirty="0">
                <a:effectLst/>
                <a:latin typeface="Symbol" pitchFamily="18" charset="2"/>
                <a:sym typeface="Symbol" pitchFamily="18" charset="2"/>
              </a:rPr>
              <a:t>&gt; </a:t>
            </a:r>
            <a:r>
              <a:rPr lang="en-US" sz="2000" b="1" i="1" dirty="0">
                <a:effectLst/>
                <a:latin typeface="Times New Roman" pitchFamily="18" charset="0"/>
              </a:rPr>
              <a:t>weight</a:t>
            </a:r>
            <a:r>
              <a:rPr lang="en-US" sz="2000" dirty="0">
                <a:effectLst/>
                <a:latin typeface="Times New Roman" pitchFamily="18" charset="0"/>
              </a:rPr>
              <a:t>(</a:t>
            </a:r>
            <a:r>
              <a:rPr lang="en-US" sz="2000" b="1" i="1" dirty="0">
                <a:effectLst/>
                <a:latin typeface="Times New Roman" pitchFamily="18" charset="0"/>
              </a:rPr>
              <a:t>e</a:t>
            </a:r>
            <a:r>
              <a:rPr lang="en-US" sz="2000" dirty="0">
                <a:effectLst/>
                <a:latin typeface="Times New Roman" pitchFamily="18" charset="0"/>
              </a:rPr>
              <a:t>) </a:t>
            </a:r>
            <a:r>
              <a:rPr lang="en-US" sz="2000" dirty="0">
                <a:effectLst/>
              </a:rPr>
              <a:t>we can get a spanning tree of smaller weight by replacing </a:t>
            </a:r>
            <a:r>
              <a:rPr lang="en-US" sz="2000" b="1" i="1" dirty="0">
                <a:solidFill>
                  <a:srgbClr val="FFFF00"/>
                </a:solidFill>
                <a:effectLst/>
                <a:latin typeface="Times New Roman" pitchFamily="18" charset="0"/>
              </a:rPr>
              <a:t>e</a:t>
            </a:r>
            <a:r>
              <a:rPr lang="en-US" sz="2000" dirty="0">
                <a:effectLst/>
              </a:rPr>
              <a:t> with </a:t>
            </a:r>
            <a:r>
              <a:rPr lang="en-US" sz="2000" b="1" i="1" dirty="0">
                <a:solidFill>
                  <a:srgbClr val="FFFF00"/>
                </a:solidFill>
                <a:effectLst/>
                <a:latin typeface="Times New Roman" pitchFamily="18" charset="0"/>
              </a:rPr>
              <a:t>f</a:t>
            </a:r>
            <a:endParaRPr lang="en-US" sz="1800" dirty="0">
              <a:solidFill>
                <a:srgbClr val="FFFF00"/>
              </a:solidFill>
              <a:effectLst/>
            </a:endParaRPr>
          </a:p>
        </p:txBody>
      </p:sp>
      <p:grpSp>
        <p:nvGrpSpPr>
          <p:cNvPr id="2" name="Group 4"/>
          <p:cNvGrpSpPr>
            <a:grpSpLocks/>
          </p:cNvGrpSpPr>
          <p:nvPr/>
        </p:nvGrpSpPr>
        <p:grpSpPr bwMode="auto">
          <a:xfrm>
            <a:off x="5105400" y="1219200"/>
            <a:ext cx="3344863" cy="2119313"/>
            <a:chOff x="3269" y="969"/>
            <a:chExt cx="2107" cy="1335"/>
          </a:xfrm>
        </p:grpSpPr>
        <p:sp>
          <p:nvSpPr>
            <p:cNvPr id="1673221" name="Oval 5"/>
            <p:cNvSpPr>
              <a:spLocks noChangeArrowheads="1"/>
            </p:cNvSpPr>
            <p:nvPr/>
          </p:nvSpPr>
          <p:spPr bwMode="auto">
            <a:xfrm>
              <a:off x="3504" y="1200"/>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22" name="Oval 6"/>
            <p:cNvSpPr>
              <a:spLocks noChangeArrowheads="1"/>
            </p:cNvSpPr>
            <p:nvPr/>
          </p:nvSpPr>
          <p:spPr bwMode="auto">
            <a:xfrm>
              <a:off x="4752" y="1008"/>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23" name="Oval 7"/>
            <p:cNvSpPr>
              <a:spLocks noChangeArrowheads="1"/>
            </p:cNvSpPr>
            <p:nvPr/>
          </p:nvSpPr>
          <p:spPr bwMode="auto">
            <a:xfrm>
              <a:off x="3936" y="1584"/>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24" name="Oval 8"/>
            <p:cNvSpPr>
              <a:spLocks noChangeArrowheads="1"/>
            </p:cNvSpPr>
            <p:nvPr/>
          </p:nvSpPr>
          <p:spPr bwMode="auto">
            <a:xfrm>
              <a:off x="3312" y="2016"/>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25" name="Oval 9"/>
            <p:cNvSpPr>
              <a:spLocks noChangeArrowheads="1"/>
            </p:cNvSpPr>
            <p:nvPr/>
          </p:nvSpPr>
          <p:spPr bwMode="auto">
            <a:xfrm>
              <a:off x="5184" y="1488"/>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26" name="Oval 10"/>
            <p:cNvSpPr>
              <a:spLocks noChangeArrowheads="1"/>
            </p:cNvSpPr>
            <p:nvPr/>
          </p:nvSpPr>
          <p:spPr bwMode="auto">
            <a:xfrm>
              <a:off x="4848" y="1920"/>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cxnSp>
          <p:nvCxnSpPr>
            <p:cNvPr id="1673227" name="AutoShape 11"/>
            <p:cNvCxnSpPr>
              <a:cxnSpLocks noChangeShapeType="1"/>
              <a:stCxn id="1673221" idx="5"/>
              <a:endCxn id="1673223" idx="1"/>
            </p:cNvCxnSpPr>
            <p:nvPr/>
          </p:nvCxnSpPr>
          <p:spPr bwMode="auto">
            <a:xfrm>
              <a:off x="3668" y="1370"/>
              <a:ext cx="296" cy="236"/>
            </a:xfrm>
            <a:prstGeom prst="straightConnector1">
              <a:avLst/>
            </a:prstGeom>
            <a:noFill/>
            <a:ln w="38100">
              <a:solidFill>
                <a:schemeClr val="tx2"/>
              </a:solidFill>
              <a:round/>
              <a:headEnd/>
              <a:tailEnd/>
            </a:ln>
            <a:effectLst/>
          </p:spPr>
        </p:cxnSp>
        <p:cxnSp>
          <p:nvCxnSpPr>
            <p:cNvPr id="1673228" name="AutoShape 12"/>
            <p:cNvCxnSpPr>
              <a:cxnSpLocks noChangeShapeType="1"/>
              <a:stCxn id="1673223" idx="3"/>
              <a:endCxn id="1673224" idx="7"/>
            </p:cNvCxnSpPr>
            <p:nvPr/>
          </p:nvCxnSpPr>
          <p:spPr bwMode="auto">
            <a:xfrm flipH="1">
              <a:off x="3476" y="1754"/>
              <a:ext cx="488" cy="284"/>
            </a:xfrm>
            <a:prstGeom prst="straightConnector1">
              <a:avLst/>
            </a:prstGeom>
            <a:noFill/>
            <a:ln w="19050">
              <a:solidFill>
                <a:schemeClr val="tx1"/>
              </a:solidFill>
              <a:prstDash val="dash"/>
              <a:round/>
              <a:headEnd/>
              <a:tailEnd/>
            </a:ln>
            <a:effectLst/>
          </p:spPr>
        </p:cxnSp>
        <p:cxnSp>
          <p:nvCxnSpPr>
            <p:cNvPr id="1673229" name="AutoShape 13"/>
            <p:cNvCxnSpPr>
              <a:cxnSpLocks noChangeShapeType="1"/>
              <a:stCxn id="1673221" idx="3"/>
              <a:endCxn id="1673224" idx="0"/>
            </p:cNvCxnSpPr>
            <p:nvPr/>
          </p:nvCxnSpPr>
          <p:spPr bwMode="auto">
            <a:xfrm flipH="1">
              <a:off x="3408" y="1370"/>
              <a:ext cx="124" cy="640"/>
            </a:xfrm>
            <a:prstGeom prst="straightConnector1">
              <a:avLst/>
            </a:prstGeom>
            <a:noFill/>
            <a:ln w="19050">
              <a:solidFill>
                <a:schemeClr val="tx2"/>
              </a:solidFill>
              <a:round/>
              <a:headEnd/>
              <a:tailEnd/>
            </a:ln>
            <a:effectLst/>
          </p:spPr>
        </p:cxnSp>
        <p:cxnSp>
          <p:nvCxnSpPr>
            <p:cNvPr id="1673230" name="AutoShape 14"/>
            <p:cNvCxnSpPr>
              <a:cxnSpLocks noChangeShapeType="1"/>
              <a:stCxn id="1673223" idx="6"/>
              <a:endCxn id="1673226" idx="1"/>
            </p:cNvCxnSpPr>
            <p:nvPr/>
          </p:nvCxnSpPr>
          <p:spPr bwMode="auto">
            <a:xfrm>
              <a:off x="4134" y="1680"/>
              <a:ext cx="742" cy="262"/>
            </a:xfrm>
            <a:prstGeom prst="straightConnector1">
              <a:avLst/>
            </a:prstGeom>
            <a:noFill/>
            <a:ln w="38100">
              <a:solidFill>
                <a:schemeClr val="tx2"/>
              </a:solidFill>
              <a:round/>
              <a:headEnd/>
              <a:tailEnd/>
            </a:ln>
            <a:effectLst/>
          </p:spPr>
        </p:cxnSp>
        <p:cxnSp>
          <p:nvCxnSpPr>
            <p:cNvPr id="1673231" name="AutoShape 15"/>
            <p:cNvCxnSpPr>
              <a:cxnSpLocks noChangeShapeType="1"/>
              <a:stCxn id="1673224" idx="6"/>
              <a:endCxn id="1673226" idx="2"/>
            </p:cNvCxnSpPr>
            <p:nvPr/>
          </p:nvCxnSpPr>
          <p:spPr bwMode="auto">
            <a:xfrm flipV="1">
              <a:off x="3510" y="2016"/>
              <a:ext cx="1332" cy="96"/>
            </a:xfrm>
            <a:prstGeom prst="straightConnector1">
              <a:avLst/>
            </a:prstGeom>
            <a:noFill/>
            <a:ln w="19050">
              <a:solidFill>
                <a:schemeClr val="tx1"/>
              </a:solidFill>
              <a:prstDash val="dash"/>
              <a:round/>
              <a:headEnd/>
              <a:tailEnd/>
            </a:ln>
            <a:effectLst/>
          </p:spPr>
        </p:cxnSp>
        <p:cxnSp>
          <p:nvCxnSpPr>
            <p:cNvPr id="1673232" name="AutoShape 16"/>
            <p:cNvCxnSpPr>
              <a:cxnSpLocks noChangeShapeType="1"/>
              <a:stCxn id="1673221" idx="6"/>
              <a:endCxn id="1673222" idx="2"/>
            </p:cNvCxnSpPr>
            <p:nvPr/>
          </p:nvCxnSpPr>
          <p:spPr bwMode="auto">
            <a:xfrm flipV="1">
              <a:off x="3702" y="1104"/>
              <a:ext cx="1044" cy="192"/>
            </a:xfrm>
            <a:prstGeom prst="straightConnector1">
              <a:avLst/>
            </a:prstGeom>
            <a:noFill/>
            <a:ln w="38100">
              <a:solidFill>
                <a:schemeClr val="tx2"/>
              </a:solidFill>
              <a:round/>
              <a:headEnd/>
              <a:tailEnd/>
            </a:ln>
            <a:effectLst/>
          </p:spPr>
        </p:cxnSp>
        <p:cxnSp>
          <p:nvCxnSpPr>
            <p:cNvPr id="1673233" name="AutoShape 17"/>
            <p:cNvCxnSpPr>
              <a:cxnSpLocks noChangeShapeType="1"/>
              <a:stCxn id="1673223" idx="7"/>
              <a:endCxn id="1673222" idx="3"/>
            </p:cNvCxnSpPr>
            <p:nvPr/>
          </p:nvCxnSpPr>
          <p:spPr bwMode="auto">
            <a:xfrm flipV="1">
              <a:off x="4100" y="1178"/>
              <a:ext cx="680" cy="428"/>
            </a:xfrm>
            <a:prstGeom prst="straightConnector1">
              <a:avLst/>
            </a:prstGeom>
            <a:noFill/>
            <a:ln w="19050">
              <a:solidFill>
                <a:schemeClr val="tx1"/>
              </a:solidFill>
              <a:prstDash val="dash"/>
              <a:round/>
              <a:headEnd/>
              <a:tailEnd/>
            </a:ln>
            <a:effectLst/>
          </p:spPr>
        </p:cxnSp>
        <p:cxnSp>
          <p:nvCxnSpPr>
            <p:cNvPr id="1673234" name="AutoShape 18"/>
            <p:cNvCxnSpPr>
              <a:cxnSpLocks noChangeShapeType="1"/>
              <a:stCxn id="1673225" idx="1"/>
              <a:endCxn id="1673222" idx="5"/>
            </p:cNvCxnSpPr>
            <p:nvPr/>
          </p:nvCxnSpPr>
          <p:spPr bwMode="auto">
            <a:xfrm flipH="1" flipV="1">
              <a:off x="4916" y="1178"/>
              <a:ext cx="296" cy="332"/>
            </a:xfrm>
            <a:prstGeom prst="straightConnector1">
              <a:avLst/>
            </a:prstGeom>
            <a:noFill/>
            <a:ln w="38100">
              <a:solidFill>
                <a:schemeClr val="tx2"/>
              </a:solidFill>
              <a:round/>
              <a:headEnd/>
              <a:tailEnd/>
            </a:ln>
            <a:effectLst/>
          </p:spPr>
        </p:cxnSp>
        <p:cxnSp>
          <p:nvCxnSpPr>
            <p:cNvPr id="1673235" name="AutoShape 19"/>
            <p:cNvCxnSpPr>
              <a:cxnSpLocks noChangeShapeType="1"/>
              <a:stCxn id="1673226" idx="7"/>
              <a:endCxn id="1673225" idx="3"/>
            </p:cNvCxnSpPr>
            <p:nvPr/>
          </p:nvCxnSpPr>
          <p:spPr bwMode="auto">
            <a:xfrm flipV="1">
              <a:off x="5012" y="1658"/>
              <a:ext cx="200" cy="284"/>
            </a:xfrm>
            <a:prstGeom prst="straightConnector1">
              <a:avLst/>
            </a:prstGeom>
            <a:noFill/>
            <a:ln w="38100">
              <a:solidFill>
                <a:schemeClr val="tx1"/>
              </a:solidFill>
              <a:prstDash val="dash"/>
              <a:round/>
              <a:headEnd/>
              <a:tailEnd/>
            </a:ln>
            <a:effectLst/>
          </p:spPr>
        </p:cxnSp>
        <p:sp>
          <p:nvSpPr>
            <p:cNvPr id="1673236" name="Text Box 20"/>
            <p:cNvSpPr txBox="1">
              <a:spLocks noChangeArrowheads="1"/>
            </p:cNvSpPr>
            <p:nvPr/>
          </p:nvSpPr>
          <p:spPr bwMode="auto">
            <a:xfrm>
              <a:off x="4119" y="969"/>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8</a:t>
              </a:r>
            </a:p>
          </p:txBody>
        </p:sp>
        <p:sp>
          <p:nvSpPr>
            <p:cNvPr id="1673237" name="Text Box 21"/>
            <p:cNvSpPr txBox="1">
              <a:spLocks noChangeArrowheads="1"/>
            </p:cNvSpPr>
            <p:nvPr/>
          </p:nvSpPr>
          <p:spPr bwMode="auto">
            <a:xfrm>
              <a:off x="5093" y="1152"/>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673238" name="Text Box 22"/>
            <p:cNvSpPr txBox="1">
              <a:spLocks noChangeArrowheads="1"/>
            </p:cNvSpPr>
            <p:nvPr/>
          </p:nvSpPr>
          <p:spPr bwMode="auto">
            <a:xfrm>
              <a:off x="3269" y="1504"/>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673239" name="Text Box 23"/>
            <p:cNvSpPr txBox="1">
              <a:spLocks noChangeArrowheads="1"/>
            </p:cNvSpPr>
            <p:nvPr/>
          </p:nvSpPr>
          <p:spPr bwMode="auto">
            <a:xfrm>
              <a:off x="4469" y="1584"/>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673240" name="Text Box 24"/>
            <p:cNvSpPr txBox="1">
              <a:spLocks noChangeArrowheads="1"/>
            </p:cNvSpPr>
            <p:nvPr/>
          </p:nvSpPr>
          <p:spPr bwMode="auto">
            <a:xfrm>
              <a:off x="3639" y="1449"/>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6</a:t>
              </a:r>
            </a:p>
          </p:txBody>
        </p:sp>
        <p:sp>
          <p:nvSpPr>
            <p:cNvPr id="1673241" name="Text Box 25"/>
            <p:cNvSpPr txBox="1">
              <a:spLocks noChangeArrowheads="1"/>
            </p:cNvSpPr>
            <p:nvPr/>
          </p:nvSpPr>
          <p:spPr bwMode="auto">
            <a:xfrm>
              <a:off x="4042" y="2073"/>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673242" name="Text Box 26"/>
            <p:cNvSpPr txBox="1">
              <a:spLocks noChangeArrowheads="1"/>
            </p:cNvSpPr>
            <p:nvPr/>
          </p:nvSpPr>
          <p:spPr bwMode="auto">
            <a:xfrm>
              <a:off x="5114" y="1734"/>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673243" name="Text Box 27"/>
            <p:cNvSpPr txBox="1">
              <a:spLocks noChangeArrowheads="1"/>
            </p:cNvSpPr>
            <p:nvPr/>
          </p:nvSpPr>
          <p:spPr bwMode="auto">
            <a:xfrm>
              <a:off x="4469" y="1344"/>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673244" name="Text Box 28"/>
            <p:cNvSpPr txBox="1">
              <a:spLocks noChangeArrowheads="1"/>
            </p:cNvSpPr>
            <p:nvPr/>
          </p:nvSpPr>
          <p:spPr bwMode="auto">
            <a:xfrm>
              <a:off x="3769" y="1804"/>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3245" name="Text Box 29"/>
            <p:cNvSpPr txBox="1">
              <a:spLocks noChangeArrowheads="1"/>
            </p:cNvSpPr>
            <p:nvPr/>
          </p:nvSpPr>
          <p:spPr bwMode="auto">
            <a:xfrm>
              <a:off x="4916" y="1623"/>
              <a:ext cx="202" cy="291"/>
            </a:xfrm>
            <a:prstGeom prst="rect">
              <a:avLst/>
            </a:prstGeom>
            <a:noFill/>
            <a:ln w="19050">
              <a:noFill/>
              <a:miter lim="800000"/>
              <a:headEnd/>
              <a:tailEnd/>
            </a:ln>
            <a:effectLst/>
          </p:spPr>
          <p:txBody>
            <a:bodyPr wrap="none">
              <a:spAutoFit/>
            </a:bodyPr>
            <a:lstStyle/>
            <a:p>
              <a:pPr algn="ctr" eaLnBrk="1" hangingPunct="1"/>
              <a:r>
                <a:rPr lang="en-US" sz="2400" b="1" i="1" dirty="0">
                  <a:solidFill>
                    <a:srgbClr val="FFFF00"/>
                  </a:solidFill>
                  <a:latin typeface="Times New Roman" pitchFamily="18" charset="0"/>
                </a:rPr>
                <a:t>e</a:t>
              </a:r>
            </a:p>
          </p:txBody>
        </p:sp>
        <p:sp>
          <p:nvSpPr>
            <p:cNvPr id="1673246" name="Text Box 30"/>
            <p:cNvSpPr txBox="1">
              <a:spLocks noChangeArrowheads="1"/>
            </p:cNvSpPr>
            <p:nvPr/>
          </p:nvSpPr>
          <p:spPr bwMode="auto">
            <a:xfrm>
              <a:off x="3831" y="1260"/>
              <a:ext cx="269" cy="250"/>
            </a:xfrm>
            <a:prstGeom prst="rect">
              <a:avLst/>
            </a:prstGeom>
            <a:noFill/>
            <a:ln w="19050">
              <a:noFill/>
              <a:miter lim="800000"/>
              <a:headEnd/>
              <a:tailEnd/>
            </a:ln>
            <a:effectLst/>
          </p:spPr>
          <p:txBody>
            <a:bodyPr>
              <a:spAutoFit/>
            </a:bodyPr>
            <a:lstStyle/>
            <a:p>
              <a:pPr algn="ctr" eaLnBrk="1" hangingPunct="1"/>
              <a:r>
                <a:rPr lang="en-US" sz="2000" b="1" i="1">
                  <a:solidFill>
                    <a:schemeClr val="tx2"/>
                  </a:solidFill>
                  <a:latin typeface="Times New Roman" pitchFamily="18" charset="0"/>
                </a:rPr>
                <a:t>C</a:t>
              </a:r>
              <a:endParaRPr lang="en-US" sz="2000" b="1" i="1" baseline="-25000">
                <a:solidFill>
                  <a:schemeClr val="tx2"/>
                </a:solidFill>
                <a:latin typeface="Times New Roman" pitchFamily="18" charset="0"/>
              </a:endParaRPr>
            </a:p>
          </p:txBody>
        </p:sp>
        <p:sp>
          <p:nvSpPr>
            <p:cNvPr id="1673247" name="Text Box 31"/>
            <p:cNvSpPr txBox="1">
              <a:spLocks noChangeArrowheads="1"/>
            </p:cNvSpPr>
            <p:nvPr/>
          </p:nvSpPr>
          <p:spPr bwMode="auto">
            <a:xfrm>
              <a:off x="3845" y="969"/>
              <a:ext cx="188" cy="291"/>
            </a:xfrm>
            <a:prstGeom prst="rect">
              <a:avLst/>
            </a:prstGeom>
            <a:noFill/>
            <a:ln w="19050">
              <a:noFill/>
              <a:miter lim="800000"/>
              <a:headEnd/>
              <a:tailEnd/>
            </a:ln>
            <a:effectLst/>
          </p:spPr>
          <p:txBody>
            <a:bodyPr>
              <a:spAutoFit/>
            </a:bodyPr>
            <a:lstStyle/>
            <a:p>
              <a:pPr algn="ctr" eaLnBrk="1" hangingPunct="1"/>
              <a:r>
                <a:rPr lang="en-US" sz="2400" b="1" i="1" dirty="0">
                  <a:solidFill>
                    <a:srgbClr val="FFFF00"/>
                  </a:solidFill>
                  <a:latin typeface="Times New Roman" pitchFamily="18" charset="0"/>
                </a:rPr>
                <a:t>f</a:t>
              </a:r>
            </a:p>
          </p:txBody>
        </p:sp>
      </p:grpSp>
      <p:grpSp>
        <p:nvGrpSpPr>
          <p:cNvPr id="3" name="Group 32"/>
          <p:cNvGrpSpPr>
            <a:grpSpLocks/>
          </p:cNvGrpSpPr>
          <p:nvPr/>
        </p:nvGrpSpPr>
        <p:grpSpPr bwMode="auto">
          <a:xfrm>
            <a:off x="5105400" y="4038600"/>
            <a:ext cx="3344863" cy="2119313"/>
            <a:chOff x="3269" y="2697"/>
            <a:chExt cx="2107" cy="1335"/>
          </a:xfrm>
        </p:grpSpPr>
        <p:sp>
          <p:nvSpPr>
            <p:cNvPr id="1673249" name="Oval 33"/>
            <p:cNvSpPr>
              <a:spLocks noChangeArrowheads="1"/>
            </p:cNvSpPr>
            <p:nvPr/>
          </p:nvSpPr>
          <p:spPr bwMode="auto">
            <a:xfrm>
              <a:off x="3504" y="2928"/>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50" name="Oval 34"/>
            <p:cNvSpPr>
              <a:spLocks noChangeArrowheads="1"/>
            </p:cNvSpPr>
            <p:nvPr/>
          </p:nvSpPr>
          <p:spPr bwMode="auto">
            <a:xfrm>
              <a:off x="4752" y="2736"/>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51" name="Oval 35"/>
            <p:cNvSpPr>
              <a:spLocks noChangeArrowheads="1"/>
            </p:cNvSpPr>
            <p:nvPr/>
          </p:nvSpPr>
          <p:spPr bwMode="auto">
            <a:xfrm>
              <a:off x="3936" y="3312"/>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52" name="Oval 36"/>
            <p:cNvSpPr>
              <a:spLocks noChangeArrowheads="1"/>
            </p:cNvSpPr>
            <p:nvPr/>
          </p:nvSpPr>
          <p:spPr bwMode="auto">
            <a:xfrm>
              <a:off x="3312" y="3744"/>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53" name="Oval 37"/>
            <p:cNvSpPr>
              <a:spLocks noChangeArrowheads="1"/>
            </p:cNvSpPr>
            <p:nvPr/>
          </p:nvSpPr>
          <p:spPr bwMode="auto">
            <a:xfrm>
              <a:off x="5184" y="3216"/>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3254" name="Oval 38"/>
            <p:cNvSpPr>
              <a:spLocks noChangeArrowheads="1"/>
            </p:cNvSpPr>
            <p:nvPr/>
          </p:nvSpPr>
          <p:spPr bwMode="auto">
            <a:xfrm>
              <a:off x="4848" y="3648"/>
              <a:ext cx="192" cy="192"/>
            </a:xfrm>
            <a:prstGeom prst="ellipse">
              <a:avLst/>
            </a:prstGeom>
            <a:solidFill>
              <a:schemeClr val="folHlink"/>
            </a:solidFill>
            <a:ln w="19050">
              <a:solidFill>
                <a:schemeClr val="tx2"/>
              </a:solidFill>
              <a:round/>
              <a:headEnd/>
              <a:tailEnd/>
            </a:ln>
            <a:effectLst/>
          </p:spPr>
          <p:txBody>
            <a:bodyPr wrap="none" anchor="ctr"/>
            <a:lstStyle/>
            <a:p>
              <a:endParaRPr lang="en-US"/>
            </a:p>
          </p:txBody>
        </p:sp>
        <p:cxnSp>
          <p:nvCxnSpPr>
            <p:cNvPr id="1673255" name="AutoShape 39"/>
            <p:cNvCxnSpPr>
              <a:cxnSpLocks noChangeShapeType="1"/>
              <a:stCxn id="1673249" idx="5"/>
              <a:endCxn id="1673251" idx="1"/>
            </p:cNvCxnSpPr>
            <p:nvPr/>
          </p:nvCxnSpPr>
          <p:spPr bwMode="auto">
            <a:xfrm>
              <a:off x="3668" y="3098"/>
              <a:ext cx="296" cy="236"/>
            </a:xfrm>
            <a:prstGeom prst="straightConnector1">
              <a:avLst/>
            </a:prstGeom>
            <a:noFill/>
            <a:ln w="38100">
              <a:solidFill>
                <a:schemeClr val="tx2"/>
              </a:solidFill>
              <a:round/>
              <a:headEnd/>
              <a:tailEnd/>
            </a:ln>
            <a:effectLst/>
          </p:spPr>
        </p:cxnSp>
        <p:cxnSp>
          <p:nvCxnSpPr>
            <p:cNvPr id="1673256" name="AutoShape 40"/>
            <p:cNvCxnSpPr>
              <a:cxnSpLocks noChangeShapeType="1"/>
              <a:stCxn id="1673251" idx="3"/>
              <a:endCxn id="1673252" idx="7"/>
            </p:cNvCxnSpPr>
            <p:nvPr/>
          </p:nvCxnSpPr>
          <p:spPr bwMode="auto">
            <a:xfrm flipH="1">
              <a:off x="3476" y="3482"/>
              <a:ext cx="488" cy="284"/>
            </a:xfrm>
            <a:prstGeom prst="straightConnector1">
              <a:avLst/>
            </a:prstGeom>
            <a:noFill/>
            <a:ln w="19050">
              <a:solidFill>
                <a:schemeClr val="tx1"/>
              </a:solidFill>
              <a:round/>
              <a:headEnd/>
              <a:tailEnd/>
            </a:ln>
            <a:effectLst/>
          </p:spPr>
        </p:cxnSp>
        <p:cxnSp>
          <p:nvCxnSpPr>
            <p:cNvPr id="1673257" name="AutoShape 41"/>
            <p:cNvCxnSpPr>
              <a:cxnSpLocks noChangeShapeType="1"/>
              <a:stCxn id="1673249" idx="3"/>
              <a:endCxn id="1673252" idx="0"/>
            </p:cNvCxnSpPr>
            <p:nvPr/>
          </p:nvCxnSpPr>
          <p:spPr bwMode="auto">
            <a:xfrm flipH="1">
              <a:off x="3408" y="3098"/>
              <a:ext cx="124" cy="640"/>
            </a:xfrm>
            <a:prstGeom prst="straightConnector1">
              <a:avLst/>
            </a:prstGeom>
            <a:noFill/>
            <a:ln w="19050">
              <a:solidFill>
                <a:schemeClr val="tx2"/>
              </a:solidFill>
              <a:round/>
              <a:headEnd/>
              <a:tailEnd/>
            </a:ln>
            <a:effectLst/>
          </p:spPr>
        </p:cxnSp>
        <p:cxnSp>
          <p:nvCxnSpPr>
            <p:cNvPr id="1673258" name="AutoShape 42"/>
            <p:cNvCxnSpPr>
              <a:cxnSpLocks noChangeShapeType="1"/>
              <a:stCxn id="1673251" idx="6"/>
              <a:endCxn id="1673254" idx="1"/>
            </p:cNvCxnSpPr>
            <p:nvPr/>
          </p:nvCxnSpPr>
          <p:spPr bwMode="auto">
            <a:xfrm>
              <a:off x="4134" y="3408"/>
              <a:ext cx="742" cy="262"/>
            </a:xfrm>
            <a:prstGeom prst="straightConnector1">
              <a:avLst/>
            </a:prstGeom>
            <a:noFill/>
            <a:ln w="38100">
              <a:solidFill>
                <a:schemeClr val="tx2"/>
              </a:solidFill>
              <a:round/>
              <a:headEnd/>
              <a:tailEnd/>
            </a:ln>
            <a:effectLst/>
          </p:spPr>
        </p:cxnSp>
        <p:cxnSp>
          <p:nvCxnSpPr>
            <p:cNvPr id="1673259" name="AutoShape 43"/>
            <p:cNvCxnSpPr>
              <a:cxnSpLocks noChangeShapeType="1"/>
              <a:stCxn id="1673252" idx="6"/>
              <a:endCxn id="1673254" idx="2"/>
            </p:cNvCxnSpPr>
            <p:nvPr/>
          </p:nvCxnSpPr>
          <p:spPr bwMode="auto">
            <a:xfrm flipV="1">
              <a:off x="3510" y="3744"/>
              <a:ext cx="1332" cy="96"/>
            </a:xfrm>
            <a:prstGeom prst="straightConnector1">
              <a:avLst/>
            </a:prstGeom>
            <a:noFill/>
            <a:ln w="19050">
              <a:solidFill>
                <a:schemeClr val="tx1"/>
              </a:solidFill>
              <a:round/>
              <a:headEnd/>
              <a:tailEnd/>
            </a:ln>
            <a:effectLst/>
          </p:spPr>
        </p:cxnSp>
        <p:cxnSp>
          <p:nvCxnSpPr>
            <p:cNvPr id="1673260" name="AutoShape 44"/>
            <p:cNvCxnSpPr>
              <a:cxnSpLocks noChangeShapeType="1"/>
              <a:stCxn id="1673249" idx="6"/>
              <a:endCxn id="1673250" idx="2"/>
            </p:cNvCxnSpPr>
            <p:nvPr/>
          </p:nvCxnSpPr>
          <p:spPr bwMode="auto">
            <a:xfrm flipV="1">
              <a:off x="3702" y="2832"/>
              <a:ext cx="1044" cy="192"/>
            </a:xfrm>
            <a:prstGeom prst="straightConnector1">
              <a:avLst/>
            </a:prstGeom>
            <a:noFill/>
            <a:ln w="38100">
              <a:solidFill>
                <a:schemeClr val="tx1"/>
              </a:solidFill>
              <a:prstDash val="dash"/>
              <a:round/>
              <a:headEnd/>
              <a:tailEnd/>
            </a:ln>
            <a:effectLst/>
          </p:spPr>
        </p:cxnSp>
        <p:cxnSp>
          <p:nvCxnSpPr>
            <p:cNvPr id="1673261" name="AutoShape 45"/>
            <p:cNvCxnSpPr>
              <a:cxnSpLocks noChangeShapeType="1"/>
              <a:stCxn id="1673251" idx="7"/>
              <a:endCxn id="1673250" idx="3"/>
            </p:cNvCxnSpPr>
            <p:nvPr/>
          </p:nvCxnSpPr>
          <p:spPr bwMode="auto">
            <a:xfrm flipV="1">
              <a:off x="4100" y="2906"/>
              <a:ext cx="680" cy="428"/>
            </a:xfrm>
            <a:prstGeom prst="straightConnector1">
              <a:avLst/>
            </a:prstGeom>
            <a:noFill/>
            <a:ln w="19050">
              <a:solidFill>
                <a:schemeClr val="tx1"/>
              </a:solidFill>
              <a:round/>
              <a:headEnd/>
              <a:tailEnd/>
            </a:ln>
            <a:effectLst/>
          </p:spPr>
        </p:cxnSp>
        <p:cxnSp>
          <p:nvCxnSpPr>
            <p:cNvPr id="1673262" name="AutoShape 46"/>
            <p:cNvCxnSpPr>
              <a:cxnSpLocks noChangeShapeType="1"/>
              <a:stCxn id="1673253" idx="1"/>
              <a:endCxn id="1673250" idx="5"/>
            </p:cNvCxnSpPr>
            <p:nvPr/>
          </p:nvCxnSpPr>
          <p:spPr bwMode="auto">
            <a:xfrm flipH="1" flipV="1">
              <a:off x="4916" y="2906"/>
              <a:ext cx="296" cy="332"/>
            </a:xfrm>
            <a:prstGeom prst="straightConnector1">
              <a:avLst/>
            </a:prstGeom>
            <a:noFill/>
            <a:ln w="38100">
              <a:solidFill>
                <a:schemeClr val="tx2"/>
              </a:solidFill>
              <a:round/>
              <a:headEnd/>
              <a:tailEnd/>
            </a:ln>
            <a:effectLst/>
          </p:spPr>
        </p:cxnSp>
        <p:cxnSp>
          <p:nvCxnSpPr>
            <p:cNvPr id="1673263" name="AutoShape 47"/>
            <p:cNvCxnSpPr>
              <a:cxnSpLocks noChangeShapeType="1"/>
              <a:stCxn id="1673254" idx="7"/>
              <a:endCxn id="1673253" idx="3"/>
            </p:cNvCxnSpPr>
            <p:nvPr/>
          </p:nvCxnSpPr>
          <p:spPr bwMode="auto">
            <a:xfrm flipV="1">
              <a:off x="5012" y="3386"/>
              <a:ext cx="200" cy="284"/>
            </a:xfrm>
            <a:prstGeom prst="straightConnector1">
              <a:avLst/>
            </a:prstGeom>
            <a:noFill/>
            <a:ln w="38100">
              <a:solidFill>
                <a:schemeClr val="tx2"/>
              </a:solidFill>
              <a:round/>
              <a:headEnd/>
              <a:tailEnd/>
            </a:ln>
            <a:effectLst/>
          </p:spPr>
        </p:cxnSp>
        <p:sp>
          <p:nvSpPr>
            <p:cNvPr id="1673264" name="Text Box 48"/>
            <p:cNvSpPr txBox="1">
              <a:spLocks noChangeArrowheads="1"/>
            </p:cNvSpPr>
            <p:nvPr/>
          </p:nvSpPr>
          <p:spPr bwMode="auto">
            <a:xfrm>
              <a:off x="4119" y="2697"/>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3265" name="Text Box 49"/>
            <p:cNvSpPr txBox="1">
              <a:spLocks noChangeArrowheads="1"/>
            </p:cNvSpPr>
            <p:nvPr/>
          </p:nvSpPr>
          <p:spPr bwMode="auto">
            <a:xfrm>
              <a:off x="5093" y="2880"/>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673266" name="Text Box 50"/>
            <p:cNvSpPr txBox="1">
              <a:spLocks noChangeArrowheads="1"/>
            </p:cNvSpPr>
            <p:nvPr/>
          </p:nvSpPr>
          <p:spPr bwMode="auto">
            <a:xfrm>
              <a:off x="3269" y="3232"/>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673267" name="Text Box 51"/>
            <p:cNvSpPr txBox="1">
              <a:spLocks noChangeArrowheads="1"/>
            </p:cNvSpPr>
            <p:nvPr/>
          </p:nvSpPr>
          <p:spPr bwMode="auto">
            <a:xfrm>
              <a:off x="4469" y="3312"/>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673268" name="Text Box 52"/>
            <p:cNvSpPr txBox="1">
              <a:spLocks noChangeArrowheads="1"/>
            </p:cNvSpPr>
            <p:nvPr/>
          </p:nvSpPr>
          <p:spPr bwMode="auto">
            <a:xfrm>
              <a:off x="3639" y="3177"/>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6</a:t>
              </a:r>
            </a:p>
          </p:txBody>
        </p:sp>
        <p:sp>
          <p:nvSpPr>
            <p:cNvPr id="1673269" name="Text Box 53"/>
            <p:cNvSpPr txBox="1">
              <a:spLocks noChangeArrowheads="1"/>
            </p:cNvSpPr>
            <p:nvPr/>
          </p:nvSpPr>
          <p:spPr bwMode="auto">
            <a:xfrm>
              <a:off x="4042" y="3801"/>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673270" name="Text Box 54"/>
            <p:cNvSpPr txBox="1">
              <a:spLocks noChangeArrowheads="1"/>
            </p:cNvSpPr>
            <p:nvPr/>
          </p:nvSpPr>
          <p:spPr bwMode="auto">
            <a:xfrm>
              <a:off x="5114" y="3462"/>
              <a:ext cx="195" cy="231"/>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673271" name="Text Box 55"/>
            <p:cNvSpPr txBox="1">
              <a:spLocks noChangeArrowheads="1"/>
            </p:cNvSpPr>
            <p:nvPr/>
          </p:nvSpPr>
          <p:spPr bwMode="auto">
            <a:xfrm>
              <a:off x="4469" y="3072"/>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673272" name="Text Box 56"/>
            <p:cNvSpPr txBox="1">
              <a:spLocks noChangeArrowheads="1"/>
            </p:cNvSpPr>
            <p:nvPr/>
          </p:nvSpPr>
          <p:spPr bwMode="auto">
            <a:xfrm>
              <a:off x="3769" y="3532"/>
              <a:ext cx="195" cy="231"/>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3273" name="Text Box 57"/>
            <p:cNvSpPr txBox="1">
              <a:spLocks noChangeArrowheads="1"/>
            </p:cNvSpPr>
            <p:nvPr/>
          </p:nvSpPr>
          <p:spPr bwMode="auto">
            <a:xfrm>
              <a:off x="3792" y="2995"/>
              <a:ext cx="269" cy="250"/>
            </a:xfrm>
            <a:prstGeom prst="rect">
              <a:avLst/>
            </a:prstGeom>
            <a:noFill/>
            <a:ln w="19050">
              <a:noFill/>
              <a:miter lim="800000"/>
              <a:headEnd/>
              <a:tailEnd/>
            </a:ln>
            <a:effectLst/>
          </p:spPr>
          <p:txBody>
            <a:bodyPr>
              <a:spAutoFit/>
            </a:bodyPr>
            <a:lstStyle/>
            <a:p>
              <a:pPr algn="ctr" eaLnBrk="1" hangingPunct="1"/>
              <a:r>
                <a:rPr lang="en-US" sz="2000" b="1" i="1">
                  <a:solidFill>
                    <a:schemeClr val="tx2"/>
                  </a:solidFill>
                  <a:latin typeface="Times New Roman" pitchFamily="18" charset="0"/>
                </a:rPr>
                <a:t>C</a:t>
              </a:r>
              <a:endParaRPr lang="en-US" sz="2000" b="1" i="1" baseline="-25000">
                <a:solidFill>
                  <a:schemeClr val="tx2"/>
                </a:solidFill>
                <a:latin typeface="Times New Roman" pitchFamily="18" charset="0"/>
              </a:endParaRPr>
            </a:p>
          </p:txBody>
        </p:sp>
        <p:sp>
          <p:nvSpPr>
            <p:cNvPr id="1673274" name="Text Box 58"/>
            <p:cNvSpPr txBox="1">
              <a:spLocks noChangeArrowheads="1"/>
            </p:cNvSpPr>
            <p:nvPr/>
          </p:nvSpPr>
          <p:spPr bwMode="auto">
            <a:xfrm>
              <a:off x="4921" y="3357"/>
              <a:ext cx="188" cy="252"/>
            </a:xfrm>
            <a:prstGeom prst="rect">
              <a:avLst/>
            </a:prstGeom>
            <a:noFill/>
            <a:ln w="19050">
              <a:noFill/>
              <a:miter lim="800000"/>
              <a:headEnd/>
              <a:tailEnd/>
            </a:ln>
            <a:effectLst/>
          </p:spPr>
          <p:txBody>
            <a:bodyPr wrap="none">
              <a:spAutoFit/>
            </a:bodyPr>
            <a:lstStyle/>
            <a:p>
              <a:pPr algn="ctr" eaLnBrk="1" hangingPunct="1"/>
              <a:r>
                <a:rPr lang="en-US" sz="2000" b="1" i="1" dirty="0">
                  <a:solidFill>
                    <a:srgbClr val="FFFF00"/>
                  </a:solidFill>
                  <a:latin typeface="Times New Roman" pitchFamily="18" charset="0"/>
                </a:rPr>
                <a:t>e</a:t>
              </a:r>
            </a:p>
          </p:txBody>
        </p:sp>
        <p:sp>
          <p:nvSpPr>
            <p:cNvPr id="1673275" name="Text Box 59"/>
            <p:cNvSpPr txBox="1">
              <a:spLocks noChangeArrowheads="1"/>
            </p:cNvSpPr>
            <p:nvPr/>
          </p:nvSpPr>
          <p:spPr bwMode="auto">
            <a:xfrm>
              <a:off x="3852" y="2751"/>
              <a:ext cx="188" cy="252"/>
            </a:xfrm>
            <a:prstGeom prst="rect">
              <a:avLst/>
            </a:prstGeom>
            <a:noFill/>
            <a:ln w="19050">
              <a:noFill/>
              <a:miter lim="800000"/>
              <a:headEnd/>
              <a:tailEnd/>
            </a:ln>
            <a:effectLst/>
          </p:spPr>
          <p:txBody>
            <a:bodyPr>
              <a:spAutoFit/>
            </a:bodyPr>
            <a:lstStyle/>
            <a:p>
              <a:pPr algn="ctr" eaLnBrk="1" hangingPunct="1"/>
              <a:r>
                <a:rPr lang="en-US" sz="2000" b="1" i="1" dirty="0">
                  <a:solidFill>
                    <a:srgbClr val="FFFF00"/>
                  </a:solidFill>
                  <a:latin typeface="Times New Roman" pitchFamily="18" charset="0"/>
                </a:rPr>
                <a:t>f</a:t>
              </a:r>
            </a:p>
          </p:txBody>
        </p:sp>
      </p:grpSp>
      <p:sp>
        <p:nvSpPr>
          <p:cNvPr id="1673276" name="AutoShape 60"/>
          <p:cNvSpPr>
            <a:spLocks noChangeArrowheads="1"/>
          </p:cNvSpPr>
          <p:nvPr/>
        </p:nvSpPr>
        <p:spPr bwMode="auto">
          <a:xfrm>
            <a:off x="5791200" y="3429000"/>
            <a:ext cx="368300" cy="457200"/>
          </a:xfrm>
          <a:prstGeom prst="downArrow">
            <a:avLst>
              <a:gd name="adj1" fmla="val 50000"/>
              <a:gd name="adj2" fmla="val 31034"/>
            </a:avLst>
          </a:prstGeom>
          <a:solidFill>
            <a:srgbClr val="FFFF00"/>
          </a:solidFill>
          <a:ln w="19050">
            <a:solidFill>
              <a:schemeClr val="tx1"/>
            </a:solidFill>
            <a:miter lim="800000"/>
            <a:headEnd/>
            <a:tailEnd/>
          </a:ln>
          <a:effectLst/>
        </p:spPr>
        <p:txBody>
          <a:bodyPr wrap="none" anchor="ctr"/>
          <a:lstStyle/>
          <a:p>
            <a:endParaRPr lang="en-US"/>
          </a:p>
        </p:txBody>
      </p:sp>
      <p:sp>
        <p:nvSpPr>
          <p:cNvPr id="1673277" name="Text Box 61"/>
          <p:cNvSpPr txBox="1">
            <a:spLocks noChangeArrowheads="1"/>
          </p:cNvSpPr>
          <p:nvPr/>
        </p:nvSpPr>
        <p:spPr bwMode="auto">
          <a:xfrm>
            <a:off x="6248400" y="3352800"/>
            <a:ext cx="2600325" cy="641350"/>
          </a:xfrm>
          <a:prstGeom prst="rect">
            <a:avLst/>
          </a:prstGeom>
          <a:noFill/>
          <a:ln w="19050">
            <a:noFill/>
            <a:miter lim="800000"/>
            <a:headEnd/>
            <a:tailEnd/>
          </a:ln>
          <a:effectLst/>
        </p:spPr>
        <p:txBody>
          <a:bodyPr wrap="none">
            <a:spAutoFit/>
          </a:bodyPr>
          <a:lstStyle/>
          <a:p>
            <a:pPr algn="ctr" eaLnBrk="1" hangingPunct="1"/>
            <a:r>
              <a:rPr lang="en-US" dirty="0">
                <a:solidFill>
                  <a:srgbClr val="FFFF00"/>
                </a:solidFill>
                <a:latin typeface="Tahoma" pitchFamily="34" charset="0"/>
              </a:rPr>
              <a:t>Replacing </a:t>
            </a:r>
            <a:r>
              <a:rPr lang="en-US" b="1" i="1" dirty="0">
                <a:solidFill>
                  <a:srgbClr val="FFFF00"/>
                </a:solidFill>
                <a:latin typeface="Times New Roman" pitchFamily="18" charset="0"/>
              </a:rPr>
              <a:t>f</a:t>
            </a:r>
            <a:r>
              <a:rPr lang="en-US" dirty="0">
                <a:solidFill>
                  <a:srgbClr val="FFFF00"/>
                </a:solidFill>
                <a:latin typeface="Tahoma" pitchFamily="34" charset="0"/>
              </a:rPr>
              <a:t> with </a:t>
            </a:r>
            <a:r>
              <a:rPr lang="en-US" b="1" i="1" dirty="0">
                <a:solidFill>
                  <a:srgbClr val="FFFF00"/>
                </a:solidFill>
                <a:latin typeface="Times New Roman" pitchFamily="18" charset="0"/>
              </a:rPr>
              <a:t>e </a:t>
            </a:r>
            <a:r>
              <a:rPr lang="en-US" dirty="0">
                <a:solidFill>
                  <a:srgbClr val="FFFF00"/>
                </a:solidFill>
                <a:latin typeface="Tahoma" pitchFamily="34" charset="0"/>
              </a:rPr>
              <a:t>yields</a:t>
            </a:r>
            <a:br>
              <a:rPr lang="en-US" dirty="0">
                <a:solidFill>
                  <a:srgbClr val="FFFF00"/>
                </a:solidFill>
                <a:latin typeface="Tahoma" pitchFamily="34" charset="0"/>
              </a:rPr>
            </a:br>
            <a:r>
              <a:rPr lang="en-US" dirty="0">
                <a:solidFill>
                  <a:srgbClr val="FFFF00"/>
                </a:solidFill>
                <a:latin typeface="Tahoma" pitchFamily="34" charset="0"/>
              </a:rPr>
              <a:t>a better spanning tree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3"/>
          <p:cNvSpPr>
            <a:spLocks noGrp="1"/>
          </p:cNvSpPr>
          <p:nvPr>
            <p:ph type="dt" sz="half" idx="10"/>
          </p:nvPr>
        </p:nvSpPr>
        <p:spPr/>
        <p:txBody>
          <a:bodyPr/>
          <a:lstStyle/>
          <a:p>
            <a:fld id="{A6CB95EC-4606-40E0-B875-5DAEFD360321}" type="datetime1">
              <a:rPr lang="en-US"/>
              <a:pPr/>
              <a:t>11/18/2017</a:t>
            </a:fld>
            <a:endParaRPr lang="en-US"/>
          </a:p>
        </p:txBody>
      </p:sp>
      <p:sp>
        <p:nvSpPr>
          <p:cNvPr id="67" name="Slide Number Placeholder 5"/>
          <p:cNvSpPr>
            <a:spLocks noGrp="1"/>
          </p:cNvSpPr>
          <p:nvPr>
            <p:ph type="sldNum" sz="quarter" idx="12"/>
          </p:nvPr>
        </p:nvSpPr>
        <p:spPr/>
        <p:txBody>
          <a:bodyPr/>
          <a:lstStyle/>
          <a:p>
            <a:fld id="{6CA06CBE-8D8E-44A1-A9DB-93F80102BC7A}" type="slidenum">
              <a:rPr lang="en-US"/>
              <a:pPr/>
              <a:t>47</a:t>
            </a:fld>
            <a:endParaRPr lang="en-US"/>
          </a:p>
        </p:txBody>
      </p:sp>
      <p:sp>
        <p:nvSpPr>
          <p:cNvPr id="1675266" name="Freeform 2"/>
          <p:cNvSpPr>
            <a:spLocks/>
          </p:cNvSpPr>
          <p:nvPr/>
        </p:nvSpPr>
        <p:spPr bwMode="auto">
          <a:xfrm>
            <a:off x="7548563" y="4191000"/>
            <a:ext cx="1293812" cy="2133600"/>
          </a:xfrm>
          <a:custGeom>
            <a:avLst/>
            <a:gdLst/>
            <a:ahLst/>
            <a:cxnLst>
              <a:cxn ang="0">
                <a:pos x="12" y="747"/>
              </a:cxn>
              <a:cxn ang="0">
                <a:pos x="246" y="1281"/>
              </a:cxn>
              <a:cxn ang="0">
                <a:pos x="594" y="1125"/>
              </a:cxn>
              <a:cxn ang="0">
                <a:pos x="813" y="696"/>
              </a:cxn>
              <a:cxn ang="0">
                <a:pos x="606" y="261"/>
              </a:cxn>
              <a:cxn ang="0">
                <a:pos x="150" y="81"/>
              </a:cxn>
              <a:cxn ang="0">
                <a:pos x="12" y="747"/>
              </a:cxn>
            </a:cxnLst>
            <a:rect l="0" t="0" r="r" b="b"/>
            <a:pathLst>
              <a:path w="815" h="1344">
                <a:moveTo>
                  <a:pt x="12" y="747"/>
                </a:moveTo>
                <a:cubicBezTo>
                  <a:pt x="24" y="891"/>
                  <a:pt x="149" y="1218"/>
                  <a:pt x="246" y="1281"/>
                </a:cubicBezTo>
                <a:cubicBezTo>
                  <a:pt x="343" y="1344"/>
                  <a:pt x="500" y="1222"/>
                  <a:pt x="594" y="1125"/>
                </a:cubicBezTo>
                <a:cubicBezTo>
                  <a:pt x="688" y="1028"/>
                  <a:pt x="811" y="840"/>
                  <a:pt x="813" y="696"/>
                </a:cubicBezTo>
                <a:cubicBezTo>
                  <a:pt x="815" y="552"/>
                  <a:pt x="716" y="363"/>
                  <a:pt x="606" y="261"/>
                </a:cubicBezTo>
                <a:cubicBezTo>
                  <a:pt x="496" y="159"/>
                  <a:pt x="249" y="0"/>
                  <a:pt x="150" y="81"/>
                </a:cubicBezTo>
                <a:cubicBezTo>
                  <a:pt x="51" y="162"/>
                  <a:pt x="0" y="603"/>
                  <a:pt x="12" y="747"/>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675267" name="Freeform 3"/>
          <p:cNvSpPr>
            <a:spLocks/>
          </p:cNvSpPr>
          <p:nvPr/>
        </p:nvSpPr>
        <p:spPr bwMode="auto">
          <a:xfrm>
            <a:off x="5257800" y="4564063"/>
            <a:ext cx="1685925" cy="1911350"/>
          </a:xfrm>
          <a:custGeom>
            <a:avLst/>
            <a:gdLst/>
            <a:ahLst/>
            <a:cxnLst>
              <a:cxn ang="0">
                <a:pos x="33" y="533"/>
              </a:cxn>
              <a:cxn ang="0">
                <a:pos x="183" y="1193"/>
              </a:cxn>
              <a:cxn ang="0">
                <a:pos x="1029" y="599"/>
              </a:cxn>
              <a:cxn ang="0">
                <a:pos x="381" y="11"/>
              </a:cxn>
              <a:cxn ang="0">
                <a:pos x="33" y="533"/>
              </a:cxn>
            </a:cxnLst>
            <a:rect l="0" t="0" r="r" b="b"/>
            <a:pathLst>
              <a:path w="1062" h="1204">
                <a:moveTo>
                  <a:pt x="33" y="533"/>
                </a:moveTo>
                <a:cubicBezTo>
                  <a:pt x="0" y="730"/>
                  <a:pt x="17" y="1182"/>
                  <a:pt x="183" y="1193"/>
                </a:cubicBezTo>
                <a:cubicBezTo>
                  <a:pt x="349" y="1204"/>
                  <a:pt x="996" y="796"/>
                  <a:pt x="1029" y="599"/>
                </a:cubicBezTo>
                <a:cubicBezTo>
                  <a:pt x="1062" y="402"/>
                  <a:pt x="547" y="22"/>
                  <a:pt x="381" y="11"/>
                </a:cubicBezTo>
                <a:cubicBezTo>
                  <a:pt x="215" y="0"/>
                  <a:pt x="66" y="336"/>
                  <a:pt x="33" y="533"/>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675268" name="Text Box 4"/>
          <p:cNvSpPr txBox="1">
            <a:spLocks noChangeArrowheads="1"/>
          </p:cNvSpPr>
          <p:nvPr/>
        </p:nvSpPr>
        <p:spPr bwMode="auto">
          <a:xfrm>
            <a:off x="5691188" y="4191000"/>
            <a:ext cx="317500" cy="366713"/>
          </a:xfrm>
          <a:prstGeom prst="rect">
            <a:avLst/>
          </a:prstGeom>
          <a:noFill/>
          <a:ln w="19050">
            <a:noFill/>
            <a:miter lim="800000"/>
            <a:headEnd/>
            <a:tailEnd/>
          </a:ln>
          <a:effectLst/>
        </p:spPr>
        <p:txBody>
          <a:bodyPr>
            <a:spAutoFit/>
          </a:bodyPr>
          <a:lstStyle/>
          <a:p>
            <a:pPr algn="ctr" eaLnBrk="1" hangingPunct="1"/>
            <a:r>
              <a:rPr lang="en-US" b="1" i="1">
                <a:latin typeface="Times New Roman" pitchFamily="18" charset="0"/>
              </a:rPr>
              <a:t>U</a:t>
            </a:r>
          </a:p>
        </p:txBody>
      </p:sp>
      <p:sp>
        <p:nvSpPr>
          <p:cNvPr id="1675269" name="Text Box 5"/>
          <p:cNvSpPr txBox="1">
            <a:spLocks noChangeArrowheads="1"/>
          </p:cNvSpPr>
          <p:nvPr/>
        </p:nvSpPr>
        <p:spPr bwMode="auto">
          <a:xfrm>
            <a:off x="8281988" y="4191000"/>
            <a:ext cx="317500" cy="366713"/>
          </a:xfrm>
          <a:prstGeom prst="rect">
            <a:avLst/>
          </a:prstGeom>
          <a:noFill/>
          <a:ln w="19050">
            <a:noFill/>
            <a:miter lim="800000"/>
            <a:headEnd/>
            <a:tailEnd/>
          </a:ln>
          <a:effectLst/>
        </p:spPr>
        <p:txBody>
          <a:bodyPr>
            <a:spAutoFit/>
          </a:bodyPr>
          <a:lstStyle/>
          <a:p>
            <a:pPr algn="ctr" eaLnBrk="1" hangingPunct="1"/>
            <a:r>
              <a:rPr lang="en-US" b="1" i="1">
                <a:latin typeface="Times New Roman" pitchFamily="18" charset="0"/>
              </a:rPr>
              <a:t>V</a:t>
            </a:r>
          </a:p>
        </p:txBody>
      </p:sp>
      <p:sp>
        <p:nvSpPr>
          <p:cNvPr id="1675270" name="Freeform 6"/>
          <p:cNvSpPr>
            <a:spLocks/>
          </p:cNvSpPr>
          <p:nvPr/>
        </p:nvSpPr>
        <p:spPr bwMode="auto">
          <a:xfrm>
            <a:off x="7572375" y="1219200"/>
            <a:ext cx="1250950" cy="2133600"/>
          </a:xfrm>
          <a:custGeom>
            <a:avLst/>
            <a:gdLst/>
            <a:ahLst/>
            <a:cxnLst>
              <a:cxn ang="0">
                <a:pos x="12" y="747"/>
              </a:cxn>
              <a:cxn ang="0">
                <a:pos x="246" y="1281"/>
              </a:cxn>
              <a:cxn ang="0">
                <a:pos x="594" y="1125"/>
              </a:cxn>
              <a:cxn ang="0">
                <a:pos x="786" y="636"/>
              </a:cxn>
              <a:cxn ang="0">
                <a:pos x="606" y="261"/>
              </a:cxn>
              <a:cxn ang="0">
                <a:pos x="150" y="81"/>
              </a:cxn>
              <a:cxn ang="0">
                <a:pos x="12" y="747"/>
              </a:cxn>
            </a:cxnLst>
            <a:rect l="0" t="0" r="r" b="b"/>
            <a:pathLst>
              <a:path w="788" h="1344">
                <a:moveTo>
                  <a:pt x="12" y="747"/>
                </a:moveTo>
                <a:cubicBezTo>
                  <a:pt x="24" y="891"/>
                  <a:pt x="149" y="1218"/>
                  <a:pt x="246" y="1281"/>
                </a:cubicBezTo>
                <a:cubicBezTo>
                  <a:pt x="343" y="1344"/>
                  <a:pt x="504" y="1232"/>
                  <a:pt x="594" y="1125"/>
                </a:cubicBezTo>
                <a:cubicBezTo>
                  <a:pt x="684" y="1018"/>
                  <a:pt x="784" y="780"/>
                  <a:pt x="786" y="636"/>
                </a:cubicBezTo>
                <a:cubicBezTo>
                  <a:pt x="788" y="492"/>
                  <a:pt x="712" y="353"/>
                  <a:pt x="606" y="261"/>
                </a:cubicBezTo>
                <a:cubicBezTo>
                  <a:pt x="500" y="169"/>
                  <a:pt x="249" y="0"/>
                  <a:pt x="150" y="81"/>
                </a:cubicBezTo>
                <a:cubicBezTo>
                  <a:pt x="51" y="162"/>
                  <a:pt x="0" y="603"/>
                  <a:pt x="12" y="747"/>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675271" name="Freeform 7"/>
          <p:cNvSpPr>
            <a:spLocks/>
          </p:cNvSpPr>
          <p:nvPr/>
        </p:nvSpPr>
        <p:spPr bwMode="auto">
          <a:xfrm>
            <a:off x="5281613" y="1592263"/>
            <a:ext cx="1685925" cy="1911350"/>
          </a:xfrm>
          <a:custGeom>
            <a:avLst/>
            <a:gdLst/>
            <a:ahLst/>
            <a:cxnLst>
              <a:cxn ang="0">
                <a:pos x="33" y="533"/>
              </a:cxn>
              <a:cxn ang="0">
                <a:pos x="183" y="1193"/>
              </a:cxn>
              <a:cxn ang="0">
                <a:pos x="1029" y="599"/>
              </a:cxn>
              <a:cxn ang="0">
                <a:pos x="381" y="11"/>
              </a:cxn>
              <a:cxn ang="0">
                <a:pos x="33" y="533"/>
              </a:cxn>
            </a:cxnLst>
            <a:rect l="0" t="0" r="r" b="b"/>
            <a:pathLst>
              <a:path w="1062" h="1204">
                <a:moveTo>
                  <a:pt x="33" y="533"/>
                </a:moveTo>
                <a:cubicBezTo>
                  <a:pt x="0" y="730"/>
                  <a:pt x="17" y="1182"/>
                  <a:pt x="183" y="1193"/>
                </a:cubicBezTo>
                <a:cubicBezTo>
                  <a:pt x="349" y="1204"/>
                  <a:pt x="996" y="796"/>
                  <a:pt x="1029" y="599"/>
                </a:cubicBezTo>
                <a:cubicBezTo>
                  <a:pt x="1062" y="402"/>
                  <a:pt x="547" y="22"/>
                  <a:pt x="381" y="11"/>
                </a:cubicBezTo>
                <a:cubicBezTo>
                  <a:pt x="215" y="0"/>
                  <a:pt x="66" y="336"/>
                  <a:pt x="33" y="533"/>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675272" name="Rectangle 8"/>
          <p:cNvSpPr>
            <a:spLocks noGrp="1" noChangeArrowheads="1"/>
          </p:cNvSpPr>
          <p:nvPr>
            <p:ph type="title"/>
          </p:nvPr>
        </p:nvSpPr>
        <p:spPr>
          <a:xfrm>
            <a:off x="457200" y="277813"/>
            <a:ext cx="8229600" cy="893762"/>
          </a:xfrm>
        </p:spPr>
        <p:txBody>
          <a:bodyPr/>
          <a:lstStyle/>
          <a:p>
            <a:r>
              <a:rPr lang="en-US" dirty="0"/>
              <a:t>Partition Property</a:t>
            </a:r>
          </a:p>
        </p:txBody>
      </p:sp>
      <p:sp>
        <p:nvSpPr>
          <p:cNvPr id="1675273" name="Rectangle 9"/>
          <p:cNvSpPr>
            <a:spLocks noGrp="1" noChangeArrowheads="1"/>
          </p:cNvSpPr>
          <p:nvPr>
            <p:ph type="body" idx="1"/>
          </p:nvPr>
        </p:nvSpPr>
        <p:spPr>
          <a:xfrm>
            <a:off x="304800" y="1219200"/>
            <a:ext cx="4953000" cy="5181600"/>
          </a:xfrm>
        </p:spPr>
        <p:txBody>
          <a:bodyPr/>
          <a:lstStyle/>
          <a:p>
            <a:pPr>
              <a:lnSpc>
                <a:spcPct val="90000"/>
              </a:lnSpc>
              <a:buFont typeface="Wingdings" pitchFamily="2" charset="2"/>
              <a:buNone/>
            </a:pPr>
            <a:r>
              <a:rPr lang="en-US" sz="2000" dirty="0">
                <a:solidFill>
                  <a:schemeClr val="tx2"/>
                </a:solidFill>
                <a:effectLst/>
              </a:rPr>
              <a:t>Partition Property:</a:t>
            </a:r>
          </a:p>
          <a:p>
            <a:pPr lvl="1">
              <a:lnSpc>
                <a:spcPct val="90000"/>
              </a:lnSpc>
            </a:pPr>
            <a:r>
              <a:rPr lang="en-US" sz="1800" dirty="0">
                <a:effectLst/>
              </a:rPr>
              <a:t>Consider a partition of the vertices of </a:t>
            </a:r>
            <a:r>
              <a:rPr lang="en-US" sz="1800" b="1" i="1" dirty="0">
                <a:effectLst/>
                <a:latin typeface="Times New Roman" pitchFamily="18" charset="0"/>
              </a:rPr>
              <a:t>G</a:t>
            </a:r>
            <a:r>
              <a:rPr lang="en-US" sz="1800" dirty="0">
                <a:effectLst/>
              </a:rPr>
              <a:t> into subsets </a:t>
            </a:r>
            <a:r>
              <a:rPr lang="en-US" sz="1800" b="1" i="1" dirty="0">
                <a:solidFill>
                  <a:srgbClr val="FFFF00"/>
                </a:solidFill>
                <a:effectLst/>
                <a:latin typeface="Times New Roman" pitchFamily="18" charset="0"/>
              </a:rPr>
              <a:t>U</a:t>
            </a:r>
            <a:r>
              <a:rPr lang="en-US" sz="1800" dirty="0">
                <a:effectLst/>
              </a:rPr>
              <a:t> and </a:t>
            </a:r>
            <a:r>
              <a:rPr lang="en-US" sz="1800" b="1" i="1" dirty="0">
                <a:solidFill>
                  <a:srgbClr val="FFFF00"/>
                </a:solidFill>
                <a:effectLst/>
                <a:latin typeface="Times New Roman" pitchFamily="18" charset="0"/>
              </a:rPr>
              <a:t>V</a:t>
            </a:r>
            <a:endParaRPr lang="en-US" sz="1800" dirty="0">
              <a:solidFill>
                <a:srgbClr val="FFFF00"/>
              </a:solidFill>
              <a:effectLst/>
            </a:endParaRPr>
          </a:p>
          <a:p>
            <a:pPr lvl="1">
              <a:lnSpc>
                <a:spcPct val="90000"/>
              </a:lnSpc>
            </a:pPr>
            <a:r>
              <a:rPr lang="en-US" sz="1800" dirty="0">
                <a:effectLst/>
              </a:rPr>
              <a:t>Let </a:t>
            </a:r>
            <a:r>
              <a:rPr lang="en-US" sz="1800" b="1" i="1" dirty="0">
                <a:solidFill>
                  <a:srgbClr val="FFFF00"/>
                </a:solidFill>
                <a:effectLst/>
                <a:latin typeface="Times New Roman" pitchFamily="18" charset="0"/>
              </a:rPr>
              <a:t>e</a:t>
            </a:r>
            <a:r>
              <a:rPr lang="en-US" sz="1800" dirty="0">
                <a:effectLst/>
              </a:rPr>
              <a:t> be an edge of minimum weight across the partition</a:t>
            </a:r>
          </a:p>
          <a:p>
            <a:pPr lvl="1">
              <a:lnSpc>
                <a:spcPct val="90000"/>
              </a:lnSpc>
            </a:pPr>
            <a:r>
              <a:rPr lang="en-US" sz="1800" dirty="0">
                <a:effectLst/>
              </a:rPr>
              <a:t>There is a minimum spanning tree of </a:t>
            </a:r>
            <a:r>
              <a:rPr lang="en-US" sz="1800" b="1" i="1" dirty="0">
                <a:effectLst/>
                <a:latin typeface="Times New Roman" pitchFamily="18" charset="0"/>
              </a:rPr>
              <a:t>G</a:t>
            </a:r>
            <a:r>
              <a:rPr lang="en-US" sz="1800" dirty="0">
                <a:effectLst/>
              </a:rPr>
              <a:t> containing edge </a:t>
            </a:r>
            <a:r>
              <a:rPr lang="en-US" sz="1800" b="1" i="1" dirty="0">
                <a:solidFill>
                  <a:srgbClr val="FFFF00"/>
                </a:solidFill>
                <a:effectLst/>
                <a:latin typeface="Times New Roman" pitchFamily="18" charset="0"/>
              </a:rPr>
              <a:t>e</a:t>
            </a:r>
          </a:p>
          <a:p>
            <a:pPr lvl="1">
              <a:lnSpc>
                <a:spcPct val="90000"/>
              </a:lnSpc>
              <a:buFontTx/>
              <a:buNone/>
            </a:pPr>
            <a:r>
              <a:rPr lang="en-US" sz="1800" dirty="0">
                <a:solidFill>
                  <a:schemeClr val="tx2"/>
                </a:solidFill>
                <a:effectLst/>
              </a:rPr>
              <a:t>Proof:</a:t>
            </a:r>
          </a:p>
          <a:p>
            <a:pPr lvl="1">
              <a:lnSpc>
                <a:spcPct val="90000"/>
              </a:lnSpc>
            </a:pPr>
            <a:r>
              <a:rPr lang="en-US" sz="1800" dirty="0">
                <a:effectLst/>
              </a:rPr>
              <a:t>Let </a:t>
            </a:r>
            <a:r>
              <a:rPr lang="en-US" sz="1800" b="1" i="1" dirty="0">
                <a:effectLst/>
                <a:latin typeface="Times New Roman" pitchFamily="18" charset="0"/>
              </a:rPr>
              <a:t>T</a:t>
            </a:r>
            <a:r>
              <a:rPr lang="en-US" sz="1800" dirty="0">
                <a:effectLst/>
              </a:rPr>
              <a:t> be an MST of </a:t>
            </a:r>
            <a:r>
              <a:rPr lang="en-US" sz="1800" b="1" i="1" dirty="0">
                <a:effectLst/>
                <a:latin typeface="Times New Roman" pitchFamily="18" charset="0"/>
              </a:rPr>
              <a:t>G</a:t>
            </a:r>
          </a:p>
          <a:p>
            <a:pPr lvl="1">
              <a:lnSpc>
                <a:spcPct val="90000"/>
              </a:lnSpc>
            </a:pPr>
            <a:r>
              <a:rPr lang="en-US" sz="1800" dirty="0">
                <a:effectLst/>
              </a:rPr>
              <a:t>If </a:t>
            </a:r>
            <a:r>
              <a:rPr lang="en-US" sz="1800" b="1" i="1" dirty="0">
                <a:effectLst/>
                <a:latin typeface="Times New Roman" pitchFamily="18" charset="0"/>
              </a:rPr>
              <a:t>T</a:t>
            </a:r>
            <a:r>
              <a:rPr lang="en-US" sz="1800" dirty="0">
                <a:effectLst/>
              </a:rPr>
              <a:t> does not contain </a:t>
            </a:r>
            <a:r>
              <a:rPr lang="en-US" sz="1800" b="1" i="1" dirty="0">
                <a:solidFill>
                  <a:srgbClr val="FFFF00"/>
                </a:solidFill>
                <a:effectLst/>
                <a:latin typeface="Times New Roman" pitchFamily="18" charset="0"/>
              </a:rPr>
              <a:t>e</a:t>
            </a:r>
            <a:r>
              <a:rPr lang="en-US" sz="1800" b="1" i="1" dirty="0">
                <a:effectLst/>
                <a:latin typeface="Times New Roman" pitchFamily="18" charset="0"/>
              </a:rPr>
              <a:t>,</a:t>
            </a:r>
            <a:r>
              <a:rPr lang="en-US" sz="1800" dirty="0">
                <a:effectLst/>
              </a:rPr>
              <a:t> consider the cycle </a:t>
            </a:r>
            <a:r>
              <a:rPr lang="en-US" sz="1800" b="1" i="1" dirty="0">
                <a:effectLst/>
                <a:latin typeface="Times New Roman" pitchFamily="18" charset="0"/>
              </a:rPr>
              <a:t>C</a:t>
            </a:r>
            <a:r>
              <a:rPr lang="en-US" sz="1800" dirty="0">
                <a:effectLst/>
              </a:rPr>
              <a:t> formed by </a:t>
            </a:r>
            <a:r>
              <a:rPr lang="en-US" sz="1800" b="1" i="1" dirty="0">
                <a:effectLst/>
                <a:latin typeface="Times New Roman" pitchFamily="18" charset="0"/>
              </a:rPr>
              <a:t>e</a:t>
            </a:r>
            <a:r>
              <a:rPr lang="en-US" sz="1800" dirty="0">
                <a:effectLst/>
              </a:rPr>
              <a:t> with </a:t>
            </a:r>
            <a:r>
              <a:rPr lang="en-US" sz="1800" b="1" i="1" dirty="0">
                <a:effectLst/>
                <a:latin typeface="Times New Roman" pitchFamily="18" charset="0"/>
              </a:rPr>
              <a:t>T </a:t>
            </a:r>
            <a:r>
              <a:rPr lang="en-US" sz="1800" dirty="0">
                <a:effectLst/>
              </a:rPr>
              <a:t>and let </a:t>
            </a:r>
            <a:r>
              <a:rPr lang="en-US" sz="1800" b="1" i="1" dirty="0">
                <a:solidFill>
                  <a:srgbClr val="FFFF00"/>
                </a:solidFill>
                <a:effectLst/>
                <a:latin typeface="Times New Roman" pitchFamily="18" charset="0"/>
              </a:rPr>
              <a:t>f</a:t>
            </a:r>
            <a:r>
              <a:rPr lang="en-US" sz="1800" dirty="0">
                <a:effectLst/>
              </a:rPr>
              <a:t> be an edge of </a:t>
            </a:r>
            <a:r>
              <a:rPr lang="en-US" sz="1800" b="1" i="1" dirty="0">
                <a:effectLst/>
                <a:latin typeface="Times New Roman" pitchFamily="18" charset="0"/>
              </a:rPr>
              <a:t>C</a:t>
            </a:r>
            <a:r>
              <a:rPr lang="en-US" sz="1800" dirty="0">
                <a:effectLst/>
              </a:rPr>
              <a:t> across the partition</a:t>
            </a:r>
          </a:p>
          <a:p>
            <a:pPr lvl="1">
              <a:lnSpc>
                <a:spcPct val="90000"/>
              </a:lnSpc>
            </a:pPr>
            <a:r>
              <a:rPr lang="en-US" sz="1800" dirty="0">
                <a:effectLst/>
              </a:rPr>
              <a:t>By the cycle property,</a:t>
            </a:r>
            <a:br>
              <a:rPr lang="en-US" sz="1800" dirty="0">
                <a:effectLst/>
              </a:rPr>
            </a:br>
            <a:r>
              <a:rPr lang="en-US" sz="1800" dirty="0">
                <a:effectLst/>
              </a:rPr>
              <a:t>		</a:t>
            </a:r>
            <a:r>
              <a:rPr lang="en-US" sz="1800" b="1" i="1" dirty="0">
                <a:effectLst/>
                <a:latin typeface="Times New Roman" pitchFamily="18" charset="0"/>
              </a:rPr>
              <a:t>weight</a:t>
            </a:r>
            <a:r>
              <a:rPr lang="en-US" sz="1800" dirty="0">
                <a:effectLst/>
                <a:latin typeface="Times New Roman" pitchFamily="18" charset="0"/>
              </a:rPr>
              <a:t>(</a:t>
            </a:r>
            <a:r>
              <a:rPr lang="en-US" sz="1800" b="1" i="1" dirty="0">
                <a:effectLst/>
                <a:latin typeface="Times New Roman" pitchFamily="18" charset="0"/>
              </a:rPr>
              <a:t>f</a:t>
            </a:r>
            <a:r>
              <a:rPr lang="en-US" sz="1800" dirty="0">
                <a:effectLst/>
                <a:latin typeface="Times New Roman" pitchFamily="18" charset="0"/>
              </a:rPr>
              <a:t>)</a:t>
            </a:r>
            <a:r>
              <a:rPr lang="en-US" sz="1800" b="1" i="1" dirty="0">
                <a:effectLst/>
                <a:latin typeface="Times New Roman" pitchFamily="18" charset="0"/>
              </a:rPr>
              <a:t> </a:t>
            </a:r>
            <a:r>
              <a:rPr lang="en-US" sz="1800" b="1" dirty="0">
                <a:effectLst/>
                <a:latin typeface="Symbol" pitchFamily="18" charset="2"/>
                <a:sym typeface="Symbol" pitchFamily="18" charset="2"/>
              </a:rPr>
              <a:t> </a:t>
            </a:r>
            <a:r>
              <a:rPr lang="en-US" sz="1800" b="1" i="1" dirty="0">
                <a:effectLst/>
                <a:latin typeface="Times New Roman" pitchFamily="18" charset="0"/>
              </a:rPr>
              <a:t>weight</a:t>
            </a:r>
            <a:r>
              <a:rPr lang="en-US" sz="1800" dirty="0">
                <a:effectLst/>
                <a:latin typeface="Times New Roman" pitchFamily="18" charset="0"/>
              </a:rPr>
              <a:t>(</a:t>
            </a:r>
            <a:r>
              <a:rPr lang="en-US" sz="1800" b="1" i="1" dirty="0">
                <a:effectLst/>
                <a:latin typeface="Times New Roman" pitchFamily="18" charset="0"/>
              </a:rPr>
              <a:t>e</a:t>
            </a:r>
            <a:r>
              <a:rPr lang="en-US" sz="1800" dirty="0">
                <a:effectLst/>
                <a:latin typeface="Times New Roman" pitchFamily="18" charset="0"/>
              </a:rPr>
              <a:t>)</a:t>
            </a:r>
            <a:r>
              <a:rPr lang="en-US" sz="1800" b="1" i="1" dirty="0">
                <a:effectLst/>
                <a:latin typeface="Times New Roman" pitchFamily="18" charset="0"/>
              </a:rPr>
              <a:t> </a:t>
            </a:r>
          </a:p>
          <a:p>
            <a:pPr lvl="1">
              <a:lnSpc>
                <a:spcPct val="90000"/>
              </a:lnSpc>
            </a:pPr>
            <a:r>
              <a:rPr lang="en-US" sz="1800" dirty="0">
                <a:effectLst/>
              </a:rPr>
              <a:t>Thus, </a:t>
            </a:r>
            <a:r>
              <a:rPr lang="en-US" sz="1800" b="1" i="1" dirty="0">
                <a:effectLst/>
                <a:latin typeface="Times New Roman" pitchFamily="18" charset="0"/>
              </a:rPr>
              <a:t>weight</a:t>
            </a:r>
            <a:r>
              <a:rPr lang="en-US" sz="1800" dirty="0">
                <a:effectLst/>
                <a:latin typeface="Times New Roman" pitchFamily="18" charset="0"/>
              </a:rPr>
              <a:t>(</a:t>
            </a:r>
            <a:r>
              <a:rPr lang="en-US" sz="1800" b="1" i="1" dirty="0">
                <a:effectLst/>
                <a:latin typeface="Times New Roman" pitchFamily="18" charset="0"/>
              </a:rPr>
              <a:t>f</a:t>
            </a:r>
            <a:r>
              <a:rPr lang="en-US" sz="1800" dirty="0">
                <a:effectLst/>
                <a:latin typeface="Times New Roman" pitchFamily="18" charset="0"/>
              </a:rPr>
              <a:t>)</a:t>
            </a:r>
            <a:r>
              <a:rPr lang="en-US" sz="1800" b="1" i="1" dirty="0">
                <a:effectLst/>
                <a:latin typeface="Times New Roman" pitchFamily="18" charset="0"/>
              </a:rPr>
              <a:t> </a:t>
            </a:r>
            <a:r>
              <a:rPr lang="en-US" sz="1800" b="1" dirty="0">
                <a:effectLst/>
                <a:latin typeface="Symbol" pitchFamily="18" charset="2"/>
                <a:sym typeface="Symbol" pitchFamily="18" charset="2"/>
              </a:rPr>
              <a:t>= </a:t>
            </a:r>
            <a:r>
              <a:rPr lang="en-US" sz="1800" b="1" i="1" dirty="0">
                <a:effectLst/>
                <a:latin typeface="Times New Roman" pitchFamily="18" charset="0"/>
              </a:rPr>
              <a:t>weight</a:t>
            </a:r>
            <a:r>
              <a:rPr lang="en-US" sz="1800" dirty="0">
                <a:effectLst/>
                <a:latin typeface="Times New Roman" pitchFamily="18" charset="0"/>
              </a:rPr>
              <a:t>(</a:t>
            </a:r>
            <a:r>
              <a:rPr lang="en-US" sz="1800" b="1" i="1" dirty="0">
                <a:effectLst/>
                <a:latin typeface="Times New Roman" pitchFamily="18" charset="0"/>
              </a:rPr>
              <a:t>e</a:t>
            </a:r>
            <a:r>
              <a:rPr lang="en-US" sz="1800" dirty="0">
                <a:effectLst/>
                <a:latin typeface="Times New Roman" pitchFamily="18" charset="0"/>
              </a:rPr>
              <a:t>)</a:t>
            </a:r>
            <a:endParaRPr lang="en-US" sz="1800" dirty="0">
              <a:effectLst/>
            </a:endParaRPr>
          </a:p>
          <a:p>
            <a:pPr lvl="1">
              <a:lnSpc>
                <a:spcPct val="90000"/>
              </a:lnSpc>
            </a:pPr>
            <a:r>
              <a:rPr lang="en-US" sz="1800" dirty="0">
                <a:solidFill>
                  <a:srgbClr val="FFFF00"/>
                </a:solidFill>
                <a:effectLst/>
              </a:rPr>
              <a:t>We obtain another MST by replacing </a:t>
            </a:r>
            <a:r>
              <a:rPr lang="en-US" sz="1800" b="1" i="1" dirty="0">
                <a:solidFill>
                  <a:srgbClr val="FFFF00"/>
                </a:solidFill>
                <a:effectLst/>
                <a:latin typeface="Times New Roman" pitchFamily="18" charset="0"/>
              </a:rPr>
              <a:t>f  </a:t>
            </a:r>
            <a:r>
              <a:rPr lang="en-US" sz="1800" dirty="0">
                <a:solidFill>
                  <a:srgbClr val="FFFF00"/>
                </a:solidFill>
                <a:effectLst/>
              </a:rPr>
              <a:t>with </a:t>
            </a:r>
            <a:r>
              <a:rPr lang="en-US" sz="1800" b="1" i="1" dirty="0">
                <a:solidFill>
                  <a:srgbClr val="FFFF00"/>
                </a:solidFill>
                <a:effectLst/>
                <a:latin typeface="Times New Roman" pitchFamily="18" charset="0"/>
              </a:rPr>
              <a:t>e</a:t>
            </a:r>
          </a:p>
        </p:txBody>
      </p:sp>
      <p:sp>
        <p:nvSpPr>
          <p:cNvPr id="1675274" name="Oval 10"/>
          <p:cNvSpPr>
            <a:spLocks noChangeArrowheads="1"/>
          </p:cNvSpPr>
          <p:nvPr/>
        </p:nvSpPr>
        <p:spPr bwMode="auto">
          <a:xfrm>
            <a:off x="5791200" y="1724025"/>
            <a:ext cx="304800" cy="304800"/>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5275" name="Oval 11"/>
          <p:cNvSpPr>
            <a:spLocks noChangeArrowheads="1"/>
          </p:cNvSpPr>
          <p:nvPr/>
        </p:nvSpPr>
        <p:spPr bwMode="auto">
          <a:xfrm>
            <a:off x="7772400" y="1419225"/>
            <a:ext cx="304800" cy="304800"/>
          </a:xfrm>
          <a:prstGeom prst="ellipse">
            <a:avLst/>
          </a:prstGeom>
          <a:solidFill>
            <a:schemeClr val="accent1"/>
          </a:solidFill>
          <a:ln w="19050">
            <a:solidFill>
              <a:schemeClr val="tx2"/>
            </a:solidFill>
            <a:round/>
            <a:headEnd/>
            <a:tailEnd/>
          </a:ln>
          <a:effectLst/>
        </p:spPr>
        <p:txBody>
          <a:bodyPr wrap="none" anchor="ctr"/>
          <a:lstStyle/>
          <a:p>
            <a:endParaRPr lang="en-US"/>
          </a:p>
        </p:txBody>
      </p:sp>
      <p:sp>
        <p:nvSpPr>
          <p:cNvPr id="1675276" name="Oval 12"/>
          <p:cNvSpPr>
            <a:spLocks noChangeArrowheads="1"/>
          </p:cNvSpPr>
          <p:nvPr/>
        </p:nvSpPr>
        <p:spPr bwMode="auto">
          <a:xfrm>
            <a:off x="6477000" y="2333625"/>
            <a:ext cx="304800" cy="304800"/>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5277" name="Oval 13"/>
          <p:cNvSpPr>
            <a:spLocks noChangeArrowheads="1"/>
          </p:cNvSpPr>
          <p:nvPr/>
        </p:nvSpPr>
        <p:spPr bwMode="auto">
          <a:xfrm>
            <a:off x="5486400" y="3019425"/>
            <a:ext cx="304800" cy="304800"/>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5278" name="Oval 14"/>
          <p:cNvSpPr>
            <a:spLocks noChangeArrowheads="1"/>
          </p:cNvSpPr>
          <p:nvPr/>
        </p:nvSpPr>
        <p:spPr bwMode="auto">
          <a:xfrm>
            <a:off x="8458200" y="2181225"/>
            <a:ext cx="304800" cy="304800"/>
          </a:xfrm>
          <a:prstGeom prst="ellipse">
            <a:avLst/>
          </a:prstGeom>
          <a:solidFill>
            <a:schemeClr val="accent1"/>
          </a:solidFill>
          <a:ln w="19050">
            <a:solidFill>
              <a:schemeClr val="tx2"/>
            </a:solidFill>
            <a:round/>
            <a:headEnd/>
            <a:tailEnd/>
          </a:ln>
          <a:effectLst/>
        </p:spPr>
        <p:txBody>
          <a:bodyPr wrap="none" anchor="ctr"/>
          <a:lstStyle/>
          <a:p>
            <a:endParaRPr lang="en-US"/>
          </a:p>
        </p:txBody>
      </p:sp>
      <p:sp>
        <p:nvSpPr>
          <p:cNvPr id="1675279" name="Oval 15"/>
          <p:cNvSpPr>
            <a:spLocks noChangeArrowheads="1"/>
          </p:cNvSpPr>
          <p:nvPr/>
        </p:nvSpPr>
        <p:spPr bwMode="auto">
          <a:xfrm>
            <a:off x="7924800" y="2867025"/>
            <a:ext cx="304800" cy="304800"/>
          </a:xfrm>
          <a:prstGeom prst="ellipse">
            <a:avLst/>
          </a:prstGeom>
          <a:solidFill>
            <a:schemeClr val="accent1"/>
          </a:solidFill>
          <a:ln w="19050">
            <a:solidFill>
              <a:schemeClr val="tx2"/>
            </a:solidFill>
            <a:round/>
            <a:headEnd/>
            <a:tailEnd/>
          </a:ln>
          <a:effectLst/>
        </p:spPr>
        <p:txBody>
          <a:bodyPr wrap="none" anchor="ctr"/>
          <a:lstStyle/>
          <a:p>
            <a:endParaRPr lang="en-US"/>
          </a:p>
        </p:txBody>
      </p:sp>
      <p:cxnSp>
        <p:nvCxnSpPr>
          <p:cNvPr id="1675280" name="AutoShape 16"/>
          <p:cNvCxnSpPr>
            <a:cxnSpLocks noChangeShapeType="1"/>
            <a:stCxn id="1675274" idx="5"/>
            <a:endCxn id="1675276" idx="1"/>
          </p:cNvCxnSpPr>
          <p:nvPr/>
        </p:nvCxnSpPr>
        <p:spPr bwMode="auto">
          <a:xfrm>
            <a:off x="6051550" y="1993900"/>
            <a:ext cx="469900" cy="374650"/>
          </a:xfrm>
          <a:prstGeom prst="straightConnector1">
            <a:avLst/>
          </a:prstGeom>
          <a:noFill/>
          <a:ln w="19050">
            <a:solidFill>
              <a:schemeClr val="tx2"/>
            </a:solidFill>
            <a:round/>
            <a:headEnd/>
            <a:tailEnd/>
          </a:ln>
          <a:effectLst/>
        </p:spPr>
      </p:cxnSp>
      <p:cxnSp>
        <p:nvCxnSpPr>
          <p:cNvPr id="1675281" name="AutoShape 17"/>
          <p:cNvCxnSpPr>
            <a:cxnSpLocks noChangeShapeType="1"/>
            <a:stCxn id="1675276" idx="3"/>
            <a:endCxn id="1675277" idx="7"/>
          </p:cNvCxnSpPr>
          <p:nvPr/>
        </p:nvCxnSpPr>
        <p:spPr bwMode="auto">
          <a:xfrm flipH="1">
            <a:off x="5746750" y="2603500"/>
            <a:ext cx="774700" cy="450850"/>
          </a:xfrm>
          <a:prstGeom prst="straightConnector1">
            <a:avLst/>
          </a:prstGeom>
          <a:noFill/>
          <a:ln w="19050">
            <a:solidFill>
              <a:schemeClr val="tx1"/>
            </a:solidFill>
            <a:prstDash val="dash"/>
            <a:round/>
            <a:headEnd/>
            <a:tailEnd/>
          </a:ln>
          <a:effectLst/>
        </p:spPr>
      </p:cxnSp>
      <p:cxnSp>
        <p:nvCxnSpPr>
          <p:cNvPr id="1675282" name="AutoShape 18"/>
          <p:cNvCxnSpPr>
            <a:cxnSpLocks noChangeShapeType="1"/>
            <a:stCxn id="1675274" idx="3"/>
            <a:endCxn id="1675277" idx="0"/>
          </p:cNvCxnSpPr>
          <p:nvPr/>
        </p:nvCxnSpPr>
        <p:spPr bwMode="auto">
          <a:xfrm flipH="1">
            <a:off x="5638800" y="1993900"/>
            <a:ext cx="196850" cy="1016000"/>
          </a:xfrm>
          <a:prstGeom prst="straightConnector1">
            <a:avLst/>
          </a:prstGeom>
          <a:noFill/>
          <a:ln w="19050">
            <a:solidFill>
              <a:schemeClr val="tx2"/>
            </a:solidFill>
            <a:round/>
            <a:headEnd/>
            <a:tailEnd/>
          </a:ln>
          <a:effectLst/>
        </p:spPr>
      </p:cxnSp>
      <p:cxnSp>
        <p:nvCxnSpPr>
          <p:cNvPr id="1675283" name="AutoShape 19"/>
          <p:cNvCxnSpPr>
            <a:cxnSpLocks noChangeShapeType="1"/>
            <a:stCxn id="1675276" idx="6"/>
            <a:endCxn id="1675279" idx="1"/>
          </p:cNvCxnSpPr>
          <p:nvPr/>
        </p:nvCxnSpPr>
        <p:spPr bwMode="auto">
          <a:xfrm>
            <a:off x="6791325" y="2486025"/>
            <a:ext cx="1177925" cy="415925"/>
          </a:xfrm>
          <a:prstGeom prst="straightConnector1">
            <a:avLst/>
          </a:prstGeom>
          <a:noFill/>
          <a:ln w="38100">
            <a:solidFill>
              <a:schemeClr val="tx1"/>
            </a:solidFill>
            <a:prstDash val="dash"/>
            <a:round/>
            <a:headEnd/>
            <a:tailEnd/>
          </a:ln>
          <a:effectLst/>
        </p:spPr>
      </p:cxnSp>
      <p:cxnSp>
        <p:nvCxnSpPr>
          <p:cNvPr id="1675284" name="AutoShape 20"/>
          <p:cNvCxnSpPr>
            <a:cxnSpLocks noChangeShapeType="1"/>
            <a:stCxn id="1675277" idx="6"/>
            <a:endCxn id="1675279" idx="2"/>
          </p:cNvCxnSpPr>
          <p:nvPr/>
        </p:nvCxnSpPr>
        <p:spPr bwMode="auto">
          <a:xfrm flipV="1">
            <a:off x="5800725" y="3019425"/>
            <a:ext cx="2114550" cy="152400"/>
          </a:xfrm>
          <a:prstGeom prst="straightConnector1">
            <a:avLst/>
          </a:prstGeom>
          <a:noFill/>
          <a:ln w="38100">
            <a:solidFill>
              <a:schemeClr val="tx1"/>
            </a:solidFill>
            <a:prstDash val="dash"/>
            <a:round/>
            <a:headEnd/>
            <a:tailEnd/>
          </a:ln>
          <a:effectLst/>
        </p:spPr>
      </p:cxnSp>
      <p:cxnSp>
        <p:nvCxnSpPr>
          <p:cNvPr id="1675285" name="AutoShape 21"/>
          <p:cNvCxnSpPr>
            <a:cxnSpLocks noChangeShapeType="1"/>
            <a:stCxn id="1675274" idx="6"/>
            <a:endCxn id="1675275" idx="2"/>
          </p:cNvCxnSpPr>
          <p:nvPr/>
        </p:nvCxnSpPr>
        <p:spPr bwMode="auto">
          <a:xfrm flipV="1">
            <a:off x="6105525" y="1571625"/>
            <a:ext cx="1657350" cy="304800"/>
          </a:xfrm>
          <a:prstGeom prst="straightConnector1">
            <a:avLst/>
          </a:prstGeom>
          <a:noFill/>
          <a:ln w="38100">
            <a:solidFill>
              <a:schemeClr val="tx2"/>
            </a:solidFill>
            <a:round/>
            <a:headEnd/>
            <a:tailEnd/>
          </a:ln>
          <a:effectLst/>
        </p:spPr>
      </p:cxnSp>
      <p:cxnSp>
        <p:nvCxnSpPr>
          <p:cNvPr id="1675286" name="AutoShape 22"/>
          <p:cNvCxnSpPr>
            <a:cxnSpLocks noChangeShapeType="1"/>
            <a:stCxn id="1675276" idx="7"/>
            <a:endCxn id="1675275" idx="3"/>
          </p:cNvCxnSpPr>
          <p:nvPr/>
        </p:nvCxnSpPr>
        <p:spPr bwMode="auto">
          <a:xfrm flipV="1">
            <a:off x="6737350" y="1689100"/>
            <a:ext cx="1079500" cy="679450"/>
          </a:xfrm>
          <a:prstGeom prst="straightConnector1">
            <a:avLst/>
          </a:prstGeom>
          <a:noFill/>
          <a:ln w="38100">
            <a:solidFill>
              <a:schemeClr val="tx1"/>
            </a:solidFill>
            <a:prstDash val="dash"/>
            <a:round/>
            <a:headEnd/>
            <a:tailEnd/>
          </a:ln>
          <a:effectLst/>
        </p:spPr>
      </p:cxnSp>
      <p:cxnSp>
        <p:nvCxnSpPr>
          <p:cNvPr id="1675287" name="AutoShape 23"/>
          <p:cNvCxnSpPr>
            <a:cxnSpLocks noChangeShapeType="1"/>
            <a:stCxn id="1675278" idx="1"/>
            <a:endCxn id="1675275" idx="5"/>
          </p:cNvCxnSpPr>
          <p:nvPr/>
        </p:nvCxnSpPr>
        <p:spPr bwMode="auto">
          <a:xfrm flipH="1" flipV="1">
            <a:off x="8032750" y="1689100"/>
            <a:ext cx="469900" cy="527050"/>
          </a:xfrm>
          <a:prstGeom prst="straightConnector1">
            <a:avLst/>
          </a:prstGeom>
          <a:noFill/>
          <a:ln w="19050">
            <a:solidFill>
              <a:schemeClr val="tx2"/>
            </a:solidFill>
            <a:round/>
            <a:headEnd/>
            <a:tailEnd/>
          </a:ln>
          <a:effectLst/>
        </p:spPr>
      </p:cxnSp>
      <p:cxnSp>
        <p:nvCxnSpPr>
          <p:cNvPr id="1675288" name="AutoShape 24"/>
          <p:cNvCxnSpPr>
            <a:cxnSpLocks noChangeShapeType="1"/>
            <a:stCxn id="1675279" idx="7"/>
            <a:endCxn id="1675278" idx="3"/>
          </p:cNvCxnSpPr>
          <p:nvPr/>
        </p:nvCxnSpPr>
        <p:spPr bwMode="auto">
          <a:xfrm flipV="1">
            <a:off x="8185150" y="2451100"/>
            <a:ext cx="317500" cy="450850"/>
          </a:xfrm>
          <a:prstGeom prst="straightConnector1">
            <a:avLst/>
          </a:prstGeom>
          <a:noFill/>
          <a:ln w="19050">
            <a:solidFill>
              <a:schemeClr val="tx2"/>
            </a:solidFill>
            <a:round/>
            <a:headEnd/>
            <a:tailEnd/>
          </a:ln>
          <a:effectLst/>
        </p:spPr>
      </p:cxnSp>
      <p:sp>
        <p:nvSpPr>
          <p:cNvPr id="1675289" name="Text Box 25"/>
          <p:cNvSpPr txBox="1">
            <a:spLocks noChangeArrowheads="1"/>
          </p:cNvSpPr>
          <p:nvPr/>
        </p:nvSpPr>
        <p:spPr bwMode="auto">
          <a:xfrm>
            <a:off x="6767513" y="135731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675290" name="Text Box 26"/>
          <p:cNvSpPr txBox="1">
            <a:spLocks noChangeArrowheads="1"/>
          </p:cNvSpPr>
          <p:nvPr/>
        </p:nvSpPr>
        <p:spPr bwMode="auto">
          <a:xfrm>
            <a:off x="8313738" y="1647825"/>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675291" name="Text Box 27"/>
          <p:cNvSpPr txBox="1">
            <a:spLocks noChangeArrowheads="1"/>
          </p:cNvSpPr>
          <p:nvPr/>
        </p:nvSpPr>
        <p:spPr bwMode="auto">
          <a:xfrm>
            <a:off x="5418138" y="2206625"/>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675292" name="Text Box 28"/>
          <p:cNvSpPr txBox="1">
            <a:spLocks noChangeArrowheads="1"/>
          </p:cNvSpPr>
          <p:nvPr/>
        </p:nvSpPr>
        <p:spPr bwMode="auto">
          <a:xfrm>
            <a:off x="7323138" y="2333625"/>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5293" name="Text Box 29"/>
          <p:cNvSpPr txBox="1">
            <a:spLocks noChangeArrowheads="1"/>
          </p:cNvSpPr>
          <p:nvPr/>
        </p:nvSpPr>
        <p:spPr bwMode="auto">
          <a:xfrm>
            <a:off x="6005513" y="211931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675294" name="Text Box 30"/>
          <p:cNvSpPr txBox="1">
            <a:spLocks noChangeArrowheads="1"/>
          </p:cNvSpPr>
          <p:nvPr/>
        </p:nvSpPr>
        <p:spPr bwMode="auto">
          <a:xfrm>
            <a:off x="6645275" y="3109913"/>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675295" name="Text Box 31"/>
          <p:cNvSpPr txBox="1">
            <a:spLocks noChangeArrowheads="1"/>
          </p:cNvSpPr>
          <p:nvPr/>
        </p:nvSpPr>
        <p:spPr bwMode="auto">
          <a:xfrm>
            <a:off x="8305800" y="26670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675296" name="Text Box 32"/>
          <p:cNvSpPr txBox="1">
            <a:spLocks noChangeArrowheads="1"/>
          </p:cNvSpPr>
          <p:nvPr/>
        </p:nvSpPr>
        <p:spPr bwMode="auto">
          <a:xfrm>
            <a:off x="7323138" y="1952625"/>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675297" name="Text Box 33"/>
          <p:cNvSpPr txBox="1">
            <a:spLocks noChangeArrowheads="1"/>
          </p:cNvSpPr>
          <p:nvPr/>
        </p:nvSpPr>
        <p:spPr bwMode="auto">
          <a:xfrm>
            <a:off x="6211888" y="2682875"/>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5298" name="Text Box 34"/>
          <p:cNvSpPr txBox="1">
            <a:spLocks noChangeArrowheads="1"/>
          </p:cNvSpPr>
          <p:nvPr/>
        </p:nvSpPr>
        <p:spPr bwMode="auto">
          <a:xfrm>
            <a:off x="7070710" y="2762250"/>
            <a:ext cx="298480" cy="400110"/>
          </a:xfrm>
          <a:prstGeom prst="rect">
            <a:avLst/>
          </a:prstGeom>
          <a:noFill/>
          <a:ln w="19050">
            <a:noFill/>
            <a:miter lim="800000"/>
            <a:headEnd/>
            <a:tailEnd/>
          </a:ln>
          <a:effectLst/>
        </p:spPr>
        <p:txBody>
          <a:bodyPr wrap="none">
            <a:spAutoFit/>
          </a:bodyPr>
          <a:lstStyle/>
          <a:p>
            <a:pPr algn="ctr" eaLnBrk="1" hangingPunct="1"/>
            <a:r>
              <a:rPr lang="en-US" sz="2000" b="1" i="1" dirty="0">
                <a:solidFill>
                  <a:srgbClr val="FFFF00"/>
                </a:solidFill>
                <a:latin typeface="Times New Roman" pitchFamily="18" charset="0"/>
              </a:rPr>
              <a:t>e</a:t>
            </a:r>
          </a:p>
        </p:txBody>
      </p:sp>
      <p:sp>
        <p:nvSpPr>
          <p:cNvPr id="1675299" name="Text Box 35"/>
          <p:cNvSpPr txBox="1">
            <a:spLocks noChangeArrowheads="1"/>
          </p:cNvSpPr>
          <p:nvPr/>
        </p:nvSpPr>
        <p:spPr bwMode="auto">
          <a:xfrm>
            <a:off x="6346825" y="1433513"/>
            <a:ext cx="298450" cy="400110"/>
          </a:xfrm>
          <a:prstGeom prst="rect">
            <a:avLst/>
          </a:prstGeom>
          <a:noFill/>
          <a:ln w="19050">
            <a:noFill/>
            <a:miter lim="800000"/>
            <a:headEnd/>
            <a:tailEnd/>
          </a:ln>
          <a:effectLst/>
        </p:spPr>
        <p:txBody>
          <a:bodyPr>
            <a:spAutoFit/>
          </a:bodyPr>
          <a:lstStyle/>
          <a:p>
            <a:pPr algn="ctr" eaLnBrk="1" hangingPunct="1"/>
            <a:r>
              <a:rPr lang="en-US" sz="2000" b="1" i="1" dirty="0">
                <a:solidFill>
                  <a:srgbClr val="FFFF00"/>
                </a:solidFill>
                <a:latin typeface="Times New Roman" pitchFamily="18" charset="0"/>
              </a:rPr>
              <a:t>f</a:t>
            </a:r>
          </a:p>
        </p:txBody>
      </p:sp>
      <p:sp>
        <p:nvSpPr>
          <p:cNvPr id="1675300" name="AutoShape 36"/>
          <p:cNvSpPr>
            <a:spLocks noChangeArrowheads="1"/>
          </p:cNvSpPr>
          <p:nvPr/>
        </p:nvSpPr>
        <p:spPr bwMode="auto">
          <a:xfrm>
            <a:off x="5956300" y="3657600"/>
            <a:ext cx="368300" cy="457200"/>
          </a:xfrm>
          <a:prstGeom prst="downArrow">
            <a:avLst>
              <a:gd name="adj1" fmla="val 50000"/>
              <a:gd name="adj2" fmla="val 31034"/>
            </a:avLst>
          </a:prstGeom>
          <a:solidFill>
            <a:srgbClr val="FFFF00"/>
          </a:solidFill>
          <a:ln w="19050">
            <a:solidFill>
              <a:schemeClr val="tx1"/>
            </a:solidFill>
            <a:miter lim="800000"/>
            <a:headEnd/>
            <a:tailEnd/>
          </a:ln>
          <a:effectLst/>
        </p:spPr>
        <p:txBody>
          <a:bodyPr wrap="none" anchor="ctr"/>
          <a:lstStyle/>
          <a:p>
            <a:endParaRPr lang="en-US"/>
          </a:p>
        </p:txBody>
      </p:sp>
      <p:sp>
        <p:nvSpPr>
          <p:cNvPr id="1675301" name="Oval 37"/>
          <p:cNvSpPr>
            <a:spLocks noChangeArrowheads="1"/>
          </p:cNvSpPr>
          <p:nvPr/>
        </p:nvSpPr>
        <p:spPr bwMode="auto">
          <a:xfrm>
            <a:off x="5791200" y="4710113"/>
            <a:ext cx="304800" cy="304800"/>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5302" name="Oval 38"/>
          <p:cNvSpPr>
            <a:spLocks noChangeArrowheads="1"/>
          </p:cNvSpPr>
          <p:nvPr/>
        </p:nvSpPr>
        <p:spPr bwMode="auto">
          <a:xfrm>
            <a:off x="7772400" y="4405313"/>
            <a:ext cx="304800" cy="304800"/>
          </a:xfrm>
          <a:prstGeom prst="ellipse">
            <a:avLst/>
          </a:prstGeom>
          <a:solidFill>
            <a:schemeClr val="accent1"/>
          </a:solidFill>
          <a:ln w="19050">
            <a:solidFill>
              <a:schemeClr val="tx2"/>
            </a:solidFill>
            <a:round/>
            <a:headEnd/>
            <a:tailEnd/>
          </a:ln>
          <a:effectLst/>
        </p:spPr>
        <p:txBody>
          <a:bodyPr wrap="none" anchor="ctr"/>
          <a:lstStyle/>
          <a:p>
            <a:endParaRPr lang="en-US"/>
          </a:p>
        </p:txBody>
      </p:sp>
      <p:sp>
        <p:nvSpPr>
          <p:cNvPr id="1675303" name="Oval 39"/>
          <p:cNvSpPr>
            <a:spLocks noChangeArrowheads="1"/>
          </p:cNvSpPr>
          <p:nvPr/>
        </p:nvSpPr>
        <p:spPr bwMode="auto">
          <a:xfrm>
            <a:off x="6477000" y="5319713"/>
            <a:ext cx="304800" cy="304800"/>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5304" name="Oval 40"/>
          <p:cNvSpPr>
            <a:spLocks noChangeArrowheads="1"/>
          </p:cNvSpPr>
          <p:nvPr/>
        </p:nvSpPr>
        <p:spPr bwMode="auto">
          <a:xfrm>
            <a:off x="5486400" y="6005513"/>
            <a:ext cx="304800" cy="304800"/>
          </a:xfrm>
          <a:prstGeom prst="ellipse">
            <a:avLst/>
          </a:prstGeom>
          <a:solidFill>
            <a:schemeClr val="folHlink"/>
          </a:solidFill>
          <a:ln w="19050">
            <a:solidFill>
              <a:schemeClr val="tx2"/>
            </a:solidFill>
            <a:round/>
            <a:headEnd/>
            <a:tailEnd/>
          </a:ln>
          <a:effectLst/>
        </p:spPr>
        <p:txBody>
          <a:bodyPr wrap="none" anchor="ctr"/>
          <a:lstStyle/>
          <a:p>
            <a:endParaRPr lang="en-US"/>
          </a:p>
        </p:txBody>
      </p:sp>
      <p:sp>
        <p:nvSpPr>
          <p:cNvPr id="1675305" name="Oval 41"/>
          <p:cNvSpPr>
            <a:spLocks noChangeArrowheads="1"/>
          </p:cNvSpPr>
          <p:nvPr/>
        </p:nvSpPr>
        <p:spPr bwMode="auto">
          <a:xfrm>
            <a:off x="8458200" y="5167313"/>
            <a:ext cx="304800" cy="304800"/>
          </a:xfrm>
          <a:prstGeom prst="ellipse">
            <a:avLst/>
          </a:prstGeom>
          <a:solidFill>
            <a:schemeClr val="accent1"/>
          </a:solidFill>
          <a:ln w="19050">
            <a:solidFill>
              <a:schemeClr val="tx2"/>
            </a:solidFill>
            <a:round/>
            <a:headEnd/>
            <a:tailEnd/>
          </a:ln>
          <a:effectLst/>
        </p:spPr>
        <p:txBody>
          <a:bodyPr wrap="none" anchor="ctr"/>
          <a:lstStyle/>
          <a:p>
            <a:endParaRPr lang="en-US"/>
          </a:p>
        </p:txBody>
      </p:sp>
      <p:sp>
        <p:nvSpPr>
          <p:cNvPr id="1675306" name="Oval 42"/>
          <p:cNvSpPr>
            <a:spLocks noChangeArrowheads="1"/>
          </p:cNvSpPr>
          <p:nvPr/>
        </p:nvSpPr>
        <p:spPr bwMode="auto">
          <a:xfrm>
            <a:off x="7924800" y="5853113"/>
            <a:ext cx="304800" cy="304800"/>
          </a:xfrm>
          <a:prstGeom prst="ellipse">
            <a:avLst/>
          </a:prstGeom>
          <a:solidFill>
            <a:schemeClr val="accent1"/>
          </a:solidFill>
          <a:ln w="19050">
            <a:solidFill>
              <a:schemeClr val="tx2"/>
            </a:solidFill>
            <a:round/>
            <a:headEnd/>
            <a:tailEnd/>
          </a:ln>
          <a:effectLst/>
        </p:spPr>
        <p:txBody>
          <a:bodyPr wrap="none" anchor="ctr"/>
          <a:lstStyle/>
          <a:p>
            <a:endParaRPr lang="en-US"/>
          </a:p>
        </p:txBody>
      </p:sp>
      <p:cxnSp>
        <p:nvCxnSpPr>
          <p:cNvPr id="1675307" name="AutoShape 43"/>
          <p:cNvCxnSpPr>
            <a:cxnSpLocks noChangeShapeType="1"/>
            <a:stCxn id="1675301" idx="5"/>
            <a:endCxn id="1675303" idx="1"/>
          </p:cNvCxnSpPr>
          <p:nvPr/>
        </p:nvCxnSpPr>
        <p:spPr bwMode="auto">
          <a:xfrm>
            <a:off x="6051550" y="4979988"/>
            <a:ext cx="469900" cy="374650"/>
          </a:xfrm>
          <a:prstGeom prst="straightConnector1">
            <a:avLst/>
          </a:prstGeom>
          <a:noFill/>
          <a:ln w="19050">
            <a:solidFill>
              <a:schemeClr val="tx2"/>
            </a:solidFill>
            <a:round/>
            <a:headEnd/>
            <a:tailEnd/>
          </a:ln>
          <a:effectLst/>
        </p:spPr>
      </p:cxnSp>
      <p:cxnSp>
        <p:nvCxnSpPr>
          <p:cNvPr id="1675308" name="AutoShape 44"/>
          <p:cNvCxnSpPr>
            <a:cxnSpLocks noChangeShapeType="1"/>
            <a:stCxn id="1675303" idx="3"/>
            <a:endCxn id="1675304" idx="7"/>
          </p:cNvCxnSpPr>
          <p:nvPr/>
        </p:nvCxnSpPr>
        <p:spPr bwMode="auto">
          <a:xfrm flipH="1">
            <a:off x="5746750" y="5589588"/>
            <a:ext cx="774700" cy="450850"/>
          </a:xfrm>
          <a:prstGeom prst="straightConnector1">
            <a:avLst/>
          </a:prstGeom>
          <a:noFill/>
          <a:ln w="19050">
            <a:solidFill>
              <a:schemeClr val="tx1"/>
            </a:solidFill>
            <a:prstDash val="dash"/>
            <a:round/>
            <a:headEnd/>
            <a:tailEnd/>
          </a:ln>
          <a:effectLst/>
        </p:spPr>
      </p:cxnSp>
      <p:cxnSp>
        <p:nvCxnSpPr>
          <p:cNvPr id="1675309" name="AutoShape 45"/>
          <p:cNvCxnSpPr>
            <a:cxnSpLocks noChangeShapeType="1"/>
            <a:stCxn id="1675301" idx="3"/>
            <a:endCxn id="1675304" idx="0"/>
          </p:cNvCxnSpPr>
          <p:nvPr/>
        </p:nvCxnSpPr>
        <p:spPr bwMode="auto">
          <a:xfrm flipH="1">
            <a:off x="5638800" y="4979988"/>
            <a:ext cx="196850" cy="1016000"/>
          </a:xfrm>
          <a:prstGeom prst="straightConnector1">
            <a:avLst/>
          </a:prstGeom>
          <a:noFill/>
          <a:ln w="19050">
            <a:solidFill>
              <a:schemeClr val="tx2"/>
            </a:solidFill>
            <a:round/>
            <a:headEnd/>
            <a:tailEnd/>
          </a:ln>
          <a:effectLst/>
        </p:spPr>
      </p:cxnSp>
      <p:cxnSp>
        <p:nvCxnSpPr>
          <p:cNvPr id="1675310" name="AutoShape 46"/>
          <p:cNvCxnSpPr>
            <a:cxnSpLocks noChangeShapeType="1"/>
            <a:stCxn id="1675303" idx="6"/>
            <a:endCxn id="1675306" idx="1"/>
          </p:cNvCxnSpPr>
          <p:nvPr/>
        </p:nvCxnSpPr>
        <p:spPr bwMode="auto">
          <a:xfrm>
            <a:off x="6791325" y="5472113"/>
            <a:ext cx="1177925" cy="415925"/>
          </a:xfrm>
          <a:prstGeom prst="straightConnector1">
            <a:avLst/>
          </a:prstGeom>
          <a:noFill/>
          <a:ln w="38100">
            <a:solidFill>
              <a:schemeClr val="tx1"/>
            </a:solidFill>
            <a:prstDash val="dash"/>
            <a:round/>
            <a:headEnd/>
            <a:tailEnd/>
          </a:ln>
          <a:effectLst/>
        </p:spPr>
      </p:cxnSp>
      <p:cxnSp>
        <p:nvCxnSpPr>
          <p:cNvPr id="1675311" name="AutoShape 47"/>
          <p:cNvCxnSpPr>
            <a:cxnSpLocks noChangeShapeType="1"/>
            <a:stCxn id="1675304" idx="6"/>
            <a:endCxn id="1675306" idx="2"/>
          </p:cNvCxnSpPr>
          <p:nvPr/>
        </p:nvCxnSpPr>
        <p:spPr bwMode="auto">
          <a:xfrm flipV="1">
            <a:off x="5800725" y="6005513"/>
            <a:ext cx="2114550" cy="152400"/>
          </a:xfrm>
          <a:prstGeom prst="straightConnector1">
            <a:avLst/>
          </a:prstGeom>
          <a:noFill/>
          <a:ln w="38100">
            <a:solidFill>
              <a:schemeClr val="tx2"/>
            </a:solidFill>
            <a:round/>
            <a:headEnd/>
            <a:tailEnd/>
          </a:ln>
          <a:effectLst/>
        </p:spPr>
      </p:cxnSp>
      <p:cxnSp>
        <p:nvCxnSpPr>
          <p:cNvPr id="1675312" name="AutoShape 48"/>
          <p:cNvCxnSpPr>
            <a:cxnSpLocks noChangeShapeType="1"/>
            <a:stCxn id="1675301" idx="6"/>
            <a:endCxn id="1675302" idx="2"/>
          </p:cNvCxnSpPr>
          <p:nvPr/>
        </p:nvCxnSpPr>
        <p:spPr bwMode="auto">
          <a:xfrm flipV="1">
            <a:off x="6105525" y="4557713"/>
            <a:ext cx="1657350" cy="304800"/>
          </a:xfrm>
          <a:prstGeom prst="straightConnector1">
            <a:avLst/>
          </a:prstGeom>
          <a:noFill/>
          <a:ln w="38100">
            <a:solidFill>
              <a:schemeClr val="tx1"/>
            </a:solidFill>
            <a:prstDash val="dash"/>
            <a:round/>
            <a:headEnd/>
            <a:tailEnd/>
          </a:ln>
          <a:effectLst/>
        </p:spPr>
      </p:cxnSp>
      <p:cxnSp>
        <p:nvCxnSpPr>
          <p:cNvPr id="1675313" name="AutoShape 49"/>
          <p:cNvCxnSpPr>
            <a:cxnSpLocks noChangeShapeType="1"/>
            <a:stCxn id="1675303" idx="7"/>
            <a:endCxn id="1675302" idx="3"/>
          </p:cNvCxnSpPr>
          <p:nvPr/>
        </p:nvCxnSpPr>
        <p:spPr bwMode="auto">
          <a:xfrm flipV="1">
            <a:off x="6737350" y="4675188"/>
            <a:ext cx="1079500" cy="679450"/>
          </a:xfrm>
          <a:prstGeom prst="straightConnector1">
            <a:avLst/>
          </a:prstGeom>
          <a:noFill/>
          <a:ln w="38100">
            <a:solidFill>
              <a:schemeClr val="tx1"/>
            </a:solidFill>
            <a:prstDash val="dash"/>
            <a:round/>
            <a:headEnd/>
            <a:tailEnd/>
          </a:ln>
          <a:effectLst/>
        </p:spPr>
      </p:cxnSp>
      <p:cxnSp>
        <p:nvCxnSpPr>
          <p:cNvPr id="1675314" name="AutoShape 50"/>
          <p:cNvCxnSpPr>
            <a:cxnSpLocks noChangeShapeType="1"/>
            <a:stCxn id="1675305" idx="1"/>
            <a:endCxn id="1675302" idx="5"/>
          </p:cNvCxnSpPr>
          <p:nvPr/>
        </p:nvCxnSpPr>
        <p:spPr bwMode="auto">
          <a:xfrm flipH="1" flipV="1">
            <a:off x="8032750" y="4675188"/>
            <a:ext cx="469900" cy="527050"/>
          </a:xfrm>
          <a:prstGeom prst="straightConnector1">
            <a:avLst/>
          </a:prstGeom>
          <a:noFill/>
          <a:ln w="19050">
            <a:solidFill>
              <a:schemeClr val="tx2"/>
            </a:solidFill>
            <a:round/>
            <a:headEnd/>
            <a:tailEnd/>
          </a:ln>
          <a:effectLst/>
        </p:spPr>
      </p:cxnSp>
      <p:cxnSp>
        <p:nvCxnSpPr>
          <p:cNvPr id="1675315" name="AutoShape 51"/>
          <p:cNvCxnSpPr>
            <a:cxnSpLocks noChangeShapeType="1"/>
            <a:stCxn id="1675306" idx="7"/>
            <a:endCxn id="1675305" idx="3"/>
          </p:cNvCxnSpPr>
          <p:nvPr/>
        </p:nvCxnSpPr>
        <p:spPr bwMode="auto">
          <a:xfrm flipV="1">
            <a:off x="8185150" y="5437188"/>
            <a:ext cx="317500" cy="450850"/>
          </a:xfrm>
          <a:prstGeom prst="straightConnector1">
            <a:avLst/>
          </a:prstGeom>
          <a:noFill/>
          <a:ln w="19050">
            <a:solidFill>
              <a:schemeClr val="tx2"/>
            </a:solidFill>
            <a:round/>
            <a:headEnd/>
            <a:tailEnd/>
          </a:ln>
          <a:effectLst/>
        </p:spPr>
      </p:cxnSp>
      <p:sp>
        <p:nvSpPr>
          <p:cNvPr id="1675316" name="Text Box 52"/>
          <p:cNvSpPr txBox="1">
            <a:spLocks noChangeArrowheads="1"/>
          </p:cNvSpPr>
          <p:nvPr/>
        </p:nvSpPr>
        <p:spPr bwMode="auto">
          <a:xfrm>
            <a:off x="6767513" y="434340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675317" name="Text Box 53"/>
          <p:cNvSpPr txBox="1">
            <a:spLocks noChangeArrowheads="1"/>
          </p:cNvSpPr>
          <p:nvPr/>
        </p:nvSpPr>
        <p:spPr bwMode="auto">
          <a:xfrm>
            <a:off x="8313738" y="463391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675318" name="Text Box 54"/>
          <p:cNvSpPr txBox="1">
            <a:spLocks noChangeArrowheads="1"/>
          </p:cNvSpPr>
          <p:nvPr/>
        </p:nvSpPr>
        <p:spPr bwMode="auto">
          <a:xfrm>
            <a:off x="5418138" y="519271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675319" name="Text Box 55"/>
          <p:cNvSpPr txBox="1">
            <a:spLocks noChangeArrowheads="1"/>
          </p:cNvSpPr>
          <p:nvPr/>
        </p:nvSpPr>
        <p:spPr bwMode="auto">
          <a:xfrm>
            <a:off x="7323138" y="5319713"/>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5320" name="Text Box 56"/>
          <p:cNvSpPr txBox="1">
            <a:spLocks noChangeArrowheads="1"/>
          </p:cNvSpPr>
          <p:nvPr/>
        </p:nvSpPr>
        <p:spPr bwMode="auto">
          <a:xfrm>
            <a:off x="6005513" y="51054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675321" name="Text Box 57"/>
          <p:cNvSpPr txBox="1">
            <a:spLocks noChangeArrowheads="1"/>
          </p:cNvSpPr>
          <p:nvPr/>
        </p:nvSpPr>
        <p:spPr bwMode="auto">
          <a:xfrm>
            <a:off x="6645275" y="60960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675322" name="Text Box 58"/>
          <p:cNvSpPr txBox="1">
            <a:spLocks noChangeArrowheads="1"/>
          </p:cNvSpPr>
          <p:nvPr/>
        </p:nvSpPr>
        <p:spPr bwMode="auto">
          <a:xfrm>
            <a:off x="8305800" y="56530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675323" name="Text Box 59"/>
          <p:cNvSpPr txBox="1">
            <a:spLocks noChangeArrowheads="1"/>
          </p:cNvSpPr>
          <p:nvPr/>
        </p:nvSpPr>
        <p:spPr bwMode="auto">
          <a:xfrm>
            <a:off x="7323138" y="4938713"/>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675324" name="Text Box 60"/>
          <p:cNvSpPr txBox="1">
            <a:spLocks noChangeArrowheads="1"/>
          </p:cNvSpPr>
          <p:nvPr/>
        </p:nvSpPr>
        <p:spPr bwMode="auto">
          <a:xfrm>
            <a:off x="6211888" y="5668963"/>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675325" name="Text Box 61"/>
          <p:cNvSpPr txBox="1">
            <a:spLocks noChangeArrowheads="1"/>
          </p:cNvSpPr>
          <p:nvPr/>
        </p:nvSpPr>
        <p:spPr bwMode="auto">
          <a:xfrm>
            <a:off x="7070710" y="5748338"/>
            <a:ext cx="298480" cy="400110"/>
          </a:xfrm>
          <a:prstGeom prst="rect">
            <a:avLst/>
          </a:prstGeom>
          <a:noFill/>
          <a:ln w="19050">
            <a:noFill/>
            <a:miter lim="800000"/>
            <a:headEnd/>
            <a:tailEnd/>
          </a:ln>
          <a:effectLst/>
        </p:spPr>
        <p:txBody>
          <a:bodyPr wrap="none">
            <a:spAutoFit/>
          </a:bodyPr>
          <a:lstStyle/>
          <a:p>
            <a:pPr algn="ctr" eaLnBrk="1" hangingPunct="1"/>
            <a:r>
              <a:rPr lang="en-US" sz="2000" b="1" i="1" dirty="0">
                <a:solidFill>
                  <a:srgbClr val="FFFF00"/>
                </a:solidFill>
                <a:latin typeface="Times New Roman" pitchFamily="18" charset="0"/>
              </a:rPr>
              <a:t>e</a:t>
            </a:r>
          </a:p>
        </p:txBody>
      </p:sp>
      <p:sp>
        <p:nvSpPr>
          <p:cNvPr id="1675326" name="Text Box 62"/>
          <p:cNvSpPr txBox="1">
            <a:spLocks noChangeArrowheads="1"/>
          </p:cNvSpPr>
          <p:nvPr/>
        </p:nvSpPr>
        <p:spPr bwMode="auto">
          <a:xfrm>
            <a:off x="6346825" y="4419600"/>
            <a:ext cx="298450" cy="400110"/>
          </a:xfrm>
          <a:prstGeom prst="rect">
            <a:avLst/>
          </a:prstGeom>
          <a:noFill/>
          <a:ln w="19050">
            <a:noFill/>
            <a:miter lim="800000"/>
            <a:headEnd/>
            <a:tailEnd/>
          </a:ln>
          <a:effectLst/>
        </p:spPr>
        <p:txBody>
          <a:bodyPr>
            <a:spAutoFit/>
          </a:bodyPr>
          <a:lstStyle/>
          <a:p>
            <a:pPr algn="ctr" eaLnBrk="1" hangingPunct="1"/>
            <a:r>
              <a:rPr lang="en-US" sz="2000" b="1" i="1" dirty="0">
                <a:solidFill>
                  <a:srgbClr val="FFFF00"/>
                </a:solidFill>
                <a:latin typeface="Times New Roman" pitchFamily="18" charset="0"/>
              </a:rPr>
              <a:t>f</a:t>
            </a:r>
          </a:p>
        </p:txBody>
      </p:sp>
      <p:sp>
        <p:nvSpPr>
          <p:cNvPr id="1675327" name="Text Box 63"/>
          <p:cNvSpPr txBox="1">
            <a:spLocks noChangeArrowheads="1"/>
          </p:cNvSpPr>
          <p:nvPr/>
        </p:nvSpPr>
        <p:spPr bwMode="auto">
          <a:xfrm>
            <a:off x="6366669" y="3465513"/>
            <a:ext cx="2600325" cy="641350"/>
          </a:xfrm>
          <a:prstGeom prst="rect">
            <a:avLst/>
          </a:prstGeom>
          <a:noFill/>
          <a:ln w="19050">
            <a:noFill/>
            <a:miter lim="800000"/>
            <a:headEnd/>
            <a:tailEnd/>
          </a:ln>
          <a:effectLst/>
        </p:spPr>
        <p:txBody>
          <a:bodyPr wrap="none">
            <a:spAutoFit/>
          </a:bodyPr>
          <a:lstStyle/>
          <a:p>
            <a:pPr algn="ctr" eaLnBrk="1" hangingPunct="1"/>
            <a:r>
              <a:rPr lang="en-US" dirty="0">
                <a:solidFill>
                  <a:srgbClr val="FFFF00"/>
                </a:solidFill>
                <a:latin typeface="Tahoma" pitchFamily="34" charset="0"/>
              </a:rPr>
              <a:t>Replacing </a:t>
            </a:r>
            <a:r>
              <a:rPr lang="en-US" b="1" i="1" dirty="0">
                <a:solidFill>
                  <a:srgbClr val="FFFF00"/>
                </a:solidFill>
                <a:latin typeface="Times New Roman" pitchFamily="18" charset="0"/>
              </a:rPr>
              <a:t>f</a:t>
            </a:r>
            <a:r>
              <a:rPr lang="en-US" dirty="0">
                <a:solidFill>
                  <a:srgbClr val="FFFF00"/>
                </a:solidFill>
                <a:latin typeface="Tahoma" pitchFamily="34" charset="0"/>
              </a:rPr>
              <a:t> with </a:t>
            </a:r>
            <a:r>
              <a:rPr lang="en-US" b="1" i="1" dirty="0">
                <a:solidFill>
                  <a:srgbClr val="FFFF00"/>
                </a:solidFill>
                <a:latin typeface="Times New Roman" pitchFamily="18" charset="0"/>
              </a:rPr>
              <a:t>e </a:t>
            </a:r>
            <a:r>
              <a:rPr lang="en-US" dirty="0">
                <a:solidFill>
                  <a:srgbClr val="FFFF00"/>
                </a:solidFill>
                <a:latin typeface="Tahoma" pitchFamily="34" charset="0"/>
              </a:rPr>
              <a:t>yields</a:t>
            </a:r>
            <a:br>
              <a:rPr lang="en-US" dirty="0">
                <a:solidFill>
                  <a:srgbClr val="FFFF00"/>
                </a:solidFill>
                <a:latin typeface="Tahoma" pitchFamily="34" charset="0"/>
              </a:rPr>
            </a:br>
            <a:r>
              <a:rPr lang="en-US" dirty="0">
                <a:solidFill>
                  <a:srgbClr val="FFFF00"/>
                </a:solidFill>
                <a:latin typeface="Tahoma" pitchFamily="34" charset="0"/>
              </a:rPr>
              <a:t>another MST</a:t>
            </a:r>
          </a:p>
        </p:txBody>
      </p:sp>
      <p:sp>
        <p:nvSpPr>
          <p:cNvPr id="1675328" name="Text Box 64"/>
          <p:cNvSpPr txBox="1">
            <a:spLocks noChangeArrowheads="1"/>
          </p:cNvSpPr>
          <p:nvPr/>
        </p:nvSpPr>
        <p:spPr bwMode="auto">
          <a:xfrm>
            <a:off x="5715000" y="1219200"/>
            <a:ext cx="317500" cy="366713"/>
          </a:xfrm>
          <a:prstGeom prst="rect">
            <a:avLst/>
          </a:prstGeom>
          <a:noFill/>
          <a:ln w="19050">
            <a:noFill/>
            <a:miter lim="800000"/>
            <a:headEnd/>
            <a:tailEnd/>
          </a:ln>
          <a:effectLst/>
        </p:spPr>
        <p:txBody>
          <a:bodyPr>
            <a:spAutoFit/>
          </a:bodyPr>
          <a:lstStyle/>
          <a:p>
            <a:pPr algn="ctr" eaLnBrk="1" hangingPunct="1"/>
            <a:r>
              <a:rPr lang="en-US" b="1" i="1">
                <a:latin typeface="Times New Roman" pitchFamily="18" charset="0"/>
              </a:rPr>
              <a:t>U</a:t>
            </a:r>
          </a:p>
        </p:txBody>
      </p:sp>
      <p:sp>
        <p:nvSpPr>
          <p:cNvPr id="1675329" name="Text Box 65"/>
          <p:cNvSpPr txBox="1">
            <a:spLocks noChangeArrowheads="1"/>
          </p:cNvSpPr>
          <p:nvPr/>
        </p:nvSpPr>
        <p:spPr bwMode="auto">
          <a:xfrm>
            <a:off x="8305800" y="1219200"/>
            <a:ext cx="317500" cy="366713"/>
          </a:xfrm>
          <a:prstGeom prst="rect">
            <a:avLst/>
          </a:prstGeom>
          <a:noFill/>
          <a:ln w="19050">
            <a:noFill/>
            <a:miter lim="800000"/>
            <a:headEnd/>
            <a:tailEnd/>
          </a:ln>
          <a:effectLst/>
        </p:spPr>
        <p:txBody>
          <a:bodyPr>
            <a:spAutoFit/>
          </a:bodyPr>
          <a:lstStyle/>
          <a:p>
            <a:pPr algn="ctr" eaLnBrk="1" hangingPunct="1"/>
            <a:r>
              <a:rPr lang="en-US" b="1" i="1">
                <a:latin typeface="Times New Roman" pitchFamily="18" charset="0"/>
              </a:rPr>
              <a:t>V</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dirty="0"/>
              <a:t>Minimum Spanning Trees Example (1)</a:t>
            </a:r>
            <a:endParaRPr lang="en-US" sz="3600" dirty="0">
              <a:solidFill>
                <a:schemeClr val="tx1"/>
              </a:solidFill>
            </a:endParaRPr>
          </a:p>
        </p:txBody>
      </p:sp>
      <p:sp>
        <p:nvSpPr>
          <p:cNvPr id="34819" name="Content Placeholder 6"/>
          <p:cNvSpPr>
            <a:spLocks noGrp="1"/>
          </p:cNvSpPr>
          <p:nvPr>
            <p:ph idx="1"/>
          </p:nvPr>
        </p:nvSpPr>
        <p:spPr>
          <a:xfrm>
            <a:off x="381000" y="1295400"/>
            <a:ext cx="8382000" cy="4667250"/>
          </a:xfrm>
        </p:spPr>
        <p:txBody>
          <a:bodyPr/>
          <a:lstStyle/>
          <a:p>
            <a:pPr>
              <a:defRPr/>
            </a:pPr>
            <a:r>
              <a:rPr lang="en-US" sz="2800" dirty="0">
                <a:latin typeface="+mj-lt"/>
              </a:rPr>
              <a:t>A cable TV company needs to lay cable to a new neighborhood</a:t>
            </a:r>
          </a:p>
          <a:p>
            <a:pPr>
              <a:defRPr/>
            </a:pPr>
            <a:r>
              <a:rPr lang="en-US" sz="2800" dirty="0">
                <a:latin typeface="+mj-lt"/>
              </a:rPr>
              <a:t>If it is constrained to bury the cable only along certain paths, then there would be a graph representing which points are connected by those paths</a:t>
            </a:r>
          </a:p>
          <a:p>
            <a:pPr>
              <a:defRPr/>
            </a:pPr>
            <a:r>
              <a:rPr lang="en-US" sz="2800" dirty="0">
                <a:latin typeface="+mj-lt"/>
              </a:rPr>
              <a:t>Some of those paths might be more expensive, because they are longer, or require the cable to be buried deeper; these paths would be represented by edges with larger weights</a:t>
            </a:r>
          </a:p>
        </p:txBody>
      </p:sp>
      <p:sp>
        <p:nvSpPr>
          <p:cNvPr id="24580" name="Slide Number Placeholder 4"/>
          <p:cNvSpPr>
            <a:spLocks noGrp="1"/>
          </p:cNvSpPr>
          <p:nvPr>
            <p:ph type="sldNum" sz="quarter" idx="11"/>
          </p:nvPr>
        </p:nvSpPr>
        <p:spPr>
          <a:noFill/>
        </p:spPr>
        <p:txBody>
          <a:bodyPr/>
          <a:lstStyle/>
          <a:p>
            <a:fld id="{C874E4ED-F672-4289-B861-0C8CF1A3A56D}" type="slidenum">
              <a:rPr lang="en-US" smtClean="0"/>
              <a:pPr/>
              <a:t>48</a:t>
            </a:fld>
            <a:endParaRPr lang="en-US"/>
          </a:p>
        </p:txBody>
      </p:sp>
      <p:sp>
        <p:nvSpPr>
          <p:cNvPr id="24581"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0" y="5105401"/>
            <a:ext cx="1143000" cy="1143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dirty="0"/>
              <a:t>Minimum Spanning Trees Example (2)</a:t>
            </a:r>
            <a:endParaRPr lang="en-US" sz="3600" dirty="0">
              <a:solidFill>
                <a:schemeClr val="tx1"/>
              </a:solidFill>
            </a:endParaRPr>
          </a:p>
        </p:txBody>
      </p:sp>
      <p:sp>
        <p:nvSpPr>
          <p:cNvPr id="34819" name="Content Placeholder 6"/>
          <p:cNvSpPr>
            <a:spLocks noGrp="1"/>
          </p:cNvSpPr>
          <p:nvPr>
            <p:ph idx="1"/>
          </p:nvPr>
        </p:nvSpPr>
        <p:spPr>
          <a:xfrm>
            <a:off x="304800" y="1295400"/>
            <a:ext cx="8382000" cy="4667250"/>
          </a:xfrm>
        </p:spPr>
        <p:txBody>
          <a:bodyPr/>
          <a:lstStyle/>
          <a:p>
            <a:pPr>
              <a:defRPr/>
            </a:pPr>
            <a:r>
              <a:rPr lang="en-US" sz="2800" dirty="0">
                <a:effectLst/>
              </a:rPr>
              <a:t>A </a:t>
            </a:r>
            <a:r>
              <a:rPr lang="en-US" sz="2800" b="1" dirty="0">
                <a:solidFill>
                  <a:srgbClr val="FFFF00"/>
                </a:solidFill>
                <a:effectLst/>
              </a:rPr>
              <a:t>spanning tree </a:t>
            </a:r>
            <a:r>
              <a:rPr lang="en-US" sz="2800" dirty="0">
                <a:effectLst/>
              </a:rPr>
              <a:t>for that graph would be a subset of those paths that has no cycles but still connects to every house</a:t>
            </a:r>
          </a:p>
          <a:p>
            <a:pPr>
              <a:defRPr/>
            </a:pPr>
            <a:r>
              <a:rPr lang="en-US" sz="2800" dirty="0">
                <a:effectLst/>
              </a:rPr>
              <a:t> There might be several spanning trees possible</a:t>
            </a:r>
          </a:p>
          <a:p>
            <a:pPr>
              <a:defRPr/>
            </a:pPr>
            <a:r>
              <a:rPr lang="en-US" sz="2800" dirty="0">
                <a:effectLst/>
              </a:rPr>
              <a:t>A </a:t>
            </a:r>
            <a:r>
              <a:rPr lang="en-US" sz="2800" b="1" dirty="0">
                <a:solidFill>
                  <a:srgbClr val="FFFF00"/>
                </a:solidFill>
                <a:effectLst/>
              </a:rPr>
              <a:t>minimum spanning tree </a:t>
            </a:r>
            <a:r>
              <a:rPr lang="en-US" sz="2800" dirty="0">
                <a:effectLst/>
              </a:rPr>
              <a:t>would be one with the lowest total cost </a:t>
            </a:r>
          </a:p>
        </p:txBody>
      </p:sp>
      <p:sp>
        <p:nvSpPr>
          <p:cNvPr id="24580" name="Slide Number Placeholder 4"/>
          <p:cNvSpPr>
            <a:spLocks noGrp="1"/>
          </p:cNvSpPr>
          <p:nvPr>
            <p:ph type="sldNum" sz="quarter" idx="11"/>
          </p:nvPr>
        </p:nvSpPr>
        <p:spPr>
          <a:noFill/>
        </p:spPr>
        <p:txBody>
          <a:bodyPr/>
          <a:lstStyle/>
          <a:p>
            <a:fld id="{C874E4ED-F672-4289-B861-0C8CF1A3A56D}" type="slidenum">
              <a:rPr lang="en-US" smtClean="0"/>
              <a:pPr/>
              <a:t>49</a:t>
            </a:fld>
            <a:endParaRPr lang="en-US"/>
          </a:p>
        </p:txBody>
      </p:sp>
      <p:sp>
        <p:nvSpPr>
          <p:cNvPr id="24581"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191490" name="Picture 2" descr="C:\Users\Jerry\Desktop\index.png"/>
          <p:cNvPicPr>
            <a:picLocks noChangeAspect="1" noChangeArrowheads="1"/>
          </p:cNvPicPr>
          <p:nvPr/>
        </p:nvPicPr>
        <p:blipFill>
          <a:blip r:embed="rId2" cstate="print"/>
          <a:srcRect/>
          <a:stretch>
            <a:fillRect/>
          </a:stretch>
        </p:blipFill>
        <p:spPr bwMode="auto">
          <a:xfrm>
            <a:off x="4522788" y="4778375"/>
            <a:ext cx="2314575" cy="19716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90FD7726-F15F-4971-8CB7-672E3A590E36}" type="slidenum">
              <a:rPr lang="en-US" smtClean="0"/>
              <a:pPr/>
              <a:t>5</a:t>
            </a:fld>
            <a:endParaRPr lang="en-US"/>
          </a:p>
        </p:txBody>
      </p:sp>
      <p:sp>
        <p:nvSpPr>
          <p:cNvPr id="27651" name="Rectangle 2"/>
          <p:cNvSpPr>
            <a:spLocks noGrp="1" noChangeArrowheads="1"/>
          </p:cNvSpPr>
          <p:nvPr>
            <p:ph type="title"/>
          </p:nvPr>
        </p:nvSpPr>
        <p:spPr>
          <a:xfrm>
            <a:off x="457200" y="457200"/>
            <a:ext cx="8382000" cy="552450"/>
          </a:xfrm>
        </p:spPr>
        <p:txBody>
          <a:bodyPr/>
          <a:lstStyle/>
          <a:p>
            <a:r>
              <a:rPr lang="en-US" dirty="0"/>
              <a:t>Representing Weighted Graphs </a:t>
            </a:r>
          </a:p>
        </p:txBody>
      </p:sp>
      <p:sp>
        <p:nvSpPr>
          <p:cNvPr id="26628" name="Rectangle 3"/>
          <p:cNvSpPr>
            <a:spLocks noGrp="1" noChangeArrowheads="1"/>
          </p:cNvSpPr>
          <p:nvPr>
            <p:ph type="body" idx="1"/>
          </p:nvPr>
        </p:nvSpPr>
        <p:spPr>
          <a:xfrm>
            <a:off x="533400" y="1600200"/>
            <a:ext cx="7467600" cy="4038600"/>
          </a:xfrm>
        </p:spPr>
        <p:txBody>
          <a:bodyPr/>
          <a:lstStyle/>
          <a:p>
            <a:pPr>
              <a:spcAft>
                <a:spcPts val="1200"/>
              </a:spcAft>
              <a:defRPr/>
            </a:pPr>
            <a:r>
              <a:rPr lang="en-US" dirty="0"/>
              <a:t>Edge Array</a:t>
            </a:r>
          </a:p>
          <a:p>
            <a:pPr>
              <a:spcAft>
                <a:spcPts val="1200"/>
              </a:spcAft>
              <a:defRPr/>
            </a:pPr>
            <a:r>
              <a:rPr lang="en-US" dirty="0"/>
              <a:t>Weighted Adjacency Matrices </a:t>
            </a:r>
          </a:p>
          <a:p>
            <a:pPr>
              <a:spcAft>
                <a:spcPts val="1200"/>
              </a:spcAft>
              <a:defRPr/>
            </a:pPr>
            <a:r>
              <a:rPr lang="en-US" dirty="0"/>
              <a:t>Priority Adjacency Lists </a:t>
            </a:r>
          </a:p>
          <a:p>
            <a:pPr>
              <a:spcAft>
                <a:spcPts val="1200"/>
              </a:spcAft>
              <a:defRPr/>
            </a:pPr>
            <a:endParaRPr lang="en-US"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4502" y="4000595"/>
            <a:ext cx="3892192" cy="2439473"/>
          </a:xfrm>
          <a:prstGeom prst="rect">
            <a:avLst/>
          </a:prstGeom>
          <a:ln w="57150">
            <a:solidFill>
              <a:srgbClr val="FF0000"/>
            </a:solid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4000" dirty="0"/>
              <a:t>Minimum Spanning Tree Example</a:t>
            </a:r>
            <a:endParaRPr lang="en-US" sz="4000" dirty="0">
              <a:solidFill>
                <a:schemeClr val="tx1"/>
              </a:solidFill>
            </a:endParaRPr>
          </a:p>
        </p:txBody>
      </p:sp>
      <p:sp>
        <p:nvSpPr>
          <p:cNvPr id="25603" name="Slide Number Placeholder 4"/>
          <p:cNvSpPr>
            <a:spLocks noGrp="1"/>
          </p:cNvSpPr>
          <p:nvPr>
            <p:ph type="sldNum" sz="quarter" idx="11"/>
          </p:nvPr>
        </p:nvSpPr>
        <p:spPr>
          <a:noFill/>
        </p:spPr>
        <p:txBody>
          <a:bodyPr/>
          <a:lstStyle/>
          <a:p>
            <a:fld id="{65DC6F52-3CD2-40CB-8210-A5D78302587B}" type="slidenum">
              <a:rPr lang="en-US" smtClean="0"/>
              <a:pPr/>
              <a:t>50</a:t>
            </a:fld>
            <a:endParaRPr lang="en-US"/>
          </a:p>
        </p:txBody>
      </p:sp>
      <p:sp>
        <p:nvSpPr>
          <p:cNvPr id="25604"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5605" name="Picture 5" descr="http://upload.wikimedia.org/wikipedia/commons/thumb/d/d2/Minimum_spanning_tree.svg/300px-Minimum_spanning_tree.svg.png">
            <a:hlinkClick r:id="rId2" tooltip="The minimum spanning tree of a planar graph. Each edge is labeled with its weight, which here is roughly proportional to its length."/>
          </p:cNvPr>
          <p:cNvPicPr>
            <a:picLocks noChangeAspect="1" noChangeArrowheads="1"/>
          </p:cNvPicPr>
          <p:nvPr/>
        </p:nvPicPr>
        <p:blipFill>
          <a:blip r:embed="rId3" cstate="print"/>
          <a:srcRect/>
          <a:stretch>
            <a:fillRect/>
          </a:stretch>
        </p:blipFill>
        <p:spPr bwMode="auto">
          <a:xfrm>
            <a:off x="1447800" y="1531527"/>
            <a:ext cx="6248400" cy="50390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762000" y="381000"/>
            <a:ext cx="7772400" cy="685800"/>
          </a:xfrm>
        </p:spPr>
        <p:txBody>
          <a:bodyPr/>
          <a:lstStyle/>
          <a:p>
            <a:r>
              <a:rPr lang="en-US" dirty="0"/>
              <a:t>Minimum Spanning Trees </a:t>
            </a:r>
          </a:p>
        </p:txBody>
      </p:sp>
      <p:sp>
        <p:nvSpPr>
          <p:cNvPr id="1032" name="Rectangle 5"/>
          <p:cNvSpPr>
            <a:spLocks noChangeArrowheads="1"/>
          </p:cNvSpPr>
          <p:nvPr/>
        </p:nvSpPr>
        <p:spPr bwMode="auto">
          <a:xfrm>
            <a:off x="0" y="9906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33" name="Rectangle 7"/>
          <p:cNvSpPr>
            <a:spLocks noChangeArrowheads="1"/>
          </p:cNvSpPr>
          <p:nvPr/>
        </p:nvSpPr>
        <p:spPr bwMode="auto">
          <a:xfrm>
            <a:off x="0" y="1444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34" name="Rectangle 9"/>
          <p:cNvSpPr>
            <a:spLocks noChangeArrowheads="1"/>
          </p:cNvSpPr>
          <p:nvPr/>
        </p:nvSpPr>
        <p:spPr bwMode="auto">
          <a:xfrm>
            <a:off x="0" y="1444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35" name="Rectangle 11"/>
          <p:cNvSpPr>
            <a:spLocks noChangeArrowheads="1"/>
          </p:cNvSpPr>
          <p:nvPr/>
        </p:nvSpPr>
        <p:spPr bwMode="auto">
          <a:xfrm>
            <a:off x="0" y="1444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36" name="Rectangle 13"/>
          <p:cNvSpPr>
            <a:spLocks noChangeArrowheads="1"/>
          </p:cNvSpPr>
          <p:nvPr/>
        </p:nvSpPr>
        <p:spPr bwMode="auto">
          <a:xfrm>
            <a:off x="0" y="1444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026" name="Object 6" descr="Recycled paper"/>
          <p:cNvGraphicFramePr>
            <a:graphicFrameLocks noChangeAspect="1"/>
          </p:cNvGraphicFramePr>
          <p:nvPr>
            <p:extLst>
              <p:ext uri="{D42A27DB-BD31-4B8C-83A1-F6EECF244321}">
                <p14:modId xmlns:p14="http://schemas.microsoft.com/office/powerpoint/2010/main" val="276878978"/>
              </p:ext>
            </p:extLst>
          </p:nvPr>
        </p:nvGraphicFramePr>
        <p:xfrm>
          <a:off x="1096963" y="1446212"/>
          <a:ext cx="2255837" cy="1684338"/>
        </p:xfrm>
        <a:graphic>
          <a:graphicData uri="http://schemas.openxmlformats.org/presentationml/2006/ole">
            <mc:AlternateContent xmlns:mc="http://schemas.openxmlformats.org/markup-compatibility/2006">
              <mc:Choice xmlns:v="urn:schemas-microsoft-com:vml" Requires="v">
                <p:oleObj spid="_x0000_s41490" name="Picture" r:id="rId3" imgW="2720340" imgH="2029968" progId="Word.Picture.8">
                  <p:embed/>
                </p:oleObj>
              </mc:Choice>
              <mc:Fallback>
                <p:oleObj name="Picture" r:id="rId3" imgW="2720340" imgH="2029968" progId="Word.Picture.8">
                  <p:embed/>
                  <p:pic>
                    <p:nvPicPr>
                      <p:cNvPr id="0" name="Picture 374"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446212"/>
                        <a:ext cx="2255837"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graphicFrame>
        <p:nvGraphicFramePr>
          <p:cNvPr id="1027" name="Object 8" descr="Recycled paper"/>
          <p:cNvGraphicFramePr>
            <a:graphicFrameLocks noChangeAspect="1"/>
          </p:cNvGraphicFramePr>
          <p:nvPr>
            <p:extLst>
              <p:ext uri="{D42A27DB-BD31-4B8C-83A1-F6EECF244321}">
                <p14:modId xmlns:p14="http://schemas.microsoft.com/office/powerpoint/2010/main" val="2174717182"/>
              </p:ext>
            </p:extLst>
          </p:nvPr>
        </p:nvGraphicFramePr>
        <p:xfrm>
          <a:off x="3687763" y="1446212"/>
          <a:ext cx="2255837" cy="1684338"/>
        </p:xfrm>
        <a:graphic>
          <a:graphicData uri="http://schemas.openxmlformats.org/presentationml/2006/ole">
            <mc:AlternateContent xmlns:mc="http://schemas.openxmlformats.org/markup-compatibility/2006">
              <mc:Choice xmlns:v="urn:schemas-microsoft-com:vml" Requires="v">
                <p:oleObj spid="_x0000_s41491" name="Picture" r:id="rId5" imgW="2720340" imgH="2029968" progId="Word.Picture.8">
                  <p:embed/>
                </p:oleObj>
              </mc:Choice>
              <mc:Fallback>
                <p:oleObj name="Picture" r:id="rId5" imgW="2720340" imgH="2029968" progId="Word.Picture.8">
                  <p:embed/>
                  <p:pic>
                    <p:nvPicPr>
                      <p:cNvPr id="0" name="Picture 375"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763" y="1446212"/>
                        <a:ext cx="2255837"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graphicFrame>
        <p:nvGraphicFramePr>
          <p:cNvPr id="1028" name="Object 10" descr="Recycled paper"/>
          <p:cNvGraphicFramePr>
            <a:graphicFrameLocks noChangeAspect="1"/>
          </p:cNvGraphicFramePr>
          <p:nvPr>
            <p:extLst>
              <p:ext uri="{D42A27DB-BD31-4B8C-83A1-F6EECF244321}">
                <p14:modId xmlns:p14="http://schemas.microsoft.com/office/powerpoint/2010/main" val="84814211"/>
              </p:ext>
            </p:extLst>
          </p:nvPr>
        </p:nvGraphicFramePr>
        <p:xfrm>
          <a:off x="6354763" y="1446212"/>
          <a:ext cx="2255837" cy="1684338"/>
        </p:xfrm>
        <a:graphic>
          <a:graphicData uri="http://schemas.openxmlformats.org/presentationml/2006/ole">
            <mc:AlternateContent xmlns:mc="http://schemas.openxmlformats.org/markup-compatibility/2006">
              <mc:Choice xmlns:v="urn:schemas-microsoft-com:vml" Requires="v">
                <p:oleObj spid="_x0000_s41492" name="Picture" r:id="rId7" imgW="2720340" imgH="2029968" progId="Word.Picture.8">
                  <p:embed/>
                </p:oleObj>
              </mc:Choice>
              <mc:Fallback>
                <p:oleObj name="Picture" r:id="rId7" imgW="2720340" imgH="2029968" progId="Word.Picture.8">
                  <p:embed/>
                  <p:pic>
                    <p:nvPicPr>
                      <p:cNvPr id="0" name="Picture 376" descr="Recycled pap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4763" y="1446212"/>
                        <a:ext cx="2255837"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038" name="Rectangle 12"/>
          <p:cNvSpPr>
            <a:spLocks noChangeArrowheads="1"/>
          </p:cNvSpPr>
          <p:nvPr/>
        </p:nvSpPr>
        <p:spPr bwMode="auto">
          <a:xfrm>
            <a:off x="7010400" y="3122612"/>
            <a:ext cx="825867" cy="369332"/>
          </a:xfrm>
          <a:prstGeom prst="rect">
            <a:avLst/>
          </a:prstGeom>
          <a:noFill/>
          <a:ln w="9525">
            <a:noFill/>
            <a:miter lim="800000"/>
            <a:headEnd/>
            <a:tailEnd/>
          </a:ln>
        </p:spPr>
        <p:txBody>
          <a:bodyPr wrap="none">
            <a:spAutoFit/>
          </a:bodyPr>
          <a:lstStyle/>
          <a:p>
            <a:r>
              <a:rPr lang="en-US" dirty="0"/>
              <a:t>C (38)</a:t>
            </a:r>
          </a:p>
        </p:txBody>
      </p:sp>
      <p:sp>
        <p:nvSpPr>
          <p:cNvPr id="1039" name="Rectangle 13"/>
          <p:cNvSpPr>
            <a:spLocks noChangeArrowheads="1"/>
          </p:cNvSpPr>
          <p:nvPr/>
        </p:nvSpPr>
        <p:spPr bwMode="auto">
          <a:xfrm>
            <a:off x="1676400" y="3122612"/>
            <a:ext cx="389850" cy="369332"/>
          </a:xfrm>
          <a:prstGeom prst="rect">
            <a:avLst/>
          </a:prstGeom>
          <a:noFill/>
          <a:ln w="9525">
            <a:noFill/>
            <a:miter lim="800000"/>
            <a:headEnd/>
            <a:tailEnd/>
          </a:ln>
        </p:spPr>
        <p:txBody>
          <a:bodyPr wrap="none">
            <a:spAutoFit/>
          </a:bodyPr>
          <a:lstStyle/>
          <a:p>
            <a:r>
              <a:rPr lang="en-US" dirty="0"/>
              <a:t>A </a:t>
            </a:r>
          </a:p>
        </p:txBody>
      </p:sp>
      <p:sp>
        <p:nvSpPr>
          <p:cNvPr id="1040" name="Rectangle 14"/>
          <p:cNvSpPr>
            <a:spLocks noChangeArrowheads="1"/>
          </p:cNvSpPr>
          <p:nvPr/>
        </p:nvSpPr>
        <p:spPr bwMode="auto">
          <a:xfrm>
            <a:off x="4343400" y="3122612"/>
            <a:ext cx="813043" cy="369332"/>
          </a:xfrm>
          <a:prstGeom prst="rect">
            <a:avLst/>
          </a:prstGeom>
          <a:noFill/>
          <a:ln w="9525">
            <a:noFill/>
            <a:miter lim="800000"/>
            <a:headEnd/>
            <a:tailEnd/>
          </a:ln>
        </p:spPr>
        <p:txBody>
          <a:bodyPr wrap="none">
            <a:spAutoFit/>
          </a:bodyPr>
          <a:lstStyle/>
          <a:p>
            <a:r>
              <a:rPr lang="en-US" dirty="0"/>
              <a:t>B (42)</a:t>
            </a:r>
          </a:p>
        </p:txBody>
      </p:sp>
      <p:graphicFrame>
        <p:nvGraphicFramePr>
          <p:cNvPr id="1029" name="Object 12" descr="Recycled paper"/>
          <p:cNvGraphicFramePr>
            <a:graphicFrameLocks noChangeAspect="1"/>
          </p:cNvGraphicFramePr>
          <p:nvPr>
            <p:extLst>
              <p:ext uri="{D42A27DB-BD31-4B8C-83A1-F6EECF244321}">
                <p14:modId xmlns:p14="http://schemas.microsoft.com/office/powerpoint/2010/main" val="1252120153"/>
              </p:ext>
            </p:extLst>
          </p:nvPr>
        </p:nvGraphicFramePr>
        <p:xfrm>
          <a:off x="2514600" y="3503612"/>
          <a:ext cx="2255838" cy="1684338"/>
        </p:xfrm>
        <a:graphic>
          <a:graphicData uri="http://schemas.openxmlformats.org/presentationml/2006/ole">
            <mc:AlternateContent xmlns:mc="http://schemas.openxmlformats.org/markup-compatibility/2006">
              <mc:Choice xmlns:v="urn:schemas-microsoft-com:vml" Requires="v">
                <p:oleObj spid="_x0000_s41493" name="Picture" r:id="rId9" imgW="2720340" imgH="2029968" progId="Word.Picture.8">
                  <p:embed/>
                </p:oleObj>
              </mc:Choice>
              <mc:Fallback>
                <p:oleObj name="Picture" r:id="rId9" imgW="2720340" imgH="2029968" progId="Word.Picture.8">
                  <p:embed/>
                  <p:pic>
                    <p:nvPicPr>
                      <p:cNvPr id="0" name="Picture 377" descr="Recycled pa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50361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041" name="Rectangle 16"/>
          <p:cNvSpPr>
            <a:spLocks noChangeArrowheads="1"/>
          </p:cNvSpPr>
          <p:nvPr/>
        </p:nvSpPr>
        <p:spPr bwMode="auto">
          <a:xfrm>
            <a:off x="4800600" y="4037012"/>
            <a:ext cx="825867" cy="369332"/>
          </a:xfrm>
          <a:prstGeom prst="rect">
            <a:avLst/>
          </a:prstGeom>
          <a:noFill/>
          <a:ln w="9525">
            <a:noFill/>
            <a:miter lim="800000"/>
            <a:headEnd/>
            <a:tailEnd/>
          </a:ln>
        </p:spPr>
        <p:txBody>
          <a:bodyPr wrap="none">
            <a:spAutoFit/>
          </a:bodyPr>
          <a:lstStyle/>
          <a:p>
            <a:r>
              <a:rPr lang="en-US" dirty="0"/>
              <a:t>D (38)</a:t>
            </a:r>
          </a:p>
        </p:txBody>
      </p:sp>
      <p:sp>
        <p:nvSpPr>
          <p:cNvPr id="18" name="Rectangle 17"/>
          <p:cNvSpPr/>
          <p:nvPr/>
        </p:nvSpPr>
        <p:spPr>
          <a:xfrm>
            <a:off x="533400" y="5486400"/>
            <a:ext cx="8382000" cy="830997"/>
          </a:xfrm>
          <a:prstGeom prst="rect">
            <a:avLst/>
          </a:prstGeom>
          <a:solidFill>
            <a:srgbClr val="000000"/>
          </a:solidFill>
        </p:spPr>
        <p:txBody>
          <a:bodyPr wrap="square">
            <a:spAutoFit/>
          </a:bodyPr>
          <a:lstStyle/>
          <a:p>
            <a:pPr marL="514350" indent="-514350" algn="ctr">
              <a:lnSpc>
                <a:spcPct val="80000"/>
              </a:lnSpc>
              <a:defRPr/>
            </a:pPr>
            <a:r>
              <a:rPr lang="en-US" sz="2000" dirty="0">
                <a:solidFill>
                  <a:srgbClr val="FFFF00"/>
                </a:solidFill>
              </a:rPr>
              <a:t>The trees in Figures B, C, D are spanning trees for the graph in Figure A</a:t>
            </a:r>
          </a:p>
          <a:p>
            <a:pPr marL="514350" indent="-514350" algn="ctr">
              <a:lnSpc>
                <a:spcPct val="80000"/>
              </a:lnSpc>
              <a:defRPr/>
            </a:pPr>
            <a:endParaRPr lang="en-US" sz="2000" dirty="0">
              <a:solidFill>
                <a:srgbClr val="FFFF00"/>
              </a:solidFill>
            </a:endParaRPr>
          </a:p>
          <a:p>
            <a:pPr marL="514350" indent="-514350" algn="ctr">
              <a:lnSpc>
                <a:spcPct val="80000"/>
              </a:lnSpc>
              <a:defRPr/>
            </a:pPr>
            <a:r>
              <a:rPr lang="en-US" sz="2000" dirty="0">
                <a:solidFill>
                  <a:srgbClr val="FFFF00"/>
                </a:solidFill>
              </a:rPr>
              <a:t>The trees in Figures C and D are minimum spanning trees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91CFF6-4C6A-4B81-8502-B9317976B48C}" type="datetime1">
              <a:rPr lang="en-US"/>
              <a:pPr/>
              <a:t>11/18/2017</a:t>
            </a:fld>
            <a:endParaRPr lang="en-US"/>
          </a:p>
        </p:txBody>
      </p:sp>
      <p:sp>
        <p:nvSpPr>
          <p:cNvPr id="7" name="Slide Number Placeholder 5"/>
          <p:cNvSpPr>
            <a:spLocks noGrp="1"/>
          </p:cNvSpPr>
          <p:nvPr>
            <p:ph type="sldNum" sz="quarter" idx="12"/>
          </p:nvPr>
        </p:nvSpPr>
        <p:spPr/>
        <p:txBody>
          <a:bodyPr/>
          <a:lstStyle/>
          <a:p>
            <a:fld id="{729580E3-B0A7-4286-A454-C9F404340766}" type="slidenum">
              <a:rPr lang="en-US"/>
              <a:pPr/>
              <a:t>52</a:t>
            </a:fld>
            <a:endParaRPr lang="en-US"/>
          </a:p>
        </p:txBody>
      </p:sp>
      <p:sp>
        <p:nvSpPr>
          <p:cNvPr id="1714178" name="Rectangle 2"/>
          <p:cNvSpPr>
            <a:spLocks noGrp="1" noChangeArrowheads="1"/>
          </p:cNvSpPr>
          <p:nvPr>
            <p:ph type="title"/>
          </p:nvPr>
        </p:nvSpPr>
        <p:spPr>
          <a:xfrm>
            <a:off x="609600" y="304800"/>
            <a:ext cx="8229600" cy="914400"/>
          </a:xfrm>
        </p:spPr>
        <p:txBody>
          <a:bodyPr/>
          <a:lstStyle/>
          <a:p>
            <a:r>
              <a:rPr lang="en-US" sz="3600" dirty="0"/>
              <a:t>Prim-</a:t>
            </a:r>
            <a:r>
              <a:rPr lang="en-US" sz="3600" dirty="0" err="1"/>
              <a:t>Jarnik’s</a:t>
            </a:r>
            <a:r>
              <a:rPr lang="en-US" sz="3600" dirty="0"/>
              <a:t> Algorithm Overview (1)</a:t>
            </a:r>
          </a:p>
        </p:txBody>
      </p:sp>
      <p:sp>
        <p:nvSpPr>
          <p:cNvPr id="1714179" name="Rectangle 3"/>
          <p:cNvSpPr>
            <a:spLocks noGrp="1" noChangeArrowheads="1"/>
          </p:cNvSpPr>
          <p:nvPr>
            <p:ph type="body" idx="1"/>
          </p:nvPr>
        </p:nvSpPr>
        <p:spPr>
          <a:xfrm>
            <a:off x="533400" y="1219200"/>
            <a:ext cx="8229600" cy="4572000"/>
          </a:xfrm>
        </p:spPr>
        <p:txBody>
          <a:bodyPr/>
          <a:lstStyle/>
          <a:p>
            <a:pPr>
              <a:lnSpc>
                <a:spcPct val="90000"/>
              </a:lnSpc>
            </a:pPr>
            <a:r>
              <a:rPr lang="en-US" dirty="0">
                <a:effectLst/>
                <a:latin typeface="+mj-lt"/>
              </a:rPr>
              <a:t>Similar to </a:t>
            </a:r>
            <a:r>
              <a:rPr lang="en-US" dirty="0" err="1">
                <a:effectLst/>
                <a:latin typeface="+mj-lt"/>
              </a:rPr>
              <a:t>Dijkstra’s</a:t>
            </a:r>
            <a:r>
              <a:rPr lang="en-US" dirty="0">
                <a:effectLst/>
                <a:latin typeface="+mj-lt"/>
              </a:rPr>
              <a:t> algorithm (for a connected graph)</a:t>
            </a:r>
          </a:p>
          <a:p>
            <a:pPr>
              <a:lnSpc>
                <a:spcPct val="90000"/>
              </a:lnSpc>
            </a:pPr>
            <a:r>
              <a:rPr lang="en-US" dirty="0">
                <a:effectLst/>
                <a:latin typeface="+mj-lt"/>
              </a:rPr>
              <a:t>One picks an arbitrary vertex </a:t>
            </a:r>
            <a:r>
              <a:rPr lang="en-US" b="1" i="1" dirty="0">
                <a:solidFill>
                  <a:srgbClr val="FFFF00"/>
                </a:solidFill>
                <a:effectLst/>
                <a:latin typeface="+mj-lt"/>
              </a:rPr>
              <a:t>s</a:t>
            </a:r>
            <a:r>
              <a:rPr lang="en-US" dirty="0">
                <a:effectLst/>
                <a:latin typeface="+mj-lt"/>
              </a:rPr>
              <a:t> and one grows the MST as a cloud of vertices, starting from </a:t>
            </a:r>
            <a:r>
              <a:rPr lang="en-US" b="1" i="1" dirty="0">
                <a:solidFill>
                  <a:srgbClr val="FFFF00"/>
                </a:solidFill>
                <a:effectLst/>
                <a:latin typeface="+mj-lt"/>
              </a:rPr>
              <a:t>s</a:t>
            </a:r>
            <a:endParaRPr lang="en-US" dirty="0">
              <a:solidFill>
                <a:srgbClr val="FFFF00"/>
              </a:solidFill>
              <a:effectLst/>
              <a:latin typeface="+mj-lt"/>
            </a:endParaRPr>
          </a:p>
          <a:p>
            <a:pPr>
              <a:lnSpc>
                <a:spcPct val="90000"/>
              </a:lnSpc>
            </a:pPr>
            <a:r>
              <a:rPr lang="en-US" dirty="0">
                <a:effectLst/>
                <a:latin typeface="+mj-lt"/>
              </a:rPr>
              <a:t>One stores with each vertex </a:t>
            </a:r>
            <a:r>
              <a:rPr lang="en-US" b="1" i="1" dirty="0">
                <a:effectLst/>
                <a:latin typeface="+mj-lt"/>
              </a:rPr>
              <a:t>v</a:t>
            </a:r>
            <a:r>
              <a:rPr lang="en-US" dirty="0">
                <a:effectLst/>
                <a:latin typeface="+mj-lt"/>
              </a:rPr>
              <a:t> a label </a:t>
            </a:r>
            <a:r>
              <a:rPr lang="en-US" b="1" i="1" dirty="0">
                <a:effectLst/>
                <a:latin typeface="+mj-lt"/>
              </a:rPr>
              <a:t>d</a:t>
            </a:r>
            <a:r>
              <a:rPr lang="en-US" dirty="0">
                <a:effectLst/>
                <a:latin typeface="+mj-lt"/>
              </a:rPr>
              <a:t>(</a:t>
            </a:r>
            <a:r>
              <a:rPr lang="en-US" b="1" i="1" dirty="0">
                <a:effectLst/>
                <a:latin typeface="+mj-lt"/>
              </a:rPr>
              <a:t>v</a:t>
            </a:r>
            <a:r>
              <a:rPr lang="en-US" dirty="0">
                <a:effectLst/>
                <a:latin typeface="+mj-lt"/>
              </a:rPr>
              <a:t>) = the smallest weight of an edge connecting </a:t>
            </a:r>
            <a:r>
              <a:rPr lang="en-US" b="1" i="1" dirty="0">
                <a:effectLst/>
                <a:latin typeface="+mj-lt"/>
              </a:rPr>
              <a:t>v </a:t>
            </a:r>
            <a:r>
              <a:rPr lang="en-US" dirty="0">
                <a:effectLst/>
                <a:latin typeface="+mj-lt"/>
              </a:rPr>
              <a:t>to a vertex in the cloud </a:t>
            </a:r>
          </a:p>
          <a:p>
            <a:pPr>
              <a:lnSpc>
                <a:spcPct val="90000"/>
              </a:lnSpc>
              <a:buSzPct val="110000"/>
              <a:buBlip>
                <a:blip r:embed="rId3"/>
              </a:buBlip>
            </a:pPr>
            <a:endParaRPr lang="en-US" sz="3200" dirty="0">
              <a:effectLst/>
              <a:latin typeface="+mj-lt"/>
            </a:endParaRPr>
          </a:p>
          <a:p>
            <a:pPr>
              <a:lnSpc>
                <a:spcPct val="90000"/>
              </a:lnSpc>
            </a:pPr>
            <a:endParaRPr lang="en-US" sz="2400" dirty="0"/>
          </a:p>
        </p:txBody>
      </p:sp>
      <p:pic>
        <p:nvPicPr>
          <p:cNvPr id="198659" name="Picture 3" descr="C:\Users\EOLUser\Downloads\index.jpg"/>
          <p:cNvPicPr>
            <a:picLocks noChangeAspect="1" noChangeArrowheads="1"/>
          </p:cNvPicPr>
          <p:nvPr/>
        </p:nvPicPr>
        <p:blipFill>
          <a:blip r:embed="rId4" cstate="print"/>
          <a:srcRect/>
          <a:stretch>
            <a:fillRect/>
          </a:stretch>
        </p:blipFill>
        <p:spPr bwMode="auto">
          <a:xfrm>
            <a:off x="5334000" y="5029200"/>
            <a:ext cx="2857500" cy="1600200"/>
          </a:xfrm>
          <a:prstGeom prst="rect">
            <a:avLst/>
          </a:prstGeom>
          <a:noFill/>
        </p:spPr>
      </p:pic>
    </p:spTree>
    <p:extLst>
      <p:ext uri="{BB962C8B-B14F-4D97-AF65-F5344CB8AC3E}">
        <p14:creationId xmlns:p14="http://schemas.microsoft.com/office/powerpoint/2010/main" val="3737784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91CFF6-4C6A-4B81-8502-B9317976B48C}" type="datetime1">
              <a:rPr lang="en-US"/>
              <a:pPr/>
              <a:t>11/18/2017</a:t>
            </a:fld>
            <a:endParaRPr lang="en-US"/>
          </a:p>
        </p:txBody>
      </p:sp>
      <p:sp>
        <p:nvSpPr>
          <p:cNvPr id="7" name="Slide Number Placeholder 5"/>
          <p:cNvSpPr>
            <a:spLocks noGrp="1"/>
          </p:cNvSpPr>
          <p:nvPr>
            <p:ph type="sldNum" sz="quarter" idx="12"/>
          </p:nvPr>
        </p:nvSpPr>
        <p:spPr/>
        <p:txBody>
          <a:bodyPr/>
          <a:lstStyle/>
          <a:p>
            <a:fld id="{729580E3-B0A7-4286-A454-C9F404340766}" type="slidenum">
              <a:rPr lang="en-US"/>
              <a:pPr/>
              <a:t>53</a:t>
            </a:fld>
            <a:endParaRPr lang="en-US"/>
          </a:p>
        </p:txBody>
      </p:sp>
      <p:sp>
        <p:nvSpPr>
          <p:cNvPr id="1714178" name="Rectangle 2"/>
          <p:cNvSpPr>
            <a:spLocks noGrp="1" noChangeArrowheads="1"/>
          </p:cNvSpPr>
          <p:nvPr>
            <p:ph type="title"/>
          </p:nvPr>
        </p:nvSpPr>
        <p:spPr>
          <a:xfrm>
            <a:off x="609600" y="304800"/>
            <a:ext cx="8229600" cy="914400"/>
          </a:xfrm>
        </p:spPr>
        <p:txBody>
          <a:bodyPr/>
          <a:lstStyle/>
          <a:p>
            <a:r>
              <a:rPr lang="en-US" sz="3600" dirty="0"/>
              <a:t>Prim-</a:t>
            </a:r>
            <a:r>
              <a:rPr lang="en-US" sz="3600" dirty="0" err="1"/>
              <a:t>Jarnik’s</a:t>
            </a:r>
            <a:r>
              <a:rPr lang="en-US" sz="3600" dirty="0"/>
              <a:t> Algorithm Overview (2)</a:t>
            </a:r>
          </a:p>
        </p:txBody>
      </p:sp>
      <p:sp>
        <p:nvSpPr>
          <p:cNvPr id="1714179" name="Rectangle 3"/>
          <p:cNvSpPr>
            <a:spLocks noGrp="1" noChangeArrowheads="1"/>
          </p:cNvSpPr>
          <p:nvPr>
            <p:ph type="body" idx="1"/>
          </p:nvPr>
        </p:nvSpPr>
        <p:spPr>
          <a:xfrm>
            <a:off x="533400" y="1219200"/>
            <a:ext cx="8229600" cy="4572000"/>
          </a:xfrm>
        </p:spPr>
        <p:txBody>
          <a:bodyPr/>
          <a:lstStyle/>
          <a:p>
            <a:pPr>
              <a:lnSpc>
                <a:spcPct val="90000"/>
              </a:lnSpc>
              <a:buSzPct val="110000"/>
              <a:buBlip>
                <a:blip r:embed="rId3"/>
              </a:buBlip>
            </a:pPr>
            <a:r>
              <a:rPr lang="en-US" dirty="0">
                <a:effectLst/>
                <a:latin typeface="+mj-lt"/>
              </a:rPr>
              <a:t>At each step:</a:t>
            </a:r>
          </a:p>
          <a:p>
            <a:pPr lvl="1">
              <a:lnSpc>
                <a:spcPct val="90000"/>
              </a:lnSpc>
              <a:buClr>
                <a:schemeClr val="tx1"/>
              </a:buClr>
              <a:buSzPct val="60000"/>
              <a:buFont typeface="Wingdings" pitchFamily="2" charset="2"/>
              <a:buChar char="n"/>
            </a:pPr>
            <a:r>
              <a:rPr lang="en-US" sz="3200" dirty="0">
                <a:effectLst/>
                <a:latin typeface="+mj-lt"/>
              </a:rPr>
              <a:t>One adds to the cloud the vertex </a:t>
            </a:r>
            <a:r>
              <a:rPr lang="en-US" sz="3200" b="1" i="1" dirty="0">
                <a:effectLst/>
                <a:latin typeface="+mj-lt"/>
              </a:rPr>
              <a:t>u </a:t>
            </a:r>
            <a:r>
              <a:rPr lang="en-US" sz="3200" dirty="0">
                <a:effectLst/>
                <a:latin typeface="+mj-lt"/>
              </a:rPr>
              <a:t>outside the cloud with the smallest distance label</a:t>
            </a:r>
          </a:p>
          <a:p>
            <a:pPr lvl="1">
              <a:lnSpc>
                <a:spcPct val="90000"/>
              </a:lnSpc>
              <a:buClr>
                <a:schemeClr val="tx1"/>
              </a:buClr>
              <a:buSzPct val="60000"/>
              <a:buFont typeface="Wingdings" pitchFamily="2" charset="2"/>
              <a:buChar char="n"/>
            </a:pPr>
            <a:r>
              <a:rPr lang="en-US" sz="3200" dirty="0">
                <a:effectLst/>
                <a:latin typeface="+mj-lt"/>
              </a:rPr>
              <a:t>One updates the labels of the vertices adjacent to </a:t>
            </a:r>
            <a:r>
              <a:rPr lang="en-US" sz="3200" b="1" i="1" dirty="0">
                <a:effectLst/>
                <a:latin typeface="+mj-lt"/>
              </a:rPr>
              <a:t>u</a:t>
            </a:r>
            <a:r>
              <a:rPr lang="en-US" sz="3200" dirty="0">
                <a:effectLst/>
                <a:latin typeface="+mj-lt"/>
              </a:rPr>
              <a:t> </a:t>
            </a:r>
            <a:endParaRPr lang="en-US" sz="3600" dirty="0">
              <a:effectLst/>
              <a:latin typeface="+mj-lt"/>
            </a:endParaRPr>
          </a:p>
          <a:p>
            <a:pPr>
              <a:lnSpc>
                <a:spcPct val="90000"/>
              </a:lnSpc>
            </a:pPr>
            <a:endParaRPr lang="en-US" sz="2800" dirty="0"/>
          </a:p>
        </p:txBody>
      </p:sp>
      <p:pic>
        <p:nvPicPr>
          <p:cNvPr id="199682" name="Picture 2" descr="C:\Users\EOLUser\Downloads\index.jpg"/>
          <p:cNvPicPr>
            <a:picLocks noChangeAspect="1" noChangeArrowheads="1"/>
          </p:cNvPicPr>
          <p:nvPr/>
        </p:nvPicPr>
        <p:blipFill>
          <a:blip r:embed="rId4" cstate="print"/>
          <a:srcRect/>
          <a:stretch>
            <a:fillRect/>
          </a:stretch>
        </p:blipFill>
        <p:spPr bwMode="auto">
          <a:xfrm>
            <a:off x="3897313" y="4437063"/>
            <a:ext cx="2705100" cy="1685925"/>
          </a:xfrm>
          <a:prstGeom prst="rect">
            <a:avLst/>
          </a:prstGeom>
          <a:noFill/>
        </p:spPr>
      </p:pic>
    </p:spTree>
    <p:extLst>
      <p:ext uri="{BB962C8B-B14F-4D97-AF65-F5344CB8AC3E}">
        <p14:creationId xmlns:p14="http://schemas.microsoft.com/office/powerpoint/2010/main" val="3110814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26294F4-0A86-472D-B83A-F5A4C35D2E3D}" type="datetime1">
              <a:rPr lang="en-US"/>
              <a:pPr/>
              <a:t>11/18/2017</a:t>
            </a:fld>
            <a:endParaRPr lang="en-US"/>
          </a:p>
        </p:txBody>
      </p:sp>
      <p:sp>
        <p:nvSpPr>
          <p:cNvPr id="6" name="Slide Number Placeholder 5"/>
          <p:cNvSpPr>
            <a:spLocks noGrp="1"/>
          </p:cNvSpPr>
          <p:nvPr>
            <p:ph type="sldNum" sz="quarter" idx="12"/>
          </p:nvPr>
        </p:nvSpPr>
        <p:spPr/>
        <p:txBody>
          <a:bodyPr/>
          <a:lstStyle/>
          <a:p>
            <a:fld id="{5B0BD4F1-8600-42AA-8231-13DAAC49B732}" type="slidenum">
              <a:rPr lang="en-US"/>
              <a:pPr/>
              <a:t>54</a:t>
            </a:fld>
            <a:endParaRPr lang="en-US"/>
          </a:p>
        </p:txBody>
      </p:sp>
      <p:sp>
        <p:nvSpPr>
          <p:cNvPr id="1716226" name="Rectangle 2"/>
          <p:cNvSpPr>
            <a:spLocks noGrp="1" noChangeArrowheads="1"/>
          </p:cNvSpPr>
          <p:nvPr>
            <p:ph type="title"/>
          </p:nvPr>
        </p:nvSpPr>
        <p:spPr>
          <a:xfrm>
            <a:off x="457200" y="277813"/>
            <a:ext cx="8229600" cy="963612"/>
          </a:xfrm>
        </p:spPr>
        <p:txBody>
          <a:bodyPr/>
          <a:lstStyle/>
          <a:p>
            <a:r>
              <a:rPr lang="en-US" sz="3600" dirty="0"/>
              <a:t>Prim-</a:t>
            </a:r>
            <a:r>
              <a:rPr lang="en-US" sz="3600" dirty="0" err="1"/>
              <a:t>Jarnik’s</a:t>
            </a:r>
            <a:r>
              <a:rPr lang="en-US" sz="3600" dirty="0"/>
              <a:t> Algorithm Overview (3)</a:t>
            </a:r>
          </a:p>
        </p:txBody>
      </p:sp>
      <p:sp>
        <p:nvSpPr>
          <p:cNvPr id="1716227" name="Rectangle 3"/>
          <p:cNvSpPr>
            <a:spLocks noGrp="1" noChangeArrowheads="1"/>
          </p:cNvSpPr>
          <p:nvPr>
            <p:ph type="body" idx="1"/>
          </p:nvPr>
        </p:nvSpPr>
        <p:spPr>
          <a:xfrm>
            <a:off x="381000" y="1371600"/>
            <a:ext cx="8229600" cy="4953000"/>
          </a:xfrm>
        </p:spPr>
        <p:txBody>
          <a:bodyPr/>
          <a:lstStyle/>
          <a:p>
            <a:pPr>
              <a:lnSpc>
                <a:spcPct val="90000"/>
              </a:lnSpc>
            </a:pPr>
            <a:r>
              <a:rPr lang="en-US" sz="2800" dirty="0"/>
              <a:t>A priority queue stores the vertices outside the cloud</a:t>
            </a:r>
          </a:p>
          <a:p>
            <a:pPr lvl="1">
              <a:lnSpc>
                <a:spcPct val="90000"/>
              </a:lnSpc>
            </a:pPr>
            <a:r>
              <a:rPr lang="en-US" sz="2400" dirty="0"/>
              <a:t>Key: distance</a:t>
            </a:r>
          </a:p>
          <a:p>
            <a:pPr lvl="1">
              <a:lnSpc>
                <a:spcPct val="90000"/>
              </a:lnSpc>
            </a:pPr>
            <a:r>
              <a:rPr lang="en-US" sz="2400" dirty="0"/>
              <a:t>Element: vertex</a:t>
            </a:r>
          </a:p>
          <a:p>
            <a:pPr>
              <a:lnSpc>
                <a:spcPct val="90000"/>
              </a:lnSpc>
            </a:pPr>
            <a:r>
              <a:rPr lang="en-US" sz="2800" dirty="0"/>
              <a:t>Locator-based methods</a:t>
            </a:r>
          </a:p>
          <a:p>
            <a:pPr lvl="1">
              <a:lnSpc>
                <a:spcPct val="90000"/>
              </a:lnSpc>
            </a:pPr>
            <a:r>
              <a:rPr lang="en-US" sz="2400" b="1" i="1" dirty="0">
                <a:solidFill>
                  <a:srgbClr val="FFFF00"/>
                </a:solidFill>
                <a:latin typeface="Times New Roman" pitchFamily="18" charset="0"/>
              </a:rPr>
              <a:t>insert</a:t>
            </a:r>
            <a:r>
              <a:rPr lang="en-US" sz="2400" dirty="0">
                <a:solidFill>
                  <a:srgbClr val="FFFF00"/>
                </a:solidFill>
                <a:latin typeface="Times New Roman" pitchFamily="18" charset="0"/>
              </a:rPr>
              <a:t>(</a:t>
            </a:r>
            <a:r>
              <a:rPr lang="en-US" sz="2400" b="1" i="1" dirty="0" err="1">
                <a:solidFill>
                  <a:srgbClr val="FFFF00"/>
                </a:solidFill>
                <a:latin typeface="Times New Roman" pitchFamily="18" charset="0"/>
              </a:rPr>
              <a:t>k,e</a:t>
            </a:r>
            <a:r>
              <a:rPr lang="en-US" sz="2400" dirty="0">
                <a:solidFill>
                  <a:srgbClr val="FFFF00"/>
                </a:solidFill>
                <a:latin typeface="Times New Roman" pitchFamily="18" charset="0"/>
              </a:rPr>
              <a:t>)</a:t>
            </a:r>
            <a:r>
              <a:rPr lang="en-US" sz="2400" dirty="0">
                <a:solidFill>
                  <a:schemeClr val="accent2"/>
                </a:solidFill>
                <a:latin typeface="Times New Roman" pitchFamily="18" charset="0"/>
              </a:rPr>
              <a:t> </a:t>
            </a:r>
            <a:r>
              <a:rPr lang="en-US" sz="2400" dirty="0"/>
              <a:t>returns a locator </a:t>
            </a:r>
          </a:p>
          <a:p>
            <a:pPr lvl="1">
              <a:lnSpc>
                <a:spcPct val="90000"/>
              </a:lnSpc>
            </a:pPr>
            <a:r>
              <a:rPr lang="en-US" sz="2400" b="1" i="1" dirty="0" err="1">
                <a:solidFill>
                  <a:srgbClr val="FFFF00"/>
                </a:solidFill>
                <a:latin typeface="Times New Roman" pitchFamily="18" charset="0"/>
              </a:rPr>
              <a:t>replaceKey</a:t>
            </a:r>
            <a:r>
              <a:rPr lang="en-US" sz="2400" dirty="0">
                <a:solidFill>
                  <a:srgbClr val="FFFF00"/>
                </a:solidFill>
                <a:latin typeface="Times New Roman" pitchFamily="18" charset="0"/>
              </a:rPr>
              <a:t>(</a:t>
            </a:r>
            <a:r>
              <a:rPr lang="en-US" sz="2400" b="1" i="1" dirty="0" err="1">
                <a:solidFill>
                  <a:srgbClr val="FFFF00"/>
                </a:solidFill>
                <a:latin typeface="Times New Roman" pitchFamily="18" charset="0"/>
              </a:rPr>
              <a:t>l,k</a:t>
            </a:r>
            <a:r>
              <a:rPr lang="en-US" sz="2400" dirty="0">
                <a:solidFill>
                  <a:srgbClr val="FFFF00"/>
                </a:solidFill>
                <a:latin typeface="Times New Roman" pitchFamily="18" charset="0"/>
              </a:rPr>
              <a:t>)</a:t>
            </a:r>
            <a:r>
              <a:rPr lang="en-US" sz="2400" dirty="0"/>
              <a:t> changes the key of an item</a:t>
            </a:r>
          </a:p>
          <a:p>
            <a:pPr>
              <a:lnSpc>
                <a:spcPct val="90000"/>
              </a:lnSpc>
            </a:pPr>
            <a:r>
              <a:rPr lang="en-US" sz="2800" dirty="0"/>
              <a:t>One stores three labels with each vertex </a:t>
            </a:r>
          </a:p>
          <a:p>
            <a:pPr lvl="1">
              <a:lnSpc>
                <a:spcPct val="90000"/>
              </a:lnSpc>
            </a:pPr>
            <a:r>
              <a:rPr lang="en-US" sz="2400" dirty="0"/>
              <a:t>Distance</a:t>
            </a:r>
          </a:p>
          <a:p>
            <a:pPr lvl="1">
              <a:lnSpc>
                <a:spcPct val="90000"/>
              </a:lnSpc>
            </a:pPr>
            <a:r>
              <a:rPr lang="en-US" sz="2400" dirty="0"/>
              <a:t>Parent edge in MST</a:t>
            </a:r>
          </a:p>
          <a:p>
            <a:pPr lvl="1">
              <a:lnSpc>
                <a:spcPct val="90000"/>
              </a:lnSpc>
            </a:pPr>
            <a:r>
              <a:rPr lang="en-US" sz="2400" dirty="0"/>
              <a:t>Locator in priority queue</a:t>
            </a:r>
          </a:p>
        </p:txBody>
      </p:sp>
      <p:pic>
        <p:nvPicPr>
          <p:cNvPr id="200706" name="Picture 2" descr="C:\Users\EOLUser\Downloads\index.jpg"/>
          <p:cNvPicPr>
            <a:picLocks noChangeAspect="1" noChangeArrowheads="1"/>
          </p:cNvPicPr>
          <p:nvPr/>
        </p:nvPicPr>
        <p:blipFill>
          <a:blip r:embed="rId3" cstate="print"/>
          <a:srcRect/>
          <a:stretch>
            <a:fillRect/>
          </a:stretch>
        </p:blipFill>
        <p:spPr bwMode="auto">
          <a:xfrm>
            <a:off x="6019800" y="4876800"/>
            <a:ext cx="2619375" cy="1743075"/>
          </a:xfrm>
          <a:prstGeom prst="rect">
            <a:avLst/>
          </a:prstGeom>
          <a:noFill/>
        </p:spPr>
      </p:pic>
    </p:spTree>
    <p:extLst>
      <p:ext uri="{BB962C8B-B14F-4D97-AF65-F5344CB8AC3E}">
        <p14:creationId xmlns:p14="http://schemas.microsoft.com/office/powerpoint/2010/main" val="689964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D068E5D2-60BB-49BF-85E5-6B39006F8C72}" type="slidenum">
              <a:rPr lang="en-US" smtClean="0"/>
              <a:pPr/>
              <a:t>55</a:t>
            </a:fld>
            <a:endParaRPr lang="en-US"/>
          </a:p>
        </p:txBody>
      </p:sp>
      <p:sp>
        <p:nvSpPr>
          <p:cNvPr id="27651" name="Rectangle 2"/>
          <p:cNvSpPr>
            <a:spLocks noGrp="1" noChangeArrowheads="1"/>
          </p:cNvSpPr>
          <p:nvPr>
            <p:ph type="title"/>
          </p:nvPr>
        </p:nvSpPr>
        <p:spPr>
          <a:xfrm>
            <a:off x="152400" y="533400"/>
            <a:ext cx="8839200" cy="685800"/>
          </a:xfrm>
        </p:spPr>
        <p:txBody>
          <a:bodyPr/>
          <a:lstStyle/>
          <a:p>
            <a:r>
              <a:rPr lang="en-US" sz="2800" dirty="0"/>
              <a:t>Prim-</a:t>
            </a:r>
            <a:r>
              <a:rPr lang="en-US" sz="2800" dirty="0" err="1"/>
              <a:t>Jarnik’s</a:t>
            </a:r>
            <a:r>
              <a:rPr lang="en-US" sz="2800" dirty="0"/>
              <a:t> Minimum Spanning Tree Algorithm </a:t>
            </a:r>
          </a:p>
        </p:txBody>
      </p:sp>
      <p:sp>
        <p:nvSpPr>
          <p:cNvPr id="37892" name="Rectangle 3"/>
          <p:cNvSpPr>
            <a:spLocks noGrp="1" noChangeArrowheads="1"/>
          </p:cNvSpPr>
          <p:nvPr>
            <p:ph type="body" idx="1"/>
          </p:nvPr>
        </p:nvSpPr>
        <p:spPr>
          <a:xfrm>
            <a:off x="304800" y="1200150"/>
            <a:ext cx="7924800" cy="4800600"/>
          </a:xfrm>
        </p:spPr>
        <p:txBody>
          <a:bodyPr/>
          <a:lstStyle/>
          <a:p>
            <a:pPr marL="0" indent="0">
              <a:buFont typeface="Monotype Sorts" pitchFamily="2" charset="2"/>
              <a:buNone/>
              <a:defRPr/>
            </a:pPr>
            <a:r>
              <a:rPr lang="en-US" sz="2800" dirty="0" err="1"/>
              <a:t>minimumSpanningTree</a:t>
            </a:r>
            <a:r>
              <a:rPr lang="en-US" sz="2800" dirty="0"/>
              <a:t>() {</a:t>
            </a:r>
          </a:p>
          <a:p>
            <a:pPr marL="0" indent="0">
              <a:buFont typeface="Monotype Sorts" pitchFamily="2" charset="2"/>
              <a:buNone/>
              <a:defRPr/>
            </a:pPr>
            <a:r>
              <a:rPr lang="en-US" sz="2800" dirty="0"/>
              <a:t>  Let V denote the set of vertices in the graph;</a:t>
            </a:r>
          </a:p>
          <a:p>
            <a:pPr marL="0" indent="0">
              <a:buFont typeface="Monotype Sorts" pitchFamily="2" charset="2"/>
              <a:buNone/>
              <a:defRPr/>
            </a:pPr>
            <a:r>
              <a:rPr lang="en-US" sz="2800" dirty="0"/>
              <a:t>  Let T be a set for the vertices in the spanning tree;</a:t>
            </a:r>
          </a:p>
          <a:p>
            <a:pPr marL="0" indent="0">
              <a:buFont typeface="Monotype Sorts" pitchFamily="2" charset="2"/>
              <a:buNone/>
              <a:defRPr/>
            </a:pPr>
            <a:r>
              <a:rPr lang="en-US" sz="2800" dirty="0"/>
              <a:t>  Initially, add the starting vertex to T;</a:t>
            </a:r>
          </a:p>
          <a:p>
            <a:pPr marL="0" indent="0">
              <a:buFont typeface="Monotype Sorts" pitchFamily="2" charset="2"/>
              <a:buNone/>
              <a:defRPr/>
            </a:pPr>
            <a:r>
              <a:rPr lang="en-US" sz="2800" dirty="0"/>
              <a:t>  while (size of T &lt; n) {</a:t>
            </a:r>
          </a:p>
          <a:p>
            <a:pPr marL="0" indent="0">
              <a:buFont typeface="Monotype Sorts" pitchFamily="2" charset="2"/>
              <a:buNone/>
              <a:defRPr/>
            </a:pPr>
            <a:r>
              <a:rPr lang="en-US" sz="2800" dirty="0"/>
              <a:t>    find u in T and v in V – T with the smallest weight on the edge (u, v), </a:t>
            </a:r>
            <a:r>
              <a:rPr lang="en-US" sz="2800" dirty="0">
                <a:solidFill>
                  <a:srgbClr val="FFFF00"/>
                </a:solidFill>
              </a:rPr>
              <a:t>(see on the next page)</a:t>
            </a:r>
          </a:p>
          <a:p>
            <a:pPr marL="0" indent="0">
              <a:buFont typeface="Monotype Sorts" pitchFamily="2" charset="2"/>
              <a:buNone/>
              <a:defRPr/>
            </a:pPr>
            <a:r>
              <a:rPr lang="en-US" sz="2800" dirty="0"/>
              <a:t>    add v to T; </a:t>
            </a:r>
          </a:p>
          <a:p>
            <a:pPr marL="0" indent="0">
              <a:buFont typeface="Monotype Sorts" pitchFamily="2" charset="2"/>
              <a:buNone/>
              <a:defRPr/>
            </a:pPr>
            <a:r>
              <a:rPr lang="en-US" sz="2800" dirty="0"/>
              <a:t>  }</a:t>
            </a:r>
          </a:p>
          <a:p>
            <a:pPr marL="0" indent="0">
              <a:buFont typeface="Monotype Sorts" pitchFamily="2" charset="2"/>
              <a:buNone/>
              <a:defRPr/>
            </a:pPr>
            <a:r>
              <a:rPr lang="en-US" sz="2800" dirty="0"/>
              <a:t>}</a:t>
            </a:r>
            <a:endParaRPr lang="en-US" sz="2000" dirty="0"/>
          </a:p>
        </p:txBody>
      </p:sp>
      <p:sp>
        <p:nvSpPr>
          <p:cNvPr id="27653"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4"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5"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6"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186369" name="Picture 1" descr="C:\Users\Jerry\Desktop\images.jpg"/>
          <p:cNvPicPr>
            <a:picLocks noChangeAspect="1" noChangeArrowheads="1"/>
          </p:cNvPicPr>
          <p:nvPr/>
        </p:nvPicPr>
        <p:blipFill>
          <a:blip r:embed="rId2" cstate="print"/>
          <a:srcRect/>
          <a:stretch>
            <a:fillRect/>
          </a:stretch>
        </p:blipFill>
        <p:spPr bwMode="auto">
          <a:xfrm>
            <a:off x="5383433" y="5257800"/>
            <a:ext cx="2846167" cy="1409700"/>
          </a:xfrm>
          <a:prstGeom prst="rect">
            <a:avLst/>
          </a:prstGeom>
          <a:noFill/>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04800" y="227013"/>
            <a:ext cx="8534400" cy="1143000"/>
          </a:xfrm>
        </p:spPr>
        <p:txBody>
          <a:bodyPr/>
          <a:lstStyle/>
          <a:p>
            <a:r>
              <a:rPr lang="en-US" sz="2800" dirty="0"/>
              <a:t>Prim-</a:t>
            </a:r>
            <a:r>
              <a:rPr lang="en-US" sz="2800" dirty="0" err="1"/>
              <a:t>Jarnik’s</a:t>
            </a:r>
            <a:r>
              <a:rPr lang="en-US" sz="2800" i="1" dirty="0"/>
              <a:t> </a:t>
            </a:r>
            <a:r>
              <a:rPr lang="en-US" sz="2800" dirty="0"/>
              <a:t>Minimum Spanning Tree Algorithm </a:t>
            </a:r>
          </a:p>
        </p:txBody>
      </p:sp>
      <p:sp>
        <p:nvSpPr>
          <p:cNvPr id="6148" name="Rectangle 3"/>
          <p:cNvSpPr>
            <a:spLocks noGrp="1" noChangeArrowheads="1"/>
          </p:cNvSpPr>
          <p:nvPr>
            <p:ph idx="1"/>
          </p:nvPr>
        </p:nvSpPr>
        <p:spPr>
          <a:xfrm>
            <a:off x="533400" y="1295400"/>
            <a:ext cx="7772400" cy="4114800"/>
          </a:xfrm>
        </p:spPr>
        <p:txBody>
          <a:bodyPr/>
          <a:lstStyle/>
          <a:p>
            <a:pPr marL="0" indent="0">
              <a:defRPr/>
            </a:pPr>
            <a:r>
              <a:rPr lang="en-US" sz="2800" dirty="0">
                <a:effectLst/>
              </a:rPr>
              <a:t>The algorithm starts by adding the starting vertex into T</a:t>
            </a:r>
          </a:p>
          <a:p>
            <a:pPr marL="0" indent="0">
              <a:defRPr/>
            </a:pPr>
            <a:r>
              <a:rPr lang="en-US" sz="2800" dirty="0">
                <a:effectLst/>
              </a:rPr>
              <a:t>The algorithm continuously adds an </a:t>
            </a:r>
            <a:r>
              <a:rPr lang="en-US" sz="2800" b="1" u="sng" dirty="0">
                <a:solidFill>
                  <a:srgbClr val="FFFF00"/>
                </a:solidFill>
                <a:effectLst/>
              </a:rPr>
              <a:t>adjacent </a:t>
            </a:r>
            <a:r>
              <a:rPr lang="en-US" sz="2800" dirty="0">
                <a:effectLst/>
              </a:rPr>
              <a:t>vertex (v) from V - T with the smallest weight on the edge </a:t>
            </a:r>
          </a:p>
        </p:txBody>
      </p:sp>
      <p:sp>
        <p:nvSpPr>
          <p:cNvPr id="2053" name="Slide Number Placeholder 4"/>
          <p:cNvSpPr>
            <a:spLocks noGrp="1"/>
          </p:cNvSpPr>
          <p:nvPr>
            <p:ph type="sldNum" sz="quarter" idx="11"/>
          </p:nvPr>
        </p:nvSpPr>
        <p:spPr>
          <a:noFill/>
        </p:spPr>
        <p:txBody>
          <a:bodyPr/>
          <a:lstStyle/>
          <a:p>
            <a:fld id="{183E75CA-9ADF-40C8-B5CD-95B9B66CB274}" type="slidenum">
              <a:rPr lang="en-US" smtClean="0"/>
              <a:pPr/>
              <a:t>56</a:t>
            </a:fld>
            <a:endParaRPr lang="en-US"/>
          </a:p>
        </p:txBody>
      </p:sp>
      <p:sp>
        <p:nvSpPr>
          <p:cNvPr id="2054"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055"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056"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057"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2050" name="Object 9" descr="Recycled paper"/>
          <p:cNvGraphicFramePr>
            <a:graphicFrameLocks noChangeAspect="1"/>
          </p:cNvGraphicFramePr>
          <p:nvPr>
            <p:extLst>
              <p:ext uri="{D42A27DB-BD31-4B8C-83A1-F6EECF244321}">
                <p14:modId xmlns:p14="http://schemas.microsoft.com/office/powerpoint/2010/main" val="1915747315"/>
              </p:ext>
            </p:extLst>
          </p:nvPr>
        </p:nvGraphicFramePr>
        <p:xfrm>
          <a:off x="1295400" y="3733800"/>
          <a:ext cx="6333203" cy="2907268"/>
        </p:xfrm>
        <a:graphic>
          <a:graphicData uri="http://schemas.openxmlformats.org/presentationml/2006/ole">
            <mc:AlternateContent xmlns:mc="http://schemas.openxmlformats.org/markup-compatibility/2006">
              <mc:Choice xmlns:v="urn:schemas-microsoft-com:vml" Requires="v">
                <p:oleObj spid="_x0000_s42117" name="Picture" r:id="rId3" imgW="4432300" imgH="2032000" progId="Word.Picture.8">
                  <p:embed/>
                </p:oleObj>
              </mc:Choice>
              <mc:Fallback>
                <p:oleObj name="Picture" r:id="rId3" imgW="4432300" imgH="2032000" progId="Word.Picture.8">
                  <p:embed/>
                  <p:pic>
                    <p:nvPicPr>
                      <p:cNvPr id="0" name="Picture 94"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33800"/>
                        <a:ext cx="6333203" cy="290726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26294F4-0A86-472D-B83A-F5A4C35D2E3D}" type="datetime1">
              <a:rPr lang="en-US"/>
              <a:pPr/>
              <a:t>11/18/2017</a:t>
            </a:fld>
            <a:endParaRPr lang="en-US"/>
          </a:p>
        </p:txBody>
      </p:sp>
      <p:sp>
        <p:nvSpPr>
          <p:cNvPr id="6" name="Slide Number Placeholder 5"/>
          <p:cNvSpPr>
            <a:spLocks noGrp="1"/>
          </p:cNvSpPr>
          <p:nvPr>
            <p:ph type="sldNum" sz="quarter" idx="12"/>
          </p:nvPr>
        </p:nvSpPr>
        <p:spPr/>
        <p:txBody>
          <a:bodyPr/>
          <a:lstStyle/>
          <a:p>
            <a:fld id="{5B0BD4F1-8600-42AA-8231-13DAAC49B732}" type="slidenum">
              <a:rPr lang="en-US"/>
              <a:pPr/>
              <a:t>57</a:t>
            </a:fld>
            <a:endParaRPr lang="en-US"/>
          </a:p>
        </p:txBody>
      </p:sp>
      <p:sp>
        <p:nvSpPr>
          <p:cNvPr id="1716226" name="Rectangle 2"/>
          <p:cNvSpPr>
            <a:spLocks noGrp="1" noChangeArrowheads="1"/>
          </p:cNvSpPr>
          <p:nvPr>
            <p:ph type="title"/>
          </p:nvPr>
        </p:nvSpPr>
        <p:spPr>
          <a:xfrm>
            <a:off x="457200" y="277813"/>
            <a:ext cx="8229600" cy="963612"/>
          </a:xfrm>
        </p:spPr>
        <p:txBody>
          <a:bodyPr/>
          <a:lstStyle/>
          <a:p>
            <a:r>
              <a:rPr lang="en-US" dirty="0"/>
              <a:t>Prim-</a:t>
            </a:r>
            <a:r>
              <a:rPr lang="en-US" dirty="0" err="1"/>
              <a:t>Jarnik’s</a:t>
            </a:r>
            <a:r>
              <a:rPr lang="en-US" dirty="0"/>
              <a:t> Algorithm</a:t>
            </a:r>
          </a:p>
        </p:txBody>
      </p:sp>
      <p:sp>
        <p:nvSpPr>
          <p:cNvPr id="1716228" name="Text Box 4"/>
          <p:cNvSpPr txBox="1">
            <a:spLocks noChangeArrowheads="1"/>
          </p:cNvSpPr>
          <p:nvPr/>
        </p:nvSpPr>
        <p:spPr bwMode="auto">
          <a:xfrm>
            <a:off x="1676400" y="1143000"/>
            <a:ext cx="5029200" cy="5632311"/>
          </a:xfrm>
          <a:prstGeom prst="rect">
            <a:avLst/>
          </a:prstGeom>
          <a:solidFill>
            <a:srgbClr val="000000"/>
          </a:solidFill>
          <a:ln w="38100">
            <a:solidFill>
              <a:srgbClr val="EF0129"/>
            </a:solidFill>
            <a:miter lim="800000"/>
            <a:headEnd/>
            <a:tailEnd/>
          </a:ln>
          <a:effectLst/>
        </p:spPr>
        <p:txBody>
          <a:bodyPr wrap="square">
            <a:spAutoFit/>
          </a:bodyPr>
          <a:lstStyle/>
          <a:p>
            <a:pPr defTabSz="228600" eaLnBrk="1" hangingPunct="1">
              <a:lnSpc>
                <a:spcPct val="90000"/>
              </a:lnSpc>
              <a:buClr>
                <a:schemeClr val="hlink"/>
              </a:buClr>
              <a:buSzPct val="110000"/>
              <a:buFont typeface="Wingdings" pitchFamily="2" charset="2"/>
              <a:buNone/>
            </a:pPr>
            <a:r>
              <a:rPr lang="en-US" sz="2000" b="1" dirty="0">
                <a:solidFill>
                  <a:srgbClr val="FFFF00"/>
                </a:solidFill>
                <a:latin typeface="Times New Roman" pitchFamily="18" charset="0"/>
              </a:rPr>
              <a:t>Algorithm</a:t>
            </a:r>
            <a:r>
              <a:rPr lang="en-US" sz="2000" dirty="0">
                <a:solidFill>
                  <a:srgbClr val="FFFF00"/>
                </a:solidFill>
                <a:latin typeface="Times New Roman" pitchFamily="18" charset="0"/>
              </a:rPr>
              <a:t> </a:t>
            </a:r>
            <a:r>
              <a:rPr lang="en-US" sz="2000" b="1" i="1" dirty="0" err="1">
                <a:solidFill>
                  <a:srgbClr val="FFFF00"/>
                </a:solidFill>
                <a:latin typeface="Times New Roman" pitchFamily="18" charset="0"/>
              </a:rPr>
              <a:t>PrimJarnikMST</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G</a:t>
            </a:r>
            <a:r>
              <a:rPr lang="en-US" sz="2000" dirty="0">
                <a:solidFill>
                  <a:srgbClr val="FFFF00"/>
                </a:solidFill>
                <a:latin typeface="Times New Roman" pitchFamily="18" charset="0"/>
              </a:rPr>
              <a:t>)</a:t>
            </a:r>
          </a:p>
          <a:p>
            <a:pPr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Q </a:t>
            </a:r>
            <a:r>
              <a:rPr lang="en-US" sz="2000" dirty="0">
                <a:solidFill>
                  <a:srgbClr val="FFFF00"/>
                </a:solidFill>
                <a:latin typeface="Times New Roman" pitchFamily="18" charset="0"/>
                <a:sym typeface="Symbol" pitchFamily="18" charset="2"/>
              </a:rPr>
              <a:t></a:t>
            </a:r>
            <a:r>
              <a:rPr lang="en-US" sz="2000" b="1" i="1" dirty="0">
                <a:solidFill>
                  <a:srgbClr val="FFFF00"/>
                </a:solidFill>
                <a:latin typeface="Times New Roman" pitchFamily="18" charset="0"/>
                <a:sym typeface="Symbol" pitchFamily="18" charset="2"/>
              </a:rPr>
              <a:t> </a:t>
            </a:r>
            <a:r>
              <a:rPr lang="en-US" sz="2000" dirty="0">
                <a:solidFill>
                  <a:srgbClr val="FFFF00"/>
                </a:solidFill>
                <a:latin typeface="Times New Roman" pitchFamily="18" charset="0"/>
                <a:sym typeface="Symbol" pitchFamily="18" charset="2"/>
              </a:rPr>
              <a:t>new heap-based priority queue</a:t>
            </a:r>
          </a:p>
          <a:p>
            <a:pPr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sym typeface="Symbol" pitchFamily="18" charset="2"/>
              </a:rPr>
              <a:t>	</a:t>
            </a:r>
            <a:r>
              <a:rPr lang="en-US" sz="2000" b="1" i="1" dirty="0">
                <a:solidFill>
                  <a:srgbClr val="FFFF00"/>
                </a:solidFill>
                <a:latin typeface="Times New Roman" pitchFamily="18" charset="0"/>
              </a:rPr>
              <a:t>s </a:t>
            </a:r>
            <a:r>
              <a:rPr lang="en-US" sz="2000" dirty="0">
                <a:solidFill>
                  <a:srgbClr val="FFFF00"/>
                </a:solidFill>
                <a:latin typeface="Times New Roman" pitchFamily="18" charset="0"/>
                <a:sym typeface="Symbol" pitchFamily="18" charset="2"/>
              </a:rPr>
              <a:t></a:t>
            </a:r>
            <a:r>
              <a:rPr lang="en-US" sz="2000" b="1" i="1" dirty="0">
                <a:solidFill>
                  <a:srgbClr val="FFFF00"/>
                </a:solidFill>
                <a:latin typeface="Times New Roman" pitchFamily="18" charset="0"/>
                <a:sym typeface="Symbol" pitchFamily="18" charset="2"/>
              </a:rPr>
              <a:t> </a:t>
            </a:r>
            <a:r>
              <a:rPr lang="en-US" sz="2000" dirty="0">
                <a:solidFill>
                  <a:srgbClr val="FFFF00"/>
                </a:solidFill>
                <a:latin typeface="Times New Roman" pitchFamily="18" charset="0"/>
                <a:sym typeface="Symbol" pitchFamily="18" charset="2"/>
              </a:rPr>
              <a:t>a vertex of </a:t>
            </a:r>
            <a:r>
              <a:rPr lang="en-US" sz="2000" b="1" i="1" dirty="0">
                <a:solidFill>
                  <a:srgbClr val="FFFF00"/>
                </a:solidFill>
                <a:latin typeface="Times New Roman" pitchFamily="18" charset="0"/>
              </a:rPr>
              <a:t>G</a:t>
            </a:r>
            <a:endParaRPr lang="en-US" sz="2000" dirty="0">
              <a:solidFill>
                <a:srgbClr val="FFFF00"/>
              </a:solidFill>
              <a:latin typeface="Times New Roman" pitchFamily="18" charset="0"/>
              <a:sym typeface="Symbol" pitchFamily="18" charset="2"/>
            </a:endParaRPr>
          </a:p>
          <a:p>
            <a:pPr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dirty="0">
                <a:solidFill>
                  <a:srgbClr val="FFFF00"/>
                </a:solidFill>
                <a:latin typeface="Times New Roman" pitchFamily="18" charset="0"/>
              </a:rPr>
              <a:t>for all </a:t>
            </a: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v </a:t>
            </a:r>
            <a:r>
              <a:rPr lang="en-US" sz="2000" dirty="0">
                <a:solidFill>
                  <a:srgbClr val="FFFF00"/>
                </a:solidFill>
                <a:latin typeface="Symbol" pitchFamily="18" charset="2"/>
                <a:sym typeface="Symbol" pitchFamily="18" charset="2"/>
              </a:rPr>
              <a:t></a:t>
            </a:r>
            <a:r>
              <a:rPr lang="en-US" sz="2000" b="1" i="1" dirty="0">
                <a:solidFill>
                  <a:srgbClr val="FFFF00"/>
                </a:solidFill>
                <a:latin typeface="Times New Roman" pitchFamily="18" charset="0"/>
              </a:rPr>
              <a:t> </a:t>
            </a:r>
            <a:r>
              <a:rPr lang="en-US" sz="2000" b="1" i="1" dirty="0" err="1">
                <a:solidFill>
                  <a:srgbClr val="FFFF00"/>
                </a:solidFill>
                <a:latin typeface="Times New Roman" pitchFamily="18" charset="0"/>
              </a:rPr>
              <a:t>G.vertices</a:t>
            </a:r>
            <a:r>
              <a:rPr lang="en-US" sz="2000" dirty="0">
                <a:solidFill>
                  <a:srgbClr val="FFFF00"/>
                </a:solidFill>
                <a:latin typeface="Times New Roman" pitchFamily="18" charset="0"/>
              </a:rPr>
              <a:t>()</a:t>
            </a:r>
          </a:p>
          <a:p>
            <a:pPr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dirty="0">
                <a:solidFill>
                  <a:srgbClr val="FFFF00"/>
                </a:solidFill>
                <a:latin typeface="Times New Roman" pitchFamily="18" charset="0"/>
              </a:rPr>
              <a:t>if</a:t>
            </a: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v</a:t>
            </a:r>
            <a:r>
              <a:rPr lang="en-US" sz="2000" dirty="0">
                <a:solidFill>
                  <a:srgbClr val="FFFF00"/>
                </a:solidFill>
                <a:latin typeface="Times New Roman" pitchFamily="18" charset="0"/>
              </a:rPr>
              <a:t> </a:t>
            </a:r>
            <a:r>
              <a:rPr lang="en-US" sz="2000" dirty="0">
                <a:solidFill>
                  <a:srgbClr val="FFFF00"/>
                </a:solidFill>
                <a:latin typeface="Symbol" pitchFamily="18" charset="2"/>
                <a:sym typeface="Symbol" pitchFamily="18" charset="2"/>
              </a:rPr>
              <a:t>= </a:t>
            </a:r>
            <a:r>
              <a:rPr lang="en-US" sz="2000" b="1" i="1" dirty="0">
                <a:solidFill>
                  <a:srgbClr val="FFFF00"/>
                </a:solidFill>
                <a:latin typeface="Times New Roman" pitchFamily="18" charset="0"/>
              </a:rPr>
              <a:t>s</a:t>
            </a:r>
            <a:endParaRPr lang="en-US" sz="2000" dirty="0">
              <a:solidFill>
                <a:srgbClr val="FFFF00"/>
              </a:solidFill>
              <a:latin typeface="Times New Roman" pitchFamily="18" charset="0"/>
            </a:endParaRPr>
          </a:p>
          <a:p>
            <a:pPr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i="1" dirty="0" err="1">
                <a:solidFill>
                  <a:srgbClr val="FFFF00"/>
                </a:solidFill>
                <a:latin typeface="Times New Roman" pitchFamily="18" charset="0"/>
              </a:rPr>
              <a:t>setDistance</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v, </a:t>
            </a:r>
            <a:r>
              <a:rPr lang="en-US" sz="2000" dirty="0">
                <a:solidFill>
                  <a:srgbClr val="FFFF00"/>
                </a:solidFill>
                <a:latin typeface="Times New Roman" pitchFamily="18" charset="0"/>
                <a:sym typeface="Symbol" pitchFamily="18" charset="2"/>
              </a:rPr>
              <a:t>0</a:t>
            </a:r>
            <a:r>
              <a:rPr lang="en-US" sz="2000" dirty="0">
                <a:solidFill>
                  <a:srgbClr val="FFFF00"/>
                </a:solidFill>
                <a:latin typeface="Times New Roman" pitchFamily="18" charset="0"/>
              </a:rPr>
              <a:t>)</a:t>
            </a:r>
          </a:p>
          <a:p>
            <a:pPr defTabSz="228600" eaLnBrk="1" hangingPunct="1">
              <a:lnSpc>
                <a:spcPct val="90000"/>
              </a:lnSpc>
              <a:buClr>
                <a:schemeClr val="hlink"/>
              </a:buClr>
              <a:buSzPct val="110000"/>
              <a:buFont typeface="Wingdings" pitchFamily="2" charset="2"/>
              <a:buNone/>
            </a:pPr>
            <a:r>
              <a:rPr lang="en-US" sz="2000" b="1" i="1" dirty="0">
                <a:solidFill>
                  <a:srgbClr val="FFFF00"/>
                </a:solidFill>
                <a:latin typeface="Times New Roman" pitchFamily="18" charset="0"/>
              </a:rPr>
              <a:t>		</a:t>
            </a:r>
            <a:r>
              <a:rPr lang="en-US" sz="2000" b="1" dirty="0">
                <a:solidFill>
                  <a:srgbClr val="FFFF00"/>
                </a:solidFill>
                <a:latin typeface="Times New Roman" pitchFamily="18" charset="0"/>
              </a:rPr>
              <a:t>else</a:t>
            </a:r>
            <a:r>
              <a:rPr lang="en-US" sz="2000" b="1" i="1" dirty="0">
                <a:solidFill>
                  <a:srgbClr val="FFFF00"/>
                </a:solidFill>
                <a:latin typeface="Times New Roman" pitchFamily="18" charset="0"/>
              </a:rPr>
              <a:t> </a:t>
            </a:r>
          </a:p>
          <a:p>
            <a:pPr defTabSz="228600" eaLnBrk="1" hangingPunct="1">
              <a:lnSpc>
                <a:spcPct val="90000"/>
              </a:lnSpc>
              <a:buClr>
                <a:schemeClr val="hlink"/>
              </a:buClr>
              <a:buSzPct val="110000"/>
              <a:buFont typeface="Wingdings" pitchFamily="2" charset="2"/>
              <a:buNone/>
            </a:pPr>
            <a:r>
              <a:rPr lang="en-US" sz="2000" b="1" i="1" dirty="0">
                <a:solidFill>
                  <a:srgbClr val="FFFF00"/>
                </a:solidFill>
                <a:latin typeface="Times New Roman" pitchFamily="18" charset="0"/>
              </a:rPr>
              <a:t>			</a:t>
            </a:r>
            <a:r>
              <a:rPr lang="en-US" sz="2000" b="1" i="1" dirty="0" err="1">
                <a:solidFill>
                  <a:srgbClr val="FFFF00"/>
                </a:solidFill>
                <a:latin typeface="Times New Roman" pitchFamily="18" charset="0"/>
              </a:rPr>
              <a:t>setDistance</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v, </a:t>
            </a:r>
            <a:r>
              <a:rPr lang="en-US" sz="2000" b="1" dirty="0">
                <a:solidFill>
                  <a:srgbClr val="FFFF00"/>
                </a:solidFill>
                <a:latin typeface="Times New Roman" pitchFamily="18" charset="0"/>
                <a:sym typeface="Symbol" pitchFamily="18" charset="2"/>
              </a:rPr>
              <a:t></a:t>
            </a:r>
            <a:r>
              <a:rPr lang="en-US" sz="2000" dirty="0">
                <a:solidFill>
                  <a:srgbClr val="FFFF00"/>
                </a:solidFill>
                <a:latin typeface="Times New Roman" pitchFamily="18" charset="0"/>
              </a:rPr>
              <a:t>)</a:t>
            </a:r>
            <a:endParaRPr lang="en-US" sz="2000" b="1" i="1" dirty="0">
              <a:solidFill>
                <a:srgbClr val="FFFF00"/>
              </a:solidFill>
              <a:latin typeface="Times New Roman" pitchFamily="18" charset="0"/>
            </a:endParaRPr>
          </a:p>
          <a:p>
            <a:pPr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i="1" dirty="0" err="1">
                <a:solidFill>
                  <a:srgbClr val="FFFF00"/>
                </a:solidFill>
                <a:latin typeface="Times New Roman" pitchFamily="18" charset="0"/>
              </a:rPr>
              <a:t>setParent</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v, </a:t>
            </a:r>
            <a:r>
              <a:rPr lang="en-US" sz="2000" b="1" dirty="0">
                <a:solidFill>
                  <a:srgbClr val="FFFF00"/>
                </a:solidFill>
                <a:latin typeface="Times New Roman" pitchFamily="18" charset="0"/>
                <a:sym typeface="Symbol" pitchFamily="18" charset="2"/>
              </a:rPr>
              <a:t></a:t>
            </a:r>
            <a:r>
              <a:rPr lang="en-US" sz="2000" dirty="0">
                <a:solidFill>
                  <a:srgbClr val="FFFF00"/>
                </a:solidFill>
                <a:latin typeface="Times New Roman" pitchFamily="18" charset="0"/>
              </a:rPr>
              <a:t>)</a:t>
            </a:r>
            <a:endParaRPr lang="en-US" sz="2000" b="1" i="1" dirty="0">
              <a:solidFill>
                <a:srgbClr val="FFFF00"/>
              </a:solidFill>
              <a:latin typeface="Times New Roman" pitchFamily="18" charset="0"/>
            </a:endParaRPr>
          </a:p>
          <a:p>
            <a:pPr defTabSz="228600" eaLnBrk="1" hangingPunct="1">
              <a:lnSpc>
                <a:spcPct val="90000"/>
              </a:lnSpc>
              <a:buClr>
                <a:schemeClr val="hlink"/>
              </a:buClr>
              <a:buSzPct val="110000"/>
              <a:buFont typeface="Wingdings" pitchFamily="2" charset="2"/>
              <a:buNone/>
            </a:pPr>
            <a:r>
              <a:rPr lang="en-US" sz="2000" b="1" i="1" dirty="0">
                <a:solidFill>
                  <a:srgbClr val="FFFF00"/>
                </a:solidFill>
                <a:latin typeface="Times New Roman" pitchFamily="18" charset="0"/>
              </a:rPr>
              <a:t>		l </a:t>
            </a:r>
            <a:r>
              <a:rPr lang="en-US" sz="2000" dirty="0">
                <a:solidFill>
                  <a:srgbClr val="FFFF00"/>
                </a:solidFill>
                <a:latin typeface="Times New Roman" pitchFamily="18" charset="0"/>
                <a:sym typeface="Symbol" pitchFamily="18" charset="2"/>
              </a:rPr>
              <a:t></a:t>
            </a:r>
            <a:r>
              <a:rPr lang="en-US" sz="2000" b="1" i="1" dirty="0">
                <a:solidFill>
                  <a:srgbClr val="FFFF00"/>
                </a:solidFill>
                <a:latin typeface="Times New Roman" pitchFamily="18" charset="0"/>
              </a:rPr>
              <a:t> </a:t>
            </a:r>
            <a:r>
              <a:rPr lang="en-US" sz="2000" b="1" i="1" dirty="0" err="1">
                <a:solidFill>
                  <a:srgbClr val="FFFF00"/>
                </a:solidFill>
                <a:latin typeface="Times New Roman" pitchFamily="18" charset="0"/>
              </a:rPr>
              <a:t>Q.insert</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getDistance</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v</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a:t>
            </a: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v</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b="1" i="1" dirty="0">
                <a:solidFill>
                  <a:srgbClr val="FFFF00"/>
                </a:solidFill>
                <a:latin typeface="Times New Roman" pitchFamily="18" charset="0"/>
              </a:rPr>
              <a:t>	</a:t>
            </a:r>
            <a:r>
              <a:rPr lang="en-US" sz="2000" b="1" i="1" dirty="0" err="1">
                <a:solidFill>
                  <a:srgbClr val="FFFF00"/>
                </a:solidFill>
                <a:latin typeface="Times New Roman" pitchFamily="18" charset="0"/>
              </a:rPr>
              <a:t>setLocator</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v,l</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b="1" dirty="0">
                <a:solidFill>
                  <a:srgbClr val="FFFF00"/>
                </a:solidFill>
                <a:latin typeface="Times New Roman" pitchFamily="18" charset="0"/>
              </a:rPr>
              <a:t>while </a:t>
            </a:r>
            <a:r>
              <a:rPr lang="en-US" sz="2000" dirty="0">
                <a:solidFill>
                  <a:srgbClr val="FFFF00"/>
                </a:solidFill>
                <a:latin typeface="Times New Roman" pitchFamily="18" charset="0"/>
              </a:rPr>
              <a:t> </a:t>
            </a:r>
            <a:r>
              <a:rPr lang="en-US" sz="2000" dirty="0">
                <a:solidFill>
                  <a:srgbClr val="FFFF00"/>
                </a:solidFill>
                <a:latin typeface="Symbol" pitchFamily="18" charset="2"/>
                <a:sym typeface="Symbol" pitchFamily="18" charset="2"/>
              </a:rPr>
              <a:t></a:t>
            </a:r>
            <a:r>
              <a:rPr lang="en-US" sz="2000" b="1" i="1" dirty="0" err="1">
                <a:solidFill>
                  <a:srgbClr val="FFFF00"/>
                </a:solidFill>
                <a:latin typeface="Times New Roman" pitchFamily="18" charset="0"/>
              </a:rPr>
              <a:t>Q.isEmpty</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b="1" i="1" dirty="0">
                <a:solidFill>
                  <a:srgbClr val="FFFF00"/>
                </a:solidFill>
                <a:latin typeface="Times New Roman" pitchFamily="18" charset="0"/>
              </a:rPr>
              <a:t>	u </a:t>
            </a:r>
            <a:r>
              <a:rPr lang="en-US" sz="2000" dirty="0">
                <a:solidFill>
                  <a:srgbClr val="FFFF00"/>
                </a:solidFill>
                <a:latin typeface="Times New Roman" pitchFamily="18" charset="0"/>
                <a:sym typeface="Symbol" pitchFamily="18" charset="2"/>
              </a:rPr>
              <a:t></a:t>
            </a:r>
            <a:r>
              <a:rPr lang="en-US" sz="2000" b="1" i="1" dirty="0">
                <a:solidFill>
                  <a:srgbClr val="FFFF00"/>
                </a:solidFill>
                <a:latin typeface="Times New Roman" pitchFamily="18" charset="0"/>
                <a:sym typeface="Symbol" pitchFamily="18" charset="2"/>
              </a:rPr>
              <a:t> </a:t>
            </a:r>
            <a:r>
              <a:rPr lang="en-US" sz="2000" b="1" i="1" dirty="0" err="1">
                <a:solidFill>
                  <a:srgbClr val="FFFF00"/>
                </a:solidFill>
                <a:latin typeface="Times New Roman" pitchFamily="18" charset="0"/>
              </a:rPr>
              <a:t>Q.removeMin</a:t>
            </a:r>
            <a:r>
              <a:rPr lang="en-US" sz="2000" dirty="0">
                <a:solidFill>
                  <a:srgbClr val="FFFF00"/>
                </a:solidFill>
                <a:latin typeface="Times New Roman" pitchFamily="18" charset="0"/>
              </a:rPr>
              <a:t>()</a:t>
            </a:r>
            <a:r>
              <a:rPr lang="en-US" sz="2000" b="1" dirty="0">
                <a:solidFill>
                  <a:srgbClr val="FFFF00"/>
                </a:solidFill>
                <a:latin typeface="Times New Roman" pitchFamily="18" charset="0"/>
              </a:rPr>
              <a:t> </a:t>
            </a:r>
          </a:p>
          <a:p>
            <a:pPr marL="228600" lvl="1"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sym typeface="Symbol" pitchFamily="18" charset="2"/>
              </a:rPr>
              <a:t>	</a:t>
            </a:r>
            <a:r>
              <a:rPr lang="en-US" sz="2000" b="1" dirty="0">
                <a:solidFill>
                  <a:srgbClr val="FFFF00"/>
                </a:solidFill>
                <a:latin typeface="Times New Roman" pitchFamily="18" charset="0"/>
              </a:rPr>
              <a:t>for all </a:t>
            </a: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e </a:t>
            </a:r>
            <a:r>
              <a:rPr lang="en-US" sz="2000" dirty="0">
                <a:solidFill>
                  <a:srgbClr val="FFFF00"/>
                </a:solidFill>
                <a:latin typeface="Symbol" pitchFamily="18" charset="2"/>
                <a:sym typeface="Symbol" pitchFamily="18" charset="2"/>
              </a:rPr>
              <a:t></a:t>
            </a:r>
            <a:r>
              <a:rPr lang="en-US" sz="2000" b="1" i="1" dirty="0">
                <a:solidFill>
                  <a:srgbClr val="FFFF00"/>
                </a:solidFill>
                <a:latin typeface="Times New Roman" pitchFamily="18" charset="0"/>
              </a:rPr>
              <a:t> </a:t>
            </a:r>
            <a:r>
              <a:rPr lang="en-US" sz="2000" b="1" i="1" dirty="0" err="1">
                <a:solidFill>
                  <a:srgbClr val="FFFF00"/>
                </a:solidFill>
                <a:latin typeface="Times New Roman" pitchFamily="18" charset="0"/>
              </a:rPr>
              <a:t>G.incidentEdges</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u</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z </a:t>
            </a:r>
            <a:r>
              <a:rPr lang="en-US" sz="2000" dirty="0">
                <a:solidFill>
                  <a:srgbClr val="FFFF00"/>
                </a:solidFill>
                <a:latin typeface="Times New Roman" pitchFamily="18" charset="0"/>
                <a:sym typeface="Symbol" pitchFamily="18" charset="2"/>
              </a:rPr>
              <a:t> </a:t>
            </a:r>
            <a:r>
              <a:rPr lang="en-US" sz="2000" b="1" i="1" dirty="0" err="1">
                <a:solidFill>
                  <a:srgbClr val="FFFF00"/>
                </a:solidFill>
                <a:latin typeface="Times New Roman" pitchFamily="18" charset="0"/>
              </a:rPr>
              <a:t>G.opposite</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u,e</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b="1" i="1" dirty="0">
                <a:solidFill>
                  <a:srgbClr val="FFFF00"/>
                </a:solidFill>
                <a:latin typeface="Times New Roman" pitchFamily="18" charset="0"/>
              </a:rPr>
              <a:t>		r </a:t>
            </a:r>
            <a:r>
              <a:rPr lang="en-US" sz="2000" dirty="0">
                <a:solidFill>
                  <a:srgbClr val="FFFF00"/>
                </a:solidFill>
                <a:latin typeface="Times New Roman" pitchFamily="18" charset="0"/>
                <a:sym typeface="Symbol" pitchFamily="18" charset="2"/>
              </a:rPr>
              <a:t> </a:t>
            </a:r>
            <a:r>
              <a:rPr lang="en-US" sz="2000" b="1" i="1" dirty="0">
                <a:solidFill>
                  <a:srgbClr val="FFFF00"/>
                </a:solidFill>
                <a:latin typeface="Times New Roman" pitchFamily="18" charset="0"/>
              </a:rPr>
              <a:t>weight</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e</a:t>
            </a:r>
            <a:r>
              <a:rPr lang="en-US" sz="2000" dirty="0">
                <a:solidFill>
                  <a:srgbClr val="FFFF00"/>
                </a:solidFill>
                <a:latin typeface="Times New Roman" pitchFamily="18" charset="0"/>
              </a:rPr>
              <a:t>)</a:t>
            </a:r>
            <a:endParaRPr lang="en-US" sz="2000" b="1" dirty="0">
              <a:solidFill>
                <a:srgbClr val="FFFF00"/>
              </a:solidFill>
              <a:latin typeface="Times New Roman" pitchFamily="18" charset="0"/>
            </a:endParaRPr>
          </a:p>
          <a:p>
            <a:pPr marL="228600" lvl="1" defTabSz="228600" eaLnBrk="1" hangingPunct="1">
              <a:lnSpc>
                <a:spcPct val="90000"/>
              </a:lnSpc>
              <a:buClr>
                <a:schemeClr val="hlink"/>
              </a:buClr>
              <a:buSzPct val="110000"/>
              <a:buFont typeface="Wingdings" pitchFamily="2" charset="2"/>
              <a:buNone/>
            </a:pPr>
            <a:r>
              <a:rPr lang="en-US" sz="2000" b="1" dirty="0">
                <a:solidFill>
                  <a:srgbClr val="FFFF00"/>
                </a:solidFill>
                <a:latin typeface="Times New Roman" pitchFamily="18" charset="0"/>
              </a:rPr>
              <a:t>		if</a:t>
            </a:r>
            <a:r>
              <a:rPr lang="en-US" sz="2000" dirty="0">
                <a:solidFill>
                  <a:srgbClr val="FFFF00"/>
                </a:solidFill>
                <a:latin typeface="Times New Roman" pitchFamily="18" charset="0"/>
              </a:rPr>
              <a:t>  </a:t>
            </a:r>
            <a:r>
              <a:rPr lang="en-US" sz="2000" b="1" i="1" dirty="0">
                <a:solidFill>
                  <a:srgbClr val="FFFF00"/>
                </a:solidFill>
                <a:latin typeface="Times New Roman" pitchFamily="18" charset="0"/>
              </a:rPr>
              <a:t>r</a:t>
            </a:r>
            <a:r>
              <a:rPr lang="en-US" sz="2000" dirty="0">
                <a:solidFill>
                  <a:srgbClr val="FFFF00"/>
                </a:solidFill>
                <a:latin typeface="Times New Roman" pitchFamily="18" charset="0"/>
              </a:rPr>
              <a:t> </a:t>
            </a:r>
            <a:r>
              <a:rPr lang="en-US" sz="2000" dirty="0">
                <a:solidFill>
                  <a:srgbClr val="FFFF00"/>
                </a:solidFill>
                <a:latin typeface="Symbol" pitchFamily="18" charset="2"/>
                <a:sym typeface="Symbol" pitchFamily="18" charset="2"/>
              </a:rPr>
              <a:t>&lt; </a:t>
            </a:r>
            <a:r>
              <a:rPr lang="en-US" sz="2000" b="1" i="1" dirty="0" err="1">
                <a:solidFill>
                  <a:srgbClr val="FFFF00"/>
                </a:solidFill>
                <a:latin typeface="Times New Roman" pitchFamily="18" charset="0"/>
              </a:rPr>
              <a:t>getDistance</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z</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i="1" dirty="0" err="1">
                <a:solidFill>
                  <a:srgbClr val="FFFF00"/>
                </a:solidFill>
                <a:latin typeface="Times New Roman" pitchFamily="18" charset="0"/>
              </a:rPr>
              <a:t>setDistance</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z,r</a:t>
            </a:r>
            <a:r>
              <a:rPr lang="en-US" sz="2000" dirty="0">
                <a:solidFill>
                  <a:srgbClr val="FFFF00"/>
                </a:solidFill>
                <a:latin typeface="Times New Roman" pitchFamily="18" charset="0"/>
              </a:rPr>
              <a:t>)</a:t>
            </a:r>
          </a:p>
          <a:p>
            <a:pPr marL="228600" lvl="1" defTabSz="228600" eaLnBrk="1" hangingPunct="1">
              <a:lnSpc>
                <a:spcPct val="90000"/>
              </a:lnSpc>
              <a:buClr>
                <a:schemeClr val="hlink"/>
              </a:buClr>
              <a:buSzPct val="110000"/>
              <a:buFont typeface="Wingdings" pitchFamily="2" charset="2"/>
              <a:buNone/>
            </a:pPr>
            <a:r>
              <a:rPr lang="en-US" sz="2000" dirty="0">
                <a:solidFill>
                  <a:srgbClr val="FFFF00"/>
                </a:solidFill>
                <a:latin typeface="Times New Roman" pitchFamily="18" charset="0"/>
              </a:rPr>
              <a:t>			</a:t>
            </a:r>
            <a:r>
              <a:rPr lang="en-US" sz="2000" b="1" i="1" dirty="0" err="1">
                <a:solidFill>
                  <a:srgbClr val="FFFF00"/>
                </a:solidFill>
                <a:latin typeface="Times New Roman" pitchFamily="18" charset="0"/>
              </a:rPr>
              <a:t>setParent</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z,e</a:t>
            </a:r>
            <a:r>
              <a:rPr lang="en-US" sz="2000" dirty="0">
                <a:solidFill>
                  <a:srgbClr val="FFFF00"/>
                </a:solidFill>
                <a:latin typeface="Times New Roman" pitchFamily="18" charset="0"/>
              </a:rPr>
              <a:t>)</a:t>
            </a:r>
            <a:br>
              <a:rPr lang="en-US" sz="2000" dirty="0">
                <a:solidFill>
                  <a:srgbClr val="FFFF00"/>
                </a:solidFill>
                <a:latin typeface="Times New Roman" pitchFamily="18" charset="0"/>
                <a:sym typeface="Symbol" pitchFamily="18" charset="2"/>
              </a:rPr>
            </a:br>
            <a:r>
              <a:rPr lang="en-US" sz="2000" dirty="0">
                <a:solidFill>
                  <a:srgbClr val="FFFF00"/>
                </a:solidFill>
                <a:latin typeface="Times New Roman" pitchFamily="18" charset="0"/>
                <a:sym typeface="Symbol" pitchFamily="18" charset="2"/>
              </a:rPr>
              <a:t> 			</a:t>
            </a:r>
            <a:r>
              <a:rPr lang="en-US" sz="2000" b="1" i="1" dirty="0" err="1">
                <a:solidFill>
                  <a:srgbClr val="FFFF00"/>
                </a:solidFill>
                <a:latin typeface="Times New Roman" pitchFamily="18" charset="0"/>
              </a:rPr>
              <a:t>Q.replaceKey</a:t>
            </a:r>
            <a:r>
              <a:rPr lang="en-US" sz="2000" dirty="0">
                <a:solidFill>
                  <a:srgbClr val="FFFF00"/>
                </a:solidFill>
                <a:latin typeface="Times New Roman" pitchFamily="18" charset="0"/>
              </a:rPr>
              <a:t>(</a:t>
            </a:r>
            <a:r>
              <a:rPr lang="en-US" sz="2000" b="1" i="1" dirty="0" err="1">
                <a:solidFill>
                  <a:srgbClr val="FFFF00"/>
                </a:solidFill>
                <a:latin typeface="Times New Roman" pitchFamily="18" charset="0"/>
              </a:rPr>
              <a:t>getLocator</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z</a:t>
            </a:r>
            <a:r>
              <a:rPr lang="en-US" sz="2000" dirty="0">
                <a:solidFill>
                  <a:srgbClr val="FFFF00"/>
                </a:solidFill>
                <a:latin typeface="Times New Roman" pitchFamily="18" charset="0"/>
              </a:rPr>
              <a:t>)</a:t>
            </a:r>
            <a:r>
              <a:rPr lang="en-US" sz="2000" b="1" i="1" dirty="0">
                <a:solidFill>
                  <a:srgbClr val="FFFF00"/>
                </a:solidFill>
                <a:latin typeface="Times New Roman" pitchFamily="18" charset="0"/>
              </a:rPr>
              <a:t>,r</a:t>
            </a:r>
            <a:r>
              <a:rPr lang="en-US" sz="2000" dirty="0">
                <a:solidFill>
                  <a:srgbClr val="FFFF00"/>
                </a:solidFill>
                <a:latin typeface="Times New Roman" pitchFamily="18" charset="0"/>
              </a:rPr>
              <a:t>)</a:t>
            </a:r>
          </a:p>
        </p:txBody>
      </p:sp>
    </p:spTree>
    <p:extLst>
      <p:ext uri="{BB962C8B-B14F-4D97-AF65-F5344CB8AC3E}">
        <p14:creationId xmlns:p14="http://schemas.microsoft.com/office/powerpoint/2010/main" val="3000278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z="2800" dirty="0"/>
              <a:t>Prim-</a:t>
            </a:r>
            <a:r>
              <a:rPr lang="en-US" sz="2800" dirty="0" err="1"/>
              <a:t>Jarnik’s</a:t>
            </a:r>
            <a:r>
              <a:rPr lang="en-US" sz="2800" dirty="0"/>
              <a:t> Minimum Spanning Tree Algorith</a:t>
            </a:r>
            <a:r>
              <a:rPr lang="en-US" sz="3200" dirty="0"/>
              <a:t>m </a:t>
            </a:r>
          </a:p>
        </p:txBody>
      </p:sp>
      <p:sp>
        <p:nvSpPr>
          <p:cNvPr id="3076" name="Slide Number Placeholder 4"/>
          <p:cNvSpPr>
            <a:spLocks noGrp="1"/>
          </p:cNvSpPr>
          <p:nvPr>
            <p:ph type="sldNum" sz="quarter" idx="11"/>
          </p:nvPr>
        </p:nvSpPr>
        <p:spPr>
          <a:noFill/>
        </p:spPr>
        <p:txBody>
          <a:bodyPr/>
          <a:lstStyle/>
          <a:p>
            <a:fld id="{BDAD8793-3C8B-4B73-903E-B11FA75CF4DF}" type="slidenum">
              <a:rPr lang="en-US" smtClean="0"/>
              <a:pPr/>
              <a:t>58</a:t>
            </a:fld>
            <a:endParaRPr lang="en-US"/>
          </a:p>
        </p:txBody>
      </p:sp>
      <p:sp>
        <p:nvSpPr>
          <p:cNvPr id="3077"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078"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079"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080"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3074" name="Object 6" descr="Recycled paper"/>
          <p:cNvGraphicFramePr>
            <a:graphicFrameLocks noChangeAspect="1"/>
          </p:cNvGraphicFramePr>
          <p:nvPr>
            <p:extLst>
              <p:ext uri="{D42A27DB-BD31-4B8C-83A1-F6EECF244321}">
                <p14:modId xmlns:p14="http://schemas.microsoft.com/office/powerpoint/2010/main" val="1808633116"/>
              </p:ext>
            </p:extLst>
          </p:nvPr>
        </p:nvGraphicFramePr>
        <p:xfrm>
          <a:off x="1447800" y="1676400"/>
          <a:ext cx="6172200" cy="4608513"/>
        </p:xfrm>
        <a:graphic>
          <a:graphicData uri="http://schemas.openxmlformats.org/presentationml/2006/ole">
            <mc:AlternateContent xmlns:mc="http://schemas.openxmlformats.org/markup-compatibility/2006">
              <mc:Choice xmlns:v="urn:schemas-microsoft-com:vml" Requires="v">
                <p:oleObj spid="_x0000_s43141" name="Picture" r:id="rId3" imgW="2720340" imgH="2029968" progId="Word.Picture.8">
                  <p:embed/>
                </p:oleObj>
              </mc:Choice>
              <mc:Fallback>
                <p:oleObj name="Picture" r:id="rId3" imgW="2720340" imgH="2029968" progId="Word.Picture.8">
                  <p:embed/>
                  <p:pic>
                    <p:nvPicPr>
                      <p:cNvPr id="0" name="Picture 94"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6172200" cy="4608513"/>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3" name="TextBox 12"/>
          <p:cNvSpPr txBox="1"/>
          <p:nvPr/>
        </p:nvSpPr>
        <p:spPr>
          <a:xfrm>
            <a:off x="2743200" y="2057400"/>
            <a:ext cx="304800" cy="461963"/>
          </a:xfrm>
          <a:prstGeom prst="rect">
            <a:avLst/>
          </a:prstGeom>
          <a:solidFill>
            <a:srgbClr val="92D050"/>
          </a:solidFill>
          <a:ln w="38100">
            <a:solidFill>
              <a:schemeClr val="tx1"/>
            </a:solidFill>
          </a:ln>
        </p:spPr>
        <p:txBody>
          <a:bodyPr>
            <a:spAutoFit/>
          </a:bodyPr>
          <a:lstStyle/>
          <a:p>
            <a:pPr>
              <a:defRPr/>
            </a:pPr>
            <a:r>
              <a:rPr lang="en-US" dirty="0">
                <a:solidFill>
                  <a:schemeClr val="bg2"/>
                </a:solidFill>
              </a:rPr>
              <a:t>1</a:t>
            </a:r>
          </a:p>
        </p:txBody>
      </p:sp>
      <p:sp>
        <p:nvSpPr>
          <p:cNvPr id="14" name="TextBox 13"/>
          <p:cNvSpPr txBox="1"/>
          <p:nvPr/>
        </p:nvSpPr>
        <p:spPr>
          <a:xfrm>
            <a:off x="5562600" y="2057400"/>
            <a:ext cx="304800" cy="461963"/>
          </a:xfrm>
          <a:prstGeom prst="rect">
            <a:avLst/>
          </a:prstGeom>
          <a:solidFill>
            <a:srgbClr val="92D050"/>
          </a:solidFill>
          <a:ln w="38100">
            <a:solidFill>
              <a:schemeClr val="tx1"/>
            </a:solidFill>
          </a:ln>
        </p:spPr>
        <p:txBody>
          <a:bodyPr>
            <a:spAutoFit/>
          </a:bodyPr>
          <a:lstStyle/>
          <a:p>
            <a:pPr>
              <a:defRPr/>
            </a:pPr>
            <a:r>
              <a:rPr lang="en-US" dirty="0">
                <a:solidFill>
                  <a:schemeClr val="bg2"/>
                </a:solidFill>
              </a:rPr>
              <a:t>2</a:t>
            </a:r>
          </a:p>
        </p:txBody>
      </p:sp>
      <p:sp>
        <p:nvSpPr>
          <p:cNvPr id="15" name="TextBox 14"/>
          <p:cNvSpPr txBox="1"/>
          <p:nvPr/>
        </p:nvSpPr>
        <p:spPr>
          <a:xfrm>
            <a:off x="1600200" y="3352800"/>
            <a:ext cx="304800" cy="461963"/>
          </a:xfrm>
          <a:prstGeom prst="rect">
            <a:avLst/>
          </a:prstGeom>
          <a:solidFill>
            <a:srgbClr val="92D050"/>
          </a:solidFill>
          <a:ln w="38100">
            <a:solidFill>
              <a:schemeClr val="tx1"/>
            </a:solidFill>
          </a:ln>
        </p:spPr>
        <p:txBody>
          <a:bodyPr>
            <a:spAutoFit/>
          </a:bodyPr>
          <a:lstStyle/>
          <a:p>
            <a:pPr>
              <a:defRPr/>
            </a:pPr>
            <a:r>
              <a:rPr lang="en-US" dirty="0">
                <a:solidFill>
                  <a:schemeClr val="bg2"/>
                </a:solidFill>
              </a:rPr>
              <a:t>0</a:t>
            </a:r>
          </a:p>
        </p:txBody>
      </p:sp>
      <p:sp>
        <p:nvSpPr>
          <p:cNvPr id="16" name="TextBox 15"/>
          <p:cNvSpPr txBox="1"/>
          <p:nvPr/>
        </p:nvSpPr>
        <p:spPr>
          <a:xfrm>
            <a:off x="2743200" y="5769536"/>
            <a:ext cx="304800" cy="461962"/>
          </a:xfrm>
          <a:prstGeom prst="rect">
            <a:avLst/>
          </a:prstGeom>
          <a:solidFill>
            <a:srgbClr val="92D050"/>
          </a:solidFill>
          <a:ln w="38100">
            <a:solidFill>
              <a:schemeClr val="tx1"/>
            </a:solidFill>
          </a:ln>
        </p:spPr>
        <p:txBody>
          <a:bodyPr>
            <a:spAutoFit/>
          </a:bodyPr>
          <a:lstStyle/>
          <a:p>
            <a:pPr>
              <a:defRPr/>
            </a:pPr>
            <a:r>
              <a:rPr lang="en-US" dirty="0">
                <a:solidFill>
                  <a:schemeClr val="bg2"/>
                </a:solidFill>
              </a:rPr>
              <a:t>5</a:t>
            </a:r>
          </a:p>
        </p:txBody>
      </p:sp>
      <p:sp>
        <p:nvSpPr>
          <p:cNvPr id="17" name="TextBox 16"/>
          <p:cNvSpPr txBox="1"/>
          <p:nvPr/>
        </p:nvSpPr>
        <p:spPr>
          <a:xfrm>
            <a:off x="4175760" y="3532022"/>
            <a:ext cx="304800" cy="369332"/>
          </a:xfrm>
          <a:prstGeom prst="rect">
            <a:avLst/>
          </a:prstGeom>
          <a:solidFill>
            <a:srgbClr val="92D050"/>
          </a:solidFill>
          <a:ln w="38100">
            <a:solidFill>
              <a:schemeClr val="tx1"/>
            </a:solidFill>
          </a:ln>
        </p:spPr>
        <p:txBody>
          <a:bodyPr>
            <a:spAutoFit/>
          </a:bodyPr>
          <a:lstStyle>
            <a:defPPr>
              <a:defRPr lang="en-US"/>
            </a:defPPr>
            <a:lvl1pPr>
              <a:defRPr>
                <a:solidFill>
                  <a:schemeClr val="bg2"/>
                </a:solidFill>
              </a:defRPr>
            </a:lvl1pPr>
          </a:lstStyle>
          <a:p>
            <a:r>
              <a:rPr lang="en-US" dirty="0"/>
              <a:t>6</a:t>
            </a:r>
          </a:p>
        </p:txBody>
      </p:sp>
      <p:sp>
        <p:nvSpPr>
          <p:cNvPr id="18" name="TextBox 17"/>
          <p:cNvSpPr txBox="1"/>
          <p:nvPr/>
        </p:nvSpPr>
        <p:spPr>
          <a:xfrm>
            <a:off x="7162800" y="3886200"/>
            <a:ext cx="304800" cy="461963"/>
          </a:xfrm>
          <a:prstGeom prst="rect">
            <a:avLst/>
          </a:prstGeom>
          <a:solidFill>
            <a:srgbClr val="92D050"/>
          </a:solidFill>
          <a:ln w="38100">
            <a:solidFill>
              <a:schemeClr val="tx1"/>
            </a:solidFill>
          </a:ln>
        </p:spPr>
        <p:txBody>
          <a:bodyPr>
            <a:spAutoFit/>
          </a:bodyPr>
          <a:lstStyle/>
          <a:p>
            <a:pPr>
              <a:defRPr/>
            </a:pPr>
            <a:r>
              <a:rPr lang="en-US" dirty="0">
                <a:solidFill>
                  <a:schemeClr val="bg2"/>
                </a:solidFill>
              </a:rPr>
              <a:t>3</a:t>
            </a:r>
          </a:p>
        </p:txBody>
      </p:sp>
      <p:sp>
        <p:nvSpPr>
          <p:cNvPr id="19" name="TextBox 18"/>
          <p:cNvSpPr txBox="1"/>
          <p:nvPr/>
        </p:nvSpPr>
        <p:spPr>
          <a:xfrm>
            <a:off x="5488102" y="5772991"/>
            <a:ext cx="304800" cy="461962"/>
          </a:xfrm>
          <a:prstGeom prst="rect">
            <a:avLst/>
          </a:prstGeom>
          <a:solidFill>
            <a:srgbClr val="92D050"/>
          </a:solidFill>
          <a:ln w="38100">
            <a:solidFill>
              <a:schemeClr val="tx1"/>
            </a:solidFill>
          </a:ln>
        </p:spPr>
        <p:txBody>
          <a:bodyPr>
            <a:spAutoFit/>
          </a:bodyPr>
          <a:lstStyle/>
          <a:p>
            <a:pPr>
              <a:defRPr/>
            </a:pPr>
            <a:r>
              <a:rPr lang="en-US" dirty="0">
                <a:solidFill>
                  <a:schemeClr val="bg2"/>
                </a:solidFill>
              </a:rPr>
              <a:t>4</a:t>
            </a:r>
          </a:p>
        </p:txBody>
      </p:sp>
      <p:sp>
        <p:nvSpPr>
          <p:cNvPr id="20" name="TextBox 19"/>
          <p:cNvSpPr txBox="1"/>
          <p:nvPr/>
        </p:nvSpPr>
        <p:spPr>
          <a:xfrm>
            <a:off x="5867400" y="5638800"/>
            <a:ext cx="1736373" cy="369332"/>
          </a:xfrm>
          <a:prstGeom prst="rect">
            <a:avLst/>
          </a:prstGeom>
          <a:solidFill>
            <a:srgbClr val="000000"/>
          </a:solidFill>
        </p:spPr>
        <p:txBody>
          <a:bodyPr wrap="none" rtlCol="0">
            <a:spAutoFit/>
          </a:bodyPr>
          <a:lstStyle/>
          <a:p>
            <a:r>
              <a:rPr lang="en-US" dirty="0">
                <a:solidFill>
                  <a:srgbClr val="FFFF00"/>
                </a:solidFill>
              </a:rPr>
              <a:t>See Next Page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534400" cy="1143000"/>
          </a:xfrm>
        </p:spPr>
        <p:txBody>
          <a:bodyPr/>
          <a:lstStyle/>
          <a:p>
            <a:r>
              <a:rPr lang="en-US" sz="3600" dirty="0"/>
              <a:t>Adding Vertices using </a:t>
            </a:r>
            <a:r>
              <a:rPr lang="en-US" sz="3600" i="1" dirty="0"/>
              <a:t>Prim’s </a:t>
            </a:r>
            <a:r>
              <a:rPr lang="en-US" sz="3600" dirty="0"/>
              <a:t>Algorithm</a:t>
            </a:r>
          </a:p>
        </p:txBody>
      </p:sp>
      <p:sp>
        <p:nvSpPr>
          <p:cNvPr id="38915" name="Rectangle 3"/>
          <p:cNvSpPr>
            <a:spLocks noGrp="1" noChangeArrowheads="1"/>
          </p:cNvSpPr>
          <p:nvPr>
            <p:ph idx="1"/>
          </p:nvPr>
        </p:nvSpPr>
        <p:spPr>
          <a:xfrm>
            <a:off x="609600" y="1524000"/>
            <a:ext cx="8001000" cy="4667250"/>
          </a:xfrm>
        </p:spPr>
        <p:txBody>
          <a:bodyPr/>
          <a:lstStyle/>
          <a:p>
            <a:pPr marL="0" indent="0">
              <a:defRPr/>
            </a:pPr>
            <a:r>
              <a:rPr lang="en-US" sz="2100" dirty="0"/>
              <a:t>Add vertex 0 to T</a:t>
            </a:r>
          </a:p>
          <a:p>
            <a:pPr marL="0" indent="0">
              <a:defRPr/>
            </a:pPr>
            <a:r>
              <a:rPr lang="en-US" sz="2100" dirty="0"/>
              <a:t>Add vertex 5 to T since edge (5,0,5) has the smallest weight (5) among the edges adjacent to T</a:t>
            </a:r>
          </a:p>
          <a:p>
            <a:pPr marL="0" indent="0">
              <a:defRPr/>
            </a:pPr>
            <a:r>
              <a:rPr lang="en-US" sz="2100" dirty="0"/>
              <a:t>Add vertex 1 to T since edge (1,0,6) has the smallest weight (6) among the edges adjacent to T</a:t>
            </a:r>
          </a:p>
          <a:p>
            <a:pPr marL="0" indent="0">
              <a:defRPr/>
            </a:pPr>
            <a:r>
              <a:rPr lang="en-US" sz="2100" dirty="0"/>
              <a:t>Add vertex 6 to T since edge (6,1,7) has the smallest weight (7) among the edges adjacent to T</a:t>
            </a:r>
          </a:p>
          <a:p>
            <a:pPr marL="0" indent="0">
              <a:defRPr/>
            </a:pPr>
            <a:r>
              <a:rPr lang="en-US" sz="2100" dirty="0"/>
              <a:t>Add vertex 2 to T since edge (2,6, 5) has the smallest weight (5) among the edges adjacent to T</a:t>
            </a:r>
          </a:p>
          <a:p>
            <a:pPr marL="0" indent="0">
              <a:defRPr/>
            </a:pPr>
            <a:r>
              <a:rPr lang="en-US" sz="2100" dirty="0"/>
              <a:t>Add vertex 4 to T since edge (4,6,7) has the smallest weight (7) among the edges adjacent to T</a:t>
            </a:r>
          </a:p>
          <a:p>
            <a:pPr marL="0" indent="0">
              <a:defRPr/>
            </a:pPr>
            <a:r>
              <a:rPr lang="en-US" sz="2100" dirty="0"/>
              <a:t>Add vertex 3 to T since edge (3,2,8) has the smallest weight (7) among the edges adjacent to T</a:t>
            </a:r>
          </a:p>
          <a:p>
            <a:pPr marL="0" indent="0">
              <a:buFont typeface="Monotype Sorts" pitchFamily="2" charset="2"/>
              <a:buNone/>
              <a:defRPr/>
            </a:pPr>
            <a:endParaRPr lang="en-US" sz="2000" dirty="0">
              <a:solidFill>
                <a:srgbClr val="FFFF00"/>
              </a:solidFill>
            </a:endParaRPr>
          </a:p>
        </p:txBody>
      </p:sp>
      <p:sp>
        <p:nvSpPr>
          <p:cNvPr id="28676" name="Slide Number Placeholder 4"/>
          <p:cNvSpPr>
            <a:spLocks noGrp="1"/>
          </p:cNvSpPr>
          <p:nvPr>
            <p:ph type="sldNum" sz="quarter" idx="11"/>
          </p:nvPr>
        </p:nvSpPr>
        <p:spPr>
          <a:noFill/>
        </p:spPr>
        <p:txBody>
          <a:bodyPr/>
          <a:lstStyle/>
          <a:p>
            <a:fld id="{B86A7D16-9277-43C7-8DD4-DFC0BF6AE999}" type="slidenum">
              <a:rPr lang="en-US" smtClean="0"/>
              <a:pPr/>
              <a:t>59</a:t>
            </a:fld>
            <a:endParaRPr lang="en-US"/>
          </a:p>
        </p:txBody>
      </p:sp>
      <p:sp>
        <p:nvSpPr>
          <p:cNvPr id="28677"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78"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79"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80"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81" name="Rectangle 8"/>
          <p:cNvSpPr>
            <a:spLocks noChangeArrowheads="1"/>
          </p:cNvSpPr>
          <p:nvPr/>
        </p:nvSpPr>
        <p:spPr bwMode="auto">
          <a:xfrm>
            <a:off x="762000" y="6248400"/>
            <a:ext cx="8153400" cy="400110"/>
          </a:xfrm>
          <a:prstGeom prst="rect">
            <a:avLst/>
          </a:prstGeom>
          <a:solidFill>
            <a:srgbClr val="000000"/>
          </a:solidFill>
          <a:ln w="9525">
            <a:noFill/>
            <a:miter lim="800000"/>
            <a:headEnd/>
            <a:tailEnd/>
          </a:ln>
        </p:spPr>
        <p:txBody>
          <a:bodyPr wrap="square">
            <a:spAutoFit/>
          </a:bodyPr>
          <a:lstStyle/>
          <a:p>
            <a:pPr algn="ctr"/>
            <a:r>
              <a:rPr lang="en-US" sz="2000" dirty="0">
                <a:solidFill>
                  <a:srgbClr val="FFFF00"/>
                </a:solidFill>
              </a:rPr>
              <a:t>The adjacent vertices with the smallest weight are added sequentially</a:t>
            </a:r>
            <a:endParaRPr lang="en-US"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1"/>
          </p:nvPr>
        </p:nvSpPr>
        <p:spPr>
          <a:noFill/>
        </p:spPr>
        <p:txBody>
          <a:bodyPr/>
          <a:lstStyle/>
          <a:p>
            <a:fld id="{3566D620-4B08-4E8F-8740-AEC794E58CE2}" type="slidenum">
              <a:rPr lang="en-US" smtClean="0"/>
              <a:pPr/>
              <a:t>6</a:t>
            </a:fld>
            <a:endParaRPr lang="en-US"/>
          </a:p>
        </p:txBody>
      </p:sp>
      <p:sp>
        <p:nvSpPr>
          <p:cNvPr id="1028" name="Rectangle 2"/>
          <p:cNvSpPr>
            <a:spLocks noGrp="1" noChangeArrowheads="1"/>
          </p:cNvSpPr>
          <p:nvPr>
            <p:ph type="title"/>
          </p:nvPr>
        </p:nvSpPr>
        <p:spPr>
          <a:xfrm>
            <a:off x="228600" y="381000"/>
            <a:ext cx="8686800" cy="704850"/>
          </a:xfrm>
        </p:spPr>
        <p:txBody>
          <a:bodyPr/>
          <a:lstStyle/>
          <a:p>
            <a:r>
              <a:rPr lang="en-US" sz="3200" dirty="0"/>
              <a:t>Representing Weighted Edges: Edge Array</a:t>
            </a:r>
            <a:r>
              <a:rPr lang="en-US" sz="4000" dirty="0"/>
              <a:t> </a:t>
            </a:r>
          </a:p>
        </p:txBody>
      </p:sp>
      <p:sp>
        <p:nvSpPr>
          <p:cNvPr id="1030" name="Rectangle 6"/>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031" name="Rectangle 8"/>
          <p:cNvSpPr>
            <a:spLocks noChangeArrowheads="1"/>
          </p:cNvSpPr>
          <p:nvPr/>
        </p:nvSpPr>
        <p:spPr bwMode="auto">
          <a:xfrm>
            <a:off x="0" y="283845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026" name="Object 7" descr="Recycled paper"/>
          <p:cNvGraphicFramePr>
            <a:graphicFrameLocks noChangeAspect="1"/>
          </p:cNvGraphicFramePr>
          <p:nvPr>
            <p:extLst>
              <p:ext uri="{D42A27DB-BD31-4B8C-83A1-F6EECF244321}">
                <p14:modId xmlns:p14="http://schemas.microsoft.com/office/powerpoint/2010/main" val="2519332389"/>
              </p:ext>
            </p:extLst>
          </p:nvPr>
        </p:nvGraphicFramePr>
        <p:xfrm>
          <a:off x="4038600" y="3693466"/>
          <a:ext cx="4495800" cy="2354263"/>
        </p:xfrm>
        <a:graphic>
          <a:graphicData uri="http://schemas.openxmlformats.org/presentationml/2006/ole">
            <mc:AlternateContent xmlns:mc="http://schemas.openxmlformats.org/markup-compatibility/2006">
              <mc:Choice xmlns:v="urn:schemas-microsoft-com:vml" Requires="v">
                <p:oleObj spid="_x0000_s49286" name="Picture" r:id="rId3" imgW="2720340" imgH="1421892" progId="Word.Picture.8">
                  <p:embed/>
                </p:oleObj>
              </mc:Choice>
              <mc:Fallback>
                <p:oleObj name="Picture" r:id="rId3" imgW="2720340" imgH="1421892"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693466"/>
                        <a:ext cx="4495800" cy="2354263"/>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1032" name="Text Box 9"/>
          <p:cNvSpPr txBox="1">
            <a:spLocks noChangeArrowheads="1"/>
          </p:cNvSpPr>
          <p:nvPr/>
        </p:nvSpPr>
        <p:spPr bwMode="auto">
          <a:xfrm>
            <a:off x="914400" y="1332741"/>
            <a:ext cx="7315200" cy="1938992"/>
          </a:xfrm>
          <a:prstGeom prst="rect">
            <a:avLst/>
          </a:prstGeom>
          <a:noFill/>
          <a:ln w="12700">
            <a:noFill/>
            <a:miter lim="800000"/>
            <a:headEnd type="none" w="sm" len="sm"/>
            <a:tailEnd type="none" w="sm" len="sm"/>
          </a:ln>
        </p:spPr>
        <p:txBody>
          <a:bodyPr>
            <a:spAutoFit/>
          </a:bodyPr>
          <a:lstStyle/>
          <a:p>
            <a:r>
              <a:rPr lang="en-US" sz="2400" b="1" dirty="0" err="1"/>
              <a:t>int</a:t>
            </a:r>
            <a:r>
              <a:rPr lang="en-US" sz="2400" dirty="0"/>
              <a:t>[ ][ ] edges = {</a:t>
            </a:r>
            <a:r>
              <a:rPr lang="en-US" sz="2400" dirty="0">
                <a:solidFill>
                  <a:srgbClr val="FFFF00"/>
                </a:solidFill>
              </a:rPr>
              <a:t>{0, 1, 7}</a:t>
            </a:r>
            <a:r>
              <a:rPr lang="en-US" sz="2400" dirty="0"/>
              <a:t>,</a:t>
            </a:r>
            <a:r>
              <a:rPr lang="en-US" sz="2400" dirty="0">
                <a:solidFill>
                  <a:srgbClr val="FFFF00"/>
                </a:solidFill>
              </a:rPr>
              <a:t> </a:t>
            </a:r>
            <a:r>
              <a:rPr lang="en-US" sz="2400" dirty="0"/>
              <a:t>{0, 3, 9}, </a:t>
            </a:r>
          </a:p>
          <a:p>
            <a:r>
              <a:rPr lang="en-US" sz="2400" dirty="0">
                <a:solidFill>
                  <a:srgbClr val="FFFF00"/>
                </a:solidFill>
              </a:rPr>
              <a:t>{1, 0, 7}</a:t>
            </a:r>
            <a:r>
              <a:rPr lang="en-US" sz="2400" dirty="0"/>
              <a:t>,</a:t>
            </a:r>
            <a:r>
              <a:rPr lang="en-US" sz="2400" dirty="0">
                <a:solidFill>
                  <a:srgbClr val="FFFF00"/>
                </a:solidFill>
              </a:rPr>
              <a:t> </a:t>
            </a:r>
            <a:r>
              <a:rPr lang="en-US" sz="2400" dirty="0"/>
              <a:t>{1, 2, 9}, {1, 3, 7},</a:t>
            </a:r>
          </a:p>
          <a:p>
            <a:r>
              <a:rPr lang="en-US" sz="2400" dirty="0"/>
              <a:t>{2, 1, 9}, {2, 3, 7}, {2, 4, 7},</a:t>
            </a:r>
          </a:p>
          <a:p>
            <a:r>
              <a:rPr lang="en-US" sz="2400" dirty="0"/>
              <a:t>{3, 0, 9}, {3, 1, 7}, {3, 2, 7}, {3, 4, 9},</a:t>
            </a:r>
          </a:p>
          <a:p>
            <a:r>
              <a:rPr lang="en-US" sz="2400" dirty="0"/>
              <a:t>{4, 2, 7}, {4, 3, 9}};</a:t>
            </a:r>
          </a:p>
        </p:txBody>
      </p:sp>
      <p:grpSp>
        <p:nvGrpSpPr>
          <p:cNvPr id="2" name="Group 1"/>
          <p:cNvGrpSpPr/>
          <p:nvPr/>
        </p:nvGrpSpPr>
        <p:grpSpPr>
          <a:xfrm>
            <a:off x="1447800" y="4451498"/>
            <a:ext cx="2287235" cy="918865"/>
            <a:chOff x="5608638" y="2667000"/>
            <a:chExt cx="2287235" cy="918865"/>
          </a:xfrm>
        </p:grpSpPr>
        <p:sp>
          <p:nvSpPr>
            <p:cNvPr id="1033" name="Rectangle 8"/>
            <p:cNvSpPr>
              <a:spLocks noChangeArrowheads="1"/>
            </p:cNvSpPr>
            <p:nvPr/>
          </p:nvSpPr>
          <p:spPr bwMode="auto">
            <a:xfrm>
              <a:off x="5608638" y="3124200"/>
              <a:ext cx="1329210" cy="461665"/>
            </a:xfrm>
            <a:prstGeom prst="rect">
              <a:avLst/>
            </a:prstGeom>
            <a:noFill/>
            <a:ln w="9525">
              <a:noFill/>
              <a:miter lim="800000"/>
              <a:headEnd/>
              <a:tailEnd/>
            </a:ln>
          </p:spPr>
          <p:txBody>
            <a:bodyPr wrap="none">
              <a:spAutoFit/>
            </a:bodyPr>
            <a:lstStyle/>
            <a:p>
              <a:r>
                <a:rPr lang="en-US" sz="2400" dirty="0"/>
                <a:t>{0, 1, 7} </a:t>
              </a:r>
            </a:p>
          </p:txBody>
        </p:sp>
        <p:sp>
          <p:nvSpPr>
            <p:cNvPr id="1034" name="TextBox 9"/>
            <p:cNvSpPr txBox="1">
              <a:spLocks noChangeArrowheads="1"/>
            </p:cNvSpPr>
            <p:nvPr/>
          </p:nvSpPr>
          <p:spPr bwMode="auto">
            <a:xfrm>
              <a:off x="5646738" y="2667000"/>
              <a:ext cx="1056700" cy="369332"/>
            </a:xfrm>
            <a:prstGeom prst="rect">
              <a:avLst/>
            </a:prstGeom>
            <a:noFill/>
            <a:ln w="9525">
              <a:noFill/>
              <a:miter lim="800000"/>
              <a:headEnd/>
              <a:tailEnd/>
            </a:ln>
          </p:spPr>
          <p:txBody>
            <a:bodyPr wrap="none">
              <a:spAutoFit/>
            </a:bodyPr>
            <a:lstStyle/>
            <a:p>
              <a:r>
                <a:rPr lang="en-US" b="1" dirty="0">
                  <a:solidFill>
                    <a:srgbClr val="FFFF00"/>
                  </a:solidFill>
                </a:rPr>
                <a:t>vertices</a:t>
              </a:r>
            </a:p>
          </p:txBody>
        </p:sp>
        <p:sp>
          <p:nvSpPr>
            <p:cNvPr id="1035" name="TextBox 10"/>
            <p:cNvSpPr txBox="1">
              <a:spLocks noChangeArrowheads="1"/>
            </p:cNvSpPr>
            <p:nvPr/>
          </p:nvSpPr>
          <p:spPr bwMode="auto">
            <a:xfrm>
              <a:off x="6980238" y="2667000"/>
              <a:ext cx="915635" cy="369332"/>
            </a:xfrm>
            <a:prstGeom prst="rect">
              <a:avLst/>
            </a:prstGeom>
            <a:noFill/>
            <a:ln w="9525">
              <a:noFill/>
              <a:miter lim="800000"/>
              <a:headEnd/>
              <a:tailEnd/>
            </a:ln>
          </p:spPr>
          <p:txBody>
            <a:bodyPr wrap="none">
              <a:spAutoFit/>
            </a:bodyPr>
            <a:lstStyle/>
            <a:p>
              <a:r>
                <a:rPr lang="en-US" b="1" dirty="0">
                  <a:solidFill>
                    <a:srgbClr val="FFFF00"/>
                  </a:solidFill>
                </a:rPr>
                <a:t>weight</a:t>
              </a:r>
            </a:p>
          </p:txBody>
        </p:sp>
        <p:cxnSp>
          <p:nvCxnSpPr>
            <p:cNvPr id="1036" name="Straight Arrow Connector 16"/>
            <p:cNvCxnSpPr>
              <a:cxnSpLocks noChangeShapeType="1"/>
            </p:cNvCxnSpPr>
            <p:nvPr/>
          </p:nvCxnSpPr>
          <p:spPr bwMode="auto">
            <a:xfrm rot="5400000">
              <a:off x="5837238" y="3124200"/>
              <a:ext cx="152400" cy="3175"/>
            </a:xfrm>
            <a:prstGeom prst="straightConnector1">
              <a:avLst/>
            </a:prstGeom>
            <a:noFill/>
            <a:ln w="12700" algn="ctr">
              <a:solidFill>
                <a:srgbClr val="FFFF00"/>
              </a:solidFill>
              <a:round/>
              <a:headEnd type="none" w="sm" len="sm"/>
              <a:tailEnd type="arrow" w="med" len="med"/>
            </a:ln>
          </p:spPr>
        </p:cxnSp>
        <p:cxnSp>
          <p:nvCxnSpPr>
            <p:cNvPr id="1037" name="Straight Arrow Connector 17"/>
            <p:cNvCxnSpPr>
              <a:cxnSpLocks noChangeShapeType="1"/>
            </p:cNvCxnSpPr>
            <p:nvPr/>
          </p:nvCxnSpPr>
          <p:spPr bwMode="auto">
            <a:xfrm rot="5400000">
              <a:off x="6142832" y="3123406"/>
              <a:ext cx="152400" cy="1587"/>
            </a:xfrm>
            <a:prstGeom prst="straightConnector1">
              <a:avLst/>
            </a:prstGeom>
            <a:noFill/>
            <a:ln w="12700" algn="ctr">
              <a:solidFill>
                <a:srgbClr val="FFFF00"/>
              </a:solidFill>
              <a:round/>
              <a:headEnd type="none" w="sm" len="sm"/>
              <a:tailEnd type="arrow" w="med" len="med"/>
            </a:ln>
          </p:spPr>
        </p:cxnSp>
        <p:cxnSp>
          <p:nvCxnSpPr>
            <p:cNvPr id="1038" name="Straight Arrow Connector 19"/>
            <p:cNvCxnSpPr>
              <a:cxnSpLocks noChangeShapeType="1"/>
            </p:cNvCxnSpPr>
            <p:nvPr/>
          </p:nvCxnSpPr>
          <p:spPr bwMode="auto">
            <a:xfrm rot="10800000" flipV="1">
              <a:off x="6523038" y="2971800"/>
              <a:ext cx="533400" cy="228600"/>
            </a:xfrm>
            <a:prstGeom prst="straightConnector1">
              <a:avLst/>
            </a:prstGeom>
            <a:noFill/>
            <a:ln w="12700" algn="ctr">
              <a:solidFill>
                <a:srgbClr val="FFFF00"/>
              </a:solidFill>
              <a:round/>
              <a:headEnd type="none" w="sm" len="sm"/>
              <a:tailEnd type="arrow" w="med" len="med"/>
            </a:ln>
          </p:spPr>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Slide Number Placeholder 4"/>
          <p:cNvSpPr>
            <a:spLocks noGrp="1"/>
          </p:cNvSpPr>
          <p:nvPr>
            <p:ph type="sldNum" sz="quarter" idx="11"/>
          </p:nvPr>
        </p:nvSpPr>
        <p:spPr>
          <a:xfrm>
            <a:off x="3124200" y="6324600"/>
            <a:ext cx="2895600" cy="457200"/>
          </a:xfrm>
          <a:noFill/>
        </p:spPr>
        <p:txBody>
          <a:bodyPr/>
          <a:lstStyle/>
          <a:p>
            <a:fld id="{C97833E3-86ED-4FF4-84E2-10041AFF671F}" type="slidenum">
              <a:rPr lang="en-US" smtClean="0"/>
              <a:pPr/>
              <a:t>60</a:t>
            </a:fld>
            <a:endParaRPr lang="en-US"/>
          </a:p>
        </p:txBody>
      </p:sp>
      <p:sp>
        <p:nvSpPr>
          <p:cNvPr id="4105" name="Rectangle 2"/>
          <p:cNvSpPr>
            <a:spLocks noGrp="1" noChangeArrowheads="1"/>
          </p:cNvSpPr>
          <p:nvPr>
            <p:ph type="title"/>
          </p:nvPr>
        </p:nvSpPr>
        <p:spPr>
          <a:xfrm>
            <a:off x="152400" y="1219200"/>
            <a:ext cx="8686800" cy="1295400"/>
          </a:xfrm>
          <a:solidFill>
            <a:srgbClr val="FFFF00"/>
          </a:solidFill>
        </p:spPr>
        <p:txBody>
          <a:bodyPr/>
          <a:lstStyle/>
          <a:p>
            <a:r>
              <a:rPr lang="en-US" sz="4000" dirty="0">
                <a:solidFill>
                  <a:srgbClr val="000000"/>
                </a:solidFill>
                <a:effectLst/>
              </a:rPr>
              <a:t>Using Prim-</a:t>
            </a:r>
            <a:r>
              <a:rPr lang="en-US" sz="4000" dirty="0" err="1">
                <a:solidFill>
                  <a:srgbClr val="000000"/>
                </a:solidFill>
                <a:effectLst/>
              </a:rPr>
              <a:t>Jarnik’s</a:t>
            </a:r>
            <a:r>
              <a:rPr lang="en-US" sz="4000" dirty="0">
                <a:solidFill>
                  <a:srgbClr val="000000"/>
                </a:solidFill>
                <a:effectLst/>
              </a:rPr>
              <a:t> Algorithm</a:t>
            </a:r>
          </a:p>
        </p:txBody>
      </p:sp>
      <p:sp>
        <p:nvSpPr>
          <p:cNvPr id="4106" name="Rectangle 3"/>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sp>
        <p:nvSpPr>
          <p:cNvPr id="4107" name="Rectangle 4"/>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sp>
        <p:nvSpPr>
          <p:cNvPr id="4108" name="Rectangle 5"/>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sp>
        <p:nvSpPr>
          <p:cNvPr id="4109" name="Rectangle 6"/>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sp>
        <p:nvSpPr>
          <p:cNvPr id="4110" name="Rectangle 7"/>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sp>
        <p:nvSpPr>
          <p:cNvPr id="4111" name="Rectangle 10"/>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graphicFrame>
        <p:nvGraphicFramePr>
          <p:cNvPr id="4098" name="Object 9" descr="Recycled paper"/>
          <p:cNvGraphicFramePr>
            <a:graphicFrameLocks noChangeAspect="1"/>
          </p:cNvGraphicFramePr>
          <p:nvPr>
            <p:extLst>
              <p:ext uri="{D42A27DB-BD31-4B8C-83A1-F6EECF244321}">
                <p14:modId xmlns:p14="http://schemas.microsoft.com/office/powerpoint/2010/main" val="3247765574"/>
              </p:ext>
            </p:extLst>
          </p:nvPr>
        </p:nvGraphicFramePr>
        <p:xfrm>
          <a:off x="457200" y="2735262"/>
          <a:ext cx="2255838" cy="1684338"/>
        </p:xfrm>
        <a:graphic>
          <a:graphicData uri="http://schemas.openxmlformats.org/presentationml/2006/ole">
            <mc:AlternateContent xmlns:mc="http://schemas.openxmlformats.org/markup-compatibility/2006">
              <mc:Choice xmlns:v="urn:schemas-microsoft-com:vml" Requires="v">
                <p:oleObj spid="_x0000_s44820" name="Picture" r:id="rId4" imgW="2720340" imgH="2029968" progId="Word.Picture.8">
                  <p:embed/>
                </p:oleObj>
              </mc:Choice>
              <mc:Fallback>
                <p:oleObj name="Picture" r:id="rId4" imgW="2720340" imgH="2029968" progId="Word.Picture.8">
                  <p:embed/>
                  <p:pic>
                    <p:nvPicPr>
                      <p:cNvPr id="0" name="Picture 554" descr="Recycled pa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3526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4112" name="Rectangle 12"/>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graphicFrame>
        <p:nvGraphicFramePr>
          <p:cNvPr id="4099" name="Object 11" descr="Recycled paper"/>
          <p:cNvGraphicFramePr>
            <a:graphicFrameLocks noChangeAspect="1"/>
          </p:cNvGraphicFramePr>
          <p:nvPr>
            <p:extLst>
              <p:ext uri="{D42A27DB-BD31-4B8C-83A1-F6EECF244321}">
                <p14:modId xmlns:p14="http://schemas.microsoft.com/office/powerpoint/2010/main" val="1222833803"/>
              </p:ext>
            </p:extLst>
          </p:nvPr>
        </p:nvGraphicFramePr>
        <p:xfrm>
          <a:off x="3048000" y="2735262"/>
          <a:ext cx="2255838" cy="1684338"/>
        </p:xfrm>
        <a:graphic>
          <a:graphicData uri="http://schemas.openxmlformats.org/presentationml/2006/ole">
            <mc:AlternateContent xmlns:mc="http://schemas.openxmlformats.org/markup-compatibility/2006">
              <mc:Choice xmlns:v="urn:schemas-microsoft-com:vml" Requires="v">
                <p:oleObj spid="_x0000_s44821" name="Picture" r:id="rId6" imgW="2720340" imgH="2029968" progId="Word.Picture.8">
                  <p:embed/>
                </p:oleObj>
              </mc:Choice>
              <mc:Fallback>
                <p:oleObj name="Picture" r:id="rId6" imgW="2720340" imgH="2029968" progId="Word.Picture.8">
                  <p:embed/>
                  <p:pic>
                    <p:nvPicPr>
                      <p:cNvPr id="0" name="Picture 555" descr="Recycled pap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73526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4113" name="Rectangle 14"/>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graphicFrame>
        <p:nvGraphicFramePr>
          <p:cNvPr id="4100" name="Object 13" descr="Recycled paper"/>
          <p:cNvGraphicFramePr>
            <a:graphicFrameLocks noChangeAspect="1"/>
          </p:cNvGraphicFramePr>
          <p:nvPr>
            <p:extLst>
              <p:ext uri="{D42A27DB-BD31-4B8C-83A1-F6EECF244321}">
                <p14:modId xmlns:p14="http://schemas.microsoft.com/office/powerpoint/2010/main" val="1338749427"/>
              </p:ext>
            </p:extLst>
          </p:nvPr>
        </p:nvGraphicFramePr>
        <p:xfrm>
          <a:off x="5638800" y="2735262"/>
          <a:ext cx="2255838" cy="1684338"/>
        </p:xfrm>
        <a:graphic>
          <a:graphicData uri="http://schemas.openxmlformats.org/presentationml/2006/ole">
            <mc:AlternateContent xmlns:mc="http://schemas.openxmlformats.org/markup-compatibility/2006">
              <mc:Choice xmlns:v="urn:schemas-microsoft-com:vml" Requires="v">
                <p:oleObj spid="_x0000_s44822" name="Picture" r:id="rId8" imgW="2720340" imgH="2029968" progId="Word.Picture.8">
                  <p:embed/>
                </p:oleObj>
              </mc:Choice>
              <mc:Fallback>
                <p:oleObj name="Picture" r:id="rId8" imgW="2720340" imgH="2029968" progId="Word.Picture.8">
                  <p:embed/>
                  <p:pic>
                    <p:nvPicPr>
                      <p:cNvPr id="0" name="Picture 556" descr="Recycled pap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273526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4114" name="Rectangle 16"/>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graphicFrame>
        <p:nvGraphicFramePr>
          <p:cNvPr id="4101" name="Object 15" descr="Recycled paper"/>
          <p:cNvGraphicFramePr>
            <a:graphicFrameLocks noChangeAspect="1"/>
          </p:cNvGraphicFramePr>
          <p:nvPr>
            <p:extLst>
              <p:ext uri="{D42A27DB-BD31-4B8C-83A1-F6EECF244321}">
                <p14:modId xmlns:p14="http://schemas.microsoft.com/office/powerpoint/2010/main" val="3592525828"/>
              </p:ext>
            </p:extLst>
          </p:nvPr>
        </p:nvGraphicFramePr>
        <p:xfrm>
          <a:off x="457200" y="4868862"/>
          <a:ext cx="2255838" cy="1684338"/>
        </p:xfrm>
        <a:graphic>
          <a:graphicData uri="http://schemas.openxmlformats.org/presentationml/2006/ole">
            <mc:AlternateContent xmlns:mc="http://schemas.openxmlformats.org/markup-compatibility/2006">
              <mc:Choice xmlns:v="urn:schemas-microsoft-com:vml" Requires="v">
                <p:oleObj spid="_x0000_s44823" name="Picture" r:id="rId10" imgW="2720340" imgH="2029968" progId="Word.Picture.8">
                  <p:embed/>
                </p:oleObj>
              </mc:Choice>
              <mc:Fallback>
                <p:oleObj name="Picture" r:id="rId10" imgW="2720340" imgH="2029968" progId="Word.Picture.8">
                  <p:embed/>
                  <p:pic>
                    <p:nvPicPr>
                      <p:cNvPr id="0" name="Picture 557" descr="Recycled pap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486886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4115" name="Rectangle 18"/>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graphicFrame>
        <p:nvGraphicFramePr>
          <p:cNvPr id="4102" name="Object 17" descr="Recycled paper"/>
          <p:cNvGraphicFramePr>
            <a:graphicFrameLocks noChangeAspect="1"/>
          </p:cNvGraphicFramePr>
          <p:nvPr>
            <p:extLst>
              <p:ext uri="{D42A27DB-BD31-4B8C-83A1-F6EECF244321}">
                <p14:modId xmlns:p14="http://schemas.microsoft.com/office/powerpoint/2010/main" val="4214584272"/>
              </p:ext>
            </p:extLst>
          </p:nvPr>
        </p:nvGraphicFramePr>
        <p:xfrm>
          <a:off x="3124200" y="4868862"/>
          <a:ext cx="2255838" cy="1684338"/>
        </p:xfrm>
        <a:graphic>
          <a:graphicData uri="http://schemas.openxmlformats.org/presentationml/2006/ole">
            <mc:AlternateContent xmlns:mc="http://schemas.openxmlformats.org/markup-compatibility/2006">
              <mc:Choice xmlns:v="urn:schemas-microsoft-com:vml" Requires="v">
                <p:oleObj spid="_x0000_s44824" name="Picture" r:id="rId12" imgW="2720340" imgH="2029968" progId="Word.Picture.8">
                  <p:embed/>
                </p:oleObj>
              </mc:Choice>
              <mc:Fallback>
                <p:oleObj name="Picture" r:id="rId12" imgW="2720340" imgH="2029968" progId="Word.Picture.8">
                  <p:embed/>
                  <p:pic>
                    <p:nvPicPr>
                      <p:cNvPr id="0" name="Picture 558" descr="Recycled pap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486886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4116" name="Rectangle 20"/>
          <p:cNvSpPr>
            <a:spLocks noChangeArrowheads="1"/>
          </p:cNvSpPr>
          <p:nvPr/>
        </p:nvSpPr>
        <p:spPr bwMode="auto">
          <a:xfrm>
            <a:off x="0" y="3570287"/>
            <a:ext cx="9144000" cy="0"/>
          </a:xfrm>
          <a:prstGeom prst="rect">
            <a:avLst/>
          </a:prstGeom>
          <a:blipFill dpi="0" rotWithShape="1">
            <a:blip r:embed="rId3" cstate="print"/>
            <a:srcRect/>
            <a:tile tx="0" ty="0" sx="100000" sy="100000" flip="none" algn="tl"/>
          </a:blipFill>
          <a:ln w="12700">
            <a:noFill/>
            <a:miter lim="800000"/>
            <a:headEnd type="none" w="sm" len="sm"/>
            <a:tailEnd type="none" w="sm" len="sm"/>
          </a:ln>
        </p:spPr>
        <p:txBody>
          <a:bodyPr wrap="none" anchor="ctr">
            <a:spAutoFit/>
          </a:bodyPr>
          <a:lstStyle/>
          <a:p>
            <a:endParaRPr lang="en-US"/>
          </a:p>
        </p:txBody>
      </p:sp>
      <p:graphicFrame>
        <p:nvGraphicFramePr>
          <p:cNvPr id="4103" name="Object 19" descr="Recycled paper"/>
          <p:cNvGraphicFramePr>
            <a:graphicFrameLocks noChangeAspect="1"/>
          </p:cNvGraphicFramePr>
          <p:nvPr>
            <p:extLst>
              <p:ext uri="{D42A27DB-BD31-4B8C-83A1-F6EECF244321}">
                <p14:modId xmlns:p14="http://schemas.microsoft.com/office/powerpoint/2010/main" val="3428455292"/>
              </p:ext>
            </p:extLst>
          </p:nvPr>
        </p:nvGraphicFramePr>
        <p:xfrm>
          <a:off x="5715000" y="4868862"/>
          <a:ext cx="2255838" cy="1684338"/>
        </p:xfrm>
        <a:graphic>
          <a:graphicData uri="http://schemas.openxmlformats.org/presentationml/2006/ole">
            <mc:AlternateContent xmlns:mc="http://schemas.openxmlformats.org/markup-compatibility/2006">
              <mc:Choice xmlns:v="urn:schemas-microsoft-com:vml" Requires="v">
                <p:oleObj spid="_x0000_s44825" name="Picture" r:id="rId14" imgW="2720340" imgH="2029968" progId="Word.Picture.8">
                  <p:embed/>
                </p:oleObj>
              </mc:Choice>
              <mc:Fallback>
                <p:oleObj name="Picture" r:id="rId14" imgW="2720340" imgH="2029968" progId="Word.Picture.8">
                  <p:embed/>
                  <p:pic>
                    <p:nvPicPr>
                      <p:cNvPr id="0" name="Picture 559" descr="Recycled pape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5000" y="4868862"/>
                        <a:ext cx="2255838" cy="168433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21" name="Rectangle 20"/>
          <p:cNvSpPr/>
          <p:nvPr/>
        </p:nvSpPr>
        <p:spPr>
          <a:xfrm>
            <a:off x="533400" y="381000"/>
            <a:ext cx="8305800" cy="769441"/>
          </a:xfrm>
          <a:prstGeom prst="rect">
            <a:avLst/>
          </a:prstGeom>
        </p:spPr>
        <p:txBody>
          <a:bodyPr wrap="square">
            <a:spAutoFit/>
          </a:bodyPr>
          <a:lstStyle/>
          <a:p>
            <a:pPr algn="ctr"/>
            <a:r>
              <a:rPr lang="en-US" sz="4400" dirty="0"/>
              <a:t>Minimum Spanning Tree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2"/>
          <p:cNvSpPr>
            <a:spLocks noGrp="1"/>
          </p:cNvSpPr>
          <p:nvPr>
            <p:ph type="dt" sz="half" idx="10"/>
          </p:nvPr>
        </p:nvSpPr>
        <p:spPr/>
        <p:txBody>
          <a:bodyPr/>
          <a:lstStyle/>
          <a:p>
            <a:fld id="{64311B8E-C389-4E9B-B5CC-94D60F3F3AD3}" type="datetime1">
              <a:rPr lang="en-US"/>
              <a:pPr/>
              <a:t>11/18/2017</a:t>
            </a:fld>
            <a:endParaRPr lang="en-US"/>
          </a:p>
        </p:txBody>
      </p:sp>
      <p:sp>
        <p:nvSpPr>
          <p:cNvPr id="131" name="Slide Number Placeholder 4"/>
          <p:cNvSpPr>
            <a:spLocks noGrp="1"/>
          </p:cNvSpPr>
          <p:nvPr>
            <p:ph type="sldNum" sz="quarter" idx="12"/>
          </p:nvPr>
        </p:nvSpPr>
        <p:spPr/>
        <p:txBody>
          <a:bodyPr/>
          <a:lstStyle/>
          <a:p>
            <a:fld id="{B5CD71DE-D182-4990-BAF7-57176ACE19A9}" type="slidenum">
              <a:rPr lang="en-US"/>
              <a:pPr/>
              <a:t>61</a:t>
            </a:fld>
            <a:endParaRPr lang="en-US"/>
          </a:p>
        </p:txBody>
      </p:sp>
      <p:sp>
        <p:nvSpPr>
          <p:cNvPr id="1718274" name="Freeform 2"/>
          <p:cNvSpPr>
            <a:spLocks/>
          </p:cNvSpPr>
          <p:nvPr/>
        </p:nvSpPr>
        <p:spPr bwMode="auto">
          <a:xfrm>
            <a:off x="609600" y="3124200"/>
            <a:ext cx="806450" cy="862013"/>
          </a:xfrm>
          <a:custGeom>
            <a:avLst/>
            <a:gdLst/>
            <a:ahLst/>
            <a:cxnLst>
              <a:cxn ang="0">
                <a:pos x="42" y="246"/>
              </a:cxn>
              <a:cxn ang="0">
                <a:pos x="84" y="444"/>
              </a:cxn>
              <a:cxn ang="0">
                <a:pos x="336" y="504"/>
              </a:cxn>
              <a:cxn ang="0">
                <a:pos x="498" y="210"/>
              </a:cxn>
              <a:cxn ang="0">
                <a:pos x="276" y="6"/>
              </a:cxn>
              <a:cxn ang="0">
                <a:pos x="42" y="246"/>
              </a:cxn>
            </a:cxnLst>
            <a:rect l="0" t="0" r="r" b="b"/>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718275" name="Rectangle 3"/>
          <p:cNvSpPr>
            <a:spLocks noGrp="1" noChangeArrowheads="1"/>
          </p:cNvSpPr>
          <p:nvPr>
            <p:ph type="title"/>
          </p:nvPr>
        </p:nvSpPr>
        <p:spPr/>
        <p:txBody>
          <a:bodyPr/>
          <a:lstStyle/>
          <a:p>
            <a:r>
              <a:rPr lang="en-US" dirty="0"/>
              <a:t>Prim-</a:t>
            </a:r>
            <a:r>
              <a:rPr lang="en-US" dirty="0" err="1"/>
              <a:t>Jarnik’s</a:t>
            </a:r>
            <a:r>
              <a:rPr lang="en-US" dirty="0"/>
              <a:t> Example (1)</a:t>
            </a:r>
          </a:p>
        </p:txBody>
      </p:sp>
      <p:sp>
        <p:nvSpPr>
          <p:cNvPr id="1718276" name="Oval 4"/>
          <p:cNvSpPr>
            <a:spLocks noChangeArrowheads="1"/>
          </p:cNvSpPr>
          <p:nvPr/>
        </p:nvSpPr>
        <p:spPr bwMode="auto">
          <a:xfrm>
            <a:off x="1200150" y="1981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B</a:t>
            </a:r>
          </a:p>
        </p:txBody>
      </p:sp>
      <p:sp>
        <p:nvSpPr>
          <p:cNvPr id="1718277" name="Oval 5"/>
          <p:cNvSpPr>
            <a:spLocks noChangeArrowheads="1"/>
          </p:cNvSpPr>
          <p:nvPr/>
        </p:nvSpPr>
        <p:spPr bwMode="auto">
          <a:xfrm>
            <a:off x="3181350" y="16764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718278" name="Oval 6"/>
          <p:cNvSpPr>
            <a:spLocks noChangeArrowheads="1"/>
          </p:cNvSpPr>
          <p:nvPr/>
        </p:nvSpPr>
        <p:spPr bwMode="auto">
          <a:xfrm>
            <a:off x="1885950" y="2590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C</a:t>
            </a:r>
          </a:p>
        </p:txBody>
      </p:sp>
      <p:sp>
        <p:nvSpPr>
          <p:cNvPr id="1718279" name="Oval 7"/>
          <p:cNvSpPr>
            <a:spLocks noChangeArrowheads="1"/>
          </p:cNvSpPr>
          <p:nvPr/>
        </p:nvSpPr>
        <p:spPr bwMode="auto">
          <a:xfrm>
            <a:off x="895350" y="32766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718280" name="Oval 8"/>
          <p:cNvSpPr>
            <a:spLocks noChangeArrowheads="1"/>
          </p:cNvSpPr>
          <p:nvPr/>
        </p:nvSpPr>
        <p:spPr bwMode="auto">
          <a:xfrm>
            <a:off x="3867150" y="24384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sp>
        <p:nvSpPr>
          <p:cNvPr id="1718281" name="Oval 9"/>
          <p:cNvSpPr>
            <a:spLocks noChangeArrowheads="1"/>
          </p:cNvSpPr>
          <p:nvPr/>
        </p:nvSpPr>
        <p:spPr bwMode="auto">
          <a:xfrm>
            <a:off x="3333750" y="3124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718282" name="AutoShape 10"/>
          <p:cNvCxnSpPr>
            <a:cxnSpLocks noChangeShapeType="1"/>
            <a:stCxn id="1718276" idx="5"/>
            <a:endCxn id="1718278" idx="1"/>
          </p:cNvCxnSpPr>
          <p:nvPr/>
        </p:nvCxnSpPr>
        <p:spPr bwMode="auto">
          <a:xfrm>
            <a:off x="1460500" y="2251075"/>
            <a:ext cx="469900" cy="374650"/>
          </a:xfrm>
          <a:prstGeom prst="straightConnector1">
            <a:avLst/>
          </a:prstGeom>
          <a:noFill/>
          <a:ln w="19050">
            <a:solidFill>
              <a:schemeClr val="tx1"/>
            </a:solidFill>
            <a:round/>
            <a:headEnd/>
            <a:tailEnd/>
          </a:ln>
          <a:effectLst/>
        </p:spPr>
      </p:cxnSp>
      <p:cxnSp>
        <p:nvCxnSpPr>
          <p:cNvPr id="1718283" name="AutoShape 11"/>
          <p:cNvCxnSpPr>
            <a:cxnSpLocks noChangeShapeType="1"/>
            <a:stCxn id="1718278" idx="3"/>
            <a:endCxn id="1718279" idx="7"/>
          </p:cNvCxnSpPr>
          <p:nvPr/>
        </p:nvCxnSpPr>
        <p:spPr bwMode="auto">
          <a:xfrm flipH="1">
            <a:off x="1155700" y="2860675"/>
            <a:ext cx="774700" cy="441325"/>
          </a:xfrm>
          <a:prstGeom prst="straightConnector1">
            <a:avLst/>
          </a:prstGeom>
          <a:noFill/>
          <a:ln w="38100">
            <a:solidFill>
              <a:schemeClr val="tx2"/>
            </a:solidFill>
            <a:round/>
            <a:headEnd/>
            <a:tailEnd/>
          </a:ln>
          <a:effectLst/>
        </p:spPr>
      </p:cxnSp>
      <p:cxnSp>
        <p:nvCxnSpPr>
          <p:cNvPr id="1718284" name="AutoShape 12"/>
          <p:cNvCxnSpPr>
            <a:cxnSpLocks noChangeShapeType="1"/>
            <a:stCxn id="1718276" idx="3"/>
            <a:endCxn id="1718279" idx="0"/>
          </p:cNvCxnSpPr>
          <p:nvPr/>
        </p:nvCxnSpPr>
        <p:spPr bwMode="auto">
          <a:xfrm flipH="1">
            <a:off x="1047750" y="2251075"/>
            <a:ext cx="196850" cy="1006475"/>
          </a:xfrm>
          <a:prstGeom prst="straightConnector1">
            <a:avLst/>
          </a:prstGeom>
          <a:noFill/>
          <a:ln w="38100">
            <a:solidFill>
              <a:schemeClr val="tx2"/>
            </a:solidFill>
            <a:round/>
            <a:headEnd/>
            <a:tailEnd/>
          </a:ln>
          <a:effectLst/>
        </p:spPr>
      </p:cxnSp>
      <p:cxnSp>
        <p:nvCxnSpPr>
          <p:cNvPr id="1718285" name="AutoShape 13"/>
          <p:cNvCxnSpPr>
            <a:cxnSpLocks noChangeShapeType="1"/>
            <a:stCxn id="1718278" idx="6"/>
            <a:endCxn id="1718281" idx="1"/>
          </p:cNvCxnSpPr>
          <p:nvPr/>
        </p:nvCxnSpPr>
        <p:spPr bwMode="auto">
          <a:xfrm>
            <a:off x="2200275" y="2743200"/>
            <a:ext cx="1177925" cy="415925"/>
          </a:xfrm>
          <a:prstGeom prst="straightConnector1">
            <a:avLst/>
          </a:prstGeom>
          <a:noFill/>
          <a:ln w="19050">
            <a:solidFill>
              <a:schemeClr val="tx1"/>
            </a:solidFill>
            <a:round/>
            <a:headEnd/>
            <a:tailEnd/>
          </a:ln>
          <a:effectLst/>
        </p:spPr>
      </p:cxnSp>
      <p:cxnSp>
        <p:nvCxnSpPr>
          <p:cNvPr id="1718286" name="AutoShape 14"/>
          <p:cNvCxnSpPr>
            <a:cxnSpLocks noChangeShapeType="1"/>
            <a:stCxn id="1718279" idx="6"/>
            <a:endCxn id="1718281" idx="2"/>
          </p:cNvCxnSpPr>
          <p:nvPr/>
        </p:nvCxnSpPr>
        <p:spPr bwMode="auto">
          <a:xfrm flipV="1">
            <a:off x="1219200" y="3276600"/>
            <a:ext cx="2105025" cy="152400"/>
          </a:xfrm>
          <a:prstGeom prst="straightConnector1">
            <a:avLst/>
          </a:prstGeom>
          <a:noFill/>
          <a:ln w="38100">
            <a:solidFill>
              <a:schemeClr val="tx2"/>
            </a:solidFill>
            <a:round/>
            <a:headEnd/>
            <a:tailEnd/>
          </a:ln>
          <a:effectLst/>
        </p:spPr>
      </p:cxnSp>
      <p:cxnSp>
        <p:nvCxnSpPr>
          <p:cNvPr id="1718287" name="AutoShape 15"/>
          <p:cNvCxnSpPr>
            <a:cxnSpLocks noChangeShapeType="1"/>
            <a:stCxn id="1718276" idx="6"/>
            <a:endCxn id="1718277" idx="2"/>
          </p:cNvCxnSpPr>
          <p:nvPr/>
        </p:nvCxnSpPr>
        <p:spPr bwMode="auto">
          <a:xfrm flipV="1">
            <a:off x="1514475" y="1828800"/>
            <a:ext cx="1657350" cy="304800"/>
          </a:xfrm>
          <a:prstGeom prst="straightConnector1">
            <a:avLst/>
          </a:prstGeom>
          <a:noFill/>
          <a:ln w="19050">
            <a:solidFill>
              <a:schemeClr val="tx1"/>
            </a:solidFill>
            <a:round/>
            <a:headEnd/>
            <a:tailEnd/>
          </a:ln>
          <a:effectLst/>
        </p:spPr>
      </p:cxnSp>
      <p:cxnSp>
        <p:nvCxnSpPr>
          <p:cNvPr id="1718288" name="AutoShape 16"/>
          <p:cNvCxnSpPr>
            <a:cxnSpLocks noChangeShapeType="1"/>
            <a:stCxn id="1718278" idx="7"/>
            <a:endCxn id="1718277" idx="3"/>
          </p:cNvCxnSpPr>
          <p:nvPr/>
        </p:nvCxnSpPr>
        <p:spPr bwMode="auto">
          <a:xfrm flipV="1">
            <a:off x="2146300" y="1946275"/>
            <a:ext cx="1079500" cy="679450"/>
          </a:xfrm>
          <a:prstGeom prst="straightConnector1">
            <a:avLst/>
          </a:prstGeom>
          <a:noFill/>
          <a:ln w="19050">
            <a:solidFill>
              <a:schemeClr val="tx1"/>
            </a:solidFill>
            <a:round/>
            <a:headEnd/>
            <a:tailEnd/>
          </a:ln>
          <a:effectLst/>
        </p:spPr>
      </p:cxnSp>
      <p:cxnSp>
        <p:nvCxnSpPr>
          <p:cNvPr id="1718289" name="AutoShape 17"/>
          <p:cNvCxnSpPr>
            <a:cxnSpLocks noChangeShapeType="1"/>
            <a:stCxn id="1718280" idx="1"/>
            <a:endCxn id="1718277" idx="5"/>
          </p:cNvCxnSpPr>
          <p:nvPr/>
        </p:nvCxnSpPr>
        <p:spPr bwMode="auto">
          <a:xfrm flipH="1" flipV="1">
            <a:off x="3441700" y="1946275"/>
            <a:ext cx="469900" cy="527050"/>
          </a:xfrm>
          <a:prstGeom prst="straightConnector1">
            <a:avLst/>
          </a:prstGeom>
          <a:noFill/>
          <a:ln w="19050">
            <a:solidFill>
              <a:schemeClr val="tx1"/>
            </a:solidFill>
            <a:round/>
            <a:headEnd/>
            <a:tailEnd/>
          </a:ln>
          <a:effectLst/>
        </p:spPr>
      </p:cxnSp>
      <p:cxnSp>
        <p:nvCxnSpPr>
          <p:cNvPr id="1718290" name="AutoShape 18"/>
          <p:cNvCxnSpPr>
            <a:cxnSpLocks noChangeShapeType="1"/>
            <a:stCxn id="1718281" idx="7"/>
            <a:endCxn id="1718280" idx="3"/>
          </p:cNvCxnSpPr>
          <p:nvPr/>
        </p:nvCxnSpPr>
        <p:spPr bwMode="auto">
          <a:xfrm flipV="1">
            <a:off x="3594100" y="2708275"/>
            <a:ext cx="317500" cy="450850"/>
          </a:xfrm>
          <a:prstGeom prst="straightConnector1">
            <a:avLst/>
          </a:prstGeom>
          <a:noFill/>
          <a:ln w="19050">
            <a:solidFill>
              <a:schemeClr val="tx1"/>
            </a:solidFill>
            <a:round/>
            <a:headEnd/>
            <a:tailEnd/>
          </a:ln>
          <a:effectLst/>
        </p:spPr>
      </p:cxnSp>
      <p:sp>
        <p:nvSpPr>
          <p:cNvPr id="1718291" name="Text Box 19"/>
          <p:cNvSpPr txBox="1">
            <a:spLocks noChangeArrowheads="1"/>
          </p:cNvSpPr>
          <p:nvPr/>
        </p:nvSpPr>
        <p:spPr bwMode="auto">
          <a:xfrm>
            <a:off x="2176463" y="167640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718292" name="Text Box 20"/>
          <p:cNvSpPr txBox="1">
            <a:spLocks noChangeArrowheads="1"/>
          </p:cNvSpPr>
          <p:nvPr/>
        </p:nvSpPr>
        <p:spPr bwMode="auto">
          <a:xfrm>
            <a:off x="3667125" y="19954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4</a:t>
            </a:r>
          </a:p>
        </p:txBody>
      </p:sp>
      <p:sp>
        <p:nvSpPr>
          <p:cNvPr id="1718293" name="Text Box 21"/>
          <p:cNvSpPr txBox="1">
            <a:spLocks noChangeArrowheads="1"/>
          </p:cNvSpPr>
          <p:nvPr/>
        </p:nvSpPr>
        <p:spPr bwMode="auto">
          <a:xfrm>
            <a:off x="827088" y="24638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18294" name="Text Box 22"/>
          <p:cNvSpPr txBox="1">
            <a:spLocks noChangeArrowheads="1"/>
          </p:cNvSpPr>
          <p:nvPr/>
        </p:nvSpPr>
        <p:spPr bwMode="auto">
          <a:xfrm>
            <a:off x="2795588" y="26812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295" name="Text Box 23"/>
          <p:cNvSpPr txBox="1">
            <a:spLocks noChangeArrowheads="1"/>
          </p:cNvSpPr>
          <p:nvPr/>
        </p:nvSpPr>
        <p:spPr bwMode="auto">
          <a:xfrm>
            <a:off x="1414463" y="23764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5</a:t>
            </a:r>
          </a:p>
        </p:txBody>
      </p:sp>
      <p:sp>
        <p:nvSpPr>
          <p:cNvPr id="1718296" name="Text Box 24"/>
          <p:cNvSpPr txBox="1">
            <a:spLocks noChangeArrowheads="1"/>
          </p:cNvSpPr>
          <p:nvPr/>
        </p:nvSpPr>
        <p:spPr bwMode="auto">
          <a:xfrm>
            <a:off x="2054225" y="33670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297" name="Text Box 25"/>
          <p:cNvSpPr txBox="1">
            <a:spLocks noChangeArrowheads="1"/>
          </p:cNvSpPr>
          <p:nvPr/>
        </p:nvSpPr>
        <p:spPr bwMode="auto">
          <a:xfrm>
            <a:off x="3719513" y="28384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3</a:t>
            </a:r>
          </a:p>
        </p:txBody>
      </p:sp>
      <p:sp>
        <p:nvSpPr>
          <p:cNvPr id="1718298" name="Text Box 26"/>
          <p:cNvSpPr txBox="1">
            <a:spLocks noChangeArrowheads="1"/>
          </p:cNvSpPr>
          <p:nvPr/>
        </p:nvSpPr>
        <p:spPr bwMode="auto">
          <a:xfrm>
            <a:off x="2647950" y="22240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718299" name="Text Box 27"/>
          <p:cNvSpPr txBox="1">
            <a:spLocks noChangeArrowheads="1"/>
          </p:cNvSpPr>
          <p:nvPr/>
        </p:nvSpPr>
        <p:spPr bwMode="auto">
          <a:xfrm>
            <a:off x="1620838" y="294005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8</a:t>
            </a:r>
          </a:p>
        </p:txBody>
      </p:sp>
      <p:sp>
        <p:nvSpPr>
          <p:cNvPr id="1718300" name="Text Box 28"/>
          <p:cNvSpPr txBox="1">
            <a:spLocks noChangeArrowheads="1"/>
          </p:cNvSpPr>
          <p:nvPr/>
        </p:nvSpPr>
        <p:spPr bwMode="auto">
          <a:xfrm>
            <a:off x="666750" y="34290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0</a:t>
            </a:r>
          </a:p>
        </p:txBody>
      </p:sp>
      <p:sp>
        <p:nvSpPr>
          <p:cNvPr id="1718301" name="Text Box 29"/>
          <p:cNvSpPr txBox="1">
            <a:spLocks noChangeArrowheads="1"/>
          </p:cNvSpPr>
          <p:nvPr/>
        </p:nvSpPr>
        <p:spPr bwMode="auto">
          <a:xfrm>
            <a:off x="3562350" y="32908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02" name="Text Box 30"/>
          <p:cNvSpPr txBox="1">
            <a:spLocks noChangeArrowheads="1"/>
          </p:cNvSpPr>
          <p:nvPr/>
        </p:nvSpPr>
        <p:spPr bwMode="auto">
          <a:xfrm>
            <a:off x="971550" y="17668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18303" name="Text Box 31"/>
          <p:cNvSpPr txBox="1">
            <a:spLocks noChangeArrowheads="1"/>
          </p:cNvSpPr>
          <p:nvPr/>
        </p:nvSpPr>
        <p:spPr bwMode="auto">
          <a:xfrm>
            <a:off x="1885950" y="2276475"/>
            <a:ext cx="309563"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8</a:t>
            </a:r>
          </a:p>
        </p:txBody>
      </p:sp>
      <p:sp>
        <p:nvSpPr>
          <p:cNvPr id="1718304" name="Text Box 32"/>
          <p:cNvSpPr txBox="1">
            <a:spLocks noChangeArrowheads="1"/>
          </p:cNvSpPr>
          <p:nvPr/>
        </p:nvSpPr>
        <p:spPr bwMode="auto">
          <a:xfrm>
            <a:off x="4129088" y="2224088"/>
            <a:ext cx="347662" cy="366712"/>
          </a:xfrm>
          <a:prstGeom prst="rect">
            <a:avLst/>
          </a:prstGeom>
          <a:noFill/>
          <a:ln w="19050">
            <a:noFill/>
            <a:miter lim="800000"/>
            <a:headEnd/>
            <a:tailEnd/>
          </a:ln>
          <a:effectLst/>
        </p:spPr>
        <p:txBody>
          <a:bodyPr wrap="none">
            <a:spAutoFit/>
          </a:bodyPr>
          <a:lstStyle/>
          <a:p>
            <a:pPr algn="ctr" eaLnBrk="1" hangingPunct="1"/>
            <a:r>
              <a:rPr lang="en-US" b="1">
                <a:solidFill>
                  <a:schemeClr val="tx2"/>
                </a:solidFill>
                <a:latin typeface="Tahoma" pitchFamily="34" charset="0"/>
                <a:sym typeface="Symbol" pitchFamily="18" charset="2"/>
              </a:rPr>
              <a:t></a:t>
            </a:r>
          </a:p>
        </p:txBody>
      </p:sp>
      <p:sp>
        <p:nvSpPr>
          <p:cNvPr id="1718305" name="Text Box 33"/>
          <p:cNvSpPr txBox="1">
            <a:spLocks noChangeArrowheads="1"/>
          </p:cNvSpPr>
          <p:nvPr/>
        </p:nvSpPr>
        <p:spPr bwMode="auto">
          <a:xfrm>
            <a:off x="3390900" y="1463675"/>
            <a:ext cx="347663" cy="366713"/>
          </a:xfrm>
          <a:prstGeom prst="rect">
            <a:avLst/>
          </a:prstGeom>
          <a:noFill/>
          <a:ln w="19050">
            <a:noFill/>
            <a:miter lim="800000"/>
            <a:headEnd/>
            <a:tailEnd/>
          </a:ln>
          <a:effectLst/>
        </p:spPr>
        <p:txBody>
          <a:bodyPr wrap="none">
            <a:spAutoFit/>
          </a:bodyPr>
          <a:lstStyle/>
          <a:p>
            <a:pPr algn="ctr" eaLnBrk="1" hangingPunct="1"/>
            <a:r>
              <a:rPr lang="en-US" b="1" dirty="0">
                <a:solidFill>
                  <a:schemeClr val="tx2"/>
                </a:solidFill>
                <a:latin typeface="Tahoma" pitchFamily="34" charset="0"/>
                <a:sym typeface="Symbol" pitchFamily="18" charset="2"/>
              </a:rPr>
              <a:t></a:t>
            </a:r>
            <a:endParaRPr lang="en-US" b="1" dirty="0">
              <a:solidFill>
                <a:schemeClr val="tx2"/>
              </a:solidFill>
              <a:latin typeface="Tahoma" pitchFamily="34" charset="0"/>
            </a:endParaRPr>
          </a:p>
        </p:txBody>
      </p:sp>
      <p:sp>
        <p:nvSpPr>
          <p:cNvPr id="1718306" name="Freeform 34"/>
          <p:cNvSpPr>
            <a:spLocks/>
          </p:cNvSpPr>
          <p:nvPr/>
        </p:nvSpPr>
        <p:spPr bwMode="auto">
          <a:xfrm>
            <a:off x="695325" y="4195763"/>
            <a:ext cx="1120775" cy="2184400"/>
          </a:xfrm>
          <a:custGeom>
            <a:avLst/>
            <a:gdLst/>
            <a:ahLst/>
            <a:cxnLst>
              <a:cxn ang="0">
                <a:pos x="42" y="717"/>
              </a:cxn>
              <a:cxn ang="0">
                <a:pos x="48" y="1275"/>
              </a:cxn>
              <a:cxn ang="0">
                <a:pos x="312" y="1323"/>
              </a:cxn>
              <a:cxn ang="0">
                <a:pos x="504" y="1029"/>
              </a:cxn>
              <a:cxn ang="0">
                <a:pos x="696" y="345"/>
              </a:cxn>
              <a:cxn ang="0">
                <a:pos x="564" y="51"/>
              </a:cxn>
              <a:cxn ang="0">
                <a:pos x="168" y="111"/>
              </a:cxn>
              <a:cxn ang="0">
                <a:pos x="42" y="717"/>
              </a:cxn>
            </a:cxnLst>
            <a:rect l="0" t="0" r="r" b="b"/>
            <a:pathLst>
              <a:path w="706" h="1376">
                <a:moveTo>
                  <a:pt x="42" y="717"/>
                </a:moveTo>
                <a:cubicBezTo>
                  <a:pt x="48" y="879"/>
                  <a:pt x="0" y="1167"/>
                  <a:pt x="48" y="1275"/>
                </a:cubicBezTo>
                <a:cubicBezTo>
                  <a:pt x="93" y="1376"/>
                  <a:pt x="236" y="1364"/>
                  <a:pt x="312" y="1323"/>
                </a:cubicBezTo>
                <a:cubicBezTo>
                  <a:pt x="388" y="1282"/>
                  <a:pt x="440" y="1192"/>
                  <a:pt x="504" y="1029"/>
                </a:cubicBezTo>
                <a:cubicBezTo>
                  <a:pt x="568" y="866"/>
                  <a:pt x="686" y="508"/>
                  <a:pt x="696" y="345"/>
                </a:cubicBezTo>
                <a:cubicBezTo>
                  <a:pt x="706" y="182"/>
                  <a:pt x="652" y="90"/>
                  <a:pt x="564" y="51"/>
                </a:cubicBezTo>
                <a:cubicBezTo>
                  <a:pt x="476" y="12"/>
                  <a:pt x="255" y="0"/>
                  <a:pt x="168" y="111"/>
                </a:cubicBezTo>
                <a:cubicBezTo>
                  <a:pt x="81" y="222"/>
                  <a:pt x="36" y="555"/>
                  <a:pt x="42" y="717"/>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718307" name="Oval 35"/>
          <p:cNvSpPr>
            <a:spLocks noChangeArrowheads="1"/>
          </p:cNvSpPr>
          <p:nvPr/>
        </p:nvSpPr>
        <p:spPr bwMode="auto">
          <a:xfrm>
            <a:off x="1276350" y="44196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718308" name="Oval 36"/>
          <p:cNvSpPr>
            <a:spLocks noChangeArrowheads="1"/>
          </p:cNvSpPr>
          <p:nvPr/>
        </p:nvSpPr>
        <p:spPr bwMode="auto">
          <a:xfrm>
            <a:off x="3257550" y="4114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718309" name="Oval 37"/>
          <p:cNvSpPr>
            <a:spLocks noChangeArrowheads="1"/>
          </p:cNvSpPr>
          <p:nvPr/>
        </p:nvSpPr>
        <p:spPr bwMode="auto">
          <a:xfrm>
            <a:off x="1962150" y="5029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C</a:t>
            </a:r>
          </a:p>
        </p:txBody>
      </p:sp>
      <p:sp>
        <p:nvSpPr>
          <p:cNvPr id="1718310" name="Oval 38"/>
          <p:cNvSpPr>
            <a:spLocks noChangeArrowheads="1"/>
          </p:cNvSpPr>
          <p:nvPr/>
        </p:nvSpPr>
        <p:spPr bwMode="auto">
          <a:xfrm>
            <a:off x="971550" y="57150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latin typeface="Tahoma" pitchFamily="34" charset="0"/>
              </a:rPr>
              <a:t>A</a:t>
            </a:r>
          </a:p>
        </p:txBody>
      </p:sp>
      <p:sp>
        <p:nvSpPr>
          <p:cNvPr id="1718311" name="Oval 39"/>
          <p:cNvSpPr>
            <a:spLocks noChangeArrowheads="1"/>
          </p:cNvSpPr>
          <p:nvPr/>
        </p:nvSpPr>
        <p:spPr bwMode="auto">
          <a:xfrm>
            <a:off x="3943350" y="48768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sp>
        <p:nvSpPr>
          <p:cNvPr id="1718312" name="Oval 40"/>
          <p:cNvSpPr>
            <a:spLocks noChangeArrowheads="1"/>
          </p:cNvSpPr>
          <p:nvPr/>
        </p:nvSpPr>
        <p:spPr bwMode="auto">
          <a:xfrm>
            <a:off x="3409950" y="55626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718313" name="AutoShape 41"/>
          <p:cNvCxnSpPr>
            <a:cxnSpLocks noChangeShapeType="1"/>
            <a:stCxn id="1718307" idx="5"/>
            <a:endCxn id="1718309" idx="1"/>
          </p:cNvCxnSpPr>
          <p:nvPr/>
        </p:nvCxnSpPr>
        <p:spPr bwMode="auto">
          <a:xfrm>
            <a:off x="1536700" y="4699000"/>
            <a:ext cx="469900" cy="365125"/>
          </a:xfrm>
          <a:prstGeom prst="straightConnector1">
            <a:avLst/>
          </a:prstGeom>
          <a:noFill/>
          <a:ln w="38100">
            <a:solidFill>
              <a:schemeClr val="tx2"/>
            </a:solidFill>
            <a:round/>
            <a:headEnd/>
            <a:tailEnd/>
          </a:ln>
          <a:effectLst/>
        </p:spPr>
      </p:cxnSp>
      <p:cxnSp>
        <p:nvCxnSpPr>
          <p:cNvPr id="1718314" name="AutoShape 42"/>
          <p:cNvCxnSpPr>
            <a:cxnSpLocks noChangeShapeType="1"/>
            <a:stCxn id="1718309" idx="3"/>
            <a:endCxn id="1718310" idx="7"/>
          </p:cNvCxnSpPr>
          <p:nvPr/>
        </p:nvCxnSpPr>
        <p:spPr bwMode="auto">
          <a:xfrm flipH="1">
            <a:off x="1231900" y="5299075"/>
            <a:ext cx="774700" cy="441325"/>
          </a:xfrm>
          <a:prstGeom prst="straightConnector1">
            <a:avLst/>
          </a:prstGeom>
          <a:noFill/>
          <a:ln w="38100">
            <a:solidFill>
              <a:schemeClr val="tx1"/>
            </a:solidFill>
            <a:prstDash val="dash"/>
            <a:round/>
            <a:headEnd/>
            <a:tailEnd/>
          </a:ln>
          <a:effectLst/>
        </p:spPr>
      </p:cxnSp>
      <p:cxnSp>
        <p:nvCxnSpPr>
          <p:cNvPr id="1718315" name="AutoShape 43"/>
          <p:cNvCxnSpPr>
            <a:cxnSpLocks noChangeShapeType="1"/>
            <a:stCxn id="1718307" idx="3"/>
            <a:endCxn id="1718310" idx="0"/>
          </p:cNvCxnSpPr>
          <p:nvPr/>
        </p:nvCxnSpPr>
        <p:spPr bwMode="auto">
          <a:xfrm flipH="1">
            <a:off x="1123950" y="4699000"/>
            <a:ext cx="196850" cy="996950"/>
          </a:xfrm>
          <a:prstGeom prst="straightConnector1">
            <a:avLst/>
          </a:prstGeom>
          <a:noFill/>
          <a:ln w="38100">
            <a:solidFill>
              <a:schemeClr val="tx2"/>
            </a:solidFill>
            <a:round/>
            <a:headEnd/>
            <a:tailEnd/>
          </a:ln>
          <a:effectLst/>
        </p:spPr>
      </p:cxnSp>
      <p:cxnSp>
        <p:nvCxnSpPr>
          <p:cNvPr id="1718316" name="AutoShape 44"/>
          <p:cNvCxnSpPr>
            <a:cxnSpLocks noChangeShapeType="1"/>
            <a:stCxn id="1718309" idx="6"/>
            <a:endCxn id="1718312" idx="1"/>
          </p:cNvCxnSpPr>
          <p:nvPr/>
        </p:nvCxnSpPr>
        <p:spPr bwMode="auto">
          <a:xfrm>
            <a:off x="2276475" y="5181600"/>
            <a:ext cx="1177925" cy="415925"/>
          </a:xfrm>
          <a:prstGeom prst="straightConnector1">
            <a:avLst/>
          </a:prstGeom>
          <a:noFill/>
          <a:ln w="19050">
            <a:solidFill>
              <a:schemeClr val="tx1"/>
            </a:solidFill>
            <a:round/>
            <a:headEnd/>
            <a:tailEnd/>
          </a:ln>
          <a:effectLst/>
        </p:spPr>
      </p:cxnSp>
      <p:cxnSp>
        <p:nvCxnSpPr>
          <p:cNvPr id="1718317" name="AutoShape 45"/>
          <p:cNvCxnSpPr>
            <a:cxnSpLocks noChangeShapeType="1"/>
            <a:stCxn id="1718310" idx="6"/>
            <a:endCxn id="1718312" idx="2"/>
          </p:cNvCxnSpPr>
          <p:nvPr/>
        </p:nvCxnSpPr>
        <p:spPr bwMode="auto">
          <a:xfrm flipV="1">
            <a:off x="1295400" y="5715000"/>
            <a:ext cx="2105025" cy="152400"/>
          </a:xfrm>
          <a:prstGeom prst="straightConnector1">
            <a:avLst/>
          </a:prstGeom>
          <a:noFill/>
          <a:ln w="38100">
            <a:solidFill>
              <a:schemeClr val="tx2"/>
            </a:solidFill>
            <a:round/>
            <a:headEnd/>
            <a:tailEnd/>
          </a:ln>
          <a:effectLst/>
        </p:spPr>
      </p:cxnSp>
      <p:cxnSp>
        <p:nvCxnSpPr>
          <p:cNvPr id="1718318" name="AutoShape 46"/>
          <p:cNvCxnSpPr>
            <a:cxnSpLocks noChangeShapeType="1"/>
            <a:stCxn id="1718307" idx="6"/>
            <a:endCxn id="1718308" idx="2"/>
          </p:cNvCxnSpPr>
          <p:nvPr/>
        </p:nvCxnSpPr>
        <p:spPr bwMode="auto">
          <a:xfrm flipV="1">
            <a:off x="1600200" y="4267200"/>
            <a:ext cx="1647825" cy="304800"/>
          </a:xfrm>
          <a:prstGeom prst="straightConnector1">
            <a:avLst/>
          </a:prstGeom>
          <a:noFill/>
          <a:ln w="38100">
            <a:solidFill>
              <a:schemeClr val="tx2"/>
            </a:solidFill>
            <a:round/>
            <a:headEnd/>
            <a:tailEnd/>
          </a:ln>
          <a:effectLst/>
        </p:spPr>
      </p:cxnSp>
      <p:cxnSp>
        <p:nvCxnSpPr>
          <p:cNvPr id="1718319" name="AutoShape 47"/>
          <p:cNvCxnSpPr>
            <a:cxnSpLocks noChangeShapeType="1"/>
            <a:stCxn id="1718309" idx="7"/>
            <a:endCxn id="1718308" idx="3"/>
          </p:cNvCxnSpPr>
          <p:nvPr/>
        </p:nvCxnSpPr>
        <p:spPr bwMode="auto">
          <a:xfrm flipV="1">
            <a:off x="2222500" y="4384675"/>
            <a:ext cx="1079500" cy="679450"/>
          </a:xfrm>
          <a:prstGeom prst="straightConnector1">
            <a:avLst/>
          </a:prstGeom>
          <a:noFill/>
          <a:ln w="19050">
            <a:solidFill>
              <a:schemeClr val="tx1"/>
            </a:solidFill>
            <a:round/>
            <a:headEnd/>
            <a:tailEnd/>
          </a:ln>
          <a:effectLst/>
        </p:spPr>
      </p:cxnSp>
      <p:cxnSp>
        <p:nvCxnSpPr>
          <p:cNvPr id="1718320" name="AutoShape 48"/>
          <p:cNvCxnSpPr>
            <a:cxnSpLocks noChangeShapeType="1"/>
            <a:stCxn id="1718311" idx="1"/>
            <a:endCxn id="1718308" idx="5"/>
          </p:cNvCxnSpPr>
          <p:nvPr/>
        </p:nvCxnSpPr>
        <p:spPr bwMode="auto">
          <a:xfrm flipH="1" flipV="1">
            <a:off x="3517900" y="4384675"/>
            <a:ext cx="469900" cy="527050"/>
          </a:xfrm>
          <a:prstGeom prst="straightConnector1">
            <a:avLst/>
          </a:prstGeom>
          <a:noFill/>
          <a:ln w="19050">
            <a:solidFill>
              <a:schemeClr val="tx1"/>
            </a:solidFill>
            <a:round/>
            <a:headEnd/>
            <a:tailEnd/>
          </a:ln>
          <a:effectLst/>
        </p:spPr>
      </p:cxnSp>
      <p:cxnSp>
        <p:nvCxnSpPr>
          <p:cNvPr id="1718321" name="AutoShape 49"/>
          <p:cNvCxnSpPr>
            <a:cxnSpLocks noChangeShapeType="1"/>
            <a:stCxn id="1718312" idx="7"/>
            <a:endCxn id="1718311" idx="3"/>
          </p:cNvCxnSpPr>
          <p:nvPr/>
        </p:nvCxnSpPr>
        <p:spPr bwMode="auto">
          <a:xfrm flipV="1">
            <a:off x="3670300" y="5146675"/>
            <a:ext cx="317500" cy="450850"/>
          </a:xfrm>
          <a:prstGeom prst="straightConnector1">
            <a:avLst/>
          </a:prstGeom>
          <a:noFill/>
          <a:ln w="19050">
            <a:solidFill>
              <a:schemeClr val="tx1"/>
            </a:solidFill>
            <a:round/>
            <a:headEnd/>
            <a:tailEnd/>
          </a:ln>
          <a:effectLst/>
        </p:spPr>
      </p:cxnSp>
      <p:sp>
        <p:nvSpPr>
          <p:cNvPr id="1718322" name="Text Box 50"/>
          <p:cNvSpPr txBox="1">
            <a:spLocks noChangeArrowheads="1"/>
          </p:cNvSpPr>
          <p:nvPr/>
        </p:nvSpPr>
        <p:spPr bwMode="auto">
          <a:xfrm>
            <a:off x="2252663" y="41148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23" name="Text Box 51"/>
          <p:cNvSpPr txBox="1">
            <a:spLocks noChangeArrowheads="1"/>
          </p:cNvSpPr>
          <p:nvPr/>
        </p:nvSpPr>
        <p:spPr bwMode="auto">
          <a:xfrm>
            <a:off x="3743325" y="44338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4</a:t>
            </a:r>
          </a:p>
        </p:txBody>
      </p:sp>
      <p:sp>
        <p:nvSpPr>
          <p:cNvPr id="1718324" name="Text Box 52"/>
          <p:cNvSpPr txBox="1">
            <a:spLocks noChangeArrowheads="1"/>
          </p:cNvSpPr>
          <p:nvPr/>
        </p:nvSpPr>
        <p:spPr bwMode="auto">
          <a:xfrm>
            <a:off x="903288" y="49022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18325" name="Text Box 53"/>
          <p:cNvSpPr txBox="1">
            <a:spLocks noChangeArrowheads="1"/>
          </p:cNvSpPr>
          <p:nvPr/>
        </p:nvSpPr>
        <p:spPr bwMode="auto">
          <a:xfrm>
            <a:off x="2871788" y="51196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326" name="Text Box 54"/>
          <p:cNvSpPr txBox="1">
            <a:spLocks noChangeArrowheads="1"/>
          </p:cNvSpPr>
          <p:nvPr/>
        </p:nvSpPr>
        <p:spPr bwMode="auto">
          <a:xfrm>
            <a:off x="1490663" y="481488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18327" name="Text Box 55"/>
          <p:cNvSpPr txBox="1">
            <a:spLocks noChangeArrowheads="1"/>
          </p:cNvSpPr>
          <p:nvPr/>
        </p:nvSpPr>
        <p:spPr bwMode="auto">
          <a:xfrm>
            <a:off x="2130425" y="58054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28" name="Text Box 56"/>
          <p:cNvSpPr txBox="1">
            <a:spLocks noChangeArrowheads="1"/>
          </p:cNvSpPr>
          <p:nvPr/>
        </p:nvSpPr>
        <p:spPr bwMode="auto">
          <a:xfrm>
            <a:off x="3795713" y="52768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3</a:t>
            </a:r>
          </a:p>
        </p:txBody>
      </p:sp>
      <p:sp>
        <p:nvSpPr>
          <p:cNvPr id="1718329" name="Text Box 57"/>
          <p:cNvSpPr txBox="1">
            <a:spLocks noChangeArrowheads="1"/>
          </p:cNvSpPr>
          <p:nvPr/>
        </p:nvSpPr>
        <p:spPr bwMode="auto">
          <a:xfrm>
            <a:off x="2724150" y="46624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718330" name="Text Box 58"/>
          <p:cNvSpPr txBox="1">
            <a:spLocks noChangeArrowheads="1"/>
          </p:cNvSpPr>
          <p:nvPr/>
        </p:nvSpPr>
        <p:spPr bwMode="auto">
          <a:xfrm>
            <a:off x="1697038" y="53784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331" name="Text Box 59"/>
          <p:cNvSpPr txBox="1">
            <a:spLocks noChangeArrowheads="1"/>
          </p:cNvSpPr>
          <p:nvPr/>
        </p:nvSpPr>
        <p:spPr bwMode="auto">
          <a:xfrm>
            <a:off x="742950" y="58674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0</a:t>
            </a:r>
          </a:p>
        </p:txBody>
      </p:sp>
      <p:sp>
        <p:nvSpPr>
          <p:cNvPr id="1718332" name="Text Box 60"/>
          <p:cNvSpPr txBox="1">
            <a:spLocks noChangeArrowheads="1"/>
          </p:cNvSpPr>
          <p:nvPr/>
        </p:nvSpPr>
        <p:spPr bwMode="auto">
          <a:xfrm>
            <a:off x="3638550" y="57292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33" name="Text Box 61"/>
          <p:cNvSpPr txBox="1">
            <a:spLocks noChangeArrowheads="1"/>
          </p:cNvSpPr>
          <p:nvPr/>
        </p:nvSpPr>
        <p:spPr bwMode="auto">
          <a:xfrm>
            <a:off x="1047750" y="4205288"/>
            <a:ext cx="309563"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2</a:t>
            </a:r>
          </a:p>
        </p:txBody>
      </p:sp>
      <p:sp>
        <p:nvSpPr>
          <p:cNvPr id="1718334" name="Text Box 62"/>
          <p:cNvSpPr txBox="1">
            <a:spLocks noChangeArrowheads="1"/>
          </p:cNvSpPr>
          <p:nvPr/>
        </p:nvSpPr>
        <p:spPr bwMode="auto">
          <a:xfrm>
            <a:off x="1962150" y="4714875"/>
            <a:ext cx="309563"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5</a:t>
            </a:r>
          </a:p>
        </p:txBody>
      </p:sp>
      <p:sp>
        <p:nvSpPr>
          <p:cNvPr id="1718335" name="Text Box 63"/>
          <p:cNvSpPr txBox="1">
            <a:spLocks noChangeArrowheads="1"/>
          </p:cNvSpPr>
          <p:nvPr/>
        </p:nvSpPr>
        <p:spPr bwMode="auto">
          <a:xfrm>
            <a:off x="4205288" y="4662488"/>
            <a:ext cx="347662" cy="366712"/>
          </a:xfrm>
          <a:prstGeom prst="rect">
            <a:avLst/>
          </a:prstGeom>
          <a:noFill/>
          <a:ln w="19050">
            <a:noFill/>
            <a:miter lim="800000"/>
            <a:headEnd/>
            <a:tailEnd/>
          </a:ln>
          <a:effectLst/>
        </p:spPr>
        <p:txBody>
          <a:bodyPr wrap="none">
            <a:spAutoFit/>
          </a:bodyPr>
          <a:lstStyle/>
          <a:p>
            <a:pPr algn="ctr" eaLnBrk="1" hangingPunct="1"/>
            <a:r>
              <a:rPr lang="en-US" b="1">
                <a:solidFill>
                  <a:schemeClr val="tx2"/>
                </a:solidFill>
                <a:latin typeface="Tahoma" pitchFamily="34" charset="0"/>
                <a:sym typeface="Symbol" pitchFamily="18" charset="2"/>
              </a:rPr>
              <a:t></a:t>
            </a:r>
          </a:p>
        </p:txBody>
      </p:sp>
      <p:sp>
        <p:nvSpPr>
          <p:cNvPr id="1718336" name="Text Box 64"/>
          <p:cNvSpPr txBox="1">
            <a:spLocks noChangeArrowheads="1"/>
          </p:cNvSpPr>
          <p:nvPr/>
        </p:nvSpPr>
        <p:spPr bwMode="auto">
          <a:xfrm>
            <a:off x="3484563" y="390048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sym typeface="Symbol" pitchFamily="18" charset="2"/>
              </a:rPr>
              <a:t>7</a:t>
            </a:r>
            <a:endParaRPr lang="en-US">
              <a:solidFill>
                <a:schemeClr val="tx2"/>
              </a:solidFill>
              <a:latin typeface="Tahoma" pitchFamily="34" charset="0"/>
            </a:endParaRPr>
          </a:p>
        </p:txBody>
      </p:sp>
      <p:sp>
        <p:nvSpPr>
          <p:cNvPr id="1718337" name="Freeform 65"/>
          <p:cNvSpPr>
            <a:spLocks/>
          </p:cNvSpPr>
          <p:nvPr/>
        </p:nvSpPr>
        <p:spPr bwMode="auto">
          <a:xfrm>
            <a:off x="5057775" y="1760538"/>
            <a:ext cx="1841500" cy="2181225"/>
          </a:xfrm>
          <a:custGeom>
            <a:avLst/>
            <a:gdLst/>
            <a:ahLst/>
            <a:cxnLst>
              <a:cxn ang="0">
                <a:pos x="42" y="715"/>
              </a:cxn>
              <a:cxn ang="0">
                <a:pos x="48" y="1273"/>
              </a:cxn>
              <a:cxn ang="0">
                <a:pos x="312" y="1321"/>
              </a:cxn>
              <a:cxn ang="0">
                <a:pos x="684" y="1123"/>
              </a:cxn>
              <a:cxn ang="0">
                <a:pos x="1152" y="547"/>
              </a:cxn>
              <a:cxn ang="0">
                <a:pos x="636" y="73"/>
              </a:cxn>
              <a:cxn ang="0">
                <a:pos x="168" y="109"/>
              </a:cxn>
              <a:cxn ang="0">
                <a:pos x="42" y="715"/>
              </a:cxn>
            </a:cxnLst>
            <a:rect l="0" t="0" r="r" b="b"/>
            <a:pathLst>
              <a:path w="1160" h="1374">
                <a:moveTo>
                  <a:pt x="42" y="715"/>
                </a:moveTo>
                <a:cubicBezTo>
                  <a:pt x="48" y="877"/>
                  <a:pt x="0" y="1165"/>
                  <a:pt x="48" y="1273"/>
                </a:cubicBezTo>
                <a:cubicBezTo>
                  <a:pt x="93" y="1374"/>
                  <a:pt x="206" y="1346"/>
                  <a:pt x="312" y="1321"/>
                </a:cubicBezTo>
                <a:cubicBezTo>
                  <a:pt x="418" y="1296"/>
                  <a:pt x="544" y="1252"/>
                  <a:pt x="684" y="1123"/>
                </a:cubicBezTo>
                <a:cubicBezTo>
                  <a:pt x="824" y="994"/>
                  <a:pt x="1160" y="722"/>
                  <a:pt x="1152" y="547"/>
                </a:cubicBezTo>
                <a:cubicBezTo>
                  <a:pt x="1144" y="372"/>
                  <a:pt x="800" y="146"/>
                  <a:pt x="636" y="73"/>
                </a:cubicBezTo>
                <a:cubicBezTo>
                  <a:pt x="472" y="0"/>
                  <a:pt x="267" y="2"/>
                  <a:pt x="168" y="109"/>
                </a:cubicBezTo>
                <a:cubicBezTo>
                  <a:pt x="69" y="216"/>
                  <a:pt x="36" y="553"/>
                  <a:pt x="42" y="715"/>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718338" name="Oval 66"/>
          <p:cNvSpPr>
            <a:spLocks noChangeArrowheads="1"/>
          </p:cNvSpPr>
          <p:nvPr/>
        </p:nvSpPr>
        <p:spPr bwMode="auto">
          <a:xfrm>
            <a:off x="5638800" y="19812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718339" name="Oval 67"/>
          <p:cNvSpPr>
            <a:spLocks noChangeArrowheads="1"/>
          </p:cNvSpPr>
          <p:nvPr/>
        </p:nvSpPr>
        <p:spPr bwMode="auto">
          <a:xfrm>
            <a:off x="7620000" y="16764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D</a:t>
            </a:r>
          </a:p>
        </p:txBody>
      </p:sp>
      <p:sp>
        <p:nvSpPr>
          <p:cNvPr id="1718340" name="Oval 68"/>
          <p:cNvSpPr>
            <a:spLocks noChangeArrowheads="1"/>
          </p:cNvSpPr>
          <p:nvPr/>
        </p:nvSpPr>
        <p:spPr bwMode="auto">
          <a:xfrm>
            <a:off x="6324600" y="25908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C</a:t>
            </a:r>
          </a:p>
        </p:txBody>
      </p:sp>
      <p:sp>
        <p:nvSpPr>
          <p:cNvPr id="1718341" name="Oval 69"/>
          <p:cNvSpPr>
            <a:spLocks noChangeArrowheads="1"/>
          </p:cNvSpPr>
          <p:nvPr/>
        </p:nvSpPr>
        <p:spPr bwMode="auto">
          <a:xfrm>
            <a:off x="5334000" y="32766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718342" name="Oval 70"/>
          <p:cNvSpPr>
            <a:spLocks noChangeArrowheads="1"/>
          </p:cNvSpPr>
          <p:nvPr/>
        </p:nvSpPr>
        <p:spPr bwMode="auto">
          <a:xfrm>
            <a:off x="8305800" y="24384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sp>
        <p:nvSpPr>
          <p:cNvPr id="1718343" name="Oval 71"/>
          <p:cNvSpPr>
            <a:spLocks noChangeArrowheads="1"/>
          </p:cNvSpPr>
          <p:nvPr/>
        </p:nvSpPr>
        <p:spPr bwMode="auto">
          <a:xfrm>
            <a:off x="7772400" y="3124200"/>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718344" name="AutoShape 72"/>
          <p:cNvCxnSpPr>
            <a:cxnSpLocks noChangeShapeType="1"/>
            <a:stCxn id="1718338" idx="5"/>
            <a:endCxn id="1718340" idx="1"/>
          </p:cNvCxnSpPr>
          <p:nvPr/>
        </p:nvCxnSpPr>
        <p:spPr bwMode="auto">
          <a:xfrm>
            <a:off x="5899150" y="2260600"/>
            <a:ext cx="469900" cy="355600"/>
          </a:xfrm>
          <a:prstGeom prst="straightConnector1">
            <a:avLst/>
          </a:prstGeom>
          <a:noFill/>
          <a:ln w="38100">
            <a:solidFill>
              <a:schemeClr val="tx2"/>
            </a:solidFill>
            <a:round/>
            <a:headEnd/>
            <a:tailEnd/>
          </a:ln>
          <a:effectLst/>
        </p:spPr>
      </p:cxnSp>
      <p:cxnSp>
        <p:nvCxnSpPr>
          <p:cNvPr id="1718345" name="AutoShape 73"/>
          <p:cNvCxnSpPr>
            <a:cxnSpLocks noChangeShapeType="1"/>
            <a:stCxn id="1718340" idx="3"/>
            <a:endCxn id="1718341" idx="7"/>
          </p:cNvCxnSpPr>
          <p:nvPr/>
        </p:nvCxnSpPr>
        <p:spPr bwMode="auto">
          <a:xfrm flipH="1">
            <a:off x="5594350" y="2870200"/>
            <a:ext cx="774700" cy="431800"/>
          </a:xfrm>
          <a:prstGeom prst="straightConnector1">
            <a:avLst/>
          </a:prstGeom>
          <a:noFill/>
          <a:ln w="38100">
            <a:solidFill>
              <a:schemeClr val="tx1"/>
            </a:solidFill>
            <a:prstDash val="dash"/>
            <a:round/>
            <a:headEnd/>
            <a:tailEnd/>
          </a:ln>
          <a:effectLst/>
        </p:spPr>
      </p:cxnSp>
      <p:cxnSp>
        <p:nvCxnSpPr>
          <p:cNvPr id="1718346" name="AutoShape 74"/>
          <p:cNvCxnSpPr>
            <a:cxnSpLocks noChangeShapeType="1"/>
            <a:stCxn id="1718338" idx="3"/>
            <a:endCxn id="1718341" idx="0"/>
          </p:cNvCxnSpPr>
          <p:nvPr/>
        </p:nvCxnSpPr>
        <p:spPr bwMode="auto">
          <a:xfrm flipH="1">
            <a:off x="5486400" y="2260600"/>
            <a:ext cx="196850" cy="996950"/>
          </a:xfrm>
          <a:prstGeom prst="straightConnector1">
            <a:avLst/>
          </a:prstGeom>
          <a:noFill/>
          <a:ln w="38100">
            <a:solidFill>
              <a:schemeClr val="tx2"/>
            </a:solidFill>
            <a:round/>
            <a:headEnd/>
            <a:tailEnd/>
          </a:ln>
          <a:effectLst/>
        </p:spPr>
      </p:cxnSp>
      <p:cxnSp>
        <p:nvCxnSpPr>
          <p:cNvPr id="1718347" name="AutoShape 75"/>
          <p:cNvCxnSpPr>
            <a:cxnSpLocks noChangeShapeType="1"/>
            <a:stCxn id="1718340" idx="6"/>
            <a:endCxn id="1718343" idx="1"/>
          </p:cNvCxnSpPr>
          <p:nvPr/>
        </p:nvCxnSpPr>
        <p:spPr bwMode="auto">
          <a:xfrm>
            <a:off x="6648450" y="2743200"/>
            <a:ext cx="1168400" cy="415925"/>
          </a:xfrm>
          <a:prstGeom prst="straightConnector1">
            <a:avLst/>
          </a:prstGeom>
          <a:noFill/>
          <a:ln w="38100">
            <a:solidFill>
              <a:schemeClr val="tx1"/>
            </a:solidFill>
            <a:prstDash val="dash"/>
            <a:round/>
            <a:headEnd/>
            <a:tailEnd/>
          </a:ln>
          <a:effectLst/>
        </p:spPr>
      </p:cxnSp>
      <p:cxnSp>
        <p:nvCxnSpPr>
          <p:cNvPr id="1718348" name="AutoShape 76"/>
          <p:cNvCxnSpPr>
            <a:cxnSpLocks noChangeShapeType="1"/>
            <a:stCxn id="1718341" idx="6"/>
            <a:endCxn id="1718343" idx="2"/>
          </p:cNvCxnSpPr>
          <p:nvPr/>
        </p:nvCxnSpPr>
        <p:spPr bwMode="auto">
          <a:xfrm flipV="1">
            <a:off x="5657850" y="3276600"/>
            <a:ext cx="2105025" cy="152400"/>
          </a:xfrm>
          <a:prstGeom prst="straightConnector1">
            <a:avLst/>
          </a:prstGeom>
          <a:noFill/>
          <a:ln w="38100">
            <a:solidFill>
              <a:schemeClr val="tx2"/>
            </a:solidFill>
            <a:round/>
            <a:headEnd/>
            <a:tailEnd/>
          </a:ln>
          <a:effectLst/>
        </p:spPr>
      </p:cxnSp>
      <p:cxnSp>
        <p:nvCxnSpPr>
          <p:cNvPr id="1718349" name="AutoShape 77"/>
          <p:cNvCxnSpPr>
            <a:cxnSpLocks noChangeShapeType="1"/>
            <a:stCxn id="1718338" idx="6"/>
            <a:endCxn id="1718339" idx="2"/>
          </p:cNvCxnSpPr>
          <p:nvPr/>
        </p:nvCxnSpPr>
        <p:spPr bwMode="auto">
          <a:xfrm flipV="1">
            <a:off x="5962650" y="1828800"/>
            <a:ext cx="1647825" cy="304800"/>
          </a:xfrm>
          <a:prstGeom prst="straightConnector1">
            <a:avLst/>
          </a:prstGeom>
          <a:noFill/>
          <a:ln w="38100">
            <a:solidFill>
              <a:schemeClr val="tx2"/>
            </a:solidFill>
            <a:round/>
            <a:headEnd/>
            <a:tailEnd/>
          </a:ln>
          <a:effectLst/>
        </p:spPr>
      </p:cxnSp>
      <p:cxnSp>
        <p:nvCxnSpPr>
          <p:cNvPr id="1718350" name="AutoShape 78"/>
          <p:cNvCxnSpPr>
            <a:cxnSpLocks noChangeShapeType="1"/>
            <a:stCxn id="1718340" idx="7"/>
            <a:endCxn id="1718339" idx="3"/>
          </p:cNvCxnSpPr>
          <p:nvPr/>
        </p:nvCxnSpPr>
        <p:spPr bwMode="auto">
          <a:xfrm flipV="1">
            <a:off x="6584950" y="1946275"/>
            <a:ext cx="1079500" cy="669925"/>
          </a:xfrm>
          <a:prstGeom prst="straightConnector1">
            <a:avLst/>
          </a:prstGeom>
          <a:noFill/>
          <a:ln w="38100">
            <a:solidFill>
              <a:schemeClr val="tx1"/>
            </a:solidFill>
            <a:prstDash val="dash"/>
            <a:round/>
            <a:headEnd/>
            <a:tailEnd/>
          </a:ln>
          <a:effectLst/>
        </p:spPr>
      </p:cxnSp>
      <p:cxnSp>
        <p:nvCxnSpPr>
          <p:cNvPr id="1718351" name="AutoShape 79"/>
          <p:cNvCxnSpPr>
            <a:cxnSpLocks noChangeShapeType="1"/>
            <a:stCxn id="1718342" idx="1"/>
            <a:endCxn id="1718339" idx="5"/>
          </p:cNvCxnSpPr>
          <p:nvPr/>
        </p:nvCxnSpPr>
        <p:spPr bwMode="auto">
          <a:xfrm flipH="1" flipV="1">
            <a:off x="7880350" y="1946275"/>
            <a:ext cx="469900" cy="527050"/>
          </a:xfrm>
          <a:prstGeom prst="straightConnector1">
            <a:avLst/>
          </a:prstGeom>
          <a:noFill/>
          <a:ln w="19050">
            <a:solidFill>
              <a:schemeClr val="tx1"/>
            </a:solidFill>
            <a:round/>
            <a:headEnd/>
            <a:tailEnd/>
          </a:ln>
          <a:effectLst/>
        </p:spPr>
      </p:cxnSp>
      <p:cxnSp>
        <p:nvCxnSpPr>
          <p:cNvPr id="1718352" name="AutoShape 80"/>
          <p:cNvCxnSpPr>
            <a:cxnSpLocks noChangeShapeType="1"/>
            <a:stCxn id="1718343" idx="7"/>
            <a:endCxn id="1718342" idx="3"/>
          </p:cNvCxnSpPr>
          <p:nvPr/>
        </p:nvCxnSpPr>
        <p:spPr bwMode="auto">
          <a:xfrm flipV="1">
            <a:off x="8032750" y="2708275"/>
            <a:ext cx="317500" cy="450850"/>
          </a:xfrm>
          <a:prstGeom prst="straightConnector1">
            <a:avLst/>
          </a:prstGeom>
          <a:noFill/>
          <a:ln w="19050">
            <a:solidFill>
              <a:schemeClr val="tx1"/>
            </a:solidFill>
            <a:round/>
            <a:headEnd/>
            <a:tailEnd/>
          </a:ln>
          <a:effectLst/>
        </p:spPr>
      </p:cxnSp>
      <p:sp>
        <p:nvSpPr>
          <p:cNvPr id="1718353" name="Text Box 81"/>
          <p:cNvSpPr txBox="1">
            <a:spLocks noChangeArrowheads="1"/>
          </p:cNvSpPr>
          <p:nvPr/>
        </p:nvSpPr>
        <p:spPr bwMode="auto">
          <a:xfrm>
            <a:off x="6615113" y="16764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54" name="Text Box 82"/>
          <p:cNvSpPr txBox="1">
            <a:spLocks noChangeArrowheads="1"/>
          </p:cNvSpPr>
          <p:nvPr/>
        </p:nvSpPr>
        <p:spPr bwMode="auto">
          <a:xfrm>
            <a:off x="8105775" y="19954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4</a:t>
            </a:r>
          </a:p>
        </p:txBody>
      </p:sp>
      <p:sp>
        <p:nvSpPr>
          <p:cNvPr id="1718355" name="Text Box 83"/>
          <p:cNvSpPr txBox="1">
            <a:spLocks noChangeArrowheads="1"/>
          </p:cNvSpPr>
          <p:nvPr/>
        </p:nvSpPr>
        <p:spPr bwMode="auto">
          <a:xfrm>
            <a:off x="5265738" y="24638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18356" name="Text Box 84"/>
          <p:cNvSpPr txBox="1">
            <a:spLocks noChangeArrowheads="1"/>
          </p:cNvSpPr>
          <p:nvPr/>
        </p:nvSpPr>
        <p:spPr bwMode="auto">
          <a:xfrm>
            <a:off x="7234238" y="26812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357" name="Text Box 85"/>
          <p:cNvSpPr txBox="1">
            <a:spLocks noChangeArrowheads="1"/>
          </p:cNvSpPr>
          <p:nvPr/>
        </p:nvSpPr>
        <p:spPr bwMode="auto">
          <a:xfrm>
            <a:off x="5853113" y="237648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18358" name="Text Box 86"/>
          <p:cNvSpPr txBox="1">
            <a:spLocks noChangeArrowheads="1"/>
          </p:cNvSpPr>
          <p:nvPr/>
        </p:nvSpPr>
        <p:spPr bwMode="auto">
          <a:xfrm>
            <a:off x="6492875" y="33670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59" name="Text Box 87"/>
          <p:cNvSpPr txBox="1">
            <a:spLocks noChangeArrowheads="1"/>
          </p:cNvSpPr>
          <p:nvPr/>
        </p:nvSpPr>
        <p:spPr bwMode="auto">
          <a:xfrm>
            <a:off x="8158163" y="28384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3</a:t>
            </a:r>
          </a:p>
        </p:txBody>
      </p:sp>
      <p:sp>
        <p:nvSpPr>
          <p:cNvPr id="1718360" name="Text Box 88"/>
          <p:cNvSpPr txBox="1">
            <a:spLocks noChangeArrowheads="1"/>
          </p:cNvSpPr>
          <p:nvPr/>
        </p:nvSpPr>
        <p:spPr bwMode="auto">
          <a:xfrm>
            <a:off x="7086600" y="22240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718361" name="Text Box 89"/>
          <p:cNvSpPr txBox="1">
            <a:spLocks noChangeArrowheads="1"/>
          </p:cNvSpPr>
          <p:nvPr/>
        </p:nvSpPr>
        <p:spPr bwMode="auto">
          <a:xfrm>
            <a:off x="6059488" y="29400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362" name="Text Box 90"/>
          <p:cNvSpPr txBox="1">
            <a:spLocks noChangeArrowheads="1"/>
          </p:cNvSpPr>
          <p:nvPr/>
        </p:nvSpPr>
        <p:spPr bwMode="auto">
          <a:xfrm>
            <a:off x="5105400" y="34290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0</a:t>
            </a:r>
          </a:p>
        </p:txBody>
      </p:sp>
      <p:sp>
        <p:nvSpPr>
          <p:cNvPr id="1718363" name="Text Box 91"/>
          <p:cNvSpPr txBox="1">
            <a:spLocks noChangeArrowheads="1"/>
          </p:cNvSpPr>
          <p:nvPr/>
        </p:nvSpPr>
        <p:spPr bwMode="auto">
          <a:xfrm>
            <a:off x="8001000" y="32908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64" name="Text Box 92"/>
          <p:cNvSpPr txBox="1">
            <a:spLocks noChangeArrowheads="1"/>
          </p:cNvSpPr>
          <p:nvPr/>
        </p:nvSpPr>
        <p:spPr bwMode="auto">
          <a:xfrm>
            <a:off x="5410200" y="1766888"/>
            <a:ext cx="309563"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2</a:t>
            </a:r>
          </a:p>
        </p:txBody>
      </p:sp>
      <p:sp>
        <p:nvSpPr>
          <p:cNvPr id="1718365" name="Text Box 93"/>
          <p:cNvSpPr txBox="1">
            <a:spLocks noChangeArrowheads="1"/>
          </p:cNvSpPr>
          <p:nvPr/>
        </p:nvSpPr>
        <p:spPr bwMode="auto">
          <a:xfrm>
            <a:off x="6324600" y="2276475"/>
            <a:ext cx="309563"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5</a:t>
            </a:r>
          </a:p>
        </p:txBody>
      </p:sp>
      <p:sp>
        <p:nvSpPr>
          <p:cNvPr id="1718366" name="Text Box 94"/>
          <p:cNvSpPr txBox="1">
            <a:spLocks noChangeArrowheads="1"/>
          </p:cNvSpPr>
          <p:nvPr/>
        </p:nvSpPr>
        <p:spPr bwMode="auto">
          <a:xfrm>
            <a:off x="8567738" y="2224088"/>
            <a:ext cx="347662" cy="366712"/>
          </a:xfrm>
          <a:prstGeom prst="rect">
            <a:avLst/>
          </a:prstGeom>
          <a:noFill/>
          <a:ln w="19050">
            <a:noFill/>
            <a:miter lim="800000"/>
            <a:headEnd/>
            <a:tailEnd/>
          </a:ln>
          <a:effectLst/>
        </p:spPr>
        <p:txBody>
          <a:bodyPr wrap="none">
            <a:spAutoFit/>
          </a:bodyPr>
          <a:lstStyle/>
          <a:p>
            <a:pPr algn="ctr" eaLnBrk="1" hangingPunct="1"/>
            <a:r>
              <a:rPr lang="en-US" b="1">
                <a:solidFill>
                  <a:schemeClr val="tx2"/>
                </a:solidFill>
                <a:latin typeface="Tahoma" pitchFamily="34" charset="0"/>
                <a:sym typeface="Symbol" pitchFamily="18" charset="2"/>
              </a:rPr>
              <a:t></a:t>
            </a:r>
          </a:p>
        </p:txBody>
      </p:sp>
      <p:sp>
        <p:nvSpPr>
          <p:cNvPr id="1718367" name="Text Box 95"/>
          <p:cNvSpPr txBox="1">
            <a:spLocks noChangeArrowheads="1"/>
          </p:cNvSpPr>
          <p:nvPr/>
        </p:nvSpPr>
        <p:spPr bwMode="auto">
          <a:xfrm>
            <a:off x="7847013" y="1462088"/>
            <a:ext cx="309562"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sym typeface="Symbol" pitchFamily="18" charset="2"/>
              </a:rPr>
              <a:t>7</a:t>
            </a:r>
            <a:endParaRPr lang="en-US" dirty="0">
              <a:solidFill>
                <a:schemeClr val="tx2"/>
              </a:solidFill>
              <a:latin typeface="Tahoma" pitchFamily="34" charset="0"/>
            </a:endParaRPr>
          </a:p>
        </p:txBody>
      </p:sp>
      <p:sp>
        <p:nvSpPr>
          <p:cNvPr id="1718368" name="Freeform 96"/>
          <p:cNvSpPr>
            <a:spLocks/>
          </p:cNvSpPr>
          <p:nvPr/>
        </p:nvSpPr>
        <p:spPr bwMode="auto">
          <a:xfrm>
            <a:off x="5029200" y="3889375"/>
            <a:ext cx="3336925" cy="2511425"/>
          </a:xfrm>
          <a:custGeom>
            <a:avLst/>
            <a:gdLst/>
            <a:ahLst/>
            <a:cxnLst>
              <a:cxn ang="0">
                <a:pos x="82" y="971"/>
              </a:cxn>
              <a:cxn ang="0">
                <a:pos x="70" y="1499"/>
              </a:cxn>
              <a:cxn ang="0">
                <a:pos x="502" y="1469"/>
              </a:cxn>
              <a:cxn ang="0">
                <a:pos x="1300" y="881"/>
              </a:cxn>
              <a:cxn ang="0">
                <a:pos x="2026" y="323"/>
              </a:cxn>
              <a:cxn ang="0">
                <a:pos x="1756" y="23"/>
              </a:cxn>
              <a:cxn ang="0">
                <a:pos x="964" y="185"/>
              </a:cxn>
              <a:cxn ang="0">
                <a:pos x="208" y="365"/>
              </a:cxn>
              <a:cxn ang="0">
                <a:pos x="82" y="971"/>
              </a:cxn>
            </a:cxnLst>
            <a:rect l="0" t="0" r="r" b="b"/>
            <a:pathLst>
              <a:path w="2102" h="1582">
                <a:moveTo>
                  <a:pt x="82" y="971"/>
                </a:moveTo>
                <a:cubicBezTo>
                  <a:pt x="88" y="1133"/>
                  <a:pt x="0" y="1416"/>
                  <a:pt x="70" y="1499"/>
                </a:cubicBezTo>
                <a:cubicBezTo>
                  <a:pt x="140" y="1582"/>
                  <a:pt x="297" y="1572"/>
                  <a:pt x="502" y="1469"/>
                </a:cubicBezTo>
                <a:cubicBezTo>
                  <a:pt x="707" y="1366"/>
                  <a:pt x="1046" y="1072"/>
                  <a:pt x="1300" y="881"/>
                </a:cubicBezTo>
                <a:cubicBezTo>
                  <a:pt x="1554" y="690"/>
                  <a:pt x="1950" y="466"/>
                  <a:pt x="2026" y="323"/>
                </a:cubicBezTo>
                <a:cubicBezTo>
                  <a:pt x="2102" y="180"/>
                  <a:pt x="1933" y="46"/>
                  <a:pt x="1756" y="23"/>
                </a:cubicBezTo>
                <a:cubicBezTo>
                  <a:pt x="1579" y="0"/>
                  <a:pt x="1222" y="128"/>
                  <a:pt x="964" y="185"/>
                </a:cubicBezTo>
                <a:cubicBezTo>
                  <a:pt x="706" y="242"/>
                  <a:pt x="355" y="234"/>
                  <a:pt x="208" y="365"/>
                </a:cubicBezTo>
                <a:cubicBezTo>
                  <a:pt x="61" y="496"/>
                  <a:pt x="76" y="809"/>
                  <a:pt x="82" y="971"/>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718369" name="Oval 97"/>
          <p:cNvSpPr>
            <a:spLocks noChangeArrowheads="1"/>
          </p:cNvSpPr>
          <p:nvPr/>
        </p:nvSpPr>
        <p:spPr bwMode="auto">
          <a:xfrm>
            <a:off x="5673725" y="4516438"/>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718370" name="Oval 98"/>
          <p:cNvSpPr>
            <a:spLocks noChangeArrowheads="1"/>
          </p:cNvSpPr>
          <p:nvPr/>
        </p:nvSpPr>
        <p:spPr bwMode="auto">
          <a:xfrm>
            <a:off x="7654925" y="4211638"/>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sp>
        <p:nvSpPr>
          <p:cNvPr id="1718371" name="Oval 99"/>
          <p:cNvSpPr>
            <a:spLocks noChangeArrowheads="1"/>
          </p:cNvSpPr>
          <p:nvPr/>
        </p:nvSpPr>
        <p:spPr bwMode="auto">
          <a:xfrm>
            <a:off x="6359525" y="5126038"/>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C</a:t>
            </a:r>
          </a:p>
        </p:txBody>
      </p:sp>
      <p:sp>
        <p:nvSpPr>
          <p:cNvPr id="1718372" name="Oval 100"/>
          <p:cNvSpPr>
            <a:spLocks noChangeArrowheads="1"/>
          </p:cNvSpPr>
          <p:nvPr/>
        </p:nvSpPr>
        <p:spPr bwMode="auto">
          <a:xfrm>
            <a:off x="5368925" y="5811838"/>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718373" name="Oval 101"/>
          <p:cNvSpPr>
            <a:spLocks noChangeArrowheads="1"/>
          </p:cNvSpPr>
          <p:nvPr/>
        </p:nvSpPr>
        <p:spPr bwMode="auto">
          <a:xfrm>
            <a:off x="8340725" y="497363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F</a:t>
            </a:r>
          </a:p>
        </p:txBody>
      </p:sp>
      <p:sp>
        <p:nvSpPr>
          <p:cNvPr id="1718374" name="Oval 102"/>
          <p:cNvSpPr>
            <a:spLocks noChangeArrowheads="1"/>
          </p:cNvSpPr>
          <p:nvPr/>
        </p:nvSpPr>
        <p:spPr bwMode="auto">
          <a:xfrm>
            <a:off x="7807325" y="5659438"/>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718375" name="AutoShape 103"/>
          <p:cNvCxnSpPr>
            <a:cxnSpLocks noChangeShapeType="1"/>
            <a:stCxn id="1718369" idx="5"/>
            <a:endCxn id="1718371" idx="1"/>
          </p:cNvCxnSpPr>
          <p:nvPr/>
        </p:nvCxnSpPr>
        <p:spPr bwMode="auto">
          <a:xfrm>
            <a:off x="5934075" y="4795838"/>
            <a:ext cx="469900" cy="355600"/>
          </a:xfrm>
          <a:prstGeom prst="straightConnector1">
            <a:avLst/>
          </a:prstGeom>
          <a:noFill/>
          <a:ln w="38100">
            <a:solidFill>
              <a:schemeClr val="tx2"/>
            </a:solidFill>
            <a:round/>
            <a:headEnd/>
            <a:tailEnd/>
          </a:ln>
          <a:effectLst/>
        </p:spPr>
      </p:cxnSp>
      <p:cxnSp>
        <p:nvCxnSpPr>
          <p:cNvPr id="1718376" name="AutoShape 104"/>
          <p:cNvCxnSpPr>
            <a:cxnSpLocks noChangeShapeType="1"/>
            <a:stCxn id="1718371" idx="3"/>
            <a:endCxn id="1718372" idx="7"/>
          </p:cNvCxnSpPr>
          <p:nvPr/>
        </p:nvCxnSpPr>
        <p:spPr bwMode="auto">
          <a:xfrm flipH="1">
            <a:off x="5629275" y="5405438"/>
            <a:ext cx="774700" cy="431800"/>
          </a:xfrm>
          <a:prstGeom prst="straightConnector1">
            <a:avLst/>
          </a:prstGeom>
          <a:noFill/>
          <a:ln w="38100">
            <a:solidFill>
              <a:schemeClr val="tx1"/>
            </a:solidFill>
            <a:prstDash val="dash"/>
            <a:round/>
            <a:headEnd/>
            <a:tailEnd/>
          </a:ln>
          <a:effectLst/>
        </p:spPr>
      </p:cxnSp>
      <p:cxnSp>
        <p:nvCxnSpPr>
          <p:cNvPr id="1718377" name="AutoShape 105"/>
          <p:cNvCxnSpPr>
            <a:cxnSpLocks noChangeShapeType="1"/>
            <a:stCxn id="1718369" idx="3"/>
            <a:endCxn id="1718372" idx="0"/>
          </p:cNvCxnSpPr>
          <p:nvPr/>
        </p:nvCxnSpPr>
        <p:spPr bwMode="auto">
          <a:xfrm flipH="1">
            <a:off x="5521325" y="4795838"/>
            <a:ext cx="196850" cy="996950"/>
          </a:xfrm>
          <a:prstGeom prst="straightConnector1">
            <a:avLst/>
          </a:prstGeom>
          <a:noFill/>
          <a:ln w="38100">
            <a:solidFill>
              <a:schemeClr val="tx2"/>
            </a:solidFill>
            <a:round/>
            <a:headEnd/>
            <a:tailEnd/>
          </a:ln>
          <a:effectLst/>
        </p:spPr>
      </p:cxnSp>
      <p:cxnSp>
        <p:nvCxnSpPr>
          <p:cNvPr id="1718378" name="AutoShape 106"/>
          <p:cNvCxnSpPr>
            <a:cxnSpLocks noChangeShapeType="1"/>
            <a:stCxn id="1718371" idx="6"/>
            <a:endCxn id="1718374" idx="1"/>
          </p:cNvCxnSpPr>
          <p:nvPr/>
        </p:nvCxnSpPr>
        <p:spPr bwMode="auto">
          <a:xfrm>
            <a:off x="6683375" y="5278438"/>
            <a:ext cx="1168400" cy="415925"/>
          </a:xfrm>
          <a:prstGeom prst="straightConnector1">
            <a:avLst/>
          </a:prstGeom>
          <a:noFill/>
          <a:ln w="38100">
            <a:solidFill>
              <a:schemeClr val="tx1"/>
            </a:solidFill>
            <a:prstDash val="dash"/>
            <a:round/>
            <a:headEnd/>
            <a:tailEnd/>
          </a:ln>
          <a:effectLst/>
        </p:spPr>
      </p:cxnSp>
      <p:cxnSp>
        <p:nvCxnSpPr>
          <p:cNvPr id="1718379" name="AutoShape 107"/>
          <p:cNvCxnSpPr>
            <a:cxnSpLocks noChangeShapeType="1"/>
            <a:stCxn id="1718372" idx="6"/>
            <a:endCxn id="1718374" idx="2"/>
          </p:cNvCxnSpPr>
          <p:nvPr/>
        </p:nvCxnSpPr>
        <p:spPr bwMode="auto">
          <a:xfrm flipV="1">
            <a:off x="5692775" y="5811838"/>
            <a:ext cx="2105025" cy="152400"/>
          </a:xfrm>
          <a:prstGeom prst="straightConnector1">
            <a:avLst/>
          </a:prstGeom>
          <a:noFill/>
          <a:ln w="38100">
            <a:solidFill>
              <a:schemeClr val="tx2"/>
            </a:solidFill>
            <a:round/>
            <a:headEnd/>
            <a:tailEnd/>
          </a:ln>
          <a:effectLst/>
        </p:spPr>
      </p:cxnSp>
      <p:cxnSp>
        <p:nvCxnSpPr>
          <p:cNvPr id="1718380" name="AutoShape 108"/>
          <p:cNvCxnSpPr>
            <a:cxnSpLocks noChangeShapeType="1"/>
            <a:stCxn id="1718369" idx="6"/>
            <a:endCxn id="1718370" idx="2"/>
          </p:cNvCxnSpPr>
          <p:nvPr/>
        </p:nvCxnSpPr>
        <p:spPr bwMode="auto">
          <a:xfrm flipV="1">
            <a:off x="5997575" y="4364038"/>
            <a:ext cx="1638300" cy="304800"/>
          </a:xfrm>
          <a:prstGeom prst="straightConnector1">
            <a:avLst/>
          </a:prstGeom>
          <a:noFill/>
          <a:ln w="38100">
            <a:solidFill>
              <a:schemeClr val="tx2"/>
            </a:solidFill>
            <a:round/>
            <a:headEnd/>
            <a:tailEnd/>
          </a:ln>
          <a:effectLst/>
        </p:spPr>
      </p:cxnSp>
      <p:cxnSp>
        <p:nvCxnSpPr>
          <p:cNvPr id="1718381" name="AutoShape 109"/>
          <p:cNvCxnSpPr>
            <a:cxnSpLocks noChangeShapeType="1"/>
            <a:stCxn id="1718371" idx="7"/>
            <a:endCxn id="1718370" idx="3"/>
          </p:cNvCxnSpPr>
          <p:nvPr/>
        </p:nvCxnSpPr>
        <p:spPr bwMode="auto">
          <a:xfrm flipV="1">
            <a:off x="6619875" y="4491038"/>
            <a:ext cx="1079500" cy="660400"/>
          </a:xfrm>
          <a:prstGeom prst="straightConnector1">
            <a:avLst/>
          </a:prstGeom>
          <a:noFill/>
          <a:ln w="38100">
            <a:solidFill>
              <a:schemeClr val="tx1"/>
            </a:solidFill>
            <a:prstDash val="dash"/>
            <a:round/>
            <a:headEnd/>
            <a:tailEnd/>
          </a:ln>
          <a:effectLst/>
        </p:spPr>
      </p:cxnSp>
      <p:cxnSp>
        <p:nvCxnSpPr>
          <p:cNvPr id="1718382" name="AutoShape 110"/>
          <p:cNvCxnSpPr>
            <a:cxnSpLocks noChangeShapeType="1"/>
            <a:stCxn id="1718373" idx="1"/>
            <a:endCxn id="1718370" idx="5"/>
          </p:cNvCxnSpPr>
          <p:nvPr/>
        </p:nvCxnSpPr>
        <p:spPr bwMode="auto">
          <a:xfrm flipH="1" flipV="1">
            <a:off x="7915275" y="4491038"/>
            <a:ext cx="469900" cy="517525"/>
          </a:xfrm>
          <a:prstGeom prst="straightConnector1">
            <a:avLst/>
          </a:prstGeom>
          <a:noFill/>
          <a:ln w="38100">
            <a:solidFill>
              <a:schemeClr val="tx2"/>
            </a:solidFill>
            <a:round/>
            <a:headEnd/>
            <a:tailEnd/>
          </a:ln>
          <a:effectLst/>
        </p:spPr>
      </p:cxnSp>
      <p:cxnSp>
        <p:nvCxnSpPr>
          <p:cNvPr id="1718383" name="AutoShape 111"/>
          <p:cNvCxnSpPr>
            <a:cxnSpLocks noChangeShapeType="1"/>
            <a:stCxn id="1718374" idx="7"/>
            <a:endCxn id="1718373" idx="3"/>
          </p:cNvCxnSpPr>
          <p:nvPr/>
        </p:nvCxnSpPr>
        <p:spPr bwMode="auto">
          <a:xfrm flipV="1">
            <a:off x="8067675" y="5243513"/>
            <a:ext cx="317500" cy="450850"/>
          </a:xfrm>
          <a:prstGeom prst="straightConnector1">
            <a:avLst/>
          </a:prstGeom>
          <a:noFill/>
          <a:ln w="19050">
            <a:solidFill>
              <a:schemeClr val="tx1"/>
            </a:solidFill>
            <a:round/>
            <a:headEnd/>
            <a:tailEnd/>
          </a:ln>
          <a:effectLst/>
        </p:spPr>
      </p:cxnSp>
      <p:sp>
        <p:nvSpPr>
          <p:cNvPr id="1718384" name="Text Box 112"/>
          <p:cNvSpPr txBox="1">
            <a:spLocks noChangeArrowheads="1"/>
          </p:cNvSpPr>
          <p:nvPr/>
        </p:nvSpPr>
        <p:spPr bwMode="auto">
          <a:xfrm>
            <a:off x="6650038" y="421163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85" name="Text Box 113"/>
          <p:cNvSpPr txBox="1">
            <a:spLocks noChangeArrowheads="1"/>
          </p:cNvSpPr>
          <p:nvPr/>
        </p:nvSpPr>
        <p:spPr bwMode="auto">
          <a:xfrm>
            <a:off x="8140700" y="4530725"/>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718386" name="Text Box 114"/>
          <p:cNvSpPr txBox="1">
            <a:spLocks noChangeArrowheads="1"/>
          </p:cNvSpPr>
          <p:nvPr/>
        </p:nvSpPr>
        <p:spPr bwMode="auto">
          <a:xfrm>
            <a:off x="5300663" y="499903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18387" name="Text Box 115"/>
          <p:cNvSpPr txBox="1">
            <a:spLocks noChangeArrowheads="1"/>
          </p:cNvSpPr>
          <p:nvPr/>
        </p:nvSpPr>
        <p:spPr bwMode="auto">
          <a:xfrm>
            <a:off x="7269163" y="5216525"/>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388" name="Text Box 116"/>
          <p:cNvSpPr txBox="1">
            <a:spLocks noChangeArrowheads="1"/>
          </p:cNvSpPr>
          <p:nvPr/>
        </p:nvSpPr>
        <p:spPr bwMode="auto">
          <a:xfrm>
            <a:off x="5888038" y="4911725"/>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18389" name="Text Box 117"/>
          <p:cNvSpPr txBox="1">
            <a:spLocks noChangeArrowheads="1"/>
          </p:cNvSpPr>
          <p:nvPr/>
        </p:nvSpPr>
        <p:spPr bwMode="auto">
          <a:xfrm>
            <a:off x="6527800" y="5902325"/>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90" name="Text Box 118"/>
          <p:cNvSpPr txBox="1">
            <a:spLocks noChangeArrowheads="1"/>
          </p:cNvSpPr>
          <p:nvPr/>
        </p:nvSpPr>
        <p:spPr bwMode="auto">
          <a:xfrm>
            <a:off x="8193088" y="53736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3</a:t>
            </a:r>
          </a:p>
        </p:txBody>
      </p:sp>
      <p:sp>
        <p:nvSpPr>
          <p:cNvPr id="1718391" name="Text Box 119"/>
          <p:cNvSpPr txBox="1">
            <a:spLocks noChangeArrowheads="1"/>
          </p:cNvSpPr>
          <p:nvPr/>
        </p:nvSpPr>
        <p:spPr bwMode="auto">
          <a:xfrm>
            <a:off x="7121525" y="4759325"/>
            <a:ext cx="309563"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718392" name="Text Box 120"/>
          <p:cNvSpPr txBox="1">
            <a:spLocks noChangeArrowheads="1"/>
          </p:cNvSpPr>
          <p:nvPr/>
        </p:nvSpPr>
        <p:spPr bwMode="auto">
          <a:xfrm>
            <a:off x="6094413" y="54752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18393" name="Text Box 121"/>
          <p:cNvSpPr txBox="1">
            <a:spLocks noChangeArrowheads="1"/>
          </p:cNvSpPr>
          <p:nvPr/>
        </p:nvSpPr>
        <p:spPr bwMode="auto">
          <a:xfrm>
            <a:off x="5140325" y="596423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0</a:t>
            </a:r>
          </a:p>
        </p:txBody>
      </p:sp>
      <p:sp>
        <p:nvSpPr>
          <p:cNvPr id="1718394" name="Text Box 122"/>
          <p:cNvSpPr txBox="1">
            <a:spLocks noChangeArrowheads="1"/>
          </p:cNvSpPr>
          <p:nvPr/>
        </p:nvSpPr>
        <p:spPr bwMode="auto">
          <a:xfrm>
            <a:off x="8035925" y="5826125"/>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18395" name="Text Box 123"/>
          <p:cNvSpPr txBox="1">
            <a:spLocks noChangeArrowheads="1"/>
          </p:cNvSpPr>
          <p:nvPr/>
        </p:nvSpPr>
        <p:spPr bwMode="auto">
          <a:xfrm>
            <a:off x="5445125" y="4302125"/>
            <a:ext cx="309563"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2</a:t>
            </a:r>
          </a:p>
        </p:txBody>
      </p:sp>
      <p:sp>
        <p:nvSpPr>
          <p:cNvPr id="1718396" name="Text Box 124"/>
          <p:cNvSpPr txBox="1">
            <a:spLocks noChangeArrowheads="1"/>
          </p:cNvSpPr>
          <p:nvPr/>
        </p:nvSpPr>
        <p:spPr bwMode="auto">
          <a:xfrm>
            <a:off x="6359525" y="4811713"/>
            <a:ext cx="309563"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5</a:t>
            </a:r>
          </a:p>
        </p:txBody>
      </p:sp>
      <p:sp>
        <p:nvSpPr>
          <p:cNvPr id="1718397" name="Text Box 125"/>
          <p:cNvSpPr txBox="1">
            <a:spLocks noChangeArrowheads="1"/>
          </p:cNvSpPr>
          <p:nvPr/>
        </p:nvSpPr>
        <p:spPr bwMode="auto">
          <a:xfrm>
            <a:off x="8620125" y="4757738"/>
            <a:ext cx="309563" cy="366712"/>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sym typeface="Symbol" pitchFamily="18" charset="2"/>
              </a:rPr>
              <a:t>4</a:t>
            </a:r>
          </a:p>
        </p:txBody>
      </p:sp>
      <p:sp>
        <p:nvSpPr>
          <p:cNvPr id="1718398" name="Text Box 126"/>
          <p:cNvSpPr txBox="1">
            <a:spLocks noChangeArrowheads="1"/>
          </p:cNvSpPr>
          <p:nvPr/>
        </p:nvSpPr>
        <p:spPr bwMode="auto">
          <a:xfrm>
            <a:off x="7881938" y="3997325"/>
            <a:ext cx="309562"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sym typeface="Symbol" pitchFamily="18" charset="2"/>
              </a:rPr>
              <a:t>7</a:t>
            </a:r>
            <a:endParaRPr lang="en-US" dirty="0">
              <a:solidFill>
                <a:schemeClr val="tx2"/>
              </a:solidFill>
              <a:latin typeface="Tahoma" pitchFamily="34" charset="0"/>
            </a:endParaRPr>
          </a:p>
        </p:txBody>
      </p:sp>
      <p:sp>
        <p:nvSpPr>
          <p:cNvPr id="1718399" name="AutoShape 127"/>
          <p:cNvSpPr>
            <a:spLocks noChangeArrowheads="1"/>
          </p:cNvSpPr>
          <p:nvPr/>
        </p:nvSpPr>
        <p:spPr bwMode="auto">
          <a:xfrm rot="5400000">
            <a:off x="6710363" y="3643312"/>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
        <p:nvSpPr>
          <p:cNvPr id="1718400" name="AutoShape 128"/>
          <p:cNvSpPr>
            <a:spLocks noChangeArrowheads="1"/>
          </p:cNvSpPr>
          <p:nvPr/>
        </p:nvSpPr>
        <p:spPr bwMode="auto">
          <a:xfrm rot="8100000" flipH="1" flipV="1">
            <a:off x="4240213" y="3797300"/>
            <a:ext cx="738187" cy="333375"/>
          </a:xfrm>
          <a:prstGeom prst="rightArrow">
            <a:avLst>
              <a:gd name="adj1" fmla="val 50000"/>
              <a:gd name="adj2" fmla="val 55357"/>
            </a:avLst>
          </a:prstGeom>
          <a:solidFill>
            <a:srgbClr val="FFFF00"/>
          </a:solidFill>
          <a:ln w="19050">
            <a:solidFill>
              <a:schemeClr val="tx1"/>
            </a:solidFill>
            <a:miter lim="800000"/>
            <a:headEnd/>
            <a:tailEnd/>
          </a:ln>
          <a:effectLst/>
        </p:spPr>
        <p:txBody>
          <a:bodyPr wrap="none" anchor="ctr"/>
          <a:lstStyle/>
          <a:p>
            <a:endParaRPr lang="en-US"/>
          </a:p>
        </p:txBody>
      </p:sp>
      <p:sp>
        <p:nvSpPr>
          <p:cNvPr id="1718401" name="AutoShape 129"/>
          <p:cNvSpPr>
            <a:spLocks noChangeArrowheads="1"/>
          </p:cNvSpPr>
          <p:nvPr/>
        </p:nvSpPr>
        <p:spPr bwMode="auto">
          <a:xfrm rot="5400000">
            <a:off x="2290763" y="3643312"/>
            <a:ext cx="457200" cy="333375"/>
          </a:xfrm>
          <a:prstGeom prst="rightArrow">
            <a:avLst>
              <a:gd name="adj1" fmla="val 50000"/>
              <a:gd name="adj2" fmla="val 34286"/>
            </a:avLst>
          </a:prstGeom>
          <a:solidFill>
            <a:srgbClr val="FFFF00"/>
          </a:solidFill>
          <a:ln w="1905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577498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2"/>
          <p:cNvSpPr>
            <a:spLocks noGrp="1"/>
          </p:cNvSpPr>
          <p:nvPr>
            <p:ph type="dt" sz="half" idx="10"/>
          </p:nvPr>
        </p:nvSpPr>
        <p:spPr/>
        <p:txBody>
          <a:bodyPr/>
          <a:lstStyle/>
          <a:p>
            <a:fld id="{945578D6-0E91-476A-A348-02D418DE31AE}" type="datetime1">
              <a:rPr lang="en-US"/>
              <a:pPr/>
              <a:t>11/18/2017</a:t>
            </a:fld>
            <a:endParaRPr lang="en-US"/>
          </a:p>
        </p:txBody>
      </p:sp>
      <p:sp>
        <p:nvSpPr>
          <p:cNvPr id="67" name="Slide Number Placeholder 4"/>
          <p:cNvSpPr>
            <a:spLocks noGrp="1"/>
          </p:cNvSpPr>
          <p:nvPr>
            <p:ph type="sldNum" sz="quarter" idx="12"/>
          </p:nvPr>
        </p:nvSpPr>
        <p:spPr/>
        <p:txBody>
          <a:bodyPr/>
          <a:lstStyle/>
          <a:p>
            <a:fld id="{EAAC6023-FD0E-4F51-A2A1-109C09452D26}" type="slidenum">
              <a:rPr lang="en-US"/>
              <a:pPr/>
              <a:t>62</a:t>
            </a:fld>
            <a:endParaRPr lang="en-US"/>
          </a:p>
        </p:txBody>
      </p:sp>
      <p:sp>
        <p:nvSpPr>
          <p:cNvPr id="1720322" name="Rectangle 2"/>
          <p:cNvSpPr>
            <a:spLocks noGrp="1" noChangeArrowheads="1"/>
          </p:cNvSpPr>
          <p:nvPr>
            <p:ph type="title"/>
          </p:nvPr>
        </p:nvSpPr>
        <p:spPr/>
        <p:txBody>
          <a:bodyPr/>
          <a:lstStyle/>
          <a:p>
            <a:r>
              <a:rPr lang="en-US" dirty="0"/>
              <a:t>Prim-</a:t>
            </a:r>
            <a:r>
              <a:rPr lang="en-US" dirty="0" err="1"/>
              <a:t>Jarnik’s</a:t>
            </a:r>
            <a:r>
              <a:rPr lang="en-US" dirty="0"/>
              <a:t> Example (2)</a:t>
            </a:r>
          </a:p>
        </p:txBody>
      </p:sp>
      <p:sp>
        <p:nvSpPr>
          <p:cNvPr id="1720323" name="Freeform 3"/>
          <p:cNvSpPr>
            <a:spLocks/>
          </p:cNvSpPr>
          <p:nvPr/>
        </p:nvSpPr>
        <p:spPr bwMode="auto">
          <a:xfrm>
            <a:off x="762000" y="1630363"/>
            <a:ext cx="4037013" cy="2557462"/>
          </a:xfrm>
          <a:custGeom>
            <a:avLst/>
            <a:gdLst/>
            <a:ahLst/>
            <a:cxnLst>
              <a:cxn ang="0">
                <a:pos x="82" y="1000"/>
              </a:cxn>
              <a:cxn ang="0">
                <a:pos x="70" y="1528"/>
              </a:cxn>
              <a:cxn ang="0">
                <a:pos x="502" y="1498"/>
              </a:cxn>
              <a:cxn ang="0">
                <a:pos x="1300" y="910"/>
              </a:cxn>
              <a:cxn ang="0">
                <a:pos x="1728" y="599"/>
              </a:cxn>
              <a:cxn ang="0">
                <a:pos x="1962" y="893"/>
              </a:cxn>
              <a:cxn ang="0">
                <a:pos x="2436" y="959"/>
              </a:cxn>
              <a:cxn ang="0">
                <a:pos x="2430" y="527"/>
              </a:cxn>
              <a:cxn ang="0">
                <a:pos x="1756" y="52"/>
              </a:cxn>
              <a:cxn ang="0">
                <a:pos x="964" y="214"/>
              </a:cxn>
              <a:cxn ang="0">
                <a:pos x="208" y="394"/>
              </a:cxn>
              <a:cxn ang="0">
                <a:pos x="82" y="1000"/>
              </a:cxn>
            </a:cxnLst>
            <a:rect l="0" t="0" r="r" b="b"/>
            <a:pathLst>
              <a:path w="2543" h="1611">
                <a:moveTo>
                  <a:pt x="82" y="1000"/>
                </a:moveTo>
                <a:cubicBezTo>
                  <a:pt x="88" y="1162"/>
                  <a:pt x="0" y="1445"/>
                  <a:pt x="70" y="1528"/>
                </a:cubicBezTo>
                <a:cubicBezTo>
                  <a:pt x="140" y="1611"/>
                  <a:pt x="297" y="1601"/>
                  <a:pt x="502" y="1498"/>
                </a:cubicBezTo>
                <a:cubicBezTo>
                  <a:pt x="707" y="1395"/>
                  <a:pt x="1096" y="1060"/>
                  <a:pt x="1300" y="910"/>
                </a:cubicBezTo>
                <a:cubicBezTo>
                  <a:pt x="1504" y="760"/>
                  <a:pt x="1618" y="602"/>
                  <a:pt x="1728" y="599"/>
                </a:cubicBezTo>
                <a:cubicBezTo>
                  <a:pt x="1838" y="596"/>
                  <a:pt x="1844" y="833"/>
                  <a:pt x="1962" y="893"/>
                </a:cubicBezTo>
                <a:cubicBezTo>
                  <a:pt x="2080" y="953"/>
                  <a:pt x="2358" y="1020"/>
                  <a:pt x="2436" y="959"/>
                </a:cubicBezTo>
                <a:cubicBezTo>
                  <a:pt x="2514" y="898"/>
                  <a:pt x="2543" y="678"/>
                  <a:pt x="2430" y="527"/>
                </a:cubicBezTo>
                <a:cubicBezTo>
                  <a:pt x="2317" y="376"/>
                  <a:pt x="2000" y="104"/>
                  <a:pt x="1756" y="52"/>
                </a:cubicBezTo>
                <a:cubicBezTo>
                  <a:pt x="1512" y="0"/>
                  <a:pt x="1222" y="157"/>
                  <a:pt x="964" y="214"/>
                </a:cubicBezTo>
                <a:cubicBezTo>
                  <a:pt x="706" y="271"/>
                  <a:pt x="355" y="263"/>
                  <a:pt x="208" y="394"/>
                </a:cubicBezTo>
                <a:cubicBezTo>
                  <a:pt x="61" y="525"/>
                  <a:pt x="76" y="838"/>
                  <a:pt x="82" y="1000"/>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720324" name="Oval 4"/>
          <p:cNvSpPr>
            <a:spLocks noChangeArrowheads="1"/>
          </p:cNvSpPr>
          <p:nvPr/>
        </p:nvSpPr>
        <p:spPr bwMode="auto">
          <a:xfrm>
            <a:off x="1406525" y="2303463"/>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720325" name="Oval 5"/>
          <p:cNvSpPr>
            <a:spLocks noChangeArrowheads="1"/>
          </p:cNvSpPr>
          <p:nvPr/>
        </p:nvSpPr>
        <p:spPr bwMode="auto">
          <a:xfrm>
            <a:off x="3387725" y="1998663"/>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sp>
        <p:nvSpPr>
          <p:cNvPr id="1720326" name="Oval 6"/>
          <p:cNvSpPr>
            <a:spLocks noChangeArrowheads="1"/>
          </p:cNvSpPr>
          <p:nvPr/>
        </p:nvSpPr>
        <p:spPr bwMode="auto">
          <a:xfrm>
            <a:off x="2092325" y="2913063"/>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C</a:t>
            </a:r>
          </a:p>
        </p:txBody>
      </p:sp>
      <p:sp>
        <p:nvSpPr>
          <p:cNvPr id="1720327" name="Oval 7"/>
          <p:cNvSpPr>
            <a:spLocks noChangeArrowheads="1"/>
          </p:cNvSpPr>
          <p:nvPr/>
        </p:nvSpPr>
        <p:spPr bwMode="auto">
          <a:xfrm>
            <a:off x="1101725" y="3598863"/>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720328" name="Oval 8"/>
          <p:cNvSpPr>
            <a:spLocks noChangeArrowheads="1"/>
          </p:cNvSpPr>
          <p:nvPr/>
        </p:nvSpPr>
        <p:spPr bwMode="auto">
          <a:xfrm>
            <a:off x="4073525" y="2760663"/>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F</a:t>
            </a:r>
          </a:p>
        </p:txBody>
      </p:sp>
      <p:sp>
        <p:nvSpPr>
          <p:cNvPr id="1720329" name="Oval 9"/>
          <p:cNvSpPr>
            <a:spLocks noChangeArrowheads="1"/>
          </p:cNvSpPr>
          <p:nvPr/>
        </p:nvSpPr>
        <p:spPr bwMode="auto">
          <a:xfrm>
            <a:off x="3540125" y="3446463"/>
            <a:ext cx="304800" cy="304800"/>
          </a:xfrm>
          <a:prstGeom prst="ellipse">
            <a:avLst/>
          </a:prstGeom>
          <a:solidFill>
            <a:schemeClr val="accent1"/>
          </a:solidFill>
          <a:ln w="19050">
            <a:solidFill>
              <a:schemeClr val="tx1"/>
            </a:solidFill>
            <a:round/>
            <a:headEnd/>
            <a:tailEnd/>
          </a:ln>
          <a:effectLst/>
        </p:spPr>
        <p:txBody>
          <a:bodyPr wrap="none" anchor="ctr"/>
          <a:lstStyle/>
          <a:p>
            <a:pPr algn="ctr" eaLnBrk="1" hangingPunct="1"/>
            <a:r>
              <a:rPr lang="en-US">
                <a:latin typeface="Tahoma" pitchFamily="34" charset="0"/>
              </a:rPr>
              <a:t>E</a:t>
            </a:r>
          </a:p>
        </p:txBody>
      </p:sp>
      <p:cxnSp>
        <p:nvCxnSpPr>
          <p:cNvPr id="1720330" name="AutoShape 10"/>
          <p:cNvCxnSpPr>
            <a:cxnSpLocks noChangeShapeType="1"/>
            <a:stCxn id="1720324" idx="5"/>
            <a:endCxn id="1720326" idx="1"/>
          </p:cNvCxnSpPr>
          <p:nvPr/>
        </p:nvCxnSpPr>
        <p:spPr bwMode="auto">
          <a:xfrm>
            <a:off x="1666875" y="2582863"/>
            <a:ext cx="469900" cy="355600"/>
          </a:xfrm>
          <a:prstGeom prst="straightConnector1">
            <a:avLst/>
          </a:prstGeom>
          <a:noFill/>
          <a:ln w="38100">
            <a:solidFill>
              <a:schemeClr val="tx2"/>
            </a:solidFill>
            <a:round/>
            <a:headEnd/>
            <a:tailEnd/>
          </a:ln>
          <a:effectLst/>
        </p:spPr>
      </p:cxnSp>
      <p:cxnSp>
        <p:nvCxnSpPr>
          <p:cNvPr id="1720331" name="AutoShape 11"/>
          <p:cNvCxnSpPr>
            <a:cxnSpLocks noChangeShapeType="1"/>
            <a:stCxn id="1720326" idx="3"/>
            <a:endCxn id="1720327" idx="7"/>
          </p:cNvCxnSpPr>
          <p:nvPr/>
        </p:nvCxnSpPr>
        <p:spPr bwMode="auto">
          <a:xfrm flipH="1">
            <a:off x="1362075" y="3192463"/>
            <a:ext cx="774700" cy="431800"/>
          </a:xfrm>
          <a:prstGeom prst="straightConnector1">
            <a:avLst/>
          </a:prstGeom>
          <a:noFill/>
          <a:ln w="38100">
            <a:solidFill>
              <a:schemeClr val="tx1"/>
            </a:solidFill>
            <a:prstDash val="dash"/>
            <a:round/>
            <a:headEnd/>
            <a:tailEnd/>
          </a:ln>
          <a:effectLst/>
        </p:spPr>
      </p:cxnSp>
      <p:cxnSp>
        <p:nvCxnSpPr>
          <p:cNvPr id="1720332" name="AutoShape 12"/>
          <p:cNvCxnSpPr>
            <a:cxnSpLocks noChangeShapeType="1"/>
            <a:stCxn id="1720324" idx="3"/>
            <a:endCxn id="1720327" idx="0"/>
          </p:cNvCxnSpPr>
          <p:nvPr/>
        </p:nvCxnSpPr>
        <p:spPr bwMode="auto">
          <a:xfrm flipH="1">
            <a:off x="1254125" y="2582863"/>
            <a:ext cx="196850" cy="996950"/>
          </a:xfrm>
          <a:prstGeom prst="straightConnector1">
            <a:avLst/>
          </a:prstGeom>
          <a:noFill/>
          <a:ln w="38100">
            <a:solidFill>
              <a:schemeClr val="tx2"/>
            </a:solidFill>
            <a:round/>
            <a:headEnd/>
            <a:tailEnd/>
          </a:ln>
          <a:effectLst/>
        </p:spPr>
      </p:cxnSp>
      <p:cxnSp>
        <p:nvCxnSpPr>
          <p:cNvPr id="1720333" name="AutoShape 13"/>
          <p:cNvCxnSpPr>
            <a:cxnSpLocks noChangeShapeType="1"/>
            <a:stCxn id="1720326" idx="6"/>
            <a:endCxn id="1720329" idx="1"/>
          </p:cNvCxnSpPr>
          <p:nvPr/>
        </p:nvCxnSpPr>
        <p:spPr bwMode="auto">
          <a:xfrm>
            <a:off x="2416175" y="3065463"/>
            <a:ext cx="1168400" cy="415925"/>
          </a:xfrm>
          <a:prstGeom prst="straightConnector1">
            <a:avLst/>
          </a:prstGeom>
          <a:noFill/>
          <a:ln w="38100">
            <a:solidFill>
              <a:schemeClr val="tx1"/>
            </a:solidFill>
            <a:prstDash val="dash"/>
            <a:round/>
            <a:headEnd/>
            <a:tailEnd/>
          </a:ln>
          <a:effectLst/>
        </p:spPr>
      </p:cxnSp>
      <p:cxnSp>
        <p:nvCxnSpPr>
          <p:cNvPr id="1720334" name="AutoShape 14"/>
          <p:cNvCxnSpPr>
            <a:cxnSpLocks noChangeShapeType="1"/>
            <a:stCxn id="1720327" idx="6"/>
            <a:endCxn id="1720329" idx="2"/>
          </p:cNvCxnSpPr>
          <p:nvPr/>
        </p:nvCxnSpPr>
        <p:spPr bwMode="auto">
          <a:xfrm flipV="1">
            <a:off x="1425575" y="3598863"/>
            <a:ext cx="2105025" cy="152400"/>
          </a:xfrm>
          <a:prstGeom prst="straightConnector1">
            <a:avLst/>
          </a:prstGeom>
          <a:noFill/>
          <a:ln w="38100">
            <a:solidFill>
              <a:schemeClr val="tx1"/>
            </a:solidFill>
            <a:prstDash val="dash"/>
            <a:round/>
            <a:headEnd/>
            <a:tailEnd/>
          </a:ln>
          <a:effectLst/>
        </p:spPr>
      </p:cxnSp>
      <p:cxnSp>
        <p:nvCxnSpPr>
          <p:cNvPr id="1720335" name="AutoShape 15"/>
          <p:cNvCxnSpPr>
            <a:cxnSpLocks noChangeShapeType="1"/>
            <a:stCxn id="1720324" idx="6"/>
            <a:endCxn id="1720325" idx="2"/>
          </p:cNvCxnSpPr>
          <p:nvPr/>
        </p:nvCxnSpPr>
        <p:spPr bwMode="auto">
          <a:xfrm flipV="1">
            <a:off x="1730375" y="2151063"/>
            <a:ext cx="1638300" cy="304800"/>
          </a:xfrm>
          <a:prstGeom prst="straightConnector1">
            <a:avLst/>
          </a:prstGeom>
          <a:noFill/>
          <a:ln w="38100">
            <a:solidFill>
              <a:schemeClr val="tx2"/>
            </a:solidFill>
            <a:round/>
            <a:headEnd/>
            <a:tailEnd/>
          </a:ln>
          <a:effectLst/>
        </p:spPr>
      </p:cxnSp>
      <p:cxnSp>
        <p:nvCxnSpPr>
          <p:cNvPr id="1720336" name="AutoShape 16"/>
          <p:cNvCxnSpPr>
            <a:cxnSpLocks noChangeShapeType="1"/>
            <a:stCxn id="1720326" idx="7"/>
            <a:endCxn id="1720325" idx="3"/>
          </p:cNvCxnSpPr>
          <p:nvPr/>
        </p:nvCxnSpPr>
        <p:spPr bwMode="auto">
          <a:xfrm flipV="1">
            <a:off x="2352675" y="2278063"/>
            <a:ext cx="1079500" cy="660400"/>
          </a:xfrm>
          <a:prstGeom prst="straightConnector1">
            <a:avLst/>
          </a:prstGeom>
          <a:noFill/>
          <a:ln w="38100">
            <a:solidFill>
              <a:schemeClr val="tx1"/>
            </a:solidFill>
            <a:prstDash val="dash"/>
            <a:round/>
            <a:headEnd/>
            <a:tailEnd/>
          </a:ln>
          <a:effectLst/>
        </p:spPr>
      </p:cxnSp>
      <p:cxnSp>
        <p:nvCxnSpPr>
          <p:cNvPr id="1720337" name="AutoShape 17"/>
          <p:cNvCxnSpPr>
            <a:cxnSpLocks noChangeShapeType="1"/>
            <a:stCxn id="1720328" idx="1"/>
            <a:endCxn id="1720325" idx="5"/>
          </p:cNvCxnSpPr>
          <p:nvPr/>
        </p:nvCxnSpPr>
        <p:spPr bwMode="auto">
          <a:xfrm flipH="1" flipV="1">
            <a:off x="3648075" y="2278063"/>
            <a:ext cx="469900" cy="508000"/>
          </a:xfrm>
          <a:prstGeom prst="straightConnector1">
            <a:avLst/>
          </a:prstGeom>
          <a:noFill/>
          <a:ln w="38100">
            <a:solidFill>
              <a:schemeClr val="tx2"/>
            </a:solidFill>
            <a:round/>
            <a:headEnd/>
            <a:tailEnd/>
          </a:ln>
          <a:effectLst/>
        </p:spPr>
      </p:cxnSp>
      <p:cxnSp>
        <p:nvCxnSpPr>
          <p:cNvPr id="1720338" name="AutoShape 18"/>
          <p:cNvCxnSpPr>
            <a:cxnSpLocks noChangeShapeType="1"/>
            <a:stCxn id="1720329" idx="7"/>
            <a:endCxn id="1720328" idx="3"/>
          </p:cNvCxnSpPr>
          <p:nvPr/>
        </p:nvCxnSpPr>
        <p:spPr bwMode="auto">
          <a:xfrm flipV="1">
            <a:off x="3800475" y="3040063"/>
            <a:ext cx="317500" cy="441325"/>
          </a:xfrm>
          <a:prstGeom prst="straightConnector1">
            <a:avLst/>
          </a:prstGeom>
          <a:noFill/>
          <a:ln w="38100">
            <a:solidFill>
              <a:schemeClr val="tx2"/>
            </a:solidFill>
            <a:round/>
            <a:headEnd/>
            <a:tailEnd/>
          </a:ln>
          <a:effectLst/>
        </p:spPr>
      </p:cxnSp>
      <p:sp>
        <p:nvSpPr>
          <p:cNvPr id="1720339" name="Text Box 19"/>
          <p:cNvSpPr txBox="1">
            <a:spLocks noChangeArrowheads="1"/>
          </p:cNvSpPr>
          <p:nvPr/>
        </p:nvSpPr>
        <p:spPr bwMode="auto">
          <a:xfrm>
            <a:off x="2382838" y="199866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20340" name="Text Box 20"/>
          <p:cNvSpPr txBox="1">
            <a:spLocks noChangeArrowheads="1"/>
          </p:cNvSpPr>
          <p:nvPr/>
        </p:nvSpPr>
        <p:spPr bwMode="auto">
          <a:xfrm>
            <a:off x="3873500" y="231775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720341" name="Text Box 21"/>
          <p:cNvSpPr txBox="1">
            <a:spLocks noChangeArrowheads="1"/>
          </p:cNvSpPr>
          <p:nvPr/>
        </p:nvSpPr>
        <p:spPr bwMode="auto">
          <a:xfrm>
            <a:off x="1033463" y="278606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20342" name="Text Box 22"/>
          <p:cNvSpPr txBox="1">
            <a:spLocks noChangeArrowheads="1"/>
          </p:cNvSpPr>
          <p:nvPr/>
        </p:nvSpPr>
        <p:spPr bwMode="auto">
          <a:xfrm>
            <a:off x="3001963" y="30035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20343" name="Text Box 23"/>
          <p:cNvSpPr txBox="1">
            <a:spLocks noChangeArrowheads="1"/>
          </p:cNvSpPr>
          <p:nvPr/>
        </p:nvSpPr>
        <p:spPr bwMode="auto">
          <a:xfrm>
            <a:off x="1620838" y="269875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20344" name="Text Box 24"/>
          <p:cNvSpPr txBox="1">
            <a:spLocks noChangeArrowheads="1"/>
          </p:cNvSpPr>
          <p:nvPr/>
        </p:nvSpPr>
        <p:spPr bwMode="auto">
          <a:xfrm>
            <a:off x="2260600" y="3689350"/>
            <a:ext cx="309563"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720345" name="Text Box 25"/>
          <p:cNvSpPr txBox="1">
            <a:spLocks noChangeArrowheads="1"/>
          </p:cNvSpPr>
          <p:nvPr/>
        </p:nvSpPr>
        <p:spPr bwMode="auto">
          <a:xfrm>
            <a:off x="3925888" y="3160713"/>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720346" name="Text Box 26"/>
          <p:cNvSpPr txBox="1">
            <a:spLocks noChangeArrowheads="1"/>
          </p:cNvSpPr>
          <p:nvPr/>
        </p:nvSpPr>
        <p:spPr bwMode="auto">
          <a:xfrm>
            <a:off x="2854325" y="2546350"/>
            <a:ext cx="309563"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720347" name="Text Box 27"/>
          <p:cNvSpPr txBox="1">
            <a:spLocks noChangeArrowheads="1"/>
          </p:cNvSpPr>
          <p:nvPr/>
        </p:nvSpPr>
        <p:spPr bwMode="auto">
          <a:xfrm>
            <a:off x="1827213" y="3262313"/>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20348" name="Text Box 28"/>
          <p:cNvSpPr txBox="1">
            <a:spLocks noChangeArrowheads="1"/>
          </p:cNvSpPr>
          <p:nvPr/>
        </p:nvSpPr>
        <p:spPr bwMode="auto">
          <a:xfrm>
            <a:off x="873125" y="3751263"/>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0</a:t>
            </a:r>
          </a:p>
        </p:txBody>
      </p:sp>
      <p:sp>
        <p:nvSpPr>
          <p:cNvPr id="1720349" name="Text Box 29"/>
          <p:cNvSpPr txBox="1">
            <a:spLocks noChangeArrowheads="1"/>
          </p:cNvSpPr>
          <p:nvPr/>
        </p:nvSpPr>
        <p:spPr bwMode="auto">
          <a:xfrm>
            <a:off x="3768725" y="361315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720350" name="Text Box 30"/>
          <p:cNvSpPr txBox="1">
            <a:spLocks noChangeArrowheads="1"/>
          </p:cNvSpPr>
          <p:nvPr/>
        </p:nvSpPr>
        <p:spPr bwMode="auto">
          <a:xfrm>
            <a:off x="1177925" y="2089150"/>
            <a:ext cx="309563" cy="366713"/>
          </a:xfrm>
          <a:prstGeom prst="rect">
            <a:avLst/>
          </a:prstGeom>
          <a:noFill/>
          <a:ln w="19050">
            <a:noFill/>
            <a:miter lim="800000"/>
            <a:headEnd/>
            <a:tailEnd/>
          </a:ln>
          <a:effectLst/>
        </p:spPr>
        <p:txBody>
          <a:bodyPr wrap="none">
            <a:spAutoFit/>
          </a:bodyPr>
          <a:lstStyle/>
          <a:p>
            <a:pPr algn="ctr" eaLnBrk="1" hangingPunct="1"/>
            <a:r>
              <a:rPr lang="en-US" dirty="0">
                <a:solidFill>
                  <a:schemeClr val="tx2"/>
                </a:solidFill>
                <a:latin typeface="Tahoma" pitchFamily="34" charset="0"/>
              </a:rPr>
              <a:t>2</a:t>
            </a:r>
          </a:p>
        </p:txBody>
      </p:sp>
      <p:sp>
        <p:nvSpPr>
          <p:cNvPr id="1720351" name="Text Box 31"/>
          <p:cNvSpPr txBox="1">
            <a:spLocks noChangeArrowheads="1"/>
          </p:cNvSpPr>
          <p:nvPr/>
        </p:nvSpPr>
        <p:spPr bwMode="auto">
          <a:xfrm>
            <a:off x="2092325" y="259873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20352" name="Text Box 32"/>
          <p:cNvSpPr txBox="1">
            <a:spLocks noChangeArrowheads="1"/>
          </p:cNvSpPr>
          <p:nvPr/>
        </p:nvSpPr>
        <p:spPr bwMode="auto">
          <a:xfrm>
            <a:off x="4352925" y="2544763"/>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sym typeface="Symbol" pitchFamily="18" charset="2"/>
              </a:rPr>
              <a:t>4</a:t>
            </a:r>
          </a:p>
        </p:txBody>
      </p:sp>
      <p:sp>
        <p:nvSpPr>
          <p:cNvPr id="1720353" name="Text Box 33"/>
          <p:cNvSpPr txBox="1">
            <a:spLocks noChangeArrowheads="1"/>
          </p:cNvSpPr>
          <p:nvPr/>
        </p:nvSpPr>
        <p:spPr bwMode="auto">
          <a:xfrm>
            <a:off x="3614738" y="178435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sym typeface="Symbol" pitchFamily="18" charset="2"/>
              </a:rPr>
              <a:t>7</a:t>
            </a:r>
            <a:endParaRPr lang="en-US">
              <a:solidFill>
                <a:schemeClr val="tx2"/>
              </a:solidFill>
              <a:latin typeface="Tahoma" pitchFamily="34" charset="0"/>
            </a:endParaRPr>
          </a:p>
        </p:txBody>
      </p:sp>
      <p:sp>
        <p:nvSpPr>
          <p:cNvPr id="1720354" name="Freeform 34"/>
          <p:cNvSpPr>
            <a:spLocks/>
          </p:cNvSpPr>
          <p:nvPr/>
        </p:nvSpPr>
        <p:spPr bwMode="auto">
          <a:xfrm>
            <a:off x="4733925" y="3467100"/>
            <a:ext cx="4037013" cy="2582863"/>
          </a:xfrm>
          <a:custGeom>
            <a:avLst/>
            <a:gdLst/>
            <a:ahLst/>
            <a:cxnLst>
              <a:cxn ang="0">
                <a:pos x="82" y="1000"/>
              </a:cxn>
              <a:cxn ang="0">
                <a:pos x="70" y="1528"/>
              </a:cxn>
              <a:cxn ang="0">
                <a:pos x="1224" y="1596"/>
              </a:cxn>
              <a:cxn ang="0">
                <a:pos x="2064" y="1482"/>
              </a:cxn>
              <a:cxn ang="0">
                <a:pos x="2436" y="959"/>
              </a:cxn>
              <a:cxn ang="0">
                <a:pos x="2430" y="527"/>
              </a:cxn>
              <a:cxn ang="0">
                <a:pos x="1756" y="52"/>
              </a:cxn>
              <a:cxn ang="0">
                <a:pos x="964" y="214"/>
              </a:cxn>
              <a:cxn ang="0">
                <a:pos x="208" y="394"/>
              </a:cxn>
              <a:cxn ang="0">
                <a:pos x="82" y="1000"/>
              </a:cxn>
            </a:cxnLst>
            <a:rect l="0" t="0" r="r" b="b"/>
            <a:pathLst>
              <a:path w="2543" h="1627">
                <a:moveTo>
                  <a:pt x="82" y="1000"/>
                </a:moveTo>
                <a:cubicBezTo>
                  <a:pt x="88" y="1162"/>
                  <a:pt x="0" y="1445"/>
                  <a:pt x="70" y="1528"/>
                </a:cubicBezTo>
                <a:cubicBezTo>
                  <a:pt x="260" y="1627"/>
                  <a:pt x="892" y="1604"/>
                  <a:pt x="1224" y="1596"/>
                </a:cubicBezTo>
                <a:cubicBezTo>
                  <a:pt x="1556" y="1588"/>
                  <a:pt x="1862" y="1588"/>
                  <a:pt x="2064" y="1482"/>
                </a:cubicBezTo>
                <a:cubicBezTo>
                  <a:pt x="2266" y="1376"/>
                  <a:pt x="2375" y="1118"/>
                  <a:pt x="2436" y="959"/>
                </a:cubicBezTo>
                <a:cubicBezTo>
                  <a:pt x="2497" y="800"/>
                  <a:pt x="2543" y="678"/>
                  <a:pt x="2430" y="527"/>
                </a:cubicBezTo>
                <a:cubicBezTo>
                  <a:pt x="2317" y="376"/>
                  <a:pt x="2000" y="104"/>
                  <a:pt x="1756" y="52"/>
                </a:cubicBezTo>
                <a:cubicBezTo>
                  <a:pt x="1512" y="0"/>
                  <a:pt x="1222" y="157"/>
                  <a:pt x="964" y="214"/>
                </a:cubicBezTo>
                <a:cubicBezTo>
                  <a:pt x="706" y="271"/>
                  <a:pt x="355" y="263"/>
                  <a:pt x="208" y="394"/>
                </a:cubicBezTo>
                <a:cubicBezTo>
                  <a:pt x="61" y="525"/>
                  <a:pt x="76" y="838"/>
                  <a:pt x="82" y="1000"/>
                </a:cubicBezTo>
                <a:close/>
              </a:path>
            </a:pathLst>
          </a:custGeom>
          <a:solidFill>
            <a:srgbClr val="000000"/>
          </a:solidFill>
          <a:ln w="19050" cap="flat" cmpd="sng">
            <a:noFill/>
            <a:prstDash val="solid"/>
            <a:round/>
            <a:headEnd/>
            <a:tailEnd/>
          </a:ln>
          <a:effectLst/>
        </p:spPr>
        <p:txBody>
          <a:bodyPr wrap="none" anchor="ctr"/>
          <a:lstStyle/>
          <a:p>
            <a:endParaRPr lang="en-US"/>
          </a:p>
        </p:txBody>
      </p:sp>
      <p:sp>
        <p:nvSpPr>
          <p:cNvPr id="1720355" name="Oval 35"/>
          <p:cNvSpPr>
            <a:spLocks noChangeArrowheads="1"/>
          </p:cNvSpPr>
          <p:nvPr/>
        </p:nvSpPr>
        <p:spPr bwMode="auto">
          <a:xfrm>
            <a:off x="5378450" y="41402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B</a:t>
            </a:r>
          </a:p>
        </p:txBody>
      </p:sp>
      <p:sp>
        <p:nvSpPr>
          <p:cNvPr id="1720356" name="Oval 36"/>
          <p:cNvSpPr>
            <a:spLocks noChangeArrowheads="1"/>
          </p:cNvSpPr>
          <p:nvPr/>
        </p:nvSpPr>
        <p:spPr bwMode="auto">
          <a:xfrm>
            <a:off x="7359650" y="38354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D</a:t>
            </a:r>
          </a:p>
        </p:txBody>
      </p:sp>
      <p:sp>
        <p:nvSpPr>
          <p:cNvPr id="1720357" name="Oval 37"/>
          <p:cNvSpPr>
            <a:spLocks noChangeArrowheads="1"/>
          </p:cNvSpPr>
          <p:nvPr/>
        </p:nvSpPr>
        <p:spPr bwMode="auto">
          <a:xfrm>
            <a:off x="6064250" y="47498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C</a:t>
            </a:r>
          </a:p>
        </p:txBody>
      </p:sp>
      <p:sp>
        <p:nvSpPr>
          <p:cNvPr id="1720358" name="Oval 38"/>
          <p:cNvSpPr>
            <a:spLocks noChangeArrowheads="1"/>
          </p:cNvSpPr>
          <p:nvPr/>
        </p:nvSpPr>
        <p:spPr bwMode="auto">
          <a:xfrm>
            <a:off x="5073650" y="54356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A</a:t>
            </a:r>
          </a:p>
        </p:txBody>
      </p:sp>
      <p:sp>
        <p:nvSpPr>
          <p:cNvPr id="1720359" name="Oval 39"/>
          <p:cNvSpPr>
            <a:spLocks noChangeArrowheads="1"/>
          </p:cNvSpPr>
          <p:nvPr/>
        </p:nvSpPr>
        <p:spPr bwMode="auto">
          <a:xfrm>
            <a:off x="8045450" y="45974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F</a:t>
            </a:r>
          </a:p>
        </p:txBody>
      </p:sp>
      <p:sp>
        <p:nvSpPr>
          <p:cNvPr id="1720360" name="Oval 40"/>
          <p:cNvSpPr>
            <a:spLocks noChangeArrowheads="1"/>
          </p:cNvSpPr>
          <p:nvPr/>
        </p:nvSpPr>
        <p:spPr bwMode="auto">
          <a:xfrm>
            <a:off x="7512050" y="5283200"/>
            <a:ext cx="304800" cy="304800"/>
          </a:xfrm>
          <a:prstGeom prst="ellipse">
            <a:avLst/>
          </a:prstGeom>
          <a:solidFill>
            <a:schemeClr val="folHlink"/>
          </a:solidFill>
          <a:ln w="38100">
            <a:solidFill>
              <a:schemeClr val="tx2"/>
            </a:solidFill>
            <a:round/>
            <a:headEnd/>
            <a:tailEnd/>
          </a:ln>
          <a:effectLst/>
        </p:spPr>
        <p:txBody>
          <a:bodyPr wrap="none" anchor="ctr"/>
          <a:lstStyle/>
          <a:p>
            <a:pPr algn="ctr" eaLnBrk="1" hangingPunct="1"/>
            <a:r>
              <a:rPr lang="en-US">
                <a:solidFill>
                  <a:schemeClr val="tx2"/>
                </a:solidFill>
                <a:latin typeface="Tahoma" pitchFamily="34" charset="0"/>
              </a:rPr>
              <a:t>E</a:t>
            </a:r>
          </a:p>
        </p:txBody>
      </p:sp>
      <p:cxnSp>
        <p:nvCxnSpPr>
          <p:cNvPr id="1720361" name="AutoShape 41"/>
          <p:cNvCxnSpPr>
            <a:cxnSpLocks noChangeShapeType="1"/>
            <a:stCxn id="1720355" idx="5"/>
            <a:endCxn id="1720357" idx="1"/>
          </p:cNvCxnSpPr>
          <p:nvPr/>
        </p:nvCxnSpPr>
        <p:spPr bwMode="auto">
          <a:xfrm>
            <a:off x="5638800" y="4419600"/>
            <a:ext cx="469900" cy="355600"/>
          </a:xfrm>
          <a:prstGeom prst="straightConnector1">
            <a:avLst/>
          </a:prstGeom>
          <a:noFill/>
          <a:ln w="38100">
            <a:solidFill>
              <a:schemeClr val="tx2"/>
            </a:solidFill>
            <a:round/>
            <a:headEnd/>
            <a:tailEnd/>
          </a:ln>
          <a:effectLst/>
        </p:spPr>
      </p:cxnSp>
      <p:cxnSp>
        <p:nvCxnSpPr>
          <p:cNvPr id="1720362" name="AutoShape 42"/>
          <p:cNvCxnSpPr>
            <a:cxnSpLocks noChangeShapeType="1"/>
            <a:stCxn id="1720357" idx="3"/>
            <a:endCxn id="1720358" idx="7"/>
          </p:cNvCxnSpPr>
          <p:nvPr/>
        </p:nvCxnSpPr>
        <p:spPr bwMode="auto">
          <a:xfrm flipH="1">
            <a:off x="5334000" y="5029200"/>
            <a:ext cx="774700" cy="431800"/>
          </a:xfrm>
          <a:prstGeom prst="straightConnector1">
            <a:avLst/>
          </a:prstGeom>
          <a:noFill/>
          <a:ln w="38100">
            <a:solidFill>
              <a:schemeClr val="tx1"/>
            </a:solidFill>
            <a:prstDash val="dash"/>
            <a:round/>
            <a:headEnd/>
            <a:tailEnd/>
          </a:ln>
          <a:effectLst/>
        </p:spPr>
      </p:cxnSp>
      <p:cxnSp>
        <p:nvCxnSpPr>
          <p:cNvPr id="1720363" name="AutoShape 43"/>
          <p:cNvCxnSpPr>
            <a:cxnSpLocks noChangeShapeType="1"/>
            <a:stCxn id="1720355" idx="3"/>
            <a:endCxn id="1720358" idx="0"/>
          </p:cNvCxnSpPr>
          <p:nvPr/>
        </p:nvCxnSpPr>
        <p:spPr bwMode="auto">
          <a:xfrm flipH="1">
            <a:off x="5226050" y="4419600"/>
            <a:ext cx="196850" cy="996950"/>
          </a:xfrm>
          <a:prstGeom prst="straightConnector1">
            <a:avLst/>
          </a:prstGeom>
          <a:noFill/>
          <a:ln w="38100">
            <a:solidFill>
              <a:schemeClr val="tx2"/>
            </a:solidFill>
            <a:round/>
            <a:headEnd/>
            <a:tailEnd/>
          </a:ln>
          <a:effectLst/>
        </p:spPr>
      </p:cxnSp>
      <p:cxnSp>
        <p:nvCxnSpPr>
          <p:cNvPr id="1720364" name="AutoShape 44"/>
          <p:cNvCxnSpPr>
            <a:cxnSpLocks noChangeShapeType="1"/>
            <a:stCxn id="1720357" idx="6"/>
            <a:endCxn id="1720360" idx="1"/>
          </p:cNvCxnSpPr>
          <p:nvPr/>
        </p:nvCxnSpPr>
        <p:spPr bwMode="auto">
          <a:xfrm>
            <a:off x="6388100" y="4902200"/>
            <a:ext cx="1168400" cy="406400"/>
          </a:xfrm>
          <a:prstGeom prst="straightConnector1">
            <a:avLst/>
          </a:prstGeom>
          <a:noFill/>
          <a:ln w="38100">
            <a:solidFill>
              <a:schemeClr val="tx1"/>
            </a:solidFill>
            <a:prstDash val="dash"/>
            <a:round/>
            <a:headEnd/>
            <a:tailEnd/>
          </a:ln>
          <a:effectLst/>
        </p:spPr>
      </p:cxnSp>
      <p:cxnSp>
        <p:nvCxnSpPr>
          <p:cNvPr id="1720365" name="AutoShape 45"/>
          <p:cNvCxnSpPr>
            <a:cxnSpLocks noChangeShapeType="1"/>
            <a:stCxn id="1720358" idx="6"/>
            <a:endCxn id="1720360" idx="2"/>
          </p:cNvCxnSpPr>
          <p:nvPr/>
        </p:nvCxnSpPr>
        <p:spPr bwMode="auto">
          <a:xfrm flipV="1">
            <a:off x="5397500" y="5435600"/>
            <a:ext cx="2095500" cy="152400"/>
          </a:xfrm>
          <a:prstGeom prst="straightConnector1">
            <a:avLst/>
          </a:prstGeom>
          <a:noFill/>
          <a:ln w="38100">
            <a:solidFill>
              <a:schemeClr val="tx1"/>
            </a:solidFill>
            <a:prstDash val="dash"/>
            <a:round/>
            <a:headEnd/>
            <a:tailEnd/>
          </a:ln>
          <a:effectLst/>
        </p:spPr>
      </p:cxnSp>
      <p:cxnSp>
        <p:nvCxnSpPr>
          <p:cNvPr id="1720366" name="AutoShape 46"/>
          <p:cNvCxnSpPr>
            <a:cxnSpLocks noChangeShapeType="1"/>
            <a:stCxn id="1720355" idx="6"/>
            <a:endCxn id="1720356" idx="2"/>
          </p:cNvCxnSpPr>
          <p:nvPr/>
        </p:nvCxnSpPr>
        <p:spPr bwMode="auto">
          <a:xfrm flipV="1">
            <a:off x="5702300" y="3987800"/>
            <a:ext cx="1638300" cy="304800"/>
          </a:xfrm>
          <a:prstGeom prst="straightConnector1">
            <a:avLst/>
          </a:prstGeom>
          <a:noFill/>
          <a:ln w="38100">
            <a:solidFill>
              <a:schemeClr val="tx2"/>
            </a:solidFill>
            <a:round/>
            <a:headEnd/>
            <a:tailEnd/>
          </a:ln>
          <a:effectLst/>
        </p:spPr>
      </p:cxnSp>
      <p:cxnSp>
        <p:nvCxnSpPr>
          <p:cNvPr id="1720367" name="AutoShape 47"/>
          <p:cNvCxnSpPr>
            <a:cxnSpLocks noChangeShapeType="1"/>
            <a:stCxn id="1720357" idx="7"/>
            <a:endCxn id="1720356" idx="3"/>
          </p:cNvCxnSpPr>
          <p:nvPr/>
        </p:nvCxnSpPr>
        <p:spPr bwMode="auto">
          <a:xfrm flipV="1">
            <a:off x="6324600" y="4114800"/>
            <a:ext cx="1079500" cy="660400"/>
          </a:xfrm>
          <a:prstGeom prst="straightConnector1">
            <a:avLst/>
          </a:prstGeom>
          <a:noFill/>
          <a:ln w="38100">
            <a:solidFill>
              <a:schemeClr val="tx1"/>
            </a:solidFill>
            <a:prstDash val="dash"/>
            <a:round/>
            <a:headEnd/>
            <a:tailEnd/>
          </a:ln>
          <a:effectLst/>
        </p:spPr>
      </p:cxnSp>
      <p:cxnSp>
        <p:nvCxnSpPr>
          <p:cNvPr id="1720368" name="AutoShape 48"/>
          <p:cNvCxnSpPr>
            <a:cxnSpLocks noChangeShapeType="1"/>
            <a:stCxn id="1720359" idx="1"/>
            <a:endCxn id="1720356" idx="5"/>
          </p:cNvCxnSpPr>
          <p:nvPr/>
        </p:nvCxnSpPr>
        <p:spPr bwMode="auto">
          <a:xfrm flipH="1" flipV="1">
            <a:off x="7620000" y="4114800"/>
            <a:ext cx="469900" cy="508000"/>
          </a:xfrm>
          <a:prstGeom prst="straightConnector1">
            <a:avLst/>
          </a:prstGeom>
          <a:noFill/>
          <a:ln w="38100">
            <a:solidFill>
              <a:schemeClr val="tx2"/>
            </a:solidFill>
            <a:round/>
            <a:headEnd/>
            <a:tailEnd/>
          </a:ln>
          <a:effectLst/>
        </p:spPr>
      </p:cxnSp>
      <p:cxnSp>
        <p:nvCxnSpPr>
          <p:cNvPr id="1720369" name="AutoShape 49"/>
          <p:cNvCxnSpPr>
            <a:cxnSpLocks noChangeShapeType="1"/>
            <a:stCxn id="1720360" idx="7"/>
            <a:endCxn id="1720359" idx="3"/>
          </p:cNvCxnSpPr>
          <p:nvPr/>
        </p:nvCxnSpPr>
        <p:spPr bwMode="auto">
          <a:xfrm flipV="1">
            <a:off x="7772400" y="4876800"/>
            <a:ext cx="317500" cy="431800"/>
          </a:xfrm>
          <a:prstGeom prst="straightConnector1">
            <a:avLst/>
          </a:prstGeom>
          <a:noFill/>
          <a:ln w="38100">
            <a:solidFill>
              <a:schemeClr val="tx2"/>
            </a:solidFill>
            <a:round/>
            <a:headEnd/>
            <a:tailEnd/>
          </a:ln>
          <a:effectLst/>
        </p:spPr>
      </p:cxnSp>
      <p:sp>
        <p:nvSpPr>
          <p:cNvPr id="1720370" name="Text Box 50"/>
          <p:cNvSpPr txBox="1">
            <a:spLocks noChangeArrowheads="1"/>
          </p:cNvSpPr>
          <p:nvPr/>
        </p:nvSpPr>
        <p:spPr bwMode="auto">
          <a:xfrm>
            <a:off x="6354763" y="38354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7</a:t>
            </a:r>
          </a:p>
        </p:txBody>
      </p:sp>
      <p:sp>
        <p:nvSpPr>
          <p:cNvPr id="1720371" name="Text Box 51"/>
          <p:cNvSpPr txBox="1">
            <a:spLocks noChangeArrowheads="1"/>
          </p:cNvSpPr>
          <p:nvPr/>
        </p:nvSpPr>
        <p:spPr bwMode="auto">
          <a:xfrm>
            <a:off x="7845425" y="41544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4</a:t>
            </a:r>
          </a:p>
        </p:txBody>
      </p:sp>
      <p:sp>
        <p:nvSpPr>
          <p:cNvPr id="1720372" name="Text Box 52"/>
          <p:cNvSpPr txBox="1">
            <a:spLocks noChangeArrowheads="1"/>
          </p:cNvSpPr>
          <p:nvPr/>
        </p:nvSpPr>
        <p:spPr bwMode="auto">
          <a:xfrm>
            <a:off x="5005388" y="462280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20373" name="Text Box 53"/>
          <p:cNvSpPr txBox="1">
            <a:spLocks noChangeArrowheads="1"/>
          </p:cNvSpPr>
          <p:nvPr/>
        </p:nvSpPr>
        <p:spPr bwMode="auto">
          <a:xfrm>
            <a:off x="6973888" y="4840288"/>
            <a:ext cx="309562"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20374" name="Text Box 54"/>
          <p:cNvSpPr txBox="1">
            <a:spLocks noChangeArrowheads="1"/>
          </p:cNvSpPr>
          <p:nvPr/>
        </p:nvSpPr>
        <p:spPr bwMode="auto">
          <a:xfrm>
            <a:off x="5592763" y="453548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20375" name="Text Box 55"/>
          <p:cNvSpPr txBox="1">
            <a:spLocks noChangeArrowheads="1"/>
          </p:cNvSpPr>
          <p:nvPr/>
        </p:nvSpPr>
        <p:spPr bwMode="auto">
          <a:xfrm>
            <a:off x="6232525" y="55260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7</a:t>
            </a:r>
          </a:p>
        </p:txBody>
      </p:sp>
      <p:sp>
        <p:nvSpPr>
          <p:cNvPr id="1720376" name="Text Box 56"/>
          <p:cNvSpPr txBox="1">
            <a:spLocks noChangeArrowheads="1"/>
          </p:cNvSpPr>
          <p:nvPr/>
        </p:nvSpPr>
        <p:spPr bwMode="auto">
          <a:xfrm>
            <a:off x="7897813" y="4997450"/>
            <a:ext cx="309562"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720377" name="Text Box 57"/>
          <p:cNvSpPr txBox="1">
            <a:spLocks noChangeArrowheads="1"/>
          </p:cNvSpPr>
          <p:nvPr/>
        </p:nvSpPr>
        <p:spPr bwMode="auto">
          <a:xfrm>
            <a:off x="6826250" y="4383088"/>
            <a:ext cx="309563" cy="366712"/>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9</a:t>
            </a:r>
          </a:p>
        </p:txBody>
      </p:sp>
      <p:sp>
        <p:nvSpPr>
          <p:cNvPr id="1720378" name="Text Box 58"/>
          <p:cNvSpPr txBox="1">
            <a:spLocks noChangeArrowheads="1"/>
          </p:cNvSpPr>
          <p:nvPr/>
        </p:nvSpPr>
        <p:spPr bwMode="auto">
          <a:xfrm>
            <a:off x="5799138" y="5099050"/>
            <a:ext cx="309562" cy="366713"/>
          </a:xfrm>
          <a:prstGeom prst="rect">
            <a:avLst/>
          </a:prstGeom>
          <a:noFill/>
          <a:ln w="19050">
            <a:noFill/>
            <a:miter lim="800000"/>
            <a:headEnd/>
            <a:tailEnd/>
          </a:ln>
          <a:effectLst/>
        </p:spPr>
        <p:txBody>
          <a:bodyPr wrap="none">
            <a:spAutoFit/>
          </a:bodyPr>
          <a:lstStyle/>
          <a:p>
            <a:pPr algn="ctr" eaLnBrk="1" hangingPunct="1"/>
            <a:r>
              <a:rPr lang="en-US">
                <a:latin typeface="Tahoma" pitchFamily="34" charset="0"/>
              </a:rPr>
              <a:t>8</a:t>
            </a:r>
          </a:p>
        </p:txBody>
      </p:sp>
      <p:sp>
        <p:nvSpPr>
          <p:cNvPr id="1720379" name="Text Box 59"/>
          <p:cNvSpPr txBox="1">
            <a:spLocks noChangeArrowheads="1"/>
          </p:cNvSpPr>
          <p:nvPr/>
        </p:nvSpPr>
        <p:spPr bwMode="auto">
          <a:xfrm>
            <a:off x="4845050" y="55880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0</a:t>
            </a:r>
          </a:p>
        </p:txBody>
      </p:sp>
      <p:sp>
        <p:nvSpPr>
          <p:cNvPr id="1720380" name="Text Box 60"/>
          <p:cNvSpPr txBox="1">
            <a:spLocks noChangeArrowheads="1"/>
          </p:cNvSpPr>
          <p:nvPr/>
        </p:nvSpPr>
        <p:spPr bwMode="auto">
          <a:xfrm>
            <a:off x="7740650" y="54498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3</a:t>
            </a:r>
          </a:p>
        </p:txBody>
      </p:sp>
      <p:sp>
        <p:nvSpPr>
          <p:cNvPr id="1720381" name="Text Box 61"/>
          <p:cNvSpPr txBox="1">
            <a:spLocks noChangeArrowheads="1"/>
          </p:cNvSpPr>
          <p:nvPr/>
        </p:nvSpPr>
        <p:spPr bwMode="auto">
          <a:xfrm>
            <a:off x="5149850" y="3925888"/>
            <a:ext cx="309563"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2</a:t>
            </a:r>
          </a:p>
        </p:txBody>
      </p:sp>
      <p:sp>
        <p:nvSpPr>
          <p:cNvPr id="1720382" name="Text Box 62"/>
          <p:cNvSpPr txBox="1">
            <a:spLocks noChangeArrowheads="1"/>
          </p:cNvSpPr>
          <p:nvPr/>
        </p:nvSpPr>
        <p:spPr bwMode="auto">
          <a:xfrm>
            <a:off x="6064250" y="4435475"/>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rPr>
              <a:t>5</a:t>
            </a:r>
          </a:p>
        </p:txBody>
      </p:sp>
      <p:sp>
        <p:nvSpPr>
          <p:cNvPr id="1720383" name="Text Box 63"/>
          <p:cNvSpPr txBox="1">
            <a:spLocks noChangeArrowheads="1"/>
          </p:cNvSpPr>
          <p:nvPr/>
        </p:nvSpPr>
        <p:spPr bwMode="auto">
          <a:xfrm>
            <a:off x="8324850" y="4381500"/>
            <a:ext cx="309563" cy="366713"/>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sym typeface="Symbol" pitchFamily="18" charset="2"/>
              </a:rPr>
              <a:t>4</a:t>
            </a:r>
          </a:p>
        </p:txBody>
      </p:sp>
      <p:sp>
        <p:nvSpPr>
          <p:cNvPr id="1720384" name="Text Box 64"/>
          <p:cNvSpPr txBox="1">
            <a:spLocks noChangeArrowheads="1"/>
          </p:cNvSpPr>
          <p:nvPr/>
        </p:nvSpPr>
        <p:spPr bwMode="auto">
          <a:xfrm>
            <a:off x="7586663" y="3621088"/>
            <a:ext cx="309562" cy="366712"/>
          </a:xfrm>
          <a:prstGeom prst="rect">
            <a:avLst/>
          </a:prstGeom>
          <a:noFill/>
          <a:ln w="19050">
            <a:noFill/>
            <a:miter lim="800000"/>
            <a:headEnd/>
            <a:tailEnd/>
          </a:ln>
          <a:effectLst/>
        </p:spPr>
        <p:txBody>
          <a:bodyPr wrap="none">
            <a:spAutoFit/>
          </a:bodyPr>
          <a:lstStyle/>
          <a:p>
            <a:pPr algn="ctr" eaLnBrk="1" hangingPunct="1"/>
            <a:r>
              <a:rPr lang="en-US">
                <a:solidFill>
                  <a:schemeClr val="tx2"/>
                </a:solidFill>
                <a:latin typeface="Tahoma" pitchFamily="34" charset="0"/>
                <a:sym typeface="Symbol" pitchFamily="18" charset="2"/>
              </a:rPr>
              <a:t>7</a:t>
            </a:r>
            <a:endParaRPr lang="en-US">
              <a:solidFill>
                <a:schemeClr val="tx2"/>
              </a:solidFill>
              <a:latin typeface="Tahoma" pitchFamily="34" charset="0"/>
            </a:endParaRPr>
          </a:p>
        </p:txBody>
      </p:sp>
      <p:sp>
        <p:nvSpPr>
          <p:cNvPr id="1720385" name="AutoShape 65"/>
          <p:cNvSpPr>
            <a:spLocks noChangeArrowheads="1"/>
          </p:cNvSpPr>
          <p:nvPr/>
        </p:nvSpPr>
        <p:spPr bwMode="auto">
          <a:xfrm rot="13500000" flipH="1" flipV="1">
            <a:off x="4241007" y="3796506"/>
            <a:ext cx="738188" cy="333375"/>
          </a:xfrm>
          <a:prstGeom prst="rightArrow">
            <a:avLst>
              <a:gd name="adj1" fmla="val 50000"/>
              <a:gd name="adj2" fmla="val 55357"/>
            </a:avLst>
          </a:prstGeom>
          <a:solidFill>
            <a:srgbClr val="FFFF00"/>
          </a:solidFill>
          <a:ln w="1905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238819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91CFF6-4C6A-4B81-8502-B9317976B48C}" type="datetime1">
              <a:rPr lang="en-US"/>
              <a:pPr/>
              <a:t>11/18/2017</a:t>
            </a:fld>
            <a:endParaRPr lang="en-US"/>
          </a:p>
        </p:txBody>
      </p:sp>
      <p:sp>
        <p:nvSpPr>
          <p:cNvPr id="7" name="Slide Number Placeholder 5"/>
          <p:cNvSpPr>
            <a:spLocks noGrp="1"/>
          </p:cNvSpPr>
          <p:nvPr>
            <p:ph type="sldNum" sz="quarter" idx="12"/>
          </p:nvPr>
        </p:nvSpPr>
        <p:spPr/>
        <p:txBody>
          <a:bodyPr/>
          <a:lstStyle/>
          <a:p>
            <a:fld id="{729580E3-B0A7-4286-A454-C9F404340766}" type="slidenum">
              <a:rPr lang="en-US"/>
              <a:pPr/>
              <a:t>63</a:t>
            </a:fld>
            <a:endParaRPr lang="en-US"/>
          </a:p>
        </p:txBody>
      </p:sp>
      <p:sp>
        <p:nvSpPr>
          <p:cNvPr id="1714178" name="Rectangle 2"/>
          <p:cNvSpPr>
            <a:spLocks noGrp="1" noChangeArrowheads="1"/>
          </p:cNvSpPr>
          <p:nvPr>
            <p:ph type="title"/>
          </p:nvPr>
        </p:nvSpPr>
        <p:spPr>
          <a:xfrm>
            <a:off x="609600" y="304800"/>
            <a:ext cx="8229600" cy="914400"/>
          </a:xfrm>
        </p:spPr>
        <p:txBody>
          <a:bodyPr/>
          <a:lstStyle/>
          <a:p>
            <a:r>
              <a:rPr lang="en-US" sz="4000" dirty="0"/>
              <a:t>Prim-</a:t>
            </a:r>
            <a:r>
              <a:rPr lang="en-US" sz="4000" dirty="0" err="1"/>
              <a:t>Jarnik’s</a:t>
            </a:r>
            <a:r>
              <a:rPr lang="en-US" sz="4000" dirty="0"/>
              <a:t> Algorithm (1)</a:t>
            </a:r>
          </a:p>
        </p:txBody>
      </p:sp>
      <p:pic>
        <p:nvPicPr>
          <p:cNvPr id="3" name="Picture 2"/>
          <p:cNvPicPr>
            <a:picLocks noChangeAspect="1"/>
          </p:cNvPicPr>
          <p:nvPr/>
        </p:nvPicPr>
        <p:blipFill>
          <a:blip r:embed="rId3" cstate="print"/>
          <a:stretch>
            <a:fillRect/>
          </a:stretch>
        </p:blipFill>
        <p:spPr>
          <a:xfrm>
            <a:off x="1422750" y="1143000"/>
            <a:ext cx="6603299" cy="5419912"/>
          </a:xfrm>
          <a:prstGeom prst="rect">
            <a:avLst/>
          </a:prstGeom>
        </p:spPr>
      </p:pic>
      <p:sp>
        <p:nvSpPr>
          <p:cNvPr id="9" name="TextBox 8"/>
          <p:cNvSpPr txBox="1"/>
          <p:nvPr/>
        </p:nvSpPr>
        <p:spPr>
          <a:xfrm>
            <a:off x="152400" y="3483624"/>
            <a:ext cx="3124200" cy="369332"/>
          </a:xfrm>
          <a:prstGeom prst="rect">
            <a:avLst/>
          </a:prstGeom>
          <a:solidFill>
            <a:srgbClr val="000000"/>
          </a:solidFill>
        </p:spPr>
        <p:txBody>
          <a:bodyPr wrap="square" rtlCol="0">
            <a:spAutoFit/>
          </a:bodyPr>
          <a:lstStyle/>
          <a:p>
            <a:pPr algn="ctr"/>
            <a:r>
              <a:rPr lang="en-US" dirty="0">
                <a:solidFill>
                  <a:srgbClr val="FFFF00"/>
                </a:solidFill>
              </a:rPr>
              <a:t>See example 13.21</a:t>
            </a:r>
          </a:p>
        </p:txBody>
      </p:sp>
    </p:spTree>
    <p:extLst>
      <p:ext uri="{BB962C8B-B14F-4D97-AF65-F5344CB8AC3E}">
        <p14:creationId xmlns:p14="http://schemas.microsoft.com/office/powerpoint/2010/main" val="425978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91CFF6-4C6A-4B81-8502-B9317976B48C}" type="datetime1">
              <a:rPr lang="en-US"/>
              <a:pPr/>
              <a:t>11/18/2017</a:t>
            </a:fld>
            <a:endParaRPr lang="en-US"/>
          </a:p>
        </p:txBody>
      </p:sp>
      <p:sp>
        <p:nvSpPr>
          <p:cNvPr id="7" name="Slide Number Placeholder 5"/>
          <p:cNvSpPr>
            <a:spLocks noGrp="1"/>
          </p:cNvSpPr>
          <p:nvPr>
            <p:ph type="sldNum" sz="quarter" idx="12"/>
          </p:nvPr>
        </p:nvSpPr>
        <p:spPr/>
        <p:txBody>
          <a:bodyPr/>
          <a:lstStyle/>
          <a:p>
            <a:fld id="{729580E3-B0A7-4286-A454-C9F404340766}" type="slidenum">
              <a:rPr lang="en-US"/>
              <a:pPr/>
              <a:t>64</a:t>
            </a:fld>
            <a:endParaRPr lang="en-US"/>
          </a:p>
        </p:txBody>
      </p:sp>
      <p:sp>
        <p:nvSpPr>
          <p:cNvPr id="1714178" name="Rectangle 2"/>
          <p:cNvSpPr>
            <a:spLocks noGrp="1" noChangeArrowheads="1"/>
          </p:cNvSpPr>
          <p:nvPr>
            <p:ph type="title"/>
          </p:nvPr>
        </p:nvSpPr>
        <p:spPr>
          <a:xfrm>
            <a:off x="609600" y="304800"/>
            <a:ext cx="8229600" cy="914400"/>
          </a:xfrm>
        </p:spPr>
        <p:txBody>
          <a:bodyPr/>
          <a:lstStyle/>
          <a:p>
            <a:r>
              <a:rPr lang="en-US" sz="4000" dirty="0"/>
              <a:t>Prim-</a:t>
            </a:r>
            <a:r>
              <a:rPr lang="en-US" sz="4000" dirty="0" err="1"/>
              <a:t>Jarnik’s</a:t>
            </a:r>
            <a:r>
              <a:rPr lang="en-US" sz="4000" dirty="0"/>
              <a:t> Algorithm (2)</a:t>
            </a:r>
          </a:p>
        </p:txBody>
      </p:sp>
      <p:pic>
        <p:nvPicPr>
          <p:cNvPr id="2" name="Picture 1"/>
          <p:cNvPicPr>
            <a:picLocks noChangeAspect="1"/>
          </p:cNvPicPr>
          <p:nvPr/>
        </p:nvPicPr>
        <p:blipFill>
          <a:blip r:embed="rId3" cstate="print"/>
          <a:stretch>
            <a:fillRect/>
          </a:stretch>
        </p:blipFill>
        <p:spPr>
          <a:xfrm>
            <a:off x="2237276" y="999070"/>
            <a:ext cx="4849323" cy="5750073"/>
          </a:xfrm>
          <a:prstGeom prst="rect">
            <a:avLst/>
          </a:prstGeom>
        </p:spPr>
      </p:pic>
    </p:spTree>
    <p:extLst>
      <p:ext uri="{BB962C8B-B14F-4D97-AF65-F5344CB8AC3E}">
        <p14:creationId xmlns:p14="http://schemas.microsoft.com/office/powerpoint/2010/main" val="2801432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D5D46B-6DE5-4290-B091-94FB03B728E7}" type="datetime1">
              <a:rPr lang="en-US"/>
              <a:pPr/>
              <a:t>11/18/2017</a:t>
            </a:fld>
            <a:endParaRPr lang="en-US"/>
          </a:p>
        </p:txBody>
      </p:sp>
      <p:sp>
        <p:nvSpPr>
          <p:cNvPr id="5" name="Slide Number Placeholder 5"/>
          <p:cNvSpPr>
            <a:spLocks noGrp="1"/>
          </p:cNvSpPr>
          <p:nvPr>
            <p:ph type="sldNum" sz="quarter" idx="12"/>
          </p:nvPr>
        </p:nvSpPr>
        <p:spPr/>
        <p:txBody>
          <a:bodyPr/>
          <a:lstStyle/>
          <a:p>
            <a:fld id="{5169A236-BBC3-46D7-961E-388CE8E6506D}" type="slidenum">
              <a:rPr lang="en-US"/>
              <a:pPr/>
              <a:t>65</a:t>
            </a:fld>
            <a:endParaRPr lang="en-US"/>
          </a:p>
        </p:txBody>
      </p:sp>
      <p:sp>
        <p:nvSpPr>
          <p:cNvPr id="1722370" name="Rectangle 2"/>
          <p:cNvSpPr>
            <a:spLocks noGrp="1" noChangeArrowheads="1"/>
          </p:cNvSpPr>
          <p:nvPr>
            <p:ph type="title"/>
          </p:nvPr>
        </p:nvSpPr>
        <p:spPr>
          <a:xfrm>
            <a:off x="457200" y="277813"/>
            <a:ext cx="8229600" cy="755650"/>
          </a:xfrm>
        </p:spPr>
        <p:txBody>
          <a:bodyPr/>
          <a:lstStyle/>
          <a:p>
            <a:r>
              <a:rPr lang="en-US" dirty="0"/>
              <a:t>Prim-</a:t>
            </a:r>
            <a:r>
              <a:rPr lang="en-US" dirty="0" err="1"/>
              <a:t>Jarnik’s</a:t>
            </a:r>
            <a:r>
              <a:rPr lang="en-US" dirty="0"/>
              <a:t> Analysis</a:t>
            </a:r>
          </a:p>
        </p:txBody>
      </p:sp>
      <p:sp>
        <p:nvSpPr>
          <p:cNvPr id="1722371" name="Rectangle 3"/>
          <p:cNvSpPr>
            <a:spLocks noGrp="1" noChangeArrowheads="1"/>
          </p:cNvSpPr>
          <p:nvPr>
            <p:ph type="body" idx="1"/>
          </p:nvPr>
        </p:nvSpPr>
        <p:spPr>
          <a:xfrm>
            <a:off x="685800" y="1066800"/>
            <a:ext cx="8077200" cy="5257800"/>
          </a:xfrm>
        </p:spPr>
        <p:txBody>
          <a:bodyPr/>
          <a:lstStyle/>
          <a:p>
            <a:pPr>
              <a:lnSpc>
                <a:spcPct val="90000"/>
              </a:lnSpc>
            </a:pPr>
            <a:r>
              <a:rPr lang="en-US" sz="2800" dirty="0"/>
              <a:t>Graph operations</a:t>
            </a:r>
          </a:p>
          <a:p>
            <a:pPr lvl="1">
              <a:lnSpc>
                <a:spcPct val="90000"/>
              </a:lnSpc>
            </a:pPr>
            <a:r>
              <a:rPr lang="en-US" dirty="0"/>
              <a:t>Method </a:t>
            </a:r>
            <a:r>
              <a:rPr lang="en-US" dirty="0" err="1"/>
              <a:t>incidentEdges</a:t>
            </a:r>
            <a:r>
              <a:rPr lang="en-US" dirty="0"/>
              <a:t>() is called once for each vertex</a:t>
            </a:r>
          </a:p>
          <a:p>
            <a:pPr>
              <a:lnSpc>
                <a:spcPct val="90000"/>
              </a:lnSpc>
            </a:pPr>
            <a:r>
              <a:rPr lang="en-US" sz="2800" dirty="0"/>
              <a:t>Label operations</a:t>
            </a:r>
          </a:p>
          <a:p>
            <a:pPr lvl="1">
              <a:lnSpc>
                <a:spcPct val="90000"/>
              </a:lnSpc>
            </a:pPr>
            <a:r>
              <a:rPr lang="en-US" dirty="0"/>
              <a:t>One sets/gets the distance, parent and locator labels of vertex </a:t>
            </a:r>
            <a:r>
              <a:rPr lang="en-US" b="1" i="1" dirty="0">
                <a:latin typeface="Times New Roman" pitchFamily="18" charset="0"/>
              </a:rPr>
              <a:t>z</a:t>
            </a:r>
            <a:r>
              <a:rPr lang="en-US" dirty="0"/>
              <a:t> </a:t>
            </a:r>
            <a:r>
              <a:rPr lang="en-US" b="1" i="1" dirty="0">
                <a:latin typeface="Times New Roman" pitchFamily="18" charset="0"/>
              </a:rPr>
              <a:t>O</a:t>
            </a:r>
            <a:r>
              <a:rPr lang="en-US" dirty="0">
                <a:latin typeface="Times New Roman" pitchFamily="18" charset="0"/>
              </a:rPr>
              <a:t>(deg(</a:t>
            </a:r>
            <a:r>
              <a:rPr lang="en-US" b="1" i="1" dirty="0">
                <a:latin typeface="Times New Roman" pitchFamily="18" charset="0"/>
              </a:rPr>
              <a:t>z</a:t>
            </a:r>
            <a:r>
              <a:rPr lang="en-US" dirty="0">
                <a:latin typeface="Times New Roman" pitchFamily="18" charset="0"/>
              </a:rPr>
              <a:t>))</a:t>
            </a:r>
            <a:r>
              <a:rPr lang="en-US" dirty="0"/>
              <a:t> times</a:t>
            </a:r>
          </a:p>
          <a:p>
            <a:pPr lvl="1">
              <a:lnSpc>
                <a:spcPct val="90000"/>
              </a:lnSpc>
            </a:pPr>
            <a:r>
              <a:rPr lang="en-US" dirty="0"/>
              <a:t>Setting/getting a label takes </a:t>
            </a:r>
            <a:r>
              <a:rPr lang="en-US" b="1" i="1" dirty="0">
                <a:latin typeface="Times New Roman" pitchFamily="18" charset="0"/>
              </a:rPr>
              <a:t>O</a:t>
            </a:r>
            <a:r>
              <a:rPr lang="en-US" dirty="0">
                <a:latin typeface="Times New Roman" pitchFamily="18" charset="0"/>
              </a:rPr>
              <a:t>(1)</a:t>
            </a:r>
            <a:r>
              <a:rPr lang="en-US" dirty="0"/>
              <a:t> time</a:t>
            </a:r>
            <a:endParaRPr lang="en-US" sz="2000" dirty="0"/>
          </a:p>
        </p:txBody>
      </p:sp>
      <p:pic>
        <p:nvPicPr>
          <p:cNvPr id="193538" name="Picture 2" descr="C:\Users\Jerry\Desktop\index.jpg"/>
          <p:cNvPicPr>
            <a:picLocks noChangeAspect="1" noChangeArrowheads="1"/>
          </p:cNvPicPr>
          <p:nvPr/>
        </p:nvPicPr>
        <p:blipFill>
          <a:blip r:embed="rId3" cstate="print"/>
          <a:srcRect/>
          <a:stretch>
            <a:fillRect/>
          </a:stretch>
        </p:blipFill>
        <p:spPr bwMode="auto">
          <a:xfrm>
            <a:off x="3581400" y="4239476"/>
            <a:ext cx="3733800" cy="2462144"/>
          </a:xfrm>
          <a:prstGeom prst="rect">
            <a:avLst/>
          </a:prstGeom>
          <a:noFill/>
        </p:spPr>
      </p:pic>
    </p:spTree>
    <p:extLst>
      <p:ext uri="{BB962C8B-B14F-4D97-AF65-F5344CB8AC3E}">
        <p14:creationId xmlns:p14="http://schemas.microsoft.com/office/powerpoint/2010/main" val="32058771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D5D46B-6DE5-4290-B091-94FB03B728E7}" type="datetime1">
              <a:rPr lang="en-US"/>
              <a:pPr/>
              <a:t>11/18/2017</a:t>
            </a:fld>
            <a:endParaRPr lang="en-US"/>
          </a:p>
        </p:txBody>
      </p:sp>
      <p:sp>
        <p:nvSpPr>
          <p:cNvPr id="5" name="Slide Number Placeholder 5"/>
          <p:cNvSpPr>
            <a:spLocks noGrp="1"/>
          </p:cNvSpPr>
          <p:nvPr>
            <p:ph type="sldNum" sz="quarter" idx="12"/>
          </p:nvPr>
        </p:nvSpPr>
        <p:spPr/>
        <p:txBody>
          <a:bodyPr/>
          <a:lstStyle/>
          <a:p>
            <a:fld id="{5169A236-BBC3-46D7-961E-388CE8E6506D}" type="slidenum">
              <a:rPr lang="en-US"/>
              <a:pPr/>
              <a:t>66</a:t>
            </a:fld>
            <a:endParaRPr lang="en-US"/>
          </a:p>
        </p:txBody>
      </p:sp>
      <p:sp>
        <p:nvSpPr>
          <p:cNvPr id="1722370" name="Rectangle 2"/>
          <p:cNvSpPr>
            <a:spLocks noGrp="1" noChangeArrowheads="1"/>
          </p:cNvSpPr>
          <p:nvPr>
            <p:ph type="title"/>
          </p:nvPr>
        </p:nvSpPr>
        <p:spPr>
          <a:xfrm>
            <a:off x="457200" y="277813"/>
            <a:ext cx="8229600" cy="755650"/>
          </a:xfrm>
        </p:spPr>
        <p:txBody>
          <a:bodyPr/>
          <a:lstStyle/>
          <a:p>
            <a:r>
              <a:rPr lang="en-US" dirty="0"/>
              <a:t>Prim-</a:t>
            </a:r>
            <a:r>
              <a:rPr lang="en-US" dirty="0" err="1"/>
              <a:t>Jarnik’s</a:t>
            </a:r>
            <a:r>
              <a:rPr lang="en-US" dirty="0"/>
              <a:t> Analysis</a:t>
            </a:r>
          </a:p>
        </p:txBody>
      </p:sp>
      <p:sp>
        <p:nvSpPr>
          <p:cNvPr id="1722371" name="Rectangle 3"/>
          <p:cNvSpPr>
            <a:spLocks noGrp="1" noChangeArrowheads="1"/>
          </p:cNvSpPr>
          <p:nvPr>
            <p:ph type="body" idx="1"/>
          </p:nvPr>
        </p:nvSpPr>
        <p:spPr>
          <a:xfrm>
            <a:off x="685800" y="1066800"/>
            <a:ext cx="8077200" cy="5257800"/>
          </a:xfrm>
        </p:spPr>
        <p:txBody>
          <a:bodyPr/>
          <a:lstStyle/>
          <a:p>
            <a:pPr>
              <a:lnSpc>
                <a:spcPct val="90000"/>
              </a:lnSpc>
            </a:pPr>
            <a:r>
              <a:rPr lang="en-US" sz="2400" dirty="0">
                <a:latin typeface="+mj-lt"/>
              </a:rPr>
              <a:t>Priority queue operations</a:t>
            </a:r>
          </a:p>
          <a:p>
            <a:pPr lvl="1">
              <a:lnSpc>
                <a:spcPct val="90000"/>
              </a:lnSpc>
            </a:pPr>
            <a:r>
              <a:rPr lang="en-US" sz="2400" dirty="0">
                <a:latin typeface="+mj-lt"/>
              </a:rPr>
              <a:t>Each vertex is inserted once into and removed once from the priority queue, where each insertion or removal takes </a:t>
            </a:r>
            <a:r>
              <a:rPr lang="en-US" sz="2400" b="1" i="1" dirty="0">
                <a:latin typeface="+mj-lt"/>
              </a:rPr>
              <a:t>O</a:t>
            </a:r>
            <a:r>
              <a:rPr lang="en-US" sz="2400" dirty="0">
                <a:latin typeface="+mj-lt"/>
              </a:rPr>
              <a:t>(log </a:t>
            </a:r>
            <a:r>
              <a:rPr lang="en-US" sz="2400" b="1" i="1" dirty="0">
                <a:latin typeface="+mj-lt"/>
              </a:rPr>
              <a:t>n</a:t>
            </a:r>
            <a:r>
              <a:rPr lang="en-US" sz="2400" dirty="0">
                <a:latin typeface="+mj-lt"/>
              </a:rPr>
              <a:t>) time</a:t>
            </a:r>
          </a:p>
          <a:p>
            <a:pPr lvl="1">
              <a:lnSpc>
                <a:spcPct val="90000"/>
              </a:lnSpc>
            </a:pPr>
            <a:r>
              <a:rPr lang="en-US" sz="2400" dirty="0">
                <a:latin typeface="+mj-lt"/>
              </a:rPr>
              <a:t>The key of a vertex </a:t>
            </a:r>
            <a:r>
              <a:rPr lang="en-US" sz="2400" b="1" i="1" dirty="0">
                <a:latin typeface="+mj-lt"/>
              </a:rPr>
              <a:t>w</a:t>
            </a:r>
            <a:r>
              <a:rPr lang="en-US" sz="2400" dirty="0">
                <a:latin typeface="+mj-lt"/>
              </a:rPr>
              <a:t> in the priority queue is modified at most deg(</a:t>
            </a:r>
            <a:r>
              <a:rPr lang="en-US" sz="2400" b="1" i="1" dirty="0">
                <a:latin typeface="+mj-lt"/>
              </a:rPr>
              <a:t>w</a:t>
            </a:r>
            <a:r>
              <a:rPr lang="en-US" sz="2400" dirty="0">
                <a:latin typeface="+mj-lt"/>
              </a:rPr>
              <a:t>) times, where each key change takes </a:t>
            </a:r>
            <a:r>
              <a:rPr lang="en-US" sz="2400" b="1" i="1" dirty="0">
                <a:latin typeface="+mj-lt"/>
              </a:rPr>
              <a:t>O</a:t>
            </a:r>
            <a:r>
              <a:rPr lang="en-US" sz="2400" dirty="0">
                <a:latin typeface="+mj-lt"/>
              </a:rPr>
              <a:t>(log </a:t>
            </a:r>
            <a:r>
              <a:rPr lang="en-US" sz="2400" b="1" i="1" dirty="0">
                <a:latin typeface="+mj-lt"/>
              </a:rPr>
              <a:t>n</a:t>
            </a:r>
            <a:r>
              <a:rPr lang="en-US" sz="2400" dirty="0">
                <a:latin typeface="+mj-lt"/>
              </a:rPr>
              <a:t>) time </a:t>
            </a:r>
          </a:p>
          <a:p>
            <a:pPr>
              <a:lnSpc>
                <a:spcPct val="90000"/>
              </a:lnSpc>
            </a:pPr>
            <a:r>
              <a:rPr lang="en-US" sz="2400" dirty="0">
                <a:latin typeface="+mj-lt"/>
              </a:rPr>
              <a:t>Prim-</a:t>
            </a:r>
            <a:r>
              <a:rPr lang="en-US" sz="2400" dirty="0" err="1">
                <a:latin typeface="+mj-lt"/>
              </a:rPr>
              <a:t>Jarnik’s</a:t>
            </a:r>
            <a:r>
              <a:rPr lang="en-US" sz="2400" dirty="0">
                <a:latin typeface="+mj-lt"/>
              </a:rPr>
              <a:t> algorithm runs in </a:t>
            </a:r>
            <a:r>
              <a:rPr lang="en-US" sz="2400" b="1" i="1" dirty="0">
                <a:latin typeface="+mj-lt"/>
              </a:rPr>
              <a:t>O</a:t>
            </a:r>
            <a:r>
              <a:rPr lang="en-US" sz="2400" dirty="0">
                <a:latin typeface="+mj-lt"/>
              </a:rPr>
              <a:t>((</a:t>
            </a:r>
            <a:r>
              <a:rPr lang="en-US" sz="2400" b="1" i="1" dirty="0">
                <a:latin typeface="+mj-lt"/>
              </a:rPr>
              <a:t>n </a:t>
            </a:r>
            <a:r>
              <a:rPr lang="en-US" sz="2400" dirty="0">
                <a:latin typeface="+mj-lt"/>
              </a:rPr>
              <a:t>+</a:t>
            </a:r>
            <a:r>
              <a:rPr lang="en-US" sz="2400" b="1" i="1" dirty="0">
                <a:latin typeface="+mj-lt"/>
              </a:rPr>
              <a:t> m</a:t>
            </a:r>
            <a:r>
              <a:rPr lang="en-US" sz="2400" dirty="0">
                <a:latin typeface="+mj-lt"/>
              </a:rPr>
              <a:t>) log </a:t>
            </a:r>
            <a:r>
              <a:rPr lang="en-US" sz="2400" b="1" i="1" dirty="0">
                <a:latin typeface="+mj-lt"/>
              </a:rPr>
              <a:t>n</a:t>
            </a:r>
            <a:r>
              <a:rPr lang="en-US" sz="2400" dirty="0">
                <a:latin typeface="+mj-lt"/>
              </a:rPr>
              <a:t>) time provided the graph is represented by the adjacency list structure</a:t>
            </a:r>
          </a:p>
          <a:p>
            <a:pPr lvl="1">
              <a:lnSpc>
                <a:spcPct val="90000"/>
              </a:lnSpc>
            </a:pPr>
            <a:r>
              <a:rPr lang="en-US" sz="2400" dirty="0">
                <a:latin typeface="+mj-lt"/>
              </a:rPr>
              <a:t>Recall that </a:t>
            </a:r>
            <a:r>
              <a:rPr lang="en-US" sz="2400" b="1" dirty="0" err="1">
                <a:latin typeface="+mj-lt"/>
              </a:rPr>
              <a:t>S</a:t>
            </a:r>
            <a:r>
              <a:rPr lang="en-US" sz="2400" b="1" i="1" baseline="-25000" dirty="0" err="1">
                <a:latin typeface="+mj-lt"/>
              </a:rPr>
              <a:t>v</a:t>
            </a:r>
            <a:r>
              <a:rPr lang="en-US" sz="2400" b="1" i="1" baseline="-25000" dirty="0">
                <a:latin typeface="+mj-lt"/>
              </a:rPr>
              <a:t> </a:t>
            </a:r>
            <a:r>
              <a:rPr lang="en-US" sz="2400" dirty="0">
                <a:latin typeface="+mj-lt"/>
              </a:rPr>
              <a:t>deg(</a:t>
            </a:r>
            <a:r>
              <a:rPr lang="en-US" sz="2400" b="1" i="1" dirty="0">
                <a:latin typeface="+mj-lt"/>
              </a:rPr>
              <a:t>v</a:t>
            </a:r>
            <a:r>
              <a:rPr lang="en-US" sz="2400" dirty="0">
                <a:latin typeface="+mj-lt"/>
              </a:rPr>
              <a:t>)</a:t>
            </a:r>
            <a:r>
              <a:rPr lang="en-US" sz="2400" b="1" i="1" dirty="0">
                <a:latin typeface="+mj-lt"/>
              </a:rPr>
              <a:t> </a:t>
            </a:r>
            <a:r>
              <a:rPr lang="en-US" sz="2400" dirty="0">
                <a:latin typeface="+mj-lt"/>
              </a:rPr>
              <a:t>= 2</a:t>
            </a:r>
            <a:r>
              <a:rPr lang="en-US" sz="2400" b="1" i="1" dirty="0">
                <a:latin typeface="+mj-lt"/>
              </a:rPr>
              <a:t>m</a:t>
            </a:r>
          </a:p>
          <a:p>
            <a:pPr>
              <a:lnSpc>
                <a:spcPct val="90000"/>
              </a:lnSpc>
            </a:pPr>
            <a:r>
              <a:rPr lang="en-US" sz="2400" dirty="0">
                <a:latin typeface="+mj-lt"/>
              </a:rPr>
              <a:t>The running time is </a:t>
            </a:r>
            <a:r>
              <a:rPr lang="en-US" sz="2400" b="1" i="1" dirty="0">
                <a:latin typeface="+mj-lt"/>
              </a:rPr>
              <a:t>O</a:t>
            </a:r>
            <a:r>
              <a:rPr lang="en-US" sz="2400" dirty="0">
                <a:latin typeface="+mj-lt"/>
              </a:rPr>
              <a:t>(</a:t>
            </a:r>
            <a:r>
              <a:rPr lang="en-US" sz="2400" b="1" i="1" dirty="0">
                <a:latin typeface="+mj-lt"/>
              </a:rPr>
              <a:t>m</a:t>
            </a:r>
            <a:r>
              <a:rPr lang="en-US" sz="2400" dirty="0">
                <a:latin typeface="+mj-lt"/>
              </a:rPr>
              <a:t> log </a:t>
            </a:r>
            <a:r>
              <a:rPr lang="en-US" sz="2400" b="1" i="1" dirty="0">
                <a:latin typeface="+mj-lt"/>
              </a:rPr>
              <a:t>n</a:t>
            </a:r>
            <a:r>
              <a:rPr lang="en-US" sz="2400" dirty="0">
                <a:latin typeface="+mj-lt"/>
              </a:rPr>
              <a:t>) since the graph is connected</a:t>
            </a:r>
          </a:p>
        </p:txBody>
      </p:sp>
      <p:pic>
        <p:nvPicPr>
          <p:cNvPr id="201730" name="Picture 2" descr="C:\Users\EOLUser\Downloads\index.jpg"/>
          <p:cNvPicPr>
            <a:picLocks noChangeAspect="1" noChangeArrowheads="1"/>
          </p:cNvPicPr>
          <p:nvPr/>
        </p:nvPicPr>
        <p:blipFill>
          <a:blip r:embed="rId3" cstate="print"/>
          <a:srcRect/>
          <a:stretch>
            <a:fillRect/>
          </a:stretch>
        </p:blipFill>
        <p:spPr bwMode="auto">
          <a:xfrm>
            <a:off x="6248400" y="5562600"/>
            <a:ext cx="1670083" cy="1250950"/>
          </a:xfrm>
          <a:prstGeom prst="rect">
            <a:avLst/>
          </a:prstGeom>
          <a:noFill/>
        </p:spPr>
      </p:pic>
    </p:spTree>
    <p:extLst>
      <p:ext uri="{BB962C8B-B14F-4D97-AF65-F5344CB8AC3E}">
        <p14:creationId xmlns:p14="http://schemas.microsoft.com/office/powerpoint/2010/main" val="6570969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BF078855-61ED-452A-B1FC-EFC9DC8F844A}" type="slidenum">
              <a:rPr lang="en-US" smtClean="0"/>
              <a:pPr/>
              <a:t>67</a:t>
            </a:fld>
            <a:endParaRPr lang="en-US"/>
          </a:p>
        </p:txBody>
      </p:sp>
      <p:sp>
        <p:nvSpPr>
          <p:cNvPr id="6148" name="Rectangle 2"/>
          <p:cNvSpPr>
            <a:spLocks noGrp="1" noChangeArrowheads="1"/>
          </p:cNvSpPr>
          <p:nvPr>
            <p:ph type="title"/>
          </p:nvPr>
        </p:nvSpPr>
        <p:spPr>
          <a:xfrm>
            <a:off x="76200" y="304800"/>
            <a:ext cx="8991600" cy="628650"/>
          </a:xfrm>
        </p:spPr>
        <p:txBody>
          <a:bodyPr/>
          <a:lstStyle/>
          <a:p>
            <a:r>
              <a:rPr lang="en-US" sz="3600" dirty="0"/>
              <a:t>Minimum Spanning Tree (MST) Example</a:t>
            </a:r>
            <a:endParaRPr lang="en-US" sz="4000" dirty="0"/>
          </a:p>
        </p:txBody>
      </p:sp>
      <p:sp>
        <p:nvSpPr>
          <p:cNvPr id="6149" name="Rectangle 3"/>
          <p:cNvSpPr>
            <a:spLocks noChangeArrowheads="1"/>
          </p:cNvSpPr>
          <p:nvPr/>
        </p:nvSpPr>
        <p:spPr bwMode="auto">
          <a:xfrm>
            <a:off x="0" y="26400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6150" name="Rectangle 5"/>
          <p:cNvSpPr>
            <a:spLocks noChangeArrowheads="1"/>
          </p:cNvSpPr>
          <p:nvPr/>
        </p:nvSpPr>
        <p:spPr bwMode="auto">
          <a:xfrm>
            <a:off x="0" y="26336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6151" name="Rectangle 7"/>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6152" name="Rectangle 9"/>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6153" name="Rectangle 11"/>
          <p:cNvSpPr>
            <a:spLocks noChangeArrowheads="1"/>
          </p:cNvSpPr>
          <p:nvPr/>
        </p:nvSpPr>
        <p:spPr bwMode="auto">
          <a:xfrm>
            <a:off x="0" y="26447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6154" name="Rectangle 14"/>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6155" name="Rectangle 18"/>
          <p:cNvSpPr>
            <a:spLocks noChangeArrowheads="1"/>
          </p:cNvSpPr>
          <p:nvPr/>
        </p:nvSpPr>
        <p:spPr bwMode="auto">
          <a:xfrm>
            <a:off x="0" y="1970088"/>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3" name="Rectangle 12"/>
          <p:cNvSpPr/>
          <p:nvPr/>
        </p:nvSpPr>
        <p:spPr>
          <a:xfrm>
            <a:off x="304800" y="4953000"/>
            <a:ext cx="8686800" cy="1754326"/>
          </a:xfrm>
          <a:prstGeom prst="rect">
            <a:avLst/>
          </a:prstGeom>
          <a:solidFill>
            <a:srgbClr val="000000"/>
          </a:solidFill>
        </p:spPr>
        <p:txBody>
          <a:bodyPr wrap="square">
            <a:spAutoFit/>
          </a:bodyPr>
          <a:lstStyle/>
          <a:p>
            <a:r>
              <a:rPr lang="en-US" dirty="0"/>
              <a:t>Total weight is 6513</a:t>
            </a:r>
          </a:p>
          <a:p>
            <a:r>
              <a:rPr lang="en-US" dirty="0"/>
              <a:t>Root is: Seattle</a:t>
            </a:r>
          </a:p>
          <a:p>
            <a:r>
              <a:rPr lang="en-US" dirty="0"/>
              <a:t>Edges: (Seattle, San Francisco) (San Francisco, Los Angeles) (Los Angeles, Denver) (Denver, Kansas City) (Kansas City, Chicago) (New York, Boston) (Chicago, New York) (Dallas, Atlanta) (Atlanta, Miami) (Kansas City, Dallas) (Dallas, Houston)</a:t>
            </a:r>
          </a:p>
        </p:txBody>
      </p:sp>
      <p:sp>
        <p:nvSpPr>
          <p:cNvPr id="15" name="TextBox 14"/>
          <p:cNvSpPr txBox="1"/>
          <p:nvPr/>
        </p:nvSpPr>
        <p:spPr>
          <a:xfrm>
            <a:off x="7010400" y="5029200"/>
            <a:ext cx="1736373" cy="369332"/>
          </a:xfrm>
          <a:prstGeom prst="rect">
            <a:avLst/>
          </a:prstGeom>
          <a:solidFill>
            <a:srgbClr val="000000"/>
          </a:solidFill>
        </p:spPr>
        <p:txBody>
          <a:bodyPr wrap="none" rtlCol="0">
            <a:spAutoFit/>
          </a:bodyPr>
          <a:lstStyle/>
          <a:p>
            <a:r>
              <a:rPr lang="en-US" dirty="0">
                <a:solidFill>
                  <a:srgbClr val="FFFF00"/>
                </a:solidFill>
              </a:rPr>
              <a:t>See Next Page</a:t>
            </a:r>
          </a:p>
        </p:txBody>
      </p:sp>
      <p:graphicFrame>
        <p:nvGraphicFramePr>
          <p:cNvPr id="14" name="Object 12" descr="Recycled paper"/>
          <p:cNvGraphicFramePr>
            <a:graphicFrameLocks noChangeAspect="1"/>
          </p:cNvGraphicFramePr>
          <p:nvPr>
            <p:extLst>
              <p:ext uri="{D42A27DB-BD31-4B8C-83A1-F6EECF244321}">
                <p14:modId xmlns:p14="http://schemas.microsoft.com/office/powerpoint/2010/main" val="2270703290"/>
              </p:ext>
            </p:extLst>
          </p:nvPr>
        </p:nvGraphicFramePr>
        <p:xfrm>
          <a:off x="1371600" y="898407"/>
          <a:ext cx="6553200" cy="3999677"/>
        </p:xfrm>
        <a:graphic>
          <a:graphicData uri="http://schemas.openxmlformats.org/presentationml/2006/ole">
            <mc:AlternateContent xmlns:mc="http://schemas.openxmlformats.org/markup-compatibility/2006">
              <mc:Choice xmlns:v="urn:schemas-microsoft-com:vml" Requires="v">
                <p:oleObj spid="_x0000_s45189" name="Picture" r:id="rId3" imgW="6256020" imgH="3994404" progId="Word.Picture.8">
                  <p:embed/>
                </p:oleObj>
              </mc:Choice>
              <mc:Fallback>
                <p:oleObj name="Picture" r:id="rId3" imgW="6256020" imgH="3994404" progId="Word.Picture.8">
                  <p:embed/>
                  <p:pic>
                    <p:nvPicPr>
                      <p:cNvPr id="0" name="Picture 94"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98407"/>
                        <a:ext cx="6553200" cy="3999677"/>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cxnSp>
        <p:nvCxnSpPr>
          <p:cNvPr id="3" name="Straight Arrow Connector 2">
            <a:extLst>
              <a:ext uri="{FF2B5EF4-FFF2-40B4-BE49-F238E27FC236}">
                <a16:creationId xmlns:a16="http://schemas.microsoft.com/office/drawing/2014/main" id="{EA786F24-8D06-4F17-9918-FF2DCAF5FC4D}"/>
              </a:ext>
            </a:extLst>
          </p:cNvPr>
          <p:cNvCxnSpPr/>
          <p:nvPr/>
        </p:nvCxnSpPr>
        <p:spPr bwMode="auto">
          <a:xfrm>
            <a:off x="1828800" y="2819400"/>
            <a:ext cx="228600" cy="609600"/>
          </a:xfrm>
          <a:prstGeom prst="straightConnector1">
            <a:avLst/>
          </a:prstGeom>
          <a:solidFill>
            <a:schemeClr val="accent1"/>
          </a:solidFill>
          <a:ln w="28575" cap="flat" cmpd="sng" algn="ctr">
            <a:solidFill>
              <a:srgbClr val="000000"/>
            </a:solidFill>
            <a:prstDash val="solid"/>
            <a:round/>
            <a:headEnd type="none" w="med" len="med"/>
            <a:tailEnd type="triangle"/>
          </a:ln>
          <a:effec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534400" cy="1143000"/>
          </a:xfrm>
        </p:spPr>
        <p:txBody>
          <a:bodyPr/>
          <a:lstStyle/>
          <a:p>
            <a:r>
              <a:rPr lang="en-US" sz="3600" dirty="0"/>
              <a:t>Edge Array for the Previous Map</a:t>
            </a:r>
          </a:p>
        </p:txBody>
      </p:sp>
      <p:sp>
        <p:nvSpPr>
          <p:cNvPr id="38915" name="Rectangle 3"/>
          <p:cNvSpPr>
            <a:spLocks noGrp="1" noChangeArrowheads="1"/>
          </p:cNvSpPr>
          <p:nvPr>
            <p:ph idx="1"/>
          </p:nvPr>
        </p:nvSpPr>
        <p:spPr>
          <a:xfrm>
            <a:off x="571500" y="1219200"/>
            <a:ext cx="8001000" cy="4667250"/>
          </a:xfrm>
        </p:spPr>
        <p:txBody>
          <a:bodyPr/>
          <a:lstStyle/>
          <a:p>
            <a:pPr>
              <a:buNone/>
            </a:pPr>
            <a:r>
              <a:rPr lang="en-US" sz="2200" dirty="0" err="1"/>
              <a:t>int</a:t>
            </a:r>
            <a:r>
              <a:rPr lang="en-US" sz="2200" dirty="0"/>
              <a:t> [ ][ ] edges = { {0, 1, 807}, {0, 3, 1331}, {0, 5, 2097},{1, 0, 807}, {1, 2, 381}, {1, 3, 1267}, {2, 1, 381}, {2, 3, 1015}, {2, 4, 1663}, {2, 10, 1435}, {3, 0, 1331}, {3, 2, 1015}, {3, 4, 599}, {3, 5, 1003}, {4, 2, 1663}, {4, 3, 599}, {4, 5, 533}, {4, 7, 1260},{4, 8, 864}, {4, 10, 496}, {5, 0, 2097}, {5, 3, 1003},  {5, 4, 533},{5, 6, 983}, {5, 7, 787}, {6, 5, 983}, {6, 7, 214},{7, 4, 1260}, {7, 5, 787}, {7, 6, 214}, {8, 4, 864}, {8, 7, 888}, {8, 9, 661}, {8, 10, 781}, {8, 11, 810}, {9, 8, 661}, {9, 11, 1187}, {10, 2, 1435}, {10, 4, 496}, {10, 8, 781}, {10, 11, 239},{11, 8, 810}, {11, 9, 1187}, {11, 10, 239} };</a:t>
            </a:r>
          </a:p>
          <a:p>
            <a:pPr>
              <a:buNone/>
            </a:pPr>
            <a:endParaRPr lang="en-US" sz="2200" dirty="0"/>
          </a:p>
          <a:p>
            <a:pPr>
              <a:buNone/>
            </a:pPr>
            <a:r>
              <a:rPr lang="en-US" sz="2200" dirty="0"/>
              <a:t>Where</a:t>
            </a:r>
          </a:p>
          <a:p>
            <a:pPr>
              <a:buNone/>
            </a:pPr>
            <a:r>
              <a:rPr lang="en-US" sz="2200" dirty="0"/>
              <a:t>String vertices [ ] = {"Seattle", "San Francisco", "Los Angeles", "Denver", "Kansas City", "Chicago", "Boston", "New York", "Atlanta", "Miami", "Dallas", "Houston"};</a:t>
            </a:r>
          </a:p>
        </p:txBody>
      </p:sp>
      <p:sp>
        <p:nvSpPr>
          <p:cNvPr id="28676" name="Slide Number Placeholder 4"/>
          <p:cNvSpPr>
            <a:spLocks noGrp="1"/>
          </p:cNvSpPr>
          <p:nvPr>
            <p:ph type="sldNum" sz="quarter" idx="11"/>
          </p:nvPr>
        </p:nvSpPr>
        <p:spPr>
          <a:noFill/>
        </p:spPr>
        <p:txBody>
          <a:bodyPr/>
          <a:lstStyle/>
          <a:p>
            <a:fld id="{B86A7D16-9277-43C7-8DD4-DFC0BF6AE999}" type="slidenum">
              <a:rPr lang="en-US" smtClean="0"/>
              <a:pPr/>
              <a:t>68</a:t>
            </a:fld>
            <a:endParaRPr lang="en-US"/>
          </a:p>
        </p:txBody>
      </p:sp>
      <p:sp>
        <p:nvSpPr>
          <p:cNvPr id="28677" name="Rectangle 5"/>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78" name="Rectangle 7"/>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79" name="Rectangle 9"/>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8680" name="Rectangle 11"/>
          <p:cNvSpPr>
            <a:spLocks noChangeArrowheads="1"/>
          </p:cNvSpPr>
          <p:nvPr/>
        </p:nvSpPr>
        <p:spPr bwMode="auto">
          <a:xfrm>
            <a:off x="0" y="25876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p:txBody>
          <a:bodyPr/>
          <a:lstStyle/>
          <a:p>
            <a:pPr eaLnBrk="1" hangingPunct="1"/>
            <a:r>
              <a:rPr lang="en-US" dirty="0" err="1"/>
              <a:t>Kruskal’s</a:t>
            </a:r>
            <a:r>
              <a:rPr lang="en-US" dirty="0"/>
              <a:t> Algorithm</a:t>
            </a:r>
          </a:p>
        </p:txBody>
      </p:sp>
      <p:sp>
        <p:nvSpPr>
          <p:cNvPr id="8" name="Content Placeholder 7" descr="Rectangle: Click to edit Master text styles&#10;Second level&#10;Third level&#10;Fourth level&#10;Fifth level"/>
          <p:cNvSpPr>
            <a:spLocks noGrp="1"/>
          </p:cNvSpPr>
          <p:nvPr>
            <p:ph idx="1"/>
          </p:nvPr>
        </p:nvSpPr>
        <p:spPr>
          <a:xfrm>
            <a:off x="448235" y="1143000"/>
            <a:ext cx="3657600" cy="4778375"/>
          </a:xfrm>
        </p:spPr>
        <p:txBody>
          <a:bodyPr>
            <a:noAutofit/>
          </a:bodyPr>
          <a:lstStyle/>
          <a:p>
            <a:pPr eaLnBrk="1" hangingPunct="1">
              <a:lnSpc>
                <a:spcPct val="120000"/>
              </a:lnSpc>
              <a:spcBef>
                <a:spcPts val="0"/>
              </a:spcBef>
              <a:defRPr/>
            </a:pPr>
            <a:r>
              <a:rPr lang="en-US" sz="2000" dirty="0">
                <a:effectLst/>
              </a:rPr>
              <a:t>Maintain a partition of the vertices into clusters</a:t>
            </a:r>
          </a:p>
          <a:p>
            <a:pPr lvl="1" eaLnBrk="1" hangingPunct="1">
              <a:lnSpc>
                <a:spcPct val="120000"/>
              </a:lnSpc>
              <a:spcBef>
                <a:spcPts val="0"/>
              </a:spcBef>
              <a:defRPr/>
            </a:pPr>
            <a:r>
              <a:rPr lang="en-US" sz="2000" dirty="0">
                <a:effectLst/>
              </a:rPr>
              <a:t>Initially, single-vertex clusters</a:t>
            </a:r>
          </a:p>
          <a:p>
            <a:pPr lvl="1" eaLnBrk="1" hangingPunct="1">
              <a:lnSpc>
                <a:spcPct val="120000"/>
              </a:lnSpc>
              <a:spcBef>
                <a:spcPts val="0"/>
              </a:spcBef>
              <a:defRPr/>
            </a:pPr>
            <a:r>
              <a:rPr lang="en-US" sz="2000" dirty="0">
                <a:effectLst/>
              </a:rPr>
              <a:t>Keeps an MST for each cluster</a:t>
            </a:r>
          </a:p>
          <a:p>
            <a:pPr lvl="1" eaLnBrk="1" hangingPunct="1">
              <a:lnSpc>
                <a:spcPct val="120000"/>
              </a:lnSpc>
              <a:spcBef>
                <a:spcPts val="0"/>
              </a:spcBef>
              <a:defRPr/>
            </a:pPr>
            <a:r>
              <a:rPr lang="en-US" sz="2000" dirty="0">
                <a:effectLst/>
              </a:rPr>
              <a:t>Merges “closest” clusters and their MSTs</a:t>
            </a:r>
          </a:p>
          <a:p>
            <a:pPr eaLnBrk="1" hangingPunct="1">
              <a:lnSpc>
                <a:spcPct val="120000"/>
              </a:lnSpc>
              <a:spcBef>
                <a:spcPts val="0"/>
              </a:spcBef>
              <a:defRPr/>
            </a:pPr>
            <a:r>
              <a:rPr lang="en-US" sz="2000" dirty="0">
                <a:effectLst/>
              </a:rPr>
              <a:t>A priority queue stores the edges outside clusters</a:t>
            </a:r>
          </a:p>
          <a:p>
            <a:pPr lvl="1" eaLnBrk="1" hangingPunct="1">
              <a:lnSpc>
                <a:spcPct val="120000"/>
              </a:lnSpc>
              <a:spcBef>
                <a:spcPts val="0"/>
              </a:spcBef>
              <a:defRPr/>
            </a:pPr>
            <a:r>
              <a:rPr lang="en-US" sz="2000" dirty="0">
                <a:effectLst/>
              </a:rPr>
              <a:t>Key: weight</a:t>
            </a:r>
          </a:p>
          <a:p>
            <a:pPr lvl="1" eaLnBrk="1" hangingPunct="1">
              <a:lnSpc>
                <a:spcPct val="120000"/>
              </a:lnSpc>
              <a:spcBef>
                <a:spcPts val="0"/>
              </a:spcBef>
              <a:defRPr/>
            </a:pPr>
            <a:r>
              <a:rPr lang="en-US" sz="2000" dirty="0">
                <a:effectLst/>
              </a:rPr>
              <a:t>Element: edge</a:t>
            </a:r>
          </a:p>
          <a:p>
            <a:pPr eaLnBrk="1" hangingPunct="1">
              <a:lnSpc>
                <a:spcPct val="120000"/>
              </a:lnSpc>
              <a:spcBef>
                <a:spcPts val="0"/>
              </a:spcBef>
              <a:defRPr/>
            </a:pPr>
            <a:r>
              <a:rPr lang="en-US" sz="2000" dirty="0">
                <a:effectLst/>
              </a:rPr>
              <a:t>At the end of the algorithm</a:t>
            </a:r>
          </a:p>
          <a:p>
            <a:pPr lvl="1" eaLnBrk="1" hangingPunct="1">
              <a:lnSpc>
                <a:spcPct val="120000"/>
              </a:lnSpc>
              <a:spcBef>
                <a:spcPts val="0"/>
              </a:spcBef>
              <a:defRPr/>
            </a:pPr>
            <a:r>
              <a:rPr lang="en-US" sz="2000" dirty="0">
                <a:effectLst/>
              </a:rPr>
              <a:t>One cluster and one </a:t>
            </a:r>
            <a:r>
              <a:rPr lang="en-US" sz="2000" dirty="0">
                <a:solidFill>
                  <a:srgbClr val="FFFF00"/>
                </a:solidFill>
                <a:effectLst/>
              </a:rPr>
              <a:t>MST</a:t>
            </a:r>
          </a:p>
        </p:txBody>
      </p:sp>
      <p:sp>
        <p:nvSpPr>
          <p:cNvPr id="7172" name="Footer Placeholder 2"/>
          <p:cNvSpPr>
            <a:spLocks noGrp="1"/>
          </p:cNvSpPr>
          <p:nvPr>
            <p:ph type="ftr" sz="quarter" idx="11"/>
          </p:nvPr>
        </p:nvSpPr>
        <p:spPr>
          <a:noFill/>
        </p:spPr>
        <p:txBody>
          <a:bodyPr/>
          <a:lstStyle/>
          <a:p>
            <a:r>
              <a:rPr lang="en-US"/>
              <a:t>Minimum Spanning Trees</a:t>
            </a:r>
          </a:p>
        </p:txBody>
      </p:sp>
      <p:sp>
        <p:nvSpPr>
          <p:cNvPr id="7173" name="Slide Number Placeholder 3"/>
          <p:cNvSpPr>
            <a:spLocks noGrp="1"/>
          </p:cNvSpPr>
          <p:nvPr>
            <p:ph type="sldNum" sz="quarter" idx="12"/>
          </p:nvPr>
        </p:nvSpPr>
        <p:spPr>
          <a:noFill/>
        </p:spPr>
        <p:txBody>
          <a:bodyPr/>
          <a:lstStyle/>
          <a:p>
            <a:fld id="{A33CC0F2-6311-4F3C-BF7F-885664D4FD46}" type="slidenum">
              <a:rPr lang="en-US"/>
              <a:pPr/>
              <a:t>69</a:t>
            </a:fld>
            <a:endParaRPr lang="en-US"/>
          </a:p>
        </p:txBody>
      </p:sp>
      <p:sp>
        <p:nvSpPr>
          <p:cNvPr id="7174" name="Text Box 4"/>
          <p:cNvSpPr txBox="1">
            <a:spLocks noChangeArrowheads="1"/>
          </p:cNvSpPr>
          <p:nvPr/>
        </p:nvSpPr>
        <p:spPr bwMode="auto">
          <a:xfrm>
            <a:off x="4191000" y="1622425"/>
            <a:ext cx="4572000" cy="4524375"/>
          </a:xfrm>
          <a:prstGeom prst="rect">
            <a:avLst/>
          </a:prstGeom>
          <a:solidFill>
            <a:srgbClr val="000000"/>
          </a:solidFill>
          <a:ln w="9525">
            <a:solidFill>
              <a:schemeClr val="tx2"/>
            </a:solidFill>
            <a:miter lim="800000"/>
            <a:headEnd/>
            <a:tailEnd/>
          </a:ln>
        </p:spPr>
        <p:txBody>
          <a:bodyPr>
            <a:spAutoFit/>
          </a:bodyPr>
          <a:lstStyle/>
          <a:p>
            <a:pPr algn="l" defTabSz="228600">
              <a:buClr>
                <a:schemeClr val="hlink"/>
              </a:buClr>
              <a:buSzPct val="110000"/>
              <a:buFont typeface="Wingdings" pitchFamily="2" charset="2"/>
              <a:buNone/>
            </a:pPr>
            <a:r>
              <a:rPr lang="en-US" sz="1800" b="1" dirty="0">
                <a:solidFill>
                  <a:srgbClr val="FFFF00"/>
                </a:solidFill>
                <a:latin typeface="Times New Roman" pitchFamily="18" charset="0"/>
              </a:rPr>
              <a:t>Algorithm</a:t>
            </a:r>
            <a:r>
              <a:rPr lang="en-US" sz="1800" dirty="0">
                <a:solidFill>
                  <a:srgbClr val="FFFF00"/>
                </a:solidFill>
                <a:latin typeface="Times New Roman" pitchFamily="18" charset="0"/>
              </a:rPr>
              <a:t> </a:t>
            </a:r>
            <a:r>
              <a:rPr lang="en-US" sz="1800" b="1" i="1" dirty="0" err="1">
                <a:solidFill>
                  <a:srgbClr val="FFFF00"/>
                </a:solidFill>
                <a:latin typeface="Times New Roman" pitchFamily="18" charset="0"/>
              </a:rPr>
              <a:t>KruskalMST</a:t>
            </a:r>
            <a:r>
              <a:rPr lang="en-US" sz="1800" dirty="0">
                <a:solidFill>
                  <a:srgbClr val="FFFF00"/>
                </a:solidFill>
                <a:latin typeface="Times New Roman" pitchFamily="18" charset="0"/>
              </a:rPr>
              <a:t>(</a:t>
            </a:r>
            <a:r>
              <a:rPr lang="en-US" sz="1800" b="1" i="1" dirty="0">
                <a:solidFill>
                  <a:srgbClr val="FFFF00"/>
                </a:solidFill>
                <a:latin typeface="Times New Roman" pitchFamily="18" charset="0"/>
              </a:rPr>
              <a:t>G</a:t>
            </a:r>
            <a:r>
              <a:rPr lang="en-US" sz="1800" dirty="0">
                <a:solidFill>
                  <a:srgbClr val="FFFF00"/>
                </a:solidFill>
                <a:latin typeface="Times New Roman" pitchFamily="18" charset="0"/>
              </a:rPr>
              <a:t>)</a:t>
            </a:r>
          </a:p>
          <a:p>
            <a:pPr algn="l" defTabSz="228600">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dirty="0">
                <a:solidFill>
                  <a:srgbClr val="FFFF00"/>
                </a:solidFill>
                <a:latin typeface="Times New Roman" pitchFamily="18" charset="0"/>
              </a:rPr>
              <a:t>for</a:t>
            </a:r>
            <a:r>
              <a:rPr lang="en-US" sz="1800" dirty="0">
                <a:solidFill>
                  <a:srgbClr val="FFFF00"/>
                </a:solidFill>
                <a:latin typeface="Times New Roman" pitchFamily="18" charset="0"/>
              </a:rPr>
              <a:t> each vertex </a:t>
            </a:r>
            <a:r>
              <a:rPr lang="en-US" sz="1800" b="1" i="1" dirty="0">
                <a:solidFill>
                  <a:srgbClr val="FFFF00"/>
                </a:solidFill>
                <a:latin typeface="Times New Roman" pitchFamily="18" charset="0"/>
              </a:rPr>
              <a:t>v</a:t>
            </a:r>
            <a:r>
              <a:rPr lang="en-US" sz="1800" dirty="0">
                <a:solidFill>
                  <a:srgbClr val="FFFF00"/>
                </a:solidFill>
                <a:latin typeface="Times New Roman" pitchFamily="18" charset="0"/>
              </a:rPr>
              <a:t> in </a:t>
            </a:r>
            <a:r>
              <a:rPr lang="en-US" sz="1800" b="1" i="1" dirty="0">
                <a:solidFill>
                  <a:srgbClr val="FFFF00"/>
                </a:solidFill>
                <a:latin typeface="Times New Roman" pitchFamily="18" charset="0"/>
              </a:rPr>
              <a:t>G</a:t>
            </a:r>
            <a:r>
              <a:rPr lang="en-US" sz="1800" dirty="0">
                <a:solidFill>
                  <a:srgbClr val="FFFF00"/>
                </a:solidFill>
                <a:latin typeface="Times New Roman" pitchFamily="18" charset="0"/>
              </a:rPr>
              <a:t> </a:t>
            </a:r>
            <a:r>
              <a:rPr lang="en-US" sz="1800" b="1" dirty="0">
                <a:solidFill>
                  <a:srgbClr val="FFFF00"/>
                </a:solidFill>
                <a:latin typeface="Times New Roman" pitchFamily="18" charset="0"/>
              </a:rPr>
              <a:t>do</a:t>
            </a:r>
          </a:p>
          <a:p>
            <a:pPr algn="l" defTabSz="228600">
              <a:buClr>
                <a:schemeClr val="hlink"/>
              </a:buClr>
              <a:buSzPct val="110000"/>
              <a:buFont typeface="Wingdings" pitchFamily="2" charset="2"/>
              <a:buNone/>
            </a:pPr>
            <a:r>
              <a:rPr lang="en-US" sz="1800" dirty="0">
                <a:solidFill>
                  <a:srgbClr val="FFFF00"/>
                </a:solidFill>
                <a:latin typeface="Times New Roman" pitchFamily="18" charset="0"/>
              </a:rPr>
              <a:t>		Create a cluster consisting of </a:t>
            </a:r>
            <a:r>
              <a:rPr lang="en-US" sz="1800" b="1" i="1" dirty="0">
                <a:solidFill>
                  <a:srgbClr val="FFFF00"/>
                </a:solidFill>
                <a:latin typeface="Times New Roman" pitchFamily="18" charset="0"/>
              </a:rPr>
              <a:t>v</a:t>
            </a:r>
            <a:endParaRPr lang="en-US" sz="1800" dirty="0">
              <a:solidFill>
                <a:srgbClr val="FFFF00"/>
              </a:solidFill>
              <a:latin typeface="Times New Roman" pitchFamily="18" charset="0"/>
              <a:sym typeface="Wingdings" pitchFamily="2" charset="2"/>
            </a:endParaRPr>
          </a:p>
          <a:p>
            <a:pPr algn="l" defTabSz="228600">
              <a:buClr>
                <a:schemeClr val="hlink"/>
              </a:buClr>
              <a:buSzPct val="110000"/>
              <a:buFont typeface="Wingdings" pitchFamily="2" charset="2"/>
              <a:buNone/>
            </a:pPr>
            <a:r>
              <a:rPr lang="en-US" sz="1800" dirty="0">
                <a:solidFill>
                  <a:srgbClr val="FFFF00"/>
                </a:solidFill>
                <a:latin typeface="Times New Roman" pitchFamily="18" charset="0"/>
                <a:sym typeface="Wingdings" pitchFamily="2" charset="2"/>
              </a:rPr>
              <a:t>	</a:t>
            </a:r>
            <a:r>
              <a:rPr lang="en-US" sz="1800" b="1" dirty="0">
                <a:solidFill>
                  <a:srgbClr val="FFFF00"/>
                </a:solidFill>
                <a:latin typeface="Times New Roman" pitchFamily="18" charset="0"/>
                <a:sym typeface="Wingdings" pitchFamily="2" charset="2"/>
              </a:rPr>
              <a:t>let</a:t>
            </a:r>
            <a:r>
              <a:rPr lang="en-US" sz="1800" dirty="0">
                <a:solidFill>
                  <a:srgbClr val="FFFF00"/>
                </a:solidFill>
                <a:latin typeface="Times New Roman" pitchFamily="18" charset="0"/>
                <a:sym typeface="Wingdings" pitchFamily="2" charset="2"/>
              </a:rPr>
              <a:t> </a:t>
            </a:r>
            <a:r>
              <a:rPr lang="en-US" sz="1800" b="1" i="1" dirty="0">
                <a:solidFill>
                  <a:srgbClr val="FFFF00"/>
                </a:solidFill>
                <a:latin typeface="Times New Roman" pitchFamily="18" charset="0"/>
                <a:sym typeface="Wingdings" pitchFamily="2" charset="2"/>
              </a:rPr>
              <a:t>Q</a:t>
            </a:r>
            <a:r>
              <a:rPr lang="en-US" sz="1800" b="1" dirty="0">
                <a:solidFill>
                  <a:srgbClr val="FFFF00"/>
                </a:solidFill>
                <a:latin typeface="Times New Roman" pitchFamily="18" charset="0"/>
                <a:sym typeface="Wingdings" pitchFamily="2" charset="2"/>
              </a:rPr>
              <a:t> </a:t>
            </a:r>
            <a:r>
              <a:rPr lang="en-US" sz="1800" dirty="0">
                <a:solidFill>
                  <a:srgbClr val="FFFF00"/>
                </a:solidFill>
                <a:latin typeface="Times New Roman" pitchFamily="18" charset="0"/>
                <a:sym typeface="Wingdings" pitchFamily="2" charset="2"/>
              </a:rPr>
              <a:t>be a priority queue.</a:t>
            </a:r>
          </a:p>
          <a:p>
            <a:pPr algn="l" defTabSz="228600">
              <a:buClr>
                <a:schemeClr val="hlink"/>
              </a:buClr>
              <a:buSzPct val="110000"/>
              <a:buFont typeface="Wingdings" pitchFamily="2" charset="2"/>
              <a:buNone/>
            </a:pPr>
            <a:r>
              <a:rPr lang="en-US" sz="1800" dirty="0">
                <a:solidFill>
                  <a:srgbClr val="FFFF00"/>
                </a:solidFill>
                <a:latin typeface="Times New Roman" pitchFamily="18" charset="0"/>
                <a:sym typeface="Wingdings" pitchFamily="2" charset="2"/>
              </a:rPr>
              <a:t>	Insert all edges into </a:t>
            </a:r>
            <a:r>
              <a:rPr lang="en-US" sz="1800" b="1" i="1" dirty="0">
                <a:solidFill>
                  <a:srgbClr val="FFFF00"/>
                </a:solidFill>
                <a:latin typeface="Times New Roman" pitchFamily="18" charset="0"/>
                <a:sym typeface="Wingdings" pitchFamily="2" charset="2"/>
              </a:rPr>
              <a:t>Q</a:t>
            </a:r>
            <a:endParaRPr lang="en-US" sz="1800" dirty="0">
              <a:solidFill>
                <a:srgbClr val="FFFF00"/>
              </a:solidFill>
              <a:latin typeface="Times New Roman" pitchFamily="18" charset="0"/>
              <a:sym typeface="Wingdings" pitchFamily="2" charset="2"/>
            </a:endParaRPr>
          </a:p>
          <a:p>
            <a:pPr algn="l" defTabSz="228600">
              <a:buClr>
                <a:schemeClr val="hlink"/>
              </a:buClr>
              <a:buSzPct val="110000"/>
              <a:buFont typeface="Wingdings" pitchFamily="2" charset="2"/>
              <a:buNone/>
            </a:pPr>
            <a:r>
              <a:rPr lang="en-US" sz="1800" dirty="0">
                <a:solidFill>
                  <a:srgbClr val="FFFF00"/>
                </a:solidFill>
                <a:latin typeface="Times New Roman" pitchFamily="18" charset="0"/>
              </a:rPr>
              <a:t>	</a:t>
            </a:r>
            <a:r>
              <a:rPr lang="en-US" sz="1800" b="1" i="1" dirty="0">
                <a:solidFill>
                  <a:srgbClr val="FFFF00"/>
                </a:solidFill>
                <a:latin typeface="Times New Roman" pitchFamily="18" charset="0"/>
              </a:rPr>
              <a:t>T</a:t>
            </a:r>
            <a:r>
              <a:rPr lang="en-US" sz="1800" i="1" dirty="0">
                <a:solidFill>
                  <a:srgbClr val="FFFF00"/>
                </a:solidFill>
                <a:latin typeface="Times New Roman" pitchFamily="18" charset="0"/>
              </a:rPr>
              <a:t> </a:t>
            </a:r>
            <a:r>
              <a:rPr lang="en-US" sz="1800" dirty="0">
                <a:solidFill>
                  <a:srgbClr val="FFFF00"/>
                </a:solidFill>
                <a:latin typeface="Times New Roman" pitchFamily="18" charset="0"/>
                <a:sym typeface="Symbol" pitchFamily="18" charset="2"/>
              </a:rPr>
              <a:t></a:t>
            </a:r>
            <a:r>
              <a:rPr lang="en-US" sz="1800" dirty="0">
                <a:solidFill>
                  <a:srgbClr val="FFFF00"/>
                </a:solidFill>
                <a:latin typeface="Times New Roman" pitchFamily="18" charset="0"/>
                <a:sym typeface="Wingdings" pitchFamily="2" charset="2"/>
              </a:rPr>
              <a:t> </a:t>
            </a:r>
            <a:r>
              <a:rPr lang="en-US" sz="1800" dirty="0">
                <a:solidFill>
                  <a:srgbClr val="FFFF00"/>
                </a:solidFill>
                <a:latin typeface="Times New Roman" pitchFamily="18" charset="0"/>
                <a:sym typeface="Symbol" pitchFamily="18" charset="2"/>
              </a:rPr>
              <a:t></a:t>
            </a:r>
            <a:r>
              <a:rPr lang="en-US" sz="1800" b="1" dirty="0">
                <a:solidFill>
                  <a:srgbClr val="FFFF00"/>
                </a:solidFill>
                <a:latin typeface="Times New Roman" pitchFamily="18" charset="0"/>
                <a:sym typeface="Symbol" pitchFamily="18" charset="2"/>
              </a:rPr>
              <a:t>	 </a:t>
            </a:r>
          </a:p>
          <a:p>
            <a:pPr algn="l" defTabSz="228600">
              <a:buClr>
                <a:schemeClr val="hlink"/>
              </a:buClr>
              <a:buSzPct val="110000"/>
              <a:buFont typeface="Wingdings" pitchFamily="2" charset="2"/>
              <a:buNone/>
            </a:pPr>
            <a:r>
              <a:rPr lang="en-US" sz="1800" b="1" dirty="0">
                <a:solidFill>
                  <a:srgbClr val="FFFF00"/>
                </a:solidFill>
                <a:latin typeface="Times New Roman" pitchFamily="18" charset="0"/>
                <a:sym typeface="Symbol" pitchFamily="18" charset="2"/>
              </a:rPr>
              <a:t>	</a:t>
            </a:r>
            <a:r>
              <a:rPr lang="en-US" sz="1800" dirty="0">
                <a:solidFill>
                  <a:srgbClr val="FFFF00"/>
                </a:solidFill>
                <a:latin typeface="Times New Roman" pitchFamily="18" charset="0"/>
                <a:sym typeface="Wingdings" pitchFamily="2" charset="2"/>
              </a:rPr>
              <a:t>{</a:t>
            </a:r>
            <a:r>
              <a:rPr lang="en-US" sz="1800" b="1" i="1" dirty="0">
                <a:solidFill>
                  <a:srgbClr val="FFFF00"/>
                </a:solidFill>
                <a:latin typeface="Times New Roman" pitchFamily="18" charset="0"/>
                <a:sym typeface="Symbol" pitchFamily="18" charset="2"/>
              </a:rPr>
              <a:t>T</a:t>
            </a:r>
            <a:r>
              <a:rPr lang="en-US" sz="1800" dirty="0">
                <a:solidFill>
                  <a:srgbClr val="FFFF00"/>
                </a:solidFill>
                <a:latin typeface="Times New Roman" pitchFamily="18" charset="0"/>
                <a:sym typeface="Symbol" pitchFamily="18" charset="2"/>
              </a:rPr>
              <a:t> is the </a:t>
            </a:r>
            <a:r>
              <a:rPr lang="en-US" sz="1800" dirty="0">
                <a:solidFill>
                  <a:srgbClr val="FFFF00"/>
                </a:solidFill>
                <a:latin typeface="Times New Roman" pitchFamily="18" charset="0"/>
                <a:sym typeface="Wingdings" pitchFamily="2" charset="2"/>
              </a:rPr>
              <a:t>union of the MSTs of the clusters}</a:t>
            </a:r>
            <a:endParaRPr lang="en-US" sz="1800" dirty="0">
              <a:solidFill>
                <a:srgbClr val="FFFF00"/>
              </a:solidFill>
              <a:latin typeface="Times New Roman" pitchFamily="18" charset="0"/>
              <a:sym typeface="Symbol" pitchFamily="18" charset="2"/>
            </a:endParaRPr>
          </a:p>
          <a:p>
            <a:pPr algn="l" defTabSz="228600">
              <a:buClr>
                <a:schemeClr val="hlink"/>
              </a:buClr>
              <a:buSzPct val="110000"/>
              <a:buFont typeface="Wingdings" pitchFamily="2" charset="2"/>
              <a:buNone/>
            </a:pPr>
            <a:r>
              <a:rPr lang="en-US" sz="1800" dirty="0">
                <a:solidFill>
                  <a:srgbClr val="FFFF00"/>
                </a:solidFill>
                <a:latin typeface="Times New Roman" pitchFamily="18" charset="0"/>
                <a:sym typeface="Symbol" pitchFamily="18" charset="2"/>
              </a:rPr>
              <a:t>	</a:t>
            </a:r>
            <a:r>
              <a:rPr lang="en-US" sz="1800" b="1" dirty="0">
                <a:solidFill>
                  <a:srgbClr val="FFFF00"/>
                </a:solidFill>
                <a:latin typeface="Times New Roman" pitchFamily="18" charset="0"/>
                <a:sym typeface="Symbol" pitchFamily="18" charset="2"/>
              </a:rPr>
              <a:t>while</a:t>
            </a:r>
            <a:r>
              <a:rPr lang="en-US" sz="1800" dirty="0">
                <a:solidFill>
                  <a:srgbClr val="FFFF00"/>
                </a:solidFill>
                <a:latin typeface="Times New Roman" pitchFamily="18" charset="0"/>
                <a:sym typeface="Symbol" pitchFamily="18" charset="2"/>
              </a:rPr>
              <a:t> </a:t>
            </a:r>
            <a:r>
              <a:rPr lang="en-US" sz="1800" b="1" i="1" dirty="0">
                <a:solidFill>
                  <a:srgbClr val="FFFF00"/>
                </a:solidFill>
                <a:latin typeface="Times New Roman" pitchFamily="18" charset="0"/>
                <a:sym typeface="Symbol" pitchFamily="18" charset="2"/>
              </a:rPr>
              <a:t>T</a:t>
            </a:r>
            <a:r>
              <a:rPr lang="en-US" sz="1800" dirty="0">
                <a:solidFill>
                  <a:srgbClr val="FFFF00"/>
                </a:solidFill>
                <a:latin typeface="Times New Roman" pitchFamily="18" charset="0"/>
                <a:sym typeface="Symbol" pitchFamily="18" charset="2"/>
              </a:rPr>
              <a:t> has fewer than </a:t>
            </a:r>
            <a:r>
              <a:rPr lang="en-US" sz="1800" b="1" i="1" dirty="0">
                <a:solidFill>
                  <a:srgbClr val="FFFF00"/>
                </a:solidFill>
                <a:latin typeface="Times New Roman" pitchFamily="18" charset="0"/>
                <a:sym typeface="Symbol" pitchFamily="18" charset="2"/>
              </a:rPr>
              <a:t>n </a:t>
            </a:r>
            <a:r>
              <a:rPr lang="en-US" sz="1800" dirty="0">
                <a:solidFill>
                  <a:srgbClr val="FFFF00"/>
                </a:solidFill>
                <a:latin typeface="Symbol" pitchFamily="18" charset="2"/>
                <a:sym typeface="Symbol" pitchFamily="18" charset="2"/>
              </a:rPr>
              <a:t>(1)</a:t>
            </a:r>
            <a:r>
              <a:rPr lang="en-US" sz="1800" dirty="0">
                <a:solidFill>
                  <a:srgbClr val="FFFF00"/>
                </a:solidFill>
                <a:latin typeface="Times New Roman" pitchFamily="18" charset="0"/>
                <a:sym typeface="Symbol" pitchFamily="18" charset="2"/>
              </a:rPr>
              <a:t> edges </a:t>
            </a:r>
            <a:r>
              <a:rPr lang="en-US" sz="1800" b="1" dirty="0">
                <a:solidFill>
                  <a:srgbClr val="FFFF00"/>
                </a:solidFill>
                <a:latin typeface="Times New Roman" pitchFamily="18" charset="0"/>
                <a:sym typeface="Symbol" pitchFamily="18" charset="2"/>
              </a:rPr>
              <a:t>do</a:t>
            </a:r>
            <a:r>
              <a:rPr lang="en-US" sz="1800" dirty="0">
                <a:solidFill>
                  <a:srgbClr val="FFFF00"/>
                </a:solidFill>
                <a:latin typeface="Times New Roman" pitchFamily="18" charset="0"/>
                <a:sym typeface="Symbol" pitchFamily="18" charset="2"/>
              </a:rPr>
              <a:t>				</a:t>
            </a:r>
            <a:r>
              <a:rPr lang="en-US" sz="1800" b="1" i="1" dirty="0">
                <a:solidFill>
                  <a:srgbClr val="FFFF00"/>
                </a:solidFill>
                <a:latin typeface="Times New Roman" pitchFamily="18" charset="0"/>
                <a:sym typeface="Symbol" pitchFamily="18" charset="2"/>
              </a:rPr>
              <a:t>e</a:t>
            </a:r>
            <a:r>
              <a:rPr lang="en-US" sz="1800" dirty="0">
                <a:solidFill>
                  <a:srgbClr val="FFFF00"/>
                </a:solidFill>
                <a:latin typeface="Times New Roman" pitchFamily="18" charset="0"/>
                <a:sym typeface="Symbol" pitchFamily="18" charset="2"/>
              </a:rPr>
              <a:t>  </a:t>
            </a:r>
            <a:r>
              <a:rPr lang="en-US" sz="1800" b="1" i="1" dirty="0" err="1">
                <a:solidFill>
                  <a:srgbClr val="FFFF00"/>
                </a:solidFill>
                <a:latin typeface="Times New Roman" pitchFamily="18" charset="0"/>
                <a:sym typeface="Symbol" pitchFamily="18" charset="2"/>
              </a:rPr>
              <a:t>Q.removeMin</a:t>
            </a:r>
            <a:r>
              <a:rPr lang="en-US" sz="1800" dirty="0">
                <a:solidFill>
                  <a:srgbClr val="FFFF00"/>
                </a:solidFill>
                <a:latin typeface="Times New Roman" pitchFamily="18" charset="0"/>
                <a:sym typeface="Symbol" pitchFamily="18" charset="2"/>
              </a:rPr>
              <a:t>()</a:t>
            </a:r>
            <a:r>
              <a:rPr lang="en-US" sz="1800" b="1" i="1" dirty="0">
                <a:solidFill>
                  <a:srgbClr val="FFFF00"/>
                </a:solidFill>
                <a:latin typeface="Times New Roman" pitchFamily="18" charset="0"/>
                <a:sym typeface="Symbol" pitchFamily="18" charset="2"/>
              </a:rPr>
              <a:t>.</a:t>
            </a:r>
            <a:r>
              <a:rPr lang="en-US" sz="1800" b="1" i="1" dirty="0" err="1">
                <a:solidFill>
                  <a:srgbClr val="FFFF00"/>
                </a:solidFill>
                <a:latin typeface="Times New Roman" pitchFamily="18" charset="0"/>
                <a:sym typeface="Symbol" pitchFamily="18" charset="2"/>
              </a:rPr>
              <a:t>getValue</a:t>
            </a:r>
            <a:r>
              <a:rPr lang="en-US" sz="1800" dirty="0">
                <a:solidFill>
                  <a:srgbClr val="FFFF00"/>
                </a:solidFill>
                <a:latin typeface="Times New Roman" pitchFamily="18" charset="0"/>
                <a:sym typeface="Symbol" pitchFamily="18" charset="2"/>
              </a:rPr>
              <a:t>()</a:t>
            </a:r>
          </a:p>
          <a:p>
            <a:pPr algn="l" defTabSz="228600">
              <a:buClr>
                <a:schemeClr val="hlink"/>
              </a:buClr>
              <a:buSzPct val="110000"/>
              <a:buFont typeface="Wingdings" pitchFamily="2" charset="2"/>
              <a:buNone/>
            </a:pPr>
            <a:r>
              <a:rPr lang="en-US" sz="1800" i="1" dirty="0">
                <a:solidFill>
                  <a:srgbClr val="FFFF00"/>
                </a:solidFill>
                <a:latin typeface="Times New Roman" pitchFamily="18" charset="0"/>
                <a:sym typeface="Symbol" pitchFamily="18" charset="2"/>
              </a:rPr>
              <a:t>		</a:t>
            </a:r>
            <a:r>
              <a:rPr lang="en-US" sz="1800" dirty="0">
                <a:solidFill>
                  <a:srgbClr val="FFFF00"/>
                </a:solidFill>
                <a:latin typeface="Times New Roman" pitchFamily="18" charset="0"/>
                <a:sym typeface="Wingdings" pitchFamily="2" charset="2"/>
              </a:rPr>
              <a:t>[</a:t>
            </a:r>
            <a:r>
              <a:rPr lang="en-US" sz="1800" b="1" i="1" dirty="0">
                <a:solidFill>
                  <a:srgbClr val="FFFF00"/>
                </a:solidFill>
                <a:latin typeface="Times New Roman" pitchFamily="18" charset="0"/>
                <a:sym typeface="Symbol" pitchFamily="18" charset="2"/>
              </a:rPr>
              <a:t>u</a:t>
            </a:r>
            <a:r>
              <a:rPr lang="en-US" sz="1800" b="1" dirty="0">
                <a:solidFill>
                  <a:srgbClr val="FFFF00"/>
                </a:solidFill>
                <a:latin typeface="Times New Roman" pitchFamily="18" charset="0"/>
                <a:sym typeface="Symbol" pitchFamily="18" charset="2"/>
              </a:rPr>
              <a:t>, </a:t>
            </a:r>
            <a:r>
              <a:rPr lang="en-US" sz="1800" b="1" i="1" dirty="0">
                <a:solidFill>
                  <a:srgbClr val="FFFF00"/>
                </a:solidFill>
                <a:latin typeface="Times New Roman" pitchFamily="18" charset="0"/>
                <a:sym typeface="Symbol" pitchFamily="18" charset="2"/>
              </a:rPr>
              <a:t>v</a:t>
            </a:r>
            <a:r>
              <a:rPr lang="en-US" sz="1800" dirty="0">
                <a:solidFill>
                  <a:srgbClr val="FFFF00"/>
                </a:solidFill>
                <a:latin typeface="Times New Roman" pitchFamily="18" charset="0"/>
                <a:sym typeface="Wingdings" pitchFamily="2" charset="2"/>
              </a:rPr>
              <a:t>] </a:t>
            </a:r>
            <a:r>
              <a:rPr lang="en-US" sz="1800" dirty="0">
                <a:solidFill>
                  <a:srgbClr val="FFFF00"/>
                </a:solidFill>
                <a:latin typeface="Times New Roman" pitchFamily="18" charset="0"/>
                <a:sym typeface="Symbol" pitchFamily="18" charset="2"/>
              </a:rPr>
              <a:t> </a:t>
            </a:r>
            <a:r>
              <a:rPr lang="en-US" sz="1800" b="1" i="1" dirty="0" err="1">
                <a:solidFill>
                  <a:srgbClr val="FFFF00"/>
                </a:solidFill>
                <a:latin typeface="Times New Roman" pitchFamily="18" charset="0"/>
                <a:sym typeface="Symbol" pitchFamily="18" charset="2"/>
              </a:rPr>
              <a:t>G.endVertices</a:t>
            </a:r>
            <a:r>
              <a:rPr lang="en-US" sz="1800" dirty="0">
                <a:solidFill>
                  <a:srgbClr val="FFFF00"/>
                </a:solidFill>
                <a:latin typeface="Times New Roman" pitchFamily="18" charset="0"/>
                <a:sym typeface="Symbol" pitchFamily="18" charset="2"/>
              </a:rPr>
              <a:t>(</a:t>
            </a:r>
            <a:r>
              <a:rPr lang="en-US" sz="1800" b="1" i="1" dirty="0">
                <a:solidFill>
                  <a:srgbClr val="FFFF00"/>
                </a:solidFill>
                <a:latin typeface="Times New Roman" pitchFamily="18" charset="0"/>
                <a:sym typeface="Symbol" pitchFamily="18" charset="2"/>
              </a:rPr>
              <a:t>e</a:t>
            </a:r>
            <a:r>
              <a:rPr lang="en-US" sz="1800" dirty="0">
                <a:solidFill>
                  <a:srgbClr val="FFFF00"/>
                </a:solidFill>
                <a:latin typeface="Times New Roman" pitchFamily="18" charset="0"/>
                <a:sym typeface="Symbol" pitchFamily="18" charset="2"/>
              </a:rPr>
              <a:t>)</a:t>
            </a:r>
          </a:p>
          <a:p>
            <a:pPr algn="l" defTabSz="228600">
              <a:buClr>
                <a:schemeClr val="hlink"/>
              </a:buClr>
              <a:buSzPct val="110000"/>
              <a:buFont typeface="Wingdings" pitchFamily="2" charset="2"/>
              <a:buNone/>
            </a:pPr>
            <a:r>
              <a:rPr lang="en-US" sz="1800" i="1" dirty="0">
                <a:solidFill>
                  <a:srgbClr val="FFFF00"/>
                </a:solidFill>
                <a:latin typeface="Times New Roman" pitchFamily="18" charset="0"/>
                <a:sym typeface="Symbol" pitchFamily="18" charset="2"/>
              </a:rPr>
              <a:t>		</a:t>
            </a:r>
            <a:r>
              <a:rPr lang="en-US" sz="1800" b="1" i="1" dirty="0">
                <a:solidFill>
                  <a:srgbClr val="FFFF00"/>
                </a:solidFill>
                <a:latin typeface="Times New Roman" pitchFamily="18" charset="0"/>
                <a:sym typeface="Symbol" pitchFamily="18" charset="2"/>
              </a:rPr>
              <a:t>A</a:t>
            </a:r>
            <a:r>
              <a:rPr lang="en-US" sz="1800" dirty="0">
                <a:solidFill>
                  <a:srgbClr val="FFFF00"/>
                </a:solidFill>
                <a:latin typeface="Times New Roman" pitchFamily="18" charset="0"/>
                <a:sym typeface="Wingdings" pitchFamily="2" charset="2"/>
              </a:rPr>
              <a:t> </a:t>
            </a:r>
            <a:r>
              <a:rPr lang="en-US" sz="1800" dirty="0">
                <a:solidFill>
                  <a:srgbClr val="FFFF00"/>
                </a:solidFill>
                <a:latin typeface="Times New Roman" pitchFamily="18" charset="0"/>
                <a:sym typeface="Symbol" pitchFamily="18" charset="2"/>
              </a:rPr>
              <a:t> </a:t>
            </a:r>
            <a:r>
              <a:rPr lang="en-US" sz="1800" b="1" i="1" dirty="0" err="1">
                <a:solidFill>
                  <a:srgbClr val="FFFF00"/>
                </a:solidFill>
                <a:latin typeface="Times New Roman" pitchFamily="18" charset="0"/>
                <a:sym typeface="Symbol" pitchFamily="18" charset="2"/>
              </a:rPr>
              <a:t>getCluster</a:t>
            </a:r>
            <a:r>
              <a:rPr lang="en-US" sz="1800" dirty="0">
                <a:solidFill>
                  <a:srgbClr val="FFFF00"/>
                </a:solidFill>
                <a:latin typeface="Times New Roman" pitchFamily="18" charset="0"/>
                <a:sym typeface="Symbol" pitchFamily="18" charset="2"/>
              </a:rPr>
              <a:t>(</a:t>
            </a:r>
            <a:r>
              <a:rPr lang="en-US" sz="1800" b="1" i="1" dirty="0">
                <a:solidFill>
                  <a:srgbClr val="FFFF00"/>
                </a:solidFill>
                <a:latin typeface="Times New Roman" pitchFamily="18" charset="0"/>
                <a:sym typeface="Symbol" pitchFamily="18" charset="2"/>
              </a:rPr>
              <a:t>u</a:t>
            </a:r>
            <a:r>
              <a:rPr lang="en-US" sz="1800" dirty="0">
                <a:solidFill>
                  <a:srgbClr val="FFFF00"/>
                </a:solidFill>
                <a:latin typeface="Times New Roman" pitchFamily="18" charset="0"/>
                <a:sym typeface="Symbol" pitchFamily="18" charset="2"/>
              </a:rPr>
              <a:t>)</a:t>
            </a:r>
            <a:endParaRPr lang="en-US" sz="1800" i="1" dirty="0">
              <a:solidFill>
                <a:srgbClr val="FFFF00"/>
              </a:solidFill>
              <a:latin typeface="Times New Roman" pitchFamily="18" charset="0"/>
              <a:sym typeface="Symbol" pitchFamily="18" charset="2"/>
            </a:endParaRPr>
          </a:p>
          <a:p>
            <a:pPr algn="l" defTabSz="228600">
              <a:buClr>
                <a:schemeClr val="hlink"/>
              </a:buClr>
              <a:buSzPct val="110000"/>
              <a:buFont typeface="Wingdings" pitchFamily="2" charset="2"/>
              <a:buNone/>
            </a:pPr>
            <a:r>
              <a:rPr lang="en-US" sz="1800" i="1" dirty="0">
                <a:solidFill>
                  <a:srgbClr val="FFFF00"/>
                </a:solidFill>
                <a:latin typeface="Times New Roman" pitchFamily="18" charset="0"/>
                <a:sym typeface="Symbol" pitchFamily="18" charset="2"/>
              </a:rPr>
              <a:t>		</a:t>
            </a:r>
            <a:r>
              <a:rPr lang="en-US" sz="1800" b="1" i="1" dirty="0">
                <a:solidFill>
                  <a:srgbClr val="FFFF00"/>
                </a:solidFill>
                <a:latin typeface="Times New Roman" pitchFamily="18" charset="0"/>
                <a:sym typeface="Symbol" pitchFamily="18" charset="2"/>
              </a:rPr>
              <a:t> B</a:t>
            </a:r>
            <a:r>
              <a:rPr lang="en-US" sz="1800" dirty="0">
                <a:solidFill>
                  <a:srgbClr val="FFFF00"/>
                </a:solidFill>
                <a:latin typeface="Times New Roman" pitchFamily="18" charset="0"/>
                <a:sym typeface="Wingdings" pitchFamily="2" charset="2"/>
              </a:rPr>
              <a:t> </a:t>
            </a:r>
            <a:r>
              <a:rPr lang="en-US" sz="1800" dirty="0">
                <a:solidFill>
                  <a:srgbClr val="FFFF00"/>
                </a:solidFill>
                <a:latin typeface="Times New Roman" pitchFamily="18" charset="0"/>
                <a:sym typeface="Symbol" pitchFamily="18" charset="2"/>
              </a:rPr>
              <a:t> </a:t>
            </a:r>
            <a:r>
              <a:rPr lang="en-US" sz="1800" b="1" i="1" dirty="0" err="1">
                <a:solidFill>
                  <a:srgbClr val="FFFF00"/>
                </a:solidFill>
                <a:latin typeface="Times New Roman" pitchFamily="18" charset="0"/>
                <a:sym typeface="Symbol" pitchFamily="18" charset="2"/>
              </a:rPr>
              <a:t>getCluster</a:t>
            </a:r>
            <a:r>
              <a:rPr lang="en-US" sz="1800" dirty="0">
                <a:solidFill>
                  <a:srgbClr val="FFFF00"/>
                </a:solidFill>
                <a:latin typeface="Times New Roman" pitchFamily="18" charset="0"/>
                <a:sym typeface="Symbol" pitchFamily="18" charset="2"/>
              </a:rPr>
              <a:t>(</a:t>
            </a:r>
            <a:r>
              <a:rPr lang="en-US" sz="1800" b="1" i="1" dirty="0">
                <a:solidFill>
                  <a:srgbClr val="FFFF00"/>
                </a:solidFill>
                <a:latin typeface="Times New Roman" pitchFamily="18" charset="0"/>
                <a:sym typeface="Symbol" pitchFamily="18" charset="2"/>
              </a:rPr>
              <a:t>v</a:t>
            </a:r>
            <a:r>
              <a:rPr lang="en-US" sz="1800" dirty="0">
                <a:solidFill>
                  <a:srgbClr val="FFFF00"/>
                </a:solidFill>
                <a:latin typeface="Times New Roman" pitchFamily="18" charset="0"/>
                <a:sym typeface="Symbol" pitchFamily="18" charset="2"/>
              </a:rPr>
              <a:t>) </a:t>
            </a:r>
          </a:p>
          <a:p>
            <a:pPr algn="l" defTabSz="228600">
              <a:buClr>
                <a:schemeClr val="hlink"/>
              </a:buClr>
              <a:buSzPct val="110000"/>
              <a:buFont typeface="Wingdings" pitchFamily="2" charset="2"/>
              <a:buNone/>
            </a:pPr>
            <a:r>
              <a:rPr lang="en-US" sz="1800" b="1" dirty="0">
                <a:solidFill>
                  <a:srgbClr val="FFFF00"/>
                </a:solidFill>
                <a:latin typeface="Times New Roman" pitchFamily="18" charset="0"/>
                <a:sym typeface="Symbol" pitchFamily="18" charset="2"/>
              </a:rPr>
              <a:t>		if</a:t>
            </a:r>
            <a:r>
              <a:rPr lang="en-US" sz="1800" dirty="0">
                <a:solidFill>
                  <a:srgbClr val="FFFF00"/>
                </a:solidFill>
                <a:latin typeface="Times New Roman" pitchFamily="18" charset="0"/>
                <a:sym typeface="Symbol" pitchFamily="18" charset="2"/>
              </a:rPr>
              <a:t> </a:t>
            </a:r>
            <a:r>
              <a:rPr lang="en-US" sz="1800" b="1" i="1" dirty="0">
                <a:solidFill>
                  <a:srgbClr val="FFFF00"/>
                </a:solidFill>
                <a:latin typeface="Times New Roman" pitchFamily="18" charset="0"/>
              </a:rPr>
              <a:t>A</a:t>
            </a:r>
            <a:r>
              <a:rPr lang="en-US" sz="1800" b="1" dirty="0">
                <a:solidFill>
                  <a:srgbClr val="FFFF00"/>
                </a:solidFill>
                <a:latin typeface="Times New Roman" pitchFamily="18" charset="0"/>
                <a:sym typeface="Symbol" pitchFamily="18" charset="2"/>
              </a:rPr>
              <a:t>  </a:t>
            </a:r>
            <a:r>
              <a:rPr lang="en-US" sz="1800" b="1" i="1" dirty="0">
                <a:solidFill>
                  <a:srgbClr val="FFFF00"/>
                </a:solidFill>
                <a:latin typeface="Times New Roman" pitchFamily="18" charset="0"/>
              </a:rPr>
              <a:t>B</a:t>
            </a:r>
            <a:r>
              <a:rPr lang="en-US" sz="1800" i="1" dirty="0">
                <a:solidFill>
                  <a:srgbClr val="FFFF00"/>
                </a:solidFill>
                <a:latin typeface="Times New Roman" pitchFamily="18" charset="0"/>
                <a:sym typeface="Symbol" pitchFamily="18" charset="2"/>
              </a:rPr>
              <a:t> </a:t>
            </a:r>
            <a:r>
              <a:rPr lang="en-US" sz="1800" b="1" dirty="0">
                <a:solidFill>
                  <a:srgbClr val="FFFF00"/>
                </a:solidFill>
                <a:latin typeface="Times New Roman" pitchFamily="18" charset="0"/>
                <a:sym typeface="Symbol" pitchFamily="18" charset="2"/>
              </a:rPr>
              <a:t>then</a:t>
            </a:r>
          </a:p>
          <a:p>
            <a:pPr algn="l" defTabSz="228600">
              <a:buClr>
                <a:schemeClr val="hlink"/>
              </a:buClr>
              <a:buSzPct val="110000"/>
              <a:buFont typeface="Wingdings" pitchFamily="2" charset="2"/>
              <a:buNone/>
            </a:pPr>
            <a:r>
              <a:rPr lang="en-US" sz="1800" dirty="0">
                <a:solidFill>
                  <a:srgbClr val="FFFF00"/>
                </a:solidFill>
                <a:latin typeface="Times New Roman" pitchFamily="18" charset="0"/>
                <a:sym typeface="Symbol" pitchFamily="18" charset="2"/>
              </a:rPr>
              <a:t>			Add edge </a:t>
            </a:r>
            <a:r>
              <a:rPr lang="en-US" sz="1800" b="1" i="1" dirty="0">
                <a:solidFill>
                  <a:srgbClr val="FFFF00"/>
                </a:solidFill>
                <a:latin typeface="Times New Roman" pitchFamily="18" charset="0"/>
                <a:sym typeface="Symbol" pitchFamily="18" charset="2"/>
              </a:rPr>
              <a:t>e</a:t>
            </a:r>
            <a:r>
              <a:rPr lang="en-US" sz="1800" dirty="0">
                <a:solidFill>
                  <a:srgbClr val="FFFF00"/>
                </a:solidFill>
                <a:latin typeface="Times New Roman" pitchFamily="18" charset="0"/>
                <a:sym typeface="Symbol" pitchFamily="18" charset="2"/>
              </a:rPr>
              <a:t> to </a:t>
            </a:r>
            <a:r>
              <a:rPr lang="en-US" sz="1800" b="1" i="1" dirty="0">
                <a:solidFill>
                  <a:srgbClr val="FFFF00"/>
                </a:solidFill>
                <a:latin typeface="Times New Roman" pitchFamily="18" charset="0"/>
                <a:sym typeface="Symbol" pitchFamily="18" charset="2"/>
              </a:rPr>
              <a:t>T</a:t>
            </a:r>
          </a:p>
          <a:p>
            <a:pPr algn="l" defTabSz="228600">
              <a:buClr>
                <a:schemeClr val="hlink"/>
              </a:buClr>
              <a:buSzPct val="110000"/>
              <a:buFont typeface="Wingdings" pitchFamily="2" charset="2"/>
              <a:buNone/>
            </a:pPr>
            <a:r>
              <a:rPr lang="en-US" sz="1800" i="1" dirty="0">
                <a:solidFill>
                  <a:srgbClr val="FFFF00"/>
                </a:solidFill>
                <a:latin typeface="Times New Roman" pitchFamily="18" charset="0"/>
                <a:sym typeface="Symbol" pitchFamily="18" charset="2"/>
              </a:rPr>
              <a:t>			</a:t>
            </a:r>
            <a:r>
              <a:rPr lang="en-US" sz="1800" b="1" i="1" dirty="0" err="1">
                <a:solidFill>
                  <a:srgbClr val="FFFF00"/>
                </a:solidFill>
                <a:latin typeface="Times New Roman" pitchFamily="18" charset="0"/>
                <a:sym typeface="Symbol" pitchFamily="18" charset="2"/>
              </a:rPr>
              <a:t>mergeClusters</a:t>
            </a:r>
            <a:r>
              <a:rPr lang="en-US" sz="1800" dirty="0">
                <a:solidFill>
                  <a:srgbClr val="FFFF00"/>
                </a:solidFill>
                <a:latin typeface="Times New Roman" pitchFamily="18" charset="0"/>
                <a:sym typeface="Symbol" pitchFamily="18" charset="2"/>
              </a:rPr>
              <a:t>(</a:t>
            </a:r>
            <a:r>
              <a:rPr lang="en-US" sz="1800" b="1" i="1" dirty="0">
                <a:solidFill>
                  <a:srgbClr val="FFFF00"/>
                </a:solidFill>
                <a:latin typeface="Times New Roman" pitchFamily="18" charset="0"/>
                <a:sym typeface="Symbol" pitchFamily="18" charset="2"/>
              </a:rPr>
              <a:t>A, B</a:t>
            </a:r>
            <a:r>
              <a:rPr lang="en-US" sz="1800" dirty="0">
                <a:solidFill>
                  <a:srgbClr val="FFFF00"/>
                </a:solidFill>
                <a:latin typeface="Times New Roman" pitchFamily="18" charset="0"/>
                <a:sym typeface="Symbol" pitchFamily="18" charset="2"/>
              </a:rPr>
              <a:t>)</a:t>
            </a:r>
            <a:endParaRPr lang="en-US" sz="1800" b="1" dirty="0">
              <a:solidFill>
                <a:srgbClr val="FFFF00"/>
              </a:solidFill>
              <a:latin typeface="Times New Roman" pitchFamily="18" charset="0"/>
              <a:sym typeface="Symbol" pitchFamily="18" charset="2"/>
            </a:endParaRPr>
          </a:p>
          <a:p>
            <a:pPr algn="l" defTabSz="228600">
              <a:buClr>
                <a:schemeClr val="hlink"/>
              </a:buClr>
              <a:buSzPct val="110000"/>
              <a:buFont typeface="Wingdings" pitchFamily="2" charset="2"/>
              <a:buNone/>
            </a:pPr>
            <a:r>
              <a:rPr lang="en-US" sz="1800" dirty="0">
                <a:solidFill>
                  <a:srgbClr val="FFFF00"/>
                </a:solidFill>
                <a:latin typeface="Times New Roman" pitchFamily="18" charset="0"/>
                <a:sym typeface="Symbol" pitchFamily="18" charset="2"/>
              </a:rPr>
              <a:t>	</a:t>
            </a:r>
            <a:r>
              <a:rPr lang="en-US" sz="1800" b="1" dirty="0">
                <a:solidFill>
                  <a:srgbClr val="FFFF00"/>
                </a:solidFill>
                <a:latin typeface="Times New Roman" pitchFamily="18" charset="0"/>
                <a:sym typeface="Symbol" pitchFamily="18" charset="2"/>
              </a:rPr>
              <a:t>return </a:t>
            </a:r>
            <a:r>
              <a:rPr lang="en-US" sz="1800" b="1" i="1" dirty="0">
                <a:solidFill>
                  <a:srgbClr val="FFFF00"/>
                </a:solidFill>
                <a:latin typeface="Times New Roman" pitchFamily="18" charset="0"/>
                <a:sym typeface="Symbol" pitchFamily="18" charset="2"/>
              </a:rPr>
              <a:t>T</a:t>
            </a:r>
            <a:endParaRPr lang="en-US" sz="1800" b="1" dirty="0">
              <a:solidFill>
                <a:srgbClr val="FFFF00"/>
              </a:solidFill>
              <a:latin typeface="Times New Roman" pitchFamily="18" charset="0"/>
              <a:sym typeface="Symbol"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277813"/>
            <a:ext cx="9144000" cy="1143000"/>
          </a:xfrm>
        </p:spPr>
        <p:txBody>
          <a:bodyPr/>
          <a:lstStyle/>
          <a:p>
            <a:r>
              <a:rPr lang="en-US" sz="3600" dirty="0"/>
              <a:t>Weighted Adjacency Matrices (1)</a:t>
            </a:r>
            <a:endParaRPr lang="en-US" dirty="0"/>
          </a:p>
        </p:txBody>
      </p:sp>
      <p:sp>
        <p:nvSpPr>
          <p:cNvPr id="29699" name="Content Placeholder 9"/>
          <p:cNvSpPr>
            <a:spLocks noGrp="1"/>
          </p:cNvSpPr>
          <p:nvPr>
            <p:ph idx="1"/>
          </p:nvPr>
        </p:nvSpPr>
        <p:spPr>
          <a:xfrm>
            <a:off x="457200" y="1398275"/>
            <a:ext cx="8382000" cy="4850125"/>
          </a:xfrm>
        </p:spPr>
        <p:txBody>
          <a:bodyPr/>
          <a:lstStyle/>
          <a:p>
            <a:pPr>
              <a:defRPr/>
            </a:pPr>
            <a:r>
              <a:rPr lang="en-US" dirty="0"/>
              <a:t>Assume that a graph has </a:t>
            </a:r>
            <a:r>
              <a:rPr lang="en-US" dirty="0">
                <a:solidFill>
                  <a:srgbClr val="FFFF00"/>
                </a:solidFill>
              </a:rPr>
              <a:t>n</a:t>
            </a:r>
            <a:r>
              <a:rPr lang="en-US" dirty="0"/>
              <a:t> vertices, one can use a </a:t>
            </a:r>
            <a:r>
              <a:rPr lang="en-US" b="1" dirty="0">
                <a:solidFill>
                  <a:srgbClr val="FFFF00"/>
                </a:solidFill>
                <a:effectLst/>
              </a:rPr>
              <a:t>n x n </a:t>
            </a:r>
            <a:r>
              <a:rPr lang="en-US" dirty="0"/>
              <a:t>array to represent the weights</a:t>
            </a:r>
          </a:p>
          <a:p>
            <a:pPr>
              <a:defRPr/>
            </a:pPr>
            <a:r>
              <a:rPr lang="en-US" dirty="0"/>
              <a:t>weights [</a:t>
            </a:r>
            <a:r>
              <a:rPr lang="en-US" dirty="0" err="1"/>
              <a:t>i</a:t>
            </a:r>
            <a:r>
              <a:rPr lang="en-US" dirty="0"/>
              <a:t>][j] represents the weight on edge (</a:t>
            </a:r>
            <a:r>
              <a:rPr lang="en-US" dirty="0" err="1"/>
              <a:t>i,j</a:t>
            </a:r>
            <a:r>
              <a:rPr lang="en-US" dirty="0"/>
              <a:t>)</a:t>
            </a:r>
          </a:p>
          <a:p>
            <a:pPr>
              <a:defRPr/>
            </a:pPr>
            <a:r>
              <a:rPr lang="en-US" dirty="0"/>
              <a:t>If the vertices are not connected, then weights [</a:t>
            </a:r>
            <a:r>
              <a:rPr lang="en-US" dirty="0" err="1"/>
              <a:t>i</a:t>
            </a:r>
            <a:r>
              <a:rPr lang="en-US" dirty="0"/>
              <a:t>][j]= null</a:t>
            </a:r>
          </a:p>
          <a:p>
            <a:pPr marL="342900" lvl="1" indent="-342900">
              <a:buClr>
                <a:schemeClr val="tx2"/>
              </a:buClr>
              <a:buSzPct val="75000"/>
              <a:buFont typeface="Monotype Sorts" pitchFamily="2" charset="2"/>
              <a:buChar char="F"/>
              <a:defRPr/>
            </a:pPr>
            <a:r>
              <a:rPr lang="en-US" sz="3200" dirty="0">
                <a:ea typeface="+mn-ea"/>
                <a:cs typeface="+mn-cs"/>
              </a:rPr>
              <a:t>Weights do not have to be integers</a:t>
            </a:r>
          </a:p>
          <a:p>
            <a:pPr marL="742950" lvl="2" indent="-342900">
              <a:buClr>
                <a:schemeClr val="tx2"/>
              </a:buClr>
              <a:buSzPct val="75000"/>
              <a:buFont typeface="Monotype Sorts" pitchFamily="2" charset="2"/>
              <a:buChar char="F"/>
              <a:defRPr/>
            </a:pPr>
            <a:r>
              <a:rPr lang="en-US" dirty="0">
                <a:ea typeface="+mn-ea"/>
                <a:cs typeface="+mn-cs"/>
              </a:rPr>
              <a:t>Could be objects</a:t>
            </a:r>
          </a:p>
        </p:txBody>
      </p:sp>
      <p:sp>
        <p:nvSpPr>
          <p:cNvPr id="30724"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0725" name="Rectangle 5"/>
          <p:cNvSpPr>
            <a:spLocks noChangeArrowheads="1"/>
          </p:cNvSpPr>
          <p:nvPr/>
        </p:nvSpPr>
        <p:spPr bwMode="auto">
          <a:xfrm>
            <a:off x="0" y="2838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Date Placeholder 2"/>
          <p:cNvSpPr>
            <a:spLocks noGrp="1"/>
          </p:cNvSpPr>
          <p:nvPr>
            <p:ph type="dt" sz="half" idx="10"/>
          </p:nvPr>
        </p:nvSpPr>
        <p:spPr/>
        <p:txBody>
          <a:bodyPr/>
          <a:lstStyle/>
          <a:p>
            <a:fld id="{8F97BD90-18C3-4B45-A2DE-8CD4CFC6EB76}" type="datetime1">
              <a:rPr lang="en-US"/>
              <a:pPr/>
              <a:t>11/18/2017</a:t>
            </a:fld>
            <a:endParaRPr lang="en-US"/>
          </a:p>
        </p:txBody>
      </p:sp>
      <p:sp>
        <p:nvSpPr>
          <p:cNvPr id="164" name="Slide Number Placeholder 4"/>
          <p:cNvSpPr>
            <a:spLocks noGrp="1"/>
          </p:cNvSpPr>
          <p:nvPr>
            <p:ph type="sldNum" sz="quarter" idx="12"/>
          </p:nvPr>
        </p:nvSpPr>
        <p:spPr/>
        <p:txBody>
          <a:bodyPr/>
          <a:lstStyle/>
          <a:p>
            <a:fld id="{15C5DEE1-8010-44E6-93EF-BFD35FD4489B}" type="slidenum">
              <a:rPr lang="en-US"/>
              <a:pPr/>
              <a:t>70</a:t>
            </a:fld>
            <a:endParaRPr lang="en-US"/>
          </a:p>
        </p:txBody>
      </p:sp>
      <p:sp>
        <p:nvSpPr>
          <p:cNvPr id="1685667" name="Rectangle 163"/>
          <p:cNvSpPr>
            <a:spLocks noChangeArrowheads="1"/>
          </p:cNvSpPr>
          <p:nvPr/>
        </p:nvSpPr>
        <p:spPr bwMode="auto">
          <a:xfrm>
            <a:off x="508514" y="94691"/>
            <a:ext cx="8001000" cy="6400800"/>
          </a:xfrm>
          <a:prstGeom prst="rect">
            <a:avLst/>
          </a:prstGeom>
          <a:solidFill>
            <a:schemeClr val="accent1">
              <a:lumMod val="60000"/>
              <a:lumOff val="40000"/>
            </a:schemeClr>
          </a:solidFill>
          <a:ln w="19050">
            <a:noFill/>
            <a:miter lim="800000"/>
            <a:headEnd/>
            <a:tailEnd/>
          </a:ln>
          <a:effectLst/>
        </p:spPr>
        <p:txBody>
          <a:bodyPr wrap="none" anchor="ctr"/>
          <a:lstStyle/>
          <a:p>
            <a:endParaRPr lang="en-US"/>
          </a:p>
        </p:txBody>
      </p:sp>
      <p:sp>
        <p:nvSpPr>
          <p:cNvPr id="1685507" name="Freeform 3"/>
          <p:cNvSpPr>
            <a:spLocks/>
          </p:cNvSpPr>
          <p:nvPr/>
        </p:nvSpPr>
        <p:spPr bwMode="auto">
          <a:xfrm>
            <a:off x="990600" y="3394075"/>
            <a:ext cx="954088" cy="774700"/>
          </a:xfrm>
          <a:custGeom>
            <a:avLst/>
            <a:gdLst/>
            <a:ahLst/>
            <a:cxnLst>
              <a:cxn ang="0">
                <a:pos x="552" y="368"/>
              </a:cxn>
              <a:cxn ang="0">
                <a:pos x="593" y="280"/>
              </a:cxn>
              <a:cxn ang="0">
                <a:pos x="601" y="176"/>
              </a:cxn>
              <a:cxn ang="0">
                <a:pos x="561"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0"/>
              </a:cxn>
              <a:cxn ang="0">
                <a:pos x="256" y="488"/>
              </a:cxn>
              <a:cxn ang="0">
                <a:pos x="384" y="488"/>
              </a:cxn>
              <a:cxn ang="0">
                <a:pos x="472" y="432"/>
              </a:cxn>
              <a:cxn ang="0">
                <a:pos x="552" y="368"/>
              </a:cxn>
            </a:cxnLst>
            <a:rect l="0" t="0" r="r" b="b"/>
            <a:pathLst>
              <a:path w="601" h="488">
                <a:moveTo>
                  <a:pt x="552" y="368"/>
                </a:moveTo>
                <a:lnTo>
                  <a:pt x="593" y="280"/>
                </a:lnTo>
                <a:lnTo>
                  <a:pt x="601" y="176"/>
                </a:lnTo>
                <a:lnTo>
                  <a:pt x="561"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8"/>
                </a:lnTo>
                <a:lnTo>
                  <a:pt x="384" y="488"/>
                </a:lnTo>
                <a:lnTo>
                  <a:pt x="472" y="432"/>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08" name="Freeform 4"/>
          <p:cNvSpPr>
            <a:spLocks/>
          </p:cNvSpPr>
          <p:nvPr/>
        </p:nvSpPr>
        <p:spPr bwMode="auto">
          <a:xfrm>
            <a:off x="1104900" y="4716463"/>
            <a:ext cx="954088" cy="762000"/>
          </a:xfrm>
          <a:custGeom>
            <a:avLst/>
            <a:gdLst/>
            <a:ahLst/>
            <a:cxnLst>
              <a:cxn ang="0">
                <a:pos x="553" y="360"/>
              </a:cxn>
              <a:cxn ang="0">
                <a:pos x="593" y="272"/>
              </a:cxn>
              <a:cxn ang="0">
                <a:pos x="601" y="168"/>
              </a:cxn>
              <a:cxn ang="0">
                <a:pos x="561" y="72"/>
              </a:cxn>
              <a:cxn ang="0">
                <a:pos x="529" y="40"/>
              </a:cxn>
              <a:cxn ang="0">
                <a:pos x="489" y="16"/>
              </a:cxn>
              <a:cxn ang="0">
                <a:pos x="352" y="0"/>
              </a:cxn>
              <a:cxn ang="0">
                <a:pos x="200" y="16"/>
              </a:cxn>
              <a:cxn ang="0">
                <a:pos x="136" y="40"/>
              </a:cxn>
              <a:cxn ang="0">
                <a:pos x="72" y="72"/>
              </a:cxn>
              <a:cxn ang="0">
                <a:pos x="32" y="128"/>
              </a:cxn>
              <a:cxn ang="0">
                <a:pos x="0" y="200"/>
              </a:cxn>
              <a:cxn ang="0">
                <a:pos x="0" y="272"/>
              </a:cxn>
              <a:cxn ang="0">
                <a:pos x="24" y="336"/>
              </a:cxn>
              <a:cxn ang="0">
                <a:pos x="64" y="392"/>
              </a:cxn>
              <a:cxn ang="0">
                <a:pos x="120" y="432"/>
              </a:cxn>
              <a:cxn ang="0">
                <a:pos x="256" y="480"/>
              </a:cxn>
              <a:cxn ang="0">
                <a:pos x="384" y="472"/>
              </a:cxn>
              <a:cxn ang="0">
                <a:pos x="472" y="424"/>
              </a:cxn>
              <a:cxn ang="0">
                <a:pos x="553" y="360"/>
              </a:cxn>
            </a:cxnLst>
            <a:rect l="0" t="0" r="r" b="b"/>
            <a:pathLst>
              <a:path w="601" h="480">
                <a:moveTo>
                  <a:pt x="553" y="360"/>
                </a:moveTo>
                <a:lnTo>
                  <a:pt x="593" y="272"/>
                </a:lnTo>
                <a:lnTo>
                  <a:pt x="601" y="168"/>
                </a:lnTo>
                <a:lnTo>
                  <a:pt x="561" y="72"/>
                </a:lnTo>
                <a:lnTo>
                  <a:pt x="529" y="40"/>
                </a:lnTo>
                <a:lnTo>
                  <a:pt x="489" y="16"/>
                </a:lnTo>
                <a:lnTo>
                  <a:pt x="352" y="0"/>
                </a:lnTo>
                <a:lnTo>
                  <a:pt x="200" y="16"/>
                </a:lnTo>
                <a:lnTo>
                  <a:pt x="136" y="40"/>
                </a:lnTo>
                <a:lnTo>
                  <a:pt x="72" y="72"/>
                </a:lnTo>
                <a:lnTo>
                  <a:pt x="32" y="128"/>
                </a:lnTo>
                <a:lnTo>
                  <a:pt x="0" y="200"/>
                </a:lnTo>
                <a:lnTo>
                  <a:pt x="0" y="272"/>
                </a:lnTo>
                <a:lnTo>
                  <a:pt x="24" y="336"/>
                </a:lnTo>
                <a:lnTo>
                  <a:pt x="64" y="392"/>
                </a:lnTo>
                <a:lnTo>
                  <a:pt x="120" y="432"/>
                </a:lnTo>
                <a:lnTo>
                  <a:pt x="256" y="480"/>
                </a:lnTo>
                <a:lnTo>
                  <a:pt x="384" y="472"/>
                </a:lnTo>
                <a:lnTo>
                  <a:pt x="472" y="424"/>
                </a:lnTo>
                <a:lnTo>
                  <a:pt x="553" y="36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09" name="Freeform 5"/>
          <p:cNvSpPr>
            <a:spLocks/>
          </p:cNvSpPr>
          <p:nvPr/>
        </p:nvSpPr>
        <p:spPr bwMode="auto">
          <a:xfrm>
            <a:off x="4117975" y="2135188"/>
            <a:ext cx="939800" cy="776287"/>
          </a:xfrm>
          <a:custGeom>
            <a:avLst/>
            <a:gdLst/>
            <a:ahLst/>
            <a:cxnLst>
              <a:cxn ang="0">
                <a:pos x="552" y="368"/>
              </a:cxn>
              <a:cxn ang="0">
                <a:pos x="592" y="280"/>
              </a:cxn>
              <a:cxn ang="0">
                <a:pos x="592"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1"/>
              </a:cxn>
              <a:cxn ang="0">
                <a:pos x="256" y="489"/>
              </a:cxn>
              <a:cxn ang="0">
                <a:pos x="384" y="489"/>
              </a:cxn>
              <a:cxn ang="0">
                <a:pos x="472" y="433"/>
              </a:cxn>
              <a:cxn ang="0">
                <a:pos x="552" y="368"/>
              </a:cxn>
            </a:cxnLst>
            <a:rect l="0" t="0" r="r" b="b"/>
            <a:pathLst>
              <a:path w="592" h="489">
                <a:moveTo>
                  <a:pt x="552" y="368"/>
                </a:moveTo>
                <a:lnTo>
                  <a:pt x="592" y="280"/>
                </a:lnTo>
                <a:lnTo>
                  <a:pt x="592"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1"/>
                </a:lnTo>
                <a:lnTo>
                  <a:pt x="256" y="489"/>
                </a:lnTo>
                <a:lnTo>
                  <a:pt x="384" y="489"/>
                </a:lnTo>
                <a:lnTo>
                  <a:pt x="472" y="433"/>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1" name="Freeform 7"/>
          <p:cNvSpPr>
            <a:spLocks/>
          </p:cNvSpPr>
          <p:nvPr/>
        </p:nvSpPr>
        <p:spPr bwMode="auto">
          <a:xfrm>
            <a:off x="6824663" y="1182688"/>
            <a:ext cx="952500" cy="647700"/>
          </a:xfrm>
          <a:custGeom>
            <a:avLst/>
            <a:gdLst/>
            <a:ahLst/>
            <a:cxnLst>
              <a:cxn ang="0">
                <a:pos x="552" y="304"/>
              </a:cxn>
              <a:cxn ang="0">
                <a:pos x="592" y="232"/>
              </a:cxn>
              <a:cxn ang="0">
                <a:pos x="600" y="136"/>
              </a:cxn>
              <a:cxn ang="0">
                <a:pos x="560" y="56"/>
              </a:cxn>
              <a:cxn ang="0">
                <a:pos x="528" y="32"/>
              </a:cxn>
              <a:cxn ang="0">
                <a:pos x="488" y="16"/>
              </a:cxn>
              <a:cxn ang="0">
                <a:pos x="352" y="0"/>
              </a:cxn>
              <a:cxn ang="0">
                <a:pos x="200" y="8"/>
              </a:cxn>
              <a:cxn ang="0">
                <a:pos x="136" y="32"/>
              </a:cxn>
              <a:cxn ang="0">
                <a:pos x="72" y="64"/>
              </a:cxn>
              <a:cxn ang="0">
                <a:pos x="32" y="112"/>
              </a:cxn>
              <a:cxn ang="0">
                <a:pos x="0" y="168"/>
              </a:cxn>
              <a:cxn ang="0">
                <a:pos x="0" y="232"/>
              </a:cxn>
              <a:cxn ang="0">
                <a:pos x="24" y="280"/>
              </a:cxn>
              <a:cxn ang="0">
                <a:pos x="64" y="328"/>
              </a:cxn>
              <a:cxn ang="0">
                <a:pos x="120" y="368"/>
              </a:cxn>
              <a:cxn ang="0">
                <a:pos x="256" y="408"/>
              </a:cxn>
              <a:cxn ang="0">
                <a:pos x="384" y="400"/>
              </a:cxn>
              <a:cxn ang="0">
                <a:pos x="472" y="360"/>
              </a:cxn>
              <a:cxn ang="0">
                <a:pos x="552" y="304"/>
              </a:cxn>
            </a:cxnLst>
            <a:rect l="0" t="0" r="r" b="b"/>
            <a:pathLst>
              <a:path w="600" h="408">
                <a:moveTo>
                  <a:pt x="552" y="304"/>
                </a:moveTo>
                <a:lnTo>
                  <a:pt x="592" y="232"/>
                </a:lnTo>
                <a:lnTo>
                  <a:pt x="600" y="136"/>
                </a:lnTo>
                <a:lnTo>
                  <a:pt x="560" y="56"/>
                </a:lnTo>
                <a:lnTo>
                  <a:pt x="528" y="32"/>
                </a:lnTo>
                <a:lnTo>
                  <a:pt x="488" y="16"/>
                </a:lnTo>
                <a:lnTo>
                  <a:pt x="352" y="0"/>
                </a:lnTo>
                <a:lnTo>
                  <a:pt x="200" y="8"/>
                </a:lnTo>
                <a:lnTo>
                  <a:pt x="136" y="32"/>
                </a:lnTo>
                <a:lnTo>
                  <a:pt x="72" y="64"/>
                </a:lnTo>
                <a:lnTo>
                  <a:pt x="32" y="112"/>
                </a:lnTo>
                <a:lnTo>
                  <a:pt x="0" y="168"/>
                </a:lnTo>
                <a:lnTo>
                  <a:pt x="0" y="232"/>
                </a:lnTo>
                <a:lnTo>
                  <a:pt x="24" y="280"/>
                </a:lnTo>
                <a:lnTo>
                  <a:pt x="64" y="328"/>
                </a:lnTo>
                <a:lnTo>
                  <a:pt x="120" y="368"/>
                </a:lnTo>
                <a:lnTo>
                  <a:pt x="256" y="408"/>
                </a:lnTo>
                <a:lnTo>
                  <a:pt x="384" y="400"/>
                </a:lnTo>
                <a:lnTo>
                  <a:pt x="472" y="360"/>
                </a:lnTo>
                <a:lnTo>
                  <a:pt x="552" y="30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2" name="Freeform 8"/>
          <p:cNvSpPr>
            <a:spLocks/>
          </p:cNvSpPr>
          <p:nvPr/>
        </p:nvSpPr>
        <p:spPr bwMode="auto">
          <a:xfrm>
            <a:off x="6824663" y="1868488"/>
            <a:ext cx="952500" cy="698500"/>
          </a:xfrm>
          <a:custGeom>
            <a:avLst/>
            <a:gdLst/>
            <a:ahLst/>
            <a:cxnLst>
              <a:cxn ang="0">
                <a:pos x="552" y="328"/>
              </a:cxn>
              <a:cxn ang="0">
                <a:pos x="592" y="256"/>
              </a:cxn>
              <a:cxn ang="0">
                <a:pos x="600" y="152"/>
              </a:cxn>
              <a:cxn ang="0">
                <a:pos x="560" y="64"/>
              </a:cxn>
              <a:cxn ang="0">
                <a:pos x="528" y="32"/>
              </a:cxn>
              <a:cxn ang="0">
                <a:pos x="488" y="16"/>
              </a:cxn>
              <a:cxn ang="0">
                <a:pos x="352" y="0"/>
              </a:cxn>
              <a:cxn ang="0">
                <a:pos x="200" y="8"/>
              </a:cxn>
              <a:cxn ang="0">
                <a:pos x="136" y="32"/>
              </a:cxn>
              <a:cxn ang="0">
                <a:pos x="72" y="72"/>
              </a:cxn>
              <a:cxn ang="0">
                <a:pos x="32" y="120"/>
              </a:cxn>
              <a:cxn ang="0">
                <a:pos x="0" y="184"/>
              </a:cxn>
              <a:cxn ang="0">
                <a:pos x="0" y="256"/>
              </a:cxn>
              <a:cxn ang="0">
                <a:pos x="24" y="312"/>
              </a:cxn>
              <a:cxn ang="0">
                <a:pos x="64" y="360"/>
              </a:cxn>
              <a:cxn ang="0">
                <a:pos x="120" y="400"/>
              </a:cxn>
              <a:cxn ang="0">
                <a:pos x="256" y="440"/>
              </a:cxn>
              <a:cxn ang="0">
                <a:pos x="384" y="440"/>
              </a:cxn>
              <a:cxn ang="0">
                <a:pos x="472" y="392"/>
              </a:cxn>
              <a:cxn ang="0">
                <a:pos x="552" y="328"/>
              </a:cxn>
            </a:cxnLst>
            <a:rect l="0" t="0" r="r" b="b"/>
            <a:pathLst>
              <a:path w="600" h="440">
                <a:moveTo>
                  <a:pt x="552" y="328"/>
                </a:moveTo>
                <a:lnTo>
                  <a:pt x="592" y="256"/>
                </a:lnTo>
                <a:lnTo>
                  <a:pt x="600" y="152"/>
                </a:lnTo>
                <a:lnTo>
                  <a:pt x="560" y="64"/>
                </a:lnTo>
                <a:lnTo>
                  <a:pt x="528" y="32"/>
                </a:lnTo>
                <a:lnTo>
                  <a:pt x="488" y="16"/>
                </a:lnTo>
                <a:lnTo>
                  <a:pt x="352" y="0"/>
                </a:lnTo>
                <a:lnTo>
                  <a:pt x="200" y="8"/>
                </a:lnTo>
                <a:lnTo>
                  <a:pt x="136" y="32"/>
                </a:lnTo>
                <a:lnTo>
                  <a:pt x="72" y="72"/>
                </a:lnTo>
                <a:lnTo>
                  <a:pt x="32" y="120"/>
                </a:lnTo>
                <a:lnTo>
                  <a:pt x="0" y="184"/>
                </a:lnTo>
                <a:lnTo>
                  <a:pt x="0" y="256"/>
                </a:lnTo>
                <a:lnTo>
                  <a:pt x="24" y="312"/>
                </a:lnTo>
                <a:lnTo>
                  <a:pt x="64" y="360"/>
                </a:lnTo>
                <a:lnTo>
                  <a:pt x="120" y="400"/>
                </a:lnTo>
                <a:lnTo>
                  <a:pt x="256" y="440"/>
                </a:lnTo>
                <a:lnTo>
                  <a:pt x="384" y="440"/>
                </a:lnTo>
                <a:lnTo>
                  <a:pt x="472" y="392"/>
                </a:lnTo>
                <a:lnTo>
                  <a:pt x="552" y="32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3" name="Freeform 9"/>
          <p:cNvSpPr>
            <a:spLocks/>
          </p:cNvSpPr>
          <p:nvPr/>
        </p:nvSpPr>
        <p:spPr bwMode="auto">
          <a:xfrm>
            <a:off x="6024563" y="2592388"/>
            <a:ext cx="952500" cy="776287"/>
          </a:xfrm>
          <a:custGeom>
            <a:avLst/>
            <a:gdLst/>
            <a:ahLst/>
            <a:cxnLst>
              <a:cxn ang="0">
                <a:pos x="552" y="369"/>
              </a:cxn>
              <a:cxn ang="0">
                <a:pos x="592" y="281"/>
              </a:cxn>
              <a:cxn ang="0">
                <a:pos x="600" y="177"/>
              </a:cxn>
              <a:cxn ang="0">
                <a:pos x="560" y="80"/>
              </a:cxn>
              <a:cxn ang="0">
                <a:pos x="528" y="40"/>
              </a:cxn>
              <a:cxn ang="0">
                <a:pos x="488" y="24"/>
              </a:cxn>
              <a:cxn ang="0">
                <a:pos x="352" y="0"/>
              </a:cxn>
              <a:cxn ang="0">
                <a:pos x="200" y="16"/>
              </a:cxn>
              <a:cxn ang="0">
                <a:pos x="136" y="40"/>
              </a:cxn>
              <a:cxn ang="0">
                <a:pos x="72" y="80"/>
              </a:cxn>
              <a:cxn ang="0">
                <a:pos x="32" y="137"/>
              </a:cxn>
              <a:cxn ang="0">
                <a:pos x="0" y="209"/>
              </a:cxn>
              <a:cxn ang="0">
                <a:pos x="0" y="281"/>
              </a:cxn>
              <a:cxn ang="0">
                <a:pos x="24" y="345"/>
              </a:cxn>
              <a:cxn ang="0">
                <a:pos x="64" y="401"/>
              </a:cxn>
              <a:cxn ang="0">
                <a:pos x="120" y="441"/>
              </a:cxn>
              <a:cxn ang="0">
                <a:pos x="256" y="489"/>
              </a:cxn>
              <a:cxn ang="0">
                <a:pos x="384" y="489"/>
              </a:cxn>
              <a:cxn ang="0">
                <a:pos x="472" y="433"/>
              </a:cxn>
              <a:cxn ang="0">
                <a:pos x="552" y="369"/>
              </a:cxn>
            </a:cxnLst>
            <a:rect l="0" t="0" r="r" b="b"/>
            <a:pathLst>
              <a:path w="600" h="489">
                <a:moveTo>
                  <a:pt x="552" y="369"/>
                </a:moveTo>
                <a:lnTo>
                  <a:pt x="592" y="281"/>
                </a:lnTo>
                <a:lnTo>
                  <a:pt x="600" y="177"/>
                </a:lnTo>
                <a:lnTo>
                  <a:pt x="560" y="80"/>
                </a:lnTo>
                <a:lnTo>
                  <a:pt x="528" y="40"/>
                </a:lnTo>
                <a:lnTo>
                  <a:pt x="488" y="24"/>
                </a:lnTo>
                <a:lnTo>
                  <a:pt x="352" y="0"/>
                </a:lnTo>
                <a:lnTo>
                  <a:pt x="200" y="16"/>
                </a:lnTo>
                <a:lnTo>
                  <a:pt x="136" y="40"/>
                </a:lnTo>
                <a:lnTo>
                  <a:pt x="72" y="80"/>
                </a:lnTo>
                <a:lnTo>
                  <a:pt x="32" y="137"/>
                </a:lnTo>
                <a:lnTo>
                  <a:pt x="0" y="209"/>
                </a:lnTo>
                <a:lnTo>
                  <a:pt x="0" y="281"/>
                </a:lnTo>
                <a:lnTo>
                  <a:pt x="24" y="345"/>
                </a:lnTo>
                <a:lnTo>
                  <a:pt x="64" y="401"/>
                </a:lnTo>
                <a:lnTo>
                  <a:pt x="120" y="441"/>
                </a:lnTo>
                <a:lnTo>
                  <a:pt x="256" y="489"/>
                </a:lnTo>
                <a:lnTo>
                  <a:pt x="384" y="489"/>
                </a:lnTo>
                <a:lnTo>
                  <a:pt x="472" y="433"/>
                </a:lnTo>
                <a:lnTo>
                  <a:pt x="552" y="369"/>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4" name="Freeform 10"/>
          <p:cNvSpPr>
            <a:spLocks/>
          </p:cNvSpPr>
          <p:nvPr/>
        </p:nvSpPr>
        <p:spPr bwMode="auto">
          <a:xfrm>
            <a:off x="6024563" y="3508375"/>
            <a:ext cx="952500" cy="774700"/>
          </a:xfrm>
          <a:custGeom>
            <a:avLst/>
            <a:gdLst/>
            <a:ahLst/>
            <a:cxnLst>
              <a:cxn ang="0">
                <a:pos x="552" y="368"/>
              </a:cxn>
              <a:cxn ang="0">
                <a:pos x="592" y="280"/>
              </a:cxn>
              <a:cxn ang="0">
                <a:pos x="600"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0"/>
              </a:cxn>
              <a:cxn ang="0">
                <a:pos x="256" y="488"/>
              </a:cxn>
              <a:cxn ang="0">
                <a:pos x="384" y="488"/>
              </a:cxn>
              <a:cxn ang="0">
                <a:pos x="472" y="432"/>
              </a:cxn>
              <a:cxn ang="0">
                <a:pos x="552" y="368"/>
              </a:cxn>
            </a:cxnLst>
            <a:rect l="0" t="0" r="r" b="b"/>
            <a:pathLst>
              <a:path w="600" h="488">
                <a:moveTo>
                  <a:pt x="552" y="368"/>
                </a:moveTo>
                <a:lnTo>
                  <a:pt x="592" y="280"/>
                </a:lnTo>
                <a:lnTo>
                  <a:pt x="600"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8"/>
                </a:lnTo>
                <a:lnTo>
                  <a:pt x="384" y="488"/>
                </a:lnTo>
                <a:lnTo>
                  <a:pt x="472" y="432"/>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5" name="Freeform 11"/>
          <p:cNvSpPr>
            <a:spLocks/>
          </p:cNvSpPr>
          <p:nvPr/>
        </p:nvSpPr>
        <p:spPr bwMode="auto">
          <a:xfrm>
            <a:off x="5910263" y="5453063"/>
            <a:ext cx="952500" cy="776287"/>
          </a:xfrm>
          <a:custGeom>
            <a:avLst/>
            <a:gdLst/>
            <a:ahLst/>
            <a:cxnLst>
              <a:cxn ang="0">
                <a:pos x="552" y="368"/>
              </a:cxn>
              <a:cxn ang="0">
                <a:pos x="592" y="280"/>
              </a:cxn>
              <a:cxn ang="0">
                <a:pos x="600" y="176"/>
              </a:cxn>
              <a:cxn ang="0">
                <a:pos x="560" y="80"/>
              </a:cxn>
              <a:cxn ang="0">
                <a:pos x="528" y="40"/>
              </a:cxn>
              <a:cxn ang="0">
                <a:pos x="488" y="24"/>
              </a:cxn>
              <a:cxn ang="0">
                <a:pos x="352" y="0"/>
              </a:cxn>
              <a:cxn ang="0">
                <a:pos x="200" y="16"/>
              </a:cxn>
              <a:cxn ang="0">
                <a:pos x="136" y="40"/>
              </a:cxn>
              <a:cxn ang="0">
                <a:pos x="72" y="80"/>
              </a:cxn>
              <a:cxn ang="0">
                <a:pos x="32" y="136"/>
              </a:cxn>
              <a:cxn ang="0">
                <a:pos x="0" y="208"/>
              </a:cxn>
              <a:cxn ang="0">
                <a:pos x="0" y="280"/>
              </a:cxn>
              <a:cxn ang="0">
                <a:pos x="24" y="344"/>
              </a:cxn>
              <a:cxn ang="0">
                <a:pos x="64" y="400"/>
              </a:cxn>
              <a:cxn ang="0">
                <a:pos x="120" y="440"/>
              </a:cxn>
              <a:cxn ang="0">
                <a:pos x="256" y="489"/>
              </a:cxn>
              <a:cxn ang="0">
                <a:pos x="384" y="489"/>
              </a:cxn>
              <a:cxn ang="0">
                <a:pos x="472" y="432"/>
              </a:cxn>
              <a:cxn ang="0">
                <a:pos x="552" y="368"/>
              </a:cxn>
            </a:cxnLst>
            <a:rect l="0" t="0" r="r" b="b"/>
            <a:pathLst>
              <a:path w="600" h="489">
                <a:moveTo>
                  <a:pt x="552" y="368"/>
                </a:moveTo>
                <a:lnTo>
                  <a:pt x="592" y="280"/>
                </a:lnTo>
                <a:lnTo>
                  <a:pt x="600"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9"/>
                </a:lnTo>
                <a:lnTo>
                  <a:pt x="384" y="489"/>
                </a:lnTo>
                <a:lnTo>
                  <a:pt x="472" y="432"/>
                </a:lnTo>
                <a:lnTo>
                  <a:pt x="552" y="36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85516" name="Rectangle 12"/>
          <p:cNvSpPr>
            <a:spLocks noChangeArrowheads="1"/>
          </p:cNvSpPr>
          <p:nvPr/>
        </p:nvSpPr>
        <p:spPr bwMode="auto">
          <a:xfrm>
            <a:off x="7307263" y="2198688"/>
            <a:ext cx="25400" cy="127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17" name="Freeform 13"/>
          <p:cNvSpPr>
            <a:spLocks/>
          </p:cNvSpPr>
          <p:nvPr/>
        </p:nvSpPr>
        <p:spPr bwMode="auto">
          <a:xfrm>
            <a:off x="6862763" y="2211388"/>
            <a:ext cx="469900" cy="712787"/>
          </a:xfrm>
          <a:custGeom>
            <a:avLst/>
            <a:gdLst/>
            <a:ahLst/>
            <a:cxnLst>
              <a:cxn ang="0">
                <a:pos x="296" y="0"/>
              </a:cxn>
              <a:cxn ang="0">
                <a:pos x="256" y="168"/>
              </a:cxn>
              <a:cxn ang="0">
                <a:pos x="256" y="176"/>
              </a:cxn>
              <a:cxn ang="0">
                <a:pos x="256" y="176"/>
              </a:cxn>
              <a:cxn ang="0">
                <a:pos x="216" y="256"/>
              </a:cxn>
              <a:cxn ang="0">
                <a:pos x="216" y="256"/>
              </a:cxn>
              <a:cxn ang="0">
                <a:pos x="216" y="256"/>
              </a:cxn>
              <a:cxn ang="0">
                <a:pos x="160" y="328"/>
              </a:cxn>
              <a:cxn ang="0">
                <a:pos x="160" y="328"/>
              </a:cxn>
              <a:cxn ang="0">
                <a:pos x="160" y="328"/>
              </a:cxn>
              <a:cxn ang="0">
                <a:pos x="88" y="401"/>
              </a:cxn>
              <a:cxn ang="0">
                <a:pos x="88" y="401"/>
              </a:cxn>
              <a:cxn ang="0">
                <a:pos x="88" y="401"/>
              </a:cxn>
              <a:cxn ang="0">
                <a:pos x="8" y="449"/>
              </a:cxn>
              <a:cxn ang="0">
                <a:pos x="8" y="449"/>
              </a:cxn>
              <a:cxn ang="0">
                <a:pos x="0" y="433"/>
              </a:cxn>
              <a:cxn ang="0">
                <a:pos x="0" y="433"/>
              </a:cxn>
              <a:cxn ang="0">
                <a:pos x="80" y="385"/>
              </a:cxn>
              <a:cxn ang="0">
                <a:pos x="80" y="385"/>
              </a:cxn>
              <a:cxn ang="0">
                <a:pos x="80" y="393"/>
              </a:cxn>
              <a:cxn ang="0">
                <a:pos x="152" y="320"/>
              </a:cxn>
              <a:cxn ang="0">
                <a:pos x="152" y="320"/>
              </a:cxn>
              <a:cxn ang="0">
                <a:pos x="144" y="320"/>
              </a:cxn>
              <a:cxn ang="0">
                <a:pos x="200" y="248"/>
              </a:cxn>
              <a:cxn ang="0">
                <a:pos x="200" y="248"/>
              </a:cxn>
              <a:cxn ang="0">
                <a:pos x="200" y="248"/>
              </a:cxn>
              <a:cxn ang="0">
                <a:pos x="240" y="168"/>
              </a:cxn>
              <a:cxn ang="0">
                <a:pos x="240" y="168"/>
              </a:cxn>
              <a:cxn ang="0">
                <a:pos x="240" y="168"/>
              </a:cxn>
              <a:cxn ang="0">
                <a:pos x="280" y="0"/>
              </a:cxn>
              <a:cxn ang="0">
                <a:pos x="296" y="0"/>
              </a:cxn>
            </a:cxnLst>
            <a:rect l="0" t="0" r="r" b="b"/>
            <a:pathLst>
              <a:path w="296" h="449">
                <a:moveTo>
                  <a:pt x="296" y="0"/>
                </a:moveTo>
                <a:lnTo>
                  <a:pt x="256" y="168"/>
                </a:lnTo>
                <a:lnTo>
                  <a:pt x="256" y="176"/>
                </a:lnTo>
                <a:lnTo>
                  <a:pt x="256" y="176"/>
                </a:lnTo>
                <a:lnTo>
                  <a:pt x="216" y="256"/>
                </a:lnTo>
                <a:lnTo>
                  <a:pt x="216" y="256"/>
                </a:lnTo>
                <a:lnTo>
                  <a:pt x="216" y="256"/>
                </a:lnTo>
                <a:lnTo>
                  <a:pt x="160" y="328"/>
                </a:lnTo>
                <a:lnTo>
                  <a:pt x="160" y="328"/>
                </a:lnTo>
                <a:lnTo>
                  <a:pt x="160" y="328"/>
                </a:lnTo>
                <a:lnTo>
                  <a:pt x="88" y="401"/>
                </a:lnTo>
                <a:lnTo>
                  <a:pt x="88" y="401"/>
                </a:lnTo>
                <a:lnTo>
                  <a:pt x="88" y="401"/>
                </a:lnTo>
                <a:lnTo>
                  <a:pt x="8" y="449"/>
                </a:lnTo>
                <a:lnTo>
                  <a:pt x="8" y="449"/>
                </a:lnTo>
                <a:lnTo>
                  <a:pt x="0" y="433"/>
                </a:lnTo>
                <a:lnTo>
                  <a:pt x="0" y="433"/>
                </a:lnTo>
                <a:lnTo>
                  <a:pt x="80" y="385"/>
                </a:lnTo>
                <a:lnTo>
                  <a:pt x="80" y="385"/>
                </a:lnTo>
                <a:lnTo>
                  <a:pt x="80" y="393"/>
                </a:lnTo>
                <a:lnTo>
                  <a:pt x="152" y="320"/>
                </a:lnTo>
                <a:lnTo>
                  <a:pt x="152" y="320"/>
                </a:lnTo>
                <a:lnTo>
                  <a:pt x="144" y="320"/>
                </a:lnTo>
                <a:lnTo>
                  <a:pt x="200" y="248"/>
                </a:lnTo>
                <a:lnTo>
                  <a:pt x="200" y="248"/>
                </a:lnTo>
                <a:lnTo>
                  <a:pt x="200" y="248"/>
                </a:lnTo>
                <a:lnTo>
                  <a:pt x="240" y="168"/>
                </a:lnTo>
                <a:lnTo>
                  <a:pt x="240" y="168"/>
                </a:lnTo>
                <a:lnTo>
                  <a:pt x="240" y="168"/>
                </a:lnTo>
                <a:lnTo>
                  <a:pt x="280" y="0"/>
                </a:lnTo>
                <a:lnTo>
                  <a:pt x="29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18" name="Freeform 14"/>
          <p:cNvSpPr>
            <a:spLocks/>
          </p:cNvSpPr>
          <p:nvPr/>
        </p:nvSpPr>
        <p:spPr bwMode="auto">
          <a:xfrm>
            <a:off x="6710363" y="2898775"/>
            <a:ext cx="165100" cy="88900"/>
          </a:xfrm>
          <a:custGeom>
            <a:avLst/>
            <a:gdLst/>
            <a:ahLst/>
            <a:cxnLst>
              <a:cxn ang="0">
                <a:pos x="104" y="16"/>
              </a:cxn>
              <a:cxn ang="0">
                <a:pos x="8" y="56"/>
              </a:cxn>
              <a:cxn ang="0">
                <a:pos x="0" y="56"/>
              </a:cxn>
              <a:cxn ang="0">
                <a:pos x="0" y="40"/>
              </a:cxn>
              <a:cxn ang="0">
                <a:pos x="0" y="40"/>
              </a:cxn>
              <a:cxn ang="0">
                <a:pos x="96" y="0"/>
              </a:cxn>
              <a:cxn ang="0">
                <a:pos x="104" y="16"/>
              </a:cxn>
            </a:cxnLst>
            <a:rect l="0" t="0" r="r" b="b"/>
            <a:pathLst>
              <a:path w="104" h="56">
                <a:moveTo>
                  <a:pt x="104" y="16"/>
                </a:moveTo>
                <a:lnTo>
                  <a:pt x="8" y="56"/>
                </a:lnTo>
                <a:lnTo>
                  <a:pt x="0" y="56"/>
                </a:lnTo>
                <a:lnTo>
                  <a:pt x="0" y="40"/>
                </a:lnTo>
                <a:lnTo>
                  <a:pt x="0" y="40"/>
                </a:lnTo>
                <a:lnTo>
                  <a:pt x="96" y="0"/>
                </a:lnTo>
                <a:lnTo>
                  <a:pt x="104"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19" name="Rectangle 15"/>
          <p:cNvSpPr>
            <a:spLocks noChangeArrowheads="1"/>
          </p:cNvSpPr>
          <p:nvPr/>
        </p:nvSpPr>
        <p:spPr bwMode="auto">
          <a:xfrm>
            <a:off x="6532563" y="3000375"/>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20" name="Freeform 16"/>
          <p:cNvSpPr>
            <a:spLocks/>
          </p:cNvSpPr>
          <p:nvPr/>
        </p:nvSpPr>
        <p:spPr bwMode="auto">
          <a:xfrm>
            <a:off x="6545263" y="2962275"/>
            <a:ext cx="165100" cy="63500"/>
          </a:xfrm>
          <a:custGeom>
            <a:avLst/>
            <a:gdLst/>
            <a:ahLst/>
            <a:cxnLst>
              <a:cxn ang="0">
                <a:pos x="104" y="16"/>
              </a:cxn>
              <a:cxn ang="0">
                <a:pos x="104" y="0"/>
              </a:cxn>
              <a:cxn ang="0">
                <a:pos x="0" y="24"/>
              </a:cxn>
              <a:cxn ang="0">
                <a:pos x="0" y="40"/>
              </a:cxn>
              <a:cxn ang="0">
                <a:pos x="104" y="16"/>
              </a:cxn>
            </a:cxnLst>
            <a:rect l="0" t="0" r="r" b="b"/>
            <a:pathLst>
              <a:path w="104" h="40">
                <a:moveTo>
                  <a:pt x="104" y="16"/>
                </a:moveTo>
                <a:lnTo>
                  <a:pt x="104" y="0"/>
                </a:lnTo>
                <a:lnTo>
                  <a:pt x="0" y="24"/>
                </a:lnTo>
                <a:lnTo>
                  <a:pt x="0" y="40"/>
                </a:lnTo>
                <a:lnTo>
                  <a:pt x="104"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1" name="Freeform 17"/>
          <p:cNvSpPr>
            <a:spLocks/>
          </p:cNvSpPr>
          <p:nvPr/>
        </p:nvSpPr>
        <p:spPr bwMode="auto">
          <a:xfrm>
            <a:off x="6545263" y="3000375"/>
            <a:ext cx="25400" cy="25400"/>
          </a:xfrm>
          <a:custGeom>
            <a:avLst/>
            <a:gdLst/>
            <a:ahLst/>
            <a:cxnLst>
              <a:cxn ang="0">
                <a:pos x="0" y="16"/>
              </a:cxn>
              <a:cxn ang="0">
                <a:pos x="8" y="16"/>
              </a:cxn>
              <a:cxn ang="0">
                <a:pos x="16" y="0"/>
              </a:cxn>
              <a:cxn ang="0">
                <a:pos x="8" y="0"/>
              </a:cxn>
              <a:cxn ang="0">
                <a:pos x="0" y="16"/>
              </a:cxn>
            </a:cxnLst>
            <a:rect l="0" t="0" r="r" b="b"/>
            <a:pathLst>
              <a:path w="16" h="16">
                <a:moveTo>
                  <a:pt x="0" y="16"/>
                </a:moveTo>
                <a:lnTo>
                  <a:pt x="8" y="16"/>
                </a:lnTo>
                <a:lnTo>
                  <a:pt x="16" y="0"/>
                </a:lnTo>
                <a:lnTo>
                  <a:pt x="8" y="0"/>
                </a:lnTo>
                <a:lnTo>
                  <a:pt x="0"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2" name="Freeform 18"/>
          <p:cNvSpPr>
            <a:spLocks/>
          </p:cNvSpPr>
          <p:nvPr/>
        </p:nvSpPr>
        <p:spPr bwMode="auto">
          <a:xfrm>
            <a:off x="5884863" y="2655888"/>
            <a:ext cx="673100" cy="369887"/>
          </a:xfrm>
          <a:custGeom>
            <a:avLst/>
            <a:gdLst/>
            <a:ahLst/>
            <a:cxnLst>
              <a:cxn ang="0">
                <a:pos x="416" y="233"/>
              </a:cxn>
              <a:cxn ang="0">
                <a:pos x="232" y="105"/>
              </a:cxn>
              <a:cxn ang="0">
                <a:pos x="232" y="105"/>
              </a:cxn>
              <a:cxn ang="0">
                <a:pos x="232" y="105"/>
              </a:cxn>
              <a:cxn ang="0">
                <a:pos x="0" y="16"/>
              </a:cxn>
              <a:cxn ang="0">
                <a:pos x="0" y="16"/>
              </a:cxn>
              <a:cxn ang="0">
                <a:pos x="0" y="0"/>
              </a:cxn>
              <a:cxn ang="0">
                <a:pos x="8" y="0"/>
              </a:cxn>
              <a:cxn ang="0">
                <a:pos x="240" y="89"/>
              </a:cxn>
              <a:cxn ang="0">
                <a:pos x="240" y="89"/>
              </a:cxn>
              <a:cxn ang="0">
                <a:pos x="240" y="89"/>
              </a:cxn>
              <a:cxn ang="0">
                <a:pos x="424" y="217"/>
              </a:cxn>
              <a:cxn ang="0">
                <a:pos x="416" y="233"/>
              </a:cxn>
            </a:cxnLst>
            <a:rect l="0" t="0" r="r" b="b"/>
            <a:pathLst>
              <a:path w="424" h="233">
                <a:moveTo>
                  <a:pt x="416" y="233"/>
                </a:moveTo>
                <a:lnTo>
                  <a:pt x="232" y="105"/>
                </a:lnTo>
                <a:lnTo>
                  <a:pt x="232" y="105"/>
                </a:lnTo>
                <a:lnTo>
                  <a:pt x="232" y="105"/>
                </a:lnTo>
                <a:lnTo>
                  <a:pt x="0" y="16"/>
                </a:lnTo>
                <a:lnTo>
                  <a:pt x="0" y="16"/>
                </a:lnTo>
                <a:lnTo>
                  <a:pt x="0" y="0"/>
                </a:lnTo>
                <a:lnTo>
                  <a:pt x="8" y="0"/>
                </a:lnTo>
                <a:lnTo>
                  <a:pt x="240" y="89"/>
                </a:lnTo>
                <a:lnTo>
                  <a:pt x="240" y="89"/>
                </a:lnTo>
                <a:lnTo>
                  <a:pt x="240" y="89"/>
                </a:lnTo>
                <a:lnTo>
                  <a:pt x="424" y="217"/>
                </a:lnTo>
                <a:lnTo>
                  <a:pt x="416" y="233"/>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3" name="Freeform 19"/>
          <p:cNvSpPr>
            <a:spLocks/>
          </p:cNvSpPr>
          <p:nvPr/>
        </p:nvSpPr>
        <p:spPr bwMode="auto">
          <a:xfrm>
            <a:off x="5375275" y="2554288"/>
            <a:ext cx="509588" cy="127000"/>
          </a:xfrm>
          <a:custGeom>
            <a:avLst/>
            <a:gdLst/>
            <a:ahLst/>
            <a:cxnLst>
              <a:cxn ang="0">
                <a:pos x="321" y="80"/>
              </a:cxn>
              <a:cxn ang="0">
                <a:pos x="0" y="16"/>
              </a:cxn>
              <a:cxn ang="0">
                <a:pos x="0" y="16"/>
              </a:cxn>
              <a:cxn ang="0">
                <a:pos x="0" y="0"/>
              </a:cxn>
              <a:cxn ang="0">
                <a:pos x="0" y="0"/>
              </a:cxn>
              <a:cxn ang="0">
                <a:pos x="321" y="64"/>
              </a:cxn>
              <a:cxn ang="0">
                <a:pos x="321" y="80"/>
              </a:cxn>
            </a:cxnLst>
            <a:rect l="0" t="0" r="r" b="b"/>
            <a:pathLst>
              <a:path w="321" h="80">
                <a:moveTo>
                  <a:pt x="321" y="80"/>
                </a:moveTo>
                <a:lnTo>
                  <a:pt x="0" y="16"/>
                </a:lnTo>
                <a:lnTo>
                  <a:pt x="0" y="16"/>
                </a:lnTo>
                <a:lnTo>
                  <a:pt x="0" y="0"/>
                </a:lnTo>
                <a:lnTo>
                  <a:pt x="0" y="0"/>
                </a:lnTo>
                <a:lnTo>
                  <a:pt x="321" y="64"/>
                </a:lnTo>
                <a:lnTo>
                  <a:pt x="321" y="8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4" name="Rectangle 20"/>
          <p:cNvSpPr>
            <a:spLocks noChangeArrowheads="1"/>
          </p:cNvSpPr>
          <p:nvPr/>
        </p:nvSpPr>
        <p:spPr bwMode="auto">
          <a:xfrm>
            <a:off x="4651375" y="2490788"/>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25" name="Freeform 21"/>
          <p:cNvSpPr>
            <a:spLocks/>
          </p:cNvSpPr>
          <p:nvPr/>
        </p:nvSpPr>
        <p:spPr bwMode="auto">
          <a:xfrm>
            <a:off x="4664075" y="2490788"/>
            <a:ext cx="711200" cy="88900"/>
          </a:xfrm>
          <a:custGeom>
            <a:avLst/>
            <a:gdLst/>
            <a:ahLst/>
            <a:cxnLst>
              <a:cxn ang="0">
                <a:pos x="448" y="56"/>
              </a:cxn>
              <a:cxn ang="0">
                <a:pos x="448" y="40"/>
              </a:cxn>
              <a:cxn ang="0">
                <a:pos x="0" y="0"/>
              </a:cxn>
              <a:cxn ang="0">
                <a:pos x="0" y="16"/>
              </a:cxn>
              <a:cxn ang="0">
                <a:pos x="448" y="56"/>
              </a:cxn>
            </a:cxnLst>
            <a:rect l="0" t="0" r="r" b="b"/>
            <a:pathLst>
              <a:path w="448" h="56">
                <a:moveTo>
                  <a:pt x="448" y="56"/>
                </a:moveTo>
                <a:lnTo>
                  <a:pt x="448" y="40"/>
                </a:lnTo>
                <a:lnTo>
                  <a:pt x="0" y="0"/>
                </a:lnTo>
                <a:lnTo>
                  <a:pt x="0" y="16"/>
                </a:lnTo>
                <a:lnTo>
                  <a:pt x="448" y="5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6" name="Rectangle 22"/>
          <p:cNvSpPr>
            <a:spLocks noChangeArrowheads="1"/>
          </p:cNvSpPr>
          <p:nvPr/>
        </p:nvSpPr>
        <p:spPr bwMode="auto">
          <a:xfrm>
            <a:off x="4664075" y="2490788"/>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27" name="Freeform 23"/>
          <p:cNvSpPr>
            <a:spLocks/>
          </p:cNvSpPr>
          <p:nvPr/>
        </p:nvSpPr>
        <p:spPr bwMode="auto">
          <a:xfrm>
            <a:off x="2300288" y="2490788"/>
            <a:ext cx="2363787" cy="712787"/>
          </a:xfrm>
          <a:custGeom>
            <a:avLst/>
            <a:gdLst/>
            <a:ahLst/>
            <a:cxnLst>
              <a:cxn ang="0">
                <a:pos x="1489" y="16"/>
              </a:cxn>
              <a:cxn ang="0">
                <a:pos x="1265" y="16"/>
              </a:cxn>
              <a:cxn ang="0">
                <a:pos x="1265" y="16"/>
              </a:cxn>
              <a:cxn ang="0">
                <a:pos x="1265" y="16"/>
              </a:cxn>
              <a:cxn ang="0">
                <a:pos x="1033" y="40"/>
              </a:cxn>
              <a:cxn ang="0">
                <a:pos x="1033" y="40"/>
              </a:cxn>
              <a:cxn ang="0">
                <a:pos x="1033" y="40"/>
              </a:cxn>
              <a:cxn ang="0">
                <a:pos x="784" y="96"/>
              </a:cxn>
              <a:cxn ang="0">
                <a:pos x="792" y="96"/>
              </a:cxn>
              <a:cxn ang="0">
                <a:pos x="792" y="96"/>
              </a:cxn>
              <a:cxn ang="0">
                <a:pos x="536" y="185"/>
              </a:cxn>
              <a:cxn ang="0">
                <a:pos x="536" y="185"/>
              </a:cxn>
              <a:cxn ang="0">
                <a:pos x="536" y="185"/>
              </a:cxn>
              <a:cxn ang="0">
                <a:pos x="280" y="305"/>
              </a:cxn>
              <a:cxn ang="0">
                <a:pos x="280" y="305"/>
              </a:cxn>
              <a:cxn ang="0">
                <a:pos x="280" y="305"/>
              </a:cxn>
              <a:cxn ang="0">
                <a:pos x="8" y="449"/>
              </a:cxn>
              <a:cxn ang="0">
                <a:pos x="8" y="449"/>
              </a:cxn>
              <a:cxn ang="0">
                <a:pos x="0" y="433"/>
              </a:cxn>
              <a:cxn ang="0">
                <a:pos x="0" y="433"/>
              </a:cxn>
              <a:cxn ang="0">
                <a:pos x="272" y="289"/>
              </a:cxn>
              <a:cxn ang="0">
                <a:pos x="272" y="289"/>
              </a:cxn>
              <a:cxn ang="0">
                <a:pos x="272" y="289"/>
              </a:cxn>
              <a:cxn ang="0">
                <a:pos x="528" y="168"/>
              </a:cxn>
              <a:cxn ang="0">
                <a:pos x="528" y="168"/>
              </a:cxn>
              <a:cxn ang="0">
                <a:pos x="528" y="168"/>
              </a:cxn>
              <a:cxn ang="0">
                <a:pos x="784" y="80"/>
              </a:cxn>
              <a:cxn ang="0">
                <a:pos x="784" y="80"/>
              </a:cxn>
              <a:cxn ang="0">
                <a:pos x="784" y="80"/>
              </a:cxn>
              <a:cxn ang="0">
                <a:pos x="1033" y="24"/>
              </a:cxn>
              <a:cxn ang="0">
                <a:pos x="1033" y="24"/>
              </a:cxn>
              <a:cxn ang="0">
                <a:pos x="1033" y="24"/>
              </a:cxn>
              <a:cxn ang="0">
                <a:pos x="1265" y="0"/>
              </a:cxn>
              <a:cxn ang="0">
                <a:pos x="1265" y="0"/>
              </a:cxn>
              <a:cxn ang="0">
                <a:pos x="1265" y="0"/>
              </a:cxn>
              <a:cxn ang="0">
                <a:pos x="1489" y="0"/>
              </a:cxn>
              <a:cxn ang="0">
                <a:pos x="1489" y="16"/>
              </a:cxn>
            </a:cxnLst>
            <a:rect l="0" t="0" r="r" b="b"/>
            <a:pathLst>
              <a:path w="1489" h="449">
                <a:moveTo>
                  <a:pt x="1489" y="16"/>
                </a:moveTo>
                <a:lnTo>
                  <a:pt x="1265" y="16"/>
                </a:lnTo>
                <a:lnTo>
                  <a:pt x="1265" y="16"/>
                </a:lnTo>
                <a:lnTo>
                  <a:pt x="1265" y="16"/>
                </a:lnTo>
                <a:lnTo>
                  <a:pt x="1033" y="40"/>
                </a:lnTo>
                <a:lnTo>
                  <a:pt x="1033" y="40"/>
                </a:lnTo>
                <a:lnTo>
                  <a:pt x="1033" y="40"/>
                </a:lnTo>
                <a:lnTo>
                  <a:pt x="784" y="96"/>
                </a:lnTo>
                <a:lnTo>
                  <a:pt x="792" y="96"/>
                </a:lnTo>
                <a:lnTo>
                  <a:pt x="792" y="96"/>
                </a:lnTo>
                <a:lnTo>
                  <a:pt x="536" y="185"/>
                </a:lnTo>
                <a:lnTo>
                  <a:pt x="536" y="185"/>
                </a:lnTo>
                <a:lnTo>
                  <a:pt x="536" y="185"/>
                </a:lnTo>
                <a:lnTo>
                  <a:pt x="280" y="305"/>
                </a:lnTo>
                <a:lnTo>
                  <a:pt x="280" y="305"/>
                </a:lnTo>
                <a:lnTo>
                  <a:pt x="280" y="305"/>
                </a:lnTo>
                <a:lnTo>
                  <a:pt x="8" y="449"/>
                </a:lnTo>
                <a:lnTo>
                  <a:pt x="8" y="449"/>
                </a:lnTo>
                <a:lnTo>
                  <a:pt x="0" y="433"/>
                </a:lnTo>
                <a:lnTo>
                  <a:pt x="0" y="433"/>
                </a:lnTo>
                <a:lnTo>
                  <a:pt x="272" y="289"/>
                </a:lnTo>
                <a:lnTo>
                  <a:pt x="272" y="289"/>
                </a:lnTo>
                <a:lnTo>
                  <a:pt x="272" y="289"/>
                </a:lnTo>
                <a:lnTo>
                  <a:pt x="528" y="168"/>
                </a:lnTo>
                <a:lnTo>
                  <a:pt x="528" y="168"/>
                </a:lnTo>
                <a:lnTo>
                  <a:pt x="528" y="168"/>
                </a:lnTo>
                <a:lnTo>
                  <a:pt x="784" y="80"/>
                </a:lnTo>
                <a:lnTo>
                  <a:pt x="784" y="80"/>
                </a:lnTo>
                <a:lnTo>
                  <a:pt x="784" y="80"/>
                </a:lnTo>
                <a:lnTo>
                  <a:pt x="1033" y="24"/>
                </a:lnTo>
                <a:lnTo>
                  <a:pt x="1033" y="24"/>
                </a:lnTo>
                <a:lnTo>
                  <a:pt x="1033" y="24"/>
                </a:lnTo>
                <a:lnTo>
                  <a:pt x="1265" y="0"/>
                </a:lnTo>
                <a:lnTo>
                  <a:pt x="1265" y="0"/>
                </a:lnTo>
                <a:lnTo>
                  <a:pt x="1265" y="0"/>
                </a:lnTo>
                <a:lnTo>
                  <a:pt x="1489" y="0"/>
                </a:lnTo>
                <a:lnTo>
                  <a:pt x="1489"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8" name="Freeform 24"/>
          <p:cNvSpPr>
            <a:spLocks/>
          </p:cNvSpPr>
          <p:nvPr/>
        </p:nvSpPr>
        <p:spPr bwMode="auto">
          <a:xfrm>
            <a:off x="1866900" y="3178175"/>
            <a:ext cx="446088" cy="304800"/>
          </a:xfrm>
          <a:custGeom>
            <a:avLst/>
            <a:gdLst/>
            <a:ahLst/>
            <a:cxnLst>
              <a:cxn ang="0">
                <a:pos x="281" y="16"/>
              </a:cxn>
              <a:cxn ang="0">
                <a:pos x="9" y="192"/>
              </a:cxn>
              <a:cxn ang="0">
                <a:pos x="9" y="192"/>
              </a:cxn>
              <a:cxn ang="0">
                <a:pos x="0" y="176"/>
              </a:cxn>
              <a:cxn ang="0">
                <a:pos x="0" y="176"/>
              </a:cxn>
              <a:cxn ang="0">
                <a:pos x="273" y="0"/>
              </a:cxn>
              <a:cxn ang="0">
                <a:pos x="281" y="16"/>
              </a:cxn>
            </a:cxnLst>
            <a:rect l="0" t="0" r="r" b="b"/>
            <a:pathLst>
              <a:path w="281" h="192">
                <a:moveTo>
                  <a:pt x="281" y="16"/>
                </a:moveTo>
                <a:lnTo>
                  <a:pt x="9" y="192"/>
                </a:lnTo>
                <a:lnTo>
                  <a:pt x="9" y="192"/>
                </a:lnTo>
                <a:lnTo>
                  <a:pt x="0" y="176"/>
                </a:lnTo>
                <a:lnTo>
                  <a:pt x="0" y="176"/>
                </a:lnTo>
                <a:lnTo>
                  <a:pt x="273" y="0"/>
                </a:lnTo>
                <a:lnTo>
                  <a:pt x="281"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29" name="Freeform 25"/>
          <p:cNvSpPr>
            <a:spLocks/>
          </p:cNvSpPr>
          <p:nvPr/>
        </p:nvSpPr>
        <p:spPr bwMode="auto">
          <a:xfrm>
            <a:off x="1422400" y="3775075"/>
            <a:ext cx="25400" cy="25400"/>
          </a:xfrm>
          <a:custGeom>
            <a:avLst/>
            <a:gdLst/>
            <a:ahLst/>
            <a:cxnLst>
              <a:cxn ang="0">
                <a:pos x="16" y="16"/>
              </a:cxn>
              <a:cxn ang="0">
                <a:pos x="8" y="16"/>
              </a:cxn>
              <a:cxn ang="0">
                <a:pos x="0" y="0"/>
              </a:cxn>
              <a:cxn ang="0">
                <a:pos x="8" y="0"/>
              </a:cxn>
              <a:cxn ang="0">
                <a:pos x="16" y="16"/>
              </a:cxn>
            </a:cxnLst>
            <a:rect l="0" t="0" r="r" b="b"/>
            <a:pathLst>
              <a:path w="16" h="16">
                <a:moveTo>
                  <a:pt x="16" y="16"/>
                </a:moveTo>
                <a:lnTo>
                  <a:pt x="8" y="16"/>
                </a:lnTo>
                <a:lnTo>
                  <a:pt x="0" y="0"/>
                </a:lnTo>
                <a:lnTo>
                  <a:pt x="8" y="0"/>
                </a:lnTo>
                <a:lnTo>
                  <a:pt x="16"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0" name="Freeform 26"/>
          <p:cNvSpPr>
            <a:spLocks/>
          </p:cNvSpPr>
          <p:nvPr/>
        </p:nvSpPr>
        <p:spPr bwMode="auto">
          <a:xfrm>
            <a:off x="1435100" y="3457575"/>
            <a:ext cx="446088" cy="342900"/>
          </a:xfrm>
          <a:custGeom>
            <a:avLst/>
            <a:gdLst/>
            <a:ahLst/>
            <a:cxnLst>
              <a:cxn ang="0">
                <a:pos x="281" y="16"/>
              </a:cxn>
              <a:cxn ang="0">
                <a:pos x="272" y="0"/>
              </a:cxn>
              <a:cxn ang="0">
                <a:pos x="0" y="200"/>
              </a:cxn>
              <a:cxn ang="0">
                <a:pos x="8" y="216"/>
              </a:cxn>
              <a:cxn ang="0">
                <a:pos x="281" y="16"/>
              </a:cxn>
            </a:cxnLst>
            <a:rect l="0" t="0" r="r" b="b"/>
            <a:pathLst>
              <a:path w="281" h="216">
                <a:moveTo>
                  <a:pt x="281" y="16"/>
                </a:moveTo>
                <a:lnTo>
                  <a:pt x="272" y="0"/>
                </a:lnTo>
                <a:lnTo>
                  <a:pt x="0" y="200"/>
                </a:lnTo>
                <a:lnTo>
                  <a:pt x="8" y="216"/>
                </a:lnTo>
                <a:lnTo>
                  <a:pt x="281"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1" name="Freeform 27"/>
          <p:cNvSpPr>
            <a:spLocks/>
          </p:cNvSpPr>
          <p:nvPr/>
        </p:nvSpPr>
        <p:spPr bwMode="auto">
          <a:xfrm>
            <a:off x="1422400" y="3775075"/>
            <a:ext cx="25400" cy="25400"/>
          </a:xfrm>
          <a:custGeom>
            <a:avLst/>
            <a:gdLst/>
            <a:ahLst/>
            <a:cxnLst>
              <a:cxn ang="0">
                <a:pos x="16" y="16"/>
              </a:cxn>
              <a:cxn ang="0">
                <a:pos x="16" y="8"/>
              </a:cxn>
              <a:cxn ang="0">
                <a:pos x="0" y="0"/>
              </a:cxn>
              <a:cxn ang="0">
                <a:pos x="0" y="8"/>
              </a:cxn>
              <a:cxn ang="0">
                <a:pos x="16" y="16"/>
              </a:cxn>
            </a:cxnLst>
            <a:rect l="0" t="0" r="r" b="b"/>
            <a:pathLst>
              <a:path w="16" h="16">
                <a:moveTo>
                  <a:pt x="16" y="16"/>
                </a:moveTo>
                <a:lnTo>
                  <a:pt x="16" y="8"/>
                </a:lnTo>
                <a:lnTo>
                  <a:pt x="0" y="0"/>
                </a:lnTo>
                <a:lnTo>
                  <a:pt x="0" y="8"/>
                </a:lnTo>
                <a:lnTo>
                  <a:pt x="16"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2" name="Freeform 28"/>
          <p:cNvSpPr>
            <a:spLocks/>
          </p:cNvSpPr>
          <p:nvPr/>
        </p:nvSpPr>
        <p:spPr bwMode="auto">
          <a:xfrm>
            <a:off x="1270000" y="3787775"/>
            <a:ext cx="177800" cy="1004888"/>
          </a:xfrm>
          <a:custGeom>
            <a:avLst/>
            <a:gdLst/>
            <a:ahLst/>
            <a:cxnLst>
              <a:cxn ang="0">
                <a:pos x="112" y="8"/>
              </a:cxn>
              <a:cxn ang="0">
                <a:pos x="64" y="120"/>
              </a:cxn>
              <a:cxn ang="0">
                <a:pos x="64" y="120"/>
              </a:cxn>
              <a:cxn ang="0">
                <a:pos x="64" y="120"/>
              </a:cxn>
              <a:cxn ang="0">
                <a:pos x="24" y="224"/>
              </a:cxn>
              <a:cxn ang="0">
                <a:pos x="24" y="216"/>
              </a:cxn>
              <a:cxn ang="0">
                <a:pos x="24" y="216"/>
              </a:cxn>
              <a:cxn ang="0">
                <a:pos x="16" y="328"/>
              </a:cxn>
              <a:cxn ang="0">
                <a:pos x="16" y="328"/>
              </a:cxn>
              <a:cxn ang="0">
                <a:pos x="16" y="328"/>
              </a:cxn>
              <a:cxn ang="0">
                <a:pos x="16" y="433"/>
              </a:cxn>
              <a:cxn ang="0">
                <a:pos x="16" y="433"/>
              </a:cxn>
              <a:cxn ang="0">
                <a:pos x="16" y="433"/>
              </a:cxn>
              <a:cxn ang="0">
                <a:pos x="32" y="529"/>
              </a:cxn>
              <a:cxn ang="0">
                <a:pos x="32" y="529"/>
              </a:cxn>
              <a:cxn ang="0">
                <a:pos x="32" y="529"/>
              </a:cxn>
              <a:cxn ang="0">
                <a:pos x="72" y="625"/>
              </a:cxn>
              <a:cxn ang="0">
                <a:pos x="72" y="625"/>
              </a:cxn>
              <a:cxn ang="0">
                <a:pos x="56" y="633"/>
              </a:cxn>
              <a:cxn ang="0">
                <a:pos x="56" y="633"/>
              </a:cxn>
              <a:cxn ang="0">
                <a:pos x="16" y="537"/>
              </a:cxn>
              <a:cxn ang="0">
                <a:pos x="16" y="537"/>
              </a:cxn>
              <a:cxn ang="0">
                <a:pos x="16" y="529"/>
              </a:cxn>
              <a:cxn ang="0">
                <a:pos x="0" y="433"/>
              </a:cxn>
              <a:cxn ang="0">
                <a:pos x="0" y="433"/>
              </a:cxn>
              <a:cxn ang="0">
                <a:pos x="0" y="433"/>
              </a:cxn>
              <a:cxn ang="0">
                <a:pos x="0" y="328"/>
              </a:cxn>
              <a:cxn ang="0">
                <a:pos x="0" y="328"/>
              </a:cxn>
              <a:cxn ang="0">
                <a:pos x="0" y="328"/>
              </a:cxn>
              <a:cxn ang="0">
                <a:pos x="8" y="216"/>
              </a:cxn>
              <a:cxn ang="0">
                <a:pos x="8" y="216"/>
              </a:cxn>
              <a:cxn ang="0">
                <a:pos x="8" y="216"/>
              </a:cxn>
              <a:cxn ang="0">
                <a:pos x="48" y="112"/>
              </a:cxn>
              <a:cxn ang="0">
                <a:pos x="48" y="112"/>
              </a:cxn>
              <a:cxn ang="0">
                <a:pos x="48" y="112"/>
              </a:cxn>
              <a:cxn ang="0">
                <a:pos x="96" y="0"/>
              </a:cxn>
              <a:cxn ang="0">
                <a:pos x="112" y="8"/>
              </a:cxn>
            </a:cxnLst>
            <a:rect l="0" t="0" r="r" b="b"/>
            <a:pathLst>
              <a:path w="112" h="633">
                <a:moveTo>
                  <a:pt x="112" y="8"/>
                </a:moveTo>
                <a:lnTo>
                  <a:pt x="64" y="120"/>
                </a:lnTo>
                <a:lnTo>
                  <a:pt x="64" y="120"/>
                </a:lnTo>
                <a:lnTo>
                  <a:pt x="64" y="120"/>
                </a:lnTo>
                <a:lnTo>
                  <a:pt x="24" y="224"/>
                </a:lnTo>
                <a:lnTo>
                  <a:pt x="24" y="216"/>
                </a:lnTo>
                <a:lnTo>
                  <a:pt x="24" y="216"/>
                </a:lnTo>
                <a:lnTo>
                  <a:pt x="16" y="328"/>
                </a:lnTo>
                <a:lnTo>
                  <a:pt x="16" y="328"/>
                </a:lnTo>
                <a:lnTo>
                  <a:pt x="16" y="328"/>
                </a:lnTo>
                <a:lnTo>
                  <a:pt x="16" y="433"/>
                </a:lnTo>
                <a:lnTo>
                  <a:pt x="16" y="433"/>
                </a:lnTo>
                <a:lnTo>
                  <a:pt x="16" y="433"/>
                </a:lnTo>
                <a:lnTo>
                  <a:pt x="32" y="529"/>
                </a:lnTo>
                <a:lnTo>
                  <a:pt x="32" y="529"/>
                </a:lnTo>
                <a:lnTo>
                  <a:pt x="32" y="529"/>
                </a:lnTo>
                <a:lnTo>
                  <a:pt x="72" y="625"/>
                </a:lnTo>
                <a:lnTo>
                  <a:pt x="72" y="625"/>
                </a:lnTo>
                <a:lnTo>
                  <a:pt x="56" y="633"/>
                </a:lnTo>
                <a:lnTo>
                  <a:pt x="56" y="633"/>
                </a:lnTo>
                <a:lnTo>
                  <a:pt x="16" y="537"/>
                </a:lnTo>
                <a:lnTo>
                  <a:pt x="16" y="537"/>
                </a:lnTo>
                <a:lnTo>
                  <a:pt x="16" y="529"/>
                </a:lnTo>
                <a:lnTo>
                  <a:pt x="0" y="433"/>
                </a:lnTo>
                <a:lnTo>
                  <a:pt x="0" y="433"/>
                </a:lnTo>
                <a:lnTo>
                  <a:pt x="0" y="433"/>
                </a:lnTo>
                <a:lnTo>
                  <a:pt x="0" y="328"/>
                </a:lnTo>
                <a:lnTo>
                  <a:pt x="0" y="328"/>
                </a:lnTo>
                <a:lnTo>
                  <a:pt x="0" y="328"/>
                </a:lnTo>
                <a:lnTo>
                  <a:pt x="8" y="216"/>
                </a:lnTo>
                <a:lnTo>
                  <a:pt x="8" y="216"/>
                </a:lnTo>
                <a:lnTo>
                  <a:pt x="8" y="216"/>
                </a:lnTo>
                <a:lnTo>
                  <a:pt x="48" y="112"/>
                </a:lnTo>
                <a:lnTo>
                  <a:pt x="48" y="112"/>
                </a:lnTo>
                <a:lnTo>
                  <a:pt x="48" y="112"/>
                </a:lnTo>
                <a:lnTo>
                  <a:pt x="96" y="0"/>
                </a:lnTo>
                <a:lnTo>
                  <a:pt x="112"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3" name="Freeform 29"/>
          <p:cNvSpPr>
            <a:spLocks/>
          </p:cNvSpPr>
          <p:nvPr/>
        </p:nvSpPr>
        <p:spPr bwMode="auto">
          <a:xfrm>
            <a:off x="1358900" y="4779963"/>
            <a:ext cx="101600" cy="165100"/>
          </a:xfrm>
          <a:custGeom>
            <a:avLst/>
            <a:gdLst/>
            <a:ahLst/>
            <a:cxnLst>
              <a:cxn ang="0">
                <a:pos x="16" y="0"/>
              </a:cxn>
              <a:cxn ang="0">
                <a:pos x="64" y="96"/>
              </a:cxn>
              <a:cxn ang="0">
                <a:pos x="64" y="96"/>
              </a:cxn>
              <a:cxn ang="0">
                <a:pos x="48" y="104"/>
              </a:cxn>
              <a:cxn ang="0">
                <a:pos x="48" y="104"/>
              </a:cxn>
              <a:cxn ang="0">
                <a:pos x="0" y="8"/>
              </a:cxn>
              <a:cxn ang="0">
                <a:pos x="16" y="0"/>
              </a:cxn>
            </a:cxnLst>
            <a:rect l="0" t="0" r="r" b="b"/>
            <a:pathLst>
              <a:path w="64" h="104">
                <a:moveTo>
                  <a:pt x="16" y="0"/>
                </a:moveTo>
                <a:lnTo>
                  <a:pt x="64" y="96"/>
                </a:lnTo>
                <a:lnTo>
                  <a:pt x="64" y="96"/>
                </a:lnTo>
                <a:lnTo>
                  <a:pt x="48" y="104"/>
                </a:lnTo>
                <a:lnTo>
                  <a:pt x="48" y="104"/>
                </a:lnTo>
                <a:lnTo>
                  <a:pt x="0" y="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4" name="Freeform 30"/>
          <p:cNvSpPr>
            <a:spLocks/>
          </p:cNvSpPr>
          <p:nvPr/>
        </p:nvSpPr>
        <p:spPr bwMode="auto">
          <a:xfrm>
            <a:off x="1536700" y="5072063"/>
            <a:ext cx="25400" cy="25400"/>
          </a:xfrm>
          <a:custGeom>
            <a:avLst/>
            <a:gdLst/>
            <a:ahLst/>
            <a:cxnLst>
              <a:cxn ang="0">
                <a:pos x="16" y="0"/>
              </a:cxn>
              <a:cxn ang="0">
                <a:pos x="16" y="8"/>
              </a:cxn>
              <a:cxn ang="0">
                <a:pos x="0" y="16"/>
              </a:cxn>
              <a:cxn ang="0">
                <a:pos x="0" y="8"/>
              </a:cxn>
              <a:cxn ang="0">
                <a:pos x="16" y="0"/>
              </a:cxn>
            </a:cxnLst>
            <a:rect l="0" t="0" r="r" b="b"/>
            <a:pathLst>
              <a:path w="16" h="16">
                <a:moveTo>
                  <a:pt x="16" y="0"/>
                </a:moveTo>
                <a:lnTo>
                  <a:pt x="16" y="8"/>
                </a:lnTo>
                <a:lnTo>
                  <a:pt x="0" y="16"/>
                </a:lnTo>
                <a:lnTo>
                  <a:pt x="0" y="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5" name="Freeform 31"/>
          <p:cNvSpPr>
            <a:spLocks/>
          </p:cNvSpPr>
          <p:nvPr/>
        </p:nvSpPr>
        <p:spPr bwMode="auto">
          <a:xfrm>
            <a:off x="1435100" y="4932363"/>
            <a:ext cx="127000" cy="152400"/>
          </a:xfrm>
          <a:custGeom>
            <a:avLst/>
            <a:gdLst/>
            <a:ahLst/>
            <a:cxnLst>
              <a:cxn ang="0">
                <a:pos x="16" y="0"/>
              </a:cxn>
              <a:cxn ang="0">
                <a:pos x="0" y="8"/>
              </a:cxn>
              <a:cxn ang="0">
                <a:pos x="64" y="96"/>
              </a:cxn>
              <a:cxn ang="0">
                <a:pos x="80" y="88"/>
              </a:cxn>
              <a:cxn ang="0">
                <a:pos x="16" y="0"/>
              </a:cxn>
            </a:cxnLst>
            <a:rect l="0" t="0" r="r" b="b"/>
            <a:pathLst>
              <a:path w="80" h="96">
                <a:moveTo>
                  <a:pt x="16" y="0"/>
                </a:moveTo>
                <a:lnTo>
                  <a:pt x="0" y="8"/>
                </a:lnTo>
                <a:lnTo>
                  <a:pt x="64" y="96"/>
                </a:lnTo>
                <a:lnTo>
                  <a:pt x="80" y="8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6" name="Freeform 32"/>
          <p:cNvSpPr>
            <a:spLocks/>
          </p:cNvSpPr>
          <p:nvPr/>
        </p:nvSpPr>
        <p:spPr bwMode="auto">
          <a:xfrm>
            <a:off x="1536700" y="5059363"/>
            <a:ext cx="25400" cy="25400"/>
          </a:xfrm>
          <a:custGeom>
            <a:avLst/>
            <a:gdLst/>
            <a:ahLst/>
            <a:cxnLst>
              <a:cxn ang="0">
                <a:pos x="16" y="0"/>
              </a:cxn>
              <a:cxn ang="0">
                <a:pos x="8" y="0"/>
              </a:cxn>
              <a:cxn ang="0">
                <a:pos x="0" y="16"/>
              </a:cxn>
              <a:cxn ang="0">
                <a:pos x="8" y="16"/>
              </a:cxn>
              <a:cxn ang="0">
                <a:pos x="16" y="0"/>
              </a:cxn>
            </a:cxnLst>
            <a:rect l="0" t="0" r="r" b="b"/>
            <a:pathLst>
              <a:path w="16" h="16">
                <a:moveTo>
                  <a:pt x="16" y="0"/>
                </a:moveTo>
                <a:lnTo>
                  <a:pt x="8" y="0"/>
                </a:lnTo>
                <a:lnTo>
                  <a:pt x="0" y="16"/>
                </a:lnTo>
                <a:lnTo>
                  <a:pt x="8" y="16"/>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7" name="Freeform 33"/>
          <p:cNvSpPr>
            <a:spLocks/>
          </p:cNvSpPr>
          <p:nvPr/>
        </p:nvSpPr>
        <p:spPr bwMode="auto">
          <a:xfrm>
            <a:off x="1549400" y="5059363"/>
            <a:ext cx="1677988" cy="279400"/>
          </a:xfrm>
          <a:custGeom>
            <a:avLst/>
            <a:gdLst/>
            <a:ahLst/>
            <a:cxnLst>
              <a:cxn ang="0">
                <a:pos x="8" y="0"/>
              </a:cxn>
              <a:cxn ang="0">
                <a:pos x="184" y="80"/>
              </a:cxn>
              <a:cxn ang="0">
                <a:pos x="184" y="80"/>
              </a:cxn>
              <a:cxn ang="0">
                <a:pos x="184" y="80"/>
              </a:cxn>
              <a:cxn ang="0">
                <a:pos x="353" y="136"/>
              </a:cxn>
              <a:cxn ang="0">
                <a:pos x="345" y="136"/>
              </a:cxn>
              <a:cxn ang="0">
                <a:pos x="345" y="136"/>
              </a:cxn>
              <a:cxn ang="0">
                <a:pos x="521" y="160"/>
              </a:cxn>
              <a:cxn ang="0">
                <a:pos x="521" y="160"/>
              </a:cxn>
              <a:cxn ang="0">
                <a:pos x="521" y="160"/>
              </a:cxn>
              <a:cxn ang="0">
                <a:pos x="697" y="160"/>
              </a:cxn>
              <a:cxn ang="0">
                <a:pos x="697" y="160"/>
              </a:cxn>
              <a:cxn ang="0">
                <a:pos x="697" y="160"/>
              </a:cxn>
              <a:cxn ang="0">
                <a:pos x="865" y="128"/>
              </a:cxn>
              <a:cxn ang="0">
                <a:pos x="865" y="128"/>
              </a:cxn>
              <a:cxn ang="0">
                <a:pos x="865" y="128"/>
              </a:cxn>
              <a:cxn ang="0">
                <a:pos x="1049" y="72"/>
              </a:cxn>
              <a:cxn ang="0">
                <a:pos x="1049" y="72"/>
              </a:cxn>
              <a:cxn ang="0">
                <a:pos x="1057" y="88"/>
              </a:cxn>
              <a:cxn ang="0">
                <a:pos x="1057" y="88"/>
              </a:cxn>
              <a:cxn ang="0">
                <a:pos x="873" y="144"/>
              </a:cxn>
              <a:cxn ang="0">
                <a:pos x="873" y="144"/>
              </a:cxn>
              <a:cxn ang="0">
                <a:pos x="865" y="144"/>
              </a:cxn>
              <a:cxn ang="0">
                <a:pos x="697" y="176"/>
              </a:cxn>
              <a:cxn ang="0">
                <a:pos x="697" y="176"/>
              </a:cxn>
              <a:cxn ang="0">
                <a:pos x="697" y="176"/>
              </a:cxn>
              <a:cxn ang="0">
                <a:pos x="521" y="176"/>
              </a:cxn>
              <a:cxn ang="0">
                <a:pos x="521" y="176"/>
              </a:cxn>
              <a:cxn ang="0">
                <a:pos x="521" y="176"/>
              </a:cxn>
              <a:cxn ang="0">
                <a:pos x="345" y="152"/>
              </a:cxn>
              <a:cxn ang="0">
                <a:pos x="345" y="152"/>
              </a:cxn>
              <a:cxn ang="0">
                <a:pos x="345" y="152"/>
              </a:cxn>
              <a:cxn ang="0">
                <a:pos x="176" y="96"/>
              </a:cxn>
              <a:cxn ang="0">
                <a:pos x="176" y="96"/>
              </a:cxn>
              <a:cxn ang="0">
                <a:pos x="176" y="96"/>
              </a:cxn>
              <a:cxn ang="0">
                <a:pos x="0" y="16"/>
              </a:cxn>
              <a:cxn ang="0">
                <a:pos x="8" y="0"/>
              </a:cxn>
            </a:cxnLst>
            <a:rect l="0" t="0" r="r" b="b"/>
            <a:pathLst>
              <a:path w="1057" h="176">
                <a:moveTo>
                  <a:pt x="8" y="0"/>
                </a:moveTo>
                <a:lnTo>
                  <a:pt x="184" y="80"/>
                </a:lnTo>
                <a:lnTo>
                  <a:pt x="184" y="80"/>
                </a:lnTo>
                <a:lnTo>
                  <a:pt x="184" y="80"/>
                </a:lnTo>
                <a:lnTo>
                  <a:pt x="353" y="136"/>
                </a:lnTo>
                <a:lnTo>
                  <a:pt x="345" y="136"/>
                </a:lnTo>
                <a:lnTo>
                  <a:pt x="345" y="136"/>
                </a:lnTo>
                <a:lnTo>
                  <a:pt x="521" y="160"/>
                </a:lnTo>
                <a:lnTo>
                  <a:pt x="521" y="160"/>
                </a:lnTo>
                <a:lnTo>
                  <a:pt x="521" y="160"/>
                </a:lnTo>
                <a:lnTo>
                  <a:pt x="697" y="160"/>
                </a:lnTo>
                <a:lnTo>
                  <a:pt x="697" y="160"/>
                </a:lnTo>
                <a:lnTo>
                  <a:pt x="697" y="160"/>
                </a:lnTo>
                <a:lnTo>
                  <a:pt x="865" y="128"/>
                </a:lnTo>
                <a:lnTo>
                  <a:pt x="865" y="128"/>
                </a:lnTo>
                <a:lnTo>
                  <a:pt x="865" y="128"/>
                </a:lnTo>
                <a:lnTo>
                  <a:pt x="1049" y="72"/>
                </a:lnTo>
                <a:lnTo>
                  <a:pt x="1049" y="72"/>
                </a:lnTo>
                <a:lnTo>
                  <a:pt x="1057" y="88"/>
                </a:lnTo>
                <a:lnTo>
                  <a:pt x="1057" y="88"/>
                </a:lnTo>
                <a:lnTo>
                  <a:pt x="873" y="144"/>
                </a:lnTo>
                <a:lnTo>
                  <a:pt x="873" y="144"/>
                </a:lnTo>
                <a:lnTo>
                  <a:pt x="865" y="144"/>
                </a:lnTo>
                <a:lnTo>
                  <a:pt x="697" y="176"/>
                </a:lnTo>
                <a:lnTo>
                  <a:pt x="697" y="176"/>
                </a:lnTo>
                <a:lnTo>
                  <a:pt x="697" y="176"/>
                </a:lnTo>
                <a:lnTo>
                  <a:pt x="521" y="176"/>
                </a:lnTo>
                <a:lnTo>
                  <a:pt x="521" y="176"/>
                </a:lnTo>
                <a:lnTo>
                  <a:pt x="521" y="176"/>
                </a:lnTo>
                <a:lnTo>
                  <a:pt x="345" y="152"/>
                </a:lnTo>
                <a:lnTo>
                  <a:pt x="345" y="152"/>
                </a:lnTo>
                <a:lnTo>
                  <a:pt x="345" y="152"/>
                </a:lnTo>
                <a:lnTo>
                  <a:pt x="176" y="96"/>
                </a:lnTo>
                <a:lnTo>
                  <a:pt x="176" y="96"/>
                </a:lnTo>
                <a:lnTo>
                  <a:pt x="176" y="96"/>
                </a:lnTo>
                <a:lnTo>
                  <a:pt x="0" y="16"/>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8" name="Freeform 34"/>
          <p:cNvSpPr>
            <a:spLocks/>
          </p:cNvSpPr>
          <p:nvPr/>
        </p:nvSpPr>
        <p:spPr bwMode="auto">
          <a:xfrm>
            <a:off x="3214688" y="5021263"/>
            <a:ext cx="292100" cy="177800"/>
          </a:xfrm>
          <a:custGeom>
            <a:avLst/>
            <a:gdLst/>
            <a:ahLst/>
            <a:cxnLst>
              <a:cxn ang="0">
                <a:pos x="0" y="96"/>
              </a:cxn>
              <a:cxn ang="0">
                <a:pos x="176" y="0"/>
              </a:cxn>
              <a:cxn ang="0">
                <a:pos x="176" y="0"/>
              </a:cxn>
              <a:cxn ang="0">
                <a:pos x="184" y="16"/>
              </a:cxn>
              <a:cxn ang="0">
                <a:pos x="184" y="16"/>
              </a:cxn>
              <a:cxn ang="0">
                <a:pos x="8" y="112"/>
              </a:cxn>
              <a:cxn ang="0">
                <a:pos x="0" y="96"/>
              </a:cxn>
            </a:cxnLst>
            <a:rect l="0" t="0" r="r" b="b"/>
            <a:pathLst>
              <a:path w="184" h="112">
                <a:moveTo>
                  <a:pt x="0" y="96"/>
                </a:moveTo>
                <a:lnTo>
                  <a:pt x="176" y="0"/>
                </a:lnTo>
                <a:lnTo>
                  <a:pt x="176" y="0"/>
                </a:lnTo>
                <a:lnTo>
                  <a:pt x="184" y="16"/>
                </a:lnTo>
                <a:lnTo>
                  <a:pt x="184" y="16"/>
                </a:lnTo>
                <a:lnTo>
                  <a:pt x="8" y="112"/>
                </a:lnTo>
                <a:lnTo>
                  <a:pt x="0" y="9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39" name="Freeform 35"/>
          <p:cNvSpPr>
            <a:spLocks/>
          </p:cNvSpPr>
          <p:nvPr/>
        </p:nvSpPr>
        <p:spPr bwMode="auto">
          <a:xfrm>
            <a:off x="3798888" y="4818063"/>
            <a:ext cx="25400" cy="25400"/>
          </a:xfrm>
          <a:custGeom>
            <a:avLst/>
            <a:gdLst/>
            <a:ahLst/>
            <a:cxnLst>
              <a:cxn ang="0">
                <a:pos x="0" y="0"/>
              </a:cxn>
              <a:cxn ang="0">
                <a:pos x="8" y="0"/>
              </a:cxn>
              <a:cxn ang="0">
                <a:pos x="16" y="16"/>
              </a:cxn>
              <a:cxn ang="0">
                <a:pos x="8" y="16"/>
              </a:cxn>
              <a:cxn ang="0">
                <a:pos x="0" y="0"/>
              </a:cxn>
            </a:cxnLst>
            <a:rect l="0" t="0" r="r" b="b"/>
            <a:pathLst>
              <a:path w="16" h="16">
                <a:moveTo>
                  <a:pt x="0" y="0"/>
                </a:moveTo>
                <a:lnTo>
                  <a:pt x="8" y="0"/>
                </a:lnTo>
                <a:lnTo>
                  <a:pt x="16" y="16"/>
                </a:lnTo>
                <a:lnTo>
                  <a:pt x="8" y="16"/>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0" name="Freeform 36"/>
          <p:cNvSpPr>
            <a:spLocks/>
          </p:cNvSpPr>
          <p:nvPr/>
        </p:nvSpPr>
        <p:spPr bwMode="auto">
          <a:xfrm>
            <a:off x="3494088" y="4818063"/>
            <a:ext cx="317500" cy="228600"/>
          </a:xfrm>
          <a:custGeom>
            <a:avLst/>
            <a:gdLst/>
            <a:ahLst/>
            <a:cxnLst>
              <a:cxn ang="0">
                <a:pos x="0" y="128"/>
              </a:cxn>
              <a:cxn ang="0">
                <a:pos x="8" y="144"/>
              </a:cxn>
              <a:cxn ang="0">
                <a:pos x="200" y="16"/>
              </a:cxn>
              <a:cxn ang="0">
                <a:pos x="192" y="0"/>
              </a:cxn>
              <a:cxn ang="0">
                <a:pos x="0" y="128"/>
              </a:cxn>
            </a:cxnLst>
            <a:rect l="0" t="0" r="r" b="b"/>
            <a:pathLst>
              <a:path w="200" h="144">
                <a:moveTo>
                  <a:pt x="0" y="128"/>
                </a:moveTo>
                <a:lnTo>
                  <a:pt x="8" y="144"/>
                </a:lnTo>
                <a:lnTo>
                  <a:pt x="200" y="16"/>
                </a:lnTo>
                <a:lnTo>
                  <a:pt x="192" y="0"/>
                </a:lnTo>
                <a:lnTo>
                  <a:pt x="0" y="12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1" name="Freeform 37"/>
          <p:cNvSpPr>
            <a:spLocks/>
          </p:cNvSpPr>
          <p:nvPr/>
        </p:nvSpPr>
        <p:spPr bwMode="auto">
          <a:xfrm>
            <a:off x="3786188" y="4818063"/>
            <a:ext cx="25400" cy="25400"/>
          </a:xfrm>
          <a:custGeom>
            <a:avLst/>
            <a:gdLst/>
            <a:ahLst/>
            <a:cxnLst>
              <a:cxn ang="0">
                <a:pos x="16" y="8"/>
              </a:cxn>
              <a:cxn ang="0">
                <a:pos x="16" y="0"/>
              </a:cxn>
              <a:cxn ang="0">
                <a:pos x="0" y="8"/>
              </a:cxn>
              <a:cxn ang="0">
                <a:pos x="0" y="16"/>
              </a:cxn>
              <a:cxn ang="0">
                <a:pos x="16" y="8"/>
              </a:cxn>
            </a:cxnLst>
            <a:rect l="0" t="0" r="r" b="b"/>
            <a:pathLst>
              <a:path w="16" h="16">
                <a:moveTo>
                  <a:pt x="16" y="8"/>
                </a:moveTo>
                <a:lnTo>
                  <a:pt x="16" y="0"/>
                </a:lnTo>
                <a:lnTo>
                  <a:pt x="0" y="8"/>
                </a:lnTo>
                <a:lnTo>
                  <a:pt x="0" y="16"/>
                </a:lnTo>
                <a:lnTo>
                  <a:pt x="1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2" name="Freeform 38"/>
          <p:cNvSpPr>
            <a:spLocks/>
          </p:cNvSpPr>
          <p:nvPr/>
        </p:nvSpPr>
        <p:spPr bwMode="auto">
          <a:xfrm>
            <a:off x="3786188" y="4830763"/>
            <a:ext cx="1614487" cy="1054100"/>
          </a:xfrm>
          <a:custGeom>
            <a:avLst/>
            <a:gdLst/>
            <a:ahLst/>
            <a:cxnLst>
              <a:cxn ang="0">
                <a:pos x="16" y="0"/>
              </a:cxn>
              <a:cxn ang="0">
                <a:pos x="105" y="192"/>
              </a:cxn>
              <a:cxn ang="0">
                <a:pos x="105" y="192"/>
              </a:cxn>
              <a:cxn ang="0">
                <a:pos x="105" y="192"/>
              </a:cxn>
              <a:cxn ang="0">
                <a:pos x="225" y="344"/>
              </a:cxn>
              <a:cxn ang="0">
                <a:pos x="225" y="336"/>
              </a:cxn>
              <a:cxn ang="0">
                <a:pos x="225" y="336"/>
              </a:cxn>
              <a:cxn ang="0">
                <a:pos x="377" y="464"/>
              </a:cxn>
              <a:cxn ang="0">
                <a:pos x="377" y="464"/>
              </a:cxn>
              <a:cxn ang="0">
                <a:pos x="377" y="464"/>
              </a:cxn>
              <a:cxn ang="0">
                <a:pos x="561" y="552"/>
              </a:cxn>
              <a:cxn ang="0">
                <a:pos x="561" y="552"/>
              </a:cxn>
              <a:cxn ang="0">
                <a:pos x="561" y="552"/>
              </a:cxn>
              <a:cxn ang="0">
                <a:pos x="769" y="616"/>
              </a:cxn>
              <a:cxn ang="0">
                <a:pos x="761" y="616"/>
              </a:cxn>
              <a:cxn ang="0">
                <a:pos x="761" y="616"/>
              </a:cxn>
              <a:cxn ang="0">
                <a:pos x="1017" y="648"/>
              </a:cxn>
              <a:cxn ang="0">
                <a:pos x="1017" y="648"/>
              </a:cxn>
              <a:cxn ang="0">
                <a:pos x="1017" y="664"/>
              </a:cxn>
              <a:cxn ang="0">
                <a:pos x="1017" y="664"/>
              </a:cxn>
              <a:cxn ang="0">
                <a:pos x="761" y="632"/>
              </a:cxn>
              <a:cxn ang="0">
                <a:pos x="761" y="632"/>
              </a:cxn>
              <a:cxn ang="0">
                <a:pos x="761" y="632"/>
              </a:cxn>
              <a:cxn ang="0">
                <a:pos x="553" y="568"/>
              </a:cxn>
              <a:cxn ang="0">
                <a:pos x="553" y="568"/>
              </a:cxn>
              <a:cxn ang="0">
                <a:pos x="553" y="568"/>
              </a:cxn>
              <a:cxn ang="0">
                <a:pos x="369" y="480"/>
              </a:cxn>
              <a:cxn ang="0">
                <a:pos x="369" y="480"/>
              </a:cxn>
              <a:cxn ang="0">
                <a:pos x="369" y="480"/>
              </a:cxn>
              <a:cxn ang="0">
                <a:pos x="217" y="352"/>
              </a:cxn>
              <a:cxn ang="0">
                <a:pos x="217" y="352"/>
              </a:cxn>
              <a:cxn ang="0">
                <a:pos x="209" y="352"/>
              </a:cxn>
              <a:cxn ang="0">
                <a:pos x="89" y="200"/>
              </a:cxn>
              <a:cxn ang="0">
                <a:pos x="89" y="200"/>
              </a:cxn>
              <a:cxn ang="0">
                <a:pos x="89" y="200"/>
              </a:cxn>
              <a:cxn ang="0">
                <a:pos x="0" y="8"/>
              </a:cxn>
              <a:cxn ang="0">
                <a:pos x="16" y="0"/>
              </a:cxn>
            </a:cxnLst>
            <a:rect l="0" t="0" r="r" b="b"/>
            <a:pathLst>
              <a:path w="1017" h="664">
                <a:moveTo>
                  <a:pt x="16" y="0"/>
                </a:moveTo>
                <a:lnTo>
                  <a:pt x="105" y="192"/>
                </a:lnTo>
                <a:lnTo>
                  <a:pt x="105" y="192"/>
                </a:lnTo>
                <a:lnTo>
                  <a:pt x="105" y="192"/>
                </a:lnTo>
                <a:lnTo>
                  <a:pt x="225" y="344"/>
                </a:lnTo>
                <a:lnTo>
                  <a:pt x="225" y="336"/>
                </a:lnTo>
                <a:lnTo>
                  <a:pt x="225" y="336"/>
                </a:lnTo>
                <a:lnTo>
                  <a:pt x="377" y="464"/>
                </a:lnTo>
                <a:lnTo>
                  <a:pt x="377" y="464"/>
                </a:lnTo>
                <a:lnTo>
                  <a:pt x="377" y="464"/>
                </a:lnTo>
                <a:lnTo>
                  <a:pt x="561" y="552"/>
                </a:lnTo>
                <a:lnTo>
                  <a:pt x="561" y="552"/>
                </a:lnTo>
                <a:lnTo>
                  <a:pt x="561" y="552"/>
                </a:lnTo>
                <a:lnTo>
                  <a:pt x="769" y="616"/>
                </a:lnTo>
                <a:lnTo>
                  <a:pt x="761" y="616"/>
                </a:lnTo>
                <a:lnTo>
                  <a:pt x="761" y="616"/>
                </a:lnTo>
                <a:lnTo>
                  <a:pt x="1017" y="648"/>
                </a:lnTo>
                <a:lnTo>
                  <a:pt x="1017" y="648"/>
                </a:lnTo>
                <a:lnTo>
                  <a:pt x="1017" y="664"/>
                </a:lnTo>
                <a:lnTo>
                  <a:pt x="1017" y="664"/>
                </a:lnTo>
                <a:lnTo>
                  <a:pt x="761" y="632"/>
                </a:lnTo>
                <a:lnTo>
                  <a:pt x="761" y="632"/>
                </a:lnTo>
                <a:lnTo>
                  <a:pt x="761" y="632"/>
                </a:lnTo>
                <a:lnTo>
                  <a:pt x="553" y="568"/>
                </a:lnTo>
                <a:lnTo>
                  <a:pt x="553" y="568"/>
                </a:lnTo>
                <a:lnTo>
                  <a:pt x="553" y="568"/>
                </a:lnTo>
                <a:lnTo>
                  <a:pt x="369" y="480"/>
                </a:lnTo>
                <a:lnTo>
                  <a:pt x="369" y="480"/>
                </a:lnTo>
                <a:lnTo>
                  <a:pt x="369" y="480"/>
                </a:lnTo>
                <a:lnTo>
                  <a:pt x="217" y="352"/>
                </a:lnTo>
                <a:lnTo>
                  <a:pt x="217" y="352"/>
                </a:lnTo>
                <a:lnTo>
                  <a:pt x="209" y="352"/>
                </a:lnTo>
                <a:lnTo>
                  <a:pt x="89" y="200"/>
                </a:lnTo>
                <a:lnTo>
                  <a:pt x="89" y="200"/>
                </a:lnTo>
                <a:lnTo>
                  <a:pt x="89" y="200"/>
                </a:lnTo>
                <a:lnTo>
                  <a:pt x="0" y="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3" name="Freeform 39"/>
          <p:cNvSpPr>
            <a:spLocks/>
          </p:cNvSpPr>
          <p:nvPr/>
        </p:nvSpPr>
        <p:spPr bwMode="auto">
          <a:xfrm>
            <a:off x="5400675" y="5859463"/>
            <a:ext cx="469900" cy="25400"/>
          </a:xfrm>
          <a:custGeom>
            <a:avLst/>
            <a:gdLst/>
            <a:ahLst/>
            <a:cxnLst>
              <a:cxn ang="0">
                <a:pos x="0" y="0"/>
              </a:cxn>
              <a:cxn ang="0">
                <a:pos x="296" y="0"/>
              </a:cxn>
              <a:cxn ang="0">
                <a:pos x="296" y="0"/>
              </a:cxn>
              <a:cxn ang="0">
                <a:pos x="296" y="16"/>
              </a:cxn>
              <a:cxn ang="0">
                <a:pos x="296" y="16"/>
              </a:cxn>
              <a:cxn ang="0">
                <a:pos x="0" y="16"/>
              </a:cxn>
              <a:cxn ang="0">
                <a:pos x="0" y="0"/>
              </a:cxn>
            </a:cxnLst>
            <a:rect l="0" t="0" r="r" b="b"/>
            <a:pathLst>
              <a:path w="296" h="16">
                <a:moveTo>
                  <a:pt x="0" y="0"/>
                </a:moveTo>
                <a:lnTo>
                  <a:pt x="296" y="0"/>
                </a:lnTo>
                <a:lnTo>
                  <a:pt x="296" y="0"/>
                </a:lnTo>
                <a:lnTo>
                  <a:pt x="296" y="16"/>
                </a:lnTo>
                <a:lnTo>
                  <a:pt x="296" y="16"/>
                </a:lnTo>
                <a:lnTo>
                  <a:pt x="0" y="16"/>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4" name="Rectangle 40"/>
          <p:cNvSpPr>
            <a:spLocks noChangeArrowheads="1"/>
          </p:cNvSpPr>
          <p:nvPr/>
        </p:nvSpPr>
        <p:spPr bwMode="auto">
          <a:xfrm>
            <a:off x="6405563" y="5808663"/>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45" name="Freeform 41"/>
          <p:cNvSpPr>
            <a:spLocks/>
          </p:cNvSpPr>
          <p:nvPr/>
        </p:nvSpPr>
        <p:spPr bwMode="auto">
          <a:xfrm>
            <a:off x="5870575" y="5808663"/>
            <a:ext cx="534988" cy="76200"/>
          </a:xfrm>
          <a:custGeom>
            <a:avLst/>
            <a:gdLst/>
            <a:ahLst/>
            <a:cxnLst>
              <a:cxn ang="0">
                <a:pos x="0" y="32"/>
              </a:cxn>
              <a:cxn ang="0">
                <a:pos x="0" y="48"/>
              </a:cxn>
              <a:cxn ang="0">
                <a:pos x="337" y="16"/>
              </a:cxn>
              <a:cxn ang="0">
                <a:pos x="337" y="0"/>
              </a:cxn>
              <a:cxn ang="0">
                <a:pos x="0" y="32"/>
              </a:cxn>
            </a:cxnLst>
            <a:rect l="0" t="0" r="r" b="b"/>
            <a:pathLst>
              <a:path w="337" h="48">
                <a:moveTo>
                  <a:pt x="0" y="32"/>
                </a:moveTo>
                <a:lnTo>
                  <a:pt x="0" y="48"/>
                </a:lnTo>
                <a:lnTo>
                  <a:pt x="337" y="16"/>
                </a:lnTo>
                <a:lnTo>
                  <a:pt x="337" y="0"/>
                </a:lnTo>
                <a:lnTo>
                  <a:pt x="0" y="3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6" name="Freeform 42"/>
          <p:cNvSpPr>
            <a:spLocks/>
          </p:cNvSpPr>
          <p:nvPr/>
        </p:nvSpPr>
        <p:spPr bwMode="auto">
          <a:xfrm>
            <a:off x="6392863" y="5808663"/>
            <a:ext cx="25400" cy="25400"/>
          </a:xfrm>
          <a:custGeom>
            <a:avLst/>
            <a:gdLst/>
            <a:ahLst/>
            <a:cxnLst>
              <a:cxn ang="0">
                <a:pos x="8" y="0"/>
              </a:cxn>
              <a:cxn ang="0">
                <a:pos x="0" y="0"/>
              </a:cxn>
              <a:cxn ang="0">
                <a:pos x="8" y="16"/>
              </a:cxn>
              <a:cxn ang="0">
                <a:pos x="16" y="16"/>
              </a:cxn>
              <a:cxn ang="0">
                <a:pos x="8" y="0"/>
              </a:cxn>
            </a:cxnLst>
            <a:rect l="0" t="0" r="r" b="b"/>
            <a:pathLst>
              <a:path w="16" h="16">
                <a:moveTo>
                  <a:pt x="8" y="0"/>
                </a:moveTo>
                <a:lnTo>
                  <a:pt x="0" y="0"/>
                </a:lnTo>
                <a:lnTo>
                  <a:pt x="8" y="16"/>
                </a:lnTo>
                <a:lnTo>
                  <a:pt x="16" y="16"/>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7" name="Freeform 43"/>
          <p:cNvSpPr>
            <a:spLocks/>
          </p:cNvSpPr>
          <p:nvPr/>
        </p:nvSpPr>
        <p:spPr bwMode="auto">
          <a:xfrm>
            <a:off x="6405563" y="3254375"/>
            <a:ext cx="952500" cy="2579688"/>
          </a:xfrm>
          <a:custGeom>
            <a:avLst/>
            <a:gdLst/>
            <a:ahLst/>
            <a:cxnLst>
              <a:cxn ang="0">
                <a:pos x="128" y="1505"/>
              </a:cxn>
              <a:cxn ang="0">
                <a:pos x="128" y="1513"/>
              </a:cxn>
              <a:cxn ang="0">
                <a:pos x="232" y="1401"/>
              </a:cxn>
              <a:cxn ang="0">
                <a:pos x="328" y="1281"/>
              </a:cxn>
              <a:cxn ang="0">
                <a:pos x="328" y="1281"/>
              </a:cxn>
              <a:cxn ang="0">
                <a:pos x="416" y="1161"/>
              </a:cxn>
              <a:cxn ang="0">
                <a:pos x="480" y="1033"/>
              </a:cxn>
              <a:cxn ang="0">
                <a:pos x="480" y="1033"/>
              </a:cxn>
              <a:cxn ang="0">
                <a:pos x="528" y="913"/>
              </a:cxn>
              <a:cxn ang="0">
                <a:pos x="568" y="785"/>
              </a:cxn>
              <a:cxn ang="0">
                <a:pos x="568" y="785"/>
              </a:cxn>
              <a:cxn ang="0">
                <a:pos x="584" y="664"/>
              </a:cxn>
              <a:cxn ang="0">
                <a:pos x="584" y="544"/>
              </a:cxn>
              <a:cxn ang="0">
                <a:pos x="584" y="544"/>
              </a:cxn>
              <a:cxn ang="0">
                <a:pos x="560" y="432"/>
              </a:cxn>
              <a:cxn ang="0">
                <a:pos x="528" y="320"/>
              </a:cxn>
              <a:cxn ang="0">
                <a:pos x="528" y="320"/>
              </a:cxn>
              <a:cxn ang="0">
                <a:pos x="472" y="208"/>
              </a:cxn>
              <a:cxn ang="0">
                <a:pos x="400" y="112"/>
              </a:cxn>
              <a:cxn ang="0">
                <a:pos x="408" y="112"/>
              </a:cxn>
              <a:cxn ang="0">
                <a:pos x="320" y="16"/>
              </a:cxn>
              <a:cxn ang="0">
                <a:pos x="328" y="8"/>
              </a:cxn>
              <a:cxn ang="0">
                <a:pos x="416" y="104"/>
              </a:cxn>
              <a:cxn ang="0">
                <a:pos x="488" y="200"/>
              </a:cxn>
              <a:cxn ang="0">
                <a:pos x="488" y="200"/>
              </a:cxn>
              <a:cxn ang="0">
                <a:pos x="544" y="312"/>
              </a:cxn>
              <a:cxn ang="0">
                <a:pos x="576" y="424"/>
              </a:cxn>
              <a:cxn ang="0">
                <a:pos x="576" y="424"/>
              </a:cxn>
              <a:cxn ang="0">
                <a:pos x="600" y="544"/>
              </a:cxn>
              <a:cxn ang="0">
                <a:pos x="600" y="664"/>
              </a:cxn>
              <a:cxn ang="0">
                <a:pos x="600" y="664"/>
              </a:cxn>
              <a:cxn ang="0">
                <a:pos x="584" y="785"/>
              </a:cxn>
              <a:cxn ang="0">
                <a:pos x="544" y="921"/>
              </a:cxn>
              <a:cxn ang="0">
                <a:pos x="544" y="921"/>
              </a:cxn>
              <a:cxn ang="0">
                <a:pos x="496" y="1041"/>
              </a:cxn>
              <a:cxn ang="0">
                <a:pos x="432" y="1169"/>
              </a:cxn>
              <a:cxn ang="0">
                <a:pos x="432" y="1169"/>
              </a:cxn>
              <a:cxn ang="0">
                <a:pos x="344" y="1289"/>
              </a:cxn>
              <a:cxn ang="0">
                <a:pos x="248" y="1409"/>
              </a:cxn>
              <a:cxn ang="0">
                <a:pos x="248" y="1409"/>
              </a:cxn>
              <a:cxn ang="0">
                <a:pos x="136" y="1521"/>
              </a:cxn>
              <a:cxn ang="0">
                <a:pos x="8" y="1625"/>
              </a:cxn>
            </a:cxnLst>
            <a:rect l="0" t="0" r="r" b="b"/>
            <a:pathLst>
              <a:path w="600" h="1625">
                <a:moveTo>
                  <a:pt x="0" y="1609"/>
                </a:moveTo>
                <a:lnTo>
                  <a:pt x="128" y="1505"/>
                </a:lnTo>
                <a:lnTo>
                  <a:pt x="128" y="1513"/>
                </a:lnTo>
                <a:lnTo>
                  <a:pt x="128" y="1513"/>
                </a:lnTo>
                <a:lnTo>
                  <a:pt x="240" y="1401"/>
                </a:lnTo>
                <a:lnTo>
                  <a:pt x="232" y="1401"/>
                </a:lnTo>
                <a:lnTo>
                  <a:pt x="232" y="1401"/>
                </a:lnTo>
                <a:lnTo>
                  <a:pt x="328" y="1281"/>
                </a:lnTo>
                <a:lnTo>
                  <a:pt x="328" y="1281"/>
                </a:lnTo>
                <a:lnTo>
                  <a:pt x="328" y="1281"/>
                </a:lnTo>
                <a:lnTo>
                  <a:pt x="416" y="1161"/>
                </a:lnTo>
                <a:lnTo>
                  <a:pt x="416" y="1161"/>
                </a:lnTo>
                <a:lnTo>
                  <a:pt x="416" y="1161"/>
                </a:lnTo>
                <a:lnTo>
                  <a:pt x="480" y="1033"/>
                </a:lnTo>
                <a:lnTo>
                  <a:pt x="480" y="1033"/>
                </a:lnTo>
                <a:lnTo>
                  <a:pt x="480" y="1033"/>
                </a:lnTo>
                <a:lnTo>
                  <a:pt x="528" y="913"/>
                </a:lnTo>
                <a:lnTo>
                  <a:pt x="528" y="913"/>
                </a:lnTo>
                <a:lnTo>
                  <a:pt x="528" y="913"/>
                </a:lnTo>
                <a:lnTo>
                  <a:pt x="568" y="785"/>
                </a:lnTo>
                <a:lnTo>
                  <a:pt x="568" y="785"/>
                </a:lnTo>
                <a:lnTo>
                  <a:pt x="568" y="785"/>
                </a:lnTo>
                <a:lnTo>
                  <a:pt x="584" y="664"/>
                </a:lnTo>
                <a:lnTo>
                  <a:pt x="584" y="664"/>
                </a:lnTo>
                <a:lnTo>
                  <a:pt x="584" y="664"/>
                </a:lnTo>
                <a:lnTo>
                  <a:pt x="584" y="544"/>
                </a:lnTo>
                <a:lnTo>
                  <a:pt x="584" y="544"/>
                </a:lnTo>
                <a:lnTo>
                  <a:pt x="584" y="544"/>
                </a:lnTo>
                <a:lnTo>
                  <a:pt x="560" y="424"/>
                </a:lnTo>
                <a:lnTo>
                  <a:pt x="560" y="432"/>
                </a:lnTo>
                <a:lnTo>
                  <a:pt x="560" y="432"/>
                </a:lnTo>
                <a:lnTo>
                  <a:pt x="528" y="320"/>
                </a:lnTo>
                <a:lnTo>
                  <a:pt x="528" y="320"/>
                </a:lnTo>
                <a:lnTo>
                  <a:pt x="528" y="320"/>
                </a:lnTo>
                <a:lnTo>
                  <a:pt x="472" y="208"/>
                </a:lnTo>
                <a:lnTo>
                  <a:pt x="472" y="208"/>
                </a:lnTo>
                <a:lnTo>
                  <a:pt x="472" y="208"/>
                </a:lnTo>
                <a:lnTo>
                  <a:pt x="400" y="112"/>
                </a:lnTo>
                <a:lnTo>
                  <a:pt x="408" y="112"/>
                </a:lnTo>
                <a:lnTo>
                  <a:pt x="408" y="112"/>
                </a:lnTo>
                <a:lnTo>
                  <a:pt x="320" y="16"/>
                </a:lnTo>
                <a:lnTo>
                  <a:pt x="320" y="16"/>
                </a:lnTo>
                <a:lnTo>
                  <a:pt x="328" y="0"/>
                </a:lnTo>
                <a:lnTo>
                  <a:pt x="328" y="8"/>
                </a:lnTo>
                <a:lnTo>
                  <a:pt x="416" y="104"/>
                </a:lnTo>
                <a:lnTo>
                  <a:pt x="416" y="104"/>
                </a:lnTo>
                <a:lnTo>
                  <a:pt x="416" y="104"/>
                </a:lnTo>
                <a:lnTo>
                  <a:pt x="488" y="200"/>
                </a:lnTo>
                <a:lnTo>
                  <a:pt x="488" y="200"/>
                </a:lnTo>
                <a:lnTo>
                  <a:pt x="488" y="200"/>
                </a:lnTo>
                <a:lnTo>
                  <a:pt x="544" y="312"/>
                </a:lnTo>
                <a:lnTo>
                  <a:pt x="544" y="312"/>
                </a:lnTo>
                <a:lnTo>
                  <a:pt x="544" y="312"/>
                </a:lnTo>
                <a:lnTo>
                  <a:pt x="576" y="424"/>
                </a:lnTo>
                <a:lnTo>
                  <a:pt x="576" y="424"/>
                </a:lnTo>
                <a:lnTo>
                  <a:pt x="576" y="424"/>
                </a:lnTo>
                <a:lnTo>
                  <a:pt x="600" y="544"/>
                </a:lnTo>
                <a:lnTo>
                  <a:pt x="600" y="544"/>
                </a:lnTo>
                <a:lnTo>
                  <a:pt x="600" y="544"/>
                </a:lnTo>
                <a:lnTo>
                  <a:pt x="600" y="664"/>
                </a:lnTo>
                <a:lnTo>
                  <a:pt x="600" y="664"/>
                </a:lnTo>
                <a:lnTo>
                  <a:pt x="600" y="664"/>
                </a:lnTo>
                <a:lnTo>
                  <a:pt x="584" y="785"/>
                </a:lnTo>
                <a:lnTo>
                  <a:pt x="584" y="785"/>
                </a:lnTo>
                <a:lnTo>
                  <a:pt x="584" y="793"/>
                </a:lnTo>
                <a:lnTo>
                  <a:pt x="544" y="921"/>
                </a:lnTo>
                <a:lnTo>
                  <a:pt x="544" y="921"/>
                </a:lnTo>
                <a:lnTo>
                  <a:pt x="544" y="921"/>
                </a:lnTo>
                <a:lnTo>
                  <a:pt x="496" y="1041"/>
                </a:lnTo>
                <a:lnTo>
                  <a:pt x="496" y="1041"/>
                </a:lnTo>
                <a:lnTo>
                  <a:pt x="496" y="1041"/>
                </a:lnTo>
                <a:lnTo>
                  <a:pt x="432" y="1169"/>
                </a:lnTo>
                <a:lnTo>
                  <a:pt x="432" y="1169"/>
                </a:lnTo>
                <a:lnTo>
                  <a:pt x="432" y="1169"/>
                </a:lnTo>
                <a:lnTo>
                  <a:pt x="344" y="1289"/>
                </a:lnTo>
                <a:lnTo>
                  <a:pt x="344" y="1289"/>
                </a:lnTo>
                <a:lnTo>
                  <a:pt x="344" y="1289"/>
                </a:lnTo>
                <a:lnTo>
                  <a:pt x="248" y="1409"/>
                </a:lnTo>
                <a:lnTo>
                  <a:pt x="248" y="1409"/>
                </a:lnTo>
                <a:lnTo>
                  <a:pt x="248" y="1409"/>
                </a:lnTo>
                <a:lnTo>
                  <a:pt x="136" y="1521"/>
                </a:lnTo>
                <a:lnTo>
                  <a:pt x="136" y="1521"/>
                </a:lnTo>
                <a:lnTo>
                  <a:pt x="136" y="1521"/>
                </a:lnTo>
                <a:lnTo>
                  <a:pt x="8" y="1625"/>
                </a:lnTo>
                <a:lnTo>
                  <a:pt x="0" y="1609"/>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8" name="Freeform 44"/>
          <p:cNvSpPr>
            <a:spLocks/>
          </p:cNvSpPr>
          <p:nvPr/>
        </p:nvSpPr>
        <p:spPr bwMode="auto">
          <a:xfrm>
            <a:off x="6748463" y="3114675"/>
            <a:ext cx="177800" cy="165100"/>
          </a:xfrm>
          <a:custGeom>
            <a:avLst/>
            <a:gdLst/>
            <a:ahLst/>
            <a:cxnLst>
              <a:cxn ang="0">
                <a:pos x="104" y="104"/>
              </a:cxn>
              <a:cxn ang="0">
                <a:pos x="0" y="16"/>
              </a:cxn>
              <a:cxn ang="0">
                <a:pos x="0" y="16"/>
              </a:cxn>
              <a:cxn ang="0">
                <a:pos x="8" y="0"/>
              </a:cxn>
              <a:cxn ang="0">
                <a:pos x="8" y="0"/>
              </a:cxn>
              <a:cxn ang="0">
                <a:pos x="112" y="88"/>
              </a:cxn>
              <a:cxn ang="0">
                <a:pos x="104" y="104"/>
              </a:cxn>
            </a:cxnLst>
            <a:rect l="0" t="0" r="r" b="b"/>
            <a:pathLst>
              <a:path w="112" h="104">
                <a:moveTo>
                  <a:pt x="104" y="104"/>
                </a:moveTo>
                <a:lnTo>
                  <a:pt x="0" y="16"/>
                </a:lnTo>
                <a:lnTo>
                  <a:pt x="0" y="16"/>
                </a:lnTo>
                <a:lnTo>
                  <a:pt x="8" y="0"/>
                </a:lnTo>
                <a:lnTo>
                  <a:pt x="8" y="0"/>
                </a:lnTo>
                <a:lnTo>
                  <a:pt x="112" y="88"/>
                </a:lnTo>
                <a:lnTo>
                  <a:pt x="104" y="104"/>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49" name="Freeform 45"/>
          <p:cNvSpPr>
            <a:spLocks/>
          </p:cNvSpPr>
          <p:nvPr/>
        </p:nvSpPr>
        <p:spPr bwMode="auto">
          <a:xfrm>
            <a:off x="6532563" y="2987675"/>
            <a:ext cx="25400" cy="25400"/>
          </a:xfrm>
          <a:custGeom>
            <a:avLst/>
            <a:gdLst/>
            <a:ahLst/>
            <a:cxnLst>
              <a:cxn ang="0">
                <a:pos x="8" y="16"/>
              </a:cxn>
              <a:cxn ang="0">
                <a:pos x="0" y="16"/>
              </a:cxn>
              <a:cxn ang="0">
                <a:pos x="8" y="0"/>
              </a:cxn>
              <a:cxn ang="0">
                <a:pos x="16" y="0"/>
              </a:cxn>
              <a:cxn ang="0">
                <a:pos x="8" y="16"/>
              </a:cxn>
            </a:cxnLst>
            <a:rect l="0" t="0" r="r" b="b"/>
            <a:pathLst>
              <a:path w="16" h="16">
                <a:moveTo>
                  <a:pt x="8" y="16"/>
                </a:moveTo>
                <a:lnTo>
                  <a:pt x="0" y="16"/>
                </a:lnTo>
                <a:lnTo>
                  <a:pt x="8" y="0"/>
                </a:lnTo>
                <a:lnTo>
                  <a:pt x="16" y="0"/>
                </a:lnTo>
                <a:lnTo>
                  <a:pt x="8"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0" name="Freeform 46"/>
          <p:cNvSpPr>
            <a:spLocks/>
          </p:cNvSpPr>
          <p:nvPr/>
        </p:nvSpPr>
        <p:spPr bwMode="auto">
          <a:xfrm>
            <a:off x="6545263" y="2987675"/>
            <a:ext cx="215900" cy="152400"/>
          </a:xfrm>
          <a:custGeom>
            <a:avLst/>
            <a:gdLst/>
            <a:ahLst/>
            <a:cxnLst>
              <a:cxn ang="0">
                <a:pos x="128" y="96"/>
              </a:cxn>
              <a:cxn ang="0">
                <a:pos x="136" y="80"/>
              </a:cxn>
              <a:cxn ang="0">
                <a:pos x="8" y="0"/>
              </a:cxn>
              <a:cxn ang="0">
                <a:pos x="0" y="16"/>
              </a:cxn>
              <a:cxn ang="0">
                <a:pos x="128" y="96"/>
              </a:cxn>
            </a:cxnLst>
            <a:rect l="0" t="0" r="r" b="b"/>
            <a:pathLst>
              <a:path w="136" h="96">
                <a:moveTo>
                  <a:pt x="128" y="96"/>
                </a:moveTo>
                <a:lnTo>
                  <a:pt x="136" y="80"/>
                </a:lnTo>
                <a:lnTo>
                  <a:pt x="8" y="0"/>
                </a:lnTo>
                <a:lnTo>
                  <a:pt x="0" y="16"/>
                </a:lnTo>
                <a:lnTo>
                  <a:pt x="128" y="9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1" name="Freeform 47"/>
          <p:cNvSpPr>
            <a:spLocks/>
          </p:cNvSpPr>
          <p:nvPr/>
        </p:nvSpPr>
        <p:spPr bwMode="auto">
          <a:xfrm>
            <a:off x="6545263" y="2987675"/>
            <a:ext cx="25400" cy="25400"/>
          </a:xfrm>
          <a:custGeom>
            <a:avLst/>
            <a:gdLst/>
            <a:ahLst/>
            <a:cxnLst>
              <a:cxn ang="0">
                <a:pos x="8" y="16"/>
              </a:cxn>
              <a:cxn ang="0">
                <a:pos x="16" y="16"/>
              </a:cxn>
              <a:cxn ang="0">
                <a:pos x="8" y="0"/>
              </a:cxn>
              <a:cxn ang="0">
                <a:pos x="0" y="0"/>
              </a:cxn>
              <a:cxn ang="0">
                <a:pos x="8" y="16"/>
              </a:cxn>
            </a:cxnLst>
            <a:rect l="0" t="0" r="r" b="b"/>
            <a:pathLst>
              <a:path w="16" h="16">
                <a:moveTo>
                  <a:pt x="8" y="16"/>
                </a:moveTo>
                <a:lnTo>
                  <a:pt x="16" y="16"/>
                </a:lnTo>
                <a:lnTo>
                  <a:pt x="8" y="0"/>
                </a:lnTo>
                <a:lnTo>
                  <a:pt x="0" y="0"/>
                </a:lnTo>
                <a:lnTo>
                  <a:pt x="8"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2" name="Freeform 48"/>
          <p:cNvSpPr>
            <a:spLocks/>
          </p:cNvSpPr>
          <p:nvPr/>
        </p:nvSpPr>
        <p:spPr bwMode="auto">
          <a:xfrm>
            <a:off x="4422775" y="2987675"/>
            <a:ext cx="2135188" cy="1155700"/>
          </a:xfrm>
          <a:custGeom>
            <a:avLst/>
            <a:gdLst/>
            <a:ahLst/>
            <a:cxnLst>
              <a:cxn ang="0">
                <a:pos x="1345" y="16"/>
              </a:cxn>
              <a:cxn ang="0">
                <a:pos x="912" y="184"/>
              </a:cxn>
              <a:cxn ang="0">
                <a:pos x="912" y="184"/>
              </a:cxn>
              <a:cxn ang="0">
                <a:pos x="912" y="184"/>
              </a:cxn>
              <a:cxn ang="0">
                <a:pos x="688" y="288"/>
              </a:cxn>
              <a:cxn ang="0">
                <a:pos x="688" y="288"/>
              </a:cxn>
              <a:cxn ang="0">
                <a:pos x="688" y="288"/>
              </a:cxn>
              <a:cxn ang="0">
                <a:pos x="456" y="408"/>
              </a:cxn>
              <a:cxn ang="0">
                <a:pos x="456" y="408"/>
              </a:cxn>
              <a:cxn ang="0">
                <a:pos x="456" y="408"/>
              </a:cxn>
              <a:cxn ang="0">
                <a:pos x="232" y="552"/>
              </a:cxn>
              <a:cxn ang="0">
                <a:pos x="232" y="552"/>
              </a:cxn>
              <a:cxn ang="0">
                <a:pos x="232" y="552"/>
              </a:cxn>
              <a:cxn ang="0">
                <a:pos x="8" y="728"/>
              </a:cxn>
              <a:cxn ang="0">
                <a:pos x="8" y="728"/>
              </a:cxn>
              <a:cxn ang="0">
                <a:pos x="0" y="720"/>
              </a:cxn>
              <a:cxn ang="0">
                <a:pos x="0" y="712"/>
              </a:cxn>
              <a:cxn ang="0">
                <a:pos x="224" y="536"/>
              </a:cxn>
              <a:cxn ang="0">
                <a:pos x="224" y="536"/>
              </a:cxn>
              <a:cxn ang="0">
                <a:pos x="224" y="536"/>
              </a:cxn>
              <a:cxn ang="0">
                <a:pos x="448" y="392"/>
              </a:cxn>
              <a:cxn ang="0">
                <a:pos x="448" y="392"/>
              </a:cxn>
              <a:cxn ang="0">
                <a:pos x="448" y="392"/>
              </a:cxn>
              <a:cxn ang="0">
                <a:pos x="680" y="272"/>
              </a:cxn>
              <a:cxn ang="0">
                <a:pos x="680" y="272"/>
              </a:cxn>
              <a:cxn ang="0">
                <a:pos x="680" y="272"/>
              </a:cxn>
              <a:cxn ang="0">
                <a:pos x="904" y="168"/>
              </a:cxn>
              <a:cxn ang="0">
                <a:pos x="904" y="168"/>
              </a:cxn>
              <a:cxn ang="0">
                <a:pos x="904" y="168"/>
              </a:cxn>
              <a:cxn ang="0">
                <a:pos x="1337" y="0"/>
              </a:cxn>
              <a:cxn ang="0">
                <a:pos x="1345" y="16"/>
              </a:cxn>
            </a:cxnLst>
            <a:rect l="0" t="0" r="r" b="b"/>
            <a:pathLst>
              <a:path w="1345" h="728">
                <a:moveTo>
                  <a:pt x="1345" y="16"/>
                </a:moveTo>
                <a:lnTo>
                  <a:pt x="912" y="184"/>
                </a:lnTo>
                <a:lnTo>
                  <a:pt x="912" y="184"/>
                </a:lnTo>
                <a:lnTo>
                  <a:pt x="912" y="184"/>
                </a:lnTo>
                <a:lnTo>
                  <a:pt x="688" y="288"/>
                </a:lnTo>
                <a:lnTo>
                  <a:pt x="688" y="288"/>
                </a:lnTo>
                <a:lnTo>
                  <a:pt x="688" y="288"/>
                </a:lnTo>
                <a:lnTo>
                  <a:pt x="456" y="408"/>
                </a:lnTo>
                <a:lnTo>
                  <a:pt x="456" y="408"/>
                </a:lnTo>
                <a:lnTo>
                  <a:pt x="456" y="408"/>
                </a:lnTo>
                <a:lnTo>
                  <a:pt x="232" y="552"/>
                </a:lnTo>
                <a:lnTo>
                  <a:pt x="232" y="552"/>
                </a:lnTo>
                <a:lnTo>
                  <a:pt x="232" y="552"/>
                </a:lnTo>
                <a:lnTo>
                  <a:pt x="8" y="728"/>
                </a:lnTo>
                <a:lnTo>
                  <a:pt x="8" y="728"/>
                </a:lnTo>
                <a:lnTo>
                  <a:pt x="0" y="720"/>
                </a:lnTo>
                <a:lnTo>
                  <a:pt x="0" y="712"/>
                </a:lnTo>
                <a:lnTo>
                  <a:pt x="224" y="536"/>
                </a:lnTo>
                <a:lnTo>
                  <a:pt x="224" y="536"/>
                </a:lnTo>
                <a:lnTo>
                  <a:pt x="224" y="536"/>
                </a:lnTo>
                <a:lnTo>
                  <a:pt x="448" y="392"/>
                </a:lnTo>
                <a:lnTo>
                  <a:pt x="448" y="392"/>
                </a:lnTo>
                <a:lnTo>
                  <a:pt x="448" y="392"/>
                </a:lnTo>
                <a:lnTo>
                  <a:pt x="680" y="272"/>
                </a:lnTo>
                <a:lnTo>
                  <a:pt x="680" y="272"/>
                </a:lnTo>
                <a:lnTo>
                  <a:pt x="680" y="272"/>
                </a:lnTo>
                <a:lnTo>
                  <a:pt x="904" y="168"/>
                </a:lnTo>
                <a:lnTo>
                  <a:pt x="904" y="168"/>
                </a:lnTo>
                <a:lnTo>
                  <a:pt x="904" y="168"/>
                </a:lnTo>
                <a:lnTo>
                  <a:pt x="1337" y="0"/>
                </a:lnTo>
                <a:lnTo>
                  <a:pt x="1345"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3" name="Freeform 49"/>
          <p:cNvSpPr>
            <a:spLocks/>
          </p:cNvSpPr>
          <p:nvPr/>
        </p:nvSpPr>
        <p:spPr bwMode="auto">
          <a:xfrm>
            <a:off x="4079875" y="4130675"/>
            <a:ext cx="355600" cy="330200"/>
          </a:xfrm>
          <a:custGeom>
            <a:avLst/>
            <a:gdLst/>
            <a:ahLst/>
            <a:cxnLst>
              <a:cxn ang="0">
                <a:pos x="224" y="8"/>
              </a:cxn>
              <a:cxn ang="0">
                <a:pos x="16" y="208"/>
              </a:cxn>
              <a:cxn ang="0">
                <a:pos x="16" y="208"/>
              </a:cxn>
              <a:cxn ang="0">
                <a:pos x="0" y="200"/>
              </a:cxn>
              <a:cxn ang="0">
                <a:pos x="8" y="200"/>
              </a:cxn>
              <a:cxn ang="0">
                <a:pos x="216" y="0"/>
              </a:cxn>
              <a:cxn ang="0">
                <a:pos x="224" y="8"/>
              </a:cxn>
            </a:cxnLst>
            <a:rect l="0" t="0" r="r" b="b"/>
            <a:pathLst>
              <a:path w="224" h="208">
                <a:moveTo>
                  <a:pt x="224" y="8"/>
                </a:moveTo>
                <a:lnTo>
                  <a:pt x="16" y="208"/>
                </a:lnTo>
                <a:lnTo>
                  <a:pt x="16" y="208"/>
                </a:lnTo>
                <a:lnTo>
                  <a:pt x="0" y="200"/>
                </a:lnTo>
                <a:lnTo>
                  <a:pt x="8" y="200"/>
                </a:lnTo>
                <a:lnTo>
                  <a:pt x="216" y="0"/>
                </a:lnTo>
                <a:lnTo>
                  <a:pt x="224"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4" name="Freeform 50"/>
          <p:cNvSpPr>
            <a:spLocks/>
          </p:cNvSpPr>
          <p:nvPr/>
        </p:nvSpPr>
        <p:spPr bwMode="auto">
          <a:xfrm>
            <a:off x="3786188" y="4830763"/>
            <a:ext cx="25400" cy="25400"/>
          </a:xfrm>
          <a:custGeom>
            <a:avLst/>
            <a:gdLst/>
            <a:ahLst/>
            <a:cxnLst>
              <a:cxn ang="0">
                <a:pos x="16" y="8"/>
              </a:cxn>
              <a:cxn ang="0">
                <a:pos x="16" y="16"/>
              </a:cxn>
              <a:cxn ang="0">
                <a:pos x="0" y="8"/>
              </a:cxn>
              <a:cxn ang="0">
                <a:pos x="0" y="0"/>
              </a:cxn>
              <a:cxn ang="0">
                <a:pos x="16" y="8"/>
              </a:cxn>
            </a:cxnLst>
            <a:rect l="0" t="0" r="r" b="b"/>
            <a:pathLst>
              <a:path w="16" h="16">
                <a:moveTo>
                  <a:pt x="16" y="8"/>
                </a:moveTo>
                <a:lnTo>
                  <a:pt x="16" y="16"/>
                </a:lnTo>
                <a:lnTo>
                  <a:pt x="0" y="8"/>
                </a:lnTo>
                <a:lnTo>
                  <a:pt x="0" y="0"/>
                </a:lnTo>
                <a:lnTo>
                  <a:pt x="1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5" name="Freeform 51"/>
          <p:cNvSpPr>
            <a:spLocks/>
          </p:cNvSpPr>
          <p:nvPr/>
        </p:nvSpPr>
        <p:spPr bwMode="auto">
          <a:xfrm>
            <a:off x="3786188" y="4448175"/>
            <a:ext cx="319087" cy="395288"/>
          </a:xfrm>
          <a:custGeom>
            <a:avLst/>
            <a:gdLst/>
            <a:ahLst/>
            <a:cxnLst>
              <a:cxn ang="0">
                <a:pos x="201" y="8"/>
              </a:cxn>
              <a:cxn ang="0">
                <a:pos x="185" y="0"/>
              </a:cxn>
              <a:cxn ang="0">
                <a:pos x="0" y="241"/>
              </a:cxn>
              <a:cxn ang="0">
                <a:pos x="16" y="249"/>
              </a:cxn>
              <a:cxn ang="0">
                <a:pos x="201" y="8"/>
              </a:cxn>
            </a:cxnLst>
            <a:rect l="0" t="0" r="r" b="b"/>
            <a:pathLst>
              <a:path w="201" h="249">
                <a:moveTo>
                  <a:pt x="201" y="8"/>
                </a:moveTo>
                <a:lnTo>
                  <a:pt x="185" y="0"/>
                </a:lnTo>
                <a:lnTo>
                  <a:pt x="0" y="241"/>
                </a:lnTo>
                <a:lnTo>
                  <a:pt x="16" y="249"/>
                </a:lnTo>
                <a:lnTo>
                  <a:pt x="201"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6" name="Rectangle 52"/>
          <p:cNvSpPr>
            <a:spLocks noChangeArrowheads="1"/>
          </p:cNvSpPr>
          <p:nvPr/>
        </p:nvSpPr>
        <p:spPr bwMode="auto">
          <a:xfrm>
            <a:off x="3786188" y="4830763"/>
            <a:ext cx="25400" cy="127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57" name="Freeform 53"/>
          <p:cNvSpPr>
            <a:spLocks/>
          </p:cNvSpPr>
          <p:nvPr/>
        </p:nvSpPr>
        <p:spPr bwMode="auto">
          <a:xfrm>
            <a:off x="3773488" y="2974975"/>
            <a:ext cx="534987" cy="1855788"/>
          </a:xfrm>
          <a:custGeom>
            <a:avLst/>
            <a:gdLst/>
            <a:ahLst/>
            <a:cxnLst>
              <a:cxn ang="0">
                <a:pos x="8" y="1169"/>
              </a:cxn>
              <a:cxn ang="0">
                <a:pos x="0" y="977"/>
              </a:cxn>
              <a:cxn ang="0">
                <a:pos x="0" y="977"/>
              </a:cxn>
              <a:cxn ang="0">
                <a:pos x="0" y="977"/>
              </a:cxn>
              <a:cxn ang="0">
                <a:pos x="24" y="776"/>
              </a:cxn>
              <a:cxn ang="0">
                <a:pos x="24" y="776"/>
              </a:cxn>
              <a:cxn ang="0">
                <a:pos x="24" y="776"/>
              </a:cxn>
              <a:cxn ang="0">
                <a:pos x="64" y="568"/>
              </a:cxn>
              <a:cxn ang="0">
                <a:pos x="64" y="568"/>
              </a:cxn>
              <a:cxn ang="0">
                <a:pos x="64" y="568"/>
              </a:cxn>
              <a:cxn ang="0">
                <a:pos x="137" y="368"/>
              </a:cxn>
              <a:cxn ang="0">
                <a:pos x="137" y="368"/>
              </a:cxn>
              <a:cxn ang="0">
                <a:pos x="137" y="368"/>
              </a:cxn>
              <a:cxn ang="0">
                <a:pos x="217" y="176"/>
              </a:cxn>
              <a:cxn ang="0">
                <a:pos x="217" y="176"/>
              </a:cxn>
              <a:cxn ang="0">
                <a:pos x="217" y="176"/>
              </a:cxn>
              <a:cxn ang="0">
                <a:pos x="321" y="0"/>
              </a:cxn>
              <a:cxn ang="0">
                <a:pos x="321" y="0"/>
              </a:cxn>
              <a:cxn ang="0">
                <a:pos x="337" y="8"/>
              </a:cxn>
              <a:cxn ang="0">
                <a:pos x="337" y="8"/>
              </a:cxn>
              <a:cxn ang="0">
                <a:pos x="233" y="184"/>
              </a:cxn>
              <a:cxn ang="0">
                <a:pos x="233" y="184"/>
              </a:cxn>
              <a:cxn ang="0">
                <a:pos x="233" y="184"/>
              </a:cxn>
              <a:cxn ang="0">
                <a:pos x="153" y="376"/>
              </a:cxn>
              <a:cxn ang="0">
                <a:pos x="153" y="376"/>
              </a:cxn>
              <a:cxn ang="0">
                <a:pos x="153" y="376"/>
              </a:cxn>
              <a:cxn ang="0">
                <a:pos x="81" y="576"/>
              </a:cxn>
              <a:cxn ang="0">
                <a:pos x="81" y="576"/>
              </a:cxn>
              <a:cxn ang="0">
                <a:pos x="81" y="568"/>
              </a:cxn>
              <a:cxn ang="0">
                <a:pos x="40" y="776"/>
              </a:cxn>
              <a:cxn ang="0">
                <a:pos x="40" y="776"/>
              </a:cxn>
              <a:cxn ang="0">
                <a:pos x="40" y="776"/>
              </a:cxn>
              <a:cxn ang="0">
                <a:pos x="16" y="977"/>
              </a:cxn>
              <a:cxn ang="0">
                <a:pos x="16" y="977"/>
              </a:cxn>
              <a:cxn ang="0">
                <a:pos x="16" y="977"/>
              </a:cxn>
              <a:cxn ang="0">
                <a:pos x="24" y="1169"/>
              </a:cxn>
              <a:cxn ang="0">
                <a:pos x="8" y="1169"/>
              </a:cxn>
            </a:cxnLst>
            <a:rect l="0" t="0" r="r" b="b"/>
            <a:pathLst>
              <a:path w="337" h="1169">
                <a:moveTo>
                  <a:pt x="8" y="1169"/>
                </a:moveTo>
                <a:lnTo>
                  <a:pt x="0" y="977"/>
                </a:lnTo>
                <a:lnTo>
                  <a:pt x="0" y="977"/>
                </a:lnTo>
                <a:lnTo>
                  <a:pt x="0" y="977"/>
                </a:lnTo>
                <a:lnTo>
                  <a:pt x="24" y="776"/>
                </a:lnTo>
                <a:lnTo>
                  <a:pt x="24" y="776"/>
                </a:lnTo>
                <a:lnTo>
                  <a:pt x="24" y="776"/>
                </a:lnTo>
                <a:lnTo>
                  <a:pt x="64" y="568"/>
                </a:lnTo>
                <a:lnTo>
                  <a:pt x="64" y="568"/>
                </a:lnTo>
                <a:lnTo>
                  <a:pt x="64" y="568"/>
                </a:lnTo>
                <a:lnTo>
                  <a:pt x="137" y="368"/>
                </a:lnTo>
                <a:lnTo>
                  <a:pt x="137" y="368"/>
                </a:lnTo>
                <a:lnTo>
                  <a:pt x="137" y="368"/>
                </a:lnTo>
                <a:lnTo>
                  <a:pt x="217" y="176"/>
                </a:lnTo>
                <a:lnTo>
                  <a:pt x="217" y="176"/>
                </a:lnTo>
                <a:lnTo>
                  <a:pt x="217" y="176"/>
                </a:lnTo>
                <a:lnTo>
                  <a:pt x="321" y="0"/>
                </a:lnTo>
                <a:lnTo>
                  <a:pt x="321" y="0"/>
                </a:lnTo>
                <a:lnTo>
                  <a:pt x="337" y="8"/>
                </a:lnTo>
                <a:lnTo>
                  <a:pt x="337" y="8"/>
                </a:lnTo>
                <a:lnTo>
                  <a:pt x="233" y="184"/>
                </a:lnTo>
                <a:lnTo>
                  <a:pt x="233" y="184"/>
                </a:lnTo>
                <a:lnTo>
                  <a:pt x="233" y="184"/>
                </a:lnTo>
                <a:lnTo>
                  <a:pt x="153" y="376"/>
                </a:lnTo>
                <a:lnTo>
                  <a:pt x="153" y="376"/>
                </a:lnTo>
                <a:lnTo>
                  <a:pt x="153" y="376"/>
                </a:lnTo>
                <a:lnTo>
                  <a:pt x="81" y="576"/>
                </a:lnTo>
                <a:lnTo>
                  <a:pt x="81" y="576"/>
                </a:lnTo>
                <a:lnTo>
                  <a:pt x="81" y="568"/>
                </a:lnTo>
                <a:lnTo>
                  <a:pt x="40" y="776"/>
                </a:lnTo>
                <a:lnTo>
                  <a:pt x="40" y="776"/>
                </a:lnTo>
                <a:lnTo>
                  <a:pt x="40" y="776"/>
                </a:lnTo>
                <a:lnTo>
                  <a:pt x="16" y="977"/>
                </a:lnTo>
                <a:lnTo>
                  <a:pt x="16" y="977"/>
                </a:lnTo>
                <a:lnTo>
                  <a:pt x="16" y="977"/>
                </a:lnTo>
                <a:lnTo>
                  <a:pt x="24" y="1169"/>
                </a:lnTo>
                <a:lnTo>
                  <a:pt x="8" y="1169"/>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8" name="Freeform 54"/>
          <p:cNvSpPr>
            <a:spLocks/>
          </p:cNvSpPr>
          <p:nvPr/>
        </p:nvSpPr>
        <p:spPr bwMode="auto">
          <a:xfrm>
            <a:off x="4283075" y="2719388"/>
            <a:ext cx="203200" cy="268287"/>
          </a:xfrm>
          <a:custGeom>
            <a:avLst/>
            <a:gdLst/>
            <a:ahLst/>
            <a:cxnLst>
              <a:cxn ang="0">
                <a:pos x="0" y="161"/>
              </a:cxn>
              <a:cxn ang="0">
                <a:pos x="112" y="0"/>
              </a:cxn>
              <a:cxn ang="0">
                <a:pos x="120" y="0"/>
              </a:cxn>
              <a:cxn ang="0">
                <a:pos x="128" y="8"/>
              </a:cxn>
              <a:cxn ang="0">
                <a:pos x="128" y="8"/>
              </a:cxn>
              <a:cxn ang="0">
                <a:pos x="16" y="169"/>
              </a:cxn>
              <a:cxn ang="0">
                <a:pos x="0" y="161"/>
              </a:cxn>
            </a:cxnLst>
            <a:rect l="0" t="0" r="r" b="b"/>
            <a:pathLst>
              <a:path w="128" h="169">
                <a:moveTo>
                  <a:pt x="0" y="161"/>
                </a:moveTo>
                <a:lnTo>
                  <a:pt x="112" y="0"/>
                </a:lnTo>
                <a:lnTo>
                  <a:pt x="120" y="0"/>
                </a:lnTo>
                <a:lnTo>
                  <a:pt x="128" y="8"/>
                </a:lnTo>
                <a:lnTo>
                  <a:pt x="128" y="8"/>
                </a:lnTo>
                <a:lnTo>
                  <a:pt x="16" y="169"/>
                </a:lnTo>
                <a:lnTo>
                  <a:pt x="0" y="161"/>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59" name="Freeform 55"/>
          <p:cNvSpPr>
            <a:spLocks/>
          </p:cNvSpPr>
          <p:nvPr/>
        </p:nvSpPr>
        <p:spPr bwMode="auto">
          <a:xfrm>
            <a:off x="4664075" y="2503488"/>
            <a:ext cx="12700" cy="12700"/>
          </a:xfrm>
          <a:custGeom>
            <a:avLst/>
            <a:gdLst/>
            <a:ahLst/>
            <a:cxnLst>
              <a:cxn ang="0">
                <a:pos x="0" y="0"/>
              </a:cxn>
              <a:cxn ang="0">
                <a:pos x="0" y="0"/>
              </a:cxn>
              <a:cxn ang="0">
                <a:pos x="8" y="8"/>
              </a:cxn>
              <a:cxn ang="0">
                <a:pos x="8" y="8"/>
              </a:cxn>
              <a:cxn ang="0">
                <a:pos x="0" y="0"/>
              </a:cxn>
            </a:cxnLst>
            <a:rect l="0" t="0" r="r" b="b"/>
            <a:pathLst>
              <a:path w="8" h="8">
                <a:moveTo>
                  <a:pt x="0" y="0"/>
                </a:moveTo>
                <a:lnTo>
                  <a:pt x="0" y="0"/>
                </a:lnTo>
                <a:lnTo>
                  <a:pt x="8" y="8"/>
                </a:lnTo>
                <a:lnTo>
                  <a:pt x="8"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0" name="Freeform 56"/>
          <p:cNvSpPr>
            <a:spLocks/>
          </p:cNvSpPr>
          <p:nvPr/>
        </p:nvSpPr>
        <p:spPr bwMode="auto">
          <a:xfrm>
            <a:off x="4473575" y="2503488"/>
            <a:ext cx="203200" cy="228600"/>
          </a:xfrm>
          <a:custGeom>
            <a:avLst/>
            <a:gdLst/>
            <a:ahLst/>
            <a:cxnLst>
              <a:cxn ang="0">
                <a:pos x="0" y="136"/>
              </a:cxn>
              <a:cxn ang="0">
                <a:pos x="8" y="144"/>
              </a:cxn>
              <a:cxn ang="0">
                <a:pos x="128" y="8"/>
              </a:cxn>
              <a:cxn ang="0">
                <a:pos x="120" y="0"/>
              </a:cxn>
              <a:cxn ang="0">
                <a:pos x="0" y="136"/>
              </a:cxn>
            </a:cxnLst>
            <a:rect l="0" t="0" r="r" b="b"/>
            <a:pathLst>
              <a:path w="128" h="144">
                <a:moveTo>
                  <a:pt x="0" y="136"/>
                </a:moveTo>
                <a:lnTo>
                  <a:pt x="8" y="144"/>
                </a:lnTo>
                <a:lnTo>
                  <a:pt x="128" y="8"/>
                </a:lnTo>
                <a:lnTo>
                  <a:pt x="120" y="0"/>
                </a:lnTo>
                <a:lnTo>
                  <a:pt x="0" y="13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1" name="Rectangle 57"/>
          <p:cNvSpPr>
            <a:spLocks noChangeArrowheads="1"/>
          </p:cNvSpPr>
          <p:nvPr/>
        </p:nvSpPr>
        <p:spPr bwMode="auto">
          <a:xfrm>
            <a:off x="1422400" y="3775075"/>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62" name="Freeform 58"/>
          <p:cNvSpPr>
            <a:spLocks/>
          </p:cNvSpPr>
          <p:nvPr/>
        </p:nvSpPr>
        <p:spPr bwMode="auto">
          <a:xfrm>
            <a:off x="1435100" y="3775075"/>
            <a:ext cx="1893888" cy="622300"/>
          </a:xfrm>
          <a:custGeom>
            <a:avLst/>
            <a:gdLst/>
            <a:ahLst/>
            <a:cxnLst>
              <a:cxn ang="0">
                <a:pos x="0" y="0"/>
              </a:cxn>
              <a:cxn ang="0">
                <a:pos x="216" y="16"/>
              </a:cxn>
              <a:cxn ang="0">
                <a:pos x="216" y="16"/>
              </a:cxn>
              <a:cxn ang="0">
                <a:pos x="216" y="16"/>
              </a:cxn>
              <a:cxn ang="0">
                <a:pos x="433" y="56"/>
              </a:cxn>
              <a:cxn ang="0">
                <a:pos x="433" y="56"/>
              </a:cxn>
              <a:cxn ang="0">
                <a:pos x="433" y="56"/>
              </a:cxn>
              <a:cxn ang="0">
                <a:pos x="641" y="104"/>
              </a:cxn>
              <a:cxn ang="0">
                <a:pos x="649" y="104"/>
              </a:cxn>
              <a:cxn ang="0">
                <a:pos x="649" y="104"/>
              </a:cxn>
              <a:cxn ang="0">
                <a:pos x="841" y="176"/>
              </a:cxn>
              <a:cxn ang="0">
                <a:pos x="841" y="176"/>
              </a:cxn>
              <a:cxn ang="0">
                <a:pos x="841" y="176"/>
              </a:cxn>
              <a:cxn ang="0">
                <a:pos x="1025" y="264"/>
              </a:cxn>
              <a:cxn ang="0">
                <a:pos x="1025" y="264"/>
              </a:cxn>
              <a:cxn ang="0">
                <a:pos x="1025" y="264"/>
              </a:cxn>
              <a:cxn ang="0">
                <a:pos x="1193" y="376"/>
              </a:cxn>
              <a:cxn ang="0">
                <a:pos x="1193" y="376"/>
              </a:cxn>
              <a:cxn ang="0">
                <a:pos x="1185" y="392"/>
              </a:cxn>
              <a:cxn ang="0">
                <a:pos x="1185" y="392"/>
              </a:cxn>
              <a:cxn ang="0">
                <a:pos x="1017" y="280"/>
              </a:cxn>
              <a:cxn ang="0">
                <a:pos x="1017" y="280"/>
              </a:cxn>
              <a:cxn ang="0">
                <a:pos x="1017" y="280"/>
              </a:cxn>
              <a:cxn ang="0">
                <a:pos x="833" y="192"/>
              </a:cxn>
              <a:cxn ang="0">
                <a:pos x="833" y="192"/>
              </a:cxn>
              <a:cxn ang="0">
                <a:pos x="833" y="192"/>
              </a:cxn>
              <a:cxn ang="0">
                <a:pos x="641" y="120"/>
              </a:cxn>
              <a:cxn ang="0">
                <a:pos x="641" y="120"/>
              </a:cxn>
              <a:cxn ang="0">
                <a:pos x="641" y="120"/>
              </a:cxn>
              <a:cxn ang="0">
                <a:pos x="433" y="72"/>
              </a:cxn>
              <a:cxn ang="0">
                <a:pos x="433" y="72"/>
              </a:cxn>
              <a:cxn ang="0">
                <a:pos x="433" y="72"/>
              </a:cxn>
              <a:cxn ang="0">
                <a:pos x="216" y="32"/>
              </a:cxn>
              <a:cxn ang="0">
                <a:pos x="216" y="32"/>
              </a:cxn>
              <a:cxn ang="0">
                <a:pos x="216" y="32"/>
              </a:cxn>
              <a:cxn ang="0">
                <a:pos x="0" y="16"/>
              </a:cxn>
              <a:cxn ang="0">
                <a:pos x="0" y="0"/>
              </a:cxn>
            </a:cxnLst>
            <a:rect l="0" t="0" r="r" b="b"/>
            <a:pathLst>
              <a:path w="1193" h="392">
                <a:moveTo>
                  <a:pt x="0" y="0"/>
                </a:moveTo>
                <a:lnTo>
                  <a:pt x="216" y="16"/>
                </a:lnTo>
                <a:lnTo>
                  <a:pt x="216" y="16"/>
                </a:lnTo>
                <a:lnTo>
                  <a:pt x="216" y="16"/>
                </a:lnTo>
                <a:lnTo>
                  <a:pt x="433" y="56"/>
                </a:lnTo>
                <a:lnTo>
                  <a:pt x="433" y="56"/>
                </a:lnTo>
                <a:lnTo>
                  <a:pt x="433" y="56"/>
                </a:lnTo>
                <a:lnTo>
                  <a:pt x="641" y="104"/>
                </a:lnTo>
                <a:lnTo>
                  <a:pt x="649" y="104"/>
                </a:lnTo>
                <a:lnTo>
                  <a:pt x="649" y="104"/>
                </a:lnTo>
                <a:lnTo>
                  <a:pt x="841" y="176"/>
                </a:lnTo>
                <a:lnTo>
                  <a:pt x="841" y="176"/>
                </a:lnTo>
                <a:lnTo>
                  <a:pt x="841" y="176"/>
                </a:lnTo>
                <a:lnTo>
                  <a:pt x="1025" y="264"/>
                </a:lnTo>
                <a:lnTo>
                  <a:pt x="1025" y="264"/>
                </a:lnTo>
                <a:lnTo>
                  <a:pt x="1025" y="264"/>
                </a:lnTo>
                <a:lnTo>
                  <a:pt x="1193" y="376"/>
                </a:lnTo>
                <a:lnTo>
                  <a:pt x="1193" y="376"/>
                </a:lnTo>
                <a:lnTo>
                  <a:pt x="1185" y="392"/>
                </a:lnTo>
                <a:lnTo>
                  <a:pt x="1185" y="392"/>
                </a:lnTo>
                <a:lnTo>
                  <a:pt x="1017" y="280"/>
                </a:lnTo>
                <a:lnTo>
                  <a:pt x="1017" y="280"/>
                </a:lnTo>
                <a:lnTo>
                  <a:pt x="1017" y="280"/>
                </a:lnTo>
                <a:lnTo>
                  <a:pt x="833" y="192"/>
                </a:lnTo>
                <a:lnTo>
                  <a:pt x="833" y="192"/>
                </a:lnTo>
                <a:lnTo>
                  <a:pt x="833" y="192"/>
                </a:lnTo>
                <a:lnTo>
                  <a:pt x="641" y="120"/>
                </a:lnTo>
                <a:lnTo>
                  <a:pt x="641" y="120"/>
                </a:lnTo>
                <a:lnTo>
                  <a:pt x="641" y="120"/>
                </a:lnTo>
                <a:lnTo>
                  <a:pt x="433" y="72"/>
                </a:lnTo>
                <a:lnTo>
                  <a:pt x="433" y="72"/>
                </a:lnTo>
                <a:lnTo>
                  <a:pt x="433" y="72"/>
                </a:lnTo>
                <a:lnTo>
                  <a:pt x="216" y="32"/>
                </a:lnTo>
                <a:lnTo>
                  <a:pt x="216" y="32"/>
                </a:lnTo>
                <a:lnTo>
                  <a:pt x="216" y="32"/>
                </a:lnTo>
                <a:lnTo>
                  <a:pt x="0" y="16"/>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3" name="Freeform 59"/>
          <p:cNvSpPr>
            <a:spLocks/>
          </p:cNvSpPr>
          <p:nvPr/>
        </p:nvSpPr>
        <p:spPr bwMode="auto">
          <a:xfrm>
            <a:off x="3316288" y="4371975"/>
            <a:ext cx="266700" cy="230188"/>
          </a:xfrm>
          <a:custGeom>
            <a:avLst/>
            <a:gdLst/>
            <a:ahLst/>
            <a:cxnLst>
              <a:cxn ang="0">
                <a:pos x="8" y="0"/>
              </a:cxn>
              <a:cxn ang="0">
                <a:pos x="168" y="129"/>
              </a:cxn>
              <a:cxn ang="0">
                <a:pos x="168" y="137"/>
              </a:cxn>
              <a:cxn ang="0">
                <a:pos x="160" y="145"/>
              </a:cxn>
              <a:cxn ang="0">
                <a:pos x="160" y="145"/>
              </a:cxn>
              <a:cxn ang="0">
                <a:pos x="0" y="16"/>
              </a:cxn>
              <a:cxn ang="0">
                <a:pos x="8" y="0"/>
              </a:cxn>
            </a:cxnLst>
            <a:rect l="0" t="0" r="r" b="b"/>
            <a:pathLst>
              <a:path w="168" h="145">
                <a:moveTo>
                  <a:pt x="8" y="0"/>
                </a:moveTo>
                <a:lnTo>
                  <a:pt x="168" y="129"/>
                </a:lnTo>
                <a:lnTo>
                  <a:pt x="168" y="137"/>
                </a:lnTo>
                <a:lnTo>
                  <a:pt x="160" y="145"/>
                </a:lnTo>
                <a:lnTo>
                  <a:pt x="160" y="145"/>
                </a:lnTo>
                <a:lnTo>
                  <a:pt x="0" y="16"/>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4" name="Freeform 60"/>
          <p:cNvSpPr>
            <a:spLocks/>
          </p:cNvSpPr>
          <p:nvPr/>
        </p:nvSpPr>
        <p:spPr bwMode="auto">
          <a:xfrm>
            <a:off x="3798888" y="4830763"/>
            <a:ext cx="12700" cy="12700"/>
          </a:xfrm>
          <a:custGeom>
            <a:avLst/>
            <a:gdLst/>
            <a:ahLst/>
            <a:cxnLst>
              <a:cxn ang="0">
                <a:pos x="8" y="0"/>
              </a:cxn>
              <a:cxn ang="0">
                <a:pos x="8" y="0"/>
              </a:cxn>
              <a:cxn ang="0">
                <a:pos x="0" y="8"/>
              </a:cxn>
              <a:cxn ang="0">
                <a:pos x="0" y="8"/>
              </a:cxn>
              <a:cxn ang="0">
                <a:pos x="8" y="0"/>
              </a:cxn>
            </a:cxnLst>
            <a:rect l="0" t="0" r="r" b="b"/>
            <a:pathLst>
              <a:path w="8" h="8">
                <a:moveTo>
                  <a:pt x="8" y="0"/>
                </a:moveTo>
                <a:lnTo>
                  <a:pt x="8" y="0"/>
                </a:lnTo>
                <a:lnTo>
                  <a:pt x="0" y="8"/>
                </a:lnTo>
                <a:lnTo>
                  <a:pt x="0" y="8"/>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5" name="Freeform 61"/>
          <p:cNvSpPr>
            <a:spLocks/>
          </p:cNvSpPr>
          <p:nvPr/>
        </p:nvSpPr>
        <p:spPr bwMode="auto">
          <a:xfrm>
            <a:off x="3570288" y="4589463"/>
            <a:ext cx="241300" cy="254000"/>
          </a:xfrm>
          <a:custGeom>
            <a:avLst/>
            <a:gdLst/>
            <a:ahLst/>
            <a:cxnLst>
              <a:cxn ang="0">
                <a:pos x="8" y="0"/>
              </a:cxn>
              <a:cxn ang="0">
                <a:pos x="0" y="8"/>
              </a:cxn>
              <a:cxn ang="0">
                <a:pos x="144" y="160"/>
              </a:cxn>
              <a:cxn ang="0">
                <a:pos x="152" y="152"/>
              </a:cxn>
              <a:cxn ang="0">
                <a:pos x="8" y="0"/>
              </a:cxn>
            </a:cxnLst>
            <a:rect l="0" t="0" r="r" b="b"/>
            <a:pathLst>
              <a:path w="152" h="160">
                <a:moveTo>
                  <a:pt x="8" y="0"/>
                </a:moveTo>
                <a:lnTo>
                  <a:pt x="0" y="8"/>
                </a:lnTo>
                <a:lnTo>
                  <a:pt x="144" y="160"/>
                </a:lnTo>
                <a:lnTo>
                  <a:pt x="152" y="152"/>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6" name="Rectangle 62"/>
          <p:cNvSpPr>
            <a:spLocks noChangeArrowheads="1"/>
          </p:cNvSpPr>
          <p:nvPr/>
        </p:nvSpPr>
        <p:spPr bwMode="auto">
          <a:xfrm>
            <a:off x="7269163" y="1500188"/>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67" name="Freeform 63"/>
          <p:cNvSpPr>
            <a:spLocks/>
          </p:cNvSpPr>
          <p:nvPr/>
        </p:nvSpPr>
        <p:spPr bwMode="auto">
          <a:xfrm>
            <a:off x="5197475" y="1398588"/>
            <a:ext cx="2071688" cy="508000"/>
          </a:xfrm>
          <a:custGeom>
            <a:avLst/>
            <a:gdLst/>
            <a:ahLst/>
            <a:cxnLst>
              <a:cxn ang="0">
                <a:pos x="1305" y="80"/>
              </a:cxn>
              <a:cxn ang="0">
                <a:pos x="1057" y="32"/>
              </a:cxn>
              <a:cxn ang="0">
                <a:pos x="1057" y="32"/>
              </a:cxn>
              <a:cxn ang="0">
                <a:pos x="1057" y="32"/>
              </a:cxn>
              <a:cxn ang="0">
                <a:pos x="825" y="16"/>
              </a:cxn>
              <a:cxn ang="0">
                <a:pos x="825" y="16"/>
              </a:cxn>
              <a:cxn ang="0">
                <a:pos x="825" y="16"/>
              </a:cxn>
              <a:cxn ang="0">
                <a:pos x="601" y="40"/>
              </a:cxn>
              <a:cxn ang="0">
                <a:pos x="601" y="40"/>
              </a:cxn>
              <a:cxn ang="0">
                <a:pos x="601" y="40"/>
              </a:cxn>
              <a:cxn ang="0">
                <a:pos x="392" y="88"/>
              </a:cxn>
              <a:cxn ang="0">
                <a:pos x="400" y="88"/>
              </a:cxn>
              <a:cxn ang="0">
                <a:pos x="400" y="88"/>
              </a:cxn>
              <a:cxn ang="0">
                <a:pos x="200" y="184"/>
              </a:cxn>
              <a:cxn ang="0">
                <a:pos x="200" y="184"/>
              </a:cxn>
              <a:cxn ang="0">
                <a:pos x="200" y="184"/>
              </a:cxn>
              <a:cxn ang="0">
                <a:pos x="8" y="320"/>
              </a:cxn>
              <a:cxn ang="0">
                <a:pos x="8" y="320"/>
              </a:cxn>
              <a:cxn ang="0">
                <a:pos x="0" y="312"/>
              </a:cxn>
              <a:cxn ang="0">
                <a:pos x="0" y="304"/>
              </a:cxn>
              <a:cxn ang="0">
                <a:pos x="192" y="168"/>
              </a:cxn>
              <a:cxn ang="0">
                <a:pos x="192" y="168"/>
              </a:cxn>
              <a:cxn ang="0">
                <a:pos x="192" y="168"/>
              </a:cxn>
              <a:cxn ang="0">
                <a:pos x="392" y="72"/>
              </a:cxn>
              <a:cxn ang="0">
                <a:pos x="392" y="72"/>
              </a:cxn>
              <a:cxn ang="0">
                <a:pos x="392" y="72"/>
              </a:cxn>
              <a:cxn ang="0">
                <a:pos x="601" y="24"/>
              </a:cxn>
              <a:cxn ang="0">
                <a:pos x="601" y="24"/>
              </a:cxn>
              <a:cxn ang="0">
                <a:pos x="601" y="24"/>
              </a:cxn>
              <a:cxn ang="0">
                <a:pos x="825" y="0"/>
              </a:cxn>
              <a:cxn ang="0">
                <a:pos x="825" y="0"/>
              </a:cxn>
              <a:cxn ang="0">
                <a:pos x="825" y="0"/>
              </a:cxn>
              <a:cxn ang="0">
                <a:pos x="1057" y="16"/>
              </a:cxn>
              <a:cxn ang="0">
                <a:pos x="1057" y="16"/>
              </a:cxn>
              <a:cxn ang="0">
                <a:pos x="1057" y="16"/>
              </a:cxn>
              <a:cxn ang="0">
                <a:pos x="1305" y="64"/>
              </a:cxn>
              <a:cxn ang="0">
                <a:pos x="1305" y="80"/>
              </a:cxn>
            </a:cxnLst>
            <a:rect l="0" t="0" r="r" b="b"/>
            <a:pathLst>
              <a:path w="1305" h="320">
                <a:moveTo>
                  <a:pt x="1305" y="80"/>
                </a:moveTo>
                <a:lnTo>
                  <a:pt x="1057" y="32"/>
                </a:lnTo>
                <a:lnTo>
                  <a:pt x="1057" y="32"/>
                </a:lnTo>
                <a:lnTo>
                  <a:pt x="1057" y="32"/>
                </a:lnTo>
                <a:lnTo>
                  <a:pt x="825" y="16"/>
                </a:lnTo>
                <a:lnTo>
                  <a:pt x="825" y="16"/>
                </a:lnTo>
                <a:lnTo>
                  <a:pt x="825" y="16"/>
                </a:lnTo>
                <a:lnTo>
                  <a:pt x="601" y="40"/>
                </a:lnTo>
                <a:lnTo>
                  <a:pt x="601" y="40"/>
                </a:lnTo>
                <a:lnTo>
                  <a:pt x="601" y="40"/>
                </a:lnTo>
                <a:lnTo>
                  <a:pt x="392" y="88"/>
                </a:lnTo>
                <a:lnTo>
                  <a:pt x="400" y="88"/>
                </a:lnTo>
                <a:lnTo>
                  <a:pt x="400" y="88"/>
                </a:lnTo>
                <a:lnTo>
                  <a:pt x="200" y="184"/>
                </a:lnTo>
                <a:lnTo>
                  <a:pt x="200" y="184"/>
                </a:lnTo>
                <a:lnTo>
                  <a:pt x="200" y="184"/>
                </a:lnTo>
                <a:lnTo>
                  <a:pt x="8" y="320"/>
                </a:lnTo>
                <a:lnTo>
                  <a:pt x="8" y="320"/>
                </a:lnTo>
                <a:lnTo>
                  <a:pt x="0" y="312"/>
                </a:lnTo>
                <a:lnTo>
                  <a:pt x="0" y="304"/>
                </a:lnTo>
                <a:lnTo>
                  <a:pt x="192" y="168"/>
                </a:lnTo>
                <a:lnTo>
                  <a:pt x="192" y="168"/>
                </a:lnTo>
                <a:lnTo>
                  <a:pt x="192" y="168"/>
                </a:lnTo>
                <a:lnTo>
                  <a:pt x="392" y="72"/>
                </a:lnTo>
                <a:lnTo>
                  <a:pt x="392" y="72"/>
                </a:lnTo>
                <a:lnTo>
                  <a:pt x="392" y="72"/>
                </a:lnTo>
                <a:lnTo>
                  <a:pt x="601" y="24"/>
                </a:lnTo>
                <a:lnTo>
                  <a:pt x="601" y="24"/>
                </a:lnTo>
                <a:lnTo>
                  <a:pt x="601" y="24"/>
                </a:lnTo>
                <a:lnTo>
                  <a:pt x="825" y="0"/>
                </a:lnTo>
                <a:lnTo>
                  <a:pt x="825" y="0"/>
                </a:lnTo>
                <a:lnTo>
                  <a:pt x="825" y="0"/>
                </a:lnTo>
                <a:lnTo>
                  <a:pt x="1057" y="16"/>
                </a:lnTo>
                <a:lnTo>
                  <a:pt x="1057" y="16"/>
                </a:lnTo>
                <a:lnTo>
                  <a:pt x="1057" y="16"/>
                </a:lnTo>
                <a:lnTo>
                  <a:pt x="1305" y="64"/>
                </a:lnTo>
                <a:lnTo>
                  <a:pt x="1305" y="8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8" name="Freeform 64"/>
          <p:cNvSpPr>
            <a:spLocks/>
          </p:cNvSpPr>
          <p:nvPr/>
        </p:nvSpPr>
        <p:spPr bwMode="auto">
          <a:xfrm>
            <a:off x="4905375" y="1893888"/>
            <a:ext cx="304800" cy="279400"/>
          </a:xfrm>
          <a:custGeom>
            <a:avLst/>
            <a:gdLst/>
            <a:ahLst/>
            <a:cxnLst>
              <a:cxn ang="0">
                <a:pos x="192" y="8"/>
              </a:cxn>
              <a:cxn ang="0">
                <a:pos x="16" y="176"/>
              </a:cxn>
              <a:cxn ang="0">
                <a:pos x="16" y="176"/>
              </a:cxn>
              <a:cxn ang="0">
                <a:pos x="0" y="168"/>
              </a:cxn>
              <a:cxn ang="0">
                <a:pos x="8" y="168"/>
              </a:cxn>
              <a:cxn ang="0">
                <a:pos x="184" y="0"/>
              </a:cxn>
              <a:cxn ang="0">
                <a:pos x="192" y="8"/>
              </a:cxn>
            </a:cxnLst>
            <a:rect l="0" t="0" r="r" b="b"/>
            <a:pathLst>
              <a:path w="192" h="176">
                <a:moveTo>
                  <a:pt x="192" y="8"/>
                </a:moveTo>
                <a:lnTo>
                  <a:pt x="16" y="176"/>
                </a:lnTo>
                <a:lnTo>
                  <a:pt x="16" y="176"/>
                </a:lnTo>
                <a:lnTo>
                  <a:pt x="0" y="168"/>
                </a:lnTo>
                <a:lnTo>
                  <a:pt x="8" y="168"/>
                </a:lnTo>
                <a:lnTo>
                  <a:pt x="184" y="0"/>
                </a:lnTo>
                <a:lnTo>
                  <a:pt x="192"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69" name="Freeform 65"/>
          <p:cNvSpPr>
            <a:spLocks/>
          </p:cNvSpPr>
          <p:nvPr/>
        </p:nvSpPr>
        <p:spPr bwMode="auto">
          <a:xfrm>
            <a:off x="4651375" y="2490788"/>
            <a:ext cx="25400" cy="25400"/>
          </a:xfrm>
          <a:custGeom>
            <a:avLst/>
            <a:gdLst/>
            <a:ahLst/>
            <a:cxnLst>
              <a:cxn ang="0">
                <a:pos x="16" y="8"/>
              </a:cxn>
              <a:cxn ang="0">
                <a:pos x="16" y="16"/>
              </a:cxn>
              <a:cxn ang="0">
                <a:pos x="0" y="8"/>
              </a:cxn>
              <a:cxn ang="0">
                <a:pos x="0" y="0"/>
              </a:cxn>
              <a:cxn ang="0">
                <a:pos x="16" y="8"/>
              </a:cxn>
            </a:cxnLst>
            <a:rect l="0" t="0" r="r" b="b"/>
            <a:pathLst>
              <a:path w="16" h="16">
                <a:moveTo>
                  <a:pt x="16" y="8"/>
                </a:moveTo>
                <a:lnTo>
                  <a:pt x="16" y="16"/>
                </a:lnTo>
                <a:lnTo>
                  <a:pt x="0" y="8"/>
                </a:lnTo>
                <a:lnTo>
                  <a:pt x="0" y="0"/>
                </a:lnTo>
                <a:lnTo>
                  <a:pt x="1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0" name="Freeform 66"/>
          <p:cNvSpPr>
            <a:spLocks/>
          </p:cNvSpPr>
          <p:nvPr/>
        </p:nvSpPr>
        <p:spPr bwMode="auto">
          <a:xfrm>
            <a:off x="4651375" y="2160588"/>
            <a:ext cx="279400" cy="342900"/>
          </a:xfrm>
          <a:custGeom>
            <a:avLst/>
            <a:gdLst/>
            <a:ahLst/>
            <a:cxnLst>
              <a:cxn ang="0">
                <a:pos x="176" y="8"/>
              </a:cxn>
              <a:cxn ang="0">
                <a:pos x="160" y="0"/>
              </a:cxn>
              <a:cxn ang="0">
                <a:pos x="0" y="208"/>
              </a:cxn>
              <a:cxn ang="0">
                <a:pos x="16" y="216"/>
              </a:cxn>
              <a:cxn ang="0">
                <a:pos x="176" y="8"/>
              </a:cxn>
            </a:cxnLst>
            <a:rect l="0" t="0" r="r" b="b"/>
            <a:pathLst>
              <a:path w="176" h="216">
                <a:moveTo>
                  <a:pt x="176" y="8"/>
                </a:moveTo>
                <a:lnTo>
                  <a:pt x="160" y="0"/>
                </a:lnTo>
                <a:lnTo>
                  <a:pt x="0" y="208"/>
                </a:lnTo>
                <a:lnTo>
                  <a:pt x="16" y="216"/>
                </a:lnTo>
                <a:lnTo>
                  <a:pt x="17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1" name="Freeform 67"/>
          <p:cNvSpPr>
            <a:spLocks/>
          </p:cNvSpPr>
          <p:nvPr/>
        </p:nvSpPr>
        <p:spPr bwMode="auto">
          <a:xfrm>
            <a:off x="6405563" y="5808663"/>
            <a:ext cx="25400" cy="25400"/>
          </a:xfrm>
          <a:custGeom>
            <a:avLst/>
            <a:gdLst/>
            <a:ahLst/>
            <a:cxnLst>
              <a:cxn ang="0">
                <a:pos x="8" y="16"/>
              </a:cxn>
              <a:cxn ang="0">
                <a:pos x="16" y="16"/>
              </a:cxn>
              <a:cxn ang="0">
                <a:pos x="8" y="0"/>
              </a:cxn>
              <a:cxn ang="0">
                <a:pos x="0" y="0"/>
              </a:cxn>
              <a:cxn ang="0">
                <a:pos x="8" y="16"/>
              </a:cxn>
            </a:cxnLst>
            <a:rect l="0" t="0" r="r" b="b"/>
            <a:pathLst>
              <a:path w="16" h="16">
                <a:moveTo>
                  <a:pt x="8" y="16"/>
                </a:moveTo>
                <a:lnTo>
                  <a:pt x="16" y="16"/>
                </a:lnTo>
                <a:lnTo>
                  <a:pt x="8" y="0"/>
                </a:lnTo>
                <a:lnTo>
                  <a:pt x="0" y="0"/>
                </a:lnTo>
                <a:lnTo>
                  <a:pt x="8"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2" name="Freeform 68"/>
          <p:cNvSpPr>
            <a:spLocks/>
          </p:cNvSpPr>
          <p:nvPr/>
        </p:nvSpPr>
        <p:spPr bwMode="auto">
          <a:xfrm>
            <a:off x="1982788" y="5529263"/>
            <a:ext cx="4435475" cy="915987"/>
          </a:xfrm>
          <a:custGeom>
            <a:avLst/>
            <a:gdLst/>
            <a:ahLst/>
            <a:cxnLst>
              <a:cxn ang="0">
                <a:pos x="2578" y="312"/>
              </a:cxn>
              <a:cxn ang="0">
                <a:pos x="2578" y="312"/>
              </a:cxn>
              <a:cxn ang="0">
                <a:pos x="2353" y="409"/>
              </a:cxn>
              <a:cxn ang="0">
                <a:pos x="2137" y="481"/>
              </a:cxn>
              <a:cxn ang="0">
                <a:pos x="2129" y="481"/>
              </a:cxn>
              <a:cxn ang="0">
                <a:pos x="1913" y="529"/>
              </a:cxn>
              <a:cxn ang="0">
                <a:pos x="1697" y="561"/>
              </a:cxn>
              <a:cxn ang="0">
                <a:pos x="1697" y="561"/>
              </a:cxn>
              <a:cxn ang="0">
                <a:pos x="1489" y="577"/>
              </a:cxn>
              <a:cxn ang="0">
                <a:pos x="1281" y="569"/>
              </a:cxn>
              <a:cxn ang="0">
                <a:pos x="1281" y="569"/>
              </a:cxn>
              <a:cxn ang="0">
                <a:pos x="1072" y="537"/>
              </a:cxn>
              <a:cxn ang="0">
                <a:pos x="872" y="497"/>
              </a:cxn>
              <a:cxn ang="0">
                <a:pos x="872" y="497"/>
              </a:cxn>
              <a:cxn ang="0">
                <a:pos x="680" y="433"/>
              </a:cxn>
              <a:cxn ang="0">
                <a:pos x="496" y="352"/>
              </a:cxn>
              <a:cxn ang="0">
                <a:pos x="496" y="352"/>
              </a:cxn>
              <a:cxn ang="0">
                <a:pos x="320" y="256"/>
              </a:cxn>
              <a:cxn ang="0">
                <a:pos x="160" y="144"/>
              </a:cxn>
              <a:cxn ang="0">
                <a:pos x="160" y="144"/>
              </a:cxn>
              <a:cxn ang="0">
                <a:pos x="0" y="16"/>
              </a:cxn>
              <a:cxn ang="0">
                <a:pos x="8" y="0"/>
              </a:cxn>
              <a:cxn ang="0">
                <a:pos x="168" y="128"/>
              </a:cxn>
              <a:cxn ang="0">
                <a:pos x="328" y="240"/>
              </a:cxn>
              <a:cxn ang="0">
                <a:pos x="328" y="240"/>
              </a:cxn>
              <a:cxn ang="0">
                <a:pos x="504" y="336"/>
              </a:cxn>
              <a:cxn ang="0">
                <a:pos x="688" y="417"/>
              </a:cxn>
              <a:cxn ang="0">
                <a:pos x="688" y="417"/>
              </a:cxn>
              <a:cxn ang="0">
                <a:pos x="880" y="481"/>
              </a:cxn>
              <a:cxn ang="0">
                <a:pos x="1072" y="521"/>
              </a:cxn>
              <a:cxn ang="0">
                <a:pos x="1072" y="521"/>
              </a:cxn>
              <a:cxn ang="0">
                <a:pos x="1281" y="553"/>
              </a:cxn>
              <a:cxn ang="0">
                <a:pos x="1489" y="561"/>
              </a:cxn>
              <a:cxn ang="0">
                <a:pos x="1489" y="561"/>
              </a:cxn>
              <a:cxn ang="0">
                <a:pos x="1697" y="545"/>
              </a:cxn>
              <a:cxn ang="0">
                <a:pos x="1913" y="513"/>
              </a:cxn>
              <a:cxn ang="0">
                <a:pos x="1913" y="513"/>
              </a:cxn>
              <a:cxn ang="0">
                <a:pos x="2129" y="465"/>
              </a:cxn>
              <a:cxn ang="0">
                <a:pos x="2345" y="392"/>
              </a:cxn>
              <a:cxn ang="0">
                <a:pos x="2345" y="392"/>
              </a:cxn>
              <a:cxn ang="0">
                <a:pos x="2570" y="296"/>
              </a:cxn>
              <a:cxn ang="0">
                <a:pos x="2786" y="176"/>
              </a:cxn>
            </a:cxnLst>
            <a:rect l="0" t="0" r="r" b="b"/>
            <a:pathLst>
              <a:path w="2794" h="577">
                <a:moveTo>
                  <a:pt x="2794" y="192"/>
                </a:moveTo>
                <a:lnTo>
                  <a:pt x="2578" y="312"/>
                </a:lnTo>
                <a:lnTo>
                  <a:pt x="2578" y="312"/>
                </a:lnTo>
                <a:lnTo>
                  <a:pt x="2578" y="312"/>
                </a:lnTo>
                <a:lnTo>
                  <a:pt x="2353" y="409"/>
                </a:lnTo>
                <a:lnTo>
                  <a:pt x="2353" y="409"/>
                </a:lnTo>
                <a:lnTo>
                  <a:pt x="2353" y="409"/>
                </a:lnTo>
                <a:lnTo>
                  <a:pt x="2137" y="481"/>
                </a:lnTo>
                <a:lnTo>
                  <a:pt x="2129" y="481"/>
                </a:lnTo>
                <a:lnTo>
                  <a:pt x="2129" y="481"/>
                </a:lnTo>
                <a:lnTo>
                  <a:pt x="1913" y="529"/>
                </a:lnTo>
                <a:lnTo>
                  <a:pt x="1913" y="529"/>
                </a:lnTo>
                <a:lnTo>
                  <a:pt x="1913" y="529"/>
                </a:lnTo>
                <a:lnTo>
                  <a:pt x="1697" y="561"/>
                </a:lnTo>
                <a:lnTo>
                  <a:pt x="1697" y="561"/>
                </a:lnTo>
                <a:lnTo>
                  <a:pt x="1697" y="561"/>
                </a:lnTo>
                <a:lnTo>
                  <a:pt x="1489" y="577"/>
                </a:lnTo>
                <a:lnTo>
                  <a:pt x="1489" y="577"/>
                </a:lnTo>
                <a:lnTo>
                  <a:pt x="1489" y="577"/>
                </a:lnTo>
                <a:lnTo>
                  <a:pt x="1281" y="569"/>
                </a:lnTo>
                <a:lnTo>
                  <a:pt x="1281" y="569"/>
                </a:lnTo>
                <a:lnTo>
                  <a:pt x="1281" y="569"/>
                </a:lnTo>
                <a:lnTo>
                  <a:pt x="1072" y="537"/>
                </a:lnTo>
                <a:lnTo>
                  <a:pt x="1072" y="537"/>
                </a:lnTo>
                <a:lnTo>
                  <a:pt x="1072" y="537"/>
                </a:lnTo>
                <a:lnTo>
                  <a:pt x="872" y="497"/>
                </a:lnTo>
                <a:lnTo>
                  <a:pt x="872" y="497"/>
                </a:lnTo>
                <a:lnTo>
                  <a:pt x="872" y="497"/>
                </a:lnTo>
                <a:lnTo>
                  <a:pt x="680" y="433"/>
                </a:lnTo>
                <a:lnTo>
                  <a:pt x="680" y="433"/>
                </a:lnTo>
                <a:lnTo>
                  <a:pt x="680" y="433"/>
                </a:lnTo>
                <a:lnTo>
                  <a:pt x="496" y="352"/>
                </a:lnTo>
                <a:lnTo>
                  <a:pt x="496" y="352"/>
                </a:lnTo>
                <a:lnTo>
                  <a:pt x="496" y="352"/>
                </a:lnTo>
                <a:lnTo>
                  <a:pt x="320" y="256"/>
                </a:lnTo>
                <a:lnTo>
                  <a:pt x="320" y="256"/>
                </a:lnTo>
                <a:lnTo>
                  <a:pt x="320" y="256"/>
                </a:lnTo>
                <a:lnTo>
                  <a:pt x="160" y="144"/>
                </a:lnTo>
                <a:lnTo>
                  <a:pt x="160" y="144"/>
                </a:lnTo>
                <a:lnTo>
                  <a:pt x="160" y="144"/>
                </a:lnTo>
                <a:lnTo>
                  <a:pt x="0" y="16"/>
                </a:lnTo>
                <a:lnTo>
                  <a:pt x="0" y="16"/>
                </a:lnTo>
                <a:lnTo>
                  <a:pt x="8" y="8"/>
                </a:lnTo>
                <a:lnTo>
                  <a:pt x="8" y="0"/>
                </a:lnTo>
                <a:lnTo>
                  <a:pt x="168" y="128"/>
                </a:lnTo>
                <a:lnTo>
                  <a:pt x="168" y="128"/>
                </a:lnTo>
                <a:lnTo>
                  <a:pt x="168" y="128"/>
                </a:lnTo>
                <a:lnTo>
                  <a:pt x="328" y="240"/>
                </a:lnTo>
                <a:lnTo>
                  <a:pt x="328" y="240"/>
                </a:lnTo>
                <a:lnTo>
                  <a:pt x="328" y="240"/>
                </a:lnTo>
                <a:lnTo>
                  <a:pt x="504" y="336"/>
                </a:lnTo>
                <a:lnTo>
                  <a:pt x="504" y="336"/>
                </a:lnTo>
                <a:lnTo>
                  <a:pt x="504" y="336"/>
                </a:lnTo>
                <a:lnTo>
                  <a:pt x="688" y="417"/>
                </a:lnTo>
                <a:lnTo>
                  <a:pt x="688" y="417"/>
                </a:lnTo>
                <a:lnTo>
                  <a:pt x="688" y="417"/>
                </a:lnTo>
                <a:lnTo>
                  <a:pt x="880" y="481"/>
                </a:lnTo>
                <a:lnTo>
                  <a:pt x="880" y="481"/>
                </a:lnTo>
                <a:lnTo>
                  <a:pt x="872" y="481"/>
                </a:lnTo>
                <a:lnTo>
                  <a:pt x="1072" y="521"/>
                </a:lnTo>
                <a:lnTo>
                  <a:pt x="1072" y="521"/>
                </a:lnTo>
                <a:lnTo>
                  <a:pt x="1072" y="521"/>
                </a:lnTo>
                <a:lnTo>
                  <a:pt x="1281" y="553"/>
                </a:lnTo>
                <a:lnTo>
                  <a:pt x="1281" y="553"/>
                </a:lnTo>
                <a:lnTo>
                  <a:pt x="1281" y="553"/>
                </a:lnTo>
                <a:lnTo>
                  <a:pt x="1489" y="561"/>
                </a:lnTo>
                <a:lnTo>
                  <a:pt x="1489" y="561"/>
                </a:lnTo>
                <a:lnTo>
                  <a:pt x="1489" y="561"/>
                </a:lnTo>
                <a:lnTo>
                  <a:pt x="1697" y="545"/>
                </a:lnTo>
                <a:lnTo>
                  <a:pt x="1697" y="545"/>
                </a:lnTo>
                <a:lnTo>
                  <a:pt x="1697" y="545"/>
                </a:lnTo>
                <a:lnTo>
                  <a:pt x="1913" y="513"/>
                </a:lnTo>
                <a:lnTo>
                  <a:pt x="1913" y="513"/>
                </a:lnTo>
                <a:lnTo>
                  <a:pt x="1913" y="513"/>
                </a:lnTo>
                <a:lnTo>
                  <a:pt x="2129" y="465"/>
                </a:lnTo>
                <a:lnTo>
                  <a:pt x="2129" y="465"/>
                </a:lnTo>
                <a:lnTo>
                  <a:pt x="2129" y="465"/>
                </a:lnTo>
                <a:lnTo>
                  <a:pt x="2345" y="392"/>
                </a:lnTo>
                <a:lnTo>
                  <a:pt x="2345" y="392"/>
                </a:lnTo>
                <a:lnTo>
                  <a:pt x="2345" y="392"/>
                </a:lnTo>
                <a:lnTo>
                  <a:pt x="2570" y="296"/>
                </a:lnTo>
                <a:lnTo>
                  <a:pt x="2570" y="296"/>
                </a:lnTo>
                <a:lnTo>
                  <a:pt x="2570" y="296"/>
                </a:lnTo>
                <a:lnTo>
                  <a:pt x="2786" y="176"/>
                </a:lnTo>
                <a:lnTo>
                  <a:pt x="2794" y="19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3" name="Freeform 69"/>
          <p:cNvSpPr>
            <a:spLocks/>
          </p:cNvSpPr>
          <p:nvPr/>
        </p:nvSpPr>
        <p:spPr bwMode="auto">
          <a:xfrm>
            <a:off x="1739900" y="5326063"/>
            <a:ext cx="255588" cy="228600"/>
          </a:xfrm>
          <a:custGeom>
            <a:avLst/>
            <a:gdLst/>
            <a:ahLst/>
            <a:cxnLst>
              <a:cxn ang="0">
                <a:pos x="153" y="144"/>
              </a:cxn>
              <a:cxn ang="0">
                <a:pos x="8" y="8"/>
              </a:cxn>
              <a:cxn ang="0">
                <a:pos x="0" y="8"/>
              </a:cxn>
              <a:cxn ang="0">
                <a:pos x="16" y="0"/>
              </a:cxn>
              <a:cxn ang="0">
                <a:pos x="16" y="0"/>
              </a:cxn>
              <a:cxn ang="0">
                <a:pos x="161" y="136"/>
              </a:cxn>
              <a:cxn ang="0">
                <a:pos x="153" y="144"/>
              </a:cxn>
            </a:cxnLst>
            <a:rect l="0" t="0" r="r" b="b"/>
            <a:pathLst>
              <a:path w="161" h="144">
                <a:moveTo>
                  <a:pt x="153" y="144"/>
                </a:moveTo>
                <a:lnTo>
                  <a:pt x="8" y="8"/>
                </a:lnTo>
                <a:lnTo>
                  <a:pt x="0" y="8"/>
                </a:lnTo>
                <a:lnTo>
                  <a:pt x="16" y="0"/>
                </a:lnTo>
                <a:lnTo>
                  <a:pt x="16" y="0"/>
                </a:lnTo>
                <a:lnTo>
                  <a:pt x="161" y="136"/>
                </a:lnTo>
                <a:lnTo>
                  <a:pt x="153" y="144"/>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4" name="Freeform 70"/>
          <p:cNvSpPr>
            <a:spLocks/>
          </p:cNvSpPr>
          <p:nvPr/>
        </p:nvSpPr>
        <p:spPr bwMode="auto">
          <a:xfrm>
            <a:off x="1536700" y="5059363"/>
            <a:ext cx="25400" cy="25400"/>
          </a:xfrm>
          <a:custGeom>
            <a:avLst/>
            <a:gdLst/>
            <a:ahLst/>
            <a:cxnLst>
              <a:cxn ang="0">
                <a:pos x="0" y="16"/>
              </a:cxn>
              <a:cxn ang="0">
                <a:pos x="0" y="8"/>
              </a:cxn>
              <a:cxn ang="0">
                <a:pos x="16" y="0"/>
              </a:cxn>
              <a:cxn ang="0">
                <a:pos x="16" y="8"/>
              </a:cxn>
              <a:cxn ang="0">
                <a:pos x="0" y="16"/>
              </a:cxn>
            </a:cxnLst>
            <a:rect l="0" t="0" r="r" b="b"/>
            <a:pathLst>
              <a:path w="16" h="16">
                <a:moveTo>
                  <a:pt x="0" y="16"/>
                </a:moveTo>
                <a:lnTo>
                  <a:pt x="0" y="8"/>
                </a:lnTo>
                <a:lnTo>
                  <a:pt x="16" y="0"/>
                </a:lnTo>
                <a:lnTo>
                  <a:pt x="16" y="8"/>
                </a:lnTo>
                <a:lnTo>
                  <a:pt x="0"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5" name="Freeform 71"/>
          <p:cNvSpPr>
            <a:spLocks/>
          </p:cNvSpPr>
          <p:nvPr/>
        </p:nvSpPr>
        <p:spPr bwMode="auto">
          <a:xfrm>
            <a:off x="1536700" y="5072063"/>
            <a:ext cx="228600" cy="266700"/>
          </a:xfrm>
          <a:custGeom>
            <a:avLst/>
            <a:gdLst/>
            <a:ahLst/>
            <a:cxnLst>
              <a:cxn ang="0">
                <a:pos x="128" y="168"/>
              </a:cxn>
              <a:cxn ang="0">
                <a:pos x="144" y="160"/>
              </a:cxn>
              <a:cxn ang="0">
                <a:pos x="16" y="0"/>
              </a:cxn>
              <a:cxn ang="0">
                <a:pos x="0" y="8"/>
              </a:cxn>
              <a:cxn ang="0">
                <a:pos x="128" y="168"/>
              </a:cxn>
            </a:cxnLst>
            <a:rect l="0" t="0" r="r" b="b"/>
            <a:pathLst>
              <a:path w="144" h="168">
                <a:moveTo>
                  <a:pt x="128" y="168"/>
                </a:moveTo>
                <a:lnTo>
                  <a:pt x="144" y="160"/>
                </a:lnTo>
                <a:lnTo>
                  <a:pt x="16" y="0"/>
                </a:lnTo>
                <a:lnTo>
                  <a:pt x="0" y="8"/>
                </a:lnTo>
                <a:lnTo>
                  <a:pt x="128" y="16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6" name="Freeform 72"/>
          <p:cNvSpPr>
            <a:spLocks/>
          </p:cNvSpPr>
          <p:nvPr/>
        </p:nvSpPr>
        <p:spPr bwMode="auto">
          <a:xfrm>
            <a:off x="1422400" y="3787775"/>
            <a:ext cx="25400" cy="25400"/>
          </a:xfrm>
          <a:custGeom>
            <a:avLst/>
            <a:gdLst/>
            <a:ahLst/>
            <a:cxnLst>
              <a:cxn ang="0">
                <a:pos x="0" y="0"/>
              </a:cxn>
              <a:cxn ang="0">
                <a:pos x="0" y="8"/>
              </a:cxn>
              <a:cxn ang="0">
                <a:pos x="16" y="16"/>
              </a:cxn>
              <a:cxn ang="0">
                <a:pos x="16" y="8"/>
              </a:cxn>
              <a:cxn ang="0">
                <a:pos x="0" y="0"/>
              </a:cxn>
            </a:cxnLst>
            <a:rect l="0" t="0" r="r" b="b"/>
            <a:pathLst>
              <a:path w="16" h="16">
                <a:moveTo>
                  <a:pt x="0" y="0"/>
                </a:moveTo>
                <a:lnTo>
                  <a:pt x="0" y="8"/>
                </a:lnTo>
                <a:lnTo>
                  <a:pt x="16" y="16"/>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7" name="Freeform 73"/>
          <p:cNvSpPr>
            <a:spLocks/>
          </p:cNvSpPr>
          <p:nvPr/>
        </p:nvSpPr>
        <p:spPr bwMode="auto">
          <a:xfrm>
            <a:off x="1422400" y="914400"/>
            <a:ext cx="5237163" cy="2886075"/>
          </a:xfrm>
          <a:custGeom>
            <a:avLst/>
            <a:gdLst/>
            <a:ahLst/>
            <a:cxnLst>
              <a:cxn ang="0">
                <a:pos x="120" y="1482"/>
              </a:cxn>
              <a:cxn ang="0">
                <a:pos x="120" y="1482"/>
              </a:cxn>
              <a:cxn ang="0">
                <a:pos x="280" y="1194"/>
              </a:cxn>
              <a:cxn ang="0">
                <a:pos x="465" y="937"/>
              </a:cxn>
              <a:cxn ang="0">
                <a:pos x="473" y="937"/>
              </a:cxn>
              <a:cxn ang="0">
                <a:pos x="689" y="697"/>
              </a:cxn>
              <a:cxn ang="0">
                <a:pos x="929" y="505"/>
              </a:cxn>
              <a:cxn ang="0">
                <a:pos x="929" y="505"/>
              </a:cxn>
              <a:cxn ang="0">
                <a:pos x="1177" y="345"/>
              </a:cxn>
              <a:cxn ang="0">
                <a:pos x="1441" y="217"/>
              </a:cxn>
              <a:cxn ang="0">
                <a:pos x="1441" y="217"/>
              </a:cxn>
              <a:cxn ang="0">
                <a:pos x="1722" y="121"/>
              </a:cxn>
              <a:cxn ang="0">
                <a:pos x="1994" y="48"/>
              </a:cxn>
              <a:cxn ang="0">
                <a:pos x="1994" y="48"/>
              </a:cxn>
              <a:cxn ang="0">
                <a:pos x="2274" y="8"/>
              </a:cxn>
              <a:cxn ang="0">
                <a:pos x="2546" y="0"/>
              </a:cxn>
              <a:cxn ang="0">
                <a:pos x="2546" y="0"/>
              </a:cxn>
              <a:cxn ang="0">
                <a:pos x="2811" y="24"/>
              </a:cxn>
              <a:cxn ang="0">
                <a:pos x="3059" y="72"/>
              </a:cxn>
              <a:cxn ang="0">
                <a:pos x="3067" y="72"/>
              </a:cxn>
              <a:cxn ang="0">
                <a:pos x="3299" y="145"/>
              </a:cxn>
              <a:cxn ang="0">
                <a:pos x="3291" y="161"/>
              </a:cxn>
              <a:cxn ang="0">
                <a:pos x="3059" y="88"/>
              </a:cxn>
              <a:cxn ang="0">
                <a:pos x="2811" y="40"/>
              </a:cxn>
              <a:cxn ang="0">
                <a:pos x="2811" y="40"/>
              </a:cxn>
              <a:cxn ang="0">
                <a:pos x="2546" y="16"/>
              </a:cxn>
              <a:cxn ang="0">
                <a:pos x="2274" y="24"/>
              </a:cxn>
              <a:cxn ang="0">
                <a:pos x="2274" y="24"/>
              </a:cxn>
              <a:cxn ang="0">
                <a:pos x="1994" y="64"/>
              </a:cxn>
              <a:cxn ang="0">
                <a:pos x="1730" y="137"/>
              </a:cxn>
              <a:cxn ang="0">
                <a:pos x="1730" y="137"/>
              </a:cxn>
              <a:cxn ang="0">
                <a:pos x="1449" y="233"/>
              </a:cxn>
              <a:cxn ang="0">
                <a:pos x="1185" y="361"/>
              </a:cxn>
              <a:cxn ang="0">
                <a:pos x="1185" y="361"/>
              </a:cxn>
              <a:cxn ang="0">
                <a:pos x="937" y="521"/>
              </a:cxn>
              <a:cxn ang="0">
                <a:pos x="697" y="713"/>
              </a:cxn>
              <a:cxn ang="0">
                <a:pos x="697" y="713"/>
              </a:cxn>
              <a:cxn ang="0">
                <a:pos x="481" y="945"/>
              </a:cxn>
              <a:cxn ang="0">
                <a:pos x="297" y="1202"/>
              </a:cxn>
              <a:cxn ang="0">
                <a:pos x="297" y="1202"/>
              </a:cxn>
              <a:cxn ang="0">
                <a:pos x="136" y="1490"/>
              </a:cxn>
              <a:cxn ang="0">
                <a:pos x="16" y="1818"/>
              </a:cxn>
            </a:cxnLst>
            <a:rect l="0" t="0" r="r" b="b"/>
            <a:pathLst>
              <a:path w="3299" h="1818">
                <a:moveTo>
                  <a:pt x="0" y="1810"/>
                </a:moveTo>
                <a:lnTo>
                  <a:pt x="120" y="1482"/>
                </a:lnTo>
                <a:lnTo>
                  <a:pt x="120" y="1482"/>
                </a:lnTo>
                <a:lnTo>
                  <a:pt x="120" y="1482"/>
                </a:lnTo>
                <a:lnTo>
                  <a:pt x="280" y="1194"/>
                </a:lnTo>
                <a:lnTo>
                  <a:pt x="280" y="1194"/>
                </a:lnTo>
                <a:lnTo>
                  <a:pt x="280" y="1194"/>
                </a:lnTo>
                <a:lnTo>
                  <a:pt x="465" y="937"/>
                </a:lnTo>
                <a:lnTo>
                  <a:pt x="473" y="937"/>
                </a:lnTo>
                <a:lnTo>
                  <a:pt x="473" y="937"/>
                </a:lnTo>
                <a:lnTo>
                  <a:pt x="689" y="705"/>
                </a:lnTo>
                <a:lnTo>
                  <a:pt x="689" y="697"/>
                </a:lnTo>
                <a:lnTo>
                  <a:pt x="689" y="697"/>
                </a:lnTo>
                <a:lnTo>
                  <a:pt x="929" y="505"/>
                </a:lnTo>
                <a:lnTo>
                  <a:pt x="929" y="505"/>
                </a:lnTo>
                <a:lnTo>
                  <a:pt x="929" y="505"/>
                </a:lnTo>
                <a:lnTo>
                  <a:pt x="1177" y="345"/>
                </a:lnTo>
                <a:lnTo>
                  <a:pt x="1177" y="345"/>
                </a:lnTo>
                <a:lnTo>
                  <a:pt x="1177" y="345"/>
                </a:lnTo>
                <a:lnTo>
                  <a:pt x="1441" y="217"/>
                </a:lnTo>
                <a:lnTo>
                  <a:pt x="1441" y="217"/>
                </a:lnTo>
                <a:lnTo>
                  <a:pt x="1441" y="217"/>
                </a:lnTo>
                <a:lnTo>
                  <a:pt x="1722" y="121"/>
                </a:lnTo>
                <a:lnTo>
                  <a:pt x="1722" y="121"/>
                </a:lnTo>
                <a:lnTo>
                  <a:pt x="1722" y="121"/>
                </a:lnTo>
                <a:lnTo>
                  <a:pt x="1994" y="48"/>
                </a:lnTo>
                <a:lnTo>
                  <a:pt x="1994" y="48"/>
                </a:lnTo>
                <a:lnTo>
                  <a:pt x="1994" y="48"/>
                </a:lnTo>
                <a:lnTo>
                  <a:pt x="2274" y="8"/>
                </a:lnTo>
                <a:lnTo>
                  <a:pt x="2274" y="8"/>
                </a:lnTo>
                <a:lnTo>
                  <a:pt x="2274" y="8"/>
                </a:lnTo>
                <a:lnTo>
                  <a:pt x="2546" y="0"/>
                </a:lnTo>
                <a:lnTo>
                  <a:pt x="2546" y="0"/>
                </a:lnTo>
                <a:lnTo>
                  <a:pt x="2546" y="0"/>
                </a:lnTo>
                <a:lnTo>
                  <a:pt x="2811" y="24"/>
                </a:lnTo>
                <a:lnTo>
                  <a:pt x="2811" y="24"/>
                </a:lnTo>
                <a:lnTo>
                  <a:pt x="2811" y="24"/>
                </a:lnTo>
                <a:lnTo>
                  <a:pt x="3059" y="72"/>
                </a:lnTo>
                <a:lnTo>
                  <a:pt x="3067" y="72"/>
                </a:lnTo>
                <a:lnTo>
                  <a:pt x="3067" y="72"/>
                </a:lnTo>
                <a:lnTo>
                  <a:pt x="3299" y="145"/>
                </a:lnTo>
                <a:lnTo>
                  <a:pt x="3299" y="145"/>
                </a:lnTo>
                <a:lnTo>
                  <a:pt x="3291" y="161"/>
                </a:lnTo>
                <a:lnTo>
                  <a:pt x="3291" y="161"/>
                </a:lnTo>
                <a:lnTo>
                  <a:pt x="3059" y="88"/>
                </a:lnTo>
                <a:lnTo>
                  <a:pt x="3059" y="88"/>
                </a:lnTo>
                <a:lnTo>
                  <a:pt x="3059" y="88"/>
                </a:lnTo>
                <a:lnTo>
                  <a:pt x="2811" y="40"/>
                </a:lnTo>
                <a:lnTo>
                  <a:pt x="2811" y="40"/>
                </a:lnTo>
                <a:lnTo>
                  <a:pt x="2811" y="40"/>
                </a:lnTo>
                <a:lnTo>
                  <a:pt x="2546" y="16"/>
                </a:lnTo>
                <a:lnTo>
                  <a:pt x="2546" y="16"/>
                </a:lnTo>
                <a:lnTo>
                  <a:pt x="2546" y="16"/>
                </a:lnTo>
                <a:lnTo>
                  <a:pt x="2274" y="24"/>
                </a:lnTo>
                <a:lnTo>
                  <a:pt x="2274" y="24"/>
                </a:lnTo>
                <a:lnTo>
                  <a:pt x="2274" y="24"/>
                </a:lnTo>
                <a:lnTo>
                  <a:pt x="1994" y="64"/>
                </a:lnTo>
                <a:lnTo>
                  <a:pt x="1994" y="64"/>
                </a:lnTo>
                <a:lnTo>
                  <a:pt x="2002" y="64"/>
                </a:lnTo>
                <a:lnTo>
                  <a:pt x="1730" y="137"/>
                </a:lnTo>
                <a:lnTo>
                  <a:pt x="1730" y="137"/>
                </a:lnTo>
                <a:lnTo>
                  <a:pt x="1730" y="137"/>
                </a:lnTo>
                <a:lnTo>
                  <a:pt x="1449" y="233"/>
                </a:lnTo>
                <a:lnTo>
                  <a:pt x="1449" y="233"/>
                </a:lnTo>
                <a:lnTo>
                  <a:pt x="1449" y="233"/>
                </a:lnTo>
                <a:lnTo>
                  <a:pt x="1185" y="361"/>
                </a:lnTo>
                <a:lnTo>
                  <a:pt x="1185" y="361"/>
                </a:lnTo>
                <a:lnTo>
                  <a:pt x="1185" y="361"/>
                </a:lnTo>
                <a:lnTo>
                  <a:pt x="937" y="521"/>
                </a:lnTo>
                <a:lnTo>
                  <a:pt x="937" y="521"/>
                </a:lnTo>
                <a:lnTo>
                  <a:pt x="937" y="521"/>
                </a:lnTo>
                <a:lnTo>
                  <a:pt x="697" y="713"/>
                </a:lnTo>
                <a:lnTo>
                  <a:pt x="697" y="713"/>
                </a:lnTo>
                <a:lnTo>
                  <a:pt x="697" y="713"/>
                </a:lnTo>
                <a:lnTo>
                  <a:pt x="481" y="945"/>
                </a:lnTo>
                <a:lnTo>
                  <a:pt x="481" y="945"/>
                </a:lnTo>
                <a:lnTo>
                  <a:pt x="481" y="945"/>
                </a:lnTo>
                <a:lnTo>
                  <a:pt x="297" y="1202"/>
                </a:lnTo>
                <a:lnTo>
                  <a:pt x="297" y="1202"/>
                </a:lnTo>
                <a:lnTo>
                  <a:pt x="297" y="1202"/>
                </a:lnTo>
                <a:lnTo>
                  <a:pt x="136" y="1490"/>
                </a:lnTo>
                <a:lnTo>
                  <a:pt x="136" y="1490"/>
                </a:lnTo>
                <a:lnTo>
                  <a:pt x="136" y="1490"/>
                </a:lnTo>
                <a:lnTo>
                  <a:pt x="16" y="1818"/>
                </a:lnTo>
                <a:lnTo>
                  <a:pt x="0" y="181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8" name="Freeform 74"/>
          <p:cNvSpPr>
            <a:spLocks/>
          </p:cNvSpPr>
          <p:nvPr/>
        </p:nvSpPr>
        <p:spPr bwMode="auto">
          <a:xfrm>
            <a:off x="6646863" y="1144588"/>
            <a:ext cx="342900" cy="190500"/>
          </a:xfrm>
          <a:custGeom>
            <a:avLst/>
            <a:gdLst/>
            <a:ahLst/>
            <a:cxnLst>
              <a:cxn ang="0">
                <a:pos x="8" y="0"/>
              </a:cxn>
              <a:cxn ang="0">
                <a:pos x="216" y="104"/>
              </a:cxn>
              <a:cxn ang="0">
                <a:pos x="216" y="104"/>
              </a:cxn>
              <a:cxn ang="0">
                <a:pos x="208" y="120"/>
              </a:cxn>
              <a:cxn ang="0">
                <a:pos x="208" y="120"/>
              </a:cxn>
              <a:cxn ang="0">
                <a:pos x="0" y="16"/>
              </a:cxn>
              <a:cxn ang="0">
                <a:pos x="8" y="0"/>
              </a:cxn>
            </a:cxnLst>
            <a:rect l="0" t="0" r="r" b="b"/>
            <a:pathLst>
              <a:path w="216" h="120">
                <a:moveTo>
                  <a:pt x="8" y="0"/>
                </a:moveTo>
                <a:lnTo>
                  <a:pt x="216" y="104"/>
                </a:lnTo>
                <a:lnTo>
                  <a:pt x="216" y="104"/>
                </a:lnTo>
                <a:lnTo>
                  <a:pt x="208" y="120"/>
                </a:lnTo>
                <a:lnTo>
                  <a:pt x="208" y="120"/>
                </a:lnTo>
                <a:lnTo>
                  <a:pt x="0" y="16"/>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79" name="Freeform 75"/>
          <p:cNvSpPr>
            <a:spLocks/>
          </p:cNvSpPr>
          <p:nvPr/>
        </p:nvSpPr>
        <p:spPr bwMode="auto">
          <a:xfrm>
            <a:off x="7269163" y="1500188"/>
            <a:ext cx="25400" cy="25400"/>
          </a:xfrm>
          <a:custGeom>
            <a:avLst/>
            <a:gdLst/>
            <a:ahLst/>
            <a:cxnLst>
              <a:cxn ang="0">
                <a:pos x="8" y="0"/>
              </a:cxn>
              <a:cxn ang="0">
                <a:pos x="16" y="0"/>
              </a:cxn>
              <a:cxn ang="0">
                <a:pos x="8" y="16"/>
              </a:cxn>
              <a:cxn ang="0">
                <a:pos x="0" y="16"/>
              </a:cxn>
              <a:cxn ang="0">
                <a:pos x="8" y="0"/>
              </a:cxn>
            </a:cxnLst>
            <a:rect l="0" t="0" r="r" b="b"/>
            <a:pathLst>
              <a:path w="16" h="16">
                <a:moveTo>
                  <a:pt x="8" y="0"/>
                </a:moveTo>
                <a:lnTo>
                  <a:pt x="16" y="0"/>
                </a:lnTo>
                <a:lnTo>
                  <a:pt x="8" y="16"/>
                </a:lnTo>
                <a:lnTo>
                  <a:pt x="0" y="16"/>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0" name="Freeform 76"/>
          <p:cNvSpPr>
            <a:spLocks/>
          </p:cNvSpPr>
          <p:nvPr/>
        </p:nvSpPr>
        <p:spPr bwMode="auto">
          <a:xfrm>
            <a:off x="6977063" y="1309688"/>
            <a:ext cx="304800" cy="215900"/>
          </a:xfrm>
          <a:custGeom>
            <a:avLst/>
            <a:gdLst/>
            <a:ahLst/>
            <a:cxnLst>
              <a:cxn ang="0">
                <a:pos x="8" y="0"/>
              </a:cxn>
              <a:cxn ang="0">
                <a:pos x="0" y="16"/>
              </a:cxn>
              <a:cxn ang="0">
                <a:pos x="184" y="136"/>
              </a:cxn>
              <a:cxn ang="0">
                <a:pos x="192" y="120"/>
              </a:cxn>
              <a:cxn ang="0">
                <a:pos x="8" y="0"/>
              </a:cxn>
            </a:cxnLst>
            <a:rect l="0" t="0" r="r" b="b"/>
            <a:pathLst>
              <a:path w="192" h="136">
                <a:moveTo>
                  <a:pt x="8" y="0"/>
                </a:moveTo>
                <a:lnTo>
                  <a:pt x="0" y="16"/>
                </a:lnTo>
                <a:lnTo>
                  <a:pt x="184" y="136"/>
                </a:lnTo>
                <a:lnTo>
                  <a:pt x="192" y="120"/>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1" name="Freeform 77"/>
          <p:cNvSpPr>
            <a:spLocks/>
          </p:cNvSpPr>
          <p:nvPr/>
        </p:nvSpPr>
        <p:spPr bwMode="auto">
          <a:xfrm>
            <a:off x="7256463" y="1500188"/>
            <a:ext cx="25400" cy="25400"/>
          </a:xfrm>
          <a:custGeom>
            <a:avLst/>
            <a:gdLst/>
            <a:ahLst/>
            <a:cxnLst>
              <a:cxn ang="0">
                <a:pos x="16" y="0"/>
              </a:cxn>
              <a:cxn ang="0">
                <a:pos x="8" y="0"/>
              </a:cxn>
              <a:cxn ang="0">
                <a:pos x="0" y="16"/>
              </a:cxn>
              <a:cxn ang="0">
                <a:pos x="8" y="16"/>
              </a:cxn>
              <a:cxn ang="0">
                <a:pos x="16" y="0"/>
              </a:cxn>
            </a:cxnLst>
            <a:rect l="0" t="0" r="r" b="b"/>
            <a:pathLst>
              <a:path w="16" h="16">
                <a:moveTo>
                  <a:pt x="16" y="0"/>
                </a:moveTo>
                <a:lnTo>
                  <a:pt x="8" y="0"/>
                </a:lnTo>
                <a:lnTo>
                  <a:pt x="0" y="16"/>
                </a:lnTo>
                <a:lnTo>
                  <a:pt x="8" y="16"/>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2" name="Freeform 78"/>
          <p:cNvSpPr>
            <a:spLocks/>
          </p:cNvSpPr>
          <p:nvPr/>
        </p:nvSpPr>
        <p:spPr bwMode="auto">
          <a:xfrm>
            <a:off x="7078663" y="1500188"/>
            <a:ext cx="1131887" cy="4105275"/>
          </a:xfrm>
          <a:custGeom>
            <a:avLst/>
            <a:gdLst/>
            <a:ahLst/>
            <a:cxnLst>
              <a:cxn ang="0">
                <a:pos x="288" y="120"/>
              </a:cxn>
              <a:cxn ang="0">
                <a:pos x="288" y="128"/>
              </a:cxn>
              <a:cxn ang="0">
                <a:pos x="432" y="272"/>
              </a:cxn>
              <a:cxn ang="0">
                <a:pos x="537" y="440"/>
              </a:cxn>
              <a:cxn ang="0">
                <a:pos x="537" y="440"/>
              </a:cxn>
              <a:cxn ang="0">
                <a:pos x="625" y="624"/>
              </a:cxn>
              <a:cxn ang="0">
                <a:pos x="681" y="833"/>
              </a:cxn>
              <a:cxn ang="0">
                <a:pos x="681" y="833"/>
              </a:cxn>
              <a:cxn ang="0">
                <a:pos x="713" y="1049"/>
              </a:cxn>
              <a:cxn ang="0">
                <a:pos x="713" y="1273"/>
              </a:cxn>
              <a:cxn ang="0">
                <a:pos x="713" y="1273"/>
              </a:cxn>
              <a:cxn ang="0">
                <a:pos x="689" y="1489"/>
              </a:cxn>
              <a:cxn ang="0">
                <a:pos x="641" y="1713"/>
              </a:cxn>
              <a:cxn ang="0">
                <a:pos x="641" y="1721"/>
              </a:cxn>
              <a:cxn ang="0">
                <a:pos x="569" y="1930"/>
              </a:cxn>
              <a:cxn ang="0">
                <a:pos x="464" y="2122"/>
              </a:cxn>
              <a:cxn ang="0">
                <a:pos x="464" y="2122"/>
              </a:cxn>
              <a:cxn ang="0">
                <a:pos x="336" y="2306"/>
              </a:cxn>
              <a:cxn ang="0">
                <a:pos x="184" y="2458"/>
              </a:cxn>
              <a:cxn ang="0">
                <a:pos x="184" y="2458"/>
              </a:cxn>
              <a:cxn ang="0">
                <a:pos x="8" y="2586"/>
              </a:cxn>
              <a:cxn ang="0">
                <a:pos x="0" y="2570"/>
              </a:cxn>
              <a:cxn ang="0">
                <a:pos x="176" y="2442"/>
              </a:cxn>
              <a:cxn ang="0">
                <a:pos x="328" y="2298"/>
              </a:cxn>
              <a:cxn ang="0">
                <a:pos x="320" y="2298"/>
              </a:cxn>
              <a:cxn ang="0">
                <a:pos x="448" y="2114"/>
              </a:cxn>
              <a:cxn ang="0">
                <a:pos x="553" y="1922"/>
              </a:cxn>
              <a:cxn ang="0">
                <a:pos x="553" y="1922"/>
              </a:cxn>
              <a:cxn ang="0">
                <a:pos x="625" y="1713"/>
              </a:cxn>
              <a:cxn ang="0">
                <a:pos x="673" y="1489"/>
              </a:cxn>
              <a:cxn ang="0">
                <a:pos x="673" y="1489"/>
              </a:cxn>
              <a:cxn ang="0">
                <a:pos x="697" y="1273"/>
              </a:cxn>
              <a:cxn ang="0">
                <a:pos x="697" y="1049"/>
              </a:cxn>
              <a:cxn ang="0">
                <a:pos x="697" y="1049"/>
              </a:cxn>
              <a:cxn ang="0">
                <a:pos x="665" y="833"/>
              </a:cxn>
              <a:cxn ang="0">
                <a:pos x="609" y="632"/>
              </a:cxn>
              <a:cxn ang="0">
                <a:pos x="609" y="632"/>
              </a:cxn>
              <a:cxn ang="0">
                <a:pos x="521" y="448"/>
              </a:cxn>
              <a:cxn ang="0">
                <a:pos x="416" y="280"/>
              </a:cxn>
              <a:cxn ang="0">
                <a:pos x="424" y="280"/>
              </a:cxn>
              <a:cxn ang="0">
                <a:pos x="280" y="136"/>
              </a:cxn>
              <a:cxn ang="0">
                <a:pos x="120" y="16"/>
              </a:cxn>
            </a:cxnLst>
            <a:rect l="0" t="0" r="r" b="b"/>
            <a:pathLst>
              <a:path w="713" h="2586">
                <a:moveTo>
                  <a:pt x="128" y="0"/>
                </a:moveTo>
                <a:lnTo>
                  <a:pt x="288" y="120"/>
                </a:lnTo>
                <a:lnTo>
                  <a:pt x="288" y="128"/>
                </a:lnTo>
                <a:lnTo>
                  <a:pt x="288" y="128"/>
                </a:lnTo>
                <a:lnTo>
                  <a:pt x="432" y="272"/>
                </a:lnTo>
                <a:lnTo>
                  <a:pt x="432" y="272"/>
                </a:lnTo>
                <a:lnTo>
                  <a:pt x="432" y="272"/>
                </a:lnTo>
                <a:lnTo>
                  <a:pt x="537" y="440"/>
                </a:lnTo>
                <a:lnTo>
                  <a:pt x="537" y="440"/>
                </a:lnTo>
                <a:lnTo>
                  <a:pt x="537" y="440"/>
                </a:lnTo>
                <a:lnTo>
                  <a:pt x="625" y="624"/>
                </a:lnTo>
                <a:lnTo>
                  <a:pt x="625" y="624"/>
                </a:lnTo>
                <a:lnTo>
                  <a:pt x="625" y="624"/>
                </a:lnTo>
                <a:lnTo>
                  <a:pt x="681" y="833"/>
                </a:lnTo>
                <a:lnTo>
                  <a:pt x="681" y="833"/>
                </a:lnTo>
                <a:lnTo>
                  <a:pt x="681" y="833"/>
                </a:lnTo>
                <a:lnTo>
                  <a:pt x="713" y="1049"/>
                </a:lnTo>
                <a:lnTo>
                  <a:pt x="713" y="1049"/>
                </a:lnTo>
                <a:lnTo>
                  <a:pt x="713" y="1049"/>
                </a:lnTo>
                <a:lnTo>
                  <a:pt x="713" y="1273"/>
                </a:lnTo>
                <a:lnTo>
                  <a:pt x="713" y="1273"/>
                </a:lnTo>
                <a:lnTo>
                  <a:pt x="713" y="1273"/>
                </a:lnTo>
                <a:lnTo>
                  <a:pt x="689" y="1489"/>
                </a:lnTo>
                <a:lnTo>
                  <a:pt x="689" y="1489"/>
                </a:lnTo>
                <a:lnTo>
                  <a:pt x="689" y="1489"/>
                </a:lnTo>
                <a:lnTo>
                  <a:pt x="641" y="1713"/>
                </a:lnTo>
                <a:lnTo>
                  <a:pt x="641" y="1721"/>
                </a:lnTo>
                <a:lnTo>
                  <a:pt x="641" y="1721"/>
                </a:lnTo>
                <a:lnTo>
                  <a:pt x="569" y="1930"/>
                </a:lnTo>
                <a:lnTo>
                  <a:pt x="569" y="1930"/>
                </a:lnTo>
                <a:lnTo>
                  <a:pt x="569" y="1930"/>
                </a:lnTo>
                <a:lnTo>
                  <a:pt x="464" y="2122"/>
                </a:lnTo>
                <a:lnTo>
                  <a:pt x="464" y="2122"/>
                </a:lnTo>
                <a:lnTo>
                  <a:pt x="464" y="2122"/>
                </a:lnTo>
                <a:lnTo>
                  <a:pt x="336" y="2306"/>
                </a:lnTo>
                <a:lnTo>
                  <a:pt x="336" y="2306"/>
                </a:lnTo>
                <a:lnTo>
                  <a:pt x="336" y="2306"/>
                </a:lnTo>
                <a:lnTo>
                  <a:pt x="184" y="2458"/>
                </a:lnTo>
                <a:lnTo>
                  <a:pt x="184" y="2458"/>
                </a:lnTo>
                <a:lnTo>
                  <a:pt x="184" y="2458"/>
                </a:lnTo>
                <a:lnTo>
                  <a:pt x="8" y="2586"/>
                </a:lnTo>
                <a:lnTo>
                  <a:pt x="8" y="2586"/>
                </a:lnTo>
                <a:lnTo>
                  <a:pt x="0" y="2570"/>
                </a:lnTo>
                <a:lnTo>
                  <a:pt x="0" y="2570"/>
                </a:lnTo>
                <a:lnTo>
                  <a:pt x="176" y="2442"/>
                </a:lnTo>
                <a:lnTo>
                  <a:pt x="176" y="2442"/>
                </a:lnTo>
                <a:lnTo>
                  <a:pt x="176" y="2450"/>
                </a:lnTo>
                <a:lnTo>
                  <a:pt x="328" y="2298"/>
                </a:lnTo>
                <a:lnTo>
                  <a:pt x="328" y="2298"/>
                </a:lnTo>
                <a:lnTo>
                  <a:pt x="320" y="2298"/>
                </a:lnTo>
                <a:lnTo>
                  <a:pt x="448" y="2114"/>
                </a:lnTo>
                <a:lnTo>
                  <a:pt x="448" y="2114"/>
                </a:lnTo>
                <a:lnTo>
                  <a:pt x="448" y="2114"/>
                </a:lnTo>
                <a:lnTo>
                  <a:pt x="553" y="1922"/>
                </a:lnTo>
                <a:lnTo>
                  <a:pt x="553" y="1922"/>
                </a:lnTo>
                <a:lnTo>
                  <a:pt x="553" y="1922"/>
                </a:lnTo>
                <a:lnTo>
                  <a:pt x="625" y="1713"/>
                </a:lnTo>
                <a:lnTo>
                  <a:pt x="625" y="1713"/>
                </a:lnTo>
                <a:lnTo>
                  <a:pt x="625" y="1713"/>
                </a:lnTo>
                <a:lnTo>
                  <a:pt x="673" y="1489"/>
                </a:lnTo>
                <a:lnTo>
                  <a:pt x="673" y="1489"/>
                </a:lnTo>
                <a:lnTo>
                  <a:pt x="673" y="1489"/>
                </a:lnTo>
                <a:lnTo>
                  <a:pt x="697" y="1273"/>
                </a:lnTo>
                <a:lnTo>
                  <a:pt x="697" y="1273"/>
                </a:lnTo>
                <a:lnTo>
                  <a:pt x="697" y="1273"/>
                </a:lnTo>
                <a:lnTo>
                  <a:pt x="697" y="1049"/>
                </a:lnTo>
                <a:lnTo>
                  <a:pt x="697" y="1049"/>
                </a:lnTo>
                <a:lnTo>
                  <a:pt x="697" y="1049"/>
                </a:lnTo>
                <a:lnTo>
                  <a:pt x="665" y="833"/>
                </a:lnTo>
                <a:lnTo>
                  <a:pt x="665" y="833"/>
                </a:lnTo>
                <a:lnTo>
                  <a:pt x="665" y="841"/>
                </a:lnTo>
                <a:lnTo>
                  <a:pt x="609" y="632"/>
                </a:lnTo>
                <a:lnTo>
                  <a:pt x="609" y="632"/>
                </a:lnTo>
                <a:lnTo>
                  <a:pt x="609" y="632"/>
                </a:lnTo>
                <a:lnTo>
                  <a:pt x="521" y="448"/>
                </a:lnTo>
                <a:lnTo>
                  <a:pt x="521" y="448"/>
                </a:lnTo>
                <a:lnTo>
                  <a:pt x="521" y="448"/>
                </a:lnTo>
                <a:lnTo>
                  <a:pt x="416" y="280"/>
                </a:lnTo>
                <a:lnTo>
                  <a:pt x="416" y="280"/>
                </a:lnTo>
                <a:lnTo>
                  <a:pt x="424" y="280"/>
                </a:lnTo>
                <a:lnTo>
                  <a:pt x="280" y="136"/>
                </a:lnTo>
                <a:lnTo>
                  <a:pt x="280" y="136"/>
                </a:lnTo>
                <a:lnTo>
                  <a:pt x="280" y="136"/>
                </a:lnTo>
                <a:lnTo>
                  <a:pt x="120" y="16"/>
                </a:lnTo>
                <a:lnTo>
                  <a:pt x="12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3" name="Freeform 79"/>
          <p:cNvSpPr>
            <a:spLocks/>
          </p:cNvSpPr>
          <p:nvPr/>
        </p:nvSpPr>
        <p:spPr bwMode="auto">
          <a:xfrm>
            <a:off x="6761163" y="5580063"/>
            <a:ext cx="330200" cy="165100"/>
          </a:xfrm>
          <a:custGeom>
            <a:avLst/>
            <a:gdLst/>
            <a:ahLst/>
            <a:cxnLst>
              <a:cxn ang="0">
                <a:pos x="208" y="16"/>
              </a:cxn>
              <a:cxn ang="0">
                <a:pos x="8" y="104"/>
              </a:cxn>
              <a:cxn ang="0">
                <a:pos x="0" y="104"/>
              </a:cxn>
              <a:cxn ang="0">
                <a:pos x="0" y="88"/>
              </a:cxn>
              <a:cxn ang="0">
                <a:pos x="0" y="88"/>
              </a:cxn>
              <a:cxn ang="0">
                <a:pos x="200" y="0"/>
              </a:cxn>
              <a:cxn ang="0">
                <a:pos x="208" y="16"/>
              </a:cxn>
            </a:cxnLst>
            <a:rect l="0" t="0" r="r" b="b"/>
            <a:pathLst>
              <a:path w="208" h="104">
                <a:moveTo>
                  <a:pt x="208" y="16"/>
                </a:moveTo>
                <a:lnTo>
                  <a:pt x="8" y="104"/>
                </a:lnTo>
                <a:lnTo>
                  <a:pt x="0" y="104"/>
                </a:lnTo>
                <a:lnTo>
                  <a:pt x="0" y="88"/>
                </a:lnTo>
                <a:lnTo>
                  <a:pt x="0" y="88"/>
                </a:lnTo>
                <a:lnTo>
                  <a:pt x="200" y="0"/>
                </a:lnTo>
                <a:lnTo>
                  <a:pt x="208"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4" name="Rectangle 80"/>
          <p:cNvSpPr>
            <a:spLocks noChangeArrowheads="1"/>
          </p:cNvSpPr>
          <p:nvPr/>
        </p:nvSpPr>
        <p:spPr bwMode="auto">
          <a:xfrm>
            <a:off x="6392863" y="5808663"/>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85" name="Freeform 81"/>
          <p:cNvSpPr>
            <a:spLocks/>
          </p:cNvSpPr>
          <p:nvPr/>
        </p:nvSpPr>
        <p:spPr bwMode="auto">
          <a:xfrm>
            <a:off x="6405563" y="5719763"/>
            <a:ext cx="355600" cy="114300"/>
          </a:xfrm>
          <a:custGeom>
            <a:avLst/>
            <a:gdLst/>
            <a:ahLst/>
            <a:cxnLst>
              <a:cxn ang="0">
                <a:pos x="224" y="16"/>
              </a:cxn>
              <a:cxn ang="0">
                <a:pos x="224" y="0"/>
              </a:cxn>
              <a:cxn ang="0">
                <a:pos x="0" y="56"/>
              </a:cxn>
              <a:cxn ang="0">
                <a:pos x="0" y="72"/>
              </a:cxn>
              <a:cxn ang="0">
                <a:pos x="224" y="16"/>
              </a:cxn>
            </a:cxnLst>
            <a:rect l="0" t="0" r="r" b="b"/>
            <a:pathLst>
              <a:path w="224" h="72">
                <a:moveTo>
                  <a:pt x="224" y="16"/>
                </a:moveTo>
                <a:lnTo>
                  <a:pt x="224" y="0"/>
                </a:lnTo>
                <a:lnTo>
                  <a:pt x="0" y="56"/>
                </a:lnTo>
                <a:lnTo>
                  <a:pt x="0" y="72"/>
                </a:lnTo>
                <a:lnTo>
                  <a:pt x="224"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6" name="Freeform 82"/>
          <p:cNvSpPr>
            <a:spLocks/>
          </p:cNvSpPr>
          <p:nvPr/>
        </p:nvSpPr>
        <p:spPr bwMode="auto">
          <a:xfrm>
            <a:off x="7269163" y="1500188"/>
            <a:ext cx="25400" cy="25400"/>
          </a:xfrm>
          <a:custGeom>
            <a:avLst/>
            <a:gdLst/>
            <a:ahLst/>
            <a:cxnLst>
              <a:cxn ang="0">
                <a:pos x="8" y="16"/>
              </a:cxn>
              <a:cxn ang="0">
                <a:pos x="16" y="16"/>
              </a:cxn>
              <a:cxn ang="0">
                <a:pos x="8" y="0"/>
              </a:cxn>
              <a:cxn ang="0">
                <a:pos x="0" y="0"/>
              </a:cxn>
              <a:cxn ang="0">
                <a:pos x="8" y="16"/>
              </a:cxn>
            </a:cxnLst>
            <a:rect l="0" t="0" r="r" b="b"/>
            <a:pathLst>
              <a:path w="16" h="16">
                <a:moveTo>
                  <a:pt x="8" y="16"/>
                </a:moveTo>
                <a:lnTo>
                  <a:pt x="16" y="16"/>
                </a:lnTo>
                <a:lnTo>
                  <a:pt x="8" y="0"/>
                </a:lnTo>
                <a:lnTo>
                  <a:pt x="0" y="0"/>
                </a:lnTo>
                <a:lnTo>
                  <a:pt x="8"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7" name="Freeform 83"/>
          <p:cNvSpPr>
            <a:spLocks/>
          </p:cNvSpPr>
          <p:nvPr/>
        </p:nvSpPr>
        <p:spPr bwMode="auto">
          <a:xfrm>
            <a:off x="6532563" y="1500188"/>
            <a:ext cx="749300" cy="1003300"/>
          </a:xfrm>
          <a:custGeom>
            <a:avLst/>
            <a:gdLst/>
            <a:ahLst/>
            <a:cxnLst>
              <a:cxn ang="0">
                <a:pos x="472" y="16"/>
              </a:cxn>
              <a:cxn ang="0">
                <a:pos x="272" y="184"/>
              </a:cxn>
              <a:cxn ang="0">
                <a:pos x="272" y="184"/>
              </a:cxn>
              <a:cxn ang="0">
                <a:pos x="272" y="184"/>
              </a:cxn>
              <a:cxn ang="0">
                <a:pos x="184" y="280"/>
              </a:cxn>
              <a:cxn ang="0">
                <a:pos x="184" y="280"/>
              </a:cxn>
              <a:cxn ang="0">
                <a:pos x="184" y="280"/>
              </a:cxn>
              <a:cxn ang="0">
                <a:pos x="112" y="392"/>
              </a:cxn>
              <a:cxn ang="0">
                <a:pos x="112" y="392"/>
              </a:cxn>
              <a:cxn ang="0">
                <a:pos x="112" y="392"/>
              </a:cxn>
              <a:cxn ang="0">
                <a:pos x="48" y="512"/>
              </a:cxn>
              <a:cxn ang="0">
                <a:pos x="48" y="504"/>
              </a:cxn>
              <a:cxn ang="0">
                <a:pos x="48" y="504"/>
              </a:cxn>
              <a:cxn ang="0">
                <a:pos x="16" y="632"/>
              </a:cxn>
              <a:cxn ang="0">
                <a:pos x="16" y="632"/>
              </a:cxn>
              <a:cxn ang="0">
                <a:pos x="0" y="632"/>
              </a:cxn>
              <a:cxn ang="0">
                <a:pos x="0" y="632"/>
              </a:cxn>
              <a:cxn ang="0">
                <a:pos x="32" y="504"/>
              </a:cxn>
              <a:cxn ang="0">
                <a:pos x="32" y="504"/>
              </a:cxn>
              <a:cxn ang="0">
                <a:pos x="32" y="504"/>
              </a:cxn>
              <a:cxn ang="0">
                <a:pos x="96" y="384"/>
              </a:cxn>
              <a:cxn ang="0">
                <a:pos x="96" y="384"/>
              </a:cxn>
              <a:cxn ang="0">
                <a:pos x="96" y="384"/>
              </a:cxn>
              <a:cxn ang="0">
                <a:pos x="168" y="272"/>
              </a:cxn>
              <a:cxn ang="0">
                <a:pos x="168" y="272"/>
              </a:cxn>
              <a:cxn ang="0">
                <a:pos x="176" y="272"/>
              </a:cxn>
              <a:cxn ang="0">
                <a:pos x="264" y="176"/>
              </a:cxn>
              <a:cxn ang="0">
                <a:pos x="264" y="176"/>
              </a:cxn>
              <a:cxn ang="0">
                <a:pos x="264" y="168"/>
              </a:cxn>
              <a:cxn ang="0">
                <a:pos x="464" y="0"/>
              </a:cxn>
              <a:cxn ang="0">
                <a:pos x="472" y="16"/>
              </a:cxn>
            </a:cxnLst>
            <a:rect l="0" t="0" r="r" b="b"/>
            <a:pathLst>
              <a:path w="472" h="632">
                <a:moveTo>
                  <a:pt x="472" y="16"/>
                </a:moveTo>
                <a:lnTo>
                  <a:pt x="272" y="184"/>
                </a:lnTo>
                <a:lnTo>
                  <a:pt x="272" y="184"/>
                </a:lnTo>
                <a:lnTo>
                  <a:pt x="272" y="184"/>
                </a:lnTo>
                <a:lnTo>
                  <a:pt x="184" y="280"/>
                </a:lnTo>
                <a:lnTo>
                  <a:pt x="184" y="280"/>
                </a:lnTo>
                <a:lnTo>
                  <a:pt x="184" y="280"/>
                </a:lnTo>
                <a:lnTo>
                  <a:pt x="112" y="392"/>
                </a:lnTo>
                <a:lnTo>
                  <a:pt x="112" y="392"/>
                </a:lnTo>
                <a:lnTo>
                  <a:pt x="112" y="392"/>
                </a:lnTo>
                <a:lnTo>
                  <a:pt x="48" y="512"/>
                </a:lnTo>
                <a:lnTo>
                  <a:pt x="48" y="504"/>
                </a:lnTo>
                <a:lnTo>
                  <a:pt x="48" y="504"/>
                </a:lnTo>
                <a:lnTo>
                  <a:pt x="16" y="632"/>
                </a:lnTo>
                <a:lnTo>
                  <a:pt x="16" y="632"/>
                </a:lnTo>
                <a:lnTo>
                  <a:pt x="0" y="632"/>
                </a:lnTo>
                <a:lnTo>
                  <a:pt x="0" y="632"/>
                </a:lnTo>
                <a:lnTo>
                  <a:pt x="32" y="504"/>
                </a:lnTo>
                <a:lnTo>
                  <a:pt x="32" y="504"/>
                </a:lnTo>
                <a:lnTo>
                  <a:pt x="32" y="504"/>
                </a:lnTo>
                <a:lnTo>
                  <a:pt x="96" y="384"/>
                </a:lnTo>
                <a:lnTo>
                  <a:pt x="96" y="384"/>
                </a:lnTo>
                <a:lnTo>
                  <a:pt x="96" y="384"/>
                </a:lnTo>
                <a:lnTo>
                  <a:pt x="168" y="272"/>
                </a:lnTo>
                <a:lnTo>
                  <a:pt x="168" y="272"/>
                </a:lnTo>
                <a:lnTo>
                  <a:pt x="176" y="272"/>
                </a:lnTo>
                <a:lnTo>
                  <a:pt x="264" y="176"/>
                </a:lnTo>
                <a:lnTo>
                  <a:pt x="264" y="176"/>
                </a:lnTo>
                <a:lnTo>
                  <a:pt x="264" y="168"/>
                </a:lnTo>
                <a:lnTo>
                  <a:pt x="464" y="0"/>
                </a:lnTo>
                <a:lnTo>
                  <a:pt x="472"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8" name="Freeform 84"/>
          <p:cNvSpPr>
            <a:spLocks/>
          </p:cNvSpPr>
          <p:nvPr/>
        </p:nvSpPr>
        <p:spPr bwMode="auto">
          <a:xfrm>
            <a:off x="6507163" y="2503488"/>
            <a:ext cx="50800" cy="241300"/>
          </a:xfrm>
          <a:custGeom>
            <a:avLst/>
            <a:gdLst/>
            <a:ahLst/>
            <a:cxnLst>
              <a:cxn ang="0">
                <a:pos x="32" y="0"/>
              </a:cxn>
              <a:cxn ang="0">
                <a:pos x="16" y="152"/>
              </a:cxn>
              <a:cxn ang="0">
                <a:pos x="16" y="152"/>
              </a:cxn>
              <a:cxn ang="0">
                <a:pos x="0" y="152"/>
              </a:cxn>
              <a:cxn ang="0">
                <a:pos x="0" y="152"/>
              </a:cxn>
              <a:cxn ang="0">
                <a:pos x="16" y="0"/>
              </a:cxn>
              <a:cxn ang="0">
                <a:pos x="32" y="0"/>
              </a:cxn>
            </a:cxnLst>
            <a:rect l="0" t="0" r="r" b="b"/>
            <a:pathLst>
              <a:path w="32" h="152">
                <a:moveTo>
                  <a:pt x="32" y="0"/>
                </a:moveTo>
                <a:lnTo>
                  <a:pt x="16" y="152"/>
                </a:lnTo>
                <a:lnTo>
                  <a:pt x="16" y="152"/>
                </a:lnTo>
                <a:lnTo>
                  <a:pt x="0" y="152"/>
                </a:lnTo>
                <a:lnTo>
                  <a:pt x="0" y="152"/>
                </a:lnTo>
                <a:lnTo>
                  <a:pt x="16" y="0"/>
                </a:lnTo>
                <a:lnTo>
                  <a:pt x="32"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89" name="Rectangle 85"/>
          <p:cNvSpPr>
            <a:spLocks noChangeArrowheads="1"/>
          </p:cNvSpPr>
          <p:nvPr/>
        </p:nvSpPr>
        <p:spPr bwMode="auto">
          <a:xfrm>
            <a:off x="6532563" y="3000375"/>
            <a:ext cx="25400" cy="127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590" name="Freeform 86"/>
          <p:cNvSpPr>
            <a:spLocks/>
          </p:cNvSpPr>
          <p:nvPr/>
        </p:nvSpPr>
        <p:spPr bwMode="auto">
          <a:xfrm>
            <a:off x="6507163" y="2744788"/>
            <a:ext cx="50800" cy="255587"/>
          </a:xfrm>
          <a:custGeom>
            <a:avLst/>
            <a:gdLst/>
            <a:ahLst/>
            <a:cxnLst>
              <a:cxn ang="0">
                <a:pos x="16" y="0"/>
              </a:cxn>
              <a:cxn ang="0">
                <a:pos x="0" y="0"/>
              </a:cxn>
              <a:cxn ang="0">
                <a:pos x="16" y="161"/>
              </a:cxn>
              <a:cxn ang="0">
                <a:pos x="32" y="161"/>
              </a:cxn>
              <a:cxn ang="0">
                <a:pos x="16" y="0"/>
              </a:cxn>
            </a:cxnLst>
            <a:rect l="0" t="0" r="r" b="b"/>
            <a:pathLst>
              <a:path w="32" h="161">
                <a:moveTo>
                  <a:pt x="16" y="0"/>
                </a:moveTo>
                <a:lnTo>
                  <a:pt x="0" y="0"/>
                </a:lnTo>
                <a:lnTo>
                  <a:pt x="16" y="161"/>
                </a:lnTo>
                <a:lnTo>
                  <a:pt x="32" y="161"/>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1" name="Freeform 87"/>
          <p:cNvSpPr>
            <a:spLocks/>
          </p:cNvSpPr>
          <p:nvPr/>
        </p:nvSpPr>
        <p:spPr bwMode="auto">
          <a:xfrm>
            <a:off x="6532563" y="2987675"/>
            <a:ext cx="25400" cy="25400"/>
          </a:xfrm>
          <a:custGeom>
            <a:avLst/>
            <a:gdLst/>
            <a:ahLst/>
            <a:cxnLst>
              <a:cxn ang="0">
                <a:pos x="16" y="8"/>
              </a:cxn>
              <a:cxn ang="0">
                <a:pos x="16" y="0"/>
              </a:cxn>
              <a:cxn ang="0">
                <a:pos x="0" y="8"/>
              </a:cxn>
              <a:cxn ang="0">
                <a:pos x="0" y="16"/>
              </a:cxn>
              <a:cxn ang="0">
                <a:pos x="16" y="8"/>
              </a:cxn>
            </a:cxnLst>
            <a:rect l="0" t="0" r="r" b="b"/>
            <a:pathLst>
              <a:path w="16" h="16">
                <a:moveTo>
                  <a:pt x="16" y="8"/>
                </a:moveTo>
                <a:lnTo>
                  <a:pt x="16" y="0"/>
                </a:lnTo>
                <a:lnTo>
                  <a:pt x="0" y="8"/>
                </a:lnTo>
                <a:lnTo>
                  <a:pt x="0" y="16"/>
                </a:lnTo>
                <a:lnTo>
                  <a:pt x="1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2" name="Freeform 88"/>
          <p:cNvSpPr>
            <a:spLocks/>
          </p:cNvSpPr>
          <p:nvPr/>
        </p:nvSpPr>
        <p:spPr bwMode="auto">
          <a:xfrm>
            <a:off x="6532563" y="3000375"/>
            <a:ext cx="215900" cy="749300"/>
          </a:xfrm>
          <a:custGeom>
            <a:avLst/>
            <a:gdLst/>
            <a:ahLst/>
            <a:cxnLst>
              <a:cxn ang="0">
                <a:pos x="16" y="0"/>
              </a:cxn>
              <a:cxn ang="0">
                <a:pos x="72" y="88"/>
              </a:cxn>
              <a:cxn ang="0">
                <a:pos x="72" y="88"/>
              </a:cxn>
              <a:cxn ang="0">
                <a:pos x="72" y="88"/>
              </a:cxn>
              <a:cxn ang="0">
                <a:pos x="112" y="176"/>
              </a:cxn>
              <a:cxn ang="0">
                <a:pos x="112" y="176"/>
              </a:cxn>
              <a:cxn ang="0">
                <a:pos x="112" y="176"/>
              </a:cxn>
              <a:cxn ang="0">
                <a:pos x="136" y="256"/>
              </a:cxn>
              <a:cxn ang="0">
                <a:pos x="136" y="256"/>
              </a:cxn>
              <a:cxn ang="0">
                <a:pos x="136" y="256"/>
              </a:cxn>
              <a:cxn ang="0">
                <a:pos x="136" y="336"/>
              </a:cxn>
              <a:cxn ang="0">
                <a:pos x="136" y="336"/>
              </a:cxn>
              <a:cxn ang="0">
                <a:pos x="136" y="336"/>
              </a:cxn>
              <a:cxn ang="0">
                <a:pos x="104" y="464"/>
              </a:cxn>
              <a:cxn ang="0">
                <a:pos x="104" y="472"/>
              </a:cxn>
              <a:cxn ang="0">
                <a:pos x="88" y="464"/>
              </a:cxn>
              <a:cxn ang="0">
                <a:pos x="88" y="464"/>
              </a:cxn>
              <a:cxn ang="0">
                <a:pos x="120" y="336"/>
              </a:cxn>
              <a:cxn ang="0">
                <a:pos x="120" y="336"/>
              </a:cxn>
              <a:cxn ang="0">
                <a:pos x="120" y="336"/>
              </a:cxn>
              <a:cxn ang="0">
                <a:pos x="120" y="256"/>
              </a:cxn>
              <a:cxn ang="0">
                <a:pos x="120" y="256"/>
              </a:cxn>
              <a:cxn ang="0">
                <a:pos x="120" y="264"/>
              </a:cxn>
              <a:cxn ang="0">
                <a:pos x="96" y="184"/>
              </a:cxn>
              <a:cxn ang="0">
                <a:pos x="96" y="184"/>
              </a:cxn>
              <a:cxn ang="0">
                <a:pos x="96" y="184"/>
              </a:cxn>
              <a:cxn ang="0">
                <a:pos x="56" y="96"/>
              </a:cxn>
              <a:cxn ang="0">
                <a:pos x="56" y="96"/>
              </a:cxn>
              <a:cxn ang="0">
                <a:pos x="56" y="96"/>
              </a:cxn>
              <a:cxn ang="0">
                <a:pos x="0" y="8"/>
              </a:cxn>
              <a:cxn ang="0">
                <a:pos x="16" y="0"/>
              </a:cxn>
            </a:cxnLst>
            <a:rect l="0" t="0" r="r" b="b"/>
            <a:pathLst>
              <a:path w="136" h="472">
                <a:moveTo>
                  <a:pt x="16" y="0"/>
                </a:moveTo>
                <a:lnTo>
                  <a:pt x="72" y="88"/>
                </a:lnTo>
                <a:lnTo>
                  <a:pt x="72" y="88"/>
                </a:lnTo>
                <a:lnTo>
                  <a:pt x="72" y="88"/>
                </a:lnTo>
                <a:lnTo>
                  <a:pt x="112" y="176"/>
                </a:lnTo>
                <a:lnTo>
                  <a:pt x="112" y="176"/>
                </a:lnTo>
                <a:lnTo>
                  <a:pt x="112" y="176"/>
                </a:lnTo>
                <a:lnTo>
                  <a:pt x="136" y="256"/>
                </a:lnTo>
                <a:lnTo>
                  <a:pt x="136" y="256"/>
                </a:lnTo>
                <a:lnTo>
                  <a:pt x="136" y="256"/>
                </a:lnTo>
                <a:lnTo>
                  <a:pt x="136" y="336"/>
                </a:lnTo>
                <a:lnTo>
                  <a:pt x="136" y="336"/>
                </a:lnTo>
                <a:lnTo>
                  <a:pt x="136" y="336"/>
                </a:lnTo>
                <a:lnTo>
                  <a:pt x="104" y="464"/>
                </a:lnTo>
                <a:lnTo>
                  <a:pt x="104" y="472"/>
                </a:lnTo>
                <a:lnTo>
                  <a:pt x="88" y="464"/>
                </a:lnTo>
                <a:lnTo>
                  <a:pt x="88" y="464"/>
                </a:lnTo>
                <a:lnTo>
                  <a:pt x="120" y="336"/>
                </a:lnTo>
                <a:lnTo>
                  <a:pt x="120" y="336"/>
                </a:lnTo>
                <a:lnTo>
                  <a:pt x="120" y="336"/>
                </a:lnTo>
                <a:lnTo>
                  <a:pt x="120" y="256"/>
                </a:lnTo>
                <a:lnTo>
                  <a:pt x="120" y="256"/>
                </a:lnTo>
                <a:lnTo>
                  <a:pt x="120" y="264"/>
                </a:lnTo>
                <a:lnTo>
                  <a:pt x="96" y="184"/>
                </a:lnTo>
                <a:lnTo>
                  <a:pt x="96" y="184"/>
                </a:lnTo>
                <a:lnTo>
                  <a:pt x="96" y="184"/>
                </a:lnTo>
                <a:lnTo>
                  <a:pt x="56" y="96"/>
                </a:lnTo>
                <a:lnTo>
                  <a:pt x="56" y="96"/>
                </a:lnTo>
                <a:lnTo>
                  <a:pt x="56" y="96"/>
                </a:lnTo>
                <a:lnTo>
                  <a:pt x="0" y="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3" name="Freeform 89"/>
          <p:cNvSpPr>
            <a:spLocks/>
          </p:cNvSpPr>
          <p:nvPr/>
        </p:nvSpPr>
        <p:spPr bwMode="auto">
          <a:xfrm>
            <a:off x="6608763" y="3736975"/>
            <a:ext cx="88900" cy="101600"/>
          </a:xfrm>
          <a:custGeom>
            <a:avLst/>
            <a:gdLst/>
            <a:ahLst/>
            <a:cxnLst>
              <a:cxn ang="0">
                <a:pos x="56" y="8"/>
              </a:cxn>
              <a:cxn ang="0">
                <a:pos x="16" y="64"/>
              </a:cxn>
              <a:cxn ang="0">
                <a:pos x="16" y="64"/>
              </a:cxn>
              <a:cxn ang="0">
                <a:pos x="8" y="56"/>
              </a:cxn>
              <a:cxn ang="0">
                <a:pos x="0" y="56"/>
              </a:cxn>
              <a:cxn ang="0">
                <a:pos x="40" y="0"/>
              </a:cxn>
              <a:cxn ang="0">
                <a:pos x="56" y="8"/>
              </a:cxn>
            </a:cxnLst>
            <a:rect l="0" t="0" r="r" b="b"/>
            <a:pathLst>
              <a:path w="56" h="64">
                <a:moveTo>
                  <a:pt x="56" y="8"/>
                </a:moveTo>
                <a:lnTo>
                  <a:pt x="16" y="64"/>
                </a:lnTo>
                <a:lnTo>
                  <a:pt x="16" y="64"/>
                </a:lnTo>
                <a:lnTo>
                  <a:pt x="8" y="56"/>
                </a:lnTo>
                <a:lnTo>
                  <a:pt x="0" y="56"/>
                </a:lnTo>
                <a:lnTo>
                  <a:pt x="40" y="0"/>
                </a:lnTo>
                <a:lnTo>
                  <a:pt x="5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4" name="Freeform 90"/>
          <p:cNvSpPr>
            <a:spLocks/>
          </p:cNvSpPr>
          <p:nvPr/>
        </p:nvSpPr>
        <p:spPr bwMode="auto">
          <a:xfrm>
            <a:off x="6557963" y="3889375"/>
            <a:ext cx="12700" cy="12700"/>
          </a:xfrm>
          <a:custGeom>
            <a:avLst/>
            <a:gdLst/>
            <a:ahLst/>
            <a:cxnLst>
              <a:cxn ang="0">
                <a:pos x="8" y="8"/>
              </a:cxn>
              <a:cxn ang="0">
                <a:pos x="8" y="8"/>
              </a:cxn>
              <a:cxn ang="0">
                <a:pos x="0" y="0"/>
              </a:cxn>
              <a:cxn ang="0">
                <a:pos x="0" y="0"/>
              </a:cxn>
              <a:cxn ang="0">
                <a:pos x="8" y="8"/>
              </a:cxn>
            </a:cxnLst>
            <a:rect l="0" t="0" r="r" b="b"/>
            <a:pathLst>
              <a:path w="8" h="8">
                <a:moveTo>
                  <a:pt x="8" y="8"/>
                </a:moveTo>
                <a:lnTo>
                  <a:pt x="8" y="8"/>
                </a:lnTo>
                <a:lnTo>
                  <a:pt x="0" y="0"/>
                </a:lnTo>
                <a:lnTo>
                  <a:pt x="0" y="0"/>
                </a:lnTo>
                <a:lnTo>
                  <a:pt x="8"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5" name="Freeform 91"/>
          <p:cNvSpPr>
            <a:spLocks/>
          </p:cNvSpPr>
          <p:nvPr/>
        </p:nvSpPr>
        <p:spPr bwMode="auto">
          <a:xfrm>
            <a:off x="6557963" y="3825875"/>
            <a:ext cx="76200" cy="76200"/>
          </a:xfrm>
          <a:custGeom>
            <a:avLst/>
            <a:gdLst/>
            <a:ahLst/>
            <a:cxnLst>
              <a:cxn ang="0">
                <a:pos x="48" y="8"/>
              </a:cxn>
              <a:cxn ang="0">
                <a:pos x="40" y="0"/>
              </a:cxn>
              <a:cxn ang="0">
                <a:pos x="0" y="40"/>
              </a:cxn>
              <a:cxn ang="0">
                <a:pos x="8" y="48"/>
              </a:cxn>
              <a:cxn ang="0">
                <a:pos x="48" y="8"/>
              </a:cxn>
            </a:cxnLst>
            <a:rect l="0" t="0" r="r" b="b"/>
            <a:pathLst>
              <a:path w="48" h="48">
                <a:moveTo>
                  <a:pt x="48" y="8"/>
                </a:moveTo>
                <a:lnTo>
                  <a:pt x="40" y="0"/>
                </a:lnTo>
                <a:lnTo>
                  <a:pt x="0" y="40"/>
                </a:lnTo>
                <a:lnTo>
                  <a:pt x="8" y="48"/>
                </a:lnTo>
                <a:lnTo>
                  <a:pt x="48"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6" name="Freeform 92"/>
          <p:cNvSpPr>
            <a:spLocks/>
          </p:cNvSpPr>
          <p:nvPr/>
        </p:nvSpPr>
        <p:spPr bwMode="auto">
          <a:xfrm>
            <a:off x="4651375" y="2478088"/>
            <a:ext cx="25400" cy="25400"/>
          </a:xfrm>
          <a:custGeom>
            <a:avLst/>
            <a:gdLst/>
            <a:ahLst/>
            <a:cxnLst>
              <a:cxn ang="0">
                <a:pos x="16" y="8"/>
              </a:cxn>
              <a:cxn ang="0">
                <a:pos x="16" y="0"/>
              </a:cxn>
              <a:cxn ang="0">
                <a:pos x="0" y="8"/>
              </a:cxn>
              <a:cxn ang="0">
                <a:pos x="0" y="16"/>
              </a:cxn>
              <a:cxn ang="0">
                <a:pos x="16" y="8"/>
              </a:cxn>
            </a:cxnLst>
            <a:rect l="0" t="0" r="r" b="b"/>
            <a:pathLst>
              <a:path w="16" h="16">
                <a:moveTo>
                  <a:pt x="16" y="8"/>
                </a:moveTo>
                <a:lnTo>
                  <a:pt x="16" y="0"/>
                </a:lnTo>
                <a:lnTo>
                  <a:pt x="0" y="8"/>
                </a:lnTo>
                <a:lnTo>
                  <a:pt x="0" y="16"/>
                </a:lnTo>
                <a:lnTo>
                  <a:pt x="16"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7" name="Freeform 93"/>
          <p:cNvSpPr>
            <a:spLocks/>
          </p:cNvSpPr>
          <p:nvPr/>
        </p:nvSpPr>
        <p:spPr bwMode="auto">
          <a:xfrm>
            <a:off x="4651375" y="2490788"/>
            <a:ext cx="1322388" cy="1271587"/>
          </a:xfrm>
          <a:custGeom>
            <a:avLst/>
            <a:gdLst/>
            <a:ahLst/>
            <a:cxnLst>
              <a:cxn ang="0">
                <a:pos x="16" y="0"/>
              </a:cxn>
              <a:cxn ang="0">
                <a:pos x="72" y="193"/>
              </a:cxn>
              <a:cxn ang="0">
                <a:pos x="72" y="193"/>
              </a:cxn>
              <a:cxn ang="0">
                <a:pos x="72" y="193"/>
              </a:cxn>
              <a:cxn ang="0">
                <a:pos x="176" y="361"/>
              </a:cxn>
              <a:cxn ang="0">
                <a:pos x="176" y="361"/>
              </a:cxn>
              <a:cxn ang="0">
                <a:pos x="176" y="361"/>
              </a:cxn>
              <a:cxn ang="0">
                <a:pos x="312" y="505"/>
              </a:cxn>
              <a:cxn ang="0">
                <a:pos x="312" y="497"/>
              </a:cxn>
              <a:cxn ang="0">
                <a:pos x="312" y="497"/>
              </a:cxn>
              <a:cxn ang="0">
                <a:pos x="464" y="617"/>
              </a:cxn>
              <a:cxn ang="0">
                <a:pos x="464" y="617"/>
              </a:cxn>
              <a:cxn ang="0">
                <a:pos x="464" y="617"/>
              </a:cxn>
              <a:cxn ang="0">
                <a:pos x="640" y="713"/>
              </a:cxn>
              <a:cxn ang="0">
                <a:pos x="640" y="713"/>
              </a:cxn>
              <a:cxn ang="0">
                <a:pos x="640" y="713"/>
              </a:cxn>
              <a:cxn ang="0">
                <a:pos x="833" y="785"/>
              </a:cxn>
              <a:cxn ang="0">
                <a:pos x="833" y="785"/>
              </a:cxn>
              <a:cxn ang="0">
                <a:pos x="825" y="801"/>
              </a:cxn>
              <a:cxn ang="0">
                <a:pos x="825" y="801"/>
              </a:cxn>
              <a:cxn ang="0">
                <a:pos x="632" y="729"/>
              </a:cxn>
              <a:cxn ang="0">
                <a:pos x="632" y="729"/>
              </a:cxn>
              <a:cxn ang="0">
                <a:pos x="632" y="729"/>
              </a:cxn>
              <a:cxn ang="0">
                <a:pos x="456" y="633"/>
              </a:cxn>
              <a:cxn ang="0">
                <a:pos x="456" y="633"/>
              </a:cxn>
              <a:cxn ang="0">
                <a:pos x="456" y="633"/>
              </a:cxn>
              <a:cxn ang="0">
                <a:pos x="304" y="513"/>
              </a:cxn>
              <a:cxn ang="0">
                <a:pos x="304" y="513"/>
              </a:cxn>
              <a:cxn ang="0">
                <a:pos x="304" y="513"/>
              </a:cxn>
              <a:cxn ang="0">
                <a:pos x="168" y="369"/>
              </a:cxn>
              <a:cxn ang="0">
                <a:pos x="168" y="369"/>
              </a:cxn>
              <a:cxn ang="0">
                <a:pos x="160" y="369"/>
              </a:cxn>
              <a:cxn ang="0">
                <a:pos x="56" y="201"/>
              </a:cxn>
              <a:cxn ang="0">
                <a:pos x="56" y="201"/>
              </a:cxn>
              <a:cxn ang="0">
                <a:pos x="56" y="201"/>
              </a:cxn>
              <a:cxn ang="0">
                <a:pos x="0" y="8"/>
              </a:cxn>
              <a:cxn ang="0">
                <a:pos x="16" y="0"/>
              </a:cxn>
            </a:cxnLst>
            <a:rect l="0" t="0" r="r" b="b"/>
            <a:pathLst>
              <a:path w="833" h="801">
                <a:moveTo>
                  <a:pt x="16" y="0"/>
                </a:moveTo>
                <a:lnTo>
                  <a:pt x="72" y="193"/>
                </a:lnTo>
                <a:lnTo>
                  <a:pt x="72" y="193"/>
                </a:lnTo>
                <a:lnTo>
                  <a:pt x="72" y="193"/>
                </a:lnTo>
                <a:lnTo>
                  <a:pt x="176" y="361"/>
                </a:lnTo>
                <a:lnTo>
                  <a:pt x="176" y="361"/>
                </a:lnTo>
                <a:lnTo>
                  <a:pt x="176" y="361"/>
                </a:lnTo>
                <a:lnTo>
                  <a:pt x="312" y="505"/>
                </a:lnTo>
                <a:lnTo>
                  <a:pt x="312" y="497"/>
                </a:lnTo>
                <a:lnTo>
                  <a:pt x="312" y="497"/>
                </a:lnTo>
                <a:lnTo>
                  <a:pt x="464" y="617"/>
                </a:lnTo>
                <a:lnTo>
                  <a:pt x="464" y="617"/>
                </a:lnTo>
                <a:lnTo>
                  <a:pt x="464" y="617"/>
                </a:lnTo>
                <a:lnTo>
                  <a:pt x="640" y="713"/>
                </a:lnTo>
                <a:lnTo>
                  <a:pt x="640" y="713"/>
                </a:lnTo>
                <a:lnTo>
                  <a:pt x="640" y="713"/>
                </a:lnTo>
                <a:lnTo>
                  <a:pt x="833" y="785"/>
                </a:lnTo>
                <a:lnTo>
                  <a:pt x="833" y="785"/>
                </a:lnTo>
                <a:lnTo>
                  <a:pt x="825" y="801"/>
                </a:lnTo>
                <a:lnTo>
                  <a:pt x="825" y="801"/>
                </a:lnTo>
                <a:lnTo>
                  <a:pt x="632" y="729"/>
                </a:lnTo>
                <a:lnTo>
                  <a:pt x="632" y="729"/>
                </a:lnTo>
                <a:lnTo>
                  <a:pt x="632" y="729"/>
                </a:lnTo>
                <a:lnTo>
                  <a:pt x="456" y="633"/>
                </a:lnTo>
                <a:lnTo>
                  <a:pt x="456" y="633"/>
                </a:lnTo>
                <a:lnTo>
                  <a:pt x="456" y="633"/>
                </a:lnTo>
                <a:lnTo>
                  <a:pt x="304" y="513"/>
                </a:lnTo>
                <a:lnTo>
                  <a:pt x="304" y="513"/>
                </a:lnTo>
                <a:lnTo>
                  <a:pt x="304" y="513"/>
                </a:lnTo>
                <a:lnTo>
                  <a:pt x="168" y="369"/>
                </a:lnTo>
                <a:lnTo>
                  <a:pt x="168" y="369"/>
                </a:lnTo>
                <a:lnTo>
                  <a:pt x="160" y="369"/>
                </a:lnTo>
                <a:lnTo>
                  <a:pt x="56" y="201"/>
                </a:lnTo>
                <a:lnTo>
                  <a:pt x="56" y="201"/>
                </a:lnTo>
                <a:lnTo>
                  <a:pt x="56" y="201"/>
                </a:lnTo>
                <a:lnTo>
                  <a:pt x="0" y="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8" name="Freeform 94"/>
          <p:cNvSpPr>
            <a:spLocks/>
          </p:cNvSpPr>
          <p:nvPr/>
        </p:nvSpPr>
        <p:spPr bwMode="auto">
          <a:xfrm>
            <a:off x="5961063" y="3736975"/>
            <a:ext cx="304800" cy="114300"/>
          </a:xfrm>
          <a:custGeom>
            <a:avLst/>
            <a:gdLst/>
            <a:ahLst/>
            <a:cxnLst>
              <a:cxn ang="0">
                <a:pos x="8" y="0"/>
              </a:cxn>
              <a:cxn ang="0">
                <a:pos x="192" y="56"/>
              </a:cxn>
              <a:cxn ang="0">
                <a:pos x="184" y="56"/>
              </a:cxn>
              <a:cxn ang="0">
                <a:pos x="184" y="72"/>
              </a:cxn>
              <a:cxn ang="0">
                <a:pos x="184" y="72"/>
              </a:cxn>
              <a:cxn ang="0">
                <a:pos x="0" y="16"/>
              </a:cxn>
              <a:cxn ang="0">
                <a:pos x="8" y="0"/>
              </a:cxn>
            </a:cxnLst>
            <a:rect l="0" t="0" r="r" b="b"/>
            <a:pathLst>
              <a:path w="192" h="72">
                <a:moveTo>
                  <a:pt x="8" y="0"/>
                </a:moveTo>
                <a:lnTo>
                  <a:pt x="192" y="56"/>
                </a:lnTo>
                <a:lnTo>
                  <a:pt x="184" y="56"/>
                </a:lnTo>
                <a:lnTo>
                  <a:pt x="184" y="72"/>
                </a:lnTo>
                <a:lnTo>
                  <a:pt x="184" y="72"/>
                </a:lnTo>
                <a:lnTo>
                  <a:pt x="0" y="16"/>
                </a:lnTo>
                <a:lnTo>
                  <a:pt x="8"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599" name="Rectangle 95"/>
          <p:cNvSpPr>
            <a:spLocks noChangeArrowheads="1"/>
          </p:cNvSpPr>
          <p:nvPr/>
        </p:nvSpPr>
        <p:spPr bwMode="auto">
          <a:xfrm>
            <a:off x="6557963" y="3876675"/>
            <a:ext cx="12700" cy="25400"/>
          </a:xfrm>
          <a:prstGeom prst="rect">
            <a:avLst/>
          </a:prstGeom>
          <a:blipFill dpi="0" rotWithShape="0">
            <a:blip r:embed="rId4" cstate="print"/>
            <a:srcRect/>
            <a:tile tx="0" ty="0" sx="100000" sy="100000" flip="none" algn="tl"/>
          </a:blipFill>
          <a:ln w="9525">
            <a:solidFill>
              <a:srgbClr val="000000"/>
            </a:solidFill>
            <a:miter lim="800000"/>
            <a:headEnd/>
            <a:tailEnd/>
          </a:ln>
        </p:spPr>
        <p:txBody>
          <a:bodyPr/>
          <a:lstStyle/>
          <a:p>
            <a:endParaRPr lang="en-US"/>
          </a:p>
        </p:txBody>
      </p:sp>
      <p:sp>
        <p:nvSpPr>
          <p:cNvPr id="1685600" name="Freeform 96"/>
          <p:cNvSpPr>
            <a:spLocks/>
          </p:cNvSpPr>
          <p:nvPr/>
        </p:nvSpPr>
        <p:spPr bwMode="auto">
          <a:xfrm>
            <a:off x="6253163" y="3825875"/>
            <a:ext cx="304800" cy="76200"/>
          </a:xfrm>
          <a:custGeom>
            <a:avLst/>
            <a:gdLst/>
            <a:ahLst/>
            <a:cxnLst>
              <a:cxn ang="0">
                <a:pos x="0" y="0"/>
              </a:cxn>
              <a:cxn ang="0">
                <a:pos x="0" y="16"/>
              </a:cxn>
              <a:cxn ang="0">
                <a:pos x="192" y="48"/>
              </a:cxn>
              <a:cxn ang="0">
                <a:pos x="192" y="32"/>
              </a:cxn>
              <a:cxn ang="0">
                <a:pos x="0" y="0"/>
              </a:cxn>
            </a:cxnLst>
            <a:rect l="0" t="0" r="r" b="b"/>
            <a:pathLst>
              <a:path w="192" h="48">
                <a:moveTo>
                  <a:pt x="0" y="0"/>
                </a:moveTo>
                <a:lnTo>
                  <a:pt x="0" y="16"/>
                </a:lnTo>
                <a:lnTo>
                  <a:pt x="192" y="48"/>
                </a:lnTo>
                <a:lnTo>
                  <a:pt x="192" y="32"/>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1" name="Freeform 97"/>
          <p:cNvSpPr>
            <a:spLocks/>
          </p:cNvSpPr>
          <p:nvPr/>
        </p:nvSpPr>
        <p:spPr bwMode="auto">
          <a:xfrm>
            <a:off x="7319963" y="2198688"/>
            <a:ext cx="25400" cy="25400"/>
          </a:xfrm>
          <a:custGeom>
            <a:avLst/>
            <a:gdLst/>
            <a:ahLst/>
            <a:cxnLst>
              <a:cxn ang="0">
                <a:pos x="0" y="16"/>
              </a:cxn>
              <a:cxn ang="0">
                <a:pos x="8" y="16"/>
              </a:cxn>
              <a:cxn ang="0">
                <a:pos x="16" y="0"/>
              </a:cxn>
              <a:cxn ang="0">
                <a:pos x="8" y="0"/>
              </a:cxn>
              <a:cxn ang="0">
                <a:pos x="0" y="16"/>
              </a:cxn>
            </a:cxnLst>
            <a:rect l="0" t="0" r="r" b="b"/>
            <a:pathLst>
              <a:path w="16" h="16">
                <a:moveTo>
                  <a:pt x="0" y="16"/>
                </a:moveTo>
                <a:lnTo>
                  <a:pt x="8" y="16"/>
                </a:lnTo>
                <a:lnTo>
                  <a:pt x="16" y="0"/>
                </a:lnTo>
                <a:lnTo>
                  <a:pt x="8" y="0"/>
                </a:lnTo>
                <a:lnTo>
                  <a:pt x="0"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2" name="Freeform 98"/>
          <p:cNvSpPr>
            <a:spLocks/>
          </p:cNvSpPr>
          <p:nvPr/>
        </p:nvSpPr>
        <p:spPr bwMode="auto">
          <a:xfrm>
            <a:off x="5464175" y="1919288"/>
            <a:ext cx="1868488" cy="304800"/>
          </a:xfrm>
          <a:custGeom>
            <a:avLst/>
            <a:gdLst/>
            <a:ahLst/>
            <a:cxnLst>
              <a:cxn ang="0">
                <a:pos x="1169" y="192"/>
              </a:cxn>
              <a:cxn ang="0">
                <a:pos x="985" y="104"/>
              </a:cxn>
              <a:cxn ang="0">
                <a:pos x="985" y="104"/>
              </a:cxn>
              <a:cxn ang="0">
                <a:pos x="985" y="104"/>
              </a:cxn>
              <a:cxn ang="0">
                <a:pos x="801" y="40"/>
              </a:cxn>
              <a:cxn ang="0">
                <a:pos x="801" y="40"/>
              </a:cxn>
              <a:cxn ang="0">
                <a:pos x="801" y="40"/>
              </a:cxn>
              <a:cxn ang="0">
                <a:pos x="617" y="16"/>
              </a:cxn>
              <a:cxn ang="0">
                <a:pos x="617" y="16"/>
              </a:cxn>
              <a:cxn ang="0">
                <a:pos x="617" y="16"/>
              </a:cxn>
              <a:cxn ang="0">
                <a:pos x="425" y="16"/>
              </a:cxn>
              <a:cxn ang="0">
                <a:pos x="425" y="16"/>
              </a:cxn>
              <a:cxn ang="0">
                <a:pos x="425" y="16"/>
              </a:cxn>
              <a:cxn ang="0">
                <a:pos x="224" y="56"/>
              </a:cxn>
              <a:cxn ang="0">
                <a:pos x="232" y="56"/>
              </a:cxn>
              <a:cxn ang="0">
                <a:pos x="232" y="56"/>
              </a:cxn>
              <a:cxn ang="0">
                <a:pos x="8" y="120"/>
              </a:cxn>
              <a:cxn ang="0">
                <a:pos x="8" y="120"/>
              </a:cxn>
              <a:cxn ang="0">
                <a:pos x="0" y="104"/>
              </a:cxn>
              <a:cxn ang="0">
                <a:pos x="0" y="104"/>
              </a:cxn>
              <a:cxn ang="0">
                <a:pos x="224" y="40"/>
              </a:cxn>
              <a:cxn ang="0">
                <a:pos x="224" y="40"/>
              </a:cxn>
              <a:cxn ang="0">
                <a:pos x="224" y="40"/>
              </a:cxn>
              <a:cxn ang="0">
                <a:pos x="425" y="0"/>
              </a:cxn>
              <a:cxn ang="0">
                <a:pos x="425" y="0"/>
              </a:cxn>
              <a:cxn ang="0">
                <a:pos x="425" y="0"/>
              </a:cxn>
              <a:cxn ang="0">
                <a:pos x="617" y="0"/>
              </a:cxn>
              <a:cxn ang="0">
                <a:pos x="617" y="0"/>
              </a:cxn>
              <a:cxn ang="0">
                <a:pos x="617" y="0"/>
              </a:cxn>
              <a:cxn ang="0">
                <a:pos x="801" y="24"/>
              </a:cxn>
              <a:cxn ang="0">
                <a:pos x="801" y="24"/>
              </a:cxn>
              <a:cxn ang="0">
                <a:pos x="809" y="24"/>
              </a:cxn>
              <a:cxn ang="0">
                <a:pos x="993" y="88"/>
              </a:cxn>
              <a:cxn ang="0">
                <a:pos x="993" y="88"/>
              </a:cxn>
              <a:cxn ang="0">
                <a:pos x="993" y="88"/>
              </a:cxn>
              <a:cxn ang="0">
                <a:pos x="1177" y="176"/>
              </a:cxn>
              <a:cxn ang="0">
                <a:pos x="1169" y="192"/>
              </a:cxn>
            </a:cxnLst>
            <a:rect l="0" t="0" r="r" b="b"/>
            <a:pathLst>
              <a:path w="1177" h="192">
                <a:moveTo>
                  <a:pt x="1169" y="192"/>
                </a:moveTo>
                <a:lnTo>
                  <a:pt x="985" y="104"/>
                </a:lnTo>
                <a:lnTo>
                  <a:pt x="985" y="104"/>
                </a:lnTo>
                <a:lnTo>
                  <a:pt x="985" y="104"/>
                </a:lnTo>
                <a:lnTo>
                  <a:pt x="801" y="40"/>
                </a:lnTo>
                <a:lnTo>
                  <a:pt x="801" y="40"/>
                </a:lnTo>
                <a:lnTo>
                  <a:pt x="801" y="40"/>
                </a:lnTo>
                <a:lnTo>
                  <a:pt x="617" y="16"/>
                </a:lnTo>
                <a:lnTo>
                  <a:pt x="617" y="16"/>
                </a:lnTo>
                <a:lnTo>
                  <a:pt x="617" y="16"/>
                </a:lnTo>
                <a:lnTo>
                  <a:pt x="425" y="16"/>
                </a:lnTo>
                <a:lnTo>
                  <a:pt x="425" y="16"/>
                </a:lnTo>
                <a:lnTo>
                  <a:pt x="425" y="16"/>
                </a:lnTo>
                <a:lnTo>
                  <a:pt x="224" y="56"/>
                </a:lnTo>
                <a:lnTo>
                  <a:pt x="232" y="56"/>
                </a:lnTo>
                <a:lnTo>
                  <a:pt x="232" y="56"/>
                </a:lnTo>
                <a:lnTo>
                  <a:pt x="8" y="120"/>
                </a:lnTo>
                <a:lnTo>
                  <a:pt x="8" y="120"/>
                </a:lnTo>
                <a:lnTo>
                  <a:pt x="0" y="104"/>
                </a:lnTo>
                <a:lnTo>
                  <a:pt x="0" y="104"/>
                </a:lnTo>
                <a:lnTo>
                  <a:pt x="224" y="40"/>
                </a:lnTo>
                <a:lnTo>
                  <a:pt x="224" y="40"/>
                </a:lnTo>
                <a:lnTo>
                  <a:pt x="224" y="40"/>
                </a:lnTo>
                <a:lnTo>
                  <a:pt x="425" y="0"/>
                </a:lnTo>
                <a:lnTo>
                  <a:pt x="425" y="0"/>
                </a:lnTo>
                <a:lnTo>
                  <a:pt x="425" y="0"/>
                </a:lnTo>
                <a:lnTo>
                  <a:pt x="617" y="0"/>
                </a:lnTo>
                <a:lnTo>
                  <a:pt x="617" y="0"/>
                </a:lnTo>
                <a:lnTo>
                  <a:pt x="617" y="0"/>
                </a:lnTo>
                <a:lnTo>
                  <a:pt x="801" y="24"/>
                </a:lnTo>
                <a:lnTo>
                  <a:pt x="801" y="24"/>
                </a:lnTo>
                <a:lnTo>
                  <a:pt x="809" y="24"/>
                </a:lnTo>
                <a:lnTo>
                  <a:pt x="993" y="88"/>
                </a:lnTo>
                <a:lnTo>
                  <a:pt x="993" y="88"/>
                </a:lnTo>
                <a:lnTo>
                  <a:pt x="993" y="88"/>
                </a:lnTo>
                <a:lnTo>
                  <a:pt x="1177" y="176"/>
                </a:lnTo>
                <a:lnTo>
                  <a:pt x="1169" y="19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3" name="Freeform 99"/>
          <p:cNvSpPr>
            <a:spLocks/>
          </p:cNvSpPr>
          <p:nvPr/>
        </p:nvSpPr>
        <p:spPr bwMode="auto">
          <a:xfrm>
            <a:off x="5083175" y="2084388"/>
            <a:ext cx="393700" cy="203200"/>
          </a:xfrm>
          <a:custGeom>
            <a:avLst/>
            <a:gdLst/>
            <a:ahLst/>
            <a:cxnLst>
              <a:cxn ang="0">
                <a:pos x="248" y="16"/>
              </a:cxn>
              <a:cxn ang="0">
                <a:pos x="8" y="128"/>
              </a:cxn>
              <a:cxn ang="0">
                <a:pos x="8" y="128"/>
              </a:cxn>
              <a:cxn ang="0">
                <a:pos x="0" y="112"/>
              </a:cxn>
              <a:cxn ang="0">
                <a:pos x="0" y="112"/>
              </a:cxn>
              <a:cxn ang="0">
                <a:pos x="240" y="0"/>
              </a:cxn>
              <a:cxn ang="0">
                <a:pos x="248" y="16"/>
              </a:cxn>
            </a:cxnLst>
            <a:rect l="0" t="0" r="r" b="b"/>
            <a:pathLst>
              <a:path w="248" h="128">
                <a:moveTo>
                  <a:pt x="248" y="16"/>
                </a:moveTo>
                <a:lnTo>
                  <a:pt x="8" y="128"/>
                </a:lnTo>
                <a:lnTo>
                  <a:pt x="8" y="128"/>
                </a:lnTo>
                <a:lnTo>
                  <a:pt x="0" y="112"/>
                </a:lnTo>
                <a:lnTo>
                  <a:pt x="0" y="112"/>
                </a:lnTo>
                <a:lnTo>
                  <a:pt x="240" y="0"/>
                </a:lnTo>
                <a:lnTo>
                  <a:pt x="248"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4" name="Freeform 100"/>
          <p:cNvSpPr>
            <a:spLocks/>
          </p:cNvSpPr>
          <p:nvPr/>
        </p:nvSpPr>
        <p:spPr bwMode="auto">
          <a:xfrm>
            <a:off x="4651375" y="2478088"/>
            <a:ext cx="25400" cy="25400"/>
          </a:xfrm>
          <a:custGeom>
            <a:avLst/>
            <a:gdLst/>
            <a:ahLst/>
            <a:cxnLst>
              <a:cxn ang="0">
                <a:pos x="16" y="16"/>
              </a:cxn>
              <a:cxn ang="0">
                <a:pos x="8" y="16"/>
              </a:cxn>
              <a:cxn ang="0">
                <a:pos x="0" y="0"/>
              </a:cxn>
              <a:cxn ang="0">
                <a:pos x="8" y="0"/>
              </a:cxn>
              <a:cxn ang="0">
                <a:pos x="16" y="16"/>
              </a:cxn>
            </a:cxnLst>
            <a:rect l="0" t="0" r="r" b="b"/>
            <a:pathLst>
              <a:path w="16" h="16">
                <a:moveTo>
                  <a:pt x="16" y="16"/>
                </a:moveTo>
                <a:lnTo>
                  <a:pt x="8" y="16"/>
                </a:lnTo>
                <a:lnTo>
                  <a:pt x="0" y="0"/>
                </a:lnTo>
                <a:lnTo>
                  <a:pt x="8" y="0"/>
                </a:lnTo>
                <a:lnTo>
                  <a:pt x="16"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5" name="Freeform 101"/>
          <p:cNvSpPr>
            <a:spLocks/>
          </p:cNvSpPr>
          <p:nvPr/>
        </p:nvSpPr>
        <p:spPr bwMode="auto">
          <a:xfrm>
            <a:off x="4664075" y="2262188"/>
            <a:ext cx="431800" cy="241300"/>
          </a:xfrm>
          <a:custGeom>
            <a:avLst/>
            <a:gdLst/>
            <a:ahLst/>
            <a:cxnLst>
              <a:cxn ang="0">
                <a:pos x="272" y="16"/>
              </a:cxn>
              <a:cxn ang="0">
                <a:pos x="264" y="0"/>
              </a:cxn>
              <a:cxn ang="0">
                <a:pos x="0" y="136"/>
              </a:cxn>
              <a:cxn ang="0">
                <a:pos x="8" y="152"/>
              </a:cxn>
              <a:cxn ang="0">
                <a:pos x="272" y="16"/>
              </a:cxn>
            </a:cxnLst>
            <a:rect l="0" t="0" r="r" b="b"/>
            <a:pathLst>
              <a:path w="272" h="152">
                <a:moveTo>
                  <a:pt x="272" y="16"/>
                </a:moveTo>
                <a:lnTo>
                  <a:pt x="264" y="0"/>
                </a:lnTo>
                <a:lnTo>
                  <a:pt x="0" y="136"/>
                </a:lnTo>
                <a:lnTo>
                  <a:pt x="8" y="152"/>
                </a:lnTo>
                <a:lnTo>
                  <a:pt x="272"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6" name="Freeform 102"/>
          <p:cNvSpPr>
            <a:spLocks/>
          </p:cNvSpPr>
          <p:nvPr/>
        </p:nvSpPr>
        <p:spPr bwMode="auto">
          <a:xfrm>
            <a:off x="6545263" y="3876675"/>
            <a:ext cx="25400" cy="25400"/>
          </a:xfrm>
          <a:custGeom>
            <a:avLst/>
            <a:gdLst/>
            <a:ahLst/>
            <a:cxnLst>
              <a:cxn ang="0">
                <a:pos x="16" y="16"/>
              </a:cxn>
              <a:cxn ang="0">
                <a:pos x="16" y="8"/>
              </a:cxn>
              <a:cxn ang="0">
                <a:pos x="0" y="0"/>
              </a:cxn>
              <a:cxn ang="0">
                <a:pos x="0" y="8"/>
              </a:cxn>
              <a:cxn ang="0">
                <a:pos x="16" y="16"/>
              </a:cxn>
            </a:cxnLst>
            <a:rect l="0" t="0" r="r" b="b"/>
            <a:pathLst>
              <a:path w="16" h="16">
                <a:moveTo>
                  <a:pt x="16" y="16"/>
                </a:moveTo>
                <a:lnTo>
                  <a:pt x="16" y="8"/>
                </a:lnTo>
                <a:lnTo>
                  <a:pt x="0" y="0"/>
                </a:lnTo>
                <a:lnTo>
                  <a:pt x="0" y="8"/>
                </a:lnTo>
                <a:lnTo>
                  <a:pt x="16" y="16"/>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7" name="Freeform 103"/>
          <p:cNvSpPr>
            <a:spLocks/>
          </p:cNvSpPr>
          <p:nvPr/>
        </p:nvSpPr>
        <p:spPr bwMode="auto">
          <a:xfrm>
            <a:off x="6240463" y="3889375"/>
            <a:ext cx="330200" cy="1462088"/>
          </a:xfrm>
          <a:custGeom>
            <a:avLst/>
            <a:gdLst/>
            <a:ahLst/>
            <a:cxnLst>
              <a:cxn ang="0">
                <a:pos x="208" y="8"/>
              </a:cxn>
              <a:cxn ang="0">
                <a:pos x="128" y="136"/>
              </a:cxn>
              <a:cxn ang="0">
                <a:pos x="128" y="136"/>
              </a:cxn>
              <a:cxn ang="0">
                <a:pos x="128" y="136"/>
              </a:cxn>
              <a:cxn ang="0">
                <a:pos x="72" y="280"/>
              </a:cxn>
              <a:cxn ang="0">
                <a:pos x="72" y="280"/>
              </a:cxn>
              <a:cxn ang="0">
                <a:pos x="72" y="280"/>
              </a:cxn>
              <a:cxn ang="0">
                <a:pos x="32" y="433"/>
              </a:cxn>
              <a:cxn ang="0">
                <a:pos x="32" y="425"/>
              </a:cxn>
              <a:cxn ang="0">
                <a:pos x="32" y="425"/>
              </a:cxn>
              <a:cxn ang="0">
                <a:pos x="16" y="593"/>
              </a:cxn>
              <a:cxn ang="0">
                <a:pos x="16" y="593"/>
              </a:cxn>
              <a:cxn ang="0">
                <a:pos x="16" y="593"/>
              </a:cxn>
              <a:cxn ang="0">
                <a:pos x="16" y="761"/>
              </a:cxn>
              <a:cxn ang="0">
                <a:pos x="16" y="761"/>
              </a:cxn>
              <a:cxn ang="0">
                <a:pos x="16" y="761"/>
              </a:cxn>
              <a:cxn ang="0">
                <a:pos x="32" y="921"/>
              </a:cxn>
              <a:cxn ang="0">
                <a:pos x="32" y="921"/>
              </a:cxn>
              <a:cxn ang="0">
                <a:pos x="16" y="921"/>
              </a:cxn>
              <a:cxn ang="0">
                <a:pos x="16" y="921"/>
              </a:cxn>
              <a:cxn ang="0">
                <a:pos x="0" y="761"/>
              </a:cxn>
              <a:cxn ang="0">
                <a:pos x="0" y="761"/>
              </a:cxn>
              <a:cxn ang="0">
                <a:pos x="0" y="761"/>
              </a:cxn>
              <a:cxn ang="0">
                <a:pos x="0" y="593"/>
              </a:cxn>
              <a:cxn ang="0">
                <a:pos x="0" y="593"/>
              </a:cxn>
              <a:cxn ang="0">
                <a:pos x="0" y="593"/>
              </a:cxn>
              <a:cxn ang="0">
                <a:pos x="16" y="425"/>
              </a:cxn>
              <a:cxn ang="0">
                <a:pos x="16" y="425"/>
              </a:cxn>
              <a:cxn ang="0">
                <a:pos x="16" y="425"/>
              </a:cxn>
              <a:cxn ang="0">
                <a:pos x="56" y="272"/>
              </a:cxn>
              <a:cxn ang="0">
                <a:pos x="56" y="272"/>
              </a:cxn>
              <a:cxn ang="0">
                <a:pos x="56" y="272"/>
              </a:cxn>
              <a:cxn ang="0">
                <a:pos x="112" y="128"/>
              </a:cxn>
              <a:cxn ang="0">
                <a:pos x="112" y="128"/>
              </a:cxn>
              <a:cxn ang="0">
                <a:pos x="112" y="128"/>
              </a:cxn>
              <a:cxn ang="0">
                <a:pos x="192" y="0"/>
              </a:cxn>
              <a:cxn ang="0">
                <a:pos x="208" y="8"/>
              </a:cxn>
            </a:cxnLst>
            <a:rect l="0" t="0" r="r" b="b"/>
            <a:pathLst>
              <a:path w="208" h="921">
                <a:moveTo>
                  <a:pt x="208" y="8"/>
                </a:moveTo>
                <a:lnTo>
                  <a:pt x="128" y="136"/>
                </a:lnTo>
                <a:lnTo>
                  <a:pt x="128" y="136"/>
                </a:lnTo>
                <a:lnTo>
                  <a:pt x="128" y="136"/>
                </a:lnTo>
                <a:lnTo>
                  <a:pt x="72" y="280"/>
                </a:lnTo>
                <a:lnTo>
                  <a:pt x="72" y="280"/>
                </a:lnTo>
                <a:lnTo>
                  <a:pt x="72" y="280"/>
                </a:lnTo>
                <a:lnTo>
                  <a:pt x="32" y="433"/>
                </a:lnTo>
                <a:lnTo>
                  <a:pt x="32" y="425"/>
                </a:lnTo>
                <a:lnTo>
                  <a:pt x="32" y="425"/>
                </a:lnTo>
                <a:lnTo>
                  <a:pt x="16" y="593"/>
                </a:lnTo>
                <a:lnTo>
                  <a:pt x="16" y="593"/>
                </a:lnTo>
                <a:lnTo>
                  <a:pt x="16" y="593"/>
                </a:lnTo>
                <a:lnTo>
                  <a:pt x="16" y="761"/>
                </a:lnTo>
                <a:lnTo>
                  <a:pt x="16" y="761"/>
                </a:lnTo>
                <a:lnTo>
                  <a:pt x="16" y="761"/>
                </a:lnTo>
                <a:lnTo>
                  <a:pt x="32" y="921"/>
                </a:lnTo>
                <a:lnTo>
                  <a:pt x="32" y="921"/>
                </a:lnTo>
                <a:lnTo>
                  <a:pt x="16" y="921"/>
                </a:lnTo>
                <a:lnTo>
                  <a:pt x="16" y="921"/>
                </a:lnTo>
                <a:lnTo>
                  <a:pt x="0" y="761"/>
                </a:lnTo>
                <a:lnTo>
                  <a:pt x="0" y="761"/>
                </a:lnTo>
                <a:lnTo>
                  <a:pt x="0" y="761"/>
                </a:lnTo>
                <a:lnTo>
                  <a:pt x="0" y="593"/>
                </a:lnTo>
                <a:lnTo>
                  <a:pt x="0" y="593"/>
                </a:lnTo>
                <a:lnTo>
                  <a:pt x="0" y="593"/>
                </a:lnTo>
                <a:lnTo>
                  <a:pt x="16" y="425"/>
                </a:lnTo>
                <a:lnTo>
                  <a:pt x="16" y="425"/>
                </a:lnTo>
                <a:lnTo>
                  <a:pt x="16" y="425"/>
                </a:lnTo>
                <a:lnTo>
                  <a:pt x="56" y="272"/>
                </a:lnTo>
                <a:lnTo>
                  <a:pt x="56" y="272"/>
                </a:lnTo>
                <a:lnTo>
                  <a:pt x="56" y="272"/>
                </a:lnTo>
                <a:lnTo>
                  <a:pt x="112" y="128"/>
                </a:lnTo>
                <a:lnTo>
                  <a:pt x="112" y="128"/>
                </a:lnTo>
                <a:lnTo>
                  <a:pt x="112" y="128"/>
                </a:lnTo>
                <a:lnTo>
                  <a:pt x="192" y="0"/>
                </a:lnTo>
                <a:lnTo>
                  <a:pt x="208" y="8"/>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8" name="Freeform 104"/>
          <p:cNvSpPr>
            <a:spLocks/>
          </p:cNvSpPr>
          <p:nvPr/>
        </p:nvSpPr>
        <p:spPr bwMode="auto">
          <a:xfrm>
            <a:off x="6265863" y="5351463"/>
            <a:ext cx="76200" cy="254000"/>
          </a:xfrm>
          <a:custGeom>
            <a:avLst/>
            <a:gdLst/>
            <a:ahLst/>
            <a:cxnLst>
              <a:cxn ang="0">
                <a:pos x="16" y="0"/>
              </a:cxn>
              <a:cxn ang="0">
                <a:pos x="48" y="152"/>
              </a:cxn>
              <a:cxn ang="0">
                <a:pos x="48" y="152"/>
              </a:cxn>
              <a:cxn ang="0">
                <a:pos x="32" y="160"/>
              </a:cxn>
              <a:cxn ang="0">
                <a:pos x="32" y="152"/>
              </a:cxn>
              <a:cxn ang="0">
                <a:pos x="0" y="0"/>
              </a:cxn>
              <a:cxn ang="0">
                <a:pos x="16" y="0"/>
              </a:cxn>
            </a:cxnLst>
            <a:rect l="0" t="0" r="r" b="b"/>
            <a:pathLst>
              <a:path w="48" h="160">
                <a:moveTo>
                  <a:pt x="16" y="0"/>
                </a:moveTo>
                <a:lnTo>
                  <a:pt x="48" y="152"/>
                </a:lnTo>
                <a:lnTo>
                  <a:pt x="48" y="152"/>
                </a:lnTo>
                <a:lnTo>
                  <a:pt x="32" y="160"/>
                </a:lnTo>
                <a:lnTo>
                  <a:pt x="32" y="152"/>
                </a:lnTo>
                <a:lnTo>
                  <a:pt x="0" y="0"/>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09" name="Freeform 105"/>
          <p:cNvSpPr>
            <a:spLocks/>
          </p:cNvSpPr>
          <p:nvPr/>
        </p:nvSpPr>
        <p:spPr bwMode="auto">
          <a:xfrm>
            <a:off x="6392863" y="5821363"/>
            <a:ext cx="25400" cy="25400"/>
          </a:xfrm>
          <a:custGeom>
            <a:avLst/>
            <a:gdLst/>
            <a:ahLst/>
            <a:cxnLst>
              <a:cxn ang="0">
                <a:pos x="16" y="0"/>
              </a:cxn>
              <a:cxn ang="0">
                <a:pos x="16" y="8"/>
              </a:cxn>
              <a:cxn ang="0">
                <a:pos x="0" y="16"/>
              </a:cxn>
              <a:cxn ang="0">
                <a:pos x="0" y="8"/>
              </a:cxn>
              <a:cxn ang="0">
                <a:pos x="16" y="0"/>
              </a:cxn>
            </a:cxnLst>
            <a:rect l="0" t="0" r="r" b="b"/>
            <a:pathLst>
              <a:path w="16" h="16">
                <a:moveTo>
                  <a:pt x="16" y="0"/>
                </a:moveTo>
                <a:lnTo>
                  <a:pt x="16" y="8"/>
                </a:lnTo>
                <a:lnTo>
                  <a:pt x="0" y="16"/>
                </a:lnTo>
                <a:lnTo>
                  <a:pt x="0" y="8"/>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10" name="Freeform 106"/>
          <p:cNvSpPr>
            <a:spLocks/>
          </p:cNvSpPr>
          <p:nvPr/>
        </p:nvSpPr>
        <p:spPr bwMode="auto">
          <a:xfrm>
            <a:off x="6316663" y="5592763"/>
            <a:ext cx="101600" cy="241300"/>
          </a:xfrm>
          <a:custGeom>
            <a:avLst/>
            <a:gdLst/>
            <a:ahLst/>
            <a:cxnLst>
              <a:cxn ang="0">
                <a:pos x="16" y="0"/>
              </a:cxn>
              <a:cxn ang="0">
                <a:pos x="0" y="8"/>
              </a:cxn>
              <a:cxn ang="0">
                <a:pos x="48" y="152"/>
              </a:cxn>
              <a:cxn ang="0">
                <a:pos x="64" y="144"/>
              </a:cxn>
              <a:cxn ang="0">
                <a:pos x="16" y="0"/>
              </a:cxn>
            </a:cxnLst>
            <a:rect l="0" t="0" r="r" b="b"/>
            <a:pathLst>
              <a:path w="64" h="152">
                <a:moveTo>
                  <a:pt x="16" y="0"/>
                </a:moveTo>
                <a:lnTo>
                  <a:pt x="0" y="8"/>
                </a:lnTo>
                <a:lnTo>
                  <a:pt x="48" y="152"/>
                </a:lnTo>
                <a:lnTo>
                  <a:pt x="64" y="144"/>
                </a:lnTo>
                <a:lnTo>
                  <a:pt x="16"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11" name="Freeform 107"/>
          <p:cNvSpPr>
            <a:spLocks/>
          </p:cNvSpPr>
          <p:nvPr/>
        </p:nvSpPr>
        <p:spPr bwMode="auto">
          <a:xfrm>
            <a:off x="6176963" y="2784475"/>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2" name="Freeform 108"/>
          <p:cNvSpPr>
            <a:spLocks/>
          </p:cNvSpPr>
          <p:nvPr/>
        </p:nvSpPr>
        <p:spPr bwMode="auto">
          <a:xfrm>
            <a:off x="6164263" y="2770188"/>
            <a:ext cx="762000" cy="471487"/>
          </a:xfrm>
          <a:custGeom>
            <a:avLst/>
            <a:gdLst/>
            <a:ahLst/>
            <a:cxnLst>
              <a:cxn ang="0">
                <a:pos x="440" y="105"/>
              </a:cxn>
              <a:cxn ang="0">
                <a:pos x="448" y="105"/>
              </a:cxn>
              <a:cxn ang="0">
                <a:pos x="400" y="57"/>
              </a:cxn>
              <a:cxn ang="0">
                <a:pos x="328" y="25"/>
              </a:cxn>
              <a:cxn ang="0">
                <a:pos x="328" y="25"/>
              </a:cxn>
              <a:cxn ang="0">
                <a:pos x="240" y="17"/>
              </a:cxn>
              <a:cxn ang="0">
                <a:pos x="152" y="25"/>
              </a:cxn>
              <a:cxn ang="0">
                <a:pos x="160" y="25"/>
              </a:cxn>
              <a:cxn ang="0">
                <a:pos x="80" y="57"/>
              </a:cxn>
              <a:cxn ang="0">
                <a:pos x="32" y="105"/>
              </a:cxn>
              <a:cxn ang="0">
                <a:pos x="32" y="105"/>
              </a:cxn>
              <a:cxn ang="0">
                <a:pos x="16" y="145"/>
              </a:cxn>
              <a:cxn ang="0">
                <a:pos x="32" y="201"/>
              </a:cxn>
              <a:cxn ang="0">
                <a:pos x="32" y="201"/>
              </a:cxn>
              <a:cxn ang="0">
                <a:pos x="80" y="241"/>
              </a:cxn>
              <a:cxn ang="0">
                <a:pos x="160" y="265"/>
              </a:cxn>
              <a:cxn ang="0">
                <a:pos x="152" y="265"/>
              </a:cxn>
              <a:cxn ang="0">
                <a:pos x="240" y="281"/>
              </a:cxn>
              <a:cxn ang="0">
                <a:pos x="328" y="265"/>
              </a:cxn>
              <a:cxn ang="0">
                <a:pos x="328" y="265"/>
              </a:cxn>
              <a:cxn ang="0">
                <a:pos x="400" y="249"/>
              </a:cxn>
              <a:cxn ang="0">
                <a:pos x="448" y="201"/>
              </a:cxn>
              <a:cxn ang="0">
                <a:pos x="440" y="201"/>
              </a:cxn>
              <a:cxn ang="0">
                <a:pos x="464" y="145"/>
              </a:cxn>
              <a:cxn ang="0">
                <a:pos x="480" y="153"/>
              </a:cxn>
              <a:cxn ang="0">
                <a:pos x="456" y="209"/>
              </a:cxn>
              <a:cxn ang="0">
                <a:pos x="408" y="257"/>
              </a:cxn>
              <a:cxn ang="0">
                <a:pos x="408" y="257"/>
              </a:cxn>
              <a:cxn ang="0">
                <a:pos x="336" y="281"/>
              </a:cxn>
              <a:cxn ang="0">
                <a:pos x="240" y="297"/>
              </a:cxn>
              <a:cxn ang="0">
                <a:pos x="240" y="297"/>
              </a:cxn>
              <a:cxn ang="0">
                <a:pos x="152" y="281"/>
              </a:cxn>
              <a:cxn ang="0">
                <a:pos x="72" y="257"/>
              </a:cxn>
              <a:cxn ang="0">
                <a:pos x="72" y="257"/>
              </a:cxn>
              <a:cxn ang="0">
                <a:pos x="24" y="209"/>
              </a:cxn>
              <a:cxn ang="0">
                <a:pos x="0" y="153"/>
              </a:cxn>
              <a:cxn ang="0">
                <a:pos x="0" y="145"/>
              </a:cxn>
              <a:cxn ang="0">
                <a:pos x="16" y="97"/>
              </a:cxn>
              <a:cxn ang="0">
                <a:pos x="72" y="49"/>
              </a:cxn>
              <a:cxn ang="0">
                <a:pos x="72" y="41"/>
              </a:cxn>
              <a:cxn ang="0">
                <a:pos x="152" y="9"/>
              </a:cxn>
              <a:cxn ang="0">
                <a:pos x="240" y="0"/>
              </a:cxn>
              <a:cxn ang="0">
                <a:pos x="240" y="0"/>
              </a:cxn>
              <a:cxn ang="0">
                <a:pos x="328" y="9"/>
              </a:cxn>
              <a:cxn ang="0">
                <a:pos x="408" y="41"/>
              </a:cxn>
              <a:cxn ang="0">
                <a:pos x="408" y="49"/>
              </a:cxn>
              <a:cxn ang="0">
                <a:pos x="456" y="97"/>
              </a:cxn>
              <a:cxn ang="0">
                <a:pos x="480" y="145"/>
              </a:cxn>
            </a:cxnLst>
            <a:rect l="0" t="0" r="r" b="b"/>
            <a:pathLst>
              <a:path w="480" h="297">
                <a:moveTo>
                  <a:pt x="464" y="153"/>
                </a:moveTo>
                <a:lnTo>
                  <a:pt x="440" y="105"/>
                </a:lnTo>
                <a:lnTo>
                  <a:pt x="448" y="105"/>
                </a:lnTo>
                <a:lnTo>
                  <a:pt x="448" y="105"/>
                </a:lnTo>
                <a:lnTo>
                  <a:pt x="400" y="57"/>
                </a:lnTo>
                <a:lnTo>
                  <a:pt x="400" y="57"/>
                </a:lnTo>
                <a:lnTo>
                  <a:pt x="400" y="57"/>
                </a:lnTo>
                <a:lnTo>
                  <a:pt x="328" y="25"/>
                </a:lnTo>
                <a:lnTo>
                  <a:pt x="328" y="25"/>
                </a:lnTo>
                <a:lnTo>
                  <a:pt x="328" y="25"/>
                </a:lnTo>
                <a:lnTo>
                  <a:pt x="240" y="17"/>
                </a:lnTo>
                <a:lnTo>
                  <a:pt x="240" y="17"/>
                </a:lnTo>
                <a:lnTo>
                  <a:pt x="240" y="17"/>
                </a:lnTo>
                <a:lnTo>
                  <a:pt x="152" y="25"/>
                </a:lnTo>
                <a:lnTo>
                  <a:pt x="160" y="25"/>
                </a:lnTo>
                <a:lnTo>
                  <a:pt x="160" y="25"/>
                </a:lnTo>
                <a:lnTo>
                  <a:pt x="80" y="57"/>
                </a:lnTo>
                <a:lnTo>
                  <a:pt x="80" y="57"/>
                </a:lnTo>
                <a:lnTo>
                  <a:pt x="80" y="57"/>
                </a:lnTo>
                <a:lnTo>
                  <a:pt x="32" y="105"/>
                </a:lnTo>
                <a:lnTo>
                  <a:pt x="32" y="105"/>
                </a:lnTo>
                <a:lnTo>
                  <a:pt x="32" y="105"/>
                </a:lnTo>
                <a:lnTo>
                  <a:pt x="16" y="153"/>
                </a:lnTo>
                <a:lnTo>
                  <a:pt x="16" y="145"/>
                </a:lnTo>
                <a:lnTo>
                  <a:pt x="16" y="145"/>
                </a:lnTo>
                <a:lnTo>
                  <a:pt x="32" y="201"/>
                </a:lnTo>
                <a:lnTo>
                  <a:pt x="32" y="201"/>
                </a:lnTo>
                <a:lnTo>
                  <a:pt x="32" y="201"/>
                </a:lnTo>
                <a:lnTo>
                  <a:pt x="80" y="249"/>
                </a:lnTo>
                <a:lnTo>
                  <a:pt x="80" y="241"/>
                </a:lnTo>
                <a:lnTo>
                  <a:pt x="80" y="241"/>
                </a:lnTo>
                <a:lnTo>
                  <a:pt x="160" y="265"/>
                </a:lnTo>
                <a:lnTo>
                  <a:pt x="152" y="265"/>
                </a:lnTo>
                <a:lnTo>
                  <a:pt x="152" y="265"/>
                </a:lnTo>
                <a:lnTo>
                  <a:pt x="240" y="281"/>
                </a:lnTo>
                <a:lnTo>
                  <a:pt x="240" y="281"/>
                </a:lnTo>
                <a:lnTo>
                  <a:pt x="240" y="281"/>
                </a:lnTo>
                <a:lnTo>
                  <a:pt x="328" y="265"/>
                </a:lnTo>
                <a:lnTo>
                  <a:pt x="328" y="265"/>
                </a:lnTo>
                <a:lnTo>
                  <a:pt x="328" y="265"/>
                </a:lnTo>
                <a:lnTo>
                  <a:pt x="400" y="241"/>
                </a:lnTo>
                <a:lnTo>
                  <a:pt x="400" y="249"/>
                </a:lnTo>
                <a:lnTo>
                  <a:pt x="400" y="249"/>
                </a:lnTo>
                <a:lnTo>
                  <a:pt x="448" y="201"/>
                </a:lnTo>
                <a:lnTo>
                  <a:pt x="440" y="201"/>
                </a:lnTo>
                <a:lnTo>
                  <a:pt x="440" y="201"/>
                </a:lnTo>
                <a:lnTo>
                  <a:pt x="464" y="145"/>
                </a:lnTo>
                <a:lnTo>
                  <a:pt x="464" y="145"/>
                </a:lnTo>
                <a:lnTo>
                  <a:pt x="480" y="153"/>
                </a:lnTo>
                <a:lnTo>
                  <a:pt x="480" y="153"/>
                </a:lnTo>
                <a:lnTo>
                  <a:pt x="456" y="209"/>
                </a:lnTo>
                <a:lnTo>
                  <a:pt x="456" y="209"/>
                </a:lnTo>
                <a:lnTo>
                  <a:pt x="456" y="209"/>
                </a:lnTo>
                <a:lnTo>
                  <a:pt x="408" y="257"/>
                </a:lnTo>
                <a:lnTo>
                  <a:pt x="408" y="257"/>
                </a:lnTo>
                <a:lnTo>
                  <a:pt x="408" y="257"/>
                </a:lnTo>
                <a:lnTo>
                  <a:pt x="336" y="281"/>
                </a:lnTo>
                <a:lnTo>
                  <a:pt x="336" y="281"/>
                </a:lnTo>
                <a:lnTo>
                  <a:pt x="328" y="281"/>
                </a:lnTo>
                <a:lnTo>
                  <a:pt x="240" y="297"/>
                </a:lnTo>
                <a:lnTo>
                  <a:pt x="240" y="297"/>
                </a:lnTo>
                <a:lnTo>
                  <a:pt x="240" y="297"/>
                </a:lnTo>
                <a:lnTo>
                  <a:pt x="152" y="281"/>
                </a:lnTo>
                <a:lnTo>
                  <a:pt x="152" y="281"/>
                </a:lnTo>
                <a:lnTo>
                  <a:pt x="152" y="281"/>
                </a:lnTo>
                <a:lnTo>
                  <a:pt x="72" y="257"/>
                </a:lnTo>
                <a:lnTo>
                  <a:pt x="72" y="257"/>
                </a:lnTo>
                <a:lnTo>
                  <a:pt x="72" y="257"/>
                </a:lnTo>
                <a:lnTo>
                  <a:pt x="24" y="209"/>
                </a:lnTo>
                <a:lnTo>
                  <a:pt x="24" y="209"/>
                </a:lnTo>
                <a:lnTo>
                  <a:pt x="16" y="209"/>
                </a:lnTo>
                <a:lnTo>
                  <a:pt x="0" y="153"/>
                </a:lnTo>
                <a:lnTo>
                  <a:pt x="0" y="153"/>
                </a:lnTo>
                <a:lnTo>
                  <a:pt x="0" y="145"/>
                </a:lnTo>
                <a:lnTo>
                  <a:pt x="16" y="97"/>
                </a:lnTo>
                <a:lnTo>
                  <a:pt x="16" y="97"/>
                </a:lnTo>
                <a:lnTo>
                  <a:pt x="24" y="97"/>
                </a:lnTo>
                <a:lnTo>
                  <a:pt x="72" y="49"/>
                </a:lnTo>
                <a:lnTo>
                  <a:pt x="72" y="49"/>
                </a:lnTo>
                <a:lnTo>
                  <a:pt x="72" y="41"/>
                </a:lnTo>
                <a:lnTo>
                  <a:pt x="152" y="9"/>
                </a:lnTo>
                <a:lnTo>
                  <a:pt x="152" y="9"/>
                </a:lnTo>
                <a:lnTo>
                  <a:pt x="152" y="9"/>
                </a:lnTo>
                <a:lnTo>
                  <a:pt x="240" y="0"/>
                </a:lnTo>
                <a:lnTo>
                  <a:pt x="240" y="0"/>
                </a:lnTo>
                <a:lnTo>
                  <a:pt x="240" y="0"/>
                </a:lnTo>
                <a:lnTo>
                  <a:pt x="328" y="9"/>
                </a:lnTo>
                <a:lnTo>
                  <a:pt x="328" y="9"/>
                </a:lnTo>
                <a:lnTo>
                  <a:pt x="336" y="9"/>
                </a:lnTo>
                <a:lnTo>
                  <a:pt x="408" y="41"/>
                </a:lnTo>
                <a:lnTo>
                  <a:pt x="408" y="41"/>
                </a:lnTo>
                <a:lnTo>
                  <a:pt x="408" y="49"/>
                </a:lnTo>
                <a:lnTo>
                  <a:pt x="456" y="97"/>
                </a:lnTo>
                <a:lnTo>
                  <a:pt x="456" y="97"/>
                </a:lnTo>
                <a:lnTo>
                  <a:pt x="456" y="97"/>
                </a:lnTo>
                <a:lnTo>
                  <a:pt x="480" y="145"/>
                </a:lnTo>
                <a:lnTo>
                  <a:pt x="464" y="153"/>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13" name="Freeform 109"/>
          <p:cNvSpPr>
            <a:spLocks/>
          </p:cNvSpPr>
          <p:nvPr/>
        </p:nvSpPr>
        <p:spPr bwMode="auto">
          <a:xfrm>
            <a:off x="6900863" y="3000375"/>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14" name="Rectangle 110"/>
          <p:cNvSpPr>
            <a:spLocks noChangeArrowheads="1"/>
          </p:cNvSpPr>
          <p:nvPr/>
        </p:nvSpPr>
        <p:spPr bwMode="auto">
          <a:xfrm>
            <a:off x="6356350" y="2873375"/>
            <a:ext cx="403225"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JFK</a:t>
            </a:r>
            <a:endParaRPr lang="en-US" sz="2400">
              <a:solidFill>
                <a:srgbClr val="000000"/>
              </a:solidFill>
              <a:latin typeface="Tahoma" pitchFamily="34" charset="0"/>
            </a:endParaRPr>
          </a:p>
        </p:txBody>
      </p:sp>
      <p:sp>
        <p:nvSpPr>
          <p:cNvPr id="1685615" name="Freeform 111"/>
          <p:cNvSpPr>
            <a:spLocks/>
          </p:cNvSpPr>
          <p:nvPr/>
        </p:nvSpPr>
        <p:spPr bwMode="auto">
          <a:xfrm>
            <a:off x="6900863" y="1296988"/>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16" name="Freeform 112"/>
          <p:cNvSpPr>
            <a:spLocks/>
          </p:cNvSpPr>
          <p:nvPr/>
        </p:nvSpPr>
        <p:spPr bwMode="auto">
          <a:xfrm>
            <a:off x="6888163" y="1284288"/>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cstate="print"/>
            <a:srcRect/>
            <a:tile tx="0" ty="0" sx="100000" sy="100000" flip="none" algn="tl"/>
          </a:blipFill>
          <a:ln w="9525">
            <a:noFill/>
            <a:round/>
            <a:headEnd/>
            <a:tailEnd/>
          </a:ln>
        </p:spPr>
        <p:txBody>
          <a:bodyPr/>
          <a:lstStyle/>
          <a:p>
            <a:endParaRPr lang="en-US"/>
          </a:p>
        </p:txBody>
      </p:sp>
      <p:sp>
        <p:nvSpPr>
          <p:cNvPr id="1685617" name="Freeform 113"/>
          <p:cNvSpPr>
            <a:spLocks/>
          </p:cNvSpPr>
          <p:nvPr/>
        </p:nvSpPr>
        <p:spPr bwMode="auto">
          <a:xfrm>
            <a:off x="7624763" y="1512888"/>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18" name="Rectangle 114"/>
          <p:cNvSpPr>
            <a:spLocks noChangeArrowheads="1"/>
          </p:cNvSpPr>
          <p:nvPr/>
        </p:nvSpPr>
        <p:spPr bwMode="auto">
          <a:xfrm>
            <a:off x="7072313" y="1385888"/>
            <a:ext cx="4699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BOS</a:t>
            </a:r>
            <a:endParaRPr lang="en-US" sz="2400">
              <a:solidFill>
                <a:srgbClr val="000000"/>
              </a:solidFill>
              <a:latin typeface="Tahoma" pitchFamily="34" charset="0"/>
            </a:endParaRPr>
          </a:p>
        </p:txBody>
      </p:sp>
      <p:sp>
        <p:nvSpPr>
          <p:cNvPr id="1685619" name="Freeform 115"/>
          <p:cNvSpPr>
            <a:spLocks/>
          </p:cNvSpPr>
          <p:nvPr/>
        </p:nvSpPr>
        <p:spPr bwMode="auto">
          <a:xfrm>
            <a:off x="6037263" y="5605463"/>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0" name="Freeform 116"/>
          <p:cNvSpPr>
            <a:spLocks/>
          </p:cNvSpPr>
          <p:nvPr/>
        </p:nvSpPr>
        <p:spPr bwMode="auto">
          <a:xfrm>
            <a:off x="6024563" y="5592763"/>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21" name="Freeform 117"/>
          <p:cNvSpPr>
            <a:spLocks/>
          </p:cNvSpPr>
          <p:nvPr/>
        </p:nvSpPr>
        <p:spPr bwMode="auto">
          <a:xfrm>
            <a:off x="6761163" y="5821363"/>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22" name="Rectangle 118"/>
          <p:cNvSpPr>
            <a:spLocks noChangeArrowheads="1"/>
          </p:cNvSpPr>
          <p:nvPr/>
        </p:nvSpPr>
        <p:spPr bwMode="auto">
          <a:xfrm>
            <a:off x="6215063" y="5694363"/>
            <a:ext cx="4699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MIA</a:t>
            </a:r>
            <a:endParaRPr lang="en-US" sz="2400">
              <a:solidFill>
                <a:srgbClr val="000000"/>
              </a:solidFill>
              <a:latin typeface="Tahoma" pitchFamily="34" charset="0"/>
            </a:endParaRPr>
          </a:p>
        </p:txBody>
      </p:sp>
      <p:sp>
        <p:nvSpPr>
          <p:cNvPr id="1685623" name="Freeform 119"/>
          <p:cNvSpPr>
            <a:spLocks/>
          </p:cNvSpPr>
          <p:nvPr/>
        </p:nvSpPr>
        <p:spPr bwMode="auto">
          <a:xfrm>
            <a:off x="4295775" y="2274888"/>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4" name="Freeform 120"/>
          <p:cNvSpPr>
            <a:spLocks/>
          </p:cNvSpPr>
          <p:nvPr/>
        </p:nvSpPr>
        <p:spPr bwMode="auto">
          <a:xfrm>
            <a:off x="4283075" y="2262188"/>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25" name="Freeform 121"/>
          <p:cNvSpPr>
            <a:spLocks/>
          </p:cNvSpPr>
          <p:nvPr/>
        </p:nvSpPr>
        <p:spPr bwMode="auto">
          <a:xfrm>
            <a:off x="5019675" y="2490788"/>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26" name="Rectangle 122"/>
          <p:cNvSpPr>
            <a:spLocks noChangeArrowheads="1"/>
          </p:cNvSpPr>
          <p:nvPr/>
        </p:nvSpPr>
        <p:spPr bwMode="auto">
          <a:xfrm>
            <a:off x="4452938" y="2363788"/>
            <a:ext cx="509587"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ORD</a:t>
            </a:r>
            <a:endParaRPr lang="en-US" sz="2400">
              <a:solidFill>
                <a:srgbClr val="000000"/>
              </a:solidFill>
              <a:latin typeface="Tahoma" pitchFamily="34" charset="0"/>
            </a:endParaRPr>
          </a:p>
        </p:txBody>
      </p:sp>
      <p:sp>
        <p:nvSpPr>
          <p:cNvPr id="1685627" name="Freeform 123"/>
          <p:cNvSpPr>
            <a:spLocks/>
          </p:cNvSpPr>
          <p:nvPr/>
        </p:nvSpPr>
        <p:spPr bwMode="auto">
          <a:xfrm>
            <a:off x="1181100" y="4856163"/>
            <a:ext cx="738188" cy="444500"/>
          </a:xfrm>
          <a:custGeom>
            <a:avLst/>
            <a:gdLst/>
            <a:ahLst/>
            <a:cxnLst>
              <a:cxn ang="0">
                <a:pos x="465" y="136"/>
              </a:cxn>
              <a:cxn ang="0">
                <a:pos x="441"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1" y="192"/>
              </a:cxn>
              <a:cxn ang="0">
                <a:pos x="465" y="136"/>
              </a:cxn>
            </a:cxnLst>
            <a:rect l="0" t="0" r="r" b="b"/>
            <a:pathLst>
              <a:path w="465" h="280">
                <a:moveTo>
                  <a:pt x="465" y="136"/>
                </a:moveTo>
                <a:lnTo>
                  <a:pt x="441"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1" y="192"/>
                </a:lnTo>
                <a:lnTo>
                  <a:pt x="465"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28" name="Freeform 124"/>
          <p:cNvSpPr>
            <a:spLocks/>
          </p:cNvSpPr>
          <p:nvPr/>
        </p:nvSpPr>
        <p:spPr bwMode="auto">
          <a:xfrm>
            <a:off x="1168400" y="4843463"/>
            <a:ext cx="763588" cy="469900"/>
          </a:xfrm>
          <a:custGeom>
            <a:avLst/>
            <a:gdLst/>
            <a:ahLst/>
            <a:cxnLst>
              <a:cxn ang="0">
                <a:pos x="440" y="104"/>
              </a:cxn>
              <a:cxn ang="0">
                <a:pos x="449"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9" y="200"/>
              </a:cxn>
              <a:cxn ang="0">
                <a:pos x="440" y="200"/>
              </a:cxn>
              <a:cxn ang="0">
                <a:pos x="465" y="144"/>
              </a:cxn>
              <a:cxn ang="0">
                <a:pos x="481" y="152"/>
              </a:cxn>
              <a:cxn ang="0">
                <a:pos x="457"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7" y="96"/>
              </a:cxn>
              <a:cxn ang="0">
                <a:pos x="481" y="144"/>
              </a:cxn>
            </a:cxnLst>
            <a:rect l="0" t="0" r="r" b="b"/>
            <a:pathLst>
              <a:path w="481" h="296">
                <a:moveTo>
                  <a:pt x="465" y="152"/>
                </a:moveTo>
                <a:lnTo>
                  <a:pt x="440" y="104"/>
                </a:lnTo>
                <a:lnTo>
                  <a:pt x="449" y="104"/>
                </a:lnTo>
                <a:lnTo>
                  <a:pt x="449"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9" y="200"/>
                </a:lnTo>
                <a:lnTo>
                  <a:pt x="440" y="200"/>
                </a:lnTo>
                <a:lnTo>
                  <a:pt x="440" y="200"/>
                </a:lnTo>
                <a:lnTo>
                  <a:pt x="465" y="144"/>
                </a:lnTo>
                <a:lnTo>
                  <a:pt x="465" y="144"/>
                </a:lnTo>
                <a:lnTo>
                  <a:pt x="481" y="152"/>
                </a:lnTo>
                <a:lnTo>
                  <a:pt x="481" y="152"/>
                </a:lnTo>
                <a:lnTo>
                  <a:pt x="457" y="208"/>
                </a:lnTo>
                <a:lnTo>
                  <a:pt x="457" y="208"/>
                </a:lnTo>
                <a:lnTo>
                  <a:pt x="457"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7" y="96"/>
                </a:lnTo>
                <a:lnTo>
                  <a:pt x="457" y="96"/>
                </a:lnTo>
                <a:lnTo>
                  <a:pt x="457" y="96"/>
                </a:lnTo>
                <a:lnTo>
                  <a:pt x="481" y="144"/>
                </a:lnTo>
                <a:lnTo>
                  <a:pt x="465" y="15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29" name="Freeform 125"/>
          <p:cNvSpPr>
            <a:spLocks/>
          </p:cNvSpPr>
          <p:nvPr/>
        </p:nvSpPr>
        <p:spPr bwMode="auto">
          <a:xfrm>
            <a:off x="1906588" y="5072063"/>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30" name="Rectangle 126"/>
          <p:cNvSpPr>
            <a:spLocks noChangeArrowheads="1"/>
          </p:cNvSpPr>
          <p:nvPr/>
        </p:nvSpPr>
        <p:spPr bwMode="auto">
          <a:xfrm>
            <a:off x="1350963" y="4945063"/>
            <a:ext cx="496887"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LAX</a:t>
            </a:r>
            <a:endParaRPr lang="en-US" sz="2400">
              <a:solidFill>
                <a:srgbClr val="000000"/>
              </a:solidFill>
              <a:latin typeface="Tahoma" pitchFamily="34" charset="0"/>
            </a:endParaRPr>
          </a:p>
        </p:txBody>
      </p:sp>
      <p:sp>
        <p:nvSpPr>
          <p:cNvPr id="1685631" name="Freeform 127"/>
          <p:cNvSpPr>
            <a:spLocks/>
          </p:cNvSpPr>
          <p:nvPr/>
        </p:nvSpPr>
        <p:spPr bwMode="auto">
          <a:xfrm>
            <a:off x="3430588" y="4614863"/>
            <a:ext cx="738187" cy="444500"/>
          </a:xfrm>
          <a:custGeom>
            <a:avLst/>
            <a:gdLst/>
            <a:ahLst/>
            <a:cxnLst>
              <a:cxn ang="0">
                <a:pos x="465" y="136"/>
              </a:cxn>
              <a:cxn ang="0">
                <a:pos x="441" y="88"/>
              </a:cxn>
              <a:cxn ang="0">
                <a:pos x="393" y="40"/>
              </a:cxn>
              <a:cxn ang="0">
                <a:pos x="321"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1" y="264"/>
              </a:cxn>
              <a:cxn ang="0">
                <a:pos x="393" y="240"/>
              </a:cxn>
              <a:cxn ang="0">
                <a:pos x="441" y="192"/>
              </a:cxn>
              <a:cxn ang="0">
                <a:pos x="465" y="136"/>
              </a:cxn>
            </a:cxnLst>
            <a:rect l="0" t="0" r="r" b="b"/>
            <a:pathLst>
              <a:path w="465" h="280">
                <a:moveTo>
                  <a:pt x="465" y="136"/>
                </a:moveTo>
                <a:lnTo>
                  <a:pt x="441" y="88"/>
                </a:lnTo>
                <a:lnTo>
                  <a:pt x="393" y="40"/>
                </a:lnTo>
                <a:lnTo>
                  <a:pt x="321" y="8"/>
                </a:lnTo>
                <a:lnTo>
                  <a:pt x="232" y="0"/>
                </a:lnTo>
                <a:lnTo>
                  <a:pt x="144" y="8"/>
                </a:lnTo>
                <a:lnTo>
                  <a:pt x="64" y="40"/>
                </a:lnTo>
                <a:lnTo>
                  <a:pt x="16" y="88"/>
                </a:lnTo>
                <a:lnTo>
                  <a:pt x="0" y="136"/>
                </a:lnTo>
                <a:lnTo>
                  <a:pt x="16" y="192"/>
                </a:lnTo>
                <a:lnTo>
                  <a:pt x="64" y="240"/>
                </a:lnTo>
                <a:lnTo>
                  <a:pt x="144" y="264"/>
                </a:lnTo>
                <a:lnTo>
                  <a:pt x="232" y="280"/>
                </a:lnTo>
                <a:lnTo>
                  <a:pt x="321" y="264"/>
                </a:lnTo>
                <a:lnTo>
                  <a:pt x="393" y="240"/>
                </a:lnTo>
                <a:lnTo>
                  <a:pt x="441" y="192"/>
                </a:lnTo>
                <a:lnTo>
                  <a:pt x="465"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2" name="Freeform 128"/>
          <p:cNvSpPr>
            <a:spLocks/>
          </p:cNvSpPr>
          <p:nvPr/>
        </p:nvSpPr>
        <p:spPr bwMode="auto">
          <a:xfrm>
            <a:off x="3417888" y="4602163"/>
            <a:ext cx="763587" cy="469900"/>
          </a:xfrm>
          <a:custGeom>
            <a:avLst/>
            <a:gdLst/>
            <a:ahLst/>
            <a:cxnLst>
              <a:cxn ang="0">
                <a:pos x="441" y="104"/>
              </a:cxn>
              <a:cxn ang="0">
                <a:pos x="449" y="104"/>
              </a:cxn>
              <a:cxn ang="0">
                <a:pos x="401" y="56"/>
              </a:cxn>
              <a:cxn ang="0">
                <a:pos x="329" y="24"/>
              </a:cxn>
              <a:cxn ang="0">
                <a:pos x="329"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9" y="264"/>
              </a:cxn>
              <a:cxn ang="0">
                <a:pos x="329" y="264"/>
              </a:cxn>
              <a:cxn ang="0">
                <a:pos x="401" y="248"/>
              </a:cxn>
              <a:cxn ang="0">
                <a:pos x="449" y="200"/>
              </a:cxn>
              <a:cxn ang="0">
                <a:pos x="441" y="200"/>
              </a:cxn>
              <a:cxn ang="0">
                <a:pos x="465" y="144"/>
              </a:cxn>
              <a:cxn ang="0">
                <a:pos x="481" y="152"/>
              </a:cxn>
              <a:cxn ang="0">
                <a:pos x="457" y="208"/>
              </a:cxn>
              <a:cxn ang="0">
                <a:pos x="409" y="256"/>
              </a:cxn>
              <a:cxn ang="0">
                <a:pos x="409" y="256"/>
              </a:cxn>
              <a:cxn ang="0">
                <a:pos x="337"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9" y="8"/>
              </a:cxn>
              <a:cxn ang="0">
                <a:pos x="409" y="40"/>
              </a:cxn>
              <a:cxn ang="0">
                <a:pos x="409" y="48"/>
              </a:cxn>
              <a:cxn ang="0">
                <a:pos x="457" y="96"/>
              </a:cxn>
              <a:cxn ang="0">
                <a:pos x="481" y="144"/>
              </a:cxn>
            </a:cxnLst>
            <a:rect l="0" t="0" r="r" b="b"/>
            <a:pathLst>
              <a:path w="481" h="296">
                <a:moveTo>
                  <a:pt x="465" y="152"/>
                </a:moveTo>
                <a:lnTo>
                  <a:pt x="441" y="104"/>
                </a:lnTo>
                <a:lnTo>
                  <a:pt x="449" y="104"/>
                </a:lnTo>
                <a:lnTo>
                  <a:pt x="449" y="104"/>
                </a:lnTo>
                <a:lnTo>
                  <a:pt x="401" y="56"/>
                </a:lnTo>
                <a:lnTo>
                  <a:pt x="401" y="56"/>
                </a:lnTo>
                <a:lnTo>
                  <a:pt x="401" y="56"/>
                </a:lnTo>
                <a:lnTo>
                  <a:pt x="329" y="24"/>
                </a:lnTo>
                <a:lnTo>
                  <a:pt x="329" y="24"/>
                </a:lnTo>
                <a:lnTo>
                  <a:pt x="329"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9" y="264"/>
                </a:lnTo>
                <a:lnTo>
                  <a:pt x="329" y="264"/>
                </a:lnTo>
                <a:lnTo>
                  <a:pt x="329" y="264"/>
                </a:lnTo>
                <a:lnTo>
                  <a:pt x="401" y="240"/>
                </a:lnTo>
                <a:lnTo>
                  <a:pt x="401" y="248"/>
                </a:lnTo>
                <a:lnTo>
                  <a:pt x="401" y="248"/>
                </a:lnTo>
                <a:lnTo>
                  <a:pt x="449" y="200"/>
                </a:lnTo>
                <a:lnTo>
                  <a:pt x="441" y="200"/>
                </a:lnTo>
                <a:lnTo>
                  <a:pt x="441" y="200"/>
                </a:lnTo>
                <a:lnTo>
                  <a:pt x="465" y="144"/>
                </a:lnTo>
                <a:lnTo>
                  <a:pt x="465" y="144"/>
                </a:lnTo>
                <a:lnTo>
                  <a:pt x="481" y="152"/>
                </a:lnTo>
                <a:lnTo>
                  <a:pt x="481" y="152"/>
                </a:lnTo>
                <a:lnTo>
                  <a:pt x="457" y="208"/>
                </a:lnTo>
                <a:lnTo>
                  <a:pt x="457" y="208"/>
                </a:lnTo>
                <a:lnTo>
                  <a:pt x="457" y="208"/>
                </a:lnTo>
                <a:lnTo>
                  <a:pt x="409" y="256"/>
                </a:lnTo>
                <a:lnTo>
                  <a:pt x="409" y="256"/>
                </a:lnTo>
                <a:lnTo>
                  <a:pt x="409" y="256"/>
                </a:lnTo>
                <a:lnTo>
                  <a:pt x="337" y="280"/>
                </a:lnTo>
                <a:lnTo>
                  <a:pt x="337" y="280"/>
                </a:lnTo>
                <a:lnTo>
                  <a:pt x="329"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9" y="8"/>
                </a:lnTo>
                <a:lnTo>
                  <a:pt x="329" y="8"/>
                </a:lnTo>
                <a:lnTo>
                  <a:pt x="337" y="8"/>
                </a:lnTo>
                <a:lnTo>
                  <a:pt x="409" y="40"/>
                </a:lnTo>
                <a:lnTo>
                  <a:pt x="409" y="40"/>
                </a:lnTo>
                <a:lnTo>
                  <a:pt x="409" y="48"/>
                </a:lnTo>
                <a:lnTo>
                  <a:pt x="457" y="96"/>
                </a:lnTo>
                <a:lnTo>
                  <a:pt x="457" y="96"/>
                </a:lnTo>
                <a:lnTo>
                  <a:pt x="457" y="96"/>
                </a:lnTo>
                <a:lnTo>
                  <a:pt x="481" y="144"/>
                </a:lnTo>
                <a:lnTo>
                  <a:pt x="465" y="15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33" name="Freeform 129"/>
          <p:cNvSpPr>
            <a:spLocks/>
          </p:cNvSpPr>
          <p:nvPr/>
        </p:nvSpPr>
        <p:spPr bwMode="auto">
          <a:xfrm>
            <a:off x="4156075" y="4830763"/>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34" name="Rectangle 130"/>
          <p:cNvSpPr>
            <a:spLocks noChangeArrowheads="1"/>
          </p:cNvSpPr>
          <p:nvPr/>
        </p:nvSpPr>
        <p:spPr bwMode="auto">
          <a:xfrm>
            <a:off x="3562350" y="4703763"/>
            <a:ext cx="538163"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DFW</a:t>
            </a:r>
            <a:endParaRPr lang="en-US" sz="2400">
              <a:solidFill>
                <a:srgbClr val="000000"/>
              </a:solidFill>
              <a:latin typeface="Tahoma" pitchFamily="34" charset="0"/>
            </a:endParaRPr>
          </a:p>
        </p:txBody>
      </p:sp>
      <p:sp>
        <p:nvSpPr>
          <p:cNvPr id="1685635" name="Freeform 131"/>
          <p:cNvSpPr>
            <a:spLocks/>
          </p:cNvSpPr>
          <p:nvPr/>
        </p:nvSpPr>
        <p:spPr bwMode="auto">
          <a:xfrm>
            <a:off x="1066800" y="3559175"/>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36" name="Freeform 132"/>
          <p:cNvSpPr>
            <a:spLocks/>
          </p:cNvSpPr>
          <p:nvPr/>
        </p:nvSpPr>
        <p:spPr bwMode="auto">
          <a:xfrm>
            <a:off x="1054100" y="3546475"/>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37" name="Freeform 133"/>
          <p:cNvSpPr>
            <a:spLocks/>
          </p:cNvSpPr>
          <p:nvPr/>
        </p:nvSpPr>
        <p:spPr bwMode="auto">
          <a:xfrm>
            <a:off x="1790700" y="3775075"/>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38" name="Rectangle 134"/>
          <p:cNvSpPr>
            <a:spLocks noChangeArrowheads="1"/>
          </p:cNvSpPr>
          <p:nvPr/>
        </p:nvSpPr>
        <p:spPr bwMode="auto">
          <a:xfrm>
            <a:off x="1250950" y="3648075"/>
            <a:ext cx="4445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SFO</a:t>
            </a:r>
            <a:endParaRPr lang="en-US" sz="2400">
              <a:solidFill>
                <a:srgbClr val="000000"/>
              </a:solidFill>
              <a:latin typeface="Tahoma" pitchFamily="34" charset="0"/>
            </a:endParaRPr>
          </a:p>
        </p:txBody>
      </p:sp>
      <p:sp>
        <p:nvSpPr>
          <p:cNvPr id="1685639" name="Freeform 135"/>
          <p:cNvSpPr>
            <a:spLocks/>
          </p:cNvSpPr>
          <p:nvPr/>
        </p:nvSpPr>
        <p:spPr bwMode="auto">
          <a:xfrm>
            <a:off x="6189663" y="3673475"/>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40" name="Freeform 136"/>
          <p:cNvSpPr>
            <a:spLocks/>
          </p:cNvSpPr>
          <p:nvPr/>
        </p:nvSpPr>
        <p:spPr bwMode="auto">
          <a:xfrm>
            <a:off x="6176963" y="3660775"/>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cstate="print"/>
            <a:srcRect/>
            <a:tile tx="0" ty="0" sx="100000" sy="100000" flip="none" algn="tl"/>
          </a:blipFill>
          <a:ln w="9525">
            <a:noFill/>
            <a:round/>
            <a:headEnd/>
            <a:tailEnd/>
          </a:ln>
        </p:spPr>
        <p:txBody>
          <a:bodyPr/>
          <a:lstStyle/>
          <a:p>
            <a:endParaRPr lang="en-US"/>
          </a:p>
        </p:txBody>
      </p:sp>
      <p:sp>
        <p:nvSpPr>
          <p:cNvPr id="1685641" name="Freeform 137"/>
          <p:cNvSpPr>
            <a:spLocks/>
          </p:cNvSpPr>
          <p:nvPr/>
        </p:nvSpPr>
        <p:spPr bwMode="auto">
          <a:xfrm>
            <a:off x="6913563" y="3889375"/>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42" name="Rectangle 138"/>
          <p:cNvSpPr>
            <a:spLocks noChangeArrowheads="1"/>
          </p:cNvSpPr>
          <p:nvPr/>
        </p:nvSpPr>
        <p:spPr bwMode="auto">
          <a:xfrm>
            <a:off x="6354763" y="3762375"/>
            <a:ext cx="4699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BWI</a:t>
            </a:r>
            <a:endParaRPr lang="en-US" sz="2400">
              <a:solidFill>
                <a:srgbClr val="000000"/>
              </a:solidFill>
              <a:latin typeface="Tahoma" pitchFamily="34" charset="0"/>
            </a:endParaRPr>
          </a:p>
        </p:txBody>
      </p:sp>
      <p:sp>
        <p:nvSpPr>
          <p:cNvPr id="1685643" name="Freeform 139"/>
          <p:cNvSpPr>
            <a:spLocks/>
          </p:cNvSpPr>
          <p:nvPr/>
        </p:nvSpPr>
        <p:spPr bwMode="auto">
          <a:xfrm>
            <a:off x="6951663" y="1982788"/>
            <a:ext cx="736600" cy="44450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cstate="print"/>
            <a:srcRect/>
            <a:tile tx="0" ty="0" sx="100000" sy="100000" flip="none" algn="tl"/>
          </a:blipFill>
          <a:ln w="9525">
            <a:solidFill>
              <a:srgbClr val="000000"/>
            </a:solidFill>
            <a:round/>
            <a:headEnd/>
            <a:tailEnd/>
          </a:ln>
        </p:spPr>
        <p:txBody>
          <a:bodyPr/>
          <a:lstStyle/>
          <a:p>
            <a:endParaRPr lang="en-US"/>
          </a:p>
        </p:txBody>
      </p:sp>
      <p:sp>
        <p:nvSpPr>
          <p:cNvPr id="1685644" name="Freeform 140"/>
          <p:cNvSpPr>
            <a:spLocks/>
          </p:cNvSpPr>
          <p:nvPr/>
        </p:nvSpPr>
        <p:spPr bwMode="auto">
          <a:xfrm>
            <a:off x="6938963" y="1970088"/>
            <a:ext cx="762000" cy="469900"/>
          </a:xfrm>
          <a:custGeom>
            <a:avLst/>
            <a:gdLst/>
            <a:ahLst/>
            <a:cxnLst>
              <a:cxn ang="0">
                <a:pos x="440" y="104"/>
              </a:cxn>
              <a:cxn ang="0">
                <a:pos x="448" y="104"/>
              </a:cxn>
              <a:cxn ang="0">
                <a:pos x="400" y="56"/>
              </a:cxn>
              <a:cxn ang="0">
                <a:pos x="328" y="24"/>
              </a:cxn>
              <a:cxn ang="0">
                <a:pos x="328" y="24"/>
              </a:cxn>
              <a:cxn ang="0">
                <a:pos x="240" y="16"/>
              </a:cxn>
              <a:cxn ang="0">
                <a:pos x="152" y="24"/>
              </a:cxn>
              <a:cxn ang="0">
                <a:pos x="160" y="24"/>
              </a:cxn>
              <a:cxn ang="0">
                <a:pos x="80" y="56"/>
              </a:cxn>
              <a:cxn ang="0">
                <a:pos x="32" y="104"/>
              </a:cxn>
              <a:cxn ang="0">
                <a:pos x="32" y="104"/>
              </a:cxn>
              <a:cxn ang="0">
                <a:pos x="16" y="144"/>
              </a:cxn>
              <a:cxn ang="0">
                <a:pos x="32" y="200"/>
              </a:cxn>
              <a:cxn ang="0">
                <a:pos x="32" y="200"/>
              </a:cxn>
              <a:cxn ang="0">
                <a:pos x="80" y="240"/>
              </a:cxn>
              <a:cxn ang="0">
                <a:pos x="160" y="264"/>
              </a:cxn>
              <a:cxn ang="0">
                <a:pos x="152" y="264"/>
              </a:cxn>
              <a:cxn ang="0">
                <a:pos x="240" y="280"/>
              </a:cxn>
              <a:cxn ang="0">
                <a:pos x="328" y="264"/>
              </a:cxn>
              <a:cxn ang="0">
                <a:pos x="328" y="264"/>
              </a:cxn>
              <a:cxn ang="0">
                <a:pos x="400" y="248"/>
              </a:cxn>
              <a:cxn ang="0">
                <a:pos x="448" y="200"/>
              </a:cxn>
              <a:cxn ang="0">
                <a:pos x="440" y="200"/>
              </a:cxn>
              <a:cxn ang="0">
                <a:pos x="464" y="144"/>
              </a:cxn>
              <a:cxn ang="0">
                <a:pos x="480" y="152"/>
              </a:cxn>
              <a:cxn ang="0">
                <a:pos x="456" y="208"/>
              </a:cxn>
              <a:cxn ang="0">
                <a:pos x="408" y="256"/>
              </a:cxn>
              <a:cxn ang="0">
                <a:pos x="408" y="256"/>
              </a:cxn>
              <a:cxn ang="0">
                <a:pos x="336" y="280"/>
              </a:cxn>
              <a:cxn ang="0">
                <a:pos x="240" y="296"/>
              </a:cxn>
              <a:cxn ang="0">
                <a:pos x="240" y="296"/>
              </a:cxn>
              <a:cxn ang="0">
                <a:pos x="152" y="280"/>
              </a:cxn>
              <a:cxn ang="0">
                <a:pos x="72" y="256"/>
              </a:cxn>
              <a:cxn ang="0">
                <a:pos x="72" y="256"/>
              </a:cxn>
              <a:cxn ang="0">
                <a:pos x="24" y="208"/>
              </a:cxn>
              <a:cxn ang="0">
                <a:pos x="0" y="152"/>
              </a:cxn>
              <a:cxn ang="0">
                <a:pos x="0" y="144"/>
              </a:cxn>
              <a:cxn ang="0">
                <a:pos x="16" y="96"/>
              </a:cxn>
              <a:cxn ang="0">
                <a:pos x="72" y="48"/>
              </a:cxn>
              <a:cxn ang="0">
                <a:pos x="72" y="40"/>
              </a:cxn>
              <a:cxn ang="0">
                <a:pos x="152" y="8"/>
              </a:cxn>
              <a:cxn ang="0">
                <a:pos x="240" y="0"/>
              </a:cxn>
              <a:cxn ang="0">
                <a:pos x="240" y="0"/>
              </a:cxn>
              <a:cxn ang="0">
                <a:pos x="328" y="8"/>
              </a:cxn>
              <a:cxn ang="0">
                <a:pos x="408" y="40"/>
              </a:cxn>
              <a:cxn ang="0">
                <a:pos x="408" y="48"/>
              </a:cxn>
              <a:cxn ang="0">
                <a:pos x="456" y="96"/>
              </a:cxn>
              <a:cxn ang="0">
                <a:pos x="480" y="144"/>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45" name="Freeform 141"/>
          <p:cNvSpPr>
            <a:spLocks/>
          </p:cNvSpPr>
          <p:nvPr/>
        </p:nvSpPr>
        <p:spPr bwMode="auto">
          <a:xfrm>
            <a:off x="7675563" y="2198688"/>
            <a:ext cx="25400" cy="12700"/>
          </a:xfrm>
          <a:custGeom>
            <a:avLst/>
            <a:gdLst/>
            <a:ahLst/>
            <a:cxnLst>
              <a:cxn ang="0">
                <a:pos x="0" y="0"/>
              </a:cxn>
              <a:cxn ang="0">
                <a:pos x="0" y="0"/>
              </a:cxn>
              <a:cxn ang="0">
                <a:pos x="0" y="8"/>
              </a:cxn>
              <a:cxn ang="0">
                <a:pos x="16" y="0"/>
              </a:cxn>
              <a:cxn ang="0">
                <a:pos x="16" y="8"/>
              </a:cxn>
              <a:cxn ang="0">
                <a:pos x="16" y="8"/>
              </a:cxn>
              <a:cxn ang="0">
                <a:pos x="0" y="0"/>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cstate="print"/>
            <a:srcRect/>
            <a:tile tx="0" ty="0" sx="100000" sy="100000" flip="none" algn="tl"/>
          </a:blipFill>
          <a:ln w="9525">
            <a:solidFill>
              <a:srgbClr val="000000"/>
            </a:solidFill>
            <a:round/>
            <a:headEnd/>
            <a:tailEnd/>
          </a:ln>
        </p:spPr>
        <p:txBody>
          <a:bodyPr/>
          <a:lstStyle/>
          <a:p>
            <a:endParaRPr lang="en-US"/>
          </a:p>
        </p:txBody>
      </p:sp>
      <p:sp>
        <p:nvSpPr>
          <p:cNvPr id="1685646" name="Rectangle 142"/>
          <p:cNvSpPr>
            <a:spLocks noChangeArrowheads="1"/>
          </p:cNvSpPr>
          <p:nvPr/>
        </p:nvSpPr>
        <p:spPr bwMode="auto">
          <a:xfrm>
            <a:off x="7121525" y="2071688"/>
            <a:ext cx="484188"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PVD</a:t>
            </a:r>
            <a:endParaRPr lang="en-US" sz="2400">
              <a:solidFill>
                <a:srgbClr val="000000"/>
              </a:solidFill>
              <a:latin typeface="Tahoma" pitchFamily="34" charset="0"/>
            </a:endParaRPr>
          </a:p>
        </p:txBody>
      </p:sp>
      <p:sp>
        <p:nvSpPr>
          <p:cNvPr id="1685647" name="Rectangle 143"/>
          <p:cNvSpPr>
            <a:spLocks noChangeArrowheads="1"/>
          </p:cNvSpPr>
          <p:nvPr/>
        </p:nvSpPr>
        <p:spPr bwMode="auto">
          <a:xfrm>
            <a:off x="6110288" y="14493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867</a:t>
            </a:r>
            <a:endParaRPr lang="en-US" sz="2400">
              <a:solidFill>
                <a:srgbClr val="000000"/>
              </a:solidFill>
              <a:latin typeface="Tahoma" pitchFamily="34" charset="0"/>
            </a:endParaRPr>
          </a:p>
        </p:txBody>
      </p:sp>
      <p:sp>
        <p:nvSpPr>
          <p:cNvPr id="1685648" name="Rectangle 144"/>
          <p:cNvSpPr>
            <a:spLocks noChangeArrowheads="1"/>
          </p:cNvSpPr>
          <p:nvPr/>
        </p:nvSpPr>
        <p:spPr bwMode="auto">
          <a:xfrm>
            <a:off x="3965575" y="1233488"/>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2704</a:t>
            </a:r>
            <a:endParaRPr lang="en-US" sz="2400">
              <a:solidFill>
                <a:srgbClr val="000000"/>
              </a:solidFill>
              <a:latin typeface="Tahoma" pitchFamily="34" charset="0"/>
            </a:endParaRPr>
          </a:p>
        </p:txBody>
      </p:sp>
      <p:sp>
        <p:nvSpPr>
          <p:cNvPr id="1685649" name="Rectangle 145"/>
          <p:cNvSpPr>
            <a:spLocks noChangeArrowheads="1"/>
          </p:cNvSpPr>
          <p:nvPr/>
        </p:nvSpPr>
        <p:spPr bwMode="auto">
          <a:xfrm>
            <a:off x="6656388" y="23764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187</a:t>
            </a:r>
            <a:endParaRPr lang="en-US" sz="2400">
              <a:solidFill>
                <a:srgbClr val="000000"/>
              </a:solidFill>
              <a:latin typeface="Tahoma" pitchFamily="34" charset="0"/>
            </a:endParaRPr>
          </a:p>
        </p:txBody>
      </p:sp>
      <p:sp>
        <p:nvSpPr>
          <p:cNvPr id="1685650" name="Rectangle 146"/>
          <p:cNvSpPr>
            <a:spLocks noChangeArrowheads="1"/>
          </p:cNvSpPr>
          <p:nvPr/>
        </p:nvSpPr>
        <p:spPr bwMode="auto">
          <a:xfrm>
            <a:off x="7662863" y="32543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1258</a:t>
            </a:r>
            <a:endParaRPr lang="en-US" sz="2400">
              <a:solidFill>
                <a:srgbClr val="000000"/>
              </a:solidFill>
              <a:latin typeface="Tahoma" pitchFamily="34" charset="0"/>
            </a:endParaRPr>
          </a:p>
        </p:txBody>
      </p:sp>
      <p:sp>
        <p:nvSpPr>
          <p:cNvPr id="1685651" name="Rectangle 147"/>
          <p:cNvSpPr>
            <a:spLocks noChangeArrowheads="1"/>
          </p:cNvSpPr>
          <p:nvPr/>
        </p:nvSpPr>
        <p:spPr bwMode="auto">
          <a:xfrm>
            <a:off x="5880100" y="20081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849</a:t>
            </a:r>
            <a:endParaRPr lang="en-US" sz="2400">
              <a:solidFill>
                <a:srgbClr val="000000"/>
              </a:solidFill>
              <a:latin typeface="Tahoma" pitchFamily="34" charset="0"/>
            </a:endParaRPr>
          </a:p>
        </p:txBody>
      </p:sp>
      <p:sp>
        <p:nvSpPr>
          <p:cNvPr id="1685652" name="Rectangle 148"/>
          <p:cNvSpPr>
            <a:spLocks noChangeArrowheads="1"/>
          </p:cNvSpPr>
          <p:nvPr/>
        </p:nvSpPr>
        <p:spPr bwMode="auto">
          <a:xfrm>
            <a:off x="7240588" y="26685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144</a:t>
            </a:r>
            <a:endParaRPr lang="en-US" sz="2400">
              <a:solidFill>
                <a:srgbClr val="000000"/>
              </a:solidFill>
              <a:latin typeface="Tahoma" pitchFamily="34" charset="0"/>
            </a:endParaRPr>
          </a:p>
        </p:txBody>
      </p:sp>
      <p:sp>
        <p:nvSpPr>
          <p:cNvPr id="1685653" name="Rectangle 149"/>
          <p:cNvSpPr>
            <a:spLocks noChangeArrowheads="1"/>
          </p:cNvSpPr>
          <p:nvPr/>
        </p:nvSpPr>
        <p:spPr bwMode="auto">
          <a:xfrm>
            <a:off x="5511800" y="2643188"/>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740</a:t>
            </a:r>
            <a:endParaRPr lang="en-US" sz="2400">
              <a:solidFill>
                <a:srgbClr val="000000"/>
              </a:solidFill>
              <a:latin typeface="Tahoma" pitchFamily="34" charset="0"/>
            </a:endParaRPr>
          </a:p>
        </p:txBody>
      </p:sp>
      <p:sp>
        <p:nvSpPr>
          <p:cNvPr id="1685654" name="Rectangle 150"/>
          <p:cNvSpPr>
            <a:spLocks noChangeArrowheads="1"/>
          </p:cNvSpPr>
          <p:nvPr/>
        </p:nvSpPr>
        <p:spPr bwMode="auto">
          <a:xfrm>
            <a:off x="4803775" y="38766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1391</a:t>
            </a:r>
            <a:endParaRPr lang="en-US" sz="2400">
              <a:solidFill>
                <a:srgbClr val="000000"/>
              </a:solidFill>
              <a:latin typeface="Tahoma" pitchFamily="34" charset="0"/>
            </a:endParaRPr>
          </a:p>
        </p:txBody>
      </p:sp>
      <p:sp>
        <p:nvSpPr>
          <p:cNvPr id="1685655" name="Rectangle 151"/>
          <p:cNvSpPr>
            <a:spLocks noChangeArrowheads="1"/>
          </p:cNvSpPr>
          <p:nvPr/>
        </p:nvSpPr>
        <p:spPr bwMode="auto">
          <a:xfrm>
            <a:off x="6338888" y="33051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184</a:t>
            </a:r>
            <a:endParaRPr lang="en-US" sz="2400">
              <a:solidFill>
                <a:srgbClr val="000000"/>
              </a:solidFill>
              <a:latin typeface="Tahoma" pitchFamily="34" charset="0"/>
            </a:endParaRPr>
          </a:p>
        </p:txBody>
      </p:sp>
      <p:sp>
        <p:nvSpPr>
          <p:cNvPr id="1685656" name="Rectangle 152"/>
          <p:cNvSpPr>
            <a:spLocks noChangeArrowheads="1"/>
          </p:cNvSpPr>
          <p:nvPr/>
        </p:nvSpPr>
        <p:spPr bwMode="auto">
          <a:xfrm>
            <a:off x="6389688" y="4703763"/>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946</a:t>
            </a:r>
            <a:endParaRPr lang="en-US" sz="2400">
              <a:solidFill>
                <a:srgbClr val="000000"/>
              </a:solidFill>
              <a:latin typeface="Tahoma" pitchFamily="34" charset="0"/>
            </a:endParaRPr>
          </a:p>
        </p:txBody>
      </p:sp>
      <p:sp>
        <p:nvSpPr>
          <p:cNvPr id="1685657" name="Rectangle 153"/>
          <p:cNvSpPr>
            <a:spLocks noChangeArrowheads="1"/>
          </p:cNvSpPr>
          <p:nvPr/>
        </p:nvSpPr>
        <p:spPr bwMode="auto">
          <a:xfrm>
            <a:off x="6786563" y="43084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1090</a:t>
            </a:r>
            <a:endParaRPr lang="en-US" sz="2400">
              <a:solidFill>
                <a:srgbClr val="000000"/>
              </a:solidFill>
              <a:latin typeface="Tahoma" pitchFamily="34" charset="0"/>
            </a:endParaRPr>
          </a:p>
        </p:txBody>
      </p:sp>
      <p:sp>
        <p:nvSpPr>
          <p:cNvPr id="1685658" name="Rectangle 154"/>
          <p:cNvSpPr>
            <a:spLocks noChangeArrowheads="1"/>
          </p:cNvSpPr>
          <p:nvPr/>
        </p:nvSpPr>
        <p:spPr bwMode="auto">
          <a:xfrm>
            <a:off x="4664075" y="5389563"/>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1121</a:t>
            </a:r>
            <a:endParaRPr lang="en-US" sz="2400">
              <a:solidFill>
                <a:srgbClr val="000000"/>
              </a:solidFill>
              <a:latin typeface="Tahoma" pitchFamily="34" charset="0"/>
            </a:endParaRPr>
          </a:p>
        </p:txBody>
      </p:sp>
      <p:sp>
        <p:nvSpPr>
          <p:cNvPr id="1685659" name="Rectangle 155"/>
          <p:cNvSpPr>
            <a:spLocks noChangeArrowheads="1"/>
          </p:cNvSpPr>
          <p:nvPr/>
        </p:nvSpPr>
        <p:spPr bwMode="auto">
          <a:xfrm>
            <a:off x="3646488" y="6024563"/>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2342</a:t>
            </a:r>
            <a:endParaRPr lang="en-US" sz="2400">
              <a:solidFill>
                <a:srgbClr val="000000"/>
              </a:solidFill>
              <a:latin typeface="Tahoma" pitchFamily="34" charset="0"/>
            </a:endParaRPr>
          </a:p>
        </p:txBody>
      </p:sp>
      <p:sp>
        <p:nvSpPr>
          <p:cNvPr id="1685660" name="Rectangle 156"/>
          <p:cNvSpPr>
            <a:spLocks noChangeArrowheads="1"/>
          </p:cNvSpPr>
          <p:nvPr/>
        </p:nvSpPr>
        <p:spPr bwMode="auto">
          <a:xfrm>
            <a:off x="3024188" y="28987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1846</a:t>
            </a:r>
            <a:endParaRPr lang="en-US" sz="2400">
              <a:solidFill>
                <a:srgbClr val="000000"/>
              </a:solidFill>
              <a:latin typeface="Tahoma" pitchFamily="34" charset="0"/>
            </a:endParaRPr>
          </a:p>
        </p:txBody>
      </p:sp>
      <p:sp>
        <p:nvSpPr>
          <p:cNvPr id="1685661" name="Rectangle 157"/>
          <p:cNvSpPr>
            <a:spLocks noChangeArrowheads="1"/>
          </p:cNvSpPr>
          <p:nvPr/>
        </p:nvSpPr>
        <p:spPr bwMode="auto">
          <a:xfrm>
            <a:off x="5181600" y="29622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621</a:t>
            </a:r>
            <a:endParaRPr lang="en-US" sz="2400">
              <a:solidFill>
                <a:srgbClr val="000000"/>
              </a:solidFill>
              <a:latin typeface="Tahoma" pitchFamily="34" charset="0"/>
            </a:endParaRPr>
          </a:p>
        </p:txBody>
      </p:sp>
      <p:sp>
        <p:nvSpPr>
          <p:cNvPr id="1685662" name="Rectangle 158"/>
          <p:cNvSpPr>
            <a:spLocks noChangeArrowheads="1"/>
          </p:cNvSpPr>
          <p:nvPr/>
        </p:nvSpPr>
        <p:spPr bwMode="auto">
          <a:xfrm>
            <a:off x="4203700" y="34575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802</a:t>
            </a:r>
            <a:endParaRPr lang="en-US" sz="2400">
              <a:solidFill>
                <a:srgbClr val="000000"/>
              </a:solidFill>
              <a:latin typeface="Tahoma" pitchFamily="34" charset="0"/>
            </a:endParaRPr>
          </a:p>
        </p:txBody>
      </p:sp>
      <p:sp>
        <p:nvSpPr>
          <p:cNvPr id="1685663" name="Rectangle 159"/>
          <p:cNvSpPr>
            <a:spLocks noChangeArrowheads="1"/>
          </p:cNvSpPr>
          <p:nvPr/>
        </p:nvSpPr>
        <p:spPr bwMode="auto">
          <a:xfrm>
            <a:off x="2287588" y="4079875"/>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1464</a:t>
            </a:r>
            <a:endParaRPr lang="en-US" sz="2400">
              <a:solidFill>
                <a:srgbClr val="000000"/>
              </a:solidFill>
              <a:latin typeface="Tahoma" pitchFamily="34" charset="0"/>
            </a:endParaRPr>
          </a:p>
        </p:txBody>
      </p:sp>
      <p:sp>
        <p:nvSpPr>
          <p:cNvPr id="1685664" name="Rectangle 160"/>
          <p:cNvSpPr>
            <a:spLocks noChangeArrowheads="1"/>
          </p:cNvSpPr>
          <p:nvPr/>
        </p:nvSpPr>
        <p:spPr bwMode="auto">
          <a:xfrm>
            <a:off x="2376488" y="4945063"/>
            <a:ext cx="48260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1235</a:t>
            </a:r>
            <a:endParaRPr lang="en-US" sz="2400">
              <a:solidFill>
                <a:srgbClr val="000000"/>
              </a:solidFill>
              <a:latin typeface="Tahoma" pitchFamily="34" charset="0"/>
            </a:endParaRPr>
          </a:p>
        </p:txBody>
      </p:sp>
      <p:sp>
        <p:nvSpPr>
          <p:cNvPr id="1685665" name="Rectangle 161"/>
          <p:cNvSpPr>
            <a:spLocks noChangeArrowheads="1"/>
          </p:cNvSpPr>
          <p:nvPr/>
        </p:nvSpPr>
        <p:spPr bwMode="auto">
          <a:xfrm>
            <a:off x="1457325" y="4257675"/>
            <a:ext cx="361950" cy="288925"/>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337</a:t>
            </a:r>
            <a:endParaRPr lang="en-US" sz="2400">
              <a:solidFill>
                <a:srgbClr val="000000"/>
              </a:solidFill>
              <a:latin typeface="Tahoma" pitchFamily="34" charset="0"/>
            </a:endParaRPr>
          </a:p>
        </p:txBody>
      </p:sp>
      <p:sp>
        <p:nvSpPr>
          <p:cNvPr id="1685506" name="Rectangle 2"/>
          <p:cNvSpPr>
            <a:spLocks noGrp="1" noChangeArrowheads="1"/>
          </p:cNvSpPr>
          <p:nvPr>
            <p:ph type="title"/>
          </p:nvPr>
        </p:nvSpPr>
        <p:spPr>
          <a:xfrm>
            <a:off x="381000" y="0"/>
            <a:ext cx="2743200" cy="1752600"/>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Example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4A821E08-EA84-4D56-9B5E-906FA3AADB8A}" type="datetime1">
              <a:rPr lang="en-US"/>
              <a:pPr/>
              <a:t>11/18/2017</a:t>
            </a:fld>
            <a:endParaRPr lang="en-US"/>
          </a:p>
        </p:txBody>
      </p:sp>
      <p:sp>
        <p:nvSpPr>
          <p:cNvPr id="5" name="Slide Number Placeholder 4"/>
          <p:cNvSpPr>
            <a:spLocks noGrp="1"/>
          </p:cNvSpPr>
          <p:nvPr>
            <p:ph type="sldNum" sz="quarter" idx="12"/>
          </p:nvPr>
        </p:nvSpPr>
        <p:spPr/>
        <p:txBody>
          <a:bodyPr/>
          <a:lstStyle/>
          <a:p>
            <a:fld id="{161F8EAF-08E1-41F9-B1E5-AD143CA120B0}" type="slidenum">
              <a:rPr lang="en-US"/>
              <a:pPr/>
              <a:t>71</a:t>
            </a:fld>
            <a:endParaRPr lang="en-US"/>
          </a:p>
        </p:txBody>
      </p:sp>
      <p:pic>
        <p:nvPicPr>
          <p:cNvPr id="1687554" name="Picture 2"/>
          <p:cNvPicPr>
            <a:picLocks noChangeAspect="1" noChangeArrowheads="1"/>
          </p:cNvPicPr>
          <p:nvPr/>
        </p:nvPicPr>
        <p:blipFill>
          <a:blip r:embed="rId3" cstate="print"/>
          <a:srcRect/>
          <a:stretch>
            <a:fillRect/>
          </a:stretch>
        </p:blipFill>
        <p:spPr bwMode="auto">
          <a:xfrm>
            <a:off x="568325" y="381000"/>
            <a:ext cx="7585075" cy="6438900"/>
          </a:xfrm>
          <a:prstGeom prst="rect">
            <a:avLst/>
          </a:prstGeom>
          <a:solidFill>
            <a:schemeClr val="accent1">
              <a:lumMod val="60000"/>
              <a:lumOff val="40000"/>
            </a:schemeClr>
          </a:solidFill>
          <a:ln w="19050">
            <a:noFill/>
            <a:miter lim="800000"/>
            <a:headEnd/>
            <a:tailEnd/>
          </a:ln>
          <a:effectLst/>
        </p:spPr>
      </p:pic>
      <p:sp>
        <p:nvSpPr>
          <p:cNvPr id="1687555" name="Rectangle 3"/>
          <p:cNvSpPr>
            <a:spLocks noGrp="1" noChangeArrowheads="1"/>
          </p:cNvSpPr>
          <p:nvPr>
            <p:ph type="title"/>
          </p:nvPr>
        </p:nvSpPr>
        <p:spPr>
          <a:xfrm>
            <a:off x="533400" y="533400"/>
            <a:ext cx="3124200" cy="893762"/>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#1</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E698205D-6866-4943-B343-038D564B6898}" type="datetime1">
              <a:rPr lang="en-US"/>
              <a:pPr/>
              <a:t>11/18/2017</a:t>
            </a:fld>
            <a:endParaRPr lang="en-US"/>
          </a:p>
        </p:txBody>
      </p:sp>
      <p:sp>
        <p:nvSpPr>
          <p:cNvPr id="5" name="Slide Number Placeholder 4"/>
          <p:cNvSpPr>
            <a:spLocks noGrp="1"/>
          </p:cNvSpPr>
          <p:nvPr>
            <p:ph type="sldNum" sz="quarter" idx="12"/>
          </p:nvPr>
        </p:nvSpPr>
        <p:spPr/>
        <p:txBody>
          <a:bodyPr/>
          <a:lstStyle/>
          <a:p>
            <a:fld id="{CD6EF838-281B-43E7-A6F0-8A5092BBF357}" type="slidenum">
              <a:rPr lang="en-US"/>
              <a:pPr/>
              <a:t>72</a:t>
            </a:fld>
            <a:endParaRPr lang="en-US"/>
          </a:p>
        </p:txBody>
      </p:sp>
      <p:pic>
        <p:nvPicPr>
          <p:cNvPr id="1689603" name="Picture 3"/>
          <p:cNvPicPr>
            <a:picLocks noChangeAspect="1" noChangeArrowheads="1"/>
          </p:cNvPicPr>
          <p:nvPr/>
        </p:nvPicPr>
        <p:blipFill>
          <a:blip r:embed="rId3" cstate="print"/>
          <a:srcRect/>
          <a:stretch>
            <a:fillRect/>
          </a:stretch>
        </p:blipFill>
        <p:spPr bwMode="auto">
          <a:xfrm>
            <a:off x="1207528" y="609600"/>
            <a:ext cx="6746875" cy="5765800"/>
          </a:xfrm>
          <a:prstGeom prst="rect">
            <a:avLst/>
          </a:prstGeom>
          <a:solidFill>
            <a:schemeClr val="accent1">
              <a:lumMod val="60000"/>
              <a:lumOff val="40000"/>
            </a:schemeClr>
          </a:solidFill>
          <a:ln w="19050">
            <a:noFill/>
            <a:miter lim="800000"/>
            <a:headEnd/>
            <a:tailEnd/>
          </a:ln>
          <a:effectLst/>
        </p:spPr>
      </p:pic>
      <p:sp>
        <p:nvSpPr>
          <p:cNvPr id="1689602" name="Rectangle 2"/>
          <p:cNvSpPr>
            <a:spLocks noGrp="1" noChangeArrowheads="1"/>
          </p:cNvSpPr>
          <p:nvPr>
            <p:ph type="title"/>
          </p:nvPr>
        </p:nvSpPr>
        <p:spPr>
          <a:xfrm>
            <a:off x="1981200" y="838200"/>
            <a:ext cx="2286000" cy="908050"/>
          </a:xfrm>
        </p:spPr>
        <p:txBody>
          <a:bodyPr/>
          <a:lstStyle/>
          <a:p>
            <a:r>
              <a:rPr lang="en-US" sz="4000" dirty="0" err="1">
                <a:solidFill>
                  <a:srgbClr val="000000"/>
                </a:solidFill>
                <a:effectLst>
                  <a:outerShdw blurRad="38100" dist="38100" dir="2700000" algn="tl">
                    <a:srgbClr val="FFFFFF"/>
                  </a:outerShdw>
                </a:effectLst>
              </a:rPr>
              <a:t>Kruskal</a:t>
            </a:r>
            <a:r>
              <a:rPr lang="en-US" sz="4000" dirty="0">
                <a:solidFill>
                  <a:srgbClr val="000000"/>
                </a:solidFill>
                <a:effectLst>
                  <a:outerShdw blurRad="38100" dist="38100" dir="2700000" algn="tl">
                    <a:srgbClr val="FFFFFF"/>
                  </a:outerShdw>
                </a:effectLst>
              </a:rPr>
              <a:t> #2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9CA8FCF7-7030-446A-ABE6-23117F7AFF20}" type="datetime1">
              <a:rPr lang="en-US"/>
              <a:pPr/>
              <a:t>11/18/2017</a:t>
            </a:fld>
            <a:endParaRPr lang="en-US"/>
          </a:p>
        </p:txBody>
      </p:sp>
      <p:sp>
        <p:nvSpPr>
          <p:cNvPr id="5" name="Slide Number Placeholder 4"/>
          <p:cNvSpPr>
            <a:spLocks noGrp="1"/>
          </p:cNvSpPr>
          <p:nvPr>
            <p:ph type="sldNum" sz="quarter" idx="12"/>
          </p:nvPr>
        </p:nvSpPr>
        <p:spPr/>
        <p:txBody>
          <a:bodyPr/>
          <a:lstStyle/>
          <a:p>
            <a:fld id="{5D2A29EB-0E32-49AB-882E-987E839CD334}" type="slidenum">
              <a:rPr lang="en-US"/>
              <a:pPr/>
              <a:t>73</a:t>
            </a:fld>
            <a:endParaRPr lang="en-US"/>
          </a:p>
        </p:txBody>
      </p:sp>
      <p:sp>
        <p:nvSpPr>
          <p:cNvPr id="1691650" name="Rectangle 2"/>
          <p:cNvSpPr>
            <a:spLocks noGrp="1" noChangeArrowheads="1"/>
          </p:cNvSpPr>
          <p:nvPr>
            <p:ph type="title"/>
          </p:nvPr>
        </p:nvSpPr>
        <p:spPr>
          <a:xfrm>
            <a:off x="457200" y="277813"/>
            <a:ext cx="2514600" cy="1143000"/>
          </a:xfrm>
        </p:spPr>
        <p:txBody>
          <a:bodyPr/>
          <a:lstStyle/>
          <a:p>
            <a:r>
              <a:rPr lang="en-US"/>
              <a:t>Example</a:t>
            </a:r>
          </a:p>
        </p:txBody>
      </p:sp>
      <p:pic>
        <p:nvPicPr>
          <p:cNvPr id="1691651" name="Picture 3"/>
          <p:cNvPicPr>
            <a:picLocks noChangeAspect="1" noChangeArrowheads="1"/>
          </p:cNvPicPr>
          <p:nvPr/>
        </p:nvPicPr>
        <p:blipFill>
          <a:blip r:embed="rId3" cstate="print"/>
          <a:srcRect/>
          <a:stretch>
            <a:fillRect/>
          </a:stretch>
        </p:blipFill>
        <p:spPr bwMode="auto">
          <a:xfrm>
            <a:off x="568325" y="609600"/>
            <a:ext cx="7737475" cy="5715000"/>
          </a:xfrm>
          <a:prstGeom prst="rect">
            <a:avLst/>
          </a:prstGeom>
          <a:solidFill>
            <a:schemeClr val="accent1">
              <a:lumMod val="60000"/>
              <a:lumOff val="40000"/>
            </a:schemeClr>
          </a:solidFill>
          <a:ln w="19050">
            <a:noFill/>
            <a:miter lim="800000"/>
            <a:headEnd/>
            <a:tailEnd/>
          </a:ln>
          <a:effectLst/>
        </p:spPr>
      </p:pic>
      <p:sp>
        <p:nvSpPr>
          <p:cNvPr id="6" name="Rectangle 2"/>
          <p:cNvSpPr txBox="1">
            <a:spLocks noChangeArrowheads="1"/>
          </p:cNvSpPr>
          <p:nvPr/>
        </p:nvSpPr>
        <p:spPr bwMode="auto">
          <a:xfrm>
            <a:off x="990600" y="609600"/>
            <a:ext cx="2286000" cy="9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1" hangingPunct="1"/>
            <a:r>
              <a:rPr lang="en-US" sz="4000" dirty="0" err="1">
                <a:solidFill>
                  <a:srgbClr val="000000"/>
                </a:solidFill>
                <a:effectLst>
                  <a:outerShdw blurRad="38100" dist="38100" dir="2700000" algn="tl">
                    <a:srgbClr val="FFFFFF"/>
                  </a:outerShdw>
                </a:effectLst>
              </a:rPr>
              <a:t>Kruskal</a:t>
            </a:r>
            <a:r>
              <a:rPr lang="en-US" sz="4000" dirty="0">
                <a:solidFill>
                  <a:srgbClr val="000000"/>
                </a:solidFill>
                <a:effectLst>
                  <a:outerShdw blurRad="38100" dist="38100" dir="2700000" algn="tl">
                    <a:srgbClr val="FFFFFF"/>
                  </a:outerShdw>
                </a:effectLst>
              </a:rPr>
              <a:t> #3</a:t>
            </a:r>
            <a:endParaRPr kumimoji="0" lang="en-US" sz="4000" b="0" i="0" u="none" strike="noStrike" kern="0" cap="none" spc="0" normalizeH="0" baseline="0" noProof="0" dirty="0">
              <a:ln>
                <a:noFill/>
              </a:ln>
              <a:solidFill>
                <a:srgbClr val="000000"/>
              </a:solidFill>
              <a:effectLst>
                <a:outerShdw blurRad="38100" dist="38100" dir="2700000" algn="tl">
                  <a:srgbClr val="FFFFFF"/>
                </a:outerShdw>
              </a:effectLst>
              <a:uLnTx/>
              <a:uFillTx/>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20730070-5167-417B-913A-2591B0BF5697}" type="datetime1">
              <a:rPr lang="en-US"/>
              <a:pPr/>
              <a:t>11/18/2017</a:t>
            </a:fld>
            <a:endParaRPr lang="en-US"/>
          </a:p>
        </p:txBody>
      </p:sp>
      <p:sp>
        <p:nvSpPr>
          <p:cNvPr id="5" name="Slide Number Placeholder 4"/>
          <p:cNvSpPr>
            <a:spLocks noGrp="1"/>
          </p:cNvSpPr>
          <p:nvPr>
            <p:ph type="sldNum" sz="quarter" idx="12"/>
          </p:nvPr>
        </p:nvSpPr>
        <p:spPr/>
        <p:txBody>
          <a:bodyPr/>
          <a:lstStyle/>
          <a:p>
            <a:fld id="{3155D9DF-4652-46A3-AD26-C7B2097F7486}" type="slidenum">
              <a:rPr lang="en-US"/>
              <a:pPr/>
              <a:t>74</a:t>
            </a:fld>
            <a:endParaRPr lang="en-US"/>
          </a:p>
        </p:txBody>
      </p:sp>
      <p:pic>
        <p:nvPicPr>
          <p:cNvPr id="1693699" name="Picture 3"/>
          <p:cNvPicPr>
            <a:picLocks noChangeAspect="1" noChangeArrowheads="1"/>
          </p:cNvPicPr>
          <p:nvPr/>
        </p:nvPicPr>
        <p:blipFill>
          <a:blip r:embed="rId3" cstate="print"/>
          <a:srcRect/>
          <a:stretch>
            <a:fillRect/>
          </a:stretch>
        </p:blipFill>
        <p:spPr bwMode="auto">
          <a:xfrm>
            <a:off x="1143000" y="325438"/>
            <a:ext cx="7432675" cy="6300787"/>
          </a:xfrm>
          <a:prstGeom prst="rect">
            <a:avLst/>
          </a:prstGeom>
          <a:solidFill>
            <a:schemeClr val="accent1">
              <a:lumMod val="60000"/>
              <a:lumOff val="40000"/>
            </a:schemeClr>
          </a:solidFill>
          <a:ln w="19050">
            <a:noFill/>
            <a:miter lim="800000"/>
            <a:headEnd/>
            <a:tailEnd/>
          </a:ln>
          <a:effectLst/>
        </p:spPr>
      </p:pic>
      <p:sp>
        <p:nvSpPr>
          <p:cNvPr id="1693698" name="Rectangle 2"/>
          <p:cNvSpPr>
            <a:spLocks noGrp="1" noChangeArrowheads="1"/>
          </p:cNvSpPr>
          <p:nvPr>
            <p:ph type="title"/>
          </p:nvPr>
        </p:nvSpPr>
        <p:spPr>
          <a:xfrm>
            <a:off x="1066800" y="533400"/>
            <a:ext cx="2743200" cy="893763"/>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#4</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A9D04A71-F2D7-4059-A677-5AF4B991476F}" type="datetime1">
              <a:rPr lang="en-US"/>
              <a:pPr/>
              <a:t>11/18/2017</a:t>
            </a:fld>
            <a:endParaRPr lang="en-US"/>
          </a:p>
        </p:txBody>
      </p:sp>
      <p:sp>
        <p:nvSpPr>
          <p:cNvPr id="5" name="Slide Number Placeholder 4"/>
          <p:cNvSpPr>
            <a:spLocks noGrp="1"/>
          </p:cNvSpPr>
          <p:nvPr>
            <p:ph type="sldNum" sz="quarter" idx="12"/>
          </p:nvPr>
        </p:nvSpPr>
        <p:spPr/>
        <p:txBody>
          <a:bodyPr/>
          <a:lstStyle/>
          <a:p>
            <a:fld id="{EE88923F-2693-48E6-862A-F3726968E271}" type="slidenum">
              <a:rPr lang="en-US"/>
              <a:pPr/>
              <a:t>75</a:t>
            </a:fld>
            <a:endParaRPr lang="en-US"/>
          </a:p>
        </p:txBody>
      </p:sp>
      <p:pic>
        <p:nvPicPr>
          <p:cNvPr id="1695747" name="Picture 3"/>
          <p:cNvPicPr>
            <a:picLocks noChangeAspect="1" noChangeArrowheads="1"/>
          </p:cNvPicPr>
          <p:nvPr/>
        </p:nvPicPr>
        <p:blipFill>
          <a:blip r:embed="rId3" cstate="print"/>
          <a:srcRect/>
          <a:stretch>
            <a:fillRect/>
          </a:stretch>
        </p:blipFill>
        <p:spPr bwMode="auto">
          <a:xfrm>
            <a:off x="1371600" y="455613"/>
            <a:ext cx="7204075" cy="6105525"/>
          </a:xfrm>
          <a:prstGeom prst="rect">
            <a:avLst/>
          </a:prstGeom>
          <a:solidFill>
            <a:schemeClr val="accent1">
              <a:lumMod val="60000"/>
              <a:lumOff val="40000"/>
            </a:schemeClr>
          </a:solidFill>
          <a:ln w="19050">
            <a:noFill/>
            <a:miter lim="800000"/>
            <a:headEnd/>
            <a:tailEnd/>
          </a:ln>
          <a:effectLst/>
        </p:spPr>
      </p:pic>
      <p:sp>
        <p:nvSpPr>
          <p:cNvPr id="1695746" name="Rectangle 2"/>
          <p:cNvSpPr>
            <a:spLocks noGrp="1" noChangeArrowheads="1"/>
          </p:cNvSpPr>
          <p:nvPr>
            <p:ph type="title"/>
          </p:nvPr>
        </p:nvSpPr>
        <p:spPr>
          <a:xfrm>
            <a:off x="1447800" y="609600"/>
            <a:ext cx="2895600" cy="823913"/>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#5</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5A5ED0F7-F180-4034-A80C-89033005E5B5}" type="datetime1">
              <a:rPr lang="en-US"/>
              <a:pPr/>
              <a:t>11/18/2017</a:t>
            </a:fld>
            <a:endParaRPr lang="en-US"/>
          </a:p>
        </p:txBody>
      </p:sp>
      <p:sp>
        <p:nvSpPr>
          <p:cNvPr id="5" name="Slide Number Placeholder 4"/>
          <p:cNvSpPr>
            <a:spLocks noGrp="1"/>
          </p:cNvSpPr>
          <p:nvPr>
            <p:ph type="sldNum" sz="quarter" idx="12"/>
          </p:nvPr>
        </p:nvSpPr>
        <p:spPr/>
        <p:txBody>
          <a:bodyPr/>
          <a:lstStyle/>
          <a:p>
            <a:fld id="{AF962911-F10A-4FA4-8FFD-B0963598E5EA}" type="slidenum">
              <a:rPr lang="en-US"/>
              <a:pPr/>
              <a:t>76</a:t>
            </a:fld>
            <a:endParaRPr lang="en-US"/>
          </a:p>
        </p:txBody>
      </p:sp>
      <p:pic>
        <p:nvPicPr>
          <p:cNvPr id="1697795" name="Picture 3"/>
          <p:cNvPicPr>
            <a:picLocks noChangeAspect="1" noChangeArrowheads="1"/>
          </p:cNvPicPr>
          <p:nvPr/>
        </p:nvPicPr>
        <p:blipFill>
          <a:blip r:embed="rId3" cstate="print"/>
          <a:srcRect/>
          <a:stretch>
            <a:fillRect/>
          </a:stretch>
        </p:blipFill>
        <p:spPr bwMode="auto">
          <a:xfrm>
            <a:off x="609600" y="381000"/>
            <a:ext cx="7246938" cy="6142038"/>
          </a:xfrm>
          <a:prstGeom prst="rect">
            <a:avLst/>
          </a:prstGeom>
          <a:solidFill>
            <a:schemeClr val="accent1">
              <a:lumMod val="60000"/>
              <a:lumOff val="40000"/>
            </a:schemeClr>
          </a:solidFill>
          <a:ln w="19050">
            <a:noFill/>
            <a:miter lim="800000"/>
            <a:headEnd/>
            <a:tailEnd/>
          </a:ln>
          <a:effectLst/>
        </p:spPr>
      </p:pic>
      <p:sp>
        <p:nvSpPr>
          <p:cNvPr id="1697794" name="Rectangle 2"/>
          <p:cNvSpPr>
            <a:spLocks noGrp="1" noChangeArrowheads="1"/>
          </p:cNvSpPr>
          <p:nvPr>
            <p:ph type="title"/>
          </p:nvPr>
        </p:nvSpPr>
        <p:spPr>
          <a:xfrm>
            <a:off x="457200" y="479425"/>
            <a:ext cx="2743200" cy="796925"/>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#6</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2914C1A0-C8B2-4CDE-B4B6-4CB4F7C07D46}" type="datetime1">
              <a:rPr lang="en-US"/>
              <a:pPr/>
              <a:t>11/18/2017</a:t>
            </a:fld>
            <a:endParaRPr lang="en-US"/>
          </a:p>
        </p:txBody>
      </p:sp>
      <p:sp>
        <p:nvSpPr>
          <p:cNvPr id="5" name="Slide Number Placeholder 4"/>
          <p:cNvSpPr>
            <a:spLocks noGrp="1"/>
          </p:cNvSpPr>
          <p:nvPr>
            <p:ph type="sldNum" sz="quarter" idx="12"/>
          </p:nvPr>
        </p:nvSpPr>
        <p:spPr/>
        <p:txBody>
          <a:bodyPr/>
          <a:lstStyle/>
          <a:p>
            <a:fld id="{3C14D13E-F1A4-4AF7-8EEE-328B9EBB8B8A}" type="slidenum">
              <a:rPr lang="en-US"/>
              <a:pPr/>
              <a:t>77</a:t>
            </a:fld>
            <a:endParaRPr lang="en-US"/>
          </a:p>
        </p:txBody>
      </p:sp>
      <p:pic>
        <p:nvPicPr>
          <p:cNvPr id="1699843" name="Picture 3"/>
          <p:cNvPicPr>
            <a:picLocks noChangeAspect="1" noChangeArrowheads="1"/>
          </p:cNvPicPr>
          <p:nvPr/>
        </p:nvPicPr>
        <p:blipFill>
          <a:blip r:embed="rId3" cstate="print"/>
          <a:srcRect/>
          <a:stretch>
            <a:fillRect/>
          </a:stretch>
        </p:blipFill>
        <p:spPr bwMode="auto">
          <a:xfrm>
            <a:off x="1219200" y="196850"/>
            <a:ext cx="7356475" cy="6235700"/>
          </a:xfrm>
          <a:prstGeom prst="rect">
            <a:avLst/>
          </a:prstGeom>
          <a:solidFill>
            <a:schemeClr val="accent1">
              <a:lumMod val="60000"/>
              <a:lumOff val="40000"/>
            </a:schemeClr>
          </a:solidFill>
          <a:ln w="19050">
            <a:noFill/>
            <a:miter lim="800000"/>
            <a:headEnd/>
            <a:tailEnd/>
          </a:ln>
          <a:effectLst/>
        </p:spPr>
      </p:pic>
      <p:sp>
        <p:nvSpPr>
          <p:cNvPr id="1699842" name="Rectangle 2"/>
          <p:cNvSpPr>
            <a:spLocks noGrp="1" noChangeArrowheads="1"/>
          </p:cNvSpPr>
          <p:nvPr>
            <p:ph type="title"/>
          </p:nvPr>
        </p:nvSpPr>
        <p:spPr>
          <a:xfrm>
            <a:off x="1246094" y="304800"/>
            <a:ext cx="2895600" cy="755650"/>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#7</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DB3A733E-7619-4BE3-9157-95A7FB5EA861}" type="datetime1">
              <a:rPr lang="en-US"/>
              <a:pPr/>
              <a:t>11/18/2017</a:t>
            </a:fld>
            <a:endParaRPr lang="en-US"/>
          </a:p>
        </p:txBody>
      </p:sp>
      <p:sp>
        <p:nvSpPr>
          <p:cNvPr id="5" name="Slide Number Placeholder 4"/>
          <p:cNvSpPr>
            <a:spLocks noGrp="1"/>
          </p:cNvSpPr>
          <p:nvPr>
            <p:ph type="sldNum" sz="quarter" idx="12"/>
          </p:nvPr>
        </p:nvSpPr>
        <p:spPr/>
        <p:txBody>
          <a:bodyPr/>
          <a:lstStyle/>
          <a:p>
            <a:fld id="{8ECB9839-9DD8-423C-AB83-3482689305B1}" type="slidenum">
              <a:rPr lang="en-US"/>
              <a:pPr/>
              <a:t>78</a:t>
            </a:fld>
            <a:endParaRPr lang="en-US"/>
          </a:p>
        </p:txBody>
      </p:sp>
      <p:pic>
        <p:nvPicPr>
          <p:cNvPr id="1701891" name="Picture 3"/>
          <p:cNvPicPr>
            <a:picLocks noChangeAspect="1" noChangeArrowheads="1"/>
          </p:cNvPicPr>
          <p:nvPr/>
        </p:nvPicPr>
        <p:blipFill>
          <a:blip r:embed="rId3" cstate="print"/>
          <a:srcRect/>
          <a:stretch>
            <a:fillRect/>
          </a:stretch>
        </p:blipFill>
        <p:spPr bwMode="auto">
          <a:xfrm>
            <a:off x="1295400" y="381000"/>
            <a:ext cx="7280275" cy="6170613"/>
          </a:xfrm>
          <a:prstGeom prst="rect">
            <a:avLst/>
          </a:prstGeom>
          <a:solidFill>
            <a:schemeClr val="accent1">
              <a:lumMod val="60000"/>
              <a:lumOff val="40000"/>
            </a:schemeClr>
          </a:solidFill>
          <a:ln w="19050">
            <a:noFill/>
            <a:miter lim="800000"/>
            <a:headEnd/>
            <a:tailEnd/>
          </a:ln>
          <a:effectLst/>
        </p:spPr>
      </p:pic>
      <p:sp>
        <p:nvSpPr>
          <p:cNvPr id="1701890" name="Rectangle 2"/>
          <p:cNvSpPr>
            <a:spLocks noGrp="1" noChangeArrowheads="1"/>
          </p:cNvSpPr>
          <p:nvPr>
            <p:ph type="title"/>
          </p:nvPr>
        </p:nvSpPr>
        <p:spPr>
          <a:xfrm>
            <a:off x="1524000" y="533400"/>
            <a:ext cx="2971800" cy="823913"/>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#8</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5128B6A0-B414-47D8-A494-53BC1DF51C9C}" type="datetime1">
              <a:rPr lang="en-US"/>
              <a:pPr/>
              <a:t>11/18/2017</a:t>
            </a:fld>
            <a:endParaRPr lang="en-US"/>
          </a:p>
        </p:txBody>
      </p:sp>
      <p:sp>
        <p:nvSpPr>
          <p:cNvPr id="5" name="Slide Number Placeholder 4"/>
          <p:cNvSpPr>
            <a:spLocks noGrp="1"/>
          </p:cNvSpPr>
          <p:nvPr>
            <p:ph type="sldNum" sz="quarter" idx="12"/>
          </p:nvPr>
        </p:nvSpPr>
        <p:spPr/>
        <p:txBody>
          <a:bodyPr/>
          <a:lstStyle/>
          <a:p>
            <a:fld id="{4395AA2E-0515-4F3E-A4AF-4D39946608BB}" type="slidenum">
              <a:rPr lang="en-US"/>
              <a:pPr/>
              <a:t>79</a:t>
            </a:fld>
            <a:endParaRPr lang="en-US"/>
          </a:p>
        </p:txBody>
      </p:sp>
      <p:pic>
        <p:nvPicPr>
          <p:cNvPr id="1703939" name="Picture 3"/>
          <p:cNvPicPr>
            <a:picLocks noChangeAspect="1" noChangeArrowheads="1"/>
          </p:cNvPicPr>
          <p:nvPr/>
        </p:nvPicPr>
        <p:blipFill>
          <a:blip r:embed="rId3" cstate="print"/>
          <a:srcRect/>
          <a:stretch>
            <a:fillRect/>
          </a:stretch>
        </p:blipFill>
        <p:spPr bwMode="auto">
          <a:xfrm>
            <a:off x="1219200" y="304800"/>
            <a:ext cx="7127875" cy="6042025"/>
          </a:xfrm>
          <a:prstGeom prst="rect">
            <a:avLst/>
          </a:prstGeom>
          <a:solidFill>
            <a:schemeClr val="accent1">
              <a:lumMod val="60000"/>
              <a:lumOff val="40000"/>
            </a:schemeClr>
          </a:solidFill>
          <a:ln w="19050">
            <a:noFill/>
            <a:miter lim="800000"/>
            <a:headEnd/>
            <a:tailEnd/>
          </a:ln>
          <a:effectLst/>
        </p:spPr>
      </p:pic>
      <p:sp>
        <p:nvSpPr>
          <p:cNvPr id="1703938" name="Rectangle 2"/>
          <p:cNvSpPr>
            <a:spLocks noGrp="1" noChangeArrowheads="1"/>
          </p:cNvSpPr>
          <p:nvPr>
            <p:ph type="title"/>
          </p:nvPr>
        </p:nvSpPr>
        <p:spPr>
          <a:xfrm>
            <a:off x="1371600" y="457200"/>
            <a:ext cx="2743200" cy="823913"/>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277813"/>
            <a:ext cx="9144000" cy="1143000"/>
          </a:xfrm>
        </p:spPr>
        <p:txBody>
          <a:bodyPr/>
          <a:lstStyle/>
          <a:p>
            <a:r>
              <a:rPr lang="en-US" sz="3600" dirty="0"/>
              <a:t>Weighted Adjacency Matrices (2)</a:t>
            </a:r>
            <a:endParaRPr lang="en-US" dirty="0"/>
          </a:p>
        </p:txBody>
      </p:sp>
      <p:sp>
        <p:nvSpPr>
          <p:cNvPr id="2052" name="Slide Number Placeholder 4"/>
          <p:cNvSpPr>
            <a:spLocks noGrp="1"/>
          </p:cNvSpPr>
          <p:nvPr>
            <p:ph type="sldNum" sz="quarter" idx="11"/>
          </p:nvPr>
        </p:nvSpPr>
        <p:spPr>
          <a:noFill/>
        </p:spPr>
        <p:txBody>
          <a:bodyPr/>
          <a:lstStyle/>
          <a:p>
            <a:fld id="{63BE601F-C02F-4A0D-B539-92B38302E073}" type="slidenum">
              <a:rPr lang="en-US" smtClean="0"/>
              <a:pPr/>
              <a:t>8</a:t>
            </a:fld>
            <a:endParaRPr lang="en-US"/>
          </a:p>
        </p:txBody>
      </p:sp>
      <p:sp>
        <p:nvSpPr>
          <p:cNvPr id="2053"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054" name="Rectangle 5"/>
          <p:cNvSpPr>
            <a:spLocks noChangeArrowheads="1"/>
          </p:cNvSpPr>
          <p:nvPr/>
        </p:nvSpPr>
        <p:spPr bwMode="auto">
          <a:xfrm>
            <a:off x="0" y="2838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055" name="Text Box 7"/>
          <p:cNvSpPr txBox="1">
            <a:spLocks noChangeArrowheads="1"/>
          </p:cNvSpPr>
          <p:nvPr/>
        </p:nvSpPr>
        <p:spPr bwMode="auto">
          <a:xfrm>
            <a:off x="533400" y="1404377"/>
            <a:ext cx="7391400" cy="2308324"/>
          </a:xfrm>
          <a:prstGeom prst="rect">
            <a:avLst/>
          </a:prstGeom>
          <a:noFill/>
          <a:ln w="12700">
            <a:noFill/>
            <a:miter lim="800000"/>
            <a:headEnd type="none" w="sm" len="sm"/>
            <a:tailEnd type="none" w="sm" len="sm"/>
          </a:ln>
        </p:spPr>
        <p:txBody>
          <a:bodyPr>
            <a:spAutoFit/>
          </a:bodyPr>
          <a:lstStyle/>
          <a:p>
            <a:r>
              <a:rPr lang="en-US" sz="2400" dirty="0" err="1"/>
              <a:t>int</a:t>
            </a:r>
            <a:r>
              <a:rPr lang="en-US" sz="2400" dirty="0"/>
              <a:t> </a:t>
            </a:r>
            <a:r>
              <a:rPr lang="en-US" sz="2400" dirty="0" err="1"/>
              <a:t>adjacencyMatrix</a:t>
            </a:r>
            <a:r>
              <a:rPr lang="en-US" sz="2400" dirty="0"/>
              <a:t> [ ][ ] = </a:t>
            </a:r>
          </a:p>
          <a:p>
            <a:r>
              <a:rPr lang="en-US" sz="2400" dirty="0"/>
              <a:t>{{</a:t>
            </a:r>
            <a:r>
              <a:rPr lang="en-US" sz="2400" b="1" dirty="0"/>
              <a:t>null</a:t>
            </a:r>
            <a:r>
              <a:rPr lang="en-US" sz="2400" dirty="0"/>
              <a:t>, 7, </a:t>
            </a:r>
            <a:r>
              <a:rPr lang="en-US" sz="2400" b="1" dirty="0"/>
              <a:t>null</a:t>
            </a:r>
            <a:r>
              <a:rPr lang="en-US" sz="2400" dirty="0"/>
              <a:t>, 9, </a:t>
            </a:r>
            <a:r>
              <a:rPr lang="en-US" sz="2400" b="1" dirty="0"/>
              <a:t>null</a:t>
            </a:r>
            <a:r>
              <a:rPr lang="en-US" sz="2400" dirty="0"/>
              <a:t> }, </a:t>
            </a:r>
          </a:p>
          <a:p>
            <a:r>
              <a:rPr lang="en-US" sz="2400" dirty="0"/>
              <a:t>{7, </a:t>
            </a:r>
            <a:r>
              <a:rPr lang="en-US" sz="2400" b="1" dirty="0"/>
              <a:t>null</a:t>
            </a:r>
            <a:r>
              <a:rPr lang="en-US" sz="2400" dirty="0"/>
              <a:t>, 9, 7, </a:t>
            </a:r>
            <a:r>
              <a:rPr lang="en-US" sz="2400" b="1" dirty="0"/>
              <a:t>null</a:t>
            </a:r>
            <a:r>
              <a:rPr lang="en-US" sz="2400" dirty="0"/>
              <a:t> }, </a:t>
            </a:r>
          </a:p>
          <a:p>
            <a:r>
              <a:rPr lang="en-US" sz="2400"/>
              <a:t>{null, </a:t>
            </a:r>
            <a:r>
              <a:rPr lang="en-US" sz="2400" dirty="0"/>
              <a:t>9, </a:t>
            </a:r>
            <a:r>
              <a:rPr lang="en-US" sz="2400" b="1" dirty="0"/>
              <a:t>null</a:t>
            </a:r>
            <a:r>
              <a:rPr lang="en-US" sz="2400" dirty="0"/>
              <a:t>, 7, 7}, </a:t>
            </a:r>
          </a:p>
          <a:p>
            <a:r>
              <a:rPr lang="en-US" sz="2400" dirty="0"/>
              <a:t>{9, 7, 7, </a:t>
            </a:r>
            <a:r>
              <a:rPr lang="en-US" sz="2400" b="1" dirty="0"/>
              <a:t>null</a:t>
            </a:r>
            <a:r>
              <a:rPr lang="en-US" sz="2400" dirty="0"/>
              <a:t>, 9}, </a:t>
            </a:r>
          </a:p>
          <a:p>
            <a:r>
              <a:rPr lang="en-US" sz="2400" dirty="0"/>
              <a:t>{</a:t>
            </a:r>
            <a:r>
              <a:rPr lang="en-US" sz="2400" b="1" dirty="0"/>
              <a:t>null</a:t>
            </a:r>
            <a:r>
              <a:rPr lang="en-US" sz="2400" dirty="0"/>
              <a:t>, </a:t>
            </a:r>
            <a:r>
              <a:rPr lang="en-US" sz="2400" b="1" dirty="0"/>
              <a:t>null</a:t>
            </a:r>
            <a:r>
              <a:rPr lang="en-US" sz="2400" dirty="0"/>
              <a:t>, 7, 9, </a:t>
            </a:r>
            <a:r>
              <a:rPr lang="en-US" sz="2400" b="1" dirty="0"/>
              <a:t>null</a:t>
            </a:r>
            <a:r>
              <a:rPr lang="en-US" sz="2400" dirty="0"/>
              <a:t>}}; </a:t>
            </a:r>
          </a:p>
        </p:txBody>
      </p:sp>
      <p:graphicFrame>
        <p:nvGraphicFramePr>
          <p:cNvPr id="2050" name="Object 6" descr="Recycled paper"/>
          <p:cNvGraphicFramePr>
            <a:graphicFrameLocks noChangeAspect="1"/>
          </p:cNvGraphicFramePr>
          <p:nvPr>
            <p:extLst>
              <p:ext uri="{D42A27DB-BD31-4B8C-83A1-F6EECF244321}">
                <p14:modId xmlns:p14="http://schemas.microsoft.com/office/powerpoint/2010/main" val="3461065531"/>
              </p:ext>
            </p:extLst>
          </p:nvPr>
        </p:nvGraphicFramePr>
        <p:xfrm>
          <a:off x="1600200" y="4216400"/>
          <a:ext cx="3810000" cy="1995488"/>
        </p:xfrm>
        <a:graphic>
          <a:graphicData uri="http://schemas.openxmlformats.org/presentationml/2006/ole">
            <mc:AlternateContent xmlns:mc="http://schemas.openxmlformats.org/markup-compatibility/2006">
              <mc:Choice xmlns:v="urn:schemas-microsoft-com:vml" Requires="v">
                <p:oleObj spid="_x0000_s50310" name="Picture" r:id="rId3" imgW="2720340" imgH="1421892" progId="Word.Picture.8">
                  <p:embed/>
                </p:oleObj>
              </mc:Choice>
              <mc:Fallback>
                <p:oleObj name="Picture" r:id="rId3" imgW="2720340" imgH="1421892" progId="Word.Picture.8">
                  <p:embed/>
                  <p:pic>
                    <p:nvPicPr>
                      <p:cNvPr id="0" name="Picture 95"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216400"/>
                        <a:ext cx="3810000" cy="1995488"/>
                      </a:xfrm>
                      <a:prstGeom prst="rect">
                        <a:avLst/>
                      </a:prstGeom>
                      <a:gradFill rotWithShape="1">
                        <a:gsLst>
                          <a:gs pos="0">
                            <a:srgbClr val="869BFF"/>
                          </a:gs>
                          <a:gs pos="50000">
                            <a:srgbClr val="B6C1FF"/>
                          </a:gs>
                          <a:gs pos="100000">
                            <a:srgbClr val="DBE0FF"/>
                          </a:gs>
                        </a:gsLst>
                        <a:lin ang="5400000" scaled="1"/>
                      </a:gradFill>
                    </p:spPr>
                  </p:pic>
                </p:oleObj>
              </mc:Fallback>
            </mc:AlternateContent>
          </a:graphicData>
        </a:graphic>
      </p:graphicFrame>
      <p:sp>
        <p:nvSpPr>
          <p:cNvPr id="2056" name="TextBox 10"/>
          <p:cNvSpPr txBox="1">
            <a:spLocks noChangeArrowheads="1"/>
          </p:cNvSpPr>
          <p:nvPr/>
        </p:nvSpPr>
        <p:spPr bwMode="auto">
          <a:xfrm>
            <a:off x="5410200" y="1715065"/>
            <a:ext cx="3352800" cy="2246769"/>
          </a:xfrm>
          <a:prstGeom prst="rect">
            <a:avLst/>
          </a:prstGeom>
          <a:solidFill>
            <a:srgbClr val="000000"/>
          </a:solidFill>
          <a:ln w="9525">
            <a:noFill/>
            <a:miter lim="800000"/>
            <a:headEnd/>
            <a:tailEnd/>
          </a:ln>
        </p:spPr>
        <p:txBody>
          <a:bodyPr wrap="square">
            <a:spAutoFit/>
          </a:bodyPr>
          <a:lstStyle/>
          <a:p>
            <a:r>
              <a:rPr lang="en-US" sz="2000" dirty="0" err="1">
                <a:solidFill>
                  <a:srgbClr val="FFFF00"/>
                </a:solidFill>
              </a:rPr>
              <a:t>adjacencyMatrix</a:t>
            </a:r>
            <a:r>
              <a:rPr lang="en-US" sz="2000" dirty="0">
                <a:solidFill>
                  <a:srgbClr val="FFFF00"/>
                </a:solidFill>
              </a:rPr>
              <a:t>(0,0) =null</a:t>
            </a:r>
          </a:p>
          <a:p>
            <a:r>
              <a:rPr lang="en-US" sz="2000" dirty="0" err="1">
                <a:solidFill>
                  <a:srgbClr val="FFFF00"/>
                </a:solidFill>
              </a:rPr>
              <a:t>adjacencyMatrix</a:t>
            </a:r>
            <a:r>
              <a:rPr lang="en-US" sz="2000" dirty="0">
                <a:solidFill>
                  <a:srgbClr val="FFFF00"/>
                </a:solidFill>
              </a:rPr>
              <a:t>(0,1) = 7</a:t>
            </a:r>
          </a:p>
          <a:p>
            <a:r>
              <a:rPr lang="en-US" sz="2000" dirty="0" err="1">
                <a:solidFill>
                  <a:srgbClr val="FFFF00"/>
                </a:solidFill>
              </a:rPr>
              <a:t>adjacencyMatrix</a:t>
            </a:r>
            <a:r>
              <a:rPr lang="en-US" sz="2000" dirty="0">
                <a:solidFill>
                  <a:srgbClr val="FFFF00"/>
                </a:solidFill>
              </a:rPr>
              <a:t>(0,2) = null</a:t>
            </a:r>
          </a:p>
          <a:p>
            <a:r>
              <a:rPr lang="en-US" sz="2000" dirty="0" err="1">
                <a:solidFill>
                  <a:srgbClr val="FFFF00"/>
                </a:solidFill>
              </a:rPr>
              <a:t>adjacencyMatrix</a:t>
            </a:r>
            <a:r>
              <a:rPr lang="en-US" sz="2000" dirty="0">
                <a:solidFill>
                  <a:srgbClr val="FFFF00"/>
                </a:solidFill>
              </a:rPr>
              <a:t>(0,3) = 9</a:t>
            </a:r>
          </a:p>
          <a:p>
            <a:r>
              <a:rPr lang="en-US" sz="2000" dirty="0" err="1">
                <a:solidFill>
                  <a:srgbClr val="FFFF00"/>
                </a:solidFill>
              </a:rPr>
              <a:t>adjacencyMatrix</a:t>
            </a:r>
            <a:r>
              <a:rPr lang="en-US" sz="2000" dirty="0">
                <a:solidFill>
                  <a:srgbClr val="FFFF00"/>
                </a:solidFill>
              </a:rPr>
              <a:t>(0,4)=null</a:t>
            </a:r>
          </a:p>
          <a:p>
            <a:r>
              <a:rPr lang="en-US" sz="2000" dirty="0" err="1">
                <a:solidFill>
                  <a:srgbClr val="FFFF00"/>
                </a:solidFill>
              </a:rPr>
              <a:t>adjacencyMatrix</a:t>
            </a:r>
            <a:r>
              <a:rPr lang="en-US" sz="2000" dirty="0">
                <a:solidFill>
                  <a:srgbClr val="FFFF00"/>
                </a:solidFill>
              </a:rPr>
              <a:t>(1,2)=9</a:t>
            </a:r>
          </a:p>
          <a:p>
            <a:r>
              <a:rPr lang="en-US" sz="2000" dirty="0" err="1">
                <a:solidFill>
                  <a:srgbClr val="FFFF00"/>
                </a:solidFill>
              </a:rPr>
              <a:t>adjacencyMatrix</a:t>
            </a:r>
            <a:r>
              <a:rPr lang="en-US" sz="2000" dirty="0">
                <a:solidFill>
                  <a:srgbClr val="FFFF00"/>
                </a:solidFill>
              </a:rPr>
              <a:t>(2,4)=7</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FC0669F1-CED5-47BD-B149-1A5A5765BC8D}" type="datetime1">
              <a:rPr lang="en-US"/>
              <a:pPr/>
              <a:t>11/18/2017</a:t>
            </a:fld>
            <a:endParaRPr lang="en-US"/>
          </a:p>
        </p:txBody>
      </p:sp>
      <p:sp>
        <p:nvSpPr>
          <p:cNvPr id="5" name="Slide Number Placeholder 4"/>
          <p:cNvSpPr>
            <a:spLocks noGrp="1"/>
          </p:cNvSpPr>
          <p:nvPr>
            <p:ph type="sldNum" sz="quarter" idx="12"/>
          </p:nvPr>
        </p:nvSpPr>
        <p:spPr/>
        <p:txBody>
          <a:bodyPr/>
          <a:lstStyle/>
          <a:p>
            <a:fld id="{08264E7E-C4D1-46E1-9263-ACED3BE0BE76}" type="slidenum">
              <a:rPr lang="en-US"/>
              <a:pPr/>
              <a:t>80</a:t>
            </a:fld>
            <a:endParaRPr lang="en-US"/>
          </a:p>
        </p:txBody>
      </p:sp>
      <p:pic>
        <p:nvPicPr>
          <p:cNvPr id="1705987" name="Picture 3"/>
          <p:cNvPicPr>
            <a:picLocks noChangeAspect="1" noChangeArrowheads="1"/>
          </p:cNvPicPr>
          <p:nvPr/>
        </p:nvPicPr>
        <p:blipFill>
          <a:blip r:embed="rId3" cstate="print"/>
          <a:srcRect/>
          <a:stretch>
            <a:fillRect/>
          </a:stretch>
        </p:blipFill>
        <p:spPr bwMode="auto">
          <a:xfrm>
            <a:off x="1524000" y="455613"/>
            <a:ext cx="7051675" cy="5976937"/>
          </a:xfrm>
          <a:prstGeom prst="rect">
            <a:avLst/>
          </a:prstGeom>
          <a:solidFill>
            <a:schemeClr val="accent1">
              <a:lumMod val="60000"/>
              <a:lumOff val="40000"/>
            </a:schemeClr>
          </a:solidFill>
          <a:ln w="19050">
            <a:noFill/>
            <a:miter lim="800000"/>
            <a:headEnd/>
            <a:tailEnd/>
          </a:ln>
          <a:effectLst/>
        </p:spPr>
      </p:pic>
      <p:sp>
        <p:nvSpPr>
          <p:cNvPr id="1705986" name="Rectangle 2"/>
          <p:cNvSpPr>
            <a:spLocks noGrp="1" noChangeArrowheads="1"/>
          </p:cNvSpPr>
          <p:nvPr>
            <p:ph type="title"/>
          </p:nvPr>
        </p:nvSpPr>
        <p:spPr>
          <a:xfrm>
            <a:off x="1371600" y="609600"/>
            <a:ext cx="2667000" cy="893763"/>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#10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7813E369-E359-4D28-B989-45291B0F0154}" type="datetime1">
              <a:rPr lang="en-US"/>
              <a:pPr/>
              <a:t>11/18/2017</a:t>
            </a:fld>
            <a:endParaRPr lang="en-US"/>
          </a:p>
        </p:txBody>
      </p:sp>
      <p:sp>
        <p:nvSpPr>
          <p:cNvPr id="5" name="Slide Number Placeholder 4"/>
          <p:cNvSpPr>
            <a:spLocks noGrp="1"/>
          </p:cNvSpPr>
          <p:nvPr>
            <p:ph type="sldNum" sz="quarter" idx="12"/>
          </p:nvPr>
        </p:nvSpPr>
        <p:spPr/>
        <p:txBody>
          <a:bodyPr/>
          <a:lstStyle/>
          <a:p>
            <a:fld id="{91177E5D-D610-468F-B50A-57D8B2813D76}" type="slidenum">
              <a:rPr lang="en-US"/>
              <a:pPr/>
              <a:t>81</a:t>
            </a:fld>
            <a:endParaRPr lang="en-US"/>
          </a:p>
        </p:txBody>
      </p:sp>
      <p:pic>
        <p:nvPicPr>
          <p:cNvPr id="1708035" name="Picture 3"/>
          <p:cNvPicPr>
            <a:picLocks noChangeAspect="1" noChangeArrowheads="1"/>
          </p:cNvPicPr>
          <p:nvPr/>
        </p:nvPicPr>
        <p:blipFill>
          <a:blip r:embed="rId3" cstate="print"/>
          <a:srcRect/>
          <a:stretch>
            <a:fillRect/>
          </a:stretch>
        </p:blipFill>
        <p:spPr bwMode="auto">
          <a:xfrm>
            <a:off x="1447800" y="455613"/>
            <a:ext cx="7127875" cy="6042025"/>
          </a:xfrm>
          <a:prstGeom prst="rect">
            <a:avLst/>
          </a:prstGeom>
          <a:solidFill>
            <a:schemeClr val="accent1">
              <a:lumMod val="60000"/>
              <a:lumOff val="40000"/>
            </a:schemeClr>
          </a:solidFill>
          <a:ln w="19050">
            <a:noFill/>
            <a:miter lim="800000"/>
            <a:headEnd/>
            <a:tailEnd/>
          </a:ln>
          <a:effectLst/>
        </p:spPr>
      </p:pic>
      <p:sp>
        <p:nvSpPr>
          <p:cNvPr id="1708034" name="Rectangle 2"/>
          <p:cNvSpPr>
            <a:spLocks noGrp="1" noChangeArrowheads="1"/>
          </p:cNvSpPr>
          <p:nvPr>
            <p:ph type="title"/>
          </p:nvPr>
        </p:nvSpPr>
        <p:spPr>
          <a:xfrm>
            <a:off x="1371600" y="609600"/>
            <a:ext cx="2514600" cy="755650"/>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#11</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2D368F41-3929-4173-ACE1-3BF8D2E674BB}" type="datetime1">
              <a:rPr lang="en-US"/>
              <a:pPr/>
              <a:t>11/18/2017</a:t>
            </a:fld>
            <a:endParaRPr lang="en-US"/>
          </a:p>
        </p:txBody>
      </p:sp>
      <p:sp>
        <p:nvSpPr>
          <p:cNvPr id="5" name="Slide Number Placeholder 4"/>
          <p:cNvSpPr>
            <a:spLocks noGrp="1"/>
          </p:cNvSpPr>
          <p:nvPr>
            <p:ph type="sldNum" sz="quarter" idx="12"/>
          </p:nvPr>
        </p:nvSpPr>
        <p:spPr/>
        <p:txBody>
          <a:bodyPr/>
          <a:lstStyle/>
          <a:p>
            <a:fld id="{AD594354-A100-4FF0-A98C-FD80EE731464}" type="slidenum">
              <a:rPr lang="en-US"/>
              <a:pPr/>
              <a:t>82</a:t>
            </a:fld>
            <a:endParaRPr lang="en-US"/>
          </a:p>
        </p:txBody>
      </p:sp>
      <p:pic>
        <p:nvPicPr>
          <p:cNvPr id="1710083" name="Picture 3"/>
          <p:cNvPicPr>
            <a:picLocks noChangeAspect="1" noChangeArrowheads="1"/>
          </p:cNvPicPr>
          <p:nvPr/>
        </p:nvPicPr>
        <p:blipFill>
          <a:blip r:embed="rId3" cstate="print"/>
          <a:srcRect/>
          <a:stretch>
            <a:fillRect/>
          </a:stretch>
        </p:blipFill>
        <p:spPr bwMode="auto">
          <a:xfrm>
            <a:off x="1416424" y="268288"/>
            <a:ext cx="7051675" cy="5975350"/>
          </a:xfrm>
          <a:prstGeom prst="rect">
            <a:avLst/>
          </a:prstGeom>
          <a:solidFill>
            <a:schemeClr val="accent1">
              <a:lumMod val="60000"/>
              <a:lumOff val="40000"/>
            </a:schemeClr>
          </a:solidFill>
          <a:ln w="19050">
            <a:noFill/>
            <a:miter lim="800000"/>
            <a:headEnd/>
            <a:tailEnd/>
          </a:ln>
          <a:effectLst/>
        </p:spPr>
      </p:pic>
      <p:sp>
        <p:nvSpPr>
          <p:cNvPr id="1710082" name="Rectangle 2"/>
          <p:cNvSpPr>
            <a:spLocks noGrp="1" noChangeArrowheads="1"/>
          </p:cNvSpPr>
          <p:nvPr>
            <p:ph type="title"/>
          </p:nvPr>
        </p:nvSpPr>
        <p:spPr>
          <a:xfrm>
            <a:off x="1447800" y="457200"/>
            <a:ext cx="2895600" cy="823913"/>
          </a:xfrm>
        </p:spPr>
        <p:txBody>
          <a:bodyPr/>
          <a:lstStyle/>
          <a:p>
            <a:r>
              <a:rPr lang="en-US" dirty="0" err="1">
                <a:solidFill>
                  <a:srgbClr val="000000"/>
                </a:solidFill>
                <a:effectLst>
                  <a:outerShdw blurRad="38100" dist="38100" dir="2700000" algn="tl">
                    <a:srgbClr val="FFFFFF"/>
                  </a:outerShdw>
                </a:effectLst>
              </a:rPr>
              <a:t>Kruskal</a:t>
            </a:r>
            <a:r>
              <a:rPr lang="en-US" dirty="0">
                <a:solidFill>
                  <a:srgbClr val="000000"/>
                </a:solidFill>
                <a:effectLst>
                  <a:outerShdw blurRad="38100" dist="38100" dir="2700000" algn="tl">
                    <a:srgbClr val="FFFFFF"/>
                  </a:outerShdw>
                </a:effectLst>
              </a:rPr>
              <a:t> #12</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ate Placeholder 2"/>
          <p:cNvSpPr>
            <a:spLocks noGrp="1"/>
          </p:cNvSpPr>
          <p:nvPr>
            <p:ph type="dt" sz="half" idx="10"/>
          </p:nvPr>
        </p:nvSpPr>
        <p:spPr/>
        <p:txBody>
          <a:bodyPr/>
          <a:lstStyle/>
          <a:p>
            <a:fld id="{01B42A97-29AD-413C-A73C-6831A228E27C}" type="datetime1">
              <a:rPr lang="en-US"/>
              <a:pPr/>
              <a:t>11/18/2017</a:t>
            </a:fld>
            <a:endParaRPr lang="en-US"/>
          </a:p>
        </p:txBody>
      </p:sp>
      <p:sp>
        <p:nvSpPr>
          <p:cNvPr id="420" name="Slide Number Placeholder 4"/>
          <p:cNvSpPr>
            <a:spLocks noGrp="1"/>
          </p:cNvSpPr>
          <p:nvPr>
            <p:ph type="sldNum" sz="quarter" idx="12"/>
          </p:nvPr>
        </p:nvSpPr>
        <p:spPr/>
        <p:txBody>
          <a:bodyPr/>
          <a:lstStyle/>
          <a:p>
            <a:fld id="{A6D114DC-BB95-47A8-9E9D-52A9D4311D59}" type="slidenum">
              <a:rPr lang="en-US"/>
              <a:pPr/>
              <a:t>83</a:t>
            </a:fld>
            <a:endParaRPr lang="en-US"/>
          </a:p>
        </p:txBody>
      </p:sp>
      <p:sp>
        <p:nvSpPr>
          <p:cNvPr id="1712130" name="Rectangle 2"/>
          <p:cNvSpPr>
            <a:spLocks noGrp="1" noChangeArrowheads="1"/>
          </p:cNvSpPr>
          <p:nvPr>
            <p:ph type="title"/>
          </p:nvPr>
        </p:nvSpPr>
        <p:spPr>
          <a:xfrm>
            <a:off x="457200" y="277813"/>
            <a:ext cx="2590800" cy="823912"/>
          </a:xfrm>
          <a:solidFill>
            <a:srgbClr val="000000"/>
          </a:solidFill>
        </p:spPr>
        <p:txBody>
          <a:bodyPr/>
          <a:lstStyle/>
          <a:p>
            <a:r>
              <a:rPr lang="en-US" dirty="0">
                <a:solidFill>
                  <a:srgbClr val="FFFF00"/>
                </a:solidFill>
                <a:effectLst/>
              </a:rPr>
              <a:t>MST</a:t>
            </a:r>
          </a:p>
        </p:txBody>
      </p:sp>
      <p:sp>
        <p:nvSpPr>
          <p:cNvPr id="1712131" name="Rectangle 3"/>
          <p:cNvSpPr>
            <a:spLocks noChangeArrowheads="1"/>
          </p:cNvSpPr>
          <p:nvPr/>
        </p:nvSpPr>
        <p:spPr bwMode="auto">
          <a:xfrm>
            <a:off x="4762500" y="6265863"/>
            <a:ext cx="1588" cy="2540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1712132" name="Group 4"/>
          <p:cNvGrpSpPr>
            <a:grpSpLocks/>
          </p:cNvGrpSpPr>
          <p:nvPr/>
        </p:nvGrpSpPr>
        <p:grpSpPr bwMode="auto">
          <a:xfrm>
            <a:off x="1524000" y="762000"/>
            <a:ext cx="6758892" cy="5540375"/>
            <a:chOff x="495" y="528"/>
            <a:chExt cx="4721" cy="3490"/>
          </a:xfrm>
        </p:grpSpPr>
        <p:sp>
          <p:nvSpPr>
            <p:cNvPr id="1712133" name="Freeform 5"/>
            <p:cNvSpPr>
              <a:spLocks/>
            </p:cNvSpPr>
            <p:nvPr/>
          </p:nvSpPr>
          <p:spPr bwMode="auto">
            <a:xfrm>
              <a:off x="599" y="540"/>
              <a:ext cx="4617" cy="3478"/>
            </a:xfrm>
            <a:custGeom>
              <a:avLst/>
              <a:gdLst/>
              <a:ahLst/>
              <a:cxnLst>
                <a:cxn ang="0">
                  <a:pos x="4401" y="2594"/>
                </a:cxn>
                <a:cxn ang="0">
                  <a:pos x="4473" y="2418"/>
                </a:cxn>
                <a:cxn ang="0">
                  <a:pos x="4529" y="2234"/>
                </a:cxn>
                <a:cxn ang="0">
                  <a:pos x="4593" y="1858"/>
                </a:cxn>
                <a:cxn ang="0">
                  <a:pos x="4617" y="1481"/>
                </a:cxn>
                <a:cxn ang="0">
                  <a:pos x="4585" y="1129"/>
                </a:cxn>
                <a:cxn ang="0">
                  <a:pos x="4521" y="809"/>
                </a:cxn>
                <a:cxn ang="0">
                  <a:pos x="4409" y="545"/>
                </a:cxn>
                <a:cxn ang="0">
                  <a:pos x="4345" y="441"/>
                </a:cxn>
                <a:cxn ang="0">
                  <a:pos x="4273" y="353"/>
                </a:cxn>
                <a:cxn ang="0">
                  <a:pos x="4193" y="288"/>
                </a:cxn>
                <a:cxn ang="0">
                  <a:pos x="4105" y="248"/>
                </a:cxn>
                <a:cxn ang="0">
                  <a:pos x="3729" y="144"/>
                </a:cxn>
                <a:cxn ang="0">
                  <a:pos x="3353" y="64"/>
                </a:cxn>
                <a:cxn ang="0">
                  <a:pos x="2969" y="16"/>
                </a:cxn>
                <a:cxn ang="0">
                  <a:pos x="2601" y="0"/>
                </a:cxn>
                <a:cxn ang="0">
                  <a:pos x="2240" y="8"/>
                </a:cxn>
                <a:cxn ang="0">
                  <a:pos x="1896" y="48"/>
                </a:cxn>
                <a:cxn ang="0">
                  <a:pos x="1568" y="120"/>
                </a:cxn>
                <a:cxn ang="0">
                  <a:pos x="1264" y="224"/>
                </a:cxn>
                <a:cxn ang="0">
                  <a:pos x="976" y="369"/>
                </a:cxn>
                <a:cxn ang="0">
                  <a:pos x="728" y="545"/>
                </a:cxn>
                <a:cxn ang="0">
                  <a:pos x="608" y="641"/>
                </a:cxn>
                <a:cxn ang="0">
                  <a:pos x="504" y="753"/>
                </a:cxn>
                <a:cxn ang="0">
                  <a:pos x="408" y="873"/>
                </a:cxn>
                <a:cxn ang="0">
                  <a:pos x="320" y="1001"/>
                </a:cxn>
                <a:cxn ang="0">
                  <a:pos x="168" y="1289"/>
                </a:cxn>
                <a:cxn ang="0">
                  <a:pos x="64" y="1609"/>
                </a:cxn>
                <a:cxn ang="0">
                  <a:pos x="8" y="1970"/>
                </a:cxn>
                <a:cxn ang="0">
                  <a:pos x="0" y="2378"/>
                </a:cxn>
                <a:cxn ang="0">
                  <a:pos x="32" y="2610"/>
                </a:cxn>
                <a:cxn ang="0">
                  <a:pos x="96" y="2818"/>
                </a:cxn>
                <a:cxn ang="0">
                  <a:pos x="192" y="3002"/>
                </a:cxn>
                <a:cxn ang="0">
                  <a:pos x="312" y="3170"/>
                </a:cxn>
                <a:cxn ang="0">
                  <a:pos x="464" y="3315"/>
                </a:cxn>
                <a:cxn ang="0">
                  <a:pos x="640" y="3435"/>
                </a:cxn>
                <a:cxn ang="0">
                  <a:pos x="840" y="3539"/>
                </a:cxn>
                <a:cxn ang="0">
                  <a:pos x="1048" y="3619"/>
                </a:cxn>
                <a:cxn ang="0">
                  <a:pos x="1280" y="3683"/>
                </a:cxn>
                <a:cxn ang="0">
                  <a:pos x="1520" y="3731"/>
                </a:cxn>
                <a:cxn ang="0">
                  <a:pos x="1760" y="3755"/>
                </a:cxn>
                <a:cxn ang="0">
                  <a:pos x="2016" y="3755"/>
                </a:cxn>
                <a:cxn ang="0">
                  <a:pos x="2272" y="3747"/>
                </a:cxn>
                <a:cxn ang="0">
                  <a:pos x="2529" y="3715"/>
                </a:cxn>
                <a:cxn ang="0">
                  <a:pos x="2777" y="3667"/>
                </a:cxn>
                <a:cxn ang="0">
                  <a:pos x="3025" y="3603"/>
                </a:cxn>
                <a:cxn ang="0">
                  <a:pos x="3473" y="3467"/>
                </a:cxn>
                <a:cxn ang="0">
                  <a:pos x="3649" y="3403"/>
                </a:cxn>
                <a:cxn ang="0">
                  <a:pos x="3801" y="3323"/>
                </a:cxn>
                <a:cxn ang="0">
                  <a:pos x="3937" y="3210"/>
                </a:cxn>
                <a:cxn ang="0">
                  <a:pos x="4073" y="3066"/>
                </a:cxn>
                <a:cxn ang="0">
                  <a:pos x="4225" y="2858"/>
                </a:cxn>
                <a:cxn ang="0">
                  <a:pos x="4401" y="2594"/>
                </a:cxn>
              </a:cxnLst>
              <a:rect l="0" t="0" r="r" b="b"/>
              <a:pathLst>
                <a:path w="4617" h="3755">
                  <a:moveTo>
                    <a:pt x="4401" y="2594"/>
                  </a:moveTo>
                  <a:lnTo>
                    <a:pt x="4473" y="2418"/>
                  </a:lnTo>
                  <a:lnTo>
                    <a:pt x="4529" y="2234"/>
                  </a:lnTo>
                  <a:lnTo>
                    <a:pt x="4593" y="1858"/>
                  </a:lnTo>
                  <a:lnTo>
                    <a:pt x="4617" y="1481"/>
                  </a:lnTo>
                  <a:lnTo>
                    <a:pt x="4585" y="1129"/>
                  </a:lnTo>
                  <a:lnTo>
                    <a:pt x="4521" y="809"/>
                  </a:lnTo>
                  <a:lnTo>
                    <a:pt x="4409" y="545"/>
                  </a:lnTo>
                  <a:lnTo>
                    <a:pt x="4345" y="441"/>
                  </a:lnTo>
                  <a:lnTo>
                    <a:pt x="4273" y="353"/>
                  </a:lnTo>
                  <a:lnTo>
                    <a:pt x="4193" y="288"/>
                  </a:lnTo>
                  <a:lnTo>
                    <a:pt x="4105" y="248"/>
                  </a:lnTo>
                  <a:lnTo>
                    <a:pt x="3729" y="144"/>
                  </a:lnTo>
                  <a:lnTo>
                    <a:pt x="3353" y="64"/>
                  </a:lnTo>
                  <a:lnTo>
                    <a:pt x="2969" y="16"/>
                  </a:lnTo>
                  <a:lnTo>
                    <a:pt x="2601" y="0"/>
                  </a:lnTo>
                  <a:lnTo>
                    <a:pt x="2240" y="8"/>
                  </a:lnTo>
                  <a:lnTo>
                    <a:pt x="1896" y="48"/>
                  </a:lnTo>
                  <a:lnTo>
                    <a:pt x="1568" y="120"/>
                  </a:lnTo>
                  <a:lnTo>
                    <a:pt x="1264" y="224"/>
                  </a:lnTo>
                  <a:lnTo>
                    <a:pt x="976" y="369"/>
                  </a:lnTo>
                  <a:lnTo>
                    <a:pt x="728" y="545"/>
                  </a:lnTo>
                  <a:lnTo>
                    <a:pt x="608" y="641"/>
                  </a:lnTo>
                  <a:lnTo>
                    <a:pt x="504" y="753"/>
                  </a:lnTo>
                  <a:lnTo>
                    <a:pt x="408" y="873"/>
                  </a:lnTo>
                  <a:lnTo>
                    <a:pt x="320" y="1001"/>
                  </a:lnTo>
                  <a:lnTo>
                    <a:pt x="168" y="1289"/>
                  </a:lnTo>
                  <a:lnTo>
                    <a:pt x="64" y="1609"/>
                  </a:lnTo>
                  <a:lnTo>
                    <a:pt x="8" y="1970"/>
                  </a:lnTo>
                  <a:lnTo>
                    <a:pt x="0" y="2378"/>
                  </a:lnTo>
                  <a:lnTo>
                    <a:pt x="32" y="2610"/>
                  </a:lnTo>
                  <a:lnTo>
                    <a:pt x="96" y="2818"/>
                  </a:lnTo>
                  <a:lnTo>
                    <a:pt x="192" y="3002"/>
                  </a:lnTo>
                  <a:lnTo>
                    <a:pt x="312" y="3170"/>
                  </a:lnTo>
                  <a:lnTo>
                    <a:pt x="464" y="3315"/>
                  </a:lnTo>
                  <a:lnTo>
                    <a:pt x="640" y="3435"/>
                  </a:lnTo>
                  <a:lnTo>
                    <a:pt x="840" y="3539"/>
                  </a:lnTo>
                  <a:lnTo>
                    <a:pt x="1048" y="3619"/>
                  </a:lnTo>
                  <a:lnTo>
                    <a:pt x="1280" y="3683"/>
                  </a:lnTo>
                  <a:lnTo>
                    <a:pt x="1520" y="3731"/>
                  </a:lnTo>
                  <a:lnTo>
                    <a:pt x="1760" y="3755"/>
                  </a:lnTo>
                  <a:lnTo>
                    <a:pt x="2016" y="3755"/>
                  </a:lnTo>
                  <a:lnTo>
                    <a:pt x="2272" y="3747"/>
                  </a:lnTo>
                  <a:lnTo>
                    <a:pt x="2529" y="3715"/>
                  </a:lnTo>
                  <a:lnTo>
                    <a:pt x="2777" y="3667"/>
                  </a:lnTo>
                  <a:lnTo>
                    <a:pt x="3025" y="3603"/>
                  </a:lnTo>
                  <a:lnTo>
                    <a:pt x="3473" y="3467"/>
                  </a:lnTo>
                  <a:lnTo>
                    <a:pt x="3649" y="3403"/>
                  </a:lnTo>
                  <a:lnTo>
                    <a:pt x="3801" y="3323"/>
                  </a:lnTo>
                  <a:lnTo>
                    <a:pt x="3937" y="3210"/>
                  </a:lnTo>
                  <a:lnTo>
                    <a:pt x="4073" y="3066"/>
                  </a:lnTo>
                  <a:lnTo>
                    <a:pt x="4225" y="2858"/>
                  </a:lnTo>
                  <a:lnTo>
                    <a:pt x="4401" y="2594"/>
                  </a:lnTo>
                  <a:close/>
                </a:path>
              </a:pathLst>
            </a:custGeom>
            <a:solidFill>
              <a:srgbClr val="00B0F0"/>
            </a:solidFill>
            <a:ln w="9525">
              <a:noFill/>
              <a:round/>
              <a:headEnd/>
              <a:tailEnd/>
            </a:ln>
          </p:spPr>
          <p:txBody>
            <a:bodyPr/>
            <a:lstStyle/>
            <a:p>
              <a:endParaRPr lang="en-US"/>
            </a:p>
          </p:txBody>
        </p:sp>
        <p:sp>
          <p:nvSpPr>
            <p:cNvPr id="1712134" name="Freeform 6"/>
            <p:cNvSpPr>
              <a:spLocks/>
            </p:cNvSpPr>
            <p:nvPr/>
          </p:nvSpPr>
          <p:spPr bwMode="auto">
            <a:xfrm>
              <a:off x="1223" y="2954"/>
              <a:ext cx="480" cy="336"/>
            </a:xfrm>
            <a:custGeom>
              <a:avLst/>
              <a:gdLst/>
              <a:ahLst/>
              <a:cxnLst>
                <a:cxn ang="0">
                  <a:pos x="288" y="88"/>
                </a:cxn>
                <a:cxn ang="0">
                  <a:pos x="376" y="16"/>
                </a:cxn>
                <a:cxn ang="0">
                  <a:pos x="376" y="104"/>
                </a:cxn>
                <a:cxn ang="0">
                  <a:pos x="480" y="136"/>
                </a:cxn>
                <a:cxn ang="0">
                  <a:pos x="416" y="200"/>
                </a:cxn>
                <a:cxn ang="0">
                  <a:pos x="472" y="272"/>
                </a:cxn>
                <a:cxn ang="0">
                  <a:pos x="336" y="272"/>
                </a:cxn>
                <a:cxn ang="0">
                  <a:pos x="240" y="336"/>
                </a:cxn>
                <a:cxn ang="0">
                  <a:pos x="144" y="280"/>
                </a:cxn>
                <a:cxn ang="0">
                  <a:pos x="0" y="304"/>
                </a:cxn>
                <a:cxn ang="0">
                  <a:pos x="56" y="192"/>
                </a:cxn>
                <a:cxn ang="0">
                  <a:pos x="0" y="96"/>
                </a:cxn>
                <a:cxn ang="0">
                  <a:pos x="160" y="120"/>
                </a:cxn>
                <a:cxn ang="0">
                  <a:pos x="160" y="0"/>
                </a:cxn>
                <a:cxn ang="0">
                  <a:pos x="288" y="88"/>
                </a:cxn>
              </a:cxnLst>
              <a:rect l="0" t="0" r="r" b="b"/>
              <a:pathLst>
                <a:path w="480" h="336">
                  <a:moveTo>
                    <a:pt x="288" y="88"/>
                  </a:moveTo>
                  <a:lnTo>
                    <a:pt x="376" y="16"/>
                  </a:lnTo>
                  <a:lnTo>
                    <a:pt x="376" y="104"/>
                  </a:lnTo>
                  <a:lnTo>
                    <a:pt x="480" y="136"/>
                  </a:lnTo>
                  <a:lnTo>
                    <a:pt x="416" y="200"/>
                  </a:lnTo>
                  <a:lnTo>
                    <a:pt x="472" y="272"/>
                  </a:lnTo>
                  <a:lnTo>
                    <a:pt x="336" y="272"/>
                  </a:lnTo>
                  <a:lnTo>
                    <a:pt x="240" y="336"/>
                  </a:lnTo>
                  <a:lnTo>
                    <a:pt x="144" y="280"/>
                  </a:lnTo>
                  <a:lnTo>
                    <a:pt x="0" y="304"/>
                  </a:lnTo>
                  <a:lnTo>
                    <a:pt x="56" y="192"/>
                  </a:lnTo>
                  <a:lnTo>
                    <a:pt x="0" y="96"/>
                  </a:lnTo>
                  <a:lnTo>
                    <a:pt x="160" y="120"/>
                  </a:lnTo>
                  <a:lnTo>
                    <a:pt x="160" y="0"/>
                  </a:lnTo>
                  <a:lnTo>
                    <a:pt x="288" y="88"/>
                  </a:lnTo>
                  <a:close/>
                </a:path>
              </a:pathLst>
            </a:custGeom>
            <a:blipFill dpi="0" rotWithShape="0">
              <a:blip r:embed="rId4" cstate="print"/>
              <a:srcRect/>
              <a:tile tx="0" ty="0" sx="100000" sy="100000" flip="none" algn="tl"/>
            </a:blipFill>
            <a:ln w="9525">
              <a:noFill/>
              <a:round/>
              <a:headEnd/>
              <a:tailEnd/>
            </a:ln>
          </p:spPr>
          <p:txBody>
            <a:bodyPr/>
            <a:lstStyle/>
            <a:p>
              <a:endParaRPr lang="en-US"/>
            </a:p>
          </p:txBody>
        </p:sp>
        <p:sp>
          <p:nvSpPr>
            <p:cNvPr id="1712135" name="Freeform 7"/>
            <p:cNvSpPr>
              <a:spLocks/>
            </p:cNvSpPr>
            <p:nvPr/>
          </p:nvSpPr>
          <p:spPr bwMode="auto">
            <a:xfrm>
              <a:off x="4432" y="1329"/>
              <a:ext cx="32" cy="24"/>
            </a:xfrm>
            <a:custGeom>
              <a:avLst/>
              <a:gdLst/>
              <a:ahLst/>
              <a:cxnLst>
                <a:cxn ang="0">
                  <a:pos x="32" y="24"/>
                </a:cxn>
                <a:cxn ang="0">
                  <a:pos x="32" y="8"/>
                </a:cxn>
                <a:cxn ang="0">
                  <a:pos x="0" y="0"/>
                </a:cxn>
                <a:cxn ang="0">
                  <a:pos x="0" y="16"/>
                </a:cxn>
                <a:cxn ang="0">
                  <a:pos x="32" y="24"/>
                </a:cxn>
              </a:cxnLst>
              <a:rect l="0" t="0" r="r" b="b"/>
              <a:pathLst>
                <a:path w="32" h="24">
                  <a:moveTo>
                    <a:pt x="32" y="24"/>
                  </a:moveTo>
                  <a:lnTo>
                    <a:pt x="32" y="8"/>
                  </a:lnTo>
                  <a:lnTo>
                    <a:pt x="0" y="0"/>
                  </a:lnTo>
                  <a:lnTo>
                    <a:pt x="0" y="16"/>
                  </a:lnTo>
                  <a:lnTo>
                    <a:pt x="32"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36" name="Freeform 8"/>
            <p:cNvSpPr>
              <a:spLocks/>
            </p:cNvSpPr>
            <p:nvPr/>
          </p:nvSpPr>
          <p:spPr bwMode="auto">
            <a:xfrm>
              <a:off x="4152" y="1345"/>
              <a:ext cx="312" cy="456"/>
            </a:xfrm>
            <a:custGeom>
              <a:avLst/>
              <a:gdLst/>
              <a:ahLst/>
              <a:cxnLst>
                <a:cxn ang="0">
                  <a:pos x="312" y="8"/>
                </a:cxn>
                <a:cxn ang="0">
                  <a:pos x="272" y="176"/>
                </a:cxn>
                <a:cxn ang="0">
                  <a:pos x="272" y="176"/>
                </a:cxn>
                <a:cxn ang="0">
                  <a:pos x="272" y="176"/>
                </a:cxn>
                <a:cxn ang="0">
                  <a:pos x="232" y="256"/>
                </a:cxn>
                <a:cxn ang="0">
                  <a:pos x="232" y="256"/>
                </a:cxn>
                <a:cxn ang="0">
                  <a:pos x="232" y="256"/>
                </a:cxn>
                <a:cxn ang="0">
                  <a:pos x="176" y="328"/>
                </a:cxn>
                <a:cxn ang="0">
                  <a:pos x="176" y="336"/>
                </a:cxn>
                <a:cxn ang="0">
                  <a:pos x="176" y="336"/>
                </a:cxn>
                <a:cxn ang="0">
                  <a:pos x="104" y="408"/>
                </a:cxn>
                <a:cxn ang="0">
                  <a:pos x="96" y="408"/>
                </a:cxn>
                <a:cxn ang="0">
                  <a:pos x="96" y="408"/>
                </a:cxn>
                <a:cxn ang="0">
                  <a:pos x="16" y="456"/>
                </a:cxn>
                <a:cxn ang="0">
                  <a:pos x="16" y="456"/>
                </a:cxn>
                <a:cxn ang="0">
                  <a:pos x="0" y="424"/>
                </a:cxn>
                <a:cxn ang="0">
                  <a:pos x="0" y="432"/>
                </a:cxn>
                <a:cxn ang="0">
                  <a:pos x="80" y="384"/>
                </a:cxn>
                <a:cxn ang="0">
                  <a:pos x="80" y="384"/>
                </a:cxn>
                <a:cxn ang="0">
                  <a:pos x="80" y="384"/>
                </a:cxn>
                <a:cxn ang="0">
                  <a:pos x="152" y="312"/>
                </a:cxn>
                <a:cxn ang="0">
                  <a:pos x="152" y="312"/>
                </a:cxn>
                <a:cxn ang="0">
                  <a:pos x="152" y="312"/>
                </a:cxn>
                <a:cxn ang="0">
                  <a:pos x="208" y="240"/>
                </a:cxn>
                <a:cxn ang="0">
                  <a:pos x="208" y="240"/>
                </a:cxn>
                <a:cxn ang="0">
                  <a:pos x="200" y="240"/>
                </a:cxn>
                <a:cxn ang="0">
                  <a:pos x="240" y="160"/>
                </a:cxn>
                <a:cxn ang="0">
                  <a:pos x="240" y="160"/>
                </a:cxn>
                <a:cxn ang="0">
                  <a:pos x="240" y="168"/>
                </a:cxn>
                <a:cxn ang="0">
                  <a:pos x="280" y="0"/>
                </a:cxn>
                <a:cxn ang="0">
                  <a:pos x="312" y="8"/>
                </a:cxn>
              </a:cxnLst>
              <a:rect l="0" t="0" r="r" b="b"/>
              <a:pathLst>
                <a:path w="312" h="456">
                  <a:moveTo>
                    <a:pt x="312" y="8"/>
                  </a:moveTo>
                  <a:lnTo>
                    <a:pt x="272" y="176"/>
                  </a:lnTo>
                  <a:lnTo>
                    <a:pt x="272" y="176"/>
                  </a:lnTo>
                  <a:lnTo>
                    <a:pt x="272" y="176"/>
                  </a:lnTo>
                  <a:lnTo>
                    <a:pt x="232" y="256"/>
                  </a:lnTo>
                  <a:lnTo>
                    <a:pt x="232" y="256"/>
                  </a:lnTo>
                  <a:lnTo>
                    <a:pt x="232" y="256"/>
                  </a:lnTo>
                  <a:lnTo>
                    <a:pt x="176" y="328"/>
                  </a:lnTo>
                  <a:lnTo>
                    <a:pt x="176" y="336"/>
                  </a:lnTo>
                  <a:lnTo>
                    <a:pt x="176" y="336"/>
                  </a:lnTo>
                  <a:lnTo>
                    <a:pt x="104" y="408"/>
                  </a:lnTo>
                  <a:lnTo>
                    <a:pt x="96" y="408"/>
                  </a:lnTo>
                  <a:lnTo>
                    <a:pt x="96" y="408"/>
                  </a:lnTo>
                  <a:lnTo>
                    <a:pt x="16" y="456"/>
                  </a:lnTo>
                  <a:lnTo>
                    <a:pt x="16" y="456"/>
                  </a:lnTo>
                  <a:lnTo>
                    <a:pt x="0" y="424"/>
                  </a:lnTo>
                  <a:lnTo>
                    <a:pt x="0" y="432"/>
                  </a:lnTo>
                  <a:lnTo>
                    <a:pt x="80" y="384"/>
                  </a:lnTo>
                  <a:lnTo>
                    <a:pt x="80" y="384"/>
                  </a:lnTo>
                  <a:lnTo>
                    <a:pt x="80" y="384"/>
                  </a:lnTo>
                  <a:lnTo>
                    <a:pt x="152" y="312"/>
                  </a:lnTo>
                  <a:lnTo>
                    <a:pt x="152" y="312"/>
                  </a:lnTo>
                  <a:lnTo>
                    <a:pt x="152" y="312"/>
                  </a:lnTo>
                  <a:lnTo>
                    <a:pt x="208" y="240"/>
                  </a:lnTo>
                  <a:lnTo>
                    <a:pt x="208" y="240"/>
                  </a:lnTo>
                  <a:lnTo>
                    <a:pt x="200" y="240"/>
                  </a:lnTo>
                  <a:lnTo>
                    <a:pt x="240" y="160"/>
                  </a:lnTo>
                  <a:lnTo>
                    <a:pt x="240" y="160"/>
                  </a:lnTo>
                  <a:lnTo>
                    <a:pt x="240" y="168"/>
                  </a:lnTo>
                  <a:lnTo>
                    <a:pt x="280" y="0"/>
                  </a:lnTo>
                  <a:lnTo>
                    <a:pt x="312"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37" name="Freeform 9"/>
            <p:cNvSpPr>
              <a:spLocks/>
            </p:cNvSpPr>
            <p:nvPr/>
          </p:nvSpPr>
          <p:spPr bwMode="auto">
            <a:xfrm>
              <a:off x="4056" y="1769"/>
              <a:ext cx="112" cy="72"/>
            </a:xfrm>
            <a:custGeom>
              <a:avLst/>
              <a:gdLst/>
              <a:ahLst/>
              <a:cxnLst>
                <a:cxn ang="0">
                  <a:pos x="112" y="32"/>
                </a:cxn>
                <a:cxn ang="0">
                  <a:pos x="16" y="72"/>
                </a:cxn>
                <a:cxn ang="0">
                  <a:pos x="16" y="72"/>
                </a:cxn>
                <a:cxn ang="0">
                  <a:pos x="8" y="40"/>
                </a:cxn>
                <a:cxn ang="0">
                  <a:pos x="0" y="40"/>
                </a:cxn>
                <a:cxn ang="0">
                  <a:pos x="96" y="0"/>
                </a:cxn>
                <a:cxn ang="0">
                  <a:pos x="112" y="32"/>
                </a:cxn>
              </a:cxnLst>
              <a:rect l="0" t="0" r="r" b="b"/>
              <a:pathLst>
                <a:path w="112" h="72">
                  <a:moveTo>
                    <a:pt x="112" y="32"/>
                  </a:moveTo>
                  <a:lnTo>
                    <a:pt x="16" y="72"/>
                  </a:lnTo>
                  <a:lnTo>
                    <a:pt x="16" y="72"/>
                  </a:lnTo>
                  <a:lnTo>
                    <a:pt x="8" y="40"/>
                  </a:lnTo>
                  <a:lnTo>
                    <a:pt x="0" y="40"/>
                  </a:lnTo>
                  <a:lnTo>
                    <a:pt x="96" y="0"/>
                  </a:lnTo>
                  <a:lnTo>
                    <a:pt x="112"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38" name="Freeform 10"/>
            <p:cNvSpPr>
              <a:spLocks/>
            </p:cNvSpPr>
            <p:nvPr/>
          </p:nvSpPr>
          <p:spPr bwMode="auto">
            <a:xfrm>
              <a:off x="3944" y="1833"/>
              <a:ext cx="24" cy="32"/>
            </a:xfrm>
            <a:custGeom>
              <a:avLst/>
              <a:gdLst/>
              <a:ahLst/>
              <a:cxnLst>
                <a:cxn ang="0">
                  <a:pos x="24" y="32"/>
                </a:cxn>
                <a:cxn ang="0">
                  <a:pos x="8" y="32"/>
                </a:cxn>
                <a:cxn ang="0">
                  <a:pos x="0" y="0"/>
                </a:cxn>
                <a:cxn ang="0">
                  <a:pos x="16" y="0"/>
                </a:cxn>
                <a:cxn ang="0">
                  <a:pos x="24" y="32"/>
                </a:cxn>
              </a:cxnLst>
              <a:rect l="0" t="0" r="r" b="b"/>
              <a:pathLst>
                <a:path w="24" h="32">
                  <a:moveTo>
                    <a:pt x="24" y="32"/>
                  </a:moveTo>
                  <a:lnTo>
                    <a:pt x="8" y="32"/>
                  </a:lnTo>
                  <a:lnTo>
                    <a:pt x="0" y="0"/>
                  </a:lnTo>
                  <a:lnTo>
                    <a:pt x="16" y="0"/>
                  </a:lnTo>
                  <a:lnTo>
                    <a:pt x="24"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39" name="Freeform 11"/>
            <p:cNvSpPr>
              <a:spLocks/>
            </p:cNvSpPr>
            <p:nvPr/>
          </p:nvSpPr>
          <p:spPr bwMode="auto">
            <a:xfrm>
              <a:off x="3960" y="1809"/>
              <a:ext cx="112" cy="56"/>
            </a:xfrm>
            <a:custGeom>
              <a:avLst/>
              <a:gdLst/>
              <a:ahLst/>
              <a:cxnLst>
                <a:cxn ang="0">
                  <a:pos x="112" y="32"/>
                </a:cxn>
                <a:cxn ang="0">
                  <a:pos x="104" y="0"/>
                </a:cxn>
                <a:cxn ang="0">
                  <a:pos x="0" y="24"/>
                </a:cxn>
                <a:cxn ang="0">
                  <a:pos x="8" y="56"/>
                </a:cxn>
                <a:cxn ang="0">
                  <a:pos x="112" y="32"/>
                </a:cxn>
              </a:cxnLst>
              <a:rect l="0" t="0" r="r" b="b"/>
              <a:pathLst>
                <a:path w="112" h="56">
                  <a:moveTo>
                    <a:pt x="112" y="32"/>
                  </a:moveTo>
                  <a:lnTo>
                    <a:pt x="104" y="0"/>
                  </a:lnTo>
                  <a:lnTo>
                    <a:pt x="0" y="24"/>
                  </a:lnTo>
                  <a:lnTo>
                    <a:pt x="8" y="56"/>
                  </a:lnTo>
                  <a:lnTo>
                    <a:pt x="112"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0" name="Freeform 12"/>
            <p:cNvSpPr>
              <a:spLocks/>
            </p:cNvSpPr>
            <p:nvPr/>
          </p:nvSpPr>
          <p:spPr bwMode="auto">
            <a:xfrm>
              <a:off x="3928" y="1825"/>
              <a:ext cx="40" cy="32"/>
            </a:xfrm>
            <a:custGeom>
              <a:avLst/>
              <a:gdLst/>
              <a:ahLst/>
              <a:cxnLst>
                <a:cxn ang="0">
                  <a:pos x="32" y="32"/>
                </a:cxn>
                <a:cxn ang="0">
                  <a:pos x="40" y="16"/>
                </a:cxn>
                <a:cxn ang="0">
                  <a:pos x="8" y="0"/>
                </a:cxn>
                <a:cxn ang="0">
                  <a:pos x="0" y="16"/>
                </a:cxn>
                <a:cxn ang="0">
                  <a:pos x="32" y="32"/>
                </a:cxn>
              </a:cxnLst>
              <a:rect l="0" t="0" r="r" b="b"/>
              <a:pathLst>
                <a:path w="40" h="32">
                  <a:moveTo>
                    <a:pt x="32" y="32"/>
                  </a:moveTo>
                  <a:lnTo>
                    <a:pt x="40" y="16"/>
                  </a:lnTo>
                  <a:lnTo>
                    <a:pt x="8" y="0"/>
                  </a:lnTo>
                  <a:lnTo>
                    <a:pt x="0" y="16"/>
                  </a:lnTo>
                  <a:lnTo>
                    <a:pt x="32"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1" name="Freeform 13"/>
            <p:cNvSpPr>
              <a:spLocks/>
            </p:cNvSpPr>
            <p:nvPr/>
          </p:nvSpPr>
          <p:spPr bwMode="auto">
            <a:xfrm>
              <a:off x="3840" y="1761"/>
              <a:ext cx="56" cy="48"/>
            </a:xfrm>
            <a:custGeom>
              <a:avLst/>
              <a:gdLst/>
              <a:ahLst/>
              <a:cxnLst>
                <a:cxn ang="0">
                  <a:pos x="48" y="48"/>
                </a:cxn>
                <a:cxn ang="0">
                  <a:pos x="56" y="32"/>
                </a:cxn>
                <a:cxn ang="0">
                  <a:pos x="8" y="0"/>
                </a:cxn>
                <a:cxn ang="0">
                  <a:pos x="0" y="16"/>
                </a:cxn>
                <a:cxn ang="0">
                  <a:pos x="48" y="48"/>
                </a:cxn>
              </a:cxnLst>
              <a:rect l="0" t="0" r="r" b="b"/>
              <a:pathLst>
                <a:path w="56" h="48">
                  <a:moveTo>
                    <a:pt x="48" y="48"/>
                  </a:moveTo>
                  <a:lnTo>
                    <a:pt x="56" y="32"/>
                  </a:lnTo>
                  <a:lnTo>
                    <a:pt x="8" y="0"/>
                  </a:lnTo>
                  <a:lnTo>
                    <a:pt x="0" y="16"/>
                  </a:lnTo>
                  <a:lnTo>
                    <a:pt x="48" y="4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2" name="Freeform 14"/>
            <p:cNvSpPr>
              <a:spLocks/>
            </p:cNvSpPr>
            <p:nvPr/>
          </p:nvSpPr>
          <p:spPr bwMode="auto">
            <a:xfrm>
              <a:off x="3776" y="1713"/>
              <a:ext cx="32" cy="32"/>
            </a:xfrm>
            <a:custGeom>
              <a:avLst/>
              <a:gdLst/>
              <a:ahLst/>
              <a:cxnLst>
                <a:cxn ang="0">
                  <a:pos x="24" y="32"/>
                </a:cxn>
                <a:cxn ang="0">
                  <a:pos x="32" y="16"/>
                </a:cxn>
                <a:cxn ang="0">
                  <a:pos x="8" y="0"/>
                </a:cxn>
                <a:cxn ang="0">
                  <a:pos x="0" y="0"/>
                </a:cxn>
                <a:cxn ang="0">
                  <a:pos x="0" y="16"/>
                </a:cxn>
                <a:cxn ang="0">
                  <a:pos x="0" y="16"/>
                </a:cxn>
                <a:cxn ang="0">
                  <a:pos x="24" y="32"/>
                </a:cxn>
              </a:cxnLst>
              <a:rect l="0" t="0" r="r" b="b"/>
              <a:pathLst>
                <a:path w="32" h="32">
                  <a:moveTo>
                    <a:pt x="24" y="32"/>
                  </a:moveTo>
                  <a:lnTo>
                    <a:pt x="32" y="16"/>
                  </a:lnTo>
                  <a:lnTo>
                    <a:pt x="8" y="0"/>
                  </a:lnTo>
                  <a:lnTo>
                    <a:pt x="0" y="0"/>
                  </a:lnTo>
                  <a:lnTo>
                    <a:pt x="0" y="16"/>
                  </a:lnTo>
                  <a:lnTo>
                    <a:pt x="0" y="16"/>
                  </a:lnTo>
                  <a:lnTo>
                    <a:pt x="24"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3" name="Freeform 15"/>
            <p:cNvSpPr>
              <a:spLocks/>
            </p:cNvSpPr>
            <p:nvPr/>
          </p:nvSpPr>
          <p:spPr bwMode="auto">
            <a:xfrm>
              <a:off x="3744" y="1705"/>
              <a:ext cx="32" cy="24"/>
            </a:xfrm>
            <a:custGeom>
              <a:avLst/>
              <a:gdLst/>
              <a:ahLst/>
              <a:cxnLst>
                <a:cxn ang="0">
                  <a:pos x="32" y="24"/>
                </a:cxn>
                <a:cxn ang="0">
                  <a:pos x="32" y="8"/>
                </a:cxn>
                <a:cxn ang="0">
                  <a:pos x="0" y="0"/>
                </a:cxn>
                <a:cxn ang="0">
                  <a:pos x="0" y="16"/>
                </a:cxn>
                <a:cxn ang="0">
                  <a:pos x="32" y="24"/>
                </a:cxn>
              </a:cxnLst>
              <a:rect l="0" t="0" r="r" b="b"/>
              <a:pathLst>
                <a:path w="32" h="24">
                  <a:moveTo>
                    <a:pt x="32" y="24"/>
                  </a:moveTo>
                  <a:lnTo>
                    <a:pt x="32" y="8"/>
                  </a:lnTo>
                  <a:lnTo>
                    <a:pt x="0" y="0"/>
                  </a:lnTo>
                  <a:lnTo>
                    <a:pt x="0" y="16"/>
                  </a:lnTo>
                  <a:lnTo>
                    <a:pt x="32"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4" name="Freeform 16"/>
            <p:cNvSpPr>
              <a:spLocks/>
            </p:cNvSpPr>
            <p:nvPr/>
          </p:nvSpPr>
          <p:spPr bwMode="auto">
            <a:xfrm>
              <a:off x="3632" y="1657"/>
              <a:ext cx="72" cy="40"/>
            </a:xfrm>
            <a:custGeom>
              <a:avLst/>
              <a:gdLst/>
              <a:ahLst/>
              <a:cxnLst>
                <a:cxn ang="0">
                  <a:pos x="64" y="40"/>
                </a:cxn>
                <a:cxn ang="0">
                  <a:pos x="72" y="24"/>
                </a:cxn>
                <a:cxn ang="0">
                  <a:pos x="8" y="0"/>
                </a:cxn>
                <a:cxn ang="0">
                  <a:pos x="0" y="16"/>
                </a:cxn>
                <a:cxn ang="0">
                  <a:pos x="64" y="40"/>
                </a:cxn>
              </a:cxnLst>
              <a:rect l="0" t="0" r="r" b="b"/>
              <a:pathLst>
                <a:path w="72" h="40">
                  <a:moveTo>
                    <a:pt x="64" y="40"/>
                  </a:moveTo>
                  <a:lnTo>
                    <a:pt x="72" y="24"/>
                  </a:lnTo>
                  <a:lnTo>
                    <a:pt x="8" y="0"/>
                  </a:lnTo>
                  <a:lnTo>
                    <a:pt x="0" y="16"/>
                  </a:lnTo>
                  <a:lnTo>
                    <a:pt x="64" y="4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5" name="Freeform 17"/>
            <p:cNvSpPr>
              <a:spLocks/>
            </p:cNvSpPr>
            <p:nvPr/>
          </p:nvSpPr>
          <p:spPr bwMode="auto">
            <a:xfrm>
              <a:off x="3544" y="1625"/>
              <a:ext cx="56" cy="32"/>
            </a:xfrm>
            <a:custGeom>
              <a:avLst/>
              <a:gdLst/>
              <a:ahLst/>
              <a:cxnLst>
                <a:cxn ang="0">
                  <a:pos x="48" y="32"/>
                </a:cxn>
                <a:cxn ang="0">
                  <a:pos x="56" y="16"/>
                </a:cxn>
                <a:cxn ang="0">
                  <a:pos x="8" y="0"/>
                </a:cxn>
                <a:cxn ang="0">
                  <a:pos x="0" y="0"/>
                </a:cxn>
                <a:cxn ang="0">
                  <a:pos x="0" y="16"/>
                </a:cxn>
                <a:cxn ang="0">
                  <a:pos x="0" y="16"/>
                </a:cxn>
                <a:cxn ang="0">
                  <a:pos x="48" y="32"/>
                </a:cxn>
              </a:cxnLst>
              <a:rect l="0" t="0" r="r" b="b"/>
              <a:pathLst>
                <a:path w="56" h="32">
                  <a:moveTo>
                    <a:pt x="48" y="32"/>
                  </a:moveTo>
                  <a:lnTo>
                    <a:pt x="56" y="16"/>
                  </a:lnTo>
                  <a:lnTo>
                    <a:pt x="8" y="0"/>
                  </a:lnTo>
                  <a:lnTo>
                    <a:pt x="0" y="0"/>
                  </a:lnTo>
                  <a:lnTo>
                    <a:pt x="0" y="16"/>
                  </a:lnTo>
                  <a:lnTo>
                    <a:pt x="0" y="16"/>
                  </a:lnTo>
                  <a:lnTo>
                    <a:pt x="48"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6" name="Rectangle 18"/>
            <p:cNvSpPr>
              <a:spLocks noChangeArrowheads="1"/>
            </p:cNvSpPr>
            <p:nvPr/>
          </p:nvSpPr>
          <p:spPr bwMode="auto">
            <a:xfrm>
              <a:off x="3528" y="1625"/>
              <a:ext cx="16"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147" name="Freeform 19"/>
            <p:cNvSpPr>
              <a:spLocks/>
            </p:cNvSpPr>
            <p:nvPr/>
          </p:nvSpPr>
          <p:spPr bwMode="auto">
            <a:xfrm>
              <a:off x="3416" y="1601"/>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8" name="Freeform 20"/>
            <p:cNvSpPr>
              <a:spLocks/>
            </p:cNvSpPr>
            <p:nvPr/>
          </p:nvSpPr>
          <p:spPr bwMode="auto">
            <a:xfrm>
              <a:off x="3304" y="1577"/>
              <a:ext cx="64" cy="32"/>
            </a:xfrm>
            <a:custGeom>
              <a:avLst/>
              <a:gdLst/>
              <a:ahLst/>
              <a:cxnLst>
                <a:cxn ang="0">
                  <a:pos x="64" y="32"/>
                </a:cxn>
                <a:cxn ang="0">
                  <a:pos x="64" y="16"/>
                </a:cxn>
                <a:cxn ang="0">
                  <a:pos x="0" y="0"/>
                </a:cxn>
                <a:cxn ang="0">
                  <a:pos x="0" y="16"/>
                </a:cxn>
                <a:cxn ang="0">
                  <a:pos x="64" y="32"/>
                </a:cxn>
              </a:cxnLst>
              <a:rect l="0" t="0" r="r" b="b"/>
              <a:pathLst>
                <a:path w="64" h="32">
                  <a:moveTo>
                    <a:pt x="64" y="32"/>
                  </a:moveTo>
                  <a:lnTo>
                    <a:pt x="64" y="16"/>
                  </a:lnTo>
                  <a:lnTo>
                    <a:pt x="0" y="0"/>
                  </a:lnTo>
                  <a:lnTo>
                    <a:pt x="0" y="16"/>
                  </a:lnTo>
                  <a:lnTo>
                    <a:pt x="64"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49" name="Freeform 21"/>
            <p:cNvSpPr>
              <a:spLocks/>
            </p:cNvSpPr>
            <p:nvPr/>
          </p:nvSpPr>
          <p:spPr bwMode="auto">
            <a:xfrm>
              <a:off x="3224" y="1561"/>
              <a:ext cx="32" cy="24"/>
            </a:xfrm>
            <a:custGeom>
              <a:avLst/>
              <a:gdLst/>
              <a:ahLst/>
              <a:cxnLst>
                <a:cxn ang="0">
                  <a:pos x="32" y="24"/>
                </a:cxn>
                <a:cxn ang="0">
                  <a:pos x="32" y="8"/>
                </a:cxn>
                <a:cxn ang="0">
                  <a:pos x="0" y="0"/>
                </a:cxn>
                <a:cxn ang="0">
                  <a:pos x="0" y="0"/>
                </a:cxn>
                <a:cxn ang="0">
                  <a:pos x="0" y="16"/>
                </a:cxn>
                <a:cxn ang="0">
                  <a:pos x="0" y="16"/>
                </a:cxn>
                <a:cxn ang="0">
                  <a:pos x="32" y="24"/>
                </a:cxn>
              </a:cxnLst>
              <a:rect l="0" t="0" r="r" b="b"/>
              <a:pathLst>
                <a:path w="32" h="24">
                  <a:moveTo>
                    <a:pt x="32" y="24"/>
                  </a:moveTo>
                  <a:lnTo>
                    <a:pt x="32" y="8"/>
                  </a:lnTo>
                  <a:lnTo>
                    <a:pt x="0" y="0"/>
                  </a:lnTo>
                  <a:lnTo>
                    <a:pt x="0" y="0"/>
                  </a:lnTo>
                  <a:lnTo>
                    <a:pt x="0" y="16"/>
                  </a:lnTo>
                  <a:lnTo>
                    <a:pt x="0" y="16"/>
                  </a:lnTo>
                  <a:lnTo>
                    <a:pt x="32"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50" name="Rectangle 22"/>
            <p:cNvSpPr>
              <a:spLocks noChangeArrowheads="1"/>
            </p:cNvSpPr>
            <p:nvPr/>
          </p:nvSpPr>
          <p:spPr bwMode="auto">
            <a:xfrm>
              <a:off x="3192" y="1561"/>
              <a:ext cx="32"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151" name="Rectangle 23"/>
            <p:cNvSpPr>
              <a:spLocks noChangeArrowheads="1"/>
            </p:cNvSpPr>
            <p:nvPr/>
          </p:nvSpPr>
          <p:spPr bwMode="auto">
            <a:xfrm>
              <a:off x="3080" y="1553"/>
              <a:ext cx="6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152" name="Freeform 24"/>
            <p:cNvSpPr>
              <a:spLocks/>
            </p:cNvSpPr>
            <p:nvPr/>
          </p:nvSpPr>
          <p:spPr bwMode="auto">
            <a:xfrm>
              <a:off x="2968" y="1537"/>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53" name="Freeform 25"/>
            <p:cNvSpPr>
              <a:spLocks/>
            </p:cNvSpPr>
            <p:nvPr/>
          </p:nvSpPr>
          <p:spPr bwMode="auto">
            <a:xfrm>
              <a:off x="2855" y="1529"/>
              <a:ext cx="65" cy="24"/>
            </a:xfrm>
            <a:custGeom>
              <a:avLst/>
              <a:gdLst/>
              <a:ahLst/>
              <a:cxnLst>
                <a:cxn ang="0">
                  <a:pos x="65" y="24"/>
                </a:cxn>
                <a:cxn ang="0">
                  <a:pos x="65" y="8"/>
                </a:cxn>
                <a:cxn ang="0">
                  <a:pos x="0" y="0"/>
                </a:cxn>
                <a:cxn ang="0">
                  <a:pos x="0" y="16"/>
                </a:cxn>
                <a:cxn ang="0">
                  <a:pos x="65" y="24"/>
                </a:cxn>
              </a:cxnLst>
              <a:rect l="0" t="0" r="r" b="b"/>
              <a:pathLst>
                <a:path w="65" h="24">
                  <a:moveTo>
                    <a:pt x="65" y="24"/>
                  </a:moveTo>
                  <a:lnTo>
                    <a:pt x="65" y="8"/>
                  </a:lnTo>
                  <a:lnTo>
                    <a:pt x="0" y="0"/>
                  </a:lnTo>
                  <a:lnTo>
                    <a:pt x="0" y="16"/>
                  </a:lnTo>
                  <a:lnTo>
                    <a:pt x="65"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54" name="Freeform 26"/>
            <p:cNvSpPr>
              <a:spLocks/>
            </p:cNvSpPr>
            <p:nvPr/>
          </p:nvSpPr>
          <p:spPr bwMode="auto">
            <a:xfrm>
              <a:off x="2775" y="1521"/>
              <a:ext cx="32" cy="24"/>
            </a:xfrm>
            <a:custGeom>
              <a:avLst/>
              <a:gdLst/>
              <a:ahLst/>
              <a:cxnLst>
                <a:cxn ang="0">
                  <a:pos x="32" y="24"/>
                </a:cxn>
                <a:cxn ang="0">
                  <a:pos x="32" y="8"/>
                </a:cxn>
                <a:cxn ang="0">
                  <a:pos x="0" y="0"/>
                </a:cxn>
                <a:cxn ang="0">
                  <a:pos x="0" y="16"/>
                </a:cxn>
                <a:cxn ang="0">
                  <a:pos x="32" y="24"/>
                </a:cxn>
              </a:cxnLst>
              <a:rect l="0" t="0" r="r" b="b"/>
              <a:pathLst>
                <a:path w="32" h="24">
                  <a:moveTo>
                    <a:pt x="32" y="24"/>
                  </a:moveTo>
                  <a:lnTo>
                    <a:pt x="32" y="8"/>
                  </a:lnTo>
                  <a:lnTo>
                    <a:pt x="0" y="0"/>
                  </a:lnTo>
                  <a:lnTo>
                    <a:pt x="0" y="16"/>
                  </a:lnTo>
                  <a:lnTo>
                    <a:pt x="32"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55" name="Rectangle 27"/>
            <p:cNvSpPr>
              <a:spLocks noChangeArrowheads="1"/>
            </p:cNvSpPr>
            <p:nvPr/>
          </p:nvSpPr>
          <p:spPr bwMode="auto">
            <a:xfrm>
              <a:off x="2743" y="1521"/>
              <a:ext cx="32"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156" name="Rectangle 28"/>
            <p:cNvSpPr>
              <a:spLocks noChangeArrowheads="1"/>
            </p:cNvSpPr>
            <p:nvPr/>
          </p:nvSpPr>
          <p:spPr bwMode="auto">
            <a:xfrm>
              <a:off x="2631" y="1521"/>
              <a:ext cx="6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157" name="Freeform 29"/>
            <p:cNvSpPr>
              <a:spLocks/>
            </p:cNvSpPr>
            <p:nvPr/>
          </p:nvSpPr>
          <p:spPr bwMode="auto">
            <a:xfrm>
              <a:off x="2551" y="1521"/>
              <a:ext cx="32" cy="16"/>
            </a:xfrm>
            <a:custGeom>
              <a:avLst/>
              <a:gdLst/>
              <a:ahLst/>
              <a:cxnLst>
                <a:cxn ang="0">
                  <a:pos x="32" y="16"/>
                </a:cxn>
                <a:cxn ang="0">
                  <a:pos x="32" y="0"/>
                </a:cxn>
                <a:cxn ang="0">
                  <a:pos x="0" y="0"/>
                </a:cxn>
                <a:cxn ang="0">
                  <a:pos x="0" y="0"/>
                </a:cxn>
                <a:cxn ang="0">
                  <a:pos x="0" y="16"/>
                </a:cxn>
                <a:cxn ang="0">
                  <a:pos x="0" y="16"/>
                </a:cxn>
                <a:cxn ang="0">
                  <a:pos x="32" y="16"/>
                </a:cxn>
              </a:cxnLst>
              <a:rect l="0" t="0" r="r" b="b"/>
              <a:pathLst>
                <a:path w="32" h="16">
                  <a:moveTo>
                    <a:pt x="32" y="16"/>
                  </a:moveTo>
                  <a:lnTo>
                    <a:pt x="32" y="0"/>
                  </a:lnTo>
                  <a:lnTo>
                    <a:pt x="0" y="0"/>
                  </a:lnTo>
                  <a:lnTo>
                    <a:pt x="0" y="0"/>
                  </a:lnTo>
                  <a:lnTo>
                    <a:pt x="0" y="16"/>
                  </a:lnTo>
                  <a:lnTo>
                    <a:pt x="0" y="16"/>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58" name="Rectangle 30"/>
            <p:cNvSpPr>
              <a:spLocks noChangeArrowheads="1"/>
            </p:cNvSpPr>
            <p:nvPr/>
          </p:nvSpPr>
          <p:spPr bwMode="auto">
            <a:xfrm>
              <a:off x="2519" y="1521"/>
              <a:ext cx="32"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159" name="Freeform 31"/>
            <p:cNvSpPr>
              <a:spLocks/>
            </p:cNvSpPr>
            <p:nvPr/>
          </p:nvSpPr>
          <p:spPr bwMode="auto">
            <a:xfrm>
              <a:off x="2407" y="1529"/>
              <a:ext cx="64" cy="24"/>
            </a:xfrm>
            <a:custGeom>
              <a:avLst/>
              <a:gdLst/>
              <a:ahLst/>
              <a:cxnLst>
                <a:cxn ang="0">
                  <a:pos x="64" y="16"/>
                </a:cxn>
                <a:cxn ang="0">
                  <a:pos x="64" y="0"/>
                </a:cxn>
                <a:cxn ang="0">
                  <a:pos x="0" y="8"/>
                </a:cxn>
                <a:cxn ang="0">
                  <a:pos x="0" y="24"/>
                </a:cxn>
                <a:cxn ang="0">
                  <a:pos x="64" y="16"/>
                </a:cxn>
              </a:cxnLst>
              <a:rect l="0" t="0" r="r" b="b"/>
              <a:pathLst>
                <a:path w="64" h="24">
                  <a:moveTo>
                    <a:pt x="64" y="16"/>
                  </a:moveTo>
                  <a:lnTo>
                    <a:pt x="64" y="0"/>
                  </a:lnTo>
                  <a:lnTo>
                    <a:pt x="0" y="8"/>
                  </a:lnTo>
                  <a:lnTo>
                    <a:pt x="0" y="24"/>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0" name="Freeform 32"/>
            <p:cNvSpPr>
              <a:spLocks/>
            </p:cNvSpPr>
            <p:nvPr/>
          </p:nvSpPr>
          <p:spPr bwMode="auto">
            <a:xfrm>
              <a:off x="2319" y="1545"/>
              <a:ext cx="40" cy="16"/>
            </a:xfrm>
            <a:custGeom>
              <a:avLst/>
              <a:gdLst/>
              <a:ahLst/>
              <a:cxnLst>
                <a:cxn ang="0">
                  <a:pos x="40" y="16"/>
                </a:cxn>
                <a:cxn ang="0">
                  <a:pos x="40" y="0"/>
                </a:cxn>
                <a:cxn ang="0">
                  <a:pos x="0" y="0"/>
                </a:cxn>
                <a:cxn ang="0">
                  <a:pos x="0" y="0"/>
                </a:cxn>
                <a:cxn ang="0">
                  <a:pos x="8" y="16"/>
                </a:cxn>
                <a:cxn ang="0">
                  <a:pos x="0" y="16"/>
                </a:cxn>
                <a:cxn ang="0">
                  <a:pos x="40" y="16"/>
                </a:cxn>
              </a:cxnLst>
              <a:rect l="0" t="0" r="r" b="b"/>
              <a:pathLst>
                <a:path w="40" h="16">
                  <a:moveTo>
                    <a:pt x="40" y="16"/>
                  </a:moveTo>
                  <a:lnTo>
                    <a:pt x="40" y="0"/>
                  </a:lnTo>
                  <a:lnTo>
                    <a:pt x="0" y="0"/>
                  </a:lnTo>
                  <a:lnTo>
                    <a:pt x="0" y="0"/>
                  </a:lnTo>
                  <a:lnTo>
                    <a:pt x="8" y="16"/>
                  </a:lnTo>
                  <a:lnTo>
                    <a:pt x="0" y="16"/>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1" name="Freeform 33"/>
            <p:cNvSpPr>
              <a:spLocks/>
            </p:cNvSpPr>
            <p:nvPr/>
          </p:nvSpPr>
          <p:spPr bwMode="auto">
            <a:xfrm>
              <a:off x="2295" y="1545"/>
              <a:ext cx="32" cy="24"/>
            </a:xfrm>
            <a:custGeom>
              <a:avLst/>
              <a:gdLst/>
              <a:ahLst/>
              <a:cxnLst>
                <a:cxn ang="0">
                  <a:pos x="32" y="16"/>
                </a:cxn>
                <a:cxn ang="0">
                  <a:pos x="24" y="0"/>
                </a:cxn>
                <a:cxn ang="0">
                  <a:pos x="0" y="8"/>
                </a:cxn>
                <a:cxn ang="0">
                  <a:pos x="8" y="24"/>
                </a:cxn>
                <a:cxn ang="0">
                  <a:pos x="32" y="16"/>
                </a:cxn>
              </a:cxnLst>
              <a:rect l="0" t="0" r="r" b="b"/>
              <a:pathLst>
                <a:path w="32" h="24">
                  <a:moveTo>
                    <a:pt x="32" y="16"/>
                  </a:moveTo>
                  <a:lnTo>
                    <a:pt x="24" y="0"/>
                  </a:lnTo>
                  <a:lnTo>
                    <a:pt x="0" y="8"/>
                  </a:lnTo>
                  <a:lnTo>
                    <a:pt x="8" y="24"/>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2" name="Freeform 34"/>
            <p:cNvSpPr>
              <a:spLocks/>
            </p:cNvSpPr>
            <p:nvPr/>
          </p:nvSpPr>
          <p:spPr bwMode="auto">
            <a:xfrm>
              <a:off x="2191" y="1561"/>
              <a:ext cx="64" cy="32"/>
            </a:xfrm>
            <a:custGeom>
              <a:avLst/>
              <a:gdLst/>
              <a:ahLst/>
              <a:cxnLst>
                <a:cxn ang="0">
                  <a:pos x="64" y="16"/>
                </a:cxn>
                <a:cxn ang="0">
                  <a:pos x="56" y="0"/>
                </a:cxn>
                <a:cxn ang="0">
                  <a:pos x="0" y="16"/>
                </a:cxn>
                <a:cxn ang="0">
                  <a:pos x="8" y="32"/>
                </a:cxn>
                <a:cxn ang="0">
                  <a:pos x="64" y="16"/>
                </a:cxn>
              </a:cxnLst>
              <a:rect l="0" t="0" r="r" b="b"/>
              <a:pathLst>
                <a:path w="64" h="32">
                  <a:moveTo>
                    <a:pt x="64" y="16"/>
                  </a:moveTo>
                  <a:lnTo>
                    <a:pt x="56" y="0"/>
                  </a:lnTo>
                  <a:lnTo>
                    <a:pt x="0" y="16"/>
                  </a:lnTo>
                  <a:lnTo>
                    <a:pt x="8" y="32"/>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3" name="Freeform 35"/>
            <p:cNvSpPr>
              <a:spLocks/>
            </p:cNvSpPr>
            <p:nvPr/>
          </p:nvSpPr>
          <p:spPr bwMode="auto">
            <a:xfrm>
              <a:off x="2079" y="1585"/>
              <a:ext cx="64" cy="32"/>
            </a:xfrm>
            <a:custGeom>
              <a:avLst/>
              <a:gdLst/>
              <a:ahLst/>
              <a:cxnLst>
                <a:cxn ang="0">
                  <a:pos x="64" y="16"/>
                </a:cxn>
                <a:cxn ang="0">
                  <a:pos x="64" y="0"/>
                </a:cxn>
                <a:cxn ang="0">
                  <a:pos x="0" y="16"/>
                </a:cxn>
                <a:cxn ang="0">
                  <a:pos x="0" y="32"/>
                </a:cxn>
                <a:cxn ang="0">
                  <a:pos x="64" y="16"/>
                </a:cxn>
              </a:cxnLst>
              <a:rect l="0" t="0" r="r" b="b"/>
              <a:pathLst>
                <a:path w="64" h="32">
                  <a:moveTo>
                    <a:pt x="64" y="16"/>
                  </a:moveTo>
                  <a:lnTo>
                    <a:pt x="64" y="0"/>
                  </a:lnTo>
                  <a:lnTo>
                    <a:pt x="0" y="16"/>
                  </a:lnTo>
                  <a:lnTo>
                    <a:pt x="0" y="32"/>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4" name="Freeform 36"/>
            <p:cNvSpPr>
              <a:spLocks/>
            </p:cNvSpPr>
            <p:nvPr/>
          </p:nvSpPr>
          <p:spPr bwMode="auto">
            <a:xfrm>
              <a:off x="1975" y="1617"/>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5" name="Freeform 37"/>
            <p:cNvSpPr>
              <a:spLocks/>
            </p:cNvSpPr>
            <p:nvPr/>
          </p:nvSpPr>
          <p:spPr bwMode="auto">
            <a:xfrm>
              <a:off x="1871" y="1657"/>
              <a:ext cx="64" cy="32"/>
            </a:xfrm>
            <a:custGeom>
              <a:avLst/>
              <a:gdLst/>
              <a:ahLst/>
              <a:cxnLst>
                <a:cxn ang="0">
                  <a:pos x="64" y="16"/>
                </a:cxn>
                <a:cxn ang="0">
                  <a:pos x="56" y="0"/>
                </a:cxn>
                <a:cxn ang="0">
                  <a:pos x="0" y="16"/>
                </a:cxn>
                <a:cxn ang="0">
                  <a:pos x="8" y="32"/>
                </a:cxn>
                <a:cxn ang="0">
                  <a:pos x="64" y="16"/>
                </a:cxn>
              </a:cxnLst>
              <a:rect l="0" t="0" r="r" b="b"/>
              <a:pathLst>
                <a:path w="64" h="32">
                  <a:moveTo>
                    <a:pt x="64" y="16"/>
                  </a:moveTo>
                  <a:lnTo>
                    <a:pt x="56" y="0"/>
                  </a:lnTo>
                  <a:lnTo>
                    <a:pt x="0" y="16"/>
                  </a:lnTo>
                  <a:lnTo>
                    <a:pt x="8" y="32"/>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6" name="Freeform 38"/>
            <p:cNvSpPr>
              <a:spLocks/>
            </p:cNvSpPr>
            <p:nvPr/>
          </p:nvSpPr>
          <p:spPr bwMode="auto">
            <a:xfrm>
              <a:off x="1815" y="1689"/>
              <a:ext cx="8" cy="16"/>
            </a:xfrm>
            <a:custGeom>
              <a:avLst/>
              <a:gdLst/>
              <a:ahLst/>
              <a:cxnLst>
                <a:cxn ang="0">
                  <a:pos x="8" y="16"/>
                </a:cxn>
                <a:cxn ang="0">
                  <a:pos x="8" y="0"/>
                </a:cxn>
                <a:cxn ang="0">
                  <a:pos x="0" y="0"/>
                </a:cxn>
                <a:cxn ang="0">
                  <a:pos x="0" y="0"/>
                </a:cxn>
                <a:cxn ang="0">
                  <a:pos x="8" y="16"/>
                </a:cxn>
                <a:cxn ang="0">
                  <a:pos x="0" y="16"/>
                </a:cxn>
                <a:cxn ang="0">
                  <a:pos x="8" y="16"/>
                </a:cxn>
              </a:cxnLst>
              <a:rect l="0" t="0" r="r" b="b"/>
              <a:pathLst>
                <a:path w="8" h="16">
                  <a:moveTo>
                    <a:pt x="8" y="16"/>
                  </a:moveTo>
                  <a:lnTo>
                    <a:pt x="8" y="0"/>
                  </a:lnTo>
                  <a:lnTo>
                    <a:pt x="0" y="0"/>
                  </a:lnTo>
                  <a:lnTo>
                    <a:pt x="0" y="0"/>
                  </a:lnTo>
                  <a:lnTo>
                    <a:pt x="8" y="16"/>
                  </a:lnTo>
                  <a:lnTo>
                    <a:pt x="0" y="16"/>
                  </a:lnTo>
                  <a:lnTo>
                    <a:pt x="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7" name="Freeform 39"/>
            <p:cNvSpPr>
              <a:spLocks/>
            </p:cNvSpPr>
            <p:nvPr/>
          </p:nvSpPr>
          <p:spPr bwMode="auto">
            <a:xfrm>
              <a:off x="1767" y="1689"/>
              <a:ext cx="56" cy="40"/>
            </a:xfrm>
            <a:custGeom>
              <a:avLst/>
              <a:gdLst/>
              <a:ahLst/>
              <a:cxnLst>
                <a:cxn ang="0">
                  <a:pos x="56" y="16"/>
                </a:cxn>
                <a:cxn ang="0">
                  <a:pos x="48" y="0"/>
                </a:cxn>
                <a:cxn ang="0">
                  <a:pos x="0" y="24"/>
                </a:cxn>
                <a:cxn ang="0">
                  <a:pos x="8" y="40"/>
                </a:cxn>
                <a:cxn ang="0">
                  <a:pos x="56" y="16"/>
                </a:cxn>
              </a:cxnLst>
              <a:rect l="0" t="0" r="r" b="b"/>
              <a:pathLst>
                <a:path w="56" h="40">
                  <a:moveTo>
                    <a:pt x="56" y="16"/>
                  </a:moveTo>
                  <a:lnTo>
                    <a:pt x="48" y="0"/>
                  </a:lnTo>
                  <a:lnTo>
                    <a:pt x="0" y="24"/>
                  </a:lnTo>
                  <a:lnTo>
                    <a:pt x="8" y="40"/>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8" name="Freeform 40"/>
            <p:cNvSpPr>
              <a:spLocks/>
            </p:cNvSpPr>
            <p:nvPr/>
          </p:nvSpPr>
          <p:spPr bwMode="auto">
            <a:xfrm>
              <a:off x="1663" y="1737"/>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69" name="Freeform 41"/>
            <p:cNvSpPr>
              <a:spLocks/>
            </p:cNvSpPr>
            <p:nvPr/>
          </p:nvSpPr>
          <p:spPr bwMode="auto">
            <a:xfrm>
              <a:off x="1559" y="1777"/>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0" name="Freeform 42"/>
            <p:cNvSpPr>
              <a:spLocks/>
            </p:cNvSpPr>
            <p:nvPr/>
          </p:nvSpPr>
          <p:spPr bwMode="auto">
            <a:xfrm>
              <a:off x="1463" y="1833"/>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1" name="Freeform 43"/>
            <p:cNvSpPr>
              <a:spLocks/>
            </p:cNvSpPr>
            <p:nvPr/>
          </p:nvSpPr>
          <p:spPr bwMode="auto">
            <a:xfrm>
              <a:off x="1367" y="1881"/>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2" name="Freeform 44"/>
            <p:cNvSpPr>
              <a:spLocks/>
            </p:cNvSpPr>
            <p:nvPr/>
          </p:nvSpPr>
          <p:spPr bwMode="auto">
            <a:xfrm>
              <a:off x="1287" y="1937"/>
              <a:ext cx="40" cy="32"/>
            </a:xfrm>
            <a:custGeom>
              <a:avLst/>
              <a:gdLst/>
              <a:ahLst/>
              <a:cxnLst>
                <a:cxn ang="0">
                  <a:pos x="40" y="16"/>
                </a:cxn>
                <a:cxn ang="0">
                  <a:pos x="32" y="0"/>
                </a:cxn>
                <a:cxn ang="0">
                  <a:pos x="0" y="16"/>
                </a:cxn>
                <a:cxn ang="0">
                  <a:pos x="0" y="16"/>
                </a:cxn>
                <a:cxn ang="0">
                  <a:pos x="8" y="32"/>
                </a:cxn>
                <a:cxn ang="0">
                  <a:pos x="8" y="32"/>
                </a:cxn>
                <a:cxn ang="0">
                  <a:pos x="40" y="16"/>
                </a:cxn>
              </a:cxnLst>
              <a:rect l="0" t="0" r="r" b="b"/>
              <a:pathLst>
                <a:path w="40" h="32">
                  <a:moveTo>
                    <a:pt x="40" y="16"/>
                  </a:moveTo>
                  <a:lnTo>
                    <a:pt x="32" y="0"/>
                  </a:lnTo>
                  <a:lnTo>
                    <a:pt x="0" y="16"/>
                  </a:lnTo>
                  <a:lnTo>
                    <a:pt x="0" y="16"/>
                  </a:lnTo>
                  <a:lnTo>
                    <a:pt x="8" y="32"/>
                  </a:lnTo>
                  <a:lnTo>
                    <a:pt x="8" y="32"/>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3" name="Freeform 45"/>
            <p:cNvSpPr>
              <a:spLocks/>
            </p:cNvSpPr>
            <p:nvPr/>
          </p:nvSpPr>
          <p:spPr bwMode="auto">
            <a:xfrm>
              <a:off x="1263" y="1953"/>
              <a:ext cx="32" cy="32"/>
            </a:xfrm>
            <a:custGeom>
              <a:avLst/>
              <a:gdLst/>
              <a:ahLst/>
              <a:cxnLst>
                <a:cxn ang="0">
                  <a:pos x="32" y="16"/>
                </a:cxn>
                <a:cxn ang="0">
                  <a:pos x="24" y="0"/>
                </a:cxn>
                <a:cxn ang="0">
                  <a:pos x="0" y="16"/>
                </a:cxn>
                <a:cxn ang="0">
                  <a:pos x="8" y="32"/>
                </a:cxn>
                <a:cxn ang="0">
                  <a:pos x="32" y="16"/>
                </a:cxn>
              </a:cxnLst>
              <a:rect l="0" t="0" r="r" b="b"/>
              <a:pathLst>
                <a:path w="32" h="32">
                  <a:moveTo>
                    <a:pt x="32" y="16"/>
                  </a:moveTo>
                  <a:lnTo>
                    <a:pt x="24" y="0"/>
                  </a:lnTo>
                  <a:lnTo>
                    <a:pt x="0" y="16"/>
                  </a:lnTo>
                  <a:lnTo>
                    <a:pt x="8" y="32"/>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4" name="Freeform 46"/>
            <p:cNvSpPr>
              <a:spLocks/>
            </p:cNvSpPr>
            <p:nvPr/>
          </p:nvSpPr>
          <p:spPr bwMode="auto">
            <a:xfrm>
              <a:off x="1175" y="1993"/>
              <a:ext cx="56" cy="48"/>
            </a:xfrm>
            <a:custGeom>
              <a:avLst/>
              <a:gdLst/>
              <a:ahLst/>
              <a:cxnLst>
                <a:cxn ang="0">
                  <a:pos x="56" y="16"/>
                </a:cxn>
                <a:cxn ang="0">
                  <a:pos x="48" y="0"/>
                </a:cxn>
                <a:cxn ang="0">
                  <a:pos x="0" y="32"/>
                </a:cxn>
                <a:cxn ang="0">
                  <a:pos x="8" y="48"/>
                </a:cxn>
                <a:cxn ang="0">
                  <a:pos x="56" y="16"/>
                </a:cxn>
              </a:cxnLst>
              <a:rect l="0" t="0" r="r" b="b"/>
              <a:pathLst>
                <a:path w="56" h="48">
                  <a:moveTo>
                    <a:pt x="56" y="16"/>
                  </a:moveTo>
                  <a:lnTo>
                    <a:pt x="48" y="0"/>
                  </a:lnTo>
                  <a:lnTo>
                    <a:pt x="0" y="32"/>
                  </a:lnTo>
                  <a:lnTo>
                    <a:pt x="8" y="48"/>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5" name="Freeform 47"/>
            <p:cNvSpPr>
              <a:spLocks/>
            </p:cNvSpPr>
            <p:nvPr/>
          </p:nvSpPr>
          <p:spPr bwMode="auto">
            <a:xfrm>
              <a:off x="1079" y="2057"/>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6" name="Freeform 48"/>
            <p:cNvSpPr>
              <a:spLocks/>
            </p:cNvSpPr>
            <p:nvPr/>
          </p:nvSpPr>
          <p:spPr bwMode="auto">
            <a:xfrm>
              <a:off x="1015" y="2113"/>
              <a:ext cx="32" cy="32"/>
            </a:xfrm>
            <a:custGeom>
              <a:avLst/>
              <a:gdLst/>
              <a:ahLst/>
              <a:cxnLst>
                <a:cxn ang="0">
                  <a:pos x="32" y="16"/>
                </a:cxn>
                <a:cxn ang="0">
                  <a:pos x="24" y="0"/>
                </a:cxn>
                <a:cxn ang="0">
                  <a:pos x="0" y="16"/>
                </a:cxn>
                <a:cxn ang="0">
                  <a:pos x="0" y="16"/>
                </a:cxn>
                <a:cxn ang="0">
                  <a:pos x="8" y="32"/>
                </a:cxn>
                <a:cxn ang="0">
                  <a:pos x="8" y="32"/>
                </a:cxn>
                <a:cxn ang="0">
                  <a:pos x="32" y="16"/>
                </a:cxn>
              </a:cxnLst>
              <a:rect l="0" t="0" r="r" b="b"/>
              <a:pathLst>
                <a:path w="32" h="32">
                  <a:moveTo>
                    <a:pt x="32" y="16"/>
                  </a:moveTo>
                  <a:lnTo>
                    <a:pt x="24" y="0"/>
                  </a:lnTo>
                  <a:lnTo>
                    <a:pt x="0" y="16"/>
                  </a:lnTo>
                  <a:lnTo>
                    <a:pt x="0" y="16"/>
                  </a:lnTo>
                  <a:lnTo>
                    <a:pt x="8" y="32"/>
                  </a:lnTo>
                  <a:lnTo>
                    <a:pt x="8" y="32"/>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7" name="Freeform 49"/>
            <p:cNvSpPr>
              <a:spLocks/>
            </p:cNvSpPr>
            <p:nvPr/>
          </p:nvSpPr>
          <p:spPr bwMode="auto">
            <a:xfrm>
              <a:off x="983" y="2129"/>
              <a:ext cx="40" cy="40"/>
            </a:xfrm>
            <a:custGeom>
              <a:avLst/>
              <a:gdLst/>
              <a:ahLst/>
              <a:cxnLst>
                <a:cxn ang="0">
                  <a:pos x="40" y="16"/>
                </a:cxn>
                <a:cxn ang="0">
                  <a:pos x="32" y="0"/>
                </a:cxn>
                <a:cxn ang="0">
                  <a:pos x="0" y="24"/>
                </a:cxn>
                <a:cxn ang="0">
                  <a:pos x="8" y="40"/>
                </a:cxn>
                <a:cxn ang="0">
                  <a:pos x="40" y="16"/>
                </a:cxn>
              </a:cxnLst>
              <a:rect l="0" t="0" r="r" b="b"/>
              <a:pathLst>
                <a:path w="40" h="40">
                  <a:moveTo>
                    <a:pt x="40" y="16"/>
                  </a:moveTo>
                  <a:lnTo>
                    <a:pt x="32" y="0"/>
                  </a:lnTo>
                  <a:lnTo>
                    <a:pt x="0" y="24"/>
                  </a:lnTo>
                  <a:lnTo>
                    <a:pt x="8" y="40"/>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8" name="Freeform 50"/>
            <p:cNvSpPr>
              <a:spLocks/>
            </p:cNvSpPr>
            <p:nvPr/>
          </p:nvSpPr>
          <p:spPr bwMode="auto">
            <a:xfrm>
              <a:off x="895" y="2177"/>
              <a:ext cx="56" cy="57"/>
            </a:xfrm>
            <a:custGeom>
              <a:avLst/>
              <a:gdLst/>
              <a:ahLst/>
              <a:cxnLst>
                <a:cxn ang="0">
                  <a:pos x="56" y="16"/>
                </a:cxn>
                <a:cxn ang="0">
                  <a:pos x="48" y="0"/>
                </a:cxn>
                <a:cxn ang="0">
                  <a:pos x="0" y="40"/>
                </a:cxn>
                <a:cxn ang="0">
                  <a:pos x="8" y="57"/>
                </a:cxn>
                <a:cxn ang="0">
                  <a:pos x="56" y="16"/>
                </a:cxn>
              </a:cxnLst>
              <a:rect l="0" t="0" r="r" b="b"/>
              <a:pathLst>
                <a:path w="56" h="57">
                  <a:moveTo>
                    <a:pt x="56" y="16"/>
                  </a:moveTo>
                  <a:lnTo>
                    <a:pt x="48" y="0"/>
                  </a:lnTo>
                  <a:lnTo>
                    <a:pt x="0" y="40"/>
                  </a:lnTo>
                  <a:lnTo>
                    <a:pt x="8" y="57"/>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79" name="Freeform 51"/>
            <p:cNvSpPr>
              <a:spLocks/>
            </p:cNvSpPr>
            <p:nvPr/>
          </p:nvSpPr>
          <p:spPr bwMode="auto">
            <a:xfrm>
              <a:off x="807" y="2250"/>
              <a:ext cx="56" cy="48"/>
            </a:xfrm>
            <a:custGeom>
              <a:avLst/>
              <a:gdLst/>
              <a:ahLst/>
              <a:cxnLst>
                <a:cxn ang="0">
                  <a:pos x="56" y="16"/>
                </a:cxn>
                <a:cxn ang="0">
                  <a:pos x="48" y="0"/>
                </a:cxn>
                <a:cxn ang="0">
                  <a:pos x="0" y="32"/>
                </a:cxn>
                <a:cxn ang="0">
                  <a:pos x="8" y="48"/>
                </a:cxn>
                <a:cxn ang="0">
                  <a:pos x="56" y="16"/>
                </a:cxn>
              </a:cxnLst>
              <a:rect l="0" t="0" r="r" b="b"/>
              <a:pathLst>
                <a:path w="56" h="48">
                  <a:moveTo>
                    <a:pt x="56" y="16"/>
                  </a:moveTo>
                  <a:lnTo>
                    <a:pt x="48" y="0"/>
                  </a:lnTo>
                  <a:lnTo>
                    <a:pt x="0" y="32"/>
                  </a:lnTo>
                  <a:lnTo>
                    <a:pt x="8" y="48"/>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80" name="Freeform 52"/>
            <p:cNvSpPr>
              <a:spLocks/>
            </p:cNvSpPr>
            <p:nvPr/>
          </p:nvSpPr>
          <p:spPr bwMode="auto">
            <a:xfrm>
              <a:off x="743" y="2314"/>
              <a:ext cx="32" cy="32"/>
            </a:xfrm>
            <a:custGeom>
              <a:avLst/>
              <a:gdLst/>
              <a:ahLst/>
              <a:cxnLst>
                <a:cxn ang="0">
                  <a:pos x="32" y="16"/>
                </a:cxn>
                <a:cxn ang="0">
                  <a:pos x="24" y="0"/>
                </a:cxn>
                <a:cxn ang="0">
                  <a:pos x="0" y="16"/>
                </a:cxn>
                <a:cxn ang="0">
                  <a:pos x="8" y="32"/>
                </a:cxn>
                <a:cxn ang="0">
                  <a:pos x="32" y="16"/>
                </a:cxn>
              </a:cxnLst>
              <a:rect l="0" t="0" r="r" b="b"/>
              <a:pathLst>
                <a:path w="32" h="32">
                  <a:moveTo>
                    <a:pt x="32" y="16"/>
                  </a:moveTo>
                  <a:lnTo>
                    <a:pt x="24" y="0"/>
                  </a:lnTo>
                  <a:lnTo>
                    <a:pt x="0" y="16"/>
                  </a:lnTo>
                  <a:lnTo>
                    <a:pt x="8" y="32"/>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181" name="Freeform 53"/>
            <p:cNvSpPr>
              <a:spLocks/>
            </p:cNvSpPr>
            <p:nvPr/>
          </p:nvSpPr>
          <p:spPr bwMode="auto">
            <a:xfrm>
              <a:off x="727" y="2314"/>
              <a:ext cx="40" cy="32"/>
            </a:xfrm>
            <a:custGeom>
              <a:avLst/>
              <a:gdLst/>
              <a:ahLst/>
              <a:cxnLst>
                <a:cxn ang="0">
                  <a:pos x="32" y="32"/>
                </a:cxn>
                <a:cxn ang="0">
                  <a:pos x="40" y="16"/>
                </a:cxn>
                <a:cxn ang="0">
                  <a:pos x="8" y="0"/>
                </a:cxn>
                <a:cxn ang="0">
                  <a:pos x="0" y="16"/>
                </a:cxn>
                <a:cxn ang="0">
                  <a:pos x="32" y="32"/>
                </a:cxn>
              </a:cxnLst>
              <a:rect l="0" t="0" r="r" b="b"/>
              <a:pathLst>
                <a:path w="40" h="32">
                  <a:moveTo>
                    <a:pt x="32" y="32"/>
                  </a:moveTo>
                  <a:lnTo>
                    <a:pt x="40" y="16"/>
                  </a:lnTo>
                  <a:lnTo>
                    <a:pt x="8" y="0"/>
                  </a:lnTo>
                  <a:lnTo>
                    <a:pt x="0" y="16"/>
                  </a:lnTo>
                  <a:lnTo>
                    <a:pt x="32"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2" name="Freeform 54"/>
            <p:cNvSpPr>
              <a:spLocks/>
            </p:cNvSpPr>
            <p:nvPr/>
          </p:nvSpPr>
          <p:spPr bwMode="auto">
            <a:xfrm>
              <a:off x="631" y="2330"/>
              <a:ext cx="128" cy="640"/>
            </a:xfrm>
            <a:custGeom>
              <a:avLst/>
              <a:gdLst/>
              <a:ahLst/>
              <a:cxnLst>
                <a:cxn ang="0">
                  <a:pos x="128" y="16"/>
                </a:cxn>
                <a:cxn ang="0">
                  <a:pos x="80" y="128"/>
                </a:cxn>
                <a:cxn ang="0">
                  <a:pos x="80" y="128"/>
                </a:cxn>
                <a:cxn ang="0">
                  <a:pos x="80" y="128"/>
                </a:cxn>
                <a:cxn ang="0">
                  <a:pos x="40" y="232"/>
                </a:cxn>
                <a:cxn ang="0">
                  <a:pos x="40" y="224"/>
                </a:cxn>
                <a:cxn ang="0">
                  <a:pos x="40" y="224"/>
                </a:cxn>
                <a:cxn ang="0">
                  <a:pos x="32" y="336"/>
                </a:cxn>
                <a:cxn ang="0">
                  <a:pos x="32" y="336"/>
                </a:cxn>
                <a:cxn ang="0">
                  <a:pos x="32" y="336"/>
                </a:cxn>
                <a:cxn ang="0">
                  <a:pos x="32" y="440"/>
                </a:cxn>
                <a:cxn ang="0">
                  <a:pos x="32" y="440"/>
                </a:cxn>
                <a:cxn ang="0">
                  <a:pos x="32" y="440"/>
                </a:cxn>
                <a:cxn ang="0">
                  <a:pos x="48" y="536"/>
                </a:cxn>
                <a:cxn ang="0">
                  <a:pos x="48" y="528"/>
                </a:cxn>
                <a:cxn ang="0">
                  <a:pos x="48" y="528"/>
                </a:cxn>
                <a:cxn ang="0">
                  <a:pos x="88" y="624"/>
                </a:cxn>
                <a:cxn ang="0">
                  <a:pos x="88" y="624"/>
                </a:cxn>
                <a:cxn ang="0">
                  <a:pos x="56" y="640"/>
                </a:cxn>
                <a:cxn ang="0">
                  <a:pos x="56" y="640"/>
                </a:cxn>
                <a:cxn ang="0">
                  <a:pos x="16" y="544"/>
                </a:cxn>
                <a:cxn ang="0">
                  <a:pos x="16" y="544"/>
                </a:cxn>
                <a:cxn ang="0">
                  <a:pos x="16" y="544"/>
                </a:cxn>
                <a:cxn ang="0">
                  <a:pos x="0" y="448"/>
                </a:cxn>
                <a:cxn ang="0">
                  <a:pos x="0" y="448"/>
                </a:cxn>
                <a:cxn ang="0">
                  <a:pos x="0" y="440"/>
                </a:cxn>
                <a:cxn ang="0">
                  <a:pos x="0" y="336"/>
                </a:cxn>
                <a:cxn ang="0">
                  <a:pos x="0" y="336"/>
                </a:cxn>
                <a:cxn ang="0">
                  <a:pos x="0" y="336"/>
                </a:cxn>
                <a:cxn ang="0">
                  <a:pos x="8" y="224"/>
                </a:cxn>
                <a:cxn ang="0">
                  <a:pos x="8" y="224"/>
                </a:cxn>
                <a:cxn ang="0">
                  <a:pos x="8" y="224"/>
                </a:cxn>
                <a:cxn ang="0">
                  <a:pos x="48" y="120"/>
                </a:cxn>
                <a:cxn ang="0">
                  <a:pos x="48" y="120"/>
                </a:cxn>
                <a:cxn ang="0">
                  <a:pos x="48" y="112"/>
                </a:cxn>
                <a:cxn ang="0">
                  <a:pos x="96" y="0"/>
                </a:cxn>
                <a:cxn ang="0">
                  <a:pos x="128" y="16"/>
                </a:cxn>
              </a:cxnLst>
              <a:rect l="0" t="0" r="r" b="b"/>
              <a:pathLst>
                <a:path w="128" h="640">
                  <a:moveTo>
                    <a:pt x="128" y="16"/>
                  </a:moveTo>
                  <a:lnTo>
                    <a:pt x="80" y="128"/>
                  </a:lnTo>
                  <a:lnTo>
                    <a:pt x="80" y="128"/>
                  </a:lnTo>
                  <a:lnTo>
                    <a:pt x="80" y="128"/>
                  </a:lnTo>
                  <a:lnTo>
                    <a:pt x="40" y="232"/>
                  </a:lnTo>
                  <a:lnTo>
                    <a:pt x="40" y="224"/>
                  </a:lnTo>
                  <a:lnTo>
                    <a:pt x="40" y="224"/>
                  </a:lnTo>
                  <a:lnTo>
                    <a:pt x="32" y="336"/>
                  </a:lnTo>
                  <a:lnTo>
                    <a:pt x="32" y="336"/>
                  </a:lnTo>
                  <a:lnTo>
                    <a:pt x="32" y="336"/>
                  </a:lnTo>
                  <a:lnTo>
                    <a:pt x="32" y="440"/>
                  </a:lnTo>
                  <a:lnTo>
                    <a:pt x="32" y="440"/>
                  </a:lnTo>
                  <a:lnTo>
                    <a:pt x="32" y="440"/>
                  </a:lnTo>
                  <a:lnTo>
                    <a:pt x="48" y="536"/>
                  </a:lnTo>
                  <a:lnTo>
                    <a:pt x="48" y="528"/>
                  </a:lnTo>
                  <a:lnTo>
                    <a:pt x="48" y="528"/>
                  </a:lnTo>
                  <a:lnTo>
                    <a:pt x="88" y="624"/>
                  </a:lnTo>
                  <a:lnTo>
                    <a:pt x="88" y="624"/>
                  </a:lnTo>
                  <a:lnTo>
                    <a:pt x="56" y="640"/>
                  </a:lnTo>
                  <a:lnTo>
                    <a:pt x="56" y="640"/>
                  </a:lnTo>
                  <a:lnTo>
                    <a:pt x="16" y="544"/>
                  </a:lnTo>
                  <a:lnTo>
                    <a:pt x="16" y="544"/>
                  </a:lnTo>
                  <a:lnTo>
                    <a:pt x="16" y="544"/>
                  </a:lnTo>
                  <a:lnTo>
                    <a:pt x="0" y="448"/>
                  </a:lnTo>
                  <a:lnTo>
                    <a:pt x="0" y="448"/>
                  </a:lnTo>
                  <a:lnTo>
                    <a:pt x="0" y="440"/>
                  </a:lnTo>
                  <a:lnTo>
                    <a:pt x="0" y="336"/>
                  </a:lnTo>
                  <a:lnTo>
                    <a:pt x="0" y="336"/>
                  </a:lnTo>
                  <a:lnTo>
                    <a:pt x="0" y="336"/>
                  </a:lnTo>
                  <a:lnTo>
                    <a:pt x="8" y="224"/>
                  </a:lnTo>
                  <a:lnTo>
                    <a:pt x="8" y="224"/>
                  </a:lnTo>
                  <a:lnTo>
                    <a:pt x="8" y="224"/>
                  </a:lnTo>
                  <a:lnTo>
                    <a:pt x="48" y="120"/>
                  </a:lnTo>
                  <a:lnTo>
                    <a:pt x="48" y="120"/>
                  </a:lnTo>
                  <a:lnTo>
                    <a:pt x="48" y="112"/>
                  </a:lnTo>
                  <a:lnTo>
                    <a:pt x="96" y="0"/>
                  </a:lnTo>
                  <a:lnTo>
                    <a:pt x="128"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3" name="Freeform 55"/>
            <p:cNvSpPr>
              <a:spLocks/>
            </p:cNvSpPr>
            <p:nvPr/>
          </p:nvSpPr>
          <p:spPr bwMode="auto">
            <a:xfrm>
              <a:off x="687" y="2954"/>
              <a:ext cx="80" cy="112"/>
            </a:xfrm>
            <a:custGeom>
              <a:avLst/>
              <a:gdLst/>
              <a:ahLst/>
              <a:cxnLst>
                <a:cxn ang="0">
                  <a:pos x="32" y="0"/>
                </a:cxn>
                <a:cxn ang="0">
                  <a:pos x="80" y="96"/>
                </a:cxn>
                <a:cxn ang="0">
                  <a:pos x="80" y="96"/>
                </a:cxn>
                <a:cxn ang="0">
                  <a:pos x="56" y="112"/>
                </a:cxn>
                <a:cxn ang="0">
                  <a:pos x="48" y="112"/>
                </a:cxn>
                <a:cxn ang="0">
                  <a:pos x="0" y="16"/>
                </a:cxn>
                <a:cxn ang="0">
                  <a:pos x="32" y="0"/>
                </a:cxn>
              </a:cxnLst>
              <a:rect l="0" t="0" r="r" b="b"/>
              <a:pathLst>
                <a:path w="80" h="112">
                  <a:moveTo>
                    <a:pt x="32" y="0"/>
                  </a:moveTo>
                  <a:lnTo>
                    <a:pt x="80" y="96"/>
                  </a:lnTo>
                  <a:lnTo>
                    <a:pt x="80" y="96"/>
                  </a:lnTo>
                  <a:lnTo>
                    <a:pt x="56" y="112"/>
                  </a:lnTo>
                  <a:lnTo>
                    <a:pt x="48" y="112"/>
                  </a:lnTo>
                  <a:lnTo>
                    <a:pt x="0" y="16"/>
                  </a:lnTo>
                  <a:lnTo>
                    <a:pt x="32"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4" name="Freeform 56"/>
            <p:cNvSpPr>
              <a:spLocks/>
            </p:cNvSpPr>
            <p:nvPr/>
          </p:nvSpPr>
          <p:spPr bwMode="auto">
            <a:xfrm>
              <a:off x="807" y="3138"/>
              <a:ext cx="32" cy="24"/>
            </a:xfrm>
            <a:custGeom>
              <a:avLst/>
              <a:gdLst/>
              <a:ahLst/>
              <a:cxnLst>
                <a:cxn ang="0">
                  <a:pos x="24" y="0"/>
                </a:cxn>
                <a:cxn ang="0">
                  <a:pos x="32" y="8"/>
                </a:cxn>
                <a:cxn ang="0">
                  <a:pos x="8" y="24"/>
                </a:cxn>
                <a:cxn ang="0">
                  <a:pos x="0" y="16"/>
                </a:cxn>
                <a:cxn ang="0">
                  <a:pos x="24" y="0"/>
                </a:cxn>
              </a:cxnLst>
              <a:rect l="0" t="0" r="r" b="b"/>
              <a:pathLst>
                <a:path w="32" h="24">
                  <a:moveTo>
                    <a:pt x="24" y="0"/>
                  </a:moveTo>
                  <a:lnTo>
                    <a:pt x="32" y="8"/>
                  </a:lnTo>
                  <a:lnTo>
                    <a:pt x="8" y="24"/>
                  </a:lnTo>
                  <a:lnTo>
                    <a:pt x="0" y="16"/>
                  </a:lnTo>
                  <a:lnTo>
                    <a:pt x="24"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5" name="Freeform 57"/>
            <p:cNvSpPr>
              <a:spLocks/>
            </p:cNvSpPr>
            <p:nvPr/>
          </p:nvSpPr>
          <p:spPr bwMode="auto">
            <a:xfrm>
              <a:off x="743" y="3050"/>
              <a:ext cx="88" cy="104"/>
            </a:xfrm>
            <a:custGeom>
              <a:avLst/>
              <a:gdLst/>
              <a:ahLst/>
              <a:cxnLst>
                <a:cxn ang="0">
                  <a:pos x="24" y="0"/>
                </a:cxn>
                <a:cxn ang="0">
                  <a:pos x="0" y="16"/>
                </a:cxn>
                <a:cxn ang="0">
                  <a:pos x="64" y="104"/>
                </a:cxn>
                <a:cxn ang="0">
                  <a:pos x="88" y="88"/>
                </a:cxn>
                <a:cxn ang="0">
                  <a:pos x="24" y="0"/>
                </a:cxn>
              </a:cxnLst>
              <a:rect l="0" t="0" r="r" b="b"/>
              <a:pathLst>
                <a:path w="88" h="104">
                  <a:moveTo>
                    <a:pt x="24" y="0"/>
                  </a:moveTo>
                  <a:lnTo>
                    <a:pt x="0" y="16"/>
                  </a:lnTo>
                  <a:lnTo>
                    <a:pt x="64" y="104"/>
                  </a:lnTo>
                  <a:lnTo>
                    <a:pt x="88" y="88"/>
                  </a:lnTo>
                  <a:lnTo>
                    <a:pt x="24"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6" name="Freeform 58"/>
            <p:cNvSpPr>
              <a:spLocks/>
            </p:cNvSpPr>
            <p:nvPr/>
          </p:nvSpPr>
          <p:spPr bwMode="auto">
            <a:xfrm>
              <a:off x="791" y="3122"/>
              <a:ext cx="32" cy="40"/>
            </a:xfrm>
            <a:custGeom>
              <a:avLst/>
              <a:gdLst/>
              <a:ahLst/>
              <a:cxnLst>
                <a:cxn ang="0">
                  <a:pos x="32" y="8"/>
                </a:cxn>
                <a:cxn ang="0">
                  <a:pos x="16" y="0"/>
                </a:cxn>
                <a:cxn ang="0">
                  <a:pos x="0" y="32"/>
                </a:cxn>
                <a:cxn ang="0">
                  <a:pos x="16" y="40"/>
                </a:cxn>
                <a:cxn ang="0">
                  <a:pos x="32" y="8"/>
                </a:cxn>
              </a:cxnLst>
              <a:rect l="0" t="0" r="r" b="b"/>
              <a:pathLst>
                <a:path w="32" h="40">
                  <a:moveTo>
                    <a:pt x="32" y="8"/>
                  </a:moveTo>
                  <a:lnTo>
                    <a:pt x="16" y="0"/>
                  </a:lnTo>
                  <a:lnTo>
                    <a:pt x="0" y="32"/>
                  </a:lnTo>
                  <a:lnTo>
                    <a:pt x="16" y="40"/>
                  </a:lnTo>
                  <a:lnTo>
                    <a:pt x="32"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7" name="Freeform 59"/>
            <p:cNvSpPr>
              <a:spLocks/>
            </p:cNvSpPr>
            <p:nvPr/>
          </p:nvSpPr>
          <p:spPr bwMode="auto">
            <a:xfrm>
              <a:off x="807" y="3130"/>
              <a:ext cx="1064" cy="192"/>
            </a:xfrm>
            <a:custGeom>
              <a:avLst/>
              <a:gdLst/>
              <a:ahLst/>
              <a:cxnLst>
                <a:cxn ang="0">
                  <a:pos x="16" y="0"/>
                </a:cxn>
                <a:cxn ang="0">
                  <a:pos x="192" y="80"/>
                </a:cxn>
                <a:cxn ang="0">
                  <a:pos x="192" y="80"/>
                </a:cxn>
                <a:cxn ang="0">
                  <a:pos x="192" y="80"/>
                </a:cxn>
                <a:cxn ang="0">
                  <a:pos x="360" y="136"/>
                </a:cxn>
                <a:cxn ang="0">
                  <a:pos x="360" y="136"/>
                </a:cxn>
                <a:cxn ang="0">
                  <a:pos x="360" y="136"/>
                </a:cxn>
                <a:cxn ang="0">
                  <a:pos x="536" y="160"/>
                </a:cxn>
                <a:cxn ang="0">
                  <a:pos x="528" y="160"/>
                </a:cxn>
                <a:cxn ang="0">
                  <a:pos x="528" y="160"/>
                </a:cxn>
                <a:cxn ang="0">
                  <a:pos x="704" y="160"/>
                </a:cxn>
                <a:cxn ang="0">
                  <a:pos x="704" y="160"/>
                </a:cxn>
                <a:cxn ang="0">
                  <a:pos x="704" y="160"/>
                </a:cxn>
                <a:cxn ang="0">
                  <a:pos x="872" y="128"/>
                </a:cxn>
                <a:cxn ang="0">
                  <a:pos x="872" y="128"/>
                </a:cxn>
                <a:cxn ang="0">
                  <a:pos x="872" y="128"/>
                </a:cxn>
                <a:cxn ang="0">
                  <a:pos x="1056" y="72"/>
                </a:cxn>
                <a:cxn ang="0">
                  <a:pos x="1048" y="72"/>
                </a:cxn>
                <a:cxn ang="0">
                  <a:pos x="1064" y="104"/>
                </a:cxn>
                <a:cxn ang="0">
                  <a:pos x="1064" y="104"/>
                </a:cxn>
                <a:cxn ang="0">
                  <a:pos x="880" y="160"/>
                </a:cxn>
                <a:cxn ang="0">
                  <a:pos x="880" y="160"/>
                </a:cxn>
                <a:cxn ang="0">
                  <a:pos x="880" y="160"/>
                </a:cxn>
                <a:cxn ang="0">
                  <a:pos x="712" y="192"/>
                </a:cxn>
                <a:cxn ang="0">
                  <a:pos x="712" y="192"/>
                </a:cxn>
                <a:cxn ang="0">
                  <a:pos x="704" y="192"/>
                </a:cxn>
                <a:cxn ang="0">
                  <a:pos x="528" y="192"/>
                </a:cxn>
                <a:cxn ang="0">
                  <a:pos x="528" y="192"/>
                </a:cxn>
                <a:cxn ang="0">
                  <a:pos x="528" y="192"/>
                </a:cxn>
                <a:cxn ang="0">
                  <a:pos x="352" y="168"/>
                </a:cxn>
                <a:cxn ang="0">
                  <a:pos x="352" y="168"/>
                </a:cxn>
                <a:cxn ang="0">
                  <a:pos x="352" y="168"/>
                </a:cxn>
                <a:cxn ang="0">
                  <a:pos x="184" y="112"/>
                </a:cxn>
                <a:cxn ang="0">
                  <a:pos x="184" y="112"/>
                </a:cxn>
                <a:cxn ang="0">
                  <a:pos x="176" y="112"/>
                </a:cxn>
                <a:cxn ang="0">
                  <a:pos x="0" y="32"/>
                </a:cxn>
                <a:cxn ang="0">
                  <a:pos x="16" y="0"/>
                </a:cxn>
              </a:cxnLst>
              <a:rect l="0" t="0" r="r" b="b"/>
              <a:pathLst>
                <a:path w="1064" h="192">
                  <a:moveTo>
                    <a:pt x="16" y="0"/>
                  </a:moveTo>
                  <a:lnTo>
                    <a:pt x="192" y="80"/>
                  </a:lnTo>
                  <a:lnTo>
                    <a:pt x="192" y="80"/>
                  </a:lnTo>
                  <a:lnTo>
                    <a:pt x="192" y="80"/>
                  </a:lnTo>
                  <a:lnTo>
                    <a:pt x="360" y="136"/>
                  </a:lnTo>
                  <a:lnTo>
                    <a:pt x="360" y="136"/>
                  </a:lnTo>
                  <a:lnTo>
                    <a:pt x="360" y="136"/>
                  </a:lnTo>
                  <a:lnTo>
                    <a:pt x="536" y="160"/>
                  </a:lnTo>
                  <a:lnTo>
                    <a:pt x="528" y="160"/>
                  </a:lnTo>
                  <a:lnTo>
                    <a:pt x="528" y="160"/>
                  </a:lnTo>
                  <a:lnTo>
                    <a:pt x="704" y="160"/>
                  </a:lnTo>
                  <a:lnTo>
                    <a:pt x="704" y="160"/>
                  </a:lnTo>
                  <a:lnTo>
                    <a:pt x="704" y="160"/>
                  </a:lnTo>
                  <a:lnTo>
                    <a:pt x="872" y="128"/>
                  </a:lnTo>
                  <a:lnTo>
                    <a:pt x="872" y="128"/>
                  </a:lnTo>
                  <a:lnTo>
                    <a:pt x="872" y="128"/>
                  </a:lnTo>
                  <a:lnTo>
                    <a:pt x="1056" y="72"/>
                  </a:lnTo>
                  <a:lnTo>
                    <a:pt x="1048" y="72"/>
                  </a:lnTo>
                  <a:lnTo>
                    <a:pt x="1064" y="104"/>
                  </a:lnTo>
                  <a:lnTo>
                    <a:pt x="1064" y="104"/>
                  </a:lnTo>
                  <a:lnTo>
                    <a:pt x="880" y="160"/>
                  </a:lnTo>
                  <a:lnTo>
                    <a:pt x="880" y="160"/>
                  </a:lnTo>
                  <a:lnTo>
                    <a:pt x="880" y="160"/>
                  </a:lnTo>
                  <a:lnTo>
                    <a:pt x="712" y="192"/>
                  </a:lnTo>
                  <a:lnTo>
                    <a:pt x="712" y="192"/>
                  </a:lnTo>
                  <a:lnTo>
                    <a:pt x="704" y="192"/>
                  </a:lnTo>
                  <a:lnTo>
                    <a:pt x="528" y="192"/>
                  </a:lnTo>
                  <a:lnTo>
                    <a:pt x="528" y="192"/>
                  </a:lnTo>
                  <a:lnTo>
                    <a:pt x="528" y="192"/>
                  </a:lnTo>
                  <a:lnTo>
                    <a:pt x="352" y="168"/>
                  </a:lnTo>
                  <a:lnTo>
                    <a:pt x="352" y="168"/>
                  </a:lnTo>
                  <a:lnTo>
                    <a:pt x="352" y="168"/>
                  </a:lnTo>
                  <a:lnTo>
                    <a:pt x="184" y="112"/>
                  </a:lnTo>
                  <a:lnTo>
                    <a:pt x="184" y="112"/>
                  </a:lnTo>
                  <a:lnTo>
                    <a:pt x="176" y="112"/>
                  </a:lnTo>
                  <a:lnTo>
                    <a:pt x="0" y="32"/>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8" name="Freeform 60"/>
            <p:cNvSpPr>
              <a:spLocks/>
            </p:cNvSpPr>
            <p:nvPr/>
          </p:nvSpPr>
          <p:spPr bwMode="auto">
            <a:xfrm>
              <a:off x="1855" y="3106"/>
              <a:ext cx="192" cy="128"/>
            </a:xfrm>
            <a:custGeom>
              <a:avLst/>
              <a:gdLst/>
              <a:ahLst/>
              <a:cxnLst>
                <a:cxn ang="0">
                  <a:pos x="0" y="96"/>
                </a:cxn>
                <a:cxn ang="0">
                  <a:pos x="176" y="0"/>
                </a:cxn>
                <a:cxn ang="0">
                  <a:pos x="176" y="8"/>
                </a:cxn>
                <a:cxn ang="0">
                  <a:pos x="192" y="32"/>
                </a:cxn>
                <a:cxn ang="0">
                  <a:pos x="192" y="32"/>
                </a:cxn>
                <a:cxn ang="0">
                  <a:pos x="16" y="128"/>
                </a:cxn>
                <a:cxn ang="0">
                  <a:pos x="0" y="96"/>
                </a:cxn>
              </a:cxnLst>
              <a:rect l="0" t="0" r="r" b="b"/>
              <a:pathLst>
                <a:path w="192" h="128">
                  <a:moveTo>
                    <a:pt x="0" y="96"/>
                  </a:moveTo>
                  <a:lnTo>
                    <a:pt x="176" y="0"/>
                  </a:lnTo>
                  <a:lnTo>
                    <a:pt x="176" y="8"/>
                  </a:lnTo>
                  <a:lnTo>
                    <a:pt x="192" y="32"/>
                  </a:lnTo>
                  <a:lnTo>
                    <a:pt x="192" y="32"/>
                  </a:lnTo>
                  <a:lnTo>
                    <a:pt x="16" y="128"/>
                  </a:lnTo>
                  <a:lnTo>
                    <a:pt x="0" y="9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89" name="Freeform 61"/>
            <p:cNvSpPr>
              <a:spLocks/>
            </p:cNvSpPr>
            <p:nvPr/>
          </p:nvSpPr>
          <p:spPr bwMode="auto">
            <a:xfrm>
              <a:off x="2223" y="2978"/>
              <a:ext cx="24" cy="32"/>
            </a:xfrm>
            <a:custGeom>
              <a:avLst/>
              <a:gdLst/>
              <a:ahLst/>
              <a:cxnLst>
                <a:cxn ang="0">
                  <a:pos x="0" y="8"/>
                </a:cxn>
                <a:cxn ang="0">
                  <a:pos x="8" y="0"/>
                </a:cxn>
                <a:cxn ang="0">
                  <a:pos x="24" y="24"/>
                </a:cxn>
                <a:cxn ang="0">
                  <a:pos x="16" y="32"/>
                </a:cxn>
                <a:cxn ang="0">
                  <a:pos x="0" y="8"/>
                </a:cxn>
              </a:cxnLst>
              <a:rect l="0" t="0" r="r" b="b"/>
              <a:pathLst>
                <a:path w="24" h="32">
                  <a:moveTo>
                    <a:pt x="0" y="8"/>
                  </a:moveTo>
                  <a:lnTo>
                    <a:pt x="8" y="0"/>
                  </a:lnTo>
                  <a:lnTo>
                    <a:pt x="24" y="24"/>
                  </a:lnTo>
                  <a:lnTo>
                    <a:pt x="16" y="32"/>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0" name="Freeform 62"/>
            <p:cNvSpPr>
              <a:spLocks/>
            </p:cNvSpPr>
            <p:nvPr/>
          </p:nvSpPr>
          <p:spPr bwMode="auto">
            <a:xfrm>
              <a:off x="2031" y="2986"/>
              <a:ext cx="208" cy="152"/>
            </a:xfrm>
            <a:custGeom>
              <a:avLst/>
              <a:gdLst/>
              <a:ahLst/>
              <a:cxnLst>
                <a:cxn ang="0">
                  <a:pos x="0" y="128"/>
                </a:cxn>
                <a:cxn ang="0">
                  <a:pos x="16" y="152"/>
                </a:cxn>
                <a:cxn ang="0">
                  <a:pos x="208" y="24"/>
                </a:cxn>
                <a:cxn ang="0">
                  <a:pos x="192" y="0"/>
                </a:cxn>
                <a:cxn ang="0">
                  <a:pos x="0" y="128"/>
                </a:cxn>
              </a:cxnLst>
              <a:rect l="0" t="0" r="r" b="b"/>
              <a:pathLst>
                <a:path w="208" h="152">
                  <a:moveTo>
                    <a:pt x="0" y="128"/>
                  </a:moveTo>
                  <a:lnTo>
                    <a:pt x="16" y="152"/>
                  </a:lnTo>
                  <a:lnTo>
                    <a:pt x="208" y="24"/>
                  </a:lnTo>
                  <a:lnTo>
                    <a:pt x="192" y="0"/>
                  </a:lnTo>
                  <a:lnTo>
                    <a:pt x="0" y="12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1" name="Freeform 63"/>
            <p:cNvSpPr>
              <a:spLocks/>
            </p:cNvSpPr>
            <p:nvPr/>
          </p:nvSpPr>
          <p:spPr bwMode="auto">
            <a:xfrm>
              <a:off x="2223" y="2994"/>
              <a:ext cx="32" cy="40"/>
            </a:xfrm>
            <a:custGeom>
              <a:avLst/>
              <a:gdLst/>
              <a:ahLst/>
              <a:cxnLst>
                <a:cxn ang="0">
                  <a:pos x="16" y="0"/>
                </a:cxn>
                <a:cxn ang="0">
                  <a:pos x="0" y="8"/>
                </a:cxn>
                <a:cxn ang="0">
                  <a:pos x="16" y="40"/>
                </a:cxn>
                <a:cxn ang="0">
                  <a:pos x="32" y="32"/>
                </a:cxn>
                <a:cxn ang="0">
                  <a:pos x="16" y="0"/>
                </a:cxn>
              </a:cxnLst>
              <a:rect l="0" t="0" r="r" b="b"/>
              <a:pathLst>
                <a:path w="32" h="40">
                  <a:moveTo>
                    <a:pt x="16" y="0"/>
                  </a:moveTo>
                  <a:lnTo>
                    <a:pt x="0" y="8"/>
                  </a:lnTo>
                  <a:lnTo>
                    <a:pt x="16" y="40"/>
                  </a:lnTo>
                  <a:lnTo>
                    <a:pt x="32" y="32"/>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2" name="Freeform 64"/>
            <p:cNvSpPr>
              <a:spLocks/>
            </p:cNvSpPr>
            <p:nvPr/>
          </p:nvSpPr>
          <p:spPr bwMode="auto">
            <a:xfrm>
              <a:off x="2255" y="3066"/>
              <a:ext cx="48" cy="72"/>
            </a:xfrm>
            <a:custGeom>
              <a:avLst/>
              <a:gdLst/>
              <a:ahLst/>
              <a:cxnLst>
                <a:cxn ang="0">
                  <a:pos x="16" y="0"/>
                </a:cxn>
                <a:cxn ang="0">
                  <a:pos x="0" y="8"/>
                </a:cxn>
                <a:cxn ang="0">
                  <a:pos x="32" y="72"/>
                </a:cxn>
                <a:cxn ang="0">
                  <a:pos x="48" y="64"/>
                </a:cxn>
                <a:cxn ang="0">
                  <a:pos x="16" y="0"/>
                </a:cxn>
              </a:cxnLst>
              <a:rect l="0" t="0" r="r" b="b"/>
              <a:pathLst>
                <a:path w="48" h="72">
                  <a:moveTo>
                    <a:pt x="16" y="0"/>
                  </a:moveTo>
                  <a:lnTo>
                    <a:pt x="0" y="8"/>
                  </a:lnTo>
                  <a:lnTo>
                    <a:pt x="32" y="72"/>
                  </a:lnTo>
                  <a:lnTo>
                    <a:pt x="48" y="64"/>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3" name="Freeform 65"/>
            <p:cNvSpPr>
              <a:spLocks/>
            </p:cNvSpPr>
            <p:nvPr/>
          </p:nvSpPr>
          <p:spPr bwMode="auto">
            <a:xfrm>
              <a:off x="2311" y="3170"/>
              <a:ext cx="16" cy="24"/>
            </a:xfrm>
            <a:custGeom>
              <a:avLst/>
              <a:gdLst/>
              <a:ahLst/>
              <a:cxnLst>
                <a:cxn ang="0">
                  <a:pos x="16" y="0"/>
                </a:cxn>
                <a:cxn ang="0">
                  <a:pos x="0" y="0"/>
                </a:cxn>
                <a:cxn ang="0">
                  <a:pos x="0" y="16"/>
                </a:cxn>
                <a:cxn ang="0">
                  <a:pos x="0" y="24"/>
                </a:cxn>
                <a:cxn ang="0">
                  <a:pos x="16" y="16"/>
                </a:cxn>
                <a:cxn ang="0">
                  <a:pos x="16" y="16"/>
                </a:cxn>
                <a:cxn ang="0">
                  <a:pos x="16" y="0"/>
                </a:cxn>
              </a:cxnLst>
              <a:rect l="0" t="0" r="r" b="b"/>
              <a:pathLst>
                <a:path w="16" h="24">
                  <a:moveTo>
                    <a:pt x="16" y="0"/>
                  </a:moveTo>
                  <a:lnTo>
                    <a:pt x="0" y="0"/>
                  </a:lnTo>
                  <a:lnTo>
                    <a:pt x="0" y="16"/>
                  </a:lnTo>
                  <a:lnTo>
                    <a:pt x="0" y="24"/>
                  </a:lnTo>
                  <a:lnTo>
                    <a:pt x="16" y="16"/>
                  </a:lnTo>
                  <a:lnTo>
                    <a:pt x="16" y="16"/>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4" name="Freeform 66"/>
            <p:cNvSpPr>
              <a:spLocks/>
            </p:cNvSpPr>
            <p:nvPr/>
          </p:nvSpPr>
          <p:spPr bwMode="auto">
            <a:xfrm>
              <a:off x="2311" y="3186"/>
              <a:ext cx="48" cy="48"/>
            </a:xfrm>
            <a:custGeom>
              <a:avLst/>
              <a:gdLst/>
              <a:ahLst/>
              <a:cxnLst>
                <a:cxn ang="0">
                  <a:pos x="16" y="0"/>
                </a:cxn>
                <a:cxn ang="0">
                  <a:pos x="0" y="8"/>
                </a:cxn>
                <a:cxn ang="0">
                  <a:pos x="32" y="48"/>
                </a:cxn>
                <a:cxn ang="0">
                  <a:pos x="48" y="40"/>
                </a:cxn>
                <a:cxn ang="0">
                  <a:pos x="16" y="0"/>
                </a:cxn>
              </a:cxnLst>
              <a:rect l="0" t="0" r="r" b="b"/>
              <a:pathLst>
                <a:path w="48" h="48">
                  <a:moveTo>
                    <a:pt x="16" y="0"/>
                  </a:moveTo>
                  <a:lnTo>
                    <a:pt x="0" y="8"/>
                  </a:lnTo>
                  <a:lnTo>
                    <a:pt x="32" y="48"/>
                  </a:lnTo>
                  <a:lnTo>
                    <a:pt x="48" y="40"/>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5" name="Freeform 67"/>
            <p:cNvSpPr>
              <a:spLocks/>
            </p:cNvSpPr>
            <p:nvPr/>
          </p:nvSpPr>
          <p:spPr bwMode="auto">
            <a:xfrm>
              <a:off x="2375" y="3258"/>
              <a:ext cx="56" cy="64"/>
            </a:xfrm>
            <a:custGeom>
              <a:avLst/>
              <a:gdLst/>
              <a:ahLst/>
              <a:cxnLst>
                <a:cxn ang="0">
                  <a:pos x="16" y="0"/>
                </a:cxn>
                <a:cxn ang="0">
                  <a:pos x="0" y="8"/>
                </a:cxn>
                <a:cxn ang="0">
                  <a:pos x="40" y="64"/>
                </a:cxn>
                <a:cxn ang="0">
                  <a:pos x="56" y="56"/>
                </a:cxn>
                <a:cxn ang="0">
                  <a:pos x="16" y="0"/>
                </a:cxn>
              </a:cxnLst>
              <a:rect l="0" t="0" r="r" b="b"/>
              <a:pathLst>
                <a:path w="56" h="64">
                  <a:moveTo>
                    <a:pt x="16" y="0"/>
                  </a:moveTo>
                  <a:lnTo>
                    <a:pt x="0" y="8"/>
                  </a:lnTo>
                  <a:lnTo>
                    <a:pt x="40" y="64"/>
                  </a:lnTo>
                  <a:lnTo>
                    <a:pt x="56" y="56"/>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6" name="Freeform 68"/>
            <p:cNvSpPr>
              <a:spLocks/>
            </p:cNvSpPr>
            <p:nvPr/>
          </p:nvSpPr>
          <p:spPr bwMode="auto">
            <a:xfrm>
              <a:off x="2455" y="3338"/>
              <a:ext cx="56" cy="56"/>
            </a:xfrm>
            <a:custGeom>
              <a:avLst/>
              <a:gdLst/>
              <a:ahLst/>
              <a:cxnLst>
                <a:cxn ang="0">
                  <a:pos x="8" y="0"/>
                </a:cxn>
                <a:cxn ang="0">
                  <a:pos x="0" y="16"/>
                </a:cxn>
                <a:cxn ang="0">
                  <a:pos x="48" y="56"/>
                </a:cxn>
                <a:cxn ang="0">
                  <a:pos x="56" y="40"/>
                </a:cxn>
                <a:cxn ang="0">
                  <a:pos x="8" y="0"/>
                </a:cxn>
              </a:cxnLst>
              <a:rect l="0" t="0" r="r" b="b"/>
              <a:pathLst>
                <a:path w="56" h="56">
                  <a:moveTo>
                    <a:pt x="8" y="0"/>
                  </a:moveTo>
                  <a:lnTo>
                    <a:pt x="0" y="16"/>
                  </a:lnTo>
                  <a:lnTo>
                    <a:pt x="48" y="56"/>
                  </a:lnTo>
                  <a:lnTo>
                    <a:pt x="56" y="40"/>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7" name="Freeform 69"/>
            <p:cNvSpPr>
              <a:spLocks/>
            </p:cNvSpPr>
            <p:nvPr/>
          </p:nvSpPr>
          <p:spPr bwMode="auto">
            <a:xfrm>
              <a:off x="2535" y="3410"/>
              <a:ext cx="64" cy="56"/>
            </a:xfrm>
            <a:custGeom>
              <a:avLst/>
              <a:gdLst/>
              <a:ahLst/>
              <a:cxnLst>
                <a:cxn ang="0">
                  <a:pos x="8" y="0"/>
                </a:cxn>
                <a:cxn ang="0">
                  <a:pos x="0" y="16"/>
                </a:cxn>
                <a:cxn ang="0">
                  <a:pos x="56" y="56"/>
                </a:cxn>
                <a:cxn ang="0">
                  <a:pos x="64" y="40"/>
                </a:cxn>
                <a:cxn ang="0">
                  <a:pos x="8" y="0"/>
                </a:cxn>
              </a:cxnLst>
              <a:rect l="0" t="0" r="r" b="b"/>
              <a:pathLst>
                <a:path w="64" h="56">
                  <a:moveTo>
                    <a:pt x="8" y="0"/>
                  </a:moveTo>
                  <a:lnTo>
                    <a:pt x="0" y="16"/>
                  </a:lnTo>
                  <a:lnTo>
                    <a:pt x="56" y="56"/>
                  </a:lnTo>
                  <a:lnTo>
                    <a:pt x="64" y="40"/>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8" name="Freeform 70"/>
            <p:cNvSpPr>
              <a:spLocks/>
            </p:cNvSpPr>
            <p:nvPr/>
          </p:nvSpPr>
          <p:spPr bwMode="auto">
            <a:xfrm>
              <a:off x="2631" y="3474"/>
              <a:ext cx="64" cy="48"/>
            </a:xfrm>
            <a:custGeom>
              <a:avLst/>
              <a:gdLst/>
              <a:ahLst/>
              <a:cxnLst>
                <a:cxn ang="0">
                  <a:pos x="8" y="0"/>
                </a:cxn>
                <a:cxn ang="0">
                  <a:pos x="0" y="16"/>
                </a:cxn>
                <a:cxn ang="0">
                  <a:pos x="56" y="48"/>
                </a:cxn>
                <a:cxn ang="0">
                  <a:pos x="64" y="32"/>
                </a:cxn>
                <a:cxn ang="0">
                  <a:pos x="8" y="0"/>
                </a:cxn>
              </a:cxnLst>
              <a:rect l="0" t="0" r="r" b="b"/>
              <a:pathLst>
                <a:path w="64" h="48">
                  <a:moveTo>
                    <a:pt x="8" y="0"/>
                  </a:moveTo>
                  <a:lnTo>
                    <a:pt x="0" y="16"/>
                  </a:lnTo>
                  <a:lnTo>
                    <a:pt x="56" y="48"/>
                  </a:lnTo>
                  <a:lnTo>
                    <a:pt x="64" y="32"/>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199" name="Freeform 71"/>
            <p:cNvSpPr>
              <a:spLocks/>
            </p:cNvSpPr>
            <p:nvPr/>
          </p:nvSpPr>
          <p:spPr bwMode="auto">
            <a:xfrm>
              <a:off x="2727" y="3530"/>
              <a:ext cx="56" cy="32"/>
            </a:xfrm>
            <a:custGeom>
              <a:avLst/>
              <a:gdLst/>
              <a:ahLst/>
              <a:cxnLst>
                <a:cxn ang="0">
                  <a:pos x="8" y="0"/>
                </a:cxn>
                <a:cxn ang="0">
                  <a:pos x="0" y="16"/>
                </a:cxn>
                <a:cxn ang="0">
                  <a:pos x="48" y="32"/>
                </a:cxn>
                <a:cxn ang="0">
                  <a:pos x="48" y="32"/>
                </a:cxn>
                <a:cxn ang="0">
                  <a:pos x="56" y="16"/>
                </a:cxn>
                <a:cxn ang="0">
                  <a:pos x="56" y="16"/>
                </a:cxn>
                <a:cxn ang="0">
                  <a:pos x="8" y="0"/>
                </a:cxn>
              </a:cxnLst>
              <a:rect l="0" t="0" r="r" b="b"/>
              <a:pathLst>
                <a:path w="56" h="32">
                  <a:moveTo>
                    <a:pt x="8" y="0"/>
                  </a:moveTo>
                  <a:lnTo>
                    <a:pt x="0" y="16"/>
                  </a:lnTo>
                  <a:lnTo>
                    <a:pt x="48" y="32"/>
                  </a:lnTo>
                  <a:lnTo>
                    <a:pt x="48" y="32"/>
                  </a:lnTo>
                  <a:lnTo>
                    <a:pt x="56" y="16"/>
                  </a:lnTo>
                  <a:lnTo>
                    <a:pt x="56" y="16"/>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0" name="Freeform 72"/>
            <p:cNvSpPr>
              <a:spLocks/>
            </p:cNvSpPr>
            <p:nvPr/>
          </p:nvSpPr>
          <p:spPr bwMode="auto">
            <a:xfrm>
              <a:off x="2775" y="3546"/>
              <a:ext cx="24" cy="24"/>
            </a:xfrm>
            <a:custGeom>
              <a:avLst/>
              <a:gdLst/>
              <a:ahLst/>
              <a:cxnLst>
                <a:cxn ang="0">
                  <a:pos x="8" y="0"/>
                </a:cxn>
                <a:cxn ang="0">
                  <a:pos x="0" y="16"/>
                </a:cxn>
                <a:cxn ang="0">
                  <a:pos x="16" y="24"/>
                </a:cxn>
                <a:cxn ang="0">
                  <a:pos x="24" y="8"/>
                </a:cxn>
                <a:cxn ang="0">
                  <a:pos x="8" y="0"/>
                </a:cxn>
              </a:cxnLst>
              <a:rect l="0" t="0" r="r" b="b"/>
              <a:pathLst>
                <a:path w="24" h="24">
                  <a:moveTo>
                    <a:pt x="8" y="0"/>
                  </a:moveTo>
                  <a:lnTo>
                    <a:pt x="0" y="16"/>
                  </a:lnTo>
                  <a:lnTo>
                    <a:pt x="16" y="24"/>
                  </a:lnTo>
                  <a:lnTo>
                    <a:pt x="24" y="8"/>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1" name="Freeform 73"/>
            <p:cNvSpPr>
              <a:spLocks/>
            </p:cNvSpPr>
            <p:nvPr/>
          </p:nvSpPr>
          <p:spPr bwMode="auto">
            <a:xfrm>
              <a:off x="2831" y="3570"/>
              <a:ext cx="65" cy="32"/>
            </a:xfrm>
            <a:custGeom>
              <a:avLst/>
              <a:gdLst/>
              <a:ahLst/>
              <a:cxnLst>
                <a:cxn ang="0">
                  <a:pos x="0" y="0"/>
                </a:cxn>
                <a:cxn ang="0">
                  <a:pos x="0" y="16"/>
                </a:cxn>
                <a:cxn ang="0">
                  <a:pos x="65" y="32"/>
                </a:cxn>
                <a:cxn ang="0">
                  <a:pos x="65" y="16"/>
                </a:cxn>
                <a:cxn ang="0">
                  <a:pos x="0" y="0"/>
                </a:cxn>
              </a:cxnLst>
              <a:rect l="0" t="0" r="r" b="b"/>
              <a:pathLst>
                <a:path w="65" h="32">
                  <a:moveTo>
                    <a:pt x="0" y="0"/>
                  </a:moveTo>
                  <a:lnTo>
                    <a:pt x="0" y="16"/>
                  </a:lnTo>
                  <a:lnTo>
                    <a:pt x="65" y="32"/>
                  </a:lnTo>
                  <a:lnTo>
                    <a:pt x="65"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2" name="Freeform 74"/>
            <p:cNvSpPr>
              <a:spLocks/>
            </p:cNvSpPr>
            <p:nvPr/>
          </p:nvSpPr>
          <p:spPr bwMode="auto">
            <a:xfrm>
              <a:off x="2944" y="3594"/>
              <a:ext cx="48" cy="32"/>
            </a:xfrm>
            <a:custGeom>
              <a:avLst/>
              <a:gdLst/>
              <a:ahLst/>
              <a:cxnLst>
                <a:cxn ang="0">
                  <a:pos x="8" y="0"/>
                </a:cxn>
                <a:cxn ang="0">
                  <a:pos x="0" y="16"/>
                </a:cxn>
                <a:cxn ang="0">
                  <a:pos x="40" y="32"/>
                </a:cxn>
                <a:cxn ang="0">
                  <a:pos x="40" y="32"/>
                </a:cxn>
                <a:cxn ang="0">
                  <a:pos x="40" y="16"/>
                </a:cxn>
                <a:cxn ang="0">
                  <a:pos x="48" y="16"/>
                </a:cxn>
                <a:cxn ang="0">
                  <a:pos x="8" y="0"/>
                </a:cxn>
              </a:cxnLst>
              <a:rect l="0" t="0" r="r" b="b"/>
              <a:pathLst>
                <a:path w="48" h="32">
                  <a:moveTo>
                    <a:pt x="8" y="0"/>
                  </a:moveTo>
                  <a:lnTo>
                    <a:pt x="0" y="16"/>
                  </a:lnTo>
                  <a:lnTo>
                    <a:pt x="40" y="32"/>
                  </a:lnTo>
                  <a:lnTo>
                    <a:pt x="40" y="32"/>
                  </a:lnTo>
                  <a:lnTo>
                    <a:pt x="40" y="16"/>
                  </a:lnTo>
                  <a:lnTo>
                    <a:pt x="48" y="16"/>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3" name="Rectangle 75"/>
            <p:cNvSpPr>
              <a:spLocks noChangeArrowheads="1"/>
            </p:cNvSpPr>
            <p:nvPr/>
          </p:nvSpPr>
          <p:spPr bwMode="auto">
            <a:xfrm>
              <a:off x="2984" y="3610"/>
              <a:ext cx="2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04" name="Freeform 76"/>
            <p:cNvSpPr>
              <a:spLocks/>
            </p:cNvSpPr>
            <p:nvPr/>
          </p:nvSpPr>
          <p:spPr bwMode="auto">
            <a:xfrm>
              <a:off x="3056" y="3618"/>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5" name="Freeform 77"/>
            <p:cNvSpPr>
              <a:spLocks/>
            </p:cNvSpPr>
            <p:nvPr/>
          </p:nvSpPr>
          <p:spPr bwMode="auto">
            <a:xfrm>
              <a:off x="3168" y="3634"/>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6" name="Rectangle 78"/>
            <p:cNvSpPr>
              <a:spLocks noChangeArrowheads="1"/>
            </p:cNvSpPr>
            <p:nvPr/>
          </p:nvSpPr>
          <p:spPr bwMode="auto">
            <a:xfrm>
              <a:off x="3280" y="3642"/>
              <a:ext cx="6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07" name="Rectangle 79"/>
            <p:cNvSpPr>
              <a:spLocks noChangeArrowheads="1"/>
            </p:cNvSpPr>
            <p:nvPr/>
          </p:nvSpPr>
          <p:spPr bwMode="auto">
            <a:xfrm>
              <a:off x="3392" y="3642"/>
              <a:ext cx="6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08" name="Freeform 80"/>
            <p:cNvSpPr>
              <a:spLocks/>
            </p:cNvSpPr>
            <p:nvPr/>
          </p:nvSpPr>
          <p:spPr bwMode="auto">
            <a:xfrm>
              <a:off x="3504" y="3642"/>
              <a:ext cx="32" cy="16"/>
            </a:xfrm>
            <a:custGeom>
              <a:avLst/>
              <a:gdLst/>
              <a:ahLst/>
              <a:cxnLst>
                <a:cxn ang="0">
                  <a:pos x="0" y="0"/>
                </a:cxn>
                <a:cxn ang="0">
                  <a:pos x="0" y="16"/>
                </a:cxn>
                <a:cxn ang="0">
                  <a:pos x="32" y="16"/>
                </a:cxn>
                <a:cxn ang="0">
                  <a:pos x="32" y="16"/>
                </a:cxn>
                <a:cxn ang="0">
                  <a:pos x="32" y="0"/>
                </a:cxn>
                <a:cxn ang="0">
                  <a:pos x="32" y="0"/>
                </a:cxn>
                <a:cxn ang="0">
                  <a:pos x="0" y="0"/>
                </a:cxn>
              </a:cxnLst>
              <a:rect l="0" t="0" r="r" b="b"/>
              <a:pathLst>
                <a:path w="32" h="16">
                  <a:moveTo>
                    <a:pt x="0" y="0"/>
                  </a:moveTo>
                  <a:lnTo>
                    <a:pt x="0" y="16"/>
                  </a:lnTo>
                  <a:lnTo>
                    <a:pt x="32" y="16"/>
                  </a:lnTo>
                  <a:lnTo>
                    <a:pt x="32" y="16"/>
                  </a:lnTo>
                  <a:lnTo>
                    <a:pt x="32" y="0"/>
                  </a:lnTo>
                  <a:lnTo>
                    <a:pt x="32" y="0"/>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09" name="Rectangle 81"/>
            <p:cNvSpPr>
              <a:spLocks noChangeArrowheads="1"/>
            </p:cNvSpPr>
            <p:nvPr/>
          </p:nvSpPr>
          <p:spPr bwMode="auto">
            <a:xfrm>
              <a:off x="3536" y="3642"/>
              <a:ext cx="32"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10" name="Freeform 82"/>
            <p:cNvSpPr>
              <a:spLocks/>
            </p:cNvSpPr>
            <p:nvPr/>
          </p:nvSpPr>
          <p:spPr bwMode="auto">
            <a:xfrm>
              <a:off x="3616" y="3626"/>
              <a:ext cx="64" cy="24"/>
            </a:xfrm>
            <a:custGeom>
              <a:avLst/>
              <a:gdLst/>
              <a:ahLst/>
              <a:cxnLst>
                <a:cxn ang="0">
                  <a:pos x="0" y="8"/>
                </a:cxn>
                <a:cxn ang="0">
                  <a:pos x="0" y="24"/>
                </a:cxn>
                <a:cxn ang="0">
                  <a:pos x="64" y="16"/>
                </a:cxn>
                <a:cxn ang="0">
                  <a:pos x="64" y="0"/>
                </a:cxn>
                <a:cxn ang="0">
                  <a:pos x="0" y="8"/>
                </a:cxn>
              </a:cxnLst>
              <a:rect l="0" t="0" r="r" b="b"/>
              <a:pathLst>
                <a:path w="64" h="24">
                  <a:moveTo>
                    <a:pt x="0" y="8"/>
                  </a:moveTo>
                  <a:lnTo>
                    <a:pt x="0" y="24"/>
                  </a:lnTo>
                  <a:lnTo>
                    <a:pt x="64" y="16"/>
                  </a:lnTo>
                  <a:lnTo>
                    <a:pt x="64" y="0"/>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1" name="Freeform 83"/>
            <p:cNvSpPr>
              <a:spLocks/>
            </p:cNvSpPr>
            <p:nvPr/>
          </p:nvSpPr>
          <p:spPr bwMode="auto">
            <a:xfrm>
              <a:off x="3728" y="3618"/>
              <a:ext cx="64" cy="24"/>
            </a:xfrm>
            <a:custGeom>
              <a:avLst/>
              <a:gdLst/>
              <a:ahLst/>
              <a:cxnLst>
                <a:cxn ang="0">
                  <a:pos x="0" y="8"/>
                </a:cxn>
                <a:cxn ang="0">
                  <a:pos x="0" y="24"/>
                </a:cxn>
                <a:cxn ang="0">
                  <a:pos x="64" y="16"/>
                </a:cxn>
                <a:cxn ang="0">
                  <a:pos x="64" y="0"/>
                </a:cxn>
                <a:cxn ang="0">
                  <a:pos x="0" y="8"/>
                </a:cxn>
              </a:cxnLst>
              <a:rect l="0" t="0" r="r" b="b"/>
              <a:pathLst>
                <a:path w="64" h="24">
                  <a:moveTo>
                    <a:pt x="0" y="8"/>
                  </a:moveTo>
                  <a:lnTo>
                    <a:pt x="0" y="24"/>
                  </a:lnTo>
                  <a:lnTo>
                    <a:pt x="64" y="16"/>
                  </a:lnTo>
                  <a:lnTo>
                    <a:pt x="64" y="0"/>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2" name="Freeform 84"/>
            <p:cNvSpPr>
              <a:spLocks/>
            </p:cNvSpPr>
            <p:nvPr/>
          </p:nvSpPr>
          <p:spPr bwMode="auto">
            <a:xfrm>
              <a:off x="3840" y="3610"/>
              <a:ext cx="32" cy="24"/>
            </a:xfrm>
            <a:custGeom>
              <a:avLst/>
              <a:gdLst/>
              <a:ahLst/>
              <a:cxnLst>
                <a:cxn ang="0">
                  <a:pos x="0" y="8"/>
                </a:cxn>
                <a:cxn ang="0">
                  <a:pos x="0" y="24"/>
                </a:cxn>
                <a:cxn ang="0">
                  <a:pos x="32" y="16"/>
                </a:cxn>
                <a:cxn ang="0">
                  <a:pos x="32" y="0"/>
                </a:cxn>
                <a:cxn ang="0">
                  <a:pos x="0" y="8"/>
                </a:cxn>
              </a:cxnLst>
              <a:rect l="0" t="0" r="r" b="b"/>
              <a:pathLst>
                <a:path w="32" h="24">
                  <a:moveTo>
                    <a:pt x="0" y="8"/>
                  </a:moveTo>
                  <a:lnTo>
                    <a:pt x="0" y="24"/>
                  </a:lnTo>
                  <a:lnTo>
                    <a:pt x="32" y="16"/>
                  </a:lnTo>
                  <a:lnTo>
                    <a:pt x="32" y="0"/>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3" name="Freeform 85"/>
            <p:cNvSpPr>
              <a:spLocks/>
            </p:cNvSpPr>
            <p:nvPr/>
          </p:nvSpPr>
          <p:spPr bwMode="auto">
            <a:xfrm>
              <a:off x="3872" y="3594"/>
              <a:ext cx="32" cy="32"/>
            </a:xfrm>
            <a:custGeom>
              <a:avLst/>
              <a:gdLst/>
              <a:ahLst/>
              <a:cxnLst>
                <a:cxn ang="0">
                  <a:pos x="0" y="16"/>
                </a:cxn>
                <a:cxn ang="0">
                  <a:pos x="8" y="32"/>
                </a:cxn>
                <a:cxn ang="0">
                  <a:pos x="32" y="16"/>
                </a:cxn>
                <a:cxn ang="0">
                  <a:pos x="24" y="0"/>
                </a:cxn>
                <a:cxn ang="0">
                  <a:pos x="0" y="16"/>
                </a:cxn>
              </a:cxnLst>
              <a:rect l="0" t="0" r="r" b="b"/>
              <a:pathLst>
                <a:path w="32" h="32">
                  <a:moveTo>
                    <a:pt x="0" y="16"/>
                  </a:moveTo>
                  <a:lnTo>
                    <a:pt x="8" y="32"/>
                  </a:lnTo>
                  <a:lnTo>
                    <a:pt x="32" y="16"/>
                  </a:lnTo>
                  <a:lnTo>
                    <a:pt x="24" y="0"/>
                  </a:lnTo>
                  <a:lnTo>
                    <a:pt x="0"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4" name="Freeform 86"/>
            <p:cNvSpPr>
              <a:spLocks/>
            </p:cNvSpPr>
            <p:nvPr/>
          </p:nvSpPr>
          <p:spPr bwMode="auto">
            <a:xfrm>
              <a:off x="3936" y="3522"/>
              <a:ext cx="56" cy="56"/>
            </a:xfrm>
            <a:custGeom>
              <a:avLst/>
              <a:gdLst/>
              <a:ahLst/>
              <a:cxnLst>
                <a:cxn ang="0">
                  <a:pos x="0" y="40"/>
                </a:cxn>
                <a:cxn ang="0">
                  <a:pos x="8" y="56"/>
                </a:cxn>
                <a:cxn ang="0">
                  <a:pos x="56" y="16"/>
                </a:cxn>
                <a:cxn ang="0">
                  <a:pos x="48" y="0"/>
                </a:cxn>
                <a:cxn ang="0">
                  <a:pos x="0" y="40"/>
                </a:cxn>
              </a:cxnLst>
              <a:rect l="0" t="0" r="r" b="b"/>
              <a:pathLst>
                <a:path w="56" h="56">
                  <a:moveTo>
                    <a:pt x="0" y="40"/>
                  </a:moveTo>
                  <a:lnTo>
                    <a:pt x="8" y="56"/>
                  </a:lnTo>
                  <a:lnTo>
                    <a:pt x="56" y="16"/>
                  </a:lnTo>
                  <a:lnTo>
                    <a:pt x="48" y="0"/>
                  </a:lnTo>
                  <a:lnTo>
                    <a:pt x="0" y="4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5" name="Freeform 87"/>
            <p:cNvSpPr>
              <a:spLocks/>
            </p:cNvSpPr>
            <p:nvPr/>
          </p:nvSpPr>
          <p:spPr bwMode="auto">
            <a:xfrm>
              <a:off x="4016" y="3442"/>
              <a:ext cx="56" cy="56"/>
            </a:xfrm>
            <a:custGeom>
              <a:avLst/>
              <a:gdLst/>
              <a:ahLst/>
              <a:cxnLst>
                <a:cxn ang="0">
                  <a:pos x="0" y="40"/>
                </a:cxn>
                <a:cxn ang="0">
                  <a:pos x="8" y="56"/>
                </a:cxn>
                <a:cxn ang="0">
                  <a:pos x="56" y="16"/>
                </a:cxn>
                <a:cxn ang="0">
                  <a:pos x="48" y="0"/>
                </a:cxn>
                <a:cxn ang="0">
                  <a:pos x="0" y="40"/>
                </a:cxn>
              </a:cxnLst>
              <a:rect l="0" t="0" r="r" b="b"/>
              <a:pathLst>
                <a:path w="56" h="56">
                  <a:moveTo>
                    <a:pt x="0" y="40"/>
                  </a:moveTo>
                  <a:lnTo>
                    <a:pt x="8" y="56"/>
                  </a:lnTo>
                  <a:lnTo>
                    <a:pt x="56" y="16"/>
                  </a:lnTo>
                  <a:lnTo>
                    <a:pt x="48" y="0"/>
                  </a:lnTo>
                  <a:lnTo>
                    <a:pt x="0" y="4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6" name="Freeform 88"/>
            <p:cNvSpPr>
              <a:spLocks/>
            </p:cNvSpPr>
            <p:nvPr/>
          </p:nvSpPr>
          <p:spPr bwMode="auto">
            <a:xfrm>
              <a:off x="4104" y="3402"/>
              <a:ext cx="16" cy="16"/>
            </a:xfrm>
            <a:custGeom>
              <a:avLst/>
              <a:gdLst/>
              <a:ahLst/>
              <a:cxnLst>
                <a:cxn ang="0">
                  <a:pos x="0" y="8"/>
                </a:cxn>
                <a:cxn ang="0">
                  <a:pos x="8" y="16"/>
                </a:cxn>
                <a:cxn ang="0">
                  <a:pos x="16" y="8"/>
                </a:cxn>
                <a:cxn ang="0">
                  <a:pos x="16" y="8"/>
                </a:cxn>
                <a:cxn ang="0">
                  <a:pos x="0" y="0"/>
                </a:cxn>
                <a:cxn ang="0">
                  <a:pos x="8" y="0"/>
                </a:cxn>
                <a:cxn ang="0">
                  <a:pos x="0" y="8"/>
                </a:cxn>
              </a:cxnLst>
              <a:rect l="0" t="0" r="r" b="b"/>
              <a:pathLst>
                <a:path w="16" h="16">
                  <a:moveTo>
                    <a:pt x="0" y="8"/>
                  </a:moveTo>
                  <a:lnTo>
                    <a:pt x="8" y="16"/>
                  </a:lnTo>
                  <a:lnTo>
                    <a:pt x="16" y="8"/>
                  </a:lnTo>
                  <a:lnTo>
                    <a:pt x="16" y="8"/>
                  </a:lnTo>
                  <a:lnTo>
                    <a:pt x="0" y="0"/>
                  </a:lnTo>
                  <a:lnTo>
                    <a:pt x="8" y="0"/>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7" name="Freeform 89"/>
            <p:cNvSpPr>
              <a:spLocks/>
            </p:cNvSpPr>
            <p:nvPr/>
          </p:nvSpPr>
          <p:spPr bwMode="auto">
            <a:xfrm>
              <a:off x="4104" y="3362"/>
              <a:ext cx="48" cy="48"/>
            </a:xfrm>
            <a:custGeom>
              <a:avLst/>
              <a:gdLst/>
              <a:ahLst/>
              <a:cxnLst>
                <a:cxn ang="0">
                  <a:pos x="0" y="40"/>
                </a:cxn>
                <a:cxn ang="0">
                  <a:pos x="16" y="48"/>
                </a:cxn>
                <a:cxn ang="0">
                  <a:pos x="48" y="8"/>
                </a:cxn>
                <a:cxn ang="0">
                  <a:pos x="32" y="0"/>
                </a:cxn>
                <a:cxn ang="0">
                  <a:pos x="0" y="40"/>
                </a:cxn>
              </a:cxnLst>
              <a:rect l="0" t="0" r="r" b="b"/>
              <a:pathLst>
                <a:path w="48" h="48">
                  <a:moveTo>
                    <a:pt x="0" y="40"/>
                  </a:moveTo>
                  <a:lnTo>
                    <a:pt x="16" y="48"/>
                  </a:lnTo>
                  <a:lnTo>
                    <a:pt x="48" y="8"/>
                  </a:lnTo>
                  <a:lnTo>
                    <a:pt x="32" y="0"/>
                  </a:lnTo>
                  <a:lnTo>
                    <a:pt x="0" y="4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8" name="Freeform 90"/>
            <p:cNvSpPr>
              <a:spLocks/>
            </p:cNvSpPr>
            <p:nvPr/>
          </p:nvSpPr>
          <p:spPr bwMode="auto">
            <a:xfrm>
              <a:off x="4168" y="3282"/>
              <a:ext cx="48" cy="48"/>
            </a:xfrm>
            <a:custGeom>
              <a:avLst/>
              <a:gdLst/>
              <a:ahLst/>
              <a:cxnLst>
                <a:cxn ang="0">
                  <a:pos x="0" y="40"/>
                </a:cxn>
                <a:cxn ang="0">
                  <a:pos x="16" y="48"/>
                </a:cxn>
                <a:cxn ang="0">
                  <a:pos x="48" y="8"/>
                </a:cxn>
                <a:cxn ang="0">
                  <a:pos x="48" y="8"/>
                </a:cxn>
                <a:cxn ang="0">
                  <a:pos x="40" y="0"/>
                </a:cxn>
                <a:cxn ang="0">
                  <a:pos x="32" y="0"/>
                </a:cxn>
                <a:cxn ang="0">
                  <a:pos x="0" y="40"/>
                </a:cxn>
              </a:cxnLst>
              <a:rect l="0" t="0" r="r" b="b"/>
              <a:pathLst>
                <a:path w="48" h="48">
                  <a:moveTo>
                    <a:pt x="0" y="40"/>
                  </a:moveTo>
                  <a:lnTo>
                    <a:pt x="16" y="48"/>
                  </a:lnTo>
                  <a:lnTo>
                    <a:pt x="48" y="8"/>
                  </a:lnTo>
                  <a:lnTo>
                    <a:pt x="48" y="8"/>
                  </a:lnTo>
                  <a:lnTo>
                    <a:pt x="40" y="0"/>
                  </a:lnTo>
                  <a:lnTo>
                    <a:pt x="32" y="0"/>
                  </a:lnTo>
                  <a:lnTo>
                    <a:pt x="0" y="4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19" name="Freeform 91"/>
            <p:cNvSpPr>
              <a:spLocks/>
            </p:cNvSpPr>
            <p:nvPr/>
          </p:nvSpPr>
          <p:spPr bwMode="auto">
            <a:xfrm>
              <a:off x="4208" y="3274"/>
              <a:ext cx="16" cy="16"/>
            </a:xfrm>
            <a:custGeom>
              <a:avLst/>
              <a:gdLst/>
              <a:ahLst/>
              <a:cxnLst>
                <a:cxn ang="0">
                  <a:pos x="0" y="8"/>
                </a:cxn>
                <a:cxn ang="0">
                  <a:pos x="8" y="16"/>
                </a:cxn>
                <a:cxn ang="0">
                  <a:pos x="16" y="8"/>
                </a:cxn>
                <a:cxn ang="0">
                  <a:pos x="8" y="0"/>
                </a:cxn>
                <a:cxn ang="0">
                  <a:pos x="0" y="8"/>
                </a:cxn>
              </a:cxnLst>
              <a:rect l="0" t="0" r="r" b="b"/>
              <a:pathLst>
                <a:path w="16" h="16">
                  <a:moveTo>
                    <a:pt x="0" y="8"/>
                  </a:moveTo>
                  <a:lnTo>
                    <a:pt x="8" y="16"/>
                  </a:lnTo>
                  <a:lnTo>
                    <a:pt x="16" y="8"/>
                  </a:lnTo>
                  <a:lnTo>
                    <a:pt x="8" y="0"/>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0" name="Freeform 92"/>
            <p:cNvSpPr>
              <a:spLocks/>
            </p:cNvSpPr>
            <p:nvPr/>
          </p:nvSpPr>
          <p:spPr bwMode="auto">
            <a:xfrm>
              <a:off x="4232" y="3178"/>
              <a:ext cx="56" cy="64"/>
            </a:xfrm>
            <a:custGeom>
              <a:avLst/>
              <a:gdLst/>
              <a:ahLst/>
              <a:cxnLst>
                <a:cxn ang="0">
                  <a:pos x="0" y="56"/>
                </a:cxn>
                <a:cxn ang="0">
                  <a:pos x="16" y="64"/>
                </a:cxn>
                <a:cxn ang="0">
                  <a:pos x="56" y="8"/>
                </a:cxn>
                <a:cxn ang="0">
                  <a:pos x="40" y="0"/>
                </a:cxn>
                <a:cxn ang="0">
                  <a:pos x="0" y="56"/>
                </a:cxn>
              </a:cxnLst>
              <a:rect l="0" t="0" r="r" b="b"/>
              <a:pathLst>
                <a:path w="56" h="64">
                  <a:moveTo>
                    <a:pt x="0" y="56"/>
                  </a:moveTo>
                  <a:lnTo>
                    <a:pt x="16" y="64"/>
                  </a:lnTo>
                  <a:lnTo>
                    <a:pt x="56" y="8"/>
                  </a:lnTo>
                  <a:lnTo>
                    <a:pt x="40" y="0"/>
                  </a:lnTo>
                  <a:lnTo>
                    <a:pt x="0" y="5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1" name="Freeform 93"/>
            <p:cNvSpPr>
              <a:spLocks/>
            </p:cNvSpPr>
            <p:nvPr/>
          </p:nvSpPr>
          <p:spPr bwMode="auto">
            <a:xfrm>
              <a:off x="4296" y="3082"/>
              <a:ext cx="48" cy="64"/>
            </a:xfrm>
            <a:custGeom>
              <a:avLst/>
              <a:gdLst/>
              <a:ahLst/>
              <a:cxnLst>
                <a:cxn ang="0">
                  <a:pos x="0" y="56"/>
                </a:cxn>
                <a:cxn ang="0">
                  <a:pos x="16" y="64"/>
                </a:cxn>
                <a:cxn ang="0">
                  <a:pos x="48" y="8"/>
                </a:cxn>
                <a:cxn ang="0">
                  <a:pos x="32" y="0"/>
                </a:cxn>
                <a:cxn ang="0">
                  <a:pos x="0" y="56"/>
                </a:cxn>
              </a:cxnLst>
              <a:rect l="0" t="0" r="r" b="b"/>
              <a:pathLst>
                <a:path w="48" h="64">
                  <a:moveTo>
                    <a:pt x="0" y="56"/>
                  </a:moveTo>
                  <a:lnTo>
                    <a:pt x="16" y="64"/>
                  </a:lnTo>
                  <a:lnTo>
                    <a:pt x="48" y="8"/>
                  </a:lnTo>
                  <a:lnTo>
                    <a:pt x="32" y="0"/>
                  </a:lnTo>
                  <a:lnTo>
                    <a:pt x="0" y="5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2" name="Freeform 94"/>
            <p:cNvSpPr>
              <a:spLocks/>
            </p:cNvSpPr>
            <p:nvPr/>
          </p:nvSpPr>
          <p:spPr bwMode="auto">
            <a:xfrm>
              <a:off x="4352" y="3034"/>
              <a:ext cx="16" cy="8"/>
            </a:xfrm>
            <a:custGeom>
              <a:avLst/>
              <a:gdLst/>
              <a:ahLst/>
              <a:cxnLst>
                <a:cxn ang="0">
                  <a:pos x="16" y="0"/>
                </a:cxn>
                <a:cxn ang="0">
                  <a:pos x="0" y="0"/>
                </a:cxn>
                <a:cxn ang="0">
                  <a:pos x="0" y="0"/>
                </a:cxn>
                <a:cxn ang="0">
                  <a:pos x="16" y="8"/>
                </a:cxn>
                <a:cxn ang="0">
                  <a:pos x="0" y="0"/>
                </a:cxn>
                <a:cxn ang="0">
                  <a:pos x="16" y="0"/>
                </a:cxn>
              </a:cxnLst>
              <a:rect l="0" t="0" r="r" b="b"/>
              <a:pathLst>
                <a:path w="16" h="8">
                  <a:moveTo>
                    <a:pt x="16" y="0"/>
                  </a:moveTo>
                  <a:lnTo>
                    <a:pt x="0" y="0"/>
                  </a:lnTo>
                  <a:lnTo>
                    <a:pt x="0" y="0"/>
                  </a:lnTo>
                  <a:lnTo>
                    <a:pt x="16" y="8"/>
                  </a:lnTo>
                  <a:lnTo>
                    <a:pt x="0" y="0"/>
                  </a:lnTo>
                  <a:lnTo>
                    <a:pt x="16"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3" name="Freeform 95"/>
            <p:cNvSpPr>
              <a:spLocks/>
            </p:cNvSpPr>
            <p:nvPr/>
          </p:nvSpPr>
          <p:spPr bwMode="auto">
            <a:xfrm>
              <a:off x="4352" y="2978"/>
              <a:ext cx="40" cy="64"/>
            </a:xfrm>
            <a:custGeom>
              <a:avLst/>
              <a:gdLst/>
              <a:ahLst/>
              <a:cxnLst>
                <a:cxn ang="0">
                  <a:pos x="0" y="56"/>
                </a:cxn>
                <a:cxn ang="0">
                  <a:pos x="16" y="64"/>
                </a:cxn>
                <a:cxn ang="0">
                  <a:pos x="40" y="8"/>
                </a:cxn>
                <a:cxn ang="0">
                  <a:pos x="24" y="0"/>
                </a:cxn>
                <a:cxn ang="0">
                  <a:pos x="0" y="56"/>
                </a:cxn>
              </a:cxnLst>
              <a:rect l="0" t="0" r="r" b="b"/>
              <a:pathLst>
                <a:path w="40" h="64">
                  <a:moveTo>
                    <a:pt x="0" y="56"/>
                  </a:moveTo>
                  <a:lnTo>
                    <a:pt x="16" y="64"/>
                  </a:lnTo>
                  <a:lnTo>
                    <a:pt x="40" y="8"/>
                  </a:lnTo>
                  <a:lnTo>
                    <a:pt x="24" y="0"/>
                  </a:lnTo>
                  <a:lnTo>
                    <a:pt x="0" y="5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4" name="Freeform 96"/>
            <p:cNvSpPr>
              <a:spLocks/>
            </p:cNvSpPr>
            <p:nvPr/>
          </p:nvSpPr>
          <p:spPr bwMode="auto">
            <a:xfrm>
              <a:off x="4392" y="2914"/>
              <a:ext cx="24" cy="24"/>
            </a:xfrm>
            <a:custGeom>
              <a:avLst/>
              <a:gdLst/>
              <a:ahLst/>
              <a:cxnLst>
                <a:cxn ang="0">
                  <a:pos x="0" y="16"/>
                </a:cxn>
                <a:cxn ang="0">
                  <a:pos x="16" y="24"/>
                </a:cxn>
                <a:cxn ang="0">
                  <a:pos x="24" y="8"/>
                </a:cxn>
                <a:cxn ang="0">
                  <a:pos x="24" y="8"/>
                </a:cxn>
                <a:cxn ang="0">
                  <a:pos x="8" y="0"/>
                </a:cxn>
                <a:cxn ang="0">
                  <a:pos x="8" y="0"/>
                </a:cxn>
                <a:cxn ang="0">
                  <a:pos x="0" y="16"/>
                </a:cxn>
              </a:cxnLst>
              <a:rect l="0" t="0" r="r" b="b"/>
              <a:pathLst>
                <a:path w="24" h="24">
                  <a:moveTo>
                    <a:pt x="0" y="16"/>
                  </a:moveTo>
                  <a:lnTo>
                    <a:pt x="16" y="24"/>
                  </a:lnTo>
                  <a:lnTo>
                    <a:pt x="24" y="8"/>
                  </a:lnTo>
                  <a:lnTo>
                    <a:pt x="24" y="8"/>
                  </a:lnTo>
                  <a:lnTo>
                    <a:pt x="8" y="0"/>
                  </a:lnTo>
                  <a:lnTo>
                    <a:pt x="8" y="0"/>
                  </a:lnTo>
                  <a:lnTo>
                    <a:pt x="0"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5" name="Freeform 97"/>
            <p:cNvSpPr>
              <a:spLocks/>
            </p:cNvSpPr>
            <p:nvPr/>
          </p:nvSpPr>
          <p:spPr bwMode="auto">
            <a:xfrm>
              <a:off x="4400" y="2866"/>
              <a:ext cx="32" cy="56"/>
            </a:xfrm>
            <a:custGeom>
              <a:avLst/>
              <a:gdLst/>
              <a:ahLst/>
              <a:cxnLst>
                <a:cxn ang="0">
                  <a:pos x="0" y="48"/>
                </a:cxn>
                <a:cxn ang="0">
                  <a:pos x="16" y="56"/>
                </a:cxn>
                <a:cxn ang="0">
                  <a:pos x="32" y="8"/>
                </a:cxn>
                <a:cxn ang="0">
                  <a:pos x="16" y="0"/>
                </a:cxn>
                <a:cxn ang="0">
                  <a:pos x="0" y="48"/>
                </a:cxn>
              </a:cxnLst>
              <a:rect l="0" t="0" r="r" b="b"/>
              <a:pathLst>
                <a:path w="32" h="56">
                  <a:moveTo>
                    <a:pt x="0" y="48"/>
                  </a:moveTo>
                  <a:lnTo>
                    <a:pt x="16" y="56"/>
                  </a:lnTo>
                  <a:lnTo>
                    <a:pt x="32" y="8"/>
                  </a:lnTo>
                  <a:lnTo>
                    <a:pt x="16" y="0"/>
                  </a:lnTo>
                  <a:lnTo>
                    <a:pt x="0" y="4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6" name="Freeform 98"/>
            <p:cNvSpPr>
              <a:spLocks/>
            </p:cNvSpPr>
            <p:nvPr/>
          </p:nvSpPr>
          <p:spPr bwMode="auto">
            <a:xfrm>
              <a:off x="4424" y="2786"/>
              <a:ext cx="32" cy="40"/>
            </a:xfrm>
            <a:custGeom>
              <a:avLst/>
              <a:gdLst/>
              <a:ahLst/>
              <a:cxnLst>
                <a:cxn ang="0">
                  <a:pos x="0" y="32"/>
                </a:cxn>
                <a:cxn ang="0">
                  <a:pos x="16" y="40"/>
                </a:cxn>
                <a:cxn ang="0">
                  <a:pos x="32" y="8"/>
                </a:cxn>
                <a:cxn ang="0">
                  <a:pos x="32" y="0"/>
                </a:cxn>
                <a:cxn ang="0">
                  <a:pos x="16" y="0"/>
                </a:cxn>
                <a:cxn ang="0">
                  <a:pos x="16" y="0"/>
                </a:cxn>
                <a:cxn ang="0">
                  <a:pos x="0" y="32"/>
                </a:cxn>
              </a:cxnLst>
              <a:rect l="0" t="0" r="r" b="b"/>
              <a:pathLst>
                <a:path w="32" h="40">
                  <a:moveTo>
                    <a:pt x="0" y="32"/>
                  </a:moveTo>
                  <a:lnTo>
                    <a:pt x="16" y="40"/>
                  </a:lnTo>
                  <a:lnTo>
                    <a:pt x="32" y="8"/>
                  </a:lnTo>
                  <a:lnTo>
                    <a:pt x="32" y="0"/>
                  </a:lnTo>
                  <a:lnTo>
                    <a:pt x="16" y="0"/>
                  </a:lnTo>
                  <a:lnTo>
                    <a:pt x="16" y="0"/>
                  </a:lnTo>
                  <a:lnTo>
                    <a:pt x="0"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7" name="Rectangle 99"/>
            <p:cNvSpPr>
              <a:spLocks noChangeArrowheads="1"/>
            </p:cNvSpPr>
            <p:nvPr/>
          </p:nvSpPr>
          <p:spPr bwMode="auto">
            <a:xfrm>
              <a:off x="4440" y="2754"/>
              <a:ext cx="16" cy="32"/>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28" name="Freeform 100"/>
            <p:cNvSpPr>
              <a:spLocks/>
            </p:cNvSpPr>
            <p:nvPr/>
          </p:nvSpPr>
          <p:spPr bwMode="auto">
            <a:xfrm>
              <a:off x="4448" y="2666"/>
              <a:ext cx="24" cy="40"/>
            </a:xfrm>
            <a:custGeom>
              <a:avLst/>
              <a:gdLst/>
              <a:ahLst/>
              <a:cxnLst>
                <a:cxn ang="0">
                  <a:pos x="0" y="40"/>
                </a:cxn>
                <a:cxn ang="0">
                  <a:pos x="16" y="40"/>
                </a:cxn>
                <a:cxn ang="0">
                  <a:pos x="24" y="0"/>
                </a:cxn>
                <a:cxn ang="0">
                  <a:pos x="24" y="0"/>
                </a:cxn>
                <a:cxn ang="0">
                  <a:pos x="8" y="0"/>
                </a:cxn>
                <a:cxn ang="0">
                  <a:pos x="8" y="0"/>
                </a:cxn>
                <a:cxn ang="0">
                  <a:pos x="0" y="40"/>
                </a:cxn>
              </a:cxnLst>
              <a:rect l="0" t="0" r="r" b="b"/>
              <a:pathLst>
                <a:path w="24" h="40">
                  <a:moveTo>
                    <a:pt x="0" y="40"/>
                  </a:moveTo>
                  <a:lnTo>
                    <a:pt x="16" y="40"/>
                  </a:lnTo>
                  <a:lnTo>
                    <a:pt x="24" y="0"/>
                  </a:lnTo>
                  <a:lnTo>
                    <a:pt x="24" y="0"/>
                  </a:lnTo>
                  <a:lnTo>
                    <a:pt x="8" y="0"/>
                  </a:lnTo>
                  <a:lnTo>
                    <a:pt x="8" y="0"/>
                  </a:lnTo>
                  <a:lnTo>
                    <a:pt x="0" y="4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29" name="Rectangle 101"/>
            <p:cNvSpPr>
              <a:spLocks noChangeArrowheads="1"/>
            </p:cNvSpPr>
            <p:nvPr/>
          </p:nvSpPr>
          <p:spPr bwMode="auto">
            <a:xfrm>
              <a:off x="4456" y="2642"/>
              <a:ext cx="16" cy="24"/>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30" name="Freeform 102"/>
            <p:cNvSpPr>
              <a:spLocks/>
            </p:cNvSpPr>
            <p:nvPr/>
          </p:nvSpPr>
          <p:spPr bwMode="auto">
            <a:xfrm>
              <a:off x="4456" y="2546"/>
              <a:ext cx="16" cy="48"/>
            </a:xfrm>
            <a:custGeom>
              <a:avLst/>
              <a:gdLst/>
              <a:ahLst/>
              <a:cxnLst>
                <a:cxn ang="0">
                  <a:pos x="0" y="48"/>
                </a:cxn>
                <a:cxn ang="0">
                  <a:pos x="16" y="48"/>
                </a:cxn>
                <a:cxn ang="0">
                  <a:pos x="16" y="0"/>
                </a:cxn>
                <a:cxn ang="0">
                  <a:pos x="16" y="0"/>
                </a:cxn>
                <a:cxn ang="0">
                  <a:pos x="0" y="8"/>
                </a:cxn>
                <a:cxn ang="0">
                  <a:pos x="0" y="0"/>
                </a:cxn>
                <a:cxn ang="0">
                  <a:pos x="0" y="48"/>
                </a:cxn>
              </a:cxnLst>
              <a:rect l="0" t="0" r="r" b="b"/>
              <a:pathLst>
                <a:path w="16" h="48">
                  <a:moveTo>
                    <a:pt x="0" y="48"/>
                  </a:moveTo>
                  <a:lnTo>
                    <a:pt x="16" y="48"/>
                  </a:lnTo>
                  <a:lnTo>
                    <a:pt x="16" y="0"/>
                  </a:lnTo>
                  <a:lnTo>
                    <a:pt x="16" y="0"/>
                  </a:lnTo>
                  <a:lnTo>
                    <a:pt x="0" y="8"/>
                  </a:lnTo>
                  <a:lnTo>
                    <a:pt x="0" y="0"/>
                  </a:lnTo>
                  <a:lnTo>
                    <a:pt x="0" y="4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1" name="Freeform 103"/>
            <p:cNvSpPr>
              <a:spLocks/>
            </p:cNvSpPr>
            <p:nvPr/>
          </p:nvSpPr>
          <p:spPr bwMode="auto">
            <a:xfrm>
              <a:off x="4448" y="2530"/>
              <a:ext cx="24" cy="24"/>
            </a:xfrm>
            <a:custGeom>
              <a:avLst/>
              <a:gdLst/>
              <a:ahLst/>
              <a:cxnLst>
                <a:cxn ang="0">
                  <a:pos x="8" y="24"/>
                </a:cxn>
                <a:cxn ang="0">
                  <a:pos x="24" y="16"/>
                </a:cxn>
                <a:cxn ang="0">
                  <a:pos x="16" y="0"/>
                </a:cxn>
                <a:cxn ang="0">
                  <a:pos x="0" y="8"/>
                </a:cxn>
                <a:cxn ang="0">
                  <a:pos x="8" y="24"/>
                </a:cxn>
              </a:cxnLst>
              <a:rect l="0" t="0" r="r" b="b"/>
              <a:pathLst>
                <a:path w="24" h="24">
                  <a:moveTo>
                    <a:pt x="8" y="24"/>
                  </a:moveTo>
                  <a:lnTo>
                    <a:pt x="24" y="16"/>
                  </a:lnTo>
                  <a:lnTo>
                    <a:pt x="16" y="0"/>
                  </a:lnTo>
                  <a:lnTo>
                    <a:pt x="0" y="8"/>
                  </a:lnTo>
                  <a:lnTo>
                    <a:pt x="8"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2" name="Freeform 104"/>
            <p:cNvSpPr>
              <a:spLocks/>
            </p:cNvSpPr>
            <p:nvPr/>
          </p:nvSpPr>
          <p:spPr bwMode="auto">
            <a:xfrm>
              <a:off x="4432" y="2426"/>
              <a:ext cx="24" cy="56"/>
            </a:xfrm>
            <a:custGeom>
              <a:avLst/>
              <a:gdLst/>
              <a:ahLst/>
              <a:cxnLst>
                <a:cxn ang="0">
                  <a:pos x="8" y="56"/>
                </a:cxn>
                <a:cxn ang="0">
                  <a:pos x="24" y="56"/>
                </a:cxn>
                <a:cxn ang="0">
                  <a:pos x="16" y="0"/>
                </a:cxn>
                <a:cxn ang="0">
                  <a:pos x="16" y="0"/>
                </a:cxn>
                <a:cxn ang="0">
                  <a:pos x="0" y="0"/>
                </a:cxn>
                <a:cxn ang="0">
                  <a:pos x="0" y="0"/>
                </a:cxn>
                <a:cxn ang="0">
                  <a:pos x="8" y="56"/>
                </a:cxn>
              </a:cxnLst>
              <a:rect l="0" t="0" r="r" b="b"/>
              <a:pathLst>
                <a:path w="24" h="56">
                  <a:moveTo>
                    <a:pt x="8" y="56"/>
                  </a:moveTo>
                  <a:lnTo>
                    <a:pt x="24" y="56"/>
                  </a:lnTo>
                  <a:lnTo>
                    <a:pt x="16" y="0"/>
                  </a:lnTo>
                  <a:lnTo>
                    <a:pt x="16" y="0"/>
                  </a:lnTo>
                  <a:lnTo>
                    <a:pt x="0" y="0"/>
                  </a:lnTo>
                  <a:lnTo>
                    <a:pt x="0" y="0"/>
                  </a:lnTo>
                  <a:lnTo>
                    <a:pt x="8" y="5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3" name="Rectangle 105"/>
            <p:cNvSpPr>
              <a:spLocks noChangeArrowheads="1"/>
            </p:cNvSpPr>
            <p:nvPr/>
          </p:nvSpPr>
          <p:spPr bwMode="auto">
            <a:xfrm>
              <a:off x="4432" y="2418"/>
              <a:ext cx="16" cy="8"/>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34" name="Freeform 106"/>
            <p:cNvSpPr>
              <a:spLocks/>
            </p:cNvSpPr>
            <p:nvPr/>
          </p:nvSpPr>
          <p:spPr bwMode="auto">
            <a:xfrm>
              <a:off x="4400" y="2314"/>
              <a:ext cx="32" cy="64"/>
            </a:xfrm>
            <a:custGeom>
              <a:avLst/>
              <a:gdLst/>
              <a:ahLst/>
              <a:cxnLst>
                <a:cxn ang="0">
                  <a:pos x="16" y="64"/>
                </a:cxn>
                <a:cxn ang="0">
                  <a:pos x="32" y="56"/>
                </a:cxn>
                <a:cxn ang="0">
                  <a:pos x="16" y="0"/>
                </a:cxn>
                <a:cxn ang="0">
                  <a:pos x="16" y="0"/>
                </a:cxn>
                <a:cxn ang="0">
                  <a:pos x="0" y="0"/>
                </a:cxn>
                <a:cxn ang="0">
                  <a:pos x="0" y="8"/>
                </a:cxn>
                <a:cxn ang="0">
                  <a:pos x="16" y="64"/>
                </a:cxn>
              </a:cxnLst>
              <a:rect l="0" t="0" r="r" b="b"/>
              <a:pathLst>
                <a:path w="32" h="64">
                  <a:moveTo>
                    <a:pt x="16" y="64"/>
                  </a:moveTo>
                  <a:lnTo>
                    <a:pt x="32" y="56"/>
                  </a:lnTo>
                  <a:lnTo>
                    <a:pt x="16" y="0"/>
                  </a:lnTo>
                  <a:lnTo>
                    <a:pt x="16" y="0"/>
                  </a:lnTo>
                  <a:lnTo>
                    <a:pt x="0" y="0"/>
                  </a:lnTo>
                  <a:lnTo>
                    <a:pt x="0" y="8"/>
                  </a:lnTo>
                  <a:lnTo>
                    <a:pt x="16" y="6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5" name="Rectangle 107"/>
            <p:cNvSpPr>
              <a:spLocks noChangeArrowheads="1"/>
            </p:cNvSpPr>
            <p:nvPr/>
          </p:nvSpPr>
          <p:spPr bwMode="auto">
            <a:xfrm>
              <a:off x="4400" y="2306"/>
              <a:ext cx="16" cy="8"/>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36" name="Freeform 108"/>
            <p:cNvSpPr>
              <a:spLocks/>
            </p:cNvSpPr>
            <p:nvPr/>
          </p:nvSpPr>
          <p:spPr bwMode="auto">
            <a:xfrm>
              <a:off x="4344" y="2201"/>
              <a:ext cx="48" cy="73"/>
            </a:xfrm>
            <a:custGeom>
              <a:avLst/>
              <a:gdLst/>
              <a:ahLst/>
              <a:cxnLst>
                <a:cxn ang="0">
                  <a:pos x="32" y="73"/>
                </a:cxn>
                <a:cxn ang="0">
                  <a:pos x="48" y="65"/>
                </a:cxn>
                <a:cxn ang="0">
                  <a:pos x="16" y="0"/>
                </a:cxn>
                <a:cxn ang="0">
                  <a:pos x="16" y="0"/>
                </a:cxn>
                <a:cxn ang="0">
                  <a:pos x="0" y="8"/>
                </a:cxn>
                <a:cxn ang="0">
                  <a:pos x="0" y="8"/>
                </a:cxn>
                <a:cxn ang="0">
                  <a:pos x="32" y="73"/>
                </a:cxn>
              </a:cxnLst>
              <a:rect l="0" t="0" r="r" b="b"/>
              <a:pathLst>
                <a:path w="48" h="73">
                  <a:moveTo>
                    <a:pt x="32" y="73"/>
                  </a:moveTo>
                  <a:lnTo>
                    <a:pt x="48" y="65"/>
                  </a:lnTo>
                  <a:lnTo>
                    <a:pt x="16" y="0"/>
                  </a:lnTo>
                  <a:lnTo>
                    <a:pt x="16" y="0"/>
                  </a:lnTo>
                  <a:lnTo>
                    <a:pt x="0" y="8"/>
                  </a:lnTo>
                  <a:lnTo>
                    <a:pt x="0" y="8"/>
                  </a:lnTo>
                  <a:lnTo>
                    <a:pt x="32" y="73"/>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7" name="Freeform 109"/>
            <p:cNvSpPr>
              <a:spLocks/>
            </p:cNvSpPr>
            <p:nvPr/>
          </p:nvSpPr>
          <p:spPr bwMode="auto">
            <a:xfrm>
              <a:off x="4344" y="2201"/>
              <a:ext cx="16" cy="8"/>
            </a:xfrm>
            <a:custGeom>
              <a:avLst/>
              <a:gdLst/>
              <a:ahLst/>
              <a:cxnLst>
                <a:cxn ang="0">
                  <a:pos x="0" y="8"/>
                </a:cxn>
                <a:cxn ang="0">
                  <a:pos x="16" y="0"/>
                </a:cxn>
                <a:cxn ang="0">
                  <a:pos x="16" y="0"/>
                </a:cxn>
                <a:cxn ang="0">
                  <a:pos x="0" y="8"/>
                </a:cxn>
              </a:cxnLst>
              <a:rect l="0" t="0" r="r" b="b"/>
              <a:pathLst>
                <a:path w="16" h="8">
                  <a:moveTo>
                    <a:pt x="0" y="8"/>
                  </a:moveTo>
                  <a:lnTo>
                    <a:pt x="16" y="0"/>
                  </a:lnTo>
                  <a:lnTo>
                    <a:pt x="16" y="0"/>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8" name="Freeform 110"/>
            <p:cNvSpPr>
              <a:spLocks/>
            </p:cNvSpPr>
            <p:nvPr/>
          </p:nvSpPr>
          <p:spPr bwMode="auto">
            <a:xfrm>
              <a:off x="4280" y="2105"/>
              <a:ext cx="56" cy="64"/>
            </a:xfrm>
            <a:custGeom>
              <a:avLst/>
              <a:gdLst/>
              <a:ahLst/>
              <a:cxnLst>
                <a:cxn ang="0">
                  <a:pos x="40" y="64"/>
                </a:cxn>
                <a:cxn ang="0">
                  <a:pos x="56" y="56"/>
                </a:cxn>
                <a:cxn ang="0">
                  <a:pos x="16" y="0"/>
                </a:cxn>
                <a:cxn ang="0">
                  <a:pos x="0" y="8"/>
                </a:cxn>
                <a:cxn ang="0">
                  <a:pos x="40" y="64"/>
                </a:cxn>
              </a:cxnLst>
              <a:rect l="0" t="0" r="r" b="b"/>
              <a:pathLst>
                <a:path w="56" h="64">
                  <a:moveTo>
                    <a:pt x="40" y="64"/>
                  </a:moveTo>
                  <a:lnTo>
                    <a:pt x="56" y="56"/>
                  </a:lnTo>
                  <a:lnTo>
                    <a:pt x="16" y="0"/>
                  </a:lnTo>
                  <a:lnTo>
                    <a:pt x="0" y="8"/>
                  </a:lnTo>
                  <a:lnTo>
                    <a:pt x="40" y="6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39" name="Freeform 111"/>
            <p:cNvSpPr>
              <a:spLocks/>
            </p:cNvSpPr>
            <p:nvPr/>
          </p:nvSpPr>
          <p:spPr bwMode="auto">
            <a:xfrm>
              <a:off x="4208" y="2025"/>
              <a:ext cx="56" cy="56"/>
            </a:xfrm>
            <a:custGeom>
              <a:avLst/>
              <a:gdLst/>
              <a:ahLst/>
              <a:cxnLst>
                <a:cxn ang="0">
                  <a:pos x="48" y="56"/>
                </a:cxn>
                <a:cxn ang="0">
                  <a:pos x="56" y="48"/>
                </a:cxn>
                <a:cxn ang="0">
                  <a:pos x="8" y="0"/>
                </a:cxn>
                <a:cxn ang="0">
                  <a:pos x="0" y="8"/>
                </a:cxn>
                <a:cxn ang="0">
                  <a:pos x="48" y="56"/>
                </a:cxn>
              </a:cxnLst>
              <a:rect l="0" t="0" r="r" b="b"/>
              <a:pathLst>
                <a:path w="56" h="56">
                  <a:moveTo>
                    <a:pt x="48" y="56"/>
                  </a:moveTo>
                  <a:lnTo>
                    <a:pt x="56" y="48"/>
                  </a:lnTo>
                  <a:lnTo>
                    <a:pt x="8" y="0"/>
                  </a:lnTo>
                  <a:lnTo>
                    <a:pt x="0" y="8"/>
                  </a:lnTo>
                  <a:lnTo>
                    <a:pt x="48" y="5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40" name="Freeform 112"/>
            <p:cNvSpPr>
              <a:spLocks/>
            </p:cNvSpPr>
            <p:nvPr/>
          </p:nvSpPr>
          <p:spPr bwMode="auto">
            <a:xfrm>
              <a:off x="4120" y="1945"/>
              <a:ext cx="64" cy="56"/>
            </a:xfrm>
            <a:custGeom>
              <a:avLst/>
              <a:gdLst/>
              <a:ahLst/>
              <a:cxnLst>
                <a:cxn ang="0">
                  <a:pos x="56" y="56"/>
                </a:cxn>
                <a:cxn ang="0">
                  <a:pos x="64" y="40"/>
                </a:cxn>
                <a:cxn ang="0">
                  <a:pos x="8" y="0"/>
                </a:cxn>
                <a:cxn ang="0">
                  <a:pos x="0" y="16"/>
                </a:cxn>
                <a:cxn ang="0">
                  <a:pos x="56" y="56"/>
                </a:cxn>
              </a:cxnLst>
              <a:rect l="0" t="0" r="r" b="b"/>
              <a:pathLst>
                <a:path w="64" h="56">
                  <a:moveTo>
                    <a:pt x="56" y="56"/>
                  </a:moveTo>
                  <a:lnTo>
                    <a:pt x="64" y="40"/>
                  </a:lnTo>
                  <a:lnTo>
                    <a:pt x="8" y="0"/>
                  </a:lnTo>
                  <a:lnTo>
                    <a:pt x="0" y="16"/>
                  </a:lnTo>
                  <a:lnTo>
                    <a:pt x="56" y="5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41" name="Freeform 113"/>
            <p:cNvSpPr>
              <a:spLocks/>
            </p:cNvSpPr>
            <p:nvPr/>
          </p:nvSpPr>
          <p:spPr bwMode="auto">
            <a:xfrm>
              <a:off x="4032" y="1881"/>
              <a:ext cx="64" cy="48"/>
            </a:xfrm>
            <a:custGeom>
              <a:avLst/>
              <a:gdLst/>
              <a:ahLst/>
              <a:cxnLst>
                <a:cxn ang="0">
                  <a:pos x="56" y="48"/>
                </a:cxn>
                <a:cxn ang="0">
                  <a:pos x="64" y="32"/>
                </a:cxn>
                <a:cxn ang="0">
                  <a:pos x="8" y="0"/>
                </a:cxn>
                <a:cxn ang="0">
                  <a:pos x="0" y="16"/>
                </a:cxn>
                <a:cxn ang="0">
                  <a:pos x="56" y="48"/>
                </a:cxn>
              </a:cxnLst>
              <a:rect l="0" t="0" r="r" b="b"/>
              <a:pathLst>
                <a:path w="64" h="48">
                  <a:moveTo>
                    <a:pt x="56" y="48"/>
                  </a:moveTo>
                  <a:lnTo>
                    <a:pt x="64" y="32"/>
                  </a:lnTo>
                  <a:lnTo>
                    <a:pt x="8" y="0"/>
                  </a:lnTo>
                  <a:lnTo>
                    <a:pt x="0" y="16"/>
                  </a:lnTo>
                  <a:lnTo>
                    <a:pt x="56" y="4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42" name="Freeform 114"/>
            <p:cNvSpPr>
              <a:spLocks/>
            </p:cNvSpPr>
            <p:nvPr/>
          </p:nvSpPr>
          <p:spPr bwMode="auto">
            <a:xfrm>
              <a:off x="3960" y="1841"/>
              <a:ext cx="32" cy="32"/>
            </a:xfrm>
            <a:custGeom>
              <a:avLst/>
              <a:gdLst/>
              <a:ahLst/>
              <a:cxnLst>
                <a:cxn ang="0">
                  <a:pos x="24" y="32"/>
                </a:cxn>
                <a:cxn ang="0">
                  <a:pos x="32" y="24"/>
                </a:cxn>
                <a:cxn ang="0">
                  <a:pos x="8" y="0"/>
                </a:cxn>
                <a:cxn ang="0">
                  <a:pos x="0" y="8"/>
                </a:cxn>
                <a:cxn ang="0">
                  <a:pos x="24" y="32"/>
                </a:cxn>
              </a:cxnLst>
              <a:rect l="0" t="0" r="r" b="b"/>
              <a:pathLst>
                <a:path w="32" h="32">
                  <a:moveTo>
                    <a:pt x="24" y="32"/>
                  </a:moveTo>
                  <a:lnTo>
                    <a:pt x="32" y="24"/>
                  </a:lnTo>
                  <a:lnTo>
                    <a:pt x="8" y="0"/>
                  </a:lnTo>
                  <a:lnTo>
                    <a:pt x="0" y="8"/>
                  </a:lnTo>
                  <a:lnTo>
                    <a:pt x="24"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43" name="Freeform 115"/>
            <p:cNvSpPr>
              <a:spLocks/>
            </p:cNvSpPr>
            <p:nvPr/>
          </p:nvSpPr>
          <p:spPr bwMode="auto">
            <a:xfrm>
              <a:off x="3928" y="1833"/>
              <a:ext cx="40" cy="32"/>
            </a:xfrm>
            <a:custGeom>
              <a:avLst/>
              <a:gdLst/>
              <a:ahLst/>
              <a:cxnLst>
                <a:cxn ang="0">
                  <a:pos x="40" y="16"/>
                </a:cxn>
                <a:cxn ang="0">
                  <a:pos x="32" y="0"/>
                </a:cxn>
                <a:cxn ang="0">
                  <a:pos x="0" y="16"/>
                </a:cxn>
                <a:cxn ang="0">
                  <a:pos x="8" y="32"/>
                </a:cxn>
                <a:cxn ang="0">
                  <a:pos x="40" y="16"/>
                </a:cxn>
              </a:cxnLst>
              <a:rect l="0" t="0" r="r" b="b"/>
              <a:pathLst>
                <a:path w="40" h="32">
                  <a:moveTo>
                    <a:pt x="40" y="16"/>
                  </a:moveTo>
                  <a:lnTo>
                    <a:pt x="32" y="0"/>
                  </a:lnTo>
                  <a:lnTo>
                    <a:pt x="0" y="16"/>
                  </a:lnTo>
                  <a:lnTo>
                    <a:pt x="8" y="32"/>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44" name="Freeform 116"/>
            <p:cNvSpPr>
              <a:spLocks/>
            </p:cNvSpPr>
            <p:nvPr/>
          </p:nvSpPr>
          <p:spPr bwMode="auto">
            <a:xfrm>
              <a:off x="3824" y="1865"/>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45" name="Freeform 117"/>
            <p:cNvSpPr>
              <a:spLocks/>
            </p:cNvSpPr>
            <p:nvPr/>
          </p:nvSpPr>
          <p:spPr bwMode="auto">
            <a:xfrm>
              <a:off x="3720" y="1905"/>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46" name="Freeform 118"/>
            <p:cNvSpPr>
              <a:spLocks/>
            </p:cNvSpPr>
            <p:nvPr/>
          </p:nvSpPr>
          <p:spPr bwMode="auto">
            <a:xfrm>
              <a:off x="3616" y="1945"/>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47" name="Freeform 119"/>
            <p:cNvSpPr>
              <a:spLocks/>
            </p:cNvSpPr>
            <p:nvPr/>
          </p:nvSpPr>
          <p:spPr bwMode="auto">
            <a:xfrm>
              <a:off x="3528" y="1985"/>
              <a:ext cx="48" cy="32"/>
            </a:xfrm>
            <a:custGeom>
              <a:avLst/>
              <a:gdLst/>
              <a:ahLst/>
              <a:cxnLst>
                <a:cxn ang="0">
                  <a:pos x="48" y="16"/>
                </a:cxn>
                <a:cxn ang="0">
                  <a:pos x="40" y="0"/>
                </a:cxn>
                <a:cxn ang="0">
                  <a:pos x="0" y="16"/>
                </a:cxn>
                <a:cxn ang="0">
                  <a:pos x="0" y="16"/>
                </a:cxn>
                <a:cxn ang="0">
                  <a:pos x="8" y="32"/>
                </a:cxn>
                <a:cxn ang="0">
                  <a:pos x="8" y="32"/>
                </a:cxn>
                <a:cxn ang="0">
                  <a:pos x="48" y="16"/>
                </a:cxn>
              </a:cxnLst>
              <a:rect l="0" t="0" r="r" b="b"/>
              <a:pathLst>
                <a:path w="48" h="32">
                  <a:moveTo>
                    <a:pt x="48" y="16"/>
                  </a:moveTo>
                  <a:lnTo>
                    <a:pt x="40" y="0"/>
                  </a:lnTo>
                  <a:lnTo>
                    <a:pt x="0" y="16"/>
                  </a:lnTo>
                  <a:lnTo>
                    <a:pt x="0" y="16"/>
                  </a:lnTo>
                  <a:lnTo>
                    <a:pt x="8" y="32"/>
                  </a:lnTo>
                  <a:lnTo>
                    <a:pt x="8" y="32"/>
                  </a:lnTo>
                  <a:lnTo>
                    <a:pt x="4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48" name="Freeform 120"/>
            <p:cNvSpPr>
              <a:spLocks/>
            </p:cNvSpPr>
            <p:nvPr/>
          </p:nvSpPr>
          <p:spPr bwMode="auto">
            <a:xfrm>
              <a:off x="3512" y="2001"/>
              <a:ext cx="24" cy="24"/>
            </a:xfrm>
            <a:custGeom>
              <a:avLst/>
              <a:gdLst/>
              <a:ahLst/>
              <a:cxnLst>
                <a:cxn ang="0">
                  <a:pos x="24" y="16"/>
                </a:cxn>
                <a:cxn ang="0">
                  <a:pos x="16" y="0"/>
                </a:cxn>
                <a:cxn ang="0">
                  <a:pos x="0" y="8"/>
                </a:cxn>
                <a:cxn ang="0">
                  <a:pos x="8" y="24"/>
                </a:cxn>
                <a:cxn ang="0">
                  <a:pos x="24" y="16"/>
                </a:cxn>
              </a:cxnLst>
              <a:rect l="0" t="0" r="r" b="b"/>
              <a:pathLst>
                <a:path w="24" h="24">
                  <a:moveTo>
                    <a:pt x="24" y="16"/>
                  </a:moveTo>
                  <a:lnTo>
                    <a:pt x="16" y="0"/>
                  </a:lnTo>
                  <a:lnTo>
                    <a:pt x="0" y="8"/>
                  </a:lnTo>
                  <a:lnTo>
                    <a:pt x="8" y="24"/>
                  </a:lnTo>
                  <a:lnTo>
                    <a:pt x="2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49" name="Freeform 121"/>
            <p:cNvSpPr>
              <a:spLocks/>
            </p:cNvSpPr>
            <p:nvPr/>
          </p:nvSpPr>
          <p:spPr bwMode="auto">
            <a:xfrm>
              <a:off x="3408" y="2025"/>
              <a:ext cx="72" cy="40"/>
            </a:xfrm>
            <a:custGeom>
              <a:avLst/>
              <a:gdLst/>
              <a:ahLst/>
              <a:cxnLst>
                <a:cxn ang="0">
                  <a:pos x="72" y="16"/>
                </a:cxn>
                <a:cxn ang="0">
                  <a:pos x="64" y="0"/>
                </a:cxn>
                <a:cxn ang="0">
                  <a:pos x="0" y="24"/>
                </a:cxn>
                <a:cxn ang="0">
                  <a:pos x="8" y="40"/>
                </a:cxn>
                <a:cxn ang="0">
                  <a:pos x="72" y="16"/>
                </a:cxn>
              </a:cxnLst>
              <a:rect l="0" t="0" r="r" b="b"/>
              <a:pathLst>
                <a:path w="72" h="40">
                  <a:moveTo>
                    <a:pt x="72" y="16"/>
                  </a:moveTo>
                  <a:lnTo>
                    <a:pt x="64" y="0"/>
                  </a:lnTo>
                  <a:lnTo>
                    <a:pt x="0" y="24"/>
                  </a:lnTo>
                  <a:lnTo>
                    <a:pt x="8" y="40"/>
                  </a:lnTo>
                  <a:lnTo>
                    <a:pt x="7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0" name="Freeform 122"/>
            <p:cNvSpPr>
              <a:spLocks/>
            </p:cNvSpPr>
            <p:nvPr/>
          </p:nvSpPr>
          <p:spPr bwMode="auto">
            <a:xfrm>
              <a:off x="3312" y="2073"/>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1" name="Freeform 123"/>
            <p:cNvSpPr>
              <a:spLocks/>
            </p:cNvSpPr>
            <p:nvPr/>
          </p:nvSpPr>
          <p:spPr bwMode="auto">
            <a:xfrm>
              <a:off x="3208" y="2121"/>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2" name="Freeform 124"/>
            <p:cNvSpPr>
              <a:spLocks/>
            </p:cNvSpPr>
            <p:nvPr/>
          </p:nvSpPr>
          <p:spPr bwMode="auto">
            <a:xfrm>
              <a:off x="3112" y="2169"/>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3" name="Freeform 125"/>
            <p:cNvSpPr>
              <a:spLocks/>
            </p:cNvSpPr>
            <p:nvPr/>
          </p:nvSpPr>
          <p:spPr bwMode="auto">
            <a:xfrm>
              <a:off x="3016" y="2226"/>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4" name="Freeform 126"/>
            <p:cNvSpPr>
              <a:spLocks/>
            </p:cNvSpPr>
            <p:nvPr/>
          </p:nvSpPr>
          <p:spPr bwMode="auto">
            <a:xfrm>
              <a:off x="2920" y="2282"/>
              <a:ext cx="64" cy="56"/>
            </a:xfrm>
            <a:custGeom>
              <a:avLst/>
              <a:gdLst/>
              <a:ahLst/>
              <a:cxnLst>
                <a:cxn ang="0">
                  <a:pos x="64" y="16"/>
                </a:cxn>
                <a:cxn ang="0">
                  <a:pos x="56" y="0"/>
                </a:cxn>
                <a:cxn ang="0">
                  <a:pos x="0" y="40"/>
                </a:cxn>
                <a:cxn ang="0">
                  <a:pos x="8" y="56"/>
                </a:cxn>
                <a:cxn ang="0">
                  <a:pos x="64" y="16"/>
                </a:cxn>
              </a:cxnLst>
              <a:rect l="0" t="0" r="r" b="b"/>
              <a:pathLst>
                <a:path w="64" h="56">
                  <a:moveTo>
                    <a:pt x="64" y="16"/>
                  </a:moveTo>
                  <a:lnTo>
                    <a:pt x="56" y="0"/>
                  </a:lnTo>
                  <a:lnTo>
                    <a:pt x="0" y="40"/>
                  </a:lnTo>
                  <a:lnTo>
                    <a:pt x="8" y="56"/>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5" name="Freeform 127"/>
            <p:cNvSpPr>
              <a:spLocks/>
            </p:cNvSpPr>
            <p:nvPr/>
          </p:nvSpPr>
          <p:spPr bwMode="auto">
            <a:xfrm>
              <a:off x="2847" y="2346"/>
              <a:ext cx="41" cy="40"/>
            </a:xfrm>
            <a:custGeom>
              <a:avLst/>
              <a:gdLst/>
              <a:ahLst/>
              <a:cxnLst>
                <a:cxn ang="0">
                  <a:pos x="41" y="16"/>
                </a:cxn>
                <a:cxn ang="0">
                  <a:pos x="33" y="0"/>
                </a:cxn>
                <a:cxn ang="0">
                  <a:pos x="0" y="24"/>
                </a:cxn>
                <a:cxn ang="0">
                  <a:pos x="0" y="24"/>
                </a:cxn>
                <a:cxn ang="0">
                  <a:pos x="8" y="40"/>
                </a:cxn>
                <a:cxn ang="0">
                  <a:pos x="8" y="40"/>
                </a:cxn>
                <a:cxn ang="0">
                  <a:pos x="41" y="16"/>
                </a:cxn>
              </a:cxnLst>
              <a:rect l="0" t="0" r="r" b="b"/>
              <a:pathLst>
                <a:path w="41" h="40">
                  <a:moveTo>
                    <a:pt x="41" y="16"/>
                  </a:moveTo>
                  <a:lnTo>
                    <a:pt x="33" y="0"/>
                  </a:lnTo>
                  <a:lnTo>
                    <a:pt x="0" y="24"/>
                  </a:lnTo>
                  <a:lnTo>
                    <a:pt x="0" y="24"/>
                  </a:lnTo>
                  <a:lnTo>
                    <a:pt x="8" y="40"/>
                  </a:lnTo>
                  <a:lnTo>
                    <a:pt x="8" y="40"/>
                  </a:lnTo>
                  <a:lnTo>
                    <a:pt x="41"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6" name="Freeform 128"/>
            <p:cNvSpPr>
              <a:spLocks/>
            </p:cNvSpPr>
            <p:nvPr/>
          </p:nvSpPr>
          <p:spPr bwMode="auto">
            <a:xfrm>
              <a:off x="2831" y="2370"/>
              <a:ext cx="24" cy="24"/>
            </a:xfrm>
            <a:custGeom>
              <a:avLst/>
              <a:gdLst/>
              <a:ahLst/>
              <a:cxnLst>
                <a:cxn ang="0">
                  <a:pos x="24" y="16"/>
                </a:cxn>
                <a:cxn ang="0">
                  <a:pos x="16" y="0"/>
                </a:cxn>
                <a:cxn ang="0">
                  <a:pos x="0" y="8"/>
                </a:cxn>
                <a:cxn ang="0">
                  <a:pos x="8" y="24"/>
                </a:cxn>
                <a:cxn ang="0">
                  <a:pos x="24" y="16"/>
                </a:cxn>
              </a:cxnLst>
              <a:rect l="0" t="0" r="r" b="b"/>
              <a:pathLst>
                <a:path w="24" h="24">
                  <a:moveTo>
                    <a:pt x="24" y="16"/>
                  </a:moveTo>
                  <a:lnTo>
                    <a:pt x="16" y="0"/>
                  </a:lnTo>
                  <a:lnTo>
                    <a:pt x="0" y="8"/>
                  </a:lnTo>
                  <a:lnTo>
                    <a:pt x="8" y="24"/>
                  </a:lnTo>
                  <a:lnTo>
                    <a:pt x="2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7" name="Freeform 129"/>
            <p:cNvSpPr>
              <a:spLocks/>
            </p:cNvSpPr>
            <p:nvPr/>
          </p:nvSpPr>
          <p:spPr bwMode="auto">
            <a:xfrm>
              <a:off x="2743" y="2410"/>
              <a:ext cx="56" cy="56"/>
            </a:xfrm>
            <a:custGeom>
              <a:avLst/>
              <a:gdLst/>
              <a:ahLst/>
              <a:cxnLst>
                <a:cxn ang="0">
                  <a:pos x="56" y="16"/>
                </a:cxn>
                <a:cxn ang="0">
                  <a:pos x="48" y="0"/>
                </a:cxn>
                <a:cxn ang="0">
                  <a:pos x="0" y="40"/>
                </a:cxn>
                <a:cxn ang="0">
                  <a:pos x="8" y="56"/>
                </a:cxn>
                <a:cxn ang="0">
                  <a:pos x="56" y="16"/>
                </a:cxn>
              </a:cxnLst>
              <a:rect l="0" t="0" r="r" b="b"/>
              <a:pathLst>
                <a:path w="56" h="56">
                  <a:moveTo>
                    <a:pt x="56" y="16"/>
                  </a:moveTo>
                  <a:lnTo>
                    <a:pt x="48" y="0"/>
                  </a:lnTo>
                  <a:lnTo>
                    <a:pt x="0" y="40"/>
                  </a:lnTo>
                  <a:lnTo>
                    <a:pt x="8" y="56"/>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8" name="Freeform 130"/>
            <p:cNvSpPr>
              <a:spLocks/>
            </p:cNvSpPr>
            <p:nvPr/>
          </p:nvSpPr>
          <p:spPr bwMode="auto">
            <a:xfrm>
              <a:off x="2655" y="2482"/>
              <a:ext cx="56" cy="56"/>
            </a:xfrm>
            <a:custGeom>
              <a:avLst/>
              <a:gdLst/>
              <a:ahLst/>
              <a:cxnLst>
                <a:cxn ang="0">
                  <a:pos x="56" y="16"/>
                </a:cxn>
                <a:cxn ang="0">
                  <a:pos x="48" y="0"/>
                </a:cxn>
                <a:cxn ang="0">
                  <a:pos x="0" y="40"/>
                </a:cxn>
                <a:cxn ang="0">
                  <a:pos x="8" y="56"/>
                </a:cxn>
                <a:cxn ang="0">
                  <a:pos x="56" y="16"/>
                </a:cxn>
              </a:cxnLst>
              <a:rect l="0" t="0" r="r" b="b"/>
              <a:pathLst>
                <a:path w="56" h="56">
                  <a:moveTo>
                    <a:pt x="56" y="16"/>
                  </a:moveTo>
                  <a:lnTo>
                    <a:pt x="48" y="0"/>
                  </a:lnTo>
                  <a:lnTo>
                    <a:pt x="0" y="40"/>
                  </a:lnTo>
                  <a:lnTo>
                    <a:pt x="8" y="56"/>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59" name="Freeform 131"/>
            <p:cNvSpPr>
              <a:spLocks/>
            </p:cNvSpPr>
            <p:nvPr/>
          </p:nvSpPr>
          <p:spPr bwMode="auto">
            <a:xfrm>
              <a:off x="2567" y="2554"/>
              <a:ext cx="56" cy="56"/>
            </a:xfrm>
            <a:custGeom>
              <a:avLst/>
              <a:gdLst/>
              <a:ahLst/>
              <a:cxnLst>
                <a:cxn ang="0">
                  <a:pos x="56" y="8"/>
                </a:cxn>
                <a:cxn ang="0">
                  <a:pos x="40" y="0"/>
                </a:cxn>
                <a:cxn ang="0">
                  <a:pos x="0" y="48"/>
                </a:cxn>
                <a:cxn ang="0">
                  <a:pos x="16" y="56"/>
                </a:cxn>
                <a:cxn ang="0">
                  <a:pos x="56" y="8"/>
                </a:cxn>
              </a:cxnLst>
              <a:rect l="0" t="0" r="r" b="b"/>
              <a:pathLst>
                <a:path w="56" h="56">
                  <a:moveTo>
                    <a:pt x="56" y="8"/>
                  </a:moveTo>
                  <a:lnTo>
                    <a:pt x="40" y="0"/>
                  </a:lnTo>
                  <a:lnTo>
                    <a:pt x="0" y="48"/>
                  </a:lnTo>
                  <a:lnTo>
                    <a:pt x="16" y="56"/>
                  </a:lnTo>
                  <a:lnTo>
                    <a:pt x="5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60" name="Freeform 132"/>
            <p:cNvSpPr>
              <a:spLocks/>
            </p:cNvSpPr>
            <p:nvPr/>
          </p:nvSpPr>
          <p:spPr bwMode="auto">
            <a:xfrm>
              <a:off x="2495" y="2634"/>
              <a:ext cx="56" cy="56"/>
            </a:xfrm>
            <a:custGeom>
              <a:avLst/>
              <a:gdLst/>
              <a:ahLst/>
              <a:cxnLst>
                <a:cxn ang="0">
                  <a:pos x="56" y="8"/>
                </a:cxn>
                <a:cxn ang="0">
                  <a:pos x="48" y="0"/>
                </a:cxn>
                <a:cxn ang="0">
                  <a:pos x="0" y="48"/>
                </a:cxn>
                <a:cxn ang="0">
                  <a:pos x="8" y="56"/>
                </a:cxn>
                <a:cxn ang="0">
                  <a:pos x="56" y="8"/>
                </a:cxn>
              </a:cxnLst>
              <a:rect l="0" t="0" r="r" b="b"/>
              <a:pathLst>
                <a:path w="56" h="56">
                  <a:moveTo>
                    <a:pt x="56" y="8"/>
                  </a:moveTo>
                  <a:lnTo>
                    <a:pt x="48" y="0"/>
                  </a:lnTo>
                  <a:lnTo>
                    <a:pt x="0" y="48"/>
                  </a:lnTo>
                  <a:lnTo>
                    <a:pt x="8" y="56"/>
                  </a:lnTo>
                  <a:lnTo>
                    <a:pt x="5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61" name="Freeform 133"/>
            <p:cNvSpPr>
              <a:spLocks/>
            </p:cNvSpPr>
            <p:nvPr/>
          </p:nvSpPr>
          <p:spPr bwMode="auto">
            <a:xfrm>
              <a:off x="2407" y="2706"/>
              <a:ext cx="64" cy="56"/>
            </a:xfrm>
            <a:custGeom>
              <a:avLst/>
              <a:gdLst/>
              <a:ahLst/>
              <a:cxnLst>
                <a:cxn ang="0">
                  <a:pos x="64" y="16"/>
                </a:cxn>
                <a:cxn ang="0">
                  <a:pos x="56" y="0"/>
                </a:cxn>
                <a:cxn ang="0">
                  <a:pos x="8" y="40"/>
                </a:cxn>
                <a:cxn ang="0">
                  <a:pos x="0" y="48"/>
                </a:cxn>
                <a:cxn ang="0">
                  <a:pos x="16" y="48"/>
                </a:cxn>
                <a:cxn ang="0">
                  <a:pos x="16" y="56"/>
                </a:cxn>
                <a:cxn ang="0">
                  <a:pos x="64" y="16"/>
                </a:cxn>
              </a:cxnLst>
              <a:rect l="0" t="0" r="r" b="b"/>
              <a:pathLst>
                <a:path w="64" h="56">
                  <a:moveTo>
                    <a:pt x="64" y="16"/>
                  </a:moveTo>
                  <a:lnTo>
                    <a:pt x="56" y="0"/>
                  </a:lnTo>
                  <a:lnTo>
                    <a:pt x="8" y="40"/>
                  </a:lnTo>
                  <a:lnTo>
                    <a:pt x="0" y="48"/>
                  </a:lnTo>
                  <a:lnTo>
                    <a:pt x="16" y="48"/>
                  </a:lnTo>
                  <a:lnTo>
                    <a:pt x="16" y="56"/>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62" name="Rectangle 134"/>
            <p:cNvSpPr>
              <a:spLocks noChangeArrowheads="1"/>
            </p:cNvSpPr>
            <p:nvPr/>
          </p:nvSpPr>
          <p:spPr bwMode="auto">
            <a:xfrm>
              <a:off x="2407" y="2754"/>
              <a:ext cx="16" cy="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263" name="Freeform 135"/>
            <p:cNvSpPr>
              <a:spLocks/>
            </p:cNvSpPr>
            <p:nvPr/>
          </p:nvSpPr>
          <p:spPr bwMode="auto">
            <a:xfrm>
              <a:off x="2335" y="2794"/>
              <a:ext cx="56" cy="64"/>
            </a:xfrm>
            <a:custGeom>
              <a:avLst/>
              <a:gdLst/>
              <a:ahLst/>
              <a:cxnLst>
                <a:cxn ang="0">
                  <a:pos x="56" y="8"/>
                </a:cxn>
                <a:cxn ang="0">
                  <a:pos x="40" y="0"/>
                </a:cxn>
                <a:cxn ang="0">
                  <a:pos x="0" y="56"/>
                </a:cxn>
                <a:cxn ang="0">
                  <a:pos x="16" y="64"/>
                </a:cxn>
                <a:cxn ang="0">
                  <a:pos x="56" y="8"/>
                </a:cxn>
              </a:cxnLst>
              <a:rect l="0" t="0" r="r" b="b"/>
              <a:pathLst>
                <a:path w="56" h="64">
                  <a:moveTo>
                    <a:pt x="56" y="8"/>
                  </a:moveTo>
                  <a:lnTo>
                    <a:pt x="40" y="0"/>
                  </a:lnTo>
                  <a:lnTo>
                    <a:pt x="0" y="56"/>
                  </a:lnTo>
                  <a:lnTo>
                    <a:pt x="16" y="64"/>
                  </a:lnTo>
                  <a:lnTo>
                    <a:pt x="5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64" name="Freeform 136"/>
            <p:cNvSpPr>
              <a:spLocks/>
            </p:cNvSpPr>
            <p:nvPr/>
          </p:nvSpPr>
          <p:spPr bwMode="auto">
            <a:xfrm>
              <a:off x="2271" y="2882"/>
              <a:ext cx="56" cy="64"/>
            </a:xfrm>
            <a:custGeom>
              <a:avLst/>
              <a:gdLst/>
              <a:ahLst/>
              <a:cxnLst>
                <a:cxn ang="0">
                  <a:pos x="56" y="8"/>
                </a:cxn>
                <a:cxn ang="0">
                  <a:pos x="40" y="0"/>
                </a:cxn>
                <a:cxn ang="0">
                  <a:pos x="0" y="56"/>
                </a:cxn>
                <a:cxn ang="0">
                  <a:pos x="16" y="64"/>
                </a:cxn>
                <a:cxn ang="0">
                  <a:pos x="56" y="8"/>
                </a:cxn>
              </a:cxnLst>
              <a:rect l="0" t="0" r="r" b="b"/>
              <a:pathLst>
                <a:path w="56" h="64">
                  <a:moveTo>
                    <a:pt x="56" y="8"/>
                  </a:moveTo>
                  <a:lnTo>
                    <a:pt x="40" y="0"/>
                  </a:lnTo>
                  <a:lnTo>
                    <a:pt x="0" y="56"/>
                  </a:lnTo>
                  <a:lnTo>
                    <a:pt x="16" y="64"/>
                  </a:lnTo>
                  <a:lnTo>
                    <a:pt x="5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65" name="Freeform 137"/>
            <p:cNvSpPr>
              <a:spLocks/>
            </p:cNvSpPr>
            <p:nvPr/>
          </p:nvSpPr>
          <p:spPr bwMode="auto">
            <a:xfrm>
              <a:off x="2223" y="2970"/>
              <a:ext cx="32" cy="32"/>
            </a:xfrm>
            <a:custGeom>
              <a:avLst/>
              <a:gdLst/>
              <a:ahLst/>
              <a:cxnLst>
                <a:cxn ang="0">
                  <a:pos x="32" y="8"/>
                </a:cxn>
                <a:cxn ang="0">
                  <a:pos x="16" y="0"/>
                </a:cxn>
                <a:cxn ang="0">
                  <a:pos x="0" y="24"/>
                </a:cxn>
                <a:cxn ang="0">
                  <a:pos x="16" y="32"/>
                </a:cxn>
                <a:cxn ang="0">
                  <a:pos x="32" y="8"/>
                </a:cxn>
              </a:cxnLst>
              <a:rect l="0" t="0" r="r" b="b"/>
              <a:pathLst>
                <a:path w="32" h="32">
                  <a:moveTo>
                    <a:pt x="32" y="8"/>
                  </a:moveTo>
                  <a:lnTo>
                    <a:pt x="16" y="0"/>
                  </a:lnTo>
                  <a:lnTo>
                    <a:pt x="0" y="24"/>
                  </a:lnTo>
                  <a:lnTo>
                    <a:pt x="16" y="32"/>
                  </a:lnTo>
                  <a:lnTo>
                    <a:pt x="32"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66" name="Rectangle 138"/>
            <p:cNvSpPr>
              <a:spLocks noChangeArrowheads="1"/>
            </p:cNvSpPr>
            <p:nvPr/>
          </p:nvSpPr>
          <p:spPr bwMode="auto">
            <a:xfrm>
              <a:off x="2215" y="2994"/>
              <a:ext cx="32"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67" name="Freeform 139"/>
            <p:cNvSpPr>
              <a:spLocks/>
            </p:cNvSpPr>
            <p:nvPr/>
          </p:nvSpPr>
          <p:spPr bwMode="auto">
            <a:xfrm>
              <a:off x="2207" y="1817"/>
              <a:ext cx="352" cy="1177"/>
            </a:xfrm>
            <a:custGeom>
              <a:avLst/>
              <a:gdLst/>
              <a:ahLst/>
              <a:cxnLst>
                <a:cxn ang="0">
                  <a:pos x="8" y="1177"/>
                </a:cxn>
                <a:cxn ang="0">
                  <a:pos x="0" y="985"/>
                </a:cxn>
                <a:cxn ang="0">
                  <a:pos x="0" y="985"/>
                </a:cxn>
                <a:cxn ang="0">
                  <a:pos x="0" y="985"/>
                </a:cxn>
                <a:cxn ang="0">
                  <a:pos x="24" y="785"/>
                </a:cxn>
                <a:cxn ang="0">
                  <a:pos x="24" y="785"/>
                </a:cxn>
                <a:cxn ang="0">
                  <a:pos x="24" y="785"/>
                </a:cxn>
                <a:cxn ang="0">
                  <a:pos x="64" y="577"/>
                </a:cxn>
                <a:cxn ang="0">
                  <a:pos x="64" y="577"/>
                </a:cxn>
                <a:cxn ang="0">
                  <a:pos x="64" y="577"/>
                </a:cxn>
                <a:cxn ang="0">
                  <a:pos x="136" y="376"/>
                </a:cxn>
                <a:cxn ang="0">
                  <a:pos x="136" y="368"/>
                </a:cxn>
                <a:cxn ang="0">
                  <a:pos x="136" y="368"/>
                </a:cxn>
                <a:cxn ang="0">
                  <a:pos x="216" y="176"/>
                </a:cxn>
                <a:cxn ang="0">
                  <a:pos x="224" y="176"/>
                </a:cxn>
                <a:cxn ang="0">
                  <a:pos x="224" y="176"/>
                </a:cxn>
                <a:cxn ang="0">
                  <a:pos x="328" y="0"/>
                </a:cxn>
                <a:cxn ang="0">
                  <a:pos x="328" y="0"/>
                </a:cxn>
                <a:cxn ang="0">
                  <a:pos x="352" y="16"/>
                </a:cxn>
                <a:cxn ang="0">
                  <a:pos x="352" y="16"/>
                </a:cxn>
                <a:cxn ang="0">
                  <a:pos x="248" y="192"/>
                </a:cxn>
                <a:cxn ang="0">
                  <a:pos x="248" y="192"/>
                </a:cxn>
                <a:cxn ang="0">
                  <a:pos x="248" y="192"/>
                </a:cxn>
                <a:cxn ang="0">
                  <a:pos x="168" y="384"/>
                </a:cxn>
                <a:cxn ang="0">
                  <a:pos x="168" y="384"/>
                </a:cxn>
                <a:cxn ang="0">
                  <a:pos x="168" y="384"/>
                </a:cxn>
                <a:cxn ang="0">
                  <a:pos x="96" y="585"/>
                </a:cxn>
                <a:cxn ang="0">
                  <a:pos x="96" y="585"/>
                </a:cxn>
                <a:cxn ang="0">
                  <a:pos x="96" y="585"/>
                </a:cxn>
                <a:cxn ang="0">
                  <a:pos x="56" y="793"/>
                </a:cxn>
                <a:cxn ang="0">
                  <a:pos x="56" y="793"/>
                </a:cxn>
                <a:cxn ang="0">
                  <a:pos x="56" y="785"/>
                </a:cxn>
                <a:cxn ang="0">
                  <a:pos x="32" y="985"/>
                </a:cxn>
                <a:cxn ang="0">
                  <a:pos x="32" y="985"/>
                </a:cxn>
                <a:cxn ang="0">
                  <a:pos x="32" y="985"/>
                </a:cxn>
                <a:cxn ang="0">
                  <a:pos x="40" y="1177"/>
                </a:cxn>
                <a:cxn ang="0">
                  <a:pos x="8" y="1177"/>
                </a:cxn>
              </a:cxnLst>
              <a:rect l="0" t="0" r="r" b="b"/>
              <a:pathLst>
                <a:path w="352" h="1177">
                  <a:moveTo>
                    <a:pt x="8" y="1177"/>
                  </a:moveTo>
                  <a:lnTo>
                    <a:pt x="0" y="985"/>
                  </a:lnTo>
                  <a:lnTo>
                    <a:pt x="0" y="985"/>
                  </a:lnTo>
                  <a:lnTo>
                    <a:pt x="0" y="985"/>
                  </a:lnTo>
                  <a:lnTo>
                    <a:pt x="24" y="785"/>
                  </a:lnTo>
                  <a:lnTo>
                    <a:pt x="24" y="785"/>
                  </a:lnTo>
                  <a:lnTo>
                    <a:pt x="24" y="785"/>
                  </a:lnTo>
                  <a:lnTo>
                    <a:pt x="64" y="577"/>
                  </a:lnTo>
                  <a:lnTo>
                    <a:pt x="64" y="577"/>
                  </a:lnTo>
                  <a:lnTo>
                    <a:pt x="64" y="577"/>
                  </a:lnTo>
                  <a:lnTo>
                    <a:pt x="136" y="376"/>
                  </a:lnTo>
                  <a:lnTo>
                    <a:pt x="136" y="368"/>
                  </a:lnTo>
                  <a:lnTo>
                    <a:pt x="136" y="368"/>
                  </a:lnTo>
                  <a:lnTo>
                    <a:pt x="216" y="176"/>
                  </a:lnTo>
                  <a:lnTo>
                    <a:pt x="224" y="176"/>
                  </a:lnTo>
                  <a:lnTo>
                    <a:pt x="224" y="176"/>
                  </a:lnTo>
                  <a:lnTo>
                    <a:pt x="328" y="0"/>
                  </a:lnTo>
                  <a:lnTo>
                    <a:pt x="328" y="0"/>
                  </a:lnTo>
                  <a:lnTo>
                    <a:pt x="352" y="16"/>
                  </a:lnTo>
                  <a:lnTo>
                    <a:pt x="352" y="16"/>
                  </a:lnTo>
                  <a:lnTo>
                    <a:pt x="248" y="192"/>
                  </a:lnTo>
                  <a:lnTo>
                    <a:pt x="248" y="192"/>
                  </a:lnTo>
                  <a:lnTo>
                    <a:pt x="248" y="192"/>
                  </a:lnTo>
                  <a:lnTo>
                    <a:pt x="168" y="384"/>
                  </a:lnTo>
                  <a:lnTo>
                    <a:pt x="168" y="384"/>
                  </a:lnTo>
                  <a:lnTo>
                    <a:pt x="168" y="384"/>
                  </a:lnTo>
                  <a:lnTo>
                    <a:pt x="96" y="585"/>
                  </a:lnTo>
                  <a:lnTo>
                    <a:pt x="96" y="585"/>
                  </a:lnTo>
                  <a:lnTo>
                    <a:pt x="96" y="585"/>
                  </a:lnTo>
                  <a:lnTo>
                    <a:pt x="56" y="793"/>
                  </a:lnTo>
                  <a:lnTo>
                    <a:pt x="56" y="793"/>
                  </a:lnTo>
                  <a:lnTo>
                    <a:pt x="56" y="785"/>
                  </a:lnTo>
                  <a:lnTo>
                    <a:pt x="32" y="985"/>
                  </a:lnTo>
                  <a:lnTo>
                    <a:pt x="32" y="985"/>
                  </a:lnTo>
                  <a:lnTo>
                    <a:pt x="32" y="985"/>
                  </a:lnTo>
                  <a:lnTo>
                    <a:pt x="40" y="1177"/>
                  </a:lnTo>
                  <a:lnTo>
                    <a:pt x="8" y="1177"/>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68" name="Freeform 140"/>
            <p:cNvSpPr>
              <a:spLocks/>
            </p:cNvSpPr>
            <p:nvPr/>
          </p:nvSpPr>
          <p:spPr bwMode="auto">
            <a:xfrm>
              <a:off x="2535" y="1657"/>
              <a:ext cx="136" cy="176"/>
            </a:xfrm>
            <a:custGeom>
              <a:avLst/>
              <a:gdLst/>
              <a:ahLst/>
              <a:cxnLst>
                <a:cxn ang="0">
                  <a:pos x="0" y="160"/>
                </a:cxn>
                <a:cxn ang="0">
                  <a:pos x="112" y="0"/>
                </a:cxn>
                <a:cxn ang="0">
                  <a:pos x="112" y="0"/>
                </a:cxn>
                <a:cxn ang="0">
                  <a:pos x="136" y="24"/>
                </a:cxn>
                <a:cxn ang="0">
                  <a:pos x="136" y="16"/>
                </a:cxn>
                <a:cxn ang="0">
                  <a:pos x="24" y="176"/>
                </a:cxn>
                <a:cxn ang="0">
                  <a:pos x="0" y="160"/>
                </a:cxn>
              </a:cxnLst>
              <a:rect l="0" t="0" r="r" b="b"/>
              <a:pathLst>
                <a:path w="136" h="176">
                  <a:moveTo>
                    <a:pt x="0" y="160"/>
                  </a:moveTo>
                  <a:lnTo>
                    <a:pt x="112" y="0"/>
                  </a:lnTo>
                  <a:lnTo>
                    <a:pt x="112" y="0"/>
                  </a:lnTo>
                  <a:lnTo>
                    <a:pt x="136" y="24"/>
                  </a:lnTo>
                  <a:lnTo>
                    <a:pt x="136" y="16"/>
                  </a:lnTo>
                  <a:lnTo>
                    <a:pt x="24" y="176"/>
                  </a:lnTo>
                  <a:lnTo>
                    <a:pt x="0"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69" name="Freeform 141"/>
            <p:cNvSpPr>
              <a:spLocks/>
            </p:cNvSpPr>
            <p:nvPr/>
          </p:nvSpPr>
          <p:spPr bwMode="auto">
            <a:xfrm>
              <a:off x="2767" y="1513"/>
              <a:ext cx="32" cy="32"/>
            </a:xfrm>
            <a:custGeom>
              <a:avLst/>
              <a:gdLst/>
              <a:ahLst/>
              <a:cxnLst>
                <a:cxn ang="0">
                  <a:pos x="0" y="8"/>
                </a:cxn>
                <a:cxn ang="0">
                  <a:pos x="8" y="0"/>
                </a:cxn>
                <a:cxn ang="0">
                  <a:pos x="32" y="24"/>
                </a:cxn>
                <a:cxn ang="0">
                  <a:pos x="24" y="32"/>
                </a:cxn>
                <a:cxn ang="0">
                  <a:pos x="0" y="8"/>
                </a:cxn>
              </a:cxnLst>
              <a:rect l="0" t="0" r="r" b="b"/>
              <a:pathLst>
                <a:path w="32" h="32">
                  <a:moveTo>
                    <a:pt x="0" y="8"/>
                  </a:moveTo>
                  <a:lnTo>
                    <a:pt x="8" y="0"/>
                  </a:lnTo>
                  <a:lnTo>
                    <a:pt x="32" y="24"/>
                  </a:lnTo>
                  <a:lnTo>
                    <a:pt x="24" y="32"/>
                  </a:lnTo>
                  <a:lnTo>
                    <a:pt x="0"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70" name="Freeform 142"/>
            <p:cNvSpPr>
              <a:spLocks/>
            </p:cNvSpPr>
            <p:nvPr/>
          </p:nvSpPr>
          <p:spPr bwMode="auto">
            <a:xfrm>
              <a:off x="2647" y="1521"/>
              <a:ext cx="144" cy="160"/>
            </a:xfrm>
            <a:custGeom>
              <a:avLst/>
              <a:gdLst/>
              <a:ahLst/>
              <a:cxnLst>
                <a:cxn ang="0">
                  <a:pos x="0" y="136"/>
                </a:cxn>
                <a:cxn ang="0">
                  <a:pos x="24" y="160"/>
                </a:cxn>
                <a:cxn ang="0">
                  <a:pos x="144" y="24"/>
                </a:cxn>
                <a:cxn ang="0">
                  <a:pos x="120" y="0"/>
                </a:cxn>
                <a:cxn ang="0">
                  <a:pos x="0" y="136"/>
                </a:cxn>
              </a:cxnLst>
              <a:rect l="0" t="0" r="r" b="b"/>
              <a:pathLst>
                <a:path w="144" h="160">
                  <a:moveTo>
                    <a:pt x="0" y="136"/>
                  </a:moveTo>
                  <a:lnTo>
                    <a:pt x="24" y="160"/>
                  </a:lnTo>
                  <a:lnTo>
                    <a:pt x="144" y="24"/>
                  </a:lnTo>
                  <a:lnTo>
                    <a:pt x="120" y="0"/>
                  </a:lnTo>
                  <a:lnTo>
                    <a:pt x="0" y="13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71" name="Freeform 143"/>
            <p:cNvSpPr>
              <a:spLocks/>
            </p:cNvSpPr>
            <p:nvPr/>
          </p:nvSpPr>
          <p:spPr bwMode="auto">
            <a:xfrm>
              <a:off x="743" y="2330"/>
              <a:ext cx="32" cy="24"/>
            </a:xfrm>
            <a:custGeom>
              <a:avLst/>
              <a:gdLst/>
              <a:ahLst/>
              <a:cxnLst>
                <a:cxn ang="0">
                  <a:pos x="0" y="0"/>
                </a:cxn>
                <a:cxn ang="0">
                  <a:pos x="0" y="16"/>
                </a:cxn>
                <a:cxn ang="0">
                  <a:pos x="32" y="24"/>
                </a:cxn>
                <a:cxn ang="0">
                  <a:pos x="32" y="8"/>
                </a:cxn>
                <a:cxn ang="0">
                  <a:pos x="0" y="0"/>
                </a:cxn>
              </a:cxnLst>
              <a:rect l="0" t="0" r="r" b="b"/>
              <a:pathLst>
                <a:path w="32" h="24">
                  <a:moveTo>
                    <a:pt x="0" y="0"/>
                  </a:moveTo>
                  <a:lnTo>
                    <a:pt x="0" y="16"/>
                  </a:lnTo>
                  <a:lnTo>
                    <a:pt x="32" y="24"/>
                  </a:lnTo>
                  <a:lnTo>
                    <a:pt x="32"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2" name="Freeform 144"/>
            <p:cNvSpPr>
              <a:spLocks/>
            </p:cNvSpPr>
            <p:nvPr/>
          </p:nvSpPr>
          <p:spPr bwMode="auto">
            <a:xfrm>
              <a:off x="823" y="2338"/>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3" name="Freeform 145"/>
            <p:cNvSpPr>
              <a:spLocks/>
            </p:cNvSpPr>
            <p:nvPr/>
          </p:nvSpPr>
          <p:spPr bwMode="auto">
            <a:xfrm>
              <a:off x="935" y="2346"/>
              <a:ext cx="24" cy="16"/>
            </a:xfrm>
            <a:custGeom>
              <a:avLst/>
              <a:gdLst/>
              <a:ahLst/>
              <a:cxnLst>
                <a:cxn ang="0">
                  <a:pos x="0" y="0"/>
                </a:cxn>
                <a:cxn ang="0">
                  <a:pos x="0" y="16"/>
                </a:cxn>
                <a:cxn ang="0">
                  <a:pos x="24" y="16"/>
                </a:cxn>
                <a:cxn ang="0">
                  <a:pos x="24" y="16"/>
                </a:cxn>
                <a:cxn ang="0">
                  <a:pos x="24" y="0"/>
                </a:cxn>
                <a:cxn ang="0">
                  <a:pos x="24" y="0"/>
                </a:cxn>
                <a:cxn ang="0">
                  <a:pos x="0" y="0"/>
                </a:cxn>
              </a:cxnLst>
              <a:rect l="0" t="0" r="r" b="b"/>
              <a:pathLst>
                <a:path w="24" h="16">
                  <a:moveTo>
                    <a:pt x="0" y="0"/>
                  </a:moveTo>
                  <a:lnTo>
                    <a:pt x="0" y="16"/>
                  </a:lnTo>
                  <a:lnTo>
                    <a:pt x="24" y="16"/>
                  </a:lnTo>
                  <a:lnTo>
                    <a:pt x="24" y="16"/>
                  </a:lnTo>
                  <a:lnTo>
                    <a:pt x="24" y="0"/>
                  </a:lnTo>
                  <a:lnTo>
                    <a:pt x="24" y="0"/>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4" name="Freeform 146"/>
            <p:cNvSpPr>
              <a:spLocks/>
            </p:cNvSpPr>
            <p:nvPr/>
          </p:nvSpPr>
          <p:spPr bwMode="auto">
            <a:xfrm>
              <a:off x="959" y="2346"/>
              <a:ext cx="40" cy="24"/>
            </a:xfrm>
            <a:custGeom>
              <a:avLst/>
              <a:gdLst/>
              <a:ahLst/>
              <a:cxnLst>
                <a:cxn ang="0">
                  <a:pos x="0" y="0"/>
                </a:cxn>
                <a:cxn ang="0">
                  <a:pos x="0" y="16"/>
                </a:cxn>
                <a:cxn ang="0">
                  <a:pos x="40" y="24"/>
                </a:cxn>
                <a:cxn ang="0">
                  <a:pos x="40" y="8"/>
                </a:cxn>
                <a:cxn ang="0">
                  <a:pos x="0" y="0"/>
                </a:cxn>
              </a:cxnLst>
              <a:rect l="0" t="0" r="r" b="b"/>
              <a:pathLst>
                <a:path w="40" h="24">
                  <a:moveTo>
                    <a:pt x="0" y="0"/>
                  </a:moveTo>
                  <a:lnTo>
                    <a:pt x="0" y="16"/>
                  </a:lnTo>
                  <a:lnTo>
                    <a:pt x="40" y="24"/>
                  </a:lnTo>
                  <a:lnTo>
                    <a:pt x="4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5" name="Freeform 147"/>
            <p:cNvSpPr>
              <a:spLocks/>
            </p:cNvSpPr>
            <p:nvPr/>
          </p:nvSpPr>
          <p:spPr bwMode="auto">
            <a:xfrm>
              <a:off x="1039" y="2362"/>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6" name="Freeform 148"/>
            <p:cNvSpPr>
              <a:spLocks/>
            </p:cNvSpPr>
            <p:nvPr/>
          </p:nvSpPr>
          <p:spPr bwMode="auto">
            <a:xfrm>
              <a:off x="1151" y="2378"/>
              <a:ext cx="32" cy="24"/>
            </a:xfrm>
            <a:custGeom>
              <a:avLst/>
              <a:gdLst/>
              <a:ahLst/>
              <a:cxnLst>
                <a:cxn ang="0">
                  <a:pos x="8" y="0"/>
                </a:cxn>
                <a:cxn ang="0">
                  <a:pos x="0" y="16"/>
                </a:cxn>
                <a:cxn ang="0">
                  <a:pos x="24" y="24"/>
                </a:cxn>
                <a:cxn ang="0">
                  <a:pos x="24" y="24"/>
                </a:cxn>
                <a:cxn ang="0">
                  <a:pos x="24" y="8"/>
                </a:cxn>
                <a:cxn ang="0">
                  <a:pos x="32" y="8"/>
                </a:cxn>
                <a:cxn ang="0">
                  <a:pos x="8" y="0"/>
                </a:cxn>
              </a:cxnLst>
              <a:rect l="0" t="0" r="r" b="b"/>
              <a:pathLst>
                <a:path w="32" h="24">
                  <a:moveTo>
                    <a:pt x="8" y="0"/>
                  </a:moveTo>
                  <a:lnTo>
                    <a:pt x="0" y="16"/>
                  </a:lnTo>
                  <a:lnTo>
                    <a:pt x="24" y="24"/>
                  </a:lnTo>
                  <a:lnTo>
                    <a:pt x="24" y="24"/>
                  </a:lnTo>
                  <a:lnTo>
                    <a:pt x="24" y="8"/>
                  </a:lnTo>
                  <a:lnTo>
                    <a:pt x="32" y="8"/>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7" name="Freeform 149"/>
            <p:cNvSpPr>
              <a:spLocks/>
            </p:cNvSpPr>
            <p:nvPr/>
          </p:nvSpPr>
          <p:spPr bwMode="auto">
            <a:xfrm>
              <a:off x="1175" y="2386"/>
              <a:ext cx="40" cy="24"/>
            </a:xfrm>
            <a:custGeom>
              <a:avLst/>
              <a:gdLst/>
              <a:ahLst/>
              <a:cxnLst>
                <a:cxn ang="0">
                  <a:pos x="0" y="0"/>
                </a:cxn>
                <a:cxn ang="0">
                  <a:pos x="0" y="16"/>
                </a:cxn>
                <a:cxn ang="0">
                  <a:pos x="40" y="24"/>
                </a:cxn>
                <a:cxn ang="0">
                  <a:pos x="40" y="8"/>
                </a:cxn>
                <a:cxn ang="0">
                  <a:pos x="0" y="0"/>
                </a:cxn>
              </a:cxnLst>
              <a:rect l="0" t="0" r="r" b="b"/>
              <a:pathLst>
                <a:path w="40" h="24">
                  <a:moveTo>
                    <a:pt x="0" y="0"/>
                  </a:moveTo>
                  <a:lnTo>
                    <a:pt x="0" y="16"/>
                  </a:lnTo>
                  <a:lnTo>
                    <a:pt x="40" y="24"/>
                  </a:lnTo>
                  <a:lnTo>
                    <a:pt x="40"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8" name="Freeform 150"/>
            <p:cNvSpPr>
              <a:spLocks/>
            </p:cNvSpPr>
            <p:nvPr/>
          </p:nvSpPr>
          <p:spPr bwMode="auto">
            <a:xfrm>
              <a:off x="1263" y="2402"/>
              <a:ext cx="64" cy="32"/>
            </a:xfrm>
            <a:custGeom>
              <a:avLst/>
              <a:gdLst/>
              <a:ahLst/>
              <a:cxnLst>
                <a:cxn ang="0">
                  <a:pos x="0" y="0"/>
                </a:cxn>
                <a:cxn ang="0">
                  <a:pos x="0" y="16"/>
                </a:cxn>
                <a:cxn ang="0">
                  <a:pos x="64" y="32"/>
                </a:cxn>
                <a:cxn ang="0">
                  <a:pos x="64" y="16"/>
                </a:cxn>
                <a:cxn ang="0">
                  <a:pos x="0" y="0"/>
                </a:cxn>
              </a:cxnLst>
              <a:rect l="0" t="0" r="r" b="b"/>
              <a:pathLst>
                <a:path w="64" h="32">
                  <a:moveTo>
                    <a:pt x="0" y="0"/>
                  </a:moveTo>
                  <a:lnTo>
                    <a:pt x="0" y="16"/>
                  </a:lnTo>
                  <a:lnTo>
                    <a:pt x="64" y="32"/>
                  </a:lnTo>
                  <a:lnTo>
                    <a:pt x="64" y="16"/>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79" name="Freeform 151"/>
            <p:cNvSpPr>
              <a:spLocks/>
            </p:cNvSpPr>
            <p:nvPr/>
          </p:nvSpPr>
          <p:spPr bwMode="auto">
            <a:xfrm>
              <a:off x="1367" y="2434"/>
              <a:ext cx="24" cy="16"/>
            </a:xfrm>
            <a:custGeom>
              <a:avLst/>
              <a:gdLst/>
              <a:ahLst/>
              <a:cxnLst>
                <a:cxn ang="0">
                  <a:pos x="0" y="0"/>
                </a:cxn>
                <a:cxn ang="0">
                  <a:pos x="0" y="16"/>
                </a:cxn>
                <a:cxn ang="0">
                  <a:pos x="16" y="16"/>
                </a:cxn>
                <a:cxn ang="0">
                  <a:pos x="16" y="16"/>
                </a:cxn>
                <a:cxn ang="0">
                  <a:pos x="24" y="0"/>
                </a:cxn>
                <a:cxn ang="0">
                  <a:pos x="16" y="0"/>
                </a:cxn>
                <a:cxn ang="0">
                  <a:pos x="0" y="0"/>
                </a:cxn>
              </a:cxnLst>
              <a:rect l="0" t="0" r="r" b="b"/>
              <a:pathLst>
                <a:path w="24" h="16">
                  <a:moveTo>
                    <a:pt x="0" y="0"/>
                  </a:moveTo>
                  <a:lnTo>
                    <a:pt x="0" y="16"/>
                  </a:lnTo>
                  <a:lnTo>
                    <a:pt x="16" y="16"/>
                  </a:lnTo>
                  <a:lnTo>
                    <a:pt x="16" y="16"/>
                  </a:lnTo>
                  <a:lnTo>
                    <a:pt x="24" y="0"/>
                  </a:lnTo>
                  <a:lnTo>
                    <a:pt x="16" y="0"/>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0" name="Freeform 152"/>
            <p:cNvSpPr>
              <a:spLocks/>
            </p:cNvSpPr>
            <p:nvPr/>
          </p:nvSpPr>
          <p:spPr bwMode="auto">
            <a:xfrm>
              <a:off x="1383" y="2434"/>
              <a:ext cx="56" cy="32"/>
            </a:xfrm>
            <a:custGeom>
              <a:avLst/>
              <a:gdLst/>
              <a:ahLst/>
              <a:cxnLst>
                <a:cxn ang="0">
                  <a:pos x="8" y="0"/>
                </a:cxn>
                <a:cxn ang="0">
                  <a:pos x="0" y="16"/>
                </a:cxn>
                <a:cxn ang="0">
                  <a:pos x="48" y="32"/>
                </a:cxn>
                <a:cxn ang="0">
                  <a:pos x="56" y="16"/>
                </a:cxn>
                <a:cxn ang="0">
                  <a:pos x="8" y="0"/>
                </a:cxn>
              </a:cxnLst>
              <a:rect l="0" t="0" r="r" b="b"/>
              <a:pathLst>
                <a:path w="56" h="32">
                  <a:moveTo>
                    <a:pt x="8" y="0"/>
                  </a:moveTo>
                  <a:lnTo>
                    <a:pt x="0" y="16"/>
                  </a:lnTo>
                  <a:lnTo>
                    <a:pt x="48" y="32"/>
                  </a:lnTo>
                  <a:lnTo>
                    <a:pt x="56"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1" name="Freeform 153"/>
            <p:cNvSpPr>
              <a:spLocks/>
            </p:cNvSpPr>
            <p:nvPr/>
          </p:nvSpPr>
          <p:spPr bwMode="auto">
            <a:xfrm>
              <a:off x="1479" y="2466"/>
              <a:ext cx="64" cy="40"/>
            </a:xfrm>
            <a:custGeom>
              <a:avLst/>
              <a:gdLst/>
              <a:ahLst/>
              <a:cxnLst>
                <a:cxn ang="0">
                  <a:pos x="8" y="0"/>
                </a:cxn>
                <a:cxn ang="0">
                  <a:pos x="0" y="16"/>
                </a:cxn>
                <a:cxn ang="0">
                  <a:pos x="56" y="40"/>
                </a:cxn>
                <a:cxn ang="0">
                  <a:pos x="64" y="24"/>
                </a:cxn>
                <a:cxn ang="0">
                  <a:pos x="8" y="0"/>
                </a:cxn>
              </a:cxnLst>
              <a:rect l="0" t="0" r="r" b="b"/>
              <a:pathLst>
                <a:path w="64" h="40">
                  <a:moveTo>
                    <a:pt x="8" y="0"/>
                  </a:moveTo>
                  <a:lnTo>
                    <a:pt x="0" y="16"/>
                  </a:lnTo>
                  <a:lnTo>
                    <a:pt x="56" y="40"/>
                  </a:lnTo>
                  <a:lnTo>
                    <a:pt x="64" y="24"/>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2" name="Freeform 154"/>
            <p:cNvSpPr>
              <a:spLocks/>
            </p:cNvSpPr>
            <p:nvPr/>
          </p:nvSpPr>
          <p:spPr bwMode="auto">
            <a:xfrm>
              <a:off x="1583" y="2506"/>
              <a:ext cx="64" cy="48"/>
            </a:xfrm>
            <a:custGeom>
              <a:avLst/>
              <a:gdLst/>
              <a:ahLst/>
              <a:cxnLst>
                <a:cxn ang="0">
                  <a:pos x="8" y="0"/>
                </a:cxn>
                <a:cxn ang="0">
                  <a:pos x="0" y="16"/>
                </a:cxn>
                <a:cxn ang="0">
                  <a:pos x="56" y="48"/>
                </a:cxn>
                <a:cxn ang="0">
                  <a:pos x="64" y="32"/>
                </a:cxn>
                <a:cxn ang="0">
                  <a:pos x="8" y="0"/>
                </a:cxn>
              </a:cxnLst>
              <a:rect l="0" t="0" r="r" b="b"/>
              <a:pathLst>
                <a:path w="64" h="48">
                  <a:moveTo>
                    <a:pt x="8" y="0"/>
                  </a:moveTo>
                  <a:lnTo>
                    <a:pt x="0" y="16"/>
                  </a:lnTo>
                  <a:lnTo>
                    <a:pt x="56" y="48"/>
                  </a:lnTo>
                  <a:lnTo>
                    <a:pt x="64" y="32"/>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3" name="Freeform 155"/>
            <p:cNvSpPr>
              <a:spLocks/>
            </p:cNvSpPr>
            <p:nvPr/>
          </p:nvSpPr>
          <p:spPr bwMode="auto">
            <a:xfrm>
              <a:off x="1679" y="2562"/>
              <a:ext cx="64" cy="40"/>
            </a:xfrm>
            <a:custGeom>
              <a:avLst/>
              <a:gdLst/>
              <a:ahLst/>
              <a:cxnLst>
                <a:cxn ang="0">
                  <a:pos x="8" y="0"/>
                </a:cxn>
                <a:cxn ang="0">
                  <a:pos x="0" y="16"/>
                </a:cxn>
                <a:cxn ang="0">
                  <a:pos x="56" y="40"/>
                </a:cxn>
                <a:cxn ang="0">
                  <a:pos x="64" y="24"/>
                </a:cxn>
                <a:cxn ang="0">
                  <a:pos x="8" y="0"/>
                </a:cxn>
              </a:cxnLst>
              <a:rect l="0" t="0" r="r" b="b"/>
              <a:pathLst>
                <a:path w="64" h="40">
                  <a:moveTo>
                    <a:pt x="8" y="0"/>
                  </a:moveTo>
                  <a:lnTo>
                    <a:pt x="0" y="16"/>
                  </a:lnTo>
                  <a:lnTo>
                    <a:pt x="56" y="40"/>
                  </a:lnTo>
                  <a:lnTo>
                    <a:pt x="64" y="24"/>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4" name="Freeform 156"/>
            <p:cNvSpPr>
              <a:spLocks/>
            </p:cNvSpPr>
            <p:nvPr/>
          </p:nvSpPr>
          <p:spPr bwMode="auto">
            <a:xfrm>
              <a:off x="1783" y="2610"/>
              <a:ext cx="56" cy="48"/>
            </a:xfrm>
            <a:custGeom>
              <a:avLst/>
              <a:gdLst/>
              <a:ahLst/>
              <a:cxnLst>
                <a:cxn ang="0">
                  <a:pos x="8" y="0"/>
                </a:cxn>
                <a:cxn ang="0">
                  <a:pos x="0" y="16"/>
                </a:cxn>
                <a:cxn ang="0">
                  <a:pos x="48" y="48"/>
                </a:cxn>
                <a:cxn ang="0">
                  <a:pos x="56" y="32"/>
                </a:cxn>
                <a:cxn ang="0">
                  <a:pos x="8" y="0"/>
                </a:cxn>
              </a:cxnLst>
              <a:rect l="0" t="0" r="r" b="b"/>
              <a:pathLst>
                <a:path w="56" h="48">
                  <a:moveTo>
                    <a:pt x="8" y="0"/>
                  </a:moveTo>
                  <a:lnTo>
                    <a:pt x="0" y="16"/>
                  </a:lnTo>
                  <a:lnTo>
                    <a:pt x="48" y="48"/>
                  </a:lnTo>
                  <a:lnTo>
                    <a:pt x="56" y="32"/>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5" name="Freeform 157"/>
            <p:cNvSpPr>
              <a:spLocks/>
            </p:cNvSpPr>
            <p:nvPr/>
          </p:nvSpPr>
          <p:spPr bwMode="auto">
            <a:xfrm>
              <a:off x="1871" y="2674"/>
              <a:ext cx="64" cy="48"/>
            </a:xfrm>
            <a:custGeom>
              <a:avLst/>
              <a:gdLst/>
              <a:ahLst/>
              <a:cxnLst>
                <a:cxn ang="0">
                  <a:pos x="8" y="0"/>
                </a:cxn>
                <a:cxn ang="0">
                  <a:pos x="0" y="16"/>
                </a:cxn>
                <a:cxn ang="0">
                  <a:pos x="56" y="48"/>
                </a:cxn>
                <a:cxn ang="0">
                  <a:pos x="64" y="32"/>
                </a:cxn>
                <a:cxn ang="0">
                  <a:pos x="8" y="0"/>
                </a:cxn>
              </a:cxnLst>
              <a:rect l="0" t="0" r="r" b="b"/>
              <a:pathLst>
                <a:path w="64" h="48">
                  <a:moveTo>
                    <a:pt x="8" y="0"/>
                  </a:moveTo>
                  <a:lnTo>
                    <a:pt x="0" y="16"/>
                  </a:lnTo>
                  <a:lnTo>
                    <a:pt x="56" y="48"/>
                  </a:lnTo>
                  <a:lnTo>
                    <a:pt x="64" y="32"/>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6" name="Freeform 158"/>
            <p:cNvSpPr>
              <a:spLocks/>
            </p:cNvSpPr>
            <p:nvPr/>
          </p:nvSpPr>
          <p:spPr bwMode="auto">
            <a:xfrm>
              <a:off x="1967" y="2738"/>
              <a:ext cx="56" cy="56"/>
            </a:xfrm>
            <a:custGeom>
              <a:avLst/>
              <a:gdLst/>
              <a:ahLst/>
              <a:cxnLst>
                <a:cxn ang="0">
                  <a:pos x="8" y="0"/>
                </a:cxn>
                <a:cxn ang="0">
                  <a:pos x="0" y="16"/>
                </a:cxn>
                <a:cxn ang="0">
                  <a:pos x="48" y="56"/>
                </a:cxn>
                <a:cxn ang="0">
                  <a:pos x="56" y="40"/>
                </a:cxn>
                <a:cxn ang="0">
                  <a:pos x="8" y="0"/>
                </a:cxn>
              </a:cxnLst>
              <a:rect l="0" t="0" r="r" b="b"/>
              <a:pathLst>
                <a:path w="56" h="56">
                  <a:moveTo>
                    <a:pt x="8" y="0"/>
                  </a:moveTo>
                  <a:lnTo>
                    <a:pt x="0" y="16"/>
                  </a:lnTo>
                  <a:lnTo>
                    <a:pt x="48" y="56"/>
                  </a:lnTo>
                  <a:lnTo>
                    <a:pt x="56" y="40"/>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7" name="Freeform 159"/>
            <p:cNvSpPr>
              <a:spLocks/>
            </p:cNvSpPr>
            <p:nvPr/>
          </p:nvSpPr>
          <p:spPr bwMode="auto">
            <a:xfrm>
              <a:off x="2047" y="2810"/>
              <a:ext cx="48" cy="40"/>
            </a:xfrm>
            <a:custGeom>
              <a:avLst/>
              <a:gdLst/>
              <a:ahLst/>
              <a:cxnLst>
                <a:cxn ang="0">
                  <a:pos x="8" y="0"/>
                </a:cxn>
                <a:cxn ang="0">
                  <a:pos x="0" y="16"/>
                </a:cxn>
                <a:cxn ang="0">
                  <a:pos x="40" y="40"/>
                </a:cxn>
                <a:cxn ang="0">
                  <a:pos x="32" y="40"/>
                </a:cxn>
                <a:cxn ang="0">
                  <a:pos x="48" y="32"/>
                </a:cxn>
                <a:cxn ang="0">
                  <a:pos x="48" y="24"/>
                </a:cxn>
                <a:cxn ang="0">
                  <a:pos x="8" y="0"/>
                </a:cxn>
              </a:cxnLst>
              <a:rect l="0" t="0" r="r" b="b"/>
              <a:pathLst>
                <a:path w="48" h="40">
                  <a:moveTo>
                    <a:pt x="8" y="0"/>
                  </a:moveTo>
                  <a:lnTo>
                    <a:pt x="0" y="16"/>
                  </a:lnTo>
                  <a:lnTo>
                    <a:pt x="40" y="40"/>
                  </a:lnTo>
                  <a:lnTo>
                    <a:pt x="32" y="40"/>
                  </a:lnTo>
                  <a:lnTo>
                    <a:pt x="48" y="32"/>
                  </a:lnTo>
                  <a:lnTo>
                    <a:pt x="48" y="24"/>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8" name="Freeform 160"/>
            <p:cNvSpPr>
              <a:spLocks/>
            </p:cNvSpPr>
            <p:nvPr/>
          </p:nvSpPr>
          <p:spPr bwMode="auto">
            <a:xfrm>
              <a:off x="2079" y="2842"/>
              <a:ext cx="24" cy="24"/>
            </a:xfrm>
            <a:custGeom>
              <a:avLst/>
              <a:gdLst/>
              <a:ahLst/>
              <a:cxnLst>
                <a:cxn ang="0">
                  <a:pos x="16" y="0"/>
                </a:cxn>
                <a:cxn ang="0">
                  <a:pos x="0" y="8"/>
                </a:cxn>
                <a:cxn ang="0">
                  <a:pos x="8" y="24"/>
                </a:cxn>
                <a:cxn ang="0">
                  <a:pos x="24" y="16"/>
                </a:cxn>
                <a:cxn ang="0">
                  <a:pos x="16" y="0"/>
                </a:cxn>
              </a:cxnLst>
              <a:rect l="0" t="0" r="r" b="b"/>
              <a:pathLst>
                <a:path w="24" h="24">
                  <a:moveTo>
                    <a:pt x="16" y="0"/>
                  </a:moveTo>
                  <a:lnTo>
                    <a:pt x="0" y="8"/>
                  </a:lnTo>
                  <a:lnTo>
                    <a:pt x="8" y="24"/>
                  </a:lnTo>
                  <a:lnTo>
                    <a:pt x="24" y="16"/>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89" name="Freeform 161"/>
            <p:cNvSpPr>
              <a:spLocks/>
            </p:cNvSpPr>
            <p:nvPr/>
          </p:nvSpPr>
          <p:spPr bwMode="auto">
            <a:xfrm>
              <a:off x="2127" y="2890"/>
              <a:ext cx="56" cy="56"/>
            </a:xfrm>
            <a:custGeom>
              <a:avLst/>
              <a:gdLst/>
              <a:ahLst/>
              <a:cxnLst>
                <a:cxn ang="0">
                  <a:pos x="8" y="0"/>
                </a:cxn>
                <a:cxn ang="0">
                  <a:pos x="0" y="8"/>
                </a:cxn>
                <a:cxn ang="0">
                  <a:pos x="48" y="56"/>
                </a:cxn>
                <a:cxn ang="0">
                  <a:pos x="56" y="48"/>
                </a:cxn>
                <a:cxn ang="0">
                  <a:pos x="8" y="0"/>
                </a:cxn>
              </a:cxnLst>
              <a:rect l="0" t="0" r="r" b="b"/>
              <a:pathLst>
                <a:path w="56" h="56">
                  <a:moveTo>
                    <a:pt x="8" y="0"/>
                  </a:moveTo>
                  <a:lnTo>
                    <a:pt x="0" y="8"/>
                  </a:lnTo>
                  <a:lnTo>
                    <a:pt x="48" y="56"/>
                  </a:lnTo>
                  <a:lnTo>
                    <a:pt x="56" y="48"/>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90" name="Freeform 162"/>
            <p:cNvSpPr>
              <a:spLocks/>
            </p:cNvSpPr>
            <p:nvPr/>
          </p:nvSpPr>
          <p:spPr bwMode="auto">
            <a:xfrm>
              <a:off x="2207" y="2970"/>
              <a:ext cx="32" cy="32"/>
            </a:xfrm>
            <a:custGeom>
              <a:avLst/>
              <a:gdLst/>
              <a:ahLst/>
              <a:cxnLst>
                <a:cxn ang="0">
                  <a:pos x="8" y="0"/>
                </a:cxn>
                <a:cxn ang="0">
                  <a:pos x="0" y="16"/>
                </a:cxn>
                <a:cxn ang="0">
                  <a:pos x="24" y="32"/>
                </a:cxn>
                <a:cxn ang="0">
                  <a:pos x="32" y="16"/>
                </a:cxn>
                <a:cxn ang="0">
                  <a:pos x="8" y="0"/>
                </a:cxn>
              </a:cxnLst>
              <a:rect l="0" t="0" r="r" b="b"/>
              <a:pathLst>
                <a:path w="32" h="32">
                  <a:moveTo>
                    <a:pt x="8" y="0"/>
                  </a:moveTo>
                  <a:lnTo>
                    <a:pt x="0" y="16"/>
                  </a:lnTo>
                  <a:lnTo>
                    <a:pt x="24" y="32"/>
                  </a:lnTo>
                  <a:lnTo>
                    <a:pt x="32"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291" name="Rectangle 163"/>
            <p:cNvSpPr>
              <a:spLocks noChangeArrowheads="1"/>
            </p:cNvSpPr>
            <p:nvPr/>
          </p:nvSpPr>
          <p:spPr bwMode="auto">
            <a:xfrm>
              <a:off x="4384" y="897"/>
              <a:ext cx="32"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92" name="Freeform 164"/>
            <p:cNvSpPr>
              <a:spLocks/>
            </p:cNvSpPr>
            <p:nvPr/>
          </p:nvSpPr>
          <p:spPr bwMode="auto">
            <a:xfrm>
              <a:off x="4272" y="873"/>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93" name="Freeform 165"/>
            <p:cNvSpPr>
              <a:spLocks/>
            </p:cNvSpPr>
            <p:nvPr/>
          </p:nvSpPr>
          <p:spPr bwMode="auto">
            <a:xfrm>
              <a:off x="4168" y="849"/>
              <a:ext cx="64" cy="32"/>
            </a:xfrm>
            <a:custGeom>
              <a:avLst/>
              <a:gdLst/>
              <a:ahLst/>
              <a:cxnLst>
                <a:cxn ang="0">
                  <a:pos x="56" y="32"/>
                </a:cxn>
                <a:cxn ang="0">
                  <a:pos x="64" y="16"/>
                </a:cxn>
                <a:cxn ang="0">
                  <a:pos x="8" y="0"/>
                </a:cxn>
                <a:cxn ang="0">
                  <a:pos x="8" y="0"/>
                </a:cxn>
                <a:cxn ang="0">
                  <a:pos x="0" y="16"/>
                </a:cxn>
                <a:cxn ang="0">
                  <a:pos x="0" y="16"/>
                </a:cxn>
                <a:cxn ang="0">
                  <a:pos x="56" y="32"/>
                </a:cxn>
              </a:cxnLst>
              <a:rect l="0" t="0" r="r" b="b"/>
              <a:pathLst>
                <a:path w="64" h="32">
                  <a:moveTo>
                    <a:pt x="56" y="32"/>
                  </a:moveTo>
                  <a:lnTo>
                    <a:pt x="64" y="16"/>
                  </a:lnTo>
                  <a:lnTo>
                    <a:pt x="8" y="0"/>
                  </a:lnTo>
                  <a:lnTo>
                    <a:pt x="8" y="0"/>
                  </a:lnTo>
                  <a:lnTo>
                    <a:pt x="0" y="16"/>
                  </a:lnTo>
                  <a:lnTo>
                    <a:pt x="0" y="16"/>
                  </a:lnTo>
                  <a:lnTo>
                    <a:pt x="56"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94" name="Freeform 166"/>
            <p:cNvSpPr>
              <a:spLocks/>
            </p:cNvSpPr>
            <p:nvPr/>
          </p:nvSpPr>
          <p:spPr bwMode="auto">
            <a:xfrm>
              <a:off x="4168" y="849"/>
              <a:ext cx="8" cy="16"/>
            </a:xfrm>
            <a:custGeom>
              <a:avLst/>
              <a:gdLst/>
              <a:ahLst/>
              <a:cxnLst>
                <a:cxn ang="0">
                  <a:pos x="0" y="16"/>
                </a:cxn>
                <a:cxn ang="0">
                  <a:pos x="8" y="0"/>
                </a:cxn>
                <a:cxn ang="0">
                  <a:pos x="8" y="0"/>
                </a:cxn>
                <a:cxn ang="0">
                  <a:pos x="0" y="16"/>
                </a:cxn>
              </a:cxnLst>
              <a:rect l="0" t="0" r="r" b="b"/>
              <a:pathLst>
                <a:path w="8" h="16">
                  <a:moveTo>
                    <a:pt x="0" y="16"/>
                  </a:moveTo>
                  <a:lnTo>
                    <a:pt x="8" y="0"/>
                  </a:lnTo>
                  <a:lnTo>
                    <a:pt x="8" y="0"/>
                  </a:lnTo>
                  <a:lnTo>
                    <a:pt x="0"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95" name="Freeform 167"/>
            <p:cNvSpPr>
              <a:spLocks/>
            </p:cNvSpPr>
            <p:nvPr/>
          </p:nvSpPr>
          <p:spPr bwMode="auto">
            <a:xfrm>
              <a:off x="4056" y="841"/>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96" name="Freeform 168"/>
            <p:cNvSpPr>
              <a:spLocks/>
            </p:cNvSpPr>
            <p:nvPr/>
          </p:nvSpPr>
          <p:spPr bwMode="auto">
            <a:xfrm>
              <a:off x="3944" y="833"/>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297" name="Rectangle 169"/>
            <p:cNvSpPr>
              <a:spLocks noChangeArrowheads="1"/>
            </p:cNvSpPr>
            <p:nvPr/>
          </p:nvSpPr>
          <p:spPr bwMode="auto">
            <a:xfrm>
              <a:off x="3832" y="841"/>
              <a:ext cx="6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98" name="Rectangle 170"/>
            <p:cNvSpPr>
              <a:spLocks noChangeArrowheads="1"/>
            </p:cNvSpPr>
            <p:nvPr/>
          </p:nvSpPr>
          <p:spPr bwMode="auto">
            <a:xfrm>
              <a:off x="3720" y="849"/>
              <a:ext cx="6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299" name="Freeform 171"/>
            <p:cNvSpPr>
              <a:spLocks/>
            </p:cNvSpPr>
            <p:nvPr/>
          </p:nvSpPr>
          <p:spPr bwMode="auto">
            <a:xfrm>
              <a:off x="3616" y="865"/>
              <a:ext cx="64" cy="32"/>
            </a:xfrm>
            <a:custGeom>
              <a:avLst/>
              <a:gdLst/>
              <a:ahLst/>
              <a:cxnLst>
                <a:cxn ang="0">
                  <a:pos x="64" y="16"/>
                </a:cxn>
                <a:cxn ang="0">
                  <a:pos x="56" y="0"/>
                </a:cxn>
                <a:cxn ang="0">
                  <a:pos x="0" y="16"/>
                </a:cxn>
                <a:cxn ang="0">
                  <a:pos x="8" y="32"/>
                </a:cxn>
                <a:cxn ang="0">
                  <a:pos x="64" y="16"/>
                </a:cxn>
              </a:cxnLst>
              <a:rect l="0" t="0" r="r" b="b"/>
              <a:pathLst>
                <a:path w="64" h="32">
                  <a:moveTo>
                    <a:pt x="64" y="16"/>
                  </a:moveTo>
                  <a:lnTo>
                    <a:pt x="56" y="0"/>
                  </a:lnTo>
                  <a:lnTo>
                    <a:pt x="0" y="16"/>
                  </a:lnTo>
                  <a:lnTo>
                    <a:pt x="8" y="32"/>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0" name="Freeform 172"/>
            <p:cNvSpPr>
              <a:spLocks/>
            </p:cNvSpPr>
            <p:nvPr/>
          </p:nvSpPr>
          <p:spPr bwMode="auto">
            <a:xfrm>
              <a:off x="3504" y="889"/>
              <a:ext cx="64" cy="32"/>
            </a:xfrm>
            <a:custGeom>
              <a:avLst/>
              <a:gdLst/>
              <a:ahLst/>
              <a:cxnLst>
                <a:cxn ang="0">
                  <a:pos x="64" y="16"/>
                </a:cxn>
                <a:cxn ang="0">
                  <a:pos x="64" y="0"/>
                </a:cxn>
                <a:cxn ang="0">
                  <a:pos x="0" y="16"/>
                </a:cxn>
                <a:cxn ang="0">
                  <a:pos x="0" y="32"/>
                </a:cxn>
                <a:cxn ang="0">
                  <a:pos x="64" y="16"/>
                </a:cxn>
              </a:cxnLst>
              <a:rect l="0" t="0" r="r" b="b"/>
              <a:pathLst>
                <a:path w="64" h="32">
                  <a:moveTo>
                    <a:pt x="64" y="16"/>
                  </a:moveTo>
                  <a:lnTo>
                    <a:pt x="64" y="0"/>
                  </a:lnTo>
                  <a:lnTo>
                    <a:pt x="0" y="16"/>
                  </a:lnTo>
                  <a:lnTo>
                    <a:pt x="0" y="32"/>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1" name="Freeform 173"/>
            <p:cNvSpPr>
              <a:spLocks/>
            </p:cNvSpPr>
            <p:nvPr/>
          </p:nvSpPr>
          <p:spPr bwMode="auto">
            <a:xfrm>
              <a:off x="3408" y="929"/>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2" name="Freeform 174"/>
            <p:cNvSpPr>
              <a:spLocks/>
            </p:cNvSpPr>
            <p:nvPr/>
          </p:nvSpPr>
          <p:spPr bwMode="auto">
            <a:xfrm>
              <a:off x="3304" y="977"/>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3" name="Freeform 175"/>
            <p:cNvSpPr>
              <a:spLocks/>
            </p:cNvSpPr>
            <p:nvPr/>
          </p:nvSpPr>
          <p:spPr bwMode="auto">
            <a:xfrm>
              <a:off x="3216" y="1025"/>
              <a:ext cx="56" cy="56"/>
            </a:xfrm>
            <a:custGeom>
              <a:avLst/>
              <a:gdLst/>
              <a:ahLst/>
              <a:cxnLst>
                <a:cxn ang="0">
                  <a:pos x="56" y="16"/>
                </a:cxn>
                <a:cxn ang="0">
                  <a:pos x="48" y="0"/>
                </a:cxn>
                <a:cxn ang="0">
                  <a:pos x="0" y="40"/>
                </a:cxn>
                <a:cxn ang="0">
                  <a:pos x="8" y="56"/>
                </a:cxn>
                <a:cxn ang="0">
                  <a:pos x="56" y="16"/>
                </a:cxn>
              </a:cxnLst>
              <a:rect l="0" t="0" r="r" b="b"/>
              <a:pathLst>
                <a:path w="56" h="56">
                  <a:moveTo>
                    <a:pt x="56" y="16"/>
                  </a:moveTo>
                  <a:lnTo>
                    <a:pt x="48" y="0"/>
                  </a:lnTo>
                  <a:lnTo>
                    <a:pt x="0" y="40"/>
                  </a:lnTo>
                  <a:lnTo>
                    <a:pt x="8" y="56"/>
                  </a:lnTo>
                  <a:lnTo>
                    <a:pt x="56"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4" name="Freeform 176"/>
            <p:cNvSpPr>
              <a:spLocks/>
            </p:cNvSpPr>
            <p:nvPr/>
          </p:nvSpPr>
          <p:spPr bwMode="auto">
            <a:xfrm>
              <a:off x="3120" y="1089"/>
              <a:ext cx="64" cy="56"/>
            </a:xfrm>
            <a:custGeom>
              <a:avLst/>
              <a:gdLst/>
              <a:ahLst/>
              <a:cxnLst>
                <a:cxn ang="0">
                  <a:pos x="64" y="16"/>
                </a:cxn>
                <a:cxn ang="0">
                  <a:pos x="56" y="0"/>
                </a:cxn>
                <a:cxn ang="0">
                  <a:pos x="0" y="40"/>
                </a:cxn>
                <a:cxn ang="0">
                  <a:pos x="8" y="56"/>
                </a:cxn>
                <a:cxn ang="0">
                  <a:pos x="64" y="16"/>
                </a:cxn>
              </a:cxnLst>
              <a:rect l="0" t="0" r="r" b="b"/>
              <a:pathLst>
                <a:path w="64" h="56">
                  <a:moveTo>
                    <a:pt x="64" y="16"/>
                  </a:moveTo>
                  <a:lnTo>
                    <a:pt x="56" y="0"/>
                  </a:lnTo>
                  <a:lnTo>
                    <a:pt x="0" y="40"/>
                  </a:lnTo>
                  <a:lnTo>
                    <a:pt x="8" y="56"/>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5" name="Freeform 177"/>
            <p:cNvSpPr>
              <a:spLocks/>
            </p:cNvSpPr>
            <p:nvPr/>
          </p:nvSpPr>
          <p:spPr bwMode="auto">
            <a:xfrm>
              <a:off x="3040" y="1161"/>
              <a:ext cx="56" cy="56"/>
            </a:xfrm>
            <a:custGeom>
              <a:avLst/>
              <a:gdLst/>
              <a:ahLst/>
              <a:cxnLst>
                <a:cxn ang="0">
                  <a:pos x="56" y="16"/>
                </a:cxn>
                <a:cxn ang="0">
                  <a:pos x="48" y="0"/>
                </a:cxn>
                <a:cxn ang="0">
                  <a:pos x="0" y="40"/>
                </a:cxn>
                <a:cxn ang="0">
                  <a:pos x="8" y="56"/>
                </a:cxn>
                <a:cxn ang="0">
                  <a:pos x="56" y="16"/>
                </a:cxn>
              </a:cxnLst>
              <a:rect l="0" t="0" r="r" b="b"/>
              <a:pathLst>
                <a:path w="56" h="56">
                  <a:moveTo>
                    <a:pt x="56" y="16"/>
                  </a:moveTo>
                  <a:lnTo>
                    <a:pt x="48" y="0"/>
                  </a:lnTo>
                  <a:lnTo>
                    <a:pt x="0" y="40"/>
                  </a:lnTo>
                  <a:lnTo>
                    <a:pt x="8" y="56"/>
                  </a:lnTo>
                  <a:lnTo>
                    <a:pt x="56"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6" name="Freeform 178"/>
            <p:cNvSpPr>
              <a:spLocks/>
            </p:cNvSpPr>
            <p:nvPr/>
          </p:nvSpPr>
          <p:spPr bwMode="auto">
            <a:xfrm>
              <a:off x="2960" y="1241"/>
              <a:ext cx="56" cy="56"/>
            </a:xfrm>
            <a:custGeom>
              <a:avLst/>
              <a:gdLst/>
              <a:ahLst/>
              <a:cxnLst>
                <a:cxn ang="0">
                  <a:pos x="56" y="8"/>
                </a:cxn>
                <a:cxn ang="0">
                  <a:pos x="48" y="0"/>
                </a:cxn>
                <a:cxn ang="0">
                  <a:pos x="0" y="48"/>
                </a:cxn>
                <a:cxn ang="0">
                  <a:pos x="8" y="56"/>
                </a:cxn>
                <a:cxn ang="0">
                  <a:pos x="56" y="8"/>
                </a:cxn>
              </a:cxnLst>
              <a:rect l="0" t="0" r="r" b="b"/>
              <a:pathLst>
                <a:path w="56" h="56">
                  <a:moveTo>
                    <a:pt x="56" y="8"/>
                  </a:moveTo>
                  <a:lnTo>
                    <a:pt x="48" y="0"/>
                  </a:lnTo>
                  <a:lnTo>
                    <a:pt x="0" y="48"/>
                  </a:lnTo>
                  <a:lnTo>
                    <a:pt x="8" y="56"/>
                  </a:lnTo>
                  <a:lnTo>
                    <a:pt x="56"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7" name="Freeform 179"/>
            <p:cNvSpPr>
              <a:spLocks/>
            </p:cNvSpPr>
            <p:nvPr/>
          </p:nvSpPr>
          <p:spPr bwMode="auto">
            <a:xfrm>
              <a:off x="2880" y="1321"/>
              <a:ext cx="56" cy="64"/>
            </a:xfrm>
            <a:custGeom>
              <a:avLst/>
              <a:gdLst/>
              <a:ahLst/>
              <a:cxnLst>
                <a:cxn ang="0">
                  <a:pos x="56" y="8"/>
                </a:cxn>
                <a:cxn ang="0">
                  <a:pos x="40" y="0"/>
                </a:cxn>
                <a:cxn ang="0">
                  <a:pos x="0" y="56"/>
                </a:cxn>
                <a:cxn ang="0">
                  <a:pos x="16" y="64"/>
                </a:cxn>
                <a:cxn ang="0">
                  <a:pos x="56" y="8"/>
                </a:cxn>
              </a:cxnLst>
              <a:rect l="0" t="0" r="r" b="b"/>
              <a:pathLst>
                <a:path w="56" h="64">
                  <a:moveTo>
                    <a:pt x="56" y="8"/>
                  </a:moveTo>
                  <a:lnTo>
                    <a:pt x="40" y="0"/>
                  </a:lnTo>
                  <a:lnTo>
                    <a:pt x="0" y="56"/>
                  </a:lnTo>
                  <a:lnTo>
                    <a:pt x="16" y="64"/>
                  </a:lnTo>
                  <a:lnTo>
                    <a:pt x="56"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8" name="Freeform 180"/>
            <p:cNvSpPr>
              <a:spLocks/>
            </p:cNvSpPr>
            <p:nvPr/>
          </p:nvSpPr>
          <p:spPr bwMode="auto">
            <a:xfrm>
              <a:off x="2815" y="1409"/>
              <a:ext cx="56" cy="64"/>
            </a:xfrm>
            <a:custGeom>
              <a:avLst/>
              <a:gdLst/>
              <a:ahLst/>
              <a:cxnLst>
                <a:cxn ang="0">
                  <a:pos x="56" y="8"/>
                </a:cxn>
                <a:cxn ang="0">
                  <a:pos x="40" y="0"/>
                </a:cxn>
                <a:cxn ang="0">
                  <a:pos x="0" y="56"/>
                </a:cxn>
                <a:cxn ang="0">
                  <a:pos x="16" y="64"/>
                </a:cxn>
                <a:cxn ang="0">
                  <a:pos x="56" y="8"/>
                </a:cxn>
              </a:cxnLst>
              <a:rect l="0" t="0" r="r" b="b"/>
              <a:pathLst>
                <a:path w="56" h="64">
                  <a:moveTo>
                    <a:pt x="56" y="8"/>
                  </a:moveTo>
                  <a:lnTo>
                    <a:pt x="40" y="0"/>
                  </a:lnTo>
                  <a:lnTo>
                    <a:pt x="0" y="56"/>
                  </a:lnTo>
                  <a:lnTo>
                    <a:pt x="16" y="64"/>
                  </a:lnTo>
                  <a:lnTo>
                    <a:pt x="56"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09" name="Freeform 181"/>
            <p:cNvSpPr>
              <a:spLocks/>
            </p:cNvSpPr>
            <p:nvPr/>
          </p:nvSpPr>
          <p:spPr bwMode="auto">
            <a:xfrm>
              <a:off x="2767" y="1497"/>
              <a:ext cx="32" cy="32"/>
            </a:xfrm>
            <a:custGeom>
              <a:avLst/>
              <a:gdLst/>
              <a:ahLst/>
              <a:cxnLst>
                <a:cxn ang="0">
                  <a:pos x="32" y="8"/>
                </a:cxn>
                <a:cxn ang="0">
                  <a:pos x="16" y="0"/>
                </a:cxn>
                <a:cxn ang="0">
                  <a:pos x="0" y="24"/>
                </a:cxn>
                <a:cxn ang="0">
                  <a:pos x="16" y="32"/>
                </a:cxn>
                <a:cxn ang="0">
                  <a:pos x="32" y="8"/>
                </a:cxn>
              </a:cxnLst>
              <a:rect l="0" t="0" r="r" b="b"/>
              <a:pathLst>
                <a:path w="32" h="32">
                  <a:moveTo>
                    <a:pt x="32" y="8"/>
                  </a:moveTo>
                  <a:lnTo>
                    <a:pt x="16" y="0"/>
                  </a:lnTo>
                  <a:lnTo>
                    <a:pt x="0" y="24"/>
                  </a:lnTo>
                  <a:lnTo>
                    <a:pt x="16" y="32"/>
                  </a:lnTo>
                  <a:lnTo>
                    <a:pt x="32"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310" name="Freeform 182"/>
            <p:cNvSpPr>
              <a:spLocks/>
            </p:cNvSpPr>
            <p:nvPr/>
          </p:nvSpPr>
          <p:spPr bwMode="auto">
            <a:xfrm>
              <a:off x="3840" y="3610"/>
              <a:ext cx="40" cy="32"/>
            </a:xfrm>
            <a:custGeom>
              <a:avLst/>
              <a:gdLst/>
              <a:ahLst/>
              <a:cxnLst>
                <a:cxn ang="0">
                  <a:pos x="40" y="16"/>
                </a:cxn>
                <a:cxn ang="0">
                  <a:pos x="32" y="0"/>
                </a:cxn>
                <a:cxn ang="0">
                  <a:pos x="0" y="16"/>
                </a:cxn>
                <a:cxn ang="0">
                  <a:pos x="8" y="32"/>
                </a:cxn>
                <a:cxn ang="0">
                  <a:pos x="40" y="16"/>
                </a:cxn>
              </a:cxnLst>
              <a:rect l="0" t="0" r="r" b="b"/>
              <a:pathLst>
                <a:path w="40" h="32">
                  <a:moveTo>
                    <a:pt x="40" y="16"/>
                  </a:moveTo>
                  <a:lnTo>
                    <a:pt x="32" y="0"/>
                  </a:lnTo>
                  <a:lnTo>
                    <a:pt x="0" y="16"/>
                  </a:lnTo>
                  <a:lnTo>
                    <a:pt x="8" y="32"/>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1" name="Freeform 183"/>
            <p:cNvSpPr>
              <a:spLocks/>
            </p:cNvSpPr>
            <p:nvPr/>
          </p:nvSpPr>
          <p:spPr bwMode="auto">
            <a:xfrm>
              <a:off x="3744" y="3650"/>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2" name="Freeform 184"/>
            <p:cNvSpPr>
              <a:spLocks/>
            </p:cNvSpPr>
            <p:nvPr/>
          </p:nvSpPr>
          <p:spPr bwMode="auto">
            <a:xfrm>
              <a:off x="3656" y="3707"/>
              <a:ext cx="48" cy="40"/>
            </a:xfrm>
            <a:custGeom>
              <a:avLst/>
              <a:gdLst/>
              <a:ahLst/>
              <a:cxnLst>
                <a:cxn ang="0">
                  <a:pos x="48" y="16"/>
                </a:cxn>
                <a:cxn ang="0">
                  <a:pos x="40" y="0"/>
                </a:cxn>
                <a:cxn ang="0">
                  <a:pos x="0" y="24"/>
                </a:cxn>
                <a:cxn ang="0">
                  <a:pos x="0" y="24"/>
                </a:cxn>
                <a:cxn ang="0">
                  <a:pos x="8" y="40"/>
                </a:cxn>
                <a:cxn ang="0">
                  <a:pos x="8" y="40"/>
                </a:cxn>
                <a:cxn ang="0">
                  <a:pos x="48" y="16"/>
                </a:cxn>
              </a:cxnLst>
              <a:rect l="0" t="0" r="r" b="b"/>
              <a:pathLst>
                <a:path w="48" h="40">
                  <a:moveTo>
                    <a:pt x="48" y="16"/>
                  </a:moveTo>
                  <a:lnTo>
                    <a:pt x="40" y="0"/>
                  </a:lnTo>
                  <a:lnTo>
                    <a:pt x="0" y="24"/>
                  </a:lnTo>
                  <a:lnTo>
                    <a:pt x="0" y="24"/>
                  </a:lnTo>
                  <a:lnTo>
                    <a:pt x="8" y="40"/>
                  </a:lnTo>
                  <a:lnTo>
                    <a:pt x="8" y="40"/>
                  </a:lnTo>
                  <a:lnTo>
                    <a:pt x="4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3" name="Freeform 185"/>
            <p:cNvSpPr>
              <a:spLocks/>
            </p:cNvSpPr>
            <p:nvPr/>
          </p:nvSpPr>
          <p:spPr bwMode="auto">
            <a:xfrm>
              <a:off x="3640" y="3731"/>
              <a:ext cx="24" cy="24"/>
            </a:xfrm>
            <a:custGeom>
              <a:avLst/>
              <a:gdLst/>
              <a:ahLst/>
              <a:cxnLst>
                <a:cxn ang="0">
                  <a:pos x="24" y="16"/>
                </a:cxn>
                <a:cxn ang="0">
                  <a:pos x="16" y="0"/>
                </a:cxn>
                <a:cxn ang="0">
                  <a:pos x="0" y="8"/>
                </a:cxn>
                <a:cxn ang="0">
                  <a:pos x="8" y="24"/>
                </a:cxn>
                <a:cxn ang="0">
                  <a:pos x="24" y="16"/>
                </a:cxn>
              </a:cxnLst>
              <a:rect l="0" t="0" r="r" b="b"/>
              <a:pathLst>
                <a:path w="24" h="24">
                  <a:moveTo>
                    <a:pt x="24" y="16"/>
                  </a:moveTo>
                  <a:lnTo>
                    <a:pt x="16" y="0"/>
                  </a:lnTo>
                  <a:lnTo>
                    <a:pt x="0" y="8"/>
                  </a:lnTo>
                  <a:lnTo>
                    <a:pt x="8" y="24"/>
                  </a:lnTo>
                  <a:lnTo>
                    <a:pt x="2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4" name="Freeform 186"/>
            <p:cNvSpPr>
              <a:spLocks/>
            </p:cNvSpPr>
            <p:nvPr/>
          </p:nvSpPr>
          <p:spPr bwMode="auto">
            <a:xfrm>
              <a:off x="3536" y="3755"/>
              <a:ext cx="72" cy="40"/>
            </a:xfrm>
            <a:custGeom>
              <a:avLst/>
              <a:gdLst/>
              <a:ahLst/>
              <a:cxnLst>
                <a:cxn ang="0">
                  <a:pos x="72" y="16"/>
                </a:cxn>
                <a:cxn ang="0">
                  <a:pos x="64" y="0"/>
                </a:cxn>
                <a:cxn ang="0">
                  <a:pos x="0" y="24"/>
                </a:cxn>
                <a:cxn ang="0">
                  <a:pos x="8" y="40"/>
                </a:cxn>
                <a:cxn ang="0">
                  <a:pos x="72" y="16"/>
                </a:cxn>
              </a:cxnLst>
              <a:rect l="0" t="0" r="r" b="b"/>
              <a:pathLst>
                <a:path w="72" h="40">
                  <a:moveTo>
                    <a:pt x="72" y="16"/>
                  </a:moveTo>
                  <a:lnTo>
                    <a:pt x="64" y="0"/>
                  </a:lnTo>
                  <a:lnTo>
                    <a:pt x="0" y="24"/>
                  </a:lnTo>
                  <a:lnTo>
                    <a:pt x="8" y="40"/>
                  </a:lnTo>
                  <a:lnTo>
                    <a:pt x="7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5" name="Freeform 187"/>
            <p:cNvSpPr>
              <a:spLocks/>
            </p:cNvSpPr>
            <p:nvPr/>
          </p:nvSpPr>
          <p:spPr bwMode="auto">
            <a:xfrm>
              <a:off x="3432" y="3803"/>
              <a:ext cx="72" cy="40"/>
            </a:xfrm>
            <a:custGeom>
              <a:avLst/>
              <a:gdLst/>
              <a:ahLst/>
              <a:cxnLst>
                <a:cxn ang="0">
                  <a:pos x="72" y="16"/>
                </a:cxn>
                <a:cxn ang="0">
                  <a:pos x="64" y="0"/>
                </a:cxn>
                <a:cxn ang="0">
                  <a:pos x="0" y="24"/>
                </a:cxn>
                <a:cxn ang="0">
                  <a:pos x="0" y="24"/>
                </a:cxn>
                <a:cxn ang="0">
                  <a:pos x="8" y="40"/>
                </a:cxn>
                <a:cxn ang="0">
                  <a:pos x="8" y="40"/>
                </a:cxn>
                <a:cxn ang="0">
                  <a:pos x="72" y="16"/>
                </a:cxn>
              </a:cxnLst>
              <a:rect l="0" t="0" r="r" b="b"/>
              <a:pathLst>
                <a:path w="72" h="40">
                  <a:moveTo>
                    <a:pt x="72" y="16"/>
                  </a:moveTo>
                  <a:lnTo>
                    <a:pt x="64" y="0"/>
                  </a:lnTo>
                  <a:lnTo>
                    <a:pt x="0" y="24"/>
                  </a:lnTo>
                  <a:lnTo>
                    <a:pt x="0" y="24"/>
                  </a:lnTo>
                  <a:lnTo>
                    <a:pt x="8" y="40"/>
                  </a:lnTo>
                  <a:lnTo>
                    <a:pt x="8" y="40"/>
                  </a:lnTo>
                  <a:lnTo>
                    <a:pt x="7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6" name="Freeform 188"/>
            <p:cNvSpPr>
              <a:spLocks/>
            </p:cNvSpPr>
            <p:nvPr/>
          </p:nvSpPr>
          <p:spPr bwMode="auto">
            <a:xfrm>
              <a:off x="3432" y="3827"/>
              <a:ext cx="8" cy="16"/>
            </a:xfrm>
            <a:custGeom>
              <a:avLst/>
              <a:gdLst/>
              <a:ahLst/>
              <a:cxnLst>
                <a:cxn ang="0">
                  <a:pos x="8" y="16"/>
                </a:cxn>
                <a:cxn ang="0">
                  <a:pos x="0" y="0"/>
                </a:cxn>
                <a:cxn ang="0">
                  <a:pos x="0" y="0"/>
                </a:cxn>
                <a:cxn ang="0">
                  <a:pos x="8" y="16"/>
                </a:cxn>
              </a:cxnLst>
              <a:rect l="0" t="0" r="r" b="b"/>
              <a:pathLst>
                <a:path w="8" h="16">
                  <a:moveTo>
                    <a:pt x="8" y="16"/>
                  </a:moveTo>
                  <a:lnTo>
                    <a:pt x="0" y="0"/>
                  </a:lnTo>
                  <a:lnTo>
                    <a:pt x="0" y="0"/>
                  </a:lnTo>
                  <a:lnTo>
                    <a:pt x="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7" name="Freeform 189"/>
            <p:cNvSpPr>
              <a:spLocks/>
            </p:cNvSpPr>
            <p:nvPr/>
          </p:nvSpPr>
          <p:spPr bwMode="auto">
            <a:xfrm>
              <a:off x="3328" y="3843"/>
              <a:ext cx="64" cy="32"/>
            </a:xfrm>
            <a:custGeom>
              <a:avLst/>
              <a:gdLst/>
              <a:ahLst/>
              <a:cxnLst>
                <a:cxn ang="0">
                  <a:pos x="64" y="16"/>
                </a:cxn>
                <a:cxn ang="0">
                  <a:pos x="64" y="0"/>
                </a:cxn>
                <a:cxn ang="0">
                  <a:pos x="0" y="16"/>
                </a:cxn>
                <a:cxn ang="0">
                  <a:pos x="0" y="32"/>
                </a:cxn>
                <a:cxn ang="0">
                  <a:pos x="64" y="16"/>
                </a:cxn>
              </a:cxnLst>
              <a:rect l="0" t="0" r="r" b="b"/>
              <a:pathLst>
                <a:path w="64" h="32">
                  <a:moveTo>
                    <a:pt x="64" y="16"/>
                  </a:moveTo>
                  <a:lnTo>
                    <a:pt x="64" y="0"/>
                  </a:lnTo>
                  <a:lnTo>
                    <a:pt x="0" y="16"/>
                  </a:lnTo>
                  <a:lnTo>
                    <a:pt x="0" y="32"/>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8" name="Freeform 190"/>
            <p:cNvSpPr>
              <a:spLocks/>
            </p:cNvSpPr>
            <p:nvPr/>
          </p:nvSpPr>
          <p:spPr bwMode="auto">
            <a:xfrm>
              <a:off x="3224" y="3875"/>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19" name="Freeform 191"/>
            <p:cNvSpPr>
              <a:spLocks/>
            </p:cNvSpPr>
            <p:nvPr/>
          </p:nvSpPr>
          <p:spPr bwMode="auto">
            <a:xfrm>
              <a:off x="3112" y="3907"/>
              <a:ext cx="64" cy="32"/>
            </a:xfrm>
            <a:custGeom>
              <a:avLst/>
              <a:gdLst/>
              <a:ahLst/>
              <a:cxnLst>
                <a:cxn ang="0">
                  <a:pos x="64" y="16"/>
                </a:cxn>
                <a:cxn ang="0">
                  <a:pos x="64" y="0"/>
                </a:cxn>
                <a:cxn ang="0">
                  <a:pos x="0" y="16"/>
                </a:cxn>
                <a:cxn ang="0">
                  <a:pos x="0" y="32"/>
                </a:cxn>
                <a:cxn ang="0">
                  <a:pos x="64" y="16"/>
                </a:cxn>
              </a:cxnLst>
              <a:rect l="0" t="0" r="r" b="b"/>
              <a:pathLst>
                <a:path w="64" h="32">
                  <a:moveTo>
                    <a:pt x="64" y="16"/>
                  </a:moveTo>
                  <a:lnTo>
                    <a:pt x="64" y="0"/>
                  </a:lnTo>
                  <a:lnTo>
                    <a:pt x="0" y="16"/>
                  </a:lnTo>
                  <a:lnTo>
                    <a:pt x="0" y="32"/>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20" name="Freeform 192"/>
            <p:cNvSpPr>
              <a:spLocks/>
            </p:cNvSpPr>
            <p:nvPr/>
          </p:nvSpPr>
          <p:spPr bwMode="auto">
            <a:xfrm>
              <a:off x="3000" y="3939"/>
              <a:ext cx="64" cy="24"/>
            </a:xfrm>
            <a:custGeom>
              <a:avLst/>
              <a:gdLst/>
              <a:ahLst/>
              <a:cxnLst>
                <a:cxn ang="0">
                  <a:pos x="64" y="16"/>
                </a:cxn>
                <a:cxn ang="0">
                  <a:pos x="64" y="0"/>
                </a:cxn>
                <a:cxn ang="0">
                  <a:pos x="0" y="8"/>
                </a:cxn>
                <a:cxn ang="0">
                  <a:pos x="0" y="8"/>
                </a:cxn>
                <a:cxn ang="0">
                  <a:pos x="0" y="24"/>
                </a:cxn>
                <a:cxn ang="0">
                  <a:pos x="0" y="24"/>
                </a:cxn>
                <a:cxn ang="0">
                  <a:pos x="64" y="16"/>
                </a:cxn>
              </a:cxnLst>
              <a:rect l="0" t="0" r="r" b="b"/>
              <a:pathLst>
                <a:path w="64" h="24">
                  <a:moveTo>
                    <a:pt x="64" y="16"/>
                  </a:moveTo>
                  <a:lnTo>
                    <a:pt x="64" y="0"/>
                  </a:lnTo>
                  <a:lnTo>
                    <a:pt x="0" y="8"/>
                  </a:lnTo>
                  <a:lnTo>
                    <a:pt x="0" y="8"/>
                  </a:lnTo>
                  <a:lnTo>
                    <a:pt x="0" y="24"/>
                  </a:lnTo>
                  <a:lnTo>
                    <a:pt x="0" y="24"/>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21" name="Freeform 193"/>
            <p:cNvSpPr>
              <a:spLocks/>
            </p:cNvSpPr>
            <p:nvPr/>
          </p:nvSpPr>
          <p:spPr bwMode="auto">
            <a:xfrm>
              <a:off x="2888" y="3955"/>
              <a:ext cx="64" cy="24"/>
            </a:xfrm>
            <a:custGeom>
              <a:avLst/>
              <a:gdLst/>
              <a:ahLst/>
              <a:cxnLst>
                <a:cxn ang="0">
                  <a:pos x="64" y="16"/>
                </a:cxn>
                <a:cxn ang="0">
                  <a:pos x="64" y="0"/>
                </a:cxn>
                <a:cxn ang="0">
                  <a:pos x="0" y="8"/>
                </a:cxn>
                <a:cxn ang="0">
                  <a:pos x="0" y="24"/>
                </a:cxn>
                <a:cxn ang="0">
                  <a:pos x="64" y="16"/>
                </a:cxn>
              </a:cxnLst>
              <a:rect l="0" t="0" r="r" b="b"/>
              <a:pathLst>
                <a:path w="64" h="24">
                  <a:moveTo>
                    <a:pt x="64" y="16"/>
                  </a:moveTo>
                  <a:lnTo>
                    <a:pt x="64" y="0"/>
                  </a:lnTo>
                  <a:lnTo>
                    <a:pt x="0" y="8"/>
                  </a:lnTo>
                  <a:lnTo>
                    <a:pt x="0" y="24"/>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22" name="Freeform 194"/>
            <p:cNvSpPr>
              <a:spLocks/>
            </p:cNvSpPr>
            <p:nvPr/>
          </p:nvSpPr>
          <p:spPr bwMode="auto">
            <a:xfrm>
              <a:off x="2783" y="3971"/>
              <a:ext cx="56" cy="24"/>
            </a:xfrm>
            <a:custGeom>
              <a:avLst/>
              <a:gdLst/>
              <a:ahLst/>
              <a:cxnLst>
                <a:cxn ang="0">
                  <a:pos x="56" y="16"/>
                </a:cxn>
                <a:cxn ang="0">
                  <a:pos x="56" y="0"/>
                </a:cxn>
                <a:cxn ang="0">
                  <a:pos x="0" y="8"/>
                </a:cxn>
                <a:cxn ang="0">
                  <a:pos x="0" y="8"/>
                </a:cxn>
                <a:cxn ang="0">
                  <a:pos x="0" y="24"/>
                </a:cxn>
                <a:cxn ang="0">
                  <a:pos x="0" y="24"/>
                </a:cxn>
                <a:cxn ang="0">
                  <a:pos x="56" y="16"/>
                </a:cxn>
              </a:cxnLst>
              <a:rect l="0" t="0" r="r" b="b"/>
              <a:pathLst>
                <a:path w="56" h="24">
                  <a:moveTo>
                    <a:pt x="56" y="16"/>
                  </a:moveTo>
                  <a:lnTo>
                    <a:pt x="56" y="0"/>
                  </a:lnTo>
                  <a:lnTo>
                    <a:pt x="0" y="8"/>
                  </a:lnTo>
                  <a:lnTo>
                    <a:pt x="0" y="8"/>
                  </a:lnTo>
                  <a:lnTo>
                    <a:pt x="0" y="24"/>
                  </a:lnTo>
                  <a:lnTo>
                    <a:pt x="0" y="24"/>
                  </a:lnTo>
                  <a:lnTo>
                    <a:pt x="56"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23" name="Rectangle 195"/>
            <p:cNvSpPr>
              <a:spLocks noChangeArrowheads="1"/>
            </p:cNvSpPr>
            <p:nvPr/>
          </p:nvSpPr>
          <p:spPr bwMode="auto">
            <a:xfrm>
              <a:off x="2775" y="3979"/>
              <a:ext cx="8"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24" name="Rectangle 196"/>
            <p:cNvSpPr>
              <a:spLocks noChangeArrowheads="1"/>
            </p:cNvSpPr>
            <p:nvPr/>
          </p:nvSpPr>
          <p:spPr bwMode="auto">
            <a:xfrm>
              <a:off x="2663" y="3987"/>
              <a:ext cx="6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25" name="Freeform 197"/>
            <p:cNvSpPr>
              <a:spLocks/>
            </p:cNvSpPr>
            <p:nvPr/>
          </p:nvSpPr>
          <p:spPr bwMode="auto">
            <a:xfrm>
              <a:off x="2575" y="3987"/>
              <a:ext cx="40" cy="24"/>
            </a:xfrm>
            <a:custGeom>
              <a:avLst/>
              <a:gdLst/>
              <a:ahLst/>
              <a:cxnLst>
                <a:cxn ang="0">
                  <a:pos x="40" y="16"/>
                </a:cxn>
                <a:cxn ang="0">
                  <a:pos x="40" y="0"/>
                </a:cxn>
                <a:cxn ang="0">
                  <a:pos x="0" y="8"/>
                </a:cxn>
                <a:cxn ang="0">
                  <a:pos x="0" y="8"/>
                </a:cxn>
                <a:cxn ang="0">
                  <a:pos x="0" y="24"/>
                </a:cxn>
                <a:cxn ang="0">
                  <a:pos x="0" y="24"/>
                </a:cxn>
                <a:cxn ang="0">
                  <a:pos x="40" y="16"/>
                </a:cxn>
              </a:cxnLst>
              <a:rect l="0" t="0" r="r" b="b"/>
              <a:pathLst>
                <a:path w="40" h="24">
                  <a:moveTo>
                    <a:pt x="40" y="16"/>
                  </a:moveTo>
                  <a:lnTo>
                    <a:pt x="40" y="0"/>
                  </a:lnTo>
                  <a:lnTo>
                    <a:pt x="0" y="8"/>
                  </a:lnTo>
                  <a:lnTo>
                    <a:pt x="0" y="8"/>
                  </a:lnTo>
                  <a:lnTo>
                    <a:pt x="0" y="24"/>
                  </a:lnTo>
                  <a:lnTo>
                    <a:pt x="0" y="24"/>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26" name="Rectangle 198"/>
            <p:cNvSpPr>
              <a:spLocks noChangeArrowheads="1"/>
            </p:cNvSpPr>
            <p:nvPr/>
          </p:nvSpPr>
          <p:spPr bwMode="auto">
            <a:xfrm>
              <a:off x="2551" y="3995"/>
              <a:ext cx="2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27" name="Rectangle 199"/>
            <p:cNvSpPr>
              <a:spLocks noChangeArrowheads="1"/>
            </p:cNvSpPr>
            <p:nvPr/>
          </p:nvSpPr>
          <p:spPr bwMode="auto">
            <a:xfrm>
              <a:off x="2439" y="3987"/>
              <a:ext cx="6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28" name="Freeform 200"/>
            <p:cNvSpPr>
              <a:spLocks/>
            </p:cNvSpPr>
            <p:nvPr/>
          </p:nvSpPr>
          <p:spPr bwMode="auto">
            <a:xfrm>
              <a:off x="2367" y="3987"/>
              <a:ext cx="24" cy="16"/>
            </a:xfrm>
            <a:custGeom>
              <a:avLst/>
              <a:gdLst/>
              <a:ahLst/>
              <a:cxnLst>
                <a:cxn ang="0">
                  <a:pos x="24" y="16"/>
                </a:cxn>
                <a:cxn ang="0">
                  <a:pos x="24" y="0"/>
                </a:cxn>
                <a:cxn ang="0">
                  <a:pos x="0" y="0"/>
                </a:cxn>
                <a:cxn ang="0">
                  <a:pos x="0" y="0"/>
                </a:cxn>
                <a:cxn ang="0">
                  <a:pos x="0" y="16"/>
                </a:cxn>
                <a:cxn ang="0">
                  <a:pos x="0" y="16"/>
                </a:cxn>
                <a:cxn ang="0">
                  <a:pos x="24" y="16"/>
                </a:cxn>
              </a:cxnLst>
              <a:rect l="0" t="0" r="r" b="b"/>
              <a:pathLst>
                <a:path w="24" h="16">
                  <a:moveTo>
                    <a:pt x="24" y="16"/>
                  </a:moveTo>
                  <a:lnTo>
                    <a:pt x="24" y="0"/>
                  </a:lnTo>
                  <a:lnTo>
                    <a:pt x="0" y="0"/>
                  </a:lnTo>
                  <a:lnTo>
                    <a:pt x="0" y="0"/>
                  </a:lnTo>
                  <a:lnTo>
                    <a:pt x="0" y="16"/>
                  </a:lnTo>
                  <a:lnTo>
                    <a:pt x="0" y="16"/>
                  </a:lnTo>
                  <a:lnTo>
                    <a:pt x="2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29" name="Freeform 201"/>
            <p:cNvSpPr>
              <a:spLocks/>
            </p:cNvSpPr>
            <p:nvPr/>
          </p:nvSpPr>
          <p:spPr bwMode="auto">
            <a:xfrm>
              <a:off x="2327" y="3979"/>
              <a:ext cx="40" cy="24"/>
            </a:xfrm>
            <a:custGeom>
              <a:avLst/>
              <a:gdLst/>
              <a:ahLst/>
              <a:cxnLst>
                <a:cxn ang="0">
                  <a:pos x="40" y="24"/>
                </a:cxn>
                <a:cxn ang="0">
                  <a:pos x="40" y="8"/>
                </a:cxn>
                <a:cxn ang="0">
                  <a:pos x="0" y="0"/>
                </a:cxn>
                <a:cxn ang="0">
                  <a:pos x="0" y="16"/>
                </a:cxn>
                <a:cxn ang="0">
                  <a:pos x="40" y="24"/>
                </a:cxn>
              </a:cxnLst>
              <a:rect l="0" t="0" r="r" b="b"/>
              <a:pathLst>
                <a:path w="40" h="24">
                  <a:moveTo>
                    <a:pt x="40" y="24"/>
                  </a:moveTo>
                  <a:lnTo>
                    <a:pt x="40" y="8"/>
                  </a:lnTo>
                  <a:lnTo>
                    <a:pt x="0" y="0"/>
                  </a:lnTo>
                  <a:lnTo>
                    <a:pt x="0" y="16"/>
                  </a:lnTo>
                  <a:lnTo>
                    <a:pt x="4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0" name="Freeform 202"/>
            <p:cNvSpPr>
              <a:spLocks/>
            </p:cNvSpPr>
            <p:nvPr/>
          </p:nvSpPr>
          <p:spPr bwMode="auto">
            <a:xfrm>
              <a:off x="2215" y="3963"/>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1" name="Freeform 203"/>
            <p:cNvSpPr>
              <a:spLocks/>
            </p:cNvSpPr>
            <p:nvPr/>
          </p:nvSpPr>
          <p:spPr bwMode="auto">
            <a:xfrm>
              <a:off x="2159" y="3955"/>
              <a:ext cx="8" cy="16"/>
            </a:xfrm>
            <a:custGeom>
              <a:avLst/>
              <a:gdLst/>
              <a:ahLst/>
              <a:cxnLst>
                <a:cxn ang="0">
                  <a:pos x="8" y="16"/>
                </a:cxn>
                <a:cxn ang="0">
                  <a:pos x="8" y="0"/>
                </a:cxn>
                <a:cxn ang="0">
                  <a:pos x="0" y="0"/>
                </a:cxn>
                <a:cxn ang="0">
                  <a:pos x="0" y="0"/>
                </a:cxn>
                <a:cxn ang="0">
                  <a:pos x="0" y="16"/>
                </a:cxn>
                <a:cxn ang="0">
                  <a:pos x="0" y="16"/>
                </a:cxn>
                <a:cxn ang="0">
                  <a:pos x="8" y="16"/>
                </a:cxn>
              </a:cxnLst>
              <a:rect l="0" t="0" r="r" b="b"/>
              <a:pathLst>
                <a:path w="8" h="16">
                  <a:moveTo>
                    <a:pt x="8" y="16"/>
                  </a:moveTo>
                  <a:lnTo>
                    <a:pt x="8" y="0"/>
                  </a:lnTo>
                  <a:lnTo>
                    <a:pt x="0" y="0"/>
                  </a:lnTo>
                  <a:lnTo>
                    <a:pt x="0" y="0"/>
                  </a:lnTo>
                  <a:lnTo>
                    <a:pt x="0" y="16"/>
                  </a:lnTo>
                  <a:lnTo>
                    <a:pt x="0" y="16"/>
                  </a:lnTo>
                  <a:lnTo>
                    <a:pt x="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grpSp>
          <p:nvGrpSpPr>
            <p:cNvPr id="1712332" name="Group 204"/>
            <p:cNvGrpSpPr>
              <a:grpSpLocks/>
            </p:cNvGrpSpPr>
            <p:nvPr/>
          </p:nvGrpSpPr>
          <p:grpSpPr bwMode="auto">
            <a:xfrm>
              <a:off x="495" y="528"/>
              <a:ext cx="4513" cy="3443"/>
              <a:chOff x="495" y="528"/>
              <a:chExt cx="4513" cy="3443"/>
            </a:xfrm>
          </p:grpSpPr>
          <p:sp>
            <p:nvSpPr>
              <p:cNvPr id="1712333" name="Freeform 205"/>
              <p:cNvSpPr>
                <a:spLocks/>
              </p:cNvSpPr>
              <p:nvPr/>
            </p:nvSpPr>
            <p:spPr bwMode="auto">
              <a:xfrm>
                <a:off x="2103" y="3947"/>
                <a:ext cx="56" cy="24"/>
              </a:xfrm>
              <a:custGeom>
                <a:avLst/>
                <a:gdLst/>
                <a:ahLst/>
                <a:cxnLst>
                  <a:cxn ang="0">
                    <a:pos x="56" y="24"/>
                  </a:cxn>
                  <a:cxn ang="0">
                    <a:pos x="56" y="8"/>
                  </a:cxn>
                  <a:cxn ang="0">
                    <a:pos x="0" y="0"/>
                  </a:cxn>
                  <a:cxn ang="0">
                    <a:pos x="0" y="16"/>
                  </a:cxn>
                  <a:cxn ang="0">
                    <a:pos x="56" y="24"/>
                  </a:cxn>
                </a:cxnLst>
                <a:rect l="0" t="0" r="r" b="b"/>
                <a:pathLst>
                  <a:path w="56" h="24">
                    <a:moveTo>
                      <a:pt x="56" y="24"/>
                    </a:moveTo>
                    <a:lnTo>
                      <a:pt x="56" y="8"/>
                    </a:lnTo>
                    <a:lnTo>
                      <a:pt x="0" y="0"/>
                    </a:lnTo>
                    <a:lnTo>
                      <a:pt x="0" y="16"/>
                    </a:lnTo>
                    <a:lnTo>
                      <a:pt x="56"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4" name="Freeform 206"/>
              <p:cNvSpPr>
                <a:spLocks/>
              </p:cNvSpPr>
              <p:nvPr/>
            </p:nvSpPr>
            <p:spPr bwMode="auto">
              <a:xfrm>
                <a:off x="1991" y="3923"/>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5" name="Freeform 207"/>
              <p:cNvSpPr>
                <a:spLocks/>
              </p:cNvSpPr>
              <p:nvPr/>
            </p:nvSpPr>
            <p:spPr bwMode="auto">
              <a:xfrm>
                <a:off x="1879" y="3891"/>
                <a:ext cx="64" cy="32"/>
              </a:xfrm>
              <a:custGeom>
                <a:avLst/>
                <a:gdLst/>
                <a:ahLst/>
                <a:cxnLst>
                  <a:cxn ang="0">
                    <a:pos x="64" y="32"/>
                  </a:cxn>
                  <a:cxn ang="0">
                    <a:pos x="64" y="16"/>
                  </a:cxn>
                  <a:cxn ang="0">
                    <a:pos x="0" y="0"/>
                  </a:cxn>
                  <a:cxn ang="0">
                    <a:pos x="0" y="16"/>
                  </a:cxn>
                  <a:cxn ang="0">
                    <a:pos x="64" y="32"/>
                  </a:cxn>
                </a:cxnLst>
                <a:rect l="0" t="0" r="r" b="b"/>
                <a:pathLst>
                  <a:path w="64" h="32">
                    <a:moveTo>
                      <a:pt x="64" y="32"/>
                    </a:moveTo>
                    <a:lnTo>
                      <a:pt x="64" y="16"/>
                    </a:lnTo>
                    <a:lnTo>
                      <a:pt x="0" y="0"/>
                    </a:lnTo>
                    <a:lnTo>
                      <a:pt x="0" y="16"/>
                    </a:lnTo>
                    <a:lnTo>
                      <a:pt x="64" y="32"/>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6" name="Freeform 208"/>
              <p:cNvSpPr>
                <a:spLocks/>
              </p:cNvSpPr>
              <p:nvPr/>
            </p:nvSpPr>
            <p:spPr bwMode="auto">
              <a:xfrm>
                <a:off x="1775" y="3851"/>
                <a:ext cx="72" cy="40"/>
              </a:xfrm>
              <a:custGeom>
                <a:avLst/>
                <a:gdLst/>
                <a:ahLst/>
                <a:cxnLst>
                  <a:cxn ang="0">
                    <a:pos x="64" y="40"/>
                  </a:cxn>
                  <a:cxn ang="0">
                    <a:pos x="72" y="24"/>
                  </a:cxn>
                  <a:cxn ang="0">
                    <a:pos x="8" y="0"/>
                  </a:cxn>
                  <a:cxn ang="0">
                    <a:pos x="0" y="16"/>
                  </a:cxn>
                  <a:cxn ang="0">
                    <a:pos x="64" y="40"/>
                  </a:cxn>
                </a:cxnLst>
                <a:rect l="0" t="0" r="r" b="b"/>
                <a:pathLst>
                  <a:path w="72" h="40">
                    <a:moveTo>
                      <a:pt x="64" y="40"/>
                    </a:moveTo>
                    <a:lnTo>
                      <a:pt x="72" y="24"/>
                    </a:lnTo>
                    <a:lnTo>
                      <a:pt x="8" y="0"/>
                    </a:lnTo>
                    <a:lnTo>
                      <a:pt x="0" y="16"/>
                    </a:lnTo>
                    <a:lnTo>
                      <a:pt x="64"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7" name="Freeform 209"/>
              <p:cNvSpPr>
                <a:spLocks/>
              </p:cNvSpPr>
              <p:nvPr/>
            </p:nvSpPr>
            <p:spPr bwMode="auto">
              <a:xfrm>
                <a:off x="1671" y="3811"/>
                <a:ext cx="64" cy="40"/>
              </a:xfrm>
              <a:custGeom>
                <a:avLst/>
                <a:gdLst/>
                <a:ahLst/>
                <a:cxnLst>
                  <a:cxn ang="0">
                    <a:pos x="56" y="40"/>
                  </a:cxn>
                  <a:cxn ang="0">
                    <a:pos x="64" y="24"/>
                  </a:cxn>
                  <a:cxn ang="0">
                    <a:pos x="8" y="0"/>
                  </a:cxn>
                  <a:cxn ang="0">
                    <a:pos x="0" y="16"/>
                  </a:cxn>
                  <a:cxn ang="0">
                    <a:pos x="56" y="40"/>
                  </a:cxn>
                </a:cxnLst>
                <a:rect l="0" t="0" r="r" b="b"/>
                <a:pathLst>
                  <a:path w="64" h="40">
                    <a:moveTo>
                      <a:pt x="56" y="40"/>
                    </a:moveTo>
                    <a:lnTo>
                      <a:pt x="64" y="24"/>
                    </a:lnTo>
                    <a:lnTo>
                      <a:pt x="8" y="0"/>
                    </a:lnTo>
                    <a:lnTo>
                      <a:pt x="0" y="16"/>
                    </a:lnTo>
                    <a:lnTo>
                      <a:pt x="56"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8" name="Freeform 210"/>
              <p:cNvSpPr>
                <a:spLocks/>
              </p:cNvSpPr>
              <p:nvPr/>
            </p:nvSpPr>
            <p:spPr bwMode="auto">
              <a:xfrm>
                <a:off x="1583" y="3771"/>
                <a:ext cx="56" cy="32"/>
              </a:xfrm>
              <a:custGeom>
                <a:avLst/>
                <a:gdLst/>
                <a:ahLst/>
                <a:cxnLst>
                  <a:cxn ang="0">
                    <a:pos x="48" y="32"/>
                  </a:cxn>
                  <a:cxn ang="0">
                    <a:pos x="56" y="16"/>
                  </a:cxn>
                  <a:cxn ang="0">
                    <a:pos x="8" y="0"/>
                  </a:cxn>
                  <a:cxn ang="0">
                    <a:pos x="8" y="0"/>
                  </a:cxn>
                  <a:cxn ang="0">
                    <a:pos x="0" y="16"/>
                  </a:cxn>
                  <a:cxn ang="0">
                    <a:pos x="0" y="16"/>
                  </a:cxn>
                  <a:cxn ang="0">
                    <a:pos x="48" y="32"/>
                  </a:cxn>
                </a:cxnLst>
                <a:rect l="0" t="0" r="r" b="b"/>
                <a:pathLst>
                  <a:path w="56" h="32">
                    <a:moveTo>
                      <a:pt x="48" y="32"/>
                    </a:moveTo>
                    <a:lnTo>
                      <a:pt x="56" y="16"/>
                    </a:lnTo>
                    <a:lnTo>
                      <a:pt x="8" y="0"/>
                    </a:lnTo>
                    <a:lnTo>
                      <a:pt x="8" y="0"/>
                    </a:lnTo>
                    <a:lnTo>
                      <a:pt x="0" y="16"/>
                    </a:lnTo>
                    <a:lnTo>
                      <a:pt x="0" y="16"/>
                    </a:lnTo>
                    <a:lnTo>
                      <a:pt x="48" y="32"/>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39" name="Freeform 211"/>
              <p:cNvSpPr>
                <a:spLocks/>
              </p:cNvSpPr>
              <p:nvPr/>
            </p:nvSpPr>
            <p:spPr bwMode="auto">
              <a:xfrm>
                <a:off x="1567" y="3763"/>
                <a:ext cx="24" cy="24"/>
              </a:xfrm>
              <a:custGeom>
                <a:avLst/>
                <a:gdLst/>
                <a:ahLst/>
                <a:cxnLst>
                  <a:cxn ang="0">
                    <a:pos x="16" y="24"/>
                  </a:cxn>
                  <a:cxn ang="0">
                    <a:pos x="24" y="8"/>
                  </a:cxn>
                  <a:cxn ang="0">
                    <a:pos x="8" y="0"/>
                  </a:cxn>
                  <a:cxn ang="0">
                    <a:pos x="0" y="16"/>
                  </a:cxn>
                  <a:cxn ang="0">
                    <a:pos x="16" y="24"/>
                  </a:cxn>
                </a:cxnLst>
                <a:rect l="0" t="0" r="r" b="b"/>
                <a:pathLst>
                  <a:path w="24" h="24">
                    <a:moveTo>
                      <a:pt x="16" y="24"/>
                    </a:moveTo>
                    <a:lnTo>
                      <a:pt x="24" y="8"/>
                    </a:lnTo>
                    <a:lnTo>
                      <a:pt x="8" y="0"/>
                    </a:lnTo>
                    <a:lnTo>
                      <a:pt x="0" y="16"/>
                    </a:lnTo>
                    <a:lnTo>
                      <a:pt x="16"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0" name="Freeform 212"/>
              <p:cNvSpPr>
                <a:spLocks/>
              </p:cNvSpPr>
              <p:nvPr/>
            </p:nvSpPr>
            <p:spPr bwMode="auto">
              <a:xfrm>
                <a:off x="1471" y="3707"/>
                <a:ext cx="64" cy="48"/>
              </a:xfrm>
              <a:custGeom>
                <a:avLst/>
                <a:gdLst/>
                <a:ahLst/>
                <a:cxnLst>
                  <a:cxn ang="0">
                    <a:pos x="56" y="48"/>
                  </a:cxn>
                  <a:cxn ang="0">
                    <a:pos x="64" y="32"/>
                  </a:cxn>
                  <a:cxn ang="0">
                    <a:pos x="8" y="0"/>
                  </a:cxn>
                  <a:cxn ang="0">
                    <a:pos x="0" y="16"/>
                  </a:cxn>
                  <a:cxn ang="0">
                    <a:pos x="56" y="48"/>
                  </a:cxn>
                </a:cxnLst>
                <a:rect l="0" t="0" r="r" b="b"/>
                <a:pathLst>
                  <a:path w="64" h="48">
                    <a:moveTo>
                      <a:pt x="56" y="48"/>
                    </a:moveTo>
                    <a:lnTo>
                      <a:pt x="64" y="32"/>
                    </a:lnTo>
                    <a:lnTo>
                      <a:pt x="8" y="0"/>
                    </a:lnTo>
                    <a:lnTo>
                      <a:pt x="0" y="16"/>
                    </a:lnTo>
                    <a:lnTo>
                      <a:pt x="56" y="4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1" name="Freeform 213"/>
              <p:cNvSpPr>
                <a:spLocks/>
              </p:cNvSpPr>
              <p:nvPr/>
            </p:nvSpPr>
            <p:spPr bwMode="auto">
              <a:xfrm>
                <a:off x="1407" y="3674"/>
                <a:ext cx="24" cy="24"/>
              </a:xfrm>
              <a:custGeom>
                <a:avLst/>
                <a:gdLst/>
                <a:ahLst/>
                <a:cxnLst>
                  <a:cxn ang="0">
                    <a:pos x="16" y="24"/>
                  </a:cxn>
                  <a:cxn ang="0">
                    <a:pos x="24" y="8"/>
                  </a:cxn>
                  <a:cxn ang="0">
                    <a:pos x="8" y="0"/>
                  </a:cxn>
                  <a:cxn ang="0">
                    <a:pos x="8" y="0"/>
                  </a:cxn>
                  <a:cxn ang="0">
                    <a:pos x="0" y="16"/>
                  </a:cxn>
                  <a:cxn ang="0">
                    <a:pos x="0" y="16"/>
                  </a:cxn>
                  <a:cxn ang="0">
                    <a:pos x="16" y="24"/>
                  </a:cxn>
                </a:cxnLst>
                <a:rect l="0" t="0" r="r" b="b"/>
                <a:pathLst>
                  <a:path w="24" h="24">
                    <a:moveTo>
                      <a:pt x="16" y="24"/>
                    </a:moveTo>
                    <a:lnTo>
                      <a:pt x="24" y="8"/>
                    </a:lnTo>
                    <a:lnTo>
                      <a:pt x="8" y="0"/>
                    </a:lnTo>
                    <a:lnTo>
                      <a:pt x="8" y="0"/>
                    </a:lnTo>
                    <a:lnTo>
                      <a:pt x="0" y="16"/>
                    </a:lnTo>
                    <a:lnTo>
                      <a:pt x="0" y="16"/>
                    </a:lnTo>
                    <a:lnTo>
                      <a:pt x="16"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2" name="Freeform 214"/>
              <p:cNvSpPr>
                <a:spLocks/>
              </p:cNvSpPr>
              <p:nvPr/>
            </p:nvSpPr>
            <p:spPr bwMode="auto">
              <a:xfrm>
                <a:off x="1375" y="3650"/>
                <a:ext cx="40" cy="40"/>
              </a:xfrm>
              <a:custGeom>
                <a:avLst/>
                <a:gdLst/>
                <a:ahLst/>
                <a:cxnLst>
                  <a:cxn ang="0">
                    <a:pos x="32" y="40"/>
                  </a:cxn>
                  <a:cxn ang="0">
                    <a:pos x="40" y="24"/>
                  </a:cxn>
                  <a:cxn ang="0">
                    <a:pos x="8" y="0"/>
                  </a:cxn>
                  <a:cxn ang="0">
                    <a:pos x="0" y="16"/>
                  </a:cxn>
                  <a:cxn ang="0">
                    <a:pos x="32" y="40"/>
                  </a:cxn>
                </a:cxnLst>
                <a:rect l="0" t="0" r="r" b="b"/>
                <a:pathLst>
                  <a:path w="40" h="40">
                    <a:moveTo>
                      <a:pt x="32" y="40"/>
                    </a:moveTo>
                    <a:lnTo>
                      <a:pt x="40" y="24"/>
                    </a:lnTo>
                    <a:lnTo>
                      <a:pt x="8" y="0"/>
                    </a:lnTo>
                    <a:lnTo>
                      <a:pt x="0" y="16"/>
                    </a:lnTo>
                    <a:lnTo>
                      <a:pt x="32"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3" name="Freeform 215"/>
              <p:cNvSpPr>
                <a:spLocks/>
              </p:cNvSpPr>
              <p:nvPr/>
            </p:nvSpPr>
            <p:spPr bwMode="auto">
              <a:xfrm>
                <a:off x="1279" y="3586"/>
                <a:ext cx="64" cy="56"/>
              </a:xfrm>
              <a:custGeom>
                <a:avLst/>
                <a:gdLst/>
                <a:ahLst/>
                <a:cxnLst>
                  <a:cxn ang="0">
                    <a:pos x="56" y="56"/>
                  </a:cxn>
                  <a:cxn ang="0">
                    <a:pos x="64" y="40"/>
                  </a:cxn>
                  <a:cxn ang="0">
                    <a:pos x="8" y="0"/>
                  </a:cxn>
                  <a:cxn ang="0">
                    <a:pos x="0" y="16"/>
                  </a:cxn>
                  <a:cxn ang="0">
                    <a:pos x="56" y="56"/>
                  </a:cxn>
                </a:cxnLst>
                <a:rect l="0" t="0" r="r" b="b"/>
                <a:pathLst>
                  <a:path w="64" h="56">
                    <a:moveTo>
                      <a:pt x="56" y="56"/>
                    </a:moveTo>
                    <a:lnTo>
                      <a:pt x="64" y="40"/>
                    </a:lnTo>
                    <a:lnTo>
                      <a:pt x="8" y="0"/>
                    </a:lnTo>
                    <a:lnTo>
                      <a:pt x="0" y="16"/>
                    </a:lnTo>
                    <a:lnTo>
                      <a:pt x="56"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4" name="Freeform 216"/>
              <p:cNvSpPr>
                <a:spLocks/>
              </p:cNvSpPr>
              <p:nvPr/>
            </p:nvSpPr>
            <p:spPr bwMode="auto">
              <a:xfrm>
                <a:off x="1191" y="3522"/>
                <a:ext cx="56" cy="56"/>
              </a:xfrm>
              <a:custGeom>
                <a:avLst/>
                <a:gdLst/>
                <a:ahLst/>
                <a:cxnLst>
                  <a:cxn ang="0">
                    <a:pos x="48" y="56"/>
                  </a:cxn>
                  <a:cxn ang="0">
                    <a:pos x="56" y="48"/>
                  </a:cxn>
                  <a:cxn ang="0">
                    <a:pos x="8" y="0"/>
                  </a:cxn>
                  <a:cxn ang="0">
                    <a:pos x="0" y="8"/>
                  </a:cxn>
                  <a:cxn ang="0">
                    <a:pos x="48" y="56"/>
                  </a:cxn>
                </a:cxnLst>
                <a:rect l="0" t="0" r="r" b="b"/>
                <a:pathLst>
                  <a:path w="56" h="56">
                    <a:moveTo>
                      <a:pt x="48" y="56"/>
                    </a:moveTo>
                    <a:lnTo>
                      <a:pt x="56" y="48"/>
                    </a:lnTo>
                    <a:lnTo>
                      <a:pt x="8" y="0"/>
                    </a:lnTo>
                    <a:lnTo>
                      <a:pt x="0" y="8"/>
                    </a:lnTo>
                    <a:lnTo>
                      <a:pt x="48"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5" name="Freeform 217"/>
              <p:cNvSpPr>
                <a:spLocks/>
              </p:cNvSpPr>
              <p:nvPr/>
            </p:nvSpPr>
            <p:spPr bwMode="auto">
              <a:xfrm>
                <a:off x="1103" y="3450"/>
                <a:ext cx="56" cy="56"/>
              </a:xfrm>
              <a:custGeom>
                <a:avLst/>
                <a:gdLst/>
                <a:ahLst/>
                <a:cxnLst>
                  <a:cxn ang="0">
                    <a:pos x="48" y="56"/>
                  </a:cxn>
                  <a:cxn ang="0">
                    <a:pos x="56" y="40"/>
                  </a:cxn>
                  <a:cxn ang="0">
                    <a:pos x="8" y="0"/>
                  </a:cxn>
                  <a:cxn ang="0">
                    <a:pos x="0" y="16"/>
                  </a:cxn>
                  <a:cxn ang="0">
                    <a:pos x="48" y="56"/>
                  </a:cxn>
                </a:cxnLst>
                <a:rect l="0" t="0" r="r" b="b"/>
                <a:pathLst>
                  <a:path w="56" h="56">
                    <a:moveTo>
                      <a:pt x="48" y="56"/>
                    </a:moveTo>
                    <a:lnTo>
                      <a:pt x="56" y="40"/>
                    </a:lnTo>
                    <a:lnTo>
                      <a:pt x="8" y="0"/>
                    </a:lnTo>
                    <a:lnTo>
                      <a:pt x="0" y="16"/>
                    </a:lnTo>
                    <a:lnTo>
                      <a:pt x="48"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6" name="Freeform 218"/>
              <p:cNvSpPr>
                <a:spLocks/>
              </p:cNvSpPr>
              <p:nvPr/>
            </p:nvSpPr>
            <p:spPr bwMode="auto">
              <a:xfrm>
                <a:off x="1015" y="3370"/>
                <a:ext cx="56" cy="56"/>
              </a:xfrm>
              <a:custGeom>
                <a:avLst/>
                <a:gdLst/>
                <a:ahLst/>
                <a:cxnLst>
                  <a:cxn ang="0">
                    <a:pos x="48" y="56"/>
                  </a:cxn>
                  <a:cxn ang="0">
                    <a:pos x="56" y="40"/>
                  </a:cxn>
                  <a:cxn ang="0">
                    <a:pos x="8" y="0"/>
                  </a:cxn>
                  <a:cxn ang="0">
                    <a:pos x="0" y="16"/>
                  </a:cxn>
                  <a:cxn ang="0">
                    <a:pos x="48" y="56"/>
                  </a:cxn>
                </a:cxnLst>
                <a:rect l="0" t="0" r="r" b="b"/>
                <a:pathLst>
                  <a:path w="56" h="56">
                    <a:moveTo>
                      <a:pt x="48" y="56"/>
                    </a:moveTo>
                    <a:lnTo>
                      <a:pt x="56" y="40"/>
                    </a:lnTo>
                    <a:lnTo>
                      <a:pt x="8" y="0"/>
                    </a:lnTo>
                    <a:lnTo>
                      <a:pt x="0" y="16"/>
                    </a:lnTo>
                    <a:lnTo>
                      <a:pt x="48"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7" name="Freeform 219"/>
              <p:cNvSpPr>
                <a:spLocks/>
              </p:cNvSpPr>
              <p:nvPr/>
            </p:nvSpPr>
            <p:spPr bwMode="auto">
              <a:xfrm>
                <a:off x="943" y="3306"/>
                <a:ext cx="48" cy="48"/>
              </a:xfrm>
              <a:custGeom>
                <a:avLst/>
                <a:gdLst/>
                <a:ahLst/>
                <a:cxnLst>
                  <a:cxn ang="0">
                    <a:pos x="40" y="48"/>
                  </a:cxn>
                  <a:cxn ang="0">
                    <a:pos x="48" y="40"/>
                  </a:cxn>
                  <a:cxn ang="0">
                    <a:pos x="8" y="0"/>
                  </a:cxn>
                  <a:cxn ang="0">
                    <a:pos x="8" y="0"/>
                  </a:cxn>
                  <a:cxn ang="0">
                    <a:pos x="0" y="8"/>
                  </a:cxn>
                  <a:cxn ang="0">
                    <a:pos x="0" y="8"/>
                  </a:cxn>
                  <a:cxn ang="0">
                    <a:pos x="40" y="48"/>
                  </a:cxn>
                </a:cxnLst>
                <a:rect l="0" t="0" r="r" b="b"/>
                <a:pathLst>
                  <a:path w="48" h="48">
                    <a:moveTo>
                      <a:pt x="40" y="48"/>
                    </a:moveTo>
                    <a:lnTo>
                      <a:pt x="48" y="40"/>
                    </a:lnTo>
                    <a:lnTo>
                      <a:pt x="8" y="0"/>
                    </a:lnTo>
                    <a:lnTo>
                      <a:pt x="8" y="0"/>
                    </a:lnTo>
                    <a:lnTo>
                      <a:pt x="0" y="8"/>
                    </a:lnTo>
                    <a:lnTo>
                      <a:pt x="0" y="8"/>
                    </a:lnTo>
                    <a:lnTo>
                      <a:pt x="40" y="4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8" name="Freeform 220"/>
              <p:cNvSpPr>
                <a:spLocks/>
              </p:cNvSpPr>
              <p:nvPr/>
            </p:nvSpPr>
            <p:spPr bwMode="auto">
              <a:xfrm>
                <a:off x="935" y="3298"/>
                <a:ext cx="16" cy="16"/>
              </a:xfrm>
              <a:custGeom>
                <a:avLst/>
                <a:gdLst/>
                <a:ahLst/>
                <a:cxnLst>
                  <a:cxn ang="0">
                    <a:pos x="8" y="16"/>
                  </a:cxn>
                  <a:cxn ang="0">
                    <a:pos x="16" y="8"/>
                  </a:cxn>
                  <a:cxn ang="0">
                    <a:pos x="8" y="0"/>
                  </a:cxn>
                  <a:cxn ang="0">
                    <a:pos x="0" y="8"/>
                  </a:cxn>
                  <a:cxn ang="0">
                    <a:pos x="8" y="16"/>
                  </a:cxn>
                </a:cxnLst>
                <a:rect l="0" t="0" r="r" b="b"/>
                <a:pathLst>
                  <a:path w="16" h="16">
                    <a:moveTo>
                      <a:pt x="8" y="16"/>
                    </a:moveTo>
                    <a:lnTo>
                      <a:pt x="16" y="8"/>
                    </a:lnTo>
                    <a:lnTo>
                      <a:pt x="8" y="0"/>
                    </a:lnTo>
                    <a:lnTo>
                      <a:pt x="0" y="8"/>
                    </a:lnTo>
                    <a:lnTo>
                      <a:pt x="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49" name="Freeform 221"/>
              <p:cNvSpPr>
                <a:spLocks/>
              </p:cNvSpPr>
              <p:nvPr/>
            </p:nvSpPr>
            <p:spPr bwMode="auto">
              <a:xfrm>
                <a:off x="863" y="3210"/>
                <a:ext cx="56" cy="56"/>
              </a:xfrm>
              <a:custGeom>
                <a:avLst/>
                <a:gdLst/>
                <a:ahLst/>
                <a:cxnLst>
                  <a:cxn ang="0">
                    <a:pos x="48" y="56"/>
                  </a:cxn>
                  <a:cxn ang="0">
                    <a:pos x="56" y="48"/>
                  </a:cxn>
                  <a:cxn ang="0">
                    <a:pos x="8" y="0"/>
                  </a:cxn>
                  <a:cxn ang="0">
                    <a:pos x="0" y="8"/>
                  </a:cxn>
                  <a:cxn ang="0">
                    <a:pos x="48" y="56"/>
                  </a:cxn>
                </a:cxnLst>
                <a:rect l="0" t="0" r="r" b="b"/>
                <a:pathLst>
                  <a:path w="56" h="56">
                    <a:moveTo>
                      <a:pt x="48" y="56"/>
                    </a:moveTo>
                    <a:lnTo>
                      <a:pt x="56" y="48"/>
                    </a:lnTo>
                    <a:lnTo>
                      <a:pt x="8" y="0"/>
                    </a:lnTo>
                    <a:lnTo>
                      <a:pt x="0" y="8"/>
                    </a:lnTo>
                    <a:lnTo>
                      <a:pt x="48"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0" name="Freeform 222"/>
              <p:cNvSpPr>
                <a:spLocks/>
              </p:cNvSpPr>
              <p:nvPr/>
            </p:nvSpPr>
            <p:spPr bwMode="auto">
              <a:xfrm>
                <a:off x="807" y="3146"/>
                <a:ext cx="32" cy="32"/>
              </a:xfrm>
              <a:custGeom>
                <a:avLst/>
                <a:gdLst/>
                <a:ahLst/>
                <a:cxnLst>
                  <a:cxn ang="0">
                    <a:pos x="16" y="32"/>
                  </a:cxn>
                  <a:cxn ang="0">
                    <a:pos x="32" y="24"/>
                  </a:cxn>
                  <a:cxn ang="0">
                    <a:pos x="16" y="0"/>
                  </a:cxn>
                  <a:cxn ang="0">
                    <a:pos x="0" y="8"/>
                  </a:cxn>
                  <a:cxn ang="0">
                    <a:pos x="16" y="32"/>
                  </a:cxn>
                </a:cxnLst>
                <a:rect l="0" t="0" r="r" b="b"/>
                <a:pathLst>
                  <a:path w="32" h="32">
                    <a:moveTo>
                      <a:pt x="16" y="32"/>
                    </a:moveTo>
                    <a:lnTo>
                      <a:pt x="32" y="24"/>
                    </a:lnTo>
                    <a:lnTo>
                      <a:pt x="16" y="0"/>
                    </a:lnTo>
                    <a:lnTo>
                      <a:pt x="0" y="8"/>
                    </a:lnTo>
                    <a:lnTo>
                      <a:pt x="16" y="32"/>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1" name="Freeform 223"/>
              <p:cNvSpPr>
                <a:spLocks/>
              </p:cNvSpPr>
              <p:nvPr/>
            </p:nvSpPr>
            <p:spPr bwMode="auto">
              <a:xfrm>
                <a:off x="735" y="2314"/>
                <a:ext cx="24" cy="32"/>
              </a:xfrm>
              <a:custGeom>
                <a:avLst/>
                <a:gdLst/>
                <a:ahLst/>
                <a:cxnLst>
                  <a:cxn ang="0">
                    <a:pos x="0" y="24"/>
                  </a:cxn>
                  <a:cxn ang="0">
                    <a:pos x="16" y="32"/>
                  </a:cxn>
                  <a:cxn ang="0">
                    <a:pos x="24" y="8"/>
                  </a:cxn>
                  <a:cxn ang="0">
                    <a:pos x="8" y="0"/>
                  </a:cxn>
                  <a:cxn ang="0">
                    <a:pos x="0" y="24"/>
                  </a:cxn>
                </a:cxnLst>
                <a:rect l="0" t="0" r="r" b="b"/>
                <a:pathLst>
                  <a:path w="24" h="32">
                    <a:moveTo>
                      <a:pt x="0" y="24"/>
                    </a:moveTo>
                    <a:lnTo>
                      <a:pt x="16" y="32"/>
                    </a:lnTo>
                    <a:lnTo>
                      <a:pt x="24" y="8"/>
                    </a:lnTo>
                    <a:lnTo>
                      <a:pt x="8" y="0"/>
                    </a:lnTo>
                    <a:lnTo>
                      <a:pt x="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2" name="Freeform 224"/>
              <p:cNvSpPr>
                <a:spLocks/>
              </p:cNvSpPr>
              <p:nvPr/>
            </p:nvSpPr>
            <p:spPr bwMode="auto">
              <a:xfrm>
                <a:off x="759" y="2209"/>
                <a:ext cx="40" cy="65"/>
              </a:xfrm>
              <a:custGeom>
                <a:avLst/>
                <a:gdLst/>
                <a:ahLst/>
                <a:cxnLst>
                  <a:cxn ang="0">
                    <a:pos x="0" y="57"/>
                  </a:cxn>
                  <a:cxn ang="0">
                    <a:pos x="16" y="65"/>
                  </a:cxn>
                  <a:cxn ang="0">
                    <a:pos x="40" y="8"/>
                  </a:cxn>
                  <a:cxn ang="0">
                    <a:pos x="24" y="0"/>
                  </a:cxn>
                  <a:cxn ang="0">
                    <a:pos x="0" y="57"/>
                  </a:cxn>
                </a:cxnLst>
                <a:rect l="0" t="0" r="r" b="b"/>
                <a:pathLst>
                  <a:path w="40" h="65">
                    <a:moveTo>
                      <a:pt x="0" y="57"/>
                    </a:moveTo>
                    <a:lnTo>
                      <a:pt x="16" y="65"/>
                    </a:lnTo>
                    <a:lnTo>
                      <a:pt x="40" y="8"/>
                    </a:lnTo>
                    <a:lnTo>
                      <a:pt x="24" y="0"/>
                    </a:lnTo>
                    <a:lnTo>
                      <a:pt x="0" y="57"/>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3" name="Freeform 225"/>
              <p:cNvSpPr>
                <a:spLocks/>
              </p:cNvSpPr>
              <p:nvPr/>
            </p:nvSpPr>
            <p:spPr bwMode="auto">
              <a:xfrm>
                <a:off x="799" y="2105"/>
                <a:ext cx="40" cy="64"/>
              </a:xfrm>
              <a:custGeom>
                <a:avLst/>
                <a:gdLst/>
                <a:ahLst/>
                <a:cxnLst>
                  <a:cxn ang="0">
                    <a:pos x="0" y="56"/>
                  </a:cxn>
                  <a:cxn ang="0">
                    <a:pos x="16" y="64"/>
                  </a:cxn>
                  <a:cxn ang="0">
                    <a:pos x="40" y="8"/>
                  </a:cxn>
                  <a:cxn ang="0">
                    <a:pos x="24" y="0"/>
                  </a:cxn>
                  <a:cxn ang="0">
                    <a:pos x="0" y="56"/>
                  </a:cxn>
                </a:cxnLst>
                <a:rect l="0" t="0" r="r" b="b"/>
                <a:pathLst>
                  <a:path w="40" h="64">
                    <a:moveTo>
                      <a:pt x="0" y="56"/>
                    </a:moveTo>
                    <a:lnTo>
                      <a:pt x="16" y="64"/>
                    </a:lnTo>
                    <a:lnTo>
                      <a:pt x="40" y="8"/>
                    </a:lnTo>
                    <a:lnTo>
                      <a:pt x="24" y="0"/>
                    </a:lnTo>
                    <a:lnTo>
                      <a:pt x="0"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4" name="Freeform 226"/>
              <p:cNvSpPr>
                <a:spLocks/>
              </p:cNvSpPr>
              <p:nvPr/>
            </p:nvSpPr>
            <p:spPr bwMode="auto">
              <a:xfrm>
                <a:off x="839" y="2009"/>
                <a:ext cx="32" cy="56"/>
              </a:xfrm>
              <a:custGeom>
                <a:avLst/>
                <a:gdLst/>
                <a:ahLst/>
                <a:cxnLst>
                  <a:cxn ang="0">
                    <a:pos x="0" y="48"/>
                  </a:cxn>
                  <a:cxn ang="0">
                    <a:pos x="16" y="56"/>
                  </a:cxn>
                  <a:cxn ang="0">
                    <a:pos x="32" y="8"/>
                  </a:cxn>
                  <a:cxn ang="0">
                    <a:pos x="32" y="8"/>
                  </a:cxn>
                  <a:cxn ang="0">
                    <a:pos x="24" y="0"/>
                  </a:cxn>
                  <a:cxn ang="0">
                    <a:pos x="16" y="0"/>
                  </a:cxn>
                  <a:cxn ang="0">
                    <a:pos x="0" y="48"/>
                  </a:cxn>
                </a:cxnLst>
                <a:rect l="0" t="0" r="r" b="b"/>
                <a:pathLst>
                  <a:path w="32" h="56">
                    <a:moveTo>
                      <a:pt x="0" y="48"/>
                    </a:moveTo>
                    <a:lnTo>
                      <a:pt x="16" y="56"/>
                    </a:lnTo>
                    <a:lnTo>
                      <a:pt x="32" y="8"/>
                    </a:lnTo>
                    <a:lnTo>
                      <a:pt x="32" y="8"/>
                    </a:lnTo>
                    <a:lnTo>
                      <a:pt x="24" y="0"/>
                    </a:lnTo>
                    <a:lnTo>
                      <a:pt x="16" y="0"/>
                    </a:lnTo>
                    <a:lnTo>
                      <a:pt x="0" y="4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5" name="Freeform 227"/>
              <p:cNvSpPr>
                <a:spLocks/>
              </p:cNvSpPr>
              <p:nvPr/>
            </p:nvSpPr>
            <p:spPr bwMode="auto">
              <a:xfrm>
                <a:off x="863" y="2001"/>
                <a:ext cx="16" cy="16"/>
              </a:xfrm>
              <a:custGeom>
                <a:avLst/>
                <a:gdLst/>
                <a:ahLst/>
                <a:cxnLst>
                  <a:cxn ang="0">
                    <a:pos x="0" y="8"/>
                  </a:cxn>
                  <a:cxn ang="0">
                    <a:pos x="8" y="16"/>
                  </a:cxn>
                  <a:cxn ang="0">
                    <a:pos x="16" y="8"/>
                  </a:cxn>
                  <a:cxn ang="0">
                    <a:pos x="8" y="0"/>
                  </a:cxn>
                  <a:cxn ang="0">
                    <a:pos x="0" y="8"/>
                  </a:cxn>
                </a:cxnLst>
                <a:rect l="0" t="0" r="r" b="b"/>
                <a:pathLst>
                  <a:path w="16" h="16">
                    <a:moveTo>
                      <a:pt x="0" y="8"/>
                    </a:moveTo>
                    <a:lnTo>
                      <a:pt x="8" y="16"/>
                    </a:lnTo>
                    <a:lnTo>
                      <a:pt x="16" y="8"/>
                    </a:lnTo>
                    <a:lnTo>
                      <a:pt x="8" y="0"/>
                    </a:lnTo>
                    <a:lnTo>
                      <a:pt x="0"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6" name="Freeform 228"/>
              <p:cNvSpPr>
                <a:spLocks/>
              </p:cNvSpPr>
              <p:nvPr/>
            </p:nvSpPr>
            <p:spPr bwMode="auto">
              <a:xfrm>
                <a:off x="887" y="1897"/>
                <a:ext cx="48" cy="64"/>
              </a:xfrm>
              <a:custGeom>
                <a:avLst/>
                <a:gdLst/>
                <a:ahLst/>
                <a:cxnLst>
                  <a:cxn ang="0">
                    <a:pos x="0" y="56"/>
                  </a:cxn>
                  <a:cxn ang="0">
                    <a:pos x="16" y="64"/>
                  </a:cxn>
                  <a:cxn ang="0">
                    <a:pos x="48" y="8"/>
                  </a:cxn>
                  <a:cxn ang="0">
                    <a:pos x="32" y="0"/>
                  </a:cxn>
                  <a:cxn ang="0">
                    <a:pos x="0" y="56"/>
                  </a:cxn>
                </a:cxnLst>
                <a:rect l="0" t="0" r="r" b="b"/>
                <a:pathLst>
                  <a:path w="48" h="64">
                    <a:moveTo>
                      <a:pt x="0" y="56"/>
                    </a:moveTo>
                    <a:lnTo>
                      <a:pt x="16" y="64"/>
                    </a:lnTo>
                    <a:lnTo>
                      <a:pt x="48" y="8"/>
                    </a:lnTo>
                    <a:lnTo>
                      <a:pt x="32" y="0"/>
                    </a:lnTo>
                    <a:lnTo>
                      <a:pt x="0"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7" name="Freeform 229"/>
              <p:cNvSpPr>
                <a:spLocks/>
              </p:cNvSpPr>
              <p:nvPr/>
            </p:nvSpPr>
            <p:spPr bwMode="auto">
              <a:xfrm>
                <a:off x="935" y="1801"/>
                <a:ext cx="48" cy="64"/>
              </a:xfrm>
              <a:custGeom>
                <a:avLst/>
                <a:gdLst/>
                <a:ahLst/>
                <a:cxnLst>
                  <a:cxn ang="0">
                    <a:pos x="0" y="56"/>
                  </a:cxn>
                  <a:cxn ang="0">
                    <a:pos x="16" y="64"/>
                  </a:cxn>
                  <a:cxn ang="0">
                    <a:pos x="48" y="8"/>
                  </a:cxn>
                  <a:cxn ang="0">
                    <a:pos x="32" y="0"/>
                  </a:cxn>
                  <a:cxn ang="0">
                    <a:pos x="0" y="56"/>
                  </a:cxn>
                </a:cxnLst>
                <a:rect l="0" t="0" r="r" b="b"/>
                <a:pathLst>
                  <a:path w="48" h="64">
                    <a:moveTo>
                      <a:pt x="0" y="56"/>
                    </a:moveTo>
                    <a:lnTo>
                      <a:pt x="16" y="64"/>
                    </a:lnTo>
                    <a:lnTo>
                      <a:pt x="48" y="8"/>
                    </a:lnTo>
                    <a:lnTo>
                      <a:pt x="32" y="0"/>
                    </a:lnTo>
                    <a:lnTo>
                      <a:pt x="0" y="5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8" name="Freeform 230"/>
              <p:cNvSpPr>
                <a:spLocks/>
              </p:cNvSpPr>
              <p:nvPr/>
            </p:nvSpPr>
            <p:spPr bwMode="auto">
              <a:xfrm>
                <a:off x="991" y="1721"/>
                <a:ext cx="40" cy="48"/>
              </a:xfrm>
              <a:custGeom>
                <a:avLst/>
                <a:gdLst/>
                <a:ahLst/>
                <a:cxnLst>
                  <a:cxn ang="0">
                    <a:pos x="0" y="40"/>
                  </a:cxn>
                  <a:cxn ang="0">
                    <a:pos x="16" y="48"/>
                  </a:cxn>
                  <a:cxn ang="0">
                    <a:pos x="40" y="8"/>
                  </a:cxn>
                  <a:cxn ang="0">
                    <a:pos x="40" y="8"/>
                  </a:cxn>
                  <a:cxn ang="0">
                    <a:pos x="24" y="0"/>
                  </a:cxn>
                  <a:cxn ang="0">
                    <a:pos x="24" y="0"/>
                  </a:cxn>
                  <a:cxn ang="0">
                    <a:pos x="0" y="40"/>
                  </a:cxn>
                </a:cxnLst>
                <a:rect l="0" t="0" r="r" b="b"/>
                <a:pathLst>
                  <a:path w="40" h="48">
                    <a:moveTo>
                      <a:pt x="0" y="40"/>
                    </a:moveTo>
                    <a:lnTo>
                      <a:pt x="16" y="48"/>
                    </a:lnTo>
                    <a:lnTo>
                      <a:pt x="40" y="8"/>
                    </a:lnTo>
                    <a:lnTo>
                      <a:pt x="40" y="8"/>
                    </a:lnTo>
                    <a:lnTo>
                      <a:pt x="24" y="0"/>
                    </a:lnTo>
                    <a:lnTo>
                      <a:pt x="24" y="0"/>
                    </a:lnTo>
                    <a:lnTo>
                      <a:pt x="0"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59" name="Freeform 231"/>
              <p:cNvSpPr>
                <a:spLocks/>
              </p:cNvSpPr>
              <p:nvPr/>
            </p:nvSpPr>
            <p:spPr bwMode="auto">
              <a:xfrm>
                <a:off x="1015" y="1705"/>
                <a:ext cx="24" cy="24"/>
              </a:xfrm>
              <a:custGeom>
                <a:avLst/>
                <a:gdLst/>
                <a:ahLst/>
                <a:cxnLst>
                  <a:cxn ang="0">
                    <a:pos x="0" y="16"/>
                  </a:cxn>
                  <a:cxn ang="0">
                    <a:pos x="16" y="24"/>
                  </a:cxn>
                  <a:cxn ang="0">
                    <a:pos x="24" y="8"/>
                  </a:cxn>
                  <a:cxn ang="0">
                    <a:pos x="8" y="0"/>
                  </a:cxn>
                  <a:cxn ang="0">
                    <a:pos x="0" y="16"/>
                  </a:cxn>
                </a:cxnLst>
                <a:rect l="0" t="0" r="r" b="b"/>
                <a:pathLst>
                  <a:path w="24" h="24">
                    <a:moveTo>
                      <a:pt x="0" y="16"/>
                    </a:moveTo>
                    <a:lnTo>
                      <a:pt x="16" y="24"/>
                    </a:lnTo>
                    <a:lnTo>
                      <a:pt x="24" y="8"/>
                    </a:lnTo>
                    <a:lnTo>
                      <a:pt x="8"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0" name="Freeform 232"/>
              <p:cNvSpPr>
                <a:spLocks/>
              </p:cNvSpPr>
              <p:nvPr/>
            </p:nvSpPr>
            <p:spPr bwMode="auto">
              <a:xfrm>
                <a:off x="1055" y="1617"/>
                <a:ext cx="48" cy="56"/>
              </a:xfrm>
              <a:custGeom>
                <a:avLst/>
                <a:gdLst/>
                <a:ahLst/>
                <a:cxnLst>
                  <a:cxn ang="0">
                    <a:pos x="0" y="48"/>
                  </a:cxn>
                  <a:cxn ang="0">
                    <a:pos x="16" y="56"/>
                  </a:cxn>
                  <a:cxn ang="0">
                    <a:pos x="48" y="8"/>
                  </a:cxn>
                  <a:cxn ang="0">
                    <a:pos x="32" y="0"/>
                  </a:cxn>
                  <a:cxn ang="0">
                    <a:pos x="0" y="48"/>
                  </a:cxn>
                </a:cxnLst>
                <a:rect l="0" t="0" r="r" b="b"/>
                <a:pathLst>
                  <a:path w="48" h="56">
                    <a:moveTo>
                      <a:pt x="0" y="48"/>
                    </a:moveTo>
                    <a:lnTo>
                      <a:pt x="16" y="56"/>
                    </a:lnTo>
                    <a:lnTo>
                      <a:pt x="48" y="8"/>
                    </a:lnTo>
                    <a:lnTo>
                      <a:pt x="32" y="0"/>
                    </a:lnTo>
                    <a:lnTo>
                      <a:pt x="0" y="4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1" name="Freeform 233"/>
              <p:cNvSpPr>
                <a:spLocks/>
              </p:cNvSpPr>
              <p:nvPr/>
            </p:nvSpPr>
            <p:spPr bwMode="auto">
              <a:xfrm>
                <a:off x="1119" y="1529"/>
                <a:ext cx="48" cy="56"/>
              </a:xfrm>
              <a:custGeom>
                <a:avLst/>
                <a:gdLst/>
                <a:ahLst/>
                <a:cxnLst>
                  <a:cxn ang="0">
                    <a:pos x="0" y="48"/>
                  </a:cxn>
                  <a:cxn ang="0">
                    <a:pos x="16" y="56"/>
                  </a:cxn>
                  <a:cxn ang="0">
                    <a:pos x="48" y="8"/>
                  </a:cxn>
                  <a:cxn ang="0">
                    <a:pos x="32" y="0"/>
                  </a:cxn>
                  <a:cxn ang="0">
                    <a:pos x="0" y="48"/>
                  </a:cxn>
                </a:cxnLst>
                <a:rect l="0" t="0" r="r" b="b"/>
                <a:pathLst>
                  <a:path w="48" h="56">
                    <a:moveTo>
                      <a:pt x="0" y="48"/>
                    </a:moveTo>
                    <a:lnTo>
                      <a:pt x="16" y="56"/>
                    </a:lnTo>
                    <a:lnTo>
                      <a:pt x="48" y="8"/>
                    </a:lnTo>
                    <a:lnTo>
                      <a:pt x="32" y="0"/>
                    </a:lnTo>
                    <a:lnTo>
                      <a:pt x="0" y="4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2" name="Freeform 234"/>
              <p:cNvSpPr>
                <a:spLocks/>
              </p:cNvSpPr>
              <p:nvPr/>
            </p:nvSpPr>
            <p:spPr bwMode="auto">
              <a:xfrm>
                <a:off x="1183" y="1465"/>
                <a:ext cx="32" cy="32"/>
              </a:xfrm>
              <a:custGeom>
                <a:avLst/>
                <a:gdLst/>
                <a:ahLst/>
                <a:cxnLst>
                  <a:cxn ang="0">
                    <a:pos x="0" y="24"/>
                  </a:cxn>
                  <a:cxn ang="0">
                    <a:pos x="16" y="32"/>
                  </a:cxn>
                  <a:cxn ang="0">
                    <a:pos x="32" y="8"/>
                  </a:cxn>
                  <a:cxn ang="0">
                    <a:pos x="32" y="8"/>
                  </a:cxn>
                  <a:cxn ang="0">
                    <a:pos x="24" y="0"/>
                  </a:cxn>
                  <a:cxn ang="0">
                    <a:pos x="16" y="0"/>
                  </a:cxn>
                  <a:cxn ang="0">
                    <a:pos x="0" y="24"/>
                  </a:cxn>
                </a:cxnLst>
                <a:rect l="0" t="0" r="r" b="b"/>
                <a:pathLst>
                  <a:path w="32" h="32">
                    <a:moveTo>
                      <a:pt x="0" y="24"/>
                    </a:moveTo>
                    <a:lnTo>
                      <a:pt x="16" y="32"/>
                    </a:lnTo>
                    <a:lnTo>
                      <a:pt x="32" y="8"/>
                    </a:lnTo>
                    <a:lnTo>
                      <a:pt x="32" y="8"/>
                    </a:lnTo>
                    <a:lnTo>
                      <a:pt x="24" y="0"/>
                    </a:lnTo>
                    <a:lnTo>
                      <a:pt x="16" y="0"/>
                    </a:lnTo>
                    <a:lnTo>
                      <a:pt x="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3" name="Freeform 235"/>
              <p:cNvSpPr>
                <a:spLocks/>
              </p:cNvSpPr>
              <p:nvPr/>
            </p:nvSpPr>
            <p:spPr bwMode="auto">
              <a:xfrm>
                <a:off x="1207" y="1441"/>
                <a:ext cx="32" cy="32"/>
              </a:xfrm>
              <a:custGeom>
                <a:avLst/>
                <a:gdLst/>
                <a:ahLst/>
                <a:cxnLst>
                  <a:cxn ang="0">
                    <a:pos x="0" y="24"/>
                  </a:cxn>
                  <a:cxn ang="0">
                    <a:pos x="8" y="32"/>
                  </a:cxn>
                  <a:cxn ang="0">
                    <a:pos x="32" y="8"/>
                  </a:cxn>
                  <a:cxn ang="0">
                    <a:pos x="24" y="0"/>
                  </a:cxn>
                  <a:cxn ang="0">
                    <a:pos x="0" y="24"/>
                  </a:cxn>
                </a:cxnLst>
                <a:rect l="0" t="0" r="r" b="b"/>
                <a:pathLst>
                  <a:path w="32" h="32">
                    <a:moveTo>
                      <a:pt x="0" y="24"/>
                    </a:moveTo>
                    <a:lnTo>
                      <a:pt x="8" y="32"/>
                    </a:lnTo>
                    <a:lnTo>
                      <a:pt x="32" y="8"/>
                    </a:lnTo>
                    <a:lnTo>
                      <a:pt x="24" y="0"/>
                    </a:lnTo>
                    <a:lnTo>
                      <a:pt x="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4" name="Freeform 236"/>
              <p:cNvSpPr>
                <a:spLocks/>
              </p:cNvSpPr>
              <p:nvPr/>
            </p:nvSpPr>
            <p:spPr bwMode="auto">
              <a:xfrm>
                <a:off x="1263" y="1353"/>
                <a:ext cx="56" cy="56"/>
              </a:xfrm>
              <a:custGeom>
                <a:avLst/>
                <a:gdLst/>
                <a:ahLst/>
                <a:cxnLst>
                  <a:cxn ang="0">
                    <a:pos x="0" y="40"/>
                  </a:cxn>
                  <a:cxn ang="0">
                    <a:pos x="8" y="56"/>
                  </a:cxn>
                  <a:cxn ang="0">
                    <a:pos x="56" y="16"/>
                  </a:cxn>
                  <a:cxn ang="0">
                    <a:pos x="48" y="0"/>
                  </a:cxn>
                  <a:cxn ang="0">
                    <a:pos x="0" y="40"/>
                  </a:cxn>
                </a:cxnLst>
                <a:rect l="0" t="0" r="r" b="b"/>
                <a:pathLst>
                  <a:path w="56" h="56">
                    <a:moveTo>
                      <a:pt x="0" y="40"/>
                    </a:moveTo>
                    <a:lnTo>
                      <a:pt x="8" y="56"/>
                    </a:lnTo>
                    <a:lnTo>
                      <a:pt x="56" y="16"/>
                    </a:lnTo>
                    <a:lnTo>
                      <a:pt x="48" y="0"/>
                    </a:lnTo>
                    <a:lnTo>
                      <a:pt x="0"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5" name="Freeform 237"/>
              <p:cNvSpPr>
                <a:spLocks/>
              </p:cNvSpPr>
              <p:nvPr/>
            </p:nvSpPr>
            <p:spPr bwMode="auto">
              <a:xfrm>
                <a:off x="1343" y="1281"/>
                <a:ext cx="48" cy="48"/>
              </a:xfrm>
              <a:custGeom>
                <a:avLst/>
                <a:gdLst/>
                <a:ahLst/>
                <a:cxnLst>
                  <a:cxn ang="0">
                    <a:pos x="0" y="40"/>
                  </a:cxn>
                  <a:cxn ang="0">
                    <a:pos x="8" y="48"/>
                  </a:cxn>
                  <a:cxn ang="0">
                    <a:pos x="48" y="8"/>
                  </a:cxn>
                  <a:cxn ang="0">
                    <a:pos x="40" y="0"/>
                  </a:cxn>
                  <a:cxn ang="0">
                    <a:pos x="0" y="40"/>
                  </a:cxn>
                </a:cxnLst>
                <a:rect l="0" t="0" r="r" b="b"/>
                <a:pathLst>
                  <a:path w="48" h="48">
                    <a:moveTo>
                      <a:pt x="0" y="40"/>
                    </a:moveTo>
                    <a:lnTo>
                      <a:pt x="8" y="48"/>
                    </a:lnTo>
                    <a:lnTo>
                      <a:pt x="48" y="8"/>
                    </a:lnTo>
                    <a:lnTo>
                      <a:pt x="40" y="0"/>
                    </a:lnTo>
                    <a:lnTo>
                      <a:pt x="0"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6" name="Freeform 238"/>
              <p:cNvSpPr>
                <a:spLocks/>
              </p:cNvSpPr>
              <p:nvPr/>
            </p:nvSpPr>
            <p:spPr bwMode="auto">
              <a:xfrm>
                <a:off x="1415" y="1225"/>
                <a:ext cx="16" cy="24"/>
              </a:xfrm>
              <a:custGeom>
                <a:avLst/>
                <a:gdLst/>
                <a:ahLst/>
                <a:cxnLst>
                  <a:cxn ang="0">
                    <a:pos x="0" y="16"/>
                  </a:cxn>
                  <a:cxn ang="0">
                    <a:pos x="8" y="24"/>
                  </a:cxn>
                  <a:cxn ang="0">
                    <a:pos x="16" y="16"/>
                  </a:cxn>
                  <a:cxn ang="0">
                    <a:pos x="16" y="16"/>
                  </a:cxn>
                  <a:cxn ang="0">
                    <a:pos x="8" y="0"/>
                  </a:cxn>
                  <a:cxn ang="0">
                    <a:pos x="8" y="8"/>
                  </a:cxn>
                  <a:cxn ang="0">
                    <a:pos x="0" y="16"/>
                  </a:cxn>
                </a:cxnLst>
                <a:rect l="0" t="0" r="r" b="b"/>
                <a:pathLst>
                  <a:path w="16" h="24">
                    <a:moveTo>
                      <a:pt x="0" y="16"/>
                    </a:moveTo>
                    <a:lnTo>
                      <a:pt x="8" y="24"/>
                    </a:lnTo>
                    <a:lnTo>
                      <a:pt x="16" y="16"/>
                    </a:lnTo>
                    <a:lnTo>
                      <a:pt x="16" y="16"/>
                    </a:lnTo>
                    <a:lnTo>
                      <a:pt x="8" y="0"/>
                    </a:lnTo>
                    <a:lnTo>
                      <a:pt x="8" y="8"/>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7" name="Freeform 239"/>
              <p:cNvSpPr>
                <a:spLocks/>
              </p:cNvSpPr>
              <p:nvPr/>
            </p:nvSpPr>
            <p:spPr bwMode="auto">
              <a:xfrm>
                <a:off x="1423" y="1193"/>
                <a:ext cx="48" cy="48"/>
              </a:xfrm>
              <a:custGeom>
                <a:avLst/>
                <a:gdLst/>
                <a:ahLst/>
                <a:cxnLst>
                  <a:cxn ang="0">
                    <a:pos x="0" y="32"/>
                  </a:cxn>
                  <a:cxn ang="0">
                    <a:pos x="8" y="48"/>
                  </a:cxn>
                  <a:cxn ang="0">
                    <a:pos x="48" y="16"/>
                  </a:cxn>
                  <a:cxn ang="0">
                    <a:pos x="40" y="0"/>
                  </a:cxn>
                  <a:cxn ang="0">
                    <a:pos x="0" y="32"/>
                  </a:cxn>
                </a:cxnLst>
                <a:rect l="0" t="0" r="r" b="b"/>
                <a:pathLst>
                  <a:path w="48" h="48">
                    <a:moveTo>
                      <a:pt x="0" y="32"/>
                    </a:moveTo>
                    <a:lnTo>
                      <a:pt x="8" y="48"/>
                    </a:lnTo>
                    <a:lnTo>
                      <a:pt x="48" y="16"/>
                    </a:lnTo>
                    <a:lnTo>
                      <a:pt x="40" y="0"/>
                    </a:lnTo>
                    <a:lnTo>
                      <a:pt x="0" y="32"/>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8" name="Freeform 240"/>
              <p:cNvSpPr>
                <a:spLocks/>
              </p:cNvSpPr>
              <p:nvPr/>
            </p:nvSpPr>
            <p:spPr bwMode="auto">
              <a:xfrm>
                <a:off x="1503" y="1121"/>
                <a:ext cx="56" cy="56"/>
              </a:xfrm>
              <a:custGeom>
                <a:avLst/>
                <a:gdLst/>
                <a:ahLst/>
                <a:cxnLst>
                  <a:cxn ang="0">
                    <a:pos x="0" y="40"/>
                  </a:cxn>
                  <a:cxn ang="0">
                    <a:pos x="8" y="56"/>
                  </a:cxn>
                  <a:cxn ang="0">
                    <a:pos x="56" y="16"/>
                  </a:cxn>
                  <a:cxn ang="0">
                    <a:pos x="48" y="0"/>
                  </a:cxn>
                  <a:cxn ang="0">
                    <a:pos x="0" y="40"/>
                  </a:cxn>
                </a:cxnLst>
                <a:rect l="0" t="0" r="r" b="b"/>
                <a:pathLst>
                  <a:path w="56" h="56">
                    <a:moveTo>
                      <a:pt x="0" y="40"/>
                    </a:moveTo>
                    <a:lnTo>
                      <a:pt x="8" y="56"/>
                    </a:lnTo>
                    <a:lnTo>
                      <a:pt x="56" y="16"/>
                    </a:lnTo>
                    <a:lnTo>
                      <a:pt x="48" y="0"/>
                    </a:lnTo>
                    <a:lnTo>
                      <a:pt x="0"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69" name="Freeform 241"/>
              <p:cNvSpPr>
                <a:spLocks/>
              </p:cNvSpPr>
              <p:nvPr/>
            </p:nvSpPr>
            <p:spPr bwMode="auto">
              <a:xfrm>
                <a:off x="1591" y="1057"/>
                <a:ext cx="56" cy="56"/>
              </a:xfrm>
              <a:custGeom>
                <a:avLst/>
                <a:gdLst/>
                <a:ahLst/>
                <a:cxnLst>
                  <a:cxn ang="0">
                    <a:pos x="0" y="40"/>
                  </a:cxn>
                  <a:cxn ang="0">
                    <a:pos x="8" y="56"/>
                  </a:cxn>
                  <a:cxn ang="0">
                    <a:pos x="56" y="16"/>
                  </a:cxn>
                  <a:cxn ang="0">
                    <a:pos x="48" y="0"/>
                  </a:cxn>
                  <a:cxn ang="0">
                    <a:pos x="0" y="40"/>
                  </a:cxn>
                </a:cxnLst>
                <a:rect l="0" t="0" r="r" b="b"/>
                <a:pathLst>
                  <a:path w="56" h="56">
                    <a:moveTo>
                      <a:pt x="0" y="40"/>
                    </a:moveTo>
                    <a:lnTo>
                      <a:pt x="8" y="56"/>
                    </a:lnTo>
                    <a:lnTo>
                      <a:pt x="56" y="16"/>
                    </a:lnTo>
                    <a:lnTo>
                      <a:pt x="48" y="0"/>
                    </a:lnTo>
                    <a:lnTo>
                      <a:pt x="0"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0" name="Freeform 242"/>
              <p:cNvSpPr>
                <a:spLocks/>
              </p:cNvSpPr>
              <p:nvPr/>
            </p:nvSpPr>
            <p:spPr bwMode="auto">
              <a:xfrm>
                <a:off x="1679" y="993"/>
                <a:ext cx="56" cy="48"/>
              </a:xfrm>
              <a:custGeom>
                <a:avLst/>
                <a:gdLst/>
                <a:ahLst/>
                <a:cxnLst>
                  <a:cxn ang="0">
                    <a:pos x="0" y="32"/>
                  </a:cxn>
                  <a:cxn ang="0">
                    <a:pos x="8" y="48"/>
                  </a:cxn>
                  <a:cxn ang="0">
                    <a:pos x="56" y="16"/>
                  </a:cxn>
                  <a:cxn ang="0">
                    <a:pos x="48" y="0"/>
                  </a:cxn>
                  <a:cxn ang="0">
                    <a:pos x="0" y="32"/>
                  </a:cxn>
                </a:cxnLst>
                <a:rect l="0" t="0" r="r" b="b"/>
                <a:pathLst>
                  <a:path w="56" h="48">
                    <a:moveTo>
                      <a:pt x="0" y="32"/>
                    </a:moveTo>
                    <a:lnTo>
                      <a:pt x="8" y="48"/>
                    </a:lnTo>
                    <a:lnTo>
                      <a:pt x="56" y="16"/>
                    </a:lnTo>
                    <a:lnTo>
                      <a:pt x="48" y="0"/>
                    </a:lnTo>
                    <a:lnTo>
                      <a:pt x="0" y="32"/>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1" name="Freeform 243"/>
              <p:cNvSpPr>
                <a:spLocks/>
              </p:cNvSpPr>
              <p:nvPr/>
            </p:nvSpPr>
            <p:spPr bwMode="auto">
              <a:xfrm>
                <a:off x="1767" y="929"/>
                <a:ext cx="64" cy="56"/>
              </a:xfrm>
              <a:custGeom>
                <a:avLst/>
                <a:gdLst/>
                <a:ahLst/>
                <a:cxnLst>
                  <a:cxn ang="0">
                    <a:pos x="0" y="40"/>
                  </a:cxn>
                  <a:cxn ang="0">
                    <a:pos x="8" y="56"/>
                  </a:cxn>
                  <a:cxn ang="0">
                    <a:pos x="64" y="16"/>
                  </a:cxn>
                  <a:cxn ang="0">
                    <a:pos x="56" y="0"/>
                  </a:cxn>
                  <a:cxn ang="0">
                    <a:pos x="0" y="40"/>
                  </a:cxn>
                </a:cxnLst>
                <a:rect l="0" t="0" r="r" b="b"/>
                <a:pathLst>
                  <a:path w="64" h="56">
                    <a:moveTo>
                      <a:pt x="0" y="40"/>
                    </a:moveTo>
                    <a:lnTo>
                      <a:pt x="8" y="56"/>
                    </a:lnTo>
                    <a:lnTo>
                      <a:pt x="64" y="16"/>
                    </a:lnTo>
                    <a:lnTo>
                      <a:pt x="56" y="0"/>
                    </a:lnTo>
                    <a:lnTo>
                      <a:pt x="0" y="4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2" name="Freeform 244"/>
              <p:cNvSpPr>
                <a:spLocks/>
              </p:cNvSpPr>
              <p:nvPr/>
            </p:nvSpPr>
            <p:spPr bwMode="auto">
              <a:xfrm>
                <a:off x="1863" y="873"/>
                <a:ext cx="56" cy="48"/>
              </a:xfrm>
              <a:custGeom>
                <a:avLst/>
                <a:gdLst/>
                <a:ahLst/>
                <a:cxnLst>
                  <a:cxn ang="0">
                    <a:pos x="0" y="32"/>
                  </a:cxn>
                  <a:cxn ang="0">
                    <a:pos x="8" y="48"/>
                  </a:cxn>
                  <a:cxn ang="0">
                    <a:pos x="56" y="16"/>
                  </a:cxn>
                  <a:cxn ang="0">
                    <a:pos x="48" y="16"/>
                  </a:cxn>
                  <a:cxn ang="0">
                    <a:pos x="48" y="0"/>
                  </a:cxn>
                  <a:cxn ang="0">
                    <a:pos x="48" y="0"/>
                  </a:cxn>
                  <a:cxn ang="0">
                    <a:pos x="0" y="32"/>
                  </a:cxn>
                </a:cxnLst>
                <a:rect l="0" t="0" r="r" b="b"/>
                <a:pathLst>
                  <a:path w="56" h="48">
                    <a:moveTo>
                      <a:pt x="0" y="32"/>
                    </a:moveTo>
                    <a:lnTo>
                      <a:pt x="8" y="48"/>
                    </a:lnTo>
                    <a:lnTo>
                      <a:pt x="56" y="16"/>
                    </a:lnTo>
                    <a:lnTo>
                      <a:pt x="48" y="16"/>
                    </a:lnTo>
                    <a:lnTo>
                      <a:pt x="48" y="0"/>
                    </a:lnTo>
                    <a:lnTo>
                      <a:pt x="48" y="0"/>
                    </a:lnTo>
                    <a:lnTo>
                      <a:pt x="0" y="32"/>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3" name="Rectangle 245"/>
              <p:cNvSpPr>
                <a:spLocks noChangeArrowheads="1"/>
              </p:cNvSpPr>
              <p:nvPr/>
            </p:nvSpPr>
            <p:spPr bwMode="auto">
              <a:xfrm>
                <a:off x="1911" y="873"/>
                <a:ext cx="8"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74" name="Freeform 246"/>
              <p:cNvSpPr>
                <a:spLocks/>
              </p:cNvSpPr>
              <p:nvPr/>
            </p:nvSpPr>
            <p:spPr bwMode="auto">
              <a:xfrm>
                <a:off x="1959" y="825"/>
                <a:ext cx="64" cy="40"/>
              </a:xfrm>
              <a:custGeom>
                <a:avLst/>
                <a:gdLst/>
                <a:ahLst/>
                <a:cxnLst>
                  <a:cxn ang="0">
                    <a:pos x="0" y="24"/>
                  </a:cxn>
                  <a:cxn ang="0">
                    <a:pos x="8" y="40"/>
                  </a:cxn>
                  <a:cxn ang="0">
                    <a:pos x="64" y="16"/>
                  </a:cxn>
                  <a:cxn ang="0">
                    <a:pos x="56" y="0"/>
                  </a:cxn>
                  <a:cxn ang="0">
                    <a:pos x="0" y="24"/>
                  </a:cxn>
                </a:cxnLst>
                <a:rect l="0" t="0" r="r" b="b"/>
                <a:pathLst>
                  <a:path w="64" h="40">
                    <a:moveTo>
                      <a:pt x="0" y="24"/>
                    </a:moveTo>
                    <a:lnTo>
                      <a:pt x="8" y="40"/>
                    </a:lnTo>
                    <a:lnTo>
                      <a:pt x="64" y="16"/>
                    </a:lnTo>
                    <a:lnTo>
                      <a:pt x="56" y="0"/>
                    </a:lnTo>
                    <a:lnTo>
                      <a:pt x="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5" name="Freeform 247"/>
              <p:cNvSpPr>
                <a:spLocks/>
              </p:cNvSpPr>
              <p:nvPr/>
            </p:nvSpPr>
            <p:spPr bwMode="auto">
              <a:xfrm>
                <a:off x="2063" y="777"/>
                <a:ext cx="64" cy="40"/>
              </a:xfrm>
              <a:custGeom>
                <a:avLst/>
                <a:gdLst/>
                <a:ahLst/>
                <a:cxnLst>
                  <a:cxn ang="0">
                    <a:pos x="0" y="24"/>
                  </a:cxn>
                  <a:cxn ang="0">
                    <a:pos x="8" y="40"/>
                  </a:cxn>
                  <a:cxn ang="0">
                    <a:pos x="64" y="16"/>
                  </a:cxn>
                  <a:cxn ang="0">
                    <a:pos x="56" y="0"/>
                  </a:cxn>
                  <a:cxn ang="0">
                    <a:pos x="0" y="24"/>
                  </a:cxn>
                </a:cxnLst>
                <a:rect l="0" t="0" r="r" b="b"/>
                <a:pathLst>
                  <a:path w="64" h="40">
                    <a:moveTo>
                      <a:pt x="0" y="24"/>
                    </a:moveTo>
                    <a:lnTo>
                      <a:pt x="8" y="40"/>
                    </a:lnTo>
                    <a:lnTo>
                      <a:pt x="64" y="16"/>
                    </a:lnTo>
                    <a:lnTo>
                      <a:pt x="56" y="0"/>
                    </a:lnTo>
                    <a:lnTo>
                      <a:pt x="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6" name="Freeform 248"/>
              <p:cNvSpPr>
                <a:spLocks/>
              </p:cNvSpPr>
              <p:nvPr/>
            </p:nvSpPr>
            <p:spPr bwMode="auto">
              <a:xfrm>
                <a:off x="2159" y="745"/>
                <a:ext cx="24" cy="24"/>
              </a:xfrm>
              <a:custGeom>
                <a:avLst/>
                <a:gdLst/>
                <a:ahLst/>
                <a:cxnLst>
                  <a:cxn ang="0">
                    <a:pos x="0" y="8"/>
                  </a:cxn>
                  <a:cxn ang="0">
                    <a:pos x="8" y="24"/>
                  </a:cxn>
                  <a:cxn ang="0">
                    <a:pos x="24" y="16"/>
                  </a:cxn>
                  <a:cxn ang="0">
                    <a:pos x="24" y="16"/>
                  </a:cxn>
                  <a:cxn ang="0">
                    <a:pos x="16" y="0"/>
                  </a:cxn>
                  <a:cxn ang="0">
                    <a:pos x="16" y="0"/>
                  </a:cxn>
                  <a:cxn ang="0">
                    <a:pos x="0" y="8"/>
                  </a:cxn>
                </a:cxnLst>
                <a:rect l="0" t="0" r="r" b="b"/>
                <a:pathLst>
                  <a:path w="24" h="24">
                    <a:moveTo>
                      <a:pt x="0" y="8"/>
                    </a:moveTo>
                    <a:lnTo>
                      <a:pt x="8" y="24"/>
                    </a:lnTo>
                    <a:lnTo>
                      <a:pt x="24" y="16"/>
                    </a:lnTo>
                    <a:lnTo>
                      <a:pt x="24" y="16"/>
                    </a:lnTo>
                    <a:lnTo>
                      <a:pt x="16" y="0"/>
                    </a:lnTo>
                    <a:lnTo>
                      <a:pt x="16" y="0"/>
                    </a:lnTo>
                    <a:lnTo>
                      <a:pt x="0"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7" name="Freeform 249"/>
              <p:cNvSpPr>
                <a:spLocks/>
              </p:cNvSpPr>
              <p:nvPr/>
            </p:nvSpPr>
            <p:spPr bwMode="auto">
              <a:xfrm>
                <a:off x="2175" y="728"/>
                <a:ext cx="48" cy="33"/>
              </a:xfrm>
              <a:custGeom>
                <a:avLst/>
                <a:gdLst/>
                <a:ahLst/>
                <a:cxnLst>
                  <a:cxn ang="0">
                    <a:pos x="0" y="17"/>
                  </a:cxn>
                  <a:cxn ang="0">
                    <a:pos x="8" y="33"/>
                  </a:cxn>
                  <a:cxn ang="0">
                    <a:pos x="48" y="17"/>
                  </a:cxn>
                  <a:cxn ang="0">
                    <a:pos x="40" y="0"/>
                  </a:cxn>
                  <a:cxn ang="0">
                    <a:pos x="0" y="17"/>
                  </a:cxn>
                </a:cxnLst>
                <a:rect l="0" t="0" r="r" b="b"/>
                <a:pathLst>
                  <a:path w="48" h="33">
                    <a:moveTo>
                      <a:pt x="0" y="17"/>
                    </a:moveTo>
                    <a:lnTo>
                      <a:pt x="8" y="33"/>
                    </a:lnTo>
                    <a:lnTo>
                      <a:pt x="48" y="17"/>
                    </a:lnTo>
                    <a:lnTo>
                      <a:pt x="40" y="0"/>
                    </a:lnTo>
                    <a:lnTo>
                      <a:pt x="0" y="17"/>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8" name="Freeform 250"/>
              <p:cNvSpPr>
                <a:spLocks/>
              </p:cNvSpPr>
              <p:nvPr/>
            </p:nvSpPr>
            <p:spPr bwMode="auto">
              <a:xfrm>
                <a:off x="2263" y="696"/>
                <a:ext cx="64" cy="32"/>
              </a:xfrm>
              <a:custGeom>
                <a:avLst/>
                <a:gdLst/>
                <a:ahLst/>
                <a:cxnLst>
                  <a:cxn ang="0">
                    <a:pos x="0" y="16"/>
                  </a:cxn>
                  <a:cxn ang="0">
                    <a:pos x="8" y="32"/>
                  </a:cxn>
                  <a:cxn ang="0">
                    <a:pos x="64" y="16"/>
                  </a:cxn>
                  <a:cxn ang="0">
                    <a:pos x="56" y="0"/>
                  </a:cxn>
                  <a:cxn ang="0">
                    <a:pos x="0" y="16"/>
                  </a:cxn>
                </a:cxnLst>
                <a:rect l="0" t="0" r="r" b="b"/>
                <a:pathLst>
                  <a:path w="64" h="32">
                    <a:moveTo>
                      <a:pt x="0" y="16"/>
                    </a:moveTo>
                    <a:lnTo>
                      <a:pt x="8" y="32"/>
                    </a:lnTo>
                    <a:lnTo>
                      <a:pt x="64" y="16"/>
                    </a:lnTo>
                    <a:lnTo>
                      <a:pt x="56"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79" name="Freeform 251"/>
              <p:cNvSpPr>
                <a:spLocks/>
              </p:cNvSpPr>
              <p:nvPr/>
            </p:nvSpPr>
            <p:spPr bwMode="auto">
              <a:xfrm>
                <a:off x="2367" y="656"/>
                <a:ext cx="72" cy="40"/>
              </a:xfrm>
              <a:custGeom>
                <a:avLst/>
                <a:gdLst/>
                <a:ahLst/>
                <a:cxnLst>
                  <a:cxn ang="0">
                    <a:pos x="0" y="24"/>
                  </a:cxn>
                  <a:cxn ang="0">
                    <a:pos x="8" y="40"/>
                  </a:cxn>
                  <a:cxn ang="0">
                    <a:pos x="72" y="16"/>
                  </a:cxn>
                  <a:cxn ang="0">
                    <a:pos x="64" y="0"/>
                  </a:cxn>
                  <a:cxn ang="0">
                    <a:pos x="0" y="24"/>
                  </a:cxn>
                </a:cxnLst>
                <a:rect l="0" t="0" r="r" b="b"/>
                <a:pathLst>
                  <a:path w="72" h="40">
                    <a:moveTo>
                      <a:pt x="0" y="24"/>
                    </a:moveTo>
                    <a:lnTo>
                      <a:pt x="8" y="40"/>
                    </a:lnTo>
                    <a:lnTo>
                      <a:pt x="72" y="16"/>
                    </a:lnTo>
                    <a:lnTo>
                      <a:pt x="64" y="0"/>
                    </a:lnTo>
                    <a:lnTo>
                      <a:pt x="0" y="2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0" name="Freeform 252"/>
              <p:cNvSpPr>
                <a:spLocks/>
              </p:cNvSpPr>
              <p:nvPr/>
            </p:nvSpPr>
            <p:spPr bwMode="auto">
              <a:xfrm>
                <a:off x="2471" y="624"/>
                <a:ext cx="64" cy="32"/>
              </a:xfrm>
              <a:custGeom>
                <a:avLst/>
                <a:gdLst/>
                <a:ahLst/>
                <a:cxnLst>
                  <a:cxn ang="0">
                    <a:pos x="0" y="16"/>
                  </a:cxn>
                  <a:cxn ang="0">
                    <a:pos x="0" y="32"/>
                  </a:cxn>
                  <a:cxn ang="0">
                    <a:pos x="64" y="16"/>
                  </a:cxn>
                  <a:cxn ang="0">
                    <a:pos x="64" y="0"/>
                  </a:cxn>
                  <a:cxn ang="0">
                    <a:pos x="0" y="16"/>
                  </a:cxn>
                </a:cxnLst>
                <a:rect l="0" t="0" r="r" b="b"/>
                <a:pathLst>
                  <a:path w="64" h="32">
                    <a:moveTo>
                      <a:pt x="0" y="16"/>
                    </a:moveTo>
                    <a:lnTo>
                      <a:pt x="0" y="32"/>
                    </a:lnTo>
                    <a:lnTo>
                      <a:pt x="64" y="16"/>
                    </a:lnTo>
                    <a:lnTo>
                      <a:pt x="64"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1" name="Freeform 253"/>
              <p:cNvSpPr>
                <a:spLocks/>
              </p:cNvSpPr>
              <p:nvPr/>
            </p:nvSpPr>
            <p:spPr bwMode="auto">
              <a:xfrm>
                <a:off x="2583" y="600"/>
                <a:ext cx="64" cy="32"/>
              </a:xfrm>
              <a:custGeom>
                <a:avLst/>
                <a:gdLst/>
                <a:ahLst/>
                <a:cxnLst>
                  <a:cxn ang="0">
                    <a:pos x="0" y="16"/>
                  </a:cxn>
                  <a:cxn ang="0">
                    <a:pos x="8" y="32"/>
                  </a:cxn>
                  <a:cxn ang="0">
                    <a:pos x="64" y="16"/>
                  </a:cxn>
                  <a:cxn ang="0">
                    <a:pos x="56" y="0"/>
                  </a:cxn>
                  <a:cxn ang="0">
                    <a:pos x="0" y="16"/>
                  </a:cxn>
                </a:cxnLst>
                <a:rect l="0" t="0" r="r" b="b"/>
                <a:pathLst>
                  <a:path w="64" h="32">
                    <a:moveTo>
                      <a:pt x="0" y="16"/>
                    </a:moveTo>
                    <a:lnTo>
                      <a:pt x="8" y="32"/>
                    </a:lnTo>
                    <a:lnTo>
                      <a:pt x="64" y="16"/>
                    </a:lnTo>
                    <a:lnTo>
                      <a:pt x="56"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2" name="Freeform 254"/>
              <p:cNvSpPr>
                <a:spLocks/>
              </p:cNvSpPr>
              <p:nvPr/>
            </p:nvSpPr>
            <p:spPr bwMode="auto">
              <a:xfrm>
                <a:off x="2687" y="576"/>
                <a:ext cx="48" cy="32"/>
              </a:xfrm>
              <a:custGeom>
                <a:avLst/>
                <a:gdLst/>
                <a:ahLst/>
                <a:cxnLst>
                  <a:cxn ang="0">
                    <a:pos x="0" y="16"/>
                  </a:cxn>
                  <a:cxn ang="0">
                    <a:pos x="8" y="32"/>
                  </a:cxn>
                  <a:cxn ang="0">
                    <a:pos x="48" y="16"/>
                  </a:cxn>
                  <a:cxn ang="0">
                    <a:pos x="40" y="16"/>
                  </a:cxn>
                  <a:cxn ang="0">
                    <a:pos x="40" y="0"/>
                  </a:cxn>
                  <a:cxn ang="0">
                    <a:pos x="40" y="0"/>
                  </a:cxn>
                  <a:cxn ang="0">
                    <a:pos x="0" y="16"/>
                  </a:cxn>
                </a:cxnLst>
                <a:rect l="0" t="0" r="r" b="b"/>
                <a:pathLst>
                  <a:path w="48" h="32">
                    <a:moveTo>
                      <a:pt x="0" y="16"/>
                    </a:moveTo>
                    <a:lnTo>
                      <a:pt x="8" y="32"/>
                    </a:lnTo>
                    <a:lnTo>
                      <a:pt x="48" y="16"/>
                    </a:lnTo>
                    <a:lnTo>
                      <a:pt x="40" y="16"/>
                    </a:lnTo>
                    <a:lnTo>
                      <a:pt x="40" y="0"/>
                    </a:lnTo>
                    <a:lnTo>
                      <a:pt x="40"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3" name="Rectangle 255"/>
              <p:cNvSpPr>
                <a:spLocks noChangeArrowheads="1"/>
              </p:cNvSpPr>
              <p:nvPr/>
            </p:nvSpPr>
            <p:spPr bwMode="auto">
              <a:xfrm>
                <a:off x="2727" y="576"/>
                <a:ext cx="2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84" name="Freeform 256"/>
              <p:cNvSpPr>
                <a:spLocks/>
              </p:cNvSpPr>
              <p:nvPr/>
            </p:nvSpPr>
            <p:spPr bwMode="auto">
              <a:xfrm>
                <a:off x="2799" y="560"/>
                <a:ext cx="64" cy="24"/>
              </a:xfrm>
              <a:custGeom>
                <a:avLst/>
                <a:gdLst/>
                <a:ahLst/>
                <a:cxnLst>
                  <a:cxn ang="0">
                    <a:pos x="0" y="8"/>
                  </a:cxn>
                  <a:cxn ang="0">
                    <a:pos x="0" y="24"/>
                  </a:cxn>
                  <a:cxn ang="0">
                    <a:pos x="64" y="16"/>
                  </a:cxn>
                  <a:cxn ang="0">
                    <a:pos x="64" y="0"/>
                  </a:cxn>
                  <a:cxn ang="0">
                    <a:pos x="0" y="8"/>
                  </a:cxn>
                </a:cxnLst>
                <a:rect l="0" t="0" r="r" b="b"/>
                <a:pathLst>
                  <a:path w="64" h="24">
                    <a:moveTo>
                      <a:pt x="0" y="8"/>
                    </a:moveTo>
                    <a:lnTo>
                      <a:pt x="0" y="24"/>
                    </a:lnTo>
                    <a:lnTo>
                      <a:pt x="64" y="16"/>
                    </a:lnTo>
                    <a:lnTo>
                      <a:pt x="64" y="0"/>
                    </a:lnTo>
                    <a:lnTo>
                      <a:pt x="0"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5" name="Freeform 257"/>
              <p:cNvSpPr>
                <a:spLocks/>
              </p:cNvSpPr>
              <p:nvPr/>
            </p:nvSpPr>
            <p:spPr bwMode="auto">
              <a:xfrm>
                <a:off x="2912" y="544"/>
                <a:ext cx="56" cy="24"/>
              </a:xfrm>
              <a:custGeom>
                <a:avLst/>
                <a:gdLst/>
                <a:ahLst/>
                <a:cxnLst>
                  <a:cxn ang="0">
                    <a:pos x="0" y="8"/>
                  </a:cxn>
                  <a:cxn ang="0">
                    <a:pos x="0" y="24"/>
                  </a:cxn>
                  <a:cxn ang="0">
                    <a:pos x="56" y="16"/>
                  </a:cxn>
                  <a:cxn ang="0">
                    <a:pos x="56" y="0"/>
                  </a:cxn>
                  <a:cxn ang="0">
                    <a:pos x="0" y="8"/>
                  </a:cxn>
                </a:cxnLst>
                <a:rect l="0" t="0" r="r" b="b"/>
                <a:pathLst>
                  <a:path w="56" h="24">
                    <a:moveTo>
                      <a:pt x="0" y="8"/>
                    </a:moveTo>
                    <a:lnTo>
                      <a:pt x="0" y="24"/>
                    </a:lnTo>
                    <a:lnTo>
                      <a:pt x="56" y="16"/>
                    </a:lnTo>
                    <a:lnTo>
                      <a:pt x="56" y="0"/>
                    </a:lnTo>
                    <a:lnTo>
                      <a:pt x="0"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6" name="Rectangle 258"/>
              <p:cNvSpPr>
                <a:spLocks noChangeArrowheads="1"/>
              </p:cNvSpPr>
              <p:nvPr/>
            </p:nvSpPr>
            <p:spPr bwMode="auto">
              <a:xfrm>
                <a:off x="3016" y="536"/>
                <a:ext cx="6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87" name="Rectangle 259"/>
              <p:cNvSpPr>
                <a:spLocks noChangeArrowheads="1"/>
              </p:cNvSpPr>
              <p:nvPr/>
            </p:nvSpPr>
            <p:spPr bwMode="auto">
              <a:xfrm>
                <a:off x="3128" y="536"/>
                <a:ext cx="64"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388" name="Freeform 260"/>
              <p:cNvSpPr>
                <a:spLocks/>
              </p:cNvSpPr>
              <p:nvPr/>
            </p:nvSpPr>
            <p:spPr bwMode="auto">
              <a:xfrm>
                <a:off x="3240" y="528"/>
                <a:ext cx="48" cy="16"/>
              </a:xfrm>
              <a:custGeom>
                <a:avLst/>
                <a:gdLst/>
                <a:ahLst/>
                <a:cxnLst>
                  <a:cxn ang="0">
                    <a:pos x="0" y="0"/>
                  </a:cxn>
                  <a:cxn ang="0">
                    <a:pos x="0" y="16"/>
                  </a:cxn>
                  <a:cxn ang="0">
                    <a:pos x="40" y="16"/>
                  </a:cxn>
                  <a:cxn ang="0">
                    <a:pos x="40" y="16"/>
                  </a:cxn>
                  <a:cxn ang="0">
                    <a:pos x="48" y="0"/>
                  </a:cxn>
                  <a:cxn ang="0">
                    <a:pos x="40" y="0"/>
                  </a:cxn>
                  <a:cxn ang="0">
                    <a:pos x="0" y="0"/>
                  </a:cxn>
                </a:cxnLst>
                <a:rect l="0" t="0" r="r" b="b"/>
                <a:pathLst>
                  <a:path w="48" h="16">
                    <a:moveTo>
                      <a:pt x="0" y="0"/>
                    </a:moveTo>
                    <a:lnTo>
                      <a:pt x="0" y="16"/>
                    </a:lnTo>
                    <a:lnTo>
                      <a:pt x="40" y="16"/>
                    </a:lnTo>
                    <a:lnTo>
                      <a:pt x="40" y="16"/>
                    </a:lnTo>
                    <a:lnTo>
                      <a:pt x="48" y="0"/>
                    </a:lnTo>
                    <a:lnTo>
                      <a:pt x="40" y="0"/>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89" name="Freeform 261"/>
              <p:cNvSpPr>
                <a:spLocks/>
              </p:cNvSpPr>
              <p:nvPr/>
            </p:nvSpPr>
            <p:spPr bwMode="auto">
              <a:xfrm>
                <a:off x="3280" y="528"/>
                <a:ext cx="32" cy="24"/>
              </a:xfrm>
              <a:custGeom>
                <a:avLst/>
                <a:gdLst/>
                <a:ahLst/>
                <a:cxnLst>
                  <a:cxn ang="0">
                    <a:pos x="8" y="0"/>
                  </a:cxn>
                  <a:cxn ang="0">
                    <a:pos x="0" y="16"/>
                  </a:cxn>
                  <a:cxn ang="0">
                    <a:pos x="24" y="24"/>
                  </a:cxn>
                  <a:cxn ang="0">
                    <a:pos x="32" y="8"/>
                  </a:cxn>
                  <a:cxn ang="0">
                    <a:pos x="8" y="0"/>
                  </a:cxn>
                </a:cxnLst>
                <a:rect l="0" t="0" r="r" b="b"/>
                <a:pathLst>
                  <a:path w="32" h="24">
                    <a:moveTo>
                      <a:pt x="8" y="0"/>
                    </a:moveTo>
                    <a:lnTo>
                      <a:pt x="0" y="16"/>
                    </a:lnTo>
                    <a:lnTo>
                      <a:pt x="24" y="24"/>
                    </a:lnTo>
                    <a:lnTo>
                      <a:pt x="32" y="8"/>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0" name="Freeform 262"/>
              <p:cNvSpPr>
                <a:spLocks/>
              </p:cNvSpPr>
              <p:nvPr/>
            </p:nvSpPr>
            <p:spPr bwMode="auto">
              <a:xfrm>
                <a:off x="3352" y="536"/>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1" name="Freeform 263"/>
              <p:cNvSpPr>
                <a:spLocks/>
              </p:cNvSpPr>
              <p:nvPr/>
            </p:nvSpPr>
            <p:spPr bwMode="auto">
              <a:xfrm>
                <a:off x="3464" y="544"/>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2" name="Freeform 264"/>
              <p:cNvSpPr>
                <a:spLocks/>
              </p:cNvSpPr>
              <p:nvPr/>
            </p:nvSpPr>
            <p:spPr bwMode="auto">
              <a:xfrm>
                <a:off x="3576" y="552"/>
                <a:ext cx="64" cy="32"/>
              </a:xfrm>
              <a:custGeom>
                <a:avLst/>
                <a:gdLst/>
                <a:ahLst/>
                <a:cxnLst>
                  <a:cxn ang="0">
                    <a:pos x="8" y="0"/>
                  </a:cxn>
                  <a:cxn ang="0">
                    <a:pos x="0" y="16"/>
                  </a:cxn>
                  <a:cxn ang="0">
                    <a:pos x="56" y="32"/>
                  </a:cxn>
                  <a:cxn ang="0">
                    <a:pos x="64" y="16"/>
                  </a:cxn>
                  <a:cxn ang="0">
                    <a:pos x="8" y="0"/>
                  </a:cxn>
                </a:cxnLst>
                <a:rect l="0" t="0" r="r" b="b"/>
                <a:pathLst>
                  <a:path w="64" h="32">
                    <a:moveTo>
                      <a:pt x="8" y="0"/>
                    </a:moveTo>
                    <a:lnTo>
                      <a:pt x="0" y="16"/>
                    </a:lnTo>
                    <a:lnTo>
                      <a:pt x="56" y="32"/>
                    </a:lnTo>
                    <a:lnTo>
                      <a:pt x="64"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3" name="Freeform 265"/>
              <p:cNvSpPr>
                <a:spLocks/>
              </p:cNvSpPr>
              <p:nvPr/>
            </p:nvSpPr>
            <p:spPr bwMode="auto">
              <a:xfrm>
                <a:off x="3680" y="576"/>
                <a:ext cx="64" cy="24"/>
              </a:xfrm>
              <a:custGeom>
                <a:avLst/>
                <a:gdLst/>
                <a:ahLst/>
                <a:cxnLst>
                  <a:cxn ang="0">
                    <a:pos x="0" y="0"/>
                  </a:cxn>
                  <a:cxn ang="0">
                    <a:pos x="0" y="16"/>
                  </a:cxn>
                  <a:cxn ang="0">
                    <a:pos x="64" y="24"/>
                  </a:cxn>
                  <a:cxn ang="0">
                    <a:pos x="64" y="8"/>
                  </a:cxn>
                  <a:cxn ang="0">
                    <a:pos x="0" y="0"/>
                  </a:cxn>
                </a:cxnLst>
                <a:rect l="0" t="0" r="r" b="b"/>
                <a:pathLst>
                  <a:path w="64" h="24">
                    <a:moveTo>
                      <a:pt x="0" y="0"/>
                    </a:moveTo>
                    <a:lnTo>
                      <a:pt x="0" y="16"/>
                    </a:lnTo>
                    <a:lnTo>
                      <a:pt x="64" y="24"/>
                    </a:lnTo>
                    <a:lnTo>
                      <a:pt x="64" y="8"/>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4" name="Freeform 266"/>
              <p:cNvSpPr>
                <a:spLocks/>
              </p:cNvSpPr>
              <p:nvPr/>
            </p:nvSpPr>
            <p:spPr bwMode="auto">
              <a:xfrm>
                <a:off x="3784" y="600"/>
                <a:ext cx="16" cy="16"/>
              </a:xfrm>
              <a:custGeom>
                <a:avLst/>
                <a:gdLst/>
                <a:ahLst/>
                <a:cxnLst>
                  <a:cxn ang="0">
                    <a:pos x="16" y="8"/>
                  </a:cxn>
                  <a:cxn ang="0">
                    <a:pos x="0" y="8"/>
                  </a:cxn>
                  <a:cxn ang="0">
                    <a:pos x="0" y="8"/>
                  </a:cxn>
                  <a:cxn ang="0">
                    <a:pos x="8" y="16"/>
                  </a:cxn>
                  <a:cxn ang="0">
                    <a:pos x="16" y="0"/>
                  </a:cxn>
                  <a:cxn ang="0">
                    <a:pos x="16" y="8"/>
                  </a:cxn>
                </a:cxnLst>
                <a:rect l="0" t="0" r="r" b="b"/>
                <a:pathLst>
                  <a:path w="16" h="16">
                    <a:moveTo>
                      <a:pt x="16" y="8"/>
                    </a:moveTo>
                    <a:lnTo>
                      <a:pt x="0" y="8"/>
                    </a:lnTo>
                    <a:lnTo>
                      <a:pt x="0" y="8"/>
                    </a:lnTo>
                    <a:lnTo>
                      <a:pt x="8" y="16"/>
                    </a:lnTo>
                    <a:lnTo>
                      <a:pt x="16" y="0"/>
                    </a:lnTo>
                    <a:lnTo>
                      <a:pt x="1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5" name="Freeform 267"/>
              <p:cNvSpPr>
                <a:spLocks/>
              </p:cNvSpPr>
              <p:nvPr/>
            </p:nvSpPr>
            <p:spPr bwMode="auto">
              <a:xfrm>
                <a:off x="3792" y="600"/>
                <a:ext cx="64" cy="32"/>
              </a:xfrm>
              <a:custGeom>
                <a:avLst/>
                <a:gdLst/>
                <a:ahLst/>
                <a:cxnLst>
                  <a:cxn ang="0">
                    <a:pos x="8" y="0"/>
                  </a:cxn>
                  <a:cxn ang="0">
                    <a:pos x="0" y="16"/>
                  </a:cxn>
                  <a:cxn ang="0">
                    <a:pos x="56" y="32"/>
                  </a:cxn>
                  <a:cxn ang="0">
                    <a:pos x="64" y="16"/>
                  </a:cxn>
                  <a:cxn ang="0">
                    <a:pos x="8" y="0"/>
                  </a:cxn>
                </a:cxnLst>
                <a:rect l="0" t="0" r="r" b="b"/>
                <a:pathLst>
                  <a:path w="64" h="32">
                    <a:moveTo>
                      <a:pt x="8" y="0"/>
                    </a:moveTo>
                    <a:lnTo>
                      <a:pt x="0" y="16"/>
                    </a:lnTo>
                    <a:lnTo>
                      <a:pt x="56" y="32"/>
                    </a:lnTo>
                    <a:lnTo>
                      <a:pt x="64"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6" name="Freeform 268"/>
              <p:cNvSpPr>
                <a:spLocks/>
              </p:cNvSpPr>
              <p:nvPr/>
            </p:nvSpPr>
            <p:spPr bwMode="auto">
              <a:xfrm>
                <a:off x="3896" y="632"/>
                <a:ext cx="64" cy="32"/>
              </a:xfrm>
              <a:custGeom>
                <a:avLst/>
                <a:gdLst/>
                <a:ahLst/>
                <a:cxnLst>
                  <a:cxn ang="0">
                    <a:pos x="0" y="0"/>
                  </a:cxn>
                  <a:cxn ang="0">
                    <a:pos x="0" y="16"/>
                  </a:cxn>
                  <a:cxn ang="0">
                    <a:pos x="64" y="32"/>
                  </a:cxn>
                  <a:cxn ang="0">
                    <a:pos x="64" y="16"/>
                  </a:cxn>
                  <a:cxn ang="0">
                    <a:pos x="0" y="0"/>
                  </a:cxn>
                </a:cxnLst>
                <a:rect l="0" t="0" r="r" b="b"/>
                <a:pathLst>
                  <a:path w="64" h="32">
                    <a:moveTo>
                      <a:pt x="0" y="0"/>
                    </a:moveTo>
                    <a:lnTo>
                      <a:pt x="0" y="16"/>
                    </a:lnTo>
                    <a:lnTo>
                      <a:pt x="64" y="32"/>
                    </a:lnTo>
                    <a:lnTo>
                      <a:pt x="64" y="16"/>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7" name="Freeform 269"/>
              <p:cNvSpPr>
                <a:spLocks/>
              </p:cNvSpPr>
              <p:nvPr/>
            </p:nvSpPr>
            <p:spPr bwMode="auto">
              <a:xfrm>
                <a:off x="4000" y="664"/>
                <a:ext cx="32" cy="24"/>
              </a:xfrm>
              <a:custGeom>
                <a:avLst/>
                <a:gdLst/>
                <a:ahLst/>
                <a:cxnLst>
                  <a:cxn ang="0">
                    <a:pos x="8" y="0"/>
                  </a:cxn>
                  <a:cxn ang="0">
                    <a:pos x="0" y="16"/>
                  </a:cxn>
                  <a:cxn ang="0">
                    <a:pos x="24" y="24"/>
                  </a:cxn>
                  <a:cxn ang="0">
                    <a:pos x="24" y="24"/>
                  </a:cxn>
                  <a:cxn ang="0">
                    <a:pos x="32" y="8"/>
                  </a:cxn>
                  <a:cxn ang="0">
                    <a:pos x="32" y="8"/>
                  </a:cxn>
                  <a:cxn ang="0">
                    <a:pos x="8" y="0"/>
                  </a:cxn>
                </a:cxnLst>
                <a:rect l="0" t="0" r="r" b="b"/>
                <a:pathLst>
                  <a:path w="32" h="24">
                    <a:moveTo>
                      <a:pt x="8" y="0"/>
                    </a:moveTo>
                    <a:lnTo>
                      <a:pt x="0" y="16"/>
                    </a:lnTo>
                    <a:lnTo>
                      <a:pt x="24" y="24"/>
                    </a:lnTo>
                    <a:lnTo>
                      <a:pt x="24" y="24"/>
                    </a:lnTo>
                    <a:lnTo>
                      <a:pt x="32" y="8"/>
                    </a:lnTo>
                    <a:lnTo>
                      <a:pt x="32" y="8"/>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8" name="Freeform 270"/>
              <p:cNvSpPr>
                <a:spLocks/>
              </p:cNvSpPr>
              <p:nvPr/>
            </p:nvSpPr>
            <p:spPr bwMode="auto">
              <a:xfrm>
                <a:off x="4024" y="672"/>
                <a:ext cx="48" cy="32"/>
              </a:xfrm>
              <a:custGeom>
                <a:avLst/>
                <a:gdLst/>
                <a:ahLst/>
                <a:cxnLst>
                  <a:cxn ang="0">
                    <a:pos x="8" y="0"/>
                  </a:cxn>
                  <a:cxn ang="0">
                    <a:pos x="0" y="16"/>
                  </a:cxn>
                  <a:cxn ang="0">
                    <a:pos x="40" y="32"/>
                  </a:cxn>
                  <a:cxn ang="0">
                    <a:pos x="48" y="16"/>
                  </a:cxn>
                  <a:cxn ang="0">
                    <a:pos x="8" y="0"/>
                  </a:cxn>
                </a:cxnLst>
                <a:rect l="0" t="0" r="r" b="b"/>
                <a:pathLst>
                  <a:path w="48" h="32">
                    <a:moveTo>
                      <a:pt x="8" y="0"/>
                    </a:moveTo>
                    <a:lnTo>
                      <a:pt x="0" y="16"/>
                    </a:lnTo>
                    <a:lnTo>
                      <a:pt x="40" y="32"/>
                    </a:lnTo>
                    <a:lnTo>
                      <a:pt x="48"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399" name="Freeform 271"/>
              <p:cNvSpPr>
                <a:spLocks/>
              </p:cNvSpPr>
              <p:nvPr/>
            </p:nvSpPr>
            <p:spPr bwMode="auto">
              <a:xfrm>
                <a:off x="4104" y="712"/>
                <a:ext cx="64" cy="41"/>
              </a:xfrm>
              <a:custGeom>
                <a:avLst/>
                <a:gdLst/>
                <a:ahLst/>
                <a:cxnLst>
                  <a:cxn ang="0">
                    <a:pos x="8" y="0"/>
                  </a:cxn>
                  <a:cxn ang="0">
                    <a:pos x="0" y="16"/>
                  </a:cxn>
                  <a:cxn ang="0">
                    <a:pos x="56" y="41"/>
                  </a:cxn>
                  <a:cxn ang="0">
                    <a:pos x="64" y="24"/>
                  </a:cxn>
                  <a:cxn ang="0">
                    <a:pos x="8" y="0"/>
                  </a:cxn>
                </a:cxnLst>
                <a:rect l="0" t="0" r="r" b="b"/>
                <a:pathLst>
                  <a:path w="64" h="41">
                    <a:moveTo>
                      <a:pt x="8" y="0"/>
                    </a:moveTo>
                    <a:lnTo>
                      <a:pt x="0" y="16"/>
                    </a:lnTo>
                    <a:lnTo>
                      <a:pt x="56" y="41"/>
                    </a:lnTo>
                    <a:lnTo>
                      <a:pt x="64" y="24"/>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0" name="Freeform 272"/>
              <p:cNvSpPr>
                <a:spLocks/>
              </p:cNvSpPr>
              <p:nvPr/>
            </p:nvSpPr>
            <p:spPr bwMode="auto">
              <a:xfrm>
                <a:off x="4200" y="761"/>
                <a:ext cx="40" cy="32"/>
              </a:xfrm>
              <a:custGeom>
                <a:avLst/>
                <a:gdLst/>
                <a:ahLst/>
                <a:cxnLst>
                  <a:cxn ang="0">
                    <a:pos x="8" y="0"/>
                  </a:cxn>
                  <a:cxn ang="0">
                    <a:pos x="0" y="16"/>
                  </a:cxn>
                  <a:cxn ang="0">
                    <a:pos x="32" y="32"/>
                  </a:cxn>
                  <a:cxn ang="0">
                    <a:pos x="32" y="32"/>
                  </a:cxn>
                  <a:cxn ang="0">
                    <a:pos x="40" y="16"/>
                  </a:cxn>
                  <a:cxn ang="0">
                    <a:pos x="40" y="16"/>
                  </a:cxn>
                  <a:cxn ang="0">
                    <a:pos x="8" y="0"/>
                  </a:cxn>
                </a:cxnLst>
                <a:rect l="0" t="0" r="r" b="b"/>
                <a:pathLst>
                  <a:path w="40" h="32">
                    <a:moveTo>
                      <a:pt x="8" y="0"/>
                    </a:moveTo>
                    <a:lnTo>
                      <a:pt x="0" y="16"/>
                    </a:lnTo>
                    <a:lnTo>
                      <a:pt x="32" y="32"/>
                    </a:lnTo>
                    <a:lnTo>
                      <a:pt x="32" y="32"/>
                    </a:lnTo>
                    <a:lnTo>
                      <a:pt x="40" y="16"/>
                    </a:lnTo>
                    <a:lnTo>
                      <a:pt x="40"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1" name="Freeform 273"/>
              <p:cNvSpPr>
                <a:spLocks/>
              </p:cNvSpPr>
              <p:nvPr/>
            </p:nvSpPr>
            <p:spPr bwMode="auto">
              <a:xfrm>
                <a:off x="4232" y="777"/>
                <a:ext cx="32" cy="32"/>
              </a:xfrm>
              <a:custGeom>
                <a:avLst/>
                <a:gdLst/>
                <a:ahLst/>
                <a:cxnLst>
                  <a:cxn ang="0">
                    <a:pos x="8" y="0"/>
                  </a:cxn>
                  <a:cxn ang="0">
                    <a:pos x="0" y="16"/>
                  </a:cxn>
                  <a:cxn ang="0">
                    <a:pos x="24" y="32"/>
                  </a:cxn>
                  <a:cxn ang="0">
                    <a:pos x="32" y="16"/>
                  </a:cxn>
                  <a:cxn ang="0">
                    <a:pos x="8" y="0"/>
                  </a:cxn>
                </a:cxnLst>
                <a:rect l="0" t="0" r="r" b="b"/>
                <a:pathLst>
                  <a:path w="32" h="32">
                    <a:moveTo>
                      <a:pt x="8" y="0"/>
                    </a:moveTo>
                    <a:lnTo>
                      <a:pt x="0" y="16"/>
                    </a:lnTo>
                    <a:lnTo>
                      <a:pt x="24" y="32"/>
                    </a:lnTo>
                    <a:lnTo>
                      <a:pt x="32"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2" name="Freeform 274"/>
              <p:cNvSpPr>
                <a:spLocks/>
              </p:cNvSpPr>
              <p:nvPr/>
            </p:nvSpPr>
            <p:spPr bwMode="auto">
              <a:xfrm>
                <a:off x="4296" y="817"/>
                <a:ext cx="64" cy="56"/>
              </a:xfrm>
              <a:custGeom>
                <a:avLst/>
                <a:gdLst/>
                <a:ahLst/>
                <a:cxnLst>
                  <a:cxn ang="0">
                    <a:pos x="8" y="0"/>
                  </a:cxn>
                  <a:cxn ang="0">
                    <a:pos x="0" y="16"/>
                  </a:cxn>
                  <a:cxn ang="0">
                    <a:pos x="56" y="56"/>
                  </a:cxn>
                  <a:cxn ang="0">
                    <a:pos x="64" y="40"/>
                  </a:cxn>
                  <a:cxn ang="0">
                    <a:pos x="8" y="0"/>
                  </a:cxn>
                </a:cxnLst>
                <a:rect l="0" t="0" r="r" b="b"/>
                <a:pathLst>
                  <a:path w="64" h="56">
                    <a:moveTo>
                      <a:pt x="8" y="0"/>
                    </a:moveTo>
                    <a:lnTo>
                      <a:pt x="0" y="16"/>
                    </a:lnTo>
                    <a:lnTo>
                      <a:pt x="56" y="56"/>
                    </a:lnTo>
                    <a:lnTo>
                      <a:pt x="64" y="40"/>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3" name="Freeform 275"/>
              <p:cNvSpPr>
                <a:spLocks/>
              </p:cNvSpPr>
              <p:nvPr/>
            </p:nvSpPr>
            <p:spPr bwMode="auto">
              <a:xfrm>
                <a:off x="4392" y="881"/>
                <a:ext cx="32" cy="32"/>
              </a:xfrm>
              <a:custGeom>
                <a:avLst/>
                <a:gdLst/>
                <a:ahLst/>
                <a:cxnLst>
                  <a:cxn ang="0">
                    <a:pos x="8" y="0"/>
                  </a:cxn>
                  <a:cxn ang="0">
                    <a:pos x="0" y="16"/>
                  </a:cxn>
                  <a:cxn ang="0">
                    <a:pos x="24" y="32"/>
                  </a:cxn>
                  <a:cxn ang="0">
                    <a:pos x="32" y="16"/>
                  </a:cxn>
                  <a:cxn ang="0">
                    <a:pos x="8" y="0"/>
                  </a:cxn>
                </a:cxnLst>
                <a:rect l="0" t="0" r="r" b="b"/>
                <a:pathLst>
                  <a:path w="32" h="32">
                    <a:moveTo>
                      <a:pt x="8" y="0"/>
                    </a:moveTo>
                    <a:lnTo>
                      <a:pt x="0" y="16"/>
                    </a:lnTo>
                    <a:lnTo>
                      <a:pt x="24" y="32"/>
                    </a:lnTo>
                    <a:lnTo>
                      <a:pt x="32" y="16"/>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4" name="Freeform 276"/>
              <p:cNvSpPr>
                <a:spLocks/>
              </p:cNvSpPr>
              <p:nvPr/>
            </p:nvSpPr>
            <p:spPr bwMode="auto">
              <a:xfrm>
                <a:off x="4416" y="905"/>
                <a:ext cx="32" cy="32"/>
              </a:xfrm>
              <a:custGeom>
                <a:avLst/>
                <a:gdLst/>
                <a:ahLst/>
                <a:cxnLst>
                  <a:cxn ang="0">
                    <a:pos x="8" y="0"/>
                  </a:cxn>
                  <a:cxn ang="0">
                    <a:pos x="0" y="8"/>
                  </a:cxn>
                  <a:cxn ang="0">
                    <a:pos x="24" y="32"/>
                  </a:cxn>
                  <a:cxn ang="0">
                    <a:pos x="32" y="24"/>
                  </a:cxn>
                  <a:cxn ang="0">
                    <a:pos x="8" y="0"/>
                  </a:cxn>
                </a:cxnLst>
                <a:rect l="0" t="0" r="r" b="b"/>
                <a:pathLst>
                  <a:path w="32" h="32">
                    <a:moveTo>
                      <a:pt x="8" y="0"/>
                    </a:moveTo>
                    <a:lnTo>
                      <a:pt x="0" y="8"/>
                    </a:lnTo>
                    <a:lnTo>
                      <a:pt x="24" y="32"/>
                    </a:lnTo>
                    <a:lnTo>
                      <a:pt x="32" y="24"/>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5" name="Freeform 277"/>
              <p:cNvSpPr>
                <a:spLocks/>
              </p:cNvSpPr>
              <p:nvPr/>
            </p:nvSpPr>
            <p:spPr bwMode="auto">
              <a:xfrm>
                <a:off x="4480" y="945"/>
                <a:ext cx="64" cy="56"/>
              </a:xfrm>
              <a:custGeom>
                <a:avLst/>
                <a:gdLst/>
                <a:ahLst/>
                <a:cxnLst>
                  <a:cxn ang="0">
                    <a:pos x="8" y="0"/>
                  </a:cxn>
                  <a:cxn ang="0">
                    <a:pos x="0" y="16"/>
                  </a:cxn>
                  <a:cxn ang="0">
                    <a:pos x="56" y="56"/>
                  </a:cxn>
                  <a:cxn ang="0">
                    <a:pos x="64" y="40"/>
                  </a:cxn>
                  <a:cxn ang="0">
                    <a:pos x="8" y="0"/>
                  </a:cxn>
                </a:cxnLst>
                <a:rect l="0" t="0" r="r" b="b"/>
                <a:pathLst>
                  <a:path w="64" h="56">
                    <a:moveTo>
                      <a:pt x="8" y="0"/>
                    </a:moveTo>
                    <a:lnTo>
                      <a:pt x="0" y="16"/>
                    </a:lnTo>
                    <a:lnTo>
                      <a:pt x="56" y="56"/>
                    </a:lnTo>
                    <a:lnTo>
                      <a:pt x="64" y="40"/>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6" name="Freeform 278"/>
              <p:cNvSpPr>
                <a:spLocks/>
              </p:cNvSpPr>
              <p:nvPr/>
            </p:nvSpPr>
            <p:spPr bwMode="auto">
              <a:xfrm>
                <a:off x="4568" y="1017"/>
                <a:ext cx="16" cy="16"/>
              </a:xfrm>
              <a:custGeom>
                <a:avLst/>
                <a:gdLst/>
                <a:ahLst/>
                <a:cxnLst>
                  <a:cxn ang="0">
                    <a:pos x="8" y="0"/>
                  </a:cxn>
                  <a:cxn ang="0">
                    <a:pos x="0" y="8"/>
                  </a:cxn>
                  <a:cxn ang="0">
                    <a:pos x="8" y="16"/>
                  </a:cxn>
                  <a:cxn ang="0">
                    <a:pos x="8" y="16"/>
                  </a:cxn>
                  <a:cxn ang="0">
                    <a:pos x="16" y="8"/>
                  </a:cxn>
                  <a:cxn ang="0">
                    <a:pos x="16" y="8"/>
                  </a:cxn>
                  <a:cxn ang="0">
                    <a:pos x="8" y="0"/>
                  </a:cxn>
                </a:cxnLst>
                <a:rect l="0" t="0" r="r" b="b"/>
                <a:pathLst>
                  <a:path w="16" h="16">
                    <a:moveTo>
                      <a:pt x="8" y="0"/>
                    </a:moveTo>
                    <a:lnTo>
                      <a:pt x="0" y="8"/>
                    </a:lnTo>
                    <a:lnTo>
                      <a:pt x="8" y="16"/>
                    </a:lnTo>
                    <a:lnTo>
                      <a:pt x="8" y="16"/>
                    </a:lnTo>
                    <a:lnTo>
                      <a:pt x="16" y="8"/>
                    </a:lnTo>
                    <a:lnTo>
                      <a:pt x="16" y="8"/>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7" name="Freeform 279"/>
              <p:cNvSpPr>
                <a:spLocks/>
              </p:cNvSpPr>
              <p:nvPr/>
            </p:nvSpPr>
            <p:spPr bwMode="auto">
              <a:xfrm>
                <a:off x="4576" y="1025"/>
                <a:ext cx="48" cy="48"/>
              </a:xfrm>
              <a:custGeom>
                <a:avLst/>
                <a:gdLst/>
                <a:ahLst/>
                <a:cxnLst>
                  <a:cxn ang="0">
                    <a:pos x="8" y="0"/>
                  </a:cxn>
                  <a:cxn ang="0">
                    <a:pos x="0" y="8"/>
                  </a:cxn>
                  <a:cxn ang="0">
                    <a:pos x="40" y="48"/>
                  </a:cxn>
                  <a:cxn ang="0">
                    <a:pos x="48" y="40"/>
                  </a:cxn>
                  <a:cxn ang="0">
                    <a:pos x="8" y="0"/>
                  </a:cxn>
                </a:cxnLst>
                <a:rect l="0" t="0" r="r" b="b"/>
                <a:pathLst>
                  <a:path w="48" h="48">
                    <a:moveTo>
                      <a:pt x="8" y="0"/>
                    </a:moveTo>
                    <a:lnTo>
                      <a:pt x="0" y="8"/>
                    </a:lnTo>
                    <a:lnTo>
                      <a:pt x="40" y="48"/>
                    </a:lnTo>
                    <a:lnTo>
                      <a:pt x="48" y="40"/>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8" name="Freeform 280"/>
              <p:cNvSpPr>
                <a:spLocks/>
              </p:cNvSpPr>
              <p:nvPr/>
            </p:nvSpPr>
            <p:spPr bwMode="auto">
              <a:xfrm>
                <a:off x="4648" y="1097"/>
                <a:ext cx="56" cy="56"/>
              </a:xfrm>
              <a:custGeom>
                <a:avLst/>
                <a:gdLst/>
                <a:ahLst/>
                <a:cxnLst>
                  <a:cxn ang="0">
                    <a:pos x="8" y="0"/>
                  </a:cxn>
                  <a:cxn ang="0">
                    <a:pos x="0" y="8"/>
                  </a:cxn>
                  <a:cxn ang="0">
                    <a:pos x="48" y="56"/>
                  </a:cxn>
                  <a:cxn ang="0">
                    <a:pos x="56" y="48"/>
                  </a:cxn>
                  <a:cxn ang="0">
                    <a:pos x="8" y="0"/>
                  </a:cxn>
                </a:cxnLst>
                <a:rect l="0" t="0" r="r" b="b"/>
                <a:pathLst>
                  <a:path w="56" h="56">
                    <a:moveTo>
                      <a:pt x="8" y="0"/>
                    </a:moveTo>
                    <a:lnTo>
                      <a:pt x="0" y="8"/>
                    </a:lnTo>
                    <a:lnTo>
                      <a:pt x="48" y="56"/>
                    </a:lnTo>
                    <a:lnTo>
                      <a:pt x="56" y="48"/>
                    </a:lnTo>
                    <a:lnTo>
                      <a:pt x="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09" name="Freeform 281"/>
              <p:cNvSpPr>
                <a:spLocks/>
              </p:cNvSpPr>
              <p:nvPr/>
            </p:nvSpPr>
            <p:spPr bwMode="auto">
              <a:xfrm>
                <a:off x="4720" y="1177"/>
                <a:ext cx="48" cy="64"/>
              </a:xfrm>
              <a:custGeom>
                <a:avLst/>
                <a:gdLst/>
                <a:ahLst/>
                <a:cxnLst>
                  <a:cxn ang="0">
                    <a:pos x="16" y="0"/>
                  </a:cxn>
                  <a:cxn ang="0">
                    <a:pos x="0" y="8"/>
                  </a:cxn>
                  <a:cxn ang="0">
                    <a:pos x="32" y="64"/>
                  </a:cxn>
                  <a:cxn ang="0">
                    <a:pos x="48" y="56"/>
                  </a:cxn>
                  <a:cxn ang="0">
                    <a:pos x="16" y="0"/>
                  </a:cxn>
                </a:cxnLst>
                <a:rect l="0" t="0" r="r" b="b"/>
                <a:pathLst>
                  <a:path w="48" h="64">
                    <a:moveTo>
                      <a:pt x="16" y="0"/>
                    </a:moveTo>
                    <a:lnTo>
                      <a:pt x="0" y="8"/>
                    </a:lnTo>
                    <a:lnTo>
                      <a:pt x="32" y="64"/>
                    </a:lnTo>
                    <a:lnTo>
                      <a:pt x="48" y="56"/>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0" name="Freeform 282"/>
              <p:cNvSpPr>
                <a:spLocks/>
              </p:cNvSpPr>
              <p:nvPr/>
            </p:nvSpPr>
            <p:spPr bwMode="auto">
              <a:xfrm>
                <a:off x="4776" y="1273"/>
                <a:ext cx="56" cy="56"/>
              </a:xfrm>
              <a:custGeom>
                <a:avLst/>
                <a:gdLst/>
                <a:ahLst/>
                <a:cxnLst>
                  <a:cxn ang="0">
                    <a:pos x="16" y="0"/>
                  </a:cxn>
                  <a:cxn ang="0">
                    <a:pos x="0" y="8"/>
                  </a:cxn>
                  <a:cxn ang="0">
                    <a:pos x="40" y="56"/>
                  </a:cxn>
                  <a:cxn ang="0">
                    <a:pos x="56" y="48"/>
                  </a:cxn>
                  <a:cxn ang="0">
                    <a:pos x="16" y="0"/>
                  </a:cxn>
                </a:cxnLst>
                <a:rect l="0" t="0" r="r" b="b"/>
                <a:pathLst>
                  <a:path w="56" h="56">
                    <a:moveTo>
                      <a:pt x="16" y="0"/>
                    </a:moveTo>
                    <a:lnTo>
                      <a:pt x="0" y="8"/>
                    </a:lnTo>
                    <a:lnTo>
                      <a:pt x="40" y="56"/>
                    </a:lnTo>
                    <a:lnTo>
                      <a:pt x="56" y="48"/>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1" name="Freeform 283"/>
              <p:cNvSpPr>
                <a:spLocks/>
              </p:cNvSpPr>
              <p:nvPr/>
            </p:nvSpPr>
            <p:spPr bwMode="auto">
              <a:xfrm>
                <a:off x="4832" y="1369"/>
                <a:ext cx="40" cy="64"/>
              </a:xfrm>
              <a:custGeom>
                <a:avLst/>
                <a:gdLst/>
                <a:ahLst/>
                <a:cxnLst>
                  <a:cxn ang="0">
                    <a:pos x="16" y="0"/>
                  </a:cxn>
                  <a:cxn ang="0">
                    <a:pos x="0" y="8"/>
                  </a:cxn>
                  <a:cxn ang="0">
                    <a:pos x="24" y="64"/>
                  </a:cxn>
                  <a:cxn ang="0">
                    <a:pos x="40" y="56"/>
                  </a:cxn>
                  <a:cxn ang="0">
                    <a:pos x="16" y="0"/>
                  </a:cxn>
                </a:cxnLst>
                <a:rect l="0" t="0" r="r" b="b"/>
                <a:pathLst>
                  <a:path w="40" h="64">
                    <a:moveTo>
                      <a:pt x="16" y="0"/>
                    </a:moveTo>
                    <a:lnTo>
                      <a:pt x="0" y="8"/>
                    </a:lnTo>
                    <a:lnTo>
                      <a:pt x="24" y="64"/>
                    </a:lnTo>
                    <a:lnTo>
                      <a:pt x="40" y="56"/>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2" name="Freeform 284"/>
              <p:cNvSpPr>
                <a:spLocks/>
              </p:cNvSpPr>
              <p:nvPr/>
            </p:nvSpPr>
            <p:spPr bwMode="auto">
              <a:xfrm>
                <a:off x="4880" y="1473"/>
                <a:ext cx="40" cy="56"/>
              </a:xfrm>
              <a:custGeom>
                <a:avLst/>
                <a:gdLst/>
                <a:ahLst/>
                <a:cxnLst>
                  <a:cxn ang="0">
                    <a:pos x="16" y="0"/>
                  </a:cxn>
                  <a:cxn ang="0">
                    <a:pos x="0" y="8"/>
                  </a:cxn>
                  <a:cxn ang="0">
                    <a:pos x="24" y="56"/>
                  </a:cxn>
                  <a:cxn ang="0">
                    <a:pos x="24" y="48"/>
                  </a:cxn>
                  <a:cxn ang="0">
                    <a:pos x="40" y="48"/>
                  </a:cxn>
                  <a:cxn ang="0">
                    <a:pos x="40" y="48"/>
                  </a:cxn>
                  <a:cxn ang="0">
                    <a:pos x="16" y="0"/>
                  </a:cxn>
                </a:cxnLst>
                <a:rect l="0" t="0" r="r" b="b"/>
                <a:pathLst>
                  <a:path w="40" h="56">
                    <a:moveTo>
                      <a:pt x="16" y="0"/>
                    </a:moveTo>
                    <a:lnTo>
                      <a:pt x="0" y="8"/>
                    </a:lnTo>
                    <a:lnTo>
                      <a:pt x="24" y="56"/>
                    </a:lnTo>
                    <a:lnTo>
                      <a:pt x="24" y="48"/>
                    </a:lnTo>
                    <a:lnTo>
                      <a:pt x="40" y="48"/>
                    </a:lnTo>
                    <a:lnTo>
                      <a:pt x="40" y="48"/>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3" name="Rectangle 285"/>
              <p:cNvSpPr>
                <a:spLocks noChangeArrowheads="1"/>
              </p:cNvSpPr>
              <p:nvPr/>
            </p:nvSpPr>
            <p:spPr bwMode="auto">
              <a:xfrm>
                <a:off x="4904" y="1521"/>
                <a:ext cx="16" cy="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414" name="Freeform 286"/>
              <p:cNvSpPr>
                <a:spLocks/>
              </p:cNvSpPr>
              <p:nvPr/>
            </p:nvSpPr>
            <p:spPr bwMode="auto">
              <a:xfrm>
                <a:off x="4920" y="1577"/>
                <a:ext cx="32" cy="64"/>
              </a:xfrm>
              <a:custGeom>
                <a:avLst/>
                <a:gdLst/>
                <a:ahLst/>
                <a:cxnLst>
                  <a:cxn ang="0">
                    <a:pos x="16" y="0"/>
                  </a:cxn>
                  <a:cxn ang="0">
                    <a:pos x="0" y="8"/>
                  </a:cxn>
                  <a:cxn ang="0">
                    <a:pos x="16" y="64"/>
                  </a:cxn>
                  <a:cxn ang="0">
                    <a:pos x="32" y="56"/>
                  </a:cxn>
                  <a:cxn ang="0">
                    <a:pos x="16" y="0"/>
                  </a:cxn>
                </a:cxnLst>
                <a:rect l="0" t="0" r="r" b="b"/>
                <a:pathLst>
                  <a:path w="32" h="64">
                    <a:moveTo>
                      <a:pt x="16" y="0"/>
                    </a:moveTo>
                    <a:lnTo>
                      <a:pt x="0" y="8"/>
                    </a:lnTo>
                    <a:lnTo>
                      <a:pt x="16" y="64"/>
                    </a:lnTo>
                    <a:lnTo>
                      <a:pt x="32" y="56"/>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5" name="Freeform 287"/>
              <p:cNvSpPr>
                <a:spLocks/>
              </p:cNvSpPr>
              <p:nvPr/>
            </p:nvSpPr>
            <p:spPr bwMode="auto">
              <a:xfrm>
                <a:off x="4944" y="1681"/>
                <a:ext cx="32" cy="56"/>
              </a:xfrm>
              <a:custGeom>
                <a:avLst/>
                <a:gdLst/>
                <a:ahLst/>
                <a:cxnLst>
                  <a:cxn ang="0">
                    <a:pos x="16" y="0"/>
                  </a:cxn>
                  <a:cxn ang="0">
                    <a:pos x="0" y="8"/>
                  </a:cxn>
                  <a:cxn ang="0">
                    <a:pos x="16" y="56"/>
                  </a:cxn>
                  <a:cxn ang="0">
                    <a:pos x="16" y="48"/>
                  </a:cxn>
                  <a:cxn ang="0">
                    <a:pos x="32" y="48"/>
                  </a:cxn>
                  <a:cxn ang="0">
                    <a:pos x="32" y="48"/>
                  </a:cxn>
                  <a:cxn ang="0">
                    <a:pos x="16" y="0"/>
                  </a:cxn>
                </a:cxnLst>
                <a:rect l="0" t="0" r="r" b="b"/>
                <a:pathLst>
                  <a:path w="32" h="56">
                    <a:moveTo>
                      <a:pt x="16" y="0"/>
                    </a:moveTo>
                    <a:lnTo>
                      <a:pt x="0" y="8"/>
                    </a:lnTo>
                    <a:lnTo>
                      <a:pt x="16" y="56"/>
                    </a:lnTo>
                    <a:lnTo>
                      <a:pt x="16" y="48"/>
                    </a:lnTo>
                    <a:lnTo>
                      <a:pt x="32" y="48"/>
                    </a:lnTo>
                    <a:lnTo>
                      <a:pt x="32" y="48"/>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6" name="Rectangle 288"/>
              <p:cNvSpPr>
                <a:spLocks noChangeArrowheads="1"/>
              </p:cNvSpPr>
              <p:nvPr/>
            </p:nvSpPr>
            <p:spPr bwMode="auto">
              <a:xfrm>
                <a:off x="4960" y="1729"/>
                <a:ext cx="16"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417" name="Freeform 289"/>
              <p:cNvSpPr>
                <a:spLocks/>
              </p:cNvSpPr>
              <p:nvPr/>
            </p:nvSpPr>
            <p:spPr bwMode="auto">
              <a:xfrm>
                <a:off x="4968" y="1793"/>
                <a:ext cx="24" cy="64"/>
              </a:xfrm>
              <a:custGeom>
                <a:avLst/>
                <a:gdLst/>
                <a:ahLst/>
                <a:cxnLst>
                  <a:cxn ang="0">
                    <a:pos x="16" y="0"/>
                  </a:cxn>
                  <a:cxn ang="0">
                    <a:pos x="0" y="0"/>
                  </a:cxn>
                  <a:cxn ang="0">
                    <a:pos x="8" y="64"/>
                  </a:cxn>
                  <a:cxn ang="0">
                    <a:pos x="24" y="64"/>
                  </a:cxn>
                  <a:cxn ang="0">
                    <a:pos x="16" y="0"/>
                  </a:cxn>
                </a:cxnLst>
                <a:rect l="0" t="0" r="r" b="b"/>
                <a:pathLst>
                  <a:path w="24" h="64">
                    <a:moveTo>
                      <a:pt x="16" y="0"/>
                    </a:moveTo>
                    <a:lnTo>
                      <a:pt x="0" y="0"/>
                    </a:lnTo>
                    <a:lnTo>
                      <a:pt x="8" y="64"/>
                    </a:lnTo>
                    <a:lnTo>
                      <a:pt x="24" y="64"/>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8" name="Freeform 290"/>
              <p:cNvSpPr>
                <a:spLocks/>
              </p:cNvSpPr>
              <p:nvPr/>
            </p:nvSpPr>
            <p:spPr bwMode="auto">
              <a:xfrm>
                <a:off x="4984" y="1905"/>
                <a:ext cx="24" cy="40"/>
              </a:xfrm>
              <a:custGeom>
                <a:avLst/>
                <a:gdLst/>
                <a:ahLst/>
                <a:cxnLst>
                  <a:cxn ang="0">
                    <a:pos x="16" y="0"/>
                  </a:cxn>
                  <a:cxn ang="0">
                    <a:pos x="0" y="0"/>
                  </a:cxn>
                  <a:cxn ang="0">
                    <a:pos x="8" y="40"/>
                  </a:cxn>
                  <a:cxn ang="0">
                    <a:pos x="8" y="40"/>
                  </a:cxn>
                  <a:cxn ang="0">
                    <a:pos x="24" y="40"/>
                  </a:cxn>
                  <a:cxn ang="0">
                    <a:pos x="24" y="40"/>
                  </a:cxn>
                  <a:cxn ang="0">
                    <a:pos x="16" y="0"/>
                  </a:cxn>
                </a:cxnLst>
                <a:rect l="0" t="0" r="r" b="b"/>
                <a:pathLst>
                  <a:path w="24" h="40">
                    <a:moveTo>
                      <a:pt x="16" y="0"/>
                    </a:moveTo>
                    <a:lnTo>
                      <a:pt x="0" y="0"/>
                    </a:lnTo>
                    <a:lnTo>
                      <a:pt x="8" y="40"/>
                    </a:lnTo>
                    <a:lnTo>
                      <a:pt x="8" y="40"/>
                    </a:lnTo>
                    <a:lnTo>
                      <a:pt x="24" y="40"/>
                    </a:lnTo>
                    <a:lnTo>
                      <a:pt x="24" y="40"/>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19" name="Rectangle 291"/>
              <p:cNvSpPr>
                <a:spLocks noChangeArrowheads="1"/>
              </p:cNvSpPr>
              <p:nvPr/>
            </p:nvSpPr>
            <p:spPr bwMode="auto">
              <a:xfrm>
                <a:off x="4992" y="1945"/>
                <a:ext cx="16"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420" name="Rectangle 292"/>
              <p:cNvSpPr>
                <a:spLocks noChangeArrowheads="1"/>
              </p:cNvSpPr>
              <p:nvPr/>
            </p:nvSpPr>
            <p:spPr bwMode="auto">
              <a:xfrm>
                <a:off x="4992" y="2009"/>
                <a:ext cx="16" cy="6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421" name="Freeform 293"/>
              <p:cNvSpPr>
                <a:spLocks/>
              </p:cNvSpPr>
              <p:nvPr/>
            </p:nvSpPr>
            <p:spPr bwMode="auto">
              <a:xfrm>
                <a:off x="4992" y="2121"/>
                <a:ext cx="16" cy="48"/>
              </a:xfrm>
              <a:custGeom>
                <a:avLst/>
                <a:gdLst/>
                <a:ahLst/>
                <a:cxnLst>
                  <a:cxn ang="0">
                    <a:pos x="16" y="0"/>
                  </a:cxn>
                  <a:cxn ang="0">
                    <a:pos x="0" y="0"/>
                  </a:cxn>
                  <a:cxn ang="0">
                    <a:pos x="0" y="48"/>
                  </a:cxn>
                  <a:cxn ang="0">
                    <a:pos x="0" y="48"/>
                  </a:cxn>
                  <a:cxn ang="0">
                    <a:pos x="16" y="48"/>
                  </a:cxn>
                  <a:cxn ang="0">
                    <a:pos x="16" y="48"/>
                  </a:cxn>
                  <a:cxn ang="0">
                    <a:pos x="16" y="0"/>
                  </a:cxn>
                </a:cxnLst>
                <a:rect l="0" t="0" r="r" b="b"/>
                <a:pathLst>
                  <a:path w="16" h="48">
                    <a:moveTo>
                      <a:pt x="16" y="0"/>
                    </a:moveTo>
                    <a:lnTo>
                      <a:pt x="0" y="0"/>
                    </a:lnTo>
                    <a:lnTo>
                      <a:pt x="0" y="48"/>
                    </a:lnTo>
                    <a:lnTo>
                      <a:pt x="0" y="48"/>
                    </a:lnTo>
                    <a:lnTo>
                      <a:pt x="16" y="48"/>
                    </a:lnTo>
                    <a:lnTo>
                      <a:pt x="16" y="48"/>
                    </a:lnTo>
                    <a:lnTo>
                      <a:pt x="16"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22" name="Rectangle 294"/>
              <p:cNvSpPr>
                <a:spLocks noChangeArrowheads="1"/>
              </p:cNvSpPr>
              <p:nvPr/>
            </p:nvSpPr>
            <p:spPr bwMode="auto">
              <a:xfrm>
                <a:off x="4992" y="2169"/>
                <a:ext cx="16" cy="16"/>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423" name="Freeform 295"/>
              <p:cNvSpPr>
                <a:spLocks/>
              </p:cNvSpPr>
              <p:nvPr/>
            </p:nvSpPr>
            <p:spPr bwMode="auto">
              <a:xfrm>
                <a:off x="4976" y="2234"/>
                <a:ext cx="24" cy="64"/>
              </a:xfrm>
              <a:custGeom>
                <a:avLst/>
                <a:gdLst/>
                <a:ahLst/>
                <a:cxnLst>
                  <a:cxn ang="0">
                    <a:pos x="24" y="0"/>
                  </a:cxn>
                  <a:cxn ang="0">
                    <a:pos x="8" y="0"/>
                  </a:cxn>
                  <a:cxn ang="0">
                    <a:pos x="0" y="64"/>
                  </a:cxn>
                  <a:cxn ang="0">
                    <a:pos x="16" y="64"/>
                  </a:cxn>
                  <a:cxn ang="0">
                    <a:pos x="24" y="0"/>
                  </a:cxn>
                </a:cxnLst>
                <a:rect l="0" t="0" r="r" b="b"/>
                <a:pathLst>
                  <a:path w="24" h="64">
                    <a:moveTo>
                      <a:pt x="24" y="0"/>
                    </a:moveTo>
                    <a:lnTo>
                      <a:pt x="8" y="0"/>
                    </a:lnTo>
                    <a:lnTo>
                      <a:pt x="0" y="64"/>
                    </a:lnTo>
                    <a:lnTo>
                      <a:pt x="16" y="64"/>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24" name="Freeform 296"/>
              <p:cNvSpPr>
                <a:spLocks/>
              </p:cNvSpPr>
              <p:nvPr/>
            </p:nvSpPr>
            <p:spPr bwMode="auto">
              <a:xfrm>
                <a:off x="4968" y="2346"/>
                <a:ext cx="24" cy="40"/>
              </a:xfrm>
              <a:custGeom>
                <a:avLst/>
                <a:gdLst/>
                <a:ahLst/>
                <a:cxnLst>
                  <a:cxn ang="0">
                    <a:pos x="24" y="0"/>
                  </a:cxn>
                  <a:cxn ang="0">
                    <a:pos x="8" y="0"/>
                  </a:cxn>
                  <a:cxn ang="0">
                    <a:pos x="0" y="40"/>
                  </a:cxn>
                  <a:cxn ang="0">
                    <a:pos x="0" y="40"/>
                  </a:cxn>
                  <a:cxn ang="0">
                    <a:pos x="16" y="40"/>
                  </a:cxn>
                  <a:cxn ang="0">
                    <a:pos x="16" y="40"/>
                  </a:cxn>
                  <a:cxn ang="0">
                    <a:pos x="24" y="0"/>
                  </a:cxn>
                </a:cxnLst>
                <a:rect l="0" t="0" r="r" b="b"/>
                <a:pathLst>
                  <a:path w="24" h="40">
                    <a:moveTo>
                      <a:pt x="24" y="0"/>
                    </a:moveTo>
                    <a:lnTo>
                      <a:pt x="8" y="0"/>
                    </a:lnTo>
                    <a:lnTo>
                      <a:pt x="0" y="40"/>
                    </a:lnTo>
                    <a:lnTo>
                      <a:pt x="0" y="40"/>
                    </a:lnTo>
                    <a:lnTo>
                      <a:pt x="16" y="40"/>
                    </a:lnTo>
                    <a:lnTo>
                      <a:pt x="16" y="40"/>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25" name="Rectangle 297"/>
              <p:cNvSpPr>
                <a:spLocks noChangeArrowheads="1"/>
              </p:cNvSpPr>
              <p:nvPr/>
            </p:nvSpPr>
            <p:spPr bwMode="auto">
              <a:xfrm>
                <a:off x="4968" y="2386"/>
                <a:ext cx="16" cy="24"/>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1712426" name="Freeform 298"/>
              <p:cNvSpPr>
                <a:spLocks/>
              </p:cNvSpPr>
              <p:nvPr/>
            </p:nvSpPr>
            <p:spPr bwMode="auto">
              <a:xfrm>
                <a:off x="4944" y="2458"/>
                <a:ext cx="24" cy="64"/>
              </a:xfrm>
              <a:custGeom>
                <a:avLst/>
                <a:gdLst/>
                <a:ahLst/>
                <a:cxnLst>
                  <a:cxn ang="0">
                    <a:pos x="24" y="0"/>
                  </a:cxn>
                  <a:cxn ang="0">
                    <a:pos x="8" y="0"/>
                  </a:cxn>
                  <a:cxn ang="0">
                    <a:pos x="0" y="64"/>
                  </a:cxn>
                  <a:cxn ang="0">
                    <a:pos x="16" y="64"/>
                  </a:cxn>
                  <a:cxn ang="0">
                    <a:pos x="24" y="0"/>
                  </a:cxn>
                </a:cxnLst>
                <a:rect l="0" t="0" r="r" b="b"/>
                <a:pathLst>
                  <a:path w="24" h="64">
                    <a:moveTo>
                      <a:pt x="24" y="0"/>
                    </a:moveTo>
                    <a:lnTo>
                      <a:pt x="8" y="0"/>
                    </a:lnTo>
                    <a:lnTo>
                      <a:pt x="0" y="64"/>
                    </a:lnTo>
                    <a:lnTo>
                      <a:pt x="16" y="64"/>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27" name="Freeform 299"/>
              <p:cNvSpPr>
                <a:spLocks/>
              </p:cNvSpPr>
              <p:nvPr/>
            </p:nvSpPr>
            <p:spPr bwMode="auto">
              <a:xfrm>
                <a:off x="4920" y="2562"/>
                <a:ext cx="24" cy="56"/>
              </a:xfrm>
              <a:custGeom>
                <a:avLst/>
                <a:gdLst/>
                <a:ahLst/>
                <a:cxnLst>
                  <a:cxn ang="0">
                    <a:pos x="24" y="0"/>
                  </a:cxn>
                  <a:cxn ang="0">
                    <a:pos x="8" y="0"/>
                  </a:cxn>
                  <a:cxn ang="0">
                    <a:pos x="0" y="48"/>
                  </a:cxn>
                  <a:cxn ang="0">
                    <a:pos x="0" y="48"/>
                  </a:cxn>
                  <a:cxn ang="0">
                    <a:pos x="16" y="56"/>
                  </a:cxn>
                  <a:cxn ang="0">
                    <a:pos x="16" y="48"/>
                  </a:cxn>
                  <a:cxn ang="0">
                    <a:pos x="24" y="0"/>
                  </a:cxn>
                </a:cxnLst>
                <a:rect l="0" t="0" r="r" b="b"/>
                <a:pathLst>
                  <a:path w="24" h="56">
                    <a:moveTo>
                      <a:pt x="24" y="0"/>
                    </a:moveTo>
                    <a:lnTo>
                      <a:pt x="8" y="0"/>
                    </a:lnTo>
                    <a:lnTo>
                      <a:pt x="0" y="48"/>
                    </a:lnTo>
                    <a:lnTo>
                      <a:pt x="0" y="48"/>
                    </a:lnTo>
                    <a:lnTo>
                      <a:pt x="16" y="56"/>
                    </a:lnTo>
                    <a:lnTo>
                      <a:pt x="16" y="48"/>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28" name="Freeform 300"/>
              <p:cNvSpPr>
                <a:spLocks/>
              </p:cNvSpPr>
              <p:nvPr/>
            </p:nvSpPr>
            <p:spPr bwMode="auto">
              <a:xfrm>
                <a:off x="4912" y="2610"/>
                <a:ext cx="24" cy="24"/>
              </a:xfrm>
              <a:custGeom>
                <a:avLst/>
                <a:gdLst/>
                <a:ahLst/>
                <a:cxnLst>
                  <a:cxn ang="0">
                    <a:pos x="24" y="8"/>
                  </a:cxn>
                  <a:cxn ang="0">
                    <a:pos x="8" y="0"/>
                  </a:cxn>
                  <a:cxn ang="0">
                    <a:pos x="0" y="16"/>
                  </a:cxn>
                  <a:cxn ang="0">
                    <a:pos x="16" y="24"/>
                  </a:cxn>
                  <a:cxn ang="0">
                    <a:pos x="24" y="8"/>
                  </a:cxn>
                </a:cxnLst>
                <a:rect l="0" t="0" r="r" b="b"/>
                <a:pathLst>
                  <a:path w="24" h="24">
                    <a:moveTo>
                      <a:pt x="24" y="8"/>
                    </a:moveTo>
                    <a:lnTo>
                      <a:pt x="8" y="0"/>
                    </a:lnTo>
                    <a:lnTo>
                      <a:pt x="0" y="16"/>
                    </a:lnTo>
                    <a:lnTo>
                      <a:pt x="16" y="24"/>
                    </a:lnTo>
                    <a:lnTo>
                      <a:pt x="24"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29" name="Freeform 301"/>
              <p:cNvSpPr>
                <a:spLocks/>
              </p:cNvSpPr>
              <p:nvPr/>
            </p:nvSpPr>
            <p:spPr bwMode="auto">
              <a:xfrm>
                <a:off x="4872" y="2674"/>
                <a:ext cx="40" cy="64"/>
              </a:xfrm>
              <a:custGeom>
                <a:avLst/>
                <a:gdLst/>
                <a:ahLst/>
                <a:cxnLst>
                  <a:cxn ang="0">
                    <a:pos x="40" y="8"/>
                  </a:cxn>
                  <a:cxn ang="0">
                    <a:pos x="24" y="0"/>
                  </a:cxn>
                  <a:cxn ang="0">
                    <a:pos x="0" y="56"/>
                  </a:cxn>
                  <a:cxn ang="0">
                    <a:pos x="16" y="64"/>
                  </a:cxn>
                  <a:cxn ang="0">
                    <a:pos x="40" y="8"/>
                  </a:cxn>
                </a:cxnLst>
                <a:rect l="0" t="0" r="r" b="b"/>
                <a:pathLst>
                  <a:path w="40" h="64">
                    <a:moveTo>
                      <a:pt x="40" y="8"/>
                    </a:moveTo>
                    <a:lnTo>
                      <a:pt x="24" y="0"/>
                    </a:lnTo>
                    <a:lnTo>
                      <a:pt x="0" y="56"/>
                    </a:lnTo>
                    <a:lnTo>
                      <a:pt x="16" y="64"/>
                    </a:lnTo>
                    <a:lnTo>
                      <a:pt x="40"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0" name="Freeform 302"/>
              <p:cNvSpPr>
                <a:spLocks/>
              </p:cNvSpPr>
              <p:nvPr/>
            </p:nvSpPr>
            <p:spPr bwMode="auto">
              <a:xfrm>
                <a:off x="4848" y="2778"/>
                <a:ext cx="24" cy="48"/>
              </a:xfrm>
              <a:custGeom>
                <a:avLst/>
                <a:gdLst/>
                <a:ahLst/>
                <a:cxnLst>
                  <a:cxn ang="0">
                    <a:pos x="24" y="0"/>
                  </a:cxn>
                  <a:cxn ang="0">
                    <a:pos x="8" y="0"/>
                  </a:cxn>
                  <a:cxn ang="0">
                    <a:pos x="0" y="40"/>
                  </a:cxn>
                  <a:cxn ang="0">
                    <a:pos x="8" y="40"/>
                  </a:cxn>
                  <a:cxn ang="0">
                    <a:pos x="16" y="48"/>
                  </a:cxn>
                  <a:cxn ang="0">
                    <a:pos x="16" y="40"/>
                  </a:cxn>
                  <a:cxn ang="0">
                    <a:pos x="24" y="0"/>
                  </a:cxn>
                </a:cxnLst>
                <a:rect l="0" t="0" r="r" b="b"/>
                <a:pathLst>
                  <a:path w="24" h="48">
                    <a:moveTo>
                      <a:pt x="24" y="0"/>
                    </a:moveTo>
                    <a:lnTo>
                      <a:pt x="8" y="0"/>
                    </a:lnTo>
                    <a:lnTo>
                      <a:pt x="0" y="40"/>
                    </a:lnTo>
                    <a:lnTo>
                      <a:pt x="8" y="40"/>
                    </a:lnTo>
                    <a:lnTo>
                      <a:pt x="16" y="48"/>
                    </a:lnTo>
                    <a:lnTo>
                      <a:pt x="16" y="40"/>
                    </a:lnTo>
                    <a:lnTo>
                      <a:pt x="24"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1" name="Freeform 303"/>
              <p:cNvSpPr>
                <a:spLocks/>
              </p:cNvSpPr>
              <p:nvPr/>
            </p:nvSpPr>
            <p:spPr bwMode="auto">
              <a:xfrm>
                <a:off x="4840" y="2818"/>
                <a:ext cx="24" cy="24"/>
              </a:xfrm>
              <a:custGeom>
                <a:avLst/>
                <a:gdLst/>
                <a:ahLst/>
                <a:cxnLst>
                  <a:cxn ang="0">
                    <a:pos x="24" y="8"/>
                  </a:cxn>
                  <a:cxn ang="0">
                    <a:pos x="16" y="0"/>
                  </a:cxn>
                  <a:cxn ang="0">
                    <a:pos x="0" y="16"/>
                  </a:cxn>
                  <a:cxn ang="0">
                    <a:pos x="8" y="24"/>
                  </a:cxn>
                  <a:cxn ang="0">
                    <a:pos x="24" y="8"/>
                  </a:cxn>
                </a:cxnLst>
                <a:rect l="0" t="0" r="r" b="b"/>
                <a:pathLst>
                  <a:path w="24" h="24">
                    <a:moveTo>
                      <a:pt x="24" y="8"/>
                    </a:moveTo>
                    <a:lnTo>
                      <a:pt x="16" y="0"/>
                    </a:lnTo>
                    <a:lnTo>
                      <a:pt x="0" y="16"/>
                    </a:lnTo>
                    <a:lnTo>
                      <a:pt x="8" y="24"/>
                    </a:lnTo>
                    <a:lnTo>
                      <a:pt x="24"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2" name="Freeform 304"/>
              <p:cNvSpPr>
                <a:spLocks/>
              </p:cNvSpPr>
              <p:nvPr/>
            </p:nvSpPr>
            <p:spPr bwMode="auto">
              <a:xfrm>
                <a:off x="4784" y="2882"/>
                <a:ext cx="48" cy="64"/>
              </a:xfrm>
              <a:custGeom>
                <a:avLst/>
                <a:gdLst/>
                <a:ahLst/>
                <a:cxnLst>
                  <a:cxn ang="0">
                    <a:pos x="48" y="8"/>
                  </a:cxn>
                  <a:cxn ang="0">
                    <a:pos x="32" y="0"/>
                  </a:cxn>
                  <a:cxn ang="0">
                    <a:pos x="0" y="56"/>
                  </a:cxn>
                  <a:cxn ang="0">
                    <a:pos x="16" y="64"/>
                  </a:cxn>
                  <a:cxn ang="0">
                    <a:pos x="48" y="8"/>
                  </a:cxn>
                </a:cxnLst>
                <a:rect l="0" t="0" r="r" b="b"/>
                <a:pathLst>
                  <a:path w="48" h="64">
                    <a:moveTo>
                      <a:pt x="48" y="8"/>
                    </a:moveTo>
                    <a:lnTo>
                      <a:pt x="32" y="0"/>
                    </a:lnTo>
                    <a:lnTo>
                      <a:pt x="0" y="56"/>
                    </a:lnTo>
                    <a:lnTo>
                      <a:pt x="16" y="64"/>
                    </a:lnTo>
                    <a:lnTo>
                      <a:pt x="48"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3" name="Freeform 305"/>
              <p:cNvSpPr>
                <a:spLocks/>
              </p:cNvSpPr>
              <p:nvPr/>
            </p:nvSpPr>
            <p:spPr bwMode="auto">
              <a:xfrm>
                <a:off x="4744" y="2978"/>
                <a:ext cx="32" cy="40"/>
              </a:xfrm>
              <a:custGeom>
                <a:avLst/>
                <a:gdLst/>
                <a:ahLst/>
                <a:cxnLst>
                  <a:cxn ang="0">
                    <a:pos x="32" y="8"/>
                  </a:cxn>
                  <a:cxn ang="0">
                    <a:pos x="16" y="0"/>
                  </a:cxn>
                  <a:cxn ang="0">
                    <a:pos x="0" y="32"/>
                  </a:cxn>
                  <a:cxn ang="0">
                    <a:pos x="0" y="32"/>
                  </a:cxn>
                  <a:cxn ang="0">
                    <a:pos x="16" y="40"/>
                  </a:cxn>
                  <a:cxn ang="0">
                    <a:pos x="16" y="40"/>
                  </a:cxn>
                  <a:cxn ang="0">
                    <a:pos x="32" y="8"/>
                  </a:cxn>
                </a:cxnLst>
                <a:rect l="0" t="0" r="r" b="b"/>
                <a:pathLst>
                  <a:path w="32" h="40">
                    <a:moveTo>
                      <a:pt x="32" y="8"/>
                    </a:moveTo>
                    <a:lnTo>
                      <a:pt x="16" y="0"/>
                    </a:lnTo>
                    <a:lnTo>
                      <a:pt x="0" y="32"/>
                    </a:lnTo>
                    <a:lnTo>
                      <a:pt x="0" y="32"/>
                    </a:lnTo>
                    <a:lnTo>
                      <a:pt x="16" y="40"/>
                    </a:lnTo>
                    <a:lnTo>
                      <a:pt x="16" y="40"/>
                    </a:lnTo>
                    <a:lnTo>
                      <a:pt x="32"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4" name="Freeform 306"/>
              <p:cNvSpPr>
                <a:spLocks/>
              </p:cNvSpPr>
              <p:nvPr/>
            </p:nvSpPr>
            <p:spPr bwMode="auto">
              <a:xfrm>
                <a:off x="4728" y="3010"/>
                <a:ext cx="32" cy="32"/>
              </a:xfrm>
              <a:custGeom>
                <a:avLst/>
                <a:gdLst/>
                <a:ahLst/>
                <a:cxnLst>
                  <a:cxn ang="0">
                    <a:pos x="32" y="8"/>
                  </a:cxn>
                  <a:cxn ang="0">
                    <a:pos x="16" y="0"/>
                  </a:cxn>
                  <a:cxn ang="0">
                    <a:pos x="0" y="24"/>
                  </a:cxn>
                  <a:cxn ang="0">
                    <a:pos x="16" y="32"/>
                  </a:cxn>
                  <a:cxn ang="0">
                    <a:pos x="32" y="8"/>
                  </a:cxn>
                </a:cxnLst>
                <a:rect l="0" t="0" r="r" b="b"/>
                <a:pathLst>
                  <a:path w="32" h="32">
                    <a:moveTo>
                      <a:pt x="32" y="8"/>
                    </a:moveTo>
                    <a:lnTo>
                      <a:pt x="16" y="0"/>
                    </a:lnTo>
                    <a:lnTo>
                      <a:pt x="0" y="24"/>
                    </a:lnTo>
                    <a:lnTo>
                      <a:pt x="16" y="32"/>
                    </a:lnTo>
                    <a:lnTo>
                      <a:pt x="32"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5" name="Freeform 307"/>
              <p:cNvSpPr>
                <a:spLocks/>
              </p:cNvSpPr>
              <p:nvPr/>
            </p:nvSpPr>
            <p:spPr bwMode="auto">
              <a:xfrm>
                <a:off x="4664" y="3074"/>
                <a:ext cx="56" cy="56"/>
              </a:xfrm>
              <a:custGeom>
                <a:avLst/>
                <a:gdLst/>
                <a:ahLst/>
                <a:cxnLst>
                  <a:cxn ang="0">
                    <a:pos x="56" y="8"/>
                  </a:cxn>
                  <a:cxn ang="0">
                    <a:pos x="40" y="0"/>
                  </a:cxn>
                  <a:cxn ang="0">
                    <a:pos x="0" y="48"/>
                  </a:cxn>
                  <a:cxn ang="0">
                    <a:pos x="16" y="56"/>
                  </a:cxn>
                  <a:cxn ang="0">
                    <a:pos x="56" y="8"/>
                  </a:cxn>
                </a:cxnLst>
                <a:rect l="0" t="0" r="r" b="b"/>
                <a:pathLst>
                  <a:path w="56" h="56">
                    <a:moveTo>
                      <a:pt x="56" y="8"/>
                    </a:moveTo>
                    <a:lnTo>
                      <a:pt x="40" y="0"/>
                    </a:lnTo>
                    <a:lnTo>
                      <a:pt x="0" y="48"/>
                    </a:lnTo>
                    <a:lnTo>
                      <a:pt x="16" y="56"/>
                    </a:lnTo>
                    <a:lnTo>
                      <a:pt x="5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6" name="Freeform 308"/>
              <p:cNvSpPr>
                <a:spLocks/>
              </p:cNvSpPr>
              <p:nvPr/>
            </p:nvSpPr>
            <p:spPr bwMode="auto">
              <a:xfrm>
                <a:off x="4616" y="3162"/>
                <a:ext cx="40" cy="40"/>
              </a:xfrm>
              <a:custGeom>
                <a:avLst/>
                <a:gdLst/>
                <a:ahLst/>
                <a:cxnLst>
                  <a:cxn ang="0">
                    <a:pos x="40" y="8"/>
                  </a:cxn>
                  <a:cxn ang="0">
                    <a:pos x="24" y="0"/>
                  </a:cxn>
                  <a:cxn ang="0">
                    <a:pos x="0" y="32"/>
                  </a:cxn>
                  <a:cxn ang="0">
                    <a:pos x="8" y="32"/>
                  </a:cxn>
                  <a:cxn ang="0">
                    <a:pos x="16" y="40"/>
                  </a:cxn>
                  <a:cxn ang="0">
                    <a:pos x="16" y="40"/>
                  </a:cxn>
                  <a:cxn ang="0">
                    <a:pos x="40" y="8"/>
                  </a:cxn>
                </a:cxnLst>
                <a:rect l="0" t="0" r="r" b="b"/>
                <a:pathLst>
                  <a:path w="40" h="40">
                    <a:moveTo>
                      <a:pt x="40" y="8"/>
                    </a:moveTo>
                    <a:lnTo>
                      <a:pt x="24" y="0"/>
                    </a:lnTo>
                    <a:lnTo>
                      <a:pt x="0" y="32"/>
                    </a:lnTo>
                    <a:lnTo>
                      <a:pt x="8" y="32"/>
                    </a:lnTo>
                    <a:lnTo>
                      <a:pt x="16" y="40"/>
                    </a:lnTo>
                    <a:lnTo>
                      <a:pt x="16" y="40"/>
                    </a:lnTo>
                    <a:lnTo>
                      <a:pt x="40"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7" name="Freeform 309"/>
              <p:cNvSpPr>
                <a:spLocks/>
              </p:cNvSpPr>
              <p:nvPr/>
            </p:nvSpPr>
            <p:spPr bwMode="auto">
              <a:xfrm>
                <a:off x="4608" y="3194"/>
                <a:ext cx="24" cy="24"/>
              </a:xfrm>
              <a:custGeom>
                <a:avLst/>
                <a:gdLst/>
                <a:ahLst/>
                <a:cxnLst>
                  <a:cxn ang="0">
                    <a:pos x="24" y="8"/>
                  </a:cxn>
                  <a:cxn ang="0">
                    <a:pos x="16" y="0"/>
                  </a:cxn>
                  <a:cxn ang="0">
                    <a:pos x="0" y="16"/>
                  </a:cxn>
                  <a:cxn ang="0">
                    <a:pos x="8" y="24"/>
                  </a:cxn>
                  <a:cxn ang="0">
                    <a:pos x="24" y="8"/>
                  </a:cxn>
                </a:cxnLst>
                <a:rect l="0" t="0" r="r" b="b"/>
                <a:pathLst>
                  <a:path w="24" h="24">
                    <a:moveTo>
                      <a:pt x="24" y="8"/>
                    </a:moveTo>
                    <a:lnTo>
                      <a:pt x="16" y="0"/>
                    </a:lnTo>
                    <a:lnTo>
                      <a:pt x="0" y="16"/>
                    </a:lnTo>
                    <a:lnTo>
                      <a:pt x="8" y="24"/>
                    </a:lnTo>
                    <a:lnTo>
                      <a:pt x="24"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8" name="Freeform 310"/>
              <p:cNvSpPr>
                <a:spLocks/>
              </p:cNvSpPr>
              <p:nvPr/>
            </p:nvSpPr>
            <p:spPr bwMode="auto">
              <a:xfrm>
                <a:off x="4528" y="3242"/>
                <a:ext cx="56" cy="56"/>
              </a:xfrm>
              <a:custGeom>
                <a:avLst/>
                <a:gdLst/>
                <a:ahLst/>
                <a:cxnLst>
                  <a:cxn ang="0">
                    <a:pos x="56" y="8"/>
                  </a:cxn>
                  <a:cxn ang="0">
                    <a:pos x="48" y="0"/>
                  </a:cxn>
                  <a:cxn ang="0">
                    <a:pos x="0" y="48"/>
                  </a:cxn>
                  <a:cxn ang="0">
                    <a:pos x="8" y="56"/>
                  </a:cxn>
                  <a:cxn ang="0">
                    <a:pos x="56" y="8"/>
                  </a:cxn>
                </a:cxnLst>
                <a:rect l="0" t="0" r="r" b="b"/>
                <a:pathLst>
                  <a:path w="56" h="56">
                    <a:moveTo>
                      <a:pt x="56" y="8"/>
                    </a:moveTo>
                    <a:lnTo>
                      <a:pt x="48" y="0"/>
                    </a:lnTo>
                    <a:lnTo>
                      <a:pt x="0" y="48"/>
                    </a:lnTo>
                    <a:lnTo>
                      <a:pt x="8" y="56"/>
                    </a:lnTo>
                    <a:lnTo>
                      <a:pt x="56"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39" name="Freeform 311"/>
              <p:cNvSpPr>
                <a:spLocks/>
              </p:cNvSpPr>
              <p:nvPr/>
            </p:nvSpPr>
            <p:spPr bwMode="auto">
              <a:xfrm>
                <a:off x="4472" y="3322"/>
                <a:ext cx="32" cy="32"/>
              </a:xfrm>
              <a:custGeom>
                <a:avLst/>
                <a:gdLst/>
                <a:ahLst/>
                <a:cxnLst>
                  <a:cxn ang="0">
                    <a:pos x="32" y="8"/>
                  </a:cxn>
                  <a:cxn ang="0">
                    <a:pos x="24" y="0"/>
                  </a:cxn>
                  <a:cxn ang="0">
                    <a:pos x="0" y="24"/>
                  </a:cxn>
                  <a:cxn ang="0">
                    <a:pos x="0" y="24"/>
                  </a:cxn>
                  <a:cxn ang="0">
                    <a:pos x="8" y="32"/>
                  </a:cxn>
                  <a:cxn ang="0">
                    <a:pos x="8" y="32"/>
                  </a:cxn>
                  <a:cxn ang="0">
                    <a:pos x="32" y="8"/>
                  </a:cxn>
                </a:cxnLst>
                <a:rect l="0" t="0" r="r" b="b"/>
                <a:pathLst>
                  <a:path w="32" h="32">
                    <a:moveTo>
                      <a:pt x="32" y="8"/>
                    </a:moveTo>
                    <a:lnTo>
                      <a:pt x="24" y="0"/>
                    </a:lnTo>
                    <a:lnTo>
                      <a:pt x="0" y="24"/>
                    </a:lnTo>
                    <a:lnTo>
                      <a:pt x="0" y="24"/>
                    </a:lnTo>
                    <a:lnTo>
                      <a:pt x="8" y="32"/>
                    </a:lnTo>
                    <a:lnTo>
                      <a:pt x="8" y="32"/>
                    </a:lnTo>
                    <a:lnTo>
                      <a:pt x="32"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0" name="Freeform 312"/>
              <p:cNvSpPr>
                <a:spLocks/>
              </p:cNvSpPr>
              <p:nvPr/>
            </p:nvSpPr>
            <p:spPr bwMode="auto">
              <a:xfrm>
                <a:off x="4448" y="3346"/>
                <a:ext cx="32" cy="32"/>
              </a:xfrm>
              <a:custGeom>
                <a:avLst/>
                <a:gdLst/>
                <a:ahLst/>
                <a:cxnLst>
                  <a:cxn ang="0">
                    <a:pos x="32" y="8"/>
                  </a:cxn>
                  <a:cxn ang="0">
                    <a:pos x="24" y="0"/>
                  </a:cxn>
                  <a:cxn ang="0">
                    <a:pos x="0" y="24"/>
                  </a:cxn>
                  <a:cxn ang="0">
                    <a:pos x="8" y="32"/>
                  </a:cxn>
                  <a:cxn ang="0">
                    <a:pos x="32" y="8"/>
                  </a:cxn>
                </a:cxnLst>
                <a:rect l="0" t="0" r="r" b="b"/>
                <a:pathLst>
                  <a:path w="32" h="32">
                    <a:moveTo>
                      <a:pt x="32" y="8"/>
                    </a:moveTo>
                    <a:lnTo>
                      <a:pt x="24" y="0"/>
                    </a:lnTo>
                    <a:lnTo>
                      <a:pt x="0" y="24"/>
                    </a:lnTo>
                    <a:lnTo>
                      <a:pt x="8" y="32"/>
                    </a:lnTo>
                    <a:lnTo>
                      <a:pt x="32" y="8"/>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1" name="Freeform 313"/>
              <p:cNvSpPr>
                <a:spLocks/>
              </p:cNvSpPr>
              <p:nvPr/>
            </p:nvSpPr>
            <p:spPr bwMode="auto">
              <a:xfrm>
                <a:off x="4352" y="3386"/>
                <a:ext cx="64" cy="56"/>
              </a:xfrm>
              <a:custGeom>
                <a:avLst/>
                <a:gdLst/>
                <a:ahLst/>
                <a:cxnLst>
                  <a:cxn ang="0">
                    <a:pos x="64" y="16"/>
                  </a:cxn>
                  <a:cxn ang="0">
                    <a:pos x="56" y="0"/>
                  </a:cxn>
                  <a:cxn ang="0">
                    <a:pos x="0" y="40"/>
                  </a:cxn>
                  <a:cxn ang="0">
                    <a:pos x="8" y="56"/>
                  </a:cxn>
                  <a:cxn ang="0">
                    <a:pos x="64" y="16"/>
                  </a:cxn>
                </a:cxnLst>
                <a:rect l="0" t="0" r="r" b="b"/>
                <a:pathLst>
                  <a:path w="64" h="56">
                    <a:moveTo>
                      <a:pt x="64" y="16"/>
                    </a:moveTo>
                    <a:lnTo>
                      <a:pt x="56" y="0"/>
                    </a:lnTo>
                    <a:lnTo>
                      <a:pt x="0" y="40"/>
                    </a:lnTo>
                    <a:lnTo>
                      <a:pt x="8" y="56"/>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2" name="Freeform 314"/>
              <p:cNvSpPr>
                <a:spLocks/>
              </p:cNvSpPr>
              <p:nvPr/>
            </p:nvSpPr>
            <p:spPr bwMode="auto">
              <a:xfrm>
                <a:off x="4296" y="3450"/>
                <a:ext cx="32" cy="32"/>
              </a:xfrm>
              <a:custGeom>
                <a:avLst/>
                <a:gdLst/>
                <a:ahLst/>
                <a:cxnLst>
                  <a:cxn ang="0">
                    <a:pos x="32" y="16"/>
                  </a:cxn>
                  <a:cxn ang="0">
                    <a:pos x="24" y="0"/>
                  </a:cxn>
                  <a:cxn ang="0">
                    <a:pos x="0" y="16"/>
                  </a:cxn>
                  <a:cxn ang="0">
                    <a:pos x="0" y="16"/>
                  </a:cxn>
                  <a:cxn ang="0">
                    <a:pos x="8" y="32"/>
                  </a:cxn>
                  <a:cxn ang="0">
                    <a:pos x="8" y="32"/>
                  </a:cxn>
                  <a:cxn ang="0">
                    <a:pos x="32" y="16"/>
                  </a:cxn>
                </a:cxnLst>
                <a:rect l="0" t="0" r="r" b="b"/>
                <a:pathLst>
                  <a:path w="32" h="32">
                    <a:moveTo>
                      <a:pt x="32" y="16"/>
                    </a:moveTo>
                    <a:lnTo>
                      <a:pt x="24" y="0"/>
                    </a:lnTo>
                    <a:lnTo>
                      <a:pt x="0" y="16"/>
                    </a:lnTo>
                    <a:lnTo>
                      <a:pt x="0" y="16"/>
                    </a:lnTo>
                    <a:lnTo>
                      <a:pt x="8" y="32"/>
                    </a:lnTo>
                    <a:lnTo>
                      <a:pt x="8" y="32"/>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3" name="Freeform 315"/>
              <p:cNvSpPr>
                <a:spLocks/>
              </p:cNvSpPr>
              <p:nvPr/>
            </p:nvSpPr>
            <p:spPr bwMode="auto">
              <a:xfrm>
                <a:off x="4264" y="3466"/>
                <a:ext cx="40" cy="32"/>
              </a:xfrm>
              <a:custGeom>
                <a:avLst/>
                <a:gdLst/>
                <a:ahLst/>
                <a:cxnLst>
                  <a:cxn ang="0">
                    <a:pos x="40" y="16"/>
                  </a:cxn>
                  <a:cxn ang="0">
                    <a:pos x="32" y="0"/>
                  </a:cxn>
                  <a:cxn ang="0">
                    <a:pos x="0" y="16"/>
                  </a:cxn>
                  <a:cxn ang="0">
                    <a:pos x="8" y="32"/>
                  </a:cxn>
                  <a:cxn ang="0">
                    <a:pos x="40" y="16"/>
                  </a:cxn>
                </a:cxnLst>
                <a:rect l="0" t="0" r="r" b="b"/>
                <a:pathLst>
                  <a:path w="40" h="32">
                    <a:moveTo>
                      <a:pt x="40" y="16"/>
                    </a:moveTo>
                    <a:lnTo>
                      <a:pt x="32" y="0"/>
                    </a:lnTo>
                    <a:lnTo>
                      <a:pt x="0" y="16"/>
                    </a:lnTo>
                    <a:lnTo>
                      <a:pt x="8" y="32"/>
                    </a:lnTo>
                    <a:lnTo>
                      <a:pt x="4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4" name="Freeform 316"/>
              <p:cNvSpPr>
                <a:spLocks/>
              </p:cNvSpPr>
              <p:nvPr/>
            </p:nvSpPr>
            <p:spPr bwMode="auto">
              <a:xfrm>
                <a:off x="4160" y="3498"/>
                <a:ext cx="64" cy="48"/>
              </a:xfrm>
              <a:custGeom>
                <a:avLst/>
                <a:gdLst/>
                <a:ahLst/>
                <a:cxnLst>
                  <a:cxn ang="0">
                    <a:pos x="64" y="16"/>
                  </a:cxn>
                  <a:cxn ang="0">
                    <a:pos x="56" y="0"/>
                  </a:cxn>
                  <a:cxn ang="0">
                    <a:pos x="0" y="32"/>
                  </a:cxn>
                  <a:cxn ang="0">
                    <a:pos x="8" y="48"/>
                  </a:cxn>
                  <a:cxn ang="0">
                    <a:pos x="64" y="16"/>
                  </a:cxn>
                </a:cxnLst>
                <a:rect l="0" t="0" r="r" b="b"/>
                <a:pathLst>
                  <a:path w="64" h="48">
                    <a:moveTo>
                      <a:pt x="64" y="16"/>
                    </a:moveTo>
                    <a:lnTo>
                      <a:pt x="56" y="0"/>
                    </a:lnTo>
                    <a:lnTo>
                      <a:pt x="0" y="32"/>
                    </a:lnTo>
                    <a:lnTo>
                      <a:pt x="8" y="48"/>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5" name="Freeform 317"/>
              <p:cNvSpPr>
                <a:spLocks/>
              </p:cNvSpPr>
              <p:nvPr/>
            </p:nvSpPr>
            <p:spPr bwMode="auto">
              <a:xfrm>
                <a:off x="4096" y="3546"/>
                <a:ext cx="32" cy="24"/>
              </a:xfrm>
              <a:custGeom>
                <a:avLst/>
                <a:gdLst/>
                <a:ahLst/>
                <a:cxnLst>
                  <a:cxn ang="0">
                    <a:pos x="32" y="16"/>
                  </a:cxn>
                  <a:cxn ang="0">
                    <a:pos x="24" y="0"/>
                  </a:cxn>
                  <a:cxn ang="0">
                    <a:pos x="0" y="8"/>
                  </a:cxn>
                  <a:cxn ang="0">
                    <a:pos x="0" y="8"/>
                  </a:cxn>
                  <a:cxn ang="0">
                    <a:pos x="8" y="24"/>
                  </a:cxn>
                  <a:cxn ang="0">
                    <a:pos x="8" y="24"/>
                  </a:cxn>
                  <a:cxn ang="0">
                    <a:pos x="32" y="16"/>
                  </a:cxn>
                </a:cxnLst>
                <a:rect l="0" t="0" r="r" b="b"/>
                <a:pathLst>
                  <a:path w="32" h="24">
                    <a:moveTo>
                      <a:pt x="32" y="16"/>
                    </a:moveTo>
                    <a:lnTo>
                      <a:pt x="24" y="0"/>
                    </a:lnTo>
                    <a:lnTo>
                      <a:pt x="0" y="8"/>
                    </a:lnTo>
                    <a:lnTo>
                      <a:pt x="0" y="8"/>
                    </a:lnTo>
                    <a:lnTo>
                      <a:pt x="8" y="24"/>
                    </a:lnTo>
                    <a:lnTo>
                      <a:pt x="8" y="24"/>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6" name="Freeform 318"/>
              <p:cNvSpPr>
                <a:spLocks/>
              </p:cNvSpPr>
              <p:nvPr/>
            </p:nvSpPr>
            <p:spPr bwMode="auto">
              <a:xfrm>
                <a:off x="4056" y="3554"/>
                <a:ext cx="48" cy="32"/>
              </a:xfrm>
              <a:custGeom>
                <a:avLst/>
                <a:gdLst/>
                <a:ahLst/>
                <a:cxnLst>
                  <a:cxn ang="0">
                    <a:pos x="48" y="16"/>
                  </a:cxn>
                  <a:cxn ang="0">
                    <a:pos x="40" y="0"/>
                  </a:cxn>
                  <a:cxn ang="0">
                    <a:pos x="0" y="16"/>
                  </a:cxn>
                  <a:cxn ang="0">
                    <a:pos x="8" y="32"/>
                  </a:cxn>
                  <a:cxn ang="0">
                    <a:pos x="48" y="16"/>
                  </a:cxn>
                </a:cxnLst>
                <a:rect l="0" t="0" r="r" b="b"/>
                <a:pathLst>
                  <a:path w="48" h="32">
                    <a:moveTo>
                      <a:pt x="48" y="16"/>
                    </a:moveTo>
                    <a:lnTo>
                      <a:pt x="40" y="0"/>
                    </a:lnTo>
                    <a:lnTo>
                      <a:pt x="0" y="16"/>
                    </a:lnTo>
                    <a:lnTo>
                      <a:pt x="8" y="32"/>
                    </a:lnTo>
                    <a:lnTo>
                      <a:pt x="48"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7" name="Freeform 319"/>
              <p:cNvSpPr>
                <a:spLocks/>
              </p:cNvSpPr>
              <p:nvPr/>
            </p:nvSpPr>
            <p:spPr bwMode="auto">
              <a:xfrm>
                <a:off x="3944" y="3578"/>
                <a:ext cx="64" cy="32"/>
              </a:xfrm>
              <a:custGeom>
                <a:avLst/>
                <a:gdLst/>
                <a:ahLst/>
                <a:cxnLst>
                  <a:cxn ang="0">
                    <a:pos x="64" y="16"/>
                  </a:cxn>
                  <a:cxn ang="0">
                    <a:pos x="64" y="0"/>
                  </a:cxn>
                  <a:cxn ang="0">
                    <a:pos x="0" y="16"/>
                  </a:cxn>
                  <a:cxn ang="0">
                    <a:pos x="0" y="32"/>
                  </a:cxn>
                  <a:cxn ang="0">
                    <a:pos x="64" y="16"/>
                  </a:cxn>
                </a:cxnLst>
                <a:rect l="0" t="0" r="r" b="b"/>
                <a:pathLst>
                  <a:path w="64" h="32">
                    <a:moveTo>
                      <a:pt x="64" y="16"/>
                    </a:moveTo>
                    <a:lnTo>
                      <a:pt x="64" y="0"/>
                    </a:lnTo>
                    <a:lnTo>
                      <a:pt x="0" y="16"/>
                    </a:lnTo>
                    <a:lnTo>
                      <a:pt x="0" y="32"/>
                    </a:lnTo>
                    <a:lnTo>
                      <a:pt x="64"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8" name="Freeform 320"/>
              <p:cNvSpPr>
                <a:spLocks/>
              </p:cNvSpPr>
              <p:nvPr/>
            </p:nvSpPr>
            <p:spPr bwMode="auto">
              <a:xfrm>
                <a:off x="3872" y="3602"/>
                <a:ext cx="32" cy="24"/>
              </a:xfrm>
              <a:custGeom>
                <a:avLst/>
                <a:gdLst/>
                <a:ahLst/>
                <a:cxnLst>
                  <a:cxn ang="0">
                    <a:pos x="32" y="16"/>
                  </a:cxn>
                  <a:cxn ang="0">
                    <a:pos x="32" y="0"/>
                  </a:cxn>
                  <a:cxn ang="0">
                    <a:pos x="0" y="8"/>
                  </a:cxn>
                  <a:cxn ang="0">
                    <a:pos x="0" y="24"/>
                  </a:cxn>
                  <a:cxn ang="0">
                    <a:pos x="32" y="16"/>
                  </a:cxn>
                </a:cxnLst>
                <a:rect l="0" t="0" r="r" b="b"/>
                <a:pathLst>
                  <a:path w="32" h="24">
                    <a:moveTo>
                      <a:pt x="32" y="16"/>
                    </a:moveTo>
                    <a:lnTo>
                      <a:pt x="32" y="0"/>
                    </a:lnTo>
                    <a:lnTo>
                      <a:pt x="0" y="8"/>
                    </a:lnTo>
                    <a:lnTo>
                      <a:pt x="0" y="24"/>
                    </a:lnTo>
                    <a:lnTo>
                      <a:pt x="32"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12449" name="Freeform 321"/>
              <p:cNvSpPr>
                <a:spLocks/>
              </p:cNvSpPr>
              <p:nvPr/>
            </p:nvSpPr>
            <p:spPr bwMode="auto">
              <a:xfrm>
                <a:off x="4408" y="889"/>
                <a:ext cx="32" cy="32"/>
              </a:xfrm>
              <a:custGeom>
                <a:avLst/>
                <a:gdLst/>
                <a:ahLst/>
                <a:cxnLst>
                  <a:cxn ang="0">
                    <a:pos x="24" y="32"/>
                  </a:cxn>
                  <a:cxn ang="0">
                    <a:pos x="32" y="24"/>
                  </a:cxn>
                  <a:cxn ang="0">
                    <a:pos x="8" y="0"/>
                  </a:cxn>
                  <a:cxn ang="0">
                    <a:pos x="0" y="8"/>
                  </a:cxn>
                  <a:cxn ang="0">
                    <a:pos x="24" y="32"/>
                  </a:cxn>
                </a:cxnLst>
                <a:rect l="0" t="0" r="r" b="b"/>
                <a:pathLst>
                  <a:path w="32" h="32">
                    <a:moveTo>
                      <a:pt x="24" y="32"/>
                    </a:moveTo>
                    <a:lnTo>
                      <a:pt x="32" y="24"/>
                    </a:lnTo>
                    <a:lnTo>
                      <a:pt x="8" y="0"/>
                    </a:lnTo>
                    <a:lnTo>
                      <a:pt x="0" y="8"/>
                    </a:lnTo>
                    <a:lnTo>
                      <a:pt x="24"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0" name="Freeform 322"/>
              <p:cNvSpPr>
                <a:spLocks/>
              </p:cNvSpPr>
              <p:nvPr/>
            </p:nvSpPr>
            <p:spPr bwMode="auto">
              <a:xfrm>
                <a:off x="3944" y="897"/>
                <a:ext cx="488" cy="640"/>
              </a:xfrm>
              <a:custGeom>
                <a:avLst/>
                <a:gdLst/>
                <a:ahLst/>
                <a:cxnLst>
                  <a:cxn ang="0">
                    <a:pos x="488" y="24"/>
                  </a:cxn>
                  <a:cxn ang="0">
                    <a:pos x="288" y="192"/>
                  </a:cxn>
                  <a:cxn ang="0">
                    <a:pos x="288" y="192"/>
                  </a:cxn>
                  <a:cxn ang="0">
                    <a:pos x="288" y="192"/>
                  </a:cxn>
                  <a:cxn ang="0">
                    <a:pos x="200" y="288"/>
                  </a:cxn>
                  <a:cxn ang="0">
                    <a:pos x="200" y="280"/>
                  </a:cxn>
                  <a:cxn ang="0">
                    <a:pos x="200" y="280"/>
                  </a:cxn>
                  <a:cxn ang="0">
                    <a:pos x="128" y="392"/>
                  </a:cxn>
                  <a:cxn ang="0">
                    <a:pos x="128" y="392"/>
                  </a:cxn>
                  <a:cxn ang="0">
                    <a:pos x="128" y="392"/>
                  </a:cxn>
                  <a:cxn ang="0">
                    <a:pos x="64" y="512"/>
                  </a:cxn>
                  <a:cxn ang="0">
                    <a:pos x="64" y="512"/>
                  </a:cxn>
                  <a:cxn ang="0">
                    <a:pos x="64" y="512"/>
                  </a:cxn>
                  <a:cxn ang="0">
                    <a:pos x="32" y="640"/>
                  </a:cxn>
                  <a:cxn ang="0">
                    <a:pos x="32" y="632"/>
                  </a:cxn>
                  <a:cxn ang="0">
                    <a:pos x="0" y="632"/>
                  </a:cxn>
                  <a:cxn ang="0">
                    <a:pos x="0" y="632"/>
                  </a:cxn>
                  <a:cxn ang="0">
                    <a:pos x="32" y="504"/>
                  </a:cxn>
                  <a:cxn ang="0">
                    <a:pos x="32" y="504"/>
                  </a:cxn>
                  <a:cxn ang="0">
                    <a:pos x="32" y="496"/>
                  </a:cxn>
                  <a:cxn ang="0">
                    <a:pos x="96" y="376"/>
                  </a:cxn>
                  <a:cxn ang="0">
                    <a:pos x="96" y="376"/>
                  </a:cxn>
                  <a:cxn ang="0">
                    <a:pos x="104" y="376"/>
                  </a:cxn>
                  <a:cxn ang="0">
                    <a:pos x="176" y="264"/>
                  </a:cxn>
                  <a:cxn ang="0">
                    <a:pos x="176" y="264"/>
                  </a:cxn>
                  <a:cxn ang="0">
                    <a:pos x="176" y="264"/>
                  </a:cxn>
                  <a:cxn ang="0">
                    <a:pos x="264" y="168"/>
                  </a:cxn>
                  <a:cxn ang="0">
                    <a:pos x="264" y="168"/>
                  </a:cxn>
                  <a:cxn ang="0">
                    <a:pos x="264" y="168"/>
                  </a:cxn>
                  <a:cxn ang="0">
                    <a:pos x="464" y="0"/>
                  </a:cxn>
                  <a:cxn ang="0">
                    <a:pos x="488" y="24"/>
                  </a:cxn>
                </a:cxnLst>
                <a:rect l="0" t="0" r="r" b="b"/>
                <a:pathLst>
                  <a:path w="488" h="640">
                    <a:moveTo>
                      <a:pt x="488" y="24"/>
                    </a:moveTo>
                    <a:lnTo>
                      <a:pt x="288" y="192"/>
                    </a:lnTo>
                    <a:lnTo>
                      <a:pt x="288" y="192"/>
                    </a:lnTo>
                    <a:lnTo>
                      <a:pt x="288" y="192"/>
                    </a:lnTo>
                    <a:lnTo>
                      <a:pt x="200" y="288"/>
                    </a:lnTo>
                    <a:lnTo>
                      <a:pt x="200" y="280"/>
                    </a:lnTo>
                    <a:lnTo>
                      <a:pt x="200" y="280"/>
                    </a:lnTo>
                    <a:lnTo>
                      <a:pt x="128" y="392"/>
                    </a:lnTo>
                    <a:lnTo>
                      <a:pt x="128" y="392"/>
                    </a:lnTo>
                    <a:lnTo>
                      <a:pt x="128" y="392"/>
                    </a:lnTo>
                    <a:lnTo>
                      <a:pt x="64" y="512"/>
                    </a:lnTo>
                    <a:lnTo>
                      <a:pt x="64" y="512"/>
                    </a:lnTo>
                    <a:lnTo>
                      <a:pt x="64" y="512"/>
                    </a:lnTo>
                    <a:lnTo>
                      <a:pt x="32" y="640"/>
                    </a:lnTo>
                    <a:lnTo>
                      <a:pt x="32" y="632"/>
                    </a:lnTo>
                    <a:lnTo>
                      <a:pt x="0" y="632"/>
                    </a:lnTo>
                    <a:lnTo>
                      <a:pt x="0" y="632"/>
                    </a:lnTo>
                    <a:lnTo>
                      <a:pt x="32" y="504"/>
                    </a:lnTo>
                    <a:lnTo>
                      <a:pt x="32" y="504"/>
                    </a:lnTo>
                    <a:lnTo>
                      <a:pt x="32" y="496"/>
                    </a:lnTo>
                    <a:lnTo>
                      <a:pt x="96" y="376"/>
                    </a:lnTo>
                    <a:lnTo>
                      <a:pt x="96" y="376"/>
                    </a:lnTo>
                    <a:lnTo>
                      <a:pt x="104" y="376"/>
                    </a:lnTo>
                    <a:lnTo>
                      <a:pt x="176" y="264"/>
                    </a:lnTo>
                    <a:lnTo>
                      <a:pt x="176" y="264"/>
                    </a:lnTo>
                    <a:lnTo>
                      <a:pt x="176" y="264"/>
                    </a:lnTo>
                    <a:lnTo>
                      <a:pt x="264" y="168"/>
                    </a:lnTo>
                    <a:lnTo>
                      <a:pt x="264" y="168"/>
                    </a:lnTo>
                    <a:lnTo>
                      <a:pt x="264" y="168"/>
                    </a:lnTo>
                    <a:lnTo>
                      <a:pt x="464" y="0"/>
                    </a:lnTo>
                    <a:lnTo>
                      <a:pt x="488"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1" name="Freeform 323"/>
              <p:cNvSpPr>
                <a:spLocks/>
              </p:cNvSpPr>
              <p:nvPr/>
            </p:nvSpPr>
            <p:spPr bwMode="auto">
              <a:xfrm>
                <a:off x="3928" y="1529"/>
                <a:ext cx="48" cy="152"/>
              </a:xfrm>
              <a:custGeom>
                <a:avLst/>
                <a:gdLst/>
                <a:ahLst/>
                <a:cxnLst>
                  <a:cxn ang="0">
                    <a:pos x="48" y="0"/>
                  </a:cxn>
                  <a:cxn ang="0">
                    <a:pos x="32" y="152"/>
                  </a:cxn>
                  <a:cxn ang="0">
                    <a:pos x="32" y="152"/>
                  </a:cxn>
                  <a:cxn ang="0">
                    <a:pos x="0" y="152"/>
                  </a:cxn>
                  <a:cxn ang="0">
                    <a:pos x="0" y="152"/>
                  </a:cxn>
                  <a:cxn ang="0">
                    <a:pos x="16" y="0"/>
                  </a:cxn>
                  <a:cxn ang="0">
                    <a:pos x="48" y="0"/>
                  </a:cxn>
                </a:cxnLst>
                <a:rect l="0" t="0" r="r" b="b"/>
                <a:pathLst>
                  <a:path w="48" h="152">
                    <a:moveTo>
                      <a:pt x="48" y="0"/>
                    </a:moveTo>
                    <a:lnTo>
                      <a:pt x="32" y="152"/>
                    </a:lnTo>
                    <a:lnTo>
                      <a:pt x="32" y="152"/>
                    </a:lnTo>
                    <a:lnTo>
                      <a:pt x="0" y="152"/>
                    </a:lnTo>
                    <a:lnTo>
                      <a:pt x="0" y="152"/>
                    </a:lnTo>
                    <a:lnTo>
                      <a:pt x="16" y="0"/>
                    </a:lnTo>
                    <a:lnTo>
                      <a:pt x="4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2" name="Rectangle 324"/>
              <p:cNvSpPr>
                <a:spLocks noChangeArrowheads="1"/>
              </p:cNvSpPr>
              <p:nvPr/>
            </p:nvSpPr>
            <p:spPr bwMode="auto">
              <a:xfrm>
                <a:off x="3944" y="1841"/>
                <a:ext cx="32"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453" name="Freeform 325"/>
              <p:cNvSpPr>
                <a:spLocks/>
              </p:cNvSpPr>
              <p:nvPr/>
            </p:nvSpPr>
            <p:spPr bwMode="auto">
              <a:xfrm>
                <a:off x="3928" y="1681"/>
                <a:ext cx="48" cy="160"/>
              </a:xfrm>
              <a:custGeom>
                <a:avLst/>
                <a:gdLst/>
                <a:ahLst/>
                <a:cxnLst>
                  <a:cxn ang="0">
                    <a:pos x="32" y="0"/>
                  </a:cxn>
                  <a:cxn ang="0">
                    <a:pos x="0" y="0"/>
                  </a:cxn>
                  <a:cxn ang="0">
                    <a:pos x="16" y="160"/>
                  </a:cxn>
                  <a:cxn ang="0">
                    <a:pos x="48" y="160"/>
                  </a:cxn>
                  <a:cxn ang="0">
                    <a:pos x="32" y="0"/>
                  </a:cxn>
                </a:cxnLst>
                <a:rect l="0" t="0" r="r" b="b"/>
                <a:pathLst>
                  <a:path w="48" h="160">
                    <a:moveTo>
                      <a:pt x="32" y="0"/>
                    </a:moveTo>
                    <a:lnTo>
                      <a:pt x="0" y="0"/>
                    </a:lnTo>
                    <a:lnTo>
                      <a:pt x="16" y="160"/>
                    </a:lnTo>
                    <a:lnTo>
                      <a:pt x="48" y="160"/>
                    </a:lnTo>
                    <a:lnTo>
                      <a:pt x="32"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4" name="Freeform 326"/>
              <p:cNvSpPr>
                <a:spLocks/>
              </p:cNvSpPr>
              <p:nvPr/>
            </p:nvSpPr>
            <p:spPr bwMode="auto">
              <a:xfrm>
                <a:off x="3944" y="1825"/>
                <a:ext cx="32" cy="24"/>
              </a:xfrm>
              <a:custGeom>
                <a:avLst/>
                <a:gdLst/>
                <a:ahLst/>
                <a:cxnLst>
                  <a:cxn ang="0">
                    <a:pos x="32" y="8"/>
                  </a:cxn>
                  <a:cxn ang="0">
                    <a:pos x="24" y="0"/>
                  </a:cxn>
                  <a:cxn ang="0">
                    <a:pos x="0" y="16"/>
                  </a:cxn>
                  <a:cxn ang="0">
                    <a:pos x="8" y="24"/>
                  </a:cxn>
                  <a:cxn ang="0">
                    <a:pos x="32" y="8"/>
                  </a:cxn>
                </a:cxnLst>
                <a:rect l="0" t="0" r="r" b="b"/>
                <a:pathLst>
                  <a:path w="32" h="24">
                    <a:moveTo>
                      <a:pt x="32" y="8"/>
                    </a:moveTo>
                    <a:lnTo>
                      <a:pt x="24" y="0"/>
                    </a:lnTo>
                    <a:lnTo>
                      <a:pt x="0" y="16"/>
                    </a:lnTo>
                    <a:lnTo>
                      <a:pt x="8" y="24"/>
                    </a:lnTo>
                    <a:lnTo>
                      <a:pt x="32"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5" name="Freeform 327"/>
              <p:cNvSpPr>
                <a:spLocks/>
              </p:cNvSpPr>
              <p:nvPr/>
            </p:nvSpPr>
            <p:spPr bwMode="auto">
              <a:xfrm>
                <a:off x="3952" y="1833"/>
                <a:ext cx="144" cy="481"/>
              </a:xfrm>
              <a:custGeom>
                <a:avLst/>
                <a:gdLst/>
                <a:ahLst/>
                <a:cxnLst>
                  <a:cxn ang="0">
                    <a:pos x="24" y="0"/>
                  </a:cxn>
                  <a:cxn ang="0">
                    <a:pos x="80" y="88"/>
                  </a:cxn>
                  <a:cxn ang="0">
                    <a:pos x="80" y="88"/>
                  </a:cxn>
                  <a:cxn ang="0">
                    <a:pos x="80" y="88"/>
                  </a:cxn>
                  <a:cxn ang="0">
                    <a:pos x="120" y="176"/>
                  </a:cxn>
                  <a:cxn ang="0">
                    <a:pos x="120" y="184"/>
                  </a:cxn>
                  <a:cxn ang="0">
                    <a:pos x="120" y="184"/>
                  </a:cxn>
                  <a:cxn ang="0">
                    <a:pos x="144" y="264"/>
                  </a:cxn>
                  <a:cxn ang="0">
                    <a:pos x="144" y="264"/>
                  </a:cxn>
                  <a:cxn ang="0">
                    <a:pos x="144" y="264"/>
                  </a:cxn>
                  <a:cxn ang="0">
                    <a:pos x="144" y="344"/>
                  </a:cxn>
                  <a:cxn ang="0">
                    <a:pos x="144" y="352"/>
                  </a:cxn>
                  <a:cxn ang="0">
                    <a:pos x="144" y="352"/>
                  </a:cxn>
                  <a:cxn ang="0">
                    <a:pos x="112" y="481"/>
                  </a:cxn>
                  <a:cxn ang="0">
                    <a:pos x="112" y="481"/>
                  </a:cxn>
                  <a:cxn ang="0">
                    <a:pos x="88" y="465"/>
                  </a:cxn>
                  <a:cxn ang="0">
                    <a:pos x="80" y="473"/>
                  </a:cxn>
                  <a:cxn ang="0">
                    <a:pos x="112" y="344"/>
                  </a:cxn>
                  <a:cxn ang="0">
                    <a:pos x="112" y="344"/>
                  </a:cxn>
                  <a:cxn ang="0">
                    <a:pos x="112" y="344"/>
                  </a:cxn>
                  <a:cxn ang="0">
                    <a:pos x="112" y="264"/>
                  </a:cxn>
                  <a:cxn ang="0">
                    <a:pos x="112" y="264"/>
                  </a:cxn>
                  <a:cxn ang="0">
                    <a:pos x="112" y="272"/>
                  </a:cxn>
                  <a:cxn ang="0">
                    <a:pos x="88" y="192"/>
                  </a:cxn>
                  <a:cxn ang="0">
                    <a:pos x="88" y="192"/>
                  </a:cxn>
                  <a:cxn ang="0">
                    <a:pos x="88" y="192"/>
                  </a:cxn>
                  <a:cxn ang="0">
                    <a:pos x="48" y="104"/>
                  </a:cxn>
                  <a:cxn ang="0">
                    <a:pos x="48" y="104"/>
                  </a:cxn>
                  <a:cxn ang="0">
                    <a:pos x="56" y="104"/>
                  </a:cxn>
                  <a:cxn ang="0">
                    <a:pos x="0" y="16"/>
                  </a:cxn>
                  <a:cxn ang="0">
                    <a:pos x="24" y="0"/>
                  </a:cxn>
                </a:cxnLst>
                <a:rect l="0" t="0" r="r" b="b"/>
                <a:pathLst>
                  <a:path w="144" h="481">
                    <a:moveTo>
                      <a:pt x="24" y="0"/>
                    </a:moveTo>
                    <a:lnTo>
                      <a:pt x="80" y="88"/>
                    </a:lnTo>
                    <a:lnTo>
                      <a:pt x="80" y="88"/>
                    </a:lnTo>
                    <a:lnTo>
                      <a:pt x="80" y="88"/>
                    </a:lnTo>
                    <a:lnTo>
                      <a:pt x="120" y="176"/>
                    </a:lnTo>
                    <a:lnTo>
                      <a:pt x="120" y="184"/>
                    </a:lnTo>
                    <a:lnTo>
                      <a:pt x="120" y="184"/>
                    </a:lnTo>
                    <a:lnTo>
                      <a:pt x="144" y="264"/>
                    </a:lnTo>
                    <a:lnTo>
                      <a:pt x="144" y="264"/>
                    </a:lnTo>
                    <a:lnTo>
                      <a:pt x="144" y="264"/>
                    </a:lnTo>
                    <a:lnTo>
                      <a:pt x="144" y="344"/>
                    </a:lnTo>
                    <a:lnTo>
                      <a:pt x="144" y="352"/>
                    </a:lnTo>
                    <a:lnTo>
                      <a:pt x="144" y="352"/>
                    </a:lnTo>
                    <a:lnTo>
                      <a:pt x="112" y="481"/>
                    </a:lnTo>
                    <a:lnTo>
                      <a:pt x="112" y="481"/>
                    </a:lnTo>
                    <a:lnTo>
                      <a:pt x="88" y="465"/>
                    </a:lnTo>
                    <a:lnTo>
                      <a:pt x="80" y="473"/>
                    </a:lnTo>
                    <a:lnTo>
                      <a:pt x="112" y="344"/>
                    </a:lnTo>
                    <a:lnTo>
                      <a:pt x="112" y="344"/>
                    </a:lnTo>
                    <a:lnTo>
                      <a:pt x="112" y="344"/>
                    </a:lnTo>
                    <a:lnTo>
                      <a:pt x="112" y="264"/>
                    </a:lnTo>
                    <a:lnTo>
                      <a:pt x="112" y="264"/>
                    </a:lnTo>
                    <a:lnTo>
                      <a:pt x="112" y="272"/>
                    </a:lnTo>
                    <a:lnTo>
                      <a:pt x="88" y="192"/>
                    </a:lnTo>
                    <a:lnTo>
                      <a:pt x="88" y="192"/>
                    </a:lnTo>
                    <a:lnTo>
                      <a:pt x="88" y="192"/>
                    </a:lnTo>
                    <a:lnTo>
                      <a:pt x="48" y="104"/>
                    </a:lnTo>
                    <a:lnTo>
                      <a:pt x="48" y="104"/>
                    </a:lnTo>
                    <a:lnTo>
                      <a:pt x="56" y="104"/>
                    </a:lnTo>
                    <a:lnTo>
                      <a:pt x="0" y="16"/>
                    </a:lnTo>
                    <a:lnTo>
                      <a:pt x="24"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6" name="Freeform 328"/>
              <p:cNvSpPr>
                <a:spLocks/>
              </p:cNvSpPr>
              <p:nvPr/>
            </p:nvSpPr>
            <p:spPr bwMode="auto">
              <a:xfrm>
                <a:off x="4000" y="2298"/>
                <a:ext cx="64" cy="80"/>
              </a:xfrm>
              <a:custGeom>
                <a:avLst/>
                <a:gdLst/>
                <a:ahLst/>
                <a:cxnLst>
                  <a:cxn ang="0">
                    <a:pos x="64" y="16"/>
                  </a:cxn>
                  <a:cxn ang="0">
                    <a:pos x="24" y="72"/>
                  </a:cxn>
                  <a:cxn ang="0">
                    <a:pos x="24" y="80"/>
                  </a:cxn>
                  <a:cxn ang="0">
                    <a:pos x="0" y="56"/>
                  </a:cxn>
                  <a:cxn ang="0">
                    <a:pos x="0" y="56"/>
                  </a:cxn>
                  <a:cxn ang="0">
                    <a:pos x="40" y="0"/>
                  </a:cxn>
                  <a:cxn ang="0">
                    <a:pos x="64" y="16"/>
                  </a:cxn>
                </a:cxnLst>
                <a:rect l="0" t="0" r="r" b="b"/>
                <a:pathLst>
                  <a:path w="64" h="80">
                    <a:moveTo>
                      <a:pt x="64" y="16"/>
                    </a:moveTo>
                    <a:lnTo>
                      <a:pt x="24" y="72"/>
                    </a:lnTo>
                    <a:lnTo>
                      <a:pt x="24" y="80"/>
                    </a:lnTo>
                    <a:lnTo>
                      <a:pt x="0" y="56"/>
                    </a:lnTo>
                    <a:lnTo>
                      <a:pt x="0" y="56"/>
                    </a:lnTo>
                    <a:lnTo>
                      <a:pt x="40" y="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7" name="Freeform 329"/>
              <p:cNvSpPr>
                <a:spLocks/>
              </p:cNvSpPr>
              <p:nvPr/>
            </p:nvSpPr>
            <p:spPr bwMode="auto">
              <a:xfrm>
                <a:off x="3952" y="2394"/>
                <a:ext cx="32" cy="32"/>
              </a:xfrm>
              <a:custGeom>
                <a:avLst/>
                <a:gdLst/>
                <a:ahLst/>
                <a:cxnLst>
                  <a:cxn ang="0">
                    <a:pos x="32" y="24"/>
                  </a:cxn>
                  <a:cxn ang="0">
                    <a:pos x="24" y="32"/>
                  </a:cxn>
                  <a:cxn ang="0">
                    <a:pos x="0" y="8"/>
                  </a:cxn>
                  <a:cxn ang="0">
                    <a:pos x="8" y="0"/>
                  </a:cxn>
                  <a:cxn ang="0">
                    <a:pos x="32" y="24"/>
                  </a:cxn>
                </a:cxnLst>
                <a:rect l="0" t="0" r="r" b="b"/>
                <a:pathLst>
                  <a:path w="32" h="32">
                    <a:moveTo>
                      <a:pt x="32" y="24"/>
                    </a:moveTo>
                    <a:lnTo>
                      <a:pt x="24" y="32"/>
                    </a:lnTo>
                    <a:lnTo>
                      <a:pt x="0" y="8"/>
                    </a:lnTo>
                    <a:lnTo>
                      <a:pt x="8" y="0"/>
                    </a:lnTo>
                    <a:lnTo>
                      <a:pt x="32"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8" name="Freeform 330"/>
              <p:cNvSpPr>
                <a:spLocks/>
              </p:cNvSpPr>
              <p:nvPr/>
            </p:nvSpPr>
            <p:spPr bwMode="auto">
              <a:xfrm>
                <a:off x="3960" y="2354"/>
                <a:ext cx="64" cy="64"/>
              </a:xfrm>
              <a:custGeom>
                <a:avLst/>
                <a:gdLst/>
                <a:ahLst/>
                <a:cxnLst>
                  <a:cxn ang="0">
                    <a:pos x="64" y="24"/>
                  </a:cxn>
                  <a:cxn ang="0">
                    <a:pos x="40" y="0"/>
                  </a:cxn>
                  <a:cxn ang="0">
                    <a:pos x="0" y="40"/>
                  </a:cxn>
                  <a:cxn ang="0">
                    <a:pos x="24" y="64"/>
                  </a:cxn>
                  <a:cxn ang="0">
                    <a:pos x="64" y="24"/>
                  </a:cxn>
                </a:cxnLst>
                <a:rect l="0" t="0" r="r" b="b"/>
                <a:pathLst>
                  <a:path w="64" h="64">
                    <a:moveTo>
                      <a:pt x="64" y="24"/>
                    </a:moveTo>
                    <a:lnTo>
                      <a:pt x="40" y="0"/>
                    </a:lnTo>
                    <a:lnTo>
                      <a:pt x="0" y="40"/>
                    </a:lnTo>
                    <a:lnTo>
                      <a:pt x="24" y="64"/>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59" name="Freeform 331"/>
              <p:cNvSpPr>
                <a:spLocks/>
              </p:cNvSpPr>
              <p:nvPr/>
            </p:nvSpPr>
            <p:spPr bwMode="auto">
              <a:xfrm>
                <a:off x="2759" y="1505"/>
                <a:ext cx="32" cy="24"/>
              </a:xfrm>
              <a:custGeom>
                <a:avLst/>
                <a:gdLst/>
                <a:ahLst/>
                <a:cxnLst>
                  <a:cxn ang="0">
                    <a:pos x="32" y="16"/>
                  </a:cxn>
                  <a:cxn ang="0">
                    <a:pos x="32" y="0"/>
                  </a:cxn>
                  <a:cxn ang="0">
                    <a:pos x="0" y="8"/>
                  </a:cxn>
                  <a:cxn ang="0">
                    <a:pos x="0" y="24"/>
                  </a:cxn>
                  <a:cxn ang="0">
                    <a:pos x="32" y="16"/>
                  </a:cxn>
                </a:cxnLst>
                <a:rect l="0" t="0" r="r" b="b"/>
                <a:pathLst>
                  <a:path w="32" h="24">
                    <a:moveTo>
                      <a:pt x="32" y="16"/>
                    </a:moveTo>
                    <a:lnTo>
                      <a:pt x="32" y="0"/>
                    </a:lnTo>
                    <a:lnTo>
                      <a:pt x="0" y="8"/>
                    </a:lnTo>
                    <a:lnTo>
                      <a:pt x="0" y="24"/>
                    </a:lnTo>
                    <a:lnTo>
                      <a:pt x="32"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0" name="Freeform 332"/>
              <p:cNvSpPr>
                <a:spLocks/>
              </p:cNvSpPr>
              <p:nvPr/>
            </p:nvSpPr>
            <p:spPr bwMode="auto">
              <a:xfrm>
                <a:off x="2759" y="1521"/>
                <a:ext cx="841" cy="809"/>
              </a:xfrm>
              <a:custGeom>
                <a:avLst/>
                <a:gdLst/>
                <a:ahLst/>
                <a:cxnLst>
                  <a:cxn ang="0">
                    <a:pos x="32" y="0"/>
                  </a:cxn>
                  <a:cxn ang="0">
                    <a:pos x="88" y="192"/>
                  </a:cxn>
                  <a:cxn ang="0">
                    <a:pos x="88" y="184"/>
                  </a:cxn>
                  <a:cxn ang="0">
                    <a:pos x="88" y="184"/>
                  </a:cxn>
                  <a:cxn ang="0">
                    <a:pos x="193" y="352"/>
                  </a:cxn>
                  <a:cxn ang="0">
                    <a:pos x="193" y="352"/>
                  </a:cxn>
                  <a:cxn ang="0">
                    <a:pos x="193" y="352"/>
                  </a:cxn>
                  <a:cxn ang="0">
                    <a:pos x="329" y="496"/>
                  </a:cxn>
                  <a:cxn ang="0">
                    <a:pos x="321" y="496"/>
                  </a:cxn>
                  <a:cxn ang="0">
                    <a:pos x="321" y="496"/>
                  </a:cxn>
                  <a:cxn ang="0">
                    <a:pos x="473" y="616"/>
                  </a:cxn>
                  <a:cxn ang="0">
                    <a:pos x="473" y="608"/>
                  </a:cxn>
                  <a:cxn ang="0">
                    <a:pos x="473" y="608"/>
                  </a:cxn>
                  <a:cxn ang="0">
                    <a:pos x="649" y="705"/>
                  </a:cxn>
                  <a:cxn ang="0">
                    <a:pos x="649" y="705"/>
                  </a:cxn>
                  <a:cxn ang="0">
                    <a:pos x="649" y="705"/>
                  </a:cxn>
                  <a:cxn ang="0">
                    <a:pos x="841" y="777"/>
                  </a:cxn>
                  <a:cxn ang="0">
                    <a:pos x="841" y="777"/>
                  </a:cxn>
                  <a:cxn ang="0">
                    <a:pos x="833" y="809"/>
                  </a:cxn>
                  <a:cxn ang="0">
                    <a:pos x="833" y="809"/>
                  </a:cxn>
                  <a:cxn ang="0">
                    <a:pos x="641" y="737"/>
                  </a:cxn>
                  <a:cxn ang="0">
                    <a:pos x="641" y="737"/>
                  </a:cxn>
                  <a:cxn ang="0">
                    <a:pos x="633" y="737"/>
                  </a:cxn>
                  <a:cxn ang="0">
                    <a:pos x="457" y="640"/>
                  </a:cxn>
                  <a:cxn ang="0">
                    <a:pos x="457" y="640"/>
                  </a:cxn>
                  <a:cxn ang="0">
                    <a:pos x="457" y="640"/>
                  </a:cxn>
                  <a:cxn ang="0">
                    <a:pos x="305" y="520"/>
                  </a:cxn>
                  <a:cxn ang="0">
                    <a:pos x="305" y="520"/>
                  </a:cxn>
                  <a:cxn ang="0">
                    <a:pos x="305" y="520"/>
                  </a:cxn>
                  <a:cxn ang="0">
                    <a:pos x="169" y="376"/>
                  </a:cxn>
                  <a:cxn ang="0">
                    <a:pos x="169" y="376"/>
                  </a:cxn>
                  <a:cxn ang="0">
                    <a:pos x="169" y="368"/>
                  </a:cxn>
                  <a:cxn ang="0">
                    <a:pos x="64" y="200"/>
                  </a:cxn>
                  <a:cxn ang="0">
                    <a:pos x="64" y="200"/>
                  </a:cxn>
                  <a:cxn ang="0">
                    <a:pos x="56" y="200"/>
                  </a:cxn>
                  <a:cxn ang="0">
                    <a:pos x="0" y="8"/>
                  </a:cxn>
                  <a:cxn ang="0">
                    <a:pos x="32" y="0"/>
                  </a:cxn>
                </a:cxnLst>
                <a:rect l="0" t="0" r="r" b="b"/>
                <a:pathLst>
                  <a:path w="841" h="809">
                    <a:moveTo>
                      <a:pt x="32" y="0"/>
                    </a:moveTo>
                    <a:lnTo>
                      <a:pt x="88" y="192"/>
                    </a:lnTo>
                    <a:lnTo>
                      <a:pt x="88" y="184"/>
                    </a:lnTo>
                    <a:lnTo>
                      <a:pt x="88" y="184"/>
                    </a:lnTo>
                    <a:lnTo>
                      <a:pt x="193" y="352"/>
                    </a:lnTo>
                    <a:lnTo>
                      <a:pt x="193" y="352"/>
                    </a:lnTo>
                    <a:lnTo>
                      <a:pt x="193" y="352"/>
                    </a:lnTo>
                    <a:lnTo>
                      <a:pt x="329" y="496"/>
                    </a:lnTo>
                    <a:lnTo>
                      <a:pt x="321" y="496"/>
                    </a:lnTo>
                    <a:lnTo>
                      <a:pt x="321" y="496"/>
                    </a:lnTo>
                    <a:lnTo>
                      <a:pt x="473" y="616"/>
                    </a:lnTo>
                    <a:lnTo>
                      <a:pt x="473" y="608"/>
                    </a:lnTo>
                    <a:lnTo>
                      <a:pt x="473" y="608"/>
                    </a:lnTo>
                    <a:lnTo>
                      <a:pt x="649" y="705"/>
                    </a:lnTo>
                    <a:lnTo>
                      <a:pt x="649" y="705"/>
                    </a:lnTo>
                    <a:lnTo>
                      <a:pt x="649" y="705"/>
                    </a:lnTo>
                    <a:lnTo>
                      <a:pt x="841" y="777"/>
                    </a:lnTo>
                    <a:lnTo>
                      <a:pt x="841" y="777"/>
                    </a:lnTo>
                    <a:lnTo>
                      <a:pt x="833" y="809"/>
                    </a:lnTo>
                    <a:lnTo>
                      <a:pt x="833" y="809"/>
                    </a:lnTo>
                    <a:lnTo>
                      <a:pt x="641" y="737"/>
                    </a:lnTo>
                    <a:lnTo>
                      <a:pt x="641" y="737"/>
                    </a:lnTo>
                    <a:lnTo>
                      <a:pt x="633" y="737"/>
                    </a:lnTo>
                    <a:lnTo>
                      <a:pt x="457" y="640"/>
                    </a:lnTo>
                    <a:lnTo>
                      <a:pt x="457" y="640"/>
                    </a:lnTo>
                    <a:lnTo>
                      <a:pt x="457" y="640"/>
                    </a:lnTo>
                    <a:lnTo>
                      <a:pt x="305" y="520"/>
                    </a:lnTo>
                    <a:lnTo>
                      <a:pt x="305" y="520"/>
                    </a:lnTo>
                    <a:lnTo>
                      <a:pt x="305" y="520"/>
                    </a:lnTo>
                    <a:lnTo>
                      <a:pt x="169" y="376"/>
                    </a:lnTo>
                    <a:lnTo>
                      <a:pt x="169" y="376"/>
                    </a:lnTo>
                    <a:lnTo>
                      <a:pt x="169" y="368"/>
                    </a:lnTo>
                    <a:lnTo>
                      <a:pt x="64" y="200"/>
                    </a:lnTo>
                    <a:lnTo>
                      <a:pt x="64" y="200"/>
                    </a:lnTo>
                    <a:lnTo>
                      <a:pt x="56" y="200"/>
                    </a:lnTo>
                    <a:lnTo>
                      <a:pt x="0" y="8"/>
                    </a:lnTo>
                    <a:lnTo>
                      <a:pt x="32"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1" name="Freeform 333"/>
              <p:cNvSpPr>
                <a:spLocks/>
              </p:cNvSpPr>
              <p:nvPr/>
            </p:nvSpPr>
            <p:spPr bwMode="auto">
              <a:xfrm>
                <a:off x="3592" y="2298"/>
                <a:ext cx="192" cy="88"/>
              </a:xfrm>
              <a:custGeom>
                <a:avLst/>
                <a:gdLst/>
                <a:ahLst/>
                <a:cxnLst>
                  <a:cxn ang="0">
                    <a:pos x="8" y="0"/>
                  </a:cxn>
                  <a:cxn ang="0">
                    <a:pos x="192" y="56"/>
                  </a:cxn>
                  <a:cxn ang="0">
                    <a:pos x="192" y="56"/>
                  </a:cxn>
                  <a:cxn ang="0">
                    <a:pos x="184" y="88"/>
                  </a:cxn>
                  <a:cxn ang="0">
                    <a:pos x="184" y="88"/>
                  </a:cxn>
                  <a:cxn ang="0">
                    <a:pos x="0" y="32"/>
                  </a:cxn>
                  <a:cxn ang="0">
                    <a:pos x="8" y="0"/>
                  </a:cxn>
                </a:cxnLst>
                <a:rect l="0" t="0" r="r" b="b"/>
                <a:pathLst>
                  <a:path w="192" h="88">
                    <a:moveTo>
                      <a:pt x="8" y="0"/>
                    </a:moveTo>
                    <a:lnTo>
                      <a:pt x="192" y="56"/>
                    </a:lnTo>
                    <a:lnTo>
                      <a:pt x="192" y="56"/>
                    </a:lnTo>
                    <a:lnTo>
                      <a:pt x="184" y="88"/>
                    </a:lnTo>
                    <a:lnTo>
                      <a:pt x="184" y="88"/>
                    </a:lnTo>
                    <a:lnTo>
                      <a:pt x="0" y="32"/>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2" name="Freeform 334"/>
              <p:cNvSpPr>
                <a:spLocks/>
              </p:cNvSpPr>
              <p:nvPr/>
            </p:nvSpPr>
            <p:spPr bwMode="auto">
              <a:xfrm>
                <a:off x="3968" y="2386"/>
                <a:ext cx="24" cy="32"/>
              </a:xfrm>
              <a:custGeom>
                <a:avLst/>
                <a:gdLst/>
                <a:ahLst/>
                <a:cxnLst>
                  <a:cxn ang="0">
                    <a:pos x="8" y="0"/>
                  </a:cxn>
                  <a:cxn ang="0">
                    <a:pos x="24" y="0"/>
                  </a:cxn>
                  <a:cxn ang="0">
                    <a:pos x="16" y="32"/>
                  </a:cxn>
                  <a:cxn ang="0">
                    <a:pos x="0" y="32"/>
                  </a:cxn>
                  <a:cxn ang="0">
                    <a:pos x="8" y="0"/>
                  </a:cxn>
                </a:cxnLst>
                <a:rect l="0" t="0" r="r" b="b"/>
                <a:pathLst>
                  <a:path w="24" h="32">
                    <a:moveTo>
                      <a:pt x="8" y="0"/>
                    </a:moveTo>
                    <a:lnTo>
                      <a:pt x="24" y="0"/>
                    </a:lnTo>
                    <a:lnTo>
                      <a:pt x="16" y="32"/>
                    </a:lnTo>
                    <a:lnTo>
                      <a:pt x="0" y="32"/>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3" name="Freeform 335"/>
              <p:cNvSpPr>
                <a:spLocks/>
              </p:cNvSpPr>
              <p:nvPr/>
            </p:nvSpPr>
            <p:spPr bwMode="auto">
              <a:xfrm>
                <a:off x="3776" y="2354"/>
                <a:ext cx="200" cy="64"/>
              </a:xfrm>
              <a:custGeom>
                <a:avLst/>
                <a:gdLst/>
                <a:ahLst/>
                <a:cxnLst>
                  <a:cxn ang="0">
                    <a:pos x="8" y="0"/>
                  </a:cxn>
                  <a:cxn ang="0">
                    <a:pos x="0" y="32"/>
                  </a:cxn>
                  <a:cxn ang="0">
                    <a:pos x="192" y="64"/>
                  </a:cxn>
                  <a:cxn ang="0">
                    <a:pos x="200" y="32"/>
                  </a:cxn>
                  <a:cxn ang="0">
                    <a:pos x="8" y="0"/>
                  </a:cxn>
                </a:cxnLst>
                <a:rect l="0" t="0" r="r" b="b"/>
                <a:pathLst>
                  <a:path w="200" h="64">
                    <a:moveTo>
                      <a:pt x="8" y="0"/>
                    </a:moveTo>
                    <a:lnTo>
                      <a:pt x="0" y="32"/>
                    </a:lnTo>
                    <a:lnTo>
                      <a:pt x="192" y="64"/>
                    </a:lnTo>
                    <a:lnTo>
                      <a:pt x="200" y="32"/>
                    </a:lnTo>
                    <a:lnTo>
                      <a:pt x="8"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4" name="Freeform 336"/>
              <p:cNvSpPr>
                <a:spLocks/>
              </p:cNvSpPr>
              <p:nvPr/>
            </p:nvSpPr>
            <p:spPr bwMode="auto">
              <a:xfrm>
                <a:off x="4416" y="1321"/>
                <a:ext cx="40" cy="32"/>
              </a:xfrm>
              <a:custGeom>
                <a:avLst/>
                <a:gdLst/>
                <a:ahLst/>
                <a:cxnLst>
                  <a:cxn ang="0">
                    <a:pos x="32" y="32"/>
                  </a:cxn>
                  <a:cxn ang="0">
                    <a:pos x="40" y="16"/>
                  </a:cxn>
                  <a:cxn ang="0">
                    <a:pos x="8" y="0"/>
                  </a:cxn>
                  <a:cxn ang="0">
                    <a:pos x="0" y="16"/>
                  </a:cxn>
                  <a:cxn ang="0">
                    <a:pos x="32" y="32"/>
                  </a:cxn>
                </a:cxnLst>
                <a:rect l="0" t="0" r="r" b="b"/>
                <a:pathLst>
                  <a:path w="40" h="32">
                    <a:moveTo>
                      <a:pt x="32" y="32"/>
                    </a:moveTo>
                    <a:lnTo>
                      <a:pt x="40" y="16"/>
                    </a:lnTo>
                    <a:lnTo>
                      <a:pt x="8" y="0"/>
                    </a:lnTo>
                    <a:lnTo>
                      <a:pt x="0" y="16"/>
                    </a:lnTo>
                    <a:lnTo>
                      <a:pt x="32"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5" name="Freeform 337"/>
              <p:cNvSpPr>
                <a:spLocks/>
              </p:cNvSpPr>
              <p:nvPr/>
            </p:nvSpPr>
            <p:spPr bwMode="auto">
              <a:xfrm>
                <a:off x="4320" y="1273"/>
                <a:ext cx="64" cy="48"/>
              </a:xfrm>
              <a:custGeom>
                <a:avLst/>
                <a:gdLst/>
                <a:ahLst/>
                <a:cxnLst>
                  <a:cxn ang="0">
                    <a:pos x="56" y="48"/>
                  </a:cxn>
                  <a:cxn ang="0">
                    <a:pos x="64" y="32"/>
                  </a:cxn>
                  <a:cxn ang="0">
                    <a:pos x="8" y="0"/>
                  </a:cxn>
                  <a:cxn ang="0">
                    <a:pos x="0" y="16"/>
                  </a:cxn>
                  <a:cxn ang="0">
                    <a:pos x="56" y="48"/>
                  </a:cxn>
                </a:cxnLst>
                <a:rect l="0" t="0" r="r" b="b"/>
                <a:pathLst>
                  <a:path w="64" h="48">
                    <a:moveTo>
                      <a:pt x="56" y="48"/>
                    </a:moveTo>
                    <a:lnTo>
                      <a:pt x="64" y="32"/>
                    </a:lnTo>
                    <a:lnTo>
                      <a:pt x="8" y="0"/>
                    </a:lnTo>
                    <a:lnTo>
                      <a:pt x="0" y="16"/>
                    </a:lnTo>
                    <a:lnTo>
                      <a:pt x="56" y="4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6" name="Freeform 338"/>
              <p:cNvSpPr>
                <a:spLocks/>
              </p:cNvSpPr>
              <p:nvPr/>
            </p:nvSpPr>
            <p:spPr bwMode="auto">
              <a:xfrm>
                <a:off x="4264" y="1249"/>
                <a:ext cx="16" cy="24"/>
              </a:xfrm>
              <a:custGeom>
                <a:avLst/>
                <a:gdLst/>
                <a:ahLst/>
                <a:cxnLst>
                  <a:cxn ang="0">
                    <a:pos x="8" y="24"/>
                  </a:cxn>
                  <a:cxn ang="0">
                    <a:pos x="16" y="16"/>
                  </a:cxn>
                  <a:cxn ang="0">
                    <a:pos x="8" y="8"/>
                  </a:cxn>
                  <a:cxn ang="0">
                    <a:pos x="8" y="0"/>
                  </a:cxn>
                  <a:cxn ang="0">
                    <a:pos x="0" y="16"/>
                  </a:cxn>
                  <a:cxn ang="0">
                    <a:pos x="0" y="16"/>
                  </a:cxn>
                  <a:cxn ang="0">
                    <a:pos x="8" y="24"/>
                  </a:cxn>
                </a:cxnLst>
                <a:rect l="0" t="0" r="r" b="b"/>
                <a:pathLst>
                  <a:path w="16" h="24">
                    <a:moveTo>
                      <a:pt x="8" y="24"/>
                    </a:moveTo>
                    <a:lnTo>
                      <a:pt x="16" y="16"/>
                    </a:lnTo>
                    <a:lnTo>
                      <a:pt x="8" y="8"/>
                    </a:lnTo>
                    <a:lnTo>
                      <a:pt x="8" y="0"/>
                    </a:lnTo>
                    <a:lnTo>
                      <a:pt x="0" y="16"/>
                    </a:lnTo>
                    <a:lnTo>
                      <a:pt x="0" y="16"/>
                    </a:lnTo>
                    <a:lnTo>
                      <a:pt x="8"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7" name="Freeform 339"/>
              <p:cNvSpPr>
                <a:spLocks/>
              </p:cNvSpPr>
              <p:nvPr/>
            </p:nvSpPr>
            <p:spPr bwMode="auto">
              <a:xfrm>
                <a:off x="4216" y="1233"/>
                <a:ext cx="56" cy="32"/>
              </a:xfrm>
              <a:custGeom>
                <a:avLst/>
                <a:gdLst/>
                <a:ahLst/>
                <a:cxnLst>
                  <a:cxn ang="0">
                    <a:pos x="48" y="32"/>
                  </a:cxn>
                  <a:cxn ang="0">
                    <a:pos x="56" y="16"/>
                  </a:cxn>
                  <a:cxn ang="0">
                    <a:pos x="8" y="0"/>
                  </a:cxn>
                  <a:cxn ang="0">
                    <a:pos x="0" y="16"/>
                  </a:cxn>
                  <a:cxn ang="0">
                    <a:pos x="48" y="32"/>
                  </a:cxn>
                </a:cxnLst>
                <a:rect l="0" t="0" r="r" b="b"/>
                <a:pathLst>
                  <a:path w="56" h="32">
                    <a:moveTo>
                      <a:pt x="48" y="32"/>
                    </a:moveTo>
                    <a:lnTo>
                      <a:pt x="56" y="16"/>
                    </a:lnTo>
                    <a:lnTo>
                      <a:pt x="8" y="0"/>
                    </a:lnTo>
                    <a:lnTo>
                      <a:pt x="0" y="16"/>
                    </a:lnTo>
                    <a:lnTo>
                      <a:pt x="48"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8" name="Freeform 340"/>
              <p:cNvSpPr>
                <a:spLocks/>
              </p:cNvSpPr>
              <p:nvPr/>
            </p:nvSpPr>
            <p:spPr bwMode="auto">
              <a:xfrm>
                <a:off x="4112" y="1201"/>
                <a:ext cx="64" cy="32"/>
              </a:xfrm>
              <a:custGeom>
                <a:avLst/>
                <a:gdLst/>
                <a:ahLst/>
                <a:cxnLst>
                  <a:cxn ang="0">
                    <a:pos x="56" y="32"/>
                  </a:cxn>
                  <a:cxn ang="0">
                    <a:pos x="64" y="16"/>
                  </a:cxn>
                  <a:cxn ang="0">
                    <a:pos x="8" y="0"/>
                  </a:cxn>
                  <a:cxn ang="0">
                    <a:pos x="0" y="16"/>
                  </a:cxn>
                  <a:cxn ang="0">
                    <a:pos x="56" y="32"/>
                  </a:cxn>
                </a:cxnLst>
                <a:rect l="0" t="0" r="r" b="b"/>
                <a:pathLst>
                  <a:path w="64" h="32">
                    <a:moveTo>
                      <a:pt x="56" y="32"/>
                    </a:moveTo>
                    <a:lnTo>
                      <a:pt x="64" y="16"/>
                    </a:lnTo>
                    <a:lnTo>
                      <a:pt x="8" y="0"/>
                    </a:lnTo>
                    <a:lnTo>
                      <a:pt x="0" y="16"/>
                    </a:lnTo>
                    <a:lnTo>
                      <a:pt x="56" y="32"/>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69" name="Freeform 341"/>
              <p:cNvSpPr>
                <a:spLocks/>
              </p:cNvSpPr>
              <p:nvPr/>
            </p:nvSpPr>
            <p:spPr bwMode="auto">
              <a:xfrm>
                <a:off x="4000" y="1177"/>
                <a:ext cx="64" cy="24"/>
              </a:xfrm>
              <a:custGeom>
                <a:avLst/>
                <a:gdLst/>
                <a:ahLst/>
                <a:cxnLst>
                  <a:cxn ang="0">
                    <a:pos x="64" y="24"/>
                  </a:cxn>
                  <a:cxn ang="0">
                    <a:pos x="64" y="8"/>
                  </a:cxn>
                  <a:cxn ang="0">
                    <a:pos x="0" y="0"/>
                  </a:cxn>
                  <a:cxn ang="0">
                    <a:pos x="0" y="16"/>
                  </a:cxn>
                  <a:cxn ang="0">
                    <a:pos x="64" y="24"/>
                  </a:cxn>
                </a:cxnLst>
                <a:rect l="0" t="0" r="r" b="b"/>
                <a:pathLst>
                  <a:path w="64" h="24">
                    <a:moveTo>
                      <a:pt x="64" y="24"/>
                    </a:moveTo>
                    <a:lnTo>
                      <a:pt x="64" y="8"/>
                    </a:lnTo>
                    <a:lnTo>
                      <a:pt x="0" y="0"/>
                    </a:lnTo>
                    <a:lnTo>
                      <a:pt x="0" y="16"/>
                    </a:lnTo>
                    <a:lnTo>
                      <a:pt x="6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0" name="Freeform 342"/>
              <p:cNvSpPr>
                <a:spLocks/>
              </p:cNvSpPr>
              <p:nvPr/>
            </p:nvSpPr>
            <p:spPr bwMode="auto">
              <a:xfrm>
                <a:off x="3896" y="1161"/>
                <a:ext cx="56" cy="24"/>
              </a:xfrm>
              <a:custGeom>
                <a:avLst/>
                <a:gdLst/>
                <a:ahLst/>
                <a:cxnLst>
                  <a:cxn ang="0">
                    <a:pos x="56" y="24"/>
                  </a:cxn>
                  <a:cxn ang="0">
                    <a:pos x="56" y="8"/>
                  </a:cxn>
                  <a:cxn ang="0">
                    <a:pos x="0" y="0"/>
                  </a:cxn>
                  <a:cxn ang="0">
                    <a:pos x="0" y="0"/>
                  </a:cxn>
                  <a:cxn ang="0">
                    <a:pos x="0" y="16"/>
                  </a:cxn>
                  <a:cxn ang="0">
                    <a:pos x="0" y="16"/>
                  </a:cxn>
                  <a:cxn ang="0">
                    <a:pos x="56" y="24"/>
                  </a:cxn>
                </a:cxnLst>
                <a:rect l="0" t="0" r="r" b="b"/>
                <a:pathLst>
                  <a:path w="56" h="24">
                    <a:moveTo>
                      <a:pt x="56" y="24"/>
                    </a:moveTo>
                    <a:lnTo>
                      <a:pt x="56" y="8"/>
                    </a:lnTo>
                    <a:lnTo>
                      <a:pt x="0" y="0"/>
                    </a:lnTo>
                    <a:lnTo>
                      <a:pt x="0" y="0"/>
                    </a:lnTo>
                    <a:lnTo>
                      <a:pt x="0" y="16"/>
                    </a:lnTo>
                    <a:lnTo>
                      <a:pt x="0" y="16"/>
                    </a:lnTo>
                    <a:lnTo>
                      <a:pt x="56"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1" name="Rectangle 343"/>
              <p:cNvSpPr>
                <a:spLocks noChangeArrowheads="1"/>
              </p:cNvSpPr>
              <p:nvPr/>
            </p:nvSpPr>
            <p:spPr bwMode="auto">
              <a:xfrm>
                <a:off x="3896" y="1161"/>
                <a:ext cx="1"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472" name="Rectangle 344"/>
              <p:cNvSpPr>
                <a:spLocks noChangeArrowheads="1"/>
              </p:cNvSpPr>
              <p:nvPr/>
            </p:nvSpPr>
            <p:spPr bwMode="auto">
              <a:xfrm>
                <a:off x="3784" y="1161"/>
                <a:ext cx="64" cy="16"/>
              </a:xfrm>
              <a:prstGeom prst="rect">
                <a:avLst/>
              </a:prstGeom>
              <a:blipFill dpi="0" rotWithShape="0">
                <a:blip r:embed="rId5" cstate="print"/>
                <a:srcRect/>
                <a:tile tx="0" ty="0" sx="100000" sy="100000" flip="none" algn="tl"/>
              </a:blipFill>
              <a:ln w="9525">
                <a:noFill/>
                <a:miter lim="800000"/>
                <a:headEnd/>
                <a:tailEnd/>
              </a:ln>
            </p:spPr>
            <p:txBody>
              <a:bodyPr/>
              <a:lstStyle/>
              <a:p>
                <a:endParaRPr lang="en-US"/>
              </a:p>
            </p:txBody>
          </p:sp>
          <p:sp>
            <p:nvSpPr>
              <p:cNvPr id="1712473" name="Freeform 345"/>
              <p:cNvSpPr>
                <a:spLocks/>
              </p:cNvSpPr>
              <p:nvPr/>
            </p:nvSpPr>
            <p:spPr bwMode="auto">
              <a:xfrm>
                <a:off x="3704" y="1161"/>
                <a:ext cx="32" cy="16"/>
              </a:xfrm>
              <a:custGeom>
                <a:avLst/>
                <a:gdLst/>
                <a:ahLst/>
                <a:cxnLst>
                  <a:cxn ang="0">
                    <a:pos x="32" y="16"/>
                  </a:cxn>
                  <a:cxn ang="0">
                    <a:pos x="32" y="0"/>
                  </a:cxn>
                  <a:cxn ang="0">
                    <a:pos x="0" y="0"/>
                  </a:cxn>
                  <a:cxn ang="0">
                    <a:pos x="0" y="0"/>
                  </a:cxn>
                  <a:cxn ang="0">
                    <a:pos x="0" y="16"/>
                  </a:cxn>
                  <a:cxn ang="0">
                    <a:pos x="0" y="16"/>
                  </a:cxn>
                  <a:cxn ang="0">
                    <a:pos x="32" y="16"/>
                  </a:cxn>
                </a:cxnLst>
                <a:rect l="0" t="0" r="r" b="b"/>
                <a:pathLst>
                  <a:path w="32" h="16">
                    <a:moveTo>
                      <a:pt x="32" y="16"/>
                    </a:moveTo>
                    <a:lnTo>
                      <a:pt x="32" y="0"/>
                    </a:lnTo>
                    <a:lnTo>
                      <a:pt x="0" y="0"/>
                    </a:lnTo>
                    <a:lnTo>
                      <a:pt x="0" y="0"/>
                    </a:lnTo>
                    <a:lnTo>
                      <a:pt x="0" y="16"/>
                    </a:lnTo>
                    <a:lnTo>
                      <a:pt x="0" y="16"/>
                    </a:lnTo>
                    <a:lnTo>
                      <a:pt x="32"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4" name="Freeform 346"/>
              <p:cNvSpPr>
                <a:spLocks/>
              </p:cNvSpPr>
              <p:nvPr/>
            </p:nvSpPr>
            <p:spPr bwMode="auto">
              <a:xfrm>
                <a:off x="3672" y="1161"/>
                <a:ext cx="32" cy="24"/>
              </a:xfrm>
              <a:custGeom>
                <a:avLst/>
                <a:gdLst/>
                <a:ahLst/>
                <a:cxnLst>
                  <a:cxn ang="0">
                    <a:pos x="32" y="16"/>
                  </a:cxn>
                  <a:cxn ang="0">
                    <a:pos x="32" y="0"/>
                  </a:cxn>
                  <a:cxn ang="0">
                    <a:pos x="0" y="8"/>
                  </a:cxn>
                  <a:cxn ang="0">
                    <a:pos x="0" y="24"/>
                  </a:cxn>
                  <a:cxn ang="0">
                    <a:pos x="32" y="16"/>
                  </a:cxn>
                </a:cxnLst>
                <a:rect l="0" t="0" r="r" b="b"/>
                <a:pathLst>
                  <a:path w="32" h="24">
                    <a:moveTo>
                      <a:pt x="32" y="16"/>
                    </a:moveTo>
                    <a:lnTo>
                      <a:pt x="32" y="0"/>
                    </a:lnTo>
                    <a:lnTo>
                      <a:pt x="0" y="8"/>
                    </a:lnTo>
                    <a:lnTo>
                      <a:pt x="0" y="24"/>
                    </a:lnTo>
                    <a:lnTo>
                      <a:pt x="32"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5" name="Freeform 347"/>
              <p:cNvSpPr>
                <a:spLocks/>
              </p:cNvSpPr>
              <p:nvPr/>
            </p:nvSpPr>
            <p:spPr bwMode="auto">
              <a:xfrm>
                <a:off x="3560" y="1177"/>
                <a:ext cx="64" cy="24"/>
              </a:xfrm>
              <a:custGeom>
                <a:avLst/>
                <a:gdLst/>
                <a:ahLst/>
                <a:cxnLst>
                  <a:cxn ang="0">
                    <a:pos x="64" y="16"/>
                  </a:cxn>
                  <a:cxn ang="0">
                    <a:pos x="64" y="0"/>
                  </a:cxn>
                  <a:cxn ang="0">
                    <a:pos x="0" y="8"/>
                  </a:cxn>
                  <a:cxn ang="0">
                    <a:pos x="0" y="24"/>
                  </a:cxn>
                  <a:cxn ang="0">
                    <a:pos x="64" y="16"/>
                  </a:cxn>
                </a:cxnLst>
                <a:rect l="0" t="0" r="r" b="b"/>
                <a:pathLst>
                  <a:path w="64" h="24">
                    <a:moveTo>
                      <a:pt x="64" y="16"/>
                    </a:moveTo>
                    <a:lnTo>
                      <a:pt x="64" y="0"/>
                    </a:lnTo>
                    <a:lnTo>
                      <a:pt x="0" y="8"/>
                    </a:lnTo>
                    <a:lnTo>
                      <a:pt x="0" y="24"/>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6" name="Freeform 348"/>
              <p:cNvSpPr>
                <a:spLocks/>
              </p:cNvSpPr>
              <p:nvPr/>
            </p:nvSpPr>
            <p:spPr bwMode="auto">
              <a:xfrm>
                <a:off x="3504" y="1201"/>
                <a:ext cx="16" cy="16"/>
              </a:xfrm>
              <a:custGeom>
                <a:avLst/>
                <a:gdLst/>
                <a:ahLst/>
                <a:cxnLst>
                  <a:cxn ang="0">
                    <a:pos x="16" y="8"/>
                  </a:cxn>
                  <a:cxn ang="0">
                    <a:pos x="8" y="0"/>
                  </a:cxn>
                  <a:cxn ang="0">
                    <a:pos x="0" y="8"/>
                  </a:cxn>
                  <a:cxn ang="0">
                    <a:pos x="0" y="0"/>
                  </a:cxn>
                  <a:cxn ang="0">
                    <a:pos x="8" y="16"/>
                  </a:cxn>
                  <a:cxn ang="0">
                    <a:pos x="8" y="16"/>
                  </a:cxn>
                  <a:cxn ang="0">
                    <a:pos x="16" y="8"/>
                  </a:cxn>
                </a:cxnLst>
                <a:rect l="0" t="0" r="r" b="b"/>
                <a:pathLst>
                  <a:path w="16" h="16">
                    <a:moveTo>
                      <a:pt x="16" y="8"/>
                    </a:moveTo>
                    <a:lnTo>
                      <a:pt x="8" y="0"/>
                    </a:lnTo>
                    <a:lnTo>
                      <a:pt x="0" y="8"/>
                    </a:lnTo>
                    <a:lnTo>
                      <a:pt x="0" y="0"/>
                    </a:lnTo>
                    <a:lnTo>
                      <a:pt x="8" y="16"/>
                    </a:lnTo>
                    <a:lnTo>
                      <a:pt x="8" y="16"/>
                    </a:lnTo>
                    <a:lnTo>
                      <a:pt x="16" y="8"/>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7" name="Freeform 349"/>
              <p:cNvSpPr>
                <a:spLocks/>
              </p:cNvSpPr>
              <p:nvPr/>
            </p:nvSpPr>
            <p:spPr bwMode="auto">
              <a:xfrm>
                <a:off x="3456" y="1201"/>
                <a:ext cx="56" cy="32"/>
              </a:xfrm>
              <a:custGeom>
                <a:avLst/>
                <a:gdLst/>
                <a:ahLst/>
                <a:cxnLst>
                  <a:cxn ang="0">
                    <a:pos x="56" y="16"/>
                  </a:cxn>
                  <a:cxn ang="0">
                    <a:pos x="48" y="0"/>
                  </a:cxn>
                  <a:cxn ang="0">
                    <a:pos x="0" y="16"/>
                  </a:cxn>
                  <a:cxn ang="0">
                    <a:pos x="8" y="32"/>
                  </a:cxn>
                  <a:cxn ang="0">
                    <a:pos x="56" y="16"/>
                  </a:cxn>
                </a:cxnLst>
                <a:rect l="0" t="0" r="r" b="b"/>
                <a:pathLst>
                  <a:path w="56" h="32">
                    <a:moveTo>
                      <a:pt x="56" y="16"/>
                    </a:moveTo>
                    <a:lnTo>
                      <a:pt x="48" y="0"/>
                    </a:lnTo>
                    <a:lnTo>
                      <a:pt x="0" y="16"/>
                    </a:lnTo>
                    <a:lnTo>
                      <a:pt x="8" y="32"/>
                    </a:lnTo>
                    <a:lnTo>
                      <a:pt x="56"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8" name="Freeform 350"/>
              <p:cNvSpPr>
                <a:spLocks/>
              </p:cNvSpPr>
              <p:nvPr/>
            </p:nvSpPr>
            <p:spPr bwMode="auto">
              <a:xfrm>
                <a:off x="3352" y="1225"/>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79" name="Freeform 351"/>
              <p:cNvSpPr>
                <a:spLocks/>
              </p:cNvSpPr>
              <p:nvPr/>
            </p:nvSpPr>
            <p:spPr bwMode="auto">
              <a:xfrm>
                <a:off x="3280" y="1265"/>
                <a:ext cx="24" cy="16"/>
              </a:xfrm>
              <a:custGeom>
                <a:avLst/>
                <a:gdLst/>
                <a:ahLst/>
                <a:cxnLst>
                  <a:cxn ang="0">
                    <a:pos x="24" y="16"/>
                  </a:cxn>
                  <a:cxn ang="0">
                    <a:pos x="24" y="0"/>
                  </a:cxn>
                  <a:cxn ang="0">
                    <a:pos x="0" y="0"/>
                  </a:cxn>
                  <a:cxn ang="0">
                    <a:pos x="0" y="0"/>
                  </a:cxn>
                  <a:cxn ang="0">
                    <a:pos x="8" y="16"/>
                  </a:cxn>
                  <a:cxn ang="0">
                    <a:pos x="0" y="16"/>
                  </a:cxn>
                  <a:cxn ang="0">
                    <a:pos x="24" y="16"/>
                  </a:cxn>
                </a:cxnLst>
                <a:rect l="0" t="0" r="r" b="b"/>
                <a:pathLst>
                  <a:path w="24" h="16">
                    <a:moveTo>
                      <a:pt x="24" y="16"/>
                    </a:moveTo>
                    <a:lnTo>
                      <a:pt x="24" y="0"/>
                    </a:lnTo>
                    <a:lnTo>
                      <a:pt x="0" y="0"/>
                    </a:lnTo>
                    <a:lnTo>
                      <a:pt x="0" y="0"/>
                    </a:lnTo>
                    <a:lnTo>
                      <a:pt x="8" y="16"/>
                    </a:lnTo>
                    <a:lnTo>
                      <a:pt x="0" y="16"/>
                    </a:lnTo>
                    <a:lnTo>
                      <a:pt x="2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0" name="Freeform 352"/>
              <p:cNvSpPr>
                <a:spLocks/>
              </p:cNvSpPr>
              <p:nvPr/>
            </p:nvSpPr>
            <p:spPr bwMode="auto">
              <a:xfrm>
                <a:off x="3240" y="1265"/>
                <a:ext cx="48" cy="40"/>
              </a:xfrm>
              <a:custGeom>
                <a:avLst/>
                <a:gdLst/>
                <a:ahLst/>
                <a:cxnLst>
                  <a:cxn ang="0">
                    <a:pos x="48" y="16"/>
                  </a:cxn>
                  <a:cxn ang="0">
                    <a:pos x="40" y="0"/>
                  </a:cxn>
                  <a:cxn ang="0">
                    <a:pos x="0" y="24"/>
                  </a:cxn>
                  <a:cxn ang="0">
                    <a:pos x="8" y="40"/>
                  </a:cxn>
                  <a:cxn ang="0">
                    <a:pos x="48" y="16"/>
                  </a:cxn>
                </a:cxnLst>
                <a:rect l="0" t="0" r="r" b="b"/>
                <a:pathLst>
                  <a:path w="48" h="40">
                    <a:moveTo>
                      <a:pt x="48" y="16"/>
                    </a:moveTo>
                    <a:lnTo>
                      <a:pt x="40" y="0"/>
                    </a:lnTo>
                    <a:lnTo>
                      <a:pt x="0" y="24"/>
                    </a:lnTo>
                    <a:lnTo>
                      <a:pt x="8" y="40"/>
                    </a:lnTo>
                    <a:lnTo>
                      <a:pt x="48"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1" name="Freeform 353"/>
              <p:cNvSpPr>
                <a:spLocks/>
              </p:cNvSpPr>
              <p:nvPr/>
            </p:nvSpPr>
            <p:spPr bwMode="auto">
              <a:xfrm>
                <a:off x="3144" y="1305"/>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2" name="Freeform 354"/>
              <p:cNvSpPr>
                <a:spLocks/>
              </p:cNvSpPr>
              <p:nvPr/>
            </p:nvSpPr>
            <p:spPr bwMode="auto">
              <a:xfrm>
                <a:off x="3040" y="1353"/>
                <a:ext cx="64" cy="40"/>
              </a:xfrm>
              <a:custGeom>
                <a:avLst/>
                <a:gdLst/>
                <a:ahLst/>
                <a:cxnLst>
                  <a:cxn ang="0">
                    <a:pos x="64" y="16"/>
                  </a:cxn>
                  <a:cxn ang="0">
                    <a:pos x="56" y="0"/>
                  </a:cxn>
                  <a:cxn ang="0">
                    <a:pos x="0" y="24"/>
                  </a:cxn>
                  <a:cxn ang="0">
                    <a:pos x="0" y="24"/>
                  </a:cxn>
                  <a:cxn ang="0">
                    <a:pos x="8" y="40"/>
                  </a:cxn>
                  <a:cxn ang="0">
                    <a:pos x="8" y="40"/>
                  </a:cxn>
                  <a:cxn ang="0">
                    <a:pos x="64" y="16"/>
                  </a:cxn>
                </a:cxnLst>
                <a:rect l="0" t="0" r="r" b="b"/>
                <a:pathLst>
                  <a:path w="64" h="40">
                    <a:moveTo>
                      <a:pt x="64" y="16"/>
                    </a:moveTo>
                    <a:lnTo>
                      <a:pt x="56" y="0"/>
                    </a:lnTo>
                    <a:lnTo>
                      <a:pt x="0" y="24"/>
                    </a:lnTo>
                    <a:lnTo>
                      <a:pt x="0" y="24"/>
                    </a:lnTo>
                    <a:lnTo>
                      <a:pt x="8" y="40"/>
                    </a:lnTo>
                    <a:lnTo>
                      <a:pt x="8" y="4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3" name="Freeform 355"/>
              <p:cNvSpPr>
                <a:spLocks/>
              </p:cNvSpPr>
              <p:nvPr/>
            </p:nvSpPr>
            <p:spPr bwMode="auto">
              <a:xfrm>
                <a:off x="3040" y="1377"/>
                <a:ext cx="8" cy="16"/>
              </a:xfrm>
              <a:custGeom>
                <a:avLst/>
                <a:gdLst/>
                <a:ahLst/>
                <a:cxnLst>
                  <a:cxn ang="0">
                    <a:pos x="8" y="16"/>
                  </a:cxn>
                  <a:cxn ang="0">
                    <a:pos x="0" y="0"/>
                  </a:cxn>
                  <a:cxn ang="0">
                    <a:pos x="0" y="0"/>
                  </a:cxn>
                  <a:cxn ang="0">
                    <a:pos x="8" y="16"/>
                  </a:cxn>
                </a:cxnLst>
                <a:rect l="0" t="0" r="r" b="b"/>
                <a:pathLst>
                  <a:path w="8" h="16">
                    <a:moveTo>
                      <a:pt x="8" y="16"/>
                    </a:moveTo>
                    <a:lnTo>
                      <a:pt x="0" y="0"/>
                    </a:lnTo>
                    <a:lnTo>
                      <a:pt x="0" y="0"/>
                    </a:lnTo>
                    <a:lnTo>
                      <a:pt x="8"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4" name="Freeform 356"/>
              <p:cNvSpPr>
                <a:spLocks/>
              </p:cNvSpPr>
              <p:nvPr/>
            </p:nvSpPr>
            <p:spPr bwMode="auto">
              <a:xfrm>
                <a:off x="2944" y="1401"/>
                <a:ext cx="64" cy="40"/>
              </a:xfrm>
              <a:custGeom>
                <a:avLst/>
                <a:gdLst/>
                <a:ahLst/>
                <a:cxnLst>
                  <a:cxn ang="0">
                    <a:pos x="64" y="16"/>
                  </a:cxn>
                  <a:cxn ang="0">
                    <a:pos x="56" y="0"/>
                  </a:cxn>
                  <a:cxn ang="0">
                    <a:pos x="0" y="24"/>
                  </a:cxn>
                  <a:cxn ang="0">
                    <a:pos x="8" y="40"/>
                  </a:cxn>
                  <a:cxn ang="0">
                    <a:pos x="64" y="16"/>
                  </a:cxn>
                </a:cxnLst>
                <a:rect l="0" t="0" r="r" b="b"/>
                <a:pathLst>
                  <a:path w="64" h="40">
                    <a:moveTo>
                      <a:pt x="64" y="16"/>
                    </a:moveTo>
                    <a:lnTo>
                      <a:pt x="56" y="0"/>
                    </a:lnTo>
                    <a:lnTo>
                      <a:pt x="0" y="24"/>
                    </a:lnTo>
                    <a:lnTo>
                      <a:pt x="8" y="40"/>
                    </a:lnTo>
                    <a:lnTo>
                      <a:pt x="6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5" name="Freeform 357"/>
              <p:cNvSpPr>
                <a:spLocks/>
              </p:cNvSpPr>
              <p:nvPr/>
            </p:nvSpPr>
            <p:spPr bwMode="auto">
              <a:xfrm>
                <a:off x="2847" y="1449"/>
                <a:ext cx="65" cy="48"/>
              </a:xfrm>
              <a:custGeom>
                <a:avLst/>
                <a:gdLst/>
                <a:ahLst/>
                <a:cxnLst>
                  <a:cxn ang="0">
                    <a:pos x="65" y="16"/>
                  </a:cxn>
                  <a:cxn ang="0">
                    <a:pos x="57" y="0"/>
                  </a:cxn>
                  <a:cxn ang="0">
                    <a:pos x="0" y="32"/>
                  </a:cxn>
                  <a:cxn ang="0">
                    <a:pos x="8" y="48"/>
                  </a:cxn>
                  <a:cxn ang="0">
                    <a:pos x="65" y="16"/>
                  </a:cxn>
                </a:cxnLst>
                <a:rect l="0" t="0" r="r" b="b"/>
                <a:pathLst>
                  <a:path w="65" h="48">
                    <a:moveTo>
                      <a:pt x="65" y="16"/>
                    </a:moveTo>
                    <a:lnTo>
                      <a:pt x="57" y="0"/>
                    </a:lnTo>
                    <a:lnTo>
                      <a:pt x="0" y="32"/>
                    </a:lnTo>
                    <a:lnTo>
                      <a:pt x="8" y="48"/>
                    </a:lnTo>
                    <a:lnTo>
                      <a:pt x="65"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6" name="Freeform 358"/>
              <p:cNvSpPr>
                <a:spLocks/>
              </p:cNvSpPr>
              <p:nvPr/>
            </p:nvSpPr>
            <p:spPr bwMode="auto">
              <a:xfrm>
                <a:off x="2775" y="1505"/>
                <a:ext cx="32" cy="24"/>
              </a:xfrm>
              <a:custGeom>
                <a:avLst/>
                <a:gdLst/>
                <a:ahLst/>
                <a:cxnLst>
                  <a:cxn ang="0">
                    <a:pos x="32" y="16"/>
                  </a:cxn>
                  <a:cxn ang="0">
                    <a:pos x="24" y="0"/>
                  </a:cxn>
                  <a:cxn ang="0">
                    <a:pos x="0" y="8"/>
                  </a:cxn>
                  <a:cxn ang="0">
                    <a:pos x="8" y="24"/>
                  </a:cxn>
                  <a:cxn ang="0">
                    <a:pos x="32" y="16"/>
                  </a:cxn>
                </a:cxnLst>
                <a:rect l="0" t="0" r="r" b="b"/>
                <a:pathLst>
                  <a:path w="32" h="24">
                    <a:moveTo>
                      <a:pt x="32" y="16"/>
                    </a:moveTo>
                    <a:lnTo>
                      <a:pt x="24" y="0"/>
                    </a:lnTo>
                    <a:lnTo>
                      <a:pt x="0" y="8"/>
                    </a:lnTo>
                    <a:lnTo>
                      <a:pt x="8" y="24"/>
                    </a:lnTo>
                    <a:lnTo>
                      <a:pt x="32"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7" name="Freeform 359"/>
              <p:cNvSpPr>
                <a:spLocks/>
              </p:cNvSpPr>
              <p:nvPr/>
            </p:nvSpPr>
            <p:spPr bwMode="auto">
              <a:xfrm>
                <a:off x="3960" y="2386"/>
                <a:ext cx="32" cy="24"/>
              </a:xfrm>
              <a:custGeom>
                <a:avLst/>
                <a:gdLst/>
                <a:ahLst/>
                <a:cxnLst>
                  <a:cxn ang="0">
                    <a:pos x="24" y="24"/>
                  </a:cxn>
                  <a:cxn ang="0">
                    <a:pos x="32" y="16"/>
                  </a:cxn>
                  <a:cxn ang="0">
                    <a:pos x="8" y="0"/>
                  </a:cxn>
                  <a:cxn ang="0">
                    <a:pos x="0" y="8"/>
                  </a:cxn>
                  <a:cxn ang="0">
                    <a:pos x="24" y="24"/>
                  </a:cxn>
                </a:cxnLst>
                <a:rect l="0" t="0" r="r" b="b"/>
                <a:pathLst>
                  <a:path w="32" h="24">
                    <a:moveTo>
                      <a:pt x="24" y="24"/>
                    </a:moveTo>
                    <a:lnTo>
                      <a:pt x="32" y="16"/>
                    </a:lnTo>
                    <a:lnTo>
                      <a:pt x="8" y="0"/>
                    </a:lnTo>
                    <a:lnTo>
                      <a:pt x="0" y="8"/>
                    </a:lnTo>
                    <a:lnTo>
                      <a:pt x="24" y="24"/>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8" name="Freeform 360"/>
              <p:cNvSpPr>
                <a:spLocks/>
              </p:cNvSpPr>
              <p:nvPr/>
            </p:nvSpPr>
            <p:spPr bwMode="auto">
              <a:xfrm>
                <a:off x="3760" y="2394"/>
                <a:ext cx="224" cy="936"/>
              </a:xfrm>
              <a:custGeom>
                <a:avLst/>
                <a:gdLst/>
                <a:ahLst/>
                <a:cxnLst>
                  <a:cxn ang="0">
                    <a:pos x="224" y="16"/>
                  </a:cxn>
                  <a:cxn ang="0">
                    <a:pos x="144" y="144"/>
                  </a:cxn>
                  <a:cxn ang="0">
                    <a:pos x="144" y="144"/>
                  </a:cxn>
                  <a:cxn ang="0">
                    <a:pos x="144" y="144"/>
                  </a:cxn>
                  <a:cxn ang="0">
                    <a:pos x="88" y="288"/>
                  </a:cxn>
                  <a:cxn ang="0">
                    <a:pos x="88" y="288"/>
                  </a:cxn>
                  <a:cxn ang="0">
                    <a:pos x="88" y="288"/>
                  </a:cxn>
                  <a:cxn ang="0">
                    <a:pos x="48" y="440"/>
                  </a:cxn>
                  <a:cxn ang="0">
                    <a:pos x="48" y="432"/>
                  </a:cxn>
                  <a:cxn ang="0">
                    <a:pos x="48" y="432"/>
                  </a:cxn>
                  <a:cxn ang="0">
                    <a:pos x="32" y="600"/>
                  </a:cxn>
                  <a:cxn ang="0">
                    <a:pos x="32" y="600"/>
                  </a:cxn>
                  <a:cxn ang="0">
                    <a:pos x="32" y="600"/>
                  </a:cxn>
                  <a:cxn ang="0">
                    <a:pos x="32" y="768"/>
                  </a:cxn>
                  <a:cxn ang="0">
                    <a:pos x="32" y="768"/>
                  </a:cxn>
                  <a:cxn ang="0">
                    <a:pos x="32" y="768"/>
                  </a:cxn>
                  <a:cxn ang="0">
                    <a:pos x="48" y="928"/>
                  </a:cxn>
                  <a:cxn ang="0">
                    <a:pos x="48" y="928"/>
                  </a:cxn>
                  <a:cxn ang="0">
                    <a:pos x="16" y="936"/>
                  </a:cxn>
                  <a:cxn ang="0">
                    <a:pos x="16" y="928"/>
                  </a:cxn>
                  <a:cxn ang="0">
                    <a:pos x="0" y="768"/>
                  </a:cxn>
                  <a:cxn ang="0">
                    <a:pos x="0" y="768"/>
                  </a:cxn>
                  <a:cxn ang="0">
                    <a:pos x="0" y="768"/>
                  </a:cxn>
                  <a:cxn ang="0">
                    <a:pos x="0" y="600"/>
                  </a:cxn>
                  <a:cxn ang="0">
                    <a:pos x="0" y="600"/>
                  </a:cxn>
                  <a:cxn ang="0">
                    <a:pos x="0" y="600"/>
                  </a:cxn>
                  <a:cxn ang="0">
                    <a:pos x="16" y="432"/>
                  </a:cxn>
                  <a:cxn ang="0">
                    <a:pos x="16" y="432"/>
                  </a:cxn>
                  <a:cxn ang="0">
                    <a:pos x="16" y="432"/>
                  </a:cxn>
                  <a:cxn ang="0">
                    <a:pos x="56" y="280"/>
                  </a:cxn>
                  <a:cxn ang="0">
                    <a:pos x="56" y="280"/>
                  </a:cxn>
                  <a:cxn ang="0">
                    <a:pos x="56" y="280"/>
                  </a:cxn>
                  <a:cxn ang="0">
                    <a:pos x="112" y="136"/>
                  </a:cxn>
                  <a:cxn ang="0">
                    <a:pos x="112" y="136"/>
                  </a:cxn>
                  <a:cxn ang="0">
                    <a:pos x="120" y="128"/>
                  </a:cxn>
                  <a:cxn ang="0">
                    <a:pos x="200" y="0"/>
                  </a:cxn>
                  <a:cxn ang="0">
                    <a:pos x="224" y="16"/>
                  </a:cxn>
                </a:cxnLst>
                <a:rect l="0" t="0" r="r" b="b"/>
                <a:pathLst>
                  <a:path w="224" h="936">
                    <a:moveTo>
                      <a:pt x="224" y="16"/>
                    </a:moveTo>
                    <a:lnTo>
                      <a:pt x="144" y="144"/>
                    </a:lnTo>
                    <a:lnTo>
                      <a:pt x="144" y="144"/>
                    </a:lnTo>
                    <a:lnTo>
                      <a:pt x="144" y="144"/>
                    </a:lnTo>
                    <a:lnTo>
                      <a:pt x="88" y="288"/>
                    </a:lnTo>
                    <a:lnTo>
                      <a:pt x="88" y="288"/>
                    </a:lnTo>
                    <a:lnTo>
                      <a:pt x="88" y="288"/>
                    </a:lnTo>
                    <a:lnTo>
                      <a:pt x="48" y="440"/>
                    </a:lnTo>
                    <a:lnTo>
                      <a:pt x="48" y="432"/>
                    </a:lnTo>
                    <a:lnTo>
                      <a:pt x="48" y="432"/>
                    </a:lnTo>
                    <a:lnTo>
                      <a:pt x="32" y="600"/>
                    </a:lnTo>
                    <a:lnTo>
                      <a:pt x="32" y="600"/>
                    </a:lnTo>
                    <a:lnTo>
                      <a:pt x="32" y="600"/>
                    </a:lnTo>
                    <a:lnTo>
                      <a:pt x="32" y="768"/>
                    </a:lnTo>
                    <a:lnTo>
                      <a:pt x="32" y="768"/>
                    </a:lnTo>
                    <a:lnTo>
                      <a:pt x="32" y="768"/>
                    </a:lnTo>
                    <a:lnTo>
                      <a:pt x="48" y="928"/>
                    </a:lnTo>
                    <a:lnTo>
                      <a:pt x="48" y="928"/>
                    </a:lnTo>
                    <a:lnTo>
                      <a:pt x="16" y="936"/>
                    </a:lnTo>
                    <a:lnTo>
                      <a:pt x="16" y="928"/>
                    </a:lnTo>
                    <a:lnTo>
                      <a:pt x="0" y="768"/>
                    </a:lnTo>
                    <a:lnTo>
                      <a:pt x="0" y="768"/>
                    </a:lnTo>
                    <a:lnTo>
                      <a:pt x="0" y="768"/>
                    </a:lnTo>
                    <a:lnTo>
                      <a:pt x="0" y="600"/>
                    </a:lnTo>
                    <a:lnTo>
                      <a:pt x="0" y="600"/>
                    </a:lnTo>
                    <a:lnTo>
                      <a:pt x="0" y="600"/>
                    </a:lnTo>
                    <a:lnTo>
                      <a:pt x="16" y="432"/>
                    </a:lnTo>
                    <a:lnTo>
                      <a:pt x="16" y="432"/>
                    </a:lnTo>
                    <a:lnTo>
                      <a:pt x="16" y="432"/>
                    </a:lnTo>
                    <a:lnTo>
                      <a:pt x="56" y="280"/>
                    </a:lnTo>
                    <a:lnTo>
                      <a:pt x="56" y="280"/>
                    </a:lnTo>
                    <a:lnTo>
                      <a:pt x="56" y="280"/>
                    </a:lnTo>
                    <a:lnTo>
                      <a:pt x="112" y="136"/>
                    </a:lnTo>
                    <a:lnTo>
                      <a:pt x="112" y="136"/>
                    </a:lnTo>
                    <a:lnTo>
                      <a:pt x="120" y="128"/>
                    </a:lnTo>
                    <a:lnTo>
                      <a:pt x="200" y="0"/>
                    </a:lnTo>
                    <a:lnTo>
                      <a:pt x="224" y="16"/>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89" name="Freeform 361"/>
              <p:cNvSpPr>
                <a:spLocks/>
              </p:cNvSpPr>
              <p:nvPr/>
            </p:nvSpPr>
            <p:spPr bwMode="auto">
              <a:xfrm>
                <a:off x="3776" y="3322"/>
                <a:ext cx="64" cy="160"/>
              </a:xfrm>
              <a:custGeom>
                <a:avLst/>
                <a:gdLst/>
                <a:ahLst/>
                <a:cxnLst>
                  <a:cxn ang="0">
                    <a:pos x="32" y="0"/>
                  </a:cxn>
                  <a:cxn ang="0">
                    <a:pos x="64" y="152"/>
                  </a:cxn>
                  <a:cxn ang="0">
                    <a:pos x="64" y="152"/>
                  </a:cxn>
                  <a:cxn ang="0">
                    <a:pos x="32" y="160"/>
                  </a:cxn>
                  <a:cxn ang="0">
                    <a:pos x="32" y="160"/>
                  </a:cxn>
                  <a:cxn ang="0">
                    <a:pos x="0" y="8"/>
                  </a:cxn>
                  <a:cxn ang="0">
                    <a:pos x="32" y="0"/>
                  </a:cxn>
                </a:cxnLst>
                <a:rect l="0" t="0" r="r" b="b"/>
                <a:pathLst>
                  <a:path w="64" h="160">
                    <a:moveTo>
                      <a:pt x="32" y="0"/>
                    </a:moveTo>
                    <a:lnTo>
                      <a:pt x="64" y="152"/>
                    </a:lnTo>
                    <a:lnTo>
                      <a:pt x="64" y="152"/>
                    </a:lnTo>
                    <a:lnTo>
                      <a:pt x="32" y="160"/>
                    </a:lnTo>
                    <a:lnTo>
                      <a:pt x="32" y="160"/>
                    </a:lnTo>
                    <a:lnTo>
                      <a:pt x="0" y="8"/>
                    </a:lnTo>
                    <a:lnTo>
                      <a:pt x="32"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0" name="Freeform 362"/>
              <p:cNvSpPr>
                <a:spLocks/>
              </p:cNvSpPr>
              <p:nvPr/>
            </p:nvSpPr>
            <p:spPr bwMode="auto">
              <a:xfrm>
                <a:off x="3856" y="3618"/>
                <a:ext cx="32" cy="24"/>
              </a:xfrm>
              <a:custGeom>
                <a:avLst/>
                <a:gdLst/>
                <a:ahLst/>
                <a:cxnLst>
                  <a:cxn ang="0">
                    <a:pos x="32" y="0"/>
                  </a:cxn>
                  <a:cxn ang="0">
                    <a:pos x="32" y="16"/>
                  </a:cxn>
                  <a:cxn ang="0">
                    <a:pos x="0" y="24"/>
                  </a:cxn>
                  <a:cxn ang="0">
                    <a:pos x="0" y="8"/>
                  </a:cxn>
                  <a:cxn ang="0">
                    <a:pos x="32" y="0"/>
                  </a:cxn>
                </a:cxnLst>
                <a:rect l="0" t="0" r="r" b="b"/>
                <a:pathLst>
                  <a:path w="32" h="24">
                    <a:moveTo>
                      <a:pt x="32" y="0"/>
                    </a:moveTo>
                    <a:lnTo>
                      <a:pt x="32" y="16"/>
                    </a:lnTo>
                    <a:lnTo>
                      <a:pt x="0" y="24"/>
                    </a:lnTo>
                    <a:lnTo>
                      <a:pt x="0" y="8"/>
                    </a:lnTo>
                    <a:lnTo>
                      <a:pt x="32"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1" name="Freeform 363"/>
              <p:cNvSpPr>
                <a:spLocks/>
              </p:cNvSpPr>
              <p:nvPr/>
            </p:nvSpPr>
            <p:spPr bwMode="auto">
              <a:xfrm>
                <a:off x="3808" y="3474"/>
                <a:ext cx="80" cy="152"/>
              </a:xfrm>
              <a:custGeom>
                <a:avLst/>
                <a:gdLst/>
                <a:ahLst/>
                <a:cxnLst>
                  <a:cxn ang="0">
                    <a:pos x="32" y="0"/>
                  </a:cxn>
                  <a:cxn ang="0">
                    <a:pos x="0" y="8"/>
                  </a:cxn>
                  <a:cxn ang="0">
                    <a:pos x="48" y="152"/>
                  </a:cxn>
                  <a:cxn ang="0">
                    <a:pos x="80" y="144"/>
                  </a:cxn>
                  <a:cxn ang="0">
                    <a:pos x="32" y="0"/>
                  </a:cxn>
                </a:cxnLst>
                <a:rect l="0" t="0" r="r" b="b"/>
                <a:pathLst>
                  <a:path w="80" h="152">
                    <a:moveTo>
                      <a:pt x="32" y="0"/>
                    </a:moveTo>
                    <a:lnTo>
                      <a:pt x="0" y="8"/>
                    </a:lnTo>
                    <a:lnTo>
                      <a:pt x="48" y="152"/>
                    </a:lnTo>
                    <a:lnTo>
                      <a:pt x="80" y="144"/>
                    </a:lnTo>
                    <a:lnTo>
                      <a:pt x="32"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2" name="Freeform 364"/>
              <p:cNvSpPr>
                <a:spLocks/>
              </p:cNvSpPr>
              <p:nvPr/>
            </p:nvSpPr>
            <p:spPr bwMode="auto">
              <a:xfrm>
                <a:off x="3728" y="1705"/>
                <a:ext cx="464" cy="28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493" name="Freeform 365"/>
              <p:cNvSpPr>
                <a:spLocks/>
              </p:cNvSpPr>
              <p:nvPr/>
            </p:nvSpPr>
            <p:spPr bwMode="auto">
              <a:xfrm>
                <a:off x="3712" y="1689"/>
                <a:ext cx="496" cy="312"/>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0" y="248"/>
                  </a:cxn>
                  <a:cxn ang="0">
                    <a:pos x="448" y="200"/>
                  </a:cxn>
                  <a:cxn ang="0">
                    <a:pos x="440" y="200"/>
                  </a:cxn>
                  <a:cxn ang="0">
                    <a:pos x="464" y="144"/>
                  </a:cxn>
                  <a:cxn ang="0">
                    <a:pos x="496" y="160"/>
                  </a:cxn>
                  <a:cxn ang="0">
                    <a:pos x="472" y="216"/>
                  </a:cxn>
                  <a:cxn ang="0">
                    <a:pos x="424" y="272"/>
                  </a:cxn>
                  <a:cxn ang="0">
                    <a:pos x="416"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4" name="Freeform 366"/>
              <p:cNvSpPr>
                <a:spLocks/>
              </p:cNvSpPr>
              <p:nvPr/>
            </p:nvSpPr>
            <p:spPr bwMode="auto">
              <a:xfrm>
                <a:off x="4176" y="1833"/>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5" name="Rectangle 367"/>
              <p:cNvSpPr>
                <a:spLocks noChangeArrowheads="1"/>
              </p:cNvSpPr>
              <p:nvPr/>
            </p:nvSpPr>
            <p:spPr bwMode="auto">
              <a:xfrm>
                <a:off x="3827" y="1761"/>
                <a:ext cx="282"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JFK</a:t>
                </a:r>
                <a:endParaRPr lang="en-US" sz="2400">
                  <a:latin typeface="Tahoma" pitchFamily="34" charset="0"/>
                </a:endParaRPr>
              </a:p>
            </p:txBody>
          </p:sp>
          <p:sp>
            <p:nvSpPr>
              <p:cNvPr id="1712496" name="Freeform 368"/>
              <p:cNvSpPr>
                <a:spLocks/>
              </p:cNvSpPr>
              <p:nvPr/>
            </p:nvSpPr>
            <p:spPr bwMode="auto">
              <a:xfrm>
                <a:off x="4184" y="769"/>
                <a:ext cx="464" cy="28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497" name="Freeform 369"/>
              <p:cNvSpPr>
                <a:spLocks/>
              </p:cNvSpPr>
              <p:nvPr/>
            </p:nvSpPr>
            <p:spPr bwMode="auto">
              <a:xfrm>
                <a:off x="4168" y="753"/>
                <a:ext cx="496" cy="312"/>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0" y="248"/>
                  </a:cxn>
                  <a:cxn ang="0">
                    <a:pos x="448" y="200"/>
                  </a:cxn>
                  <a:cxn ang="0">
                    <a:pos x="440" y="200"/>
                  </a:cxn>
                  <a:cxn ang="0">
                    <a:pos x="464" y="144"/>
                  </a:cxn>
                  <a:cxn ang="0">
                    <a:pos x="496" y="160"/>
                  </a:cxn>
                  <a:cxn ang="0">
                    <a:pos x="472" y="216"/>
                  </a:cxn>
                  <a:cxn ang="0">
                    <a:pos x="424" y="272"/>
                  </a:cxn>
                  <a:cxn ang="0">
                    <a:pos x="416"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8" name="Freeform 370"/>
              <p:cNvSpPr>
                <a:spLocks/>
              </p:cNvSpPr>
              <p:nvPr/>
            </p:nvSpPr>
            <p:spPr bwMode="auto">
              <a:xfrm>
                <a:off x="4632" y="897"/>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499" name="Rectangle 371"/>
              <p:cNvSpPr>
                <a:spLocks noChangeArrowheads="1"/>
              </p:cNvSpPr>
              <p:nvPr/>
            </p:nvSpPr>
            <p:spPr bwMode="auto">
              <a:xfrm>
                <a:off x="4275" y="825"/>
                <a:ext cx="328"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BOS</a:t>
                </a:r>
                <a:endParaRPr lang="en-US" sz="2400">
                  <a:latin typeface="Tahoma" pitchFamily="34" charset="0"/>
                </a:endParaRPr>
              </a:p>
            </p:txBody>
          </p:sp>
          <p:sp>
            <p:nvSpPr>
              <p:cNvPr id="1712500" name="Freeform 372"/>
              <p:cNvSpPr>
                <a:spLocks/>
              </p:cNvSpPr>
              <p:nvPr/>
            </p:nvSpPr>
            <p:spPr bwMode="auto">
              <a:xfrm>
                <a:off x="3640" y="3482"/>
                <a:ext cx="464" cy="281"/>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1"/>
                  </a:cxn>
                  <a:cxn ang="0">
                    <a:pos x="144" y="265"/>
                  </a:cxn>
                  <a:cxn ang="0">
                    <a:pos x="232" y="281"/>
                  </a:cxn>
                  <a:cxn ang="0">
                    <a:pos x="320" y="265"/>
                  </a:cxn>
                  <a:cxn ang="0">
                    <a:pos x="392" y="241"/>
                  </a:cxn>
                  <a:cxn ang="0">
                    <a:pos x="440" y="192"/>
                  </a:cxn>
                  <a:cxn ang="0">
                    <a:pos x="464" y="136"/>
                  </a:cxn>
                </a:cxnLst>
                <a:rect l="0" t="0" r="r" b="b"/>
                <a:pathLst>
                  <a:path w="464" h="281">
                    <a:moveTo>
                      <a:pt x="464" y="136"/>
                    </a:moveTo>
                    <a:lnTo>
                      <a:pt x="440" y="88"/>
                    </a:lnTo>
                    <a:lnTo>
                      <a:pt x="392" y="40"/>
                    </a:lnTo>
                    <a:lnTo>
                      <a:pt x="320" y="8"/>
                    </a:lnTo>
                    <a:lnTo>
                      <a:pt x="232" y="0"/>
                    </a:lnTo>
                    <a:lnTo>
                      <a:pt x="144" y="8"/>
                    </a:lnTo>
                    <a:lnTo>
                      <a:pt x="64" y="40"/>
                    </a:lnTo>
                    <a:lnTo>
                      <a:pt x="16" y="88"/>
                    </a:lnTo>
                    <a:lnTo>
                      <a:pt x="0" y="136"/>
                    </a:lnTo>
                    <a:lnTo>
                      <a:pt x="16" y="192"/>
                    </a:lnTo>
                    <a:lnTo>
                      <a:pt x="64" y="241"/>
                    </a:lnTo>
                    <a:lnTo>
                      <a:pt x="144" y="265"/>
                    </a:lnTo>
                    <a:lnTo>
                      <a:pt x="232" y="281"/>
                    </a:lnTo>
                    <a:lnTo>
                      <a:pt x="320" y="265"/>
                    </a:lnTo>
                    <a:lnTo>
                      <a:pt x="392" y="241"/>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01" name="Freeform 373"/>
              <p:cNvSpPr>
                <a:spLocks/>
              </p:cNvSpPr>
              <p:nvPr/>
            </p:nvSpPr>
            <p:spPr bwMode="auto">
              <a:xfrm>
                <a:off x="3624" y="3466"/>
                <a:ext cx="496" cy="313"/>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1"/>
                  </a:cxn>
                  <a:cxn ang="0">
                    <a:pos x="168" y="265"/>
                  </a:cxn>
                  <a:cxn ang="0">
                    <a:pos x="168" y="265"/>
                  </a:cxn>
                  <a:cxn ang="0">
                    <a:pos x="248" y="281"/>
                  </a:cxn>
                  <a:cxn ang="0">
                    <a:pos x="336" y="265"/>
                  </a:cxn>
                  <a:cxn ang="0">
                    <a:pos x="336" y="265"/>
                  </a:cxn>
                  <a:cxn ang="0">
                    <a:pos x="400" y="249"/>
                  </a:cxn>
                  <a:cxn ang="0">
                    <a:pos x="448" y="200"/>
                  </a:cxn>
                  <a:cxn ang="0">
                    <a:pos x="440" y="200"/>
                  </a:cxn>
                  <a:cxn ang="0">
                    <a:pos x="464" y="144"/>
                  </a:cxn>
                  <a:cxn ang="0">
                    <a:pos x="496" y="160"/>
                  </a:cxn>
                  <a:cxn ang="0">
                    <a:pos x="472" y="216"/>
                  </a:cxn>
                  <a:cxn ang="0">
                    <a:pos x="424" y="273"/>
                  </a:cxn>
                  <a:cxn ang="0">
                    <a:pos x="416" y="273"/>
                  </a:cxn>
                  <a:cxn ang="0">
                    <a:pos x="344" y="297"/>
                  </a:cxn>
                  <a:cxn ang="0">
                    <a:pos x="256" y="313"/>
                  </a:cxn>
                  <a:cxn ang="0">
                    <a:pos x="248" y="313"/>
                  </a:cxn>
                  <a:cxn ang="0">
                    <a:pos x="160" y="297"/>
                  </a:cxn>
                  <a:cxn ang="0">
                    <a:pos x="80" y="273"/>
                  </a:cxn>
                  <a:cxn ang="0">
                    <a:pos x="72" y="273"/>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3">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9"/>
                    </a:lnTo>
                    <a:lnTo>
                      <a:pt x="88" y="241"/>
                    </a:lnTo>
                    <a:lnTo>
                      <a:pt x="88" y="241"/>
                    </a:lnTo>
                    <a:lnTo>
                      <a:pt x="168" y="265"/>
                    </a:lnTo>
                    <a:lnTo>
                      <a:pt x="168" y="265"/>
                    </a:lnTo>
                    <a:lnTo>
                      <a:pt x="168" y="265"/>
                    </a:lnTo>
                    <a:lnTo>
                      <a:pt x="256" y="281"/>
                    </a:lnTo>
                    <a:lnTo>
                      <a:pt x="248" y="281"/>
                    </a:lnTo>
                    <a:lnTo>
                      <a:pt x="248" y="281"/>
                    </a:lnTo>
                    <a:lnTo>
                      <a:pt x="336" y="265"/>
                    </a:lnTo>
                    <a:lnTo>
                      <a:pt x="336" y="265"/>
                    </a:lnTo>
                    <a:lnTo>
                      <a:pt x="336" y="265"/>
                    </a:lnTo>
                    <a:lnTo>
                      <a:pt x="408" y="241"/>
                    </a:lnTo>
                    <a:lnTo>
                      <a:pt x="400" y="249"/>
                    </a:lnTo>
                    <a:lnTo>
                      <a:pt x="400" y="249"/>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3"/>
                    </a:lnTo>
                    <a:lnTo>
                      <a:pt x="424" y="273"/>
                    </a:lnTo>
                    <a:lnTo>
                      <a:pt x="416" y="273"/>
                    </a:lnTo>
                    <a:lnTo>
                      <a:pt x="344" y="297"/>
                    </a:lnTo>
                    <a:lnTo>
                      <a:pt x="344" y="297"/>
                    </a:lnTo>
                    <a:lnTo>
                      <a:pt x="344" y="297"/>
                    </a:lnTo>
                    <a:lnTo>
                      <a:pt x="256" y="313"/>
                    </a:lnTo>
                    <a:lnTo>
                      <a:pt x="256" y="313"/>
                    </a:lnTo>
                    <a:lnTo>
                      <a:pt x="248" y="313"/>
                    </a:lnTo>
                    <a:lnTo>
                      <a:pt x="160" y="297"/>
                    </a:lnTo>
                    <a:lnTo>
                      <a:pt x="160" y="297"/>
                    </a:lnTo>
                    <a:lnTo>
                      <a:pt x="160" y="297"/>
                    </a:lnTo>
                    <a:lnTo>
                      <a:pt x="80" y="273"/>
                    </a:lnTo>
                    <a:lnTo>
                      <a:pt x="80" y="273"/>
                    </a:lnTo>
                    <a:lnTo>
                      <a:pt x="72" y="273"/>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02" name="Freeform 374"/>
              <p:cNvSpPr>
                <a:spLocks/>
              </p:cNvSpPr>
              <p:nvPr/>
            </p:nvSpPr>
            <p:spPr bwMode="auto">
              <a:xfrm>
                <a:off x="4088" y="3610"/>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03" name="Rectangle 375"/>
              <p:cNvSpPr>
                <a:spLocks noChangeArrowheads="1"/>
              </p:cNvSpPr>
              <p:nvPr/>
            </p:nvSpPr>
            <p:spPr bwMode="auto">
              <a:xfrm>
                <a:off x="3735" y="3538"/>
                <a:ext cx="328"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MIA</a:t>
                </a:r>
                <a:endParaRPr lang="en-US" sz="2400">
                  <a:latin typeface="Tahoma" pitchFamily="34" charset="0"/>
                </a:endParaRPr>
              </a:p>
            </p:txBody>
          </p:sp>
          <p:sp>
            <p:nvSpPr>
              <p:cNvPr id="1712504" name="Freeform 376"/>
              <p:cNvSpPr>
                <a:spLocks/>
              </p:cNvSpPr>
              <p:nvPr/>
            </p:nvSpPr>
            <p:spPr bwMode="auto">
              <a:xfrm>
                <a:off x="2543" y="1385"/>
                <a:ext cx="465" cy="280"/>
              </a:xfrm>
              <a:custGeom>
                <a:avLst/>
                <a:gdLst/>
                <a:ahLst/>
                <a:cxnLst>
                  <a:cxn ang="0">
                    <a:pos x="465" y="136"/>
                  </a:cxn>
                  <a:cxn ang="0">
                    <a:pos x="441" y="88"/>
                  </a:cxn>
                  <a:cxn ang="0">
                    <a:pos x="393"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3" y="240"/>
                  </a:cxn>
                  <a:cxn ang="0">
                    <a:pos x="441" y="192"/>
                  </a:cxn>
                  <a:cxn ang="0">
                    <a:pos x="465" y="136"/>
                  </a:cxn>
                </a:cxnLst>
                <a:rect l="0" t="0" r="r" b="b"/>
                <a:pathLst>
                  <a:path w="465" h="280">
                    <a:moveTo>
                      <a:pt x="465" y="136"/>
                    </a:moveTo>
                    <a:lnTo>
                      <a:pt x="441" y="88"/>
                    </a:lnTo>
                    <a:lnTo>
                      <a:pt x="393"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3" y="240"/>
                    </a:lnTo>
                    <a:lnTo>
                      <a:pt x="441" y="192"/>
                    </a:lnTo>
                    <a:lnTo>
                      <a:pt x="465"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05" name="Freeform 377"/>
              <p:cNvSpPr>
                <a:spLocks/>
              </p:cNvSpPr>
              <p:nvPr/>
            </p:nvSpPr>
            <p:spPr bwMode="auto">
              <a:xfrm>
                <a:off x="2527" y="1369"/>
                <a:ext cx="497" cy="312"/>
              </a:xfrm>
              <a:custGeom>
                <a:avLst/>
                <a:gdLst/>
                <a:ahLst/>
                <a:cxnLst>
                  <a:cxn ang="0">
                    <a:pos x="441" y="112"/>
                  </a:cxn>
                  <a:cxn ang="0">
                    <a:pos x="449" y="120"/>
                  </a:cxn>
                  <a:cxn ang="0">
                    <a:pos x="401"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1" y="248"/>
                  </a:cxn>
                  <a:cxn ang="0">
                    <a:pos x="449" y="200"/>
                  </a:cxn>
                  <a:cxn ang="0">
                    <a:pos x="441" y="200"/>
                  </a:cxn>
                  <a:cxn ang="0">
                    <a:pos x="465" y="144"/>
                  </a:cxn>
                  <a:cxn ang="0">
                    <a:pos x="497" y="160"/>
                  </a:cxn>
                  <a:cxn ang="0">
                    <a:pos x="473" y="216"/>
                  </a:cxn>
                  <a:cxn ang="0">
                    <a:pos x="425" y="272"/>
                  </a:cxn>
                  <a:cxn ang="0">
                    <a:pos x="417"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7" y="40"/>
                  </a:cxn>
                  <a:cxn ang="0">
                    <a:pos x="425" y="48"/>
                  </a:cxn>
                  <a:cxn ang="0">
                    <a:pos x="473" y="96"/>
                  </a:cxn>
                  <a:cxn ang="0">
                    <a:pos x="497" y="144"/>
                  </a:cxn>
                </a:cxnLst>
                <a:rect l="0" t="0" r="r" b="b"/>
                <a:pathLst>
                  <a:path w="497" h="312">
                    <a:moveTo>
                      <a:pt x="465" y="160"/>
                    </a:moveTo>
                    <a:lnTo>
                      <a:pt x="441" y="112"/>
                    </a:lnTo>
                    <a:lnTo>
                      <a:pt x="449" y="120"/>
                    </a:lnTo>
                    <a:lnTo>
                      <a:pt x="449" y="120"/>
                    </a:lnTo>
                    <a:lnTo>
                      <a:pt x="401" y="72"/>
                    </a:lnTo>
                    <a:lnTo>
                      <a:pt x="401" y="72"/>
                    </a:lnTo>
                    <a:lnTo>
                      <a:pt x="401"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9" y="240"/>
                    </a:lnTo>
                    <a:lnTo>
                      <a:pt x="401" y="248"/>
                    </a:lnTo>
                    <a:lnTo>
                      <a:pt x="401" y="248"/>
                    </a:lnTo>
                    <a:lnTo>
                      <a:pt x="449" y="200"/>
                    </a:lnTo>
                    <a:lnTo>
                      <a:pt x="441" y="200"/>
                    </a:lnTo>
                    <a:lnTo>
                      <a:pt x="441" y="200"/>
                    </a:lnTo>
                    <a:lnTo>
                      <a:pt x="465" y="144"/>
                    </a:lnTo>
                    <a:lnTo>
                      <a:pt x="465" y="144"/>
                    </a:lnTo>
                    <a:lnTo>
                      <a:pt x="497" y="160"/>
                    </a:lnTo>
                    <a:lnTo>
                      <a:pt x="497" y="160"/>
                    </a:lnTo>
                    <a:lnTo>
                      <a:pt x="473" y="216"/>
                    </a:lnTo>
                    <a:lnTo>
                      <a:pt x="473" y="216"/>
                    </a:lnTo>
                    <a:lnTo>
                      <a:pt x="473" y="224"/>
                    </a:lnTo>
                    <a:lnTo>
                      <a:pt x="425" y="272"/>
                    </a:lnTo>
                    <a:lnTo>
                      <a:pt x="425" y="272"/>
                    </a:lnTo>
                    <a:lnTo>
                      <a:pt x="417"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7" y="40"/>
                    </a:lnTo>
                    <a:lnTo>
                      <a:pt x="417" y="40"/>
                    </a:lnTo>
                    <a:lnTo>
                      <a:pt x="425" y="48"/>
                    </a:lnTo>
                    <a:lnTo>
                      <a:pt x="473" y="96"/>
                    </a:lnTo>
                    <a:lnTo>
                      <a:pt x="473" y="96"/>
                    </a:lnTo>
                    <a:lnTo>
                      <a:pt x="473" y="96"/>
                    </a:lnTo>
                    <a:lnTo>
                      <a:pt x="497" y="144"/>
                    </a:lnTo>
                    <a:lnTo>
                      <a:pt x="465"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06" name="Freeform 378"/>
              <p:cNvSpPr>
                <a:spLocks/>
              </p:cNvSpPr>
              <p:nvPr/>
            </p:nvSpPr>
            <p:spPr bwMode="auto">
              <a:xfrm>
                <a:off x="2992" y="1513"/>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07" name="Rectangle 379"/>
              <p:cNvSpPr>
                <a:spLocks noChangeArrowheads="1"/>
              </p:cNvSpPr>
              <p:nvPr/>
            </p:nvSpPr>
            <p:spPr bwMode="auto">
              <a:xfrm>
                <a:off x="2625" y="1440"/>
                <a:ext cx="356"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ORD</a:t>
                </a:r>
                <a:endParaRPr lang="en-US" sz="2400">
                  <a:latin typeface="Tahoma" pitchFamily="34" charset="0"/>
                </a:endParaRPr>
              </a:p>
            </p:txBody>
          </p:sp>
          <p:sp>
            <p:nvSpPr>
              <p:cNvPr id="1712508" name="Freeform 380"/>
              <p:cNvSpPr>
                <a:spLocks/>
              </p:cNvSpPr>
              <p:nvPr/>
            </p:nvSpPr>
            <p:spPr bwMode="auto">
              <a:xfrm>
                <a:off x="583" y="3010"/>
                <a:ext cx="464" cy="28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09" name="Freeform 381"/>
              <p:cNvSpPr>
                <a:spLocks/>
              </p:cNvSpPr>
              <p:nvPr/>
            </p:nvSpPr>
            <p:spPr bwMode="auto">
              <a:xfrm>
                <a:off x="567" y="2994"/>
                <a:ext cx="496" cy="312"/>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0" y="248"/>
                  </a:cxn>
                  <a:cxn ang="0">
                    <a:pos x="448" y="200"/>
                  </a:cxn>
                  <a:cxn ang="0">
                    <a:pos x="440" y="200"/>
                  </a:cxn>
                  <a:cxn ang="0">
                    <a:pos x="464" y="144"/>
                  </a:cxn>
                  <a:cxn ang="0">
                    <a:pos x="496" y="160"/>
                  </a:cxn>
                  <a:cxn ang="0">
                    <a:pos x="472" y="216"/>
                  </a:cxn>
                  <a:cxn ang="0">
                    <a:pos x="424" y="272"/>
                  </a:cxn>
                  <a:cxn ang="0">
                    <a:pos x="416"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10" name="Freeform 382"/>
              <p:cNvSpPr>
                <a:spLocks/>
              </p:cNvSpPr>
              <p:nvPr/>
            </p:nvSpPr>
            <p:spPr bwMode="auto">
              <a:xfrm>
                <a:off x="1031" y="3138"/>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11" name="Rectangle 383"/>
              <p:cNvSpPr>
                <a:spLocks noChangeArrowheads="1"/>
              </p:cNvSpPr>
              <p:nvPr/>
            </p:nvSpPr>
            <p:spPr bwMode="auto">
              <a:xfrm>
                <a:off x="674" y="3067"/>
                <a:ext cx="34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LAX</a:t>
                </a:r>
                <a:endParaRPr lang="en-US" sz="2400">
                  <a:latin typeface="Tahoma" pitchFamily="34" charset="0"/>
                </a:endParaRPr>
              </a:p>
            </p:txBody>
          </p:sp>
          <p:sp>
            <p:nvSpPr>
              <p:cNvPr id="1712512" name="Freeform 384"/>
              <p:cNvSpPr>
                <a:spLocks/>
              </p:cNvSpPr>
              <p:nvPr/>
            </p:nvSpPr>
            <p:spPr bwMode="auto">
              <a:xfrm>
                <a:off x="1999" y="2858"/>
                <a:ext cx="464" cy="28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13" name="Freeform 385"/>
              <p:cNvSpPr>
                <a:spLocks/>
              </p:cNvSpPr>
              <p:nvPr/>
            </p:nvSpPr>
            <p:spPr bwMode="auto">
              <a:xfrm>
                <a:off x="1983" y="2842"/>
                <a:ext cx="496" cy="312"/>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0" y="248"/>
                  </a:cxn>
                  <a:cxn ang="0">
                    <a:pos x="448" y="200"/>
                  </a:cxn>
                  <a:cxn ang="0">
                    <a:pos x="440" y="200"/>
                  </a:cxn>
                  <a:cxn ang="0">
                    <a:pos x="464" y="144"/>
                  </a:cxn>
                  <a:cxn ang="0">
                    <a:pos x="496" y="160"/>
                  </a:cxn>
                  <a:cxn ang="0">
                    <a:pos x="472" y="216"/>
                  </a:cxn>
                  <a:cxn ang="0">
                    <a:pos x="424" y="272"/>
                  </a:cxn>
                  <a:cxn ang="0">
                    <a:pos x="416"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14" name="Freeform 386"/>
              <p:cNvSpPr>
                <a:spLocks/>
              </p:cNvSpPr>
              <p:nvPr/>
            </p:nvSpPr>
            <p:spPr bwMode="auto">
              <a:xfrm>
                <a:off x="2447" y="2986"/>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15" name="Rectangle 387"/>
              <p:cNvSpPr>
                <a:spLocks noChangeArrowheads="1"/>
              </p:cNvSpPr>
              <p:nvPr/>
            </p:nvSpPr>
            <p:spPr bwMode="auto">
              <a:xfrm>
                <a:off x="2064" y="2914"/>
                <a:ext cx="375"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DFW</a:t>
                </a:r>
                <a:endParaRPr lang="en-US" sz="2400">
                  <a:latin typeface="Tahoma" pitchFamily="34" charset="0"/>
                </a:endParaRPr>
              </a:p>
            </p:txBody>
          </p:sp>
          <p:sp>
            <p:nvSpPr>
              <p:cNvPr id="1712516" name="Freeform 388"/>
              <p:cNvSpPr>
                <a:spLocks/>
              </p:cNvSpPr>
              <p:nvPr/>
            </p:nvSpPr>
            <p:spPr bwMode="auto">
              <a:xfrm>
                <a:off x="511" y="2193"/>
                <a:ext cx="464" cy="281"/>
              </a:xfrm>
              <a:custGeom>
                <a:avLst/>
                <a:gdLst/>
                <a:ahLst/>
                <a:cxnLst>
                  <a:cxn ang="0">
                    <a:pos x="464" y="137"/>
                  </a:cxn>
                  <a:cxn ang="0">
                    <a:pos x="440" y="89"/>
                  </a:cxn>
                  <a:cxn ang="0">
                    <a:pos x="392" y="41"/>
                  </a:cxn>
                  <a:cxn ang="0">
                    <a:pos x="320" y="8"/>
                  </a:cxn>
                  <a:cxn ang="0">
                    <a:pos x="232" y="0"/>
                  </a:cxn>
                  <a:cxn ang="0">
                    <a:pos x="144" y="8"/>
                  </a:cxn>
                  <a:cxn ang="0">
                    <a:pos x="64" y="41"/>
                  </a:cxn>
                  <a:cxn ang="0">
                    <a:pos x="16" y="89"/>
                  </a:cxn>
                  <a:cxn ang="0">
                    <a:pos x="0" y="137"/>
                  </a:cxn>
                  <a:cxn ang="0">
                    <a:pos x="16" y="193"/>
                  </a:cxn>
                  <a:cxn ang="0">
                    <a:pos x="64" y="241"/>
                  </a:cxn>
                  <a:cxn ang="0">
                    <a:pos x="144" y="265"/>
                  </a:cxn>
                  <a:cxn ang="0">
                    <a:pos x="232" y="281"/>
                  </a:cxn>
                  <a:cxn ang="0">
                    <a:pos x="320" y="265"/>
                  </a:cxn>
                  <a:cxn ang="0">
                    <a:pos x="392" y="241"/>
                  </a:cxn>
                  <a:cxn ang="0">
                    <a:pos x="440" y="193"/>
                  </a:cxn>
                  <a:cxn ang="0">
                    <a:pos x="464" y="137"/>
                  </a:cxn>
                </a:cxnLst>
                <a:rect l="0" t="0" r="r" b="b"/>
                <a:pathLst>
                  <a:path w="464" h="281">
                    <a:moveTo>
                      <a:pt x="464" y="137"/>
                    </a:moveTo>
                    <a:lnTo>
                      <a:pt x="440" y="89"/>
                    </a:lnTo>
                    <a:lnTo>
                      <a:pt x="392" y="41"/>
                    </a:lnTo>
                    <a:lnTo>
                      <a:pt x="320" y="8"/>
                    </a:lnTo>
                    <a:lnTo>
                      <a:pt x="232" y="0"/>
                    </a:lnTo>
                    <a:lnTo>
                      <a:pt x="144" y="8"/>
                    </a:lnTo>
                    <a:lnTo>
                      <a:pt x="64" y="41"/>
                    </a:lnTo>
                    <a:lnTo>
                      <a:pt x="16" y="89"/>
                    </a:lnTo>
                    <a:lnTo>
                      <a:pt x="0" y="137"/>
                    </a:lnTo>
                    <a:lnTo>
                      <a:pt x="16" y="193"/>
                    </a:lnTo>
                    <a:lnTo>
                      <a:pt x="64" y="241"/>
                    </a:lnTo>
                    <a:lnTo>
                      <a:pt x="144" y="265"/>
                    </a:lnTo>
                    <a:lnTo>
                      <a:pt x="232" y="281"/>
                    </a:lnTo>
                    <a:lnTo>
                      <a:pt x="320" y="265"/>
                    </a:lnTo>
                    <a:lnTo>
                      <a:pt x="392" y="241"/>
                    </a:lnTo>
                    <a:lnTo>
                      <a:pt x="440" y="193"/>
                    </a:lnTo>
                    <a:lnTo>
                      <a:pt x="464" y="137"/>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17" name="Freeform 389"/>
              <p:cNvSpPr>
                <a:spLocks/>
              </p:cNvSpPr>
              <p:nvPr/>
            </p:nvSpPr>
            <p:spPr bwMode="auto">
              <a:xfrm>
                <a:off x="495" y="2177"/>
                <a:ext cx="496" cy="313"/>
              </a:xfrm>
              <a:custGeom>
                <a:avLst/>
                <a:gdLst/>
                <a:ahLst/>
                <a:cxnLst>
                  <a:cxn ang="0">
                    <a:pos x="440" y="113"/>
                  </a:cxn>
                  <a:cxn ang="0">
                    <a:pos x="448" y="121"/>
                  </a:cxn>
                  <a:cxn ang="0">
                    <a:pos x="400" y="73"/>
                  </a:cxn>
                  <a:cxn ang="0">
                    <a:pos x="328" y="40"/>
                  </a:cxn>
                  <a:cxn ang="0">
                    <a:pos x="336" y="40"/>
                  </a:cxn>
                  <a:cxn ang="0">
                    <a:pos x="248" y="32"/>
                  </a:cxn>
                  <a:cxn ang="0">
                    <a:pos x="160" y="40"/>
                  </a:cxn>
                  <a:cxn ang="0">
                    <a:pos x="168" y="40"/>
                  </a:cxn>
                  <a:cxn ang="0">
                    <a:pos x="96" y="73"/>
                  </a:cxn>
                  <a:cxn ang="0">
                    <a:pos x="48" y="121"/>
                  </a:cxn>
                  <a:cxn ang="0">
                    <a:pos x="48" y="113"/>
                  </a:cxn>
                  <a:cxn ang="0">
                    <a:pos x="32" y="153"/>
                  </a:cxn>
                  <a:cxn ang="0">
                    <a:pos x="48" y="209"/>
                  </a:cxn>
                  <a:cxn ang="0">
                    <a:pos x="48" y="201"/>
                  </a:cxn>
                  <a:cxn ang="0">
                    <a:pos x="88" y="241"/>
                  </a:cxn>
                  <a:cxn ang="0">
                    <a:pos x="168" y="265"/>
                  </a:cxn>
                  <a:cxn ang="0">
                    <a:pos x="168" y="265"/>
                  </a:cxn>
                  <a:cxn ang="0">
                    <a:pos x="248" y="281"/>
                  </a:cxn>
                  <a:cxn ang="0">
                    <a:pos x="336" y="265"/>
                  </a:cxn>
                  <a:cxn ang="0">
                    <a:pos x="336" y="265"/>
                  </a:cxn>
                  <a:cxn ang="0">
                    <a:pos x="400" y="249"/>
                  </a:cxn>
                  <a:cxn ang="0">
                    <a:pos x="448" y="201"/>
                  </a:cxn>
                  <a:cxn ang="0">
                    <a:pos x="440" y="201"/>
                  </a:cxn>
                  <a:cxn ang="0">
                    <a:pos x="464" y="145"/>
                  </a:cxn>
                  <a:cxn ang="0">
                    <a:pos x="496" y="161"/>
                  </a:cxn>
                  <a:cxn ang="0">
                    <a:pos x="472" y="217"/>
                  </a:cxn>
                  <a:cxn ang="0">
                    <a:pos x="424" y="273"/>
                  </a:cxn>
                  <a:cxn ang="0">
                    <a:pos x="416" y="273"/>
                  </a:cxn>
                  <a:cxn ang="0">
                    <a:pos x="344" y="297"/>
                  </a:cxn>
                  <a:cxn ang="0">
                    <a:pos x="256" y="313"/>
                  </a:cxn>
                  <a:cxn ang="0">
                    <a:pos x="248" y="313"/>
                  </a:cxn>
                  <a:cxn ang="0">
                    <a:pos x="160" y="297"/>
                  </a:cxn>
                  <a:cxn ang="0">
                    <a:pos x="80" y="273"/>
                  </a:cxn>
                  <a:cxn ang="0">
                    <a:pos x="72" y="273"/>
                  </a:cxn>
                  <a:cxn ang="0">
                    <a:pos x="24" y="225"/>
                  </a:cxn>
                  <a:cxn ang="0">
                    <a:pos x="0" y="161"/>
                  </a:cxn>
                  <a:cxn ang="0">
                    <a:pos x="0" y="153"/>
                  </a:cxn>
                  <a:cxn ang="0">
                    <a:pos x="16" y="105"/>
                  </a:cxn>
                  <a:cxn ang="0">
                    <a:pos x="72" y="49"/>
                  </a:cxn>
                  <a:cxn ang="0">
                    <a:pos x="80" y="40"/>
                  </a:cxn>
                  <a:cxn ang="0">
                    <a:pos x="160" y="8"/>
                  </a:cxn>
                  <a:cxn ang="0">
                    <a:pos x="248" y="0"/>
                  </a:cxn>
                  <a:cxn ang="0">
                    <a:pos x="248" y="0"/>
                  </a:cxn>
                  <a:cxn ang="0">
                    <a:pos x="336" y="8"/>
                  </a:cxn>
                  <a:cxn ang="0">
                    <a:pos x="416" y="40"/>
                  </a:cxn>
                  <a:cxn ang="0">
                    <a:pos x="424" y="49"/>
                  </a:cxn>
                  <a:cxn ang="0">
                    <a:pos x="472" y="97"/>
                  </a:cxn>
                  <a:cxn ang="0">
                    <a:pos x="496" y="145"/>
                  </a:cxn>
                </a:cxnLst>
                <a:rect l="0" t="0" r="r" b="b"/>
                <a:pathLst>
                  <a:path w="496" h="313">
                    <a:moveTo>
                      <a:pt x="464" y="161"/>
                    </a:moveTo>
                    <a:lnTo>
                      <a:pt x="440" y="113"/>
                    </a:lnTo>
                    <a:lnTo>
                      <a:pt x="448" y="121"/>
                    </a:lnTo>
                    <a:lnTo>
                      <a:pt x="448" y="121"/>
                    </a:lnTo>
                    <a:lnTo>
                      <a:pt x="400" y="73"/>
                    </a:lnTo>
                    <a:lnTo>
                      <a:pt x="400" y="73"/>
                    </a:lnTo>
                    <a:lnTo>
                      <a:pt x="400" y="73"/>
                    </a:lnTo>
                    <a:lnTo>
                      <a:pt x="328" y="40"/>
                    </a:lnTo>
                    <a:lnTo>
                      <a:pt x="336" y="40"/>
                    </a:lnTo>
                    <a:lnTo>
                      <a:pt x="336" y="40"/>
                    </a:lnTo>
                    <a:lnTo>
                      <a:pt x="248" y="32"/>
                    </a:lnTo>
                    <a:lnTo>
                      <a:pt x="248" y="32"/>
                    </a:lnTo>
                    <a:lnTo>
                      <a:pt x="248" y="32"/>
                    </a:lnTo>
                    <a:lnTo>
                      <a:pt x="160" y="40"/>
                    </a:lnTo>
                    <a:lnTo>
                      <a:pt x="168" y="40"/>
                    </a:lnTo>
                    <a:lnTo>
                      <a:pt x="168" y="40"/>
                    </a:lnTo>
                    <a:lnTo>
                      <a:pt x="88" y="73"/>
                    </a:lnTo>
                    <a:lnTo>
                      <a:pt x="96" y="73"/>
                    </a:lnTo>
                    <a:lnTo>
                      <a:pt x="96" y="73"/>
                    </a:lnTo>
                    <a:lnTo>
                      <a:pt x="48" y="121"/>
                    </a:lnTo>
                    <a:lnTo>
                      <a:pt x="48" y="113"/>
                    </a:lnTo>
                    <a:lnTo>
                      <a:pt x="48" y="113"/>
                    </a:lnTo>
                    <a:lnTo>
                      <a:pt x="32" y="161"/>
                    </a:lnTo>
                    <a:lnTo>
                      <a:pt x="32" y="153"/>
                    </a:lnTo>
                    <a:lnTo>
                      <a:pt x="32" y="153"/>
                    </a:lnTo>
                    <a:lnTo>
                      <a:pt x="48" y="209"/>
                    </a:lnTo>
                    <a:lnTo>
                      <a:pt x="48" y="201"/>
                    </a:lnTo>
                    <a:lnTo>
                      <a:pt x="48" y="201"/>
                    </a:lnTo>
                    <a:lnTo>
                      <a:pt x="96" y="249"/>
                    </a:lnTo>
                    <a:lnTo>
                      <a:pt x="88" y="241"/>
                    </a:lnTo>
                    <a:lnTo>
                      <a:pt x="88" y="241"/>
                    </a:lnTo>
                    <a:lnTo>
                      <a:pt x="168" y="265"/>
                    </a:lnTo>
                    <a:lnTo>
                      <a:pt x="168" y="265"/>
                    </a:lnTo>
                    <a:lnTo>
                      <a:pt x="168" y="265"/>
                    </a:lnTo>
                    <a:lnTo>
                      <a:pt x="256" y="281"/>
                    </a:lnTo>
                    <a:lnTo>
                      <a:pt x="248" y="281"/>
                    </a:lnTo>
                    <a:lnTo>
                      <a:pt x="248" y="281"/>
                    </a:lnTo>
                    <a:lnTo>
                      <a:pt x="336" y="265"/>
                    </a:lnTo>
                    <a:lnTo>
                      <a:pt x="336" y="265"/>
                    </a:lnTo>
                    <a:lnTo>
                      <a:pt x="336" y="265"/>
                    </a:lnTo>
                    <a:lnTo>
                      <a:pt x="408" y="241"/>
                    </a:lnTo>
                    <a:lnTo>
                      <a:pt x="400" y="249"/>
                    </a:lnTo>
                    <a:lnTo>
                      <a:pt x="400" y="249"/>
                    </a:lnTo>
                    <a:lnTo>
                      <a:pt x="448" y="201"/>
                    </a:lnTo>
                    <a:lnTo>
                      <a:pt x="440" y="201"/>
                    </a:lnTo>
                    <a:lnTo>
                      <a:pt x="440" y="201"/>
                    </a:lnTo>
                    <a:lnTo>
                      <a:pt x="464" y="145"/>
                    </a:lnTo>
                    <a:lnTo>
                      <a:pt x="464" y="145"/>
                    </a:lnTo>
                    <a:lnTo>
                      <a:pt x="496" y="161"/>
                    </a:lnTo>
                    <a:lnTo>
                      <a:pt x="496" y="161"/>
                    </a:lnTo>
                    <a:lnTo>
                      <a:pt x="472" y="217"/>
                    </a:lnTo>
                    <a:lnTo>
                      <a:pt x="472" y="217"/>
                    </a:lnTo>
                    <a:lnTo>
                      <a:pt x="472" y="225"/>
                    </a:lnTo>
                    <a:lnTo>
                      <a:pt x="424" y="273"/>
                    </a:lnTo>
                    <a:lnTo>
                      <a:pt x="424" y="273"/>
                    </a:lnTo>
                    <a:lnTo>
                      <a:pt x="416" y="273"/>
                    </a:lnTo>
                    <a:lnTo>
                      <a:pt x="344" y="297"/>
                    </a:lnTo>
                    <a:lnTo>
                      <a:pt x="344" y="297"/>
                    </a:lnTo>
                    <a:lnTo>
                      <a:pt x="344" y="297"/>
                    </a:lnTo>
                    <a:lnTo>
                      <a:pt x="256" y="313"/>
                    </a:lnTo>
                    <a:lnTo>
                      <a:pt x="256" y="313"/>
                    </a:lnTo>
                    <a:lnTo>
                      <a:pt x="248" y="313"/>
                    </a:lnTo>
                    <a:lnTo>
                      <a:pt x="160" y="297"/>
                    </a:lnTo>
                    <a:lnTo>
                      <a:pt x="160" y="297"/>
                    </a:lnTo>
                    <a:lnTo>
                      <a:pt x="160" y="297"/>
                    </a:lnTo>
                    <a:lnTo>
                      <a:pt x="80" y="273"/>
                    </a:lnTo>
                    <a:lnTo>
                      <a:pt x="80" y="273"/>
                    </a:lnTo>
                    <a:lnTo>
                      <a:pt x="72" y="273"/>
                    </a:lnTo>
                    <a:lnTo>
                      <a:pt x="24" y="225"/>
                    </a:lnTo>
                    <a:lnTo>
                      <a:pt x="24" y="225"/>
                    </a:lnTo>
                    <a:lnTo>
                      <a:pt x="16" y="217"/>
                    </a:lnTo>
                    <a:lnTo>
                      <a:pt x="0" y="161"/>
                    </a:lnTo>
                    <a:lnTo>
                      <a:pt x="0" y="161"/>
                    </a:lnTo>
                    <a:lnTo>
                      <a:pt x="0" y="153"/>
                    </a:lnTo>
                    <a:lnTo>
                      <a:pt x="16" y="105"/>
                    </a:lnTo>
                    <a:lnTo>
                      <a:pt x="16" y="105"/>
                    </a:lnTo>
                    <a:lnTo>
                      <a:pt x="24" y="97"/>
                    </a:lnTo>
                    <a:lnTo>
                      <a:pt x="72" y="49"/>
                    </a:lnTo>
                    <a:lnTo>
                      <a:pt x="72" y="49"/>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9"/>
                    </a:lnTo>
                    <a:lnTo>
                      <a:pt x="472" y="97"/>
                    </a:lnTo>
                    <a:lnTo>
                      <a:pt x="472" y="97"/>
                    </a:lnTo>
                    <a:lnTo>
                      <a:pt x="472" y="97"/>
                    </a:lnTo>
                    <a:lnTo>
                      <a:pt x="496" y="145"/>
                    </a:lnTo>
                    <a:lnTo>
                      <a:pt x="464" y="161"/>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18" name="Freeform 390"/>
              <p:cNvSpPr>
                <a:spLocks/>
              </p:cNvSpPr>
              <p:nvPr/>
            </p:nvSpPr>
            <p:spPr bwMode="auto">
              <a:xfrm>
                <a:off x="959" y="2322"/>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19" name="Rectangle 391"/>
              <p:cNvSpPr>
                <a:spLocks noChangeArrowheads="1"/>
              </p:cNvSpPr>
              <p:nvPr/>
            </p:nvSpPr>
            <p:spPr bwMode="auto">
              <a:xfrm>
                <a:off x="611" y="2250"/>
                <a:ext cx="311"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SFO</a:t>
                </a:r>
                <a:endParaRPr lang="en-US" sz="2400">
                  <a:latin typeface="Tahoma" pitchFamily="34" charset="0"/>
                </a:endParaRPr>
              </a:p>
            </p:txBody>
          </p:sp>
          <p:sp>
            <p:nvSpPr>
              <p:cNvPr id="1712520" name="Freeform 392"/>
              <p:cNvSpPr>
                <a:spLocks/>
              </p:cNvSpPr>
              <p:nvPr/>
            </p:nvSpPr>
            <p:spPr bwMode="auto">
              <a:xfrm>
                <a:off x="3736" y="2266"/>
                <a:ext cx="464" cy="28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21" name="Freeform 393"/>
              <p:cNvSpPr>
                <a:spLocks/>
              </p:cNvSpPr>
              <p:nvPr/>
            </p:nvSpPr>
            <p:spPr bwMode="auto">
              <a:xfrm>
                <a:off x="3720" y="2250"/>
                <a:ext cx="496" cy="312"/>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0" y="248"/>
                  </a:cxn>
                  <a:cxn ang="0">
                    <a:pos x="448" y="200"/>
                  </a:cxn>
                  <a:cxn ang="0">
                    <a:pos x="440" y="200"/>
                  </a:cxn>
                  <a:cxn ang="0">
                    <a:pos x="464" y="144"/>
                  </a:cxn>
                  <a:cxn ang="0">
                    <a:pos x="496" y="160"/>
                  </a:cxn>
                  <a:cxn ang="0">
                    <a:pos x="472" y="216"/>
                  </a:cxn>
                  <a:cxn ang="0">
                    <a:pos x="424" y="272"/>
                  </a:cxn>
                  <a:cxn ang="0">
                    <a:pos x="416"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22" name="Freeform 394"/>
              <p:cNvSpPr>
                <a:spLocks/>
              </p:cNvSpPr>
              <p:nvPr/>
            </p:nvSpPr>
            <p:spPr bwMode="auto">
              <a:xfrm>
                <a:off x="4184" y="2394"/>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23" name="Rectangle 395"/>
              <p:cNvSpPr>
                <a:spLocks noChangeArrowheads="1"/>
              </p:cNvSpPr>
              <p:nvPr/>
            </p:nvSpPr>
            <p:spPr bwMode="auto">
              <a:xfrm>
                <a:off x="3825" y="2322"/>
                <a:ext cx="32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BWI</a:t>
                </a:r>
                <a:endParaRPr lang="en-US" sz="2400">
                  <a:latin typeface="Tahoma" pitchFamily="34" charset="0"/>
                </a:endParaRPr>
              </a:p>
            </p:txBody>
          </p:sp>
          <p:sp>
            <p:nvSpPr>
              <p:cNvPr id="1712524" name="Freeform 396"/>
              <p:cNvSpPr>
                <a:spLocks/>
              </p:cNvSpPr>
              <p:nvPr/>
            </p:nvSpPr>
            <p:spPr bwMode="auto">
              <a:xfrm>
                <a:off x="4216" y="1201"/>
                <a:ext cx="464" cy="280"/>
              </a:xfrm>
              <a:custGeom>
                <a:avLst/>
                <a:gdLst/>
                <a:ahLst/>
                <a:cxnLst>
                  <a:cxn ang="0">
                    <a:pos x="464" y="136"/>
                  </a:cxn>
                  <a:cxn ang="0">
                    <a:pos x="440" y="88"/>
                  </a:cxn>
                  <a:cxn ang="0">
                    <a:pos x="392" y="40"/>
                  </a:cxn>
                  <a:cxn ang="0">
                    <a:pos x="320" y="8"/>
                  </a:cxn>
                  <a:cxn ang="0">
                    <a:pos x="232" y="0"/>
                  </a:cxn>
                  <a:cxn ang="0">
                    <a:pos x="144" y="8"/>
                  </a:cxn>
                  <a:cxn ang="0">
                    <a:pos x="64" y="40"/>
                  </a:cxn>
                  <a:cxn ang="0">
                    <a:pos x="16" y="88"/>
                  </a:cxn>
                  <a:cxn ang="0">
                    <a:pos x="0" y="136"/>
                  </a:cxn>
                  <a:cxn ang="0">
                    <a:pos x="16" y="192"/>
                  </a:cxn>
                  <a:cxn ang="0">
                    <a:pos x="64" y="240"/>
                  </a:cxn>
                  <a:cxn ang="0">
                    <a:pos x="144" y="264"/>
                  </a:cxn>
                  <a:cxn ang="0">
                    <a:pos x="232" y="280"/>
                  </a:cxn>
                  <a:cxn ang="0">
                    <a:pos x="320" y="264"/>
                  </a:cxn>
                  <a:cxn ang="0">
                    <a:pos x="392" y="240"/>
                  </a:cxn>
                  <a:cxn ang="0">
                    <a:pos x="440" y="192"/>
                  </a:cxn>
                  <a:cxn ang="0">
                    <a:pos x="464" y="136"/>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6" cstate="print"/>
                <a:srcRect/>
                <a:tile tx="0" ty="0" sx="100000" sy="100000" flip="none" algn="tl"/>
              </a:blipFill>
              <a:ln w="9525">
                <a:noFill/>
                <a:round/>
                <a:headEnd/>
                <a:tailEnd/>
              </a:ln>
            </p:spPr>
            <p:txBody>
              <a:bodyPr/>
              <a:lstStyle/>
              <a:p>
                <a:endParaRPr lang="en-US"/>
              </a:p>
            </p:txBody>
          </p:sp>
          <p:sp>
            <p:nvSpPr>
              <p:cNvPr id="1712525" name="Freeform 397"/>
              <p:cNvSpPr>
                <a:spLocks/>
              </p:cNvSpPr>
              <p:nvPr/>
            </p:nvSpPr>
            <p:spPr bwMode="auto">
              <a:xfrm>
                <a:off x="4200" y="1185"/>
                <a:ext cx="496" cy="312"/>
              </a:xfrm>
              <a:custGeom>
                <a:avLst/>
                <a:gdLst/>
                <a:ahLst/>
                <a:cxnLst>
                  <a:cxn ang="0">
                    <a:pos x="440" y="112"/>
                  </a:cxn>
                  <a:cxn ang="0">
                    <a:pos x="448" y="120"/>
                  </a:cxn>
                  <a:cxn ang="0">
                    <a:pos x="400" y="72"/>
                  </a:cxn>
                  <a:cxn ang="0">
                    <a:pos x="328" y="40"/>
                  </a:cxn>
                  <a:cxn ang="0">
                    <a:pos x="336" y="40"/>
                  </a:cxn>
                  <a:cxn ang="0">
                    <a:pos x="248" y="32"/>
                  </a:cxn>
                  <a:cxn ang="0">
                    <a:pos x="160" y="40"/>
                  </a:cxn>
                  <a:cxn ang="0">
                    <a:pos x="168" y="40"/>
                  </a:cxn>
                  <a:cxn ang="0">
                    <a:pos x="96" y="72"/>
                  </a:cxn>
                  <a:cxn ang="0">
                    <a:pos x="48" y="120"/>
                  </a:cxn>
                  <a:cxn ang="0">
                    <a:pos x="48" y="112"/>
                  </a:cxn>
                  <a:cxn ang="0">
                    <a:pos x="32" y="152"/>
                  </a:cxn>
                  <a:cxn ang="0">
                    <a:pos x="48" y="208"/>
                  </a:cxn>
                  <a:cxn ang="0">
                    <a:pos x="48" y="200"/>
                  </a:cxn>
                  <a:cxn ang="0">
                    <a:pos x="88" y="240"/>
                  </a:cxn>
                  <a:cxn ang="0">
                    <a:pos x="168" y="264"/>
                  </a:cxn>
                  <a:cxn ang="0">
                    <a:pos x="168" y="264"/>
                  </a:cxn>
                  <a:cxn ang="0">
                    <a:pos x="248" y="280"/>
                  </a:cxn>
                  <a:cxn ang="0">
                    <a:pos x="336" y="264"/>
                  </a:cxn>
                  <a:cxn ang="0">
                    <a:pos x="336" y="264"/>
                  </a:cxn>
                  <a:cxn ang="0">
                    <a:pos x="400" y="248"/>
                  </a:cxn>
                  <a:cxn ang="0">
                    <a:pos x="448" y="200"/>
                  </a:cxn>
                  <a:cxn ang="0">
                    <a:pos x="440" y="200"/>
                  </a:cxn>
                  <a:cxn ang="0">
                    <a:pos x="464" y="144"/>
                  </a:cxn>
                  <a:cxn ang="0">
                    <a:pos x="496" y="160"/>
                  </a:cxn>
                  <a:cxn ang="0">
                    <a:pos x="472" y="216"/>
                  </a:cxn>
                  <a:cxn ang="0">
                    <a:pos x="424" y="272"/>
                  </a:cxn>
                  <a:cxn ang="0">
                    <a:pos x="416" y="272"/>
                  </a:cxn>
                  <a:cxn ang="0">
                    <a:pos x="344" y="296"/>
                  </a:cxn>
                  <a:cxn ang="0">
                    <a:pos x="256" y="312"/>
                  </a:cxn>
                  <a:cxn ang="0">
                    <a:pos x="248" y="312"/>
                  </a:cxn>
                  <a:cxn ang="0">
                    <a:pos x="160" y="296"/>
                  </a:cxn>
                  <a:cxn ang="0">
                    <a:pos x="80" y="272"/>
                  </a:cxn>
                  <a:cxn ang="0">
                    <a:pos x="72" y="272"/>
                  </a:cxn>
                  <a:cxn ang="0">
                    <a:pos x="24" y="224"/>
                  </a:cxn>
                  <a:cxn ang="0">
                    <a:pos x="0" y="160"/>
                  </a:cxn>
                  <a:cxn ang="0">
                    <a:pos x="0" y="152"/>
                  </a:cxn>
                  <a:cxn ang="0">
                    <a:pos x="16" y="104"/>
                  </a:cxn>
                  <a:cxn ang="0">
                    <a:pos x="72" y="48"/>
                  </a:cxn>
                  <a:cxn ang="0">
                    <a:pos x="80" y="40"/>
                  </a:cxn>
                  <a:cxn ang="0">
                    <a:pos x="160" y="8"/>
                  </a:cxn>
                  <a:cxn ang="0">
                    <a:pos x="248" y="0"/>
                  </a:cxn>
                  <a:cxn ang="0">
                    <a:pos x="248" y="0"/>
                  </a:cxn>
                  <a:cxn ang="0">
                    <a:pos x="336" y="8"/>
                  </a:cxn>
                  <a:cxn ang="0">
                    <a:pos x="416" y="40"/>
                  </a:cxn>
                  <a:cxn ang="0">
                    <a:pos x="424" y="48"/>
                  </a:cxn>
                  <a:cxn ang="0">
                    <a:pos x="472" y="96"/>
                  </a:cxn>
                  <a:cxn ang="0">
                    <a:pos x="496" y="144"/>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26" name="Freeform 398"/>
              <p:cNvSpPr>
                <a:spLocks/>
              </p:cNvSpPr>
              <p:nvPr/>
            </p:nvSpPr>
            <p:spPr bwMode="auto">
              <a:xfrm>
                <a:off x="4664" y="1329"/>
                <a:ext cx="32" cy="16"/>
              </a:xfrm>
              <a:custGeom>
                <a:avLst/>
                <a:gdLst/>
                <a:ahLst/>
                <a:cxnLst>
                  <a:cxn ang="0">
                    <a:pos x="0" y="0"/>
                  </a:cxn>
                  <a:cxn ang="0">
                    <a:pos x="0" y="0"/>
                  </a:cxn>
                  <a:cxn ang="0">
                    <a:pos x="0" y="16"/>
                  </a:cxn>
                  <a:cxn ang="0">
                    <a:pos x="32" y="0"/>
                  </a:cxn>
                  <a:cxn ang="0">
                    <a:pos x="32" y="16"/>
                  </a:cxn>
                  <a:cxn ang="0">
                    <a:pos x="32" y="16"/>
                  </a:cxn>
                  <a:cxn ang="0">
                    <a:pos x="0" y="0"/>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cstate="print"/>
                <a:srcRect/>
                <a:tile tx="0" ty="0" sx="100000" sy="100000" flip="none" algn="tl"/>
              </a:blipFill>
              <a:ln w="9525">
                <a:noFill/>
                <a:round/>
                <a:headEnd/>
                <a:tailEnd/>
              </a:ln>
            </p:spPr>
            <p:txBody>
              <a:bodyPr/>
              <a:lstStyle/>
              <a:p>
                <a:endParaRPr lang="en-US"/>
              </a:p>
            </p:txBody>
          </p:sp>
          <p:sp>
            <p:nvSpPr>
              <p:cNvPr id="1712527" name="Rectangle 399"/>
              <p:cNvSpPr>
                <a:spLocks noChangeArrowheads="1"/>
              </p:cNvSpPr>
              <p:nvPr/>
            </p:nvSpPr>
            <p:spPr bwMode="auto">
              <a:xfrm>
                <a:off x="4307" y="1257"/>
                <a:ext cx="338"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PVD</a:t>
                </a:r>
                <a:endParaRPr lang="en-US" sz="2400">
                  <a:latin typeface="Tahoma" pitchFamily="34" charset="0"/>
                </a:endParaRPr>
              </a:p>
            </p:txBody>
          </p:sp>
          <p:sp>
            <p:nvSpPr>
              <p:cNvPr id="1712528" name="Rectangle 400"/>
              <p:cNvSpPr>
                <a:spLocks noChangeArrowheads="1"/>
              </p:cNvSpPr>
              <p:nvPr/>
            </p:nvSpPr>
            <p:spPr bwMode="auto">
              <a:xfrm>
                <a:off x="3673" y="865"/>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867</a:t>
                </a:r>
                <a:endParaRPr lang="en-US" sz="2400">
                  <a:latin typeface="Tahoma" pitchFamily="34" charset="0"/>
                </a:endParaRPr>
              </a:p>
            </p:txBody>
          </p:sp>
          <p:sp>
            <p:nvSpPr>
              <p:cNvPr id="1712529" name="Rectangle 401"/>
              <p:cNvSpPr>
                <a:spLocks noChangeArrowheads="1"/>
              </p:cNvSpPr>
              <p:nvPr/>
            </p:nvSpPr>
            <p:spPr bwMode="auto">
              <a:xfrm>
                <a:off x="2319" y="728"/>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2704</a:t>
                </a:r>
                <a:endParaRPr lang="en-US" sz="2400">
                  <a:latin typeface="Tahoma" pitchFamily="34" charset="0"/>
                </a:endParaRPr>
              </a:p>
            </p:txBody>
          </p:sp>
          <p:sp>
            <p:nvSpPr>
              <p:cNvPr id="1712530" name="Rectangle 402"/>
              <p:cNvSpPr>
                <a:spLocks noChangeArrowheads="1"/>
              </p:cNvSpPr>
              <p:nvPr/>
            </p:nvSpPr>
            <p:spPr bwMode="auto">
              <a:xfrm>
                <a:off x="4018" y="1449"/>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187</a:t>
                </a:r>
                <a:endParaRPr lang="en-US" sz="2400">
                  <a:latin typeface="Tahoma" pitchFamily="34" charset="0"/>
                </a:endParaRPr>
              </a:p>
            </p:txBody>
          </p:sp>
          <p:sp>
            <p:nvSpPr>
              <p:cNvPr id="1712531" name="Rectangle 403"/>
              <p:cNvSpPr>
                <a:spLocks noChangeArrowheads="1"/>
              </p:cNvSpPr>
              <p:nvPr/>
            </p:nvSpPr>
            <p:spPr bwMode="auto">
              <a:xfrm>
                <a:off x="4646" y="2001"/>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1258</a:t>
                </a:r>
                <a:endParaRPr lang="en-US" sz="2400">
                  <a:latin typeface="Tahoma" pitchFamily="34" charset="0"/>
                </a:endParaRPr>
              </a:p>
            </p:txBody>
          </p:sp>
          <p:sp>
            <p:nvSpPr>
              <p:cNvPr id="1712532" name="Rectangle 404"/>
              <p:cNvSpPr>
                <a:spLocks noChangeArrowheads="1"/>
              </p:cNvSpPr>
              <p:nvPr/>
            </p:nvSpPr>
            <p:spPr bwMode="auto">
              <a:xfrm>
                <a:off x="3530" y="1217"/>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849</a:t>
                </a:r>
                <a:endParaRPr lang="en-US" sz="2400">
                  <a:latin typeface="Tahoma" pitchFamily="34" charset="0"/>
                </a:endParaRPr>
              </a:p>
            </p:txBody>
          </p:sp>
        </p:grpSp>
        <p:sp>
          <p:nvSpPr>
            <p:cNvPr id="1712533" name="Rectangle 405"/>
            <p:cNvSpPr>
              <a:spLocks noChangeArrowheads="1"/>
            </p:cNvSpPr>
            <p:nvPr/>
          </p:nvSpPr>
          <p:spPr bwMode="auto">
            <a:xfrm>
              <a:off x="4385" y="1632"/>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144</a:t>
              </a:r>
              <a:endParaRPr lang="en-US" sz="2400">
                <a:latin typeface="Tahoma" pitchFamily="34" charset="0"/>
              </a:endParaRPr>
            </a:p>
          </p:txBody>
        </p:sp>
        <p:sp>
          <p:nvSpPr>
            <p:cNvPr id="1712534" name="Rectangle 406"/>
            <p:cNvSpPr>
              <a:spLocks noChangeArrowheads="1"/>
            </p:cNvSpPr>
            <p:nvPr/>
          </p:nvSpPr>
          <p:spPr bwMode="auto">
            <a:xfrm>
              <a:off x="3296" y="1618"/>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740</a:t>
              </a:r>
              <a:endParaRPr lang="en-US" sz="2400">
                <a:latin typeface="Tahoma" pitchFamily="34" charset="0"/>
              </a:endParaRPr>
            </a:p>
          </p:txBody>
        </p:sp>
        <p:sp>
          <p:nvSpPr>
            <p:cNvPr id="1712535" name="Rectangle 407"/>
            <p:cNvSpPr>
              <a:spLocks noChangeArrowheads="1"/>
            </p:cNvSpPr>
            <p:nvPr/>
          </p:nvSpPr>
          <p:spPr bwMode="auto">
            <a:xfrm>
              <a:off x="2846" y="2394"/>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1391</a:t>
              </a:r>
              <a:endParaRPr lang="en-US" sz="2400">
                <a:latin typeface="Tahoma" pitchFamily="34" charset="0"/>
              </a:endParaRPr>
            </a:p>
          </p:txBody>
        </p:sp>
        <p:sp>
          <p:nvSpPr>
            <p:cNvPr id="1712536" name="Rectangle 408"/>
            <p:cNvSpPr>
              <a:spLocks noChangeArrowheads="1"/>
            </p:cNvSpPr>
            <p:nvPr/>
          </p:nvSpPr>
          <p:spPr bwMode="auto">
            <a:xfrm>
              <a:off x="3817" y="2033"/>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184</a:t>
              </a:r>
              <a:endParaRPr lang="en-US" sz="2400">
                <a:latin typeface="Tahoma" pitchFamily="34" charset="0"/>
              </a:endParaRPr>
            </a:p>
          </p:txBody>
        </p:sp>
        <p:sp>
          <p:nvSpPr>
            <p:cNvPr id="1712537" name="Rectangle 409"/>
            <p:cNvSpPr>
              <a:spLocks noChangeArrowheads="1"/>
            </p:cNvSpPr>
            <p:nvPr/>
          </p:nvSpPr>
          <p:spPr bwMode="auto">
            <a:xfrm>
              <a:off x="3849" y="2914"/>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946</a:t>
              </a:r>
              <a:endParaRPr lang="en-US" sz="2400">
                <a:latin typeface="Tahoma" pitchFamily="34" charset="0"/>
              </a:endParaRPr>
            </a:p>
          </p:txBody>
        </p:sp>
        <p:sp>
          <p:nvSpPr>
            <p:cNvPr id="1712538" name="Rectangle 410"/>
            <p:cNvSpPr>
              <a:spLocks noChangeArrowheads="1"/>
            </p:cNvSpPr>
            <p:nvPr/>
          </p:nvSpPr>
          <p:spPr bwMode="auto">
            <a:xfrm>
              <a:off x="4095" y="2667"/>
              <a:ext cx="338"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1090</a:t>
              </a:r>
              <a:endParaRPr lang="en-US" sz="2400">
                <a:latin typeface="Tahoma" pitchFamily="34" charset="0"/>
              </a:endParaRPr>
            </a:p>
          </p:txBody>
        </p:sp>
        <p:sp>
          <p:nvSpPr>
            <p:cNvPr id="1712539" name="Rectangle 411"/>
            <p:cNvSpPr>
              <a:spLocks noChangeArrowheads="1"/>
            </p:cNvSpPr>
            <p:nvPr/>
          </p:nvSpPr>
          <p:spPr bwMode="auto">
            <a:xfrm>
              <a:off x="2758" y="3347"/>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1121</a:t>
              </a:r>
              <a:endParaRPr lang="en-US" sz="2400">
                <a:latin typeface="Tahoma" pitchFamily="34" charset="0"/>
              </a:endParaRPr>
            </a:p>
          </p:txBody>
        </p:sp>
        <p:sp>
          <p:nvSpPr>
            <p:cNvPr id="1712540" name="Rectangle 412"/>
            <p:cNvSpPr>
              <a:spLocks noChangeArrowheads="1"/>
            </p:cNvSpPr>
            <p:nvPr/>
          </p:nvSpPr>
          <p:spPr bwMode="auto">
            <a:xfrm>
              <a:off x="2118" y="3747"/>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2342</a:t>
              </a:r>
              <a:endParaRPr lang="en-US" sz="2400">
                <a:latin typeface="Tahoma" pitchFamily="34" charset="0"/>
              </a:endParaRPr>
            </a:p>
          </p:txBody>
        </p:sp>
        <p:sp>
          <p:nvSpPr>
            <p:cNvPr id="1712541" name="Rectangle 413"/>
            <p:cNvSpPr>
              <a:spLocks noChangeArrowheads="1"/>
            </p:cNvSpPr>
            <p:nvPr/>
          </p:nvSpPr>
          <p:spPr bwMode="auto">
            <a:xfrm>
              <a:off x="1727" y="1777"/>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1846</a:t>
              </a:r>
              <a:endParaRPr lang="en-US" sz="2400">
                <a:latin typeface="Tahoma" pitchFamily="34" charset="0"/>
              </a:endParaRPr>
            </a:p>
          </p:txBody>
        </p:sp>
        <p:sp>
          <p:nvSpPr>
            <p:cNvPr id="1712542" name="Rectangle 414"/>
            <p:cNvSpPr>
              <a:spLocks noChangeArrowheads="1"/>
            </p:cNvSpPr>
            <p:nvPr/>
          </p:nvSpPr>
          <p:spPr bwMode="auto">
            <a:xfrm>
              <a:off x="3089" y="1818"/>
              <a:ext cx="252"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621</a:t>
              </a:r>
              <a:endParaRPr lang="en-US" sz="2400">
                <a:latin typeface="Tahoma" pitchFamily="34" charset="0"/>
              </a:endParaRPr>
            </a:p>
          </p:txBody>
        </p:sp>
        <p:sp>
          <p:nvSpPr>
            <p:cNvPr id="1712543" name="Rectangle 415"/>
            <p:cNvSpPr>
              <a:spLocks noChangeArrowheads="1"/>
            </p:cNvSpPr>
            <p:nvPr/>
          </p:nvSpPr>
          <p:spPr bwMode="auto">
            <a:xfrm>
              <a:off x="2472" y="2129"/>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802</a:t>
              </a:r>
              <a:endParaRPr lang="en-US" sz="2400">
                <a:latin typeface="Tahoma" pitchFamily="34" charset="0"/>
              </a:endParaRPr>
            </a:p>
          </p:txBody>
        </p:sp>
        <p:sp>
          <p:nvSpPr>
            <p:cNvPr id="1712544" name="Rectangle 416"/>
            <p:cNvSpPr>
              <a:spLocks noChangeArrowheads="1"/>
            </p:cNvSpPr>
            <p:nvPr/>
          </p:nvSpPr>
          <p:spPr bwMode="auto">
            <a:xfrm>
              <a:off x="1261" y="2522"/>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00"/>
                  </a:solidFill>
                  <a:latin typeface="Times" pitchFamily="18" charset="0"/>
                </a:rPr>
                <a:t>1464</a:t>
              </a:r>
              <a:endParaRPr lang="en-US" sz="2400">
                <a:latin typeface="Tahoma" pitchFamily="34" charset="0"/>
              </a:endParaRPr>
            </a:p>
          </p:txBody>
        </p:sp>
        <p:sp>
          <p:nvSpPr>
            <p:cNvPr id="1712545" name="Rectangle 417"/>
            <p:cNvSpPr>
              <a:spLocks noChangeArrowheads="1"/>
            </p:cNvSpPr>
            <p:nvPr/>
          </p:nvSpPr>
          <p:spPr bwMode="auto">
            <a:xfrm>
              <a:off x="1319" y="3065"/>
              <a:ext cx="337"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1235</a:t>
              </a:r>
              <a:endParaRPr lang="en-US" sz="2400">
                <a:latin typeface="Tahoma" pitchFamily="34" charset="0"/>
              </a:endParaRPr>
            </a:p>
          </p:txBody>
        </p:sp>
        <p:sp>
          <p:nvSpPr>
            <p:cNvPr id="1712546" name="Rectangle 418"/>
            <p:cNvSpPr>
              <a:spLocks noChangeArrowheads="1"/>
            </p:cNvSpPr>
            <p:nvPr/>
          </p:nvSpPr>
          <p:spPr bwMode="auto">
            <a:xfrm>
              <a:off x="744" y="2634"/>
              <a:ext cx="253" cy="182"/>
            </a:xfrm>
            <a:prstGeom prst="rect">
              <a:avLst/>
            </a:prstGeom>
            <a:noFill/>
            <a:ln w="9525">
              <a:noFill/>
              <a:miter lim="800000"/>
              <a:headEnd/>
              <a:tailEnd/>
            </a:ln>
          </p:spPr>
          <p:txBody>
            <a:bodyPr wrap="none" lIns="0" tIns="0" rIns="0" bIns="0">
              <a:spAutoFit/>
            </a:bodyPr>
            <a:lstStyle/>
            <a:p>
              <a:pPr algn="ctr" eaLnBrk="1" hangingPunct="1"/>
              <a:r>
                <a:rPr lang="en-US" sz="1900">
                  <a:solidFill>
                    <a:srgbClr val="0000FF"/>
                  </a:solidFill>
                  <a:latin typeface="Times" pitchFamily="18" charset="0"/>
                </a:rPr>
                <a:t>337</a:t>
              </a:r>
              <a:endParaRPr lang="en-US" sz="2400">
                <a:latin typeface="Tahoma" pitchFamily="34" charset="0"/>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0"/>
          <p:cNvSpPr>
            <a:spLocks noGrp="1" noChangeArrowheads="1"/>
          </p:cNvSpPr>
          <p:nvPr>
            <p:ph type="ftr" sz="quarter" idx="4294967295"/>
          </p:nvPr>
        </p:nvSpPr>
        <p:spPr>
          <a:xfrm>
            <a:off x="3124200" y="6248400"/>
            <a:ext cx="2895600" cy="457200"/>
          </a:xfrm>
          <a:prstGeom prst="rect">
            <a:avLst/>
          </a:prstGeom>
          <a:noFill/>
        </p:spPr>
        <p:txBody>
          <a:bodyPr/>
          <a:lstStyle/>
          <a:p>
            <a:r>
              <a:rPr lang="en-US"/>
              <a:t>Campus Tour</a:t>
            </a:r>
          </a:p>
        </p:txBody>
      </p:sp>
      <p:sp>
        <p:nvSpPr>
          <p:cNvPr id="3075" name="Rectangle 71"/>
          <p:cNvSpPr>
            <a:spLocks noGrp="1" noChangeArrowheads="1"/>
          </p:cNvSpPr>
          <p:nvPr>
            <p:ph type="sldNum" sz="quarter" idx="4294967295"/>
          </p:nvPr>
        </p:nvSpPr>
        <p:spPr>
          <a:xfrm>
            <a:off x="6553200" y="6248400"/>
            <a:ext cx="1905000" cy="457200"/>
          </a:xfrm>
          <a:prstGeom prst="rect">
            <a:avLst/>
          </a:prstGeom>
          <a:noFill/>
        </p:spPr>
        <p:txBody>
          <a:bodyPr/>
          <a:lstStyle/>
          <a:p>
            <a:fld id="{445EDEF3-D04D-421D-89B0-39C65FB08559}" type="slidenum">
              <a:rPr lang="en-US"/>
              <a:pPr/>
              <a:t>84</a:t>
            </a:fld>
            <a:endParaRPr lang="en-US"/>
          </a:p>
        </p:txBody>
      </p:sp>
      <p:sp>
        <p:nvSpPr>
          <p:cNvPr id="3076" name="Rectangle 2"/>
          <p:cNvSpPr>
            <a:spLocks noGrp="1" noChangeArrowheads="1"/>
          </p:cNvSpPr>
          <p:nvPr>
            <p:ph type="ctrTitle"/>
          </p:nvPr>
        </p:nvSpPr>
        <p:spPr>
          <a:xfrm>
            <a:off x="914400" y="1676400"/>
            <a:ext cx="7772400" cy="1143000"/>
          </a:xfrm>
        </p:spPr>
        <p:txBody>
          <a:bodyPr/>
          <a:lstStyle/>
          <a:p>
            <a:pPr eaLnBrk="1" hangingPunct="1"/>
            <a:r>
              <a:rPr lang="en-US"/>
              <a:t>Campus Tour</a:t>
            </a:r>
          </a:p>
        </p:txBody>
      </p:sp>
      <p:sp>
        <p:nvSpPr>
          <p:cNvPr id="3077" name="Oval 581"/>
          <p:cNvSpPr>
            <a:spLocks noChangeArrowheads="1"/>
          </p:cNvSpPr>
          <p:nvPr/>
        </p:nvSpPr>
        <p:spPr bwMode="auto">
          <a:xfrm>
            <a:off x="2711450" y="37211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78" name="Oval 582"/>
          <p:cNvSpPr>
            <a:spLocks noChangeArrowheads="1"/>
          </p:cNvSpPr>
          <p:nvPr/>
        </p:nvSpPr>
        <p:spPr bwMode="auto">
          <a:xfrm>
            <a:off x="2962275" y="40386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79" name="Oval 583"/>
          <p:cNvSpPr>
            <a:spLocks noChangeArrowheads="1"/>
          </p:cNvSpPr>
          <p:nvPr/>
        </p:nvSpPr>
        <p:spPr bwMode="auto">
          <a:xfrm>
            <a:off x="2711450" y="44831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80" name="Oval 584"/>
          <p:cNvSpPr>
            <a:spLocks noChangeArrowheads="1"/>
          </p:cNvSpPr>
          <p:nvPr/>
        </p:nvSpPr>
        <p:spPr bwMode="auto">
          <a:xfrm>
            <a:off x="2559050" y="47244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81" name="Oval 585"/>
          <p:cNvSpPr>
            <a:spLocks noChangeArrowheads="1"/>
          </p:cNvSpPr>
          <p:nvPr/>
        </p:nvSpPr>
        <p:spPr bwMode="auto">
          <a:xfrm>
            <a:off x="3806825" y="41021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82" name="Oval 586"/>
          <p:cNvSpPr>
            <a:spLocks noChangeArrowheads="1"/>
          </p:cNvSpPr>
          <p:nvPr/>
        </p:nvSpPr>
        <p:spPr bwMode="auto">
          <a:xfrm>
            <a:off x="3883025" y="37084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83" name="Oval 587"/>
          <p:cNvSpPr>
            <a:spLocks noChangeArrowheads="1"/>
          </p:cNvSpPr>
          <p:nvPr/>
        </p:nvSpPr>
        <p:spPr bwMode="auto">
          <a:xfrm>
            <a:off x="3883025" y="47117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84" name="Oval 588"/>
          <p:cNvSpPr>
            <a:spLocks noChangeArrowheads="1"/>
          </p:cNvSpPr>
          <p:nvPr/>
        </p:nvSpPr>
        <p:spPr bwMode="auto">
          <a:xfrm>
            <a:off x="4105275" y="4397375"/>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85" name="Oval 589"/>
          <p:cNvSpPr>
            <a:spLocks noChangeArrowheads="1"/>
          </p:cNvSpPr>
          <p:nvPr/>
        </p:nvSpPr>
        <p:spPr bwMode="auto">
          <a:xfrm>
            <a:off x="4530725" y="44069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cxnSp>
        <p:nvCxnSpPr>
          <p:cNvPr id="3086" name="AutoShape 590"/>
          <p:cNvCxnSpPr>
            <a:cxnSpLocks noChangeShapeType="1"/>
            <a:stCxn id="3077" idx="5"/>
            <a:endCxn id="3078" idx="1"/>
          </p:cNvCxnSpPr>
          <p:nvPr/>
        </p:nvCxnSpPr>
        <p:spPr bwMode="auto">
          <a:xfrm>
            <a:off x="2841625" y="3860800"/>
            <a:ext cx="142875" cy="190500"/>
          </a:xfrm>
          <a:prstGeom prst="straightConnector1">
            <a:avLst/>
          </a:prstGeom>
          <a:noFill/>
          <a:ln w="19050">
            <a:solidFill>
              <a:schemeClr val="tx2"/>
            </a:solidFill>
            <a:round/>
            <a:headEnd/>
            <a:tailEnd/>
          </a:ln>
        </p:spPr>
      </p:cxnSp>
      <p:cxnSp>
        <p:nvCxnSpPr>
          <p:cNvPr id="3087" name="AutoShape 591"/>
          <p:cNvCxnSpPr>
            <a:cxnSpLocks noChangeShapeType="1"/>
            <a:stCxn id="3079" idx="7"/>
            <a:endCxn id="3078" idx="3"/>
          </p:cNvCxnSpPr>
          <p:nvPr/>
        </p:nvCxnSpPr>
        <p:spPr bwMode="auto">
          <a:xfrm flipV="1">
            <a:off x="2841625" y="4178300"/>
            <a:ext cx="142875" cy="317500"/>
          </a:xfrm>
          <a:prstGeom prst="straightConnector1">
            <a:avLst/>
          </a:prstGeom>
          <a:noFill/>
          <a:ln w="19050">
            <a:solidFill>
              <a:schemeClr val="tx2"/>
            </a:solidFill>
            <a:round/>
            <a:headEnd/>
            <a:tailEnd/>
          </a:ln>
        </p:spPr>
      </p:cxnSp>
      <p:cxnSp>
        <p:nvCxnSpPr>
          <p:cNvPr id="3088" name="AutoShape 592"/>
          <p:cNvCxnSpPr>
            <a:cxnSpLocks noChangeShapeType="1"/>
            <a:stCxn id="3078" idx="6"/>
            <a:endCxn id="3081" idx="2"/>
          </p:cNvCxnSpPr>
          <p:nvPr/>
        </p:nvCxnSpPr>
        <p:spPr bwMode="auto">
          <a:xfrm>
            <a:off x="3124200" y="4114800"/>
            <a:ext cx="673100" cy="63500"/>
          </a:xfrm>
          <a:prstGeom prst="straightConnector1">
            <a:avLst/>
          </a:prstGeom>
          <a:noFill/>
          <a:ln w="19050">
            <a:solidFill>
              <a:schemeClr val="tx2"/>
            </a:solidFill>
            <a:round/>
            <a:headEnd/>
            <a:tailEnd/>
          </a:ln>
        </p:spPr>
      </p:cxnSp>
      <p:cxnSp>
        <p:nvCxnSpPr>
          <p:cNvPr id="3089" name="AutoShape 593"/>
          <p:cNvCxnSpPr>
            <a:cxnSpLocks noChangeShapeType="1"/>
            <a:stCxn id="3081" idx="0"/>
            <a:endCxn id="3082" idx="4"/>
          </p:cNvCxnSpPr>
          <p:nvPr/>
        </p:nvCxnSpPr>
        <p:spPr bwMode="auto">
          <a:xfrm flipV="1">
            <a:off x="3883025" y="3870325"/>
            <a:ext cx="76200" cy="222250"/>
          </a:xfrm>
          <a:prstGeom prst="straightConnector1">
            <a:avLst/>
          </a:prstGeom>
          <a:noFill/>
          <a:ln w="19050">
            <a:solidFill>
              <a:schemeClr val="tx2"/>
            </a:solidFill>
            <a:round/>
            <a:headEnd/>
            <a:tailEnd/>
          </a:ln>
        </p:spPr>
      </p:cxnSp>
      <p:cxnSp>
        <p:nvCxnSpPr>
          <p:cNvPr id="3090" name="AutoShape 594"/>
          <p:cNvCxnSpPr>
            <a:cxnSpLocks noChangeShapeType="1"/>
            <a:stCxn id="3084" idx="6"/>
            <a:endCxn id="3085" idx="2"/>
          </p:cNvCxnSpPr>
          <p:nvPr/>
        </p:nvCxnSpPr>
        <p:spPr bwMode="auto">
          <a:xfrm>
            <a:off x="4267200" y="4473575"/>
            <a:ext cx="254000" cy="9525"/>
          </a:xfrm>
          <a:prstGeom prst="straightConnector1">
            <a:avLst/>
          </a:prstGeom>
          <a:noFill/>
          <a:ln w="19050">
            <a:solidFill>
              <a:schemeClr val="tx2"/>
            </a:solidFill>
            <a:round/>
            <a:headEnd/>
            <a:tailEnd/>
          </a:ln>
        </p:spPr>
      </p:cxnSp>
      <p:cxnSp>
        <p:nvCxnSpPr>
          <p:cNvPr id="3091" name="AutoShape 595"/>
          <p:cNvCxnSpPr>
            <a:cxnSpLocks noChangeShapeType="1"/>
            <a:stCxn id="3084" idx="0"/>
            <a:endCxn id="3081" idx="5"/>
          </p:cNvCxnSpPr>
          <p:nvPr/>
        </p:nvCxnSpPr>
        <p:spPr bwMode="auto">
          <a:xfrm flipH="1" flipV="1">
            <a:off x="3937000" y="4241800"/>
            <a:ext cx="244475" cy="146050"/>
          </a:xfrm>
          <a:prstGeom prst="straightConnector1">
            <a:avLst/>
          </a:prstGeom>
          <a:noFill/>
          <a:ln w="19050">
            <a:solidFill>
              <a:schemeClr val="tx2"/>
            </a:solidFill>
            <a:round/>
            <a:headEnd/>
            <a:tailEnd/>
          </a:ln>
        </p:spPr>
      </p:cxnSp>
      <p:cxnSp>
        <p:nvCxnSpPr>
          <p:cNvPr id="3092" name="AutoShape 596"/>
          <p:cNvCxnSpPr>
            <a:cxnSpLocks noChangeShapeType="1"/>
            <a:stCxn id="3080" idx="7"/>
            <a:endCxn id="3079" idx="3"/>
          </p:cNvCxnSpPr>
          <p:nvPr/>
        </p:nvCxnSpPr>
        <p:spPr bwMode="auto">
          <a:xfrm flipV="1">
            <a:off x="2689225" y="4622800"/>
            <a:ext cx="44450" cy="114300"/>
          </a:xfrm>
          <a:prstGeom prst="straightConnector1">
            <a:avLst/>
          </a:prstGeom>
          <a:noFill/>
          <a:ln w="19050">
            <a:solidFill>
              <a:schemeClr val="tx2"/>
            </a:solidFill>
            <a:round/>
            <a:headEnd/>
            <a:tailEnd/>
          </a:ln>
        </p:spPr>
      </p:cxnSp>
      <p:cxnSp>
        <p:nvCxnSpPr>
          <p:cNvPr id="3093" name="AutoShape 597"/>
          <p:cNvCxnSpPr>
            <a:cxnSpLocks noChangeShapeType="1"/>
            <a:stCxn id="3083" idx="7"/>
            <a:endCxn id="3084" idx="3"/>
          </p:cNvCxnSpPr>
          <p:nvPr/>
        </p:nvCxnSpPr>
        <p:spPr bwMode="auto">
          <a:xfrm flipV="1">
            <a:off x="4013200" y="4537075"/>
            <a:ext cx="114300" cy="187325"/>
          </a:xfrm>
          <a:prstGeom prst="straightConnector1">
            <a:avLst/>
          </a:prstGeom>
          <a:noFill/>
          <a:ln w="19050">
            <a:solidFill>
              <a:schemeClr val="tx2"/>
            </a:solidFill>
            <a:round/>
            <a:headEnd/>
            <a:tailEnd/>
          </a:ln>
        </p:spPr>
      </p:cxnSp>
      <p:sp>
        <p:nvSpPr>
          <p:cNvPr id="3094" name="Freeform 598"/>
          <p:cNvSpPr>
            <a:spLocks/>
          </p:cNvSpPr>
          <p:nvPr/>
        </p:nvSpPr>
        <p:spPr bwMode="auto">
          <a:xfrm>
            <a:off x="2447925" y="3598863"/>
            <a:ext cx="2400300" cy="1395412"/>
          </a:xfrm>
          <a:custGeom>
            <a:avLst/>
            <a:gdLst>
              <a:gd name="T0" fmla="*/ 304 w 1512"/>
              <a:gd name="T1" fmla="*/ 69 h 879"/>
              <a:gd name="T2" fmla="*/ 448 w 1512"/>
              <a:gd name="T3" fmla="*/ 213 h 879"/>
              <a:gd name="T4" fmla="*/ 802 w 1512"/>
              <a:gd name="T5" fmla="*/ 273 h 879"/>
              <a:gd name="T6" fmla="*/ 892 w 1512"/>
              <a:gd name="T7" fmla="*/ 33 h 879"/>
              <a:gd name="T8" fmla="*/ 1060 w 1512"/>
              <a:gd name="T9" fmla="*/ 75 h 879"/>
              <a:gd name="T10" fmla="*/ 1024 w 1512"/>
              <a:gd name="T11" fmla="*/ 357 h 879"/>
              <a:gd name="T12" fmla="*/ 1120 w 1512"/>
              <a:gd name="T13" fmla="*/ 453 h 879"/>
              <a:gd name="T14" fmla="*/ 1456 w 1512"/>
              <a:gd name="T15" fmla="*/ 501 h 879"/>
              <a:gd name="T16" fmla="*/ 1456 w 1512"/>
              <a:gd name="T17" fmla="*/ 645 h 879"/>
              <a:gd name="T18" fmla="*/ 1168 w 1512"/>
              <a:gd name="T19" fmla="*/ 645 h 879"/>
              <a:gd name="T20" fmla="*/ 976 w 1512"/>
              <a:gd name="T21" fmla="*/ 837 h 879"/>
              <a:gd name="T22" fmla="*/ 832 w 1512"/>
              <a:gd name="T23" fmla="*/ 783 h 879"/>
              <a:gd name="T24" fmla="*/ 976 w 1512"/>
              <a:gd name="T25" fmla="*/ 549 h 879"/>
              <a:gd name="T26" fmla="*/ 880 w 1512"/>
              <a:gd name="T27" fmla="*/ 453 h 879"/>
              <a:gd name="T28" fmla="*/ 448 w 1512"/>
              <a:gd name="T29" fmla="*/ 405 h 879"/>
              <a:gd name="T30" fmla="*/ 304 w 1512"/>
              <a:gd name="T31" fmla="*/ 645 h 879"/>
              <a:gd name="T32" fmla="*/ 184 w 1512"/>
              <a:gd name="T33" fmla="*/ 861 h 879"/>
              <a:gd name="T34" fmla="*/ 16 w 1512"/>
              <a:gd name="T35" fmla="*/ 753 h 879"/>
              <a:gd name="T36" fmla="*/ 280 w 1512"/>
              <a:gd name="T37" fmla="*/ 351 h 879"/>
              <a:gd name="T38" fmla="*/ 94 w 1512"/>
              <a:gd name="T39" fmla="*/ 195 h 8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2"/>
              <a:gd name="T61" fmla="*/ 0 h 879"/>
              <a:gd name="T62" fmla="*/ 1512 w 1512"/>
              <a:gd name="T63" fmla="*/ 879 h 8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2" h="879">
                <a:moveTo>
                  <a:pt x="304" y="69"/>
                </a:moveTo>
                <a:cubicBezTo>
                  <a:pt x="328" y="129"/>
                  <a:pt x="365" y="179"/>
                  <a:pt x="448" y="213"/>
                </a:cubicBezTo>
                <a:cubicBezTo>
                  <a:pt x="531" y="247"/>
                  <a:pt x="728" y="303"/>
                  <a:pt x="802" y="273"/>
                </a:cubicBezTo>
                <a:cubicBezTo>
                  <a:pt x="876" y="243"/>
                  <a:pt x="849" y="66"/>
                  <a:pt x="892" y="33"/>
                </a:cubicBezTo>
                <a:cubicBezTo>
                  <a:pt x="935" y="0"/>
                  <a:pt x="1038" y="21"/>
                  <a:pt x="1060" y="75"/>
                </a:cubicBezTo>
                <a:cubicBezTo>
                  <a:pt x="1082" y="129"/>
                  <a:pt x="1014" y="294"/>
                  <a:pt x="1024" y="357"/>
                </a:cubicBezTo>
                <a:cubicBezTo>
                  <a:pt x="1034" y="420"/>
                  <a:pt x="1048" y="429"/>
                  <a:pt x="1120" y="453"/>
                </a:cubicBezTo>
                <a:cubicBezTo>
                  <a:pt x="1192" y="477"/>
                  <a:pt x="1400" y="469"/>
                  <a:pt x="1456" y="501"/>
                </a:cubicBezTo>
                <a:cubicBezTo>
                  <a:pt x="1512" y="533"/>
                  <a:pt x="1504" y="621"/>
                  <a:pt x="1456" y="645"/>
                </a:cubicBezTo>
                <a:cubicBezTo>
                  <a:pt x="1408" y="669"/>
                  <a:pt x="1248" y="613"/>
                  <a:pt x="1168" y="645"/>
                </a:cubicBezTo>
                <a:cubicBezTo>
                  <a:pt x="1088" y="677"/>
                  <a:pt x="1032" y="814"/>
                  <a:pt x="976" y="837"/>
                </a:cubicBezTo>
                <a:cubicBezTo>
                  <a:pt x="920" y="860"/>
                  <a:pt x="832" y="831"/>
                  <a:pt x="832" y="783"/>
                </a:cubicBezTo>
                <a:cubicBezTo>
                  <a:pt x="832" y="735"/>
                  <a:pt x="968" y="604"/>
                  <a:pt x="976" y="549"/>
                </a:cubicBezTo>
                <a:cubicBezTo>
                  <a:pt x="984" y="494"/>
                  <a:pt x="968" y="477"/>
                  <a:pt x="880" y="453"/>
                </a:cubicBezTo>
                <a:cubicBezTo>
                  <a:pt x="792" y="429"/>
                  <a:pt x="544" y="373"/>
                  <a:pt x="448" y="405"/>
                </a:cubicBezTo>
                <a:cubicBezTo>
                  <a:pt x="352" y="437"/>
                  <a:pt x="348" y="569"/>
                  <a:pt x="304" y="645"/>
                </a:cubicBezTo>
                <a:cubicBezTo>
                  <a:pt x="260" y="721"/>
                  <a:pt x="232" y="843"/>
                  <a:pt x="184" y="861"/>
                </a:cubicBezTo>
                <a:cubicBezTo>
                  <a:pt x="136" y="879"/>
                  <a:pt x="0" y="838"/>
                  <a:pt x="16" y="753"/>
                </a:cubicBezTo>
                <a:cubicBezTo>
                  <a:pt x="32" y="668"/>
                  <a:pt x="267" y="444"/>
                  <a:pt x="280" y="351"/>
                </a:cubicBezTo>
                <a:cubicBezTo>
                  <a:pt x="293" y="258"/>
                  <a:pt x="133" y="227"/>
                  <a:pt x="94" y="195"/>
                </a:cubicBezTo>
              </a:path>
            </a:pathLst>
          </a:custGeom>
          <a:noFill/>
          <a:ln w="19050" cap="flat" cmpd="sng">
            <a:solidFill>
              <a:schemeClr val="tx1"/>
            </a:solidFill>
            <a:prstDash val="solid"/>
            <a:round/>
            <a:headEnd type="triangle" w="med" len="med"/>
            <a:tailEnd type="none" w="med" len="med"/>
          </a:ln>
        </p:spPr>
        <p:txBody>
          <a:bodyPr wrap="none" anchor="ctr"/>
          <a:lstStyle/>
          <a:p>
            <a:endParaRPr lang="en-US"/>
          </a:p>
        </p:txBody>
      </p:sp>
      <p:sp>
        <p:nvSpPr>
          <p:cNvPr id="3095" name="Oval 599"/>
          <p:cNvSpPr>
            <a:spLocks noChangeArrowheads="1"/>
          </p:cNvSpPr>
          <p:nvPr/>
        </p:nvSpPr>
        <p:spPr bwMode="auto">
          <a:xfrm>
            <a:off x="5835650" y="36449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96" name="Oval 600"/>
          <p:cNvSpPr>
            <a:spLocks noChangeArrowheads="1"/>
          </p:cNvSpPr>
          <p:nvPr/>
        </p:nvSpPr>
        <p:spPr bwMode="auto">
          <a:xfrm>
            <a:off x="6086475" y="39624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97" name="Oval 601"/>
          <p:cNvSpPr>
            <a:spLocks noChangeArrowheads="1"/>
          </p:cNvSpPr>
          <p:nvPr/>
        </p:nvSpPr>
        <p:spPr bwMode="auto">
          <a:xfrm>
            <a:off x="5835650" y="44069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98" name="Oval 602"/>
          <p:cNvSpPr>
            <a:spLocks noChangeArrowheads="1"/>
          </p:cNvSpPr>
          <p:nvPr/>
        </p:nvSpPr>
        <p:spPr bwMode="auto">
          <a:xfrm>
            <a:off x="5683250" y="46482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099" name="Oval 603"/>
          <p:cNvSpPr>
            <a:spLocks noChangeArrowheads="1"/>
          </p:cNvSpPr>
          <p:nvPr/>
        </p:nvSpPr>
        <p:spPr bwMode="auto">
          <a:xfrm>
            <a:off x="6931025" y="40259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100" name="Oval 604"/>
          <p:cNvSpPr>
            <a:spLocks noChangeArrowheads="1"/>
          </p:cNvSpPr>
          <p:nvPr/>
        </p:nvSpPr>
        <p:spPr bwMode="auto">
          <a:xfrm>
            <a:off x="7007225" y="36322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101" name="Oval 605"/>
          <p:cNvSpPr>
            <a:spLocks noChangeArrowheads="1"/>
          </p:cNvSpPr>
          <p:nvPr/>
        </p:nvSpPr>
        <p:spPr bwMode="auto">
          <a:xfrm>
            <a:off x="7007225" y="46355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102" name="Oval 606"/>
          <p:cNvSpPr>
            <a:spLocks noChangeArrowheads="1"/>
          </p:cNvSpPr>
          <p:nvPr/>
        </p:nvSpPr>
        <p:spPr bwMode="auto">
          <a:xfrm>
            <a:off x="7229475" y="4321175"/>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sp>
        <p:nvSpPr>
          <p:cNvPr id="3103" name="Oval 607"/>
          <p:cNvSpPr>
            <a:spLocks noChangeArrowheads="1"/>
          </p:cNvSpPr>
          <p:nvPr/>
        </p:nvSpPr>
        <p:spPr bwMode="auto">
          <a:xfrm>
            <a:off x="7654925" y="4330700"/>
            <a:ext cx="152400" cy="152400"/>
          </a:xfrm>
          <a:prstGeom prst="ellipse">
            <a:avLst/>
          </a:prstGeom>
          <a:solidFill>
            <a:schemeClr val="accent1"/>
          </a:solidFill>
          <a:ln w="19050">
            <a:solidFill>
              <a:schemeClr val="tx1"/>
            </a:solidFill>
            <a:round/>
            <a:headEnd/>
            <a:tailEnd/>
          </a:ln>
        </p:spPr>
        <p:txBody>
          <a:bodyPr wrap="none" anchor="ctr"/>
          <a:lstStyle/>
          <a:p>
            <a:endParaRPr lang="en-US" sz="1800" b="0"/>
          </a:p>
        </p:txBody>
      </p:sp>
      <p:cxnSp>
        <p:nvCxnSpPr>
          <p:cNvPr id="3104" name="AutoShape 608"/>
          <p:cNvCxnSpPr>
            <a:cxnSpLocks noChangeShapeType="1"/>
            <a:stCxn id="3095" idx="5"/>
            <a:endCxn id="3096" idx="1"/>
          </p:cNvCxnSpPr>
          <p:nvPr/>
        </p:nvCxnSpPr>
        <p:spPr bwMode="auto">
          <a:xfrm>
            <a:off x="5965825" y="3784600"/>
            <a:ext cx="142875" cy="190500"/>
          </a:xfrm>
          <a:prstGeom prst="straightConnector1">
            <a:avLst/>
          </a:prstGeom>
          <a:noFill/>
          <a:ln w="19050">
            <a:solidFill>
              <a:schemeClr val="tx2"/>
            </a:solidFill>
            <a:round/>
            <a:headEnd/>
            <a:tailEnd/>
          </a:ln>
        </p:spPr>
      </p:cxnSp>
      <p:cxnSp>
        <p:nvCxnSpPr>
          <p:cNvPr id="3105" name="AutoShape 609"/>
          <p:cNvCxnSpPr>
            <a:cxnSpLocks noChangeShapeType="1"/>
            <a:stCxn id="3097" idx="7"/>
            <a:endCxn id="3096" idx="3"/>
          </p:cNvCxnSpPr>
          <p:nvPr/>
        </p:nvCxnSpPr>
        <p:spPr bwMode="auto">
          <a:xfrm flipV="1">
            <a:off x="5965825" y="4102100"/>
            <a:ext cx="142875" cy="317500"/>
          </a:xfrm>
          <a:prstGeom prst="straightConnector1">
            <a:avLst/>
          </a:prstGeom>
          <a:noFill/>
          <a:ln w="19050">
            <a:solidFill>
              <a:schemeClr val="tx2"/>
            </a:solidFill>
            <a:round/>
            <a:headEnd/>
            <a:tailEnd/>
          </a:ln>
        </p:spPr>
      </p:cxnSp>
      <p:cxnSp>
        <p:nvCxnSpPr>
          <p:cNvPr id="3106" name="AutoShape 610"/>
          <p:cNvCxnSpPr>
            <a:cxnSpLocks noChangeShapeType="1"/>
            <a:stCxn id="3096" idx="6"/>
            <a:endCxn id="3099" idx="2"/>
          </p:cNvCxnSpPr>
          <p:nvPr/>
        </p:nvCxnSpPr>
        <p:spPr bwMode="auto">
          <a:xfrm>
            <a:off x="6248400" y="4038600"/>
            <a:ext cx="673100" cy="63500"/>
          </a:xfrm>
          <a:prstGeom prst="straightConnector1">
            <a:avLst/>
          </a:prstGeom>
          <a:noFill/>
          <a:ln w="19050">
            <a:solidFill>
              <a:schemeClr val="tx2"/>
            </a:solidFill>
            <a:prstDash val="dash"/>
            <a:round/>
            <a:headEnd/>
            <a:tailEnd/>
          </a:ln>
        </p:spPr>
      </p:cxnSp>
      <p:cxnSp>
        <p:nvCxnSpPr>
          <p:cNvPr id="3107" name="AutoShape 611"/>
          <p:cNvCxnSpPr>
            <a:cxnSpLocks noChangeShapeType="1"/>
            <a:stCxn id="3099" idx="0"/>
            <a:endCxn id="3100" idx="4"/>
          </p:cNvCxnSpPr>
          <p:nvPr/>
        </p:nvCxnSpPr>
        <p:spPr bwMode="auto">
          <a:xfrm flipV="1">
            <a:off x="7007225" y="3794125"/>
            <a:ext cx="76200" cy="222250"/>
          </a:xfrm>
          <a:prstGeom prst="straightConnector1">
            <a:avLst/>
          </a:prstGeom>
          <a:noFill/>
          <a:ln w="19050">
            <a:solidFill>
              <a:schemeClr val="tx2"/>
            </a:solidFill>
            <a:prstDash val="dash"/>
            <a:round/>
            <a:headEnd/>
            <a:tailEnd/>
          </a:ln>
        </p:spPr>
      </p:cxnSp>
      <p:cxnSp>
        <p:nvCxnSpPr>
          <p:cNvPr id="3108" name="AutoShape 612"/>
          <p:cNvCxnSpPr>
            <a:cxnSpLocks noChangeShapeType="1"/>
            <a:stCxn id="3102" idx="6"/>
            <a:endCxn id="3103" idx="2"/>
          </p:cNvCxnSpPr>
          <p:nvPr/>
        </p:nvCxnSpPr>
        <p:spPr bwMode="auto">
          <a:xfrm>
            <a:off x="7391400" y="4397375"/>
            <a:ext cx="254000" cy="9525"/>
          </a:xfrm>
          <a:prstGeom prst="straightConnector1">
            <a:avLst/>
          </a:prstGeom>
          <a:noFill/>
          <a:ln w="19050">
            <a:solidFill>
              <a:schemeClr val="tx2"/>
            </a:solidFill>
            <a:prstDash val="dash"/>
            <a:round/>
            <a:headEnd/>
            <a:tailEnd/>
          </a:ln>
        </p:spPr>
      </p:cxnSp>
      <p:cxnSp>
        <p:nvCxnSpPr>
          <p:cNvPr id="3109" name="AutoShape 613"/>
          <p:cNvCxnSpPr>
            <a:cxnSpLocks noChangeShapeType="1"/>
            <a:stCxn id="3102" idx="0"/>
            <a:endCxn id="3099" idx="5"/>
          </p:cNvCxnSpPr>
          <p:nvPr/>
        </p:nvCxnSpPr>
        <p:spPr bwMode="auto">
          <a:xfrm flipH="1" flipV="1">
            <a:off x="7061200" y="4165600"/>
            <a:ext cx="244475" cy="146050"/>
          </a:xfrm>
          <a:prstGeom prst="straightConnector1">
            <a:avLst/>
          </a:prstGeom>
          <a:noFill/>
          <a:ln w="19050">
            <a:solidFill>
              <a:schemeClr val="tx2"/>
            </a:solidFill>
            <a:round/>
            <a:headEnd/>
            <a:tailEnd/>
          </a:ln>
        </p:spPr>
      </p:cxnSp>
      <p:cxnSp>
        <p:nvCxnSpPr>
          <p:cNvPr id="3110" name="AutoShape 614"/>
          <p:cNvCxnSpPr>
            <a:cxnSpLocks noChangeShapeType="1"/>
            <a:stCxn id="3098" idx="7"/>
            <a:endCxn id="3097" idx="3"/>
          </p:cNvCxnSpPr>
          <p:nvPr/>
        </p:nvCxnSpPr>
        <p:spPr bwMode="auto">
          <a:xfrm flipV="1">
            <a:off x="5813425" y="4546600"/>
            <a:ext cx="44450" cy="114300"/>
          </a:xfrm>
          <a:prstGeom prst="straightConnector1">
            <a:avLst/>
          </a:prstGeom>
          <a:noFill/>
          <a:ln w="19050">
            <a:solidFill>
              <a:schemeClr val="tx2"/>
            </a:solidFill>
            <a:round/>
            <a:headEnd/>
            <a:tailEnd/>
          </a:ln>
        </p:spPr>
      </p:cxnSp>
      <p:cxnSp>
        <p:nvCxnSpPr>
          <p:cNvPr id="3111" name="AutoShape 615"/>
          <p:cNvCxnSpPr>
            <a:cxnSpLocks noChangeShapeType="1"/>
            <a:stCxn id="3101" idx="7"/>
            <a:endCxn id="3102" idx="3"/>
          </p:cNvCxnSpPr>
          <p:nvPr/>
        </p:nvCxnSpPr>
        <p:spPr bwMode="auto">
          <a:xfrm flipV="1">
            <a:off x="7137400" y="4460875"/>
            <a:ext cx="114300" cy="187325"/>
          </a:xfrm>
          <a:prstGeom prst="straightConnector1">
            <a:avLst/>
          </a:prstGeom>
          <a:noFill/>
          <a:ln w="19050">
            <a:solidFill>
              <a:schemeClr val="tx2"/>
            </a:solidFill>
            <a:round/>
            <a:headEnd/>
            <a:tailEnd/>
          </a:ln>
        </p:spPr>
      </p:cxnSp>
      <p:cxnSp>
        <p:nvCxnSpPr>
          <p:cNvPr id="3112" name="AutoShape 616"/>
          <p:cNvCxnSpPr>
            <a:cxnSpLocks noChangeShapeType="1"/>
            <a:stCxn id="3098" idx="6"/>
            <a:endCxn id="3099" idx="3"/>
          </p:cNvCxnSpPr>
          <p:nvPr/>
        </p:nvCxnSpPr>
        <p:spPr bwMode="auto">
          <a:xfrm flipV="1">
            <a:off x="5845175" y="4165600"/>
            <a:ext cx="1108075" cy="558800"/>
          </a:xfrm>
          <a:prstGeom prst="straightConnector1">
            <a:avLst/>
          </a:prstGeom>
          <a:noFill/>
          <a:ln w="19050">
            <a:solidFill>
              <a:schemeClr val="tx2"/>
            </a:solidFill>
            <a:round/>
            <a:headEnd/>
            <a:tailEnd/>
          </a:ln>
        </p:spPr>
      </p:cxnSp>
      <p:cxnSp>
        <p:nvCxnSpPr>
          <p:cNvPr id="3113" name="AutoShape 617"/>
          <p:cNvCxnSpPr>
            <a:cxnSpLocks noChangeShapeType="1"/>
            <a:stCxn id="3101" idx="6"/>
            <a:endCxn id="3103" idx="3"/>
          </p:cNvCxnSpPr>
          <p:nvPr/>
        </p:nvCxnSpPr>
        <p:spPr bwMode="auto">
          <a:xfrm flipV="1">
            <a:off x="7169150" y="4470400"/>
            <a:ext cx="508000" cy="241300"/>
          </a:xfrm>
          <a:prstGeom prst="straightConnector1">
            <a:avLst/>
          </a:prstGeom>
          <a:noFill/>
          <a:ln w="19050">
            <a:solidFill>
              <a:schemeClr val="tx2"/>
            </a:solidFill>
            <a:round/>
            <a:headEnd/>
            <a:tailEnd/>
          </a:ln>
        </p:spPr>
      </p:cxnSp>
      <p:cxnSp>
        <p:nvCxnSpPr>
          <p:cNvPr id="3114" name="AutoShape 618"/>
          <p:cNvCxnSpPr>
            <a:cxnSpLocks noChangeShapeType="1"/>
            <a:stCxn id="3103" idx="1"/>
            <a:endCxn id="3100" idx="5"/>
          </p:cNvCxnSpPr>
          <p:nvPr/>
        </p:nvCxnSpPr>
        <p:spPr bwMode="auto">
          <a:xfrm flipH="1" flipV="1">
            <a:off x="7137400" y="3771900"/>
            <a:ext cx="539750" cy="571500"/>
          </a:xfrm>
          <a:prstGeom prst="straightConnector1">
            <a:avLst/>
          </a:prstGeom>
          <a:noFill/>
          <a:ln w="19050">
            <a:solidFill>
              <a:schemeClr val="tx2"/>
            </a:solidFill>
            <a:round/>
            <a:headEnd/>
            <a:tailEnd/>
          </a:ln>
        </p:spPr>
      </p:cxnSp>
      <p:cxnSp>
        <p:nvCxnSpPr>
          <p:cNvPr id="3115" name="AutoShape 619"/>
          <p:cNvCxnSpPr>
            <a:cxnSpLocks noChangeShapeType="1"/>
            <a:stCxn id="3095" idx="6"/>
            <a:endCxn id="3100" idx="2"/>
          </p:cNvCxnSpPr>
          <p:nvPr/>
        </p:nvCxnSpPr>
        <p:spPr bwMode="auto">
          <a:xfrm flipV="1">
            <a:off x="5997575" y="3708400"/>
            <a:ext cx="1000125" cy="12700"/>
          </a:xfrm>
          <a:prstGeom prst="straightConnector1">
            <a:avLst/>
          </a:prstGeom>
          <a:noFill/>
          <a:ln w="19050">
            <a:solidFill>
              <a:schemeClr val="tx2"/>
            </a:solidFill>
            <a:round/>
            <a:headEnd/>
            <a:tailEnd/>
          </a:ln>
        </p:spPr>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1"/>
          </p:nvPr>
        </p:nvSpPr>
        <p:spPr>
          <a:noFill/>
        </p:spPr>
        <p:txBody>
          <a:bodyPr/>
          <a:lstStyle/>
          <a:p>
            <a:r>
              <a:rPr lang="en-US"/>
              <a:t>Campus Tour</a:t>
            </a:r>
          </a:p>
        </p:txBody>
      </p:sp>
      <p:sp>
        <p:nvSpPr>
          <p:cNvPr id="7171" name="Slide Number Placeholder 4"/>
          <p:cNvSpPr>
            <a:spLocks noGrp="1"/>
          </p:cNvSpPr>
          <p:nvPr>
            <p:ph type="sldNum" sz="quarter" idx="12"/>
          </p:nvPr>
        </p:nvSpPr>
        <p:spPr>
          <a:noFill/>
        </p:spPr>
        <p:txBody>
          <a:bodyPr/>
          <a:lstStyle/>
          <a:p>
            <a:fld id="{192D819F-F324-4361-A8BD-D4421C0B7C4C}" type="slidenum">
              <a:rPr lang="en-US"/>
              <a:pPr/>
              <a:t>85</a:t>
            </a:fld>
            <a:endParaRPr lang="en-US"/>
          </a:p>
        </p:txBody>
      </p:sp>
      <p:sp>
        <p:nvSpPr>
          <p:cNvPr id="7172" name="Freeform 80"/>
          <p:cNvSpPr>
            <a:spLocks/>
          </p:cNvSpPr>
          <p:nvPr/>
        </p:nvSpPr>
        <p:spPr bwMode="auto">
          <a:xfrm>
            <a:off x="3019425" y="2817813"/>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3" name="Freeform 79"/>
          <p:cNvSpPr>
            <a:spLocks/>
          </p:cNvSpPr>
          <p:nvPr/>
        </p:nvSpPr>
        <p:spPr bwMode="auto">
          <a:xfrm>
            <a:off x="3619500" y="2259013"/>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4" name="Freeform 78"/>
          <p:cNvSpPr>
            <a:spLocks/>
          </p:cNvSpPr>
          <p:nvPr/>
        </p:nvSpPr>
        <p:spPr bwMode="auto">
          <a:xfrm>
            <a:off x="2968625" y="1497013"/>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5" name="Freeform 77"/>
          <p:cNvSpPr>
            <a:spLocks/>
          </p:cNvSpPr>
          <p:nvPr/>
        </p:nvSpPr>
        <p:spPr bwMode="auto">
          <a:xfrm>
            <a:off x="2351088" y="1976438"/>
            <a:ext cx="668337" cy="66992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6" name="Freeform 76"/>
          <p:cNvSpPr>
            <a:spLocks/>
          </p:cNvSpPr>
          <p:nvPr/>
        </p:nvSpPr>
        <p:spPr bwMode="auto">
          <a:xfrm>
            <a:off x="2317750" y="2917825"/>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7" name="Freeform 75"/>
          <p:cNvSpPr>
            <a:spLocks/>
          </p:cNvSpPr>
          <p:nvPr/>
        </p:nvSpPr>
        <p:spPr bwMode="auto">
          <a:xfrm>
            <a:off x="1670050" y="2532063"/>
            <a:ext cx="596900" cy="554037"/>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8" name="Freeform 74"/>
          <p:cNvSpPr>
            <a:spLocks/>
          </p:cNvSpPr>
          <p:nvPr/>
        </p:nvSpPr>
        <p:spPr bwMode="auto">
          <a:xfrm>
            <a:off x="990600" y="1752600"/>
            <a:ext cx="676275" cy="674688"/>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79" name="Rectangle 2"/>
          <p:cNvSpPr>
            <a:spLocks noGrp="1" noChangeArrowheads="1"/>
          </p:cNvSpPr>
          <p:nvPr>
            <p:ph type="title"/>
          </p:nvPr>
        </p:nvSpPr>
        <p:spPr/>
        <p:txBody>
          <a:bodyPr/>
          <a:lstStyle/>
          <a:p>
            <a:pPr eaLnBrk="1" hangingPunct="1"/>
            <a:r>
              <a:rPr lang="en-US" altLang="en-US" dirty="0" err="1"/>
              <a:t>Kruskal’s</a:t>
            </a:r>
            <a:r>
              <a:rPr lang="en-US" altLang="en-US" dirty="0"/>
              <a:t> Algorithm </a:t>
            </a:r>
            <a:r>
              <a:rPr lang="en-US" dirty="0"/>
              <a:t>Example (1)</a:t>
            </a:r>
          </a:p>
        </p:txBody>
      </p:sp>
      <p:sp>
        <p:nvSpPr>
          <p:cNvPr id="7180" name="Freeform 35"/>
          <p:cNvSpPr>
            <a:spLocks/>
          </p:cNvSpPr>
          <p:nvPr/>
        </p:nvSpPr>
        <p:spPr bwMode="auto">
          <a:xfrm>
            <a:off x="782638" y="3124200"/>
            <a:ext cx="588962" cy="595313"/>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181" name="Oval 36"/>
          <p:cNvSpPr>
            <a:spLocks noChangeArrowheads="1"/>
          </p:cNvSpPr>
          <p:nvPr/>
        </p:nvSpPr>
        <p:spPr bwMode="auto">
          <a:xfrm>
            <a:off x="1200150" y="1946275"/>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7182" name="Oval 37"/>
          <p:cNvSpPr>
            <a:spLocks noChangeArrowheads="1"/>
          </p:cNvSpPr>
          <p:nvPr/>
        </p:nvSpPr>
        <p:spPr bwMode="auto">
          <a:xfrm>
            <a:off x="3181350" y="1676400"/>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7183" name="Oval 38"/>
          <p:cNvSpPr>
            <a:spLocks noChangeArrowheads="1"/>
          </p:cNvSpPr>
          <p:nvPr/>
        </p:nvSpPr>
        <p:spPr bwMode="auto">
          <a:xfrm>
            <a:off x="1819275" y="2635250"/>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7184" name="Oval 39"/>
          <p:cNvSpPr>
            <a:spLocks noChangeArrowheads="1"/>
          </p:cNvSpPr>
          <p:nvPr/>
        </p:nvSpPr>
        <p:spPr bwMode="auto">
          <a:xfrm>
            <a:off x="895350" y="3276600"/>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7185" name="Oval 40"/>
          <p:cNvSpPr>
            <a:spLocks noChangeArrowheads="1"/>
          </p:cNvSpPr>
          <p:nvPr/>
        </p:nvSpPr>
        <p:spPr bwMode="auto">
          <a:xfrm>
            <a:off x="3867150" y="2438400"/>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7186" name="Oval 41"/>
          <p:cNvSpPr>
            <a:spLocks noChangeArrowheads="1"/>
          </p:cNvSpPr>
          <p:nvPr/>
        </p:nvSpPr>
        <p:spPr bwMode="auto">
          <a:xfrm>
            <a:off x="2540000" y="3114675"/>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7187" name="AutoShape 42"/>
          <p:cNvCxnSpPr>
            <a:cxnSpLocks noChangeShapeType="1"/>
            <a:stCxn id="7181" idx="5"/>
            <a:endCxn id="7183" idx="1"/>
          </p:cNvCxnSpPr>
          <p:nvPr/>
        </p:nvCxnSpPr>
        <p:spPr bwMode="auto">
          <a:xfrm>
            <a:off x="1460500" y="2216150"/>
            <a:ext cx="403225" cy="454025"/>
          </a:xfrm>
          <a:prstGeom prst="straightConnector1">
            <a:avLst/>
          </a:prstGeom>
          <a:noFill/>
          <a:ln w="19050">
            <a:solidFill>
              <a:schemeClr val="tx1"/>
            </a:solidFill>
            <a:round/>
            <a:headEnd/>
            <a:tailEnd/>
          </a:ln>
        </p:spPr>
      </p:cxnSp>
      <p:cxnSp>
        <p:nvCxnSpPr>
          <p:cNvPr id="7188" name="AutoShape 43"/>
          <p:cNvCxnSpPr>
            <a:cxnSpLocks noChangeShapeType="1"/>
            <a:stCxn id="7183" idx="3"/>
            <a:endCxn id="7184" idx="7"/>
          </p:cNvCxnSpPr>
          <p:nvPr/>
        </p:nvCxnSpPr>
        <p:spPr bwMode="auto">
          <a:xfrm flipH="1">
            <a:off x="1155700" y="2905125"/>
            <a:ext cx="708025" cy="406400"/>
          </a:xfrm>
          <a:prstGeom prst="straightConnector1">
            <a:avLst/>
          </a:prstGeom>
          <a:noFill/>
          <a:ln w="19050">
            <a:solidFill>
              <a:schemeClr val="tx1"/>
            </a:solidFill>
            <a:round/>
            <a:headEnd/>
            <a:tailEnd/>
          </a:ln>
        </p:spPr>
      </p:cxnSp>
      <p:cxnSp>
        <p:nvCxnSpPr>
          <p:cNvPr id="7189" name="AutoShape 44"/>
          <p:cNvCxnSpPr>
            <a:cxnSpLocks noChangeShapeType="1"/>
            <a:stCxn id="7181" idx="3"/>
            <a:endCxn id="7184" idx="0"/>
          </p:cNvCxnSpPr>
          <p:nvPr/>
        </p:nvCxnSpPr>
        <p:spPr bwMode="auto">
          <a:xfrm flipH="1">
            <a:off x="1047750" y="2216150"/>
            <a:ext cx="196850" cy="1050925"/>
          </a:xfrm>
          <a:prstGeom prst="straightConnector1">
            <a:avLst/>
          </a:prstGeom>
          <a:noFill/>
          <a:ln w="19050">
            <a:solidFill>
              <a:schemeClr val="tx1"/>
            </a:solidFill>
            <a:round/>
            <a:headEnd/>
            <a:tailEnd/>
          </a:ln>
        </p:spPr>
      </p:cxnSp>
      <p:cxnSp>
        <p:nvCxnSpPr>
          <p:cNvPr id="7190" name="AutoShape 45"/>
          <p:cNvCxnSpPr>
            <a:cxnSpLocks noChangeShapeType="1"/>
            <a:stCxn id="7183" idx="5"/>
            <a:endCxn id="7186" idx="1"/>
          </p:cNvCxnSpPr>
          <p:nvPr/>
        </p:nvCxnSpPr>
        <p:spPr bwMode="auto">
          <a:xfrm>
            <a:off x="2079625" y="2905125"/>
            <a:ext cx="504825" cy="244475"/>
          </a:xfrm>
          <a:prstGeom prst="straightConnector1">
            <a:avLst/>
          </a:prstGeom>
          <a:noFill/>
          <a:ln w="19050">
            <a:solidFill>
              <a:schemeClr val="tx1"/>
            </a:solidFill>
            <a:round/>
            <a:headEnd/>
            <a:tailEnd/>
          </a:ln>
        </p:spPr>
      </p:cxnSp>
      <p:cxnSp>
        <p:nvCxnSpPr>
          <p:cNvPr id="7191" name="AutoShape 46"/>
          <p:cNvCxnSpPr>
            <a:cxnSpLocks noChangeShapeType="1"/>
            <a:stCxn id="7184" idx="6"/>
            <a:endCxn id="7186" idx="2"/>
          </p:cNvCxnSpPr>
          <p:nvPr/>
        </p:nvCxnSpPr>
        <p:spPr bwMode="auto">
          <a:xfrm flipV="1">
            <a:off x="1209675" y="3267075"/>
            <a:ext cx="1320800" cy="161925"/>
          </a:xfrm>
          <a:prstGeom prst="straightConnector1">
            <a:avLst/>
          </a:prstGeom>
          <a:noFill/>
          <a:ln w="19050">
            <a:solidFill>
              <a:schemeClr val="tx1"/>
            </a:solidFill>
            <a:round/>
            <a:headEnd/>
            <a:tailEnd/>
          </a:ln>
        </p:spPr>
      </p:cxnSp>
      <p:cxnSp>
        <p:nvCxnSpPr>
          <p:cNvPr id="7192" name="AutoShape 47"/>
          <p:cNvCxnSpPr>
            <a:cxnSpLocks noChangeShapeType="1"/>
            <a:stCxn id="7181" idx="6"/>
            <a:endCxn id="7208" idx="1"/>
          </p:cNvCxnSpPr>
          <p:nvPr/>
        </p:nvCxnSpPr>
        <p:spPr bwMode="auto">
          <a:xfrm>
            <a:off x="1514475" y="2098675"/>
            <a:ext cx="1063625" cy="125413"/>
          </a:xfrm>
          <a:prstGeom prst="straightConnector1">
            <a:avLst/>
          </a:prstGeom>
          <a:noFill/>
          <a:ln w="19050">
            <a:solidFill>
              <a:schemeClr val="tx1"/>
            </a:solidFill>
            <a:round/>
            <a:headEnd/>
            <a:tailEnd/>
          </a:ln>
        </p:spPr>
      </p:cxnSp>
      <p:cxnSp>
        <p:nvCxnSpPr>
          <p:cNvPr id="7193" name="AutoShape 49"/>
          <p:cNvCxnSpPr>
            <a:cxnSpLocks noChangeShapeType="1"/>
            <a:stCxn id="7185" idx="1"/>
            <a:endCxn id="7182" idx="5"/>
          </p:cNvCxnSpPr>
          <p:nvPr/>
        </p:nvCxnSpPr>
        <p:spPr bwMode="auto">
          <a:xfrm flipH="1" flipV="1">
            <a:off x="3441700" y="1946275"/>
            <a:ext cx="469900" cy="527050"/>
          </a:xfrm>
          <a:prstGeom prst="straightConnector1">
            <a:avLst/>
          </a:prstGeom>
          <a:noFill/>
          <a:ln w="19050">
            <a:solidFill>
              <a:schemeClr val="tx1"/>
            </a:solidFill>
            <a:round/>
            <a:headEnd/>
            <a:tailEnd/>
          </a:ln>
        </p:spPr>
      </p:cxnSp>
      <p:cxnSp>
        <p:nvCxnSpPr>
          <p:cNvPr id="7194" name="AutoShape 50"/>
          <p:cNvCxnSpPr>
            <a:cxnSpLocks noChangeShapeType="1"/>
            <a:stCxn id="7209" idx="7"/>
            <a:endCxn id="7185" idx="3"/>
          </p:cNvCxnSpPr>
          <p:nvPr/>
        </p:nvCxnSpPr>
        <p:spPr bwMode="auto">
          <a:xfrm flipV="1">
            <a:off x="3486150" y="2708275"/>
            <a:ext cx="425450" cy="328613"/>
          </a:xfrm>
          <a:prstGeom prst="straightConnector1">
            <a:avLst/>
          </a:prstGeom>
          <a:noFill/>
          <a:ln w="19050">
            <a:solidFill>
              <a:schemeClr val="tx1"/>
            </a:solidFill>
            <a:round/>
            <a:headEnd/>
            <a:tailEnd/>
          </a:ln>
        </p:spPr>
      </p:cxnSp>
      <p:sp>
        <p:nvSpPr>
          <p:cNvPr id="7195" name="Text Box 52"/>
          <p:cNvSpPr txBox="1">
            <a:spLocks noChangeArrowheads="1"/>
          </p:cNvSpPr>
          <p:nvPr/>
        </p:nvSpPr>
        <p:spPr bwMode="auto">
          <a:xfrm>
            <a:off x="3667125" y="1981200"/>
            <a:ext cx="309563" cy="366713"/>
          </a:xfrm>
          <a:prstGeom prst="rect">
            <a:avLst/>
          </a:prstGeom>
          <a:noFill/>
          <a:ln w="19050">
            <a:noFill/>
            <a:miter lim="800000"/>
            <a:headEnd/>
            <a:tailEnd/>
          </a:ln>
        </p:spPr>
        <p:txBody>
          <a:bodyPr wrap="none">
            <a:spAutoFit/>
          </a:bodyPr>
          <a:lstStyle/>
          <a:p>
            <a:r>
              <a:rPr lang="en-US" sz="1800" b="0"/>
              <a:t>4</a:t>
            </a:r>
          </a:p>
        </p:txBody>
      </p:sp>
      <p:sp>
        <p:nvSpPr>
          <p:cNvPr id="7196" name="Text Box 53"/>
          <p:cNvSpPr txBox="1">
            <a:spLocks noChangeArrowheads="1"/>
          </p:cNvSpPr>
          <p:nvPr/>
        </p:nvSpPr>
        <p:spPr bwMode="auto">
          <a:xfrm>
            <a:off x="827088" y="2463800"/>
            <a:ext cx="309562" cy="366713"/>
          </a:xfrm>
          <a:prstGeom prst="rect">
            <a:avLst/>
          </a:prstGeom>
          <a:noFill/>
          <a:ln w="19050">
            <a:noFill/>
            <a:miter lim="800000"/>
            <a:headEnd/>
            <a:tailEnd/>
          </a:ln>
        </p:spPr>
        <p:txBody>
          <a:bodyPr wrap="none">
            <a:spAutoFit/>
          </a:bodyPr>
          <a:lstStyle/>
          <a:p>
            <a:r>
              <a:rPr lang="en-US" sz="1800" b="0"/>
              <a:t>1</a:t>
            </a:r>
          </a:p>
        </p:txBody>
      </p:sp>
      <p:sp>
        <p:nvSpPr>
          <p:cNvPr id="7197" name="Text Box 54"/>
          <p:cNvSpPr txBox="1">
            <a:spLocks noChangeArrowheads="1"/>
          </p:cNvSpPr>
          <p:nvPr/>
        </p:nvSpPr>
        <p:spPr bwMode="auto">
          <a:xfrm>
            <a:off x="2667000" y="2590800"/>
            <a:ext cx="309563" cy="366713"/>
          </a:xfrm>
          <a:prstGeom prst="rect">
            <a:avLst/>
          </a:prstGeom>
          <a:noFill/>
          <a:ln w="19050">
            <a:noFill/>
            <a:miter lim="800000"/>
            <a:headEnd/>
            <a:tailEnd/>
          </a:ln>
        </p:spPr>
        <p:txBody>
          <a:bodyPr wrap="none">
            <a:spAutoFit/>
          </a:bodyPr>
          <a:lstStyle/>
          <a:p>
            <a:r>
              <a:rPr lang="en-US" sz="1800" b="0"/>
              <a:t>3</a:t>
            </a:r>
          </a:p>
        </p:txBody>
      </p:sp>
      <p:sp>
        <p:nvSpPr>
          <p:cNvPr id="7198" name="Text Box 55"/>
          <p:cNvSpPr txBox="1">
            <a:spLocks noChangeArrowheads="1"/>
          </p:cNvSpPr>
          <p:nvPr/>
        </p:nvSpPr>
        <p:spPr bwMode="auto">
          <a:xfrm>
            <a:off x="1414463" y="2376488"/>
            <a:ext cx="309562" cy="366712"/>
          </a:xfrm>
          <a:prstGeom prst="rect">
            <a:avLst/>
          </a:prstGeom>
          <a:noFill/>
          <a:ln w="19050">
            <a:noFill/>
            <a:miter lim="800000"/>
            <a:headEnd/>
            <a:tailEnd/>
          </a:ln>
        </p:spPr>
        <p:txBody>
          <a:bodyPr wrap="none">
            <a:spAutoFit/>
          </a:bodyPr>
          <a:lstStyle/>
          <a:p>
            <a:r>
              <a:rPr lang="en-US" sz="1800" b="0"/>
              <a:t>5</a:t>
            </a:r>
          </a:p>
        </p:txBody>
      </p:sp>
      <p:sp>
        <p:nvSpPr>
          <p:cNvPr id="7199" name="Text Box 56"/>
          <p:cNvSpPr txBox="1">
            <a:spLocks noChangeArrowheads="1"/>
          </p:cNvSpPr>
          <p:nvPr/>
        </p:nvSpPr>
        <p:spPr bwMode="auto">
          <a:xfrm>
            <a:off x="1766888" y="3352800"/>
            <a:ext cx="434975" cy="366713"/>
          </a:xfrm>
          <a:prstGeom prst="rect">
            <a:avLst/>
          </a:prstGeom>
          <a:noFill/>
          <a:ln w="19050">
            <a:noFill/>
            <a:miter lim="800000"/>
            <a:headEnd/>
            <a:tailEnd/>
          </a:ln>
        </p:spPr>
        <p:txBody>
          <a:bodyPr wrap="none">
            <a:spAutoFit/>
          </a:bodyPr>
          <a:lstStyle/>
          <a:p>
            <a:r>
              <a:rPr lang="en-US" sz="1800" b="0"/>
              <a:t>10</a:t>
            </a:r>
          </a:p>
        </p:txBody>
      </p:sp>
      <p:sp>
        <p:nvSpPr>
          <p:cNvPr id="7200" name="Text Box 57"/>
          <p:cNvSpPr txBox="1">
            <a:spLocks noChangeArrowheads="1"/>
          </p:cNvSpPr>
          <p:nvPr/>
        </p:nvSpPr>
        <p:spPr bwMode="auto">
          <a:xfrm>
            <a:off x="3719513" y="2838450"/>
            <a:ext cx="309562" cy="366713"/>
          </a:xfrm>
          <a:prstGeom prst="rect">
            <a:avLst/>
          </a:prstGeom>
          <a:noFill/>
          <a:ln w="19050">
            <a:noFill/>
            <a:miter lim="800000"/>
            <a:headEnd/>
            <a:tailEnd/>
          </a:ln>
        </p:spPr>
        <p:txBody>
          <a:bodyPr wrap="none">
            <a:spAutoFit/>
          </a:bodyPr>
          <a:lstStyle/>
          <a:p>
            <a:r>
              <a:rPr lang="en-US" sz="1800" b="0"/>
              <a:t>2</a:t>
            </a:r>
          </a:p>
        </p:txBody>
      </p:sp>
      <p:sp>
        <p:nvSpPr>
          <p:cNvPr id="7201" name="Text Box 58"/>
          <p:cNvSpPr txBox="1">
            <a:spLocks noChangeArrowheads="1"/>
          </p:cNvSpPr>
          <p:nvPr/>
        </p:nvSpPr>
        <p:spPr bwMode="auto">
          <a:xfrm>
            <a:off x="1905000" y="1828800"/>
            <a:ext cx="309563" cy="366713"/>
          </a:xfrm>
          <a:prstGeom prst="rect">
            <a:avLst/>
          </a:prstGeom>
          <a:noFill/>
          <a:ln w="19050">
            <a:noFill/>
            <a:miter lim="800000"/>
            <a:headEnd/>
            <a:tailEnd/>
          </a:ln>
        </p:spPr>
        <p:txBody>
          <a:bodyPr wrap="none">
            <a:spAutoFit/>
          </a:bodyPr>
          <a:lstStyle/>
          <a:p>
            <a:r>
              <a:rPr lang="en-US" sz="1800" b="0"/>
              <a:t>8</a:t>
            </a:r>
          </a:p>
        </p:txBody>
      </p:sp>
      <p:sp>
        <p:nvSpPr>
          <p:cNvPr id="7202" name="Text Box 59"/>
          <p:cNvSpPr txBox="1">
            <a:spLocks noChangeArrowheads="1"/>
          </p:cNvSpPr>
          <p:nvPr/>
        </p:nvSpPr>
        <p:spPr bwMode="auto">
          <a:xfrm>
            <a:off x="1531938" y="2986088"/>
            <a:ext cx="309562" cy="366712"/>
          </a:xfrm>
          <a:prstGeom prst="rect">
            <a:avLst/>
          </a:prstGeom>
          <a:noFill/>
          <a:ln w="19050">
            <a:noFill/>
            <a:miter lim="800000"/>
            <a:headEnd/>
            <a:tailEnd/>
          </a:ln>
        </p:spPr>
        <p:txBody>
          <a:bodyPr wrap="none">
            <a:spAutoFit/>
          </a:bodyPr>
          <a:lstStyle/>
          <a:p>
            <a:r>
              <a:rPr lang="en-US" sz="1800" b="0"/>
              <a:t>7</a:t>
            </a:r>
          </a:p>
        </p:txBody>
      </p:sp>
      <p:sp>
        <p:nvSpPr>
          <p:cNvPr id="7203" name="AutoShape 66"/>
          <p:cNvSpPr>
            <a:spLocks noChangeArrowheads="1"/>
          </p:cNvSpPr>
          <p:nvPr/>
        </p:nvSpPr>
        <p:spPr bwMode="auto">
          <a:xfrm rot="5400000">
            <a:off x="6710363" y="3643312"/>
            <a:ext cx="457200" cy="333375"/>
          </a:xfrm>
          <a:prstGeom prst="rightArrow">
            <a:avLst>
              <a:gd name="adj1" fmla="val 50000"/>
              <a:gd name="adj2" fmla="val 34286"/>
            </a:avLst>
          </a:prstGeom>
          <a:solidFill>
            <a:srgbClr val="FFFF00"/>
          </a:solidFill>
          <a:ln w="19050">
            <a:solidFill>
              <a:schemeClr val="tx1"/>
            </a:solidFill>
            <a:miter lim="800000"/>
            <a:headEnd/>
            <a:tailEnd/>
          </a:ln>
        </p:spPr>
        <p:txBody>
          <a:bodyPr wrap="none" anchor="ctr"/>
          <a:lstStyle/>
          <a:p>
            <a:endParaRPr lang="en-US"/>
          </a:p>
        </p:txBody>
      </p:sp>
      <p:sp>
        <p:nvSpPr>
          <p:cNvPr id="7204" name="AutoShape 67"/>
          <p:cNvSpPr>
            <a:spLocks noChangeArrowheads="1"/>
          </p:cNvSpPr>
          <p:nvPr/>
        </p:nvSpPr>
        <p:spPr bwMode="auto">
          <a:xfrm rot="8100000" flipH="1" flipV="1">
            <a:off x="4240213" y="3797300"/>
            <a:ext cx="738187" cy="333375"/>
          </a:xfrm>
          <a:prstGeom prst="rightArrow">
            <a:avLst>
              <a:gd name="adj1" fmla="val 50000"/>
              <a:gd name="adj2" fmla="val 55357"/>
            </a:avLst>
          </a:prstGeom>
          <a:solidFill>
            <a:srgbClr val="FFFF00"/>
          </a:solidFill>
          <a:ln w="19050">
            <a:solidFill>
              <a:schemeClr val="tx1"/>
            </a:solidFill>
            <a:miter lim="800000"/>
            <a:headEnd/>
            <a:tailEnd/>
          </a:ln>
        </p:spPr>
        <p:txBody>
          <a:bodyPr wrap="none" anchor="ctr"/>
          <a:lstStyle/>
          <a:p>
            <a:endParaRPr lang="en-US"/>
          </a:p>
        </p:txBody>
      </p:sp>
      <p:sp>
        <p:nvSpPr>
          <p:cNvPr id="7205" name="AutoShape 68"/>
          <p:cNvSpPr>
            <a:spLocks noChangeArrowheads="1"/>
          </p:cNvSpPr>
          <p:nvPr/>
        </p:nvSpPr>
        <p:spPr bwMode="auto">
          <a:xfrm rot="5400000">
            <a:off x="2290763" y="3643312"/>
            <a:ext cx="457200" cy="333375"/>
          </a:xfrm>
          <a:prstGeom prst="rightArrow">
            <a:avLst>
              <a:gd name="adj1" fmla="val 50000"/>
              <a:gd name="adj2" fmla="val 34286"/>
            </a:avLst>
          </a:prstGeom>
          <a:solidFill>
            <a:srgbClr val="FFFF00"/>
          </a:solidFill>
          <a:ln w="19050">
            <a:solidFill>
              <a:schemeClr val="tx1"/>
            </a:solidFill>
            <a:miter lim="800000"/>
            <a:headEnd/>
            <a:tailEnd/>
          </a:ln>
        </p:spPr>
        <p:txBody>
          <a:bodyPr wrap="none" anchor="ctr"/>
          <a:lstStyle/>
          <a:p>
            <a:endParaRPr lang="en-US"/>
          </a:p>
        </p:txBody>
      </p:sp>
      <p:cxnSp>
        <p:nvCxnSpPr>
          <p:cNvPr id="7206" name="AutoShape 69"/>
          <p:cNvCxnSpPr>
            <a:cxnSpLocks noChangeShapeType="1"/>
            <a:stCxn id="7209" idx="0"/>
            <a:endCxn id="7182" idx="4"/>
          </p:cNvCxnSpPr>
          <p:nvPr/>
        </p:nvCxnSpPr>
        <p:spPr bwMode="auto">
          <a:xfrm flipH="1" flipV="1">
            <a:off x="3333750" y="1990725"/>
            <a:ext cx="44450" cy="1001713"/>
          </a:xfrm>
          <a:prstGeom prst="straightConnector1">
            <a:avLst/>
          </a:prstGeom>
          <a:noFill/>
          <a:ln w="19050">
            <a:solidFill>
              <a:schemeClr val="tx1"/>
            </a:solidFill>
            <a:round/>
            <a:headEnd/>
            <a:tailEnd/>
          </a:ln>
        </p:spPr>
      </p:cxnSp>
      <p:sp>
        <p:nvSpPr>
          <p:cNvPr id="7207" name="Text Box 70"/>
          <p:cNvSpPr txBox="1">
            <a:spLocks noChangeArrowheads="1"/>
          </p:cNvSpPr>
          <p:nvPr/>
        </p:nvSpPr>
        <p:spPr bwMode="auto">
          <a:xfrm>
            <a:off x="3048000" y="2279650"/>
            <a:ext cx="309563" cy="366713"/>
          </a:xfrm>
          <a:prstGeom prst="rect">
            <a:avLst/>
          </a:prstGeom>
          <a:noFill/>
          <a:ln w="19050">
            <a:noFill/>
            <a:miter lim="800000"/>
            <a:headEnd/>
            <a:tailEnd/>
          </a:ln>
        </p:spPr>
        <p:txBody>
          <a:bodyPr wrap="none">
            <a:spAutoFit/>
          </a:bodyPr>
          <a:lstStyle/>
          <a:p>
            <a:r>
              <a:rPr lang="en-US" sz="1800" b="0"/>
              <a:t>6</a:t>
            </a:r>
          </a:p>
        </p:txBody>
      </p:sp>
      <p:sp>
        <p:nvSpPr>
          <p:cNvPr id="7208" name="Oval 71"/>
          <p:cNvSpPr>
            <a:spLocks noChangeArrowheads="1"/>
          </p:cNvSpPr>
          <p:nvPr/>
        </p:nvSpPr>
        <p:spPr bwMode="auto">
          <a:xfrm>
            <a:off x="2533650" y="2189163"/>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7209" name="Oval 72"/>
          <p:cNvSpPr>
            <a:spLocks noChangeArrowheads="1"/>
          </p:cNvSpPr>
          <p:nvPr/>
        </p:nvSpPr>
        <p:spPr bwMode="auto">
          <a:xfrm>
            <a:off x="3225800" y="3001963"/>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7210" name="AutoShape 73"/>
          <p:cNvCxnSpPr>
            <a:cxnSpLocks noChangeShapeType="1"/>
            <a:stCxn id="7208" idx="4"/>
            <a:endCxn id="7186" idx="0"/>
          </p:cNvCxnSpPr>
          <p:nvPr/>
        </p:nvCxnSpPr>
        <p:spPr bwMode="auto">
          <a:xfrm>
            <a:off x="2686050" y="2503488"/>
            <a:ext cx="6350" cy="601662"/>
          </a:xfrm>
          <a:prstGeom prst="straightConnector1">
            <a:avLst/>
          </a:prstGeom>
          <a:noFill/>
          <a:ln w="19050">
            <a:solidFill>
              <a:schemeClr val="tx1"/>
            </a:solidFill>
            <a:round/>
            <a:headEnd/>
            <a:tailEnd/>
          </a:ln>
        </p:spPr>
      </p:cxnSp>
      <p:sp>
        <p:nvSpPr>
          <p:cNvPr id="7211" name="Text Box 81"/>
          <p:cNvSpPr txBox="1">
            <a:spLocks noChangeArrowheads="1"/>
          </p:cNvSpPr>
          <p:nvPr/>
        </p:nvSpPr>
        <p:spPr bwMode="auto">
          <a:xfrm>
            <a:off x="2135188" y="2681288"/>
            <a:ext cx="434975" cy="366712"/>
          </a:xfrm>
          <a:prstGeom prst="rect">
            <a:avLst/>
          </a:prstGeom>
          <a:noFill/>
          <a:ln w="19050">
            <a:noFill/>
            <a:miter lim="800000"/>
            <a:headEnd/>
            <a:tailEnd/>
          </a:ln>
        </p:spPr>
        <p:txBody>
          <a:bodyPr wrap="none">
            <a:spAutoFit/>
          </a:bodyPr>
          <a:lstStyle/>
          <a:p>
            <a:r>
              <a:rPr lang="en-US" sz="1800" b="0"/>
              <a:t>11</a:t>
            </a:r>
          </a:p>
        </p:txBody>
      </p:sp>
      <p:cxnSp>
        <p:nvCxnSpPr>
          <p:cNvPr id="7212" name="AutoShape 82"/>
          <p:cNvCxnSpPr>
            <a:cxnSpLocks noChangeShapeType="1"/>
            <a:stCxn id="7208" idx="3"/>
            <a:endCxn id="7183" idx="7"/>
          </p:cNvCxnSpPr>
          <p:nvPr/>
        </p:nvCxnSpPr>
        <p:spPr bwMode="auto">
          <a:xfrm flipH="1">
            <a:off x="2079625" y="2459038"/>
            <a:ext cx="498475" cy="211137"/>
          </a:xfrm>
          <a:prstGeom prst="straightConnector1">
            <a:avLst/>
          </a:prstGeom>
          <a:noFill/>
          <a:ln w="19050">
            <a:solidFill>
              <a:schemeClr val="tx1"/>
            </a:solidFill>
            <a:round/>
            <a:headEnd/>
            <a:tailEnd/>
          </a:ln>
        </p:spPr>
      </p:cxnSp>
      <p:sp>
        <p:nvSpPr>
          <p:cNvPr id="7213" name="Text Box 83"/>
          <p:cNvSpPr txBox="1">
            <a:spLocks noChangeArrowheads="1"/>
          </p:cNvSpPr>
          <p:nvPr/>
        </p:nvSpPr>
        <p:spPr bwMode="auto">
          <a:xfrm>
            <a:off x="2066925" y="2247900"/>
            <a:ext cx="309563" cy="366713"/>
          </a:xfrm>
          <a:prstGeom prst="rect">
            <a:avLst/>
          </a:prstGeom>
          <a:noFill/>
          <a:ln w="19050">
            <a:noFill/>
            <a:miter lim="800000"/>
            <a:headEnd/>
            <a:tailEnd/>
          </a:ln>
        </p:spPr>
        <p:txBody>
          <a:bodyPr wrap="none">
            <a:spAutoFit/>
          </a:bodyPr>
          <a:lstStyle/>
          <a:p>
            <a:r>
              <a:rPr lang="en-US" sz="1800" b="0"/>
              <a:t>9</a:t>
            </a:r>
          </a:p>
        </p:txBody>
      </p:sp>
      <p:sp>
        <p:nvSpPr>
          <p:cNvPr id="7214" name="Freeform 84"/>
          <p:cNvSpPr>
            <a:spLocks/>
          </p:cNvSpPr>
          <p:nvPr/>
        </p:nvSpPr>
        <p:spPr bwMode="auto">
          <a:xfrm>
            <a:off x="2998788" y="5499100"/>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15" name="Freeform 85"/>
          <p:cNvSpPr>
            <a:spLocks/>
          </p:cNvSpPr>
          <p:nvPr/>
        </p:nvSpPr>
        <p:spPr bwMode="auto">
          <a:xfrm>
            <a:off x="3598863" y="4940300"/>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16" name="Freeform 86"/>
          <p:cNvSpPr>
            <a:spLocks/>
          </p:cNvSpPr>
          <p:nvPr/>
        </p:nvSpPr>
        <p:spPr bwMode="auto">
          <a:xfrm>
            <a:off x="2947988" y="4178300"/>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17" name="Freeform 87"/>
          <p:cNvSpPr>
            <a:spLocks/>
          </p:cNvSpPr>
          <p:nvPr/>
        </p:nvSpPr>
        <p:spPr bwMode="auto">
          <a:xfrm>
            <a:off x="2330450" y="4657725"/>
            <a:ext cx="668338" cy="66992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18" name="Freeform 88"/>
          <p:cNvSpPr>
            <a:spLocks/>
          </p:cNvSpPr>
          <p:nvPr/>
        </p:nvSpPr>
        <p:spPr bwMode="auto">
          <a:xfrm>
            <a:off x="2297113" y="5599113"/>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19" name="Freeform 89"/>
          <p:cNvSpPr>
            <a:spLocks/>
          </p:cNvSpPr>
          <p:nvPr/>
        </p:nvSpPr>
        <p:spPr bwMode="auto">
          <a:xfrm>
            <a:off x="1649413" y="5213350"/>
            <a:ext cx="596900" cy="554038"/>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20" name="Freeform 90"/>
          <p:cNvSpPr>
            <a:spLocks/>
          </p:cNvSpPr>
          <p:nvPr/>
        </p:nvSpPr>
        <p:spPr bwMode="auto">
          <a:xfrm>
            <a:off x="698500" y="4413250"/>
            <a:ext cx="958850" cy="2052638"/>
          </a:xfrm>
          <a:custGeom>
            <a:avLst/>
            <a:gdLst>
              <a:gd name="T0" fmla="*/ 136 w 604"/>
              <a:gd name="T1" fmla="*/ 418 h 1293"/>
              <a:gd name="T2" fmla="*/ 22 w 604"/>
              <a:gd name="T3" fmla="*/ 988 h 1293"/>
              <a:gd name="T4" fmla="*/ 100 w 604"/>
              <a:gd name="T5" fmla="*/ 1204 h 1293"/>
              <a:gd name="T6" fmla="*/ 316 w 604"/>
              <a:gd name="T7" fmla="*/ 1192 h 1293"/>
              <a:gd name="T8" fmla="*/ 418 w 604"/>
              <a:gd name="T9" fmla="*/ 598 h 1293"/>
              <a:gd name="T10" fmla="*/ 589 w 604"/>
              <a:gd name="T11" fmla="*/ 177 h 1293"/>
              <a:gd name="T12" fmla="*/ 328 w 604"/>
              <a:gd name="T13" fmla="*/ 40 h 1293"/>
              <a:gd name="T14" fmla="*/ 136 w 604"/>
              <a:gd name="T15" fmla="*/ 418 h 1293"/>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293"/>
              <a:gd name="T26" fmla="*/ 604 w 604"/>
              <a:gd name="T27" fmla="*/ 1293 h 12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293">
                <a:moveTo>
                  <a:pt x="136" y="418"/>
                </a:moveTo>
                <a:cubicBezTo>
                  <a:pt x="101" y="535"/>
                  <a:pt x="0" y="852"/>
                  <a:pt x="22" y="988"/>
                </a:cubicBezTo>
                <a:cubicBezTo>
                  <a:pt x="16" y="1119"/>
                  <a:pt x="51" y="1170"/>
                  <a:pt x="100" y="1204"/>
                </a:cubicBezTo>
                <a:cubicBezTo>
                  <a:pt x="149" y="1238"/>
                  <a:pt x="263" y="1293"/>
                  <a:pt x="316" y="1192"/>
                </a:cubicBezTo>
                <a:cubicBezTo>
                  <a:pt x="369" y="1091"/>
                  <a:pt x="373" y="767"/>
                  <a:pt x="418" y="598"/>
                </a:cubicBezTo>
                <a:cubicBezTo>
                  <a:pt x="463" y="429"/>
                  <a:pt x="604" y="270"/>
                  <a:pt x="589" y="177"/>
                </a:cubicBezTo>
                <a:cubicBezTo>
                  <a:pt x="574" y="84"/>
                  <a:pt x="404" y="0"/>
                  <a:pt x="328" y="40"/>
                </a:cubicBezTo>
                <a:cubicBezTo>
                  <a:pt x="252" y="80"/>
                  <a:pt x="176" y="339"/>
                  <a:pt x="136" y="418"/>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7221" name="Oval 92"/>
          <p:cNvSpPr>
            <a:spLocks noChangeArrowheads="1"/>
          </p:cNvSpPr>
          <p:nvPr/>
        </p:nvSpPr>
        <p:spPr bwMode="auto">
          <a:xfrm>
            <a:off x="1179513" y="4627563"/>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7222" name="Oval 93"/>
          <p:cNvSpPr>
            <a:spLocks noChangeArrowheads="1"/>
          </p:cNvSpPr>
          <p:nvPr/>
        </p:nvSpPr>
        <p:spPr bwMode="auto">
          <a:xfrm>
            <a:off x="3160713" y="4357688"/>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7223" name="Oval 94"/>
          <p:cNvSpPr>
            <a:spLocks noChangeArrowheads="1"/>
          </p:cNvSpPr>
          <p:nvPr/>
        </p:nvSpPr>
        <p:spPr bwMode="auto">
          <a:xfrm>
            <a:off x="1798638" y="5316538"/>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7224" name="Oval 95"/>
          <p:cNvSpPr>
            <a:spLocks noChangeArrowheads="1"/>
          </p:cNvSpPr>
          <p:nvPr/>
        </p:nvSpPr>
        <p:spPr bwMode="auto">
          <a:xfrm>
            <a:off x="874713" y="5957888"/>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7225" name="Oval 96"/>
          <p:cNvSpPr>
            <a:spLocks noChangeArrowheads="1"/>
          </p:cNvSpPr>
          <p:nvPr/>
        </p:nvSpPr>
        <p:spPr bwMode="auto">
          <a:xfrm>
            <a:off x="3846513" y="5119688"/>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7226" name="Oval 97"/>
          <p:cNvSpPr>
            <a:spLocks noChangeArrowheads="1"/>
          </p:cNvSpPr>
          <p:nvPr/>
        </p:nvSpPr>
        <p:spPr bwMode="auto">
          <a:xfrm>
            <a:off x="2519363" y="5795963"/>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7227" name="AutoShape 98"/>
          <p:cNvCxnSpPr>
            <a:cxnSpLocks noChangeShapeType="1"/>
            <a:stCxn id="7221" idx="5"/>
            <a:endCxn id="7223" idx="1"/>
          </p:cNvCxnSpPr>
          <p:nvPr/>
        </p:nvCxnSpPr>
        <p:spPr bwMode="auto">
          <a:xfrm>
            <a:off x="1439863" y="4897438"/>
            <a:ext cx="403225" cy="454025"/>
          </a:xfrm>
          <a:prstGeom prst="straightConnector1">
            <a:avLst/>
          </a:prstGeom>
          <a:noFill/>
          <a:ln w="19050">
            <a:solidFill>
              <a:schemeClr val="tx1"/>
            </a:solidFill>
            <a:round/>
            <a:headEnd/>
            <a:tailEnd/>
          </a:ln>
        </p:spPr>
      </p:cxnSp>
      <p:cxnSp>
        <p:nvCxnSpPr>
          <p:cNvPr id="7228" name="AutoShape 99"/>
          <p:cNvCxnSpPr>
            <a:cxnSpLocks noChangeShapeType="1"/>
            <a:stCxn id="7223" idx="3"/>
            <a:endCxn id="7224" idx="7"/>
          </p:cNvCxnSpPr>
          <p:nvPr/>
        </p:nvCxnSpPr>
        <p:spPr bwMode="auto">
          <a:xfrm flipH="1">
            <a:off x="1135063" y="5586413"/>
            <a:ext cx="708025" cy="406400"/>
          </a:xfrm>
          <a:prstGeom prst="straightConnector1">
            <a:avLst/>
          </a:prstGeom>
          <a:noFill/>
          <a:ln w="19050">
            <a:solidFill>
              <a:schemeClr val="tx1"/>
            </a:solidFill>
            <a:round/>
            <a:headEnd/>
            <a:tailEnd/>
          </a:ln>
        </p:spPr>
      </p:cxnSp>
      <p:cxnSp>
        <p:nvCxnSpPr>
          <p:cNvPr id="7229" name="AutoShape 100"/>
          <p:cNvCxnSpPr>
            <a:cxnSpLocks noChangeShapeType="1"/>
            <a:stCxn id="7221" idx="3"/>
            <a:endCxn id="7224" idx="0"/>
          </p:cNvCxnSpPr>
          <p:nvPr/>
        </p:nvCxnSpPr>
        <p:spPr bwMode="auto">
          <a:xfrm flipH="1">
            <a:off x="1027113" y="4897438"/>
            <a:ext cx="196850" cy="1050925"/>
          </a:xfrm>
          <a:prstGeom prst="straightConnector1">
            <a:avLst/>
          </a:prstGeom>
          <a:noFill/>
          <a:ln w="38100">
            <a:solidFill>
              <a:schemeClr val="tx2"/>
            </a:solidFill>
            <a:round/>
            <a:headEnd/>
            <a:tailEnd/>
          </a:ln>
        </p:spPr>
      </p:cxnSp>
      <p:cxnSp>
        <p:nvCxnSpPr>
          <p:cNvPr id="7230" name="AutoShape 101"/>
          <p:cNvCxnSpPr>
            <a:cxnSpLocks noChangeShapeType="1"/>
            <a:stCxn id="7223" idx="5"/>
            <a:endCxn id="7226" idx="1"/>
          </p:cNvCxnSpPr>
          <p:nvPr/>
        </p:nvCxnSpPr>
        <p:spPr bwMode="auto">
          <a:xfrm>
            <a:off x="2058988" y="5586413"/>
            <a:ext cx="504825" cy="244475"/>
          </a:xfrm>
          <a:prstGeom prst="straightConnector1">
            <a:avLst/>
          </a:prstGeom>
          <a:noFill/>
          <a:ln w="19050">
            <a:solidFill>
              <a:schemeClr val="tx1"/>
            </a:solidFill>
            <a:round/>
            <a:headEnd/>
            <a:tailEnd/>
          </a:ln>
        </p:spPr>
      </p:cxnSp>
      <p:cxnSp>
        <p:nvCxnSpPr>
          <p:cNvPr id="7231" name="AutoShape 102"/>
          <p:cNvCxnSpPr>
            <a:cxnSpLocks noChangeShapeType="1"/>
            <a:stCxn id="7224" idx="6"/>
            <a:endCxn id="7226" idx="2"/>
          </p:cNvCxnSpPr>
          <p:nvPr/>
        </p:nvCxnSpPr>
        <p:spPr bwMode="auto">
          <a:xfrm flipV="1">
            <a:off x="1189038" y="5948363"/>
            <a:ext cx="1320800" cy="161925"/>
          </a:xfrm>
          <a:prstGeom prst="straightConnector1">
            <a:avLst/>
          </a:prstGeom>
          <a:noFill/>
          <a:ln w="19050">
            <a:solidFill>
              <a:schemeClr val="tx1"/>
            </a:solidFill>
            <a:round/>
            <a:headEnd/>
            <a:tailEnd/>
          </a:ln>
        </p:spPr>
      </p:cxnSp>
      <p:cxnSp>
        <p:nvCxnSpPr>
          <p:cNvPr id="7232" name="AutoShape 103"/>
          <p:cNvCxnSpPr>
            <a:cxnSpLocks noChangeShapeType="1"/>
            <a:stCxn id="7221" idx="6"/>
            <a:endCxn id="7245" idx="1"/>
          </p:cNvCxnSpPr>
          <p:nvPr/>
        </p:nvCxnSpPr>
        <p:spPr bwMode="auto">
          <a:xfrm>
            <a:off x="1493838" y="4779963"/>
            <a:ext cx="1063625" cy="125412"/>
          </a:xfrm>
          <a:prstGeom prst="straightConnector1">
            <a:avLst/>
          </a:prstGeom>
          <a:noFill/>
          <a:ln w="19050">
            <a:solidFill>
              <a:schemeClr val="tx1"/>
            </a:solidFill>
            <a:round/>
            <a:headEnd/>
            <a:tailEnd/>
          </a:ln>
        </p:spPr>
      </p:cxnSp>
      <p:cxnSp>
        <p:nvCxnSpPr>
          <p:cNvPr id="7233" name="AutoShape 104"/>
          <p:cNvCxnSpPr>
            <a:cxnSpLocks noChangeShapeType="1"/>
            <a:stCxn id="7225" idx="1"/>
            <a:endCxn id="7222" idx="5"/>
          </p:cNvCxnSpPr>
          <p:nvPr/>
        </p:nvCxnSpPr>
        <p:spPr bwMode="auto">
          <a:xfrm flipH="1" flipV="1">
            <a:off x="3421063" y="4627563"/>
            <a:ext cx="469900" cy="527050"/>
          </a:xfrm>
          <a:prstGeom prst="straightConnector1">
            <a:avLst/>
          </a:prstGeom>
          <a:noFill/>
          <a:ln w="19050">
            <a:solidFill>
              <a:schemeClr val="tx1"/>
            </a:solidFill>
            <a:round/>
            <a:headEnd/>
            <a:tailEnd/>
          </a:ln>
        </p:spPr>
      </p:cxnSp>
      <p:cxnSp>
        <p:nvCxnSpPr>
          <p:cNvPr id="7234" name="AutoShape 105"/>
          <p:cNvCxnSpPr>
            <a:cxnSpLocks noChangeShapeType="1"/>
            <a:stCxn id="7246" idx="7"/>
            <a:endCxn id="7225" idx="3"/>
          </p:cNvCxnSpPr>
          <p:nvPr/>
        </p:nvCxnSpPr>
        <p:spPr bwMode="auto">
          <a:xfrm flipV="1">
            <a:off x="3465513" y="5389563"/>
            <a:ext cx="425450" cy="328612"/>
          </a:xfrm>
          <a:prstGeom prst="straightConnector1">
            <a:avLst/>
          </a:prstGeom>
          <a:noFill/>
          <a:ln w="19050">
            <a:solidFill>
              <a:schemeClr val="tx1"/>
            </a:solidFill>
            <a:round/>
            <a:headEnd/>
            <a:tailEnd/>
          </a:ln>
        </p:spPr>
      </p:cxnSp>
      <p:sp>
        <p:nvSpPr>
          <p:cNvPr id="7235" name="Text Box 106"/>
          <p:cNvSpPr txBox="1">
            <a:spLocks noChangeArrowheads="1"/>
          </p:cNvSpPr>
          <p:nvPr/>
        </p:nvSpPr>
        <p:spPr bwMode="auto">
          <a:xfrm>
            <a:off x="3646488" y="4662488"/>
            <a:ext cx="309562" cy="366712"/>
          </a:xfrm>
          <a:prstGeom prst="rect">
            <a:avLst/>
          </a:prstGeom>
          <a:noFill/>
          <a:ln w="19050">
            <a:noFill/>
            <a:miter lim="800000"/>
            <a:headEnd/>
            <a:tailEnd/>
          </a:ln>
        </p:spPr>
        <p:txBody>
          <a:bodyPr wrap="none">
            <a:spAutoFit/>
          </a:bodyPr>
          <a:lstStyle/>
          <a:p>
            <a:r>
              <a:rPr lang="en-US" sz="1800" b="0"/>
              <a:t>4</a:t>
            </a:r>
          </a:p>
        </p:txBody>
      </p:sp>
      <p:sp>
        <p:nvSpPr>
          <p:cNvPr id="7236" name="Text Box 107"/>
          <p:cNvSpPr txBox="1">
            <a:spLocks noChangeArrowheads="1"/>
          </p:cNvSpPr>
          <p:nvPr/>
        </p:nvSpPr>
        <p:spPr bwMode="auto">
          <a:xfrm>
            <a:off x="806450" y="5145088"/>
            <a:ext cx="309563" cy="366712"/>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7237" name="Text Box 108"/>
          <p:cNvSpPr txBox="1">
            <a:spLocks noChangeArrowheads="1"/>
          </p:cNvSpPr>
          <p:nvPr/>
        </p:nvSpPr>
        <p:spPr bwMode="auto">
          <a:xfrm>
            <a:off x="2646363" y="5272088"/>
            <a:ext cx="309562" cy="366712"/>
          </a:xfrm>
          <a:prstGeom prst="rect">
            <a:avLst/>
          </a:prstGeom>
          <a:noFill/>
          <a:ln w="19050">
            <a:noFill/>
            <a:miter lim="800000"/>
            <a:headEnd/>
            <a:tailEnd/>
          </a:ln>
        </p:spPr>
        <p:txBody>
          <a:bodyPr wrap="none">
            <a:spAutoFit/>
          </a:bodyPr>
          <a:lstStyle/>
          <a:p>
            <a:r>
              <a:rPr lang="en-US" sz="1800" b="0"/>
              <a:t>3</a:t>
            </a:r>
          </a:p>
        </p:txBody>
      </p:sp>
      <p:sp>
        <p:nvSpPr>
          <p:cNvPr id="7238" name="Text Box 109"/>
          <p:cNvSpPr txBox="1">
            <a:spLocks noChangeArrowheads="1"/>
          </p:cNvSpPr>
          <p:nvPr/>
        </p:nvSpPr>
        <p:spPr bwMode="auto">
          <a:xfrm>
            <a:off x="1393825" y="5057775"/>
            <a:ext cx="309563" cy="366713"/>
          </a:xfrm>
          <a:prstGeom prst="rect">
            <a:avLst/>
          </a:prstGeom>
          <a:noFill/>
          <a:ln w="19050">
            <a:noFill/>
            <a:miter lim="800000"/>
            <a:headEnd/>
            <a:tailEnd/>
          </a:ln>
        </p:spPr>
        <p:txBody>
          <a:bodyPr wrap="none">
            <a:spAutoFit/>
          </a:bodyPr>
          <a:lstStyle/>
          <a:p>
            <a:r>
              <a:rPr lang="en-US" sz="1800" b="0"/>
              <a:t>5</a:t>
            </a:r>
          </a:p>
        </p:txBody>
      </p:sp>
      <p:sp>
        <p:nvSpPr>
          <p:cNvPr id="7239" name="Text Box 110"/>
          <p:cNvSpPr txBox="1">
            <a:spLocks noChangeArrowheads="1"/>
          </p:cNvSpPr>
          <p:nvPr/>
        </p:nvSpPr>
        <p:spPr bwMode="auto">
          <a:xfrm>
            <a:off x="1746250" y="6034088"/>
            <a:ext cx="434975" cy="366712"/>
          </a:xfrm>
          <a:prstGeom prst="rect">
            <a:avLst/>
          </a:prstGeom>
          <a:noFill/>
          <a:ln w="19050">
            <a:noFill/>
            <a:miter lim="800000"/>
            <a:headEnd/>
            <a:tailEnd/>
          </a:ln>
        </p:spPr>
        <p:txBody>
          <a:bodyPr wrap="none">
            <a:spAutoFit/>
          </a:bodyPr>
          <a:lstStyle/>
          <a:p>
            <a:r>
              <a:rPr lang="en-US" sz="1800" b="0"/>
              <a:t>10</a:t>
            </a:r>
          </a:p>
        </p:txBody>
      </p:sp>
      <p:sp>
        <p:nvSpPr>
          <p:cNvPr id="7240" name="Text Box 111"/>
          <p:cNvSpPr txBox="1">
            <a:spLocks noChangeArrowheads="1"/>
          </p:cNvSpPr>
          <p:nvPr/>
        </p:nvSpPr>
        <p:spPr bwMode="auto">
          <a:xfrm>
            <a:off x="3698875" y="5519738"/>
            <a:ext cx="309563" cy="366712"/>
          </a:xfrm>
          <a:prstGeom prst="rect">
            <a:avLst/>
          </a:prstGeom>
          <a:noFill/>
          <a:ln w="19050">
            <a:noFill/>
            <a:miter lim="800000"/>
            <a:headEnd/>
            <a:tailEnd/>
          </a:ln>
        </p:spPr>
        <p:txBody>
          <a:bodyPr wrap="none">
            <a:spAutoFit/>
          </a:bodyPr>
          <a:lstStyle/>
          <a:p>
            <a:r>
              <a:rPr lang="en-US" sz="1800" b="0"/>
              <a:t>2</a:t>
            </a:r>
          </a:p>
        </p:txBody>
      </p:sp>
      <p:sp>
        <p:nvSpPr>
          <p:cNvPr id="7241" name="Text Box 112"/>
          <p:cNvSpPr txBox="1">
            <a:spLocks noChangeArrowheads="1"/>
          </p:cNvSpPr>
          <p:nvPr/>
        </p:nvSpPr>
        <p:spPr bwMode="auto">
          <a:xfrm>
            <a:off x="1884363" y="4510088"/>
            <a:ext cx="309562" cy="366712"/>
          </a:xfrm>
          <a:prstGeom prst="rect">
            <a:avLst/>
          </a:prstGeom>
          <a:noFill/>
          <a:ln w="19050">
            <a:noFill/>
            <a:miter lim="800000"/>
            <a:headEnd/>
            <a:tailEnd/>
          </a:ln>
        </p:spPr>
        <p:txBody>
          <a:bodyPr wrap="none">
            <a:spAutoFit/>
          </a:bodyPr>
          <a:lstStyle/>
          <a:p>
            <a:r>
              <a:rPr lang="en-US" sz="1800" b="0"/>
              <a:t>8</a:t>
            </a:r>
          </a:p>
        </p:txBody>
      </p:sp>
      <p:sp>
        <p:nvSpPr>
          <p:cNvPr id="7242" name="Text Box 113"/>
          <p:cNvSpPr txBox="1">
            <a:spLocks noChangeArrowheads="1"/>
          </p:cNvSpPr>
          <p:nvPr/>
        </p:nvSpPr>
        <p:spPr bwMode="auto">
          <a:xfrm>
            <a:off x="1511300" y="5667375"/>
            <a:ext cx="309563" cy="366713"/>
          </a:xfrm>
          <a:prstGeom prst="rect">
            <a:avLst/>
          </a:prstGeom>
          <a:noFill/>
          <a:ln w="19050">
            <a:noFill/>
            <a:miter lim="800000"/>
            <a:headEnd/>
            <a:tailEnd/>
          </a:ln>
        </p:spPr>
        <p:txBody>
          <a:bodyPr wrap="none">
            <a:spAutoFit/>
          </a:bodyPr>
          <a:lstStyle/>
          <a:p>
            <a:r>
              <a:rPr lang="en-US" sz="1800" b="0"/>
              <a:t>7</a:t>
            </a:r>
          </a:p>
        </p:txBody>
      </p:sp>
      <p:cxnSp>
        <p:nvCxnSpPr>
          <p:cNvPr id="7243" name="AutoShape 114"/>
          <p:cNvCxnSpPr>
            <a:cxnSpLocks noChangeShapeType="1"/>
            <a:stCxn id="7246" idx="0"/>
            <a:endCxn id="7222" idx="4"/>
          </p:cNvCxnSpPr>
          <p:nvPr/>
        </p:nvCxnSpPr>
        <p:spPr bwMode="auto">
          <a:xfrm flipH="1" flipV="1">
            <a:off x="3313113" y="4672013"/>
            <a:ext cx="44450" cy="1001712"/>
          </a:xfrm>
          <a:prstGeom prst="straightConnector1">
            <a:avLst/>
          </a:prstGeom>
          <a:noFill/>
          <a:ln w="19050">
            <a:solidFill>
              <a:schemeClr val="tx1"/>
            </a:solidFill>
            <a:round/>
            <a:headEnd/>
            <a:tailEnd/>
          </a:ln>
        </p:spPr>
      </p:cxnSp>
      <p:sp>
        <p:nvSpPr>
          <p:cNvPr id="7244" name="Text Box 115"/>
          <p:cNvSpPr txBox="1">
            <a:spLocks noChangeArrowheads="1"/>
          </p:cNvSpPr>
          <p:nvPr/>
        </p:nvSpPr>
        <p:spPr bwMode="auto">
          <a:xfrm>
            <a:off x="3027363" y="4960938"/>
            <a:ext cx="309562" cy="366712"/>
          </a:xfrm>
          <a:prstGeom prst="rect">
            <a:avLst/>
          </a:prstGeom>
          <a:noFill/>
          <a:ln w="19050">
            <a:noFill/>
            <a:miter lim="800000"/>
            <a:headEnd/>
            <a:tailEnd/>
          </a:ln>
        </p:spPr>
        <p:txBody>
          <a:bodyPr wrap="none">
            <a:spAutoFit/>
          </a:bodyPr>
          <a:lstStyle/>
          <a:p>
            <a:r>
              <a:rPr lang="en-US" sz="1800" b="0"/>
              <a:t>6</a:t>
            </a:r>
          </a:p>
        </p:txBody>
      </p:sp>
      <p:sp>
        <p:nvSpPr>
          <p:cNvPr id="7245" name="Oval 116"/>
          <p:cNvSpPr>
            <a:spLocks noChangeArrowheads="1"/>
          </p:cNvSpPr>
          <p:nvPr/>
        </p:nvSpPr>
        <p:spPr bwMode="auto">
          <a:xfrm>
            <a:off x="2513013" y="4870450"/>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7246" name="Oval 117"/>
          <p:cNvSpPr>
            <a:spLocks noChangeArrowheads="1"/>
          </p:cNvSpPr>
          <p:nvPr/>
        </p:nvSpPr>
        <p:spPr bwMode="auto">
          <a:xfrm>
            <a:off x="3205163" y="5683250"/>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7247" name="AutoShape 118"/>
          <p:cNvCxnSpPr>
            <a:cxnSpLocks noChangeShapeType="1"/>
            <a:stCxn id="7245" idx="4"/>
            <a:endCxn id="7226" idx="0"/>
          </p:cNvCxnSpPr>
          <p:nvPr/>
        </p:nvCxnSpPr>
        <p:spPr bwMode="auto">
          <a:xfrm>
            <a:off x="2665413" y="5184775"/>
            <a:ext cx="6350" cy="601663"/>
          </a:xfrm>
          <a:prstGeom prst="straightConnector1">
            <a:avLst/>
          </a:prstGeom>
          <a:noFill/>
          <a:ln w="19050">
            <a:solidFill>
              <a:schemeClr val="tx1"/>
            </a:solidFill>
            <a:round/>
            <a:headEnd/>
            <a:tailEnd/>
          </a:ln>
        </p:spPr>
      </p:cxnSp>
      <p:sp>
        <p:nvSpPr>
          <p:cNvPr id="7248" name="Text Box 119"/>
          <p:cNvSpPr txBox="1">
            <a:spLocks noChangeArrowheads="1"/>
          </p:cNvSpPr>
          <p:nvPr/>
        </p:nvSpPr>
        <p:spPr bwMode="auto">
          <a:xfrm>
            <a:off x="2114550" y="5362575"/>
            <a:ext cx="434975" cy="366713"/>
          </a:xfrm>
          <a:prstGeom prst="rect">
            <a:avLst/>
          </a:prstGeom>
          <a:noFill/>
          <a:ln w="19050">
            <a:noFill/>
            <a:miter lim="800000"/>
            <a:headEnd/>
            <a:tailEnd/>
          </a:ln>
        </p:spPr>
        <p:txBody>
          <a:bodyPr wrap="none">
            <a:spAutoFit/>
          </a:bodyPr>
          <a:lstStyle/>
          <a:p>
            <a:r>
              <a:rPr lang="en-US" sz="1800" b="0"/>
              <a:t>11</a:t>
            </a:r>
          </a:p>
        </p:txBody>
      </p:sp>
      <p:cxnSp>
        <p:nvCxnSpPr>
          <p:cNvPr id="7249" name="AutoShape 120"/>
          <p:cNvCxnSpPr>
            <a:cxnSpLocks noChangeShapeType="1"/>
            <a:stCxn id="7245" idx="3"/>
            <a:endCxn id="7223" idx="7"/>
          </p:cNvCxnSpPr>
          <p:nvPr/>
        </p:nvCxnSpPr>
        <p:spPr bwMode="auto">
          <a:xfrm flipH="1">
            <a:off x="2058988" y="5140325"/>
            <a:ext cx="498475" cy="211138"/>
          </a:xfrm>
          <a:prstGeom prst="straightConnector1">
            <a:avLst/>
          </a:prstGeom>
          <a:noFill/>
          <a:ln w="19050">
            <a:solidFill>
              <a:schemeClr val="tx1"/>
            </a:solidFill>
            <a:round/>
            <a:headEnd/>
            <a:tailEnd/>
          </a:ln>
        </p:spPr>
      </p:cxnSp>
      <p:sp>
        <p:nvSpPr>
          <p:cNvPr id="7250" name="Text Box 121"/>
          <p:cNvSpPr txBox="1">
            <a:spLocks noChangeArrowheads="1"/>
          </p:cNvSpPr>
          <p:nvPr/>
        </p:nvSpPr>
        <p:spPr bwMode="auto">
          <a:xfrm>
            <a:off x="2046288" y="4929188"/>
            <a:ext cx="309562" cy="366712"/>
          </a:xfrm>
          <a:prstGeom prst="rect">
            <a:avLst/>
          </a:prstGeom>
          <a:noFill/>
          <a:ln w="19050">
            <a:noFill/>
            <a:miter lim="800000"/>
            <a:headEnd/>
            <a:tailEnd/>
          </a:ln>
        </p:spPr>
        <p:txBody>
          <a:bodyPr wrap="none">
            <a:spAutoFit/>
          </a:bodyPr>
          <a:lstStyle/>
          <a:p>
            <a:r>
              <a:rPr lang="en-US" sz="1800" b="0"/>
              <a:t>9</a:t>
            </a:r>
          </a:p>
        </p:txBody>
      </p:sp>
      <p:sp>
        <p:nvSpPr>
          <p:cNvPr id="7251" name="Freeform 122"/>
          <p:cNvSpPr>
            <a:spLocks/>
          </p:cNvSpPr>
          <p:nvPr/>
        </p:nvSpPr>
        <p:spPr bwMode="auto">
          <a:xfrm>
            <a:off x="7419975" y="2335213"/>
            <a:ext cx="1327150" cy="1255712"/>
          </a:xfrm>
          <a:custGeom>
            <a:avLst/>
            <a:gdLst>
              <a:gd name="T0" fmla="*/ 48 w 836"/>
              <a:gd name="T1" fmla="*/ 455 h 791"/>
              <a:gd name="T2" fmla="*/ 36 w 836"/>
              <a:gd name="T3" fmla="*/ 663 h 791"/>
              <a:gd name="T4" fmla="*/ 264 w 836"/>
              <a:gd name="T5" fmla="*/ 709 h 791"/>
              <a:gd name="T6" fmla="*/ 786 w 836"/>
              <a:gd name="T7" fmla="*/ 173 h 791"/>
              <a:gd name="T8" fmla="*/ 564 w 836"/>
              <a:gd name="T9" fmla="*/ 17 h 791"/>
              <a:gd name="T10" fmla="*/ 270 w 836"/>
              <a:gd name="T11" fmla="*/ 275 h 791"/>
              <a:gd name="T12" fmla="*/ 48 w 836"/>
              <a:gd name="T13" fmla="*/ 455 h 791"/>
              <a:gd name="T14" fmla="*/ 0 60000 65536"/>
              <a:gd name="T15" fmla="*/ 0 60000 65536"/>
              <a:gd name="T16" fmla="*/ 0 60000 65536"/>
              <a:gd name="T17" fmla="*/ 0 60000 65536"/>
              <a:gd name="T18" fmla="*/ 0 60000 65536"/>
              <a:gd name="T19" fmla="*/ 0 60000 65536"/>
              <a:gd name="T20" fmla="*/ 0 60000 65536"/>
              <a:gd name="T21" fmla="*/ 0 w 836"/>
              <a:gd name="T22" fmla="*/ 0 h 791"/>
              <a:gd name="T23" fmla="*/ 836 w 836"/>
              <a:gd name="T24" fmla="*/ 791 h 7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6" h="791">
                <a:moveTo>
                  <a:pt x="48" y="455"/>
                </a:moveTo>
                <a:cubicBezTo>
                  <a:pt x="10" y="571"/>
                  <a:pt x="0" y="621"/>
                  <a:pt x="36" y="663"/>
                </a:cubicBezTo>
                <a:cubicBezTo>
                  <a:pt x="72" y="705"/>
                  <a:pt x="139" y="791"/>
                  <a:pt x="264" y="709"/>
                </a:cubicBezTo>
                <a:cubicBezTo>
                  <a:pt x="389" y="627"/>
                  <a:pt x="736" y="288"/>
                  <a:pt x="786" y="173"/>
                </a:cubicBezTo>
                <a:cubicBezTo>
                  <a:pt x="836" y="58"/>
                  <a:pt x="650" y="0"/>
                  <a:pt x="564" y="17"/>
                </a:cubicBezTo>
                <a:cubicBezTo>
                  <a:pt x="478" y="34"/>
                  <a:pt x="356" y="202"/>
                  <a:pt x="270" y="275"/>
                </a:cubicBezTo>
                <a:cubicBezTo>
                  <a:pt x="184" y="348"/>
                  <a:pt x="105" y="406"/>
                  <a:pt x="48" y="455"/>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7252" name="Freeform 124"/>
          <p:cNvSpPr>
            <a:spLocks/>
          </p:cNvSpPr>
          <p:nvPr/>
        </p:nvSpPr>
        <p:spPr bwMode="auto">
          <a:xfrm>
            <a:off x="7305675" y="1524000"/>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53" name="Freeform 125"/>
          <p:cNvSpPr>
            <a:spLocks/>
          </p:cNvSpPr>
          <p:nvPr/>
        </p:nvSpPr>
        <p:spPr bwMode="auto">
          <a:xfrm>
            <a:off x="6688138" y="2003425"/>
            <a:ext cx="668337" cy="66992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54" name="Freeform 126"/>
          <p:cNvSpPr>
            <a:spLocks/>
          </p:cNvSpPr>
          <p:nvPr/>
        </p:nvSpPr>
        <p:spPr bwMode="auto">
          <a:xfrm>
            <a:off x="6654800" y="2944813"/>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55" name="Freeform 127"/>
          <p:cNvSpPr>
            <a:spLocks/>
          </p:cNvSpPr>
          <p:nvPr/>
        </p:nvSpPr>
        <p:spPr bwMode="auto">
          <a:xfrm>
            <a:off x="6007100" y="2559050"/>
            <a:ext cx="596900" cy="554038"/>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56" name="Freeform 128"/>
          <p:cNvSpPr>
            <a:spLocks/>
          </p:cNvSpPr>
          <p:nvPr/>
        </p:nvSpPr>
        <p:spPr bwMode="auto">
          <a:xfrm>
            <a:off x="5056188" y="1758950"/>
            <a:ext cx="958850" cy="2052638"/>
          </a:xfrm>
          <a:custGeom>
            <a:avLst/>
            <a:gdLst>
              <a:gd name="T0" fmla="*/ 136 w 604"/>
              <a:gd name="T1" fmla="*/ 418 h 1293"/>
              <a:gd name="T2" fmla="*/ 22 w 604"/>
              <a:gd name="T3" fmla="*/ 988 h 1293"/>
              <a:gd name="T4" fmla="*/ 100 w 604"/>
              <a:gd name="T5" fmla="*/ 1204 h 1293"/>
              <a:gd name="T6" fmla="*/ 316 w 604"/>
              <a:gd name="T7" fmla="*/ 1192 h 1293"/>
              <a:gd name="T8" fmla="*/ 418 w 604"/>
              <a:gd name="T9" fmla="*/ 598 h 1293"/>
              <a:gd name="T10" fmla="*/ 589 w 604"/>
              <a:gd name="T11" fmla="*/ 177 h 1293"/>
              <a:gd name="T12" fmla="*/ 328 w 604"/>
              <a:gd name="T13" fmla="*/ 40 h 1293"/>
              <a:gd name="T14" fmla="*/ 136 w 604"/>
              <a:gd name="T15" fmla="*/ 418 h 1293"/>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293"/>
              <a:gd name="T26" fmla="*/ 604 w 604"/>
              <a:gd name="T27" fmla="*/ 1293 h 12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293">
                <a:moveTo>
                  <a:pt x="136" y="418"/>
                </a:moveTo>
                <a:cubicBezTo>
                  <a:pt x="101" y="535"/>
                  <a:pt x="0" y="852"/>
                  <a:pt x="22" y="988"/>
                </a:cubicBezTo>
                <a:cubicBezTo>
                  <a:pt x="16" y="1119"/>
                  <a:pt x="51" y="1170"/>
                  <a:pt x="100" y="1204"/>
                </a:cubicBezTo>
                <a:cubicBezTo>
                  <a:pt x="149" y="1238"/>
                  <a:pt x="263" y="1293"/>
                  <a:pt x="316" y="1192"/>
                </a:cubicBezTo>
                <a:cubicBezTo>
                  <a:pt x="369" y="1091"/>
                  <a:pt x="373" y="767"/>
                  <a:pt x="418" y="598"/>
                </a:cubicBezTo>
                <a:cubicBezTo>
                  <a:pt x="463" y="429"/>
                  <a:pt x="604" y="270"/>
                  <a:pt x="589" y="177"/>
                </a:cubicBezTo>
                <a:cubicBezTo>
                  <a:pt x="574" y="84"/>
                  <a:pt x="404" y="0"/>
                  <a:pt x="328" y="40"/>
                </a:cubicBezTo>
                <a:cubicBezTo>
                  <a:pt x="252" y="80"/>
                  <a:pt x="176" y="339"/>
                  <a:pt x="136" y="418"/>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7257" name="Oval 129"/>
          <p:cNvSpPr>
            <a:spLocks noChangeArrowheads="1"/>
          </p:cNvSpPr>
          <p:nvPr/>
        </p:nvSpPr>
        <p:spPr bwMode="auto">
          <a:xfrm>
            <a:off x="5537200" y="1973263"/>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7258" name="Oval 130"/>
          <p:cNvSpPr>
            <a:spLocks noChangeArrowheads="1"/>
          </p:cNvSpPr>
          <p:nvPr/>
        </p:nvSpPr>
        <p:spPr bwMode="auto">
          <a:xfrm>
            <a:off x="7518400" y="1703388"/>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7259" name="Oval 131"/>
          <p:cNvSpPr>
            <a:spLocks noChangeArrowheads="1"/>
          </p:cNvSpPr>
          <p:nvPr/>
        </p:nvSpPr>
        <p:spPr bwMode="auto">
          <a:xfrm>
            <a:off x="6156325" y="2662238"/>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7260" name="Oval 132"/>
          <p:cNvSpPr>
            <a:spLocks noChangeArrowheads="1"/>
          </p:cNvSpPr>
          <p:nvPr/>
        </p:nvSpPr>
        <p:spPr bwMode="auto">
          <a:xfrm>
            <a:off x="5232400" y="3303588"/>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7261" name="Oval 133"/>
          <p:cNvSpPr>
            <a:spLocks noChangeArrowheads="1"/>
          </p:cNvSpPr>
          <p:nvPr/>
        </p:nvSpPr>
        <p:spPr bwMode="auto">
          <a:xfrm>
            <a:off x="8204200" y="2465388"/>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7262" name="Oval 134"/>
          <p:cNvSpPr>
            <a:spLocks noChangeArrowheads="1"/>
          </p:cNvSpPr>
          <p:nvPr/>
        </p:nvSpPr>
        <p:spPr bwMode="auto">
          <a:xfrm>
            <a:off x="6877050" y="3141663"/>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7263" name="AutoShape 135"/>
          <p:cNvCxnSpPr>
            <a:cxnSpLocks noChangeShapeType="1"/>
            <a:stCxn id="7257" idx="5"/>
            <a:endCxn id="7259" idx="1"/>
          </p:cNvCxnSpPr>
          <p:nvPr/>
        </p:nvCxnSpPr>
        <p:spPr bwMode="auto">
          <a:xfrm>
            <a:off x="5797550" y="2243138"/>
            <a:ext cx="403225" cy="454025"/>
          </a:xfrm>
          <a:prstGeom prst="straightConnector1">
            <a:avLst/>
          </a:prstGeom>
          <a:noFill/>
          <a:ln w="19050">
            <a:solidFill>
              <a:schemeClr val="tx1"/>
            </a:solidFill>
            <a:round/>
            <a:headEnd/>
            <a:tailEnd/>
          </a:ln>
        </p:spPr>
      </p:cxnSp>
      <p:cxnSp>
        <p:nvCxnSpPr>
          <p:cNvPr id="7264" name="AutoShape 136"/>
          <p:cNvCxnSpPr>
            <a:cxnSpLocks noChangeShapeType="1"/>
            <a:stCxn id="7259" idx="3"/>
            <a:endCxn id="7260" idx="7"/>
          </p:cNvCxnSpPr>
          <p:nvPr/>
        </p:nvCxnSpPr>
        <p:spPr bwMode="auto">
          <a:xfrm flipH="1">
            <a:off x="5492750" y="2932113"/>
            <a:ext cx="708025" cy="406400"/>
          </a:xfrm>
          <a:prstGeom prst="straightConnector1">
            <a:avLst/>
          </a:prstGeom>
          <a:noFill/>
          <a:ln w="19050">
            <a:solidFill>
              <a:schemeClr val="tx1"/>
            </a:solidFill>
            <a:round/>
            <a:headEnd/>
            <a:tailEnd/>
          </a:ln>
        </p:spPr>
      </p:cxnSp>
      <p:cxnSp>
        <p:nvCxnSpPr>
          <p:cNvPr id="7265" name="AutoShape 137"/>
          <p:cNvCxnSpPr>
            <a:cxnSpLocks noChangeShapeType="1"/>
            <a:stCxn id="7257" idx="3"/>
            <a:endCxn id="7260" idx="0"/>
          </p:cNvCxnSpPr>
          <p:nvPr/>
        </p:nvCxnSpPr>
        <p:spPr bwMode="auto">
          <a:xfrm flipH="1">
            <a:off x="5384800" y="2243138"/>
            <a:ext cx="196850" cy="1050925"/>
          </a:xfrm>
          <a:prstGeom prst="straightConnector1">
            <a:avLst/>
          </a:prstGeom>
          <a:noFill/>
          <a:ln w="38100">
            <a:solidFill>
              <a:schemeClr val="tx2"/>
            </a:solidFill>
            <a:round/>
            <a:headEnd/>
            <a:tailEnd/>
          </a:ln>
        </p:spPr>
      </p:cxnSp>
      <p:cxnSp>
        <p:nvCxnSpPr>
          <p:cNvPr id="7266" name="AutoShape 138"/>
          <p:cNvCxnSpPr>
            <a:cxnSpLocks noChangeShapeType="1"/>
            <a:stCxn id="7259" idx="5"/>
            <a:endCxn id="7262" idx="1"/>
          </p:cNvCxnSpPr>
          <p:nvPr/>
        </p:nvCxnSpPr>
        <p:spPr bwMode="auto">
          <a:xfrm>
            <a:off x="6416675" y="2932113"/>
            <a:ext cx="504825" cy="244475"/>
          </a:xfrm>
          <a:prstGeom prst="straightConnector1">
            <a:avLst/>
          </a:prstGeom>
          <a:noFill/>
          <a:ln w="19050">
            <a:solidFill>
              <a:schemeClr val="tx1"/>
            </a:solidFill>
            <a:round/>
            <a:headEnd/>
            <a:tailEnd/>
          </a:ln>
        </p:spPr>
      </p:cxnSp>
      <p:cxnSp>
        <p:nvCxnSpPr>
          <p:cNvPr id="7267" name="AutoShape 139"/>
          <p:cNvCxnSpPr>
            <a:cxnSpLocks noChangeShapeType="1"/>
            <a:stCxn id="7260" idx="6"/>
            <a:endCxn id="7262" idx="2"/>
          </p:cNvCxnSpPr>
          <p:nvPr/>
        </p:nvCxnSpPr>
        <p:spPr bwMode="auto">
          <a:xfrm flipV="1">
            <a:off x="5546725" y="3294063"/>
            <a:ext cx="1320800" cy="161925"/>
          </a:xfrm>
          <a:prstGeom prst="straightConnector1">
            <a:avLst/>
          </a:prstGeom>
          <a:noFill/>
          <a:ln w="19050">
            <a:solidFill>
              <a:schemeClr val="tx1"/>
            </a:solidFill>
            <a:round/>
            <a:headEnd/>
            <a:tailEnd/>
          </a:ln>
        </p:spPr>
      </p:cxnSp>
      <p:cxnSp>
        <p:nvCxnSpPr>
          <p:cNvPr id="7268" name="AutoShape 140"/>
          <p:cNvCxnSpPr>
            <a:cxnSpLocks noChangeShapeType="1"/>
            <a:stCxn id="7257" idx="6"/>
            <a:endCxn id="7281" idx="1"/>
          </p:cNvCxnSpPr>
          <p:nvPr/>
        </p:nvCxnSpPr>
        <p:spPr bwMode="auto">
          <a:xfrm>
            <a:off x="5851525" y="2125663"/>
            <a:ext cx="1063625" cy="125412"/>
          </a:xfrm>
          <a:prstGeom prst="straightConnector1">
            <a:avLst/>
          </a:prstGeom>
          <a:noFill/>
          <a:ln w="19050">
            <a:solidFill>
              <a:schemeClr val="tx1"/>
            </a:solidFill>
            <a:round/>
            <a:headEnd/>
            <a:tailEnd/>
          </a:ln>
        </p:spPr>
      </p:cxnSp>
      <p:cxnSp>
        <p:nvCxnSpPr>
          <p:cNvPr id="7269" name="AutoShape 141"/>
          <p:cNvCxnSpPr>
            <a:cxnSpLocks noChangeShapeType="1"/>
            <a:stCxn id="7261" idx="1"/>
            <a:endCxn id="7258" idx="5"/>
          </p:cNvCxnSpPr>
          <p:nvPr/>
        </p:nvCxnSpPr>
        <p:spPr bwMode="auto">
          <a:xfrm flipH="1" flipV="1">
            <a:off x="7778750" y="1973263"/>
            <a:ext cx="469900" cy="527050"/>
          </a:xfrm>
          <a:prstGeom prst="straightConnector1">
            <a:avLst/>
          </a:prstGeom>
          <a:noFill/>
          <a:ln w="19050">
            <a:solidFill>
              <a:schemeClr val="tx1"/>
            </a:solidFill>
            <a:round/>
            <a:headEnd/>
            <a:tailEnd/>
          </a:ln>
        </p:spPr>
      </p:cxnSp>
      <p:cxnSp>
        <p:nvCxnSpPr>
          <p:cNvPr id="7270" name="AutoShape 142"/>
          <p:cNvCxnSpPr>
            <a:cxnSpLocks noChangeShapeType="1"/>
            <a:stCxn id="7282" idx="7"/>
            <a:endCxn id="7261" idx="3"/>
          </p:cNvCxnSpPr>
          <p:nvPr/>
        </p:nvCxnSpPr>
        <p:spPr bwMode="auto">
          <a:xfrm flipV="1">
            <a:off x="7823200" y="2735263"/>
            <a:ext cx="425450" cy="328612"/>
          </a:xfrm>
          <a:prstGeom prst="straightConnector1">
            <a:avLst/>
          </a:prstGeom>
          <a:noFill/>
          <a:ln w="38100">
            <a:solidFill>
              <a:schemeClr val="tx2"/>
            </a:solidFill>
            <a:round/>
            <a:headEnd/>
            <a:tailEnd/>
          </a:ln>
        </p:spPr>
      </p:cxnSp>
      <p:sp>
        <p:nvSpPr>
          <p:cNvPr id="7271" name="Text Box 143"/>
          <p:cNvSpPr txBox="1">
            <a:spLocks noChangeArrowheads="1"/>
          </p:cNvSpPr>
          <p:nvPr/>
        </p:nvSpPr>
        <p:spPr bwMode="auto">
          <a:xfrm>
            <a:off x="8004175" y="2008188"/>
            <a:ext cx="309563" cy="366712"/>
          </a:xfrm>
          <a:prstGeom prst="rect">
            <a:avLst/>
          </a:prstGeom>
          <a:noFill/>
          <a:ln w="19050">
            <a:noFill/>
            <a:miter lim="800000"/>
            <a:headEnd/>
            <a:tailEnd/>
          </a:ln>
        </p:spPr>
        <p:txBody>
          <a:bodyPr wrap="none">
            <a:spAutoFit/>
          </a:bodyPr>
          <a:lstStyle/>
          <a:p>
            <a:r>
              <a:rPr lang="en-US" sz="1800" b="0"/>
              <a:t>4</a:t>
            </a:r>
          </a:p>
        </p:txBody>
      </p:sp>
      <p:sp>
        <p:nvSpPr>
          <p:cNvPr id="7272" name="Text Box 144"/>
          <p:cNvSpPr txBox="1">
            <a:spLocks noChangeArrowheads="1"/>
          </p:cNvSpPr>
          <p:nvPr/>
        </p:nvSpPr>
        <p:spPr bwMode="auto">
          <a:xfrm>
            <a:off x="5164138" y="2490788"/>
            <a:ext cx="309562" cy="366712"/>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7273" name="Text Box 145"/>
          <p:cNvSpPr txBox="1">
            <a:spLocks noChangeArrowheads="1"/>
          </p:cNvSpPr>
          <p:nvPr/>
        </p:nvSpPr>
        <p:spPr bwMode="auto">
          <a:xfrm>
            <a:off x="7004050" y="2617788"/>
            <a:ext cx="309563" cy="366712"/>
          </a:xfrm>
          <a:prstGeom prst="rect">
            <a:avLst/>
          </a:prstGeom>
          <a:noFill/>
          <a:ln w="19050">
            <a:noFill/>
            <a:miter lim="800000"/>
            <a:headEnd/>
            <a:tailEnd/>
          </a:ln>
        </p:spPr>
        <p:txBody>
          <a:bodyPr wrap="none">
            <a:spAutoFit/>
          </a:bodyPr>
          <a:lstStyle/>
          <a:p>
            <a:r>
              <a:rPr lang="en-US" sz="1800" b="0"/>
              <a:t>3</a:t>
            </a:r>
          </a:p>
        </p:txBody>
      </p:sp>
      <p:sp>
        <p:nvSpPr>
          <p:cNvPr id="7274" name="Text Box 146"/>
          <p:cNvSpPr txBox="1">
            <a:spLocks noChangeArrowheads="1"/>
          </p:cNvSpPr>
          <p:nvPr/>
        </p:nvSpPr>
        <p:spPr bwMode="auto">
          <a:xfrm>
            <a:off x="5751513" y="2403475"/>
            <a:ext cx="309562" cy="366713"/>
          </a:xfrm>
          <a:prstGeom prst="rect">
            <a:avLst/>
          </a:prstGeom>
          <a:noFill/>
          <a:ln w="19050">
            <a:noFill/>
            <a:miter lim="800000"/>
            <a:headEnd/>
            <a:tailEnd/>
          </a:ln>
        </p:spPr>
        <p:txBody>
          <a:bodyPr wrap="none">
            <a:spAutoFit/>
          </a:bodyPr>
          <a:lstStyle/>
          <a:p>
            <a:r>
              <a:rPr lang="en-US" sz="1800" b="0"/>
              <a:t>5</a:t>
            </a:r>
          </a:p>
        </p:txBody>
      </p:sp>
      <p:sp>
        <p:nvSpPr>
          <p:cNvPr id="7275" name="Text Box 147"/>
          <p:cNvSpPr txBox="1">
            <a:spLocks noChangeArrowheads="1"/>
          </p:cNvSpPr>
          <p:nvPr/>
        </p:nvSpPr>
        <p:spPr bwMode="auto">
          <a:xfrm>
            <a:off x="6103938" y="3379788"/>
            <a:ext cx="434975" cy="366712"/>
          </a:xfrm>
          <a:prstGeom prst="rect">
            <a:avLst/>
          </a:prstGeom>
          <a:noFill/>
          <a:ln w="19050">
            <a:noFill/>
            <a:miter lim="800000"/>
            <a:headEnd/>
            <a:tailEnd/>
          </a:ln>
        </p:spPr>
        <p:txBody>
          <a:bodyPr wrap="none">
            <a:spAutoFit/>
          </a:bodyPr>
          <a:lstStyle/>
          <a:p>
            <a:r>
              <a:rPr lang="en-US" sz="1800" b="0"/>
              <a:t>10</a:t>
            </a:r>
          </a:p>
        </p:txBody>
      </p:sp>
      <p:sp>
        <p:nvSpPr>
          <p:cNvPr id="7276" name="Text Box 148"/>
          <p:cNvSpPr txBox="1">
            <a:spLocks noChangeArrowheads="1"/>
          </p:cNvSpPr>
          <p:nvPr/>
        </p:nvSpPr>
        <p:spPr bwMode="auto">
          <a:xfrm>
            <a:off x="8056563" y="2865438"/>
            <a:ext cx="309562" cy="366712"/>
          </a:xfrm>
          <a:prstGeom prst="rect">
            <a:avLst/>
          </a:prstGeom>
          <a:noFill/>
          <a:ln w="19050">
            <a:noFill/>
            <a:miter lim="800000"/>
            <a:headEnd/>
            <a:tailEnd/>
          </a:ln>
        </p:spPr>
        <p:txBody>
          <a:bodyPr wrap="none">
            <a:spAutoFit/>
          </a:bodyPr>
          <a:lstStyle/>
          <a:p>
            <a:r>
              <a:rPr lang="en-US" sz="1800" b="0">
                <a:solidFill>
                  <a:schemeClr val="tx2"/>
                </a:solidFill>
              </a:rPr>
              <a:t>2</a:t>
            </a:r>
          </a:p>
        </p:txBody>
      </p:sp>
      <p:sp>
        <p:nvSpPr>
          <p:cNvPr id="7277" name="Text Box 149"/>
          <p:cNvSpPr txBox="1">
            <a:spLocks noChangeArrowheads="1"/>
          </p:cNvSpPr>
          <p:nvPr/>
        </p:nvSpPr>
        <p:spPr bwMode="auto">
          <a:xfrm>
            <a:off x="6242050" y="1855788"/>
            <a:ext cx="309563" cy="366712"/>
          </a:xfrm>
          <a:prstGeom prst="rect">
            <a:avLst/>
          </a:prstGeom>
          <a:noFill/>
          <a:ln w="19050">
            <a:noFill/>
            <a:miter lim="800000"/>
            <a:headEnd/>
            <a:tailEnd/>
          </a:ln>
        </p:spPr>
        <p:txBody>
          <a:bodyPr wrap="none">
            <a:spAutoFit/>
          </a:bodyPr>
          <a:lstStyle/>
          <a:p>
            <a:r>
              <a:rPr lang="en-US" sz="1800" b="0"/>
              <a:t>8</a:t>
            </a:r>
          </a:p>
        </p:txBody>
      </p:sp>
      <p:sp>
        <p:nvSpPr>
          <p:cNvPr id="7278" name="Text Box 150"/>
          <p:cNvSpPr txBox="1">
            <a:spLocks noChangeArrowheads="1"/>
          </p:cNvSpPr>
          <p:nvPr/>
        </p:nvSpPr>
        <p:spPr bwMode="auto">
          <a:xfrm>
            <a:off x="5868988" y="3013075"/>
            <a:ext cx="309562" cy="366713"/>
          </a:xfrm>
          <a:prstGeom prst="rect">
            <a:avLst/>
          </a:prstGeom>
          <a:noFill/>
          <a:ln w="19050">
            <a:noFill/>
            <a:miter lim="800000"/>
            <a:headEnd/>
            <a:tailEnd/>
          </a:ln>
        </p:spPr>
        <p:txBody>
          <a:bodyPr wrap="none">
            <a:spAutoFit/>
          </a:bodyPr>
          <a:lstStyle/>
          <a:p>
            <a:r>
              <a:rPr lang="en-US" sz="1800" b="0"/>
              <a:t>7</a:t>
            </a:r>
          </a:p>
        </p:txBody>
      </p:sp>
      <p:cxnSp>
        <p:nvCxnSpPr>
          <p:cNvPr id="7279" name="AutoShape 151"/>
          <p:cNvCxnSpPr>
            <a:cxnSpLocks noChangeShapeType="1"/>
            <a:stCxn id="7282" idx="0"/>
            <a:endCxn id="7258" idx="4"/>
          </p:cNvCxnSpPr>
          <p:nvPr/>
        </p:nvCxnSpPr>
        <p:spPr bwMode="auto">
          <a:xfrm flipH="1" flipV="1">
            <a:off x="7670800" y="2017713"/>
            <a:ext cx="44450" cy="1001712"/>
          </a:xfrm>
          <a:prstGeom prst="straightConnector1">
            <a:avLst/>
          </a:prstGeom>
          <a:noFill/>
          <a:ln w="19050">
            <a:solidFill>
              <a:schemeClr val="tx1"/>
            </a:solidFill>
            <a:round/>
            <a:headEnd/>
            <a:tailEnd/>
          </a:ln>
        </p:spPr>
      </p:cxnSp>
      <p:sp>
        <p:nvSpPr>
          <p:cNvPr id="7280" name="Text Box 152"/>
          <p:cNvSpPr txBox="1">
            <a:spLocks noChangeArrowheads="1"/>
          </p:cNvSpPr>
          <p:nvPr/>
        </p:nvSpPr>
        <p:spPr bwMode="auto">
          <a:xfrm>
            <a:off x="7385050" y="2306638"/>
            <a:ext cx="309563" cy="366712"/>
          </a:xfrm>
          <a:prstGeom prst="rect">
            <a:avLst/>
          </a:prstGeom>
          <a:noFill/>
          <a:ln w="19050">
            <a:noFill/>
            <a:miter lim="800000"/>
            <a:headEnd/>
            <a:tailEnd/>
          </a:ln>
        </p:spPr>
        <p:txBody>
          <a:bodyPr wrap="none">
            <a:spAutoFit/>
          </a:bodyPr>
          <a:lstStyle/>
          <a:p>
            <a:r>
              <a:rPr lang="en-US" sz="1800" b="0"/>
              <a:t>6</a:t>
            </a:r>
          </a:p>
        </p:txBody>
      </p:sp>
      <p:sp>
        <p:nvSpPr>
          <p:cNvPr id="7281" name="Oval 153"/>
          <p:cNvSpPr>
            <a:spLocks noChangeArrowheads="1"/>
          </p:cNvSpPr>
          <p:nvPr/>
        </p:nvSpPr>
        <p:spPr bwMode="auto">
          <a:xfrm>
            <a:off x="6870700" y="2216150"/>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7282" name="Oval 154"/>
          <p:cNvSpPr>
            <a:spLocks noChangeArrowheads="1"/>
          </p:cNvSpPr>
          <p:nvPr/>
        </p:nvSpPr>
        <p:spPr bwMode="auto">
          <a:xfrm>
            <a:off x="7562850" y="3028950"/>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7283" name="AutoShape 155"/>
          <p:cNvCxnSpPr>
            <a:cxnSpLocks noChangeShapeType="1"/>
            <a:stCxn id="7281" idx="4"/>
            <a:endCxn id="7262" idx="0"/>
          </p:cNvCxnSpPr>
          <p:nvPr/>
        </p:nvCxnSpPr>
        <p:spPr bwMode="auto">
          <a:xfrm>
            <a:off x="7023100" y="2530475"/>
            <a:ext cx="6350" cy="601663"/>
          </a:xfrm>
          <a:prstGeom prst="straightConnector1">
            <a:avLst/>
          </a:prstGeom>
          <a:noFill/>
          <a:ln w="19050">
            <a:solidFill>
              <a:schemeClr val="tx1"/>
            </a:solidFill>
            <a:round/>
            <a:headEnd/>
            <a:tailEnd/>
          </a:ln>
        </p:spPr>
      </p:cxnSp>
      <p:sp>
        <p:nvSpPr>
          <p:cNvPr id="7284" name="Text Box 156"/>
          <p:cNvSpPr txBox="1">
            <a:spLocks noChangeArrowheads="1"/>
          </p:cNvSpPr>
          <p:nvPr/>
        </p:nvSpPr>
        <p:spPr bwMode="auto">
          <a:xfrm>
            <a:off x="6472238" y="2708275"/>
            <a:ext cx="434975" cy="366713"/>
          </a:xfrm>
          <a:prstGeom prst="rect">
            <a:avLst/>
          </a:prstGeom>
          <a:noFill/>
          <a:ln w="19050">
            <a:noFill/>
            <a:miter lim="800000"/>
            <a:headEnd/>
            <a:tailEnd/>
          </a:ln>
        </p:spPr>
        <p:txBody>
          <a:bodyPr wrap="none">
            <a:spAutoFit/>
          </a:bodyPr>
          <a:lstStyle/>
          <a:p>
            <a:r>
              <a:rPr lang="en-US" sz="1800" b="0"/>
              <a:t>11</a:t>
            </a:r>
          </a:p>
        </p:txBody>
      </p:sp>
      <p:cxnSp>
        <p:nvCxnSpPr>
          <p:cNvPr id="7285" name="AutoShape 157"/>
          <p:cNvCxnSpPr>
            <a:cxnSpLocks noChangeShapeType="1"/>
            <a:stCxn id="7281" idx="3"/>
            <a:endCxn id="7259" idx="7"/>
          </p:cNvCxnSpPr>
          <p:nvPr/>
        </p:nvCxnSpPr>
        <p:spPr bwMode="auto">
          <a:xfrm flipH="1">
            <a:off x="6416675" y="2486025"/>
            <a:ext cx="498475" cy="211138"/>
          </a:xfrm>
          <a:prstGeom prst="straightConnector1">
            <a:avLst/>
          </a:prstGeom>
          <a:noFill/>
          <a:ln w="19050">
            <a:solidFill>
              <a:schemeClr val="tx1"/>
            </a:solidFill>
            <a:round/>
            <a:headEnd/>
            <a:tailEnd/>
          </a:ln>
        </p:spPr>
      </p:cxnSp>
      <p:sp>
        <p:nvSpPr>
          <p:cNvPr id="7286" name="Text Box 158"/>
          <p:cNvSpPr txBox="1">
            <a:spLocks noChangeArrowheads="1"/>
          </p:cNvSpPr>
          <p:nvPr/>
        </p:nvSpPr>
        <p:spPr bwMode="auto">
          <a:xfrm>
            <a:off x="6403975" y="2274888"/>
            <a:ext cx="309563" cy="366712"/>
          </a:xfrm>
          <a:prstGeom prst="rect">
            <a:avLst/>
          </a:prstGeom>
          <a:noFill/>
          <a:ln w="19050">
            <a:noFill/>
            <a:miter lim="800000"/>
            <a:headEnd/>
            <a:tailEnd/>
          </a:ln>
        </p:spPr>
        <p:txBody>
          <a:bodyPr wrap="none">
            <a:spAutoFit/>
          </a:bodyPr>
          <a:lstStyle/>
          <a:p>
            <a:r>
              <a:rPr lang="en-US" sz="1800" b="0"/>
              <a:t>9</a:t>
            </a:r>
          </a:p>
        </p:txBody>
      </p:sp>
      <p:sp>
        <p:nvSpPr>
          <p:cNvPr id="7287" name="Freeform 159"/>
          <p:cNvSpPr>
            <a:spLocks/>
          </p:cNvSpPr>
          <p:nvPr/>
        </p:nvSpPr>
        <p:spPr bwMode="auto">
          <a:xfrm>
            <a:off x="7469188" y="5000625"/>
            <a:ext cx="1327150" cy="1255713"/>
          </a:xfrm>
          <a:custGeom>
            <a:avLst/>
            <a:gdLst>
              <a:gd name="T0" fmla="*/ 48 w 836"/>
              <a:gd name="T1" fmla="*/ 455 h 791"/>
              <a:gd name="T2" fmla="*/ 36 w 836"/>
              <a:gd name="T3" fmla="*/ 663 h 791"/>
              <a:gd name="T4" fmla="*/ 264 w 836"/>
              <a:gd name="T5" fmla="*/ 709 h 791"/>
              <a:gd name="T6" fmla="*/ 786 w 836"/>
              <a:gd name="T7" fmla="*/ 173 h 791"/>
              <a:gd name="T8" fmla="*/ 564 w 836"/>
              <a:gd name="T9" fmla="*/ 17 h 791"/>
              <a:gd name="T10" fmla="*/ 270 w 836"/>
              <a:gd name="T11" fmla="*/ 275 h 791"/>
              <a:gd name="T12" fmla="*/ 48 w 836"/>
              <a:gd name="T13" fmla="*/ 455 h 791"/>
              <a:gd name="T14" fmla="*/ 0 60000 65536"/>
              <a:gd name="T15" fmla="*/ 0 60000 65536"/>
              <a:gd name="T16" fmla="*/ 0 60000 65536"/>
              <a:gd name="T17" fmla="*/ 0 60000 65536"/>
              <a:gd name="T18" fmla="*/ 0 60000 65536"/>
              <a:gd name="T19" fmla="*/ 0 60000 65536"/>
              <a:gd name="T20" fmla="*/ 0 60000 65536"/>
              <a:gd name="T21" fmla="*/ 0 w 836"/>
              <a:gd name="T22" fmla="*/ 0 h 791"/>
              <a:gd name="T23" fmla="*/ 836 w 836"/>
              <a:gd name="T24" fmla="*/ 791 h 7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6" h="791">
                <a:moveTo>
                  <a:pt x="48" y="455"/>
                </a:moveTo>
                <a:cubicBezTo>
                  <a:pt x="10" y="571"/>
                  <a:pt x="0" y="621"/>
                  <a:pt x="36" y="663"/>
                </a:cubicBezTo>
                <a:cubicBezTo>
                  <a:pt x="72" y="705"/>
                  <a:pt x="139" y="791"/>
                  <a:pt x="264" y="709"/>
                </a:cubicBezTo>
                <a:cubicBezTo>
                  <a:pt x="389" y="627"/>
                  <a:pt x="736" y="288"/>
                  <a:pt x="786" y="173"/>
                </a:cubicBezTo>
                <a:cubicBezTo>
                  <a:pt x="836" y="58"/>
                  <a:pt x="650" y="0"/>
                  <a:pt x="564" y="17"/>
                </a:cubicBezTo>
                <a:cubicBezTo>
                  <a:pt x="478" y="34"/>
                  <a:pt x="356" y="202"/>
                  <a:pt x="270" y="275"/>
                </a:cubicBezTo>
                <a:cubicBezTo>
                  <a:pt x="184" y="348"/>
                  <a:pt x="105" y="406"/>
                  <a:pt x="48" y="455"/>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7288" name="Freeform 160"/>
          <p:cNvSpPr>
            <a:spLocks/>
          </p:cNvSpPr>
          <p:nvPr/>
        </p:nvSpPr>
        <p:spPr bwMode="auto">
          <a:xfrm>
            <a:off x="7354888" y="4189413"/>
            <a:ext cx="730250" cy="663575"/>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89" name="Freeform 161"/>
          <p:cNvSpPr>
            <a:spLocks/>
          </p:cNvSpPr>
          <p:nvPr/>
        </p:nvSpPr>
        <p:spPr bwMode="auto">
          <a:xfrm>
            <a:off x="6738938" y="4668838"/>
            <a:ext cx="684212" cy="1674812"/>
          </a:xfrm>
          <a:custGeom>
            <a:avLst/>
            <a:gdLst>
              <a:gd name="T0" fmla="*/ 34 w 431"/>
              <a:gd name="T1" fmla="*/ 191 h 1055"/>
              <a:gd name="T2" fmla="*/ 81 w 431"/>
              <a:gd name="T3" fmla="*/ 527 h 1055"/>
              <a:gd name="T4" fmla="*/ 81 w 431"/>
              <a:gd name="T5" fmla="*/ 917 h 1055"/>
              <a:gd name="T6" fmla="*/ 345 w 431"/>
              <a:gd name="T7" fmla="*/ 929 h 1055"/>
              <a:gd name="T8" fmla="*/ 412 w 431"/>
              <a:gd name="T9" fmla="*/ 163 h 1055"/>
              <a:gd name="T10" fmla="*/ 228 w 431"/>
              <a:gd name="T11" fmla="*/ 5 h 1055"/>
              <a:gd name="T12" fmla="*/ 34 w 431"/>
              <a:gd name="T13" fmla="*/ 191 h 1055"/>
              <a:gd name="T14" fmla="*/ 0 60000 65536"/>
              <a:gd name="T15" fmla="*/ 0 60000 65536"/>
              <a:gd name="T16" fmla="*/ 0 60000 65536"/>
              <a:gd name="T17" fmla="*/ 0 60000 65536"/>
              <a:gd name="T18" fmla="*/ 0 60000 65536"/>
              <a:gd name="T19" fmla="*/ 0 60000 65536"/>
              <a:gd name="T20" fmla="*/ 0 60000 65536"/>
              <a:gd name="T21" fmla="*/ 0 w 431"/>
              <a:gd name="T22" fmla="*/ 0 h 1055"/>
              <a:gd name="T23" fmla="*/ 431 w 431"/>
              <a:gd name="T24" fmla="*/ 1055 h 10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1" h="1055">
                <a:moveTo>
                  <a:pt x="34" y="191"/>
                </a:moveTo>
                <a:cubicBezTo>
                  <a:pt x="0" y="275"/>
                  <a:pt x="73" y="406"/>
                  <a:pt x="81" y="527"/>
                </a:cubicBezTo>
                <a:cubicBezTo>
                  <a:pt x="89" y="648"/>
                  <a:pt x="37" y="850"/>
                  <a:pt x="81" y="917"/>
                </a:cubicBezTo>
                <a:cubicBezTo>
                  <a:pt x="125" y="984"/>
                  <a:pt x="290" y="1055"/>
                  <a:pt x="345" y="929"/>
                </a:cubicBezTo>
                <a:cubicBezTo>
                  <a:pt x="400" y="803"/>
                  <a:pt x="431" y="317"/>
                  <a:pt x="412" y="163"/>
                </a:cubicBezTo>
                <a:cubicBezTo>
                  <a:pt x="393" y="9"/>
                  <a:pt x="291" y="0"/>
                  <a:pt x="228" y="5"/>
                </a:cubicBezTo>
                <a:cubicBezTo>
                  <a:pt x="165" y="9"/>
                  <a:pt x="68" y="107"/>
                  <a:pt x="34" y="191"/>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7290" name="Freeform 163"/>
          <p:cNvSpPr>
            <a:spLocks/>
          </p:cNvSpPr>
          <p:nvPr/>
        </p:nvSpPr>
        <p:spPr bwMode="auto">
          <a:xfrm>
            <a:off x="6056313" y="5224463"/>
            <a:ext cx="596900" cy="554037"/>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7291" name="Freeform 164"/>
          <p:cNvSpPr>
            <a:spLocks/>
          </p:cNvSpPr>
          <p:nvPr/>
        </p:nvSpPr>
        <p:spPr bwMode="auto">
          <a:xfrm>
            <a:off x="5105400" y="4424363"/>
            <a:ext cx="958850" cy="2052637"/>
          </a:xfrm>
          <a:custGeom>
            <a:avLst/>
            <a:gdLst>
              <a:gd name="T0" fmla="*/ 136 w 604"/>
              <a:gd name="T1" fmla="*/ 418 h 1293"/>
              <a:gd name="T2" fmla="*/ 22 w 604"/>
              <a:gd name="T3" fmla="*/ 988 h 1293"/>
              <a:gd name="T4" fmla="*/ 100 w 604"/>
              <a:gd name="T5" fmla="*/ 1204 h 1293"/>
              <a:gd name="T6" fmla="*/ 316 w 604"/>
              <a:gd name="T7" fmla="*/ 1192 h 1293"/>
              <a:gd name="T8" fmla="*/ 418 w 604"/>
              <a:gd name="T9" fmla="*/ 598 h 1293"/>
              <a:gd name="T10" fmla="*/ 589 w 604"/>
              <a:gd name="T11" fmla="*/ 177 h 1293"/>
              <a:gd name="T12" fmla="*/ 328 w 604"/>
              <a:gd name="T13" fmla="*/ 40 h 1293"/>
              <a:gd name="T14" fmla="*/ 136 w 604"/>
              <a:gd name="T15" fmla="*/ 418 h 1293"/>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293"/>
              <a:gd name="T26" fmla="*/ 604 w 604"/>
              <a:gd name="T27" fmla="*/ 1293 h 12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293">
                <a:moveTo>
                  <a:pt x="136" y="418"/>
                </a:moveTo>
                <a:cubicBezTo>
                  <a:pt x="101" y="535"/>
                  <a:pt x="0" y="852"/>
                  <a:pt x="22" y="988"/>
                </a:cubicBezTo>
                <a:cubicBezTo>
                  <a:pt x="16" y="1119"/>
                  <a:pt x="51" y="1170"/>
                  <a:pt x="100" y="1204"/>
                </a:cubicBezTo>
                <a:cubicBezTo>
                  <a:pt x="149" y="1238"/>
                  <a:pt x="263" y="1293"/>
                  <a:pt x="316" y="1192"/>
                </a:cubicBezTo>
                <a:cubicBezTo>
                  <a:pt x="369" y="1091"/>
                  <a:pt x="373" y="767"/>
                  <a:pt x="418" y="598"/>
                </a:cubicBezTo>
                <a:cubicBezTo>
                  <a:pt x="463" y="429"/>
                  <a:pt x="604" y="270"/>
                  <a:pt x="589" y="177"/>
                </a:cubicBezTo>
                <a:cubicBezTo>
                  <a:pt x="574" y="84"/>
                  <a:pt x="404" y="0"/>
                  <a:pt x="328" y="40"/>
                </a:cubicBezTo>
                <a:cubicBezTo>
                  <a:pt x="252" y="80"/>
                  <a:pt x="176" y="339"/>
                  <a:pt x="136" y="418"/>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7292" name="Oval 165"/>
          <p:cNvSpPr>
            <a:spLocks noChangeArrowheads="1"/>
          </p:cNvSpPr>
          <p:nvPr/>
        </p:nvSpPr>
        <p:spPr bwMode="auto">
          <a:xfrm>
            <a:off x="5586413" y="4638675"/>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7293" name="Oval 166"/>
          <p:cNvSpPr>
            <a:spLocks noChangeArrowheads="1"/>
          </p:cNvSpPr>
          <p:nvPr/>
        </p:nvSpPr>
        <p:spPr bwMode="auto">
          <a:xfrm>
            <a:off x="7567613" y="4368800"/>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7294" name="Oval 167"/>
          <p:cNvSpPr>
            <a:spLocks noChangeArrowheads="1"/>
          </p:cNvSpPr>
          <p:nvPr/>
        </p:nvSpPr>
        <p:spPr bwMode="auto">
          <a:xfrm>
            <a:off x="6205538" y="5327650"/>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7295" name="Oval 168"/>
          <p:cNvSpPr>
            <a:spLocks noChangeArrowheads="1"/>
          </p:cNvSpPr>
          <p:nvPr/>
        </p:nvSpPr>
        <p:spPr bwMode="auto">
          <a:xfrm>
            <a:off x="5281613" y="5969000"/>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7296" name="Oval 169"/>
          <p:cNvSpPr>
            <a:spLocks noChangeArrowheads="1"/>
          </p:cNvSpPr>
          <p:nvPr/>
        </p:nvSpPr>
        <p:spPr bwMode="auto">
          <a:xfrm>
            <a:off x="8253413" y="5130800"/>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7297" name="Oval 170"/>
          <p:cNvSpPr>
            <a:spLocks noChangeArrowheads="1"/>
          </p:cNvSpPr>
          <p:nvPr/>
        </p:nvSpPr>
        <p:spPr bwMode="auto">
          <a:xfrm>
            <a:off x="6926263" y="5807075"/>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7298" name="AutoShape 171"/>
          <p:cNvCxnSpPr>
            <a:cxnSpLocks noChangeShapeType="1"/>
            <a:stCxn id="7292" idx="5"/>
            <a:endCxn id="7294" idx="1"/>
          </p:cNvCxnSpPr>
          <p:nvPr/>
        </p:nvCxnSpPr>
        <p:spPr bwMode="auto">
          <a:xfrm>
            <a:off x="5846763" y="4908550"/>
            <a:ext cx="403225" cy="454025"/>
          </a:xfrm>
          <a:prstGeom prst="straightConnector1">
            <a:avLst/>
          </a:prstGeom>
          <a:noFill/>
          <a:ln w="19050">
            <a:solidFill>
              <a:schemeClr val="tx1"/>
            </a:solidFill>
            <a:round/>
            <a:headEnd/>
            <a:tailEnd/>
          </a:ln>
        </p:spPr>
      </p:cxnSp>
      <p:cxnSp>
        <p:nvCxnSpPr>
          <p:cNvPr id="7299" name="AutoShape 172"/>
          <p:cNvCxnSpPr>
            <a:cxnSpLocks noChangeShapeType="1"/>
            <a:stCxn id="7294" idx="3"/>
            <a:endCxn id="7295" idx="7"/>
          </p:cNvCxnSpPr>
          <p:nvPr/>
        </p:nvCxnSpPr>
        <p:spPr bwMode="auto">
          <a:xfrm flipH="1">
            <a:off x="5541963" y="5597525"/>
            <a:ext cx="708025" cy="406400"/>
          </a:xfrm>
          <a:prstGeom prst="straightConnector1">
            <a:avLst/>
          </a:prstGeom>
          <a:noFill/>
          <a:ln w="19050">
            <a:solidFill>
              <a:schemeClr val="tx1"/>
            </a:solidFill>
            <a:round/>
            <a:headEnd/>
            <a:tailEnd/>
          </a:ln>
        </p:spPr>
      </p:cxnSp>
      <p:cxnSp>
        <p:nvCxnSpPr>
          <p:cNvPr id="7300" name="AutoShape 173"/>
          <p:cNvCxnSpPr>
            <a:cxnSpLocks noChangeShapeType="1"/>
            <a:stCxn id="7292" idx="3"/>
            <a:endCxn id="7295" idx="0"/>
          </p:cNvCxnSpPr>
          <p:nvPr/>
        </p:nvCxnSpPr>
        <p:spPr bwMode="auto">
          <a:xfrm flipH="1">
            <a:off x="5434013" y="4908550"/>
            <a:ext cx="196850" cy="1050925"/>
          </a:xfrm>
          <a:prstGeom prst="straightConnector1">
            <a:avLst/>
          </a:prstGeom>
          <a:noFill/>
          <a:ln w="38100">
            <a:solidFill>
              <a:schemeClr val="tx2"/>
            </a:solidFill>
            <a:round/>
            <a:headEnd/>
            <a:tailEnd/>
          </a:ln>
        </p:spPr>
      </p:cxnSp>
      <p:cxnSp>
        <p:nvCxnSpPr>
          <p:cNvPr id="7301" name="AutoShape 174"/>
          <p:cNvCxnSpPr>
            <a:cxnSpLocks noChangeShapeType="1"/>
            <a:stCxn id="7294" idx="5"/>
            <a:endCxn id="7297" idx="1"/>
          </p:cNvCxnSpPr>
          <p:nvPr/>
        </p:nvCxnSpPr>
        <p:spPr bwMode="auto">
          <a:xfrm>
            <a:off x="6465888" y="5597525"/>
            <a:ext cx="504825" cy="244475"/>
          </a:xfrm>
          <a:prstGeom prst="straightConnector1">
            <a:avLst/>
          </a:prstGeom>
          <a:noFill/>
          <a:ln w="19050">
            <a:solidFill>
              <a:schemeClr val="tx1"/>
            </a:solidFill>
            <a:round/>
            <a:headEnd/>
            <a:tailEnd/>
          </a:ln>
        </p:spPr>
      </p:cxnSp>
      <p:cxnSp>
        <p:nvCxnSpPr>
          <p:cNvPr id="7302" name="AutoShape 175"/>
          <p:cNvCxnSpPr>
            <a:cxnSpLocks noChangeShapeType="1"/>
            <a:stCxn id="7295" idx="6"/>
            <a:endCxn id="7297" idx="2"/>
          </p:cNvCxnSpPr>
          <p:nvPr/>
        </p:nvCxnSpPr>
        <p:spPr bwMode="auto">
          <a:xfrm flipV="1">
            <a:off x="5595938" y="5959475"/>
            <a:ext cx="1320800" cy="161925"/>
          </a:xfrm>
          <a:prstGeom prst="straightConnector1">
            <a:avLst/>
          </a:prstGeom>
          <a:noFill/>
          <a:ln w="19050">
            <a:solidFill>
              <a:schemeClr val="tx1"/>
            </a:solidFill>
            <a:round/>
            <a:headEnd/>
            <a:tailEnd/>
          </a:ln>
        </p:spPr>
      </p:cxnSp>
      <p:cxnSp>
        <p:nvCxnSpPr>
          <p:cNvPr id="7303" name="AutoShape 176"/>
          <p:cNvCxnSpPr>
            <a:cxnSpLocks noChangeShapeType="1"/>
            <a:stCxn id="7292" idx="6"/>
            <a:endCxn id="7316" idx="1"/>
          </p:cNvCxnSpPr>
          <p:nvPr/>
        </p:nvCxnSpPr>
        <p:spPr bwMode="auto">
          <a:xfrm>
            <a:off x="5900738" y="4791075"/>
            <a:ext cx="1063625" cy="125413"/>
          </a:xfrm>
          <a:prstGeom prst="straightConnector1">
            <a:avLst/>
          </a:prstGeom>
          <a:noFill/>
          <a:ln w="19050">
            <a:solidFill>
              <a:schemeClr val="tx1"/>
            </a:solidFill>
            <a:round/>
            <a:headEnd/>
            <a:tailEnd/>
          </a:ln>
        </p:spPr>
      </p:cxnSp>
      <p:cxnSp>
        <p:nvCxnSpPr>
          <p:cNvPr id="7304" name="AutoShape 177"/>
          <p:cNvCxnSpPr>
            <a:cxnSpLocks noChangeShapeType="1"/>
            <a:stCxn id="7296" idx="1"/>
            <a:endCxn id="7293" idx="5"/>
          </p:cNvCxnSpPr>
          <p:nvPr/>
        </p:nvCxnSpPr>
        <p:spPr bwMode="auto">
          <a:xfrm flipH="1" flipV="1">
            <a:off x="7827963" y="4638675"/>
            <a:ext cx="469900" cy="527050"/>
          </a:xfrm>
          <a:prstGeom prst="straightConnector1">
            <a:avLst/>
          </a:prstGeom>
          <a:noFill/>
          <a:ln w="19050">
            <a:solidFill>
              <a:schemeClr val="tx1"/>
            </a:solidFill>
            <a:round/>
            <a:headEnd/>
            <a:tailEnd/>
          </a:ln>
        </p:spPr>
      </p:cxnSp>
      <p:cxnSp>
        <p:nvCxnSpPr>
          <p:cNvPr id="7305" name="AutoShape 178"/>
          <p:cNvCxnSpPr>
            <a:cxnSpLocks noChangeShapeType="1"/>
            <a:stCxn id="7317" idx="7"/>
            <a:endCxn id="7296" idx="3"/>
          </p:cNvCxnSpPr>
          <p:nvPr/>
        </p:nvCxnSpPr>
        <p:spPr bwMode="auto">
          <a:xfrm flipV="1">
            <a:off x="7872413" y="5400675"/>
            <a:ext cx="425450" cy="328613"/>
          </a:xfrm>
          <a:prstGeom prst="straightConnector1">
            <a:avLst/>
          </a:prstGeom>
          <a:noFill/>
          <a:ln w="38100">
            <a:solidFill>
              <a:schemeClr val="tx2"/>
            </a:solidFill>
            <a:round/>
            <a:headEnd/>
            <a:tailEnd/>
          </a:ln>
        </p:spPr>
      </p:cxnSp>
      <p:sp>
        <p:nvSpPr>
          <p:cNvPr id="7306" name="Text Box 179"/>
          <p:cNvSpPr txBox="1">
            <a:spLocks noChangeArrowheads="1"/>
          </p:cNvSpPr>
          <p:nvPr/>
        </p:nvSpPr>
        <p:spPr bwMode="auto">
          <a:xfrm>
            <a:off x="8053388" y="4673600"/>
            <a:ext cx="309562" cy="366713"/>
          </a:xfrm>
          <a:prstGeom prst="rect">
            <a:avLst/>
          </a:prstGeom>
          <a:noFill/>
          <a:ln w="19050">
            <a:noFill/>
            <a:miter lim="800000"/>
            <a:headEnd/>
            <a:tailEnd/>
          </a:ln>
        </p:spPr>
        <p:txBody>
          <a:bodyPr wrap="none">
            <a:spAutoFit/>
          </a:bodyPr>
          <a:lstStyle/>
          <a:p>
            <a:r>
              <a:rPr lang="en-US" sz="1800" b="0"/>
              <a:t>4</a:t>
            </a:r>
          </a:p>
        </p:txBody>
      </p:sp>
      <p:sp>
        <p:nvSpPr>
          <p:cNvPr id="7307" name="Text Box 180"/>
          <p:cNvSpPr txBox="1">
            <a:spLocks noChangeArrowheads="1"/>
          </p:cNvSpPr>
          <p:nvPr/>
        </p:nvSpPr>
        <p:spPr bwMode="auto">
          <a:xfrm>
            <a:off x="5213350" y="5156200"/>
            <a:ext cx="309563" cy="366713"/>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7308" name="Text Box 181"/>
          <p:cNvSpPr txBox="1">
            <a:spLocks noChangeArrowheads="1"/>
          </p:cNvSpPr>
          <p:nvPr/>
        </p:nvSpPr>
        <p:spPr bwMode="auto">
          <a:xfrm>
            <a:off x="7053263" y="5283200"/>
            <a:ext cx="309562" cy="366713"/>
          </a:xfrm>
          <a:prstGeom prst="rect">
            <a:avLst/>
          </a:prstGeom>
          <a:noFill/>
          <a:ln w="19050">
            <a:noFill/>
            <a:miter lim="800000"/>
            <a:headEnd/>
            <a:tailEnd/>
          </a:ln>
        </p:spPr>
        <p:txBody>
          <a:bodyPr wrap="none">
            <a:spAutoFit/>
          </a:bodyPr>
          <a:lstStyle/>
          <a:p>
            <a:r>
              <a:rPr lang="en-US" sz="1800" b="0">
                <a:solidFill>
                  <a:schemeClr val="tx2"/>
                </a:solidFill>
              </a:rPr>
              <a:t>3</a:t>
            </a:r>
          </a:p>
        </p:txBody>
      </p:sp>
      <p:sp>
        <p:nvSpPr>
          <p:cNvPr id="7309" name="Text Box 182"/>
          <p:cNvSpPr txBox="1">
            <a:spLocks noChangeArrowheads="1"/>
          </p:cNvSpPr>
          <p:nvPr/>
        </p:nvSpPr>
        <p:spPr bwMode="auto">
          <a:xfrm>
            <a:off x="5800725" y="5068888"/>
            <a:ext cx="309563" cy="366712"/>
          </a:xfrm>
          <a:prstGeom prst="rect">
            <a:avLst/>
          </a:prstGeom>
          <a:noFill/>
          <a:ln w="19050">
            <a:noFill/>
            <a:miter lim="800000"/>
            <a:headEnd/>
            <a:tailEnd/>
          </a:ln>
        </p:spPr>
        <p:txBody>
          <a:bodyPr wrap="none">
            <a:spAutoFit/>
          </a:bodyPr>
          <a:lstStyle/>
          <a:p>
            <a:r>
              <a:rPr lang="en-US" sz="1800" b="0"/>
              <a:t>5</a:t>
            </a:r>
          </a:p>
        </p:txBody>
      </p:sp>
      <p:sp>
        <p:nvSpPr>
          <p:cNvPr id="7310" name="Text Box 183"/>
          <p:cNvSpPr txBox="1">
            <a:spLocks noChangeArrowheads="1"/>
          </p:cNvSpPr>
          <p:nvPr/>
        </p:nvSpPr>
        <p:spPr bwMode="auto">
          <a:xfrm>
            <a:off x="6153150" y="6045200"/>
            <a:ext cx="434975" cy="366713"/>
          </a:xfrm>
          <a:prstGeom prst="rect">
            <a:avLst/>
          </a:prstGeom>
          <a:noFill/>
          <a:ln w="19050">
            <a:noFill/>
            <a:miter lim="800000"/>
            <a:headEnd/>
            <a:tailEnd/>
          </a:ln>
        </p:spPr>
        <p:txBody>
          <a:bodyPr wrap="none">
            <a:spAutoFit/>
          </a:bodyPr>
          <a:lstStyle/>
          <a:p>
            <a:r>
              <a:rPr lang="en-US" sz="1800" b="0"/>
              <a:t>10</a:t>
            </a:r>
          </a:p>
        </p:txBody>
      </p:sp>
      <p:sp>
        <p:nvSpPr>
          <p:cNvPr id="7311" name="Text Box 184"/>
          <p:cNvSpPr txBox="1">
            <a:spLocks noChangeArrowheads="1"/>
          </p:cNvSpPr>
          <p:nvPr/>
        </p:nvSpPr>
        <p:spPr bwMode="auto">
          <a:xfrm>
            <a:off x="8105775" y="5530850"/>
            <a:ext cx="309563" cy="366713"/>
          </a:xfrm>
          <a:prstGeom prst="rect">
            <a:avLst/>
          </a:prstGeom>
          <a:noFill/>
          <a:ln w="19050">
            <a:noFill/>
            <a:miter lim="800000"/>
            <a:headEnd/>
            <a:tailEnd/>
          </a:ln>
        </p:spPr>
        <p:txBody>
          <a:bodyPr wrap="none">
            <a:spAutoFit/>
          </a:bodyPr>
          <a:lstStyle/>
          <a:p>
            <a:r>
              <a:rPr lang="en-US" sz="1800" b="0">
                <a:solidFill>
                  <a:schemeClr val="tx2"/>
                </a:solidFill>
              </a:rPr>
              <a:t>2</a:t>
            </a:r>
          </a:p>
        </p:txBody>
      </p:sp>
      <p:sp>
        <p:nvSpPr>
          <p:cNvPr id="7312" name="Text Box 185"/>
          <p:cNvSpPr txBox="1">
            <a:spLocks noChangeArrowheads="1"/>
          </p:cNvSpPr>
          <p:nvPr/>
        </p:nvSpPr>
        <p:spPr bwMode="auto">
          <a:xfrm>
            <a:off x="6291263" y="4521200"/>
            <a:ext cx="309562" cy="366713"/>
          </a:xfrm>
          <a:prstGeom prst="rect">
            <a:avLst/>
          </a:prstGeom>
          <a:noFill/>
          <a:ln w="19050">
            <a:noFill/>
            <a:miter lim="800000"/>
            <a:headEnd/>
            <a:tailEnd/>
          </a:ln>
        </p:spPr>
        <p:txBody>
          <a:bodyPr wrap="none">
            <a:spAutoFit/>
          </a:bodyPr>
          <a:lstStyle/>
          <a:p>
            <a:r>
              <a:rPr lang="en-US" sz="1800" b="0"/>
              <a:t>8</a:t>
            </a:r>
          </a:p>
        </p:txBody>
      </p:sp>
      <p:sp>
        <p:nvSpPr>
          <p:cNvPr id="7313" name="Text Box 186"/>
          <p:cNvSpPr txBox="1">
            <a:spLocks noChangeArrowheads="1"/>
          </p:cNvSpPr>
          <p:nvPr/>
        </p:nvSpPr>
        <p:spPr bwMode="auto">
          <a:xfrm>
            <a:off x="5918200" y="5678488"/>
            <a:ext cx="309563" cy="366712"/>
          </a:xfrm>
          <a:prstGeom prst="rect">
            <a:avLst/>
          </a:prstGeom>
          <a:noFill/>
          <a:ln w="19050">
            <a:noFill/>
            <a:miter lim="800000"/>
            <a:headEnd/>
            <a:tailEnd/>
          </a:ln>
        </p:spPr>
        <p:txBody>
          <a:bodyPr wrap="none">
            <a:spAutoFit/>
          </a:bodyPr>
          <a:lstStyle/>
          <a:p>
            <a:r>
              <a:rPr lang="en-US" sz="1800" b="0"/>
              <a:t>7</a:t>
            </a:r>
          </a:p>
        </p:txBody>
      </p:sp>
      <p:cxnSp>
        <p:nvCxnSpPr>
          <p:cNvPr id="7314" name="AutoShape 187"/>
          <p:cNvCxnSpPr>
            <a:cxnSpLocks noChangeShapeType="1"/>
            <a:stCxn id="7317" idx="0"/>
            <a:endCxn id="7293" idx="4"/>
          </p:cNvCxnSpPr>
          <p:nvPr/>
        </p:nvCxnSpPr>
        <p:spPr bwMode="auto">
          <a:xfrm flipH="1" flipV="1">
            <a:off x="7720013" y="4683125"/>
            <a:ext cx="44450" cy="1001713"/>
          </a:xfrm>
          <a:prstGeom prst="straightConnector1">
            <a:avLst/>
          </a:prstGeom>
          <a:noFill/>
          <a:ln w="19050">
            <a:solidFill>
              <a:schemeClr val="tx1"/>
            </a:solidFill>
            <a:round/>
            <a:headEnd/>
            <a:tailEnd/>
          </a:ln>
        </p:spPr>
      </p:cxnSp>
      <p:sp>
        <p:nvSpPr>
          <p:cNvPr id="7315" name="Text Box 188"/>
          <p:cNvSpPr txBox="1">
            <a:spLocks noChangeArrowheads="1"/>
          </p:cNvSpPr>
          <p:nvPr/>
        </p:nvSpPr>
        <p:spPr bwMode="auto">
          <a:xfrm>
            <a:off x="7434263" y="4972050"/>
            <a:ext cx="309562" cy="366713"/>
          </a:xfrm>
          <a:prstGeom prst="rect">
            <a:avLst/>
          </a:prstGeom>
          <a:noFill/>
          <a:ln w="19050">
            <a:noFill/>
            <a:miter lim="800000"/>
            <a:headEnd/>
            <a:tailEnd/>
          </a:ln>
        </p:spPr>
        <p:txBody>
          <a:bodyPr wrap="none">
            <a:spAutoFit/>
          </a:bodyPr>
          <a:lstStyle/>
          <a:p>
            <a:r>
              <a:rPr lang="en-US" sz="1800" b="0"/>
              <a:t>6</a:t>
            </a:r>
          </a:p>
        </p:txBody>
      </p:sp>
      <p:sp>
        <p:nvSpPr>
          <p:cNvPr id="7316" name="Oval 189"/>
          <p:cNvSpPr>
            <a:spLocks noChangeArrowheads="1"/>
          </p:cNvSpPr>
          <p:nvPr/>
        </p:nvSpPr>
        <p:spPr bwMode="auto">
          <a:xfrm>
            <a:off x="6919913" y="4881563"/>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7317" name="Oval 190"/>
          <p:cNvSpPr>
            <a:spLocks noChangeArrowheads="1"/>
          </p:cNvSpPr>
          <p:nvPr/>
        </p:nvSpPr>
        <p:spPr bwMode="auto">
          <a:xfrm>
            <a:off x="7612063" y="5694363"/>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7318" name="AutoShape 191"/>
          <p:cNvCxnSpPr>
            <a:cxnSpLocks noChangeShapeType="1"/>
            <a:stCxn id="7316" idx="4"/>
            <a:endCxn id="7297" idx="0"/>
          </p:cNvCxnSpPr>
          <p:nvPr/>
        </p:nvCxnSpPr>
        <p:spPr bwMode="auto">
          <a:xfrm>
            <a:off x="7072313" y="5195888"/>
            <a:ext cx="6350" cy="601662"/>
          </a:xfrm>
          <a:prstGeom prst="straightConnector1">
            <a:avLst/>
          </a:prstGeom>
          <a:noFill/>
          <a:ln w="38100">
            <a:solidFill>
              <a:schemeClr val="tx2"/>
            </a:solidFill>
            <a:round/>
            <a:headEnd/>
            <a:tailEnd/>
          </a:ln>
        </p:spPr>
      </p:cxnSp>
      <p:sp>
        <p:nvSpPr>
          <p:cNvPr id="7319" name="Text Box 192"/>
          <p:cNvSpPr txBox="1">
            <a:spLocks noChangeArrowheads="1"/>
          </p:cNvSpPr>
          <p:nvPr/>
        </p:nvSpPr>
        <p:spPr bwMode="auto">
          <a:xfrm>
            <a:off x="6521450" y="5373688"/>
            <a:ext cx="434975" cy="366712"/>
          </a:xfrm>
          <a:prstGeom prst="rect">
            <a:avLst/>
          </a:prstGeom>
          <a:noFill/>
          <a:ln w="19050">
            <a:noFill/>
            <a:miter lim="800000"/>
            <a:headEnd/>
            <a:tailEnd/>
          </a:ln>
        </p:spPr>
        <p:txBody>
          <a:bodyPr wrap="none">
            <a:spAutoFit/>
          </a:bodyPr>
          <a:lstStyle/>
          <a:p>
            <a:r>
              <a:rPr lang="en-US" sz="1800" b="0"/>
              <a:t>11</a:t>
            </a:r>
          </a:p>
        </p:txBody>
      </p:sp>
      <p:cxnSp>
        <p:nvCxnSpPr>
          <p:cNvPr id="7320" name="AutoShape 193"/>
          <p:cNvCxnSpPr>
            <a:cxnSpLocks noChangeShapeType="1"/>
            <a:stCxn id="7316" idx="3"/>
            <a:endCxn id="7294" idx="7"/>
          </p:cNvCxnSpPr>
          <p:nvPr/>
        </p:nvCxnSpPr>
        <p:spPr bwMode="auto">
          <a:xfrm flipH="1">
            <a:off x="6465888" y="5151438"/>
            <a:ext cx="498475" cy="211137"/>
          </a:xfrm>
          <a:prstGeom prst="straightConnector1">
            <a:avLst/>
          </a:prstGeom>
          <a:noFill/>
          <a:ln w="19050">
            <a:solidFill>
              <a:schemeClr val="tx1"/>
            </a:solidFill>
            <a:round/>
            <a:headEnd/>
            <a:tailEnd/>
          </a:ln>
        </p:spPr>
      </p:cxnSp>
      <p:sp>
        <p:nvSpPr>
          <p:cNvPr id="7321" name="Text Box 194"/>
          <p:cNvSpPr txBox="1">
            <a:spLocks noChangeArrowheads="1"/>
          </p:cNvSpPr>
          <p:nvPr/>
        </p:nvSpPr>
        <p:spPr bwMode="auto">
          <a:xfrm>
            <a:off x="6453188" y="4940300"/>
            <a:ext cx="309562" cy="366713"/>
          </a:xfrm>
          <a:prstGeom prst="rect">
            <a:avLst/>
          </a:prstGeom>
          <a:noFill/>
          <a:ln w="19050">
            <a:noFill/>
            <a:miter lim="800000"/>
            <a:headEnd/>
            <a:tailEnd/>
          </a:ln>
        </p:spPr>
        <p:txBody>
          <a:bodyPr wrap="none">
            <a:spAutoFit/>
          </a:bodyPr>
          <a:lstStyle/>
          <a:p>
            <a:r>
              <a:rPr lang="en-US" sz="1800" b="0"/>
              <a:t>9</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1"/>
          </p:nvPr>
        </p:nvSpPr>
        <p:spPr>
          <a:noFill/>
        </p:spPr>
        <p:txBody>
          <a:bodyPr/>
          <a:lstStyle/>
          <a:p>
            <a:r>
              <a:rPr lang="en-US"/>
              <a:t>Campus Tour</a:t>
            </a:r>
          </a:p>
        </p:txBody>
      </p:sp>
      <p:sp>
        <p:nvSpPr>
          <p:cNvPr id="8195" name="Slide Number Placeholder 4"/>
          <p:cNvSpPr>
            <a:spLocks noGrp="1"/>
          </p:cNvSpPr>
          <p:nvPr>
            <p:ph type="sldNum" sz="quarter" idx="12"/>
          </p:nvPr>
        </p:nvSpPr>
        <p:spPr>
          <a:noFill/>
        </p:spPr>
        <p:txBody>
          <a:bodyPr/>
          <a:lstStyle/>
          <a:p>
            <a:fld id="{D3BA7075-F601-4E78-BA2D-9EC609B7F390}" type="slidenum">
              <a:rPr lang="en-US"/>
              <a:pPr/>
              <a:t>86</a:t>
            </a:fld>
            <a:endParaRPr lang="en-US"/>
          </a:p>
        </p:txBody>
      </p:sp>
      <p:sp>
        <p:nvSpPr>
          <p:cNvPr id="8196" name="Rectangle 2"/>
          <p:cNvSpPr>
            <a:spLocks noGrp="1" noChangeArrowheads="1"/>
          </p:cNvSpPr>
          <p:nvPr>
            <p:ph type="title"/>
          </p:nvPr>
        </p:nvSpPr>
        <p:spPr/>
        <p:txBody>
          <a:bodyPr/>
          <a:lstStyle/>
          <a:p>
            <a:pPr eaLnBrk="1" hangingPunct="1"/>
            <a:r>
              <a:rPr lang="en-US" altLang="en-US" dirty="0" err="1"/>
              <a:t>Kruskal’s</a:t>
            </a:r>
            <a:r>
              <a:rPr lang="en-US" altLang="en-US" dirty="0"/>
              <a:t> Algorithm </a:t>
            </a:r>
            <a:r>
              <a:rPr lang="en-US" dirty="0"/>
              <a:t>Example (2)</a:t>
            </a:r>
          </a:p>
        </p:txBody>
      </p:sp>
      <p:sp>
        <p:nvSpPr>
          <p:cNvPr id="8197" name="AutoShape 3"/>
          <p:cNvSpPr>
            <a:spLocks noChangeArrowheads="1"/>
          </p:cNvSpPr>
          <p:nvPr/>
        </p:nvSpPr>
        <p:spPr bwMode="auto">
          <a:xfrm rot="5400000">
            <a:off x="6643688" y="3779837"/>
            <a:ext cx="457200" cy="333375"/>
          </a:xfrm>
          <a:prstGeom prst="rightArrow">
            <a:avLst>
              <a:gd name="adj1" fmla="val 50000"/>
              <a:gd name="adj2" fmla="val 34286"/>
            </a:avLst>
          </a:prstGeom>
          <a:solidFill>
            <a:srgbClr val="FFFF00"/>
          </a:solidFill>
          <a:ln w="19050">
            <a:solidFill>
              <a:schemeClr val="tx1"/>
            </a:solidFill>
            <a:miter lim="800000"/>
            <a:headEnd/>
            <a:tailEnd/>
          </a:ln>
        </p:spPr>
        <p:txBody>
          <a:bodyPr rot="10800000" vert="eaVert" wrap="none" anchor="ctr"/>
          <a:lstStyle/>
          <a:p>
            <a:r>
              <a:rPr lang="en-US" sz="2000" dirty="0"/>
              <a:t>	four steps</a:t>
            </a:r>
          </a:p>
        </p:txBody>
      </p:sp>
      <p:sp>
        <p:nvSpPr>
          <p:cNvPr id="8198" name="AutoShape 4"/>
          <p:cNvSpPr>
            <a:spLocks noChangeArrowheads="1"/>
          </p:cNvSpPr>
          <p:nvPr/>
        </p:nvSpPr>
        <p:spPr bwMode="auto">
          <a:xfrm rot="8100000" flipH="1" flipV="1">
            <a:off x="4291013" y="3933825"/>
            <a:ext cx="738187" cy="333375"/>
          </a:xfrm>
          <a:prstGeom prst="rightArrow">
            <a:avLst>
              <a:gd name="adj1" fmla="val 50000"/>
              <a:gd name="adj2" fmla="val 55357"/>
            </a:avLst>
          </a:prstGeom>
          <a:solidFill>
            <a:srgbClr val="FFFF00"/>
          </a:solidFill>
          <a:ln w="19050">
            <a:solidFill>
              <a:schemeClr val="tx1"/>
            </a:solidFill>
            <a:miter lim="800000"/>
            <a:headEnd/>
            <a:tailEnd/>
          </a:ln>
        </p:spPr>
        <p:txBody>
          <a:bodyPr wrap="none" tIns="274320" anchorCtr="1"/>
          <a:lstStyle/>
          <a:p>
            <a:r>
              <a:rPr lang="en-US" sz="2000"/>
              <a:t>two steps</a:t>
            </a:r>
          </a:p>
        </p:txBody>
      </p:sp>
      <p:sp>
        <p:nvSpPr>
          <p:cNvPr id="8199" name="AutoShape 5"/>
          <p:cNvSpPr>
            <a:spLocks noChangeArrowheads="1"/>
          </p:cNvSpPr>
          <p:nvPr/>
        </p:nvSpPr>
        <p:spPr bwMode="auto">
          <a:xfrm rot="5400000">
            <a:off x="2224088" y="3779837"/>
            <a:ext cx="457200" cy="333375"/>
          </a:xfrm>
          <a:prstGeom prst="rightArrow">
            <a:avLst>
              <a:gd name="adj1" fmla="val 50000"/>
              <a:gd name="adj2" fmla="val 34286"/>
            </a:avLst>
          </a:prstGeom>
          <a:solidFill>
            <a:srgbClr val="FFFF00"/>
          </a:solidFill>
          <a:ln w="19050">
            <a:solidFill>
              <a:schemeClr val="tx1"/>
            </a:solidFill>
            <a:miter lim="800000"/>
            <a:headEnd/>
            <a:tailEnd/>
          </a:ln>
        </p:spPr>
        <p:txBody>
          <a:bodyPr wrap="none" anchor="ctr"/>
          <a:lstStyle/>
          <a:p>
            <a:endParaRPr lang="en-US"/>
          </a:p>
        </p:txBody>
      </p:sp>
      <p:sp>
        <p:nvSpPr>
          <p:cNvPr id="8200" name="Freeform 6"/>
          <p:cNvSpPr>
            <a:spLocks/>
          </p:cNvSpPr>
          <p:nvPr/>
        </p:nvSpPr>
        <p:spPr bwMode="auto">
          <a:xfrm>
            <a:off x="3044825" y="1447800"/>
            <a:ext cx="1335088" cy="2078038"/>
          </a:xfrm>
          <a:custGeom>
            <a:avLst/>
            <a:gdLst>
              <a:gd name="T0" fmla="*/ 98 w 841"/>
              <a:gd name="T1" fmla="*/ 973 h 1309"/>
              <a:gd name="T2" fmla="*/ 86 w 841"/>
              <a:gd name="T3" fmla="*/ 1181 h 1309"/>
              <a:gd name="T4" fmla="*/ 314 w 841"/>
              <a:gd name="T5" fmla="*/ 1227 h 1309"/>
              <a:gd name="T6" fmla="*/ 836 w 841"/>
              <a:gd name="T7" fmla="*/ 691 h 1309"/>
              <a:gd name="T8" fmla="*/ 344 w 841"/>
              <a:gd name="T9" fmla="*/ 91 h 1309"/>
              <a:gd name="T10" fmla="*/ 44 w 841"/>
              <a:gd name="T11" fmla="*/ 145 h 1309"/>
              <a:gd name="T12" fmla="*/ 80 w 841"/>
              <a:gd name="T13" fmla="*/ 325 h 1309"/>
              <a:gd name="T14" fmla="*/ 410 w 841"/>
              <a:gd name="T15" fmla="*/ 655 h 1309"/>
              <a:gd name="T16" fmla="*/ 320 w 841"/>
              <a:gd name="T17" fmla="*/ 793 h 1309"/>
              <a:gd name="T18" fmla="*/ 98 w 841"/>
              <a:gd name="T19" fmla="*/ 973 h 13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1"/>
              <a:gd name="T31" fmla="*/ 0 h 1309"/>
              <a:gd name="T32" fmla="*/ 841 w 841"/>
              <a:gd name="T33" fmla="*/ 1309 h 13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1" h="1309">
                <a:moveTo>
                  <a:pt x="98" y="973"/>
                </a:moveTo>
                <a:cubicBezTo>
                  <a:pt x="60" y="1089"/>
                  <a:pt x="50" y="1139"/>
                  <a:pt x="86" y="1181"/>
                </a:cubicBezTo>
                <a:cubicBezTo>
                  <a:pt x="122" y="1223"/>
                  <a:pt x="189" y="1309"/>
                  <a:pt x="314" y="1227"/>
                </a:cubicBezTo>
                <a:cubicBezTo>
                  <a:pt x="439" y="1145"/>
                  <a:pt x="831" y="880"/>
                  <a:pt x="836" y="691"/>
                </a:cubicBezTo>
                <a:cubicBezTo>
                  <a:pt x="841" y="502"/>
                  <a:pt x="476" y="182"/>
                  <a:pt x="344" y="91"/>
                </a:cubicBezTo>
                <a:cubicBezTo>
                  <a:pt x="212" y="0"/>
                  <a:pt x="88" y="106"/>
                  <a:pt x="44" y="145"/>
                </a:cubicBezTo>
                <a:cubicBezTo>
                  <a:pt x="0" y="184"/>
                  <a:pt x="19" y="240"/>
                  <a:pt x="80" y="325"/>
                </a:cubicBezTo>
                <a:cubicBezTo>
                  <a:pt x="141" y="410"/>
                  <a:pt x="370" y="577"/>
                  <a:pt x="410" y="655"/>
                </a:cubicBezTo>
                <a:cubicBezTo>
                  <a:pt x="450" y="733"/>
                  <a:pt x="372" y="740"/>
                  <a:pt x="320" y="793"/>
                </a:cubicBezTo>
                <a:cubicBezTo>
                  <a:pt x="268" y="846"/>
                  <a:pt x="155" y="924"/>
                  <a:pt x="98" y="973"/>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01" name="Freeform 8"/>
          <p:cNvSpPr>
            <a:spLocks/>
          </p:cNvSpPr>
          <p:nvPr/>
        </p:nvSpPr>
        <p:spPr bwMode="auto">
          <a:xfrm>
            <a:off x="2393950" y="1938338"/>
            <a:ext cx="684213" cy="1674812"/>
          </a:xfrm>
          <a:custGeom>
            <a:avLst/>
            <a:gdLst>
              <a:gd name="T0" fmla="*/ 34 w 431"/>
              <a:gd name="T1" fmla="*/ 191 h 1055"/>
              <a:gd name="T2" fmla="*/ 81 w 431"/>
              <a:gd name="T3" fmla="*/ 527 h 1055"/>
              <a:gd name="T4" fmla="*/ 81 w 431"/>
              <a:gd name="T5" fmla="*/ 917 h 1055"/>
              <a:gd name="T6" fmla="*/ 345 w 431"/>
              <a:gd name="T7" fmla="*/ 929 h 1055"/>
              <a:gd name="T8" fmla="*/ 412 w 431"/>
              <a:gd name="T9" fmla="*/ 163 h 1055"/>
              <a:gd name="T10" fmla="*/ 228 w 431"/>
              <a:gd name="T11" fmla="*/ 5 h 1055"/>
              <a:gd name="T12" fmla="*/ 34 w 431"/>
              <a:gd name="T13" fmla="*/ 191 h 1055"/>
              <a:gd name="T14" fmla="*/ 0 60000 65536"/>
              <a:gd name="T15" fmla="*/ 0 60000 65536"/>
              <a:gd name="T16" fmla="*/ 0 60000 65536"/>
              <a:gd name="T17" fmla="*/ 0 60000 65536"/>
              <a:gd name="T18" fmla="*/ 0 60000 65536"/>
              <a:gd name="T19" fmla="*/ 0 60000 65536"/>
              <a:gd name="T20" fmla="*/ 0 60000 65536"/>
              <a:gd name="T21" fmla="*/ 0 w 431"/>
              <a:gd name="T22" fmla="*/ 0 h 1055"/>
              <a:gd name="T23" fmla="*/ 431 w 431"/>
              <a:gd name="T24" fmla="*/ 1055 h 10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1" h="1055">
                <a:moveTo>
                  <a:pt x="34" y="191"/>
                </a:moveTo>
                <a:cubicBezTo>
                  <a:pt x="0" y="275"/>
                  <a:pt x="73" y="406"/>
                  <a:pt x="81" y="527"/>
                </a:cubicBezTo>
                <a:cubicBezTo>
                  <a:pt x="89" y="648"/>
                  <a:pt x="37" y="850"/>
                  <a:pt x="81" y="917"/>
                </a:cubicBezTo>
                <a:cubicBezTo>
                  <a:pt x="125" y="984"/>
                  <a:pt x="290" y="1055"/>
                  <a:pt x="345" y="929"/>
                </a:cubicBezTo>
                <a:cubicBezTo>
                  <a:pt x="400" y="803"/>
                  <a:pt x="431" y="317"/>
                  <a:pt x="412" y="163"/>
                </a:cubicBezTo>
                <a:cubicBezTo>
                  <a:pt x="393" y="9"/>
                  <a:pt x="291" y="0"/>
                  <a:pt x="228" y="5"/>
                </a:cubicBezTo>
                <a:cubicBezTo>
                  <a:pt x="165" y="9"/>
                  <a:pt x="68" y="107"/>
                  <a:pt x="34" y="191"/>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02" name="Freeform 9"/>
          <p:cNvSpPr>
            <a:spLocks/>
          </p:cNvSpPr>
          <p:nvPr/>
        </p:nvSpPr>
        <p:spPr bwMode="auto">
          <a:xfrm>
            <a:off x="1711325" y="2493963"/>
            <a:ext cx="596900" cy="554037"/>
          </a:xfrm>
          <a:custGeom>
            <a:avLst/>
            <a:gdLst>
              <a:gd name="T0" fmla="*/ 42 w 508"/>
              <a:gd name="T1" fmla="*/ 246 h 543"/>
              <a:gd name="T2" fmla="*/ 84 w 508"/>
              <a:gd name="T3" fmla="*/ 444 h 543"/>
              <a:gd name="T4" fmla="*/ 336 w 508"/>
              <a:gd name="T5" fmla="*/ 504 h 543"/>
              <a:gd name="T6" fmla="*/ 498 w 508"/>
              <a:gd name="T7" fmla="*/ 210 h 543"/>
              <a:gd name="T8" fmla="*/ 276 w 508"/>
              <a:gd name="T9" fmla="*/ 6 h 543"/>
              <a:gd name="T10" fmla="*/ 42 w 508"/>
              <a:gd name="T11" fmla="*/ 246 h 543"/>
              <a:gd name="T12" fmla="*/ 0 60000 65536"/>
              <a:gd name="T13" fmla="*/ 0 60000 65536"/>
              <a:gd name="T14" fmla="*/ 0 60000 65536"/>
              <a:gd name="T15" fmla="*/ 0 60000 65536"/>
              <a:gd name="T16" fmla="*/ 0 60000 65536"/>
              <a:gd name="T17" fmla="*/ 0 60000 65536"/>
              <a:gd name="T18" fmla="*/ 0 w 508"/>
              <a:gd name="T19" fmla="*/ 0 h 543"/>
              <a:gd name="T20" fmla="*/ 508 w 50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508" h="543">
                <a:moveTo>
                  <a:pt x="42" y="246"/>
                </a:moveTo>
                <a:cubicBezTo>
                  <a:pt x="0" y="396"/>
                  <a:pt x="35" y="401"/>
                  <a:pt x="84" y="444"/>
                </a:cubicBezTo>
                <a:cubicBezTo>
                  <a:pt x="133" y="487"/>
                  <a:pt x="267" y="543"/>
                  <a:pt x="336" y="504"/>
                </a:cubicBezTo>
                <a:cubicBezTo>
                  <a:pt x="405" y="465"/>
                  <a:pt x="508" y="293"/>
                  <a:pt x="498" y="210"/>
                </a:cubicBezTo>
                <a:cubicBezTo>
                  <a:pt x="488" y="127"/>
                  <a:pt x="352" y="0"/>
                  <a:pt x="276" y="6"/>
                </a:cubicBezTo>
                <a:cubicBezTo>
                  <a:pt x="200" y="12"/>
                  <a:pt x="84" y="96"/>
                  <a:pt x="42" y="246"/>
                </a:cubicBezTo>
                <a:close/>
              </a:path>
            </a:pathLst>
          </a:custGeom>
          <a:solidFill>
            <a:srgbClr val="DDDDDD"/>
          </a:solidFill>
          <a:ln w="19050" cap="flat" cmpd="sng">
            <a:noFill/>
            <a:prstDash val="solid"/>
            <a:round/>
            <a:headEnd/>
            <a:tailEnd/>
          </a:ln>
        </p:spPr>
        <p:txBody>
          <a:bodyPr wrap="none" anchor="ctr"/>
          <a:lstStyle/>
          <a:p>
            <a:endParaRPr lang="en-US"/>
          </a:p>
        </p:txBody>
      </p:sp>
      <p:sp>
        <p:nvSpPr>
          <p:cNvPr id="8203" name="Freeform 10"/>
          <p:cNvSpPr>
            <a:spLocks/>
          </p:cNvSpPr>
          <p:nvPr/>
        </p:nvSpPr>
        <p:spPr bwMode="auto">
          <a:xfrm>
            <a:off x="760413" y="1693863"/>
            <a:ext cx="958850" cy="2052637"/>
          </a:xfrm>
          <a:custGeom>
            <a:avLst/>
            <a:gdLst>
              <a:gd name="T0" fmla="*/ 136 w 604"/>
              <a:gd name="T1" fmla="*/ 418 h 1293"/>
              <a:gd name="T2" fmla="*/ 22 w 604"/>
              <a:gd name="T3" fmla="*/ 988 h 1293"/>
              <a:gd name="T4" fmla="*/ 100 w 604"/>
              <a:gd name="T5" fmla="*/ 1204 h 1293"/>
              <a:gd name="T6" fmla="*/ 316 w 604"/>
              <a:gd name="T7" fmla="*/ 1192 h 1293"/>
              <a:gd name="T8" fmla="*/ 418 w 604"/>
              <a:gd name="T9" fmla="*/ 598 h 1293"/>
              <a:gd name="T10" fmla="*/ 589 w 604"/>
              <a:gd name="T11" fmla="*/ 177 h 1293"/>
              <a:gd name="T12" fmla="*/ 328 w 604"/>
              <a:gd name="T13" fmla="*/ 40 h 1293"/>
              <a:gd name="T14" fmla="*/ 136 w 604"/>
              <a:gd name="T15" fmla="*/ 418 h 1293"/>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293"/>
              <a:gd name="T26" fmla="*/ 604 w 604"/>
              <a:gd name="T27" fmla="*/ 1293 h 12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293">
                <a:moveTo>
                  <a:pt x="136" y="418"/>
                </a:moveTo>
                <a:cubicBezTo>
                  <a:pt x="101" y="535"/>
                  <a:pt x="0" y="852"/>
                  <a:pt x="22" y="988"/>
                </a:cubicBezTo>
                <a:cubicBezTo>
                  <a:pt x="16" y="1119"/>
                  <a:pt x="51" y="1170"/>
                  <a:pt x="100" y="1204"/>
                </a:cubicBezTo>
                <a:cubicBezTo>
                  <a:pt x="149" y="1238"/>
                  <a:pt x="263" y="1293"/>
                  <a:pt x="316" y="1192"/>
                </a:cubicBezTo>
                <a:cubicBezTo>
                  <a:pt x="369" y="1091"/>
                  <a:pt x="373" y="767"/>
                  <a:pt x="418" y="598"/>
                </a:cubicBezTo>
                <a:cubicBezTo>
                  <a:pt x="463" y="429"/>
                  <a:pt x="604" y="270"/>
                  <a:pt x="589" y="177"/>
                </a:cubicBezTo>
                <a:cubicBezTo>
                  <a:pt x="574" y="84"/>
                  <a:pt x="404" y="0"/>
                  <a:pt x="328" y="40"/>
                </a:cubicBezTo>
                <a:cubicBezTo>
                  <a:pt x="252" y="80"/>
                  <a:pt x="176" y="339"/>
                  <a:pt x="136" y="418"/>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04" name="Oval 11"/>
          <p:cNvSpPr>
            <a:spLocks noChangeArrowheads="1"/>
          </p:cNvSpPr>
          <p:nvPr/>
        </p:nvSpPr>
        <p:spPr bwMode="auto">
          <a:xfrm>
            <a:off x="1241425" y="1908175"/>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8205" name="Oval 12"/>
          <p:cNvSpPr>
            <a:spLocks noChangeArrowheads="1"/>
          </p:cNvSpPr>
          <p:nvPr/>
        </p:nvSpPr>
        <p:spPr bwMode="auto">
          <a:xfrm>
            <a:off x="3222625" y="1638300"/>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8206" name="Oval 13"/>
          <p:cNvSpPr>
            <a:spLocks noChangeArrowheads="1"/>
          </p:cNvSpPr>
          <p:nvPr/>
        </p:nvSpPr>
        <p:spPr bwMode="auto">
          <a:xfrm>
            <a:off x="1860550" y="2597150"/>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8207" name="Oval 14"/>
          <p:cNvSpPr>
            <a:spLocks noChangeArrowheads="1"/>
          </p:cNvSpPr>
          <p:nvPr/>
        </p:nvSpPr>
        <p:spPr bwMode="auto">
          <a:xfrm>
            <a:off x="936625" y="3238500"/>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8208" name="Oval 15"/>
          <p:cNvSpPr>
            <a:spLocks noChangeArrowheads="1"/>
          </p:cNvSpPr>
          <p:nvPr/>
        </p:nvSpPr>
        <p:spPr bwMode="auto">
          <a:xfrm>
            <a:off x="3908425" y="2400300"/>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8209" name="Oval 16"/>
          <p:cNvSpPr>
            <a:spLocks noChangeArrowheads="1"/>
          </p:cNvSpPr>
          <p:nvPr/>
        </p:nvSpPr>
        <p:spPr bwMode="auto">
          <a:xfrm>
            <a:off x="2581275" y="3076575"/>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8210" name="AutoShape 17"/>
          <p:cNvCxnSpPr>
            <a:cxnSpLocks noChangeShapeType="1"/>
            <a:stCxn id="8204" idx="5"/>
            <a:endCxn id="8206" idx="1"/>
          </p:cNvCxnSpPr>
          <p:nvPr/>
        </p:nvCxnSpPr>
        <p:spPr bwMode="auto">
          <a:xfrm>
            <a:off x="1501775" y="2178050"/>
            <a:ext cx="403225" cy="454025"/>
          </a:xfrm>
          <a:prstGeom prst="straightConnector1">
            <a:avLst/>
          </a:prstGeom>
          <a:noFill/>
          <a:ln w="19050">
            <a:solidFill>
              <a:schemeClr val="tx1"/>
            </a:solidFill>
            <a:round/>
            <a:headEnd/>
            <a:tailEnd/>
          </a:ln>
        </p:spPr>
      </p:cxnSp>
      <p:cxnSp>
        <p:nvCxnSpPr>
          <p:cNvPr id="8211" name="AutoShape 18"/>
          <p:cNvCxnSpPr>
            <a:cxnSpLocks noChangeShapeType="1"/>
            <a:stCxn id="8206" idx="3"/>
            <a:endCxn id="8207" idx="7"/>
          </p:cNvCxnSpPr>
          <p:nvPr/>
        </p:nvCxnSpPr>
        <p:spPr bwMode="auto">
          <a:xfrm flipH="1">
            <a:off x="1196975" y="2867025"/>
            <a:ext cx="708025" cy="406400"/>
          </a:xfrm>
          <a:prstGeom prst="straightConnector1">
            <a:avLst/>
          </a:prstGeom>
          <a:noFill/>
          <a:ln w="19050">
            <a:solidFill>
              <a:schemeClr val="tx1"/>
            </a:solidFill>
            <a:round/>
            <a:headEnd/>
            <a:tailEnd/>
          </a:ln>
        </p:spPr>
      </p:cxnSp>
      <p:cxnSp>
        <p:nvCxnSpPr>
          <p:cNvPr id="8212" name="AutoShape 19"/>
          <p:cNvCxnSpPr>
            <a:cxnSpLocks noChangeShapeType="1"/>
            <a:stCxn id="8204" idx="3"/>
            <a:endCxn id="8207" idx="0"/>
          </p:cNvCxnSpPr>
          <p:nvPr/>
        </p:nvCxnSpPr>
        <p:spPr bwMode="auto">
          <a:xfrm flipH="1">
            <a:off x="1089025" y="2178050"/>
            <a:ext cx="196850" cy="1050925"/>
          </a:xfrm>
          <a:prstGeom prst="straightConnector1">
            <a:avLst/>
          </a:prstGeom>
          <a:noFill/>
          <a:ln w="38100">
            <a:solidFill>
              <a:schemeClr val="tx2"/>
            </a:solidFill>
            <a:round/>
            <a:headEnd/>
            <a:tailEnd/>
          </a:ln>
        </p:spPr>
      </p:cxnSp>
      <p:cxnSp>
        <p:nvCxnSpPr>
          <p:cNvPr id="8213" name="AutoShape 20"/>
          <p:cNvCxnSpPr>
            <a:cxnSpLocks noChangeShapeType="1"/>
            <a:stCxn id="8206" idx="5"/>
            <a:endCxn id="8209" idx="1"/>
          </p:cNvCxnSpPr>
          <p:nvPr/>
        </p:nvCxnSpPr>
        <p:spPr bwMode="auto">
          <a:xfrm>
            <a:off x="2120900" y="2867025"/>
            <a:ext cx="504825" cy="244475"/>
          </a:xfrm>
          <a:prstGeom prst="straightConnector1">
            <a:avLst/>
          </a:prstGeom>
          <a:noFill/>
          <a:ln w="19050">
            <a:solidFill>
              <a:schemeClr val="tx1"/>
            </a:solidFill>
            <a:round/>
            <a:headEnd/>
            <a:tailEnd/>
          </a:ln>
        </p:spPr>
      </p:cxnSp>
      <p:cxnSp>
        <p:nvCxnSpPr>
          <p:cNvPr id="8214" name="AutoShape 21"/>
          <p:cNvCxnSpPr>
            <a:cxnSpLocks noChangeShapeType="1"/>
            <a:stCxn id="8207" idx="6"/>
            <a:endCxn id="8209" idx="2"/>
          </p:cNvCxnSpPr>
          <p:nvPr/>
        </p:nvCxnSpPr>
        <p:spPr bwMode="auto">
          <a:xfrm flipV="1">
            <a:off x="1250950" y="3228975"/>
            <a:ext cx="1320800" cy="161925"/>
          </a:xfrm>
          <a:prstGeom prst="straightConnector1">
            <a:avLst/>
          </a:prstGeom>
          <a:noFill/>
          <a:ln w="19050">
            <a:solidFill>
              <a:schemeClr val="tx1"/>
            </a:solidFill>
            <a:round/>
            <a:headEnd/>
            <a:tailEnd/>
          </a:ln>
        </p:spPr>
      </p:cxnSp>
      <p:cxnSp>
        <p:nvCxnSpPr>
          <p:cNvPr id="8215" name="AutoShape 22"/>
          <p:cNvCxnSpPr>
            <a:cxnSpLocks noChangeShapeType="1"/>
            <a:stCxn id="8204" idx="6"/>
            <a:endCxn id="8228" idx="1"/>
          </p:cNvCxnSpPr>
          <p:nvPr/>
        </p:nvCxnSpPr>
        <p:spPr bwMode="auto">
          <a:xfrm>
            <a:off x="1555750" y="2060575"/>
            <a:ext cx="1063625" cy="125413"/>
          </a:xfrm>
          <a:prstGeom prst="straightConnector1">
            <a:avLst/>
          </a:prstGeom>
          <a:noFill/>
          <a:ln w="19050">
            <a:solidFill>
              <a:schemeClr val="tx1"/>
            </a:solidFill>
            <a:round/>
            <a:headEnd/>
            <a:tailEnd/>
          </a:ln>
        </p:spPr>
      </p:cxnSp>
      <p:cxnSp>
        <p:nvCxnSpPr>
          <p:cNvPr id="8216" name="AutoShape 23"/>
          <p:cNvCxnSpPr>
            <a:cxnSpLocks noChangeShapeType="1"/>
            <a:stCxn id="8208" idx="1"/>
            <a:endCxn id="8205" idx="5"/>
          </p:cNvCxnSpPr>
          <p:nvPr/>
        </p:nvCxnSpPr>
        <p:spPr bwMode="auto">
          <a:xfrm flipH="1" flipV="1">
            <a:off x="3482975" y="1908175"/>
            <a:ext cx="469900" cy="527050"/>
          </a:xfrm>
          <a:prstGeom prst="straightConnector1">
            <a:avLst/>
          </a:prstGeom>
          <a:noFill/>
          <a:ln w="38100">
            <a:solidFill>
              <a:schemeClr val="tx2"/>
            </a:solidFill>
            <a:round/>
            <a:headEnd/>
            <a:tailEnd/>
          </a:ln>
        </p:spPr>
      </p:cxnSp>
      <p:cxnSp>
        <p:nvCxnSpPr>
          <p:cNvPr id="8217" name="AutoShape 24"/>
          <p:cNvCxnSpPr>
            <a:cxnSpLocks noChangeShapeType="1"/>
            <a:stCxn id="8229" idx="7"/>
            <a:endCxn id="8208" idx="3"/>
          </p:cNvCxnSpPr>
          <p:nvPr/>
        </p:nvCxnSpPr>
        <p:spPr bwMode="auto">
          <a:xfrm flipV="1">
            <a:off x="3527425" y="2670175"/>
            <a:ext cx="425450" cy="328613"/>
          </a:xfrm>
          <a:prstGeom prst="straightConnector1">
            <a:avLst/>
          </a:prstGeom>
          <a:noFill/>
          <a:ln w="38100">
            <a:solidFill>
              <a:schemeClr val="tx2"/>
            </a:solidFill>
            <a:round/>
            <a:headEnd/>
            <a:tailEnd/>
          </a:ln>
        </p:spPr>
      </p:cxnSp>
      <p:sp>
        <p:nvSpPr>
          <p:cNvPr id="8218" name="Text Box 25"/>
          <p:cNvSpPr txBox="1">
            <a:spLocks noChangeArrowheads="1"/>
          </p:cNvSpPr>
          <p:nvPr/>
        </p:nvSpPr>
        <p:spPr bwMode="auto">
          <a:xfrm>
            <a:off x="3708400" y="1943100"/>
            <a:ext cx="309563" cy="366713"/>
          </a:xfrm>
          <a:prstGeom prst="rect">
            <a:avLst/>
          </a:prstGeom>
          <a:noFill/>
          <a:ln w="19050">
            <a:noFill/>
            <a:miter lim="800000"/>
            <a:headEnd/>
            <a:tailEnd/>
          </a:ln>
        </p:spPr>
        <p:txBody>
          <a:bodyPr wrap="none">
            <a:spAutoFit/>
          </a:bodyPr>
          <a:lstStyle/>
          <a:p>
            <a:r>
              <a:rPr lang="en-US" sz="1800" b="0">
                <a:solidFill>
                  <a:schemeClr val="tx2"/>
                </a:solidFill>
              </a:rPr>
              <a:t>4</a:t>
            </a:r>
          </a:p>
        </p:txBody>
      </p:sp>
      <p:sp>
        <p:nvSpPr>
          <p:cNvPr id="8219" name="Text Box 26"/>
          <p:cNvSpPr txBox="1">
            <a:spLocks noChangeArrowheads="1"/>
          </p:cNvSpPr>
          <p:nvPr/>
        </p:nvSpPr>
        <p:spPr bwMode="auto">
          <a:xfrm>
            <a:off x="868363" y="2425700"/>
            <a:ext cx="309562" cy="366713"/>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8220" name="Text Box 27"/>
          <p:cNvSpPr txBox="1">
            <a:spLocks noChangeArrowheads="1"/>
          </p:cNvSpPr>
          <p:nvPr/>
        </p:nvSpPr>
        <p:spPr bwMode="auto">
          <a:xfrm>
            <a:off x="2708275" y="2552700"/>
            <a:ext cx="309563" cy="366713"/>
          </a:xfrm>
          <a:prstGeom prst="rect">
            <a:avLst/>
          </a:prstGeom>
          <a:noFill/>
          <a:ln w="19050">
            <a:noFill/>
            <a:miter lim="800000"/>
            <a:headEnd/>
            <a:tailEnd/>
          </a:ln>
        </p:spPr>
        <p:txBody>
          <a:bodyPr wrap="none">
            <a:spAutoFit/>
          </a:bodyPr>
          <a:lstStyle/>
          <a:p>
            <a:r>
              <a:rPr lang="en-US" sz="1800" b="0">
                <a:solidFill>
                  <a:schemeClr val="tx2"/>
                </a:solidFill>
              </a:rPr>
              <a:t>3</a:t>
            </a:r>
          </a:p>
        </p:txBody>
      </p:sp>
      <p:sp>
        <p:nvSpPr>
          <p:cNvPr id="8221" name="Text Box 28"/>
          <p:cNvSpPr txBox="1">
            <a:spLocks noChangeArrowheads="1"/>
          </p:cNvSpPr>
          <p:nvPr/>
        </p:nvSpPr>
        <p:spPr bwMode="auto">
          <a:xfrm>
            <a:off x="1455738" y="2338388"/>
            <a:ext cx="309562" cy="366712"/>
          </a:xfrm>
          <a:prstGeom prst="rect">
            <a:avLst/>
          </a:prstGeom>
          <a:noFill/>
          <a:ln w="19050">
            <a:noFill/>
            <a:miter lim="800000"/>
            <a:headEnd/>
            <a:tailEnd/>
          </a:ln>
        </p:spPr>
        <p:txBody>
          <a:bodyPr wrap="none">
            <a:spAutoFit/>
          </a:bodyPr>
          <a:lstStyle/>
          <a:p>
            <a:r>
              <a:rPr lang="en-US" sz="1800" b="0"/>
              <a:t>5</a:t>
            </a:r>
          </a:p>
        </p:txBody>
      </p:sp>
      <p:sp>
        <p:nvSpPr>
          <p:cNvPr id="8222" name="Text Box 29"/>
          <p:cNvSpPr txBox="1">
            <a:spLocks noChangeArrowheads="1"/>
          </p:cNvSpPr>
          <p:nvPr/>
        </p:nvSpPr>
        <p:spPr bwMode="auto">
          <a:xfrm>
            <a:off x="1808163" y="3314700"/>
            <a:ext cx="434975" cy="366713"/>
          </a:xfrm>
          <a:prstGeom prst="rect">
            <a:avLst/>
          </a:prstGeom>
          <a:noFill/>
          <a:ln w="19050">
            <a:noFill/>
            <a:miter lim="800000"/>
            <a:headEnd/>
            <a:tailEnd/>
          </a:ln>
        </p:spPr>
        <p:txBody>
          <a:bodyPr wrap="none">
            <a:spAutoFit/>
          </a:bodyPr>
          <a:lstStyle/>
          <a:p>
            <a:r>
              <a:rPr lang="en-US" sz="1800" b="0"/>
              <a:t>10</a:t>
            </a:r>
          </a:p>
        </p:txBody>
      </p:sp>
      <p:sp>
        <p:nvSpPr>
          <p:cNvPr id="8223" name="Text Box 30"/>
          <p:cNvSpPr txBox="1">
            <a:spLocks noChangeArrowheads="1"/>
          </p:cNvSpPr>
          <p:nvPr/>
        </p:nvSpPr>
        <p:spPr bwMode="auto">
          <a:xfrm>
            <a:off x="3760788" y="2800350"/>
            <a:ext cx="309562" cy="366713"/>
          </a:xfrm>
          <a:prstGeom prst="rect">
            <a:avLst/>
          </a:prstGeom>
          <a:noFill/>
          <a:ln w="19050">
            <a:noFill/>
            <a:miter lim="800000"/>
            <a:headEnd/>
            <a:tailEnd/>
          </a:ln>
        </p:spPr>
        <p:txBody>
          <a:bodyPr wrap="none">
            <a:spAutoFit/>
          </a:bodyPr>
          <a:lstStyle/>
          <a:p>
            <a:r>
              <a:rPr lang="en-US" sz="1800" b="0">
                <a:solidFill>
                  <a:schemeClr val="tx2"/>
                </a:solidFill>
              </a:rPr>
              <a:t>2</a:t>
            </a:r>
          </a:p>
        </p:txBody>
      </p:sp>
      <p:sp>
        <p:nvSpPr>
          <p:cNvPr id="8224" name="Text Box 31"/>
          <p:cNvSpPr txBox="1">
            <a:spLocks noChangeArrowheads="1"/>
          </p:cNvSpPr>
          <p:nvPr/>
        </p:nvSpPr>
        <p:spPr bwMode="auto">
          <a:xfrm>
            <a:off x="1946275" y="1790700"/>
            <a:ext cx="309563" cy="366713"/>
          </a:xfrm>
          <a:prstGeom prst="rect">
            <a:avLst/>
          </a:prstGeom>
          <a:noFill/>
          <a:ln w="19050">
            <a:noFill/>
            <a:miter lim="800000"/>
            <a:headEnd/>
            <a:tailEnd/>
          </a:ln>
        </p:spPr>
        <p:txBody>
          <a:bodyPr wrap="none">
            <a:spAutoFit/>
          </a:bodyPr>
          <a:lstStyle/>
          <a:p>
            <a:r>
              <a:rPr lang="en-US" sz="1800" b="0"/>
              <a:t>8</a:t>
            </a:r>
          </a:p>
        </p:txBody>
      </p:sp>
      <p:sp>
        <p:nvSpPr>
          <p:cNvPr id="8225" name="Text Box 32"/>
          <p:cNvSpPr txBox="1">
            <a:spLocks noChangeArrowheads="1"/>
          </p:cNvSpPr>
          <p:nvPr/>
        </p:nvSpPr>
        <p:spPr bwMode="auto">
          <a:xfrm>
            <a:off x="1573213" y="2947988"/>
            <a:ext cx="309562" cy="366712"/>
          </a:xfrm>
          <a:prstGeom prst="rect">
            <a:avLst/>
          </a:prstGeom>
          <a:noFill/>
          <a:ln w="19050">
            <a:noFill/>
            <a:miter lim="800000"/>
            <a:headEnd/>
            <a:tailEnd/>
          </a:ln>
        </p:spPr>
        <p:txBody>
          <a:bodyPr wrap="none">
            <a:spAutoFit/>
          </a:bodyPr>
          <a:lstStyle/>
          <a:p>
            <a:r>
              <a:rPr lang="en-US" sz="1800" b="0"/>
              <a:t>7</a:t>
            </a:r>
          </a:p>
        </p:txBody>
      </p:sp>
      <p:cxnSp>
        <p:nvCxnSpPr>
          <p:cNvPr id="8226" name="AutoShape 33"/>
          <p:cNvCxnSpPr>
            <a:cxnSpLocks noChangeShapeType="1"/>
            <a:stCxn id="8229" idx="0"/>
            <a:endCxn id="8205" idx="4"/>
          </p:cNvCxnSpPr>
          <p:nvPr/>
        </p:nvCxnSpPr>
        <p:spPr bwMode="auto">
          <a:xfrm flipH="1" flipV="1">
            <a:off x="3375025" y="1952625"/>
            <a:ext cx="44450" cy="1001713"/>
          </a:xfrm>
          <a:prstGeom prst="straightConnector1">
            <a:avLst/>
          </a:prstGeom>
          <a:noFill/>
          <a:ln w="19050">
            <a:solidFill>
              <a:schemeClr val="tx1"/>
            </a:solidFill>
            <a:round/>
            <a:headEnd/>
            <a:tailEnd/>
          </a:ln>
        </p:spPr>
      </p:cxnSp>
      <p:sp>
        <p:nvSpPr>
          <p:cNvPr id="8227" name="Text Box 34"/>
          <p:cNvSpPr txBox="1">
            <a:spLocks noChangeArrowheads="1"/>
          </p:cNvSpPr>
          <p:nvPr/>
        </p:nvSpPr>
        <p:spPr bwMode="auto">
          <a:xfrm>
            <a:off x="3089275" y="2241550"/>
            <a:ext cx="309563" cy="366713"/>
          </a:xfrm>
          <a:prstGeom prst="rect">
            <a:avLst/>
          </a:prstGeom>
          <a:noFill/>
          <a:ln w="19050">
            <a:noFill/>
            <a:miter lim="800000"/>
            <a:headEnd/>
            <a:tailEnd/>
          </a:ln>
        </p:spPr>
        <p:txBody>
          <a:bodyPr wrap="none">
            <a:spAutoFit/>
          </a:bodyPr>
          <a:lstStyle/>
          <a:p>
            <a:r>
              <a:rPr lang="en-US" sz="1800" b="0"/>
              <a:t>6</a:t>
            </a:r>
          </a:p>
        </p:txBody>
      </p:sp>
      <p:sp>
        <p:nvSpPr>
          <p:cNvPr id="8228" name="Oval 35"/>
          <p:cNvSpPr>
            <a:spLocks noChangeArrowheads="1"/>
          </p:cNvSpPr>
          <p:nvPr/>
        </p:nvSpPr>
        <p:spPr bwMode="auto">
          <a:xfrm>
            <a:off x="2574925" y="2151063"/>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8229" name="Oval 36"/>
          <p:cNvSpPr>
            <a:spLocks noChangeArrowheads="1"/>
          </p:cNvSpPr>
          <p:nvPr/>
        </p:nvSpPr>
        <p:spPr bwMode="auto">
          <a:xfrm>
            <a:off x="3267075" y="2963863"/>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8230" name="AutoShape 37"/>
          <p:cNvCxnSpPr>
            <a:cxnSpLocks noChangeShapeType="1"/>
            <a:stCxn id="8228" idx="4"/>
            <a:endCxn id="8209" idx="0"/>
          </p:cNvCxnSpPr>
          <p:nvPr/>
        </p:nvCxnSpPr>
        <p:spPr bwMode="auto">
          <a:xfrm>
            <a:off x="2727325" y="2465388"/>
            <a:ext cx="6350" cy="601662"/>
          </a:xfrm>
          <a:prstGeom prst="straightConnector1">
            <a:avLst/>
          </a:prstGeom>
          <a:noFill/>
          <a:ln w="38100">
            <a:solidFill>
              <a:schemeClr val="tx2"/>
            </a:solidFill>
            <a:round/>
            <a:headEnd/>
            <a:tailEnd/>
          </a:ln>
        </p:spPr>
      </p:cxnSp>
      <p:sp>
        <p:nvSpPr>
          <p:cNvPr id="8231" name="Text Box 38"/>
          <p:cNvSpPr txBox="1">
            <a:spLocks noChangeArrowheads="1"/>
          </p:cNvSpPr>
          <p:nvPr/>
        </p:nvSpPr>
        <p:spPr bwMode="auto">
          <a:xfrm>
            <a:off x="2176463" y="2643188"/>
            <a:ext cx="434975" cy="366712"/>
          </a:xfrm>
          <a:prstGeom prst="rect">
            <a:avLst/>
          </a:prstGeom>
          <a:noFill/>
          <a:ln w="19050">
            <a:noFill/>
            <a:miter lim="800000"/>
            <a:headEnd/>
            <a:tailEnd/>
          </a:ln>
        </p:spPr>
        <p:txBody>
          <a:bodyPr wrap="none">
            <a:spAutoFit/>
          </a:bodyPr>
          <a:lstStyle/>
          <a:p>
            <a:r>
              <a:rPr lang="en-US" sz="1800" b="0"/>
              <a:t>11</a:t>
            </a:r>
          </a:p>
        </p:txBody>
      </p:sp>
      <p:cxnSp>
        <p:nvCxnSpPr>
          <p:cNvPr id="8232" name="AutoShape 39"/>
          <p:cNvCxnSpPr>
            <a:cxnSpLocks noChangeShapeType="1"/>
            <a:stCxn id="8228" idx="3"/>
            <a:endCxn id="8206" idx="7"/>
          </p:cNvCxnSpPr>
          <p:nvPr/>
        </p:nvCxnSpPr>
        <p:spPr bwMode="auto">
          <a:xfrm flipH="1">
            <a:off x="2120900" y="2420938"/>
            <a:ext cx="498475" cy="211137"/>
          </a:xfrm>
          <a:prstGeom prst="straightConnector1">
            <a:avLst/>
          </a:prstGeom>
          <a:noFill/>
          <a:ln w="19050">
            <a:solidFill>
              <a:schemeClr val="tx1"/>
            </a:solidFill>
            <a:round/>
            <a:headEnd/>
            <a:tailEnd/>
          </a:ln>
        </p:spPr>
      </p:cxnSp>
      <p:sp>
        <p:nvSpPr>
          <p:cNvPr id="8233" name="Text Box 40"/>
          <p:cNvSpPr txBox="1">
            <a:spLocks noChangeArrowheads="1"/>
          </p:cNvSpPr>
          <p:nvPr/>
        </p:nvSpPr>
        <p:spPr bwMode="auto">
          <a:xfrm>
            <a:off x="2108200" y="2209800"/>
            <a:ext cx="309563" cy="366713"/>
          </a:xfrm>
          <a:prstGeom prst="rect">
            <a:avLst/>
          </a:prstGeom>
          <a:noFill/>
          <a:ln w="19050">
            <a:noFill/>
            <a:miter lim="800000"/>
            <a:headEnd/>
            <a:tailEnd/>
          </a:ln>
        </p:spPr>
        <p:txBody>
          <a:bodyPr wrap="none">
            <a:spAutoFit/>
          </a:bodyPr>
          <a:lstStyle/>
          <a:p>
            <a:r>
              <a:rPr lang="en-US" sz="1800" b="0"/>
              <a:t>9</a:t>
            </a:r>
          </a:p>
        </p:txBody>
      </p:sp>
      <p:sp>
        <p:nvSpPr>
          <p:cNvPr id="8234" name="Freeform 41"/>
          <p:cNvSpPr>
            <a:spLocks/>
          </p:cNvSpPr>
          <p:nvPr/>
        </p:nvSpPr>
        <p:spPr bwMode="auto">
          <a:xfrm>
            <a:off x="3008313" y="4114800"/>
            <a:ext cx="1335087" cy="2078038"/>
          </a:xfrm>
          <a:custGeom>
            <a:avLst/>
            <a:gdLst>
              <a:gd name="T0" fmla="*/ 98 w 841"/>
              <a:gd name="T1" fmla="*/ 973 h 1309"/>
              <a:gd name="T2" fmla="*/ 86 w 841"/>
              <a:gd name="T3" fmla="*/ 1181 h 1309"/>
              <a:gd name="T4" fmla="*/ 314 w 841"/>
              <a:gd name="T5" fmla="*/ 1227 h 1309"/>
              <a:gd name="T6" fmla="*/ 836 w 841"/>
              <a:gd name="T7" fmla="*/ 691 h 1309"/>
              <a:gd name="T8" fmla="*/ 344 w 841"/>
              <a:gd name="T9" fmla="*/ 91 h 1309"/>
              <a:gd name="T10" fmla="*/ 44 w 841"/>
              <a:gd name="T11" fmla="*/ 145 h 1309"/>
              <a:gd name="T12" fmla="*/ 80 w 841"/>
              <a:gd name="T13" fmla="*/ 325 h 1309"/>
              <a:gd name="T14" fmla="*/ 410 w 841"/>
              <a:gd name="T15" fmla="*/ 655 h 1309"/>
              <a:gd name="T16" fmla="*/ 320 w 841"/>
              <a:gd name="T17" fmla="*/ 793 h 1309"/>
              <a:gd name="T18" fmla="*/ 98 w 841"/>
              <a:gd name="T19" fmla="*/ 973 h 13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1"/>
              <a:gd name="T31" fmla="*/ 0 h 1309"/>
              <a:gd name="T32" fmla="*/ 841 w 841"/>
              <a:gd name="T33" fmla="*/ 1309 h 13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1" h="1309">
                <a:moveTo>
                  <a:pt x="98" y="973"/>
                </a:moveTo>
                <a:cubicBezTo>
                  <a:pt x="60" y="1089"/>
                  <a:pt x="50" y="1139"/>
                  <a:pt x="86" y="1181"/>
                </a:cubicBezTo>
                <a:cubicBezTo>
                  <a:pt x="122" y="1223"/>
                  <a:pt x="189" y="1309"/>
                  <a:pt x="314" y="1227"/>
                </a:cubicBezTo>
                <a:cubicBezTo>
                  <a:pt x="439" y="1145"/>
                  <a:pt x="831" y="880"/>
                  <a:pt x="836" y="691"/>
                </a:cubicBezTo>
                <a:cubicBezTo>
                  <a:pt x="841" y="502"/>
                  <a:pt x="476" y="182"/>
                  <a:pt x="344" y="91"/>
                </a:cubicBezTo>
                <a:cubicBezTo>
                  <a:pt x="212" y="0"/>
                  <a:pt x="88" y="106"/>
                  <a:pt x="44" y="145"/>
                </a:cubicBezTo>
                <a:cubicBezTo>
                  <a:pt x="0" y="184"/>
                  <a:pt x="19" y="240"/>
                  <a:pt x="80" y="325"/>
                </a:cubicBezTo>
                <a:cubicBezTo>
                  <a:pt x="141" y="410"/>
                  <a:pt x="370" y="577"/>
                  <a:pt x="410" y="655"/>
                </a:cubicBezTo>
                <a:cubicBezTo>
                  <a:pt x="450" y="733"/>
                  <a:pt x="372" y="740"/>
                  <a:pt x="320" y="793"/>
                </a:cubicBezTo>
                <a:cubicBezTo>
                  <a:pt x="268" y="846"/>
                  <a:pt x="155" y="924"/>
                  <a:pt x="98" y="973"/>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35" name="Freeform 42"/>
          <p:cNvSpPr>
            <a:spLocks/>
          </p:cNvSpPr>
          <p:nvPr/>
        </p:nvSpPr>
        <p:spPr bwMode="auto">
          <a:xfrm>
            <a:off x="2357438" y="4605338"/>
            <a:ext cx="684212" cy="1674812"/>
          </a:xfrm>
          <a:custGeom>
            <a:avLst/>
            <a:gdLst>
              <a:gd name="T0" fmla="*/ 34 w 431"/>
              <a:gd name="T1" fmla="*/ 191 h 1055"/>
              <a:gd name="T2" fmla="*/ 81 w 431"/>
              <a:gd name="T3" fmla="*/ 527 h 1055"/>
              <a:gd name="T4" fmla="*/ 81 w 431"/>
              <a:gd name="T5" fmla="*/ 917 h 1055"/>
              <a:gd name="T6" fmla="*/ 345 w 431"/>
              <a:gd name="T7" fmla="*/ 929 h 1055"/>
              <a:gd name="T8" fmla="*/ 412 w 431"/>
              <a:gd name="T9" fmla="*/ 163 h 1055"/>
              <a:gd name="T10" fmla="*/ 228 w 431"/>
              <a:gd name="T11" fmla="*/ 5 h 1055"/>
              <a:gd name="T12" fmla="*/ 34 w 431"/>
              <a:gd name="T13" fmla="*/ 191 h 1055"/>
              <a:gd name="T14" fmla="*/ 0 60000 65536"/>
              <a:gd name="T15" fmla="*/ 0 60000 65536"/>
              <a:gd name="T16" fmla="*/ 0 60000 65536"/>
              <a:gd name="T17" fmla="*/ 0 60000 65536"/>
              <a:gd name="T18" fmla="*/ 0 60000 65536"/>
              <a:gd name="T19" fmla="*/ 0 60000 65536"/>
              <a:gd name="T20" fmla="*/ 0 60000 65536"/>
              <a:gd name="T21" fmla="*/ 0 w 431"/>
              <a:gd name="T22" fmla="*/ 0 h 1055"/>
              <a:gd name="T23" fmla="*/ 431 w 431"/>
              <a:gd name="T24" fmla="*/ 1055 h 10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1" h="1055">
                <a:moveTo>
                  <a:pt x="34" y="191"/>
                </a:moveTo>
                <a:cubicBezTo>
                  <a:pt x="0" y="275"/>
                  <a:pt x="73" y="406"/>
                  <a:pt x="81" y="527"/>
                </a:cubicBezTo>
                <a:cubicBezTo>
                  <a:pt x="89" y="648"/>
                  <a:pt x="37" y="850"/>
                  <a:pt x="81" y="917"/>
                </a:cubicBezTo>
                <a:cubicBezTo>
                  <a:pt x="125" y="984"/>
                  <a:pt x="290" y="1055"/>
                  <a:pt x="345" y="929"/>
                </a:cubicBezTo>
                <a:cubicBezTo>
                  <a:pt x="400" y="803"/>
                  <a:pt x="431" y="317"/>
                  <a:pt x="412" y="163"/>
                </a:cubicBezTo>
                <a:cubicBezTo>
                  <a:pt x="393" y="9"/>
                  <a:pt x="291" y="0"/>
                  <a:pt x="228" y="5"/>
                </a:cubicBezTo>
                <a:cubicBezTo>
                  <a:pt x="165" y="9"/>
                  <a:pt x="68" y="107"/>
                  <a:pt x="34" y="191"/>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36" name="Freeform 44"/>
          <p:cNvSpPr>
            <a:spLocks/>
          </p:cNvSpPr>
          <p:nvPr/>
        </p:nvSpPr>
        <p:spPr bwMode="auto">
          <a:xfrm>
            <a:off x="728663" y="4343400"/>
            <a:ext cx="1508125" cy="1985963"/>
          </a:xfrm>
          <a:custGeom>
            <a:avLst/>
            <a:gdLst>
              <a:gd name="T0" fmla="*/ 19 w 950"/>
              <a:gd name="T1" fmla="*/ 999 h 1251"/>
              <a:gd name="T2" fmla="*/ 97 w 950"/>
              <a:gd name="T3" fmla="*/ 1215 h 1251"/>
              <a:gd name="T4" fmla="*/ 313 w 950"/>
              <a:gd name="T5" fmla="*/ 1203 h 1251"/>
              <a:gd name="T6" fmla="*/ 375 w 950"/>
              <a:gd name="T7" fmla="*/ 924 h 1251"/>
              <a:gd name="T8" fmla="*/ 399 w 950"/>
              <a:gd name="T9" fmla="*/ 546 h 1251"/>
              <a:gd name="T10" fmla="*/ 657 w 950"/>
              <a:gd name="T11" fmla="*/ 780 h 1251"/>
              <a:gd name="T12" fmla="*/ 915 w 950"/>
              <a:gd name="T13" fmla="*/ 804 h 1251"/>
              <a:gd name="T14" fmla="*/ 867 w 950"/>
              <a:gd name="T15" fmla="*/ 486 h 1251"/>
              <a:gd name="T16" fmla="*/ 675 w 950"/>
              <a:gd name="T17" fmla="*/ 390 h 1251"/>
              <a:gd name="T18" fmla="*/ 477 w 950"/>
              <a:gd name="T19" fmla="*/ 66 h 1251"/>
              <a:gd name="T20" fmla="*/ 147 w 950"/>
              <a:gd name="T21" fmla="*/ 156 h 1251"/>
              <a:gd name="T22" fmla="*/ 19 w 950"/>
              <a:gd name="T23" fmla="*/ 999 h 12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0"/>
              <a:gd name="T37" fmla="*/ 0 h 1251"/>
              <a:gd name="T38" fmla="*/ 950 w 950"/>
              <a:gd name="T39" fmla="*/ 1251 h 12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0" h="1251">
                <a:moveTo>
                  <a:pt x="19" y="999"/>
                </a:moveTo>
                <a:cubicBezTo>
                  <a:pt x="0" y="1178"/>
                  <a:pt x="48" y="1181"/>
                  <a:pt x="97" y="1215"/>
                </a:cubicBezTo>
                <a:cubicBezTo>
                  <a:pt x="146" y="1249"/>
                  <a:pt x="267" y="1251"/>
                  <a:pt x="313" y="1203"/>
                </a:cubicBezTo>
                <a:cubicBezTo>
                  <a:pt x="359" y="1155"/>
                  <a:pt x="361" y="1033"/>
                  <a:pt x="375" y="924"/>
                </a:cubicBezTo>
                <a:cubicBezTo>
                  <a:pt x="389" y="815"/>
                  <a:pt x="352" y="570"/>
                  <a:pt x="399" y="546"/>
                </a:cubicBezTo>
                <a:cubicBezTo>
                  <a:pt x="446" y="522"/>
                  <a:pt x="571" y="737"/>
                  <a:pt x="657" y="780"/>
                </a:cubicBezTo>
                <a:cubicBezTo>
                  <a:pt x="743" y="823"/>
                  <a:pt x="880" y="853"/>
                  <a:pt x="915" y="804"/>
                </a:cubicBezTo>
                <a:cubicBezTo>
                  <a:pt x="950" y="755"/>
                  <a:pt x="907" y="555"/>
                  <a:pt x="867" y="486"/>
                </a:cubicBezTo>
                <a:cubicBezTo>
                  <a:pt x="827" y="417"/>
                  <a:pt x="740" y="460"/>
                  <a:pt x="675" y="390"/>
                </a:cubicBezTo>
                <a:cubicBezTo>
                  <a:pt x="610" y="320"/>
                  <a:pt x="565" y="105"/>
                  <a:pt x="477" y="66"/>
                </a:cubicBezTo>
                <a:cubicBezTo>
                  <a:pt x="389" y="27"/>
                  <a:pt x="223" y="0"/>
                  <a:pt x="147" y="156"/>
                </a:cubicBezTo>
                <a:cubicBezTo>
                  <a:pt x="71" y="312"/>
                  <a:pt x="46" y="824"/>
                  <a:pt x="19" y="999"/>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37" name="Oval 45"/>
          <p:cNvSpPr>
            <a:spLocks noChangeArrowheads="1"/>
          </p:cNvSpPr>
          <p:nvPr/>
        </p:nvSpPr>
        <p:spPr bwMode="auto">
          <a:xfrm>
            <a:off x="1204913" y="4575175"/>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8238" name="Oval 46"/>
          <p:cNvSpPr>
            <a:spLocks noChangeArrowheads="1"/>
          </p:cNvSpPr>
          <p:nvPr/>
        </p:nvSpPr>
        <p:spPr bwMode="auto">
          <a:xfrm>
            <a:off x="3186113" y="4305300"/>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8239" name="Oval 47"/>
          <p:cNvSpPr>
            <a:spLocks noChangeArrowheads="1"/>
          </p:cNvSpPr>
          <p:nvPr/>
        </p:nvSpPr>
        <p:spPr bwMode="auto">
          <a:xfrm>
            <a:off x="1824038" y="5264150"/>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8240" name="Oval 48"/>
          <p:cNvSpPr>
            <a:spLocks noChangeArrowheads="1"/>
          </p:cNvSpPr>
          <p:nvPr/>
        </p:nvSpPr>
        <p:spPr bwMode="auto">
          <a:xfrm>
            <a:off x="900113" y="5905500"/>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8241" name="Oval 49"/>
          <p:cNvSpPr>
            <a:spLocks noChangeArrowheads="1"/>
          </p:cNvSpPr>
          <p:nvPr/>
        </p:nvSpPr>
        <p:spPr bwMode="auto">
          <a:xfrm>
            <a:off x="3871913" y="5067300"/>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8242" name="Oval 50"/>
          <p:cNvSpPr>
            <a:spLocks noChangeArrowheads="1"/>
          </p:cNvSpPr>
          <p:nvPr/>
        </p:nvSpPr>
        <p:spPr bwMode="auto">
          <a:xfrm>
            <a:off x="2544763" y="5743575"/>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8243" name="AutoShape 51"/>
          <p:cNvCxnSpPr>
            <a:cxnSpLocks noChangeShapeType="1"/>
            <a:stCxn id="8237" idx="5"/>
            <a:endCxn id="8239" idx="1"/>
          </p:cNvCxnSpPr>
          <p:nvPr/>
        </p:nvCxnSpPr>
        <p:spPr bwMode="auto">
          <a:xfrm>
            <a:off x="1465263" y="4845050"/>
            <a:ext cx="403225" cy="454025"/>
          </a:xfrm>
          <a:prstGeom prst="straightConnector1">
            <a:avLst/>
          </a:prstGeom>
          <a:noFill/>
          <a:ln w="38100">
            <a:solidFill>
              <a:schemeClr val="tx2"/>
            </a:solidFill>
            <a:round/>
            <a:headEnd/>
            <a:tailEnd/>
          </a:ln>
        </p:spPr>
      </p:cxnSp>
      <p:cxnSp>
        <p:nvCxnSpPr>
          <p:cNvPr id="8244" name="AutoShape 52"/>
          <p:cNvCxnSpPr>
            <a:cxnSpLocks noChangeShapeType="1"/>
            <a:stCxn id="8239" idx="3"/>
            <a:endCxn id="8240" idx="7"/>
          </p:cNvCxnSpPr>
          <p:nvPr/>
        </p:nvCxnSpPr>
        <p:spPr bwMode="auto">
          <a:xfrm flipH="1">
            <a:off x="1160463" y="5534025"/>
            <a:ext cx="708025" cy="406400"/>
          </a:xfrm>
          <a:prstGeom prst="straightConnector1">
            <a:avLst/>
          </a:prstGeom>
          <a:noFill/>
          <a:ln w="19050">
            <a:solidFill>
              <a:schemeClr val="tx1"/>
            </a:solidFill>
            <a:round/>
            <a:headEnd/>
            <a:tailEnd/>
          </a:ln>
        </p:spPr>
      </p:cxnSp>
      <p:cxnSp>
        <p:nvCxnSpPr>
          <p:cNvPr id="8245" name="AutoShape 53"/>
          <p:cNvCxnSpPr>
            <a:cxnSpLocks noChangeShapeType="1"/>
            <a:stCxn id="8237" idx="3"/>
            <a:endCxn id="8240" idx="0"/>
          </p:cNvCxnSpPr>
          <p:nvPr/>
        </p:nvCxnSpPr>
        <p:spPr bwMode="auto">
          <a:xfrm flipH="1">
            <a:off x="1052513" y="4845050"/>
            <a:ext cx="196850" cy="1050925"/>
          </a:xfrm>
          <a:prstGeom prst="straightConnector1">
            <a:avLst/>
          </a:prstGeom>
          <a:noFill/>
          <a:ln w="38100">
            <a:solidFill>
              <a:schemeClr val="tx2"/>
            </a:solidFill>
            <a:round/>
            <a:headEnd/>
            <a:tailEnd/>
          </a:ln>
        </p:spPr>
      </p:cxnSp>
      <p:cxnSp>
        <p:nvCxnSpPr>
          <p:cNvPr id="8246" name="AutoShape 54"/>
          <p:cNvCxnSpPr>
            <a:cxnSpLocks noChangeShapeType="1"/>
            <a:stCxn id="8239" idx="5"/>
            <a:endCxn id="8242" idx="1"/>
          </p:cNvCxnSpPr>
          <p:nvPr/>
        </p:nvCxnSpPr>
        <p:spPr bwMode="auto">
          <a:xfrm>
            <a:off x="2084388" y="5534025"/>
            <a:ext cx="504825" cy="244475"/>
          </a:xfrm>
          <a:prstGeom prst="straightConnector1">
            <a:avLst/>
          </a:prstGeom>
          <a:noFill/>
          <a:ln w="19050">
            <a:solidFill>
              <a:schemeClr val="tx1"/>
            </a:solidFill>
            <a:round/>
            <a:headEnd/>
            <a:tailEnd/>
          </a:ln>
        </p:spPr>
      </p:cxnSp>
      <p:cxnSp>
        <p:nvCxnSpPr>
          <p:cNvPr id="8247" name="AutoShape 55"/>
          <p:cNvCxnSpPr>
            <a:cxnSpLocks noChangeShapeType="1"/>
            <a:stCxn id="8240" idx="6"/>
            <a:endCxn id="8242" idx="2"/>
          </p:cNvCxnSpPr>
          <p:nvPr/>
        </p:nvCxnSpPr>
        <p:spPr bwMode="auto">
          <a:xfrm flipV="1">
            <a:off x="1214438" y="5895975"/>
            <a:ext cx="1320800" cy="161925"/>
          </a:xfrm>
          <a:prstGeom prst="straightConnector1">
            <a:avLst/>
          </a:prstGeom>
          <a:noFill/>
          <a:ln w="19050">
            <a:solidFill>
              <a:schemeClr val="tx1"/>
            </a:solidFill>
            <a:round/>
            <a:headEnd/>
            <a:tailEnd/>
          </a:ln>
        </p:spPr>
      </p:cxnSp>
      <p:cxnSp>
        <p:nvCxnSpPr>
          <p:cNvPr id="8248" name="AutoShape 56"/>
          <p:cNvCxnSpPr>
            <a:cxnSpLocks noChangeShapeType="1"/>
            <a:stCxn id="8237" idx="6"/>
            <a:endCxn id="8261" idx="1"/>
          </p:cNvCxnSpPr>
          <p:nvPr/>
        </p:nvCxnSpPr>
        <p:spPr bwMode="auto">
          <a:xfrm>
            <a:off x="1519238" y="4727575"/>
            <a:ext cx="1063625" cy="125413"/>
          </a:xfrm>
          <a:prstGeom prst="straightConnector1">
            <a:avLst/>
          </a:prstGeom>
          <a:noFill/>
          <a:ln w="19050">
            <a:solidFill>
              <a:schemeClr val="tx1"/>
            </a:solidFill>
            <a:round/>
            <a:headEnd/>
            <a:tailEnd/>
          </a:ln>
        </p:spPr>
      </p:cxnSp>
      <p:cxnSp>
        <p:nvCxnSpPr>
          <p:cNvPr id="8249" name="AutoShape 57"/>
          <p:cNvCxnSpPr>
            <a:cxnSpLocks noChangeShapeType="1"/>
            <a:stCxn id="8241" idx="1"/>
            <a:endCxn id="8238" idx="5"/>
          </p:cNvCxnSpPr>
          <p:nvPr/>
        </p:nvCxnSpPr>
        <p:spPr bwMode="auto">
          <a:xfrm flipH="1" flipV="1">
            <a:off x="3446463" y="4575175"/>
            <a:ext cx="469900" cy="527050"/>
          </a:xfrm>
          <a:prstGeom prst="straightConnector1">
            <a:avLst/>
          </a:prstGeom>
          <a:noFill/>
          <a:ln w="38100">
            <a:solidFill>
              <a:schemeClr val="tx2"/>
            </a:solidFill>
            <a:round/>
            <a:headEnd/>
            <a:tailEnd/>
          </a:ln>
        </p:spPr>
      </p:cxnSp>
      <p:cxnSp>
        <p:nvCxnSpPr>
          <p:cNvPr id="8250" name="AutoShape 58"/>
          <p:cNvCxnSpPr>
            <a:cxnSpLocks noChangeShapeType="1"/>
            <a:stCxn id="8262" idx="7"/>
            <a:endCxn id="8241" idx="3"/>
          </p:cNvCxnSpPr>
          <p:nvPr/>
        </p:nvCxnSpPr>
        <p:spPr bwMode="auto">
          <a:xfrm flipV="1">
            <a:off x="3490913" y="5337175"/>
            <a:ext cx="425450" cy="328613"/>
          </a:xfrm>
          <a:prstGeom prst="straightConnector1">
            <a:avLst/>
          </a:prstGeom>
          <a:noFill/>
          <a:ln w="38100">
            <a:solidFill>
              <a:schemeClr val="tx2"/>
            </a:solidFill>
            <a:round/>
            <a:headEnd/>
            <a:tailEnd/>
          </a:ln>
        </p:spPr>
      </p:cxnSp>
      <p:sp>
        <p:nvSpPr>
          <p:cNvPr id="8251" name="Text Box 59"/>
          <p:cNvSpPr txBox="1">
            <a:spLocks noChangeArrowheads="1"/>
          </p:cNvSpPr>
          <p:nvPr/>
        </p:nvSpPr>
        <p:spPr bwMode="auto">
          <a:xfrm>
            <a:off x="3671888" y="4610100"/>
            <a:ext cx="309562" cy="366713"/>
          </a:xfrm>
          <a:prstGeom prst="rect">
            <a:avLst/>
          </a:prstGeom>
          <a:noFill/>
          <a:ln w="19050">
            <a:noFill/>
            <a:miter lim="800000"/>
            <a:headEnd/>
            <a:tailEnd/>
          </a:ln>
        </p:spPr>
        <p:txBody>
          <a:bodyPr wrap="none">
            <a:spAutoFit/>
          </a:bodyPr>
          <a:lstStyle/>
          <a:p>
            <a:r>
              <a:rPr lang="en-US" sz="1800" b="0">
                <a:solidFill>
                  <a:schemeClr val="tx2"/>
                </a:solidFill>
              </a:rPr>
              <a:t>4</a:t>
            </a:r>
          </a:p>
        </p:txBody>
      </p:sp>
      <p:sp>
        <p:nvSpPr>
          <p:cNvPr id="8252" name="Text Box 60"/>
          <p:cNvSpPr txBox="1">
            <a:spLocks noChangeArrowheads="1"/>
          </p:cNvSpPr>
          <p:nvPr/>
        </p:nvSpPr>
        <p:spPr bwMode="auto">
          <a:xfrm>
            <a:off x="831850" y="5092700"/>
            <a:ext cx="309563" cy="366713"/>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8253" name="Text Box 61"/>
          <p:cNvSpPr txBox="1">
            <a:spLocks noChangeArrowheads="1"/>
          </p:cNvSpPr>
          <p:nvPr/>
        </p:nvSpPr>
        <p:spPr bwMode="auto">
          <a:xfrm>
            <a:off x="2671763" y="5219700"/>
            <a:ext cx="309562" cy="366713"/>
          </a:xfrm>
          <a:prstGeom prst="rect">
            <a:avLst/>
          </a:prstGeom>
          <a:noFill/>
          <a:ln w="19050">
            <a:noFill/>
            <a:miter lim="800000"/>
            <a:headEnd/>
            <a:tailEnd/>
          </a:ln>
        </p:spPr>
        <p:txBody>
          <a:bodyPr wrap="none">
            <a:spAutoFit/>
          </a:bodyPr>
          <a:lstStyle/>
          <a:p>
            <a:r>
              <a:rPr lang="en-US" sz="1800" b="0">
                <a:solidFill>
                  <a:schemeClr val="tx2"/>
                </a:solidFill>
              </a:rPr>
              <a:t>3</a:t>
            </a:r>
          </a:p>
        </p:txBody>
      </p:sp>
      <p:sp>
        <p:nvSpPr>
          <p:cNvPr id="8254" name="Text Box 62"/>
          <p:cNvSpPr txBox="1">
            <a:spLocks noChangeArrowheads="1"/>
          </p:cNvSpPr>
          <p:nvPr/>
        </p:nvSpPr>
        <p:spPr bwMode="auto">
          <a:xfrm>
            <a:off x="1419225" y="5005388"/>
            <a:ext cx="309563" cy="366712"/>
          </a:xfrm>
          <a:prstGeom prst="rect">
            <a:avLst/>
          </a:prstGeom>
          <a:noFill/>
          <a:ln w="19050">
            <a:noFill/>
            <a:miter lim="800000"/>
            <a:headEnd/>
            <a:tailEnd/>
          </a:ln>
        </p:spPr>
        <p:txBody>
          <a:bodyPr wrap="none">
            <a:spAutoFit/>
          </a:bodyPr>
          <a:lstStyle/>
          <a:p>
            <a:r>
              <a:rPr lang="en-US" sz="1800" b="0">
                <a:solidFill>
                  <a:schemeClr val="tx2"/>
                </a:solidFill>
              </a:rPr>
              <a:t>5</a:t>
            </a:r>
          </a:p>
        </p:txBody>
      </p:sp>
      <p:sp>
        <p:nvSpPr>
          <p:cNvPr id="8255" name="Text Box 63"/>
          <p:cNvSpPr txBox="1">
            <a:spLocks noChangeArrowheads="1"/>
          </p:cNvSpPr>
          <p:nvPr/>
        </p:nvSpPr>
        <p:spPr bwMode="auto">
          <a:xfrm>
            <a:off x="1771650" y="5981700"/>
            <a:ext cx="434975" cy="366713"/>
          </a:xfrm>
          <a:prstGeom prst="rect">
            <a:avLst/>
          </a:prstGeom>
          <a:noFill/>
          <a:ln w="19050">
            <a:noFill/>
            <a:miter lim="800000"/>
            <a:headEnd/>
            <a:tailEnd/>
          </a:ln>
        </p:spPr>
        <p:txBody>
          <a:bodyPr wrap="none">
            <a:spAutoFit/>
          </a:bodyPr>
          <a:lstStyle/>
          <a:p>
            <a:r>
              <a:rPr lang="en-US" sz="1800" b="0"/>
              <a:t>10</a:t>
            </a:r>
          </a:p>
        </p:txBody>
      </p:sp>
      <p:sp>
        <p:nvSpPr>
          <p:cNvPr id="8256" name="Text Box 64"/>
          <p:cNvSpPr txBox="1">
            <a:spLocks noChangeArrowheads="1"/>
          </p:cNvSpPr>
          <p:nvPr/>
        </p:nvSpPr>
        <p:spPr bwMode="auto">
          <a:xfrm>
            <a:off x="3724275" y="5467350"/>
            <a:ext cx="309563" cy="366713"/>
          </a:xfrm>
          <a:prstGeom prst="rect">
            <a:avLst/>
          </a:prstGeom>
          <a:noFill/>
          <a:ln w="19050">
            <a:noFill/>
            <a:miter lim="800000"/>
            <a:headEnd/>
            <a:tailEnd/>
          </a:ln>
        </p:spPr>
        <p:txBody>
          <a:bodyPr wrap="none">
            <a:spAutoFit/>
          </a:bodyPr>
          <a:lstStyle/>
          <a:p>
            <a:r>
              <a:rPr lang="en-US" sz="1800" b="0">
                <a:solidFill>
                  <a:schemeClr val="tx2"/>
                </a:solidFill>
              </a:rPr>
              <a:t>2</a:t>
            </a:r>
          </a:p>
        </p:txBody>
      </p:sp>
      <p:sp>
        <p:nvSpPr>
          <p:cNvPr id="8257" name="Text Box 65"/>
          <p:cNvSpPr txBox="1">
            <a:spLocks noChangeArrowheads="1"/>
          </p:cNvSpPr>
          <p:nvPr/>
        </p:nvSpPr>
        <p:spPr bwMode="auto">
          <a:xfrm>
            <a:off x="1909763" y="4457700"/>
            <a:ext cx="309562" cy="366713"/>
          </a:xfrm>
          <a:prstGeom prst="rect">
            <a:avLst/>
          </a:prstGeom>
          <a:noFill/>
          <a:ln w="19050">
            <a:noFill/>
            <a:miter lim="800000"/>
            <a:headEnd/>
            <a:tailEnd/>
          </a:ln>
        </p:spPr>
        <p:txBody>
          <a:bodyPr wrap="none">
            <a:spAutoFit/>
          </a:bodyPr>
          <a:lstStyle/>
          <a:p>
            <a:r>
              <a:rPr lang="en-US" sz="1800" b="0"/>
              <a:t>8</a:t>
            </a:r>
          </a:p>
        </p:txBody>
      </p:sp>
      <p:sp>
        <p:nvSpPr>
          <p:cNvPr id="8258" name="Text Box 66"/>
          <p:cNvSpPr txBox="1">
            <a:spLocks noChangeArrowheads="1"/>
          </p:cNvSpPr>
          <p:nvPr/>
        </p:nvSpPr>
        <p:spPr bwMode="auto">
          <a:xfrm>
            <a:off x="1536700" y="5614988"/>
            <a:ext cx="309563" cy="366712"/>
          </a:xfrm>
          <a:prstGeom prst="rect">
            <a:avLst/>
          </a:prstGeom>
          <a:noFill/>
          <a:ln w="19050">
            <a:noFill/>
            <a:miter lim="800000"/>
            <a:headEnd/>
            <a:tailEnd/>
          </a:ln>
        </p:spPr>
        <p:txBody>
          <a:bodyPr wrap="none">
            <a:spAutoFit/>
          </a:bodyPr>
          <a:lstStyle/>
          <a:p>
            <a:r>
              <a:rPr lang="en-US" sz="1800" b="0"/>
              <a:t>7</a:t>
            </a:r>
          </a:p>
        </p:txBody>
      </p:sp>
      <p:cxnSp>
        <p:nvCxnSpPr>
          <p:cNvPr id="8259" name="AutoShape 67"/>
          <p:cNvCxnSpPr>
            <a:cxnSpLocks noChangeShapeType="1"/>
            <a:stCxn id="8262" idx="0"/>
            <a:endCxn id="8238" idx="4"/>
          </p:cNvCxnSpPr>
          <p:nvPr/>
        </p:nvCxnSpPr>
        <p:spPr bwMode="auto">
          <a:xfrm flipH="1" flipV="1">
            <a:off x="3338513" y="4619625"/>
            <a:ext cx="44450" cy="1001713"/>
          </a:xfrm>
          <a:prstGeom prst="straightConnector1">
            <a:avLst/>
          </a:prstGeom>
          <a:noFill/>
          <a:ln w="19050">
            <a:solidFill>
              <a:schemeClr val="tx1"/>
            </a:solidFill>
            <a:round/>
            <a:headEnd/>
            <a:tailEnd/>
          </a:ln>
        </p:spPr>
      </p:cxnSp>
      <p:sp>
        <p:nvSpPr>
          <p:cNvPr id="8260" name="Text Box 68"/>
          <p:cNvSpPr txBox="1">
            <a:spLocks noChangeArrowheads="1"/>
          </p:cNvSpPr>
          <p:nvPr/>
        </p:nvSpPr>
        <p:spPr bwMode="auto">
          <a:xfrm>
            <a:off x="3052763" y="4908550"/>
            <a:ext cx="309562" cy="366713"/>
          </a:xfrm>
          <a:prstGeom prst="rect">
            <a:avLst/>
          </a:prstGeom>
          <a:noFill/>
          <a:ln w="19050">
            <a:noFill/>
            <a:miter lim="800000"/>
            <a:headEnd/>
            <a:tailEnd/>
          </a:ln>
        </p:spPr>
        <p:txBody>
          <a:bodyPr wrap="none">
            <a:spAutoFit/>
          </a:bodyPr>
          <a:lstStyle/>
          <a:p>
            <a:r>
              <a:rPr lang="en-US" sz="1800" b="0"/>
              <a:t>6</a:t>
            </a:r>
          </a:p>
        </p:txBody>
      </p:sp>
      <p:sp>
        <p:nvSpPr>
          <p:cNvPr id="8261" name="Oval 69"/>
          <p:cNvSpPr>
            <a:spLocks noChangeArrowheads="1"/>
          </p:cNvSpPr>
          <p:nvPr/>
        </p:nvSpPr>
        <p:spPr bwMode="auto">
          <a:xfrm>
            <a:off x="2538413" y="4818063"/>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8262" name="Oval 70"/>
          <p:cNvSpPr>
            <a:spLocks noChangeArrowheads="1"/>
          </p:cNvSpPr>
          <p:nvPr/>
        </p:nvSpPr>
        <p:spPr bwMode="auto">
          <a:xfrm>
            <a:off x="3230563" y="5630863"/>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8263" name="AutoShape 71"/>
          <p:cNvCxnSpPr>
            <a:cxnSpLocks noChangeShapeType="1"/>
            <a:stCxn id="8261" idx="4"/>
            <a:endCxn id="8242" idx="0"/>
          </p:cNvCxnSpPr>
          <p:nvPr/>
        </p:nvCxnSpPr>
        <p:spPr bwMode="auto">
          <a:xfrm>
            <a:off x="2690813" y="5132388"/>
            <a:ext cx="6350" cy="601662"/>
          </a:xfrm>
          <a:prstGeom prst="straightConnector1">
            <a:avLst/>
          </a:prstGeom>
          <a:noFill/>
          <a:ln w="38100">
            <a:solidFill>
              <a:schemeClr val="tx2"/>
            </a:solidFill>
            <a:round/>
            <a:headEnd/>
            <a:tailEnd/>
          </a:ln>
        </p:spPr>
      </p:cxnSp>
      <p:sp>
        <p:nvSpPr>
          <p:cNvPr id="8264" name="Text Box 72"/>
          <p:cNvSpPr txBox="1">
            <a:spLocks noChangeArrowheads="1"/>
          </p:cNvSpPr>
          <p:nvPr/>
        </p:nvSpPr>
        <p:spPr bwMode="auto">
          <a:xfrm>
            <a:off x="2139950" y="5310188"/>
            <a:ext cx="434975" cy="366712"/>
          </a:xfrm>
          <a:prstGeom prst="rect">
            <a:avLst/>
          </a:prstGeom>
          <a:noFill/>
          <a:ln w="19050">
            <a:noFill/>
            <a:miter lim="800000"/>
            <a:headEnd/>
            <a:tailEnd/>
          </a:ln>
        </p:spPr>
        <p:txBody>
          <a:bodyPr wrap="none">
            <a:spAutoFit/>
          </a:bodyPr>
          <a:lstStyle/>
          <a:p>
            <a:r>
              <a:rPr lang="en-US" sz="1800" b="0"/>
              <a:t>11</a:t>
            </a:r>
          </a:p>
        </p:txBody>
      </p:sp>
      <p:cxnSp>
        <p:nvCxnSpPr>
          <p:cNvPr id="8265" name="AutoShape 73"/>
          <p:cNvCxnSpPr>
            <a:cxnSpLocks noChangeShapeType="1"/>
            <a:stCxn id="8261" idx="3"/>
            <a:endCxn id="8239" idx="7"/>
          </p:cNvCxnSpPr>
          <p:nvPr/>
        </p:nvCxnSpPr>
        <p:spPr bwMode="auto">
          <a:xfrm flipH="1">
            <a:off x="2084388" y="5087938"/>
            <a:ext cx="498475" cy="211137"/>
          </a:xfrm>
          <a:prstGeom prst="straightConnector1">
            <a:avLst/>
          </a:prstGeom>
          <a:noFill/>
          <a:ln w="19050">
            <a:solidFill>
              <a:schemeClr val="tx1"/>
            </a:solidFill>
            <a:round/>
            <a:headEnd/>
            <a:tailEnd/>
          </a:ln>
        </p:spPr>
      </p:cxnSp>
      <p:sp>
        <p:nvSpPr>
          <p:cNvPr id="8266" name="Text Box 74"/>
          <p:cNvSpPr txBox="1">
            <a:spLocks noChangeArrowheads="1"/>
          </p:cNvSpPr>
          <p:nvPr/>
        </p:nvSpPr>
        <p:spPr bwMode="auto">
          <a:xfrm>
            <a:off x="2071688" y="4876800"/>
            <a:ext cx="309562" cy="366713"/>
          </a:xfrm>
          <a:prstGeom prst="rect">
            <a:avLst/>
          </a:prstGeom>
          <a:noFill/>
          <a:ln w="19050">
            <a:noFill/>
            <a:miter lim="800000"/>
            <a:headEnd/>
            <a:tailEnd/>
          </a:ln>
        </p:spPr>
        <p:txBody>
          <a:bodyPr wrap="none">
            <a:spAutoFit/>
          </a:bodyPr>
          <a:lstStyle/>
          <a:p>
            <a:r>
              <a:rPr lang="en-US" sz="1800" b="0"/>
              <a:t>9</a:t>
            </a:r>
          </a:p>
        </p:txBody>
      </p:sp>
      <p:sp>
        <p:nvSpPr>
          <p:cNvPr id="8267" name="Freeform 75"/>
          <p:cNvSpPr>
            <a:spLocks/>
          </p:cNvSpPr>
          <p:nvPr/>
        </p:nvSpPr>
        <p:spPr bwMode="auto">
          <a:xfrm>
            <a:off x="7461250" y="1468438"/>
            <a:ext cx="1335088" cy="2078037"/>
          </a:xfrm>
          <a:custGeom>
            <a:avLst/>
            <a:gdLst>
              <a:gd name="T0" fmla="*/ 98 w 841"/>
              <a:gd name="T1" fmla="*/ 973 h 1309"/>
              <a:gd name="T2" fmla="*/ 86 w 841"/>
              <a:gd name="T3" fmla="*/ 1181 h 1309"/>
              <a:gd name="T4" fmla="*/ 314 w 841"/>
              <a:gd name="T5" fmla="*/ 1227 h 1309"/>
              <a:gd name="T6" fmla="*/ 836 w 841"/>
              <a:gd name="T7" fmla="*/ 691 h 1309"/>
              <a:gd name="T8" fmla="*/ 344 w 841"/>
              <a:gd name="T9" fmla="*/ 91 h 1309"/>
              <a:gd name="T10" fmla="*/ 44 w 841"/>
              <a:gd name="T11" fmla="*/ 145 h 1309"/>
              <a:gd name="T12" fmla="*/ 80 w 841"/>
              <a:gd name="T13" fmla="*/ 325 h 1309"/>
              <a:gd name="T14" fmla="*/ 410 w 841"/>
              <a:gd name="T15" fmla="*/ 655 h 1309"/>
              <a:gd name="T16" fmla="*/ 320 w 841"/>
              <a:gd name="T17" fmla="*/ 793 h 1309"/>
              <a:gd name="T18" fmla="*/ 98 w 841"/>
              <a:gd name="T19" fmla="*/ 973 h 13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1"/>
              <a:gd name="T31" fmla="*/ 0 h 1309"/>
              <a:gd name="T32" fmla="*/ 841 w 841"/>
              <a:gd name="T33" fmla="*/ 1309 h 13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1" h="1309">
                <a:moveTo>
                  <a:pt x="98" y="973"/>
                </a:moveTo>
                <a:cubicBezTo>
                  <a:pt x="60" y="1089"/>
                  <a:pt x="50" y="1139"/>
                  <a:pt x="86" y="1181"/>
                </a:cubicBezTo>
                <a:cubicBezTo>
                  <a:pt x="122" y="1223"/>
                  <a:pt x="189" y="1309"/>
                  <a:pt x="314" y="1227"/>
                </a:cubicBezTo>
                <a:cubicBezTo>
                  <a:pt x="439" y="1145"/>
                  <a:pt x="831" y="880"/>
                  <a:pt x="836" y="691"/>
                </a:cubicBezTo>
                <a:cubicBezTo>
                  <a:pt x="841" y="502"/>
                  <a:pt x="476" y="182"/>
                  <a:pt x="344" y="91"/>
                </a:cubicBezTo>
                <a:cubicBezTo>
                  <a:pt x="212" y="0"/>
                  <a:pt x="88" y="106"/>
                  <a:pt x="44" y="145"/>
                </a:cubicBezTo>
                <a:cubicBezTo>
                  <a:pt x="0" y="184"/>
                  <a:pt x="19" y="240"/>
                  <a:pt x="80" y="325"/>
                </a:cubicBezTo>
                <a:cubicBezTo>
                  <a:pt x="141" y="410"/>
                  <a:pt x="370" y="577"/>
                  <a:pt x="410" y="655"/>
                </a:cubicBezTo>
                <a:cubicBezTo>
                  <a:pt x="450" y="733"/>
                  <a:pt x="372" y="740"/>
                  <a:pt x="320" y="793"/>
                </a:cubicBezTo>
                <a:cubicBezTo>
                  <a:pt x="268" y="846"/>
                  <a:pt x="155" y="924"/>
                  <a:pt x="98" y="973"/>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68" name="Freeform 76"/>
          <p:cNvSpPr>
            <a:spLocks/>
          </p:cNvSpPr>
          <p:nvPr/>
        </p:nvSpPr>
        <p:spPr bwMode="auto">
          <a:xfrm>
            <a:off x="6810375" y="1958975"/>
            <a:ext cx="684213" cy="1674813"/>
          </a:xfrm>
          <a:custGeom>
            <a:avLst/>
            <a:gdLst>
              <a:gd name="T0" fmla="*/ 34 w 431"/>
              <a:gd name="T1" fmla="*/ 191 h 1055"/>
              <a:gd name="T2" fmla="*/ 81 w 431"/>
              <a:gd name="T3" fmla="*/ 527 h 1055"/>
              <a:gd name="T4" fmla="*/ 81 w 431"/>
              <a:gd name="T5" fmla="*/ 917 h 1055"/>
              <a:gd name="T6" fmla="*/ 345 w 431"/>
              <a:gd name="T7" fmla="*/ 929 h 1055"/>
              <a:gd name="T8" fmla="*/ 412 w 431"/>
              <a:gd name="T9" fmla="*/ 163 h 1055"/>
              <a:gd name="T10" fmla="*/ 228 w 431"/>
              <a:gd name="T11" fmla="*/ 5 h 1055"/>
              <a:gd name="T12" fmla="*/ 34 w 431"/>
              <a:gd name="T13" fmla="*/ 191 h 1055"/>
              <a:gd name="T14" fmla="*/ 0 60000 65536"/>
              <a:gd name="T15" fmla="*/ 0 60000 65536"/>
              <a:gd name="T16" fmla="*/ 0 60000 65536"/>
              <a:gd name="T17" fmla="*/ 0 60000 65536"/>
              <a:gd name="T18" fmla="*/ 0 60000 65536"/>
              <a:gd name="T19" fmla="*/ 0 60000 65536"/>
              <a:gd name="T20" fmla="*/ 0 60000 65536"/>
              <a:gd name="T21" fmla="*/ 0 w 431"/>
              <a:gd name="T22" fmla="*/ 0 h 1055"/>
              <a:gd name="T23" fmla="*/ 431 w 431"/>
              <a:gd name="T24" fmla="*/ 1055 h 10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1" h="1055">
                <a:moveTo>
                  <a:pt x="34" y="191"/>
                </a:moveTo>
                <a:cubicBezTo>
                  <a:pt x="0" y="275"/>
                  <a:pt x="73" y="406"/>
                  <a:pt x="81" y="527"/>
                </a:cubicBezTo>
                <a:cubicBezTo>
                  <a:pt x="89" y="648"/>
                  <a:pt x="37" y="850"/>
                  <a:pt x="81" y="917"/>
                </a:cubicBezTo>
                <a:cubicBezTo>
                  <a:pt x="125" y="984"/>
                  <a:pt x="290" y="1055"/>
                  <a:pt x="345" y="929"/>
                </a:cubicBezTo>
                <a:cubicBezTo>
                  <a:pt x="400" y="803"/>
                  <a:pt x="431" y="317"/>
                  <a:pt x="412" y="163"/>
                </a:cubicBezTo>
                <a:cubicBezTo>
                  <a:pt x="393" y="9"/>
                  <a:pt x="291" y="0"/>
                  <a:pt x="228" y="5"/>
                </a:cubicBezTo>
                <a:cubicBezTo>
                  <a:pt x="165" y="9"/>
                  <a:pt x="68" y="107"/>
                  <a:pt x="34" y="191"/>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69" name="Freeform 77"/>
          <p:cNvSpPr>
            <a:spLocks/>
          </p:cNvSpPr>
          <p:nvPr/>
        </p:nvSpPr>
        <p:spPr bwMode="auto">
          <a:xfrm>
            <a:off x="5181600" y="1697038"/>
            <a:ext cx="1508125" cy="1985962"/>
          </a:xfrm>
          <a:custGeom>
            <a:avLst/>
            <a:gdLst>
              <a:gd name="T0" fmla="*/ 19 w 950"/>
              <a:gd name="T1" fmla="*/ 999 h 1251"/>
              <a:gd name="T2" fmla="*/ 97 w 950"/>
              <a:gd name="T3" fmla="*/ 1215 h 1251"/>
              <a:gd name="T4" fmla="*/ 313 w 950"/>
              <a:gd name="T5" fmla="*/ 1203 h 1251"/>
              <a:gd name="T6" fmla="*/ 375 w 950"/>
              <a:gd name="T7" fmla="*/ 924 h 1251"/>
              <a:gd name="T8" fmla="*/ 399 w 950"/>
              <a:gd name="T9" fmla="*/ 546 h 1251"/>
              <a:gd name="T10" fmla="*/ 657 w 950"/>
              <a:gd name="T11" fmla="*/ 780 h 1251"/>
              <a:gd name="T12" fmla="*/ 915 w 950"/>
              <a:gd name="T13" fmla="*/ 804 h 1251"/>
              <a:gd name="T14" fmla="*/ 867 w 950"/>
              <a:gd name="T15" fmla="*/ 486 h 1251"/>
              <a:gd name="T16" fmla="*/ 675 w 950"/>
              <a:gd name="T17" fmla="*/ 390 h 1251"/>
              <a:gd name="T18" fmla="*/ 477 w 950"/>
              <a:gd name="T19" fmla="*/ 66 h 1251"/>
              <a:gd name="T20" fmla="*/ 147 w 950"/>
              <a:gd name="T21" fmla="*/ 156 h 1251"/>
              <a:gd name="T22" fmla="*/ 19 w 950"/>
              <a:gd name="T23" fmla="*/ 999 h 12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0"/>
              <a:gd name="T37" fmla="*/ 0 h 1251"/>
              <a:gd name="T38" fmla="*/ 950 w 950"/>
              <a:gd name="T39" fmla="*/ 1251 h 12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0" h="1251">
                <a:moveTo>
                  <a:pt x="19" y="999"/>
                </a:moveTo>
                <a:cubicBezTo>
                  <a:pt x="0" y="1178"/>
                  <a:pt x="48" y="1181"/>
                  <a:pt x="97" y="1215"/>
                </a:cubicBezTo>
                <a:cubicBezTo>
                  <a:pt x="146" y="1249"/>
                  <a:pt x="267" y="1251"/>
                  <a:pt x="313" y="1203"/>
                </a:cubicBezTo>
                <a:cubicBezTo>
                  <a:pt x="359" y="1155"/>
                  <a:pt x="361" y="1033"/>
                  <a:pt x="375" y="924"/>
                </a:cubicBezTo>
                <a:cubicBezTo>
                  <a:pt x="389" y="815"/>
                  <a:pt x="352" y="570"/>
                  <a:pt x="399" y="546"/>
                </a:cubicBezTo>
                <a:cubicBezTo>
                  <a:pt x="446" y="522"/>
                  <a:pt x="571" y="737"/>
                  <a:pt x="657" y="780"/>
                </a:cubicBezTo>
                <a:cubicBezTo>
                  <a:pt x="743" y="823"/>
                  <a:pt x="880" y="853"/>
                  <a:pt x="915" y="804"/>
                </a:cubicBezTo>
                <a:cubicBezTo>
                  <a:pt x="950" y="755"/>
                  <a:pt x="907" y="555"/>
                  <a:pt x="867" y="486"/>
                </a:cubicBezTo>
                <a:cubicBezTo>
                  <a:pt x="827" y="417"/>
                  <a:pt x="740" y="460"/>
                  <a:pt x="675" y="390"/>
                </a:cubicBezTo>
                <a:cubicBezTo>
                  <a:pt x="610" y="320"/>
                  <a:pt x="565" y="105"/>
                  <a:pt x="477" y="66"/>
                </a:cubicBezTo>
                <a:cubicBezTo>
                  <a:pt x="389" y="27"/>
                  <a:pt x="223" y="0"/>
                  <a:pt x="147" y="156"/>
                </a:cubicBezTo>
                <a:cubicBezTo>
                  <a:pt x="71" y="312"/>
                  <a:pt x="46" y="824"/>
                  <a:pt x="19" y="999"/>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270" name="Oval 78"/>
          <p:cNvSpPr>
            <a:spLocks noChangeArrowheads="1"/>
          </p:cNvSpPr>
          <p:nvPr/>
        </p:nvSpPr>
        <p:spPr bwMode="auto">
          <a:xfrm>
            <a:off x="5657850" y="1928813"/>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8271" name="Oval 79"/>
          <p:cNvSpPr>
            <a:spLocks noChangeArrowheads="1"/>
          </p:cNvSpPr>
          <p:nvPr/>
        </p:nvSpPr>
        <p:spPr bwMode="auto">
          <a:xfrm>
            <a:off x="7639050" y="1658938"/>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8272" name="Oval 80"/>
          <p:cNvSpPr>
            <a:spLocks noChangeArrowheads="1"/>
          </p:cNvSpPr>
          <p:nvPr/>
        </p:nvSpPr>
        <p:spPr bwMode="auto">
          <a:xfrm>
            <a:off x="6276975" y="2617788"/>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8273" name="Oval 81"/>
          <p:cNvSpPr>
            <a:spLocks noChangeArrowheads="1"/>
          </p:cNvSpPr>
          <p:nvPr/>
        </p:nvSpPr>
        <p:spPr bwMode="auto">
          <a:xfrm>
            <a:off x="5353050" y="3259138"/>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8274" name="Oval 82"/>
          <p:cNvSpPr>
            <a:spLocks noChangeArrowheads="1"/>
          </p:cNvSpPr>
          <p:nvPr/>
        </p:nvSpPr>
        <p:spPr bwMode="auto">
          <a:xfrm>
            <a:off x="8324850" y="2420938"/>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8275" name="Oval 83"/>
          <p:cNvSpPr>
            <a:spLocks noChangeArrowheads="1"/>
          </p:cNvSpPr>
          <p:nvPr/>
        </p:nvSpPr>
        <p:spPr bwMode="auto">
          <a:xfrm>
            <a:off x="6997700" y="3097213"/>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8276" name="AutoShape 84"/>
          <p:cNvCxnSpPr>
            <a:cxnSpLocks noChangeShapeType="1"/>
            <a:stCxn id="8270" idx="5"/>
            <a:endCxn id="8272" idx="1"/>
          </p:cNvCxnSpPr>
          <p:nvPr/>
        </p:nvCxnSpPr>
        <p:spPr bwMode="auto">
          <a:xfrm>
            <a:off x="5918200" y="2198688"/>
            <a:ext cx="403225" cy="454025"/>
          </a:xfrm>
          <a:prstGeom prst="straightConnector1">
            <a:avLst/>
          </a:prstGeom>
          <a:noFill/>
          <a:ln w="38100">
            <a:solidFill>
              <a:schemeClr val="tx2"/>
            </a:solidFill>
            <a:round/>
            <a:headEnd/>
            <a:tailEnd/>
          </a:ln>
        </p:spPr>
      </p:cxnSp>
      <p:cxnSp>
        <p:nvCxnSpPr>
          <p:cNvPr id="8277" name="AutoShape 85"/>
          <p:cNvCxnSpPr>
            <a:cxnSpLocks noChangeShapeType="1"/>
            <a:stCxn id="8272" idx="3"/>
            <a:endCxn id="8273" idx="7"/>
          </p:cNvCxnSpPr>
          <p:nvPr/>
        </p:nvCxnSpPr>
        <p:spPr bwMode="auto">
          <a:xfrm flipH="1">
            <a:off x="5613400" y="2887663"/>
            <a:ext cx="708025" cy="406400"/>
          </a:xfrm>
          <a:prstGeom prst="straightConnector1">
            <a:avLst/>
          </a:prstGeom>
          <a:noFill/>
          <a:ln w="19050">
            <a:solidFill>
              <a:schemeClr val="tx1"/>
            </a:solidFill>
            <a:prstDash val="dash"/>
            <a:round/>
            <a:headEnd/>
            <a:tailEnd/>
          </a:ln>
        </p:spPr>
      </p:cxnSp>
      <p:cxnSp>
        <p:nvCxnSpPr>
          <p:cNvPr id="8278" name="AutoShape 86"/>
          <p:cNvCxnSpPr>
            <a:cxnSpLocks noChangeShapeType="1"/>
            <a:stCxn id="8270" idx="3"/>
            <a:endCxn id="8273" idx="0"/>
          </p:cNvCxnSpPr>
          <p:nvPr/>
        </p:nvCxnSpPr>
        <p:spPr bwMode="auto">
          <a:xfrm flipH="1">
            <a:off x="5505450" y="2198688"/>
            <a:ext cx="196850" cy="1050925"/>
          </a:xfrm>
          <a:prstGeom prst="straightConnector1">
            <a:avLst/>
          </a:prstGeom>
          <a:noFill/>
          <a:ln w="38100">
            <a:solidFill>
              <a:schemeClr val="tx2"/>
            </a:solidFill>
            <a:round/>
            <a:headEnd/>
            <a:tailEnd/>
          </a:ln>
        </p:spPr>
      </p:cxnSp>
      <p:cxnSp>
        <p:nvCxnSpPr>
          <p:cNvPr id="8279" name="AutoShape 87"/>
          <p:cNvCxnSpPr>
            <a:cxnSpLocks noChangeShapeType="1"/>
            <a:stCxn id="8272" idx="5"/>
            <a:endCxn id="8275" idx="1"/>
          </p:cNvCxnSpPr>
          <p:nvPr/>
        </p:nvCxnSpPr>
        <p:spPr bwMode="auto">
          <a:xfrm>
            <a:off x="6537325" y="2887663"/>
            <a:ext cx="504825" cy="244475"/>
          </a:xfrm>
          <a:prstGeom prst="straightConnector1">
            <a:avLst/>
          </a:prstGeom>
          <a:noFill/>
          <a:ln w="19050">
            <a:solidFill>
              <a:schemeClr val="tx1"/>
            </a:solidFill>
            <a:round/>
            <a:headEnd/>
            <a:tailEnd/>
          </a:ln>
        </p:spPr>
      </p:cxnSp>
      <p:cxnSp>
        <p:nvCxnSpPr>
          <p:cNvPr id="8280" name="AutoShape 88"/>
          <p:cNvCxnSpPr>
            <a:cxnSpLocks noChangeShapeType="1"/>
            <a:stCxn id="8273" idx="6"/>
            <a:endCxn id="8275" idx="2"/>
          </p:cNvCxnSpPr>
          <p:nvPr/>
        </p:nvCxnSpPr>
        <p:spPr bwMode="auto">
          <a:xfrm flipV="1">
            <a:off x="5667375" y="3249613"/>
            <a:ext cx="1320800" cy="161925"/>
          </a:xfrm>
          <a:prstGeom prst="straightConnector1">
            <a:avLst/>
          </a:prstGeom>
          <a:noFill/>
          <a:ln w="19050">
            <a:solidFill>
              <a:schemeClr val="tx1"/>
            </a:solidFill>
            <a:round/>
            <a:headEnd/>
            <a:tailEnd/>
          </a:ln>
        </p:spPr>
      </p:cxnSp>
      <p:cxnSp>
        <p:nvCxnSpPr>
          <p:cNvPr id="8281" name="AutoShape 89"/>
          <p:cNvCxnSpPr>
            <a:cxnSpLocks noChangeShapeType="1"/>
            <a:stCxn id="8270" idx="6"/>
            <a:endCxn id="8294" idx="1"/>
          </p:cNvCxnSpPr>
          <p:nvPr/>
        </p:nvCxnSpPr>
        <p:spPr bwMode="auto">
          <a:xfrm>
            <a:off x="5972175" y="2081213"/>
            <a:ext cx="1063625" cy="125412"/>
          </a:xfrm>
          <a:prstGeom prst="straightConnector1">
            <a:avLst/>
          </a:prstGeom>
          <a:noFill/>
          <a:ln w="19050">
            <a:solidFill>
              <a:schemeClr val="tx1"/>
            </a:solidFill>
            <a:round/>
            <a:headEnd/>
            <a:tailEnd/>
          </a:ln>
        </p:spPr>
      </p:cxnSp>
      <p:cxnSp>
        <p:nvCxnSpPr>
          <p:cNvPr id="8282" name="AutoShape 90"/>
          <p:cNvCxnSpPr>
            <a:cxnSpLocks noChangeShapeType="1"/>
            <a:stCxn id="8274" idx="1"/>
            <a:endCxn id="8271" idx="5"/>
          </p:cNvCxnSpPr>
          <p:nvPr/>
        </p:nvCxnSpPr>
        <p:spPr bwMode="auto">
          <a:xfrm flipH="1" flipV="1">
            <a:off x="7899400" y="1928813"/>
            <a:ext cx="469900" cy="527050"/>
          </a:xfrm>
          <a:prstGeom prst="straightConnector1">
            <a:avLst/>
          </a:prstGeom>
          <a:noFill/>
          <a:ln w="38100">
            <a:solidFill>
              <a:schemeClr val="tx2"/>
            </a:solidFill>
            <a:round/>
            <a:headEnd/>
            <a:tailEnd/>
          </a:ln>
        </p:spPr>
      </p:cxnSp>
      <p:cxnSp>
        <p:nvCxnSpPr>
          <p:cNvPr id="8283" name="AutoShape 91"/>
          <p:cNvCxnSpPr>
            <a:cxnSpLocks noChangeShapeType="1"/>
            <a:stCxn id="8295" idx="7"/>
            <a:endCxn id="8274" idx="3"/>
          </p:cNvCxnSpPr>
          <p:nvPr/>
        </p:nvCxnSpPr>
        <p:spPr bwMode="auto">
          <a:xfrm flipV="1">
            <a:off x="7943850" y="2690813"/>
            <a:ext cx="425450" cy="328612"/>
          </a:xfrm>
          <a:prstGeom prst="straightConnector1">
            <a:avLst/>
          </a:prstGeom>
          <a:noFill/>
          <a:ln w="38100">
            <a:solidFill>
              <a:schemeClr val="tx2"/>
            </a:solidFill>
            <a:round/>
            <a:headEnd/>
            <a:tailEnd/>
          </a:ln>
        </p:spPr>
      </p:cxnSp>
      <p:sp>
        <p:nvSpPr>
          <p:cNvPr id="8284" name="Text Box 92"/>
          <p:cNvSpPr txBox="1">
            <a:spLocks noChangeArrowheads="1"/>
          </p:cNvSpPr>
          <p:nvPr/>
        </p:nvSpPr>
        <p:spPr bwMode="auto">
          <a:xfrm>
            <a:off x="8124825" y="1963738"/>
            <a:ext cx="309563" cy="366712"/>
          </a:xfrm>
          <a:prstGeom prst="rect">
            <a:avLst/>
          </a:prstGeom>
          <a:noFill/>
          <a:ln w="19050">
            <a:noFill/>
            <a:miter lim="800000"/>
            <a:headEnd/>
            <a:tailEnd/>
          </a:ln>
        </p:spPr>
        <p:txBody>
          <a:bodyPr wrap="none">
            <a:spAutoFit/>
          </a:bodyPr>
          <a:lstStyle/>
          <a:p>
            <a:r>
              <a:rPr lang="en-US" sz="1800" b="0">
                <a:solidFill>
                  <a:schemeClr val="tx2"/>
                </a:solidFill>
              </a:rPr>
              <a:t>4</a:t>
            </a:r>
          </a:p>
        </p:txBody>
      </p:sp>
      <p:sp>
        <p:nvSpPr>
          <p:cNvPr id="8285" name="Text Box 93"/>
          <p:cNvSpPr txBox="1">
            <a:spLocks noChangeArrowheads="1"/>
          </p:cNvSpPr>
          <p:nvPr/>
        </p:nvSpPr>
        <p:spPr bwMode="auto">
          <a:xfrm>
            <a:off x="5284788" y="2446338"/>
            <a:ext cx="309562" cy="366712"/>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8286" name="Text Box 94"/>
          <p:cNvSpPr txBox="1">
            <a:spLocks noChangeArrowheads="1"/>
          </p:cNvSpPr>
          <p:nvPr/>
        </p:nvSpPr>
        <p:spPr bwMode="auto">
          <a:xfrm>
            <a:off x="7124700" y="2573338"/>
            <a:ext cx="309563" cy="366712"/>
          </a:xfrm>
          <a:prstGeom prst="rect">
            <a:avLst/>
          </a:prstGeom>
          <a:noFill/>
          <a:ln w="19050">
            <a:noFill/>
            <a:miter lim="800000"/>
            <a:headEnd/>
            <a:tailEnd/>
          </a:ln>
        </p:spPr>
        <p:txBody>
          <a:bodyPr wrap="none">
            <a:spAutoFit/>
          </a:bodyPr>
          <a:lstStyle/>
          <a:p>
            <a:r>
              <a:rPr lang="en-US" sz="1800" b="0">
                <a:solidFill>
                  <a:schemeClr val="tx2"/>
                </a:solidFill>
              </a:rPr>
              <a:t>3</a:t>
            </a:r>
          </a:p>
        </p:txBody>
      </p:sp>
      <p:sp>
        <p:nvSpPr>
          <p:cNvPr id="8287" name="Text Box 95"/>
          <p:cNvSpPr txBox="1">
            <a:spLocks noChangeArrowheads="1"/>
          </p:cNvSpPr>
          <p:nvPr/>
        </p:nvSpPr>
        <p:spPr bwMode="auto">
          <a:xfrm>
            <a:off x="5872163" y="2359025"/>
            <a:ext cx="309562" cy="366713"/>
          </a:xfrm>
          <a:prstGeom prst="rect">
            <a:avLst/>
          </a:prstGeom>
          <a:noFill/>
          <a:ln w="19050">
            <a:noFill/>
            <a:miter lim="800000"/>
            <a:headEnd/>
            <a:tailEnd/>
          </a:ln>
        </p:spPr>
        <p:txBody>
          <a:bodyPr wrap="none">
            <a:spAutoFit/>
          </a:bodyPr>
          <a:lstStyle/>
          <a:p>
            <a:r>
              <a:rPr lang="en-US" sz="1800" b="0">
                <a:solidFill>
                  <a:schemeClr val="tx2"/>
                </a:solidFill>
              </a:rPr>
              <a:t>5</a:t>
            </a:r>
          </a:p>
        </p:txBody>
      </p:sp>
      <p:sp>
        <p:nvSpPr>
          <p:cNvPr id="8288" name="Text Box 96"/>
          <p:cNvSpPr txBox="1">
            <a:spLocks noChangeArrowheads="1"/>
          </p:cNvSpPr>
          <p:nvPr/>
        </p:nvSpPr>
        <p:spPr bwMode="auto">
          <a:xfrm>
            <a:off x="6224588" y="3335338"/>
            <a:ext cx="434975" cy="366712"/>
          </a:xfrm>
          <a:prstGeom prst="rect">
            <a:avLst/>
          </a:prstGeom>
          <a:noFill/>
          <a:ln w="19050">
            <a:noFill/>
            <a:miter lim="800000"/>
            <a:headEnd/>
            <a:tailEnd/>
          </a:ln>
        </p:spPr>
        <p:txBody>
          <a:bodyPr wrap="none">
            <a:spAutoFit/>
          </a:bodyPr>
          <a:lstStyle/>
          <a:p>
            <a:r>
              <a:rPr lang="en-US" sz="1800" b="0"/>
              <a:t>10</a:t>
            </a:r>
          </a:p>
        </p:txBody>
      </p:sp>
      <p:sp>
        <p:nvSpPr>
          <p:cNvPr id="8289" name="Text Box 97"/>
          <p:cNvSpPr txBox="1">
            <a:spLocks noChangeArrowheads="1"/>
          </p:cNvSpPr>
          <p:nvPr/>
        </p:nvSpPr>
        <p:spPr bwMode="auto">
          <a:xfrm>
            <a:off x="8177213" y="2820988"/>
            <a:ext cx="309562" cy="366712"/>
          </a:xfrm>
          <a:prstGeom prst="rect">
            <a:avLst/>
          </a:prstGeom>
          <a:noFill/>
          <a:ln w="19050">
            <a:noFill/>
            <a:miter lim="800000"/>
            <a:headEnd/>
            <a:tailEnd/>
          </a:ln>
        </p:spPr>
        <p:txBody>
          <a:bodyPr wrap="none">
            <a:spAutoFit/>
          </a:bodyPr>
          <a:lstStyle/>
          <a:p>
            <a:r>
              <a:rPr lang="en-US" sz="1800" b="0">
                <a:solidFill>
                  <a:schemeClr val="tx2"/>
                </a:solidFill>
              </a:rPr>
              <a:t>2</a:t>
            </a:r>
          </a:p>
        </p:txBody>
      </p:sp>
      <p:sp>
        <p:nvSpPr>
          <p:cNvPr id="8290" name="Text Box 98"/>
          <p:cNvSpPr txBox="1">
            <a:spLocks noChangeArrowheads="1"/>
          </p:cNvSpPr>
          <p:nvPr/>
        </p:nvSpPr>
        <p:spPr bwMode="auto">
          <a:xfrm>
            <a:off x="6362700" y="1811338"/>
            <a:ext cx="309563" cy="366712"/>
          </a:xfrm>
          <a:prstGeom prst="rect">
            <a:avLst/>
          </a:prstGeom>
          <a:noFill/>
          <a:ln w="19050">
            <a:noFill/>
            <a:miter lim="800000"/>
            <a:headEnd/>
            <a:tailEnd/>
          </a:ln>
        </p:spPr>
        <p:txBody>
          <a:bodyPr wrap="none">
            <a:spAutoFit/>
          </a:bodyPr>
          <a:lstStyle/>
          <a:p>
            <a:r>
              <a:rPr lang="en-US" sz="1800" b="0"/>
              <a:t>8</a:t>
            </a:r>
          </a:p>
        </p:txBody>
      </p:sp>
      <p:sp>
        <p:nvSpPr>
          <p:cNvPr id="8291" name="Text Box 99"/>
          <p:cNvSpPr txBox="1">
            <a:spLocks noChangeArrowheads="1"/>
          </p:cNvSpPr>
          <p:nvPr/>
        </p:nvSpPr>
        <p:spPr bwMode="auto">
          <a:xfrm>
            <a:off x="5989638" y="2968625"/>
            <a:ext cx="309562" cy="366713"/>
          </a:xfrm>
          <a:prstGeom prst="rect">
            <a:avLst/>
          </a:prstGeom>
          <a:noFill/>
          <a:ln w="19050">
            <a:noFill/>
            <a:miter lim="800000"/>
            <a:headEnd/>
            <a:tailEnd/>
          </a:ln>
        </p:spPr>
        <p:txBody>
          <a:bodyPr wrap="none">
            <a:spAutoFit/>
          </a:bodyPr>
          <a:lstStyle/>
          <a:p>
            <a:r>
              <a:rPr lang="en-US" sz="1800" b="0"/>
              <a:t>7</a:t>
            </a:r>
          </a:p>
        </p:txBody>
      </p:sp>
      <p:cxnSp>
        <p:nvCxnSpPr>
          <p:cNvPr id="8292" name="AutoShape 100"/>
          <p:cNvCxnSpPr>
            <a:cxnSpLocks noChangeShapeType="1"/>
            <a:stCxn id="8295" idx="0"/>
            <a:endCxn id="8271" idx="4"/>
          </p:cNvCxnSpPr>
          <p:nvPr/>
        </p:nvCxnSpPr>
        <p:spPr bwMode="auto">
          <a:xfrm flipH="1" flipV="1">
            <a:off x="7791450" y="1973263"/>
            <a:ext cx="44450" cy="1001712"/>
          </a:xfrm>
          <a:prstGeom prst="straightConnector1">
            <a:avLst/>
          </a:prstGeom>
          <a:noFill/>
          <a:ln w="19050">
            <a:solidFill>
              <a:schemeClr val="tx1"/>
            </a:solidFill>
            <a:prstDash val="dash"/>
            <a:round/>
            <a:headEnd/>
            <a:tailEnd/>
          </a:ln>
        </p:spPr>
      </p:cxnSp>
      <p:sp>
        <p:nvSpPr>
          <p:cNvPr id="8293" name="Text Box 101"/>
          <p:cNvSpPr txBox="1">
            <a:spLocks noChangeArrowheads="1"/>
          </p:cNvSpPr>
          <p:nvPr/>
        </p:nvSpPr>
        <p:spPr bwMode="auto">
          <a:xfrm>
            <a:off x="7505700" y="2262188"/>
            <a:ext cx="309563" cy="366712"/>
          </a:xfrm>
          <a:prstGeom prst="rect">
            <a:avLst/>
          </a:prstGeom>
          <a:noFill/>
          <a:ln w="19050">
            <a:noFill/>
            <a:miter lim="800000"/>
            <a:headEnd/>
            <a:tailEnd/>
          </a:ln>
        </p:spPr>
        <p:txBody>
          <a:bodyPr wrap="none">
            <a:spAutoFit/>
          </a:bodyPr>
          <a:lstStyle/>
          <a:p>
            <a:r>
              <a:rPr lang="en-US" sz="1800" b="0"/>
              <a:t>6</a:t>
            </a:r>
          </a:p>
        </p:txBody>
      </p:sp>
      <p:sp>
        <p:nvSpPr>
          <p:cNvPr id="8294" name="Oval 102"/>
          <p:cNvSpPr>
            <a:spLocks noChangeArrowheads="1"/>
          </p:cNvSpPr>
          <p:nvPr/>
        </p:nvSpPr>
        <p:spPr bwMode="auto">
          <a:xfrm>
            <a:off x="6991350" y="2171700"/>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8295" name="Oval 103"/>
          <p:cNvSpPr>
            <a:spLocks noChangeArrowheads="1"/>
          </p:cNvSpPr>
          <p:nvPr/>
        </p:nvSpPr>
        <p:spPr bwMode="auto">
          <a:xfrm>
            <a:off x="7683500" y="2984500"/>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8296" name="AutoShape 104"/>
          <p:cNvCxnSpPr>
            <a:cxnSpLocks noChangeShapeType="1"/>
            <a:stCxn id="8294" idx="4"/>
            <a:endCxn id="8275" idx="0"/>
          </p:cNvCxnSpPr>
          <p:nvPr/>
        </p:nvCxnSpPr>
        <p:spPr bwMode="auto">
          <a:xfrm>
            <a:off x="7143750" y="2486025"/>
            <a:ext cx="6350" cy="601663"/>
          </a:xfrm>
          <a:prstGeom prst="straightConnector1">
            <a:avLst/>
          </a:prstGeom>
          <a:noFill/>
          <a:ln w="38100">
            <a:solidFill>
              <a:schemeClr val="tx2"/>
            </a:solidFill>
            <a:round/>
            <a:headEnd/>
            <a:tailEnd/>
          </a:ln>
        </p:spPr>
      </p:cxnSp>
      <p:sp>
        <p:nvSpPr>
          <p:cNvPr id="8297" name="Text Box 105"/>
          <p:cNvSpPr txBox="1">
            <a:spLocks noChangeArrowheads="1"/>
          </p:cNvSpPr>
          <p:nvPr/>
        </p:nvSpPr>
        <p:spPr bwMode="auto">
          <a:xfrm>
            <a:off x="6592888" y="2663825"/>
            <a:ext cx="434975" cy="366713"/>
          </a:xfrm>
          <a:prstGeom prst="rect">
            <a:avLst/>
          </a:prstGeom>
          <a:noFill/>
          <a:ln w="19050">
            <a:noFill/>
            <a:miter lim="800000"/>
            <a:headEnd/>
            <a:tailEnd/>
          </a:ln>
        </p:spPr>
        <p:txBody>
          <a:bodyPr wrap="none">
            <a:spAutoFit/>
          </a:bodyPr>
          <a:lstStyle/>
          <a:p>
            <a:r>
              <a:rPr lang="en-US" sz="1800" b="0"/>
              <a:t>11</a:t>
            </a:r>
          </a:p>
        </p:txBody>
      </p:sp>
      <p:cxnSp>
        <p:nvCxnSpPr>
          <p:cNvPr id="8298" name="AutoShape 106"/>
          <p:cNvCxnSpPr>
            <a:cxnSpLocks noChangeShapeType="1"/>
            <a:stCxn id="8294" idx="3"/>
            <a:endCxn id="8272" idx="7"/>
          </p:cNvCxnSpPr>
          <p:nvPr/>
        </p:nvCxnSpPr>
        <p:spPr bwMode="auto">
          <a:xfrm flipH="1">
            <a:off x="6537325" y="2441575"/>
            <a:ext cx="498475" cy="211138"/>
          </a:xfrm>
          <a:prstGeom prst="straightConnector1">
            <a:avLst/>
          </a:prstGeom>
          <a:noFill/>
          <a:ln w="19050">
            <a:solidFill>
              <a:schemeClr val="tx1"/>
            </a:solidFill>
            <a:round/>
            <a:headEnd/>
            <a:tailEnd/>
          </a:ln>
        </p:spPr>
      </p:cxnSp>
      <p:sp>
        <p:nvSpPr>
          <p:cNvPr id="8299" name="Text Box 107"/>
          <p:cNvSpPr txBox="1">
            <a:spLocks noChangeArrowheads="1"/>
          </p:cNvSpPr>
          <p:nvPr/>
        </p:nvSpPr>
        <p:spPr bwMode="auto">
          <a:xfrm>
            <a:off x="6524625" y="2230438"/>
            <a:ext cx="309563" cy="366712"/>
          </a:xfrm>
          <a:prstGeom prst="rect">
            <a:avLst/>
          </a:prstGeom>
          <a:noFill/>
          <a:ln w="19050">
            <a:noFill/>
            <a:miter lim="800000"/>
            <a:headEnd/>
            <a:tailEnd/>
          </a:ln>
        </p:spPr>
        <p:txBody>
          <a:bodyPr wrap="none">
            <a:spAutoFit/>
          </a:bodyPr>
          <a:lstStyle/>
          <a:p>
            <a:r>
              <a:rPr lang="en-US" sz="1800" b="0"/>
              <a:t>9</a:t>
            </a:r>
          </a:p>
        </p:txBody>
      </p:sp>
      <p:sp>
        <p:nvSpPr>
          <p:cNvPr id="8300" name="Freeform 108"/>
          <p:cNvSpPr>
            <a:spLocks/>
          </p:cNvSpPr>
          <p:nvPr/>
        </p:nvSpPr>
        <p:spPr bwMode="auto">
          <a:xfrm>
            <a:off x="7494588" y="4114800"/>
            <a:ext cx="1335087" cy="2078038"/>
          </a:xfrm>
          <a:custGeom>
            <a:avLst/>
            <a:gdLst>
              <a:gd name="T0" fmla="*/ 98 w 841"/>
              <a:gd name="T1" fmla="*/ 973 h 1309"/>
              <a:gd name="T2" fmla="*/ 86 w 841"/>
              <a:gd name="T3" fmla="*/ 1181 h 1309"/>
              <a:gd name="T4" fmla="*/ 314 w 841"/>
              <a:gd name="T5" fmla="*/ 1227 h 1309"/>
              <a:gd name="T6" fmla="*/ 836 w 841"/>
              <a:gd name="T7" fmla="*/ 691 h 1309"/>
              <a:gd name="T8" fmla="*/ 344 w 841"/>
              <a:gd name="T9" fmla="*/ 91 h 1309"/>
              <a:gd name="T10" fmla="*/ 44 w 841"/>
              <a:gd name="T11" fmla="*/ 145 h 1309"/>
              <a:gd name="T12" fmla="*/ 80 w 841"/>
              <a:gd name="T13" fmla="*/ 325 h 1309"/>
              <a:gd name="T14" fmla="*/ 410 w 841"/>
              <a:gd name="T15" fmla="*/ 655 h 1309"/>
              <a:gd name="T16" fmla="*/ 320 w 841"/>
              <a:gd name="T17" fmla="*/ 793 h 1309"/>
              <a:gd name="T18" fmla="*/ 98 w 841"/>
              <a:gd name="T19" fmla="*/ 973 h 13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1"/>
              <a:gd name="T31" fmla="*/ 0 h 1309"/>
              <a:gd name="T32" fmla="*/ 841 w 841"/>
              <a:gd name="T33" fmla="*/ 1309 h 13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1" h="1309">
                <a:moveTo>
                  <a:pt x="98" y="973"/>
                </a:moveTo>
                <a:cubicBezTo>
                  <a:pt x="60" y="1089"/>
                  <a:pt x="50" y="1139"/>
                  <a:pt x="86" y="1181"/>
                </a:cubicBezTo>
                <a:cubicBezTo>
                  <a:pt x="122" y="1223"/>
                  <a:pt x="189" y="1309"/>
                  <a:pt x="314" y="1227"/>
                </a:cubicBezTo>
                <a:cubicBezTo>
                  <a:pt x="439" y="1145"/>
                  <a:pt x="831" y="880"/>
                  <a:pt x="836" y="691"/>
                </a:cubicBezTo>
                <a:cubicBezTo>
                  <a:pt x="841" y="502"/>
                  <a:pt x="476" y="182"/>
                  <a:pt x="344" y="91"/>
                </a:cubicBezTo>
                <a:cubicBezTo>
                  <a:pt x="212" y="0"/>
                  <a:pt x="88" y="106"/>
                  <a:pt x="44" y="145"/>
                </a:cubicBezTo>
                <a:cubicBezTo>
                  <a:pt x="0" y="184"/>
                  <a:pt x="19" y="240"/>
                  <a:pt x="80" y="325"/>
                </a:cubicBezTo>
                <a:cubicBezTo>
                  <a:pt x="141" y="410"/>
                  <a:pt x="370" y="577"/>
                  <a:pt x="410" y="655"/>
                </a:cubicBezTo>
                <a:cubicBezTo>
                  <a:pt x="450" y="733"/>
                  <a:pt x="372" y="740"/>
                  <a:pt x="320" y="793"/>
                </a:cubicBezTo>
                <a:cubicBezTo>
                  <a:pt x="268" y="846"/>
                  <a:pt x="155" y="924"/>
                  <a:pt x="98" y="973"/>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301" name="Freeform 110"/>
          <p:cNvSpPr>
            <a:spLocks/>
          </p:cNvSpPr>
          <p:nvPr/>
        </p:nvSpPr>
        <p:spPr bwMode="auto">
          <a:xfrm>
            <a:off x="5214938" y="4346575"/>
            <a:ext cx="2306637" cy="2012950"/>
          </a:xfrm>
          <a:custGeom>
            <a:avLst/>
            <a:gdLst>
              <a:gd name="T0" fmla="*/ 19 w 1453"/>
              <a:gd name="T1" fmla="*/ 997 h 1268"/>
              <a:gd name="T2" fmla="*/ 97 w 1453"/>
              <a:gd name="T3" fmla="*/ 1213 h 1268"/>
              <a:gd name="T4" fmla="*/ 313 w 1453"/>
              <a:gd name="T5" fmla="*/ 1201 h 1268"/>
              <a:gd name="T6" fmla="*/ 375 w 1453"/>
              <a:gd name="T7" fmla="*/ 922 h 1268"/>
              <a:gd name="T8" fmla="*/ 399 w 1453"/>
              <a:gd name="T9" fmla="*/ 544 h 1268"/>
              <a:gd name="T10" fmla="*/ 657 w 1453"/>
              <a:gd name="T11" fmla="*/ 778 h 1268"/>
              <a:gd name="T12" fmla="*/ 819 w 1453"/>
              <a:gd name="T13" fmla="*/ 838 h 1268"/>
              <a:gd name="T14" fmla="*/ 921 w 1453"/>
              <a:gd name="T15" fmla="*/ 736 h 1268"/>
              <a:gd name="T16" fmla="*/ 909 w 1453"/>
              <a:gd name="T17" fmla="*/ 568 h 1268"/>
              <a:gd name="T18" fmla="*/ 735 w 1453"/>
              <a:gd name="T19" fmla="*/ 502 h 1268"/>
              <a:gd name="T20" fmla="*/ 645 w 1453"/>
              <a:gd name="T21" fmla="*/ 352 h 1268"/>
              <a:gd name="T22" fmla="*/ 981 w 1453"/>
              <a:gd name="T23" fmla="*/ 364 h 1268"/>
              <a:gd name="T24" fmla="*/ 1131 w 1453"/>
              <a:gd name="T25" fmla="*/ 598 h 1268"/>
              <a:gd name="T26" fmla="*/ 1095 w 1453"/>
              <a:gd name="T27" fmla="*/ 1012 h 1268"/>
              <a:gd name="T28" fmla="*/ 1155 w 1453"/>
              <a:gd name="T29" fmla="*/ 1174 h 1268"/>
              <a:gd name="T30" fmla="*/ 1395 w 1453"/>
              <a:gd name="T31" fmla="*/ 1108 h 1268"/>
              <a:gd name="T32" fmla="*/ 1353 w 1453"/>
              <a:gd name="T33" fmla="*/ 214 h 1268"/>
              <a:gd name="T34" fmla="*/ 795 w 1453"/>
              <a:gd name="T35" fmla="*/ 70 h 1268"/>
              <a:gd name="T36" fmla="*/ 147 w 1453"/>
              <a:gd name="T37" fmla="*/ 154 h 1268"/>
              <a:gd name="T38" fmla="*/ 19 w 1453"/>
              <a:gd name="T39" fmla="*/ 997 h 12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53"/>
              <a:gd name="T61" fmla="*/ 0 h 1268"/>
              <a:gd name="T62" fmla="*/ 1453 w 1453"/>
              <a:gd name="T63" fmla="*/ 1268 h 12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53" h="1268">
                <a:moveTo>
                  <a:pt x="19" y="997"/>
                </a:moveTo>
                <a:cubicBezTo>
                  <a:pt x="0" y="1176"/>
                  <a:pt x="48" y="1179"/>
                  <a:pt x="97" y="1213"/>
                </a:cubicBezTo>
                <a:cubicBezTo>
                  <a:pt x="146" y="1247"/>
                  <a:pt x="267" y="1249"/>
                  <a:pt x="313" y="1201"/>
                </a:cubicBezTo>
                <a:cubicBezTo>
                  <a:pt x="359" y="1153"/>
                  <a:pt x="361" y="1031"/>
                  <a:pt x="375" y="922"/>
                </a:cubicBezTo>
                <a:cubicBezTo>
                  <a:pt x="389" y="813"/>
                  <a:pt x="352" y="568"/>
                  <a:pt x="399" y="544"/>
                </a:cubicBezTo>
                <a:cubicBezTo>
                  <a:pt x="446" y="520"/>
                  <a:pt x="587" y="729"/>
                  <a:pt x="657" y="778"/>
                </a:cubicBezTo>
                <a:cubicBezTo>
                  <a:pt x="727" y="827"/>
                  <a:pt x="775" y="845"/>
                  <a:pt x="819" y="838"/>
                </a:cubicBezTo>
                <a:cubicBezTo>
                  <a:pt x="863" y="831"/>
                  <a:pt x="906" y="781"/>
                  <a:pt x="921" y="736"/>
                </a:cubicBezTo>
                <a:cubicBezTo>
                  <a:pt x="936" y="691"/>
                  <a:pt x="940" y="607"/>
                  <a:pt x="909" y="568"/>
                </a:cubicBezTo>
                <a:cubicBezTo>
                  <a:pt x="878" y="529"/>
                  <a:pt x="779" y="538"/>
                  <a:pt x="735" y="502"/>
                </a:cubicBezTo>
                <a:cubicBezTo>
                  <a:pt x="691" y="466"/>
                  <a:pt x="604" y="375"/>
                  <a:pt x="645" y="352"/>
                </a:cubicBezTo>
                <a:cubicBezTo>
                  <a:pt x="686" y="329"/>
                  <a:pt x="900" y="323"/>
                  <a:pt x="981" y="364"/>
                </a:cubicBezTo>
                <a:cubicBezTo>
                  <a:pt x="1062" y="405"/>
                  <a:pt x="1112" y="490"/>
                  <a:pt x="1131" y="598"/>
                </a:cubicBezTo>
                <a:cubicBezTo>
                  <a:pt x="1150" y="706"/>
                  <a:pt x="1091" y="916"/>
                  <a:pt x="1095" y="1012"/>
                </a:cubicBezTo>
                <a:cubicBezTo>
                  <a:pt x="1099" y="1108"/>
                  <a:pt x="1105" y="1158"/>
                  <a:pt x="1155" y="1174"/>
                </a:cubicBezTo>
                <a:cubicBezTo>
                  <a:pt x="1205" y="1190"/>
                  <a:pt x="1362" y="1268"/>
                  <a:pt x="1395" y="1108"/>
                </a:cubicBezTo>
                <a:cubicBezTo>
                  <a:pt x="1428" y="948"/>
                  <a:pt x="1453" y="387"/>
                  <a:pt x="1353" y="214"/>
                </a:cubicBezTo>
                <a:cubicBezTo>
                  <a:pt x="1253" y="41"/>
                  <a:pt x="996" y="80"/>
                  <a:pt x="795" y="70"/>
                </a:cubicBezTo>
                <a:cubicBezTo>
                  <a:pt x="594" y="60"/>
                  <a:pt x="276" y="0"/>
                  <a:pt x="147" y="154"/>
                </a:cubicBezTo>
                <a:cubicBezTo>
                  <a:pt x="18" y="308"/>
                  <a:pt x="46" y="822"/>
                  <a:pt x="19" y="997"/>
                </a:cubicBezTo>
                <a:close/>
              </a:path>
            </a:pathLst>
          </a:custGeom>
          <a:solidFill>
            <a:srgbClr val="FFC000"/>
          </a:solidFill>
          <a:ln w="19050" cap="flat" cmpd="sng">
            <a:noFill/>
            <a:prstDash val="solid"/>
            <a:round/>
            <a:headEnd/>
            <a:tailEnd/>
          </a:ln>
        </p:spPr>
        <p:txBody>
          <a:bodyPr wrap="none" anchor="ctr"/>
          <a:lstStyle/>
          <a:p>
            <a:endParaRPr lang="en-US"/>
          </a:p>
        </p:txBody>
      </p:sp>
      <p:sp>
        <p:nvSpPr>
          <p:cNvPr id="8302" name="Oval 111"/>
          <p:cNvSpPr>
            <a:spLocks noChangeArrowheads="1"/>
          </p:cNvSpPr>
          <p:nvPr/>
        </p:nvSpPr>
        <p:spPr bwMode="auto">
          <a:xfrm>
            <a:off x="5691188" y="4575175"/>
            <a:ext cx="304800" cy="304800"/>
          </a:xfrm>
          <a:prstGeom prst="ellipse">
            <a:avLst/>
          </a:prstGeom>
          <a:solidFill>
            <a:schemeClr val="accent1"/>
          </a:solidFill>
          <a:ln w="19050">
            <a:solidFill>
              <a:schemeClr val="tx1"/>
            </a:solidFill>
            <a:round/>
            <a:headEnd/>
            <a:tailEnd/>
          </a:ln>
        </p:spPr>
        <p:txBody>
          <a:bodyPr wrap="none" anchor="ctr"/>
          <a:lstStyle/>
          <a:p>
            <a:r>
              <a:rPr lang="en-US" sz="1800" b="0"/>
              <a:t>B</a:t>
            </a:r>
          </a:p>
        </p:txBody>
      </p:sp>
      <p:sp>
        <p:nvSpPr>
          <p:cNvPr id="8303" name="Oval 112"/>
          <p:cNvSpPr>
            <a:spLocks noChangeArrowheads="1"/>
          </p:cNvSpPr>
          <p:nvPr/>
        </p:nvSpPr>
        <p:spPr bwMode="auto">
          <a:xfrm>
            <a:off x="7672388" y="4305300"/>
            <a:ext cx="304800" cy="304800"/>
          </a:xfrm>
          <a:prstGeom prst="ellipse">
            <a:avLst/>
          </a:prstGeom>
          <a:solidFill>
            <a:schemeClr val="accent1"/>
          </a:solidFill>
          <a:ln w="19050">
            <a:solidFill>
              <a:schemeClr val="tx1"/>
            </a:solidFill>
            <a:round/>
            <a:headEnd/>
            <a:tailEnd/>
          </a:ln>
        </p:spPr>
        <p:txBody>
          <a:bodyPr wrap="none" anchor="ctr"/>
          <a:lstStyle/>
          <a:p>
            <a:r>
              <a:rPr lang="en-US" sz="1800" b="0"/>
              <a:t>G</a:t>
            </a:r>
          </a:p>
        </p:txBody>
      </p:sp>
      <p:sp>
        <p:nvSpPr>
          <p:cNvPr id="8304" name="Oval 113"/>
          <p:cNvSpPr>
            <a:spLocks noChangeArrowheads="1"/>
          </p:cNvSpPr>
          <p:nvPr/>
        </p:nvSpPr>
        <p:spPr bwMode="auto">
          <a:xfrm>
            <a:off x="6310313" y="5264150"/>
            <a:ext cx="304800" cy="304800"/>
          </a:xfrm>
          <a:prstGeom prst="ellipse">
            <a:avLst/>
          </a:prstGeom>
          <a:solidFill>
            <a:schemeClr val="accent1"/>
          </a:solidFill>
          <a:ln w="19050">
            <a:solidFill>
              <a:schemeClr val="tx1"/>
            </a:solidFill>
            <a:round/>
            <a:headEnd/>
            <a:tailEnd/>
          </a:ln>
        </p:spPr>
        <p:txBody>
          <a:bodyPr wrap="none" anchor="ctr"/>
          <a:lstStyle/>
          <a:p>
            <a:r>
              <a:rPr lang="en-US" sz="1800" b="0"/>
              <a:t>C</a:t>
            </a:r>
          </a:p>
        </p:txBody>
      </p:sp>
      <p:sp>
        <p:nvSpPr>
          <p:cNvPr id="8305" name="Oval 114"/>
          <p:cNvSpPr>
            <a:spLocks noChangeArrowheads="1"/>
          </p:cNvSpPr>
          <p:nvPr/>
        </p:nvSpPr>
        <p:spPr bwMode="auto">
          <a:xfrm>
            <a:off x="5386388" y="5905500"/>
            <a:ext cx="304800" cy="304800"/>
          </a:xfrm>
          <a:prstGeom prst="ellipse">
            <a:avLst/>
          </a:prstGeom>
          <a:solidFill>
            <a:schemeClr val="accent1"/>
          </a:solidFill>
          <a:ln w="19050">
            <a:solidFill>
              <a:schemeClr val="tx1"/>
            </a:solidFill>
            <a:round/>
            <a:headEnd/>
            <a:tailEnd/>
          </a:ln>
        </p:spPr>
        <p:txBody>
          <a:bodyPr wrap="none" anchor="ctr"/>
          <a:lstStyle/>
          <a:p>
            <a:r>
              <a:rPr lang="en-US" sz="1800" b="0"/>
              <a:t>A</a:t>
            </a:r>
          </a:p>
        </p:txBody>
      </p:sp>
      <p:sp>
        <p:nvSpPr>
          <p:cNvPr id="8306" name="Oval 115"/>
          <p:cNvSpPr>
            <a:spLocks noChangeArrowheads="1"/>
          </p:cNvSpPr>
          <p:nvPr/>
        </p:nvSpPr>
        <p:spPr bwMode="auto">
          <a:xfrm>
            <a:off x="8358188" y="5067300"/>
            <a:ext cx="304800" cy="304800"/>
          </a:xfrm>
          <a:prstGeom prst="ellipse">
            <a:avLst/>
          </a:prstGeom>
          <a:solidFill>
            <a:schemeClr val="accent1"/>
          </a:solidFill>
          <a:ln w="19050">
            <a:solidFill>
              <a:schemeClr val="tx1"/>
            </a:solidFill>
            <a:round/>
            <a:headEnd/>
            <a:tailEnd/>
          </a:ln>
        </p:spPr>
        <p:txBody>
          <a:bodyPr wrap="none" anchor="ctr"/>
          <a:lstStyle/>
          <a:p>
            <a:r>
              <a:rPr lang="en-US" sz="1800" b="0"/>
              <a:t>F</a:t>
            </a:r>
          </a:p>
        </p:txBody>
      </p:sp>
      <p:sp>
        <p:nvSpPr>
          <p:cNvPr id="8307" name="Oval 116"/>
          <p:cNvSpPr>
            <a:spLocks noChangeArrowheads="1"/>
          </p:cNvSpPr>
          <p:nvPr/>
        </p:nvSpPr>
        <p:spPr bwMode="auto">
          <a:xfrm>
            <a:off x="7031038" y="5743575"/>
            <a:ext cx="304800" cy="304800"/>
          </a:xfrm>
          <a:prstGeom prst="ellipse">
            <a:avLst/>
          </a:prstGeom>
          <a:solidFill>
            <a:schemeClr val="accent1"/>
          </a:solidFill>
          <a:ln w="19050">
            <a:solidFill>
              <a:schemeClr val="tx1"/>
            </a:solidFill>
            <a:round/>
            <a:headEnd/>
            <a:tailEnd/>
          </a:ln>
        </p:spPr>
        <p:txBody>
          <a:bodyPr wrap="none" anchor="ctr"/>
          <a:lstStyle/>
          <a:p>
            <a:r>
              <a:rPr lang="en-US" sz="1800" b="0"/>
              <a:t>D</a:t>
            </a:r>
          </a:p>
        </p:txBody>
      </p:sp>
      <p:cxnSp>
        <p:nvCxnSpPr>
          <p:cNvPr id="8308" name="AutoShape 117"/>
          <p:cNvCxnSpPr>
            <a:cxnSpLocks noChangeShapeType="1"/>
            <a:stCxn id="8302" idx="5"/>
            <a:endCxn id="8304" idx="1"/>
          </p:cNvCxnSpPr>
          <p:nvPr/>
        </p:nvCxnSpPr>
        <p:spPr bwMode="auto">
          <a:xfrm>
            <a:off x="5951538" y="4845050"/>
            <a:ext cx="403225" cy="454025"/>
          </a:xfrm>
          <a:prstGeom prst="straightConnector1">
            <a:avLst/>
          </a:prstGeom>
          <a:noFill/>
          <a:ln w="38100">
            <a:solidFill>
              <a:schemeClr val="tx2"/>
            </a:solidFill>
            <a:round/>
            <a:headEnd/>
            <a:tailEnd/>
          </a:ln>
        </p:spPr>
      </p:cxnSp>
      <p:cxnSp>
        <p:nvCxnSpPr>
          <p:cNvPr id="8309" name="AutoShape 118"/>
          <p:cNvCxnSpPr>
            <a:cxnSpLocks noChangeShapeType="1"/>
            <a:stCxn id="8304" idx="3"/>
            <a:endCxn id="8305" idx="7"/>
          </p:cNvCxnSpPr>
          <p:nvPr/>
        </p:nvCxnSpPr>
        <p:spPr bwMode="auto">
          <a:xfrm flipH="1">
            <a:off x="5646738" y="5534025"/>
            <a:ext cx="708025" cy="406400"/>
          </a:xfrm>
          <a:prstGeom prst="straightConnector1">
            <a:avLst/>
          </a:prstGeom>
          <a:noFill/>
          <a:ln w="19050">
            <a:solidFill>
              <a:schemeClr val="tx1"/>
            </a:solidFill>
            <a:prstDash val="dash"/>
            <a:round/>
            <a:headEnd/>
            <a:tailEnd/>
          </a:ln>
        </p:spPr>
      </p:cxnSp>
      <p:cxnSp>
        <p:nvCxnSpPr>
          <p:cNvPr id="8310" name="AutoShape 119"/>
          <p:cNvCxnSpPr>
            <a:cxnSpLocks noChangeShapeType="1"/>
            <a:stCxn id="8302" idx="3"/>
            <a:endCxn id="8305" idx="0"/>
          </p:cNvCxnSpPr>
          <p:nvPr/>
        </p:nvCxnSpPr>
        <p:spPr bwMode="auto">
          <a:xfrm flipH="1">
            <a:off x="5538788" y="4845050"/>
            <a:ext cx="196850" cy="1050925"/>
          </a:xfrm>
          <a:prstGeom prst="straightConnector1">
            <a:avLst/>
          </a:prstGeom>
          <a:noFill/>
          <a:ln w="38100">
            <a:solidFill>
              <a:schemeClr val="tx2"/>
            </a:solidFill>
            <a:round/>
            <a:headEnd/>
            <a:tailEnd/>
          </a:ln>
        </p:spPr>
      </p:cxnSp>
      <p:cxnSp>
        <p:nvCxnSpPr>
          <p:cNvPr id="8311" name="AutoShape 120"/>
          <p:cNvCxnSpPr>
            <a:cxnSpLocks noChangeShapeType="1"/>
            <a:stCxn id="8304" idx="5"/>
            <a:endCxn id="8307" idx="1"/>
          </p:cNvCxnSpPr>
          <p:nvPr/>
        </p:nvCxnSpPr>
        <p:spPr bwMode="auto">
          <a:xfrm>
            <a:off x="6570663" y="5534025"/>
            <a:ext cx="504825" cy="244475"/>
          </a:xfrm>
          <a:prstGeom prst="straightConnector1">
            <a:avLst/>
          </a:prstGeom>
          <a:noFill/>
          <a:ln w="19050">
            <a:solidFill>
              <a:schemeClr val="tx1"/>
            </a:solidFill>
            <a:prstDash val="dash"/>
            <a:round/>
            <a:headEnd/>
            <a:tailEnd/>
          </a:ln>
        </p:spPr>
      </p:cxnSp>
      <p:cxnSp>
        <p:nvCxnSpPr>
          <p:cNvPr id="8312" name="AutoShape 121"/>
          <p:cNvCxnSpPr>
            <a:cxnSpLocks noChangeShapeType="1"/>
            <a:stCxn id="8305" idx="6"/>
            <a:endCxn id="8307" idx="2"/>
          </p:cNvCxnSpPr>
          <p:nvPr/>
        </p:nvCxnSpPr>
        <p:spPr bwMode="auto">
          <a:xfrm flipV="1">
            <a:off x="5700713" y="5895975"/>
            <a:ext cx="1320800" cy="161925"/>
          </a:xfrm>
          <a:prstGeom prst="straightConnector1">
            <a:avLst/>
          </a:prstGeom>
          <a:noFill/>
          <a:ln w="19050">
            <a:solidFill>
              <a:schemeClr val="tx1"/>
            </a:solidFill>
            <a:prstDash val="dash"/>
            <a:round/>
            <a:headEnd/>
            <a:tailEnd/>
          </a:ln>
        </p:spPr>
      </p:cxnSp>
      <p:cxnSp>
        <p:nvCxnSpPr>
          <p:cNvPr id="8313" name="AutoShape 122"/>
          <p:cNvCxnSpPr>
            <a:cxnSpLocks noChangeShapeType="1"/>
            <a:stCxn id="8302" idx="6"/>
            <a:endCxn id="8326" idx="1"/>
          </p:cNvCxnSpPr>
          <p:nvPr/>
        </p:nvCxnSpPr>
        <p:spPr bwMode="auto">
          <a:xfrm>
            <a:off x="6005513" y="4727575"/>
            <a:ext cx="1063625" cy="125413"/>
          </a:xfrm>
          <a:prstGeom prst="straightConnector1">
            <a:avLst/>
          </a:prstGeom>
          <a:noFill/>
          <a:ln w="38100">
            <a:solidFill>
              <a:schemeClr val="tx2"/>
            </a:solidFill>
            <a:round/>
            <a:headEnd/>
            <a:tailEnd/>
          </a:ln>
        </p:spPr>
      </p:cxnSp>
      <p:cxnSp>
        <p:nvCxnSpPr>
          <p:cNvPr id="8314" name="AutoShape 123"/>
          <p:cNvCxnSpPr>
            <a:cxnSpLocks noChangeShapeType="1"/>
            <a:stCxn id="8306" idx="1"/>
            <a:endCxn id="8303" idx="5"/>
          </p:cNvCxnSpPr>
          <p:nvPr/>
        </p:nvCxnSpPr>
        <p:spPr bwMode="auto">
          <a:xfrm flipH="1" flipV="1">
            <a:off x="7932738" y="4575175"/>
            <a:ext cx="469900" cy="527050"/>
          </a:xfrm>
          <a:prstGeom prst="straightConnector1">
            <a:avLst/>
          </a:prstGeom>
          <a:noFill/>
          <a:ln w="38100">
            <a:solidFill>
              <a:schemeClr val="tx2"/>
            </a:solidFill>
            <a:round/>
            <a:headEnd/>
            <a:tailEnd/>
          </a:ln>
        </p:spPr>
      </p:cxnSp>
      <p:cxnSp>
        <p:nvCxnSpPr>
          <p:cNvPr id="8315" name="AutoShape 124"/>
          <p:cNvCxnSpPr>
            <a:cxnSpLocks noChangeShapeType="1"/>
            <a:stCxn id="8327" idx="7"/>
            <a:endCxn id="8306" idx="3"/>
          </p:cNvCxnSpPr>
          <p:nvPr/>
        </p:nvCxnSpPr>
        <p:spPr bwMode="auto">
          <a:xfrm flipV="1">
            <a:off x="7977188" y="5337175"/>
            <a:ext cx="425450" cy="328613"/>
          </a:xfrm>
          <a:prstGeom prst="straightConnector1">
            <a:avLst/>
          </a:prstGeom>
          <a:noFill/>
          <a:ln w="38100">
            <a:solidFill>
              <a:schemeClr val="tx2"/>
            </a:solidFill>
            <a:round/>
            <a:headEnd/>
            <a:tailEnd/>
          </a:ln>
        </p:spPr>
      </p:cxnSp>
      <p:sp>
        <p:nvSpPr>
          <p:cNvPr id="8316" name="Text Box 125"/>
          <p:cNvSpPr txBox="1">
            <a:spLocks noChangeArrowheads="1"/>
          </p:cNvSpPr>
          <p:nvPr/>
        </p:nvSpPr>
        <p:spPr bwMode="auto">
          <a:xfrm>
            <a:off x="8158163" y="4610100"/>
            <a:ext cx="309562" cy="366713"/>
          </a:xfrm>
          <a:prstGeom prst="rect">
            <a:avLst/>
          </a:prstGeom>
          <a:noFill/>
          <a:ln w="19050">
            <a:noFill/>
            <a:miter lim="800000"/>
            <a:headEnd/>
            <a:tailEnd/>
          </a:ln>
        </p:spPr>
        <p:txBody>
          <a:bodyPr wrap="none">
            <a:spAutoFit/>
          </a:bodyPr>
          <a:lstStyle/>
          <a:p>
            <a:r>
              <a:rPr lang="en-US" sz="1800" b="0">
                <a:solidFill>
                  <a:schemeClr val="tx2"/>
                </a:solidFill>
              </a:rPr>
              <a:t>4</a:t>
            </a:r>
          </a:p>
        </p:txBody>
      </p:sp>
      <p:sp>
        <p:nvSpPr>
          <p:cNvPr id="8317" name="Text Box 126"/>
          <p:cNvSpPr txBox="1">
            <a:spLocks noChangeArrowheads="1"/>
          </p:cNvSpPr>
          <p:nvPr/>
        </p:nvSpPr>
        <p:spPr bwMode="auto">
          <a:xfrm>
            <a:off x="5318125" y="5092700"/>
            <a:ext cx="309563" cy="366713"/>
          </a:xfrm>
          <a:prstGeom prst="rect">
            <a:avLst/>
          </a:prstGeom>
          <a:noFill/>
          <a:ln w="19050">
            <a:noFill/>
            <a:miter lim="800000"/>
            <a:headEnd/>
            <a:tailEnd/>
          </a:ln>
        </p:spPr>
        <p:txBody>
          <a:bodyPr wrap="none">
            <a:spAutoFit/>
          </a:bodyPr>
          <a:lstStyle/>
          <a:p>
            <a:r>
              <a:rPr lang="en-US" sz="1800" b="0">
                <a:solidFill>
                  <a:schemeClr val="tx2"/>
                </a:solidFill>
              </a:rPr>
              <a:t>1</a:t>
            </a:r>
          </a:p>
        </p:txBody>
      </p:sp>
      <p:sp>
        <p:nvSpPr>
          <p:cNvPr id="8318" name="Text Box 127"/>
          <p:cNvSpPr txBox="1">
            <a:spLocks noChangeArrowheads="1"/>
          </p:cNvSpPr>
          <p:nvPr/>
        </p:nvSpPr>
        <p:spPr bwMode="auto">
          <a:xfrm>
            <a:off x="7158038" y="5219700"/>
            <a:ext cx="309562" cy="366713"/>
          </a:xfrm>
          <a:prstGeom prst="rect">
            <a:avLst/>
          </a:prstGeom>
          <a:noFill/>
          <a:ln w="19050">
            <a:noFill/>
            <a:miter lim="800000"/>
            <a:headEnd/>
            <a:tailEnd/>
          </a:ln>
        </p:spPr>
        <p:txBody>
          <a:bodyPr wrap="none">
            <a:spAutoFit/>
          </a:bodyPr>
          <a:lstStyle/>
          <a:p>
            <a:r>
              <a:rPr lang="en-US" sz="1800" b="0">
                <a:solidFill>
                  <a:schemeClr val="tx2"/>
                </a:solidFill>
              </a:rPr>
              <a:t>3</a:t>
            </a:r>
          </a:p>
        </p:txBody>
      </p:sp>
      <p:sp>
        <p:nvSpPr>
          <p:cNvPr id="8319" name="Text Box 128"/>
          <p:cNvSpPr txBox="1">
            <a:spLocks noChangeArrowheads="1"/>
          </p:cNvSpPr>
          <p:nvPr/>
        </p:nvSpPr>
        <p:spPr bwMode="auto">
          <a:xfrm>
            <a:off x="5905500" y="5005388"/>
            <a:ext cx="309563" cy="366712"/>
          </a:xfrm>
          <a:prstGeom prst="rect">
            <a:avLst/>
          </a:prstGeom>
          <a:noFill/>
          <a:ln w="19050">
            <a:noFill/>
            <a:miter lim="800000"/>
            <a:headEnd/>
            <a:tailEnd/>
          </a:ln>
        </p:spPr>
        <p:txBody>
          <a:bodyPr wrap="none">
            <a:spAutoFit/>
          </a:bodyPr>
          <a:lstStyle/>
          <a:p>
            <a:r>
              <a:rPr lang="en-US" sz="1800" b="0">
                <a:solidFill>
                  <a:schemeClr val="tx2"/>
                </a:solidFill>
              </a:rPr>
              <a:t>5</a:t>
            </a:r>
          </a:p>
        </p:txBody>
      </p:sp>
      <p:sp>
        <p:nvSpPr>
          <p:cNvPr id="8320" name="Text Box 129"/>
          <p:cNvSpPr txBox="1">
            <a:spLocks noChangeArrowheads="1"/>
          </p:cNvSpPr>
          <p:nvPr/>
        </p:nvSpPr>
        <p:spPr bwMode="auto">
          <a:xfrm>
            <a:off x="6257925" y="5981700"/>
            <a:ext cx="434975" cy="366713"/>
          </a:xfrm>
          <a:prstGeom prst="rect">
            <a:avLst/>
          </a:prstGeom>
          <a:noFill/>
          <a:ln w="19050">
            <a:noFill/>
            <a:miter lim="800000"/>
            <a:headEnd/>
            <a:tailEnd/>
          </a:ln>
        </p:spPr>
        <p:txBody>
          <a:bodyPr wrap="none">
            <a:spAutoFit/>
          </a:bodyPr>
          <a:lstStyle/>
          <a:p>
            <a:r>
              <a:rPr lang="en-US" sz="1800" b="0"/>
              <a:t>10</a:t>
            </a:r>
          </a:p>
        </p:txBody>
      </p:sp>
      <p:sp>
        <p:nvSpPr>
          <p:cNvPr id="8321" name="Text Box 130"/>
          <p:cNvSpPr txBox="1">
            <a:spLocks noChangeArrowheads="1"/>
          </p:cNvSpPr>
          <p:nvPr/>
        </p:nvSpPr>
        <p:spPr bwMode="auto">
          <a:xfrm>
            <a:off x="8210550" y="5467350"/>
            <a:ext cx="309563" cy="366713"/>
          </a:xfrm>
          <a:prstGeom prst="rect">
            <a:avLst/>
          </a:prstGeom>
          <a:noFill/>
          <a:ln w="19050">
            <a:noFill/>
            <a:miter lim="800000"/>
            <a:headEnd/>
            <a:tailEnd/>
          </a:ln>
        </p:spPr>
        <p:txBody>
          <a:bodyPr wrap="none">
            <a:spAutoFit/>
          </a:bodyPr>
          <a:lstStyle/>
          <a:p>
            <a:r>
              <a:rPr lang="en-US" sz="1800" b="0">
                <a:solidFill>
                  <a:schemeClr val="tx2"/>
                </a:solidFill>
              </a:rPr>
              <a:t>2</a:t>
            </a:r>
          </a:p>
        </p:txBody>
      </p:sp>
      <p:sp>
        <p:nvSpPr>
          <p:cNvPr id="8322" name="Text Box 131"/>
          <p:cNvSpPr txBox="1">
            <a:spLocks noChangeArrowheads="1"/>
          </p:cNvSpPr>
          <p:nvPr/>
        </p:nvSpPr>
        <p:spPr bwMode="auto">
          <a:xfrm>
            <a:off x="6396038" y="4457700"/>
            <a:ext cx="309562" cy="366713"/>
          </a:xfrm>
          <a:prstGeom prst="rect">
            <a:avLst/>
          </a:prstGeom>
          <a:noFill/>
          <a:ln w="19050">
            <a:noFill/>
            <a:miter lim="800000"/>
            <a:headEnd/>
            <a:tailEnd/>
          </a:ln>
        </p:spPr>
        <p:txBody>
          <a:bodyPr wrap="none">
            <a:spAutoFit/>
          </a:bodyPr>
          <a:lstStyle/>
          <a:p>
            <a:r>
              <a:rPr lang="en-US" sz="1800" b="0">
                <a:solidFill>
                  <a:schemeClr val="tx2"/>
                </a:solidFill>
              </a:rPr>
              <a:t>8</a:t>
            </a:r>
          </a:p>
        </p:txBody>
      </p:sp>
      <p:sp>
        <p:nvSpPr>
          <p:cNvPr id="8323" name="Text Box 132"/>
          <p:cNvSpPr txBox="1">
            <a:spLocks noChangeArrowheads="1"/>
          </p:cNvSpPr>
          <p:nvPr/>
        </p:nvSpPr>
        <p:spPr bwMode="auto">
          <a:xfrm>
            <a:off x="6022975" y="5614988"/>
            <a:ext cx="309563" cy="366712"/>
          </a:xfrm>
          <a:prstGeom prst="rect">
            <a:avLst/>
          </a:prstGeom>
          <a:noFill/>
          <a:ln w="19050">
            <a:noFill/>
            <a:miter lim="800000"/>
            <a:headEnd/>
            <a:tailEnd/>
          </a:ln>
        </p:spPr>
        <p:txBody>
          <a:bodyPr wrap="none">
            <a:spAutoFit/>
          </a:bodyPr>
          <a:lstStyle/>
          <a:p>
            <a:r>
              <a:rPr lang="en-US" sz="1800" b="0"/>
              <a:t>7</a:t>
            </a:r>
          </a:p>
        </p:txBody>
      </p:sp>
      <p:cxnSp>
        <p:nvCxnSpPr>
          <p:cNvPr id="8324" name="AutoShape 133"/>
          <p:cNvCxnSpPr>
            <a:cxnSpLocks noChangeShapeType="1"/>
            <a:stCxn id="8327" idx="0"/>
            <a:endCxn id="8303" idx="4"/>
          </p:cNvCxnSpPr>
          <p:nvPr/>
        </p:nvCxnSpPr>
        <p:spPr bwMode="auto">
          <a:xfrm flipH="1" flipV="1">
            <a:off x="7824788" y="4619625"/>
            <a:ext cx="44450" cy="1001713"/>
          </a:xfrm>
          <a:prstGeom prst="straightConnector1">
            <a:avLst/>
          </a:prstGeom>
          <a:noFill/>
          <a:ln w="19050">
            <a:solidFill>
              <a:schemeClr val="tx1"/>
            </a:solidFill>
            <a:prstDash val="dash"/>
            <a:round/>
            <a:headEnd/>
            <a:tailEnd/>
          </a:ln>
        </p:spPr>
      </p:cxnSp>
      <p:sp>
        <p:nvSpPr>
          <p:cNvPr id="8325" name="Text Box 134"/>
          <p:cNvSpPr txBox="1">
            <a:spLocks noChangeArrowheads="1"/>
          </p:cNvSpPr>
          <p:nvPr/>
        </p:nvSpPr>
        <p:spPr bwMode="auto">
          <a:xfrm>
            <a:off x="7539038" y="4908550"/>
            <a:ext cx="309562" cy="366713"/>
          </a:xfrm>
          <a:prstGeom prst="rect">
            <a:avLst/>
          </a:prstGeom>
          <a:noFill/>
          <a:ln w="19050">
            <a:noFill/>
            <a:miter lim="800000"/>
            <a:headEnd/>
            <a:tailEnd/>
          </a:ln>
        </p:spPr>
        <p:txBody>
          <a:bodyPr wrap="none">
            <a:spAutoFit/>
          </a:bodyPr>
          <a:lstStyle/>
          <a:p>
            <a:r>
              <a:rPr lang="en-US" sz="1800" b="0"/>
              <a:t>6</a:t>
            </a:r>
          </a:p>
        </p:txBody>
      </p:sp>
      <p:sp>
        <p:nvSpPr>
          <p:cNvPr id="8326" name="Oval 135"/>
          <p:cNvSpPr>
            <a:spLocks noChangeArrowheads="1"/>
          </p:cNvSpPr>
          <p:nvPr/>
        </p:nvSpPr>
        <p:spPr bwMode="auto">
          <a:xfrm>
            <a:off x="7024688" y="4818063"/>
            <a:ext cx="304800" cy="304800"/>
          </a:xfrm>
          <a:prstGeom prst="ellipse">
            <a:avLst/>
          </a:prstGeom>
          <a:solidFill>
            <a:schemeClr val="accent1"/>
          </a:solidFill>
          <a:ln w="19050">
            <a:solidFill>
              <a:schemeClr val="tx1"/>
            </a:solidFill>
            <a:round/>
            <a:headEnd/>
            <a:tailEnd/>
          </a:ln>
        </p:spPr>
        <p:txBody>
          <a:bodyPr wrap="none" anchor="ctr"/>
          <a:lstStyle/>
          <a:p>
            <a:r>
              <a:rPr lang="en-US" sz="1800" b="0"/>
              <a:t>E</a:t>
            </a:r>
          </a:p>
        </p:txBody>
      </p:sp>
      <p:sp>
        <p:nvSpPr>
          <p:cNvPr id="8327" name="Oval 136"/>
          <p:cNvSpPr>
            <a:spLocks noChangeArrowheads="1"/>
          </p:cNvSpPr>
          <p:nvPr/>
        </p:nvSpPr>
        <p:spPr bwMode="auto">
          <a:xfrm>
            <a:off x="7716838" y="5630863"/>
            <a:ext cx="304800" cy="304800"/>
          </a:xfrm>
          <a:prstGeom prst="ellipse">
            <a:avLst/>
          </a:prstGeom>
          <a:solidFill>
            <a:schemeClr val="accent1"/>
          </a:solidFill>
          <a:ln w="19050">
            <a:solidFill>
              <a:schemeClr val="tx1"/>
            </a:solidFill>
            <a:round/>
            <a:headEnd/>
            <a:tailEnd/>
          </a:ln>
        </p:spPr>
        <p:txBody>
          <a:bodyPr wrap="none" anchor="ctr"/>
          <a:lstStyle/>
          <a:p>
            <a:r>
              <a:rPr lang="en-US" sz="1800" b="0"/>
              <a:t>H</a:t>
            </a:r>
          </a:p>
        </p:txBody>
      </p:sp>
      <p:cxnSp>
        <p:nvCxnSpPr>
          <p:cNvPr id="8328" name="AutoShape 137"/>
          <p:cNvCxnSpPr>
            <a:cxnSpLocks noChangeShapeType="1"/>
            <a:stCxn id="8326" idx="4"/>
            <a:endCxn id="8307" idx="0"/>
          </p:cNvCxnSpPr>
          <p:nvPr/>
        </p:nvCxnSpPr>
        <p:spPr bwMode="auto">
          <a:xfrm>
            <a:off x="7177088" y="5132388"/>
            <a:ext cx="6350" cy="601662"/>
          </a:xfrm>
          <a:prstGeom prst="straightConnector1">
            <a:avLst/>
          </a:prstGeom>
          <a:noFill/>
          <a:ln w="38100">
            <a:solidFill>
              <a:schemeClr val="tx2"/>
            </a:solidFill>
            <a:round/>
            <a:headEnd/>
            <a:tailEnd/>
          </a:ln>
        </p:spPr>
      </p:cxnSp>
      <p:sp>
        <p:nvSpPr>
          <p:cNvPr id="8329" name="Text Box 138"/>
          <p:cNvSpPr txBox="1">
            <a:spLocks noChangeArrowheads="1"/>
          </p:cNvSpPr>
          <p:nvPr/>
        </p:nvSpPr>
        <p:spPr bwMode="auto">
          <a:xfrm>
            <a:off x="6626225" y="5310188"/>
            <a:ext cx="434975" cy="366712"/>
          </a:xfrm>
          <a:prstGeom prst="rect">
            <a:avLst/>
          </a:prstGeom>
          <a:noFill/>
          <a:ln w="19050">
            <a:noFill/>
            <a:miter lim="800000"/>
            <a:headEnd/>
            <a:tailEnd/>
          </a:ln>
        </p:spPr>
        <p:txBody>
          <a:bodyPr wrap="none">
            <a:spAutoFit/>
          </a:bodyPr>
          <a:lstStyle/>
          <a:p>
            <a:r>
              <a:rPr lang="en-US" sz="1800" b="0"/>
              <a:t>11</a:t>
            </a:r>
          </a:p>
        </p:txBody>
      </p:sp>
      <p:cxnSp>
        <p:nvCxnSpPr>
          <p:cNvPr id="8330" name="AutoShape 139"/>
          <p:cNvCxnSpPr>
            <a:cxnSpLocks noChangeShapeType="1"/>
            <a:stCxn id="8326" idx="3"/>
            <a:endCxn id="8304" idx="7"/>
          </p:cNvCxnSpPr>
          <p:nvPr/>
        </p:nvCxnSpPr>
        <p:spPr bwMode="auto">
          <a:xfrm flipH="1">
            <a:off x="6570663" y="5087938"/>
            <a:ext cx="498475" cy="211137"/>
          </a:xfrm>
          <a:prstGeom prst="straightConnector1">
            <a:avLst/>
          </a:prstGeom>
          <a:noFill/>
          <a:ln w="19050">
            <a:solidFill>
              <a:schemeClr val="tx1"/>
            </a:solidFill>
            <a:prstDash val="dash"/>
            <a:round/>
            <a:headEnd/>
            <a:tailEnd/>
          </a:ln>
        </p:spPr>
      </p:cxnSp>
      <p:sp>
        <p:nvSpPr>
          <p:cNvPr id="8331" name="Text Box 140"/>
          <p:cNvSpPr txBox="1">
            <a:spLocks noChangeArrowheads="1"/>
          </p:cNvSpPr>
          <p:nvPr/>
        </p:nvSpPr>
        <p:spPr bwMode="auto">
          <a:xfrm>
            <a:off x="6557963" y="4876800"/>
            <a:ext cx="309562" cy="366713"/>
          </a:xfrm>
          <a:prstGeom prst="rect">
            <a:avLst/>
          </a:prstGeom>
          <a:noFill/>
          <a:ln w="19050">
            <a:noFill/>
            <a:miter lim="800000"/>
            <a:headEnd/>
            <a:tailEnd/>
          </a:ln>
        </p:spPr>
        <p:txBody>
          <a:bodyPr wrap="none">
            <a:spAutoFit/>
          </a:bodyPr>
          <a:lstStyle/>
          <a:p>
            <a:r>
              <a:rPr lang="en-US" sz="1800" b="0"/>
              <a:t>9</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pPr eaLnBrk="1" hangingPunct="1"/>
            <a:r>
              <a:rPr lang="en-US" altLang="en-US" sz="3600" dirty="0"/>
              <a:t>Data Structure for </a:t>
            </a:r>
            <a:r>
              <a:rPr lang="en-US" altLang="en-US" sz="3600" dirty="0" err="1"/>
              <a:t>Kruskal’s</a:t>
            </a:r>
            <a:r>
              <a:rPr lang="en-US" altLang="en-US" sz="3600" dirty="0"/>
              <a:t> Algorithm</a:t>
            </a:r>
            <a:endParaRPr lang="en-US" altLang="en-US" sz="3600" dirty="0">
              <a:cs typeface="Tahoma" pitchFamily="34" charset="0"/>
            </a:endParaRPr>
          </a:p>
        </p:txBody>
      </p:sp>
      <p:sp>
        <p:nvSpPr>
          <p:cNvPr id="240643" name="Rectangle 3" descr="Rectangle: Click to edit Master text styles&#10;Second level&#10;Third level&#10;Fourth level&#10;Fifth level"/>
          <p:cNvSpPr>
            <a:spLocks noGrp="1" noChangeArrowheads="1"/>
          </p:cNvSpPr>
          <p:nvPr>
            <p:ph idx="1"/>
          </p:nvPr>
        </p:nvSpPr>
        <p:spPr>
          <a:xfrm>
            <a:off x="762000" y="1600200"/>
            <a:ext cx="7924800" cy="4648200"/>
          </a:xfrm>
        </p:spPr>
        <p:txBody>
          <a:bodyPr/>
          <a:lstStyle/>
          <a:p>
            <a:pPr eaLnBrk="1" hangingPunct="1"/>
            <a:r>
              <a:rPr lang="en-US" altLang="en-US" sz="2600" dirty="0">
                <a:effectLst/>
              </a:rPr>
              <a:t>The algorithm maintains a forest of trees</a:t>
            </a:r>
          </a:p>
          <a:p>
            <a:pPr eaLnBrk="1" hangingPunct="1"/>
            <a:r>
              <a:rPr lang="en-US" altLang="en-US" sz="2600" dirty="0">
                <a:effectLst/>
              </a:rPr>
              <a:t>A priority queue extracts the edges by increasing weight</a:t>
            </a:r>
          </a:p>
          <a:p>
            <a:pPr eaLnBrk="1" hangingPunct="1"/>
            <a:r>
              <a:rPr lang="en-US" altLang="en-US" sz="2600" dirty="0">
                <a:effectLst/>
              </a:rPr>
              <a:t>An edge is accepted it if connects distinct trees</a:t>
            </a:r>
          </a:p>
          <a:p>
            <a:pPr eaLnBrk="1" hangingPunct="1"/>
            <a:r>
              <a:rPr lang="en-US" altLang="en-US" sz="2600" dirty="0">
                <a:effectLst/>
              </a:rPr>
              <a:t>One needs a data structure that maintains a </a:t>
            </a:r>
            <a:r>
              <a:rPr lang="en-US" altLang="en-US" sz="2600" dirty="0">
                <a:solidFill>
                  <a:schemeClr val="tx2"/>
                </a:solidFill>
                <a:effectLst/>
              </a:rPr>
              <a:t>partition</a:t>
            </a:r>
            <a:r>
              <a:rPr lang="en-US" altLang="en-US" sz="2600" dirty="0">
                <a:effectLst/>
              </a:rPr>
              <a:t>, i.e., a collection of disjoint sets, with operations:</a:t>
            </a:r>
          </a:p>
          <a:p>
            <a:pPr lvl="1" eaLnBrk="1" hangingPunct="1"/>
            <a:r>
              <a:rPr lang="en-US" altLang="en-US" sz="2200" dirty="0" err="1">
                <a:effectLst/>
              </a:rPr>
              <a:t>makeSet</a:t>
            </a:r>
            <a:r>
              <a:rPr lang="en-US" altLang="en-US" sz="2200" dirty="0">
                <a:effectLst/>
              </a:rPr>
              <a:t>(u): create a set consisting of u</a:t>
            </a:r>
          </a:p>
          <a:p>
            <a:pPr lvl="1" eaLnBrk="1" hangingPunct="1"/>
            <a:r>
              <a:rPr lang="en-US" altLang="en-US" sz="2200" dirty="0">
                <a:effectLst/>
              </a:rPr>
              <a:t>find(u): return the set storing u</a:t>
            </a:r>
          </a:p>
          <a:p>
            <a:pPr lvl="1" eaLnBrk="1" hangingPunct="1"/>
            <a:r>
              <a:rPr lang="en-US" altLang="en-US" sz="2200" dirty="0">
                <a:effectLst/>
              </a:rPr>
              <a:t>union(A, B): replace sets A and B with their union</a:t>
            </a:r>
          </a:p>
        </p:txBody>
      </p:sp>
      <p:sp>
        <p:nvSpPr>
          <p:cNvPr id="10244" name="Footer Placeholder 5"/>
          <p:cNvSpPr>
            <a:spLocks noGrp="1"/>
          </p:cNvSpPr>
          <p:nvPr>
            <p:ph type="ftr" sz="quarter" idx="11"/>
          </p:nvPr>
        </p:nvSpPr>
        <p:spPr>
          <a:noFill/>
        </p:spPr>
        <p:txBody>
          <a:bodyPr/>
          <a:lstStyle/>
          <a:p>
            <a:r>
              <a:rPr lang="en-US"/>
              <a:t>Minimum Spanning Trees</a:t>
            </a:r>
          </a:p>
        </p:txBody>
      </p:sp>
      <p:sp>
        <p:nvSpPr>
          <p:cNvPr id="10245" name="Slide Number Placeholder 6"/>
          <p:cNvSpPr>
            <a:spLocks noGrp="1"/>
          </p:cNvSpPr>
          <p:nvPr>
            <p:ph type="sldNum" sz="quarter" idx="12"/>
          </p:nvPr>
        </p:nvSpPr>
        <p:spPr>
          <a:noFill/>
        </p:spPr>
        <p:txBody>
          <a:bodyPr/>
          <a:lstStyle/>
          <a:p>
            <a:fld id="{06A70389-3B1A-4567-B90E-2738A663CA01}" type="slidenum">
              <a:rPr lang="en-US"/>
              <a:pPr/>
              <a:t>87</a:t>
            </a:fld>
            <a:endParaRPr lang="en-US"/>
          </a:p>
        </p:txBody>
      </p:sp>
      <p:pic>
        <p:nvPicPr>
          <p:cNvPr id="195587" name="Picture 3" descr="C:\Users\EOLUser\Downloads\index.jpg"/>
          <p:cNvPicPr>
            <a:picLocks noChangeAspect="1" noChangeArrowheads="1"/>
          </p:cNvPicPr>
          <p:nvPr/>
        </p:nvPicPr>
        <p:blipFill>
          <a:blip r:embed="rId2" cstate="print"/>
          <a:srcRect/>
          <a:stretch>
            <a:fillRect/>
          </a:stretch>
        </p:blipFill>
        <p:spPr bwMode="auto">
          <a:xfrm>
            <a:off x="7086600" y="4572000"/>
            <a:ext cx="1657350" cy="9281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dissolve">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dissolve">
                                      <p:cBhvr>
                                        <p:cTn id="12" dur="500"/>
                                        <p:tgtEl>
                                          <p:spTgt spid="240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dissolve">
                                      <p:cBhvr>
                                        <p:cTn id="17" dur="500"/>
                                        <p:tgtEl>
                                          <p:spTgt spid="240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dissolve">
                                      <p:cBhvr>
                                        <p:cTn id="22" dur="500"/>
                                        <p:tgtEl>
                                          <p:spTgt spid="24064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0643">
                                            <p:txEl>
                                              <p:pRg st="4" end="4"/>
                                            </p:txEl>
                                          </p:spTgt>
                                        </p:tgtEl>
                                        <p:attrNameLst>
                                          <p:attrName>style.visibility</p:attrName>
                                        </p:attrNameLst>
                                      </p:cBhvr>
                                      <p:to>
                                        <p:strVal val="visible"/>
                                      </p:to>
                                    </p:set>
                                    <p:animEffect transition="in" filter="dissolve">
                                      <p:cBhvr>
                                        <p:cTn id="25" dur="500"/>
                                        <p:tgtEl>
                                          <p:spTgt spid="24064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0643">
                                            <p:txEl>
                                              <p:pRg st="5" end="5"/>
                                            </p:txEl>
                                          </p:spTgt>
                                        </p:tgtEl>
                                        <p:attrNameLst>
                                          <p:attrName>style.visibility</p:attrName>
                                        </p:attrNameLst>
                                      </p:cBhvr>
                                      <p:to>
                                        <p:strVal val="visible"/>
                                      </p:to>
                                    </p:set>
                                    <p:animEffect transition="in" filter="dissolve">
                                      <p:cBhvr>
                                        <p:cTn id="28" dur="500"/>
                                        <p:tgtEl>
                                          <p:spTgt spid="24064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0643">
                                            <p:txEl>
                                              <p:pRg st="6" end="6"/>
                                            </p:txEl>
                                          </p:spTgt>
                                        </p:tgtEl>
                                        <p:attrNameLst>
                                          <p:attrName>style.visibility</p:attrName>
                                        </p:attrNameLst>
                                      </p:cBhvr>
                                      <p:to>
                                        <p:strVal val="visible"/>
                                      </p:to>
                                    </p:set>
                                    <p:animEffect transition="in" filter="dissolve">
                                      <p:cBhvr>
                                        <p:cTn id="31" dur="500"/>
                                        <p:tgtEl>
                                          <p:spTgt spid="240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a:t>Campus Tour</a:t>
            </a:r>
          </a:p>
        </p:txBody>
      </p:sp>
      <p:sp>
        <p:nvSpPr>
          <p:cNvPr id="10243" name="Slide Number Placeholder 5"/>
          <p:cNvSpPr>
            <a:spLocks noGrp="1"/>
          </p:cNvSpPr>
          <p:nvPr>
            <p:ph type="sldNum" sz="quarter" idx="12"/>
          </p:nvPr>
        </p:nvSpPr>
        <p:spPr>
          <a:noFill/>
        </p:spPr>
        <p:txBody>
          <a:bodyPr/>
          <a:lstStyle/>
          <a:p>
            <a:fld id="{5A0AFCF6-E4BD-4DF7-8C53-D838FDDF61BB}" type="slidenum">
              <a:rPr lang="en-US"/>
              <a:pPr/>
              <a:t>88</a:t>
            </a:fld>
            <a:endParaRPr lang="en-US"/>
          </a:p>
        </p:txBody>
      </p:sp>
      <p:sp>
        <p:nvSpPr>
          <p:cNvPr id="10244" name="Rectangle 2"/>
          <p:cNvSpPr>
            <a:spLocks noGrp="1" noChangeArrowheads="1"/>
          </p:cNvSpPr>
          <p:nvPr>
            <p:ph type="title"/>
          </p:nvPr>
        </p:nvSpPr>
        <p:spPr/>
        <p:txBody>
          <a:bodyPr/>
          <a:lstStyle/>
          <a:p>
            <a:pPr eaLnBrk="1" hangingPunct="1"/>
            <a:r>
              <a:rPr lang="en-US" sz="4000" dirty="0"/>
              <a:t>Analysis of </a:t>
            </a:r>
            <a:r>
              <a:rPr lang="en-US" sz="4000" dirty="0" err="1"/>
              <a:t>Kruskal’s</a:t>
            </a:r>
            <a:r>
              <a:rPr lang="en-US" sz="4000" dirty="0"/>
              <a:t> Algorithm (1)</a:t>
            </a:r>
          </a:p>
        </p:txBody>
      </p:sp>
      <p:sp>
        <p:nvSpPr>
          <p:cNvPr id="10245" name="Rectangle 3" descr="Rectangle: Click to edit Master text styles&#10;Second level&#10;Third level&#10;Fourth level&#10;Fifth level"/>
          <p:cNvSpPr>
            <a:spLocks noGrp="1" noChangeArrowheads="1"/>
          </p:cNvSpPr>
          <p:nvPr>
            <p:ph type="body" idx="1"/>
          </p:nvPr>
        </p:nvSpPr>
        <p:spPr>
          <a:xfrm>
            <a:off x="838200" y="1600200"/>
            <a:ext cx="7924800" cy="4800600"/>
          </a:xfrm>
        </p:spPr>
        <p:txBody>
          <a:bodyPr/>
          <a:lstStyle/>
          <a:p>
            <a:pPr eaLnBrk="1" hangingPunct="1">
              <a:lnSpc>
                <a:spcPct val="90000"/>
              </a:lnSpc>
            </a:pPr>
            <a:r>
              <a:rPr lang="en-US" sz="2800" dirty="0">
                <a:effectLst/>
                <a:latin typeface="+mj-lt"/>
              </a:rPr>
              <a:t>Graph operations</a:t>
            </a:r>
          </a:p>
          <a:p>
            <a:pPr lvl="1" eaLnBrk="1" hangingPunct="1">
              <a:lnSpc>
                <a:spcPct val="90000"/>
              </a:lnSpc>
            </a:pPr>
            <a:r>
              <a:rPr lang="en-US" sz="2400" dirty="0">
                <a:effectLst/>
                <a:latin typeface="+mj-lt"/>
              </a:rPr>
              <a:t>Methods </a:t>
            </a:r>
            <a:r>
              <a:rPr lang="en-US" sz="2400" b="1" i="1" dirty="0">
                <a:solidFill>
                  <a:schemeClr val="tx2"/>
                </a:solidFill>
                <a:effectLst/>
                <a:latin typeface="+mj-lt"/>
              </a:rPr>
              <a:t>vertices</a:t>
            </a:r>
            <a:r>
              <a:rPr lang="en-US" sz="2400" dirty="0">
                <a:effectLst/>
                <a:latin typeface="+mj-lt"/>
              </a:rPr>
              <a:t> and edges are called once</a:t>
            </a:r>
          </a:p>
          <a:p>
            <a:pPr lvl="1" eaLnBrk="1" hangingPunct="1">
              <a:lnSpc>
                <a:spcPct val="90000"/>
              </a:lnSpc>
            </a:pPr>
            <a:r>
              <a:rPr lang="en-US" sz="2400" dirty="0">
                <a:effectLst/>
                <a:latin typeface="+mj-lt"/>
              </a:rPr>
              <a:t>Method </a:t>
            </a:r>
            <a:r>
              <a:rPr lang="en-US" sz="2400" b="1" i="1" dirty="0" err="1">
                <a:solidFill>
                  <a:schemeClr val="tx2"/>
                </a:solidFill>
                <a:effectLst/>
                <a:latin typeface="+mj-lt"/>
              </a:rPr>
              <a:t>endVertices</a:t>
            </a:r>
            <a:r>
              <a:rPr lang="en-US" sz="2400" dirty="0">
                <a:effectLst/>
                <a:latin typeface="+mj-lt"/>
              </a:rPr>
              <a:t> is called </a:t>
            </a:r>
            <a:r>
              <a:rPr lang="en-US" sz="2400" b="1" i="1" dirty="0">
                <a:effectLst/>
                <a:latin typeface="+mj-lt"/>
              </a:rPr>
              <a:t>m </a:t>
            </a:r>
            <a:r>
              <a:rPr lang="en-US" sz="2400" dirty="0">
                <a:effectLst/>
                <a:latin typeface="+mj-lt"/>
              </a:rPr>
              <a:t>times</a:t>
            </a:r>
          </a:p>
          <a:p>
            <a:pPr eaLnBrk="1" hangingPunct="1">
              <a:lnSpc>
                <a:spcPct val="90000"/>
              </a:lnSpc>
            </a:pPr>
            <a:r>
              <a:rPr lang="en-US" sz="2800" dirty="0">
                <a:effectLst/>
                <a:latin typeface="+mj-lt"/>
              </a:rPr>
              <a:t>Priority queue operations</a:t>
            </a:r>
          </a:p>
          <a:p>
            <a:pPr lvl="1" eaLnBrk="1" hangingPunct="1">
              <a:lnSpc>
                <a:spcPct val="90000"/>
              </a:lnSpc>
            </a:pPr>
            <a:r>
              <a:rPr lang="en-US" sz="2400" dirty="0">
                <a:effectLst/>
                <a:latin typeface="+mj-lt"/>
              </a:rPr>
              <a:t>One performs </a:t>
            </a:r>
            <a:r>
              <a:rPr lang="en-US" sz="2400" b="1" i="1" dirty="0">
                <a:solidFill>
                  <a:srgbClr val="FFFF00"/>
                </a:solidFill>
                <a:effectLst/>
                <a:latin typeface="+mj-lt"/>
              </a:rPr>
              <a:t>m</a:t>
            </a:r>
            <a:r>
              <a:rPr lang="en-US" sz="2400" b="1" i="1" dirty="0">
                <a:effectLst/>
                <a:latin typeface="+mj-lt"/>
              </a:rPr>
              <a:t> </a:t>
            </a:r>
            <a:r>
              <a:rPr lang="en-US" sz="2400" b="1" i="1" dirty="0">
                <a:solidFill>
                  <a:schemeClr val="tx2"/>
                </a:solidFill>
                <a:effectLst/>
                <a:latin typeface="+mj-lt"/>
              </a:rPr>
              <a:t>insert</a:t>
            </a:r>
            <a:r>
              <a:rPr lang="en-US" sz="2400" dirty="0">
                <a:effectLst/>
                <a:latin typeface="+mj-lt"/>
              </a:rPr>
              <a:t> operations and </a:t>
            </a:r>
            <a:r>
              <a:rPr lang="en-US" sz="2400" b="1" i="1" dirty="0">
                <a:effectLst/>
                <a:latin typeface="+mj-lt"/>
              </a:rPr>
              <a:t>m</a:t>
            </a:r>
            <a:r>
              <a:rPr lang="en-US" sz="2400" dirty="0">
                <a:effectLst/>
                <a:latin typeface="+mj-lt"/>
              </a:rPr>
              <a:t> </a:t>
            </a:r>
            <a:r>
              <a:rPr lang="en-US" sz="2400" b="1" i="1" dirty="0">
                <a:solidFill>
                  <a:schemeClr val="tx2"/>
                </a:solidFill>
                <a:effectLst/>
                <a:latin typeface="+mj-lt"/>
              </a:rPr>
              <a:t>removeMin</a:t>
            </a:r>
            <a:r>
              <a:rPr lang="en-US" sz="2400" dirty="0">
                <a:effectLst/>
                <a:latin typeface="+mj-lt"/>
              </a:rPr>
              <a:t> operations</a:t>
            </a:r>
          </a:p>
          <a:p>
            <a:pPr eaLnBrk="1" hangingPunct="1">
              <a:lnSpc>
                <a:spcPct val="90000"/>
              </a:lnSpc>
            </a:pPr>
            <a:r>
              <a:rPr lang="en-US" sz="2800" dirty="0">
                <a:effectLst/>
                <a:latin typeface="+mj-lt"/>
              </a:rPr>
              <a:t>Partition operations</a:t>
            </a:r>
          </a:p>
          <a:p>
            <a:pPr lvl="1" eaLnBrk="1" hangingPunct="1">
              <a:lnSpc>
                <a:spcPct val="90000"/>
              </a:lnSpc>
            </a:pPr>
            <a:r>
              <a:rPr lang="en-US" sz="2400" dirty="0">
                <a:effectLst/>
                <a:latin typeface="+mj-lt"/>
              </a:rPr>
              <a:t>One performs </a:t>
            </a:r>
            <a:r>
              <a:rPr lang="en-US" sz="2400" b="1" i="1" dirty="0">
                <a:solidFill>
                  <a:srgbClr val="FFFF00"/>
                </a:solidFill>
                <a:effectLst/>
                <a:latin typeface="+mj-lt"/>
              </a:rPr>
              <a:t>n</a:t>
            </a:r>
            <a:r>
              <a:rPr lang="en-US" sz="2400" dirty="0">
                <a:effectLst/>
                <a:latin typeface="+mj-lt"/>
              </a:rPr>
              <a:t> </a:t>
            </a:r>
            <a:r>
              <a:rPr lang="en-US" sz="2400" b="1" i="1" dirty="0" err="1">
                <a:solidFill>
                  <a:schemeClr val="tx2"/>
                </a:solidFill>
                <a:effectLst/>
                <a:latin typeface="+mj-lt"/>
              </a:rPr>
              <a:t>makeSet</a:t>
            </a:r>
            <a:r>
              <a:rPr lang="en-US" sz="2400" dirty="0">
                <a:effectLst/>
                <a:latin typeface="+mj-lt"/>
              </a:rPr>
              <a:t> operations, 2</a:t>
            </a:r>
            <a:r>
              <a:rPr lang="en-US" sz="2400" b="1" i="1" dirty="0">
                <a:effectLst/>
                <a:latin typeface="+mj-lt"/>
              </a:rPr>
              <a:t>m </a:t>
            </a:r>
            <a:r>
              <a:rPr lang="en-US" sz="2400" b="1" i="1" dirty="0">
                <a:solidFill>
                  <a:schemeClr val="tx2"/>
                </a:solidFill>
                <a:effectLst/>
                <a:latin typeface="+mj-lt"/>
              </a:rPr>
              <a:t>find</a:t>
            </a:r>
            <a:r>
              <a:rPr lang="en-US" sz="2400" dirty="0">
                <a:effectLst/>
                <a:latin typeface="+mj-lt"/>
              </a:rPr>
              <a:t> operations and no more than </a:t>
            </a:r>
            <a:r>
              <a:rPr lang="en-US" sz="2400" b="1" i="1" dirty="0">
                <a:effectLst/>
                <a:latin typeface="+mj-lt"/>
              </a:rPr>
              <a:t>n </a:t>
            </a:r>
            <a:r>
              <a:rPr lang="en-US" sz="2400" dirty="0">
                <a:effectLst/>
                <a:latin typeface="+mj-lt"/>
              </a:rPr>
              <a:t>(1)</a:t>
            </a:r>
            <a:r>
              <a:rPr lang="en-US" sz="2400" b="1" i="1" dirty="0">
                <a:effectLst/>
                <a:latin typeface="+mj-lt"/>
              </a:rPr>
              <a:t> </a:t>
            </a:r>
            <a:r>
              <a:rPr lang="en-US" sz="2400" b="1" i="1" dirty="0">
                <a:solidFill>
                  <a:schemeClr val="tx2"/>
                </a:solidFill>
                <a:effectLst/>
                <a:latin typeface="+mj-lt"/>
              </a:rPr>
              <a:t>union</a:t>
            </a:r>
            <a:r>
              <a:rPr lang="en-US" sz="2400" dirty="0">
                <a:effectLst/>
                <a:latin typeface="+mj-lt"/>
              </a:rPr>
              <a:t> operations </a:t>
            </a:r>
          </a:p>
        </p:txBody>
      </p:sp>
      <p:pic>
        <p:nvPicPr>
          <p:cNvPr id="196611" name="Picture 3" descr="C:\Users\EOLUser\Downloads\index.png"/>
          <p:cNvPicPr>
            <a:picLocks noChangeAspect="1" noChangeArrowheads="1"/>
          </p:cNvPicPr>
          <p:nvPr/>
        </p:nvPicPr>
        <p:blipFill>
          <a:blip r:embed="rId2" cstate="print"/>
          <a:srcRect/>
          <a:stretch>
            <a:fillRect/>
          </a:stretch>
        </p:blipFill>
        <p:spPr bwMode="auto">
          <a:xfrm>
            <a:off x="5867400" y="5486400"/>
            <a:ext cx="1976835" cy="1160463"/>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a:t>Campus Tour</a:t>
            </a:r>
          </a:p>
        </p:txBody>
      </p:sp>
      <p:sp>
        <p:nvSpPr>
          <p:cNvPr id="10243" name="Slide Number Placeholder 5"/>
          <p:cNvSpPr>
            <a:spLocks noGrp="1"/>
          </p:cNvSpPr>
          <p:nvPr>
            <p:ph type="sldNum" sz="quarter" idx="12"/>
          </p:nvPr>
        </p:nvSpPr>
        <p:spPr>
          <a:noFill/>
        </p:spPr>
        <p:txBody>
          <a:bodyPr/>
          <a:lstStyle/>
          <a:p>
            <a:fld id="{5A0AFCF6-E4BD-4DF7-8C53-D838FDDF61BB}" type="slidenum">
              <a:rPr lang="en-US"/>
              <a:pPr/>
              <a:t>89</a:t>
            </a:fld>
            <a:endParaRPr lang="en-US"/>
          </a:p>
        </p:txBody>
      </p:sp>
      <p:sp>
        <p:nvSpPr>
          <p:cNvPr id="10244" name="Rectangle 2"/>
          <p:cNvSpPr>
            <a:spLocks noGrp="1" noChangeArrowheads="1"/>
          </p:cNvSpPr>
          <p:nvPr>
            <p:ph type="title"/>
          </p:nvPr>
        </p:nvSpPr>
        <p:spPr/>
        <p:txBody>
          <a:bodyPr/>
          <a:lstStyle/>
          <a:p>
            <a:pPr eaLnBrk="1" hangingPunct="1"/>
            <a:r>
              <a:rPr lang="en-US" sz="4000" dirty="0"/>
              <a:t>Analysis of </a:t>
            </a:r>
            <a:r>
              <a:rPr lang="en-US" sz="4000" dirty="0" err="1"/>
              <a:t>Kruskal’s</a:t>
            </a:r>
            <a:r>
              <a:rPr lang="en-US" sz="4000" dirty="0"/>
              <a:t> Algorithm (2)</a:t>
            </a:r>
          </a:p>
        </p:txBody>
      </p:sp>
      <p:sp>
        <p:nvSpPr>
          <p:cNvPr id="10245" name="Rectangle 3" descr="Rectangle: Click to edit Master text styles&#10;Second level&#10;Third level&#10;Fourth level&#10;Fifth level"/>
          <p:cNvSpPr>
            <a:spLocks noGrp="1" noChangeArrowheads="1"/>
          </p:cNvSpPr>
          <p:nvPr>
            <p:ph type="body" idx="1"/>
          </p:nvPr>
        </p:nvSpPr>
        <p:spPr>
          <a:xfrm>
            <a:off x="838200" y="1600200"/>
            <a:ext cx="7924800" cy="4800600"/>
          </a:xfrm>
        </p:spPr>
        <p:txBody>
          <a:bodyPr/>
          <a:lstStyle/>
          <a:p>
            <a:pPr eaLnBrk="1" hangingPunct="1">
              <a:lnSpc>
                <a:spcPct val="90000"/>
              </a:lnSpc>
            </a:pPr>
            <a:r>
              <a:rPr lang="en-US" sz="2800" dirty="0"/>
              <a:t>Label operations</a:t>
            </a:r>
          </a:p>
          <a:p>
            <a:pPr lvl="1" eaLnBrk="1" hangingPunct="1">
              <a:lnSpc>
                <a:spcPct val="90000"/>
              </a:lnSpc>
            </a:pPr>
            <a:r>
              <a:rPr lang="en-US" sz="2400" dirty="0"/>
              <a:t>One sets vertex labels </a:t>
            </a:r>
            <a:r>
              <a:rPr lang="en-US" sz="2400" b="1" i="1" dirty="0">
                <a:latin typeface="Times New Roman" pitchFamily="18" charset="0"/>
              </a:rPr>
              <a:t>n</a:t>
            </a:r>
            <a:r>
              <a:rPr lang="en-US" sz="2400" dirty="0"/>
              <a:t> times and get them </a:t>
            </a:r>
            <a:r>
              <a:rPr lang="en-US" sz="2400" dirty="0">
                <a:latin typeface="Times New Roman" pitchFamily="18" charset="0"/>
              </a:rPr>
              <a:t>2</a:t>
            </a:r>
            <a:r>
              <a:rPr lang="en-US" sz="2400" b="1" i="1" dirty="0">
                <a:latin typeface="Times New Roman" pitchFamily="18" charset="0"/>
              </a:rPr>
              <a:t>m </a:t>
            </a:r>
            <a:r>
              <a:rPr lang="en-US" sz="2400" dirty="0"/>
              <a:t>times </a:t>
            </a:r>
          </a:p>
          <a:p>
            <a:pPr eaLnBrk="1" hangingPunct="1">
              <a:lnSpc>
                <a:spcPct val="90000"/>
              </a:lnSpc>
            </a:pPr>
            <a:r>
              <a:rPr lang="en-US" sz="2800" dirty="0" err="1"/>
              <a:t>Kruskal’s</a:t>
            </a:r>
            <a:r>
              <a:rPr lang="en-US" sz="2800" dirty="0"/>
              <a:t> algorithm runs in time </a:t>
            </a:r>
            <a:r>
              <a:rPr lang="en-US" sz="2800" b="1" i="1" dirty="0">
                <a:latin typeface="Times New Roman" pitchFamily="18" charset="0"/>
              </a:rPr>
              <a:t>O</a:t>
            </a:r>
            <a:r>
              <a:rPr lang="en-US" sz="2800" dirty="0">
                <a:latin typeface="Times New Roman" pitchFamily="18" charset="0"/>
              </a:rPr>
              <a:t>((</a:t>
            </a:r>
            <a:r>
              <a:rPr lang="en-US" sz="2800" b="1" i="1" dirty="0">
                <a:latin typeface="Times New Roman" pitchFamily="18" charset="0"/>
              </a:rPr>
              <a:t>n </a:t>
            </a:r>
            <a:r>
              <a:rPr lang="en-US" sz="2800" dirty="0">
                <a:latin typeface="Symbol" pitchFamily="18" charset="2"/>
              </a:rPr>
              <a:t>+</a:t>
            </a:r>
            <a:r>
              <a:rPr lang="en-US" sz="2800" b="1" i="1" dirty="0">
                <a:latin typeface="Times New Roman" pitchFamily="18" charset="0"/>
              </a:rPr>
              <a:t> m</a:t>
            </a:r>
            <a:r>
              <a:rPr lang="en-US" sz="2800" dirty="0">
                <a:latin typeface="Times New Roman" pitchFamily="18" charset="0"/>
              </a:rPr>
              <a:t>) log </a:t>
            </a:r>
            <a:r>
              <a:rPr lang="en-US" sz="2800" b="1" i="1" dirty="0">
                <a:latin typeface="Times New Roman" pitchFamily="18" charset="0"/>
              </a:rPr>
              <a:t>n</a:t>
            </a:r>
            <a:r>
              <a:rPr lang="en-US" sz="2800" dirty="0">
                <a:latin typeface="Times New Roman" pitchFamily="18" charset="0"/>
              </a:rPr>
              <a:t>)</a:t>
            </a:r>
            <a:r>
              <a:rPr lang="en-US" sz="2800" dirty="0"/>
              <a:t> time provided the graph has no parallel edges and is represented by the adjacency list structure</a:t>
            </a:r>
          </a:p>
        </p:txBody>
      </p:sp>
      <p:pic>
        <p:nvPicPr>
          <p:cNvPr id="192514" name="Picture 2" descr="C:\Users\Jerry\Desktop\index.jpg"/>
          <p:cNvPicPr>
            <a:picLocks noChangeAspect="1" noChangeArrowheads="1"/>
          </p:cNvPicPr>
          <p:nvPr/>
        </p:nvPicPr>
        <p:blipFill>
          <a:blip r:embed="rId2" cstate="print"/>
          <a:srcRect/>
          <a:stretch>
            <a:fillRect/>
          </a:stretch>
        </p:blipFill>
        <p:spPr bwMode="auto">
          <a:xfrm>
            <a:off x="3921125" y="4368800"/>
            <a:ext cx="2466975" cy="18478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52400"/>
            <a:ext cx="8229600" cy="1143000"/>
          </a:xfrm>
        </p:spPr>
        <p:txBody>
          <a:bodyPr/>
          <a:lstStyle/>
          <a:p>
            <a:r>
              <a:rPr lang="en-US" dirty="0"/>
              <a:t>Priority Adjacency Lists (1)</a:t>
            </a:r>
          </a:p>
        </p:txBody>
      </p:sp>
      <p:sp>
        <p:nvSpPr>
          <p:cNvPr id="30723" name="Content Placeholder 6"/>
          <p:cNvSpPr>
            <a:spLocks noGrp="1"/>
          </p:cNvSpPr>
          <p:nvPr>
            <p:ph idx="1"/>
          </p:nvPr>
        </p:nvSpPr>
        <p:spPr>
          <a:xfrm>
            <a:off x="533400" y="1524000"/>
            <a:ext cx="7772400" cy="4114800"/>
          </a:xfrm>
        </p:spPr>
        <p:txBody>
          <a:bodyPr/>
          <a:lstStyle/>
          <a:p>
            <a:pPr>
              <a:defRPr/>
            </a:pPr>
            <a:r>
              <a:rPr lang="en-US" sz="3600" dirty="0">
                <a:effectLst>
                  <a:outerShdw blurRad="38100" dist="38100" dir="2700000" algn="tl">
                    <a:srgbClr val="000000">
                      <a:alpha val="43137"/>
                    </a:srgbClr>
                  </a:outerShdw>
                </a:effectLst>
              </a:rPr>
              <a:t>Weight graphs using priority adjacency lists can implemented using </a:t>
            </a:r>
            <a:r>
              <a:rPr lang="en-US" sz="3600" dirty="0">
                <a:solidFill>
                  <a:srgbClr val="FFFF00"/>
                </a:solidFill>
                <a:effectLst>
                  <a:outerShdw blurRad="38100" dist="38100" dir="2700000" algn="tl">
                    <a:srgbClr val="000000">
                      <a:alpha val="43137"/>
                    </a:srgbClr>
                  </a:outerShdw>
                </a:effectLst>
              </a:rPr>
              <a:t>priority queues </a:t>
            </a:r>
          </a:p>
          <a:p>
            <a:pPr lvl="1">
              <a:defRPr/>
            </a:pPr>
            <a:r>
              <a:rPr lang="en-US" sz="3200" dirty="0">
                <a:effectLst>
                  <a:outerShdw blurRad="38100" dist="38100" dir="2700000" algn="tl">
                    <a:srgbClr val="000000">
                      <a:alpha val="43137"/>
                    </a:srgbClr>
                  </a:outerShdw>
                </a:effectLst>
              </a:rPr>
              <a:t>Edges are removed in increasing order</a:t>
            </a:r>
          </a:p>
          <a:p>
            <a:pPr>
              <a:defRPr/>
            </a:pPr>
            <a:endParaRPr lang="en-US" dirty="0"/>
          </a:p>
        </p:txBody>
      </p:sp>
      <p:sp>
        <p:nvSpPr>
          <p:cNvPr id="32772" name="Slide Number Placeholder 4"/>
          <p:cNvSpPr>
            <a:spLocks noGrp="1"/>
          </p:cNvSpPr>
          <p:nvPr>
            <p:ph type="sldNum" sz="quarter" idx="11"/>
          </p:nvPr>
        </p:nvSpPr>
        <p:spPr>
          <a:noFill/>
        </p:spPr>
        <p:txBody>
          <a:bodyPr/>
          <a:lstStyle/>
          <a:p>
            <a:fld id="{E71EB2D2-6C3C-4602-B747-3F96406015BD}" type="slidenum">
              <a:rPr lang="en-US" smtClean="0"/>
              <a:pPr/>
              <a:t>9</a:t>
            </a:fld>
            <a:endParaRPr lang="en-US"/>
          </a:p>
        </p:txBody>
      </p:sp>
      <p:sp>
        <p:nvSpPr>
          <p:cNvPr id="32773" name="Rectangle 4"/>
          <p:cNvSpPr>
            <a:spLocks noChangeArrowheads="1"/>
          </p:cNvSpPr>
          <p:nvPr/>
        </p:nvSpPr>
        <p:spPr bwMode="auto">
          <a:xfrm>
            <a:off x="0" y="285432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96" y="4561765"/>
            <a:ext cx="6019800" cy="2118077"/>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D91CFF6-4C6A-4B81-8502-B9317976B48C}" type="datetime1">
              <a:rPr lang="en-US"/>
              <a:pPr/>
              <a:t>11/18/2017</a:t>
            </a:fld>
            <a:endParaRPr lang="en-US"/>
          </a:p>
        </p:txBody>
      </p:sp>
      <p:sp>
        <p:nvSpPr>
          <p:cNvPr id="7" name="Slide Number Placeholder 5"/>
          <p:cNvSpPr>
            <a:spLocks noGrp="1"/>
          </p:cNvSpPr>
          <p:nvPr>
            <p:ph type="sldNum" sz="quarter" idx="12"/>
          </p:nvPr>
        </p:nvSpPr>
        <p:spPr/>
        <p:txBody>
          <a:bodyPr/>
          <a:lstStyle/>
          <a:p>
            <a:fld id="{729580E3-B0A7-4286-A454-C9F404340766}" type="slidenum">
              <a:rPr lang="en-US"/>
              <a:pPr/>
              <a:t>90</a:t>
            </a:fld>
            <a:endParaRPr lang="en-US"/>
          </a:p>
        </p:txBody>
      </p:sp>
      <p:sp>
        <p:nvSpPr>
          <p:cNvPr id="1714178" name="Rectangle 2"/>
          <p:cNvSpPr>
            <a:spLocks noGrp="1" noChangeArrowheads="1"/>
          </p:cNvSpPr>
          <p:nvPr>
            <p:ph type="title"/>
          </p:nvPr>
        </p:nvSpPr>
        <p:spPr>
          <a:xfrm>
            <a:off x="609600" y="304800"/>
            <a:ext cx="8229600" cy="914400"/>
          </a:xfrm>
        </p:spPr>
        <p:txBody>
          <a:bodyPr/>
          <a:lstStyle/>
          <a:p>
            <a:r>
              <a:rPr lang="en-US" sz="4000" dirty="0"/>
              <a:t>Prim’s vs. </a:t>
            </a:r>
            <a:r>
              <a:rPr lang="en-US" sz="4000" dirty="0" err="1"/>
              <a:t>Krusal</a:t>
            </a:r>
            <a:endParaRPr lang="en-US" sz="4000" dirty="0"/>
          </a:p>
        </p:txBody>
      </p:sp>
      <p:sp>
        <p:nvSpPr>
          <p:cNvPr id="1714179" name="Rectangle 3"/>
          <p:cNvSpPr>
            <a:spLocks noGrp="1" noChangeArrowheads="1"/>
          </p:cNvSpPr>
          <p:nvPr>
            <p:ph type="body" idx="1"/>
          </p:nvPr>
        </p:nvSpPr>
        <p:spPr>
          <a:xfrm>
            <a:off x="533400" y="1219200"/>
            <a:ext cx="8229600" cy="4572000"/>
          </a:xfrm>
        </p:spPr>
        <p:txBody>
          <a:bodyPr/>
          <a:lstStyle/>
          <a:p>
            <a:pPr>
              <a:lnSpc>
                <a:spcPct val="90000"/>
              </a:lnSpc>
            </a:pPr>
            <a:r>
              <a:rPr lang="en-US" sz="3600" dirty="0"/>
              <a:t>Prim's algorithm is significantly faster in the limit when you've got a really dense graph with many more edges than vertices</a:t>
            </a:r>
          </a:p>
          <a:p>
            <a:pPr>
              <a:lnSpc>
                <a:spcPct val="90000"/>
              </a:lnSpc>
            </a:pPr>
            <a:r>
              <a:rPr lang="en-US" sz="3600" dirty="0" err="1"/>
              <a:t>Kruskal</a:t>
            </a:r>
            <a:r>
              <a:rPr lang="en-US" sz="3600" dirty="0"/>
              <a:t> 's algorithm performs better in typical situations (sparse graphs) because it uses simpler data structures </a:t>
            </a:r>
            <a:endParaRPr lang="en-US" dirty="0"/>
          </a:p>
        </p:txBody>
      </p:sp>
      <p:pic>
        <p:nvPicPr>
          <p:cNvPr id="197634" name="Picture 2" descr="C:\Users\EOLUser\Downloads\index.jpg"/>
          <p:cNvPicPr>
            <a:picLocks noChangeAspect="1" noChangeArrowheads="1"/>
          </p:cNvPicPr>
          <p:nvPr/>
        </p:nvPicPr>
        <p:blipFill>
          <a:blip r:embed="rId3" cstate="print"/>
          <a:srcRect/>
          <a:stretch>
            <a:fillRect/>
          </a:stretch>
        </p:blipFill>
        <p:spPr bwMode="auto">
          <a:xfrm>
            <a:off x="4787323" y="5029201"/>
            <a:ext cx="3169227" cy="17145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9" name="Rectangle 19"/>
          <p:cNvSpPr>
            <a:spLocks noGrp="1" noChangeArrowheads="1"/>
          </p:cNvSpPr>
          <p:nvPr>
            <p:ph type="subTitle" idx="1"/>
          </p:nvPr>
        </p:nvSpPr>
        <p:spPr>
          <a:xfrm>
            <a:off x="762000" y="1143000"/>
            <a:ext cx="8153400" cy="3810000"/>
          </a:xfrm>
        </p:spPr>
        <p:txBody>
          <a:bodyPr/>
          <a:lstStyle/>
          <a:p>
            <a:pPr>
              <a:defRPr/>
            </a:pPr>
            <a:r>
              <a:rPr lang="en-US" sz="7200" dirty="0"/>
              <a:t>A* Algorithm (Improved Dijkstra’s Algorithm)</a:t>
            </a:r>
          </a:p>
          <a:p>
            <a:pPr>
              <a:defRPr/>
            </a:pPr>
            <a:r>
              <a:rPr lang="en-US" sz="2000" dirty="0"/>
              <a:t>http://www.policyalmanac.org/games/aStarTutorial.htm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90800"/>
            <a:ext cx="1933575" cy="2362200"/>
          </a:xfrm>
          <a:prstGeom prst="rect">
            <a:avLst/>
          </a:prstGeom>
        </p:spPr>
      </p:pic>
    </p:spTree>
    <p:extLst>
      <p:ext uri="{BB962C8B-B14F-4D97-AF65-F5344CB8AC3E}">
        <p14:creationId xmlns:p14="http://schemas.microsoft.com/office/powerpoint/2010/main" val="25994131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History</a:t>
            </a:r>
          </a:p>
        </p:txBody>
      </p:sp>
      <p:sp>
        <p:nvSpPr>
          <p:cNvPr id="5" name="Content Placeholder 4"/>
          <p:cNvSpPr>
            <a:spLocks noGrp="1"/>
          </p:cNvSpPr>
          <p:nvPr>
            <p:ph idx="1"/>
          </p:nvPr>
        </p:nvSpPr>
        <p:spPr>
          <a:xfrm>
            <a:off x="457200" y="1295400"/>
            <a:ext cx="8229600" cy="4530725"/>
          </a:xfrm>
        </p:spPr>
        <p:txBody>
          <a:bodyPr/>
          <a:lstStyle/>
          <a:p>
            <a:pPr>
              <a:defRPr/>
            </a:pPr>
            <a:r>
              <a:rPr lang="en-US" dirty="0">
                <a:effectLst/>
              </a:rPr>
              <a:t>In 1968, artificial intelligence (AI) researcher Nils Nilsson was trying to improve the path planning done by Shakey the Robot</a:t>
            </a:r>
          </a:p>
          <a:p>
            <a:pPr lvl="1">
              <a:defRPr/>
            </a:pPr>
            <a:r>
              <a:rPr lang="en-US" dirty="0">
                <a:effectLst/>
              </a:rPr>
              <a:t>A prototype robot that could navigate through a room containing obstacles</a:t>
            </a:r>
          </a:p>
        </p:txBody>
      </p:sp>
      <p:pic>
        <p:nvPicPr>
          <p:cNvPr id="7" name="Picture 6"/>
          <p:cNvPicPr>
            <a:picLocks noChangeAspect="1"/>
          </p:cNvPicPr>
          <p:nvPr/>
        </p:nvPicPr>
        <p:blipFill>
          <a:blip r:embed="rId2" cstate="print"/>
          <a:stretch>
            <a:fillRect/>
          </a:stretch>
        </p:blipFill>
        <p:spPr>
          <a:xfrm>
            <a:off x="6400800" y="3905558"/>
            <a:ext cx="1752600" cy="2925548"/>
          </a:xfrm>
          <a:prstGeom prst="rect">
            <a:avLst/>
          </a:prstGeom>
        </p:spPr>
      </p:pic>
    </p:spTree>
    <p:extLst>
      <p:ext uri="{BB962C8B-B14F-4D97-AF65-F5344CB8AC3E}">
        <p14:creationId xmlns:p14="http://schemas.microsoft.com/office/powerpoint/2010/main" val="15307807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History</a:t>
            </a:r>
          </a:p>
        </p:txBody>
      </p:sp>
      <p:sp>
        <p:nvSpPr>
          <p:cNvPr id="5" name="Content Placeholder 4"/>
          <p:cNvSpPr>
            <a:spLocks noGrp="1"/>
          </p:cNvSpPr>
          <p:nvPr>
            <p:ph idx="1"/>
          </p:nvPr>
        </p:nvSpPr>
        <p:spPr>
          <a:xfrm>
            <a:off x="457200" y="1295400"/>
            <a:ext cx="8229600" cy="4530725"/>
          </a:xfrm>
        </p:spPr>
        <p:txBody>
          <a:bodyPr/>
          <a:lstStyle/>
          <a:p>
            <a:pPr>
              <a:defRPr/>
            </a:pPr>
            <a:r>
              <a:rPr lang="en-US" sz="2800" dirty="0">
                <a:effectLst/>
              </a:rPr>
              <a:t>This path-finding algorithm, called A1, was a faster version of the then best known method, Dijkstra's algorithm for finding shortest paths in graphs</a:t>
            </a:r>
            <a:endParaRPr lang="en-US" sz="2800" dirty="0"/>
          </a:p>
          <a:p>
            <a:pPr>
              <a:defRPr/>
            </a:pPr>
            <a:r>
              <a:rPr lang="en-US" sz="2800" dirty="0"/>
              <a:t>Bertram Raphael suggested some significant improvements upon this algorithm, calling the revised version A2</a:t>
            </a:r>
          </a:p>
          <a:p>
            <a:pPr>
              <a:defRPr/>
            </a:pPr>
            <a:r>
              <a:rPr lang="en-US" sz="2800" dirty="0"/>
              <a:t>Peter E. Hart introduced an argument that established A2, with only minor changes, to be the best possible algorithm for finding shortest paths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5943600"/>
            <a:ext cx="842520" cy="674687"/>
          </a:xfrm>
          <a:prstGeom prst="rect">
            <a:avLst/>
          </a:prstGeom>
        </p:spPr>
      </p:pic>
    </p:spTree>
    <p:extLst>
      <p:ext uri="{BB962C8B-B14F-4D97-AF65-F5344CB8AC3E}">
        <p14:creationId xmlns:p14="http://schemas.microsoft.com/office/powerpoint/2010/main" val="7516109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A* Algorithm Overview  </a:t>
            </a:r>
          </a:p>
        </p:txBody>
      </p:sp>
      <p:sp>
        <p:nvSpPr>
          <p:cNvPr id="5" name="Content Placeholder 4"/>
          <p:cNvSpPr>
            <a:spLocks noGrp="1"/>
          </p:cNvSpPr>
          <p:nvPr>
            <p:ph idx="1"/>
          </p:nvPr>
        </p:nvSpPr>
        <p:spPr>
          <a:xfrm>
            <a:off x="457200" y="1295400"/>
            <a:ext cx="8229600" cy="4530725"/>
          </a:xfrm>
        </p:spPr>
        <p:txBody>
          <a:bodyPr/>
          <a:lstStyle/>
          <a:p>
            <a:r>
              <a:rPr lang="en-US" dirty="0">
                <a:effectLst/>
              </a:rPr>
              <a:t>Is widely used in pathfinding (</a:t>
            </a:r>
            <a:r>
              <a:rPr lang="en-US" dirty="0"/>
              <a:t>shortest route between two points)</a:t>
            </a:r>
            <a:r>
              <a:rPr lang="en-US" dirty="0">
                <a:effectLst/>
              </a:rPr>
              <a:t> and graph traversals due to its performance and accuracy</a:t>
            </a:r>
          </a:p>
          <a:p>
            <a:pPr marL="457200" lvl="1" indent="0">
              <a:buNone/>
            </a:pPr>
            <a:endParaRPr lang="en-US" sz="36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402312"/>
            <a:ext cx="2590800" cy="2769888"/>
          </a:xfrm>
          <a:prstGeom prst="rect">
            <a:avLst/>
          </a:prstGeom>
        </p:spPr>
      </p:pic>
    </p:spTree>
    <p:extLst>
      <p:ext uri="{BB962C8B-B14F-4D97-AF65-F5344CB8AC3E}">
        <p14:creationId xmlns:p14="http://schemas.microsoft.com/office/powerpoint/2010/main" val="31550784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A* Algorithm (1)  </a:t>
            </a:r>
          </a:p>
        </p:txBody>
      </p:sp>
      <p:sp>
        <p:nvSpPr>
          <p:cNvPr id="5" name="Content Placeholder 4"/>
          <p:cNvSpPr>
            <a:spLocks noGrp="1"/>
          </p:cNvSpPr>
          <p:nvPr>
            <p:ph idx="1"/>
          </p:nvPr>
        </p:nvSpPr>
        <p:spPr>
          <a:xfrm>
            <a:off x="457200" y="1295400"/>
            <a:ext cx="8229600" cy="4530725"/>
          </a:xfrm>
        </p:spPr>
        <p:txBody>
          <a:bodyPr/>
          <a:lstStyle/>
          <a:p>
            <a:pPr>
              <a:defRPr/>
            </a:pPr>
            <a:r>
              <a:rPr lang="en-US" dirty="0"/>
              <a:t>A</a:t>
            </a:r>
            <a:r>
              <a:rPr lang="en-US" sz="3600" dirty="0"/>
              <a:t>* is an a best-first search</a:t>
            </a:r>
          </a:p>
          <a:p>
            <a:pPr lvl="1">
              <a:defRPr/>
            </a:pPr>
            <a:r>
              <a:rPr lang="en-US" sz="3200" dirty="0"/>
              <a:t>Solves problems by searching among all possible paths to a solution (goal) for the one that incurs the smallest cost (least distance travelled, shortest time, etc.)</a:t>
            </a:r>
          </a:p>
          <a:p>
            <a:pPr lvl="1">
              <a:defRPr/>
            </a:pPr>
            <a:r>
              <a:rPr lang="en-US" sz="3200" dirty="0"/>
              <a:t>It first considers the paths that </a:t>
            </a:r>
            <a:r>
              <a:rPr lang="en-US" sz="3200" i="1" dirty="0">
                <a:solidFill>
                  <a:srgbClr val="FFFF00"/>
                </a:solidFill>
                <a:effectLst/>
              </a:rPr>
              <a:t>appear</a:t>
            </a:r>
            <a:r>
              <a:rPr lang="en-US" sz="3200" dirty="0">
                <a:solidFill>
                  <a:srgbClr val="FFFF00"/>
                </a:solidFill>
                <a:effectLst/>
              </a:rPr>
              <a:t> </a:t>
            </a:r>
            <a:r>
              <a:rPr lang="en-US" sz="3200" dirty="0"/>
              <a:t>to lead most quickly to the solution</a:t>
            </a:r>
          </a:p>
          <a:p>
            <a:pPr marL="0" indent="0">
              <a:buNone/>
              <a:defRPr/>
            </a:pPr>
            <a:endParaRPr lang="en-US"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5330656"/>
            <a:ext cx="995362" cy="990938"/>
          </a:xfrm>
          <a:prstGeom prst="rect">
            <a:avLst/>
          </a:prstGeom>
        </p:spPr>
      </p:pic>
    </p:spTree>
    <p:extLst>
      <p:ext uri="{BB962C8B-B14F-4D97-AF65-F5344CB8AC3E}">
        <p14:creationId xmlns:p14="http://schemas.microsoft.com/office/powerpoint/2010/main" val="3486767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A* Algorithm (2)  </a:t>
            </a:r>
          </a:p>
        </p:txBody>
      </p:sp>
      <p:sp>
        <p:nvSpPr>
          <p:cNvPr id="5" name="Content Placeholder 4"/>
          <p:cNvSpPr>
            <a:spLocks noGrp="1"/>
          </p:cNvSpPr>
          <p:nvPr>
            <p:ph idx="1"/>
          </p:nvPr>
        </p:nvSpPr>
        <p:spPr>
          <a:xfrm>
            <a:off x="457200" y="1295400"/>
            <a:ext cx="8229600" cy="4530725"/>
          </a:xfrm>
        </p:spPr>
        <p:txBody>
          <a:bodyPr/>
          <a:lstStyle/>
          <a:p>
            <a:pPr>
              <a:defRPr/>
            </a:pPr>
            <a:r>
              <a:rPr lang="en-US" dirty="0"/>
              <a:t>Starting from a specific node of a graph, it constructs a tree of paths starting from that node, expanding paths one step at a time, until one of its paths ends at the predetermined goal node</a:t>
            </a:r>
          </a:p>
          <a:p>
            <a:pPr>
              <a:defRPr/>
            </a:pPr>
            <a:r>
              <a:rPr lang="en-US" dirty="0"/>
              <a:t>Typical implementations of A* use a priority queue to perform the repeated selection of minimum (estimated) cost nodes to expand </a:t>
            </a:r>
          </a:p>
        </p:txBody>
      </p:sp>
      <p:pic>
        <p:nvPicPr>
          <p:cNvPr id="2" name="Picture 1"/>
          <p:cNvPicPr>
            <a:picLocks noChangeAspect="1"/>
          </p:cNvPicPr>
          <p:nvPr/>
        </p:nvPicPr>
        <p:blipFill>
          <a:blip r:embed="rId2" cstate="print"/>
          <a:stretch>
            <a:fillRect/>
          </a:stretch>
        </p:blipFill>
        <p:spPr>
          <a:xfrm>
            <a:off x="7315200" y="5334000"/>
            <a:ext cx="1600200" cy="1376917"/>
          </a:xfrm>
          <a:prstGeom prst="rect">
            <a:avLst/>
          </a:prstGeom>
        </p:spPr>
      </p:pic>
    </p:spTree>
    <p:extLst>
      <p:ext uri="{BB962C8B-B14F-4D97-AF65-F5344CB8AC3E}">
        <p14:creationId xmlns:p14="http://schemas.microsoft.com/office/powerpoint/2010/main" val="38102804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The A* Search Algorithm</a:t>
            </a:r>
          </a:p>
        </p:txBody>
      </p:sp>
      <p:sp>
        <p:nvSpPr>
          <p:cNvPr id="5" name="Content Placeholder 4"/>
          <p:cNvSpPr>
            <a:spLocks noGrp="1"/>
          </p:cNvSpPr>
          <p:nvPr>
            <p:ph idx="1"/>
          </p:nvPr>
        </p:nvSpPr>
        <p:spPr>
          <a:xfrm>
            <a:off x="457200" y="1295400"/>
            <a:ext cx="8229600" cy="4530725"/>
          </a:xfrm>
        </p:spPr>
        <p:txBody>
          <a:bodyPr/>
          <a:lstStyle/>
          <a:p>
            <a:pPr>
              <a:defRPr/>
            </a:pPr>
            <a:r>
              <a:rPr lang="en-US" dirty="0"/>
              <a:t>Let’s assume that one has someone who wants to get from point A to point B</a:t>
            </a:r>
          </a:p>
          <a:p>
            <a:pPr>
              <a:defRPr/>
            </a:pPr>
            <a:r>
              <a:rPr lang="en-US" dirty="0"/>
              <a:t>Let’s assume that a wall separates the two points</a:t>
            </a:r>
          </a:p>
          <a:p>
            <a:pPr>
              <a:defRPr/>
            </a:pPr>
            <a:r>
              <a:rPr lang="en-US" dirty="0"/>
              <a:t>This is illustrated with </a:t>
            </a:r>
            <a:r>
              <a:rPr lang="en-US" dirty="0">
                <a:solidFill>
                  <a:srgbClr val="00B050"/>
                </a:solidFill>
              </a:rPr>
              <a:t>green</a:t>
            </a:r>
            <a:r>
              <a:rPr lang="en-US" dirty="0"/>
              <a:t> being the starting point A, and </a:t>
            </a:r>
            <a:r>
              <a:rPr lang="en-US" dirty="0">
                <a:solidFill>
                  <a:srgbClr val="FF0000"/>
                </a:solidFill>
              </a:rPr>
              <a:t>red</a:t>
            </a:r>
            <a:r>
              <a:rPr lang="en-US" dirty="0"/>
              <a:t> being the ending point B, and the </a:t>
            </a:r>
            <a:r>
              <a:rPr lang="en-US" dirty="0">
                <a:solidFill>
                  <a:schemeClr val="accent1">
                    <a:lumMod val="60000"/>
                    <a:lumOff val="40000"/>
                  </a:schemeClr>
                </a:solidFill>
              </a:rPr>
              <a:t>blue</a:t>
            </a:r>
            <a:r>
              <a:rPr lang="en-US" dirty="0"/>
              <a:t> filled squares being the wall in between (see next slide)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814" y="5410200"/>
            <a:ext cx="1083053" cy="1269214"/>
          </a:xfrm>
          <a:prstGeom prst="rect">
            <a:avLst/>
          </a:prstGeom>
        </p:spPr>
      </p:pic>
    </p:spTree>
    <p:extLst>
      <p:ext uri="{BB962C8B-B14F-4D97-AF65-F5344CB8AC3E}">
        <p14:creationId xmlns:p14="http://schemas.microsoft.com/office/powerpoint/2010/main" val="38726466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The Search Area Illustrated</a:t>
            </a:r>
          </a:p>
        </p:txBody>
      </p:sp>
      <p:pic>
        <p:nvPicPr>
          <p:cNvPr id="49155" name="Picture 2" descr="http://www.policyalmanac.org/games/aStar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446973"/>
            <a:ext cx="7239000" cy="511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9434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a:t>Getting Started (1)</a:t>
            </a:r>
          </a:p>
        </p:txBody>
      </p:sp>
      <p:sp>
        <p:nvSpPr>
          <p:cNvPr id="5" name="Content Placeholder 4"/>
          <p:cNvSpPr>
            <a:spLocks noGrp="1"/>
          </p:cNvSpPr>
          <p:nvPr>
            <p:ph idx="1"/>
          </p:nvPr>
        </p:nvSpPr>
        <p:spPr>
          <a:xfrm>
            <a:off x="422476" y="1295400"/>
            <a:ext cx="8229600" cy="4530725"/>
          </a:xfrm>
        </p:spPr>
        <p:txBody>
          <a:bodyPr>
            <a:normAutofit/>
          </a:bodyPr>
          <a:lstStyle/>
          <a:p>
            <a:pPr>
              <a:defRPr/>
            </a:pPr>
            <a:r>
              <a:rPr lang="en-US" dirty="0"/>
              <a:t>The search area is divided into a square grid</a:t>
            </a:r>
          </a:p>
          <a:p>
            <a:pPr lvl="1">
              <a:defRPr/>
            </a:pPr>
            <a:r>
              <a:rPr lang="en-US" sz="3200" dirty="0"/>
              <a:t>Each item in the array represents one of the squares on the grid, and its status is recorded as walkable or un-walkable</a:t>
            </a:r>
          </a:p>
          <a:p>
            <a:pPr lvl="1">
              <a:defRPr/>
            </a:pPr>
            <a:r>
              <a:rPr lang="en-US" sz="3200" dirty="0"/>
              <a:t>The path is found by figuring out which squares one should take to get from A to 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5258833"/>
            <a:ext cx="2162175" cy="1438829"/>
          </a:xfrm>
          <a:prstGeom prst="rect">
            <a:avLst/>
          </a:prstGeom>
        </p:spPr>
      </p:pic>
    </p:spTree>
    <p:extLst>
      <p:ext uri="{BB962C8B-B14F-4D97-AF65-F5344CB8AC3E}">
        <p14:creationId xmlns:p14="http://schemas.microsoft.com/office/powerpoint/2010/main" val="3856326253"/>
      </p:ext>
    </p:extLst>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10381</TotalTime>
  <Words>7636</Words>
  <Application>Microsoft Office PowerPoint</Application>
  <PresentationFormat>On-screen Show (4:3)</PresentationFormat>
  <Paragraphs>1536</Paragraphs>
  <Slides>145</Slides>
  <Notes>52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145</vt:i4>
      </vt:variant>
    </vt:vector>
  </HeadingPairs>
  <TitlesOfParts>
    <vt:vector size="155" baseType="lpstr">
      <vt:lpstr>Arial</vt:lpstr>
      <vt:lpstr>Garamond</vt:lpstr>
      <vt:lpstr>Monotype Sorts</vt:lpstr>
      <vt:lpstr>Symbol</vt:lpstr>
      <vt:lpstr>Tahoma</vt:lpstr>
      <vt:lpstr>Times</vt:lpstr>
      <vt:lpstr>Times New Roman</vt:lpstr>
      <vt:lpstr>Wingdings</vt:lpstr>
      <vt:lpstr>Beam</vt:lpstr>
      <vt:lpstr>Picture</vt:lpstr>
      <vt:lpstr>Chapter 13 Part 3</vt:lpstr>
      <vt:lpstr>Chapter 13 Part 3: Graphs  </vt:lpstr>
      <vt:lpstr>Representing Weighted Graphs </vt:lpstr>
      <vt:lpstr>Weighted Edge Graphs</vt:lpstr>
      <vt:lpstr>Representing Weighted Graphs </vt:lpstr>
      <vt:lpstr>Representing Weighted Edges: Edge Array </vt:lpstr>
      <vt:lpstr>Weighted Adjacency Matrices (1)</vt:lpstr>
      <vt:lpstr>Weighted Adjacency Matrices (2)</vt:lpstr>
      <vt:lpstr>Priority Adjacency Lists (1)</vt:lpstr>
      <vt:lpstr>Priority Adjacency Lists (2)</vt:lpstr>
      <vt:lpstr>Shortest Path</vt:lpstr>
      <vt:lpstr>Traveling Salesperson Problem (1)</vt:lpstr>
      <vt:lpstr>Traveling Salesperson Problem (2)</vt:lpstr>
      <vt:lpstr>Traveling Salesperson Problem (3) </vt:lpstr>
      <vt:lpstr>Shortest Paths </vt:lpstr>
      <vt:lpstr>Shortest Path Properties</vt:lpstr>
      <vt:lpstr>Dijkstra’s Algorithm Overview</vt:lpstr>
      <vt:lpstr>Dijkstra’s Algorithm Implementation</vt:lpstr>
      <vt:lpstr>Dijkstra’s Algorithm Details (1)</vt:lpstr>
      <vt:lpstr>Dijkstra’s Algorithm Details (2)  </vt:lpstr>
      <vt:lpstr>Single Source Shortest Path Algorithm (Dijkstra’s) </vt:lpstr>
      <vt:lpstr>Greedy Method</vt:lpstr>
      <vt:lpstr>Dijkstra’s Single Source Shortest Path Algorithm </vt:lpstr>
      <vt:lpstr>Dijkstra’s Algorithm Summary</vt:lpstr>
      <vt:lpstr>Dijkstra’s Algorithm Example (1)</vt:lpstr>
      <vt:lpstr>Dijkstra’s Algorithm Example (2)</vt:lpstr>
      <vt:lpstr>Dijkstra’s Algorithm Example (3)</vt:lpstr>
      <vt:lpstr>Dijkstra’s Algorithm Example (4)</vt:lpstr>
      <vt:lpstr>Dijkstra’s Algorithm Example (5)</vt:lpstr>
      <vt:lpstr>Dijkstra’s Algorithm Example (6)</vt:lpstr>
      <vt:lpstr>Dijkstra’s Algorithm Example (7)</vt:lpstr>
      <vt:lpstr>Another Dijkstra Example (1)</vt:lpstr>
      <vt:lpstr>Another Dijkstra Example (2)</vt:lpstr>
      <vt:lpstr>Dijkstra’s Example starting at JFK</vt:lpstr>
      <vt:lpstr>Dijkstra’s Algorithm Example</vt:lpstr>
      <vt:lpstr>All Shortest Paths from Chicago</vt:lpstr>
      <vt:lpstr>Edge Array for the Previous Map</vt:lpstr>
      <vt:lpstr>Dijkstra’s Algorithm Implementation</vt:lpstr>
      <vt:lpstr>Analysis of Dijkstra’s Algorithm (1)</vt:lpstr>
      <vt:lpstr>Analysis of Dijkstra’s Algorithm (2) </vt:lpstr>
      <vt:lpstr>Why It Doesn’t Work for Negative-Weight Edges</vt:lpstr>
      <vt:lpstr>Time Complexity</vt:lpstr>
      <vt:lpstr>Minimum Spanning Trees</vt:lpstr>
      <vt:lpstr>Trees and Forests</vt:lpstr>
      <vt:lpstr>Minimum Spanning Trees</vt:lpstr>
      <vt:lpstr>Cycle Property</vt:lpstr>
      <vt:lpstr>Partition Property</vt:lpstr>
      <vt:lpstr>Minimum Spanning Trees Example (1)</vt:lpstr>
      <vt:lpstr>Minimum Spanning Trees Example (2)</vt:lpstr>
      <vt:lpstr>Minimum Spanning Tree Example</vt:lpstr>
      <vt:lpstr>Minimum Spanning Trees </vt:lpstr>
      <vt:lpstr>Prim-Jarnik’s Algorithm Overview (1)</vt:lpstr>
      <vt:lpstr>Prim-Jarnik’s Algorithm Overview (2)</vt:lpstr>
      <vt:lpstr>Prim-Jarnik’s Algorithm Overview (3)</vt:lpstr>
      <vt:lpstr>Prim-Jarnik’s Minimum Spanning Tree Algorithm </vt:lpstr>
      <vt:lpstr>Prim-Jarnik’s Minimum Spanning Tree Algorithm </vt:lpstr>
      <vt:lpstr>Prim-Jarnik’s Algorithm</vt:lpstr>
      <vt:lpstr>Prim-Jarnik’s Minimum Spanning Tree Algorithm </vt:lpstr>
      <vt:lpstr>Adding Vertices using Prim’s Algorithm</vt:lpstr>
      <vt:lpstr>Using Prim-Jarnik’s Algorithm</vt:lpstr>
      <vt:lpstr>Prim-Jarnik’s Example (1)</vt:lpstr>
      <vt:lpstr>Prim-Jarnik’s Example (2)</vt:lpstr>
      <vt:lpstr>Prim-Jarnik’s Algorithm (1)</vt:lpstr>
      <vt:lpstr>Prim-Jarnik’s Algorithm (2)</vt:lpstr>
      <vt:lpstr>Prim-Jarnik’s Analysis</vt:lpstr>
      <vt:lpstr>Prim-Jarnik’s Analysis</vt:lpstr>
      <vt:lpstr>Minimum Spanning Tree (MST) Example</vt:lpstr>
      <vt:lpstr>Edge Array for the Previous Map</vt:lpstr>
      <vt:lpstr>Kruskal’s Algorithm</vt:lpstr>
      <vt:lpstr>Kruskal Example</vt:lpstr>
      <vt:lpstr>Kruskal #1</vt:lpstr>
      <vt:lpstr>Kruskal #2</vt:lpstr>
      <vt:lpstr>Example</vt:lpstr>
      <vt:lpstr>Kruskal #4</vt:lpstr>
      <vt:lpstr>Kruskal #5</vt:lpstr>
      <vt:lpstr>Kruskal #6</vt:lpstr>
      <vt:lpstr>Kruskal #7</vt:lpstr>
      <vt:lpstr>Kruskal #8</vt:lpstr>
      <vt:lpstr>Kruskal #9</vt:lpstr>
      <vt:lpstr>Kruskal #10</vt:lpstr>
      <vt:lpstr>Kruskal #11</vt:lpstr>
      <vt:lpstr>Kruskal #12</vt:lpstr>
      <vt:lpstr>MST</vt:lpstr>
      <vt:lpstr>Campus Tour</vt:lpstr>
      <vt:lpstr>Kruskal’s Algorithm Example (1)</vt:lpstr>
      <vt:lpstr>Kruskal’s Algorithm Example (2)</vt:lpstr>
      <vt:lpstr>Data Structure for Kruskal’s Algorithm</vt:lpstr>
      <vt:lpstr>Analysis of Kruskal’s Algorithm (1)</vt:lpstr>
      <vt:lpstr>Analysis of Kruskal’s Algorithm (2)</vt:lpstr>
      <vt:lpstr>Prim’s vs. Krusal</vt:lpstr>
      <vt:lpstr>PowerPoint Presentation</vt:lpstr>
      <vt:lpstr>History</vt:lpstr>
      <vt:lpstr>History</vt:lpstr>
      <vt:lpstr>A* Algorithm Overview  </vt:lpstr>
      <vt:lpstr>A* Algorithm (1)  </vt:lpstr>
      <vt:lpstr>A* Algorithm (2)  </vt:lpstr>
      <vt:lpstr>The A* Search Algorithm</vt:lpstr>
      <vt:lpstr>The Search Area Illustrated</vt:lpstr>
      <vt:lpstr>Getting Started (1)</vt:lpstr>
      <vt:lpstr>Getting Started (2)</vt:lpstr>
      <vt:lpstr>Starting the Search (1)</vt:lpstr>
      <vt:lpstr>Starting the Search (2)</vt:lpstr>
      <vt:lpstr>Starting the Search (3)</vt:lpstr>
      <vt:lpstr>Starting the Search (4)</vt:lpstr>
      <vt:lpstr>The Search Area (1)  </vt:lpstr>
      <vt:lpstr>The Search Area (2)  </vt:lpstr>
      <vt:lpstr>Path Scoring                       </vt:lpstr>
      <vt:lpstr>Heuristics (1)</vt:lpstr>
      <vt:lpstr>Heuristics (2)</vt:lpstr>
      <vt:lpstr>Heuristic Function</vt:lpstr>
      <vt:lpstr>Choosing a Path  </vt:lpstr>
      <vt:lpstr>Assigning a Cost to G</vt:lpstr>
      <vt:lpstr>Assigning a Cost to H</vt:lpstr>
      <vt:lpstr>The Search Area Labelled</vt:lpstr>
      <vt:lpstr>Continuing the Search (1)</vt:lpstr>
      <vt:lpstr>Continuing the Search (2)</vt:lpstr>
      <vt:lpstr>Continuing the Search (3)</vt:lpstr>
      <vt:lpstr>Continuing the Search (4)</vt:lpstr>
      <vt:lpstr>Implementing the Search (1)  </vt:lpstr>
      <vt:lpstr>Implementing the Search (2) </vt:lpstr>
      <vt:lpstr>Implementing the Search (3)  </vt:lpstr>
      <vt:lpstr>Implementing the Search (4)  </vt:lpstr>
      <vt:lpstr>Implementing the Search (5)  </vt:lpstr>
      <vt:lpstr>Implementing the Search (6)  </vt:lpstr>
      <vt:lpstr>Implementing the Search (7)  </vt:lpstr>
      <vt:lpstr>Implementing the Search (8)  </vt:lpstr>
      <vt:lpstr>Implementing the Search (9)  </vt:lpstr>
      <vt:lpstr>Implementing the Search (10)  </vt:lpstr>
      <vt:lpstr>Implementing the Search (11) </vt:lpstr>
      <vt:lpstr>Implementing the Search (12)  </vt:lpstr>
      <vt:lpstr>Implementing the Search (13)  </vt:lpstr>
      <vt:lpstr>Implementing the Search (14)  </vt:lpstr>
      <vt:lpstr>Implementing the Search (15)  </vt:lpstr>
      <vt:lpstr>Implementing the Search (16)  </vt:lpstr>
      <vt:lpstr>The Search Area (17)</vt:lpstr>
      <vt:lpstr>Determining the Path (1)  </vt:lpstr>
      <vt:lpstr>Determining the Path (2)  </vt:lpstr>
      <vt:lpstr>Determining the Path (3)</vt:lpstr>
      <vt:lpstr>Summary (1)</vt:lpstr>
      <vt:lpstr>Summary (2)</vt:lpstr>
      <vt:lpstr>Summary (3)</vt:lpstr>
      <vt:lpstr>Summary (4)</vt:lpstr>
      <vt:lpstr>Summary (5)</vt:lpstr>
      <vt:lpstr>Summary (6)</vt:lpstr>
      <vt:lpstr>A* Algorithm</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Jerry Lebowitz</cp:lastModifiedBy>
  <cp:revision>809</cp:revision>
  <dcterms:created xsi:type="dcterms:W3CDTF">2002-01-21T02:22:10Z</dcterms:created>
  <dcterms:modified xsi:type="dcterms:W3CDTF">2017-11-18T22:28:39Z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