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78" r:id="rId7"/>
    <p:sldId id="270" r:id="rId8"/>
    <p:sldId id="269" r:id="rId9"/>
    <p:sldId id="271" r:id="rId10"/>
    <p:sldId id="279" r:id="rId11"/>
    <p:sldId id="280" r:id="rId12"/>
    <p:sldId id="265" r:id="rId13"/>
    <p:sldId id="281" r:id="rId14"/>
    <p:sldId id="272" r:id="rId15"/>
    <p:sldId id="273" r:id="rId16"/>
    <p:sldId id="274" r:id="rId17"/>
    <p:sldId id="275" r:id="rId18"/>
    <p:sldId id="276" r:id="rId19"/>
    <p:sldId id="277" r:id="rId20"/>
    <p:sldId id="268" r:id="rId21"/>
    <p:sldId id="282" r:id="rId22"/>
    <p:sldId id="267" r:id="rId23"/>
    <p:sldId id="264" r:id="rId24"/>
    <p:sldId id="260" r:id="rId25"/>
    <p:sldId id="262" r:id="rId26"/>
    <p:sldId id="263" r:id="rId27"/>
    <p:sldId id="266"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B61B8-9869-DAD6-5A56-63D48FBF68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215BD74-DE59-884C-4CDC-6406016A1E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8E26827-E053-A7A5-E2C5-290663019A77}"/>
              </a:ext>
            </a:extLst>
          </p:cNvPr>
          <p:cNvSpPr>
            <a:spLocks noGrp="1"/>
          </p:cNvSpPr>
          <p:nvPr>
            <p:ph type="dt" sz="half" idx="10"/>
          </p:nvPr>
        </p:nvSpPr>
        <p:spPr/>
        <p:txBody>
          <a:bodyPr/>
          <a:lstStyle/>
          <a:p>
            <a:fld id="{C272013D-9C3F-40F8-8AC4-43A405D33223}" type="datetimeFigureOut">
              <a:rPr lang="en-GB" smtClean="0"/>
              <a:t>17/04/2025</a:t>
            </a:fld>
            <a:endParaRPr lang="en-GB"/>
          </a:p>
        </p:txBody>
      </p:sp>
      <p:sp>
        <p:nvSpPr>
          <p:cNvPr id="5" name="Footer Placeholder 4">
            <a:extLst>
              <a:ext uri="{FF2B5EF4-FFF2-40B4-BE49-F238E27FC236}">
                <a16:creationId xmlns:a16="http://schemas.microsoft.com/office/drawing/2014/main" id="{D05DE559-C73C-7CA3-C6FB-1363FA12B9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372CDC-8FE8-680B-25BC-47DE7F76B0DB}"/>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345054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A4C6-6B9F-E45C-9EC8-847CC317765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AB01F99-5FEA-C98D-0239-E448B997D3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6D84568-DDF1-9ABF-66F6-94E1EE3BDA14}"/>
              </a:ext>
            </a:extLst>
          </p:cNvPr>
          <p:cNvSpPr>
            <a:spLocks noGrp="1"/>
          </p:cNvSpPr>
          <p:nvPr>
            <p:ph type="dt" sz="half" idx="10"/>
          </p:nvPr>
        </p:nvSpPr>
        <p:spPr/>
        <p:txBody>
          <a:bodyPr/>
          <a:lstStyle/>
          <a:p>
            <a:fld id="{C272013D-9C3F-40F8-8AC4-43A405D33223}" type="datetimeFigureOut">
              <a:rPr lang="en-GB" smtClean="0"/>
              <a:t>17/04/2025</a:t>
            </a:fld>
            <a:endParaRPr lang="en-GB"/>
          </a:p>
        </p:txBody>
      </p:sp>
      <p:sp>
        <p:nvSpPr>
          <p:cNvPr id="5" name="Footer Placeholder 4">
            <a:extLst>
              <a:ext uri="{FF2B5EF4-FFF2-40B4-BE49-F238E27FC236}">
                <a16:creationId xmlns:a16="http://schemas.microsoft.com/office/drawing/2014/main" id="{FDF4EA4E-9194-DB00-26D4-04932069B70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18ACF1-A34C-88B6-D4FE-E014EE404696}"/>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4128737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E67AE8-77AA-1398-637D-562E785EF5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ABE7198-E765-4795-D3A1-635EAF41F2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AFDE6F6-8F5D-8092-A4DB-3B449C8B3E2D}"/>
              </a:ext>
            </a:extLst>
          </p:cNvPr>
          <p:cNvSpPr>
            <a:spLocks noGrp="1"/>
          </p:cNvSpPr>
          <p:nvPr>
            <p:ph type="dt" sz="half" idx="10"/>
          </p:nvPr>
        </p:nvSpPr>
        <p:spPr/>
        <p:txBody>
          <a:bodyPr/>
          <a:lstStyle/>
          <a:p>
            <a:fld id="{C272013D-9C3F-40F8-8AC4-43A405D33223}" type="datetimeFigureOut">
              <a:rPr lang="en-GB" smtClean="0"/>
              <a:t>17/04/2025</a:t>
            </a:fld>
            <a:endParaRPr lang="en-GB"/>
          </a:p>
        </p:txBody>
      </p:sp>
      <p:sp>
        <p:nvSpPr>
          <p:cNvPr id="5" name="Footer Placeholder 4">
            <a:extLst>
              <a:ext uri="{FF2B5EF4-FFF2-40B4-BE49-F238E27FC236}">
                <a16:creationId xmlns:a16="http://schemas.microsoft.com/office/drawing/2014/main" id="{C776313E-9812-0BC9-315D-DE8162FDC5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CBE2BC-EB9F-C718-E99C-9ACFF3455D54}"/>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2125077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F2EE9-3B49-1CC9-1272-50D250092D0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1EDDBA-E47C-F178-756B-F82D67B8EB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0BE3569-F07D-B812-15B0-DC63F1059C9D}"/>
              </a:ext>
            </a:extLst>
          </p:cNvPr>
          <p:cNvSpPr>
            <a:spLocks noGrp="1"/>
          </p:cNvSpPr>
          <p:nvPr>
            <p:ph type="dt" sz="half" idx="10"/>
          </p:nvPr>
        </p:nvSpPr>
        <p:spPr/>
        <p:txBody>
          <a:bodyPr/>
          <a:lstStyle/>
          <a:p>
            <a:fld id="{C272013D-9C3F-40F8-8AC4-43A405D33223}" type="datetimeFigureOut">
              <a:rPr lang="en-GB" smtClean="0"/>
              <a:t>17/04/2025</a:t>
            </a:fld>
            <a:endParaRPr lang="en-GB"/>
          </a:p>
        </p:txBody>
      </p:sp>
      <p:sp>
        <p:nvSpPr>
          <p:cNvPr id="5" name="Footer Placeholder 4">
            <a:extLst>
              <a:ext uri="{FF2B5EF4-FFF2-40B4-BE49-F238E27FC236}">
                <a16:creationId xmlns:a16="http://schemas.microsoft.com/office/drawing/2014/main" id="{B045C08B-542E-6EBD-DBF2-69515C437E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F11814-F644-6BE8-5CF7-8DEC5D6C16DA}"/>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3834650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9EB49-1900-69D4-A3C9-D63F4A1438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62D899F-6635-BF1E-21C2-81CB6E0604D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D1DE00-2D23-8D2C-251D-1D24C6321475}"/>
              </a:ext>
            </a:extLst>
          </p:cNvPr>
          <p:cNvSpPr>
            <a:spLocks noGrp="1"/>
          </p:cNvSpPr>
          <p:nvPr>
            <p:ph type="dt" sz="half" idx="10"/>
          </p:nvPr>
        </p:nvSpPr>
        <p:spPr/>
        <p:txBody>
          <a:bodyPr/>
          <a:lstStyle/>
          <a:p>
            <a:fld id="{C272013D-9C3F-40F8-8AC4-43A405D33223}" type="datetimeFigureOut">
              <a:rPr lang="en-GB" smtClean="0"/>
              <a:t>17/04/2025</a:t>
            </a:fld>
            <a:endParaRPr lang="en-GB"/>
          </a:p>
        </p:txBody>
      </p:sp>
      <p:sp>
        <p:nvSpPr>
          <p:cNvPr id="5" name="Footer Placeholder 4">
            <a:extLst>
              <a:ext uri="{FF2B5EF4-FFF2-40B4-BE49-F238E27FC236}">
                <a16:creationId xmlns:a16="http://schemas.microsoft.com/office/drawing/2014/main" id="{1AE469C3-BDF1-F083-BB76-E8AEB96C32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EDC335-BA81-43F6-9543-D044D277791E}"/>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2263031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DD681-7A75-FE92-D976-4FCA7C02D6E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8514B1-88D9-A071-E729-9327931D50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C9A499C-969F-A607-CA53-5B34BAA2E2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166746D-1455-AD2F-B65D-FF5FC65E053D}"/>
              </a:ext>
            </a:extLst>
          </p:cNvPr>
          <p:cNvSpPr>
            <a:spLocks noGrp="1"/>
          </p:cNvSpPr>
          <p:nvPr>
            <p:ph type="dt" sz="half" idx="10"/>
          </p:nvPr>
        </p:nvSpPr>
        <p:spPr/>
        <p:txBody>
          <a:bodyPr/>
          <a:lstStyle/>
          <a:p>
            <a:fld id="{C272013D-9C3F-40F8-8AC4-43A405D33223}" type="datetimeFigureOut">
              <a:rPr lang="en-GB" smtClean="0"/>
              <a:t>17/04/2025</a:t>
            </a:fld>
            <a:endParaRPr lang="en-GB"/>
          </a:p>
        </p:txBody>
      </p:sp>
      <p:sp>
        <p:nvSpPr>
          <p:cNvPr id="6" name="Footer Placeholder 5">
            <a:extLst>
              <a:ext uri="{FF2B5EF4-FFF2-40B4-BE49-F238E27FC236}">
                <a16:creationId xmlns:a16="http://schemas.microsoft.com/office/drawing/2014/main" id="{0AEB02AA-6247-098A-14E2-F645D921149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1EB8026-A78A-A1BD-887D-9BB467AA56A7}"/>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4214772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8CEA-69BE-0702-BCAB-6FF26977F65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4163B8C-9575-09BF-837B-1E2EFC028C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453753-649F-62B0-36A8-61DF913AD3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37FC717-3659-E238-029C-9EB637B534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DAE31B-F64F-1254-5D1A-31BE4941F9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5E757D3-7C1B-2D17-A476-78EF56E39AD4}"/>
              </a:ext>
            </a:extLst>
          </p:cNvPr>
          <p:cNvSpPr>
            <a:spLocks noGrp="1"/>
          </p:cNvSpPr>
          <p:nvPr>
            <p:ph type="dt" sz="half" idx="10"/>
          </p:nvPr>
        </p:nvSpPr>
        <p:spPr/>
        <p:txBody>
          <a:bodyPr/>
          <a:lstStyle/>
          <a:p>
            <a:fld id="{C272013D-9C3F-40F8-8AC4-43A405D33223}" type="datetimeFigureOut">
              <a:rPr lang="en-GB" smtClean="0"/>
              <a:t>17/04/2025</a:t>
            </a:fld>
            <a:endParaRPr lang="en-GB"/>
          </a:p>
        </p:txBody>
      </p:sp>
      <p:sp>
        <p:nvSpPr>
          <p:cNvPr id="8" name="Footer Placeholder 7">
            <a:extLst>
              <a:ext uri="{FF2B5EF4-FFF2-40B4-BE49-F238E27FC236}">
                <a16:creationId xmlns:a16="http://schemas.microsoft.com/office/drawing/2014/main" id="{EC0EC894-28B1-1C73-0211-C72563B3C9D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899065D-8DE0-B7F2-7EDD-3FD762A609A3}"/>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229043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99E48-B35F-DB83-3766-B9736975C7D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6B1373-D156-89E0-41F8-F027F55F2070}"/>
              </a:ext>
            </a:extLst>
          </p:cNvPr>
          <p:cNvSpPr>
            <a:spLocks noGrp="1"/>
          </p:cNvSpPr>
          <p:nvPr>
            <p:ph type="dt" sz="half" idx="10"/>
          </p:nvPr>
        </p:nvSpPr>
        <p:spPr/>
        <p:txBody>
          <a:bodyPr/>
          <a:lstStyle/>
          <a:p>
            <a:fld id="{C272013D-9C3F-40F8-8AC4-43A405D33223}" type="datetimeFigureOut">
              <a:rPr lang="en-GB" smtClean="0"/>
              <a:t>17/04/2025</a:t>
            </a:fld>
            <a:endParaRPr lang="en-GB"/>
          </a:p>
        </p:txBody>
      </p:sp>
      <p:sp>
        <p:nvSpPr>
          <p:cNvPr id="4" name="Footer Placeholder 3">
            <a:extLst>
              <a:ext uri="{FF2B5EF4-FFF2-40B4-BE49-F238E27FC236}">
                <a16:creationId xmlns:a16="http://schemas.microsoft.com/office/drawing/2014/main" id="{0A3191C9-2356-40DD-FE35-477E904124E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073B41B-F2E4-4F9B-F8CB-9271AB8CFC33}"/>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1924449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79C093-B2EE-A6B7-1179-AFDD5E452CAB}"/>
              </a:ext>
            </a:extLst>
          </p:cNvPr>
          <p:cNvSpPr>
            <a:spLocks noGrp="1"/>
          </p:cNvSpPr>
          <p:nvPr>
            <p:ph type="dt" sz="half" idx="10"/>
          </p:nvPr>
        </p:nvSpPr>
        <p:spPr/>
        <p:txBody>
          <a:bodyPr/>
          <a:lstStyle/>
          <a:p>
            <a:fld id="{C272013D-9C3F-40F8-8AC4-43A405D33223}" type="datetimeFigureOut">
              <a:rPr lang="en-GB" smtClean="0"/>
              <a:t>17/04/2025</a:t>
            </a:fld>
            <a:endParaRPr lang="en-GB"/>
          </a:p>
        </p:txBody>
      </p:sp>
      <p:sp>
        <p:nvSpPr>
          <p:cNvPr id="3" name="Footer Placeholder 2">
            <a:extLst>
              <a:ext uri="{FF2B5EF4-FFF2-40B4-BE49-F238E27FC236}">
                <a16:creationId xmlns:a16="http://schemas.microsoft.com/office/drawing/2014/main" id="{BDC331AD-32A8-872E-273C-FB79EBDA869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A9012A8-EDFF-44C9-ECD7-2C5249CDF7F7}"/>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972961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5E914-C854-8E44-5FE1-81BCD76EE9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FB10EEE-C8EB-9DBD-D9E7-387D65FF4D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F57C4DC-7744-F0FE-8391-0A1B17F616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314495-087E-34F6-0802-261BD50F8243}"/>
              </a:ext>
            </a:extLst>
          </p:cNvPr>
          <p:cNvSpPr>
            <a:spLocks noGrp="1"/>
          </p:cNvSpPr>
          <p:nvPr>
            <p:ph type="dt" sz="half" idx="10"/>
          </p:nvPr>
        </p:nvSpPr>
        <p:spPr/>
        <p:txBody>
          <a:bodyPr/>
          <a:lstStyle/>
          <a:p>
            <a:fld id="{C272013D-9C3F-40F8-8AC4-43A405D33223}" type="datetimeFigureOut">
              <a:rPr lang="en-GB" smtClean="0"/>
              <a:t>17/04/2025</a:t>
            </a:fld>
            <a:endParaRPr lang="en-GB"/>
          </a:p>
        </p:txBody>
      </p:sp>
      <p:sp>
        <p:nvSpPr>
          <p:cNvPr id="6" name="Footer Placeholder 5">
            <a:extLst>
              <a:ext uri="{FF2B5EF4-FFF2-40B4-BE49-F238E27FC236}">
                <a16:creationId xmlns:a16="http://schemas.microsoft.com/office/drawing/2014/main" id="{9E1DF06B-093F-6D1F-4BE9-EC4476695F5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68EE943-5C0E-A0C4-4238-4A5679E04CAF}"/>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1109956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07E05-5588-1FF9-AFE1-D3B14BB5D5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5235A10-4A72-4B47-1078-E415994C04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CEF51EE-CE7C-B369-E167-25EE8A652D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21789C-31F0-4C07-5E67-BE1B06B4AE00}"/>
              </a:ext>
            </a:extLst>
          </p:cNvPr>
          <p:cNvSpPr>
            <a:spLocks noGrp="1"/>
          </p:cNvSpPr>
          <p:nvPr>
            <p:ph type="dt" sz="half" idx="10"/>
          </p:nvPr>
        </p:nvSpPr>
        <p:spPr/>
        <p:txBody>
          <a:bodyPr/>
          <a:lstStyle/>
          <a:p>
            <a:fld id="{C272013D-9C3F-40F8-8AC4-43A405D33223}" type="datetimeFigureOut">
              <a:rPr lang="en-GB" smtClean="0"/>
              <a:t>17/04/2025</a:t>
            </a:fld>
            <a:endParaRPr lang="en-GB"/>
          </a:p>
        </p:txBody>
      </p:sp>
      <p:sp>
        <p:nvSpPr>
          <p:cNvPr id="6" name="Footer Placeholder 5">
            <a:extLst>
              <a:ext uri="{FF2B5EF4-FFF2-40B4-BE49-F238E27FC236}">
                <a16:creationId xmlns:a16="http://schemas.microsoft.com/office/drawing/2014/main" id="{667AAC0F-EA49-6486-416C-8A65351726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E8EED82-63EE-A99C-3A43-A44BE89DBFA3}"/>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940762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98485C-0BCF-EF54-80F5-6482C578E4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C7F156-9091-2EE9-9EF6-F6696C91B5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CFDAC8-3797-1E80-9B5C-4226FB7888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72013D-9C3F-40F8-8AC4-43A405D33223}" type="datetimeFigureOut">
              <a:rPr lang="en-GB" smtClean="0"/>
              <a:t>17/04/2025</a:t>
            </a:fld>
            <a:endParaRPr lang="en-GB"/>
          </a:p>
        </p:txBody>
      </p:sp>
      <p:sp>
        <p:nvSpPr>
          <p:cNvPr id="5" name="Footer Placeholder 4">
            <a:extLst>
              <a:ext uri="{FF2B5EF4-FFF2-40B4-BE49-F238E27FC236}">
                <a16:creationId xmlns:a16="http://schemas.microsoft.com/office/drawing/2014/main" id="{3A0B09C0-9E2A-4CF1-C671-C449EF0345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E4C40122-7454-DB74-C3DC-022E99EF97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A498413-78D1-4F6B-8094-868E3AC189FC}" type="slidenum">
              <a:rPr lang="en-GB" smtClean="0"/>
              <a:t>‹#›</a:t>
            </a:fld>
            <a:endParaRPr lang="en-GB"/>
          </a:p>
        </p:txBody>
      </p:sp>
    </p:spTree>
    <p:extLst>
      <p:ext uri="{BB962C8B-B14F-4D97-AF65-F5344CB8AC3E}">
        <p14:creationId xmlns:p14="http://schemas.microsoft.com/office/powerpoint/2010/main" val="3272375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youtube.com/watch?v=_QajrabyTJc&amp;t=848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openr.co/unveiling-the-demographics-of-call-of-dutys-target-audience/" TargetMode="External"/><Relationship Id="rId2" Type="http://schemas.openxmlformats.org/officeDocument/2006/relationships/hyperlink" Target="https://parents.actionforchildren.org.uk/home-family-life/technology/video-game-age-restriction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F95466-4FFE-4AFD-1F28-1613A0964BB1}"/>
              </a:ext>
            </a:extLst>
          </p:cNvPr>
          <p:cNvSpPr>
            <a:spLocks noGrp="1"/>
          </p:cNvSpPr>
          <p:nvPr>
            <p:ph type="subTitle" idx="1"/>
          </p:nvPr>
        </p:nvSpPr>
        <p:spPr>
          <a:xfrm>
            <a:off x="402336" y="265176"/>
            <a:ext cx="11247120" cy="6227064"/>
          </a:xfrm>
        </p:spPr>
        <p:txBody>
          <a:bodyPr/>
          <a:lstStyle/>
          <a:p>
            <a:pPr>
              <a:lnSpc>
                <a:spcPct val="115000"/>
              </a:lnSpc>
              <a:spcAft>
                <a:spcPts val="800"/>
              </a:spcAft>
              <a:buNone/>
            </a:pPr>
            <a:r>
              <a:rPr lang="en-GB" sz="1800" b="1" spc="-30" dirty="0">
                <a:solidFill>
                  <a:srgbClr val="3A7C22"/>
                </a:solidFill>
                <a:effectLst/>
                <a:latin typeface="Aptos" panose="020B0004020202020204" pitchFamily="34" charset="0"/>
                <a:ea typeface="Aptos" panose="020B0004020202020204" pitchFamily="34" charset="0"/>
              </a:rPr>
              <a:t>Project definition &amp; planning (10%) –</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0D0D0D"/>
                </a:solidFill>
                <a:effectLst/>
                <a:latin typeface="Aptos" panose="020B0004020202020204" pitchFamily="34" charset="0"/>
                <a:ea typeface="Aptos" panose="020B0004020202020204" pitchFamily="34" charset="0"/>
              </a:rPr>
              <a:t>TRELLO , MEETINGS , WRITTEN STUFF, VIDEOS</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3A7C22"/>
                </a:solidFill>
                <a:effectLst/>
                <a:latin typeface="Aptos" panose="020B0004020202020204" pitchFamily="34" charset="0"/>
                <a:ea typeface="Aptos" panose="020B0004020202020204" pitchFamily="34" charset="0"/>
              </a:rPr>
              <a:t>Context review &amp; subject knowledge (15%)</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0D0D0D"/>
                </a:solidFill>
                <a:effectLst/>
                <a:latin typeface="Aptos" panose="020B0004020202020204" pitchFamily="34" charset="0"/>
                <a:ea typeface="Aptos" panose="020B0004020202020204" pitchFamily="34" charset="0"/>
              </a:rPr>
              <a:t>GAMES LIKE ZOMBIES, LEVEL DESIGN BOOKS, ETC</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3A7C22"/>
                </a:solidFill>
                <a:effectLst/>
                <a:latin typeface="Aptos" panose="020B0004020202020204" pitchFamily="34" charset="0"/>
                <a:ea typeface="Aptos" panose="020B0004020202020204" pitchFamily="34" charset="0"/>
              </a:rPr>
              <a:t>Project methodology and implementation (50%)</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000000"/>
                </a:solidFill>
                <a:effectLst/>
                <a:latin typeface="Aptos" panose="020B0004020202020204" pitchFamily="34" charset="0"/>
                <a:ea typeface="Aptos" panose="020B0004020202020204" pitchFamily="34" charset="0"/>
              </a:rPr>
              <a:t>Idk yet</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dirty="0">
                <a:solidFill>
                  <a:srgbClr val="3A7C22"/>
                </a:solidFill>
                <a:effectLst/>
                <a:latin typeface="Arial" panose="020B0604020202020204" pitchFamily="34" charset="0"/>
                <a:ea typeface="Aptos" panose="020B0004020202020204" pitchFamily="34" charset="0"/>
              </a:rPr>
              <a:t>Critical evaluation &amp; conclusions (15%)</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dirty="0">
                <a:solidFill>
                  <a:srgbClr val="000000"/>
                </a:solidFill>
                <a:effectLst/>
                <a:latin typeface="Arial" panose="020B0604020202020204" pitchFamily="34" charset="0"/>
                <a:ea typeface="Aptos" panose="020B0004020202020204" pitchFamily="34" charset="0"/>
              </a:rPr>
              <a:t>Testing conducted multiple times (proof) and the testing doc and forum </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dirty="0">
                <a:solidFill>
                  <a:srgbClr val="3A7C22"/>
                </a:solidFill>
                <a:effectLst/>
                <a:latin typeface="Arial" panose="020B0604020202020204" pitchFamily="34" charset="0"/>
                <a:ea typeface="Aptos" panose="020B0004020202020204" pitchFamily="34" charset="0"/>
              </a:rPr>
              <a:t>Structure and presentation  (10%)</a:t>
            </a:r>
            <a:endParaRPr lang="en-GB" sz="1800" dirty="0">
              <a:effectLst/>
              <a:latin typeface="Arial" panose="020B0604020202020204" pitchFamily="34" charset="0"/>
              <a:ea typeface="Aptos" panose="020B0004020202020204" pitchFamily="34" charset="0"/>
            </a:endParaRPr>
          </a:p>
          <a:p>
            <a:pPr>
              <a:lnSpc>
                <a:spcPct val="115000"/>
              </a:lnSpc>
              <a:spcAft>
                <a:spcPts val="800"/>
              </a:spcAft>
            </a:pPr>
            <a:r>
              <a:rPr lang="en-GB" sz="1800" b="1" dirty="0">
                <a:solidFill>
                  <a:srgbClr val="0D0D0D"/>
                </a:solidFill>
                <a:effectLst/>
                <a:latin typeface="Arial" panose="020B0604020202020204" pitchFamily="34" charset="0"/>
                <a:ea typeface="Aptos" panose="020B0004020202020204" pitchFamily="34" charset="0"/>
              </a:rPr>
              <a:t>Figures, images, graphs with correct </a:t>
            </a:r>
            <a:r>
              <a:rPr lang="en-GB" sz="1800" b="1" dirty="0" err="1">
                <a:solidFill>
                  <a:srgbClr val="0D0D0D"/>
                </a:solidFill>
                <a:effectLst/>
                <a:latin typeface="Arial" panose="020B0604020202020204" pitchFamily="34" charset="0"/>
                <a:ea typeface="Aptos" panose="020B0004020202020204" pitchFamily="34" charset="0"/>
              </a:rPr>
              <a:t>lables</a:t>
            </a:r>
            <a:r>
              <a:rPr lang="en-GB" sz="1800" b="1" dirty="0">
                <a:solidFill>
                  <a:srgbClr val="0D0D0D"/>
                </a:solidFill>
                <a:effectLst/>
                <a:latin typeface="Arial" panose="020B0604020202020204" pitchFamily="34" charset="0"/>
                <a:ea typeface="Aptos" panose="020B0004020202020204" pitchFamily="34" charset="0"/>
              </a:rPr>
              <a:t> etc</a:t>
            </a:r>
            <a:endParaRPr lang="en-GB" sz="1800" dirty="0">
              <a:effectLst/>
              <a:latin typeface="Arial" panose="020B0604020202020204" pitchFamily="34" charset="0"/>
              <a:ea typeface="Aptos" panose="020B0004020202020204" pitchFamily="34" charset="0"/>
            </a:endParaRPr>
          </a:p>
          <a:p>
            <a:endParaRPr lang="en-GB" dirty="0"/>
          </a:p>
        </p:txBody>
      </p:sp>
    </p:spTree>
    <p:extLst>
      <p:ext uri="{BB962C8B-B14F-4D97-AF65-F5344CB8AC3E}">
        <p14:creationId xmlns:p14="http://schemas.microsoft.com/office/powerpoint/2010/main" val="1197880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D41FD-9986-1522-7F39-2F3797ACF905}"/>
              </a:ext>
            </a:extLst>
          </p:cNvPr>
          <p:cNvSpPr>
            <a:spLocks noGrp="1"/>
          </p:cNvSpPr>
          <p:nvPr>
            <p:ph type="title"/>
          </p:nvPr>
        </p:nvSpPr>
        <p:spPr/>
        <p:txBody>
          <a:bodyPr/>
          <a:lstStyle/>
          <a:p>
            <a:r>
              <a:rPr lang="en-GB" dirty="0"/>
              <a:t>L2 Polish - AUDIO</a:t>
            </a:r>
          </a:p>
        </p:txBody>
      </p:sp>
      <p:sp>
        <p:nvSpPr>
          <p:cNvPr id="3" name="Content Placeholder 2">
            <a:extLst>
              <a:ext uri="{FF2B5EF4-FFF2-40B4-BE49-F238E27FC236}">
                <a16:creationId xmlns:a16="http://schemas.microsoft.com/office/drawing/2014/main" id="{337ECE3A-AF22-F6A8-4E19-9B18C7257820}"/>
              </a:ext>
            </a:extLst>
          </p:cNvPr>
          <p:cNvSpPr>
            <a:spLocks noGrp="1"/>
          </p:cNvSpPr>
          <p:nvPr>
            <p:ph idx="1"/>
          </p:nvPr>
        </p:nvSpPr>
        <p:spPr/>
        <p:txBody>
          <a:bodyPr/>
          <a:lstStyle/>
          <a:p>
            <a:r>
              <a:rPr lang="en-GB" dirty="0"/>
              <a:t>Audio https://pixabay.com/sound-effects/building-happy-dreams-251941/</a:t>
            </a:r>
          </a:p>
          <a:p>
            <a:r>
              <a:rPr lang="en-GB" dirty="0"/>
              <a:t>Metal drilling in the morgue -https://pixabay.com/sound-effects/eerie-metalic-noise-75420/</a:t>
            </a:r>
          </a:p>
          <a:p>
            <a:r>
              <a:rPr lang="en-GB" dirty="0"/>
              <a:t>Background audio across whole ting -https://pixabay.com/sound-effects/eerie-background-54412/</a:t>
            </a:r>
          </a:p>
          <a:p>
            <a:r>
              <a:rPr lang="en-GB" dirty="0"/>
              <a:t>Zombie https://pixabay.com/sound-effects/zombie-1-22336/</a:t>
            </a:r>
          </a:p>
        </p:txBody>
      </p:sp>
    </p:spTree>
    <p:extLst>
      <p:ext uri="{BB962C8B-B14F-4D97-AF65-F5344CB8AC3E}">
        <p14:creationId xmlns:p14="http://schemas.microsoft.com/office/powerpoint/2010/main" val="1436974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ABA0E-A29F-5EC3-E64A-F95AED7B7134}"/>
              </a:ext>
            </a:extLst>
          </p:cNvPr>
          <p:cNvSpPr>
            <a:spLocks noGrp="1"/>
          </p:cNvSpPr>
          <p:nvPr>
            <p:ph type="title"/>
          </p:nvPr>
        </p:nvSpPr>
        <p:spPr/>
        <p:txBody>
          <a:bodyPr/>
          <a:lstStyle/>
          <a:p>
            <a:r>
              <a:rPr lang="en-GB" dirty="0"/>
              <a:t>Power Ups (if I get this working it can be used on all)</a:t>
            </a:r>
          </a:p>
        </p:txBody>
      </p:sp>
      <p:sp>
        <p:nvSpPr>
          <p:cNvPr id="3" name="Content Placeholder 2">
            <a:extLst>
              <a:ext uri="{FF2B5EF4-FFF2-40B4-BE49-F238E27FC236}">
                <a16:creationId xmlns:a16="http://schemas.microsoft.com/office/drawing/2014/main" id="{8053B12C-00CE-BE4E-7D14-C7B9E9DB069C}"/>
              </a:ext>
            </a:extLst>
          </p:cNvPr>
          <p:cNvSpPr>
            <a:spLocks noGrp="1"/>
          </p:cNvSpPr>
          <p:nvPr>
            <p:ph idx="1"/>
          </p:nvPr>
        </p:nvSpPr>
        <p:spPr/>
        <p:txBody>
          <a:bodyPr>
            <a:normAutofit/>
          </a:bodyPr>
          <a:lstStyle/>
          <a:p>
            <a:r>
              <a:rPr lang="en-GB" sz="1800" dirty="0"/>
              <a:t>Health (Put health to max) Done</a:t>
            </a:r>
          </a:p>
          <a:p>
            <a:r>
              <a:rPr lang="en-GB" sz="1800" dirty="0" err="1"/>
              <a:t>Infanite</a:t>
            </a:r>
            <a:r>
              <a:rPr lang="en-GB" sz="1800" dirty="0"/>
              <a:t> ammo (30 sec)   Not Done </a:t>
            </a:r>
          </a:p>
          <a:p>
            <a:r>
              <a:rPr lang="en-GB" sz="1800" dirty="0" err="1"/>
              <a:t>Doubble</a:t>
            </a:r>
            <a:r>
              <a:rPr lang="en-GB" sz="1800" dirty="0"/>
              <a:t> Speed? Done – If I want in L1 I need to update the movement </a:t>
            </a:r>
          </a:p>
          <a:p>
            <a:r>
              <a:rPr lang="en-GB" sz="1800" dirty="0" err="1"/>
              <a:t>Invinicability</a:t>
            </a:r>
            <a:r>
              <a:rPr lang="en-GB" sz="1800" dirty="0"/>
              <a:t> (15 sec) DONE</a:t>
            </a:r>
          </a:p>
          <a:p>
            <a:pPr marL="0" indent="0">
              <a:buNone/>
            </a:pPr>
            <a:endParaRPr lang="en-GB" sz="1800" dirty="0"/>
          </a:p>
          <a:p>
            <a:r>
              <a:rPr lang="en-GB" sz="1800" dirty="0" err="1"/>
              <a:t>Deleteed</a:t>
            </a:r>
            <a:r>
              <a:rPr lang="en-GB" sz="1800" dirty="0"/>
              <a:t> a script from player or </a:t>
            </a:r>
            <a:r>
              <a:rPr lang="en-GB" sz="1800" dirty="0" err="1"/>
              <a:t>canvus</a:t>
            </a:r>
            <a:r>
              <a:rPr lang="en-GB" sz="1800" dirty="0"/>
              <a:t> idk , deleted a lot , make sure all works on l2 before messing w scene 1</a:t>
            </a:r>
          </a:p>
          <a:p>
            <a:pPr marL="0" indent="0">
              <a:buNone/>
            </a:pPr>
            <a:endParaRPr lang="en-GB" sz="1800" dirty="0"/>
          </a:p>
          <a:p>
            <a:r>
              <a:rPr lang="en-GB" sz="1800" dirty="0"/>
              <a:t>UI AND COLOUR MAYBE SFX</a:t>
            </a:r>
          </a:p>
          <a:p>
            <a:r>
              <a:rPr lang="en-GB" sz="1800" dirty="0"/>
              <a:t>SFX / Timer </a:t>
            </a:r>
          </a:p>
          <a:p>
            <a:endParaRPr lang="en-GB" sz="1800" dirty="0"/>
          </a:p>
        </p:txBody>
      </p:sp>
    </p:spTree>
    <p:extLst>
      <p:ext uri="{BB962C8B-B14F-4D97-AF65-F5344CB8AC3E}">
        <p14:creationId xmlns:p14="http://schemas.microsoft.com/office/powerpoint/2010/main" val="2410738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688DE-9C4C-94A4-28D9-89EA6EB9A93F}"/>
              </a:ext>
            </a:extLst>
          </p:cNvPr>
          <p:cNvSpPr>
            <a:spLocks noGrp="1"/>
          </p:cNvSpPr>
          <p:nvPr>
            <p:ph type="title"/>
          </p:nvPr>
        </p:nvSpPr>
        <p:spPr/>
        <p:txBody>
          <a:bodyPr/>
          <a:lstStyle/>
          <a:p>
            <a:r>
              <a:rPr lang="en-GB" b="1" dirty="0"/>
              <a:t>Scene Flow</a:t>
            </a:r>
            <a:br>
              <a:rPr lang="en-GB" b="1" dirty="0"/>
            </a:br>
            <a:endParaRPr lang="en-GB" dirty="0"/>
          </a:p>
        </p:txBody>
      </p:sp>
      <p:sp>
        <p:nvSpPr>
          <p:cNvPr id="3" name="Content Placeholder 2">
            <a:extLst>
              <a:ext uri="{FF2B5EF4-FFF2-40B4-BE49-F238E27FC236}">
                <a16:creationId xmlns:a16="http://schemas.microsoft.com/office/drawing/2014/main" id="{F0A16279-9A53-323B-3B2C-1B5C11E7D0EF}"/>
              </a:ext>
            </a:extLst>
          </p:cNvPr>
          <p:cNvSpPr>
            <a:spLocks noGrp="1"/>
          </p:cNvSpPr>
          <p:nvPr>
            <p:ph idx="1"/>
          </p:nvPr>
        </p:nvSpPr>
        <p:spPr/>
        <p:txBody>
          <a:bodyPr/>
          <a:lstStyle/>
          <a:p>
            <a:pPr>
              <a:buFont typeface="Arial" panose="020B0604020202020204" pitchFamily="34" charset="0"/>
              <a:buChar char="•"/>
            </a:pPr>
            <a:r>
              <a:rPr lang="en-GB" b="1" dirty="0" err="1"/>
              <a:t>MainMenu</a:t>
            </a:r>
            <a:r>
              <a:rPr lang="en-GB" b="1" dirty="0"/>
              <a:t> → Level1 → Loading → Level2 → Loading → Level3 → </a:t>
            </a:r>
            <a:r>
              <a:rPr lang="en-GB" b="1" dirty="0" err="1"/>
              <a:t>EndScreen</a:t>
            </a:r>
            <a:r>
              <a:rPr lang="en-GB" b="1" dirty="0"/>
              <a:t> → </a:t>
            </a:r>
            <a:r>
              <a:rPr lang="en-GB" b="1" dirty="0" err="1"/>
              <a:t>MainMenu</a:t>
            </a:r>
            <a:endParaRPr lang="en-GB" dirty="0"/>
          </a:p>
          <a:p>
            <a:r>
              <a:rPr lang="en-GB" dirty="0"/>
              <a:t>Flo is good, works, maybe change some buttons ? Or the background music if time </a:t>
            </a:r>
          </a:p>
          <a:p>
            <a:r>
              <a:rPr lang="en-GB" dirty="0"/>
              <a:t>Enable cursor on the screens so buttons can be pressed</a:t>
            </a:r>
          </a:p>
          <a:p>
            <a:r>
              <a:rPr lang="en-GB" dirty="0"/>
              <a:t>Pause button is not working</a:t>
            </a:r>
          </a:p>
        </p:txBody>
      </p:sp>
    </p:spTree>
    <p:extLst>
      <p:ext uri="{BB962C8B-B14F-4D97-AF65-F5344CB8AC3E}">
        <p14:creationId xmlns:p14="http://schemas.microsoft.com/office/powerpoint/2010/main" val="2796165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B405D-1AFF-9C18-2581-45CEDF044D91}"/>
              </a:ext>
            </a:extLst>
          </p:cNvPr>
          <p:cNvSpPr>
            <a:spLocks noGrp="1"/>
          </p:cNvSpPr>
          <p:nvPr>
            <p:ph type="title"/>
          </p:nvPr>
        </p:nvSpPr>
        <p:spPr/>
        <p:txBody>
          <a:bodyPr/>
          <a:lstStyle/>
          <a:p>
            <a:r>
              <a:rPr lang="en-GB" dirty="0" err="1"/>
              <a:t>Gamelogic</a:t>
            </a:r>
            <a:endParaRPr lang="en-GB" dirty="0"/>
          </a:p>
        </p:txBody>
      </p:sp>
      <p:sp>
        <p:nvSpPr>
          <p:cNvPr id="3" name="Content Placeholder 2">
            <a:extLst>
              <a:ext uri="{FF2B5EF4-FFF2-40B4-BE49-F238E27FC236}">
                <a16:creationId xmlns:a16="http://schemas.microsoft.com/office/drawing/2014/main" id="{61694F7A-A030-E8D2-9132-537F48E594E7}"/>
              </a:ext>
            </a:extLst>
          </p:cNvPr>
          <p:cNvSpPr>
            <a:spLocks noGrp="1"/>
          </p:cNvSpPr>
          <p:nvPr>
            <p:ph idx="1"/>
          </p:nvPr>
        </p:nvSpPr>
        <p:spPr/>
        <p:txBody>
          <a:bodyPr/>
          <a:lstStyle/>
          <a:p>
            <a:r>
              <a:rPr lang="en-GB" dirty="0" err="1"/>
              <a:t>Wavemanager</a:t>
            </a:r>
            <a:r>
              <a:rPr lang="en-GB" dirty="0"/>
              <a:t> proper spawn  </a:t>
            </a:r>
            <a:r>
              <a:rPr lang="en-GB" dirty="0">
                <a:highlight>
                  <a:srgbClr val="00FF00"/>
                </a:highlight>
              </a:rPr>
              <a:t>DONE</a:t>
            </a:r>
          </a:p>
          <a:p>
            <a:r>
              <a:rPr lang="en-GB" dirty="0"/>
              <a:t>Start Screen – Lore – Maybe I can get a vid in there</a:t>
            </a:r>
          </a:p>
          <a:p>
            <a:endParaRPr lang="en-GB" dirty="0"/>
          </a:p>
          <a:p>
            <a:r>
              <a:rPr lang="en-GB" dirty="0" err="1"/>
              <a:t>Takehealth</a:t>
            </a:r>
            <a:r>
              <a:rPr lang="en-GB" dirty="0"/>
              <a:t> bars off</a:t>
            </a:r>
          </a:p>
          <a:p>
            <a:r>
              <a:rPr lang="en-GB" dirty="0" err="1"/>
              <a:t>Moveemnt</a:t>
            </a:r>
            <a:r>
              <a:rPr lang="en-GB" dirty="0"/>
              <a:t> ask to polish it</a:t>
            </a:r>
          </a:p>
          <a:p>
            <a:r>
              <a:rPr lang="en-GB" dirty="0">
                <a:highlight>
                  <a:srgbClr val="00FF00"/>
                </a:highlight>
              </a:rPr>
              <a:t>Game Over (</a:t>
            </a:r>
            <a:r>
              <a:rPr lang="en-GB" dirty="0" err="1">
                <a:highlight>
                  <a:srgbClr val="FFFF00"/>
                </a:highlight>
              </a:rPr>
              <a:t>btn</a:t>
            </a:r>
            <a:r>
              <a:rPr lang="en-GB" dirty="0">
                <a:highlight>
                  <a:srgbClr val="FFFF00"/>
                </a:highlight>
              </a:rPr>
              <a:t> to go back 2 start screen </a:t>
            </a:r>
            <a:r>
              <a:rPr lang="en-GB" dirty="0" err="1">
                <a:highlight>
                  <a:srgbClr val="FFFF00"/>
                </a:highlight>
              </a:rPr>
              <a:t>tho</a:t>
            </a:r>
            <a:r>
              <a:rPr lang="en-GB" dirty="0">
                <a:highlight>
                  <a:srgbClr val="FFFF00"/>
                </a:highlight>
              </a:rPr>
              <a:t>)</a:t>
            </a:r>
          </a:p>
          <a:p>
            <a:r>
              <a:rPr lang="en-GB" dirty="0"/>
              <a:t>Pause works?</a:t>
            </a:r>
          </a:p>
        </p:txBody>
      </p:sp>
    </p:spTree>
    <p:extLst>
      <p:ext uri="{BB962C8B-B14F-4D97-AF65-F5344CB8AC3E}">
        <p14:creationId xmlns:p14="http://schemas.microsoft.com/office/powerpoint/2010/main" val="870652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528E2-D0EC-21BF-75C9-1B15F7A24F18}"/>
              </a:ext>
            </a:extLst>
          </p:cNvPr>
          <p:cNvSpPr>
            <a:spLocks noGrp="1"/>
          </p:cNvSpPr>
          <p:nvPr>
            <p:ph type="title"/>
          </p:nvPr>
        </p:nvSpPr>
        <p:spPr/>
        <p:txBody>
          <a:bodyPr/>
          <a:lstStyle/>
          <a:p>
            <a:r>
              <a:rPr lang="en-GB" dirty="0"/>
              <a:t>Layout of report </a:t>
            </a:r>
            <a:br>
              <a:rPr lang="en-GB" dirty="0"/>
            </a:br>
            <a:endParaRPr lang="en-GB" dirty="0"/>
          </a:p>
        </p:txBody>
      </p:sp>
      <p:sp>
        <p:nvSpPr>
          <p:cNvPr id="3" name="Content Placeholder 2">
            <a:extLst>
              <a:ext uri="{FF2B5EF4-FFF2-40B4-BE49-F238E27FC236}">
                <a16:creationId xmlns:a16="http://schemas.microsoft.com/office/drawing/2014/main" id="{D42AEA1C-C17D-EBEB-7E9A-75FFF669370B}"/>
              </a:ext>
            </a:extLst>
          </p:cNvPr>
          <p:cNvSpPr>
            <a:spLocks noGrp="1"/>
          </p:cNvSpPr>
          <p:nvPr>
            <p:ph idx="1"/>
          </p:nvPr>
        </p:nvSpPr>
        <p:spPr>
          <a:xfrm>
            <a:off x="838200" y="1271016"/>
            <a:ext cx="3642360" cy="4905947"/>
          </a:xfrm>
        </p:spPr>
        <p:txBody>
          <a:bodyPr/>
          <a:lstStyle/>
          <a:p>
            <a:r>
              <a:rPr lang="en-GB" b="1" dirty="0"/>
              <a:t>Start Of Report: </a:t>
            </a:r>
          </a:p>
          <a:p>
            <a:endParaRPr lang="en-GB" dirty="0"/>
          </a:p>
          <a:p>
            <a:r>
              <a:rPr lang="en-GB" dirty="0"/>
              <a:t>Acknowledgements </a:t>
            </a:r>
          </a:p>
          <a:p>
            <a:r>
              <a:rPr lang="en-GB" dirty="0"/>
              <a:t>Abstract </a:t>
            </a:r>
          </a:p>
          <a:p>
            <a:r>
              <a:rPr lang="en-GB" dirty="0"/>
              <a:t>Table of contents </a:t>
            </a:r>
          </a:p>
          <a:p>
            <a:r>
              <a:rPr lang="en-GB" dirty="0"/>
              <a:t>Word Count </a:t>
            </a:r>
          </a:p>
          <a:p>
            <a:r>
              <a:rPr lang="en-GB" dirty="0"/>
              <a:t>Code Link </a:t>
            </a:r>
          </a:p>
        </p:txBody>
      </p:sp>
      <p:sp>
        <p:nvSpPr>
          <p:cNvPr id="4" name="Content Placeholder 2">
            <a:extLst>
              <a:ext uri="{FF2B5EF4-FFF2-40B4-BE49-F238E27FC236}">
                <a16:creationId xmlns:a16="http://schemas.microsoft.com/office/drawing/2014/main" id="{A14D82B7-962D-F70A-AB9F-F1C07F1082A2}"/>
              </a:ext>
            </a:extLst>
          </p:cNvPr>
          <p:cNvSpPr txBox="1">
            <a:spLocks/>
          </p:cNvSpPr>
          <p:nvPr/>
        </p:nvSpPr>
        <p:spPr>
          <a:xfrm>
            <a:off x="5315712" y="618745"/>
            <a:ext cx="5410200" cy="410870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spcAft>
                <a:spcPts val="800"/>
              </a:spcAft>
              <a:buNone/>
            </a:pPr>
            <a:r>
              <a:rPr lang="en-GB" sz="1800" dirty="0">
                <a:effectLst/>
                <a:latin typeface="Arial" panose="020B0604020202020204" pitchFamily="34" charset="0"/>
                <a:ea typeface="Calibri" panose="020F0502020204030204" pitchFamily="34" charset="0"/>
              </a:rPr>
              <a:t>yourself repeating some of the material from your abstract in your introduction (don’t worry about this). </a:t>
            </a:r>
          </a:p>
          <a:p>
            <a:pPr>
              <a:lnSpc>
                <a:spcPct val="115000"/>
              </a:lnSpc>
              <a:spcAft>
                <a:spcPts val="800"/>
              </a:spcAft>
              <a:buNone/>
            </a:pPr>
            <a:r>
              <a:rPr lang="en-GB" sz="1800" dirty="0">
                <a:effectLst/>
                <a:latin typeface="Arial" panose="020B0604020202020204" pitchFamily="34" charset="0"/>
                <a:ea typeface="Calibri" panose="020F0502020204030204" pitchFamily="34" charset="0"/>
              </a:rPr>
              <a:t>Think carefully about your reader:  they know nothing about your project, so don’t dive straight into the details. In general terms think about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Who is the client (if you have one)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What are their needs/objectives?   </a:t>
            </a:r>
          </a:p>
          <a:p>
            <a:pPr marL="342900" lvl="0" indent="-342900">
              <a:lnSpc>
                <a:spcPct val="115000"/>
              </a:lnSpc>
              <a:spcAft>
                <a:spcPts val="800"/>
              </a:spcAft>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What are your primary objectives of the project? How do these relate to the objectives of the client? This is not intended to be your definitive, precise statement of needs and objectives: you can give these in a subsequent chapter.</a:t>
            </a:r>
          </a:p>
        </p:txBody>
      </p:sp>
    </p:spTree>
    <p:extLst>
      <p:ext uri="{BB962C8B-B14F-4D97-AF65-F5344CB8AC3E}">
        <p14:creationId xmlns:p14="http://schemas.microsoft.com/office/powerpoint/2010/main" val="2236624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80725-14D5-F61D-AFAE-3B4DA7BBA7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9333E4-9574-FF4E-F05D-027633EF59A3}"/>
              </a:ext>
            </a:extLst>
          </p:cNvPr>
          <p:cNvSpPr>
            <a:spLocks noGrp="1"/>
          </p:cNvSpPr>
          <p:nvPr>
            <p:ph type="title"/>
          </p:nvPr>
        </p:nvSpPr>
        <p:spPr/>
        <p:txBody>
          <a:bodyPr/>
          <a:lstStyle/>
          <a:p>
            <a:r>
              <a:rPr lang="en-GB" dirty="0"/>
              <a:t>Layout of report </a:t>
            </a:r>
            <a:br>
              <a:rPr lang="en-GB" dirty="0"/>
            </a:br>
            <a:endParaRPr lang="en-GB" dirty="0"/>
          </a:p>
        </p:txBody>
      </p:sp>
      <p:sp>
        <p:nvSpPr>
          <p:cNvPr id="3" name="Content Placeholder 2">
            <a:extLst>
              <a:ext uri="{FF2B5EF4-FFF2-40B4-BE49-F238E27FC236}">
                <a16:creationId xmlns:a16="http://schemas.microsoft.com/office/drawing/2014/main" id="{0231FD74-BF70-994E-EC2D-9A018250DD40}"/>
              </a:ext>
            </a:extLst>
          </p:cNvPr>
          <p:cNvSpPr>
            <a:spLocks noGrp="1"/>
          </p:cNvSpPr>
          <p:nvPr>
            <p:ph idx="1"/>
          </p:nvPr>
        </p:nvSpPr>
        <p:spPr>
          <a:xfrm>
            <a:off x="838200" y="1271016"/>
            <a:ext cx="3642360" cy="4905947"/>
          </a:xfrm>
        </p:spPr>
        <p:txBody>
          <a:bodyPr/>
          <a:lstStyle/>
          <a:p>
            <a:r>
              <a:rPr lang="en-GB" b="1" dirty="0"/>
              <a:t>Main Body</a:t>
            </a:r>
          </a:p>
          <a:p>
            <a:endParaRPr lang="en-GB" dirty="0"/>
          </a:p>
          <a:p>
            <a:r>
              <a:rPr lang="en-GB" dirty="0"/>
              <a:t>Introduction </a:t>
            </a:r>
          </a:p>
          <a:p>
            <a:r>
              <a:rPr lang="en-GB" dirty="0"/>
              <a:t>Chapters </a:t>
            </a:r>
          </a:p>
          <a:p>
            <a:r>
              <a:rPr lang="en-GB" dirty="0"/>
              <a:t>End Project Report</a:t>
            </a:r>
          </a:p>
          <a:p>
            <a:r>
              <a:rPr lang="en-GB" dirty="0"/>
              <a:t>Reflections </a:t>
            </a:r>
          </a:p>
          <a:p>
            <a:r>
              <a:rPr lang="en-GB" dirty="0"/>
              <a:t>Conclusions </a:t>
            </a:r>
          </a:p>
          <a:p>
            <a:r>
              <a:rPr lang="en-GB" dirty="0"/>
              <a:t>References / Bibliography</a:t>
            </a:r>
          </a:p>
        </p:txBody>
      </p:sp>
      <p:sp>
        <p:nvSpPr>
          <p:cNvPr id="4" name="Content Placeholder 2">
            <a:extLst>
              <a:ext uri="{FF2B5EF4-FFF2-40B4-BE49-F238E27FC236}">
                <a16:creationId xmlns:a16="http://schemas.microsoft.com/office/drawing/2014/main" id="{D714DBD6-5363-0D24-2AC8-5DEAC28B5004}"/>
              </a:ext>
            </a:extLst>
          </p:cNvPr>
          <p:cNvSpPr txBox="1">
            <a:spLocks/>
          </p:cNvSpPr>
          <p:nvPr/>
        </p:nvSpPr>
        <p:spPr>
          <a:xfrm>
            <a:off x="5315712" y="618744"/>
            <a:ext cx="6038088" cy="523341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spcAft>
                <a:spcPts val="800"/>
              </a:spcAft>
              <a:buNone/>
            </a:pPr>
            <a:r>
              <a:rPr lang="en-GB" sz="1800" dirty="0">
                <a:effectLst/>
                <a:latin typeface="Arial" panose="020B0604020202020204" pitchFamily="34" charset="0"/>
                <a:ea typeface="Calibri" panose="020F0502020204030204" pitchFamily="34" charset="0"/>
              </a:rPr>
              <a:t>Example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Introduction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Background, objectives &amp; deliverables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Literature review (if applicable.  Most usually found in a research project)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Method of approach (or Methodology if a research project)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Legal, social, ethical and professional issues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Project management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End-project report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Project reflections</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Conclusions</a:t>
            </a:r>
          </a:p>
          <a:p>
            <a:pPr marL="342900" lvl="0" indent="-342900">
              <a:lnSpc>
                <a:spcPct val="115000"/>
              </a:lnSpc>
              <a:spcAft>
                <a:spcPts val="800"/>
              </a:spcAft>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Reference list and bibliography</a:t>
            </a:r>
          </a:p>
          <a:p>
            <a:pPr>
              <a:lnSpc>
                <a:spcPct val="115000"/>
              </a:lnSpc>
              <a:spcAft>
                <a:spcPts val="800"/>
              </a:spcAft>
              <a:buNone/>
            </a:pPr>
            <a:endParaRPr lang="en-GB" sz="18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3657470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5284B-2B78-6C72-4731-8C9C1CC1FE71}"/>
              </a:ext>
            </a:extLst>
          </p:cNvPr>
          <p:cNvSpPr>
            <a:spLocks noGrp="1"/>
          </p:cNvSpPr>
          <p:nvPr>
            <p:ph type="title"/>
          </p:nvPr>
        </p:nvSpPr>
        <p:spPr/>
        <p:txBody>
          <a:bodyPr/>
          <a:lstStyle/>
          <a:p>
            <a:r>
              <a:rPr lang="en-GB" dirty="0"/>
              <a:t>Chapters</a:t>
            </a:r>
          </a:p>
        </p:txBody>
      </p:sp>
      <p:sp>
        <p:nvSpPr>
          <p:cNvPr id="3" name="Content Placeholder 2">
            <a:extLst>
              <a:ext uri="{FF2B5EF4-FFF2-40B4-BE49-F238E27FC236}">
                <a16:creationId xmlns:a16="http://schemas.microsoft.com/office/drawing/2014/main" id="{CE06AFE5-056A-8A3D-3AC6-9560571FC194}"/>
              </a:ext>
            </a:extLst>
          </p:cNvPr>
          <p:cNvSpPr>
            <a:spLocks noGrp="1"/>
          </p:cNvSpPr>
          <p:nvPr>
            <p:ph idx="1"/>
          </p:nvPr>
        </p:nvSpPr>
        <p:spPr/>
        <p:txBody>
          <a:bodyPr>
            <a:normAutofit/>
          </a:bodyPr>
          <a:lstStyle/>
          <a:p>
            <a:r>
              <a:rPr lang="en-GB" dirty="0"/>
              <a:t>Background , Objectives &amp; Deliverables (</a:t>
            </a:r>
            <a:r>
              <a:rPr lang="en-GB" dirty="0" err="1"/>
              <a:t>gdd</a:t>
            </a:r>
            <a:r>
              <a:rPr lang="en-GB" dirty="0"/>
              <a:t>) </a:t>
            </a:r>
          </a:p>
          <a:p>
            <a:r>
              <a:rPr lang="en-GB" dirty="0"/>
              <a:t>Lit review</a:t>
            </a:r>
          </a:p>
          <a:p>
            <a:r>
              <a:rPr lang="en-GB" dirty="0"/>
              <a:t>Method of approach </a:t>
            </a:r>
          </a:p>
          <a:p>
            <a:r>
              <a:rPr lang="en-GB" dirty="0"/>
              <a:t>Legal social ethical professional</a:t>
            </a:r>
          </a:p>
          <a:p>
            <a:endParaRPr lang="en-GB" dirty="0"/>
          </a:p>
          <a:p>
            <a:r>
              <a:rPr lang="en-GB" dirty="0"/>
              <a:t>User Testing  </a:t>
            </a:r>
            <a:r>
              <a:rPr lang="en-GB" dirty="0">
                <a:highlight>
                  <a:srgbClr val="00FF00"/>
                </a:highlight>
              </a:rPr>
              <a:t>(change this to here in report )</a:t>
            </a:r>
            <a:endParaRPr lang="en-GB" dirty="0"/>
          </a:p>
          <a:p>
            <a:r>
              <a:rPr lang="en-GB" dirty="0"/>
              <a:t>Project Management </a:t>
            </a:r>
          </a:p>
          <a:p>
            <a:r>
              <a:rPr lang="en-GB" dirty="0"/>
              <a:t>Implementation </a:t>
            </a:r>
          </a:p>
          <a:p>
            <a:pPr marL="0" indent="0">
              <a:buNone/>
            </a:pPr>
            <a:endParaRPr lang="en-GB" dirty="0"/>
          </a:p>
        </p:txBody>
      </p:sp>
    </p:spTree>
    <p:extLst>
      <p:ext uri="{BB962C8B-B14F-4D97-AF65-F5344CB8AC3E}">
        <p14:creationId xmlns:p14="http://schemas.microsoft.com/office/powerpoint/2010/main" val="640221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724F4-6D2C-12C5-7A35-184FC98456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BF0469-FC34-120E-35CB-F5DC5FA0EDCB}"/>
              </a:ext>
            </a:extLst>
          </p:cNvPr>
          <p:cNvSpPr>
            <a:spLocks noGrp="1"/>
          </p:cNvSpPr>
          <p:nvPr>
            <p:ph type="title"/>
          </p:nvPr>
        </p:nvSpPr>
        <p:spPr/>
        <p:txBody>
          <a:bodyPr/>
          <a:lstStyle/>
          <a:p>
            <a:r>
              <a:rPr lang="en-GB" dirty="0"/>
              <a:t>Chapters</a:t>
            </a:r>
          </a:p>
        </p:txBody>
      </p:sp>
      <p:sp>
        <p:nvSpPr>
          <p:cNvPr id="3" name="Content Placeholder 2">
            <a:extLst>
              <a:ext uri="{FF2B5EF4-FFF2-40B4-BE49-F238E27FC236}">
                <a16:creationId xmlns:a16="http://schemas.microsoft.com/office/drawing/2014/main" id="{529B8C6C-8B27-E3EC-8F06-7B2E9C77AFD6}"/>
              </a:ext>
            </a:extLst>
          </p:cNvPr>
          <p:cNvSpPr>
            <a:spLocks noGrp="1"/>
          </p:cNvSpPr>
          <p:nvPr>
            <p:ph idx="1"/>
          </p:nvPr>
        </p:nvSpPr>
        <p:spPr/>
        <p:txBody>
          <a:bodyPr/>
          <a:lstStyle/>
          <a:p>
            <a:r>
              <a:rPr lang="en-GB" u="sng" dirty="0"/>
              <a:t>Background , Objectives &amp; Deliverables </a:t>
            </a:r>
          </a:p>
          <a:p>
            <a:pPr marL="0" indent="0">
              <a:buNone/>
            </a:pPr>
            <a:r>
              <a:rPr lang="en-GB" dirty="0"/>
              <a:t>Project background, competitor Analysis , Project objectives and deliverables </a:t>
            </a:r>
          </a:p>
          <a:p>
            <a:r>
              <a:rPr lang="en-GB" u="sng" dirty="0"/>
              <a:t>Lit review </a:t>
            </a:r>
          </a:p>
          <a:p>
            <a:r>
              <a:rPr lang="en-GB" u="sng" dirty="0"/>
              <a:t>Method of Approach </a:t>
            </a:r>
          </a:p>
          <a:p>
            <a:pPr marL="0" indent="0">
              <a:buNone/>
            </a:pPr>
            <a:r>
              <a:rPr lang="en-GB" dirty="0"/>
              <a:t> Methodologies (How I created the design implementation) , Technologies, Project Management Approach ( Trello ) , Supervisor meetings</a:t>
            </a:r>
          </a:p>
        </p:txBody>
      </p:sp>
    </p:spTree>
    <p:extLst>
      <p:ext uri="{BB962C8B-B14F-4D97-AF65-F5344CB8AC3E}">
        <p14:creationId xmlns:p14="http://schemas.microsoft.com/office/powerpoint/2010/main" val="1119958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2CF119-C955-F860-0960-F8935F2740BB}"/>
              </a:ext>
            </a:extLst>
          </p:cNvPr>
          <p:cNvSpPr>
            <a:spLocks noGrp="1"/>
          </p:cNvSpPr>
          <p:nvPr>
            <p:ph idx="1"/>
          </p:nvPr>
        </p:nvSpPr>
        <p:spPr>
          <a:xfrm>
            <a:off x="838200" y="365760"/>
            <a:ext cx="10515600" cy="5811203"/>
          </a:xfrm>
        </p:spPr>
        <p:txBody>
          <a:bodyPr/>
          <a:lstStyle/>
          <a:p>
            <a:pPr marL="0" indent="0">
              <a:buNone/>
            </a:pPr>
            <a:r>
              <a:rPr lang="en-GB" u="sng" dirty="0"/>
              <a:t>Issues and Considerations ?</a:t>
            </a:r>
          </a:p>
          <a:p>
            <a:r>
              <a:rPr lang="en-GB" dirty="0"/>
              <a:t>Legal</a:t>
            </a:r>
          </a:p>
          <a:p>
            <a:r>
              <a:rPr lang="en-GB" dirty="0"/>
              <a:t>Social </a:t>
            </a:r>
          </a:p>
          <a:p>
            <a:r>
              <a:rPr lang="en-GB" dirty="0"/>
              <a:t>Ethical </a:t>
            </a:r>
          </a:p>
          <a:p>
            <a:r>
              <a:rPr lang="en-GB" dirty="0"/>
              <a:t>PEGI rating</a:t>
            </a:r>
          </a:p>
          <a:p>
            <a:pPr marL="0" indent="0">
              <a:buNone/>
            </a:pPr>
            <a:r>
              <a:rPr lang="en-GB" u="sng" dirty="0"/>
              <a:t>Project Management tools</a:t>
            </a:r>
          </a:p>
          <a:p>
            <a:r>
              <a:rPr lang="en-GB" dirty="0"/>
              <a:t>Project Management  (</a:t>
            </a:r>
            <a:r>
              <a:rPr lang="en-GB" dirty="0" err="1"/>
              <a:t>Devlogs</a:t>
            </a:r>
            <a:r>
              <a:rPr lang="en-GB" dirty="0"/>
              <a:t> ) (Trello)</a:t>
            </a:r>
          </a:p>
          <a:p>
            <a:r>
              <a:rPr lang="en-GB" dirty="0"/>
              <a:t>Version Control (</a:t>
            </a:r>
            <a:r>
              <a:rPr lang="en-GB" dirty="0" err="1"/>
              <a:t>Github</a:t>
            </a:r>
            <a:r>
              <a:rPr lang="en-GB" dirty="0"/>
              <a:t> ?) </a:t>
            </a:r>
          </a:p>
          <a:p>
            <a:r>
              <a:rPr lang="en-GB" dirty="0"/>
              <a:t>Weekly meetings  </a:t>
            </a:r>
          </a:p>
          <a:p>
            <a:pPr marL="0" indent="0">
              <a:buNone/>
            </a:pPr>
            <a:endParaRPr lang="en-GB" dirty="0"/>
          </a:p>
        </p:txBody>
      </p:sp>
    </p:spTree>
    <p:extLst>
      <p:ext uri="{BB962C8B-B14F-4D97-AF65-F5344CB8AC3E}">
        <p14:creationId xmlns:p14="http://schemas.microsoft.com/office/powerpoint/2010/main" val="2027209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7CAD9-CFDC-9744-AA0D-E7940B1A9F3C}"/>
              </a:ext>
            </a:extLst>
          </p:cNvPr>
          <p:cNvSpPr>
            <a:spLocks noGrp="1"/>
          </p:cNvSpPr>
          <p:nvPr>
            <p:ph type="title"/>
          </p:nvPr>
        </p:nvSpPr>
        <p:spPr/>
        <p:txBody>
          <a:bodyPr/>
          <a:lstStyle/>
          <a:p>
            <a:r>
              <a:rPr lang="en-GB" dirty="0"/>
              <a:t>Implementation </a:t>
            </a:r>
          </a:p>
        </p:txBody>
      </p:sp>
      <p:sp>
        <p:nvSpPr>
          <p:cNvPr id="3" name="Content Placeholder 2">
            <a:extLst>
              <a:ext uri="{FF2B5EF4-FFF2-40B4-BE49-F238E27FC236}">
                <a16:creationId xmlns:a16="http://schemas.microsoft.com/office/drawing/2014/main" id="{C92EEC66-FAFD-F359-C432-4B6C94FA981C}"/>
              </a:ext>
            </a:extLst>
          </p:cNvPr>
          <p:cNvSpPr>
            <a:spLocks noGrp="1"/>
          </p:cNvSpPr>
          <p:nvPr>
            <p:ph idx="1"/>
          </p:nvPr>
        </p:nvSpPr>
        <p:spPr/>
        <p:txBody>
          <a:bodyPr/>
          <a:lstStyle/>
          <a:p>
            <a:r>
              <a:rPr lang="en-GB" dirty="0"/>
              <a:t>IDK IF I do a planning section but if so </a:t>
            </a:r>
          </a:p>
          <a:p>
            <a:r>
              <a:rPr lang="en-GB" dirty="0"/>
              <a:t>Planning – GDD – DESIGNS </a:t>
            </a:r>
          </a:p>
          <a:p>
            <a:r>
              <a:rPr lang="en-GB" dirty="0"/>
              <a:t>Sprints </a:t>
            </a:r>
          </a:p>
          <a:p>
            <a:r>
              <a:rPr lang="en-GB" dirty="0"/>
              <a:t>User Testing (how I used feedback to refine)</a:t>
            </a:r>
          </a:p>
          <a:p>
            <a:r>
              <a:rPr lang="en-GB" dirty="0"/>
              <a:t>Minimum Viable Product </a:t>
            </a:r>
          </a:p>
          <a:p>
            <a:r>
              <a:rPr lang="en-GB" dirty="0"/>
              <a:t>Minimum </a:t>
            </a:r>
            <a:r>
              <a:rPr lang="en-GB" dirty="0" err="1"/>
              <a:t>Awsome</a:t>
            </a:r>
            <a:r>
              <a:rPr lang="en-GB" dirty="0"/>
              <a:t> Product </a:t>
            </a:r>
          </a:p>
        </p:txBody>
      </p:sp>
    </p:spTree>
    <p:extLst>
      <p:ext uri="{BB962C8B-B14F-4D97-AF65-F5344CB8AC3E}">
        <p14:creationId xmlns:p14="http://schemas.microsoft.com/office/powerpoint/2010/main" val="840637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F15A7-67CA-7E90-6544-7B3816DE7B0A}"/>
              </a:ext>
            </a:extLst>
          </p:cNvPr>
          <p:cNvSpPr>
            <a:spLocks noGrp="1"/>
          </p:cNvSpPr>
          <p:nvPr>
            <p:ph type="title"/>
          </p:nvPr>
        </p:nvSpPr>
        <p:spPr/>
        <p:txBody>
          <a:bodyPr/>
          <a:lstStyle/>
          <a:p>
            <a:r>
              <a:rPr lang="en-GB" dirty="0"/>
              <a:t>How the round works – Script </a:t>
            </a:r>
          </a:p>
        </p:txBody>
      </p:sp>
      <p:pic>
        <p:nvPicPr>
          <p:cNvPr id="5" name="Picture 4">
            <a:extLst>
              <a:ext uri="{FF2B5EF4-FFF2-40B4-BE49-F238E27FC236}">
                <a16:creationId xmlns:a16="http://schemas.microsoft.com/office/drawing/2014/main" id="{58A0BC6B-E811-B0D9-19BE-1ABC1029471C}"/>
              </a:ext>
            </a:extLst>
          </p:cNvPr>
          <p:cNvPicPr>
            <a:picLocks noChangeAspect="1"/>
          </p:cNvPicPr>
          <p:nvPr/>
        </p:nvPicPr>
        <p:blipFill>
          <a:blip r:embed="rId2"/>
          <a:stretch>
            <a:fillRect/>
          </a:stretch>
        </p:blipFill>
        <p:spPr>
          <a:xfrm>
            <a:off x="982661" y="1690688"/>
            <a:ext cx="5331030" cy="4455219"/>
          </a:xfrm>
          <a:prstGeom prst="rect">
            <a:avLst/>
          </a:prstGeom>
        </p:spPr>
      </p:pic>
    </p:spTree>
    <p:extLst>
      <p:ext uri="{BB962C8B-B14F-4D97-AF65-F5344CB8AC3E}">
        <p14:creationId xmlns:p14="http://schemas.microsoft.com/office/powerpoint/2010/main" val="1482087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F3967-18E6-8991-E8AE-620BDC2DE720}"/>
              </a:ext>
            </a:extLst>
          </p:cNvPr>
          <p:cNvSpPr>
            <a:spLocks noGrp="1"/>
          </p:cNvSpPr>
          <p:nvPr>
            <p:ph type="title"/>
          </p:nvPr>
        </p:nvSpPr>
        <p:spPr/>
        <p:txBody>
          <a:bodyPr/>
          <a:lstStyle/>
          <a:p>
            <a:r>
              <a:rPr lang="en-GB" dirty="0"/>
              <a:t>JJ MEETINGS </a:t>
            </a:r>
          </a:p>
        </p:txBody>
      </p:sp>
      <p:sp>
        <p:nvSpPr>
          <p:cNvPr id="3" name="Content Placeholder 2">
            <a:extLst>
              <a:ext uri="{FF2B5EF4-FFF2-40B4-BE49-F238E27FC236}">
                <a16:creationId xmlns:a16="http://schemas.microsoft.com/office/drawing/2014/main" id="{696F8D03-4BA6-E44A-EB92-62C49E851A3A}"/>
              </a:ext>
            </a:extLst>
          </p:cNvPr>
          <p:cNvSpPr>
            <a:spLocks noGrp="1"/>
          </p:cNvSpPr>
          <p:nvPr>
            <p:ph idx="1"/>
          </p:nvPr>
        </p:nvSpPr>
        <p:spPr/>
        <p:txBody>
          <a:bodyPr/>
          <a:lstStyle/>
          <a:p>
            <a:r>
              <a:rPr lang="en-GB" dirty="0" err="1"/>
              <a:t>Implementaiton</a:t>
            </a:r>
            <a:r>
              <a:rPr lang="en-GB" dirty="0"/>
              <a:t> – GDD, DESIGN LIKE THE MAP THINGS</a:t>
            </a:r>
          </a:p>
          <a:p>
            <a:r>
              <a:rPr lang="en-GB" dirty="0"/>
              <a:t>Methodology is how I created it like the design </a:t>
            </a:r>
            <a:r>
              <a:rPr lang="en-GB" dirty="0" err="1"/>
              <a:t>implemnation</a:t>
            </a:r>
            <a:r>
              <a:rPr lang="en-GB" dirty="0"/>
              <a:t> </a:t>
            </a:r>
          </a:p>
          <a:p>
            <a:r>
              <a:rPr lang="en-GB" dirty="0"/>
              <a:t>How I used user testing for feedback to make iterations and </a:t>
            </a:r>
            <a:r>
              <a:rPr lang="en-GB" dirty="0" err="1"/>
              <a:t>yh</a:t>
            </a:r>
            <a:endParaRPr lang="en-GB" dirty="0"/>
          </a:p>
          <a:p>
            <a:r>
              <a:rPr lang="en-GB" dirty="0"/>
              <a:t>Analysis </a:t>
            </a:r>
          </a:p>
          <a:p>
            <a:endParaRPr lang="en-GB" dirty="0"/>
          </a:p>
          <a:p>
            <a:r>
              <a:rPr lang="en-GB" dirty="0"/>
              <a:t>Talk about </a:t>
            </a:r>
            <a:r>
              <a:rPr lang="en-GB" dirty="0" err="1"/>
              <a:t>abience</a:t>
            </a:r>
            <a:r>
              <a:rPr lang="en-GB" dirty="0"/>
              <a:t> sound in those games and how I added</a:t>
            </a:r>
          </a:p>
          <a:p>
            <a:r>
              <a:rPr lang="en-GB" dirty="0"/>
              <a:t>Also methodology, research? Books I got </a:t>
            </a:r>
          </a:p>
          <a:p>
            <a:r>
              <a:rPr lang="en-GB" dirty="0"/>
              <a:t>Show UI drafts by the paper based shit</a:t>
            </a:r>
          </a:p>
        </p:txBody>
      </p:sp>
    </p:spTree>
    <p:extLst>
      <p:ext uri="{BB962C8B-B14F-4D97-AF65-F5344CB8AC3E}">
        <p14:creationId xmlns:p14="http://schemas.microsoft.com/office/powerpoint/2010/main" val="2649845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0BDDB-B9C6-D382-ABEA-3F7187C26E5E}"/>
              </a:ext>
            </a:extLst>
          </p:cNvPr>
          <p:cNvSpPr>
            <a:spLocks noGrp="1"/>
          </p:cNvSpPr>
          <p:nvPr>
            <p:ph type="title"/>
          </p:nvPr>
        </p:nvSpPr>
        <p:spPr/>
        <p:txBody>
          <a:bodyPr/>
          <a:lstStyle/>
          <a:p>
            <a:r>
              <a:rPr lang="en-GB" dirty="0"/>
              <a:t>Testing </a:t>
            </a:r>
          </a:p>
        </p:txBody>
      </p:sp>
      <p:sp>
        <p:nvSpPr>
          <p:cNvPr id="3" name="Content Placeholder 2">
            <a:extLst>
              <a:ext uri="{FF2B5EF4-FFF2-40B4-BE49-F238E27FC236}">
                <a16:creationId xmlns:a16="http://schemas.microsoft.com/office/drawing/2014/main" id="{5FB02605-0B9C-C8B4-1EBC-D20C2A45B3BF}"/>
              </a:ext>
            </a:extLst>
          </p:cNvPr>
          <p:cNvSpPr>
            <a:spLocks noGrp="1"/>
          </p:cNvSpPr>
          <p:nvPr>
            <p:ph idx="1"/>
          </p:nvPr>
        </p:nvSpPr>
        <p:spPr/>
        <p:txBody>
          <a:bodyPr/>
          <a:lstStyle/>
          <a:p>
            <a:pPr marL="0" indent="0">
              <a:buNone/>
            </a:pPr>
            <a:r>
              <a:rPr lang="en-GB" dirty="0"/>
              <a:t>anonymous is best, coz if you get their PI then you have to be careful about GDPR and what you want to do with it </a:t>
            </a:r>
          </a:p>
          <a:p>
            <a:pPr marL="0" indent="0">
              <a:buNone/>
            </a:pPr>
            <a:r>
              <a:rPr lang="en-GB" dirty="0"/>
              <a:t>I can say I chose </a:t>
            </a:r>
            <a:r>
              <a:rPr lang="en-GB" dirty="0" err="1"/>
              <a:t>ananamys</a:t>
            </a:r>
            <a:r>
              <a:rPr lang="en-GB" dirty="0"/>
              <a:t> as I just wanted feedback purely for the game</a:t>
            </a:r>
          </a:p>
          <a:p>
            <a:pPr marL="0" indent="0">
              <a:buNone/>
            </a:pPr>
            <a:r>
              <a:rPr lang="en-GB" dirty="0"/>
              <a:t>I asked if they had a gaming background to see if non gamers could easily pick up the game</a:t>
            </a:r>
          </a:p>
          <a:p>
            <a:pPr marL="0" indent="0">
              <a:buNone/>
            </a:pPr>
            <a:endParaRPr lang="en-GB" dirty="0"/>
          </a:p>
          <a:p>
            <a:pPr marL="0" indent="0">
              <a:buNone/>
            </a:pPr>
            <a:r>
              <a:rPr lang="en-GB" dirty="0"/>
              <a:t>Include Photos of testing </a:t>
            </a:r>
            <a:r>
              <a:rPr lang="en-GB" dirty="0" err="1"/>
              <a:t>commensing</a:t>
            </a:r>
            <a:r>
              <a:rPr lang="en-GB" dirty="0"/>
              <a:t> </a:t>
            </a:r>
          </a:p>
          <a:p>
            <a:pPr marL="0" indent="0">
              <a:buNone/>
            </a:pPr>
            <a:r>
              <a:rPr lang="en-GB" dirty="0"/>
              <a:t>Turn results into graph or </a:t>
            </a:r>
            <a:r>
              <a:rPr lang="en-GB" dirty="0" err="1"/>
              <a:t>whtever</a:t>
            </a:r>
            <a:r>
              <a:rPr lang="en-GB" dirty="0"/>
              <a:t> u</a:t>
            </a:r>
          </a:p>
        </p:txBody>
      </p:sp>
    </p:spTree>
    <p:extLst>
      <p:ext uri="{BB962C8B-B14F-4D97-AF65-F5344CB8AC3E}">
        <p14:creationId xmlns:p14="http://schemas.microsoft.com/office/powerpoint/2010/main" val="983611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657D5-0D05-CDB3-E622-CC74399D9293}"/>
              </a:ext>
            </a:extLst>
          </p:cNvPr>
          <p:cNvSpPr>
            <a:spLocks noGrp="1"/>
          </p:cNvSpPr>
          <p:nvPr>
            <p:ph type="title"/>
          </p:nvPr>
        </p:nvSpPr>
        <p:spPr/>
        <p:txBody>
          <a:bodyPr/>
          <a:lstStyle/>
          <a:p>
            <a:r>
              <a:rPr lang="en-GB" dirty="0"/>
              <a:t>MOVEMENT 2</a:t>
            </a:r>
          </a:p>
        </p:txBody>
      </p:sp>
      <p:sp>
        <p:nvSpPr>
          <p:cNvPr id="3" name="Content Placeholder 2">
            <a:extLst>
              <a:ext uri="{FF2B5EF4-FFF2-40B4-BE49-F238E27FC236}">
                <a16:creationId xmlns:a16="http://schemas.microsoft.com/office/drawing/2014/main" id="{6ADAF85F-3274-500B-24F1-77722205A975}"/>
              </a:ext>
            </a:extLst>
          </p:cNvPr>
          <p:cNvSpPr>
            <a:spLocks noGrp="1"/>
          </p:cNvSpPr>
          <p:nvPr>
            <p:ph idx="1"/>
          </p:nvPr>
        </p:nvSpPr>
        <p:spPr/>
        <p:txBody>
          <a:bodyPr/>
          <a:lstStyle/>
          <a:p>
            <a:r>
              <a:rPr lang="en-GB" dirty="0"/>
              <a:t>JUMP ONLY WORKS WHEN HELD</a:t>
            </a:r>
          </a:p>
          <a:p>
            <a:r>
              <a:rPr lang="en-GB" dirty="0"/>
              <a:t>KINDA BUGGY WHEN PLAYER IS BEING PUSHED </a:t>
            </a:r>
          </a:p>
          <a:p>
            <a:r>
              <a:rPr lang="en-GB" dirty="0">
                <a:hlinkClick r:id="rId2"/>
              </a:rPr>
              <a:t>https://www.youtube.com/watch?v=_QajrabyTJc&amp;t=848s</a:t>
            </a:r>
            <a:endParaRPr lang="en-GB" dirty="0"/>
          </a:p>
          <a:p>
            <a:endParaRPr lang="en-GB" dirty="0"/>
          </a:p>
          <a:p>
            <a:r>
              <a:rPr lang="en-GB" dirty="0"/>
              <a:t>Can always revert back to old as  I saved them as  prefabs and old movement in separate folder </a:t>
            </a:r>
          </a:p>
          <a:p>
            <a:r>
              <a:rPr lang="en-GB" dirty="0"/>
              <a:t>Make sure to change movement in lvl1 </a:t>
            </a:r>
            <a:r>
              <a:rPr lang="en-GB" dirty="0" err="1"/>
              <a:t>aswel</a:t>
            </a:r>
            <a:endParaRPr lang="en-GB"/>
          </a:p>
          <a:p>
            <a:endParaRPr lang="en-GB"/>
          </a:p>
        </p:txBody>
      </p:sp>
    </p:spTree>
    <p:extLst>
      <p:ext uri="{BB962C8B-B14F-4D97-AF65-F5344CB8AC3E}">
        <p14:creationId xmlns:p14="http://schemas.microsoft.com/office/powerpoint/2010/main" val="3653716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7E7E4-9827-C9EA-41A9-B8C6EF75B3BA}"/>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69D816C0-DEFD-6470-D46E-50B949AAE97C}"/>
              </a:ext>
            </a:extLst>
          </p:cNvPr>
          <p:cNvSpPr>
            <a:spLocks noGrp="1"/>
          </p:cNvSpPr>
          <p:nvPr>
            <p:ph idx="1"/>
          </p:nvPr>
        </p:nvSpPr>
        <p:spPr/>
        <p:txBody>
          <a:bodyPr/>
          <a:lstStyle/>
          <a:p>
            <a:r>
              <a:rPr lang="en-GB" dirty="0"/>
              <a:t>If I need to revert the z\</a:t>
            </a:r>
            <a:r>
              <a:rPr lang="en-GB" dirty="0" err="1"/>
              <a:t>ombie</a:t>
            </a:r>
            <a:r>
              <a:rPr lang="en-GB" dirty="0"/>
              <a:t> </a:t>
            </a:r>
            <a:r>
              <a:rPr lang="en-GB" dirty="0" err="1"/>
              <a:t>animiaton</a:t>
            </a:r>
            <a:r>
              <a:rPr lang="en-GB" dirty="0"/>
              <a:t> then delete links to attack and </a:t>
            </a:r>
          </a:p>
        </p:txBody>
      </p:sp>
      <p:sp>
        <p:nvSpPr>
          <p:cNvPr id="4" name="TextBox 3">
            <a:extLst>
              <a:ext uri="{FF2B5EF4-FFF2-40B4-BE49-F238E27FC236}">
                <a16:creationId xmlns:a16="http://schemas.microsoft.com/office/drawing/2014/main" id="{5BDA14E1-2B65-96B1-BBB5-FEEEF22049E4}"/>
              </a:ext>
            </a:extLst>
          </p:cNvPr>
          <p:cNvSpPr txBox="1"/>
          <p:nvPr/>
        </p:nvSpPr>
        <p:spPr>
          <a:xfrm>
            <a:off x="4681728" y="2525967"/>
            <a:ext cx="6153912" cy="4278094"/>
          </a:xfrm>
          <a:prstGeom prst="rect">
            <a:avLst/>
          </a:prstGeom>
          <a:noFill/>
        </p:spPr>
        <p:txBody>
          <a:bodyPr wrap="square" rtlCol="0">
            <a:spAutoFit/>
          </a:bodyPr>
          <a:lstStyle/>
          <a:p>
            <a:r>
              <a:rPr lang="en-GB" sz="800" dirty="0"/>
              <a:t>using </a:t>
            </a:r>
            <a:r>
              <a:rPr lang="en-GB" sz="800" dirty="0" err="1"/>
              <a:t>UnityEngine</a:t>
            </a:r>
            <a:r>
              <a:rPr lang="en-GB" sz="800" dirty="0"/>
              <a:t>;</a:t>
            </a:r>
          </a:p>
          <a:p>
            <a:endParaRPr lang="en-GB" sz="800" dirty="0"/>
          </a:p>
          <a:p>
            <a:r>
              <a:rPr lang="en-GB" sz="800" dirty="0"/>
              <a:t>public class </a:t>
            </a:r>
            <a:r>
              <a:rPr lang="en-GB" sz="800" dirty="0" err="1"/>
              <a:t>ZombieAttack</a:t>
            </a:r>
            <a:r>
              <a:rPr lang="en-GB" sz="800" dirty="0"/>
              <a:t> : </a:t>
            </a:r>
            <a:r>
              <a:rPr lang="en-GB" sz="800" dirty="0" err="1"/>
              <a:t>MonoBehaviour</a:t>
            </a:r>
            <a:endParaRPr lang="en-GB" sz="800" dirty="0"/>
          </a:p>
          <a:p>
            <a:r>
              <a:rPr lang="en-GB" sz="800" dirty="0"/>
              <a:t>{</a:t>
            </a:r>
          </a:p>
          <a:p>
            <a:r>
              <a:rPr lang="en-GB" sz="800" dirty="0"/>
              <a:t>    public int damage = 10; // Damage per hit</a:t>
            </a:r>
          </a:p>
          <a:p>
            <a:r>
              <a:rPr lang="en-GB" sz="800" dirty="0"/>
              <a:t>    public float </a:t>
            </a:r>
            <a:r>
              <a:rPr lang="en-GB" sz="800" dirty="0" err="1"/>
              <a:t>attackRate</a:t>
            </a:r>
            <a:r>
              <a:rPr lang="en-GB" sz="800" dirty="0"/>
              <a:t> = 1.5f; // Attack every X seconds</a:t>
            </a:r>
          </a:p>
          <a:p>
            <a:endParaRPr lang="en-GB" sz="800" dirty="0"/>
          </a:p>
          <a:p>
            <a:r>
              <a:rPr lang="en-GB" sz="800" dirty="0"/>
              <a:t>    private float </a:t>
            </a:r>
            <a:r>
              <a:rPr lang="en-GB" sz="800" dirty="0" err="1"/>
              <a:t>nextAttackTime</a:t>
            </a:r>
            <a:r>
              <a:rPr lang="en-GB" sz="800" dirty="0"/>
              <a:t> = 0f;</a:t>
            </a:r>
          </a:p>
          <a:p>
            <a:endParaRPr lang="en-GB" sz="800" dirty="0"/>
          </a:p>
          <a:p>
            <a:r>
              <a:rPr lang="en-GB" sz="800" dirty="0"/>
              <a:t>    private void </a:t>
            </a:r>
            <a:r>
              <a:rPr lang="en-GB" sz="800" dirty="0" err="1"/>
              <a:t>OnCollisionStay</a:t>
            </a:r>
            <a:r>
              <a:rPr lang="en-GB" sz="800" dirty="0"/>
              <a:t>(Collision collision)</a:t>
            </a:r>
          </a:p>
          <a:p>
            <a:r>
              <a:rPr lang="en-GB" sz="800" dirty="0"/>
              <a:t>    {</a:t>
            </a:r>
          </a:p>
          <a:p>
            <a:r>
              <a:rPr lang="en-GB" sz="800" dirty="0"/>
              <a:t>        if (</a:t>
            </a:r>
            <a:r>
              <a:rPr lang="en-GB" sz="800" dirty="0" err="1"/>
              <a:t>collision.gameObject.CompareTag</a:t>
            </a:r>
            <a:r>
              <a:rPr lang="en-GB" sz="800" dirty="0"/>
              <a:t>("Player"))</a:t>
            </a:r>
          </a:p>
          <a:p>
            <a:r>
              <a:rPr lang="en-GB" sz="800" dirty="0"/>
              <a:t>        {</a:t>
            </a:r>
          </a:p>
          <a:p>
            <a:r>
              <a:rPr lang="en-GB" sz="800" dirty="0"/>
              <a:t>            if (</a:t>
            </a:r>
            <a:r>
              <a:rPr lang="en-GB" sz="800" dirty="0" err="1"/>
              <a:t>Time.time</a:t>
            </a:r>
            <a:r>
              <a:rPr lang="en-GB" sz="800" dirty="0"/>
              <a:t> &gt;= </a:t>
            </a:r>
            <a:r>
              <a:rPr lang="en-GB" sz="800" dirty="0" err="1"/>
              <a:t>nextAttackTime</a:t>
            </a:r>
            <a:r>
              <a:rPr lang="en-GB" sz="800" dirty="0"/>
              <a:t>)</a:t>
            </a:r>
          </a:p>
          <a:p>
            <a:r>
              <a:rPr lang="en-GB" sz="800" dirty="0"/>
              <a:t>            {</a:t>
            </a:r>
          </a:p>
          <a:p>
            <a:r>
              <a:rPr lang="en-GB" sz="800" dirty="0"/>
              <a:t>                </a:t>
            </a:r>
            <a:r>
              <a:rPr lang="en-GB" sz="800" dirty="0" err="1"/>
              <a:t>HealthManager</a:t>
            </a:r>
            <a:r>
              <a:rPr lang="en-GB" sz="800" dirty="0"/>
              <a:t> </a:t>
            </a:r>
            <a:r>
              <a:rPr lang="en-GB" sz="800" dirty="0" err="1"/>
              <a:t>playerHealth</a:t>
            </a:r>
            <a:r>
              <a:rPr lang="en-GB" sz="800" dirty="0"/>
              <a:t> = </a:t>
            </a:r>
            <a:r>
              <a:rPr lang="en-GB" sz="800" dirty="0" err="1"/>
              <a:t>collision.gameObject.GetComponent</a:t>
            </a:r>
            <a:r>
              <a:rPr lang="en-GB" sz="800" dirty="0"/>
              <a:t>&lt;</a:t>
            </a:r>
            <a:r>
              <a:rPr lang="en-GB" sz="800" dirty="0" err="1"/>
              <a:t>HealthManager</a:t>
            </a:r>
            <a:r>
              <a:rPr lang="en-GB" sz="800" dirty="0"/>
              <a:t>&gt;();</a:t>
            </a:r>
          </a:p>
          <a:p>
            <a:r>
              <a:rPr lang="en-GB" sz="800" dirty="0"/>
              <a:t>                </a:t>
            </a:r>
            <a:r>
              <a:rPr lang="en-GB" sz="800" dirty="0" err="1"/>
              <a:t>DamageOverlay</a:t>
            </a:r>
            <a:r>
              <a:rPr lang="en-GB" sz="800" dirty="0"/>
              <a:t> </a:t>
            </a:r>
            <a:r>
              <a:rPr lang="en-GB" sz="800" dirty="0" err="1"/>
              <a:t>screenEffect</a:t>
            </a:r>
            <a:r>
              <a:rPr lang="en-GB" sz="800" dirty="0"/>
              <a:t> = </a:t>
            </a:r>
            <a:r>
              <a:rPr lang="en-GB" sz="800" dirty="0" err="1"/>
              <a:t>collision.gameObject.GetComponent</a:t>
            </a:r>
            <a:r>
              <a:rPr lang="en-GB" sz="800" dirty="0"/>
              <a:t>&lt;</a:t>
            </a:r>
            <a:r>
              <a:rPr lang="en-GB" sz="800" dirty="0" err="1"/>
              <a:t>DamageOverlay</a:t>
            </a:r>
            <a:r>
              <a:rPr lang="en-GB" sz="800" dirty="0"/>
              <a:t>&gt;(); // Get the red pulse effect</a:t>
            </a:r>
          </a:p>
          <a:p>
            <a:endParaRPr lang="en-GB" sz="800" dirty="0"/>
          </a:p>
          <a:p>
            <a:r>
              <a:rPr lang="en-GB" sz="800" dirty="0"/>
              <a:t>                if (</a:t>
            </a:r>
            <a:r>
              <a:rPr lang="en-GB" sz="800" dirty="0" err="1"/>
              <a:t>playerHealth</a:t>
            </a:r>
            <a:r>
              <a:rPr lang="en-GB" sz="800" dirty="0"/>
              <a:t> != null)</a:t>
            </a:r>
          </a:p>
          <a:p>
            <a:r>
              <a:rPr lang="en-GB" sz="800" dirty="0"/>
              <a:t>                {</a:t>
            </a:r>
          </a:p>
          <a:p>
            <a:r>
              <a:rPr lang="en-GB" sz="800" dirty="0"/>
              <a:t>                    </a:t>
            </a:r>
            <a:r>
              <a:rPr lang="en-GB" sz="800" dirty="0" err="1"/>
              <a:t>playerHealth.TakeDamage</a:t>
            </a:r>
            <a:r>
              <a:rPr lang="en-GB" sz="800" dirty="0"/>
              <a:t>(damage);</a:t>
            </a:r>
          </a:p>
          <a:p>
            <a:r>
              <a:rPr lang="en-GB" sz="800" dirty="0"/>
              <a:t>                    </a:t>
            </a:r>
            <a:r>
              <a:rPr lang="en-GB" sz="800" dirty="0" err="1"/>
              <a:t>Debug.Log</a:t>
            </a:r>
            <a:r>
              <a:rPr lang="en-GB" sz="800" dirty="0"/>
              <a:t>("Zombie dealt " + damage + " damage to player.");</a:t>
            </a:r>
          </a:p>
          <a:p>
            <a:r>
              <a:rPr lang="en-GB" sz="800" dirty="0"/>
              <a:t>                }</a:t>
            </a:r>
          </a:p>
          <a:p>
            <a:endParaRPr lang="en-GB" sz="800" dirty="0"/>
          </a:p>
          <a:p>
            <a:r>
              <a:rPr lang="en-GB" sz="800" dirty="0"/>
              <a:t>                if (</a:t>
            </a:r>
            <a:r>
              <a:rPr lang="en-GB" sz="800" dirty="0" err="1"/>
              <a:t>screenEffect</a:t>
            </a:r>
            <a:r>
              <a:rPr lang="en-GB" sz="800" dirty="0"/>
              <a:t> != null)</a:t>
            </a:r>
          </a:p>
          <a:p>
            <a:r>
              <a:rPr lang="en-GB" sz="800" dirty="0"/>
              <a:t>                {</a:t>
            </a:r>
          </a:p>
          <a:p>
            <a:r>
              <a:rPr lang="en-GB" sz="800" dirty="0"/>
              <a:t>                    </a:t>
            </a:r>
            <a:r>
              <a:rPr lang="en-GB" sz="800" dirty="0" err="1"/>
              <a:t>screenEffect.ShowDamageEffect</a:t>
            </a:r>
            <a:r>
              <a:rPr lang="en-GB" sz="800" dirty="0"/>
              <a:t>(); // Trigger red screen pulse</a:t>
            </a:r>
          </a:p>
          <a:p>
            <a:r>
              <a:rPr lang="en-GB" sz="800" dirty="0"/>
              <a:t>                }</a:t>
            </a:r>
          </a:p>
          <a:p>
            <a:endParaRPr lang="en-GB" sz="800" dirty="0"/>
          </a:p>
          <a:p>
            <a:r>
              <a:rPr lang="en-GB" sz="800" dirty="0"/>
              <a:t>                </a:t>
            </a:r>
            <a:r>
              <a:rPr lang="en-GB" sz="800" dirty="0" err="1"/>
              <a:t>nextAttackTime</a:t>
            </a:r>
            <a:r>
              <a:rPr lang="en-GB" sz="800" dirty="0"/>
              <a:t> = </a:t>
            </a:r>
            <a:r>
              <a:rPr lang="en-GB" sz="800" dirty="0" err="1"/>
              <a:t>Time.time</a:t>
            </a:r>
            <a:r>
              <a:rPr lang="en-GB" sz="800" dirty="0"/>
              <a:t> + </a:t>
            </a:r>
            <a:r>
              <a:rPr lang="en-GB" sz="800" dirty="0" err="1"/>
              <a:t>attackRate</a:t>
            </a:r>
            <a:r>
              <a:rPr lang="en-GB" sz="800" dirty="0"/>
              <a:t>;</a:t>
            </a:r>
          </a:p>
          <a:p>
            <a:r>
              <a:rPr lang="en-GB" sz="800" dirty="0"/>
              <a:t>            }</a:t>
            </a:r>
          </a:p>
          <a:p>
            <a:r>
              <a:rPr lang="en-GB" sz="800" dirty="0"/>
              <a:t>        }</a:t>
            </a:r>
          </a:p>
          <a:p>
            <a:r>
              <a:rPr lang="en-GB" sz="800" dirty="0"/>
              <a:t>    }</a:t>
            </a:r>
          </a:p>
          <a:p>
            <a:r>
              <a:rPr lang="en-GB" sz="800" dirty="0"/>
              <a:t>}</a:t>
            </a:r>
          </a:p>
        </p:txBody>
      </p:sp>
    </p:spTree>
    <p:extLst>
      <p:ext uri="{BB962C8B-B14F-4D97-AF65-F5344CB8AC3E}">
        <p14:creationId xmlns:p14="http://schemas.microsoft.com/office/powerpoint/2010/main" val="1016281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1021-4C15-7026-2A5B-B95AFC73A9DE}"/>
              </a:ext>
            </a:extLst>
          </p:cNvPr>
          <p:cNvSpPr>
            <a:spLocks noGrp="1"/>
          </p:cNvSpPr>
          <p:nvPr>
            <p:ph type="title"/>
          </p:nvPr>
        </p:nvSpPr>
        <p:spPr/>
        <p:txBody>
          <a:bodyPr/>
          <a:lstStyle/>
          <a:p>
            <a:r>
              <a:rPr lang="en-GB" dirty="0"/>
              <a:t>ISSUES </a:t>
            </a:r>
            <a:br>
              <a:rPr lang="en-GB" dirty="0"/>
            </a:br>
            <a:endParaRPr lang="en-GB" dirty="0"/>
          </a:p>
        </p:txBody>
      </p:sp>
      <p:sp>
        <p:nvSpPr>
          <p:cNvPr id="3" name="Content Placeholder 2">
            <a:extLst>
              <a:ext uri="{FF2B5EF4-FFF2-40B4-BE49-F238E27FC236}">
                <a16:creationId xmlns:a16="http://schemas.microsoft.com/office/drawing/2014/main" id="{FAA49033-DC5F-4BEA-86B6-ADA421639E6E}"/>
              </a:ext>
            </a:extLst>
          </p:cNvPr>
          <p:cNvSpPr>
            <a:spLocks noGrp="1"/>
          </p:cNvSpPr>
          <p:nvPr>
            <p:ph idx="1"/>
          </p:nvPr>
        </p:nvSpPr>
        <p:spPr>
          <a:xfrm>
            <a:off x="609600" y="1377569"/>
            <a:ext cx="10515600" cy="4351338"/>
          </a:xfrm>
        </p:spPr>
        <p:txBody>
          <a:bodyPr/>
          <a:lstStyle/>
          <a:p>
            <a:r>
              <a:rPr lang="en-GB" dirty="0"/>
              <a:t>Small issue but the bullets weren’t damaging the player and then I realised the collider was too low  so I made hight bigger and collider bigger</a:t>
            </a:r>
          </a:p>
        </p:txBody>
      </p:sp>
      <p:pic>
        <p:nvPicPr>
          <p:cNvPr id="1026" name="Picture 2" descr="Uploaded image">
            <a:extLst>
              <a:ext uri="{FF2B5EF4-FFF2-40B4-BE49-F238E27FC236}">
                <a16:creationId xmlns:a16="http://schemas.microsoft.com/office/drawing/2014/main" id="{DBF7FCB0-B845-6636-872A-3C8899E8C1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4736" y="2396691"/>
            <a:ext cx="3200244" cy="3903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898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DD609-D2A4-D215-2958-15817C36EE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4F083B-0DF7-85DE-C62E-0AFD4D9D5427}"/>
              </a:ext>
            </a:extLst>
          </p:cNvPr>
          <p:cNvSpPr>
            <a:spLocks noGrp="1"/>
          </p:cNvSpPr>
          <p:nvPr>
            <p:ph type="title"/>
          </p:nvPr>
        </p:nvSpPr>
        <p:spPr/>
        <p:txBody>
          <a:bodyPr>
            <a:normAutofit fontScale="90000"/>
          </a:bodyPr>
          <a:lstStyle/>
          <a:p>
            <a:r>
              <a:rPr lang="en-GB" dirty="0"/>
              <a:t>A big issue was enemy death and them hovering above the ground when the death animation played</a:t>
            </a:r>
          </a:p>
        </p:txBody>
      </p:sp>
      <p:sp>
        <p:nvSpPr>
          <p:cNvPr id="3" name="Content Placeholder 2">
            <a:extLst>
              <a:ext uri="{FF2B5EF4-FFF2-40B4-BE49-F238E27FC236}">
                <a16:creationId xmlns:a16="http://schemas.microsoft.com/office/drawing/2014/main" id="{5B0CAF3E-63F6-F8EA-2EB2-A52303DD28D2}"/>
              </a:ext>
            </a:extLst>
          </p:cNvPr>
          <p:cNvSpPr>
            <a:spLocks noGrp="1"/>
          </p:cNvSpPr>
          <p:nvPr>
            <p:ph idx="1"/>
          </p:nvPr>
        </p:nvSpPr>
        <p:spPr>
          <a:xfrm>
            <a:off x="7102963" y="2054910"/>
            <a:ext cx="2715768" cy="4351338"/>
          </a:xfrm>
        </p:spPr>
        <p:txBody>
          <a:bodyPr/>
          <a:lstStyle/>
          <a:p>
            <a:r>
              <a:rPr lang="en-GB" dirty="0"/>
              <a:t>Fixed by: </a:t>
            </a:r>
          </a:p>
        </p:txBody>
      </p:sp>
      <p:pic>
        <p:nvPicPr>
          <p:cNvPr id="5" name="Picture 4">
            <a:extLst>
              <a:ext uri="{FF2B5EF4-FFF2-40B4-BE49-F238E27FC236}">
                <a16:creationId xmlns:a16="http://schemas.microsoft.com/office/drawing/2014/main" id="{F9D9ED8C-B5F1-CFC8-972D-5AEB97A9ED3A}"/>
              </a:ext>
            </a:extLst>
          </p:cNvPr>
          <p:cNvPicPr>
            <a:picLocks noChangeAspect="1"/>
          </p:cNvPicPr>
          <p:nvPr/>
        </p:nvPicPr>
        <p:blipFill>
          <a:blip r:embed="rId2"/>
          <a:stretch>
            <a:fillRect/>
          </a:stretch>
        </p:blipFill>
        <p:spPr>
          <a:xfrm>
            <a:off x="652691" y="2407534"/>
            <a:ext cx="6063489" cy="3425376"/>
          </a:xfrm>
          <a:prstGeom prst="rect">
            <a:avLst/>
          </a:prstGeom>
        </p:spPr>
      </p:pic>
      <p:pic>
        <p:nvPicPr>
          <p:cNvPr id="6" name="Picture 5">
            <a:extLst>
              <a:ext uri="{FF2B5EF4-FFF2-40B4-BE49-F238E27FC236}">
                <a16:creationId xmlns:a16="http://schemas.microsoft.com/office/drawing/2014/main" id="{21F23233-5B01-3858-B054-A03ECAD2C262}"/>
              </a:ext>
            </a:extLst>
          </p:cNvPr>
          <p:cNvPicPr>
            <a:picLocks noChangeAspect="1"/>
          </p:cNvPicPr>
          <p:nvPr/>
        </p:nvPicPr>
        <p:blipFill>
          <a:blip r:embed="rId3"/>
          <a:stretch>
            <a:fillRect/>
          </a:stretch>
        </p:blipFill>
        <p:spPr>
          <a:xfrm>
            <a:off x="8292247" y="2926080"/>
            <a:ext cx="2618635" cy="3027665"/>
          </a:xfrm>
          <a:prstGeom prst="rect">
            <a:avLst/>
          </a:prstGeom>
        </p:spPr>
      </p:pic>
    </p:spTree>
    <p:extLst>
      <p:ext uri="{BB962C8B-B14F-4D97-AF65-F5344CB8AC3E}">
        <p14:creationId xmlns:p14="http://schemas.microsoft.com/office/powerpoint/2010/main" val="4025589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BF43F-916F-0213-9A0D-4D75D7E4CE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2EAD6F-89B9-52EB-2D97-64605D539423}"/>
              </a:ext>
            </a:extLst>
          </p:cNvPr>
          <p:cNvSpPr>
            <a:spLocks noGrp="1"/>
          </p:cNvSpPr>
          <p:nvPr>
            <p:ph type="title"/>
          </p:nvPr>
        </p:nvSpPr>
        <p:spPr/>
        <p:txBody>
          <a:bodyPr/>
          <a:lstStyle/>
          <a:p>
            <a:r>
              <a:rPr lang="en-GB" dirty="0"/>
              <a:t>FIX</a:t>
            </a:r>
          </a:p>
        </p:txBody>
      </p:sp>
      <p:sp>
        <p:nvSpPr>
          <p:cNvPr id="3" name="Content Placeholder 2">
            <a:extLst>
              <a:ext uri="{FF2B5EF4-FFF2-40B4-BE49-F238E27FC236}">
                <a16:creationId xmlns:a16="http://schemas.microsoft.com/office/drawing/2014/main" id="{6397EE5A-E641-75FC-8F2D-4DDFA650D1F0}"/>
              </a:ext>
            </a:extLst>
          </p:cNvPr>
          <p:cNvSpPr>
            <a:spLocks noGrp="1"/>
          </p:cNvSpPr>
          <p:nvPr>
            <p:ph idx="1"/>
          </p:nvPr>
        </p:nvSpPr>
        <p:spPr/>
        <p:txBody>
          <a:bodyPr/>
          <a:lstStyle/>
          <a:p>
            <a:r>
              <a:rPr lang="en-GB" dirty="0"/>
              <a:t>The fix was going onto the animation file and baking into pose the root transformation of position Y</a:t>
            </a:r>
          </a:p>
        </p:txBody>
      </p:sp>
      <p:pic>
        <p:nvPicPr>
          <p:cNvPr id="5" name="Picture 4">
            <a:extLst>
              <a:ext uri="{FF2B5EF4-FFF2-40B4-BE49-F238E27FC236}">
                <a16:creationId xmlns:a16="http://schemas.microsoft.com/office/drawing/2014/main" id="{64AA64D6-A69B-F59D-4D96-652438522D7E}"/>
              </a:ext>
            </a:extLst>
          </p:cNvPr>
          <p:cNvPicPr>
            <a:picLocks noChangeAspect="1"/>
          </p:cNvPicPr>
          <p:nvPr/>
        </p:nvPicPr>
        <p:blipFill>
          <a:blip r:embed="rId2"/>
          <a:stretch>
            <a:fillRect/>
          </a:stretch>
        </p:blipFill>
        <p:spPr>
          <a:xfrm>
            <a:off x="7058860" y="2734251"/>
            <a:ext cx="2564326" cy="3577649"/>
          </a:xfrm>
          <a:prstGeom prst="rect">
            <a:avLst/>
          </a:prstGeom>
        </p:spPr>
      </p:pic>
    </p:spTree>
    <p:extLst>
      <p:ext uri="{BB962C8B-B14F-4D97-AF65-F5344CB8AC3E}">
        <p14:creationId xmlns:p14="http://schemas.microsoft.com/office/powerpoint/2010/main" val="2675561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5037D-386C-C289-A64E-0C46E065915C}"/>
              </a:ext>
            </a:extLst>
          </p:cNvPr>
          <p:cNvSpPr>
            <a:spLocks noGrp="1"/>
          </p:cNvSpPr>
          <p:nvPr>
            <p:ph type="title"/>
          </p:nvPr>
        </p:nvSpPr>
        <p:spPr/>
        <p:txBody>
          <a:bodyPr/>
          <a:lstStyle/>
          <a:p>
            <a:r>
              <a:rPr lang="en-GB" dirty="0"/>
              <a:t>References </a:t>
            </a:r>
          </a:p>
        </p:txBody>
      </p:sp>
      <p:sp>
        <p:nvSpPr>
          <p:cNvPr id="3" name="Content Placeholder 2">
            <a:extLst>
              <a:ext uri="{FF2B5EF4-FFF2-40B4-BE49-F238E27FC236}">
                <a16:creationId xmlns:a16="http://schemas.microsoft.com/office/drawing/2014/main" id="{0DB0B8FF-490E-CB11-A00D-3F58CCC3BB83}"/>
              </a:ext>
            </a:extLst>
          </p:cNvPr>
          <p:cNvSpPr>
            <a:spLocks noGrp="1"/>
          </p:cNvSpPr>
          <p:nvPr>
            <p:ph idx="1"/>
          </p:nvPr>
        </p:nvSpPr>
        <p:spPr/>
        <p:txBody>
          <a:bodyPr/>
          <a:lstStyle/>
          <a:p>
            <a:r>
              <a:rPr lang="en-GB" dirty="0"/>
              <a:t>1. </a:t>
            </a:r>
            <a:r>
              <a:rPr lang="en-GB" dirty="0">
                <a:hlinkClick r:id="rId2"/>
              </a:rPr>
              <a:t>https://parents.actionforchildren.org.uk/home-family-life/technology/video-game-age-restrictions/</a:t>
            </a:r>
            <a:endParaRPr lang="en-GB" dirty="0"/>
          </a:p>
          <a:p>
            <a:r>
              <a:rPr lang="en-GB" dirty="0"/>
              <a:t>2. </a:t>
            </a:r>
            <a:r>
              <a:rPr lang="en-GB" dirty="0">
                <a:hlinkClick r:id="rId3"/>
              </a:rPr>
              <a:t>https://openr.co/unveiling-the-demographics-of-call-of-dutys-target-audience/</a:t>
            </a:r>
            <a:endParaRPr lang="en-GB" dirty="0"/>
          </a:p>
          <a:p>
            <a:endParaRPr lang="en-GB" dirty="0"/>
          </a:p>
        </p:txBody>
      </p:sp>
    </p:spTree>
    <p:extLst>
      <p:ext uri="{BB962C8B-B14F-4D97-AF65-F5344CB8AC3E}">
        <p14:creationId xmlns:p14="http://schemas.microsoft.com/office/powerpoint/2010/main" val="4223885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6474D-34E7-9C49-BC4B-6EA1E31B672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38F3A1F-1055-9076-AEBD-DE178139FCC9}"/>
              </a:ext>
            </a:extLst>
          </p:cNvPr>
          <p:cNvSpPr>
            <a:spLocks noGrp="1"/>
          </p:cNvSpPr>
          <p:nvPr>
            <p:ph idx="1"/>
          </p:nvPr>
        </p:nvSpPr>
        <p:spPr/>
        <p:txBody>
          <a:bodyPr/>
          <a:lstStyle/>
          <a:p>
            <a:r>
              <a:rPr lang="en-GB" dirty="0"/>
              <a:t>Game</a:t>
            </a:r>
          </a:p>
          <a:p>
            <a:r>
              <a:rPr lang="en-GB" dirty="0"/>
              <a:t>Itch</a:t>
            </a:r>
          </a:p>
          <a:p>
            <a:r>
              <a:rPr lang="en-GB" dirty="0"/>
              <a:t>Video</a:t>
            </a:r>
          </a:p>
          <a:p>
            <a:r>
              <a:rPr lang="en-GB" dirty="0"/>
              <a:t>Report</a:t>
            </a:r>
          </a:p>
          <a:p>
            <a:r>
              <a:rPr lang="en-GB" dirty="0"/>
              <a:t>Testing</a:t>
            </a:r>
          </a:p>
          <a:p>
            <a:r>
              <a:rPr lang="en-GB" dirty="0"/>
              <a:t>JUST WANT TO POLISH OFF GAME NOW</a:t>
            </a:r>
          </a:p>
          <a:p>
            <a:r>
              <a:rPr lang="en-GB" dirty="0"/>
              <a:t>Rent</a:t>
            </a:r>
          </a:p>
          <a:p>
            <a:r>
              <a:rPr lang="en-GB" dirty="0"/>
              <a:t>Bampy card</a:t>
            </a:r>
          </a:p>
          <a:p>
            <a:endParaRPr lang="en-GB" dirty="0"/>
          </a:p>
        </p:txBody>
      </p:sp>
    </p:spTree>
    <p:extLst>
      <p:ext uri="{BB962C8B-B14F-4D97-AF65-F5344CB8AC3E}">
        <p14:creationId xmlns:p14="http://schemas.microsoft.com/office/powerpoint/2010/main" val="3845042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73907-6A6D-0572-7BE5-58D8D490AC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93424F-71C9-8646-BE33-CA32E1B267FF}"/>
              </a:ext>
            </a:extLst>
          </p:cNvPr>
          <p:cNvSpPr>
            <a:spLocks noGrp="1"/>
          </p:cNvSpPr>
          <p:nvPr>
            <p:ph type="title"/>
          </p:nvPr>
        </p:nvSpPr>
        <p:spPr/>
        <p:txBody>
          <a:bodyPr/>
          <a:lstStyle/>
          <a:p>
            <a:r>
              <a:rPr lang="en-GB" dirty="0"/>
              <a:t>Wave Manager – Script </a:t>
            </a:r>
          </a:p>
        </p:txBody>
      </p:sp>
      <p:pic>
        <p:nvPicPr>
          <p:cNvPr id="4" name="Picture 3">
            <a:extLst>
              <a:ext uri="{FF2B5EF4-FFF2-40B4-BE49-F238E27FC236}">
                <a16:creationId xmlns:a16="http://schemas.microsoft.com/office/drawing/2014/main" id="{FF55B4A0-54E2-6205-ED44-6082C6EA13CD}"/>
              </a:ext>
            </a:extLst>
          </p:cNvPr>
          <p:cNvPicPr>
            <a:picLocks noChangeAspect="1"/>
          </p:cNvPicPr>
          <p:nvPr/>
        </p:nvPicPr>
        <p:blipFill>
          <a:blip r:embed="rId2"/>
          <a:stretch>
            <a:fillRect/>
          </a:stretch>
        </p:blipFill>
        <p:spPr>
          <a:xfrm>
            <a:off x="838200" y="1460704"/>
            <a:ext cx="4994988" cy="5032171"/>
          </a:xfrm>
          <a:prstGeom prst="rect">
            <a:avLst/>
          </a:prstGeom>
        </p:spPr>
      </p:pic>
    </p:spTree>
    <p:extLst>
      <p:ext uri="{BB962C8B-B14F-4D97-AF65-F5344CB8AC3E}">
        <p14:creationId xmlns:p14="http://schemas.microsoft.com/office/powerpoint/2010/main" val="180869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A3386-6D87-2959-EA50-0BAB0E3D84AA}"/>
              </a:ext>
            </a:extLst>
          </p:cNvPr>
          <p:cNvSpPr>
            <a:spLocks noGrp="1"/>
          </p:cNvSpPr>
          <p:nvPr>
            <p:ph type="title"/>
          </p:nvPr>
        </p:nvSpPr>
        <p:spPr/>
        <p:txBody>
          <a:bodyPr/>
          <a:lstStyle/>
          <a:p>
            <a:r>
              <a:rPr lang="en-GB" dirty="0"/>
              <a:t>Enemy Spawn Points – Create empty </a:t>
            </a:r>
            <a:r>
              <a:rPr lang="en-GB" dirty="0" err="1"/>
              <a:t>gameobject</a:t>
            </a:r>
            <a:r>
              <a:rPr lang="en-GB" dirty="0"/>
              <a:t> </a:t>
            </a:r>
          </a:p>
        </p:txBody>
      </p:sp>
      <p:pic>
        <p:nvPicPr>
          <p:cNvPr id="5" name="Picture 4">
            <a:extLst>
              <a:ext uri="{FF2B5EF4-FFF2-40B4-BE49-F238E27FC236}">
                <a16:creationId xmlns:a16="http://schemas.microsoft.com/office/drawing/2014/main" id="{0826AC9A-DE04-2C84-FF10-055788B2E8CC}"/>
              </a:ext>
            </a:extLst>
          </p:cNvPr>
          <p:cNvPicPr>
            <a:picLocks noChangeAspect="1"/>
          </p:cNvPicPr>
          <p:nvPr/>
        </p:nvPicPr>
        <p:blipFill>
          <a:blip r:embed="rId2"/>
          <a:stretch>
            <a:fillRect/>
          </a:stretch>
        </p:blipFill>
        <p:spPr>
          <a:xfrm>
            <a:off x="552314" y="2704027"/>
            <a:ext cx="3544198" cy="3144608"/>
          </a:xfrm>
          <a:prstGeom prst="rect">
            <a:avLst/>
          </a:prstGeom>
        </p:spPr>
      </p:pic>
      <p:pic>
        <p:nvPicPr>
          <p:cNvPr id="7" name="Picture 6">
            <a:extLst>
              <a:ext uri="{FF2B5EF4-FFF2-40B4-BE49-F238E27FC236}">
                <a16:creationId xmlns:a16="http://schemas.microsoft.com/office/drawing/2014/main" id="{925E28BE-A2A0-019B-E11F-006029695339}"/>
              </a:ext>
            </a:extLst>
          </p:cNvPr>
          <p:cNvPicPr>
            <a:picLocks noChangeAspect="1"/>
          </p:cNvPicPr>
          <p:nvPr/>
        </p:nvPicPr>
        <p:blipFill>
          <a:blip r:embed="rId3"/>
          <a:stretch>
            <a:fillRect/>
          </a:stretch>
        </p:blipFill>
        <p:spPr>
          <a:xfrm>
            <a:off x="4409808" y="2704027"/>
            <a:ext cx="3829584" cy="3134162"/>
          </a:xfrm>
          <a:prstGeom prst="rect">
            <a:avLst/>
          </a:prstGeom>
        </p:spPr>
      </p:pic>
    </p:spTree>
    <p:extLst>
      <p:ext uri="{BB962C8B-B14F-4D97-AF65-F5344CB8AC3E}">
        <p14:creationId xmlns:p14="http://schemas.microsoft.com/office/powerpoint/2010/main" val="210165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8C855-5DB6-9A1A-D0CF-E16FEB6FFD48}"/>
              </a:ext>
            </a:extLst>
          </p:cNvPr>
          <p:cNvSpPr>
            <a:spLocks noGrp="1"/>
          </p:cNvSpPr>
          <p:nvPr>
            <p:ph type="title"/>
          </p:nvPr>
        </p:nvSpPr>
        <p:spPr/>
        <p:txBody>
          <a:bodyPr/>
          <a:lstStyle/>
          <a:p>
            <a:r>
              <a:rPr lang="en-GB" dirty="0"/>
              <a:t>I THINK RN</a:t>
            </a:r>
          </a:p>
        </p:txBody>
      </p:sp>
      <p:sp>
        <p:nvSpPr>
          <p:cNvPr id="3" name="Content Placeholder 2">
            <a:extLst>
              <a:ext uri="{FF2B5EF4-FFF2-40B4-BE49-F238E27FC236}">
                <a16:creationId xmlns:a16="http://schemas.microsoft.com/office/drawing/2014/main" id="{513ED3D6-07D7-A298-9458-397260D7FA2C}"/>
              </a:ext>
            </a:extLst>
          </p:cNvPr>
          <p:cNvSpPr>
            <a:spLocks noGrp="1"/>
          </p:cNvSpPr>
          <p:nvPr>
            <p:ph idx="1"/>
          </p:nvPr>
        </p:nvSpPr>
        <p:spPr/>
        <p:txBody>
          <a:bodyPr/>
          <a:lstStyle/>
          <a:p>
            <a:r>
              <a:rPr lang="en-GB" dirty="0"/>
              <a:t>Going to get all levels working , enemies , boss , part , next level</a:t>
            </a:r>
          </a:p>
          <a:p>
            <a:r>
              <a:rPr lang="en-GB" dirty="0"/>
              <a:t> </a:t>
            </a:r>
          </a:p>
          <a:p>
            <a:r>
              <a:rPr lang="en-GB" dirty="0"/>
              <a:t>Then , Audio, Power Ups, Animations </a:t>
            </a:r>
          </a:p>
          <a:p>
            <a:r>
              <a:rPr lang="en-GB" dirty="0"/>
              <a:t>NEW MOVEMENT IS GOOD BUT JUMP NOT WORK (GROUNDCHECK) AND ENEMIES ARENT ATTACKINGBUT DO FOLLOW WHAT THE FUCK</a:t>
            </a:r>
          </a:p>
          <a:p>
            <a:r>
              <a:rPr lang="en-GB" dirty="0"/>
              <a:t>Fuck </a:t>
            </a:r>
            <a:r>
              <a:rPr lang="en-GB" dirty="0" err="1"/>
              <a:t>alla</a:t>
            </a:r>
            <a:r>
              <a:rPr lang="en-GB" dirty="0"/>
              <a:t> that I need to finish polishing 1 and 2 </a:t>
            </a:r>
            <a:r>
              <a:rPr lang="en-GB" dirty="0" err="1"/>
              <a:t>cuz</a:t>
            </a:r>
            <a:r>
              <a:rPr lang="en-GB" dirty="0"/>
              <a:t> </a:t>
            </a:r>
            <a:r>
              <a:rPr lang="en-GB" dirty="0" err="1"/>
              <a:t>jj</a:t>
            </a:r>
            <a:r>
              <a:rPr lang="en-GB" dirty="0"/>
              <a:t> doesn’t like it</a:t>
            </a:r>
          </a:p>
        </p:txBody>
      </p:sp>
    </p:spTree>
    <p:extLst>
      <p:ext uri="{BB962C8B-B14F-4D97-AF65-F5344CB8AC3E}">
        <p14:creationId xmlns:p14="http://schemas.microsoft.com/office/powerpoint/2010/main" val="3884251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B6391-18EC-681A-BFBA-0802844ED020}"/>
              </a:ext>
            </a:extLst>
          </p:cNvPr>
          <p:cNvSpPr>
            <a:spLocks noGrp="1"/>
          </p:cNvSpPr>
          <p:nvPr>
            <p:ph type="title"/>
          </p:nvPr>
        </p:nvSpPr>
        <p:spPr/>
        <p:txBody>
          <a:bodyPr/>
          <a:lstStyle/>
          <a:p>
            <a:r>
              <a:rPr lang="en-GB" dirty="0"/>
              <a:t>Boss</a:t>
            </a:r>
          </a:p>
        </p:txBody>
      </p:sp>
      <p:sp>
        <p:nvSpPr>
          <p:cNvPr id="3" name="Content Placeholder 2">
            <a:extLst>
              <a:ext uri="{FF2B5EF4-FFF2-40B4-BE49-F238E27FC236}">
                <a16:creationId xmlns:a16="http://schemas.microsoft.com/office/drawing/2014/main" id="{EE726FCD-E8F2-E446-5B7C-C925AFCFC243}"/>
              </a:ext>
            </a:extLst>
          </p:cNvPr>
          <p:cNvSpPr>
            <a:spLocks noGrp="1"/>
          </p:cNvSpPr>
          <p:nvPr>
            <p:ph idx="1"/>
          </p:nvPr>
        </p:nvSpPr>
        <p:spPr/>
        <p:txBody>
          <a:bodyPr/>
          <a:lstStyle/>
          <a:p>
            <a:r>
              <a:rPr lang="en-GB" dirty="0"/>
              <a:t>Model</a:t>
            </a:r>
          </a:p>
          <a:p>
            <a:r>
              <a:rPr lang="en-GB" dirty="0"/>
              <a:t>Animation </a:t>
            </a:r>
          </a:p>
          <a:p>
            <a:r>
              <a:rPr lang="en-GB" dirty="0"/>
              <a:t>Attack</a:t>
            </a:r>
          </a:p>
          <a:p>
            <a:r>
              <a:rPr lang="en-GB" dirty="0"/>
              <a:t>Ok so the Boss Spawns in when there is not bullet script attached</a:t>
            </a:r>
          </a:p>
          <a:p>
            <a:r>
              <a:rPr lang="en-GB" dirty="0"/>
              <a:t>Looks like there is just a huge issue in enemy  bullets</a:t>
            </a:r>
          </a:p>
          <a:p>
            <a:r>
              <a:rPr lang="en-GB" dirty="0"/>
              <a:t>Ok I HAVE NO FUCKING IDEA IT JUST BREAKS</a:t>
            </a:r>
          </a:p>
        </p:txBody>
      </p:sp>
    </p:spTree>
    <p:extLst>
      <p:ext uri="{BB962C8B-B14F-4D97-AF65-F5344CB8AC3E}">
        <p14:creationId xmlns:p14="http://schemas.microsoft.com/office/powerpoint/2010/main" val="1031901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F5164-6823-21E0-1DB7-07824192D311}"/>
              </a:ext>
            </a:extLst>
          </p:cNvPr>
          <p:cNvSpPr>
            <a:spLocks noGrp="1"/>
          </p:cNvSpPr>
          <p:nvPr>
            <p:ph type="ctrTitle"/>
          </p:nvPr>
        </p:nvSpPr>
        <p:spPr>
          <a:xfrm>
            <a:off x="1322832" y="281115"/>
            <a:ext cx="9144000" cy="715581"/>
          </a:xfrm>
        </p:spPr>
        <p:txBody>
          <a:bodyPr>
            <a:normAutofit fontScale="90000"/>
          </a:bodyPr>
          <a:lstStyle/>
          <a:p>
            <a:r>
              <a:rPr lang="en-GB" dirty="0"/>
              <a:t>What I have polished from 1 </a:t>
            </a:r>
          </a:p>
        </p:txBody>
      </p:sp>
      <p:sp>
        <p:nvSpPr>
          <p:cNvPr id="3" name="Subtitle 2">
            <a:extLst>
              <a:ext uri="{FF2B5EF4-FFF2-40B4-BE49-F238E27FC236}">
                <a16:creationId xmlns:a16="http://schemas.microsoft.com/office/drawing/2014/main" id="{B59FC20C-371C-A448-F7BD-A2A9098205E1}"/>
              </a:ext>
            </a:extLst>
          </p:cNvPr>
          <p:cNvSpPr>
            <a:spLocks noGrp="1"/>
          </p:cNvSpPr>
          <p:nvPr>
            <p:ph type="subTitle" idx="1"/>
          </p:nvPr>
        </p:nvSpPr>
        <p:spPr>
          <a:xfrm>
            <a:off x="1524000" y="1252728"/>
            <a:ext cx="9144000" cy="4005072"/>
          </a:xfrm>
        </p:spPr>
        <p:txBody>
          <a:bodyPr/>
          <a:lstStyle/>
          <a:p>
            <a:pPr marL="342900" indent="-342900">
              <a:buFont typeface="Arial" panose="020B0604020202020204" pitchFamily="34" charset="0"/>
              <a:buChar char="•"/>
            </a:pPr>
            <a:r>
              <a:rPr lang="en-GB" dirty="0"/>
              <a:t>Walking / Foot clipping thro floor (Still need to </a:t>
            </a:r>
            <a:r>
              <a:rPr lang="en-GB" dirty="0" err="1"/>
              <a:t>fuckking</a:t>
            </a:r>
            <a:r>
              <a:rPr lang="en-GB" dirty="0"/>
              <a:t> move everything else down) </a:t>
            </a:r>
          </a:p>
          <a:p>
            <a:pPr marL="342900" indent="-342900">
              <a:buFont typeface="Arial" panose="020B0604020202020204" pitchFamily="34" charset="0"/>
              <a:buChar char="•"/>
            </a:pPr>
            <a:r>
              <a:rPr lang="en-GB" dirty="0"/>
              <a:t>Weapons (Anubis’ Staff ) , Bullet (Fire Energy Blasts) – I think some errors are still occurring so need to fix this and then add sound </a:t>
            </a:r>
          </a:p>
          <a:p>
            <a:pPr marL="342900" indent="-342900">
              <a:buFont typeface="Arial" panose="020B0604020202020204" pitchFamily="34" charset="0"/>
              <a:buChar char="•"/>
            </a:pPr>
            <a:r>
              <a:rPr lang="en-GB" dirty="0"/>
              <a:t>Now - Enemy Animations (cant fix the drop , maybe cut time )</a:t>
            </a:r>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1595508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B847-85C8-83BD-8B33-368E1675D7D2}"/>
              </a:ext>
            </a:extLst>
          </p:cNvPr>
          <p:cNvSpPr>
            <a:spLocks noGrp="1"/>
          </p:cNvSpPr>
          <p:nvPr>
            <p:ph type="title"/>
          </p:nvPr>
        </p:nvSpPr>
        <p:spPr/>
        <p:txBody>
          <a:bodyPr/>
          <a:lstStyle/>
          <a:p>
            <a:r>
              <a:rPr lang="en-GB" dirty="0"/>
              <a:t>1 Enemy Model / Animation </a:t>
            </a:r>
          </a:p>
        </p:txBody>
      </p:sp>
      <p:sp>
        <p:nvSpPr>
          <p:cNvPr id="3" name="Content Placeholder 2">
            <a:extLst>
              <a:ext uri="{FF2B5EF4-FFF2-40B4-BE49-F238E27FC236}">
                <a16:creationId xmlns:a16="http://schemas.microsoft.com/office/drawing/2014/main" id="{47A9B217-6AA4-39D7-6657-3D1ACD984C87}"/>
              </a:ext>
            </a:extLst>
          </p:cNvPr>
          <p:cNvSpPr>
            <a:spLocks noGrp="1"/>
          </p:cNvSpPr>
          <p:nvPr>
            <p:ph idx="1"/>
          </p:nvPr>
        </p:nvSpPr>
        <p:spPr/>
        <p:txBody>
          <a:bodyPr/>
          <a:lstStyle/>
          <a:p>
            <a:r>
              <a:rPr lang="en-GB" dirty="0"/>
              <a:t>FUCK</a:t>
            </a:r>
          </a:p>
          <a:p>
            <a:r>
              <a:rPr lang="en-GB" dirty="0"/>
              <a:t>Moving the floor down seemed to fix this but so did turning off APPLY ROOOT MOTION , I reverted the floor space back to </a:t>
            </a:r>
            <a:r>
              <a:rPr lang="en-GB" dirty="0" err="1"/>
              <a:t>normall</a:t>
            </a:r>
            <a:r>
              <a:rPr lang="en-GB" dirty="0"/>
              <a:t> so I can focus on the fix , if I do choose this option I will need to move all models down too lol long </a:t>
            </a:r>
          </a:p>
          <a:p>
            <a:r>
              <a:rPr lang="en-GB" dirty="0"/>
              <a:t>Think </a:t>
            </a:r>
            <a:r>
              <a:rPr lang="en-GB" dirty="0" err="1"/>
              <a:t>im</a:t>
            </a:r>
            <a:r>
              <a:rPr lang="en-GB" dirty="0"/>
              <a:t> going to stick to the Floor being moved down </a:t>
            </a:r>
          </a:p>
        </p:txBody>
      </p:sp>
    </p:spTree>
    <p:extLst>
      <p:ext uri="{BB962C8B-B14F-4D97-AF65-F5344CB8AC3E}">
        <p14:creationId xmlns:p14="http://schemas.microsoft.com/office/powerpoint/2010/main" val="3446317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E0487-4631-3ED0-1DC0-E15CA3D6C02F}"/>
              </a:ext>
            </a:extLst>
          </p:cNvPr>
          <p:cNvSpPr>
            <a:spLocks noGrp="1"/>
          </p:cNvSpPr>
          <p:nvPr>
            <p:ph type="title"/>
          </p:nvPr>
        </p:nvSpPr>
        <p:spPr/>
        <p:txBody>
          <a:bodyPr/>
          <a:lstStyle/>
          <a:p>
            <a:r>
              <a:rPr lang="en-GB" dirty="0"/>
              <a:t>Enemy Shoot</a:t>
            </a:r>
          </a:p>
        </p:txBody>
      </p:sp>
      <p:sp>
        <p:nvSpPr>
          <p:cNvPr id="3" name="Content Placeholder 2">
            <a:extLst>
              <a:ext uri="{FF2B5EF4-FFF2-40B4-BE49-F238E27FC236}">
                <a16:creationId xmlns:a16="http://schemas.microsoft.com/office/drawing/2014/main" id="{845461F8-2BD3-76F1-C139-F952972A7763}"/>
              </a:ext>
            </a:extLst>
          </p:cNvPr>
          <p:cNvSpPr>
            <a:spLocks noGrp="1"/>
          </p:cNvSpPr>
          <p:nvPr>
            <p:ph idx="1"/>
          </p:nvPr>
        </p:nvSpPr>
        <p:spPr/>
        <p:txBody>
          <a:bodyPr/>
          <a:lstStyle/>
          <a:p>
            <a:r>
              <a:rPr lang="en-GB" dirty="0"/>
              <a:t>Seems to be shooting bent left, also seems as the </a:t>
            </a:r>
            <a:r>
              <a:rPr lang="en-GB" dirty="0" err="1"/>
              <a:t>ememies</a:t>
            </a:r>
            <a:r>
              <a:rPr lang="en-GB" dirty="0"/>
              <a:t> damage themselves</a:t>
            </a:r>
          </a:p>
          <a:p>
            <a:r>
              <a:rPr lang="en-GB" dirty="0"/>
              <a:t>I actual don’t know it just de spawns</a:t>
            </a:r>
          </a:p>
        </p:txBody>
      </p:sp>
    </p:spTree>
    <p:extLst>
      <p:ext uri="{BB962C8B-B14F-4D97-AF65-F5344CB8AC3E}">
        <p14:creationId xmlns:p14="http://schemas.microsoft.com/office/powerpoint/2010/main" val="17364044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3887</TotalTime>
  <Words>1401</Words>
  <Application>Microsoft Office PowerPoint</Application>
  <PresentationFormat>Widescreen</PresentationFormat>
  <Paragraphs>204</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Aptos</vt:lpstr>
      <vt:lpstr>Aptos Display</vt:lpstr>
      <vt:lpstr>Arial</vt:lpstr>
      <vt:lpstr>Symbol</vt:lpstr>
      <vt:lpstr>Office Theme</vt:lpstr>
      <vt:lpstr>PowerPoint Presentation</vt:lpstr>
      <vt:lpstr>How the round works – Script </vt:lpstr>
      <vt:lpstr>Wave Manager – Script </vt:lpstr>
      <vt:lpstr>Enemy Spawn Points – Create empty gameobject </vt:lpstr>
      <vt:lpstr>I THINK RN</vt:lpstr>
      <vt:lpstr>Boss</vt:lpstr>
      <vt:lpstr>What I have polished from 1 </vt:lpstr>
      <vt:lpstr>1 Enemy Model / Animation </vt:lpstr>
      <vt:lpstr>Enemy Shoot</vt:lpstr>
      <vt:lpstr>L2 Polish - AUDIO</vt:lpstr>
      <vt:lpstr>Power Ups (if I get this working it can be used on all)</vt:lpstr>
      <vt:lpstr>Scene Flow </vt:lpstr>
      <vt:lpstr>Gamelogic</vt:lpstr>
      <vt:lpstr>Layout of report  </vt:lpstr>
      <vt:lpstr>Layout of report  </vt:lpstr>
      <vt:lpstr>Chapters</vt:lpstr>
      <vt:lpstr>Chapters</vt:lpstr>
      <vt:lpstr>PowerPoint Presentation</vt:lpstr>
      <vt:lpstr>Implementation </vt:lpstr>
      <vt:lpstr>JJ MEETINGS </vt:lpstr>
      <vt:lpstr>Testing </vt:lpstr>
      <vt:lpstr>MOVEMENT 2</vt:lpstr>
      <vt:lpstr>PowerPoint Presentation</vt:lpstr>
      <vt:lpstr>ISSUES  </vt:lpstr>
      <vt:lpstr>A big issue was enemy death and them hovering above the ground when the death animation played</vt:lpstr>
      <vt:lpstr>FIX</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 Morgan Hodge</dc:creator>
  <cp:lastModifiedBy>(s) Morgan Hodge</cp:lastModifiedBy>
  <cp:revision>39</cp:revision>
  <dcterms:created xsi:type="dcterms:W3CDTF">2025-03-28T11:14:03Z</dcterms:created>
  <dcterms:modified xsi:type="dcterms:W3CDTF">2025-04-17T11:50:15Z</dcterms:modified>
</cp:coreProperties>
</file>