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Montserrat"/>
      <p:regular r:id="rId47"/>
      <p:bold r:id="rId48"/>
      <p:italic r:id="rId49"/>
      <p:boldItalic r:id="rId50"/>
    </p:embeddedFont>
    <p:embeddedFont>
      <p:font typeface="La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007A7E-0050-4D89-B3D2-B510694F46B0}">
  <a:tblStyle styleId="{CA007A7E-0050-4D89-B3D2-B510694F46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ontserrat-bold.fntdata"/><Relationship Id="rId47" Type="http://schemas.openxmlformats.org/officeDocument/2006/relationships/font" Target="fonts/Montserrat-regular.fntdata"/><Relationship Id="rId49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regular.fntdata"/><Relationship Id="rId50" Type="http://schemas.openxmlformats.org/officeDocument/2006/relationships/font" Target="fonts/Montserrat-boldItalic.fntdata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a213f1307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a213f1307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a213f1307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a213f1307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a213f1307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a213f1307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a6c05d43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a6c05d43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a213f1307_0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a213f1307_0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UStaticMesh: A StaticMesh is a piece of geometry that consists of a static set of polygons.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UStaticMeshComponent: StaticMeshComponent is used to create an instance of a [UStaticMesh]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USkeletalMesh: SkeletalMesh is geometry bound to a hierarchical skeleton of bones which can be animated for the purpose of deforming the mesh.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USkeletalMeshComponent: SkeletalMeshComponent is used to create an instance of an animated SkeletalMesh asset.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a213f1307_0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a213f1307_0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PlayerController: Player controls entity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AIController: AI controls entity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Controllers are by default 1-1 with entity, however this can be changed so controller can be mapped to multiple entities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a213f1307_0_1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a213f1307_0_1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a213f1307_0_1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a213f1307_0_1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ad0bb18c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cad0bb18c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cad0bb18c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cad0bb18c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Delegates: Data types that reference and execute member functions on C++ Objects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Support:</a:t>
            </a:r>
            <a:br>
              <a:rPr lang="en-GB"/>
            </a:br>
            <a:r>
              <a:rPr lang="en-GB"/>
              <a:t>- Functions returning a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 </a:t>
            </a:r>
            <a:r>
              <a:rPr lang="en-GB"/>
              <a:t>Functions declared as const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 </a:t>
            </a:r>
            <a:r>
              <a:rPr lang="en-GB"/>
              <a:t>Up to four "payload"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- </a:t>
            </a:r>
            <a:r>
              <a:rPr lang="en-GB"/>
              <a:t>Up to eight function parameters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a213f1307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a213f1307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ad0bb18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ad0bb18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ad0bb18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ad0bb18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a6c05d43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a6c05d43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ca213f1307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ca213f1307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a6c05d43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a6c05d43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a213f1307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ca213f1307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a6c05d43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a6c05d43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a213f1307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a213f1307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a213f1307_0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a213f1307_0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a213f1307_0_10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a213f1307_0_1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a213f130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a213f130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a213f1307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ca213f1307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cad0bb18c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cad0bb18c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a213f1307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a213f1307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ca213f1307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ca213f1307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Shared: indefinitely preventing deletion of that object, and ultimately handling its deletion when no Shared Pointer or Shared Reference (see below) references it. A Shared Pointer can be empty, meaning it doesn't reference any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Reference: Shared References must always reference a non-null object.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Weak: a Weak Pointer can become null at any time, without warning.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Unique: Unique Pointers can transfer ownership, but cannot share it.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ca6c05d4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ca6c05d4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cad0bb18c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cad0bb18c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ca213f1307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ca213f1307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ca213f1307_0_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ca213f1307_0_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ca213f1307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ca213f1307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ca213f1307_0_9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ca213f1307_0_9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a213f1307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a213f1307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ca213f1307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ca213f1307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a6c05d43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a6c05d43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a6c05d43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ca6c05d43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a213f1307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a213f1307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a213f1307_0_10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a213f1307_0_1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a213f1307_0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a213f1307_0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playlist?list=PL3gCaTLUSAUs6I21Kh_SStwDZuWF87kp6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benui.ca/unreal/ui-cpp-basics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youtube.com/watch?v=sNZ2g4qah28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youtube.com/watch?v=sNZ2g4qah28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unrealcommunity.wiki/logging-lgpidy6i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unrealcommunity.wiki/logging-lgpidy6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forums.unrealengine.com/t/multithreading-and-performance-in-unreal/1216417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voithos.io/articles/creating-uobjects-from-async-thread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Unreal Engine with C++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Sebastian Nicholas Outram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Unreal Engine Containers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C0"/>
                </a:solidFill>
              </a:rPr>
              <a:t>TArray</a:t>
            </a:r>
            <a:r>
              <a:rPr lang="en-GB">
                <a:solidFill>
                  <a:schemeClr val="dk2"/>
                </a:solidFill>
              </a:rPr>
              <a:t>&lt;</a:t>
            </a:r>
            <a:r>
              <a:rPr lang="en-GB">
                <a:solidFill>
                  <a:srgbClr val="40A0FF"/>
                </a:solidFill>
              </a:rPr>
              <a:t>float</a:t>
            </a:r>
            <a:r>
              <a:rPr lang="en-GB">
                <a:solidFill>
                  <a:schemeClr val="dk2"/>
                </a:solidFill>
              </a:rPr>
              <a:t>&gt; </a:t>
            </a:r>
            <a:r>
              <a:rPr lang="en-GB"/>
              <a:t>myArray</a:t>
            </a:r>
            <a:r>
              <a:rPr lang="en-GB">
                <a:solidFill>
                  <a:schemeClr val="dk2"/>
                </a:solidFill>
              </a:rPr>
              <a:t>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myArray</a:t>
            </a:r>
            <a:r>
              <a:rPr lang="en-GB">
                <a:solidFill>
                  <a:schemeClr val="dk2"/>
                </a:solidFill>
              </a:rPr>
              <a:t>.</a:t>
            </a:r>
            <a:r>
              <a:rPr lang="en-GB">
                <a:solidFill>
                  <a:srgbClr val="FFFFC0"/>
                </a:solidFill>
              </a:rPr>
              <a:t>Add</a:t>
            </a:r>
            <a:r>
              <a:rPr lang="en-GB">
                <a:solidFill>
                  <a:schemeClr val="dk2"/>
                </a:solidFill>
              </a:rPr>
              <a:t>(</a:t>
            </a:r>
            <a:r>
              <a:rPr lang="en-GB">
                <a:solidFill>
                  <a:srgbClr val="E0FFC0"/>
                </a:solidFill>
              </a:rPr>
              <a:t>10.f</a:t>
            </a:r>
            <a:r>
              <a:rPr lang="en-GB">
                <a:solidFill>
                  <a:schemeClr val="dk2"/>
                </a:solidFill>
              </a:rPr>
              <a:t>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myArray</a:t>
            </a:r>
            <a:r>
              <a:rPr lang="en-GB">
                <a:solidFill>
                  <a:schemeClr val="dk2"/>
                </a:solidFill>
              </a:rPr>
              <a:t>.</a:t>
            </a:r>
            <a:r>
              <a:rPr lang="en-GB">
                <a:solidFill>
                  <a:srgbClr val="FFFFC0"/>
                </a:solidFill>
              </a:rPr>
              <a:t>Remove</a:t>
            </a:r>
            <a:r>
              <a:rPr lang="en-GB">
                <a:solidFill>
                  <a:schemeClr val="dk2"/>
                </a:solidFill>
              </a:rPr>
              <a:t>(</a:t>
            </a:r>
            <a:r>
              <a:rPr lang="en-GB">
                <a:solidFill>
                  <a:srgbClr val="E0FFC0"/>
                </a:solidFill>
              </a:rPr>
              <a:t>1</a:t>
            </a:r>
            <a:r>
              <a:rPr lang="en-GB">
                <a:solidFill>
                  <a:srgbClr val="E0FFC0"/>
                </a:solidFill>
              </a:rPr>
              <a:t>0.f</a:t>
            </a:r>
            <a:r>
              <a:rPr lang="en-GB">
                <a:solidFill>
                  <a:schemeClr val="dk2"/>
                </a:solidFill>
              </a:rPr>
              <a:t>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C0"/>
                </a:solidFill>
              </a:rPr>
              <a:t>TSet</a:t>
            </a:r>
            <a:r>
              <a:rPr lang="en-GB">
                <a:solidFill>
                  <a:schemeClr val="dk2"/>
                </a:solidFill>
              </a:rPr>
              <a:t>&lt;</a:t>
            </a:r>
            <a:r>
              <a:rPr lang="en-GB">
                <a:solidFill>
                  <a:srgbClr val="40A0FF"/>
                </a:solidFill>
              </a:rPr>
              <a:t>float</a:t>
            </a:r>
            <a:r>
              <a:rPr lang="en-GB">
                <a:solidFill>
                  <a:schemeClr val="dk2"/>
                </a:solidFill>
              </a:rPr>
              <a:t>&gt; </a:t>
            </a:r>
            <a:r>
              <a:rPr lang="en-GB"/>
              <a:t>mySet</a:t>
            </a:r>
            <a:r>
              <a:rPr lang="en-GB">
                <a:solidFill>
                  <a:schemeClr val="dk2"/>
                </a:solidFill>
              </a:rPr>
              <a:t>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mySet</a:t>
            </a:r>
            <a:r>
              <a:rPr lang="en-GB">
                <a:solidFill>
                  <a:schemeClr val="dk2"/>
                </a:solidFill>
              </a:rPr>
              <a:t>.</a:t>
            </a:r>
            <a:r>
              <a:rPr lang="en-GB">
                <a:solidFill>
                  <a:srgbClr val="FFFFC0"/>
                </a:solidFill>
              </a:rPr>
              <a:t>Add</a:t>
            </a:r>
            <a:r>
              <a:rPr lang="en-GB">
                <a:solidFill>
                  <a:schemeClr val="dk2"/>
                </a:solidFill>
              </a:rPr>
              <a:t>(</a:t>
            </a:r>
            <a:r>
              <a:rPr lang="en-GB">
                <a:solidFill>
                  <a:srgbClr val="E0FFC0"/>
                </a:solidFill>
              </a:rPr>
              <a:t>10.f</a:t>
            </a:r>
            <a:r>
              <a:rPr lang="en-GB">
                <a:solidFill>
                  <a:schemeClr val="dk2"/>
                </a:solidFill>
              </a:rPr>
              <a:t>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mySet</a:t>
            </a:r>
            <a:r>
              <a:rPr lang="en-GB">
                <a:solidFill>
                  <a:schemeClr val="dk2"/>
                </a:solidFill>
              </a:rPr>
              <a:t>.</a:t>
            </a:r>
            <a:r>
              <a:rPr lang="en-GB">
                <a:solidFill>
                  <a:srgbClr val="FFFFC0"/>
                </a:solidFill>
              </a:rPr>
              <a:t>Remove</a:t>
            </a:r>
            <a:r>
              <a:rPr lang="en-GB">
                <a:solidFill>
                  <a:schemeClr val="dk2"/>
                </a:solidFill>
              </a:rPr>
              <a:t>(</a:t>
            </a:r>
            <a:r>
              <a:rPr lang="en-GB">
                <a:solidFill>
                  <a:srgbClr val="E0FFC0"/>
                </a:solidFill>
              </a:rPr>
              <a:t>10.f</a:t>
            </a:r>
            <a:r>
              <a:rPr lang="en-GB">
                <a:solidFill>
                  <a:schemeClr val="dk2"/>
                </a:solidFill>
              </a:rPr>
              <a:t>); </a:t>
            </a:r>
            <a:r>
              <a:rPr lang="en-GB">
                <a:solidFill>
                  <a:schemeClr val="lt2"/>
                </a:solidFill>
              </a:rPr>
              <a:t>//Removes any element with a value of ‘10.f’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C0"/>
                </a:solidFill>
              </a:rPr>
              <a:t>TMap</a:t>
            </a:r>
            <a:r>
              <a:rPr lang="en-GB">
                <a:solidFill>
                  <a:schemeClr val="dk2"/>
                </a:solidFill>
              </a:rPr>
              <a:t>&lt;</a:t>
            </a:r>
            <a:r>
              <a:rPr lang="en-GB">
                <a:solidFill>
                  <a:srgbClr val="00FFC0"/>
                </a:solidFill>
              </a:rPr>
              <a:t>FString</a:t>
            </a:r>
            <a:r>
              <a:rPr lang="en-GB">
                <a:solidFill>
                  <a:schemeClr val="dk2"/>
                </a:solidFill>
              </a:rPr>
              <a:t>, </a:t>
            </a:r>
            <a:r>
              <a:rPr lang="en-GB">
                <a:solidFill>
                  <a:srgbClr val="40A0FF"/>
                </a:solidFill>
              </a:rPr>
              <a:t>float</a:t>
            </a:r>
            <a:r>
              <a:rPr lang="en-GB">
                <a:solidFill>
                  <a:schemeClr val="dk2"/>
                </a:solidFill>
              </a:rPr>
              <a:t>&gt; </a:t>
            </a:r>
            <a:r>
              <a:rPr lang="en-GB"/>
              <a:t>myMap</a:t>
            </a:r>
            <a:r>
              <a:rPr lang="en-GB">
                <a:solidFill>
                  <a:schemeClr val="dk2"/>
                </a:solidFill>
              </a:rPr>
              <a:t>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myMap</a:t>
            </a:r>
            <a:r>
              <a:rPr lang="en-GB">
                <a:solidFill>
                  <a:schemeClr val="dk2"/>
                </a:solidFill>
              </a:rPr>
              <a:t>.</a:t>
            </a:r>
            <a:r>
              <a:rPr lang="en-GB">
                <a:solidFill>
                  <a:srgbClr val="FFFFC0"/>
                </a:solidFill>
              </a:rPr>
              <a:t>Add</a:t>
            </a:r>
            <a:r>
              <a:rPr lang="en-GB">
                <a:solidFill>
                  <a:schemeClr val="dk2"/>
                </a:solidFill>
              </a:rPr>
              <a:t>(</a:t>
            </a:r>
            <a:r>
              <a:rPr lang="en-GB">
                <a:solidFill>
                  <a:srgbClr val="E0FFC0"/>
                </a:solidFill>
              </a:rPr>
              <a:t>10.f</a:t>
            </a:r>
            <a:r>
              <a:rPr lang="en-GB">
                <a:solidFill>
                  <a:schemeClr val="dk2"/>
                </a:solidFill>
              </a:rPr>
              <a:t>,</a:t>
            </a:r>
            <a:r>
              <a:rPr lang="en-GB">
                <a:solidFill>
                  <a:srgbClr val="E0FFC0"/>
                </a:solidFill>
              </a:rPr>
              <a:t> </a:t>
            </a:r>
            <a:r>
              <a:rPr lang="en-GB">
                <a:solidFill>
                  <a:srgbClr val="FFC0FF"/>
                </a:solidFill>
              </a:rPr>
              <a:t>TEXT</a:t>
            </a:r>
            <a:r>
              <a:rPr lang="en-GB">
                <a:solidFill>
                  <a:schemeClr val="dk2"/>
                </a:solidFill>
              </a:rPr>
              <a:t>(</a:t>
            </a:r>
            <a:r>
              <a:rPr lang="en-GB">
                <a:solidFill>
                  <a:srgbClr val="FFA080"/>
                </a:solidFill>
              </a:rPr>
              <a:t>“Hello!”</a:t>
            </a:r>
            <a:r>
              <a:rPr lang="en-GB">
                <a:solidFill>
                  <a:schemeClr val="dk2"/>
                </a:solidFill>
              </a:rPr>
              <a:t>));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myMap</a:t>
            </a:r>
            <a:r>
              <a:rPr lang="en-GB">
                <a:solidFill>
                  <a:schemeClr val="dk2"/>
                </a:solidFill>
              </a:rPr>
              <a:t>.</a:t>
            </a:r>
            <a:r>
              <a:rPr lang="en-GB">
                <a:solidFill>
                  <a:srgbClr val="FFFFC0"/>
                </a:solidFill>
              </a:rPr>
              <a:t>Remove</a:t>
            </a:r>
            <a:r>
              <a:rPr lang="en-GB">
                <a:solidFill>
                  <a:schemeClr val="dk2"/>
                </a:solidFill>
              </a:rPr>
              <a:t>(</a:t>
            </a:r>
            <a:r>
              <a:rPr lang="en-GB">
                <a:solidFill>
                  <a:srgbClr val="E0FFC0"/>
                </a:solidFill>
              </a:rPr>
              <a:t>10.f</a:t>
            </a:r>
            <a:r>
              <a:rPr lang="en-GB">
                <a:solidFill>
                  <a:schemeClr val="dk2"/>
                </a:solidFill>
              </a:rPr>
              <a:t>); </a:t>
            </a:r>
            <a:r>
              <a:rPr lang="en-GB">
                <a:solidFill>
                  <a:schemeClr val="lt2"/>
                </a:solidFill>
              </a:rPr>
              <a:t>//Removes the element with a key of ‘10.f’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Creation &amp; Deletion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Create C++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No Editor support for deletion of classes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Navigate to Project Directory in File Explorer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Delete Header &amp; CPP files in source directory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Delete everything in Binaries directory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Delete Intermediate &amp; Saved directories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Generate Visual Studio project files</a:t>
            </a:r>
            <a:endParaRPr sz="1100"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Right click UProject file ➔ show more options ➔ generate files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Run Visual Studio project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 sz="1100"/>
              <a:t>Rebuild project in Visual Studio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Default C++ Files</a:t>
            </a:r>
            <a:endParaRPr/>
          </a:p>
        </p:txBody>
      </p:sp>
      <p:graphicFrame>
        <p:nvGraphicFramePr>
          <p:cNvPr id="207" name="Google Shape;207;p2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{CA007A7E-0050-4D89-B3D2-B510694F46B0}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lt1"/>
                          </a:solidFill>
                        </a:rPr>
                        <a:t>(Header &amp; CPP Respectively)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Subclass of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111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MyProject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Blank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MyProjectCharacter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ACharacter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Player character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MyProjectGameMode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AGameModeBase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Server instanced game state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Entities</a:t>
            </a:r>
            <a:endParaRPr/>
          </a:p>
        </p:txBody>
      </p:sp>
      <p:graphicFrame>
        <p:nvGraphicFramePr>
          <p:cNvPr id="213" name="Google Shape;213;p26"/>
          <p:cNvGraphicFramePr/>
          <p:nvPr/>
        </p:nvGraphicFramePr>
        <p:xfrm>
          <a:off x="952500" y="181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{CA007A7E-0050-4D89-B3D2-B510694F46B0}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Support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Mesh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(Geometry of Entity)</a:t>
                      </a:r>
                      <a:endParaRPr b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Component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(Composed into Actor)</a:t>
                      </a:r>
                      <a:endParaRPr b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Actor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(Provides Spawnability)</a:t>
                      </a:r>
                      <a:endParaRPr b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Rendering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0FF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UMeshComponent</a:t>
                      </a:r>
                      <a:endParaRPr sz="1000">
                        <a:solidFill>
                          <a:srgbClr val="00FF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0FF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AActor</a:t>
                      </a:r>
                      <a:endParaRPr sz="1000">
                        <a:solidFill>
                          <a:srgbClr val="00FF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Synonymous to AActor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0FF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UStaticMesh</a:t>
                      </a:r>
                      <a:endParaRPr sz="1000">
                        <a:solidFill>
                          <a:srgbClr val="00FF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0FF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UStaticMeshComponent</a:t>
                      </a:r>
                      <a:endParaRPr sz="1000">
                        <a:solidFill>
                          <a:srgbClr val="00FF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0FF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AStaticMeshActor</a:t>
                      </a:r>
                      <a:endParaRPr sz="1000">
                        <a:solidFill>
                          <a:srgbClr val="00FF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Animation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0FF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USkeletalMesh</a:t>
                      </a:r>
                      <a:endParaRPr sz="1000">
                        <a:solidFill>
                          <a:srgbClr val="00FF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0FF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USkeletalMeshComponent</a:t>
                      </a:r>
                      <a:endParaRPr sz="1000">
                        <a:solidFill>
                          <a:srgbClr val="00FF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0FF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ASkeletalMeshActor</a:t>
                      </a:r>
                      <a:endParaRPr sz="1000">
                        <a:solidFill>
                          <a:srgbClr val="00FF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Possession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0FF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APawn</a:t>
                      </a:r>
                      <a:endParaRPr sz="1000">
                        <a:solidFill>
                          <a:srgbClr val="00FF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Collision &amp; Movement</a:t>
                      </a:r>
                      <a:endParaRPr b="1"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00FF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ACharacter</a:t>
                      </a:r>
                      <a:endParaRPr sz="1000">
                        <a:solidFill>
                          <a:srgbClr val="00FF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ACharacter Class Components</a:t>
            </a:r>
            <a:endParaRPr/>
          </a:p>
        </p:txBody>
      </p:sp>
      <p:graphicFrame>
        <p:nvGraphicFramePr>
          <p:cNvPr id="219" name="Google Shape;219;p27"/>
          <p:cNvGraphicFramePr/>
          <p:nvPr/>
        </p:nvGraphicFramePr>
        <p:xfrm>
          <a:off x="952500" y="164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{CA007A7E-0050-4D89-B3D2-B510694F46B0}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Component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Class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RootComponent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TObjectPtr</a:t>
                      </a:r>
                      <a:r>
                        <a:rPr lang="en-GB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r>
                        <a:rPr lang="en-GB" sz="9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USceneComponent</a:t>
                      </a:r>
                      <a:r>
                        <a:rPr lang="en-GB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endParaRPr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AActor</a:t>
                      </a:r>
                      <a:endParaRPr sz="1100">
                        <a:solidFill>
                          <a:srgbClr val="00FFC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Central component that all other components must be attached to.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lt1"/>
                          </a:solidFill>
                        </a:rPr>
                        <a:t>Entity transform (location, scale &amp; rotation).</a:t>
                      </a:r>
                      <a:endParaRPr sz="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CapsuleComponent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TObjectPtr</a:t>
                      </a:r>
                      <a:r>
                        <a:rPr lang="en-GB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r>
                        <a:rPr lang="en-GB" sz="9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UCapsuleComponent</a:t>
                      </a:r>
                      <a:r>
                        <a:rPr lang="en-GB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endParaRPr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ACharacter</a:t>
                      </a:r>
                      <a:endParaRPr sz="1100">
                        <a:solidFill>
                          <a:srgbClr val="00FFC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Movement collision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Controller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TObjectPtr</a:t>
                      </a:r>
                      <a:r>
                        <a:rPr lang="en-GB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r>
                        <a:rPr lang="en-GB" sz="9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AController</a:t>
                      </a:r>
                      <a:r>
                        <a:rPr lang="en-GB" sz="9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endParaRPr sz="9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APawn</a:t>
                      </a:r>
                      <a:endParaRPr sz="1100">
                        <a:solidFill>
                          <a:srgbClr val="00FFC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Possessor of entity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MyCameraComponent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USpringArmComponent</a:t>
                      </a:r>
                      <a:endParaRPr sz="900">
                        <a:solidFill>
                          <a:srgbClr val="00FFC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ACharacter </a:t>
                      </a: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Subclass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Camera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CharacterMovement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7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TObjectPtr</a:t>
                      </a:r>
                      <a:r>
                        <a:rPr lang="en-GB" sz="7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r>
                        <a:rPr lang="en-GB" sz="7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UCharacterMovementComponent</a:t>
                      </a:r>
                      <a:r>
                        <a:rPr lang="en-GB" sz="7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endParaRPr sz="7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ACharacter</a:t>
                      </a:r>
                      <a:endParaRPr sz="1100">
                        <a:solidFill>
                          <a:srgbClr val="00FFC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Movement logic &amp; modes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Mesh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TObjectPtr</a:t>
                      </a:r>
                      <a:r>
                        <a:rPr lang="en-GB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r>
                        <a:rPr lang="en-GB" sz="8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USkeletalMeshComponent</a:t>
                      </a:r>
                      <a:r>
                        <a:rPr lang="en-GB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ACharacter</a:t>
                      </a:r>
                      <a:endParaRPr sz="1100">
                        <a:solidFill>
                          <a:srgbClr val="00FFC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lt1"/>
                          </a:solidFill>
                        </a:rPr>
                        <a:t>Primary skeletal mesh of entity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Entity Functions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Inputs</a:t>
            </a:r>
            <a:endParaRPr/>
          </a:p>
        </p:txBody>
      </p:sp>
      <p:sp>
        <p:nvSpPr>
          <p:cNvPr id="230" name="Google Shape;230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Input controls (names &amp; keybinds) defined in project settings in Editor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Input custom event functions bound in SetupPlayerInputComponent function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Bound inputs are stored in PlayerInputComponent object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Inputs can be bound either as actions or axes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Actions execute once upon input activation &amp; support various input mechanisms</a:t>
            </a:r>
            <a:endParaRPr/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Axes perpetually execute while input is activated &amp; therefore exclusively support input holding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74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void </a:t>
            </a:r>
            <a:r>
              <a:rPr lang="en-GB" sz="1074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AMyCharacter</a:t>
            </a: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 sz="1074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SetupPlayerInputComponent</a:t>
            </a: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 sz="1074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074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UInputComponent</a:t>
            </a: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 PlayerInputComponent) {</a:t>
            </a:r>
            <a:endParaRPr sz="1074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PlayerInputComponent-&gt;</a:t>
            </a:r>
            <a:r>
              <a:rPr lang="en-GB" sz="1074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BindAction</a:t>
            </a: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 sz="1074">
                <a:solidFill>
                  <a:srgbClr val="FFA080"/>
                </a:solidFill>
                <a:latin typeface="Montserrat"/>
                <a:ea typeface="Montserrat"/>
                <a:cs typeface="Montserrat"/>
                <a:sym typeface="Montserrat"/>
              </a:rPr>
              <a:t>"Jump"</a:t>
            </a: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074">
                <a:solidFill>
                  <a:srgbClr val="E0FFC0"/>
                </a:solidFill>
                <a:latin typeface="Montserrat"/>
                <a:ea typeface="Montserrat"/>
                <a:cs typeface="Montserrat"/>
                <a:sym typeface="Montserrat"/>
              </a:rPr>
              <a:t>IE_Pressed</a:t>
            </a: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074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&amp;</a:t>
            </a:r>
            <a:r>
              <a:rPr lang="en-GB" sz="1074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AMyCharacter</a:t>
            </a: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 sz="1074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Jump</a:t>
            </a: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074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PlayerInputComponent-&gt;</a:t>
            </a:r>
            <a:r>
              <a:rPr lang="en-GB" sz="1074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BindAxis</a:t>
            </a: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 sz="1074">
                <a:solidFill>
                  <a:srgbClr val="FFA080"/>
                </a:solidFill>
                <a:latin typeface="Montserrat"/>
                <a:ea typeface="Montserrat"/>
                <a:cs typeface="Montserrat"/>
                <a:sym typeface="Montserrat"/>
              </a:rPr>
              <a:t>"MoveForward"</a:t>
            </a: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074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&amp;</a:t>
            </a:r>
            <a:r>
              <a:rPr lang="en-GB" sz="1074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AMyCharacter</a:t>
            </a: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 sz="1074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MoveForward</a:t>
            </a: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074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74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074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//Enable reflection with </a:t>
            </a: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‘</a:t>
            </a: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UFUNCTION()</a:t>
            </a: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 macro for ‘AddDynamic’ macro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C0FF"/>
                </a:solidFill>
                <a:latin typeface="Montserrat"/>
                <a:ea typeface="Montserrat"/>
                <a:cs typeface="Montserrat"/>
                <a:sym typeface="Montserrat"/>
              </a:rPr>
              <a:t>UFUNCTION()</a:t>
            </a:r>
            <a:endParaRPr>
              <a:solidFill>
                <a:srgbClr val="FFC0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void </a:t>
            </a: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OnCollision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UPrimitiveComponent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 HitComponent,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AActor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 OtherActor,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UPrimitiveComponent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 OtherComp,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FVector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NormalImpulse, 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const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FHitResult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&amp; Hit);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HitComponent</a:t>
            </a:r>
            <a:r>
              <a:rPr lang="en-GB" sz="1200">
                <a:solidFill>
                  <a:schemeClr val="dk2"/>
                </a:solidFill>
              </a:rPr>
              <a:t>		</a:t>
            </a:r>
            <a:r>
              <a:rPr lang="en-GB" sz="1200"/>
              <a:t>The component of the actor that collided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OtherActor</a:t>
            </a:r>
            <a:r>
              <a:rPr lang="en-GB" sz="1200">
                <a:solidFill>
                  <a:schemeClr val="dk2"/>
                </a:solidFill>
              </a:rPr>
              <a:t>			</a:t>
            </a:r>
            <a:r>
              <a:rPr lang="en-GB" sz="1200"/>
              <a:t>The actor that collided with the actor in reference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OtherComp</a:t>
            </a:r>
            <a:r>
              <a:rPr lang="en-GB" sz="1200">
                <a:solidFill>
                  <a:schemeClr val="dk2"/>
                </a:solidFill>
              </a:rPr>
              <a:t>			</a:t>
            </a:r>
            <a:r>
              <a:rPr lang="en-GB" sz="1200"/>
              <a:t>The component of the actor that collided with the actor in reference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NormalImpulse</a:t>
            </a:r>
            <a:r>
              <a:rPr lang="en-GB" sz="1200">
                <a:solidFill>
                  <a:schemeClr val="dk2"/>
                </a:solidFill>
              </a:rPr>
              <a:t>		</a:t>
            </a:r>
            <a:r>
              <a:rPr lang="en-GB" sz="1200"/>
              <a:t>The normal force of the collision (direction &amp; magnitude)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-GB" sz="1200">
                <a:solidFill>
                  <a:schemeClr val="dk2"/>
                </a:solidFill>
              </a:rPr>
              <a:t>				</a:t>
            </a:r>
            <a:r>
              <a:rPr lang="en-GB" sz="1200"/>
              <a:t>Extra information about the collision</a:t>
            </a:r>
            <a:endParaRPr sz="1200"/>
          </a:p>
        </p:txBody>
      </p:sp>
      <p:sp>
        <p:nvSpPr>
          <p:cNvPr id="236" name="Google Shape;236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Collision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//Declaration (Engine source code)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C0FF"/>
                </a:solidFill>
                <a:latin typeface="Montserrat"/>
                <a:ea typeface="Montserrat"/>
                <a:cs typeface="Montserrat"/>
                <a:sym typeface="Montserrat"/>
              </a:rPr>
              <a:t>DECLARE_DYNAMIC_MULTICAST_SPARSE_DELEGATE_FiveParams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FComponentHitSignature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UPrimitiveComponent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OnComponentHit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UPrimitiveComponent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HitComponent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AActor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OtherActor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UPrimitiveComponent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OtherComp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FVector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NormalImpulse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const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FHitResult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&amp;,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Hit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//Definition (Engine source code)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C0FF"/>
                </a:solidFill>
                <a:latin typeface="Montserrat"/>
                <a:ea typeface="Montserrat"/>
                <a:cs typeface="Montserrat"/>
                <a:sym typeface="Montserrat"/>
              </a:rPr>
              <a:t>UPROPERTY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BlueprintAssignable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Category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-GB">
                <a:solidFill>
                  <a:srgbClr val="FFA080"/>
                </a:solidFill>
                <a:latin typeface="Montserrat"/>
                <a:ea typeface="Montserrat"/>
                <a:cs typeface="Montserrat"/>
                <a:sym typeface="Montserrat"/>
              </a:rPr>
              <a:t>"Collision"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FComponentHitSignature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OnComponentHit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//Bind your function to ‘OnComponentHit’ signature/event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void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AMyCharacter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BeginPlay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 {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GetCapsuleComponent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()-&gt;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OnComponentHit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lang="en-GB">
                <a:solidFill>
                  <a:srgbClr val="FFC0FF"/>
                </a:solidFill>
                <a:latin typeface="Montserrat"/>
                <a:ea typeface="Montserrat"/>
                <a:cs typeface="Montserrat"/>
                <a:sym typeface="Montserrat"/>
              </a:rPr>
              <a:t>AddDynamic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&amp;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AMyCharacter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OnCollision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Binding Events / Signatures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4294967295" type="body"/>
          </p:nvPr>
        </p:nvSpPr>
        <p:spPr>
          <a:xfrm>
            <a:off x="812725" y="3914925"/>
            <a:ext cx="752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YouTube 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Tutorial Series Introduction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https://www.youtube.com/playlist?list=PL3gCaTLUSAUs6I21Kh_SStwDZuWF87kp6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//Using capsule component (relatively cheap):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MySkeletalMeshComponent</a:t>
            </a:r>
            <a:r>
              <a:rPr lang="en-GB"/>
              <a:t>-&gt;</a:t>
            </a:r>
            <a:r>
              <a:rPr lang="en-GB">
                <a:solidFill>
                  <a:srgbClr val="FFFFC0"/>
                </a:solidFill>
              </a:rPr>
              <a:t>SetCollisionEnabled</a:t>
            </a:r>
            <a:r>
              <a:rPr lang="en-GB"/>
              <a:t>(ECollisionEnabled::</a:t>
            </a:r>
            <a:r>
              <a:rPr lang="en-GB">
                <a:solidFill>
                  <a:srgbClr val="E0FFC0"/>
                </a:solidFill>
              </a:rPr>
              <a:t>QueryOnly</a:t>
            </a:r>
            <a:r>
              <a:rPr lang="en-GB"/>
              <a:t>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MySkeletalMeshComponent</a:t>
            </a:r>
            <a:r>
              <a:rPr lang="en-GB"/>
              <a:t>-&gt;</a:t>
            </a:r>
            <a:r>
              <a:rPr lang="en-GB">
                <a:solidFill>
                  <a:srgbClr val="FFFFC0"/>
                </a:solidFill>
              </a:rPr>
              <a:t>SetCollisionObjectType</a:t>
            </a:r>
            <a:r>
              <a:rPr lang="en-GB"/>
              <a:t>(</a:t>
            </a:r>
            <a:r>
              <a:rPr lang="en-GB">
                <a:solidFill>
                  <a:srgbClr val="00FFC0"/>
                </a:solidFill>
              </a:rPr>
              <a:t>ECollisionChannel</a:t>
            </a:r>
            <a:r>
              <a:rPr lang="en-GB"/>
              <a:t>::</a:t>
            </a:r>
            <a:r>
              <a:rPr lang="en-GB">
                <a:solidFill>
                  <a:srgbClr val="E0FFC0"/>
                </a:solidFill>
              </a:rPr>
              <a:t>ECC_Pawn</a:t>
            </a:r>
            <a:r>
              <a:rPr lang="en-GB"/>
              <a:t>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C0"/>
                </a:solidFill>
              </a:rPr>
              <a:t>GetCapsuleComponent</a:t>
            </a:r>
            <a:r>
              <a:rPr lang="en-GB"/>
              <a:t>()-&gt;</a:t>
            </a:r>
            <a:r>
              <a:rPr lang="en-GB">
                <a:solidFill>
                  <a:srgbClr val="FFFFC0"/>
                </a:solidFill>
              </a:rPr>
              <a:t>SetSimulatePhysics</a:t>
            </a:r>
            <a:r>
              <a:rPr lang="en-GB"/>
              <a:t>(</a:t>
            </a:r>
            <a:r>
              <a:rPr lang="en-GB">
                <a:solidFill>
                  <a:srgbClr val="40A0FF"/>
                </a:solidFill>
              </a:rPr>
              <a:t>false</a:t>
            </a:r>
            <a:r>
              <a:rPr lang="en-GB"/>
              <a:t>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//Using skeletal mesh component to ragdoll character (relatively expensive):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MySkeletalMeshComponent-&gt;</a:t>
            </a:r>
            <a:r>
              <a:rPr lang="en-GB">
                <a:solidFill>
                  <a:srgbClr val="FFFFC0"/>
                </a:solidFill>
              </a:rPr>
              <a:t>SetCollisionEnabled</a:t>
            </a:r>
            <a:r>
              <a:rPr lang="en-GB"/>
              <a:t>(ECollisionEnabled::</a:t>
            </a:r>
            <a:r>
              <a:rPr lang="en-GB">
                <a:solidFill>
                  <a:srgbClr val="E0FFC0"/>
                </a:solidFill>
              </a:rPr>
              <a:t>QueryAndPhysics</a:t>
            </a:r>
            <a:r>
              <a:rPr lang="en-GB"/>
              <a:t>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MySkeletalMeshComponent-&gt;</a:t>
            </a:r>
            <a:r>
              <a:rPr lang="en-GB">
                <a:solidFill>
                  <a:srgbClr val="FFFFC0"/>
                </a:solidFill>
              </a:rPr>
              <a:t>SetCollisionObjectType</a:t>
            </a:r>
            <a:r>
              <a:rPr lang="en-GB"/>
              <a:t>(</a:t>
            </a:r>
            <a:r>
              <a:rPr lang="en-GB">
                <a:solidFill>
                  <a:srgbClr val="00FFC0"/>
                </a:solidFill>
              </a:rPr>
              <a:t>ECollisionChannel</a:t>
            </a:r>
            <a:r>
              <a:rPr lang="en-GB"/>
              <a:t>::</a:t>
            </a:r>
            <a:r>
              <a:rPr lang="en-GB">
                <a:solidFill>
                  <a:srgbClr val="E0FFC0"/>
                </a:solidFill>
              </a:rPr>
              <a:t>ECC_PhysicsBody</a:t>
            </a:r>
            <a:r>
              <a:rPr lang="en-GB"/>
              <a:t>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MySkeletalMeshComponent-&gt;</a:t>
            </a:r>
            <a:r>
              <a:rPr lang="en-GB">
                <a:solidFill>
                  <a:srgbClr val="FFFFC0"/>
                </a:solidFill>
              </a:rPr>
              <a:t>SetAllBodiesBelowSimulatePhysics</a:t>
            </a:r>
            <a:r>
              <a:rPr lang="en-GB"/>
              <a:t>(</a:t>
            </a:r>
            <a:r>
              <a:rPr lang="en-GB">
                <a:solidFill>
                  <a:srgbClr val="FFA080"/>
                </a:solidFill>
              </a:rPr>
              <a:t>"myBone"</a:t>
            </a:r>
            <a:r>
              <a:rPr lang="en-GB"/>
              <a:t>, </a:t>
            </a:r>
            <a:r>
              <a:rPr lang="en-GB"/>
              <a:t>newSimulate</a:t>
            </a:r>
            <a:r>
              <a:rPr lang="en-GB"/>
              <a:t>, includeSelf);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FFFFC0"/>
                </a:solidFill>
              </a:rPr>
              <a:t>GetCapsuleComponent</a:t>
            </a:r>
            <a:r>
              <a:rPr lang="en-GB"/>
              <a:t>()-&gt;</a:t>
            </a:r>
            <a:r>
              <a:rPr lang="en-GB">
                <a:solidFill>
                  <a:srgbClr val="FFFFC0"/>
                </a:solidFill>
              </a:rPr>
              <a:t>SetSimulatePhysics</a:t>
            </a:r>
            <a:r>
              <a:rPr lang="en-GB"/>
              <a:t>(</a:t>
            </a:r>
            <a:r>
              <a:rPr lang="en-GB">
                <a:solidFill>
                  <a:srgbClr val="40A0FF"/>
                </a:solidFill>
              </a:rPr>
              <a:t>true</a:t>
            </a:r>
            <a:r>
              <a:rPr lang="en-GB"/>
              <a:t>);</a:t>
            </a:r>
            <a:endParaRPr/>
          </a:p>
        </p:txBody>
      </p:sp>
      <p:sp>
        <p:nvSpPr>
          <p:cNvPr id="248" name="Google Shape;24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Physics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virtual void </a:t>
            </a:r>
            <a:r>
              <a:rPr lang="en-GB" sz="12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AddMovementInput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 sz="1200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FVector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WorldDirection, </a:t>
            </a:r>
            <a:r>
              <a:rPr lang="en-GB" sz="12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float 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ScaleValue = </a:t>
            </a:r>
            <a:r>
              <a:rPr lang="en-GB" sz="1200">
                <a:solidFill>
                  <a:srgbClr val="E0FFC0"/>
                </a:solidFill>
                <a:latin typeface="Montserrat"/>
                <a:ea typeface="Montserrat"/>
                <a:cs typeface="Montserrat"/>
                <a:sym typeface="Montserrat"/>
              </a:rPr>
              <a:t>1.0f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2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bool 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bForce = </a:t>
            </a:r>
            <a:r>
              <a:rPr lang="en-GB" sz="12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en-GB" sz="12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override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virtual void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OnMovementModeChanged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 sz="1200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EMovementMode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PrevMovementMode, </a:t>
            </a:r>
            <a:r>
              <a:rPr lang="en-GB" sz="1200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uint8 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PreviousCustomMode = 0) </a:t>
            </a:r>
            <a:r>
              <a:rPr lang="en-GB" sz="12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override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 </a:t>
            </a:r>
            <a:r>
              <a:rPr lang="en-GB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//For instance, the transition between walking &amp; flying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virtual void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Landed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(const </a:t>
            </a:r>
            <a:r>
              <a:rPr lang="en-GB" sz="1200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FHitResult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&amp; Hit) </a:t>
            </a:r>
            <a:r>
              <a:rPr lang="en-GB" sz="12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override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virtual void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Jump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n-GB" sz="12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override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virtual void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NotifyJumpApex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n-GB" sz="12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override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 </a:t>
            </a:r>
            <a:r>
              <a:rPr lang="en-GB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//Executes upon highest point during jump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virtual void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12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StopJumping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 </a:t>
            </a:r>
            <a:r>
              <a:rPr lang="en-GB" sz="12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override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Movement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Graphical User Interfaces (GUIs)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 Types</a:t>
            </a:r>
            <a:endParaRPr/>
          </a:p>
        </p:txBody>
      </p:sp>
      <p:graphicFrame>
        <p:nvGraphicFramePr>
          <p:cNvPr id="265" name="Google Shape;265;p3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{CA007A7E-0050-4D89-B3D2-B510694F46B0}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Type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C++ &amp; Blueprint Support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Abstraction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Productivity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Scope &amp; Flexibility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Slate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C++</a:t>
                      </a:r>
                      <a:endParaRPr sz="13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Low</a:t>
                      </a:r>
                      <a:endParaRPr sz="13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Low</a:t>
                      </a:r>
                      <a:endParaRPr sz="13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C0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High</a:t>
                      </a:r>
                      <a:endParaRPr sz="1300">
                        <a:solidFill>
                          <a:srgbClr val="C0C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UMG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(Unreal Motion Graphics UI Designer)</a:t>
                      </a:r>
                      <a:endParaRPr b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C0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Both</a:t>
                      </a:r>
                      <a:endParaRPr sz="1300">
                        <a:solidFill>
                          <a:srgbClr val="C0C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C0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High</a:t>
                      </a:r>
                      <a:endParaRPr sz="1300">
                        <a:solidFill>
                          <a:srgbClr val="C0C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C0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High</a:t>
                      </a:r>
                      <a:endParaRPr sz="1300">
                        <a:solidFill>
                          <a:srgbClr val="C0C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Low</a:t>
                      </a:r>
                      <a:endParaRPr sz="13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812725" y="3914925"/>
            <a:ext cx="752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Blog Tutorial on GUIs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https://benui.ca/unreal/ui-cpp-basics/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Procedural Meshes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812725" y="3914925"/>
            <a:ext cx="752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YouTube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 Tutorial on Procedural Terrain Generation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https://www.youtube.com/watch?v=sNZ2g4qah28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Rendering &amp; Unrendering</a:t>
            </a:r>
            <a:endParaRPr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UProceduralMeshComponent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MyMesh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 </a:t>
            </a: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//Declaration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MyMesh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CreateMeshSection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sectionIndex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vertices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triangles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normals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UV0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vertexColours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tangents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createCollision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); </a:t>
            </a: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//Rendering of mesh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MyMesh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ClearMeshSection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sectionIndex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); </a:t>
            </a: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//Unrendering of mesh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812725" y="3914925"/>
            <a:ext cx="752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YouTube Tutorial on Procedural Terrain Generation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https://www.youtube.com/watch?v=sNZ2g4qah28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1297500" y="1567550"/>
            <a:ext cx="70389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C0FF"/>
                </a:solidFill>
                <a:latin typeface="Montserrat"/>
                <a:ea typeface="Montserrat"/>
                <a:cs typeface="Montserrat"/>
                <a:sym typeface="Montserrat"/>
              </a:rPr>
              <a:t>UPROPERTY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EditAnywhere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//Textures are set in the property window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UMaterialInterface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MyTextures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UMaterialInstanceDynamic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MyTexture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void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UMyClass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MyFunction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 {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MyTexture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UMaterialInstanceDynamic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Create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MyTextures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MyProceduralMesh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SetMaterial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MyTexture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); </a:t>
            </a: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//At element index 0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Texturing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Debugging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 Logging</a:t>
            </a:r>
            <a:endParaRPr/>
          </a:p>
        </p:txBody>
      </p:sp>
      <p:graphicFrame>
        <p:nvGraphicFramePr>
          <p:cNvPr id="296" name="Google Shape;296;p40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{CA007A7E-0050-4D89-B3D2-B510694F46B0}</a:tableStyleId>
              </a:tblPr>
              <a:tblGrid>
                <a:gridCol w="4413750"/>
                <a:gridCol w="2825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Type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lt1"/>
                          </a:solidFill>
                        </a:rPr>
                        <a:t>Output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E0C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UE_LOG</a:t>
                      </a:r>
                      <a:r>
                        <a:rPr lang="en-GB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(LogTemp, Warning,</a:t>
                      </a:r>
                      <a:r>
                        <a:rPr lang="en-GB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GB" sz="1100">
                          <a:solidFill>
                            <a:srgbClr val="E0C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</a:t>
                      </a:r>
                      <a:r>
                        <a:rPr lang="en-GB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</a:t>
                      </a:r>
                      <a:r>
                        <a:rPr lang="en-GB" sz="1100">
                          <a:solidFill>
                            <a:srgbClr val="FFA08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“Hello world!”</a:t>
                      </a:r>
                      <a:r>
                        <a:rPr lang="en-GB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));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</a:rPr>
                        <a:t>LogTemp: Warning: Hello world!</a:t>
                      </a:r>
                      <a:endParaRPr sz="11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E0C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UE_LOG</a:t>
                      </a:r>
                      <a:r>
                        <a:rPr lang="en-GB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(LogTemp, Warning,</a:t>
                      </a:r>
                      <a:r>
                        <a:rPr lang="en-GB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GB" sz="1100">
                          <a:solidFill>
                            <a:srgbClr val="E0C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</a:t>
                      </a:r>
                      <a:r>
                        <a:rPr lang="en-GB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</a:t>
                      </a:r>
                      <a:r>
                        <a:rPr lang="en-GB" sz="1100">
                          <a:solidFill>
                            <a:srgbClr val="FFA08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“myInt value: %d”</a:t>
                      </a:r>
                      <a:r>
                        <a:rPr lang="en-GB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), </a:t>
                      </a:r>
                      <a:r>
                        <a:rPr lang="en-GB" sz="1100">
                          <a:solidFill>
                            <a:srgbClr val="80E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myInt</a:t>
                      </a:r>
                      <a:r>
                        <a:rPr lang="en-GB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);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</a:rPr>
                        <a:t>LogTemp: Warning: myInt value: 64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E0C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UE_LOG</a:t>
                      </a:r>
                      <a:r>
                        <a:rPr lang="en-GB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(LogTemp, Warning,</a:t>
                      </a:r>
                      <a:r>
                        <a:rPr lang="en-GB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en-GB" sz="1100">
                          <a:solidFill>
                            <a:srgbClr val="E0C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TEXT</a:t>
                      </a:r>
                      <a:r>
                        <a:rPr lang="en-GB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</a:t>
                      </a:r>
                      <a:r>
                        <a:rPr lang="en-GB" sz="1100">
                          <a:solidFill>
                            <a:srgbClr val="FFA08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“myInt value: %d | myFloat value: %f”</a:t>
                      </a:r>
                      <a:r>
                        <a:rPr lang="en-GB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), </a:t>
                      </a:r>
                      <a:r>
                        <a:rPr lang="en-GB" sz="1100">
                          <a:solidFill>
                            <a:srgbClr val="80E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myInt</a:t>
                      </a:r>
                      <a:r>
                        <a:rPr lang="en-GB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</a:t>
                      </a:r>
                      <a:r>
                        <a:rPr lang="en-GB" sz="1100">
                          <a:solidFill>
                            <a:srgbClr val="80E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myFloat</a:t>
                      </a:r>
                      <a:r>
                        <a:rPr lang="en-GB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);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accent2"/>
                          </a:solidFill>
                        </a:rPr>
                        <a:t>LogTemp: Warning: myInt value: 64 | myFloat value: 128.32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7" name="Google Shape;297;p40"/>
          <p:cNvSpPr txBox="1"/>
          <p:nvPr>
            <p:ph idx="1" type="body"/>
          </p:nvPr>
        </p:nvSpPr>
        <p:spPr>
          <a:xfrm>
            <a:off x="812725" y="3914925"/>
            <a:ext cx="752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Wiki Tutorial on Logging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https://unrealcommunity.wiki/logging-lgpidy6i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Screen Logging</a:t>
            </a:r>
            <a:endParaRPr/>
          </a:p>
        </p:txBody>
      </p:sp>
      <p:sp>
        <p:nvSpPr>
          <p:cNvPr id="303" name="Google Shape;303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AddOnScreenDebugMessage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int32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Key, 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float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TimeToDisplay,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FColor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DisplayColor, const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FString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&amp; DebugMessage,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bool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bNewerOnTop,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const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FVector2D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&amp; TextScale)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en-GB"/>
              <a:t>				Log message index (setting to another’s index </a:t>
            </a:r>
            <a:r>
              <a:rPr lang="en-GB"/>
              <a:t>will overwrite)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TimeToDisplay</a:t>
            </a:r>
            <a:r>
              <a:rPr lang="en-GB"/>
              <a:t>		Time until message vanishes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DisplayColor</a:t>
            </a:r>
            <a:r>
              <a:rPr lang="en-GB"/>
              <a:t>		Colour of text to display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DebugMessage</a:t>
            </a:r>
            <a:r>
              <a:rPr lang="en-GB"/>
              <a:t>		Message to display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bNewerOnTop</a:t>
            </a:r>
            <a:r>
              <a:rPr lang="en-GB"/>
              <a:t>		Whether to stack above still present older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TextScale</a:t>
            </a:r>
            <a:r>
              <a:rPr lang="en-GB"/>
              <a:t>			Size of text</a:t>
            </a:r>
            <a:endParaRPr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812725" y="3914925"/>
            <a:ext cx="752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Wiki Tutorial on Logging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https://unrealcommunity.wiki/logging-lgpidy6i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Unreal Engine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C++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Blueprint visual scripting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3D games only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Licensing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Open-source engine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No </a:t>
            </a:r>
            <a:r>
              <a:rPr lang="en-GB"/>
              <a:t>royalties</a:t>
            </a:r>
            <a:r>
              <a:rPr lang="en-GB"/>
              <a:t> below $1m in lifetime Gross Revenue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5% royalties applied to revenues past first $1m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Negotiable terms with custom licensing models (recommended for large-scale enterprise)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Available for Windows, macOS &amp; Linux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Integrates well with Visual Studio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Ships to all PC, console &amp; mobile platforms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Multithreading &amp; Memory Management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UObject Initialisation</a:t>
            </a:r>
            <a:endParaRPr/>
          </a:p>
        </p:txBody>
      </p:sp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UObjects manage their own memory with the UE garbage collector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 of the 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new </a:t>
            </a:r>
            <a:r>
              <a:rPr lang="en-GB"/>
              <a:t>&amp; 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delete </a:t>
            </a:r>
            <a:r>
              <a:rPr lang="en-GB"/>
              <a:t>keywords is not permitted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The </a:t>
            </a: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CreateDefaultSubobject </a:t>
            </a:r>
            <a:r>
              <a:rPr lang="en-GB"/>
              <a:t>&amp; </a:t>
            </a: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NewObject </a:t>
            </a:r>
            <a:r>
              <a:rPr lang="en-GB"/>
              <a:t>functions are used for initialisation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//Only for global &amp; object variables &amp; can only be done in constructor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MyComponent 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n-GB" sz="12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CreateDefaultSubobject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-GB" sz="1200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UMyComponent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&gt;(</a:t>
            </a:r>
            <a:r>
              <a:rPr lang="en-GB" sz="1200">
                <a:solidFill>
                  <a:srgbClr val="FFC0FF"/>
                </a:solidFill>
                <a:latin typeface="Montserrat"/>
                <a:ea typeface="Montserrat"/>
                <a:cs typeface="Montserrat"/>
                <a:sym typeface="Montserrat"/>
              </a:rPr>
              <a:t>TEXT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 sz="1200">
                <a:solidFill>
                  <a:srgbClr val="FFA080"/>
                </a:solidFill>
                <a:latin typeface="Montserrat"/>
                <a:ea typeface="Montserrat"/>
                <a:cs typeface="Montserrat"/>
                <a:sym typeface="Montserrat"/>
              </a:rPr>
              <a:t>"MyComponent"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));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//All variable scopes &amp; can be done anywhere with exception of in constructor</a:t>
            </a: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UMyObject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lang="en-GB" sz="1200">
                <a:solidFill>
                  <a:srgbClr val="80E0FF"/>
                </a:solidFill>
                <a:latin typeface="Montserrat"/>
                <a:ea typeface="Montserrat"/>
                <a:cs typeface="Montserrat"/>
                <a:sym typeface="Montserrat"/>
              </a:rPr>
              <a:t>Item 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n-GB" sz="12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NewObject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-GB" sz="1200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UMyObject</a:t>
            </a:r>
            <a:r>
              <a:rPr lang="en-GB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&gt;();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UObjects &amp; UStructs</a:t>
            </a:r>
            <a:endParaRPr/>
          </a:p>
        </p:txBody>
      </p:sp>
      <p:graphicFrame>
        <p:nvGraphicFramePr>
          <p:cNvPr id="321" name="Google Shape;321;p44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{CA007A7E-0050-4D89-B3D2-B510694F46B0}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Type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Tangibility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Memory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Thread Access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Thread </a:t>
                      </a: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Safety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UObject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C0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Saved to Drive</a:t>
                      </a:r>
                      <a:endParaRPr sz="1300">
                        <a:solidFill>
                          <a:srgbClr val="C0C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Managed</a:t>
                      </a:r>
                      <a:endParaRPr sz="1300">
                        <a:solidFill>
                          <a:srgbClr val="FFC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(Garbage Collection)</a:t>
                      </a:r>
                      <a:endParaRPr sz="1100">
                        <a:solidFill>
                          <a:srgbClr val="FFC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Game Thread</a:t>
                      </a:r>
                      <a:endParaRPr sz="13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N/A</a:t>
                      </a:r>
                      <a:endParaRPr sz="13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(Unsafe)</a:t>
                      </a:r>
                      <a:endParaRPr sz="11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UStruct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C0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Saved to Drive</a:t>
                      </a:r>
                      <a:endParaRPr sz="1300">
                        <a:solidFill>
                          <a:srgbClr val="C0C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Unmanaged</a:t>
                      </a:r>
                      <a:endParaRPr sz="13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C0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All Threads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Unsafe</a:t>
                      </a:r>
                      <a:endParaRPr sz="13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Transient UObject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Not Saved to Drive</a:t>
                      </a:r>
                      <a:endParaRPr sz="13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Unmanaged</a:t>
                      </a:r>
                      <a:endParaRPr sz="13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C0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All Threads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Unsafe</a:t>
                      </a:r>
                      <a:endParaRPr sz="13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Smart Pointers</a:t>
            </a:r>
            <a:endParaRPr/>
          </a:p>
        </p:txBody>
      </p:sp>
      <p:graphicFrame>
        <p:nvGraphicFramePr>
          <p:cNvPr id="327" name="Google Shape;327;p45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{CA007A7E-0050-4D89-B3D2-B510694F46B0}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Type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Ownership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Deletion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Thread Safety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111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Shared Pointer</a:t>
                      </a:r>
                      <a:endParaRPr b="1"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Shared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Indefinite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C0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Optional</a:t>
                      </a:r>
                      <a:endParaRPr sz="1300">
                        <a:solidFill>
                          <a:srgbClr val="C0C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Shared Reference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Shared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Reference Stops Existing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Unsafe</a:t>
                      </a:r>
                      <a:endParaRPr sz="13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Weak Pointer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False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Permissive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Unsafe</a:t>
                      </a:r>
                      <a:endParaRPr sz="13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Unique Pointer</a:t>
                      </a:r>
                      <a:endParaRPr b="1"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Private</a:t>
                      </a:r>
                      <a:endParaRPr sz="11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Out of Scope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Unsafe</a:t>
                      </a:r>
                      <a:endParaRPr sz="13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812725" y="3914925"/>
            <a:ext cx="752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Thread Safe Shared Pointer Example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sz="1005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TSharedPtr</a:t>
            </a:r>
            <a:r>
              <a:rPr lang="en-GB" sz="1005"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-GB" sz="1005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FMyStruct</a:t>
            </a:r>
            <a:r>
              <a:rPr lang="en-GB" sz="1005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005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ESPMode</a:t>
            </a:r>
            <a:r>
              <a:rPr lang="en-GB" sz="1005"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 sz="1005">
                <a:solidFill>
                  <a:srgbClr val="E0FFC0"/>
                </a:solidFill>
                <a:latin typeface="Montserrat"/>
                <a:ea typeface="Montserrat"/>
                <a:cs typeface="Montserrat"/>
                <a:sym typeface="Montserrat"/>
              </a:rPr>
              <a:t>ThreadSafe</a:t>
            </a:r>
            <a:r>
              <a:rPr lang="en-GB" sz="1005">
                <a:latin typeface="Montserrat"/>
                <a:ea typeface="Montserrat"/>
                <a:cs typeface="Montserrat"/>
                <a:sym typeface="Montserrat"/>
              </a:rPr>
              <a:t>&gt; </a:t>
            </a:r>
            <a:r>
              <a:rPr lang="en-GB" sz="1005">
                <a:solidFill>
                  <a:srgbClr val="80E0FF"/>
                </a:solidFill>
                <a:latin typeface="Montserrat"/>
                <a:ea typeface="Montserrat"/>
                <a:cs typeface="Montserrat"/>
                <a:sym typeface="Montserrat"/>
              </a:rPr>
              <a:t>NewPointer </a:t>
            </a:r>
            <a:r>
              <a:rPr lang="en-GB" sz="1005"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n-GB" sz="1005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MakeShared</a:t>
            </a:r>
            <a:r>
              <a:rPr lang="en-GB" sz="1005"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-GB" sz="1005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FMyStruct</a:t>
            </a:r>
            <a:r>
              <a:rPr lang="en-GB" sz="1005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005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ESPMode</a:t>
            </a:r>
            <a:r>
              <a:rPr lang="en-GB" sz="1005"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 sz="1005">
                <a:solidFill>
                  <a:srgbClr val="E0FFC0"/>
                </a:solidFill>
                <a:latin typeface="Montserrat"/>
                <a:ea typeface="Montserrat"/>
                <a:cs typeface="Montserrat"/>
                <a:sym typeface="Montserrat"/>
              </a:rPr>
              <a:t>ThreadSafe</a:t>
            </a:r>
            <a:r>
              <a:rPr lang="en-GB" sz="1005">
                <a:latin typeface="Montserrat"/>
                <a:ea typeface="Montserrat"/>
                <a:cs typeface="Montserrat"/>
                <a:sym typeface="Montserrat"/>
              </a:rPr>
              <a:t>&gt;();</a:t>
            </a:r>
            <a:endParaRPr sz="1005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Multithreading</a:t>
            </a:r>
            <a:endParaRPr/>
          </a:p>
        </p:txBody>
      </p:sp>
      <p:graphicFrame>
        <p:nvGraphicFramePr>
          <p:cNvPr id="334" name="Google Shape;334;p4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{CA007A7E-0050-4D89-B3D2-B510694F46B0}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Type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lt1"/>
                          </a:solidFill>
                        </a:rPr>
                        <a:t>Threads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Timer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C0C0"/>
                          </a:solidFill>
                        </a:rPr>
                        <a:t>Logical</a:t>
                      </a:r>
                      <a:endParaRPr>
                        <a:solidFill>
                          <a:srgbClr val="FFC0C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Task Switch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C0C0"/>
                          </a:solidFill>
                        </a:rPr>
                        <a:t>Logical</a:t>
                      </a:r>
                      <a:endParaRPr>
                        <a:solidFill>
                          <a:srgbClr val="FFC0C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Asynchronous Task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0C0FF"/>
                          </a:solidFill>
                        </a:rPr>
                        <a:t>Real</a:t>
                      </a:r>
                      <a:endParaRPr>
                        <a:solidFill>
                          <a:srgbClr val="C0C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Parallelisation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C0C0FF"/>
                          </a:solidFill>
                        </a:rPr>
                        <a:t>Real</a:t>
                      </a:r>
                      <a:endParaRPr>
                        <a:solidFill>
                          <a:srgbClr val="C0C0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5" name="Google Shape;335;p46"/>
          <p:cNvSpPr txBox="1"/>
          <p:nvPr>
            <p:ph idx="1" type="body"/>
          </p:nvPr>
        </p:nvSpPr>
        <p:spPr>
          <a:xfrm>
            <a:off x="812725" y="3914925"/>
            <a:ext cx="752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Forum 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Tutorial on Various Multithreading Implementations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https://forums.unrealengine.com/t/multithreading-and-performance-in-unreal/1216417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Firing Timers</a:t>
            </a:r>
            <a:endParaRPr/>
          </a:p>
        </p:txBody>
      </p:sp>
      <p:sp>
        <p:nvSpPr>
          <p:cNvPr id="341" name="Google Shape;341;p4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void </a:t>
            </a: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SetTimer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FTimerHandle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&amp; InOutHandle,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UserClass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 InObj, 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typename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FTimerDelegate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TMethodPtr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UserClass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&gt; InTimerMethod, 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float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InRate, 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bool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InbLoop = false, 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float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InFirstDelay = </a:t>
            </a:r>
            <a:r>
              <a:rPr lang="en-GB">
                <a:solidFill>
                  <a:srgbClr val="E0FFC0"/>
                </a:solidFill>
                <a:latin typeface="Montserrat"/>
                <a:ea typeface="Montserrat"/>
                <a:cs typeface="Montserrat"/>
                <a:sym typeface="Montserrat"/>
              </a:rPr>
              <a:t>-1.f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InOutHandle</a:t>
            </a:r>
            <a:r>
              <a:rPr lang="en-GB"/>
              <a:t>		Timer to activate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InObj</a:t>
            </a:r>
            <a:r>
              <a:rPr lang="en-GB"/>
              <a:t>			Object to activate timer upon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InTimerMethod</a:t>
            </a:r>
            <a:r>
              <a:rPr lang="en-GB"/>
              <a:t>		Function to execute upon timer completion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InRate</a:t>
            </a:r>
            <a:r>
              <a:rPr lang="en-GB"/>
              <a:t>			Timer length (using &lt;= 0.f clears all timers)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InbLoop</a:t>
            </a:r>
            <a:r>
              <a:rPr lang="en-GB"/>
              <a:t>			True to fire at rate intervals, false to fire once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InFirstDelay</a:t>
            </a:r>
            <a:r>
              <a:rPr lang="en-GB"/>
              <a:t>		Initial delay for rate interval timer (using &lt; 0.f uses inRate value)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Timers</a:t>
            </a:r>
            <a:endParaRPr/>
          </a:p>
        </p:txBody>
      </p:sp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FTimerHandle </a:t>
            </a: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MyTimer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void </a:t>
            </a:r>
            <a:r>
              <a:rPr lang="en-GB" sz="1000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AMyCharacter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 sz="10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MyFunction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 {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80E0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GB" sz="10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GetWorldTimerManager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().</a:t>
            </a:r>
            <a:r>
              <a:rPr lang="en-GB" sz="10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IsTimerActive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MyTimer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 == </a:t>
            </a:r>
            <a:r>
              <a:rPr lang="en-GB" sz="10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 {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GetWorldTimerManager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().</a:t>
            </a:r>
            <a:r>
              <a:rPr lang="en-GB" sz="10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SetTimer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MyTimer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0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&amp;</a:t>
            </a:r>
            <a:r>
              <a:rPr lang="en-GB" sz="1000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AMyCharacter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 sz="10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MyDelayedFunction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inRate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inbLoop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inFirstDelay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void </a:t>
            </a:r>
            <a:r>
              <a:rPr lang="en-GB" sz="1000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AMyCharacter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 sz="10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MyDelayedFunction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 {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GetWorldTimerManager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().</a:t>
            </a:r>
            <a:r>
              <a:rPr lang="en-GB" sz="10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ClearTimer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 sz="1000">
                <a:latin typeface="Montserrat"/>
                <a:ea typeface="Montserrat"/>
                <a:cs typeface="Montserrat"/>
                <a:sym typeface="Montserrat"/>
              </a:rPr>
              <a:t>MyTimer</a:t>
            </a: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Switching</a:t>
            </a:r>
            <a:endParaRPr/>
          </a:p>
        </p:txBody>
      </p:sp>
      <p:sp>
        <p:nvSpPr>
          <p:cNvPr id="353" name="Google Shape;353;p4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FMyNonAbandonableTaskSubclass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Task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UMyClass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StartTask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{ </a:t>
            </a: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//Task switch to your own function in the task object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Task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TaskSwitchFunction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FMyNonAbandonableTaskSubclass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TaskSwitchFunction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UMyClass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 MyClassIn)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MyClassIn-&gt;</a:t>
            </a: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GenericFunction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(); </a:t>
            </a: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//Call any function within the task &amp; scope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Asynchronous Tasks</a:t>
            </a:r>
            <a:endParaRPr/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AsyncTask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(ENamedThreads::</a:t>
            </a:r>
            <a:r>
              <a:rPr lang="en-GB">
                <a:solidFill>
                  <a:srgbClr val="E0FFC0"/>
                </a:solidFill>
                <a:latin typeface="Montserrat"/>
                <a:ea typeface="Montserrat"/>
                <a:cs typeface="Montserrat"/>
                <a:sym typeface="Montserrat"/>
              </a:rPr>
              <a:t>AnyBackgroundThreadNormalTask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[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] {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this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AsynchronousFunction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();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});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Parallelised Asynchronous Tasks</a:t>
            </a:r>
            <a:endParaRPr/>
          </a:p>
        </p:txBody>
      </p:sp>
      <p:sp>
        <p:nvSpPr>
          <p:cNvPr id="365" name="Google Shape;365;p5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Uses asynchronous tasks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Equivalent of serial for loop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Variable order of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80E0FF"/>
                </a:solidFill>
                <a:latin typeface="Montserrat"/>
                <a:ea typeface="Montserrat"/>
                <a:cs typeface="Montserrat"/>
                <a:sym typeface="Montserrat"/>
              </a:rPr>
              <a:t>arrayCount</a:t>
            </a:r>
            <a:r>
              <a:rPr lang="en-GB">
                <a:solidFill>
                  <a:srgbClr val="80E0FF"/>
                </a:solidFill>
              </a:rPr>
              <a:t> </a:t>
            </a:r>
            <a:r>
              <a:rPr lang="en-GB"/>
              <a:t>is elements within array,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&amp;</a:t>
            </a:r>
            <a:r>
              <a:rPr lang="en-GB"/>
              <a:t> brings everything from outside into scope &amp;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index</a:t>
            </a:r>
            <a:r>
              <a:rPr lang="en-GB">
                <a:solidFill>
                  <a:schemeClr val="dk2"/>
                </a:solidFill>
              </a:rPr>
              <a:t> </a:t>
            </a:r>
            <a:r>
              <a:rPr lang="en-GB"/>
              <a:t>is loop index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int </a:t>
            </a:r>
            <a:r>
              <a:rPr lang="en-GB">
                <a:solidFill>
                  <a:srgbClr val="80E0FF"/>
                </a:solidFill>
                <a:latin typeface="Montserrat"/>
                <a:ea typeface="Montserrat"/>
                <a:cs typeface="Montserrat"/>
                <a:sym typeface="Montserrat"/>
              </a:rPr>
              <a:t>testVar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solidFill>
                  <a:srgbClr val="E0FFC0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int </a:t>
            </a:r>
            <a:r>
              <a:rPr lang="en-GB">
                <a:solidFill>
                  <a:srgbClr val="80E0FF"/>
                </a:solidFill>
                <a:latin typeface="Montserrat"/>
                <a:ea typeface="Montserrat"/>
                <a:cs typeface="Montserrat"/>
                <a:sym typeface="Montserrat"/>
              </a:rPr>
              <a:t>arrayCount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solidFill>
                  <a:srgbClr val="E0FFC0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ParallelFor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>
                <a:solidFill>
                  <a:srgbClr val="80E0FF"/>
                </a:solidFill>
                <a:latin typeface="Montserrat"/>
                <a:ea typeface="Montserrat"/>
                <a:cs typeface="Montserrat"/>
                <a:sym typeface="Montserrat"/>
              </a:rPr>
              <a:t>arrayCount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[&amp;](</a:t>
            </a: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index) {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GB">
                <a:solidFill>
                  <a:srgbClr val="80E0FF"/>
                </a:solidFill>
                <a:latin typeface="Montserrat"/>
                <a:ea typeface="Montserrat"/>
                <a:cs typeface="Montserrat"/>
                <a:sym typeface="Montserrat"/>
              </a:rPr>
              <a:t>testVar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solidFill>
                  <a:srgbClr val="80E0FF"/>
                </a:solidFill>
                <a:latin typeface="Montserrat"/>
                <a:ea typeface="Montserrat"/>
                <a:cs typeface="Montserrat"/>
                <a:sym typeface="Montserrat"/>
              </a:rPr>
              <a:t>testVar 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solidFill>
                  <a:srgbClr val="80E0FF"/>
                </a:solidFill>
                <a:latin typeface="Montserrat"/>
                <a:ea typeface="Montserrat"/>
                <a:cs typeface="Montserrat"/>
                <a:sym typeface="Montserrat"/>
              </a:rPr>
              <a:t>index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index++;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//Won’t increment linearly, since order of execution is variable</a:t>
            </a:r>
            <a:endParaRPr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});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Blueprints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Visual scripting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Ultimately always subclasses of Engine C++ classes, &amp; potentially your own C++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Superclass C++ functions, object &amp; global variables can be exposed to blueprint subclasses through C++ macros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675" y="2524225"/>
            <a:ext cx="3474720" cy="195453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Multithreaded UObject </a:t>
            </a:r>
            <a:r>
              <a:rPr lang="en-GB"/>
              <a:t>Memory Management</a:t>
            </a:r>
            <a:endParaRPr/>
          </a:p>
        </p:txBody>
      </p:sp>
      <p:sp>
        <p:nvSpPr>
          <p:cNvPr id="371" name="Google Shape;371;p52"/>
          <p:cNvSpPr txBox="1"/>
          <p:nvPr>
            <p:ph idx="1" type="body"/>
          </p:nvPr>
        </p:nvSpPr>
        <p:spPr>
          <a:xfrm>
            <a:off x="1297500" y="1003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FGCScopeGuard </a:t>
            </a:r>
            <a:r>
              <a:rPr lang="en-GB" sz="900">
                <a:solidFill>
                  <a:srgbClr val="80E0FF"/>
                </a:solidFill>
                <a:latin typeface="Montserrat"/>
                <a:ea typeface="Montserrat"/>
                <a:cs typeface="Montserrat"/>
                <a:sym typeface="Montserrat"/>
              </a:rPr>
              <a:t>GCGuard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r>
              <a:rPr lang="en-GB" sz="9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//Prevention of garbage collector (GC) running within its scope</a:t>
            </a:r>
            <a:endParaRPr sz="9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UMyObject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r>
              <a:rPr lang="en-GB" sz="9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900">
                <a:solidFill>
                  <a:srgbClr val="80E0FF"/>
                </a:solidFill>
                <a:latin typeface="Montserrat"/>
                <a:ea typeface="Montserrat"/>
                <a:cs typeface="Montserrat"/>
                <a:sym typeface="Montserrat"/>
              </a:rPr>
              <a:t>TransientObject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 {</a:t>
            </a:r>
            <a:r>
              <a:rPr lang="en-GB" sz="9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//Creation of transient object</a:t>
            </a:r>
            <a:endParaRPr sz="9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80E0FF"/>
                </a:solidFill>
                <a:latin typeface="Montserrat"/>
                <a:ea typeface="Montserrat"/>
                <a:cs typeface="Montserrat"/>
                <a:sym typeface="Montserrat"/>
              </a:rPr>
              <a:t>TransientObject 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=</a:t>
            </a:r>
            <a:r>
              <a:rPr lang="en-GB" sz="9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9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NewObject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en-GB" sz="900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UMyObject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&gt;(</a:t>
            </a:r>
            <a:r>
              <a:rPr lang="en-GB" sz="9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GetTransientPackage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(),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MakeUniqueObjectName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 sz="9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GetTransientPackage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(),</a:t>
            </a:r>
            <a:r>
              <a:rPr lang="en-GB" sz="9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900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UMyObject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 sz="9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StaticClass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(),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E0C0FF"/>
                </a:solidFill>
                <a:latin typeface="Montserrat"/>
                <a:ea typeface="Montserrat"/>
                <a:cs typeface="Montserrat"/>
                <a:sym typeface="Montserrat"/>
              </a:rPr>
              <a:t>TEXT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 sz="900">
                <a:solidFill>
                  <a:srgbClr val="FFA080"/>
                </a:solidFill>
                <a:latin typeface="Montserrat"/>
                <a:ea typeface="Montserrat"/>
                <a:cs typeface="Montserrat"/>
                <a:sym typeface="Montserrat"/>
              </a:rPr>
              <a:t>"TransientObject"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)), </a:t>
            </a:r>
            <a:r>
              <a:rPr lang="en-GB" sz="900">
                <a:solidFill>
                  <a:srgbClr val="E0FFC0"/>
                </a:solidFill>
                <a:latin typeface="Montserrat"/>
                <a:ea typeface="Montserrat"/>
                <a:cs typeface="Montserrat"/>
                <a:sym typeface="Montserrat"/>
              </a:rPr>
              <a:t>RF_Transient 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|</a:t>
            </a:r>
            <a:r>
              <a:rPr lang="en-GB" sz="9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900">
                <a:solidFill>
                  <a:srgbClr val="E0FFC0"/>
                </a:solidFill>
                <a:latin typeface="Montserrat"/>
                <a:ea typeface="Montserrat"/>
                <a:cs typeface="Montserrat"/>
                <a:sym typeface="Montserrat"/>
              </a:rPr>
              <a:t>RF_TextExportTransient 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|</a:t>
            </a:r>
            <a:r>
              <a:rPr lang="en-GB" sz="9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900">
                <a:solidFill>
                  <a:srgbClr val="E0FFC0"/>
                </a:solidFill>
                <a:latin typeface="Montserrat"/>
                <a:ea typeface="Montserrat"/>
                <a:cs typeface="Montserrat"/>
                <a:sym typeface="Montserrat"/>
              </a:rPr>
              <a:t>RF_DuplicateTransient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/*    Make use of ‘TransientObject’ in between    */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AsyncTask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(ENamedThreads::</a:t>
            </a:r>
            <a:r>
              <a:rPr lang="en-GB" sz="900">
                <a:solidFill>
                  <a:srgbClr val="E0FFC0"/>
                </a:solidFill>
                <a:latin typeface="Montserrat"/>
                <a:ea typeface="Montserrat"/>
                <a:cs typeface="Montserrat"/>
                <a:sym typeface="Montserrat"/>
              </a:rPr>
              <a:t>GameThread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[</a:t>
            </a:r>
            <a:r>
              <a:rPr lang="en-GB" sz="900">
                <a:solidFill>
                  <a:srgbClr val="80E0FF"/>
                </a:solidFill>
                <a:latin typeface="Montserrat"/>
                <a:ea typeface="Montserrat"/>
                <a:cs typeface="Montserrat"/>
                <a:sym typeface="Montserrat"/>
              </a:rPr>
              <a:t>TransientObject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]()</a:t>
            </a:r>
            <a:r>
              <a:rPr lang="en-GB" sz="9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900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mutable 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r>
              <a:rPr lang="en-GB" sz="9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//Movement to game thread</a:t>
            </a:r>
            <a:endParaRPr sz="9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80E0FF"/>
                </a:solidFill>
                <a:latin typeface="Montserrat"/>
                <a:ea typeface="Montserrat"/>
                <a:cs typeface="Montserrat"/>
                <a:sym typeface="Montserrat"/>
              </a:rPr>
              <a:t>TransientObject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-&gt;</a:t>
            </a:r>
            <a:r>
              <a:rPr lang="en-GB" sz="900">
                <a:solidFill>
                  <a:srgbClr val="FFFFC0"/>
                </a:solidFill>
                <a:latin typeface="Montserrat"/>
                <a:ea typeface="Montserrat"/>
                <a:cs typeface="Montserrat"/>
                <a:sym typeface="Montserrat"/>
              </a:rPr>
              <a:t>ClearInternalFlags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 sz="900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EInternalObjectFlags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::</a:t>
            </a:r>
            <a:r>
              <a:rPr lang="en-GB" sz="900">
                <a:solidFill>
                  <a:srgbClr val="E0FFC0"/>
                </a:solidFill>
                <a:latin typeface="Montserrat"/>
                <a:ea typeface="Montserrat"/>
                <a:cs typeface="Montserrat"/>
                <a:sym typeface="Montserrat"/>
              </a:rPr>
              <a:t>Async</a:t>
            </a: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  <a:r>
              <a:rPr lang="en-GB" sz="9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GB"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//Removal of ‘async’ flag to resume GC</a:t>
            </a:r>
            <a:endParaRPr sz="9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});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52"/>
          <p:cNvSpPr txBox="1"/>
          <p:nvPr>
            <p:ph idx="1" type="body"/>
          </p:nvPr>
        </p:nvSpPr>
        <p:spPr>
          <a:xfrm>
            <a:off x="812725" y="3914925"/>
            <a:ext cx="752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Blog</a:t>
            </a:r>
            <a:r>
              <a:rPr lang="en-GB" sz="1800">
                <a:latin typeface="Montserrat"/>
                <a:ea typeface="Montserrat"/>
                <a:cs typeface="Montserrat"/>
                <a:sym typeface="Montserrat"/>
              </a:rPr>
              <a:t> Tutorial on UObject Creation in Async Threads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https://voithos.io/articles/creating-uobjects-from-async-threads/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 ➔ Blueprint Exposure Macros</a:t>
            </a:r>
            <a:endParaRPr/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{CA007A7E-0050-4D89-B3D2-B510694F46B0}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Type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111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E0C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UPROPERTY</a:t>
                      </a:r>
                      <a:endParaRPr sz="1300">
                        <a:solidFill>
                          <a:srgbClr val="E0C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Exposes global &amp; object variables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E0C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UFUNCTION</a:t>
                      </a:r>
                      <a:endParaRPr sz="1300">
                        <a:solidFill>
                          <a:srgbClr val="E0C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Exposes functions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E0C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USTRUCT</a:t>
                      </a:r>
                      <a:endParaRPr sz="1300">
                        <a:solidFill>
                          <a:srgbClr val="E0C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Exposes structs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E0C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UENUM</a:t>
                      </a:r>
                      <a:endParaRPr sz="1300">
                        <a:solidFill>
                          <a:srgbClr val="E0C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Exposes enumerators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 ➔ Blueprint Exposure Specifiers</a:t>
            </a:r>
            <a:endParaRPr/>
          </a:p>
        </p:txBody>
      </p:sp>
      <p:graphicFrame>
        <p:nvGraphicFramePr>
          <p:cNvPr id="166" name="Google Shape;166;p18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{CA007A7E-0050-4D89-B3D2-B510694F46B0}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Relation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Macro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111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Property Window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VisibleAnywhere</a:t>
                      </a:r>
                      <a:endParaRPr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Read Access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Property Window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EditAnywhere</a:t>
                      </a:r>
                      <a:endParaRPr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Read &amp; Write Access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Blueprint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BlueprintReadOnly</a:t>
                      </a:r>
                      <a:endParaRPr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Read Access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Blueprint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BlueprintReadWrite</a:t>
                      </a:r>
                      <a:endParaRPr sz="13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Read &amp; Write Access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2725" y="3914925"/>
            <a:ext cx="752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0C0FF"/>
                </a:solidFill>
                <a:latin typeface="Montserrat"/>
                <a:ea typeface="Montserrat"/>
                <a:cs typeface="Montserrat"/>
                <a:sym typeface="Montserrat"/>
              </a:rPr>
              <a:t>UPROPERTY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VisibleAnywhere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BlueprintReadOnly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40A0FF"/>
                </a:solidFill>
                <a:latin typeface="Montserrat"/>
                <a:ea typeface="Montserrat"/>
                <a:cs typeface="Montserrat"/>
                <a:sym typeface="Montserrat"/>
              </a:rPr>
              <a:t>class </a:t>
            </a:r>
            <a:r>
              <a:rPr lang="en-GB">
                <a:solidFill>
                  <a:srgbClr val="00FFC0"/>
                </a:solidFill>
                <a:latin typeface="Montserrat"/>
                <a:ea typeface="Montserrat"/>
                <a:cs typeface="Montserrat"/>
                <a:sym typeface="Montserrat"/>
              </a:rPr>
              <a:t>UMyClass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MyObject</a:t>
            </a:r>
            <a:r>
              <a:rPr lang="en-GB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 &amp; Blueprints Comparison</a:t>
            </a:r>
            <a:endParaRPr/>
          </a:p>
        </p:txBody>
      </p:sp>
      <p:graphicFrame>
        <p:nvGraphicFramePr>
          <p:cNvPr id="173" name="Google Shape;173;p1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{CA007A7E-0050-4D89-B3D2-B510694F46B0}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Type</a:t>
                      </a:r>
                      <a:endParaRPr b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Performance</a:t>
                      </a:r>
                      <a:endParaRPr b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Productivity</a:t>
                      </a:r>
                      <a:endParaRPr b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(Short Term)</a:t>
                      </a:r>
                      <a:endParaRPr b="1"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Productivity</a:t>
                      </a:r>
                      <a:endParaRPr b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(Long Term)</a:t>
                      </a:r>
                      <a:endParaRPr b="1"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Documentation</a:t>
                      </a:r>
                      <a:endParaRPr b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Scope</a:t>
                      </a:r>
                      <a:endParaRPr b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Transferability</a:t>
                      </a:r>
                      <a:endParaRPr b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D111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C++</a:t>
                      </a:r>
                      <a:endParaRPr b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C0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High</a:t>
                      </a:r>
                      <a:endParaRPr sz="900">
                        <a:solidFill>
                          <a:srgbClr val="C0C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Low</a:t>
                      </a:r>
                      <a:endParaRPr sz="9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C0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High</a:t>
                      </a:r>
                      <a:endParaRPr sz="900">
                        <a:solidFill>
                          <a:srgbClr val="C0C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Lacking</a:t>
                      </a:r>
                      <a:endParaRPr sz="9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C0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All Features</a:t>
                      </a:r>
                      <a:endParaRPr sz="900">
                        <a:solidFill>
                          <a:srgbClr val="C0C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C0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Significant</a:t>
                      </a:r>
                      <a:endParaRPr sz="900">
                        <a:solidFill>
                          <a:srgbClr val="C0C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Blueprints</a:t>
                      </a:r>
                      <a:endParaRPr b="1"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Low</a:t>
                      </a:r>
                      <a:endParaRPr sz="9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C0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High</a:t>
                      </a:r>
                      <a:endParaRPr sz="900">
                        <a:solidFill>
                          <a:srgbClr val="C0C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Low</a:t>
                      </a:r>
                      <a:endParaRPr sz="9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C0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Sufficient</a:t>
                      </a:r>
                      <a:endParaRPr sz="900">
                        <a:solidFill>
                          <a:srgbClr val="C0C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C0FF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Most Features</a:t>
                      </a:r>
                      <a:endParaRPr sz="900">
                        <a:solidFill>
                          <a:srgbClr val="FFC0FF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solidFill>
                            <a:srgbClr val="FFC0C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Insignificant</a:t>
                      </a:r>
                      <a:endParaRPr sz="900">
                        <a:solidFill>
                          <a:srgbClr val="FFC0C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&amp; Containers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</a:t>
            </a:r>
            <a:endParaRPr/>
          </a:p>
        </p:txBody>
      </p:sp>
      <p:graphicFrame>
        <p:nvGraphicFramePr>
          <p:cNvPr id="184" name="Google Shape;184;p21"/>
          <p:cNvGraphicFramePr/>
          <p:nvPr/>
        </p:nvGraphicFramePr>
        <p:xfrm>
          <a:off x="952500" y="159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{CA007A7E-0050-4D89-B3D2-B510694F46B0}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Types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111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Dependency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D111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Boolean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40A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bool</a:t>
                      </a:r>
                      <a:endParaRPr sz="1300">
                        <a:solidFill>
                          <a:srgbClr val="40A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C++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Integers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uint8</a:t>
                      </a:r>
                      <a:r>
                        <a:rPr lang="en-GB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</a:t>
                      </a:r>
                      <a:r>
                        <a:rPr lang="en-GB" sz="13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uin16</a:t>
                      </a:r>
                      <a:r>
                        <a:rPr lang="en-GB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</a:t>
                      </a:r>
                      <a:r>
                        <a:rPr lang="en-GB" sz="13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uint32</a:t>
                      </a:r>
                      <a:r>
                        <a:rPr lang="en-GB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</a:t>
                      </a:r>
                      <a:r>
                        <a:rPr lang="en-GB" sz="13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uint64</a:t>
                      </a:r>
                      <a:r>
                        <a:rPr lang="en-GB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</a:t>
                      </a:r>
                      <a:r>
                        <a:rPr lang="en-GB" sz="13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int8</a:t>
                      </a:r>
                      <a:r>
                        <a:rPr lang="en-GB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</a:t>
                      </a:r>
                      <a:r>
                        <a:rPr lang="en-GB" sz="13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int16</a:t>
                      </a:r>
                      <a:r>
                        <a:rPr lang="en-GB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</a:t>
                      </a:r>
                      <a:r>
                        <a:rPr lang="en-GB" sz="13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int32</a:t>
                      </a:r>
                      <a:r>
                        <a:rPr lang="en-GB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</a:t>
                      </a:r>
                      <a:r>
                        <a:rPr lang="en-GB" sz="13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int64</a:t>
                      </a:r>
                      <a:endParaRPr sz="1300">
                        <a:solidFill>
                          <a:srgbClr val="00FFC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Engine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Floating Point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40A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float</a:t>
                      </a:r>
                      <a:endParaRPr sz="1300">
                        <a:solidFill>
                          <a:srgbClr val="40A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C++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Characters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FString</a:t>
                      </a:r>
                      <a:r>
                        <a:rPr lang="en-GB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</a:t>
                      </a:r>
                      <a:r>
                        <a:rPr lang="en-GB" sz="13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FName</a:t>
                      </a:r>
                      <a:r>
                        <a:rPr lang="en-GB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</a:t>
                      </a:r>
                      <a:r>
                        <a:rPr lang="en-GB" sz="13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FText</a:t>
                      </a:r>
                      <a:r>
                        <a:rPr lang="en-GB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</a:t>
                      </a:r>
                      <a:r>
                        <a:rPr lang="en-GB" sz="13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TCHAR</a:t>
                      </a:r>
                      <a:endParaRPr sz="1300">
                        <a:solidFill>
                          <a:srgbClr val="00FFC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Engine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Spatial Representation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FVector</a:t>
                      </a:r>
                      <a:r>
                        <a:rPr lang="en-GB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</a:t>
                      </a:r>
                      <a:r>
                        <a:rPr lang="en-GB" sz="13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FVector2D</a:t>
                      </a:r>
                      <a:r>
                        <a:rPr lang="en-GB" sz="13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</a:t>
                      </a:r>
                      <a:r>
                        <a:rPr lang="en-GB" sz="1300">
                          <a:solidFill>
                            <a:srgbClr val="00FFC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FRotator</a:t>
                      </a:r>
                      <a:endParaRPr sz="1300">
                        <a:solidFill>
                          <a:srgbClr val="00FFC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Engine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lt1"/>
                          </a:solidFill>
                        </a:rPr>
                        <a:t>Enumerator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080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rgbClr val="40A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enum</a:t>
                      </a:r>
                      <a:endParaRPr sz="1300">
                        <a:solidFill>
                          <a:srgbClr val="40A0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C++ with </a:t>
                      </a:r>
                      <a:r>
                        <a:rPr lang="en-GB" sz="1300">
                          <a:solidFill>
                            <a:srgbClr val="FFC0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UENUM()</a:t>
                      </a: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 Macro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