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87" r:id="rId2"/>
    <p:sldId id="284" r:id="rId3"/>
    <p:sldId id="285" r:id="rId4"/>
    <p:sldId id="28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8" r:id="rId25"/>
    <p:sldId id="279" r:id="rId26"/>
    <p:sldId id="280" r:id="rId27"/>
    <p:sldId id="281"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9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C71021-CB50-45AF-ADA0-EBF2EA93E7EA}" type="datetimeFigureOut">
              <a:rPr lang="en-GB" smtClean="0"/>
              <a:t>29/09/2021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A2372-E57E-4B64-B572-FA687CE3C600}" type="slidenum">
              <a:rPr lang="en-GB" smtClean="0"/>
              <a:t>‹#›</a:t>
            </a:fld>
            <a:endParaRPr lang="en-GB"/>
          </a:p>
        </p:txBody>
      </p:sp>
    </p:spTree>
    <p:extLst>
      <p:ext uri="{BB962C8B-B14F-4D97-AF65-F5344CB8AC3E}">
        <p14:creationId xmlns:p14="http://schemas.microsoft.com/office/powerpoint/2010/main" val="264166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A89491-725C-4466-9559-F89E68DF5D73}" type="slidenum">
              <a:rPr kumimoji="0" lang="en-GB"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GB"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8675" name="Rectangle 2"/>
          <p:cNvSpPr>
            <a:spLocks noGrp="1" noRot="1" noChangeAspect="1" noChangeArrowheads="1" noTextEdit="1"/>
          </p:cNvSpPr>
          <p:nvPr>
            <p:ph type="sldImg"/>
          </p:nvPr>
        </p:nvSpPr>
        <p:spPr>
          <a:ln cap="flat"/>
        </p:spPr>
      </p:sp>
      <p:sp>
        <p:nvSpPr>
          <p:cNvPr id="28676" name="Rectangle 3"/>
          <p:cNvSpPr>
            <a:spLocks noGrp="1" noChangeArrowheads="1"/>
          </p:cNvSpPr>
          <p:nvPr>
            <p:ph type="body" idx="1"/>
          </p:nvPr>
        </p:nvSpPr>
        <p:spPr>
          <a:noFill/>
          <a:ln/>
        </p:spPr>
        <p:txBody>
          <a:bodyPr/>
          <a:lstStyle/>
          <a:p>
            <a:endParaRPr lang="en-US" smtClean="0">
              <a:latin typeface="Arial" pitchFamily="34" charset="0"/>
            </a:endParaRPr>
          </a:p>
        </p:txBody>
      </p:sp>
    </p:spTree>
    <p:extLst>
      <p:ext uri="{BB962C8B-B14F-4D97-AF65-F5344CB8AC3E}">
        <p14:creationId xmlns:p14="http://schemas.microsoft.com/office/powerpoint/2010/main" val="3956075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B5C9ACD8-B614-4561-A79A-9968474C501B}" type="slidenum">
              <a:rPr lang="en-GB" altLang="en-US"/>
              <a:pPr>
                <a:defRPr/>
              </a:pPr>
              <a:t>‹#›</a:t>
            </a:fld>
            <a:endParaRPr lang="en-GB" altLang="en-US"/>
          </a:p>
        </p:txBody>
      </p:sp>
    </p:spTree>
    <p:extLst>
      <p:ext uri="{BB962C8B-B14F-4D97-AF65-F5344CB8AC3E}">
        <p14:creationId xmlns:p14="http://schemas.microsoft.com/office/powerpoint/2010/main" val="315775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A2DD1271-53F5-4933-864A-E14A6A6B174A}" type="slidenum">
              <a:rPr lang="en-GB" altLang="en-US"/>
              <a:pPr>
                <a:defRPr/>
              </a:pPr>
              <a:t>‹#›</a:t>
            </a:fld>
            <a:endParaRPr lang="en-GB" altLang="en-US"/>
          </a:p>
        </p:txBody>
      </p:sp>
    </p:spTree>
    <p:extLst>
      <p:ext uri="{BB962C8B-B14F-4D97-AF65-F5344CB8AC3E}">
        <p14:creationId xmlns:p14="http://schemas.microsoft.com/office/powerpoint/2010/main" val="313695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8917" y="609600"/>
            <a:ext cx="2590800" cy="54864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914400" y="609600"/>
            <a:ext cx="7571317"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17EA2BDD-20EE-499B-9E23-B59FA5C7E998}" type="slidenum">
              <a:rPr lang="en-GB" altLang="en-US"/>
              <a:pPr>
                <a:defRPr/>
              </a:pPr>
              <a:t>‹#›</a:t>
            </a:fld>
            <a:endParaRPr lang="en-GB" altLang="en-US"/>
          </a:p>
        </p:txBody>
      </p:sp>
    </p:spTree>
    <p:extLst>
      <p:ext uri="{BB962C8B-B14F-4D97-AF65-F5344CB8AC3E}">
        <p14:creationId xmlns:p14="http://schemas.microsoft.com/office/powerpoint/2010/main" val="3540164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381000"/>
            <a:ext cx="10972800" cy="1371600"/>
          </a:xfrm>
        </p:spPr>
        <p:txBody>
          <a:bodyPr/>
          <a:lstStyle/>
          <a:p>
            <a:r>
              <a:rPr lang="en-US" smtClean="0"/>
              <a:t>Click to edit Master title style</a:t>
            </a:r>
            <a:endParaRPr lang="en-GB"/>
          </a:p>
        </p:txBody>
      </p:sp>
      <p:sp>
        <p:nvSpPr>
          <p:cNvPr id="3" name="Content Placeholder 2"/>
          <p:cNvSpPr>
            <a:spLocks noGrp="1"/>
          </p:cNvSpPr>
          <p:nvPr>
            <p:ph sz="quarter" idx="1"/>
          </p:nvPr>
        </p:nvSpPr>
        <p:spPr>
          <a:xfrm>
            <a:off x="609600" y="1981200"/>
            <a:ext cx="5384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quarter" idx="2"/>
          </p:nvPr>
        </p:nvSpPr>
        <p:spPr>
          <a:xfrm>
            <a:off x="6197600" y="1981200"/>
            <a:ext cx="5384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Content Placeholder 4"/>
          <p:cNvSpPr>
            <a:spLocks noGrp="1"/>
          </p:cNvSpPr>
          <p:nvPr>
            <p:ph sz="quarter" idx="3"/>
          </p:nvPr>
        </p:nvSpPr>
        <p:spPr>
          <a:xfrm>
            <a:off x="609600" y="4114800"/>
            <a:ext cx="5384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Content Placeholder 5"/>
          <p:cNvSpPr>
            <a:spLocks noGrp="1"/>
          </p:cNvSpPr>
          <p:nvPr>
            <p:ph sz="quarter" idx="4"/>
          </p:nvPr>
        </p:nvSpPr>
        <p:spPr>
          <a:xfrm>
            <a:off x="6197600" y="4114800"/>
            <a:ext cx="53848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1C39BA4C-CFC7-48A3-9ECB-1690632242AF}" type="slidenum">
              <a:rPr lang="en-GB"/>
              <a:pPr>
                <a:defRPr/>
              </a:pPr>
              <a:t>‹#›</a:t>
            </a:fld>
            <a:endParaRPr lang="en-GB"/>
          </a:p>
        </p:txBody>
      </p:sp>
    </p:spTree>
    <p:extLst>
      <p:ext uri="{BB962C8B-B14F-4D97-AF65-F5344CB8AC3E}">
        <p14:creationId xmlns:p14="http://schemas.microsoft.com/office/powerpoint/2010/main" val="4224172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5317" cy="11430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GB" alt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A6EDD869-0A87-4931-80EF-1289B3614809}" type="slidenum">
              <a:rPr lang="en-GB" altLang="en-US"/>
              <a:pPr/>
              <a:t>‹#›</a:t>
            </a:fld>
            <a:endParaRPr lang="en-GB" altLang="en-US"/>
          </a:p>
        </p:txBody>
      </p:sp>
    </p:spTree>
    <p:extLst>
      <p:ext uri="{BB962C8B-B14F-4D97-AF65-F5344CB8AC3E}">
        <p14:creationId xmlns:p14="http://schemas.microsoft.com/office/powerpoint/2010/main" val="131531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91259D68-078A-4999-B7AF-BF78B594E6CF}" type="slidenum">
              <a:rPr lang="en-GB" altLang="en-US"/>
              <a:pPr>
                <a:defRPr/>
              </a:pPr>
              <a:t>‹#›</a:t>
            </a:fld>
            <a:endParaRPr lang="en-GB" altLang="en-US"/>
          </a:p>
        </p:txBody>
      </p:sp>
    </p:spTree>
    <p:extLst>
      <p:ext uri="{BB962C8B-B14F-4D97-AF65-F5344CB8AC3E}">
        <p14:creationId xmlns:p14="http://schemas.microsoft.com/office/powerpoint/2010/main" val="2336608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p:cNvSpPr>
            <a:spLocks noGrp="1" noChangeArrowheads="1"/>
          </p:cNvSpPr>
          <p:nvPr>
            <p:ph type="sldNum" sz="quarter" idx="12"/>
          </p:nvPr>
        </p:nvSpPr>
        <p:spPr>
          <a:ln/>
        </p:spPr>
        <p:txBody>
          <a:bodyPr/>
          <a:lstStyle>
            <a:lvl1pPr>
              <a:defRPr/>
            </a:lvl1pPr>
          </a:lstStyle>
          <a:p>
            <a:pPr>
              <a:defRPr/>
            </a:pPr>
            <a:fld id="{0D1706D3-205A-496F-84E7-D3565726D4D5}" type="slidenum">
              <a:rPr lang="en-GB" altLang="en-US"/>
              <a:pPr>
                <a:defRPr/>
              </a:pPr>
              <a:t>‹#›</a:t>
            </a:fld>
            <a:endParaRPr lang="en-GB" altLang="en-US"/>
          </a:p>
        </p:txBody>
      </p:sp>
    </p:spTree>
    <p:extLst>
      <p:ext uri="{BB962C8B-B14F-4D97-AF65-F5344CB8AC3E}">
        <p14:creationId xmlns:p14="http://schemas.microsoft.com/office/powerpoint/2010/main" val="243345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AF6338F9-3A6F-4A0A-9EA2-0DCBD227414D}" type="slidenum">
              <a:rPr lang="en-GB" altLang="en-US"/>
              <a:pPr>
                <a:defRPr/>
              </a:pPr>
              <a:t>‹#›</a:t>
            </a:fld>
            <a:endParaRPr lang="en-GB" altLang="en-US"/>
          </a:p>
        </p:txBody>
      </p:sp>
    </p:spTree>
    <p:extLst>
      <p:ext uri="{BB962C8B-B14F-4D97-AF65-F5344CB8AC3E}">
        <p14:creationId xmlns:p14="http://schemas.microsoft.com/office/powerpoint/2010/main" val="3791669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p:cNvSpPr>
            <a:spLocks noGrp="1" noChangeArrowheads="1"/>
          </p:cNvSpPr>
          <p:nvPr>
            <p:ph type="sldNum" sz="quarter" idx="12"/>
          </p:nvPr>
        </p:nvSpPr>
        <p:spPr>
          <a:ln/>
        </p:spPr>
        <p:txBody>
          <a:bodyPr/>
          <a:lstStyle>
            <a:lvl1pPr>
              <a:defRPr/>
            </a:lvl1pPr>
          </a:lstStyle>
          <a:p>
            <a:pPr>
              <a:defRPr/>
            </a:pPr>
            <a:fld id="{5F90FC83-A7A1-4FB7-ABF1-3CA0FBD52888}" type="slidenum">
              <a:rPr lang="en-GB" altLang="en-US"/>
              <a:pPr>
                <a:defRPr/>
              </a:pPr>
              <a:t>‹#›</a:t>
            </a:fld>
            <a:endParaRPr lang="en-GB" altLang="en-US"/>
          </a:p>
        </p:txBody>
      </p:sp>
    </p:spTree>
    <p:extLst>
      <p:ext uri="{BB962C8B-B14F-4D97-AF65-F5344CB8AC3E}">
        <p14:creationId xmlns:p14="http://schemas.microsoft.com/office/powerpoint/2010/main" val="342005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p:cNvSpPr>
            <a:spLocks noGrp="1" noChangeArrowheads="1"/>
          </p:cNvSpPr>
          <p:nvPr>
            <p:ph type="sldNum" sz="quarter" idx="12"/>
          </p:nvPr>
        </p:nvSpPr>
        <p:spPr>
          <a:ln/>
        </p:spPr>
        <p:txBody>
          <a:bodyPr/>
          <a:lstStyle>
            <a:lvl1pPr>
              <a:defRPr/>
            </a:lvl1pPr>
          </a:lstStyle>
          <a:p>
            <a:pPr>
              <a:defRPr/>
            </a:pPr>
            <a:fld id="{954765D8-6B8D-4B76-8320-7E712A306198}" type="slidenum">
              <a:rPr lang="en-GB" altLang="en-US"/>
              <a:pPr>
                <a:defRPr/>
              </a:pPr>
              <a:t>‹#›</a:t>
            </a:fld>
            <a:endParaRPr lang="en-GB" altLang="en-US"/>
          </a:p>
        </p:txBody>
      </p:sp>
    </p:spTree>
    <p:extLst>
      <p:ext uri="{BB962C8B-B14F-4D97-AF65-F5344CB8AC3E}">
        <p14:creationId xmlns:p14="http://schemas.microsoft.com/office/powerpoint/2010/main" val="1418180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p:cNvSpPr>
            <a:spLocks noGrp="1" noChangeArrowheads="1"/>
          </p:cNvSpPr>
          <p:nvPr>
            <p:ph type="sldNum" sz="quarter" idx="12"/>
          </p:nvPr>
        </p:nvSpPr>
        <p:spPr>
          <a:ln/>
        </p:spPr>
        <p:txBody>
          <a:bodyPr/>
          <a:lstStyle>
            <a:lvl1pPr>
              <a:defRPr/>
            </a:lvl1pPr>
          </a:lstStyle>
          <a:p>
            <a:pPr>
              <a:defRPr/>
            </a:pPr>
            <a:fld id="{29132F68-2422-409D-959C-544252396F56}" type="slidenum">
              <a:rPr lang="en-GB" altLang="en-US"/>
              <a:pPr>
                <a:defRPr/>
              </a:pPr>
              <a:t>‹#›</a:t>
            </a:fld>
            <a:endParaRPr lang="en-GB" altLang="en-US"/>
          </a:p>
        </p:txBody>
      </p:sp>
    </p:spTree>
    <p:extLst>
      <p:ext uri="{BB962C8B-B14F-4D97-AF65-F5344CB8AC3E}">
        <p14:creationId xmlns:p14="http://schemas.microsoft.com/office/powerpoint/2010/main" val="1080910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56F44498-C986-44E3-ADC0-F09D7C7708ED}" type="slidenum">
              <a:rPr lang="en-GB" altLang="en-US"/>
              <a:pPr>
                <a:defRPr/>
              </a:pPr>
              <a:t>‹#›</a:t>
            </a:fld>
            <a:endParaRPr lang="en-GB" altLang="en-US"/>
          </a:p>
        </p:txBody>
      </p:sp>
    </p:spTree>
    <p:extLst>
      <p:ext uri="{BB962C8B-B14F-4D97-AF65-F5344CB8AC3E}">
        <p14:creationId xmlns:p14="http://schemas.microsoft.com/office/powerpoint/2010/main" val="2552818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p:cNvSpPr>
            <a:spLocks noGrp="1" noChangeArrowheads="1"/>
          </p:cNvSpPr>
          <p:nvPr>
            <p:ph type="sldNum" sz="quarter" idx="12"/>
          </p:nvPr>
        </p:nvSpPr>
        <p:spPr>
          <a:ln/>
        </p:spPr>
        <p:txBody>
          <a:bodyPr/>
          <a:lstStyle>
            <a:lvl1pPr>
              <a:defRPr/>
            </a:lvl1pPr>
          </a:lstStyle>
          <a:p>
            <a:pPr>
              <a:defRPr/>
            </a:pPr>
            <a:fld id="{EE7B5140-9006-4306-8BBF-21E8251FF40E}" type="slidenum">
              <a:rPr lang="en-GB" altLang="en-US"/>
              <a:pPr>
                <a:defRPr/>
              </a:pPr>
              <a:t>‹#›</a:t>
            </a:fld>
            <a:endParaRPr lang="en-GB" altLang="en-US"/>
          </a:p>
        </p:txBody>
      </p:sp>
    </p:spTree>
    <p:extLst>
      <p:ext uri="{BB962C8B-B14F-4D97-AF65-F5344CB8AC3E}">
        <p14:creationId xmlns:p14="http://schemas.microsoft.com/office/powerpoint/2010/main" val="192637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531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5124"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smtClean="0"/>
            </a:lvl1pPr>
          </a:lstStyle>
          <a:p>
            <a:pPr>
              <a:defRPr/>
            </a:pPr>
            <a:endParaRPr lang="en-US" altLang="en-US"/>
          </a:p>
        </p:txBody>
      </p:sp>
      <p:sp>
        <p:nvSpPr>
          <p:cNvPr id="5125"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atin typeface="Times New Roman" pitchFamily="18" charset="0"/>
              </a:defRPr>
            </a:lvl1pPr>
          </a:lstStyle>
          <a:p>
            <a:pPr>
              <a:defRPr/>
            </a:pPr>
            <a:endParaRPr lang="en-GB" altLang="en-US"/>
          </a:p>
        </p:txBody>
      </p:sp>
      <p:sp>
        <p:nvSpPr>
          <p:cNvPr id="5126"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a:defRPr/>
            </a:pPr>
            <a:fld id="{52C60C40-FF08-4508-880A-758CD795A67E}" type="slidenum">
              <a:rPr lang="en-GB" altLang="en-US"/>
              <a:pPr>
                <a:defRPr/>
              </a:pPr>
              <a:t>‹#›</a:t>
            </a:fld>
            <a:endParaRPr lang="en-GB" altLang="en-US"/>
          </a:p>
        </p:txBody>
      </p:sp>
    </p:spTree>
    <p:extLst>
      <p:ext uri="{BB962C8B-B14F-4D97-AF65-F5344CB8AC3E}">
        <p14:creationId xmlns:p14="http://schemas.microsoft.com/office/powerpoint/2010/main" val="3287947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Font typeface="Wingdings" pitchFamily="2" charset="2"/>
        <a:buChar char="§"/>
        <a:defRPr sz="3200">
          <a:solidFill>
            <a:schemeClr val="tx2"/>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2"/>
          </a:solidFill>
          <a:latin typeface="+mn-lt"/>
        </a:defRPr>
      </a:lvl2pPr>
      <a:lvl3pPr marL="1143000" indent="-228600" algn="l" rtl="0" eaLnBrk="0" fontAlgn="base" hangingPunct="0">
        <a:spcBef>
          <a:spcPct val="20000"/>
        </a:spcBef>
        <a:spcAft>
          <a:spcPct val="0"/>
        </a:spcAft>
        <a:buChar char="•"/>
        <a:defRPr sz="2400">
          <a:solidFill>
            <a:schemeClr val="tx2"/>
          </a:solidFill>
          <a:latin typeface="+mn-lt"/>
        </a:defRPr>
      </a:lvl3pPr>
      <a:lvl4pPr marL="1600200" indent="-228600" algn="l" rtl="0" eaLnBrk="0" fontAlgn="base" hangingPunct="0">
        <a:spcBef>
          <a:spcPct val="20000"/>
        </a:spcBef>
        <a:spcAft>
          <a:spcPct val="0"/>
        </a:spcAft>
        <a:buChar char="–"/>
        <a:defRPr sz="2000">
          <a:solidFill>
            <a:schemeClr val="tx2"/>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altLang="en-US" b="1" dirty="0" smtClean="0"/>
              <a:t>More Data </a:t>
            </a:r>
            <a:r>
              <a:rPr lang="en-GB" altLang="en-US" b="1" dirty="0"/>
              <a:t>Modelling principles</a:t>
            </a:r>
            <a:endParaRPr lang="en-GB" dirty="0"/>
          </a:p>
        </p:txBody>
      </p:sp>
      <p:sp>
        <p:nvSpPr>
          <p:cNvPr id="5" name="Subtitle 4"/>
          <p:cNvSpPr>
            <a:spLocks noGrp="1"/>
          </p:cNvSpPr>
          <p:nvPr>
            <p:ph type="subTitle" idx="1"/>
          </p:nvPr>
        </p:nvSpPr>
        <p:spPr/>
        <p:txBody>
          <a:bodyPr/>
          <a:lstStyle/>
          <a:p>
            <a:pPr algn="r"/>
            <a:r>
              <a:rPr lang="en-GB" dirty="0" smtClean="0"/>
              <a:t>Martin Read</a:t>
            </a:r>
            <a:endParaRPr lang="en-GB" dirty="0"/>
          </a:p>
        </p:txBody>
      </p:sp>
    </p:spTree>
    <p:extLst>
      <p:ext uri="{BB962C8B-B14F-4D97-AF65-F5344CB8AC3E}">
        <p14:creationId xmlns:p14="http://schemas.microsoft.com/office/powerpoint/2010/main" val="37963386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2895600" y="258168"/>
            <a:ext cx="6388100" cy="1047750"/>
          </a:xfrm>
        </p:spPr>
        <p:txBody>
          <a:bodyPr/>
          <a:lstStyle/>
          <a:p>
            <a:r>
              <a:rPr lang="en-GB" dirty="0"/>
              <a:t>Entity </a:t>
            </a:r>
            <a:r>
              <a:rPr lang="en-GB" dirty="0" smtClean="0"/>
              <a:t>Aspects (1)</a:t>
            </a:r>
            <a:endParaRPr lang="en-GB" dirty="0"/>
          </a:p>
        </p:txBody>
      </p:sp>
      <p:sp>
        <p:nvSpPr>
          <p:cNvPr id="299012" name="Text Box 4"/>
          <p:cNvSpPr txBox="1">
            <a:spLocks noChangeArrowheads="1"/>
          </p:cNvSpPr>
          <p:nvPr/>
        </p:nvSpPr>
        <p:spPr bwMode="auto">
          <a:xfrm>
            <a:off x="2329220" y="4440923"/>
            <a:ext cx="8065827" cy="1477328"/>
          </a:xfrm>
          <a:prstGeom prst="rect">
            <a:avLst/>
          </a:prstGeom>
          <a:noFill/>
          <a:ln w="12700">
            <a:noFill/>
            <a:miter lim="800000"/>
            <a:headEnd/>
            <a:tailEnd/>
          </a:ln>
          <a:effectLst/>
        </p:spPr>
        <p:txBody>
          <a:bodyPr wrap="square" anchor="ctr">
            <a:spAutoFit/>
          </a:bodyPr>
          <a:lstStyle/>
          <a:p>
            <a:pPr fontAlgn="base">
              <a:spcAft>
                <a:spcPct val="0"/>
              </a:spcAft>
            </a:pPr>
            <a:r>
              <a:rPr lang="en-GB" dirty="0">
                <a:solidFill>
                  <a:srgbClr val="00CC99"/>
                </a:solidFill>
                <a:latin typeface="Arial" charset="0"/>
              </a:rPr>
              <a:t>Representation </a:t>
            </a:r>
            <a:r>
              <a:rPr lang="en-GB" dirty="0">
                <a:solidFill>
                  <a:srgbClr val="00CC99"/>
                </a:solidFill>
                <a:latin typeface="Arial" charset="0"/>
              </a:rPr>
              <a:t>of an Entity in different Sub-systems</a:t>
            </a:r>
          </a:p>
          <a:p>
            <a:pPr fontAlgn="base">
              <a:spcAft>
                <a:spcPct val="0"/>
              </a:spcAft>
            </a:pPr>
            <a:r>
              <a:rPr lang="en-GB" dirty="0">
                <a:solidFill>
                  <a:srgbClr val="3333CC"/>
                </a:solidFill>
                <a:latin typeface="Arial" charset="0"/>
              </a:rPr>
              <a:t>(can be used to </a:t>
            </a:r>
            <a:r>
              <a:rPr lang="en-GB" dirty="0">
                <a:solidFill>
                  <a:srgbClr val="3333CC"/>
                </a:solidFill>
                <a:latin typeface="Arial" charset="0"/>
              </a:rPr>
              <a:t>break down large data </a:t>
            </a:r>
            <a:r>
              <a:rPr lang="en-GB" dirty="0">
                <a:solidFill>
                  <a:srgbClr val="3333CC"/>
                </a:solidFill>
                <a:latin typeface="Arial" charset="0"/>
              </a:rPr>
              <a:t>structures)</a:t>
            </a:r>
          </a:p>
          <a:p>
            <a:pPr fontAlgn="base">
              <a:spcAft>
                <a:spcPct val="0"/>
              </a:spcAft>
            </a:pPr>
            <a:r>
              <a:rPr lang="en-GB" dirty="0">
                <a:solidFill>
                  <a:srgbClr val="000000"/>
                </a:solidFill>
                <a:latin typeface="Arial" charset="0"/>
              </a:rPr>
              <a:t>“Aspect” is used to indicate views of an entity where it plays one or more roles in a diagram.  </a:t>
            </a:r>
            <a:r>
              <a:rPr lang="en-GB" dirty="0">
                <a:solidFill>
                  <a:srgbClr val="000000"/>
                </a:solidFill>
                <a:latin typeface="Arial" charset="0"/>
              </a:rPr>
              <a:t>May represent </a:t>
            </a:r>
            <a:r>
              <a:rPr lang="en-GB" dirty="0">
                <a:solidFill>
                  <a:srgbClr val="000000"/>
                </a:solidFill>
                <a:latin typeface="Arial" charset="0"/>
              </a:rPr>
              <a:t>a sub-system (i.e. a collection of entities performing a ‘role</a:t>
            </a:r>
            <a:r>
              <a:rPr lang="en-GB" dirty="0">
                <a:solidFill>
                  <a:srgbClr val="000000"/>
                </a:solidFill>
                <a:latin typeface="Arial" charset="0"/>
              </a:rPr>
              <a:t>’)</a:t>
            </a:r>
            <a:endParaRPr lang="en-GB" dirty="0">
              <a:solidFill>
                <a:srgbClr val="3333CC"/>
              </a:solidFill>
              <a:latin typeface="Arial" charset="0"/>
            </a:endParaRPr>
          </a:p>
        </p:txBody>
      </p:sp>
      <p:sp>
        <p:nvSpPr>
          <p:cNvPr id="299013" name="Text Box 5"/>
          <p:cNvSpPr txBox="1">
            <a:spLocks noChangeArrowheads="1"/>
          </p:cNvSpPr>
          <p:nvPr/>
        </p:nvSpPr>
        <p:spPr bwMode="auto">
          <a:xfrm>
            <a:off x="2895600" y="1818749"/>
            <a:ext cx="2438400" cy="1006475"/>
          </a:xfrm>
          <a:prstGeom prst="rect">
            <a:avLst/>
          </a:prstGeom>
          <a:noFill/>
          <a:ln w="12700">
            <a:noFill/>
            <a:miter lim="800000"/>
            <a:headEnd/>
            <a:tailEnd/>
          </a:ln>
          <a:effectLst/>
        </p:spPr>
        <p:txBody>
          <a:bodyPr>
            <a:spAutoFit/>
          </a:bodyPr>
          <a:lstStyle/>
          <a:p>
            <a:pPr fontAlgn="base">
              <a:spcBef>
                <a:spcPct val="50000"/>
              </a:spcBef>
              <a:spcAft>
                <a:spcPct val="0"/>
              </a:spcAft>
            </a:pPr>
            <a:r>
              <a:rPr lang="en-GB" sz="2800" dirty="0">
                <a:solidFill>
                  <a:srgbClr val="DA06D5"/>
                </a:solidFill>
                <a:latin typeface="Arial" charset="0"/>
              </a:rPr>
              <a:t>Vehicle has two </a:t>
            </a:r>
            <a:r>
              <a:rPr lang="en-GB" sz="3200" b="1" dirty="0">
                <a:solidFill>
                  <a:srgbClr val="DA06D5"/>
                </a:solidFill>
                <a:latin typeface="Arial" charset="0"/>
              </a:rPr>
              <a:t>Aspects</a:t>
            </a:r>
            <a:endParaRPr lang="en-GB" sz="3200" b="1" dirty="0">
              <a:solidFill>
                <a:srgbClr val="000000"/>
              </a:solidFill>
              <a:latin typeface="Arial" charset="0"/>
            </a:endParaRPr>
          </a:p>
        </p:txBody>
      </p:sp>
      <p:grpSp>
        <p:nvGrpSpPr>
          <p:cNvPr id="17" name="Group 16"/>
          <p:cNvGrpSpPr/>
          <p:nvPr/>
        </p:nvGrpSpPr>
        <p:grpSpPr>
          <a:xfrm>
            <a:off x="4352926" y="1182800"/>
            <a:ext cx="4410075" cy="3240088"/>
            <a:chOff x="2828925" y="1524000"/>
            <a:chExt cx="4410075" cy="3240088"/>
          </a:xfrm>
        </p:grpSpPr>
        <p:sp>
          <p:nvSpPr>
            <p:cNvPr id="299015" name="AutoShape 7"/>
            <p:cNvSpPr>
              <a:spLocks noChangeAspect="1" noChangeArrowheads="1" noTextEdit="1"/>
            </p:cNvSpPr>
            <p:nvPr/>
          </p:nvSpPr>
          <p:spPr bwMode="auto">
            <a:xfrm>
              <a:off x="2828925" y="1524000"/>
              <a:ext cx="4410075" cy="3240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99017" name="AutoShape 9"/>
            <p:cNvSpPr>
              <a:spLocks noChangeArrowheads="1"/>
            </p:cNvSpPr>
            <p:nvPr/>
          </p:nvSpPr>
          <p:spPr bwMode="auto">
            <a:xfrm>
              <a:off x="3098800" y="3594100"/>
              <a:ext cx="1620838" cy="900113"/>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99018" name="Rectangle 10"/>
            <p:cNvSpPr>
              <a:spLocks noChangeArrowheads="1"/>
            </p:cNvSpPr>
            <p:nvPr/>
          </p:nvSpPr>
          <p:spPr bwMode="auto">
            <a:xfrm>
              <a:off x="3348927" y="3946525"/>
              <a:ext cx="1155508"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Vehicle-Rental</a:t>
              </a:r>
              <a:endParaRPr lang="en-US" sz="2400">
                <a:solidFill>
                  <a:srgbClr val="000000"/>
                </a:solidFill>
                <a:latin typeface="Book Antiqua" pitchFamily="18" charset="0"/>
              </a:endParaRPr>
            </a:p>
          </p:txBody>
        </p:sp>
        <p:sp>
          <p:nvSpPr>
            <p:cNvPr id="299019" name="AutoShape 11"/>
            <p:cNvSpPr>
              <a:spLocks noChangeArrowheads="1"/>
            </p:cNvSpPr>
            <p:nvPr/>
          </p:nvSpPr>
          <p:spPr bwMode="auto">
            <a:xfrm>
              <a:off x="5348288" y="3594100"/>
              <a:ext cx="1620838" cy="900113"/>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99020" name="Rectangle 12"/>
            <p:cNvSpPr>
              <a:spLocks noChangeArrowheads="1"/>
            </p:cNvSpPr>
            <p:nvPr/>
          </p:nvSpPr>
          <p:spPr bwMode="auto">
            <a:xfrm>
              <a:off x="5883493" y="3898900"/>
              <a:ext cx="63773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Vehicle-</a:t>
              </a:r>
              <a:endParaRPr lang="en-US" sz="2400">
                <a:solidFill>
                  <a:srgbClr val="000000"/>
                </a:solidFill>
                <a:latin typeface="Book Antiqua" pitchFamily="18" charset="0"/>
              </a:endParaRPr>
            </a:p>
          </p:txBody>
        </p:sp>
        <p:sp>
          <p:nvSpPr>
            <p:cNvPr id="299021" name="Rectangle 13"/>
            <p:cNvSpPr>
              <a:spLocks noChangeArrowheads="1"/>
            </p:cNvSpPr>
            <p:nvPr/>
          </p:nvSpPr>
          <p:spPr bwMode="auto">
            <a:xfrm>
              <a:off x="5679090" y="4037013"/>
              <a:ext cx="102431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Maintenance</a:t>
              </a:r>
              <a:endParaRPr lang="en-US" sz="2400">
                <a:solidFill>
                  <a:srgbClr val="000000"/>
                </a:solidFill>
                <a:latin typeface="Book Antiqua" pitchFamily="18" charset="0"/>
              </a:endParaRPr>
            </a:p>
          </p:txBody>
        </p:sp>
        <p:sp>
          <p:nvSpPr>
            <p:cNvPr id="299022" name="AutoShape 14"/>
            <p:cNvSpPr>
              <a:spLocks noChangeArrowheads="1"/>
            </p:cNvSpPr>
            <p:nvPr/>
          </p:nvSpPr>
          <p:spPr bwMode="auto">
            <a:xfrm>
              <a:off x="4225925" y="1793875"/>
              <a:ext cx="1619250" cy="900113"/>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99023" name="Rectangle 15"/>
            <p:cNvSpPr>
              <a:spLocks noChangeArrowheads="1"/>
            </p:cNvSpPr>
            <p:nvPr/>
          </p:nvSpPr>
          <p:spPr bwMode="auto">
            <a:xfrm>
              <a:off x="4801106" y="2146300"/>
              <a:ext cx="578427"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dirty="0">
                  <a:solidFill>
                    <a:srgbClr val="000000"/>
                  </a:solidFill>
                  <a:latin typeface="Arial" pitchFamily="34" charset="0"/>
                </a:rPr>
                <a:t>Vehicle</a:t>
              </a:r>
              <a:endParaRPr lang="en-US" sz="2400" dirty="0">
                <a:solidFill>
                  <a:srgbClr val="000000"/>
                </a:solidFill>
                <a:latin typeface="Book Antiqua" pitchFamily="18" charset="0"/>
              </a:endParaRPr>
            </a:p>
          </p:txBody>
        </p:sp>
        <p:sp>
          <p:nvSpPr>
            <p:cNvPr id="299024" name="Freeform 16"/>
            <p:cNvSpPr>
              <a:spLocks/>
            </p:cNvSpPr>
            <p:nvPr/>
          </p:nvSpPr>
          <p:spPr bwMode="auto">
            <a:xfrm flipV="1">
              <a:off x="3956050" y="2693988"/>
              <a:ext cx="320675" cy="900113"/>
            </a:xfrm>
            <a:custGeom>
              <a:avLst/>
              <a:gdLst/>
              <a:ahLst/>
              <a:cxnLst>
                <a:cxn ang="0">
                  <a:pos x="89" y="250"/>
                </a:cxn>
                <a:cxn ang="0">
                  <a:pos x="0" y="12"/>
                </a:cxn>
                <a:cxn ang="0">
                  <a:pos x="0" y="0"/>
                </a:cxn>
              </a:cxnLst>
              <a:rect l="0" t="0" r="r" b="b"/>
              <a:pathLst>
                <a:path w="89" h="250">
                  <a:moveTo>
                    <a:pt x="89" y="250"/>
                  </a:moveTo>
                  <a:lnTo>
                    <a:pt x="0" y="12"/>
                  </a:lnTo>
                  <a:lnTo>
                    <a:pt x="0" y="0"/>
                  </a:lnTo>
                </a:path>
              </a:pathLst>
            </a:cu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99025" name="Freeform 17"/>
            <p:cNvSpPr>
              <a:spLocks/>
            </p:cNvSpPr>
            <p:nvPr/>
          </p:nvSpPr>
          <p:spPr bwMode="auto">
            <a:xfrm flipV="1">
              <a:off x="5795963" y="2693988"/>
              <a:ext cx="319088" cy="900113"/>
            </a:xfrm>
            <a:custGeom>
              <a:avLst/>
              <a:gdLst/>
              <a:ahLst/>
              <a:cxnLst>
                <a:cxn ang="0">
                  <a:pos x="0" y="250"/>
                </a:cxn>
                <a:cxn ang="0">
                  <a:pos x="89" y="12"/>
                </a:cxn>
                <a:cxn ang="0">
                  <a:pos x="89" y="0"/>
                </a:cxn>
              </a:cxnLst>
              <a:rect l="0" t="0" r="r" b="b"/>
              <a:pathLst>
                <a:path w="89" h="250">
                  <a:moveTo>
                    <a:pt x="0" y="250"/>
                  </a:moveTo>
                  <a:lnTo>
                    <a:pt x="89" y="12"/>
                  </a:lnTo>
                  <a:lnTo>
                    <a:pt x="89" y="0"/>
                  </a:lnTo>
                </a:path>
              </a:pathLst>
            </a:cu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grpSp>
    </p:spTree>
    <p:extLst>
      <p:ext uri="{BB962C8B-B14F-4D97-AF65-F5344CB8AC3E}">
        <p14:creationId xmlns:p14="http://schemas.microsoft.com/office/powerpoint/2010/main" val="327875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299013"/>
                                        </p:tgtEl>
                                        <p:attrNameLst>
                                          <p:attrName>style.visibility</p:attrName>
                                        </p:attrNameLst>
                                      </p:cBhvr>
                                      <p:to>
                                        <p:strVal val="visible"/>
                                      </p:to>
                                    </p:set>
                                    <p:animEffect transition="in" filter="dissolve">
                                      <p:cBhvr>
                                        <p:cTn id="7" dur="500"/>
                                        <p:tgtEl>
                                          <p:spTgt spid="299013"/>
                                        </p:tgtEl>
                                      </p:cBhvr>
                                    </p:animEffect>
                                  </p:childTnLst>
                                </p:cTn>
                              </p:par>
                            </p:childTnLst>
                          </p:cTn>
                        </p:par>
                        <p:par>
                          <p:cTn id="8" fill="hold">
                            <p:stCondLst>
                              <p:cond delay="1500"/>
                            </p:stCondLst>
                            <p:childTnLst>
                              <p:par>
                                <p:cTn id="9" presetID="23" presetClass="entr" presetSubtype="16" fill="hold" grpId="0" nodeType="afterEffect">
                                  <p:stCondLst>
                                    <p:cond delay="2000"/>
                                  </p:stCondLst>
                                  <p:childTnLst>
                                    <p:set>
                                      <p:cBhvr>
                                        <p:cTn id="10" dur="1" fill="hold">
                                          <p:stCondLst>
                                            <p:cond delay="0"/>
                                          </p:stCondLst>
                                        </p:cTn>
                                        <p:tgtEl>
                                          <p:spTgt spid="299012"/>
                                        </p:tgtEl>
                                        <p:attrNameLst>
                                          <p:attrName>style.visibility</p:attrName>
                                        </p:attrNameLst>
                                      </p:cBhvr>
                                      <p:to>
                                        <p:strVal val="visible"/>
                                      </p:to>
                                    </p:set>
                                    <p:anim calcmode="lin" valueType="num">
                                      <p:cBhvr>
                                        <p:cTn id="11" dur="500" fill="hold"/>
                                        <p:tgtEl>
                                          <p:spTgt spid="299012"/>
                                        </p:tgtEl>
                                        <p:attrNameLst>
                                          <p:attrName>ppt_w</p:attrName>
                                        </p:attrNameLst>
                                      </p:cBhvr>
                                      <p:tavLst>
                                        <p:tav tm="0">
                                          <p:val>
                                            <p:fltVal val="0"/>
                                          </p:val>
                                        </p:tav>
                                        <p:tav tm="100000">
                                          <p:val>
                                            <p:strVal val="#ppt_w"/>
                                          </p:val>
                                        </p:tav>
                                      </p:tavLst>
                                    </p:anim>
                                    <p:anim calcmode="lin" valueType="num">
                                      <p:cBhvr>
                                        <p:cTn id="12" dur="500" fill="hold"/>
                                        <p:tgtEl>
                                          <p:spTgt spid="2990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2" grpId="0" autoUpdateAnimBg="0"/>
      <p:bldP spid="29901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Text Box 4"/>
          <p:cNvSpPr txBox="1">
            <a:spLocks noChangeArrowheads="1"/>
          </p:cNvSpPr>
          <p:nvPr/>
        </p:nvSpPr>
        <p:spPr bwMode="auto">
          <a:xfrm>
            <a:off x="1608138" y="4749416"/>
            <a:ext cx="1905000" cy="729430"/>
          </a:xfrm>
          <a:prstGeom prst="rect">
            <a:avLst/>
          </a:prstGeom>
          <a:noFill/>
          <a:ln w="12700">
            <a:noFill/>
            <a:miter lim="800000"/>
            <a:headEnd/>
            <a:tailEnd/>
          </a:ln>
          <a:effectLst/>
        </p:spPr>
        <p:txBody>
          <a:bodyPr anchor="ctr">
            <a:spAutoFit/>
          </a:bodyPr>
          <a:lstStyle/>
          <a:p>
            <a:pPr fontAlgn="base">
              <a:spcBef>
                <a:spcPct val="50000"/>
              </a:spcBef>
              <a:spcAft>
                <a:spcPct val="0"/>
              </a:spcAft>
            </a:pPr>
            <a:r>
              <a:rPr lang="en-GB" dirty="0">
                <a:solidFill>
                  <a:srgbClr val="00CC99"/>
                </a:solidFill>
                <a:latin typeface="Arial" charset="0"/>
              </a:rPr>
              <a:t>Rental</a:t>
            </a:r>
          </a:p>
          <a:p>
            <a:pPr fontAlgn="base">
              <a:lnSpc>
                <a:spcPct val="80000"/>
              </a:lnSpc>
              <a:spcBef>
                <a:spcPct val="50000"/>
              </a:spcBef>
              <a:spcAft>
                <a:spcPct val="0"/>
              </a:spcAft>
            </a:pPr>
            <a:r>
              <a:rPr lang="en-GB" dirty="0">
                <a:solidFill>
                  <a:srgbClr val="00CC99"/>
                </a:solidFill>
                <a:latin typeface="Arial" charset="0"/>
              </a:rPr>
              <a:t>sub-system</a:t>
            </a:r>
          </a:p>
        </p:txBody>
      </p:sp>
      <p:sp>
        <p:nvSpPr>
          <p:cNvPr id="285701" name="Text Box 5"/>
          <p:cNvSpPr txBox="1">
            <a:spLocks noChangeArrowheads="1"/>
          </p:cNvSpPr>
          <p:nvPr/>
        </p:nvSpPr>
        <p:spPr bwMode="auto">
          <a:xfrm>
            <a:off x="8405813" y="2619785"/>
            <a:ext cx="2133600" cy="729430"/>
          </a:xfrm>
          <a:prstGeom prst="rect">
            <a:avLst/>
          </a:prstGeom>
          <a:noFill/>
          <a:ln w="12700">
            <a:noFill/>
            <a:miter lim="800000"/>
            <a:headEnd/>
            <a:tailEnd/>
          </a:ln>
          <a:effectLst/>
        </p:spPr>
        <p:txBody>
          <a:bodyPr anchor="ctr">
            <a:spAutoFit/>
          </a:bodyPr>
          <a:lstStyle/>
          <a:p>
            <a:pPr fontAlgn="base">
              <a:spcBef>
                <a:spcPct val="50000"/>
              </a:spcBef>
              <a:spcAft>
                <a:spcPct val="0"/>
              </a:spcAft>
            </a:pPr>
            <a:r>
              <a:rPr lang="en-GB" dirty="0">
                <a:solidFill>
                  <a:srgbClr val="00CC99"/>
                </a:solidFill>
                <a:latin typeface="Arial" charset="0"/>
              </a:rPr>
              <a:t>Maintenance</a:t>
            </a:r>
          </a:p>
          <a:p>
            <a:pPr fontAlgn="base">
              <a:lnSpc>
                <a:spcPct val="80000"/>
              </a:lnSpc>
              <a:spcBef>
                <a:spcPct val="50000"/>
              </a:spcBef>
              <a:spcAft>
                <a:spcPct val="0"/>
              </a:spcAft>
            </a:pPr>
            <a:r>
              <a:rPr lang="en-GB" dirty="0">
                <a:solidFill>
                  <a:srgbClr val="00CC99"/>
                </a:solidFill>
                <a:latin typeface="Arial" charset="0"/>
              </a:rPr>
              <a:t>sub-system</a:t>
            </a:r>
          </a:p>
        </p:txBody>
      </p:sp>
      <p:sp>
        <p:nvSpPr>
          <p:cNvPr id="285702" name="Text Box 6"/>
          <p:cNvSpPr txBox="1">
            <a:spLocks noChangeArrowheads="1"/>
          </p:cNvSpPr>
          <p:nvPr/>
        </p:nvSpPr>
        <p:spPr bwMode="auto">
          <a:xfrm>
            <a:off x="2816225" y="1857375"/>
            <a:ext cx="2438400" cy="1006475"/>
          </a:xfrm>
          <a:prstGeom prst="rect">
            <a:avLst/>
          </a:prstGeom>
          <a:noFill/>
          <a:ln w="12700">
            <a:noFill/>
            <a:miter lim="800000"/>
            <a:headEnd/>
            <a:tailEnd/>
          </a:ln>
          <a:effectLst/>
        </p:spPr>
        <p:txBody>
          <a:bodyPr>
            <a:spAutoFit/>
          </a:bodyPr>
          <a:lstStyle/>
          <a:p>
            <a:pPr fontAlgn="base">
              <a:spcBef>
                <a:spcPct val="50000"/>
              </a:spcBef>
              <a:spcAft>
                <a:spcPct val="0"/>
              </a:spcAft>
            </a:pPr>
            <a:r>
              <a:rPr lang="en-GB" sz="2800" dirty="0">
                <a:solidFill>
                  <a:srgbClr val="DA06D5"/>
                </a:solidFill>
                <a:latin typeface="Arial" charset="0"/>
              </a:rPr>
              <a:t>Vehicle has two </a:t>
            </a:r>
            <a:r>
              <a:rPr lang="en-GB" sz="3200" b="1" dirty="0">
                <a:solidFill>
                  <a:srgbClr val="DA06D5"/>
                </a:solidFill>
                <a:latin typeface="Arial" charset="0"/>
              </a:rPr>
              <a:t>Aspects</a:t>
            </a:r>
            <a:endParaRPr lang="en-GB" sz="3200" b="1" dirty="0">
              <a:solidFill>
                <a:srgbClr val="000000"/>
              </a:solidFill>
              <a:latin typeface="Arial" charset="0"/>
            </a:endParaRPr>
          </a:p>
        </p:txBody>
      </p:sp>
      <p:sp>
        <p:nvSpPr>
          <p:cNvPr id="285704" name="AutoShape 8"/>
          <p:cNvSpPr>
            <a:spLocks noChangeAspect="1" noChangeArrowheads="1" noTextEdit="1"/>
          </p:cNvSpPr>
          <p:nvPr/>
        </p:nvSpPr>
        <p:spPr bwMode="auto">
          <a:xfrm>
            <a:off x="2895600" y="1593057"/>
            <a:ext cx="7110412" cy="47013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grpSp>
        <p:nvGrpSpPr>
          <p:cNvPr id="36" name="Group 35"/>
          <p:cNvGrpSpPr/>
          <p:nvPr/>
        </p:nvGrpSpPr>
        <p:grpSpPr>
          <a:xfrm>
            <a:off x="2713038" y="1650207"/>
            <a:ext cx="6570662" cy="4500563"/>
            <a:chOff x="1189038" y="1650206"/>
            <a:chExt cx="6570662" cy="4500563"/>
          </a:xfrm>
        </p:grpSpPr>
        <p:sp>
          <p:nvSpPr>
            <p:cNvPr id="285706" name="AutoShape 10"/>
            <p:cNvSpPr>
              <a:spLocks noChangeArrowheads="1"/>
            </p:cNvSpPr>
            <p:nvPr/>
          </p:nvSpPr>
          <p:spPr bwMode="auto">
            <a:xfrm>
              <a:off x="3438525" y="3450431"/>
              <a:ext cx="1620837" cy="900113"/>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07" name="Rectangle 11"/>
            <p:cNvSpPr>
              <a:spLocks noChangeArrowheads="1"/>
            </p:cNvSpPr>
            <p:nvPr/>
          </p:nvSpPr>
          <p:spPr bwMode="auto">
            <a:xfrm>
              <a:off x="3690239" y="3802856"/>
              <a:ext cx="115550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Vehicle-Rental</a:t>
              </a:r>
              <a:endParaRPr lang="en-US" sz="2400">
                <a:solidFill>
                  <a:srgbClr val="000000"/>
                </a:solidFill>
                <a:latin typeface="Book Antiqua" pitchFamily="18" charset="0"/>
              </a:endParaRPr>
            </a:p>
          </p:txBody>
        </p:sp>
        <p:sp>
          <p:nvSpPr>
            <p:cNvPr id="285708" name="AutoShape 12"/>
            <p:cNvSpPr>
              <a:spLocks noChangeArrowheads="1"/>
            </p:cNvSpPr>
            <p:nvPr/>
          </p:nvSpPr>
          <p:spPr bwMode="auto">
            <a:xfrm>
              <a:off x="5689600" y="3450431"/>
              <a:ext cx="1619250" cy="900113"/>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09" name="Rectangle 13"/>
            <p:cNvSpPr>
              <a:spLocks noChangeArrowheads="1"/>
            </p:cNvSpPr>
            <p:nvPr/>
          </p:nvSpPr>
          <p:spPr bwMode="auto">
            <a:xfrm>
              <a:off x="6223218" y="3756819"/>
              <a:ext cx="63773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Vehicle-</a:t>
              </a:r>
              <a:endParaRPr lang="en-US" sz="2400">
                <a:solidFill>
                  <a:srgbClr val="000000"/>
                </a:solidFill>
                <a:latin typeface="Book Antiqua" pitchFamily="18" charset="0"/>
              </a:endParaRPr>
            </a:p>
          </p:txBody>
        </p:sp>
        <p:sp>
          <p:nvSpPr>
            <p:cNvPr id="285710" name="Rectangle 14"/>
            <p:cNvSpPr>
              <a:spLocks noChangeArrowheads="1"/>
            </p:cNvSpPr>
            <p:nvPr/>
          </p:nvSpPr>
          <p:spPr bwMode="auto">
            <a:xfrm>
              <a:off x="6020403" y="3893344"/>
              <a:ext cx="102431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Maintenance</a:t>
              </a:r>
              <a:endParaRPr lang="en-US" sz="2400">
                <a:solidFill>
                  <a:srgbClr val="000000"/>
                </a:solidFill>
                <a:latin typeface="Book Antiqua" pitchFamily="18" charset="0"/>
              </a:endParaRPr>
            </a:p>
          </p:txBody>
        </p:sp>
        <p:sp>
          <p:nvSpPr>
            <p:cNvPr id="285711" name="AutoShape 15"/>
            <p:cNvSpPr>
              <a:spLocks noChangeArrowheads="1"/>
            </p:cNvSpPr>
            <p:nvPr/>
          </p:nvSpPr>
          <p:spPr bwMode="auto">
            <a:xfrm>
              <a:off x="4565650" y="1650206"/>
              <a:ext cx="1620837" cy="900113"/>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12" name="Rectangle 16"/>
            <p:cNvSpPr>
              <a:spLocks noChangeArrowheads="1"/>
            </p:cNvSpPr>
            <p:nvPr/>
          </p:nvSpPr>
          <p:spPr bwMode="auto">
            <a:xfrm>
              <a:off x="5140830" y="2002631"/>
              <a:ext cx="578428"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dirty="0">
                  <a:solidFill>
                    <a:srgbClr val="000000"/>
                  </a:solidFill>
                  <a:latin typeface="Arial" pitchFamily="34" charset="0"/>
                </a:rPr>
                <a:t>Vehicle</a:t>
              </a:r>
              <a:endParaRPr lang="en-US" sz="2400" dirty="0">
                <a:solidFill>
                  <a:srgbClr val="000000"/>
                </a:solidFill>
                <a:latin typeface="Book Antiqua" pitchFamily="18" charset="0"/>
              </a:endParaRPr>
            </a:p>
          </p:txBody>
        </p:sp>
        <p:sp>
          <p:nvSpPr>
            <p:cNvPr id="285713" name="AutoShape 17"/>
            <p:cNvSpPr>
              <a:spLocks noChangeArrowheads="1"/>
            </p:cNvSpPr>
            <p:nvPr/>
          </p:nvSpPr>
          <p:spPr bwMode="auto">
            <a:xfrm>
              <a:off x="2989263" y="5250656"/>
              <a:ext cx="1620837" cy="900113"/>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14" name="Rectangle 18"/>
            <p:cNvSpPr>
              <a:spLocks noChangeArrowheads="1"/>
            </p:cNvSpPr>
            <p:nvPr/>
          </p:nvSpPr>
          <p:spPr bwMode="auto">
            <a:xfrm>
              <a:off x="3601121" y="5603081"/>
              <a:ext cx="517770"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Rental</a:t>
              </a:r>
              <a:endParaRPr lang="en-US" sz="2400">
                <a:solidFill>
                  <a:srgbClr val="000000"/>
                </a:solidFill>
                <a:latin typeface="Book Antiqua" pitchFamily="18" charset="0"/>
              </a:endParaRPr>
            </a:p>
          </p:txBody>
        </p:sp>
        <p:sp>
          <p:nvSpPr>
            <p:cNvPr id="285715" name="AutoShape 19"/>
            <p:cNvSpPr>
              <a:spLocks noChangeArrowheads="1"/>
            </p:cNvSpPr>
            <p:nvPr/>
          </p:nvSpPr>
          <p:spPr bwMode="auto">
            <a:xfrm>
              <a:off x="6138863" y="5250656"/>
              <a:ext cx="1620837" cy="900113"/>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16" name="Rectangle 20"/>
            <p:cNvSpPr>
              <a:spLocks noChangeArrowheads="1"/>
            </p:cNvSpPr>
            <p:nvPr/>
          </p:nvSpPr>
          <p:spPr bwMode="auto">
            <a:xfrm>
              <a:off x="6713027" y="5603081"/>
              <a:ext cx="597921"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Service</a:t>
              </a:r>
              <a:endParaRPr lang="en-US" sz="2400">
                <a:solidFill>
                  <a:srgbClr val="000000"/>
                </a:solidFill>
                <a:latin typeface="Book Antiqua" pitchFamily="18" charset="0"/>
              </a:endParaRPr>
            </a:p>
          </p:txBody>
        </p:sp>
        <p:sp>
          <p:nvSpPr>
            <p:cNvPr id="285717" name="AutoShape 21"/>
            <p:cNvSpPr>
              <a:spLocks noChangeArrowheads="1"/>
            </p:cNvSpPr>
            <p:nvPr/>
          </p:nvSpPr>
          <p:spPr bwMode="auto">
            <a:xfrm>
              <a:off x="1189038" y="3450431"/>
              <a:ext cx="1620837" cy="900113"/>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18" name="Rectangle 22"/>
            <p:cNvSpPr>
              <a:spLocks noChangeArrowheads="1"/>
            </p:cNvSpPr>
            <p:nvPr/>
          </p:nvSpPr>
          <p:spPr bwMode="auto">
            <a:xfrm>
              <a:off x="1796421" y="3802856"/>
              <a:ext cx="45845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Client</a:t>
              </a:r>
              <a:endParaRPr lang="en-US" sz="2400">
                <a:solidFill>
                  <a:srgbClr val="000000"/>
                </a:solidFill>
                <a:latin typeface="Book Antiqua" pitchFamily="18" charset="0"/>
              </a:endParaRPr>
            </a:p>
          </p:txBody>
        </p:sp>
        <p:sp>
          <p:nvSpPr>
            <p:cNvPr id="285719" name="Freeform 23"/>
            <p:cNvSpPr>
              <a:spLocks/>
            </p:cNvSpPr>
            <p:nvPr/>
          </p:nvSpPr>
          <p:spPr bwMode="auto">
            <a:xfrm flipV="1">
              <a:off x="4295775" y="2550319"/>
              <a:ext cx="320675" cy="900113"/>
            </a:xfrm>
            <a:custGeom>
              <a:avLst/>
              <a:gdLst/>
              <a:ahLst/>
              <a:cxnLst>
                <a:cxn ang="0">
                  <a:pos x="89" y="250"/>
                </a:cxn>
                <a:cxn ang="0">
                  <a:pos x="0" y="12"/>
                </a:cxn>
                <a:cxn ang="0">
                  <a:pos x="0" y="0"/>
                </a:cxn>
              </a:cxnLst>
              <a:rect l="0" t="0" r="r" b="b"/>
              <a:pathLst>
                <a:path w="89" h="250">
                  <a:moveTo>
                    <a:pt x="89" y="250"/>
                  </a:moveTo>
                  <a:lnTo>
                    <a:pt x="0" y="12"/>
                  </a:lnTo>
                  <a:lnTo>
                    <a:pt x="0" y="0"/>
                  </a:lnTo>
                </a:path>
              </a:pathLst>
            </a:cu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20" name="Freeform 24"/>
            <p:cNvSpPr>
              <a:spLocks/>
            </p:cNvSpPr>
            <p:nvPr/>
          </p:nvSpPr>
          <p:spPr bwMode="auto">
            <a:xfrm flipV="1">
              <a:off x="6135688" y="2550319"/>
              <a:ext cx="320675" cy="900113"/>
            </a:xfrm>
            <a:custGeom>
              <a:avLst/>
              <a:gdLst/>
              <a:ahLst/>
              <a:cxnLst>
                <a:cxn ang="0">
                  <a:pos x="0" y="250"/>
                </a:cxn>
                <a:cxn ang="0">
                  <a:pos x="89" y="12"/>
                </a:cxn>
                <a:cxn ang="0">
                  <a:pos x="89" y="0"/>
                </a:cxn>
              </a:cxnLst>
              <a:rect l="0" t="0" r="r" b="b"/>
              <a:pathLst>
                <a:path w="89" h="250">
                  <a:moveTo>
                    <a:pt x="0" y="250"/>
                  </a:moveTo>
                  <a:lnTo>
                    <a:pt x="89" y="12"/>
                  </a:lnTo>
                  <a:lnTo>
                    <a:pt x="89" y="0"/>
                  </a:lnTo>
                </a:path>
              </a:pathLst>
            </a:cu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21" name="Freeform 25"/>
            <p:cNvSpPr>
              <a:spLocks/>
            </p:cNvSpPr>
            <p:nvPr/>
          </p:nvSpPr>
          <p:spPr bwMode="auto">
            <a:xfrm flipV="1">
              <a:off x="3730625" y="5114131"/>
              <a:ext cx="136525" cy="136525"/>
            </a:xfrm>
            <a:custGeom>
              <a:avLst/>
              <a:gdLst/>
              <a:ahLst/>
              <a:cxnLst>
                <a:cxn ang="0">
                  <a:pos x="0" y="0"/>
                </a:cxn>
                <a:cxn ang="0">
                  <a:pos x="19" y="38"/>
                </a:cxn>
                <a:cxn ang="0">
                  <a:pos x="38" y="0"/>
                </a:cxn>
              </a:cxnLst>
              <a:rect l="0" t="0" r="r" b="b"/>
              <a:pathLst>
                <a:path w="38" h="38">
                  <a:moveTo>
                    <a:pt x="0" y="0"/>
                  </a:moveTo>
                  <a:lnTo>
                    <a:pt x="19" y="38"/>
                  </a:lnTo>
                  <a:lnTo>
                    <a:pt x="38" y="0"/>
                  </a:lnTo>
                </a:path>
              </a:pathLst>
            </a:cu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22" name="Line 26"/>
            <p:cNvSpPr>
              <a:spLocks noChangeShapeType="1"/>
            </p:cNvSpPr>
            <p:nvPr/>
          </p:nvSpPr>
          <p:spPr bwMode="auto">
            <a:xfrm>
              <a:off x="3798888" y="4350544"/>
              <a:ext cx="1587" cy="449263"/>
            </a:xfrm>
            <a:prstGeom prst="line">
              <a:avLst/>
            </a:prstGeom>
            <a:noFill/>
            <a:ln w="3175">
              <a:solidFill>
                <a:srgbClr val="000000"/>
              </a:solidFill>
              <a:prstDash val="sysDash"/>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23" name="Line 27"/>
            <p:cNvSpPr>
              <a:spLocks noChangeShapeType="1"/>
            </p:cNvSpPr>
            <p:nvPr/>
          </p:nvSpPr>
          <p:spPr bwMode="auto">
            <a:xfrm>
              <a:off x="3798888" y="4799806"/>
              <a:ext cx="1587" cy="450850"/>
            </a:xfrm>
            <a:prstGeom prst="line">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24" name="Freeform 28"/>
            <p:cNvSpPr>
              <a:spLocks/>
            </p:cNvSpPr>
            <p:nvPr/>
          </p:nvSpPr>
          <p:spPr bwMode="auto">
            <a:xfrm flipV="1">
              <a:off x="6881813" y="5114131"/>
              <a:ext cx="136525" cy="136525"/>
            </a:xfrm>
            <a:custGeom>
              <a:avLst/>
              <a:gdLst/>
              <a:ahLst/>
              <a:cxnLst>
                <a:cxn ang="0">
                  <a:pos x="0" y="0"/>
                </a:cxn>
                <a:cxn ang="0">
                  <a:pos x="19" y="38"/>
                </a:cxn>
                <a:cxn ang="0">
                  <a:pos x="38" y="0"/>
                </a:cxn>
              </a:cxnLst>
              <a:rect l="0" t="0" r="r" b="b"/>
              <a:pathLst>
                <a:path w="38" h="38">
                  <a:moveTo>
                    <a:pt x="0" y="0"/>
                  </a:moveTo>
                  <a:lnTo>
                    <a:pt x="19" y="38"/>
                  </a:lnTo>
                  <a:lnTo>
                    <a:pt x="38" y="0"/>
                  </a:lnTo>
                </a:path>
              </a:pathLst>
            </a:cu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25" name="Line 29"/>
            <p:cNvSpPr>
              <a:spLocks noChangeShapeType="1"/>
            </p:cNvSpPr>
            <p:nvPr/>
          </p:nvSpPr>
          <p:spPr bwMode="auto">
            <a:xfrm>
              <a:off x="6950075" y="4350544"/>
              <a:ext cx="1587" cy="449263"/>
            </a:xfrm>
            <a:prstGeom prst="line">
              <a:avLst/>
            </a:prstGeom>
            <a:noFill/>
            <a:ln w="3175">
              <a:solidFill>
                <a:srgbClr val="000000"/>
              </a:solidFill>
              <a:prstDash val="sysDash"/>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26" name="Line 30"/>
            <p:cNvSpPr>
              <a:spLocks noChangeShapeType="1"/>
            </p:cNvSpPr>
            <p:nvPr/>
          </p:nvSpPr>
          <p:spPr bwMode="auto">
            <a:xfrm>
              <a:off x="6950075" y="4799806"/>
              <a:ext cx="1587" cy="450850"/>
            </a:xfrm>
            <a:prstGeom prst="line">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27" name="Freeform 31"/>
            <p:cNvSpPr>
              <a:spLocks/>
            </p:cNvSpPr>
            <p:nvPr/>
          </p:nvSpPr>
          <p:spPr bwMode="auto">
            <a:xfrm flipV="1">
              <a:off x="2873375" y="5588794"/>
              <a:ext cx="138112" cy="136525"/>
            </a:xfrm>
            <a:custGeom>
              <a:avLst/>
              <a:gdLst/>
              <a:ahLst/>
              <a:cxnLst>
                <a:cxn ang="0">
                  <a:pos x="38" y="0"/>
                </a:cxn>
                <a:cxn ang="0">
                  <a:pos x="0" y="19"/>
                </a:cxn>
                <a:cxn ang="0">
                  <a:pos x="38" y="38"/>
                </a:cxn>
              </a:cxnLst>
              <a:rect l="0" t="0" r="r" b="b"/>
              <a:pathLst>
                <a:path w="38" h="38">
                  <a:moveTo>
                    <a:pt x="38" y="0"/>
                  </a:moveTo>
                  <a:lnTo>
                    <a:pt x="0" y="19"/>
                  </a:lnTo>
                  <a:lnTo>
                    <a:pt x="38" y="38"/>
                  </a:lnTo>
                </a:path>
              </a:pathLst>
            </a:cu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28" name="Line 32"/>
            <p:cNvSpPr>
              <a:spLocks noChangeShapeType="1"/>
            </p:cNvSpPr>
            <p:nvPr/>
          </p:nvSpPr>
          <p:spPr bwMode="auto">
            <a:xfrm>
              <a:off x="2046288" y="4350544"/>
              <a:ext cx="1587" cy="1306513"/>
            </a:xfrm>
            <a:prstGeom prst="line">
              <a:avLst/>
            </a:prstGeom>
            <a:noFill/>
            <a:ln w="3175">
              <a:solidFill>
                <a:srgbClr val="000000"/>
              </a:solidFill>
              <a:prstDash val="sysDash"/>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5729" name="Line 33"/>
            <p:cNvSpPr>
              <a:spLocks noChangeShapeType="1"/>
            </p:cNvSpPr>
            <p:nvPr/>
          </p:nvSpPr>
          <p:spPr bwMode="auto">
            <a:xfrm>
              <a:off x="2046288" y="5657056"/>
              <a:ext cx="965200" cy="1588"/>
            </a:xfrm>
            <a:prstGeom prst="line">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grpSp>
      <p:sp>
        <p:nvSpPr>
          <p:cNvPr id="35" name="Rectangle 2"/>
          <p:cNvSpPr>
            <a:spLocks noGrp="1" noChangeArrowheads="1"/>
          </p:cNvSpPr>
          <p:nvPr>
            <p:ph type="title"/>
          </p:nvPr>
        </p:nvSpPr>
        <p:spPr>
          <a:xfrm>
            <a:off x="2895600" y="381000"/>
            <a:ext cx="6388100" cy="1047750"/>
          </a:xfrm>
        </p:spPr>
        <p:txBody>
          <a:bodyPr/>
          <a:lstStyle/>
          <a:p>
            <a:r>
              <a:rPr lang="en-GB" dirty="0"/>
              <a:t>Entity </a:t>
            </a:r>
            <a:r>
              <a:rPr lang="en-GB" dirty="0" smtClean="0"/>
              <a:t>Aspects (2)</a:t>
            </a:r>
            <a:endParaRPr lang="en-GB" dirty="0"/>
          </a:p>
        </p:txBody>
      </p:sp>
    </p:spTree>
    <p:extLst>
      <p:ext uri="{BB962C8B-B14F-4D97-AF65-F5344CB8AC3E}">
        <p14:creationId xmlns:p14="http://schemas.microsoft.com/office/powerpoint/2010/main" val="171294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3000"/>
                                  </p:stCondLst>
                                  <p:childTnLst>
                                    <p:set>
                                      <p:cBhvr>
                                        <p:cTn id="6" dur="1" fill="hold">
                                          <p:stCondLst>
                                            <p:cond delay="0"/>
                                          </p:stCondLst>
                                        </p:cTn>
                                        <p:tgtEl>
                                          <p:spTgt spid="285700"/>
                                        </p:tgtEl>
                                        <p:attrNameLst>
                                          <p:attrName>style.visibility</p:attrName>
                                        </p:attrNameLst>
                                      </p:cBhvr>
                                      <p:to>
                                        <p:strVal val="visible"/>
                                      </p:to>
                                    </p:set>
                                    <p:animEffect transition="in" filter="dissolve">
                                      <p:cBhvr>
                                        <p:cTn id="7" dur="500"/>
                                        <p:tgtEl>
                                          <p:spTgt spid="285700"/>
                                        </p:tgtEl>
                                      </p:cBhvr>
                                    </p:animEffect>
                                  </p:childTnLst>
                                </p:cTn>
                              </p:par>
                            </p:childTnLst>
                          </p:cTn>
                        </p:par>
                        <p:par>
                          <p:cTn id="8" fill="hold">
                            <p:stCondLst>
                              <p:cond delay="3500"/>
                            </p:stCondLst>
                            <p:childTnLst>
                              <p:par>
                                <p:cTn id="9" presetID="9" presetClass="entr" presetSubtype="0" fill="hold" grpId="0" nodeType="afterEffect">
                                  <p:stCondLst>
                                    <p:cond delay="2000"/>
                                  </p:stCondLst>
                                  <p:childTnLst>
                                    <p:set>
                                      <p:cBhvr>
                                        <p:cTn id="10" dur="1" fill="hold">
                                          <p:stCondLst>
                                            <p:cond delay="0"/>
                                          </p:stCondLst>
                                        </p:cTn>
                                        <p:tgtEl>
                                          <p:spTgt spid="285701"/>
                                        </p:tgtEl>
                                        <p:attrNameLst>
                                          <p:attrName>style.visibility</p:attrName>
                                        </p:attrNameLst>
                                      </p:cBhvr>
                                      <p:to>
                                        <p:strVal val="visible"/>
                                      </p:to>
                                    </p:set>
                                    <p:animEffect transition="in" filter="dissolve">
                                      <p:cBhvr>
                                        <p:cTn id="11" dur="500"/>
                                        <p:tgtEl>
                                          <p:spTgt spid="285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0" grpId="0" autoUpdateAnimBg="0"/>
      <p:bldP spid="28570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5" name="Rectangle 5"/>
          <p:cNvSpPr>
            <a:spLocks noChangeArrowheads="1"/>
          </p:cNvSpPr>
          <p:nvPr/>
        </p:nvSpPr>
        <p:spPr bwMode="auto">
          <a:xfrm flipH="1">
            <a:off x="2895600" y="5018089"/>
            <a:ext cx="6388100" cy="646331"/>
          </a:xfrm>
          <a:prstGeom prst="rect">
            <a:avLst/>
          </a:prstGeom>
          <a:noFill/>
          <a:ln w="12700">
            <a:noFill/>
            <a:miter lim="800000"/>
            <a:headEnd type="none" w="sm" len="sm"/>
            <a:tailEnd type="none" w="sm" len="sm"/>
          </a:ln>
          <a:effectLst/>
        </p:spPr>
        <p:txBody>
          <a:bodyPr wrap="square">
            <a:spAutoFit/>
          </a:bodyPr>
          <a:lstStyle/>
          <a:p>
            <a:pPr fontAlgn="base">
              <a:spcBef>
                <a:spcPct val="0"/>
              </a:spcBef>
              <a:spcAft>
                <a:spcPct val="0"/>
              </a:spcAft>
            </a:pPr>
            <a:r>
              <a:rPr lang="en-GB" i="1" dirty="0">
                <a:solidFill>
                  <a:srgbClr val="00CC99"/>
                </a:solidFill>
                <a:latin typeface="Arial" charset="0"/>
              </a:rPr>
              <a:t>An alternative notation uses a straight line between the two aspects</a:t>
            </a:r>
            <a:endParaRPr lang="en-GB" sz="2000" u="sng" dirty="0">
              <a:solidFill>
                <a:srgbClr val="000000"/>
              </a:solidFill>
              <a:latin typeface="Arial" charset="0"/>
            </a:endParaRPr>
          </a:p>
        </p:txBody>
      </p:sp>
      <p:grpSp>
        <p:nvGrpSpPr>
          <p:cNvPr id="30" name="Group 29"/>
          <p:cNvGrpSpPr/>
          <p:nvPr/>
        </p:nvGrpSpPr>
        <p:grpSpPr>
          <a:xfrm>
            <a:off x="2527300" y="1778002"/>
            <a:ext cx="7110413" cy="3240087"/>
            <a:chOff x="762000" y="3084513"/>
            <a:chExt cx="7110413" cy="3240087"/>
          </a:xfrm>
        </p:grpSpPr>
        <p:sp>
          <p:nvSpPr>
            <p:cNvPr id="286728" name="AutoShape 8"/>
            <p:cNvSpPr>
              <a:spLocks noChangeAspect="1" noChangeArrowheads="1" noTextEdit="1"/>
            </p:cNvSpPr>
            <p:nvPr/>
          </p:nvSpPr>
          <p:spPr bwMode="auto">
            <a:xfrm>
              <a:off x="762000" y="3084513"/>
              <a:ext cx="7110413" cy="32400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30" name="AutoShape 10"/>
            <p:cNvSpPr>
              <a:spLocks noChangeArrowheads="1"/>
            </p:cNvSpPr>
            <p:nvPr/>
          </p:nvSpPr>
          <p:spPr bwMode="auto">
            <a:xfrm>
              <a:off x="3281363" y="3354388"/>
              <a:ext cx="1620838" cy="900112"/>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31" name="Rectangle 11"/>
            <p:cNvSpPr>
              <a:spLocks noChangeArrowheads="1"/>
            </p:cNvSpPr>
            <p:nvPr/>
          </p:nvSpPr>
          <p:spPr bwMode="auto">
            <a:xfrm>
              <a:off x="3533077" y="3706813"/>
              <a:ext cx="1155508"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Vehicle-Rental</a:t>
              </a:r>
              <a:endParaRPr lang="en-US" sz="2400">
                <a:solidFill>
                  <a:srgbClr val="000000"/>
                </a:solidFill>
                <a:latin typeface="Book Antiqua" pitchFamily="18" charset="0"/>
              </a:endParaRPr>
            </a:p>
          </p:txBody>
        </p:sp>
        <p:sp>
          <p:nvSpPr>
            <p:cNvPr id="286732" name="AutoShape 12"/>
            <p:cNvSpPr>
              <a:spLocks noChangeArrowheads="1"/>
            </p:cNvSpPr>
            <p:nvPr/>
          </p:nvSpPr>
          <p:spPr bwMode="auto">
            <a:xfrm>
              <a:off x="5532438" y="3354388"/>
              <a:ext cx="1619250" cy="900112"/>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33" name="Rectangle 13"/>
            <p:cNvSpPr>
              <a:spLocks noChangeArrowheads="1"/>
            </p:cNvSpPr>
            <p:nvPr/>
          </p:nvSpPr>
          <p:spPr bwMode="auto">
            <a:xfrm>
              <a:off x="6066055" y="3660775"/>
              <a:ext cx="63773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Vehicle-</a:t>
              </a:r>
              <a:endParaRPr lang="en-US" sz="2400">
                <a:solidFill>
                  <a:srgbClr val="000000"/>
                </a:solidFill>
                <a:latin typeface="Book Antiqua" pitchFamily="18" charset="0"/>
              </a:endParaRPr>
            </a:p>
          </p:txBody>
        </p:sp>
        <p:sp>
          <p:nvSpPr>
            <p:cNvPr id="286734" name="Rectangle 14"/>
            <p:cNvSpPr>
              <a:spLocks noChangeArrowheads="1"/>
            </p:cNvSpPr>
            <p:nvPr/>
          </p:nvSpPr>
          <p:spPr bwMode="auto">
            <a:xfrm>
              <a:off x="5863240" y="3797300"/>
              <a:ext cx="102431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Maintenance</a:t>
              </a:r>
              <a:endParaRPr lang="en-US" sz="2400">
                <a:solidFill>
                  <a:srgbClr val="000000"/>
                </a:solidFill>
                <a:latin typeface="Book Antiqua" pitchFamily="18" charset="0"/>
              </a:endParaRPr>
            </a:p>
          </p:txBody>
        </p:sp>
        <p:sp>
          <p:nvSpPr>
            <p:cNvPr id="286735" name="AutoShape 15"/>
            <p:cNvSpPr>
              <a:spLocks noChangeArrowheads="1"/>
            </p:cNvSpPr>
            <p:nvPr/>
          </p:nvSpPr>
          <p:spPr bwMode="auto">
            <a:xfrm>
              <a:off x="2832100" y="5154613"/>
              <a:ext cx="1620838" cy="900112"/>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36" name="Rectangle 16"/>
            <p:cNvSpPr>
              <a:spLocks noChangeArrowheads="1"/>
            </p:cNvSpPr>
            <p:nvPr/>
          </p:nvSpPr>
          <p:spPr bwMode="auto">
            <a:xfrm>
              <a:off x="3443959" y="5507038"/>
              <a:ext cx="51776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Rental</a:t>
              </a:r>
              <a:endParaRPr lang="en-US" sz="2400">
                <a:solidFill>
                  <a:srgbClr val="000000"/>
                </a:solidFill>
                <a:latin typeface="Book Antiqua" pitchFamily="18" charset="0"/>
              </a:endParaRPr>
            </a:p>
          </p:txBody>
        </p:sp>
        <p:sp>
          <p:nvSpPr>
            <p:cNvPr id="286737" name="AutoShape 17"/>
            <p:cNvSpPr>
              <a:spLocks noChangeArrowheads="1"/>
            </p:cNvSpPr>
            <p:nvPr/>
          </p:nvSpPr>
          <p:spPr bwMode="auto">
            <a:xfrm>
              <a:off x="5981700" y="5154613"/>
              <a:ext cx="1620838" cy="900112"/>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38" name="Rectangle 18"/>
            <p:cNvSpPr>
              <a:spLocks noChangeArrowheads="1"/>
            </p:cNvSpPr>
            <p:nvPr/>
          </p:nvSpPr>
          <p:spPr bwMode="auto">
            <a:xfrm>
              <a:off x="6555865" y="5507038"/>
              <a:ext cx="597921"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Service</a:t>
              </a:r>
              <a:endParaRPr lang="en-US" sz="2400">
                <a:solidFill>
                  <a:srgbClr val="000000"/>
                </a:solidFill>
                <a:latin typeface="Book Antiqua" pitchFamily="18" charset="0"/>
              </a:endParaRPr>
            </a:p>
          </p:txBody>
        </p:sp>
        <p:sp>
          <p:nvSpPr>
            <p:cNvPr id="286739" name="AutoShape 19"/>
            <p:cNvSpPr>
              <a:spLocks noChangeArrowheads="1"/>
            </p:cNvSpPr>
            <p:nvPr/>
          </p:nvSpPr>
          <p:spPr bwMode="auto">
            <a:xfrm>
              <a:off x="1031875" y="3354388"/>
              <a:ext cx="1620838" cy="900112"/>
            </a:xfrm>
            <a:prstGeom prst="roundRect">
              <a:avLst>
                <a:gd name="adj" fmla="val 5199"/>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40" name="Rectangle 20"/>
            <p:cNvSpPr>
              <a:spLocks noChangeArrowheads="1"/>
            </p:cNvSpPr>
            <p:nvPr/>
          </p:nvSpPr>
          <p:spPr bwMode="auto">
            <a:xfrm>
              <a:off x="1639258" y="3706813"/>
              <a:ext cx="45845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eaLnBrk="0" fontAlgn="base" hangingPunct="0">
                <a:spcBef>
                  <a:spcPct val="0"/>
                </a:spcBef>
                <a:spcAft>
                  <a:spcPct val="0"/>
                </a:spcAft>
              </a:pPr>
              <a:r>
                <a:rPr lang="en-US" sz="1400">
                  <a:solidFill>
                    <a:srgbClr val="000000"/>
                  </a:solidFill>
                  <a:latin typeface="Arial" pitchFamily="34" charset="0"/>
                </a:rPr>
                <a:t>Client</a:t>
              </a:r>
              <a:endParaRPr lang="en-US" sz="2400">
                <a:solidFill>
                  <a:srgbClr val="000000"/>
                </a:solidFill>
                <a:latin typeface="Book Antiqua" pitchFamily="18" charset="0"/>
              </a:endParaRPr>
            </a:p>
          </p:txBody>
        </p:sp>
        <p:sp>
          <p:nvSpPr>
            <p:cNvPr id="286741" name="Freeform 21"/>
            <p:cNvSpPr>
              <a:spLocks/>
            </p:cNvSpPr>
            <p:nvPr/>
          </p:nvSpPr>
          <p:spPr bwMode="auto">
            <a:xfrm flipV="1">
              <a:off x="3573463" y="5018088"/>
              <a:ext cx="136525" cy="136525"/>
            </a:xfrm>
            <a:custGeom>
              <a:avLst/>
              <a:gdLst/>
              <a:ahLst/>
              <a:cxnLst>
                <a:cxn ang="0">
                  <a:pos x="0" y="0"/>
                </a:cxn>
                <a:cxn ang="0">
                  <a:pos x="19" y="38"/>
                </a:cxn>
                <a:cxn ang="0">
                  <a:pos x="38" y="0"/>
                </a:cxn>
              </a:cxnLst>
              <a:rect l="0" t="0" r="r" b="b"/>
              <a:pathLst>
                <a:path w="38" h="38">
                  <a:moveTo>
                    <a:pt x="0" y="0"/>
                  </a:moveTo>
                  <a:lnTo>
                    <a:pt x="19" y="38"/>
                  </a:lnTo>
                  <a:lnTo>
                    <a:pt x="38" y="0"/>
                  </a:lnTo>
                </a:path>
              </a:pathLst>
            </a:cu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42" name="Line 22"/>
            <p:cNvSpPr>
              <a:spLocks noChangeShapeType="1"/>
            </p:cNvSpPr>
            <p:nvPr/>
          </p:nvSpPr>
          <p:spPr bwMode="auto">
            <a:xfrm>
              <a:off x="3641725" y="4254500"/>
              <a:ext cx="1588" cy="450850"/>
            </a:xfrm>
            <a:prstGeom prst="line">
              <a:avLst/>
            </a:prstGeom>
            <a:noFill/>
            <a:ln w="3175">
              <a:solidFill>
                <a:srgbClr val="000000"/>
              </a:solidFill>
              <a:prstDash val="sysDash"/>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43" name="Line 23"/>
            <p:cNvSpPr>
              <a:spLocks noChangeShapeType="1"/>
            </p:cNvSpPr>
            <p:nvPr/>
          </p:nvSpPr>
          <p:spPr bwMode="auto">
            <a:xfrm>
              <a:off x="3641725" y="4705350"/>
              <a:ext cx="1588" cy="449262"/>
            </a:xfrm>
            <a:prstGeom prst="line">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44" name="Freeform 24"/>
            <p:cNvSpPr>
              <a:spLocks/>
            </p:cNvSpPr>
            <p:nvPr/>
          </p:nvSpPr>
          <p:spPr bwMode="auto">
            <a:xfrm flipV="1">
              <a:off x="6724650" y="5018088"/>
              <a:ext cx="136525" cy="136525"/>
            </a:xfrm>
            <a:custGeom>
              <a:avLst/>
              <a:gdLst/>
              <a:ahLst/>
              <a:cxnLst>
                <a:cxn ang="0">
                  <a:pos x="0" y="0"/>
                </a:cxn>
                <a:cxn ang="0">
                  <a:pos x="19" y="38"/>
                </a:cxn>
                <a:cxn ang="0">
                  <a:pos x="38" y="0"/>
                </a:cxn>
              </a:cxnLst>
              <a:rect l="0" t="0" r="r" b="b"/>
              <a:pathLst>
                <a:path w="38" h="38">
                  <a:moveTo>
                    <a:pt x="0" y="0"/>
                  </a:moveTo>
                  <a:lnTo>
                    <a:pt x="19" y="38"/>
                  </a:lnTo>
                  <a:lnTo>
                    <a:pt x="38" y="0"/>
                  </a:lnTo>
                </a:path>
              </a:pathLst>
            </a:cu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45" name="Line 25"/>
            <p:cNvSpPr>
              <a:spLocks noChangeShapeType="1"/>
            </p:cNvSpPr>
            <p:nvPr/>
          </p:nvSpPr>
          <p:spPr bwMode="auto">
            <a:xfrm>
              <a:off x="6792913" y="4254500"/>
              <a:ext cx="1588" cy="450850"/>
            </a:xfrm>
            <a:prstGeom prst="line">
              <a:avLst/>
            </a:prstGeom>
            <a:noFill/>
            <a:ln w="3175">
              <a:solidFill>
                <a:srgbClr val="000000"/>
              </a:solidFill>
              <a:prstDash val="sysDash"/>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46" name="Line 26"/>
            <p:cNvSpPr>
              <a:spLocks noChangeShapeType="1"/>
            </p:cNvSpPr>
            <p:nvPr/>
          </p:nvSpPr>
          <p:spPr bwMode="auto">
            <a:xfrm>
              <a:off x="6792913" y="4705350"/>
              <a:ext cx="1588" cy="449262"/>
            </a:xfrm>
            <a:prstGeom prst="line">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47" name="Freeform 27"/>
            <p:cNvSpPr>
              <a:spLocks/>
            </p:cNvSpPr>
            <p:nvPr/>
          </p:nvSpPr>
          <p:spPr bwMode="auto">
            <a:xfrm flipV="1">
              <a:off x="2716213" y="5492750"/>
              <a:ext cx="138113" cy="136525"/>
            </a:xfrm>
            <a:custGeom>
              <a:avLst/>
              <a:gdLst/>
              <a:ahLst/>
              <a:cxnLst>
                <a:cxn ang="0">
                  <a:pos x="38" y="0"/>
                </a:cxn>
                <a:cxn ang="0">
                  <a:pos x="0" y="19"/>
                </a:cxn>
                <a:cxn ang="0">
                  <a:pos x="38" y="38"/>
                </a:cxn>
              </a:cxnLst>
              <a:rect l="0" t="0" r="r" b="b"/>
              <a:pathLst>
                <a:path w="38" h="38">
                  <a:moveTo>
                    <a:pt x="38" y="0"/>
                  </a:moveTo>
                  <a:lnTo>
                    <a:pt x="0" y="19"/>
                  </a:lnTo>
                  <a:lnTo>
                    <a:pt x="38" y="38"/>
                  </a:lnTo>
                </a:path>
              </a:pathLst>
            </a:cu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48" name="Line 28"/>
            <p:cNvSpPr>
              <a:spLocks noChangeShapeType="1"/>
            </p:cNvSpPr>
            <p:nvPr/>
          </p:nvSpPr>
          <p:spPr bwMode="auto">
            <a:xfrm>
              <a:off x="1889125" y="4254500"/>
              <a:ext cx="1588" cy="1306512"/>
            </a:xfrm>
            <a:prstGeom prst="line">
              <a:avLst/>
            </a:prstGeom>
            <a:noFill/>
            <a:ln w="3175">
              <a:solidFill>
                <a:srgbClr val="000000"/>
              </a:solidFill>
              <a:prstDash val="sysDash"/>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49" name="Line 29"/>
            <p:cNvSpPr>
              <a:spLocks noChangeShapeType="1"/>
            </p:cNvSpPr>
            <p:nvPr/>
          </p:nvSpPr>
          <p:spPr bwMode="auto">
            <a:xfrm>
              <a:off x="1889125" y="5561013"/>
              <a:ext cx="965200" cy="1587"/>
            </a:xfrm>
            <a:prstGeom prst="line">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sp>
          <p:nvSpPr>
            <p:cNvPr id="286750" name="Line 30"/>
            <p:cNvSpPr>
              <a:spLocks noChangeShapeType="1"/>
            </p:cNvSpPr>
            <p:nvPr/>
          </p:nvSpPr>
          <p:spPr bwMode="auto">
            <a:xfrm>
              <a:off x="4879975" y="3805238"/>
              <a:ext cx="674688" cy="1587"/>
            </a:xfrm>
            <a:prstGeom prst="line">
              <a:avLst/>
            </a:prstGeom>
            <a:noFill/>
            <a:ln w="7938">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spcBef>
                  <a:spcPct val="0"/>
                </a:spcBef>
                <a:spcAft>
                  <a:spcPct val="0"/>
                </a:spcAft>
              </a:pPr>
              <a:endParaRPr lang="en-GB">
                <a:solidFill>
                  <a:srgbClr val="000000"/>
                </a:solidFill>
                <a:latin typeface="Arial" charset="0"/>
              </a:endParaRPr>
            </a:p>
          </p:txBody>
        </p:sp>
      </p:grpSp>
      <p:sp>
        <p:nvSpPr>
          <p:cNvPr id="32" name="Rectangle 2"/>
          <p:cNvSpPr>
            <a:spLocks noGrp="1" noChangeArrowheads="1"/>
          </p:cNvSpPr>
          <p:nvPr>
            <p:ph type="title"/>
          </p:nvPr>
        </p:nvSpPr>
        <p:spPr>
          <a:xfrm>
            <a:off x="2895600" y="381000"/>
            <a:ext cx="6388100" cy="1047750"/>
          </a:xfrm>
        </p:spPr>
        <p:txBody>
          <a:bodyPr/>
          <a:lstStyle/>
          <a:p>
            <a:r>
              <a:rPr lang="en-GB" dirty="0"/>
              <a:t>Entity </a:t>
            </a:r>
            <a:r>
              <a:rPr lang="en-GB" dirty="0" smtClean="0"/>
              <a:t>Aspects (3)</a:t>
            </a:r>
            <a:endParaRPr lang="en-GB" dirty="0"/>
          </a:p>
        </p:txBody>
      </p:sp>
    </p:spTree>
    <p:extLst>
      <p:ext uri="{BB962C8B-B14F-4D97-AF65-F5344CB8AC3E}">
        <p14:creationId xmlns:p14="http://schemas.microsoft.com/office/powerpoint/2010/main" val="9344937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373313" y="381000"/>
            <a:ext cx="7467600" cy="1047750"/>
          </a:xfrm>
        </p:spPr>
        <p:txBody>
          <a:bodyPr/>
          <a:lstStyle/>
          <a:p>
            <a:r>
              <a:rPr lang="en-GB" altLang="en-US" sz="4000"/>
              <a:t>Entity Sub-types &amp; Super-types</a:t>
            </a:r>
            <a:endParaRPr lang="en-GB" altLang="en-US"/>
          </a:p>
        </p:txBody>
      </p:sp>
      <p:sp>
        <p:nvSpPr>
          <p:cNvPr id="134151" name="Text Box 7"/>
          <p:cNvSpPr txBox="1">
            <a:spLocks noChangeArrowheads="1"/>
          </p:cNvSpPr>
          <p:nvPr/>
        </p:nvSpPr>
        <p:spPr bwMode="auto">
          <a:xfrm>
            <a:off x="5638800" y="5486401"/>
            <a:ext cx="2819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GB" altLang="en-US" sz="2400">
                <a:solidFill>
                  <a:srgbClr val="3333CC"/>
                </a:solidFill>
                <a:latin typeface="Arial" charset="0"/>
              </a:rPr>
              <a:t>Sub-types are mutually exclusive</a:t>
            </a:r>
            <a:endParaRPr lang="en-GB" altLang="en-US" sz="2400">
              <a:solidFill>
                <a:srgbClr val="000000"/>
              </a:solidFill>
              <a:latin typeface="Arial" charset="0"/>
            </a:endParaRPr>
          </a:p>
        </p:txBody>
      </p:sp>
      <p:sp>
        <p:nvSpPr>
          <p:cNvPr id="134152" name="Rectangle 8"/>
          <p:cNvSpPr>
            <a:spLocks noChangeArrowheads="1"/>
          </p:cNvSpPr>
          <p:nvPr/>
        </p:nvSpPr>
        <p:spPr bwMode="auto">
          <a:xfrm>
            <a:off x="6888163" y="1484314"/>
            <a:ext cx="3421062" cy="10064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en-US" sz="2000">
                <a:solidFill>
                  <a:srgbClr val="0033CC"/>
                </a:solidFill>
                <a:latin typeface="Arial" charset="0"/>
              </a:rPr>
              <a:t>If the shared relationships are 1:1 indicates sub-types of an entity</a:t>
            </a:r>
          </a:p>
        </p:txBody>
      </p:sp>
      <p:sp>
        <p:nvSpPr>
          <p:cNvPr id="134158" name="Rectangle 14"/>
          <p:cNvSpPr>
            <a:spLocks noChangeArrowheads="1"/>
          </p:cNvSpPr>
          <p:nvPr/>
        </p:nvSpPr>
        <p:spPr bwMode="auto">
          <a:xfrm>
            <a:off x="1524001" y="4724401"/>
            <a:ext cx="1998663" cy="17684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GB" altLang="en-US" sz="2000" i="1">
                <a:solidFill>
                  <a:srgbClr val="00CC99"/>
                </a:solidFill>
                <a:latin typeface="Arial" charset="0"/>
              </a:rPr>
              <a:t>Entity super-type</a:t>
            </a:r>
          </a:p>
          <a:p>
            <a:pPr fontAlgn="base">
              <a:spcBef>
                <a:spcPct val="0"/>
              </a:spcBef>
              <a:spcAft>
                <a:spcPct val="0"/>
              </a:spcAft>
            </a:pPr>
            <a:r>
              <a:rPr lang="en-GB" altLang="en-US" sz="2000" i="1">
                <a:solidFill>
                  <a:srgbClr val="00CC99"/>
                </a:solidFill>
                <a:latin typeface="Arial" charset="0"/>
              </a:rPr>
              <a:t>containing</a:t>
            </a:r>
          </a:p>
          <a:p>
            <a:pPr fontAlgn="base">
              <a:spcBef>
                <a:spcPct val="0"/>
              </a:spcBef>
              <a:spcAft>
                <a:spcPct val="0"/>
              </a:spcAft>
            </a:pPr>
            <a:r>
              <a:rPr lang="en-GB" altLang="en-US" sz="2000" i="1">
                <a:solidFill>
                  <a:srgbClr val="00CC99"/>
                </a:solidFill>
                <a:latin typeface="Arial" charset="0"/>
              </a:rPr>
              <a:t>sub-types</a:t>
            </a:r>
          </a:p>
          <a:p>
            <a:pPr eaLnBrk="0" fontAlgn="base" hangingPunct="0">
              <a:spcBef>
                <a:spcPct val="50000"/>
              </a:spcBef>
              <a:spcAft>
                <a:spcPct val="0"/>
              </a:spcAft>
            </a:pPr>
            <a:endParaRPr lang="en-GB" altLang="en-US" sz="2000" u="sng">
              <a:solidFill>
                <a:srgbClr val="000000"/>
              </a:solidFill>
              <a:latin typeface="Arial" charset="0"/>
            </a:endParaRPr>
          </a:p>
        </p:txBody>
      </p:sp>
      <p:sp>
        <p:nvSpPr>
          <p:cNvPr id="134159" name="Line 15"/>
          <p:cNvSpPr>
            <a:spLocks noChangeShapeType="1"/>
          </p:cNvSpPr>
          <p:nvPr/>
        </p:nvSpPr>
        <p:spPr bwMode="auto">
          <a:xfrm flipV="1">
            <a:off x="1992314" y="4292601"/>
            <a:ext cx="1366837" cy="360363"/>
          </a:xfrm>
          <a:prstGeom prst="line">
            <a:avLst/>
          </a:prstGeom>
          <a:noFill/>
          <a:ln w="127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GB">
              <a:solidFill>
                <a:srgbClr val="000000"/>
              </a:solidFill>
              <a:latin typeface="Arial" charset="0"/>
            </a:endParaRPr>
          </a:p>
        </p:txBody>
      </p:sp>
      <p:pic>
        <p:nvPicPr>
          <p:cNvPr id="8"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10553" y="1447801"/>
            <a:ext cx="6659563"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5410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GB" altLang="en-US" sz="4000"/>
              <a:t>Entity Sub-types</a:t>
            </a:r>
          </a:p>
        </p:txBody>
      </p:sp>
      <p:grpSp>
        <p:nvGrpSpPr>
          <p:cNvPr id="135176" name="Group 8"/>
          <p:cNvGrpSpPr>
            <a:grpSpLocks/>
          </p:cNvGrpSpPr>
          <p:nvPr/>
        </p:nvGrpSpPr>
        <p:grpSpPr bwMode="auto">
          <a:xfrm>
            <a:off x="8001001" y="3810002"/>
            <a:ext cx="2390775" cy="1878013"/>
            <a:chOff x="4128" y="2400"/>
            <a:chExt cx="1458" cy="1183"/>
          </a:xfrm>
        </p:grpSpPr>
        <p:sp>
          <p:nvSpPr>
            <p:cNvPr id="135177" name="Rectangle 9"/>
            <p:cNvSpPr>
              <a:spLocks noChangeArrowheads="1"/>
            </p:cNvSpPr>
            <p:nvPr/>
          </p:nvSpPr>
          <p:spPr bwMode="auto">
            <a:xfrm flipH="1">
              <a:off x="4464" y="2400"/>
              <a:ext cx="1122" cy="1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0"/>
                </a:spcBef>
                <a:spcAft>
                  <a:spcPct val="0"/>
                </a:spcAft>
              </a:pPr>
              <a:r>
                <a:rPr lang="en-GB" altLang="en-US" sz="2400" i="1">
                  <a:solidFill>
                    <a:srgbClr val="00CC99"/>
                  </a:solidFill>
                  <a:latin typeface="Arial" charset="0"/>
                </a:rPr>
                <a:t>sub-types with</a:t>
              </a:r>
            </a:p>
            <a:p>
              <a:pPr algn="ctr" eaLnBrk="0" fontAlgn="base" hangingPunct="0">
                <a:spcBef>
                  <a:spcPct val="0"/>
                </a:spcBef>
                <a:spcAft>
                  <a:spcPct val="0"/>
                </a:spcAft>
              </a:pPr>
              <a:r>
                <a:rPr lang="en-GB" altLang="en-US" sz="2400" i="1">
                  <a:solidFill>
                    <a:srgbClr val="00CC99"/>
                  </a:solidFill>
                  <a:latin typeface="Arial" charset="0"/>
                </a:rPr>
                <a:t>exclusive arc</a:t>
              </a:r>
            </a:p>
            <a:p>
              <a:pPr eaLnBrk="0" fontAlgn="base" hangingPunct="0">
                <a:spcBef>
                  <a:spcPct val="0"/>
                </a:spcBef>
                <a:spcAft>
                  <a:spcPct val="0"/>
                </a:spcAft>
              </a:pPr>
              <a:endParaRPr lang="en-GB" altLang="en-US" sz="2000" u="sng">
                <a:solidFill>
                  <a:srgbClr val="000000"/>
                </a:solidFill>
                <a:latin typeface="Arial" charset="0"/>
              </a:endParaRPr>
            </a:p>
          </p:txBody>
        </p:sp>
        <p:sp>
          <p:nvSpPr>
            <p:cNvPr id="135178" name="Line 10"/>
            <p:cNvSpPr>
              <a:spLocks noChangeShapeType="1"/>
            </p:cNvSpPr>
            <p:nvPr/>
          </p:nvSpPr>
          <p:spPr bwMode="auto">
            <a:xfrm flipH="1">
              <a:off x="4128" y="3120"/>
              <a:ext cx="480" cy="130"/>
            </a:xfrm>
            <a:prstGeom prst="line">
              <a:avLst/>
            </a:prstGeom>
            <a:noFill/>
            <a:ln w="28575">
              <a:solidFill>
                <a:schemeClr val="accent2"/>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grpSp>
      <p:sp>
        <p:nvSpPr>
          <p:cNvPr id="135182" name="Text Box 14"/>
          <p:cNvSpPr txBox="1">
            <a:spLocks noChangeArrowheads="1"/>
          </p:cNvSpPr>
          <p:nvPr/>
        </p:nvSpPr>
        <p:spPr bwMode="auto">
          <a:xfrm>
            <a:off x="2057400" y="5087939"/>
            <a:ext cx="2057400"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GB" altLang="en-US" sz="2800" b="1">
                <a:solidFill>
                  <a:srgbClr val="D82704"/>
                </a:solidFill>
                <a:latin typeface="Arial" charset="0"/>
              </a:rPr>
              <a:t>Alternative</a:t>
            </a:r>
          </a:p>
          <a:p>
            <a:pPr algn="ctr" eaLnBrk="0" fontAlgn="base" hangingPunct="0">
              <a:lnSpc>
                <a:spcPct val="50000"/>
              </a:lnSpc>
              <a:spcBef>
                <a:spcPct val="50000"/>
              </a:spcBef>
              <a:spcAft>
                <a:spcPct val="0"/>
              </a:spcAft>
            </a:pPr>
            <a:r>
              <a:rPr lang="en-GB" altLang="en-US" sz="2800" b="1">
                <a:solidFill>
                  <a:srgbClr val="D82704"/>
                </a:solidFill>
                <a:latin typeface="Arial" charset="0"/>
              </a:rPr>
              <a:t>notation</a:t>
            </a:r>
          </a:p>
        </p:txBody>
      </p:sp>
      <p:grpSp>
        <p:nvGrpSpPr>
          <p:cNvPr id="12" name="Group 3"/>
          <p:cNvGrpSpPr>
            <a:grpSpLocks/>
          </p:cNvGrpSpPr>
          <p:nvPr/>
        </p:nvGrpSpPr>
        <p:grpSpPr bwMode="auto">
          <a:xfrm>
            <a:off x="2667000" y="1295400"/>
            <a:ext cx="6667500" cy="5214938"/>
            <a:chOff x="720" y="816"/>
            <a:chExt cx="4200" cy="3285"/>
          </a:xfrm>
        </p:grpSpPr>
        <p:pic>
          <p:nvPicPr>
            <p:cNvPr id="13"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 y="816"/>
              <a:ext cx="4200" cy="3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4" name="Group 5"/>
            <p:cNvGrpSpPr>
              <a:grpSpLocks/>
            </p:cNvGrpSpPr>
            <p:nvPr/>
          </p:nvGrpSpPr>
          <p:grpSpPr bwMode="auto">
            <a:xfrm>
              <a:off x="3408" y="3264"/>
              <a:ext cx="576" cy="48"/>
              <a:chOff x="3216" y="3168"/>
              <a:chExt cx="1152" cy="192"/>
            </a:xfrm>
          </p:grpSpPr>
          <p:sp>
            <p:nvSpPr>
              <p:cNvPr id="15" name="Freeform 6"/>
              <p:cNvSpPr>
                <a:spLocks/>
              </p:cNvSpPr>
              <p:nvPr/>
            </p:nvSpPr>
            <p:spPr bwMode="auto">
              <a:xfrm>
                <a:off x="3216" y="3168"/>
                <a:ext cx="576" cy="192"/>
              </a:xfrm>
              <a:custGeom>
                <a:avLst/>
                <a:gdLst>
                  <a:gd name="T0" fmla="*/ 0 w 576"/>
                  <a:gd name="T1" fmla="*/ 0 h 192"/>
                  <a:gd name="T2" fmla="*/ 576 w 576"/>
                  <a:gd name="T3" fmla="*/ 192 h 192"/>
                </a:gdLst>
                <a:ahLst/>
                <a:cxnLst>
                  <a:cxn ang="0">
                    <a:pos x="T0" y="T1"/>
                  </a:cxn>
                  <a:cxn ang="0">
                    <a:pos x="T2" y="T3"/>
                  </a:cxn>
                </a:cxnLst>
                <a:rect l="0" t="0" r="r" b="b"/>
                <a:pathLst>
                  <a:path w="576" h="192">
                    <a:moveTo>
                      <a:pt x="0" y="0"/>
                    </a:moveTo>
                    <a:cubicBezTo>
                      <a:pt x="192" y="92"/>
                      <a:pt x="384" y="184"/>
                      <a:pt x="576" y="192"/>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6" name="Freeform 7"/>
              <p:cNvSpPr>
                <a:spLocks/>
              </p:cNvSpPr>
              <p:nvPr/>
            </p:nvSpPr>
            <p:spPr bwMode="auto">
              <a:xfrm flipH="1">
                <a:off x="3792" y="3168"/>
                <a:ext cx="576" cy="192"/>
              </a:xfrm>
              <a:custGeom>
                <a:avLst/>
                <a:gdLst>
                  <a:gd name="T0" fmla="*/ 0 w 576"/>
                  <a:gd name="T1" fmla="*/ 0 h 192"/>
                  <a:gd name="T2" fmla="*/ 576 w 576"/>
                  <a:gd name="T3" fmla="*/ 192 h 192"/>
                </a:gdLst>
                <a:ahLst/>
                <a:cxnLst>
                  <a:cxn ang="0">
                    <a:pos x="T0" y="T1"/>
                  </a:cxn>
                  <a:cxn ang="0">
                    <a:pos x="T2" y="T3"/>
                  </a:cxn>
                </a:cxnLst>
                <a:rect l="0" t="0" r="r" b="b"/>
                <a:pathLst>
                  <a:path w="576" h="192">
                    <a:moveTo>
                      <a:pt x="0" y="0"/>
                    </a:moveTo>
                    <a:cubicBezTo>
                      <a:pt x="192" y="92"/>
                      <a:pt x="384" y="184"/>
                      <a:pt x="576" y="192"/>
                    </a:cubicBezTo>
                  </a:path>
                </a:pathLst>
              </a:custGeom>
              <a:noFill/>
              <a:ln w="127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grpSp>
      </p:grpSp>
    </p:spTree>
    <p:extLst>
      <p:ext uri="{BB962C8B-B14F-4D97-AF65-F5344CB8AC3E}">
        <p14:creationId xmlns:p14="http://schemas.microsoft.com/office/powerpoint/2010/main" val="1368060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79576" y="548680"/>
            <a:ext cx="7772400" cy="5616624"/>
          </a:xfrm>
        </p:spPr>
        <p:txBody>
          <a:bodyPr/>
          <a:lstStyle/>
          <a:p>
            <a:pPr marL="0" indent="0">
              <a:buNone/>
            </a:pPr>
            <a:r>
              <a:rPr lang="en-GB" sz="2400" b="1" dirty="0" smtClean="0"/>
              <a:t>From the below scenario, look for possible entities – answers on next slide.</a:t>
            </a:r>
          </a:p>
          <a:p>
            <a:pPr marL="0" indent="0">
              <a:buNone/>
            </a:pPr>
            <a:r>
              <a:rPr lang="en-GB" sz="2400" dirty="0" smtClean="0"/>
              <a:t>People </a:t>
            </a:r>
            <a:r>
              <a:rPr lang="en-GB" sz="2400" dirty="0"/>
              <a:t>looking for rented accommodation provided by the local council can make one or more applications.  </a:t>
            </a:r>
            <a:r>
              <a:rPr lang="en-GB" sz="2400" dirty="0"/>
              <a:t>Applications are of two kinds.  If the prospective tenant is not already in a council property, they will complete a new application with full personal details.  If they are already a tenant, they can apply to transfer to a different property.  (This might be necessitated by a change in personal circumstances such as starting a family.)  Tenants can state a number of preferences in an application for the location of a property.  Each preference must be stated for either a district or an estate.  Estates are always wholly located within a district (although a district may not necessarily have any estates within it</a:t>
            </a:r>
            <a:r>
              <a:rPr lang="en-GB" sz="2400" dirty="0"/>
              <a:t>).</a:t>
            </a:r>
            <a:endParaRPr lang="en-GB" dirty="0"/>
          </a:p>
        </p:txBody>
      </p:sp>
    </p:spTree>
    <p:extLst>
      <p:ext uri="{BB962C8B-B14F-4D97-AF65-F5344CB8AC3E}">
        <p14:creationId xmlns:p14="http://schemas.microsoft.com/office/powerpoint/2010/main" val="4268399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79576" y="548680"/>
            <a:ext cx="7772400" cy="5616624"/>
          </a:xfrm>
        </p:spPr>
        <p:txBody>
          <a:bodyPr/>
          <a:lstStyle/>
          <a:p>
            <a:pPr marL="0" indent="0">
              <a:buNone/>
            </a:pPr>
            <a:r>
              <a:rPr lang="en-GB" sz="2400" b="1" dirty="0" smtClean="0"/>
              <a:t>Below are </a:t>
            </a:r>
            <a:r>
              <a:rPr lang="en-GB" sz="2400" b="1" dirty="0"/>
              <a:t>possible </a:t>
            </a:r>
            <a:r>
              <a:rPr lang="en-GB" sz="2400" b="1" dirty="0" smtClean="0"/>
              <a:t>entities, now construct an ERD – possible solution on next slide.</a:t>
            </a:r>
            <a:endParaRPr lang="en-GB" sz="2400" b="1" dirty="0"/>
          </a:p>
          <a:p>
            <a:pPr marL="0" indent="0">
              <a:buNone/>
            </a:pPr>
            <a:r>
              <a:rPr lang="en-GB" sz="2400" dirty="0" smtClean="0"/>
              <a:t>People </a:t>
            </a:r>
            <a:r>
              <a:rPr lang="en-GB" sz="2400" dirty="0"/>
              <a:t>looking for rented accommodation provided by the local council can make one or more </a:t>
            </a:r>
            <a:r>
              <a:rPr lang="en-GB" sz="2400" u="sng" dirty="0"/>
              <a:t>applications</a:t>
            </a:r>
            <a:r>
              <a:rPr lang="en-GB" sz="2400" dirty="0"/>
              <a:t>.  </a:t>
            </a:r>
            <a:r>
              <a:rPr lang="en-GB" sz="2400" dirty="0"/>
              <a:t>Applications are of two kinds.  If the prospective tenant is not already in a council property, they will complete a </a:t>
            </a:r>
            <a:r>
              <a:rPr lang="en-GB" sz="2400" u="sng" dirty="0"/>
              <a:t>new application </a:t>
            </a:r>
            <a:r>
              <a:rPr lang="en-GB" sz="2400" dirty="0"/>
              <a:t>with full personal details.  If they are already a tenant, they can apply to </a:t>
            </a:r>
            <a:r>
              <a:rPr lang="en-GB" sz="2400" u="sng" dirty="0"/>
              <a:t>transfer</a:t>
            </a:r>
            <a:r>
              <a:rPr lang="en-GB" sz="2400" dirty="0"/>
              <a:t> to a different property.  (This might be necessitated by a change in personal circumstances such as starting a family.)  Tenants can state a number of </a:t>
            </a:r>
            <a:r>
              <a:rPr lang="en-GB" sz="2400" u="sng" dirty="0"/>
              <a:t>preferences</a:t>
            </a:r>
            <a:r>
              <a:rPr lang="en-GB" sz="2400" dirty="0"/>
              <a:t> in an application for the location of a property.  Each preference must be stated for either a </a:t>
            </a:r>
            <a:r>
              <a:rPr lang="en-GB" sz="2400" u="sng" dirty="0"/>
              <a:t>district</a:t>
            </a:r>
            <a:r>
              <a:rPr lang="en-GB" sz="2400" dirty="0"/>
              <a:t> or an </a:t>
            </a:r>
            <a:r>
              <a:rPr lang="en-GB" sz="2400" u="sng" dirty="0"/>
              <a:t>estate</a:t>
            </a:r>
            <a:r>
              <a:rPr lang="en-GB" sz="2400" dirty="0"/>
              <a:t>.  Estates are always wholly located within a district (although a district may not necessarily have any estates within it</a:t>
            </a:r>
            <a:r>
              <a:rPr lang="en-GB" sz="2400" dirty="0"/>
              <a:t>).</a:t>
            </a:r>
            <a:endParaRPr lang="en-GB" dirty="0"/>
          </a:p>
        </p:txBody>
      </p:sp>
    </p:spTree>
    <p:extLst>
      <p:ext uri="{BB962C8B-B14F-4D97-AF65-F5344CB8AC3E}">
        <p14:creationId xmlns:p14="http://schemas.microsoft.com/office/powerpoint/2010/main" val="3686074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a:grpSpLocks/>
          </p:cNvGrpSpPr>
          <p:nvPr/>
        </p:nvGrpSpPr>
        <p:grpSpPr>
          <a:xfrm>
            <a:off x="1670621" y="327546"/>
            <a:ext cx="9356769" cy="6122935"/>
            <a:chOff x="1619672" y="1268760"/>
            <a:chExt cx="4681538" cy="3001963"/>
          </a:xfrm>
        </p:grpSpPr>
        <p:sp>
          <p:nvSpPr>
            <p:cNvPr id="51" name="Rectangle 50"/>
            <p:cNvSpPr>
              <a:spLocks noChangeArrowheads="1"/>
            </p:cNvSpPr>
            <p:nvPr/>
          </p:nvSpPr>
          <p:spPr bwMode="auto">
            <a:xfrm>
              <a:off x="3909640" y="1492251"/>
              <a:ext cx="666229" cy="10528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spcBef>
                  <a:spcPct val="0"/>
                </a:spcBef>
              </a:pPr>
              <a:r>
                <a:rPr lang="en-US" sz="900">
                  <a:solidFill>
                    <a:srgbClr val="000000"/>
                  </a:solidFill>
                  <a:latin typeface="Arial"/>
                  <a:ea typeface="SimHei"/>
                </a:rPr>
                <a:t>Application</a:t>
              </a:r>
              <a:endParaRPr lang="en-GB" sz="1200">
                <a:solidFill>
                  <a:srgbClr val="000000"/>
                </a:solidFill>
                <a:latin typeface="Times New Roman"/>
                <a:ea typeface="SimHei"/>
              </a:endParaRPr>
            </a:p>
          </p:txBody>
        </p:sp>
        <p:sp>
          <p:nvSpPr>
            <p:cNvPr id="52" name="Freeform 51"/>
            <p:cNvSpPr>
              <a:spLocks/>
            </p:cNvSpPr>
            <p:nvPr/>
          </p:nvSpPr>
          <p:spPr bwMode="auto">
            <a:xfrm>
              <a:off x="1619672" y="1268760"/>
              <a:ext cx="814388" cy="525463"/>
            </a:xfrm>
            <a:custGeom>
              <a:avLst/>
              <a:gdLst/>
              <a:ahLst/>
              <a:cxnLst>
                <a:cxn ang="0">
                  <a:pos x="169" y="0"/>
                </a:cxn>
                <a:cxn ang="0">
                  <a:pos x="0" y="169"/>
                </a:cxn>
                <a:cxn ang="0">
                  <a:pos x="0" y="3040"/>
                </a:cxn>
                <a:cxn ang="0">
                  <a:pos x="169" y="3209"/>
                </a:cxn>
                <a:cxn ang="0">
                  <a:pos x="5648" y="3209"/>
                </a:cxn>
                <a:cxn ang="0">
                  <a:pos x="5817" y="3040"/>
                </a:cxn>
                <a:cxn ang="0">
                  <a:pos x="5817" y="169"/>
                </a:cxn>
                <a:cxn ang="0">
                  <a:pos x="5648" y="0"/>
                </a:cxn>
                <a:cxn ang="0">
                  <a:pos x="169" y="0"/>
                </a:cxn>
              </a:cxnLst>
              <a:rect l="0" t="0" r="r" b="b"/>
              <a:pathLst>
                <a:path w="5817" h="3209">
                  <a:moveTo>
                    <a:pt x="169" y="0"/>
                  </a:moveTo>
                  <a:cubicBezTo>
                    <a:pt x="76" y="0"/>
                    <a:pt x="0" y="76"/>
                    <a:pt x="0" y="169"/>
                  </a:cubicBezTo>
                  <a:lnTo>
                    <a:pt x="0" y="3040"/>
                  </a:lnTo>
                  <a:cubicBezTo>
                    <a:pt x="0" y="3133"/>
                    <a:pt x="76" y="3209"/>
                    <a:pt x="169" y="3209"/>
                  </a:cubicBezTo>
                  <a:lnTo>
                    <a:pt x="5648" y="3209"/>
                  </a:lnTo>
                  <a:cubicBezTo>
                    <a:pt x="5742" y="3209"/>
                    <a:pt x="5817" y="3133"/>
                    <a:pt x="5817" y="3040"/>
                  </a:cubicBezTo>
                  <a:lnTo>
                    <a:pt x="5817" y="169"/>
                  </a:lnTo>
                  <a:cubicBezTo>
                    <a:pt x="5817" y="76"/>
                    <a:pt x="5742" y="0"/>
                    <a:pt x="5648" y="0"/>
                  </a:cubicBezTo>
                  <a:lnTo>
                    <a:pt x="169" y="0"/>
                  </a:lnTo>
                  <a:close/>
                </a:path>
              </a:pathLst>
            </a:cu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lnSpc>
                  <a:spcPct val="115000"/>
                </a:lnSpc>
                <a:spcBef>
                  <a:spcPct val="0"/>
                </a:spcBef>
                <a:spcAft>
                  <a:spcPts val="1000"/>
                </a:spcAft>
              </a:pPr>
              <a:r>
                <a:rPr lang="en-GB" sz="1200">
                  <a:solidFill>
                    <a:srgbClr val="000000"/>
                  </a:solidFill>
                  <a:latin typeface="Arial"/>
                  <a:ea typeface="Times New Roman"/>
                  <a:cs typeface="Arial"/>
                </a:rPr>
                <a:t> </a:t>
              </a:r>
              <a:endParaRPr lang="en-GB" sz="1200">
                <a:solidFill>
                  <a:srgbClr val="000000"/>
                </a:solidFill>
                <a:latin typeface="Arial"/>
                <a:ea typeface="SimHei"/>
                <a:cs typeface="Arial"/>
              </a:endParaRPr>
            </a:p>
          </p:txBody>
        </p:sp>
        <p:sp>
          <p:nvSpPr>
            <p:cNvPr id="53" name="Freeform 52"/>
            <p:cNvSpPr>
              <a:spLocks/>
            </p:cNvSpPr>
            <p:nvPr/>
          </p:nvSpPr>
          <p:spPr bwMode="auto">
            <a:xfrm>
              <a:off x="3821113" y="1293813"/>
              <a:ext cx="812800" cy="506412"/>
            </a:xfrm>
            <a:custGeom>
              <a:avLst/>
              <a:gdLst/>
              <a:ahLst/>
              <a:cxnLst>
                <a:cxn ang="0">
                  <a:pos x="169" y="0"/>
                </a:cxn>
                <a:cxn ang="0">
                  <a:pos x="0" y="170"/>
                </a:cxn>
                <a:cxn ang="0">
                  <a:pos x="0" y="3048"/>
                </a:cxn>
                <a:cxn ang="0">
                  <a:pos x="169" y="3217"/>
                </a:cxn>
                <a:cxn ang="0">
                  <a:pos x="5647" y="3217"/>
                </a:cxn>
                <a:cxn ang="0">
                  <a:pos x="5817" y="3048"/>
                </a:cxn>
                <a:cxn ang="0">
                  <a:pos x="5817" y="170"/>
                </a:cxn>
                <a:cxn ang="0">
                  <a:pos x="5647" y="0"/>
                </a:cxn>
                <a:cxn ang="0">
                  <a:pos x="169" y="0"/>
                </a:cxn>
              </a:cxnLst>
              <a:rect l="0" t="0" r="r" b="b"/>
              <a:pathLst>
                <a:path w="5817" h="3217">
                  <a:moveTo>
                    <a:pt x="169" y="0"/>
                  </a:moveTo>
                  <a:cubicBezTo>
                    <a:pt x="76" y="0"/>
                    <a:pt x="0" y="76"/>
                    <a:pt x="0" y="170"/>
                  </a:cubicBezTo>
                  <a:lnTo>
                    <a:pt x="0" y="3048"/>
                  </a:lnTo>
                  <a:cubicBezTo>
                    <a:pt x="0" y="3141"/>
                    <a:pt x="76" y="3217"/>
                    <a:pt x="169" y="3217"/>
                  </a:cubicBezTo>
                  <a:lnTo>
                    <a:pt x="5647" y="3217"/>
                  </a:lnTo>
                  <a:cubicBezTo>
                    <a:pt x="5741" y="3217"/>
                    <a:pt x="5817" y="3141"/>
                    <a:pt x="5817" y="3048"/>
                  </a:cubicBezTo>
                  <a:lnTo>
                    <a:pt x="5817" y="170"/>
                  </a:lnTo>
                  <a:cubicBezTo>
                    <a:pt x="5817" y="76"/>
                    <a:pt x="5741" y="0"/>
                    <a:pt x="5647" y="0"/>
                  </a:cubicBezTo>
                  <a:lnTo>
                    <a:pt x="169" y="0"/>
                  </a:lnTo>
                  <a:close/>
                </a:path>
              </a:pathLst>
            </a:cu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lnSpc>
                  <a:spcPct val="115000"/>
                </a:lnSpc>
                <a:spcBef>
                  <a:spcPct val="0"/>
                </a:spcBef>
                <a:spcAft>
                  <a:spcPts val="1000"/>
                </a:spcAft>
              </a:pPr>
              <a:r>
                <a:rPr lang="en-GB" sz="1200">
                  <a:solidFill>
                    <a:srgbClr val="000000"/>
                  </a:solidFill>
                  <a:latin typeface="Arial"/>
                  <a:ea typeface="Times New Roman"/>
                  <a:cs typeface="Arial"/>
                </a:rPr>
                <a:t> </a:t>
              </a:r>
              <a:endParaRPr lang="en-GB" sz="1200">
                <a:solidFill>
                  <a:srgbClr val="000000"/>
                </a:solidFill>
                <a:latin typeface="Arial"/>
                <a:ea typeface="SimHei"/>
                <a:cs typeface="Arial"/>
              </a:endParaRPr>
            </a:p>
          </p:txBody>
        </p:sp>
        <p:sp>
          <p:nvSpPr>
            <p:cNvPr id="54" name="Freeform 53"/>
            <p:cNvSpPr>
              <a:spLocks/>
            </p:cNvSpPr>
            <p:nvPr/>
          </p:nvSpPr>
          <p:spPr bwMode="auto">
            <a:xfrm>
              <a:off x="1619672" y="1268760"/>
              <a:ext cx="814388" cy="525463"/>
            </a:xfrm>
            <a:custGeom>
              <a:avLst/>
              <a:gdLst/>
              <a:ahLst/>
              <a:cxnLst>
                <a:cxn ang="0">
                  <a:pos x="169" y="0"/>
                </a:cxn>
                <a:cxn ang="0">
                  <a:pos x="0" y="169"/>
                </a:cxn>
                <a:cxn ang="0">
                  <a:pos x="0" y="3040"/>
                </a:cxn>
                <a:cxn ang="0">
                  <a:pos x="169" y="3209"/>
                </a:cxn>
                <a:cxn ang="0">
                  <a:pos x="5648" y="3209"/>
                </a:cxn>
                <a:cxn ang="0">
                  <a:pos x="5817" y="3040"/>
                </a:cxn>
                <a:cxn ang="0">
                  <a:pos x="5817" y="169"/>
                </a:cxn>
                <a:cxn ang="0">
                  <a:pos x="5648" y="0"/>
                </a:cxn>
                <a:cxn ang="0">
                  <a:pos x="169" y="0"/>
                </a:cxn>
              </a:cxnLst>
              <a:rect l="0" t="0" r="r" b="b"/>
              <a:pathLst>
                <a:path w="5817" h="3209">
                  <a:moveTo>
                    <a:pt x="169" y="0"/>
                  </a:moveTo>
                  <a:cubicBezTo>
                    <a:pt x="76" y="0"/>
                    <a:pt x="0" y="76"/>
                    <a:pt x="0" y="169"/>
                  </a:cubicBezTo>
                  <a:lnTo>
                    <a:pt x="0" y="3040"/>
                  </a:lnTo>
                  <a:cubicBezTo>
                    <a:pt x="0" y="3133"/>
                    <a:pt x="76" y="3209"/>
                    <a:pt x="169" y="3209"/>
                  </a:cubicBezTo>
                  <a:lnTo>
                    <a:pt x="5648" y="3209"/>
                  </a:lnTo>
                  <a:cubicBezTo>
                    <a:pt x="5742" y="3209"/>
                    <a:pt x="5817" y="3133"/>
                    <a:pt x="5817" y="3040"/>
                  </a:cubicBezTo>
                  <a:lnTo>
                    <a:pt x="5817" y="169"/>
                  </a:lnTo>
                  <a:cubicBezTo>
                    <a:pt x="5817" y="76"/>
                    <a:pt x="5742" y="0"/>
                    <a:pt x="5648" y="0"/>
                  </a:cubicBezTo>
                  <a:lnTo>
                    <a:pt x="169" y="0"/>
                  </a:lnTo>
                  <a:close/>
                </a:path>
              </a:pathLst>
            </a:cu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lnSpc>
                  <a:spcPct val="115000"/>
                </a:lnSpc>
                <a:spcBef>
                  <a:spcPct val="0"/>
                </a:spcBef>
                <a:spcAft>
                  <a:spcPts val="1000"/>
                </a:spcAft>
              </a:pPr>
              <a:r>
                <a:rPr lang="en-GB" sz="1200">
                  <a:solidFill>
                    <a:srgbClr val="000000"/>
                  </a:solidFill>
                  <a:latin typeface="Arial"/>
                  <a:ea typeface="Times New Roman"/>
                  <a:cs typeface="Arial"/>
                </a:rPr>
                <a:t> </a:t>
              </a:r>
              <a:endParaRPr lang="en-GB" sz="1200">
                <a:solidFill>
                  <a:srgbClr val="000000"/>
                </a:solidFill>
                <a:latin typeface="Arial"/>
                <a:ea typeface="SimHei"/>
                <a:cs typeface="Arial"/>
              </a:endParaRPr>
            </a:p>
          </p:txBody>
        </p:sp>
        <p:sp>
          <p:nvSpPr>
            <p:cNvPr id="55" name="Rectangle 54"/>
            <p:cNvSpPr>
              <a:spLocks noChangeArrowheads="1"/>
            </p:cNvSpPr>
            <p:nvPr/>
          </p:nvSpPr>
          <p:spPr bwMode="auto">
            <a:xfrm>
              <a:off x="1763688" y="1484784"/>
              <a:ext cx="504056" cy="10528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spcBef>
                  <a:spcPct val="0"/>
                </a:spcBef>
              </a:pPr>
              <a:r>
                <a:rPr lang="en-US" sz="900">
                  <a:solidFill>
                    <a:srgbClr val="000000"/>
                  </a:solidFill>
                  <a:latin typeface="Arial"/>
                  <a:ea typeface="SimHei"/>
                </a:rPr>
                <a:t>Tenant</a:t>
              </a:r>
              <a:endParaRPr lang="en-GB" sz="1200">
                <a:solidFill>
                  <a:srgbClr val="000000"/>
                </a:solidFill>
                <a:latin typeface="Times New Roman"/>
                <a:ea typeface="SimHei"/>
              </a:endParaRPr>
            </a:p>
          </p:txBody>
        </p:sp>
        <p:sp>
          <p:nvSpPr>
            <p:cNvPr id="56" name="Freeform 55"/>
            <p:cNvSpPr>
              <a:spLocks/>
            </p:cNvSpPr>
            <p:nvPr/>
          </p:nvSpPr>
          <p:spPr bwMode="auto">
            <a:xfrm>
              <a:off x="2699792" y="2420888"/>
              <a:ext cx="812800" cy="525463"/>
            </a:xfrm>
            <a:custGeom>
              <a:avLst/>
              <a:gdLst/>
              <a:ahLst/>
              <a:cxnLst>
                <a:cxn ang="0">
                  <a:pos x="169" y="0"/>
                </a:cxn>
                <a:cxn ang="0">
                  <a:pos x="0" y="169"/>
                </a:cxn>
                <a:cxn ang="0">
                  <a:pos x="0" y="3039"/>
                </a:cxn>
                <a:cxn ang="0">
                  <a:pos x="169" y="3208"/>
                </a:cxn>
                <a:cxn ang="0">
                  <a:pos x="5648" y="3208"/>
                </a:cxn>
                <a:cxn ang="0">
                  <a:pos x="5817" y="3039"/>
                </a:cxn>
                <a:cxn ang="0">
                  <a:pos x="5817" y="169"/>
                </a:cxn>
                <a:cxn ang="0">
                  <a:pos x="5648" y="0"/>
                </a:cxn>
                <a:cxn ang="0">
                  <a:pos x="169" y="0"/>
                </a:cxn>
              </a:cxnLst>
              <a:rect l="0" t="0" r="r" b="b"/>
              <a:pathLst>
                <a:path w="5817" h="3208">
                  <a:moveTo>
                    <a:pt x="169" y="0"/>
                  </a:moveTo>
                  <a:cubicBezTo>
                    <a:pt x="76" y="0"/>
                    <a:pt x="0" y="75"/>
                    <a:pt x="0" y="169"/>
                  </a:cubicBezTo>
                  <a:lnTo>
                    <a:pt x="0" y="3039"/>
                  </a:lnTo>
                  <a:cubicBezTo>
                    <a:pt x="0" y="3133"/>
                    <a:pt x="76" y="3208"/>
                    <a:pt x="169" y="3208"/>
                  </a:cubicBezTo>
                  <a:lnTo>
                    <a:pt x="5648" y="3208"/>
                  </a:lnTo>
                  <a:cubicBezTo>
                    <a:pt x="5741" y="3208"/>
                    <a:pt x="5817" y="3133"/>
                    <a:pt x="5817" y="3039"/>
                  </a:cubicBezTo>
                  <a:lnTo>
                    <a:pt x="5817" y="169"/>
                  </a:lnTo>
                  <a:cubicBezTo>
                    <a:pt x="5817" y="75"/>
                    <a:pt x="5741" y="0"/>
                    <a:pt x="5648" y="0"/>
                  </a:cubicBezTo>
                  <a:lnTo>
                    <a:pt x="169" y="0"/>
                  </a:lnTo>
                  <a:close/>
                </a:path>
              </a:pathLst>
            </a:cu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lnSpc>
                  <a:spcPct val="115000"/>
                </a:lnSpc>
                <a:spcBef>
                  <a:spcPct val="0"/>
                </a:spcBef>
                <a:spcAft>
                  <a:spcPts val="1000"/>
                </a:spcAft>
              </a:pPr>
              <a:r>
                <a:rPr lang="en-GB" sz="1200">
                  <a:solidFill>
                    <a:srgbClr val="000000"/>
                  </a:solidFill>
                  <a:latin typeface="Arial"/>
                  <a:ea typeface="Times New Roman"/>
                  <a:cs typeface="Arial"/>
                </a:rPr>
                <a:t> </a:t>
              </a:r>
              <a:endParaRPr lang="en-GB" sz="1200">
                <a:solidFill>
                  <a:srgbClr val="000000"/>
                </a:solidFill>
                <a:latin typeface="Arial"/>
                <a:ea typeface="SimHei"/>
                <a:cs typeface="Arial"/>
              </a:endParaRPr>
            </a:p>
          </p:txBody>
        </p:sp>
        <p:sp>
          <p:nvSpPr>
            <p:cNvPr id="57" name="Rectangle 56"/>
            <p:cNvSpPr>
              <a:spLocks noChangeArrowheads="1"/>
            </p:cNvSpPr>
            <p:nvPr/>
          </p:nvSpPr>
          <p:spPr bwMode="auto">
            <a:xfrm>
              <a:off x="2705610" y="2566988"/>
              <a:ext cx="702456" cy="21056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spcBef>
                  <a:spcPct val="0"/>
                </a:spcBef>
              </a:pPr>
              <a:r>
                <a:rPr lang="en-US" sz="900">
                  <a:solidFill>
                    <a:srgbClr val="000000"/>
                  </a:solidFill>
                  <a:latin typeface="Arial"/>
                  <a:ea typeface="SimHei"/>
                </a:rPr>
                <a:t>New</a:t>
              </a:r>
              <a:endParaRPr lang="en-GB" sz="1200">
                <a:solidFill>
                  <a:srgbClr val="000000"/>
                </a:solidFill>
                <a:latin typeface="Times New Roman"/>
                <a:ea typeface="SimHei"/>
              </a:endParaRPr>
            </a:p>
            <a:p>
              <a:pPr algn="ctr" fontAlgn="base">
                <a:spcBef>
                  <a:spcPct val="0"/>
                </a:spcBef>
              </a:pPr>
              <a:r>
                <a:rPr lang="en-US" sz="900">
                  <a:solidFill>
                    <a:srgbClr val="000000"/>
                  </a:solidFill>
                  <a:latin typeface="Arial"/>
                  <a:ea typeface="SimHei"/>
                </a:rPr>
                <a:t>Application</a:t>
              </a:r>
              <a:endParaRPr lang="en-GB" sz="1200">
                <a:solidFill>
                  <a:srgbClr val="000000"/>
                </a:solidFill>
                <a:latin typeface="Times New Roman"/>
                <a:ea typeface="SimHei"/>
              </a:endParaRPr>
            </a:p>
          </p:txBody>
        </p:sp>
        <p:sp>
          <p:nvSpPr>
            <p:cNvPr id="58" name="Freeform 57"/>
            <p:cNvSpPr>
              <a:spLocks/>
            </p:cNvSpPr>
            <p:nvPr/>
          </p:nvSpPr>
          <p:spPr bwMode="auto">
            <a:xfrm>
              <a:off x="2699792" y="3717032"/>
              <a:ext cx="812800" cy="525463"/>
            </a:xfrm>
            <a:custGeom>
              <a:avLst/>
              <a:gdLst/>
              <a:ahLst/>
              <a:cxnLst>
                <a:cxn ang="0">
                  <a:pos x="169" y="0"/>
                </a:cxn>
                <a:cxn ang="0">
                  <a:pos x="0" y="169"/>
                </a:cxn>
                <a:cxn ang="0">
                  <a:pos x="0" y="3039"/>
                </a:cxn>
                <a:cxn ang="0">
                  <a:pos x="169" y="3208"/>
                </a:cxn>
                <a:cxn ang="0">
                  <a:pos x="5648" y="3208"/>
                </a:cxn>
                <a:cxn ang="0">
                  <a:pos x="5817" y="3039"/>
                </a:cxn>
                <a:cxn ang="0">
                  <a:pos x="5817" y="169"/>
                </a:cxn>
                <a:cxn ang="0">
                  <a:pos x="5648" y="0"/>
                </a:cxn>
                <a:cxn ang="0">
                  <a:pos x="169" y="0"/>
                </a:cxn>
              </a:cxnLst>
              <a:rect l="0" t="0" r="r" b="b"/>
              <a:pathLst>
                <a:path w="5817" h="3208">
                  <a:moveTo>
                    <a:pt x="169" y="0"/>
                  </a:moveTo>
                  <a:cubicBezTo>
                    <a:pt x="76" y="0"/>
                    <a:pt x="0" y="75"/>
                    <a:pt x="0" y="169"/>
                  </a:cubicBezTo>
                  <a:lnTo>
                    <a:pt x="0" y="3039"/>
                  </a:lnTo>
                  <a:cubicBezTo>
                    <a:pt x="0" y="3133"/>
                    <a:pt x="76" y="3208"/>
                    <a:pt x="169" y="3208"/>
                  </a:cubicBezTo>
                  <a:lnTo>
                    <a:pt x="5648" y="3208"/>
                  </a:lnTo>
                  <a:cubicBezTo>
                    <a:pt x="5741" y="3208"/>
                    <a:pt x="5817" y="3133"/>
                    <a:pt x="5817" y="3039"/>
                  </a:cubicBezTo>
                  <a:lnTo>
                    <a:pt x="5817" y="169"/>
                  </a:lnTo>
                  <a:cubicBezTo>
                    <a:pt x="5817" y="75"/>
                    <a:pt x="5741" y="0"/>
                    <a:pt x="5648" y="0"/>
                  </a:cubicBezTo>
                  <a:lnTo>
                    <a:pt x="169" y="0"/>
                  </a:lnTo>
                  <a:close/>
                </a:path>
              </a:pathLst>
            </a:cu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lnSpc>
                  <a:spcPct val="115000"/>
                </a:lnSpc>
                <a:spcBef>
                  <a:spcPct val="0"/>
                </a:spcBef>
                <a:spcAft>
                  <a:spcPts val="1000"/>
                </a:spcAft>
              </a:pPr>
              <a:r>
                <a:rPr lang="en-GB" sz="1200">
                  <a:solidFill>
                    <a:srgbClr val="000000"/>
                  </a:solidFill>
                  <a:latin typeface="Arial"/>
                  <a:ea typeface="Times New Roman"/>
                  <a:cs typeface="Arial"/>
                </a:rPr>
                <a:t> </a:t>
              </a:r>
              <a:endParaRPr lang="en-GB" sz="1200">
                <a:solidFill>
                  <a:srgbClr val="000000"/>
                </a:solidFill>
                <a:latin typeface="Arial"/>
                <a:ea typeface="SimHei"/>
                <a:cs typeface="Arial"/>
              </a:endParaRPr>
            </a:p>
          </p:txBody>
        </p:sp>
        <p:sp>
          <p:nvSpPr>
            <p:cNvPr id="59" name="Rectangle 58"/>
            <p:cNvSpPr>
              <a:spLocks noChangeArrowheads="1"/>
            </p:cNvSpPr>
            <p:nvPr/>
          </p:nvSpPr>
          <p:spPr bwMode="auto">
            <a:xfrm>
              <a:off x="2917373" y="3860773"/>
              <a:ext cx="421663" cy="2105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algn="ctr" fontAlgn="base">
                <a:spcBef>
                  <a:spcPct val="0"/>
                </a:spcBef>
              </a:pPr>
              <a:r>
                <a:rPr lang="en-US" sz="900">
                  <a:solidFill>
                    <a:srgbClr val="000000"/>
                  </a:solidFill>
                  <a:latin typeface="Arial"/>
                  <a:ea typeface="SimHei"/>
                </a:rPr>
                <a:t>Transfer</a:t>
              </a:r>
              <a:endParaRPr lang="en-GB" sz="1200">
                <a:solidFill>
                  <a:srgbClr val="000000"/>
                </a:solidFill>
                <a:latin typeface="Times New Roman"/>
                <a:ea typeface="SimHei"/>
              </a:endParaRPr>
            </a:p>
            <a:p>
              <a:pPr algn="ctr" fontAlgn="base">
                <a:spcBef>
                  <a:spcPct val="0"/>
                </a:spcBef>
              </a:pPr>
              <a:r>
                <a:rPr lang="en-US" sz="900">
                  <a:solidFill>
                    <a:srgbClr val="000000"/>
                  </a:solidFill>
                  <a:latin typeface="Arial"/>
                  <a:ea typeface="SimHei"/>
                </a:rPr>
                <a:t>Application</a:t>
              </a:r>
              <a:endParaRPr lang="en-GB" sz="1200">
                <a:solidFill>
                  <a:srgbClr val="000000"/>
                </a:solidFill>
                <a:latin typeface="Times New Roman"/>
                <a:ea typeface="SimHei"/>
              </a:endParaRPr>
            </a:p>
          </p:txBody>
        </p:sp>
        <p:cxnSp>
          <p:nvCxnSpPr>
            <p:cNvPr id="60" name="Straight Connector 59"/>
            <p:cNvCxnSpPr>
              <a:endCxn id="58" idx="6"/>
            </p:cNvCxnSpPr>
            <p:nvPr/>
          </p:nvCxnSpPr>
          <p:spPr>
            <a:xfrm>
              <a:off x="2339752" y="2708920"/>
              <a:ext cx="365857" cy="1008281"/>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61" name="Straight Connector 60"/>
            <p:cNvCxnSpPr>
              <a:endCxn id="56" idx="6"/>
            </p:cNvCxnSpPr>
            <p:nvPr/>
          </p:nvCxnSpPr>
          <p:spPr>
            <a:xfrm>
              <a:off x="2555776" y="2162175"/>
              <a:ext cx="149833" cy="258882"/>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1979712" y="1794223"/>
              <a:ext cx="360040" cy="917227"/>
            </a:xfrm>
            <a:prstGeom prst="line">
              <a:avLst/>
            </a:prstGeom>
            <a:noFill/>
            <a:ln w="12700" cap="flat" cmpd="sng" algn="ctr">
              <a:solidFill>
                <a:sysClr val="windowText" lastClr="000000"/>
              </a:solidFill>
              <a:prstDash val="dash"/>
            </a:ln>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2339752" y="1794223"/>
              <a:ext cx="216024" cy="367952"/>
            </a:xfrm>
            <a:prstGeom prst="line">
              <a:avLst/>
            </a:prstGeom>
            <a:noFill/>
            <a:ln w="12700" cap="flat" cmpd="sng" algn="ctr">
              <a:solidFill>
                <a:sysClr val="windowText" lastClr="000000"/>
              </a:solidFill>
              <a:prstDash val="dash"/>
            </a:ln>
            <a:effectLst/>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57475" y="2333625"/>
              <a:ext cx="166688" cy="85725"/>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2652713" y="2333625"/>
              <a:ext cx="47625" cy="233363"/>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652712" y="3586163"/>
              <a:ext cx="180976" cy="123825"/>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647950" y="3586163"/>
              <a:ext cx="52388" cy="300037"/>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595813" y="2862263"/>
              <a:ext cx="147637" cy="871537"/>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407223" y="1813274"/>
              <a:ext cx="183827" cy="1029939"/>
            </a:xfrm>
            <a:prstGeom prst="line">
              <a:avLst/>
            </a:prstGeom>
            <a:noFill/>
            <a:ln w="12700" cap="flat" cmpd="sng" algn="ctr">
              <a:solidFill>
                <a:sysClr val="windowText" lastClr="000000"/>
              </a:solidFill>
              <a:prstDash val="dash"/>
            </a:ln>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3514725" y="1800225"/>
              <a:ext cx="390525" cy="619125"/>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3514725" y="1809750"/>
              <a:ext cx="590550" cy="1905000"/>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sp>
          <p:nvSpPr>
            <p:cNvPr id="72" name="Freeform 71"/>
            <p:cNvSpPr/>
            <p:nvPr/>
          </p:nvSpPr>
          <p:spPr>
            <a:xfrm>
              <a:off x="3600450" y="1847850"/>
              <a:ext cx="685800" cy="303212"/>
            </a:xfrm>
            <a:custGeom>
              <a:avLst/>
              <a:gdLst>
                <a:gd name="connsiteX0" fmla="*/ 0 w 685800"/>
                <a:gd name="connsiteY0" fmla="*/ 0 h 303212"/>
                <a:gd name="connsiteX1" fmla="*/ 266700 w 685800"/>
                <a:gd name="connsiteY1" fmla="*/ 266700 h 303212"/>
                <a:gd name="connsiteX2" fmla="*/ 685800 w 685800"/>
                <a:gd name="connsiteY2" fmla="*/ 219075 h 303212"/>
              </a:gdLst>
              <a:ahLst/>
              <a:cxnLst>
                <a:cxn ang="0">
                  <a:pos x="connsiteX0" y="connsiteY0"/>
                </a:cxn>
                <a:cxn ang="0">
                  <a:pos x="connsiteX1" y="connsiteY1"/>
                </a:cxn>
                <a:cxn ang="0">
                  <a:pos x="connsiteX2" y="connsiteY2"/>
                </a:cxn>
              </a:cxnLst>
              <a:rect l="l" t="t" r="r" b="b"/>
              <a:pathLst>
                <a:path w="685800" h="303212">
                  <a:moveTo>
                    <a:pt x="0" y="0"/>
                  </a:moveTo>
                  <a:cubicBezTo>
                    <a:pt x="76200" y="115094"/>
                    <a:pt x="152400" y="230188"/>
                    <a:pt x="266700" y="266700"/>
                  </a:cubicBezTo>
                  <a:cubicBezTo>
                    <a:pt x="381000" y="303212"/>
                    <a:pt x="533400" y="261143"/>
                    <a:pt x="685800" y="219075"/>
                  </a:cubicBezTo>
                </a:path>
              </a:pathLst>
            </a:custGeom>
            <a:noFill/>
            <a:ln w="9525"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txBody>
            <a:bodyPr rtlCol="0" anchor="ctr"/>
            <a:lstStyle/>
            <a:p>
              <a:pPr fontAlgn="base">
                <a:lnSpc>
                  <a:spcPct val="115000"/>
                </a:lnSpc>
                <a:spcBef>
                  <a:spcPct val="0"/>
                </a:spcBef>
                <a:spcAft>
                  <a:spcPts val="1000"/>
                </a:spcAft>
              </a:pPr>
              <a:r>
                <a:rPr lang="en-GB" sz="1200">
                  <a:solidFill>
                    <a:srgbClr val="000000"/>
                  </a:solidFill>
                  <a:latin typeface="Arial"/>
                  <a:ea typeface="Times New Roman"/>
                  <a:cs typeface="Arial"/>
                </a:rPr>
                <a:t> </a:t>
              </a:r>
              <a:endParaRPr lang="en-GB" sz="1200">
                <a:solidFill>
                  <a:srgbClr val="000000"/>
                </a:solidFill>
                <a:latin typeface="Arial"/>
                <a:ea typeface="SimHei"/>
                <a:cs typeface="Arial"/>
              </a:endParaRPr>
            </a:p>
          </p:txBody>
        </p:sp>
        <p:sp>
          <p:nvSpPr>
            <p:cNvPr id="73" name="Freeform 72"/>
            <p:cNvSpPr>
              <a:spLocks/>
            </p:cNvSpPr>
            <p:nvPr/>
          </p:nvSpPr>
          <p:spPr bwMode="auto">
            <a:xfrm>
              <a:off x="4534322" y="3745260"/>
              <a:ext cx="814388" cy="525463"/>
            </a:xfrm>
            <a:custGeom>
              <a:avLst/>
              <a:gdLst/>
              <a:ahLst/>
              <a:cxnLst>
                <a:cxn ang="0">
                  <a:pos x="169" y="0"/>
                </a:cxn>
                <a:cxn ang="0">
                  <a:pos x="0" y="169"/>
                </a:cxn>
                <a:cxn ang="0">
                  <a:pos x="0" y="3040"/>
                </a:cxn>
                <a:cxn ang="0">
                  <a:pos x="169" y="3209"/>
                </a:cxn>
                <a:cxn ang="0">
                  <a:pos x="5648" y="3209"/>
                </a:cxn>
                <a:cxn ang="0">
                  <a:pos x="5817" y="3040"/>
                </a:cxn>
                <a:cxn ang="0">
                  <a:pos x="5817" y="169"/>
                </a:cxn>
                <a:cxn ang="0">
                  <a:pos x="5648" y="0"/>
                </a:cxn>
                <a:cxn ang="0">
                  <a:pos x="169" y="0"/>
                </a:cxn>
              </a:cxnLst>
              <a:rect l="0" t="0" r="r" b="b"/>
              <a:pathLst>
                <a:path w="5817" h="3209">
                  <a:moveTo>
                    <a:pt x="169" y="0"/>
                  </a:moveTo>
                  <a:cubicBezTo>
                    <a:pt x="76" y="0"/>
                    <a:pt x="0" y="76"/>
                    <a:pt x="0" y="169"/>
                  </a:cubicBezTo>
                  <a:lnTo>
                    <a:pt x="0" y="3040"/>
                  </a:lnTo>
                  <a:cubicBezTo>
                    <a:pt x="0" y="3133"/>
                    <a:pt x="76" y="3209"/>
                    <a:pt x="169" y="3209"/>
                  </a:cubicBezTo>
                  <a:lnTo>
                    <a:pt x="5648" y="3209"/>
                  </a:lnTo>
                  <a:cubicBezTo>
                    <a:pt x="5742" y="3209"/>
                    <a:pt x="5817" y="3133"/>
                    <a:pt x="5817" y="3040"/>
                  </a:cubicBezTo>
                  <a:lnTo>
                    <a:pt x="5817" y="169"/>
                  </a:lnTo>
                  <a:cubicBezTo>
                    <a:pt x="5817" y="76"/>
                    <a:pt x="5742" y="0"/>
                    <a:pt x="5648" y="0"/>
                  </a:cubicBezTo>
                  <a:lnTo>
                    <a:pt x="169" y="0"/>
                  </a:lnTo>
                  <a:close/>
                </a:path>
              </a:pathLst>
            </a:cu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lnSpc>
                  <a:spcPct val="115000"/>
                </a:lnSpc>
                <a:spcBef>
                  <a:spcPct val="0"/>
                </a:spcBef>
                <a:spcAft>
                  <a:spcPts val="1000"/>
                </a:spcAft>
              </a:pPr>
              <a:r>
                <a:rPr lang="en-GB" sz="1200">
                  <a:solidFill>
                    <a:srgbClr val="000000"/>
                  </a:solidFill>
                  <a:latin typeface="Arial"/>
                  <a:ea typeface="Times New Roman"/>
                  <a:cs typeface="Arial"/>
                </a:rPr>
                <a:t> </a:t>
              </a:r>
              <a:endParaRPr lang="en-GB" sz="1200">
                <a:solidFill>
                  <a:srgbClr val="000000"/>
                </a:solidFill>
                <a:latin typeface="Arial"/>
                <a:ea typeface="SimHei"/>
                <a:cs typeface="Arial"/>
              </a:endParaRPr>
            </a:p>
          </p:txBody>
        </p:sp>
        <p:sp>
          <p:nvSpPr>
            <p:cNvPr id="74" name="Freeform 73"/>
            <p:cNvSpPr>
              <a:spLocks/>
            </p:cNvSpPr>
            <p:nvPr/>
          </p:nvSpPr>
          <p:spPr bwMode="auto">
            <a:xfrm>
              <a:off x="4534322" y="3745260"/>
              <a:ext cx="814388" cy="525463"/>
            </a:xfrm>
            <a:custGeom>
              <a:avLst/>
              <a:gdLst/>
              <a:ahLst/>
              <a:cxnLst>
                <a:cxn ang="0">
                  <a:pos x="169" y="0"/>
                </a:cxn>
                <a:cxn ang="0">
                  <a:pos x="0" y="169"/>
                </a:cxn>
                <a:cxn ang="0">
                  <a:pos x="0" y="3040"/>
                </a:cxn>
                <a:cxn ang="0">
                  <a:pos x="169" y="3209"/>
                </a:cxn>
                <a:cxn ang="0">
                  <a:pos x="5648" y="3209"/>
                </a:cxn>
                <a:cxn ang="0">
                  <a:pos x="5817" y="3040"/>
                </a:cxn>
                <a:cxn ang="0">
                  <a:pos x="5817" y="169"/>
                </a:cxn>
                <a:cxn ang="0">
                  <a:pos x="5648" y="0"/>
                </a:cxn>
                <a:cxn ang="0">
                  <a:pos x="169" y="0"/>
                </a:cxn>
              </a:cxnLst>
              <a:rect l="0" t="0" r="r" b="b"/>
              <a:pathLst>
                <a:path w="5817" h="3209">
                  <a:moveTo>
                    <a:pt x="169" y="0"/>
                  </a:moveTo>
                  <a:cubicBezTo>
                    <a:pt x="76" y="0"/>
                    <a:pt x="0" y="76"/>
                    <a:pt x="0" y="169"/>
                  </a:cubicBezTo>
                  <a:lnTo>
                    <a:pt x="0" y="3040"/>
                  </a:lnTo>
                  <a:cubicBezTo>
                    <a:pt x="0" y="3133"/>
                    <a:pt x="76" y="3209"/>
                    <a:pt x="169" y="3209"/>
                  </a:cubicBezTo>
                  <a:lnTo>
                    <a:pt x="5648" y="3209"/>
                  </a:lnTo>
                  <a:cubicBezTo>
                    <a:pt x="5742" y="3209"/>
                    <a:pt x="5817" y="3133"/>
                    <a:pt x="5817" y="3040"/>
                  </a:cubicBezTo>
                  <a:lnTo>
                    <a:pt x="5817" y="169"/>
                  </a:lnTo>
                  <a:cubicBezTo>
                    <a:pt x="5817" y="76"/>
                    <a:pt x="5742" y="0"/>
                    <a:pt x="5648" y="0"/>
                  </a:cubicBezTo>
                  <a:lnTo>
                    <a:pt x="169" y="0"/>
                  </a:lnTo>
                  <a:close/>
                </a:path>
              </a:pathLst>
            </a:cu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lnSpc>
                  <a:spcPct val="115000"/>
                </a:lnSpc>
                <a:spcBef>
                  <a:spcPct val="0"/>
                </a:spcBef>
                <a:spcAft>
                  <a:spcPts val="1000"/>
                </a:spcAft>
              </a:pPr>
              <a:r>
                <a:rPr lang="en-GB" sz="1200">
                  <a:solidFill>
                    <a:srgbClr val="000000"/>
                  </a:solidFill>
                  <a:latin typeface="Arial"/>
                  <a:ea typeface="Times New Roman"/>
                  <a:cs typeface="Arial"/>
                </a:rPr>
                <a:t> </a:t>
              </a:r>
              <a:endParaRPr lang="en-GB" sz="1200">
                <a:solidFill>
                  <a:srgbClr val="000000"/>
                </a:solidFill>
                <a:latin typeface="Arial"/>
                <a:ea typeface="SimHei"/>
                <a:cs typeface="Arial"/>
              </a:endParaRPr>
            </a:p>
          </p:txBody>
        </p:sp>
        <p:sp>
          <p:nvSpPr>
            <p:cNvPr id="75" name="Rectangle 74"/>
            <p:cNvSpPr>
              <a:spLocks noChangeArrowheads="1"/>
            </p:cNvSpPr>
            <p:nvPr/>
          </p:nvSpPr>
          <p:spPr bwMode="auto">
            <a:xfrm>
              <a:off x="4638675" y="3856509"/>
              <a:ext cx="619919" cy="21056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spcBef>
                  <a:spcPct val="0"/>
                </a:spcBef>
              </a:pPr>
              <a:r>
                <a:rPr lang="en-US" sz="900">
                  <a:solidFill>
                    <a:srgbClr val="000000"/>
                  </a:solidFill>
                  <a:latin typeface="Arial"/>
                  <a:ea typeface="SimHei"/>
                </a:rPr>
                <a:t>Tenant</a:t>
              </a:r>
              <a:endParaRPr lang="en-GB" sz="1200">
                <a:solidFill>
                  <a:srgbClr val="000000"/>
                </a:solidFill>
                <a:latin typeface="Times New Roman"/>
                <a:ea typeface="SimHei"/>
              </a:endParaRPr>
            </a:p>
            <a:p>
              <a:pPr algn="ctr" fontAlgn="base">
                <a:spcBef>
                  <a:spcPct val="0"/>
                </a:spcBef>
              </a:pPr>
              <a:r>
                <a:rPr lang="en-US" sz="900">
                  <a:solidFill>
                    <a:srgbClr val="000000"/>
                  </a:solidFill>
                  <a:latin typeface="Arial"/>
                  <a:ea typeface="SimHei"/>
                </a:rPr>
                <a:t>Preference</a:t>
              </a:r>
              <a:endParaRPr lang="en-GB" sz="1200">
                <a:solidFill>
                  <a:srgbClr val="000000"/>
                </a:solidFill>
                <a:latin typeface="Times New Roman"/>
                <a:ea typeface="SimHei"/>
              </a:endParaRPr>
            </a:p>
          </p:txBody>
        </p:sp>
        <p:sp>
          <p:nvSpPr>
            <p:cNvPr id="76" name="Freeform 75"/>
            <p:cNvSpPr>
              <a:spLocks/>
            </p:cNvSpPr>
            <p:nvPr/>
          </p:nvSpPr>
          <p:spPr bwMode="auto">
            <a:xfrm>
              <a:off x="5477297" y="1297335"/>
              <a:ext cx="814388" cy="525463"/>
            </a:xfrm>
            <a:custGeom>
              <a:avLst/>
              <a:gdLst/>
              <a:ahLst/>
              <a:cxnLst>
                <a:cxn ang="0">
                  <a:pos x="169" y="0"/>
                </a:cxn>
                <a:cxn ang="0">
                  <a:pos x="0" y="169"/>
                </a:cxn>
                <a:cxn ang="0">
                  <a:pos x="0" y="3040"/>
                </a:cxn>
                <a:cxn ang="0">
                  <a:pos x="169" y="3209"/>
                </a:cxn>
                <a:cxn ang="0">
                  <a:pos x="5648" y="3209"/>
                </a:cxn>
                <a:cxn ang="0">
                  <a:pos x="5817" y="3040"/>
                </a:cxn>
                <a:cxn ang="0">
                  <a:pos x="5817" y="169"/>
                </a:cxn>
                <a:cxn ang="0">
                  <a:pos x="5648" y="0"/>
                </a:cxn>
                <a:cxn ang="0">
                  <a:pos x="169" y="0"/>
                </a:cxn>
              </a:cxnLst>
              <a:rect l="0" t="0" r="r" b="b"/>
              <a:pathLst>
                <a:path w="5817" h="3209">
                  <a:moveTo>
                    <a:pt x="169" y="0"/>
                  </a:moveTo>
                  <a:cubicBezTo>
                    <a:pt x="76" y="0"/>
                    <a:pt x="0" y="76"/>
                    <a:pt x="0" y="169"/>
                  </a:cubicBezTo>
                  <a:lnTo>
                    <a:pt x="0" y="3040"/>
                  </a:lnTo>
                  <a:cubicBezTo>
                    <a:pt x="0" y="3133"/>
                    <a:pt x="76" y="3209"/>
                    <a:pt x="169" y="3209"/>
                  </a:cubicBezTo>
                  <a:lnTo>
                    <a:pt x="5648" y="3209"/>
                  </a:lnTo>
                  <a:cubicBezTo>
                    <a:pt x="5742" y="3209"/>
                    <a:pt x="5817" y="3133"/>
                    <a:pt x="5817" y="3040"/>
                  </a:cubicBezTo>
                  <a:lnTo>
                    <a:pt x="5817" y="169"/>
                  </a:lnTo>
                  <a:cubicBezTo>
                    <a:pt x="5817" y="76"/>
                    <a:pt x="5742" y="0"/>
                    <a:pt x="5648" y="0"/>
                  </a:cubicBezTo>
                  <a:lnTo>
                    <a:pt x="169" y="0"/>
                  </a:lnTo>
                  <a:close/>
                </a:path>
              </a:pathLst>
            </a:cu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lnSpc>
                  <a:spcPct val="115000"/>
                </a:lnSpc>
                <a:spcBef>
                  <a:spcPct val="0"/>
                </a:spcBef>
                <a:spcAft>
                  <a:spcPts val="1000"/>
                </a:spcAft>
              </a:pPr>
              <a:r>
                <a:rPr lang="en-GB" sz="1200">
                  <a:solidFill>
                    <a:srgbClr val="000000"/>
                  </a:solidFill>
                  <a:latin typeface="Arial"/>
                  <a:ea typeface="Times New Roman"/>
                  <a:cs typeface="Arial"/>
                </a:rPr>
                <a:t> </a:t>
              </a:r>
              <a:endParaRPr lang="en-GB" sz="1200">
                <a:solidFill>
                  <a:srgbClr val="000000"/>
                </a:solidFill>
                <a:latin typeface="Arial"/>
                <a:ea typeface="SimHei"/>
                <a:cs typeface="Arial"/>
              </a:endParaRPr>
            </a:p>
          </p:txBody>
        </p:sp>
        <p:sp>
          <p:nvSpPr>
            <p:cNvPr id="77" name="Rectangle 76"/>
            <p:cNvSpPr>
              <a:spLocks noChangeArrowheads="1"/>
            </p:cNvSpPr>
            <p:nvPr/>
          </p:nvSpPr>
          <p:spPr bwMode="auto">
            <a:xfrm>
              <a:off x="5621313" y="1513359"/>
              <a:ext cx="504056" cy="10528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spcBef>
                  <a:spcPct val="0"/>
                </a:spcBef>
              </a:pPr>
              <a:r>
                <a:rPr lang="en-US" sz="900">
                  <a:solidFill>
                    <a:srgbClr val="000000"/>
                  </a:solidFill>
                  <a:latin typeface="Arial"/>
                  <a:ea typeface="SimHei"/>
                </a:rPr>
                <a:t>District</a:t>
              </a:r>
              <a:endParaRPr lang="en-GB" sz="1200">
                <a:solidFill>
                  <a:srgbClr val="000000"/>
                </a:solidFill>
                <a:latin typeface="Times New Roman"/>
                <a:ea typeface="SimHei"/>
              </a:endParaRPr>
            </a:p>
          </p:txBody>
        </p:sp>
        <p:sp>
          <p:nvSpPr>
            <p:cNvPr id="78" name="Freeform 77"/>
            <p:cNvSpPr>
              <a:spLocks/>
            </p:cNvSpPr>
            <p:nvPr/>
          </p:nvSpPr>
          <p:spPr bwMode="auto">
            <a:xfrm>
              <a:off x="5486822" y="2316510"/>
              <a:ext cx="814388" cy="525463"/>
            </a:xfrm>
            <a:custGeom>
              <a:avLst/>
              <a:gdLst/>
              <a:ahLst/>
              <a:cxnLst>
                <a:cxn ang="0">
                  <a:pos x="169" y="0"/>
                </a:cxn>
                <a:cxn ang="0">
                  <a:pos x="0" y="169"/>
                </a:cxn>
                <a:cxn ang="0">
                  <a:pos x="0" y="3040"/>
                </a:cxn>
                <a:cxn ang="0">
                  <a:pos x="169" y="3209"/>
                </a:cxn>
                <a:cxn ang="0">
                  <a:pos x="5648" y="3209"/>
                </a:cxn>
                <a:cxn ang="0">
                  <a:pos x="5817" y="3040"/>
                </a:cxn>
                <a:cxn ang="0">
                  <a:pos x="5817" y="169"/>
                </a:cxn>
                <a:cxn ang="0">
                  <a:pos x="5648" y="0"/>
                </a:cxn>
                <a:cxn ang="0">
                  <a:pos x="169" y="0"/>
                </a:cxn>
              </a:cxnLst>
              <a:rect l="0" t="0" r="r" b="b"/>
              <a:pathLst>
                <a:path w="5817" h="3209">
                  <a:moveTo>
                    <a:pt x="169" y="0"/>
                  </a:moveTo>
                  <a:cubicBezTo>
                    <a:pt x="76" y="0"/>
                    <a:pt x="0" y="76"/>
                    <a:pt x="0" y="169"/>
                  </a:cubicBezTo>
                  <a:lnTo>
                    <a:pt x="0" y="3040"/>
                  </a:lnTo>
                  <a:cubicBezTo>
                    <a:pt x="0" y="3133"/>
                    <a:pt x="76" y="3209"/>
                    <a:pt x="169" y="3209"/>
                  </a:cubicBezTo>
                  <a:lnTo>
                    <a:pt x="5648" y="3209"/>
                  </a:lnTo>
                  <a:cubicBezTo>
                    <a:pt x="5742" y="3209"/>
                    <a:pt x="5817" y="3133"/>
                    <a:pt x="5817" y="3040"/>
                  </a:cubicBezTo>
                  <a:lnTo>
                    <a:pt x="5817" y="169"/>
                  </a:lnTo>
                  <a:cubicBezTo>
                    <a:pt x="5817" y="76"/>
                    <a:pt x="5742" y="0"/>
                    <a:pt x="5648" y="0"/>
                  </a:cubicBezTo>
                  <a:lnTo>
                    <a:pt x="169" y="0"/>
                  </a:lnTo>
                  <a:close/>
                </a:path>
              </a:pathLst>
            </a:cu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lnSpc>
                  <a:spcPct val="115000"/>
                </a:lnSpc>
                <a:spcBef>
                  <a:spcPct val="0"/>
                </a:spcBef>
                <a:spcAft>
                  <a:spcPts val="1000"/>
                </a:spcAft>
              </a:pPr>
              <a:r>
                <a:rPr lang="en-GB" sz="1200">
                  <a:solidFill>
                    <a:srgbClr val="000000"/>
                  </a:solidFill>
                  <a:latin typeface="Arial"/>
                  <a:ea typeface="Times New Roman"/>
                  <a:cs typeface="Arial"/>
                </a:rPr>
                <a:t> </a:t>
              </a:r>
              <a:endParaRPr lang="en-GB" sz="1200">
                <a:solidFill>
                  <a:srgbClr val="000000"/>
                </a:solidFill>
                <a:latin typeface="Arial"/>
                <a:ea typeface="SimHei"/>
                <a:cs typeface="Arial"/>
              </a:endParaRPr>
            </a:p>
          </p:txBody>
        </p:sp>
        <p:sp>
          <p:nvSpPr>
            <p:cNvPr id="79" name="Freeform 78"/>
            <p:cNvSpPr>
              <a:spLocks/>
            </p:cNvSpPr>
            <p:nvPr/>
          </p:nvSpPr>
          <p:spPr bwMode="auto">
            <a:xfrm>
              <a:off x="5486822" y="2316510"/>
              <a:ext cx="814388" cy="525463"/>
            </a:xfrm>
            <a:custGeom>
              <a:avLst/>
              <a:gdLst/>
              <a:ahLst/>
              <a:cxnLst>
                <a:cxn ang="0">
                  <a:pos x="169" y="0"/>
                </a:cxn>
                <a:cxn ang="0">
                  <a:pos x="0" y="169"/>
                </a:cxn>
                <a:cxn ang="0">
                  <a:pos x="0" y="3040"/>
                </a:cxn>
                <a:cxn ang="0">
                  <a:pos x="169" y="3209"/>
                </a:cxn>
                <a:cxn ang="0">
                  <a:pos x="5648" y="3209"/>
                </a:cxn>
                <a:cxn ang="0">
                  <a:pos x="5817" y="3040"/>
                </a:cxn>
                <a:cxn ang="0">
                  <a:pos x="5817" y="169"/>
                </a:cxn>
                <a:cxn ang="0">
                  <a:pos x="5648" y="0"/>
                </a:cxn>
                <a:cxn ang="0">
                  <a:pos x="169" y="0"/>
                </a:cxn>
              </a:cxnLst>
              <a:rect l="0" t="0" r="r" b="b"/>
              <a:pathLst>
                <a:path w="5817" h="3209">
                  <a:moveTo>
                    <a:pt x="169" y="0"/>
                  </a:moveTo>
                  <a:cubicBezTo>
                    <a:pt x="76" y="0"/>
                    <a:pt x="0" y="76"/>
                    <a:pt x="0" y="169"/>
                  </a:cubicBezTo>
                  <a:lnTo>
                    <a:pt x="0" y="3040"/>
                  </a:lnTo>
                  <a:cubicBezTo>
                    <a:pt x="0" y="3133"/>
                    <a:pt x="76" y="3209"/>
                    <a:pt x="169" y="3209"/>
                  </a:cubicBezTo>
                  <a:lnTo>
                    <a:pt x="5648" y="3209"/>
                  </a:lnTo>
                  <a:cubicBezTo>
                    <a:pt x="5742" y="3209"/>
                    <a:pt x="5817" y="3133"/>
                    <a:pt x="5817" y="3040"/>
                  </a:cubicBezTo>
                  <a:lnTo>
                    <a:pt x="5817" y="169"/>
                  </a:lnTo>
                  <a:cubicBezTo>
                    <a:pt x="5817" y="76"/>
                    <a:pt x="5742" y="0"/>
                    <a:pt x="5648" y="0"/>
                  </a:cubicBezTo>
                  <a:lnTo>
                    <a:pt x="169" y="0"/>
                  </a:lnTo>
                  <a:close/>
                </a:path>
              </a:pathLst>
            </a:custGeom>
            <a:noFill/>
            <a:ln w="9525"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fontAlgn="base">
                <a:lnSpc>
                  <a:spcPct val="115000"/>
                </a:lnSpc>
                <a:spcBef>
                  <a:spcPct val="0"/>
                </a:spcBef>
                <a:spcAft>
                  <a:spcPts val="1000"/>
                </a:spcAft>
              </a:pPr>
              <a:r>
                <a:rPr lang="en-GB" sz="1200">
                  <a:solidFill>
                    <a:srgbClr val="000000"/>
                  </a:solidFill>
                  <a:latin typeface="Arial"/>
                  <a:ea typeface="Times New Roman"/>
                  <a:cs typeface="Arial"/>
                </a:rPr>
                <a:t> </a:t>
              </a:r>
              <a:endParaRPr lang="en-GB" sz="1200">
                <a:solidFill>
                  <a:srgbClr val="000000"/>
                </a:solidFill>
                <a:latin typeface="Arial"/>
                <a:ea typeface="SimHei"/>
                <a:cs typeface="Arial"/>
              </a:endParaRPr>
            </a:p>
          </p:txBody>
        </p:sp>
        <p:sp>
          <p:nvSpPr>
            <p:cNvPr id="80" name="Rectangle 79"/>
            <p:cNvSpPr>
              <a:spLocks noChangeArrowheads="1"/>
            </p:cNvSpPr>
            <p:nvPr/>
          </p:nvSpPr>
          <p:spPr bwMode="auto">
            <a:xfrm>
              <a:off x="5630838" y="2532534"/>
              <a:ext cx="504056" cy="10528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algn="ctr" fontAlgn="base">
                <a:spcBef>
                  <a:spcPct val="0"/>
                </a:spcBef>
              </a:pPr>
              <a:r>
                <a:rPr lang="en-US" sz="900">
                  <a:solidFill>
                    <a:srgbClr val="000000"/>
                  </a:solidFill>
                  <a:latin typeface="Arial"/>
                  <a:ea typeface="SimHei"/>
                </a:rPr>
                <a:t>Estate</a:t>
              </a:r>
              <a:endParaRPr lang="en-GB" sz="1200">
                <a:solidFill>
                  <a:srgbClr val="000000"/>
                </a:solidFill>
                <a:latin typeface="Times New Roman"/>
                <a:ea typeface="SimHei"/>
              </a:endParaRPr>
            </a:p>
          </p:txBody>
        </p:sp>
        <p:cxnSp>
          <p:nvCxnSpPr>
            <p:cNvPr id="81" name="Straight Connector 80"/>
            <p:cNvCxnSpPr/>
            <p:nvPr/>
          </p:nvCxnSpPr>
          <p:spPr>
            <a:xfrm>
              <a:off x="4724400" y="3614738"/>
              <a:ext cx="95250" cy="128587"/>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4681538" y="3619500"/>
              <a:ext cx="42862" cy="123825"/>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5886450" y="1819275"/>
              <a:ext cx="4763" cy="261938"/>
            </a:xfrm>
            <a:prstGeom prst="line">
              <a:avLst/>
            </a:prstGeom>
            <a:noFill/>
            <a:ln w="12700" cap="flat" cmpd="sng" algn="ctr">
              <a:solidFill>
                <a:sysClr val="windowText" lastClr="000000"/>
              </a:solidFill>
              <a:prstDash val="dash"/>
            </a:ln>
            <a:effectLst/>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5886450" y="2066925"/>
              <a:ext cx="1" cy="247650"/>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891213" y="2209800"/>
              <a:ext cx="104775" cy="104775"/>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5786438" y="2209800"/>
              <a:ext cx="104775" cy="104775"/>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5186363" y="3252788"/>
              <a:ext cx="1" cy="485774"/>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191126" y="3633787"/>
              <a:ext cx="104775" cy="104775"/>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5086351" y="3633787"/>
              <a:ext cx="104775" cy="104775"/>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4938713" y="2557463"/>
              <a:ext cx="4763" cy="1181100"/>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948238" y="3633788"/>
              <a:ext cx="104775" cy="104775"/>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4843464" y="3633788"/>
              <a:ext cx="104774" cy="104775"/>
            </a:xfrm>
            <a:prstGeom prst="line">
              <a:avLst/>
            </a:prstGeom>
            <a:noFill/>
            <a:ln w="12700"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4938713" y="1814513"/>
              <a:ext cx="671512" cy="747712"/>
            </a:xfrm>
            <a:prstGeom prst="line">
              <a:avLst/>
            </a:prstGeom>
            <a:noFill/>
            <a:ln w="12700" cap="flat" cmpd="sng" algn="ctr">
              <a:solidFill>
                <a:sysClr val="windowText" lastClr="000000"/>
              </a:solidFill>
              <a:prstDash val="dash"/>
            </a:ln>
            <a:effectLst/>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5186363" y="2838450"/>
              <a:ext cx="433388" cy="423863"/>
            </a:xfrm>
            <a:prstGeom prst="line">
              <a:avLst/>
            </a:prstGeom>
            <a:noFill/>
            <a:ln w="12700" cap="flat" cmpd="sng" algn="ctr">
              <a:solidFill>
                <a:sysClr val="windowText" lastClr="000000"/>
              </a:solidFill>
              <a:prstDash val="dash"/>
            </a:ln>
            <a:effectLst/>
          </p:spPr>
          <p:style>
            <a:lnRef idx="1">
              <a:schemeClr val="accent1"/>
            </a:lnRef>
            <a:fillRef idx="0">
              <a:schemeClr val="accent1"/>
            </a:fillRef>
            <a:effectRef idx="0">
              <a:schemeClr val="accent1"/>
            </a:effectRef>
            <a:fontRef idx="minor">
              <a:schemeClr val="tx1"/>
            </a:fontRef>
          </p:style>
        </p:cxnSp>
        <p:sp>
          <p:nvSpPr>
            <p:cNvPr id="95" name="Freeform 94"/>
            <p:cNvSpPr/>
            <p:nvPr/>
          </p:nvSpPr>
          <p:spPr>
            <a:xfrm rot="993665" flipV="1">
              <a:off x="4838564" y="3394906"/>
              <a:ext cx="505098" cy="239637"/>
            </a:xfrm>
            <a:custGeom>
              <a:avLst/>
              <a:gdLst>
                <a:gd name="connsiteX0" fmla="*/ 0 w 685800"/>
                <a:gd name="connsiteY0" fmla="*/ 0 h 303212"/>
                <a:gd name="connsiteX1" fmla="*/ 266700 w 685800"/>
                <a:gd name="connsiteY1" fmla="*/ 266700 h 303212"/>
                <a:gd name="connsiteX2" fmla="*/ 685800 w 685800"/>
                <a:gd name="connsiteY2" fmla="*/ 219075 h 303212"/>
              </a:gdLst>
              <a:ahLst/>
              <a:cxnLst>
                <a:cxn ang="0">
                  <a:pos x="connsiteX0" y="connsiteY0"/>
                </a:cxn>
                <a:cxn ang="0">
                  <a:pos x="connsiteX1" y="connsiteY1"/>
                </a:cxn>
                <a:cxn ang="0">
                  <a:pos x="connsiteX2" y="connsiteY2"/>
                </a:cxn>
              </a:cxnLst>
              <a:rect l="l" t="t" r="r" b="b"/>
              <a:pathLst>
                <a:path w="685800" h="303212">
                  <a:moveTo>
                    <a:pt x="0" y="0"/>
                  </a:moveTo>
                  <a:cubicBezTo>
                    <a:pt x="76200" y="115094"/>
                    <a:pt x="152400" y="230188"/>
                    <a:pt x="266700" y="266700"/>
                  </a:cubicBezTo>
                  <a:cubicBezTo>
                    <a:pt x="381000" y="303212"/>
                    <a:pt x="533400" y="261143"/>
                    <a:pt x="685800" y="219075"/>
                  </a:cubicBezTo>
                </a:path>
              </a:pathLst>
            </a:custGeom>
            <a:noFill/>
            <a:ln w="9525" cap="flat" cmpd="sng" algn="ctr">
              <a:solidFill>
                <a:sysClr val="windowText" lastClr="000000"/>
              </a:solidFill>
              <a:prstDash val="solid"/>
            </a:ln>
            <a:effectLst/>
          </p:spPr>
          <p:style>
            <a:lnRef idx="1">
              <a:schemeClr val="accent1"/>
            </a:lnRef>
            <a:fillRef idx="0">
              <a:schemeClr val="accent1"/>
            </a:fillRef>
            <a:effectRef idx="0">
              <a:schemeClr val="accent1"/>
            </a:effectRef>
            <a:fontRef idx="minor">
              <a:schemeClr val="tx1"/>
            </a:fontRef>
          </p:style>
          <p:txBody>
            <a:bodyPr rtlCol="0" anchor="ctr"/>
            <a:lstStyle/>
            <a:p>
              <a:pPr fontAlgn="base">
                <a:lnSpc>
                  <a:spcPct val="115000"/>
                </a:lnSpc>
                <a:spcBef>
                  <a:spcPct val="0"/>
                </a:spcBef>
                <a:spcAft>
                  <a:spcPts val="1000"/>
                </a:spcAft>
              </a:pPr>
              <a:r>
                <a:rPr lang="en-GB" sz="1200">
                  <a:solidFill>
                    <a:srgbClr val="000000"/>
                  </a:solidFill>
                  <a:latin typeface="Arial"/>
                  <a:ea typeface="Times New Roman"/>
                  <a:cs typeface="Arial"/>
                </a:rPr>
                <a:t> </a:t>
              </a:r>
              <a:endParaRPr lang="en-GB" sz="1200">
                <a:solidFill>
                  <a:srgbClr val="000000"/>
                </a:solidFill>
                <a:latin typeface="Arial"/>
                <a:ea typeface="SimHei"/>
                <a:cs typeface="Arial"/>
              </a:endParaRPr>
            </a:p>
          </p:txBody>
        </p:sp>
      </p:grpSp>
    </p:spTree>
    <p:extLst>
      <p:ext uri="{BB962C8B-B14F-4D97-AF65-F5344CB8AC3E}">
        <p14:creationId xmlns:p14="http://schemas.microsoft.com/office/powerpoint/2010/main" val="3396405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633663" y="381000"/>
            <a:ext cx="6705600" cy="1371600"/>
          </a:xfrm>
        </p:spPr>
        <p:txBody>
          <a:bodyPr/>
          <a:lstStyle/>
          <a:p>
            <a:r>
              <a:rPr lang="en-US" altLang="en-US" sz="4000"/>
              <a:t>One-to-Many</a:t>
            </a:r>
            <a:br>
              <a:rPr lang="en-US" altLang="en-US" sz="4000"/>
            </a:br>
            <a:r>
              <a:rPr lang="en-US" altLang="en-US" sz="4000"/>
              <a:t>Recursive Relationship</a:t>
            </a:r>
          </a:p>
        </p:txBody>
      </p:sp>
      <p:sp>
        <p:nvSpPr>
          <p:cNvPr id="103427" name="Rectangle 3"/>
          <p:cNvSpPr>
            <a:spLocks noGrp="1" noChangeArrowheads="1"/>
          </p:cNvSpPr>
          <p:nvPr>
            <p:ph type="body" sz="half" idx="1"/>
          </p:nvPr>
        </p:nvSpPr>
        <p:spPr>
          <a:xfrm>
            <a:off x="1919288" y="1981200"/>
            <a:ext cx="4862512" cy="4114800"/>
          </a:xfrm>
        </p:spPr>
        <p:txBody>
          <a:bodyPr/>
          <a:lstStyle/>
          <a:p>
            <a:r>
              <a:rPr lang="en-US" altLang="en-US" sz="2400"/>
              <a:t>An occurrence of an entity can have relationship with another occurrence of the same entity</a:t>
            </a:r>
          </a:p>
          <a:p>
            <a:endParaRPr lang="en-US" altLang="en-US" sz="1200"/>
          </a:p>
          <a:p>
            <a:r>
              <a:rPr lang="en-US" altLang="en-US" sz="2400"/>
              <a:t>E.g. Each employee (Manager) may be managing one or more employees</a:t>
            </a:r>
          </a:p>
          <a:p>
            <a:endParaRPr lang="en-US" altLang="en-US" sz="1200"/>
          </a:p>
          <a:p>
            <a:r>
              <a:rPr lang="en-US" altLang="en-US" sz="2400"/>
              <a:t>Each employee must be managed by one and only one employee (Manager)</a:t>
            </a:r>
            <a:endParaRPr lang="en-US" altLang="en-US" sz="2800"/>
          </a:p>
        </p:txBody>
      </p:sp>
      <p:graphicFrame>
        <p:nvGraphicFramePr>
          <p:cNvPr id="103428" name="Object 4"/>
          <p:cNvGraphicFramePr>
            <a:graphicFrameLocks noGrp="1" noChangeAspect="1"/>
          </p:cNvGraphicFramePr>
          <p:nvPr>
            <p:ph sz="half" idx="2"/>
          </p:nvPr>
        </p:nvGraphicFramePr>
        <p:xfrm>
          <a:off x="6826250" y="2133600"/>
          <a:ext cx="3460750" cy="4103688"/>
        </p:xfrm>
        <a:graphic>
          <a:graphicData uri="http://schemas.openxmlformats.org/presentationml/2006/ole">
            <mc:AlternateContent xmlns:mc="http://schemas.openxmlformats.org/markup-compatibility/2006">
              <mc:Choice xmlns:v="urn:schemas-microsoft-com:vml" Requires="v">
                <p:oleObj spid="_x0000_s2053" name="Presentation" r:id="rId3" imgW="4498658" imgH="3364706" progId="PowerPoint.Show.8">
                  <p:embed/>
                </p:oleObj>
              </mc:Choice>
              <mc:Fallback>
                <p:oleObj name="Presentation" r:id="rId3" imgW="4498658" imgH="3364706" progId="PowerPoint.Show.8">
                  <p:embed/>
                  <p:pic>
                    <p:nvPicPr>
                      <p:cNvPr id="1034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0" y="2133600"/>
                        <a:ext cx="3460750" cy="4103688"/>
                      </a:xfrm>
                      <a:prstGeom prst="rect">
                        <a:avLst/>
                      </a:prstGeom>
                    </p:spPr>
                  </p:pic>
                </p:oleObj>
              </mc:Fallback>
            </mc:AlternateContent>
          </a:graphicData>
        </a:graphic>
      </p:graphicFrame>
    </p:spTree>
    <p:extLst>
      <p:ext uri="{BB962C8B-B14F-4D97-AF65-F5344CB8AC3E}">
        <p14:creationId xmlns:p14="http://schemas.microsoft.com/office/powerpoint/2010/main" val="2884144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000"/>
                                  </p:stCondLst>
                                  <p:childTnLst>
                                    <p:set>
                                      <p:cBhvr>
                                        <p:cTn id="6" dur="1" fill="hold">
                                          <p:stCondLst>
                                            <p:cond delay="0"/>
                                          </p:stCondLst>
                                        </p:cTn>
                                        <p:tgtEl>
                                          <p:spTgt spid="103427">
                                            <p:txEl>
                                              <p:pRg st="2" end="2"/>
                                            </p:txEl>
                                          </p:spTgt>
                                        </p:tgtEl>
                                        <p:attrNameLst>
                                          <p:attrName>style.visibility</p:attrName>
                                        </p:attrNameLst>
                                      </p:cBhvr>
                                      <p:to>
                                        <p:strVal val="visible"/>
                                      </p:to>
                                    </p:set>
                                  </p:childTnLst>
                                </p:cTn>
                              </p:par>
                            </p:childTnLst>
                          </p:cTn>
                        </p:par>
                        <p:par>
                          <p:cTn id="7" fill="hold" nodeType="afterGroup">
                            <p:stCondLst>
                              <p:cond delay="2000"/>
                            </p:stCondLst>
                            <p:childTnLst>
                              <p:par>
                                <p:cTn id="8" presetID="1" presetClass="entr" presetSubtype="0" fill="hold" nodeType="afterEffect">
                                  <p:stCondLst>
                                    <p:cond delay="1000"/>
                                  </p:stCondLst>
                                  <p:childTnLst>
                                    <p:set>
                                      <p:cBhvr>
                                        <p:cTn id="9"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AutoShape 3"/>
          <p:cNvSpPr>
            <a:spLocks noChangeArrowheads="1"/>
          </p:cNvSpPr>
          <p:nvPr/>
        </p:nvSpPr>
        <p:spPr bwMode="auto">
          <a:xfrm>
            <a:off x="2590800" y="1981200"/>
            <a:ext cx="1752600" cy="9779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32" name="Text Box 4"/>
          <p:cNvSpPr txBox="1">
            <a:spLocks noChangeArrowheads="1"/>
          </p:cNvSpPr>
          <p:nvPr/>
        </p:nvSpPr>
        <p:spPr bwMode="auto">
          <a:xfrm>
            <a:off x="2819400" y="2133601"/>
            <a:ext cx="1371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GB" altLang="en-US" sz="1600">
                <a:solidFill>
                  <a:srgbClr val="000000"/>
                </a:solidFill>
                <a:latin typeface="Times New Roman" pitchFamily="18" charset="0"/>
              </a:rPr>
              <a:t>Regional</a:t>
            </a:r>
          </a:p>
          <a:p>
            <a:pPr algn="ctr" eaLnBrk="0" fontAlgn="base" hangingPunct="0">
              <a:spcBef>
                <a:spcPct val="50000"/>
              </a:spcBef>
              <a:spcAft>
                <a:spcPct val="0"/>
              </a:spcAft>
            </a:pPr>
            <a:r>
              <a:rPr lang="en-GB" altLang="en-US" sz="1600">
                <a:solidFill>
                  <a:srgbClr val="000000"/>
                </a:solidFill>
                <a:latin typeface="Times New Roman" pitchFamily="18" charset="0"/>
              </a:rPr>
              <a:t>Manager</a:t>
            </a:r>
          </a:p>
        </p:txBody>
      </p:sp>
      <p:sp>
        <p:nvSpPr>
          <p:cNvPr id="124933" name="AutoShape 5"/>
          <p:cNvSpPr>
            <a:spLocks noChangeArrowheads="1"/>
          </p:cNvSpPr>
          <p:nvPr/>
        </p:nvSpPr>
        <p:spPr bwMode="auto">
          <a:xfrm>
            <a:off x="2590800" y="3657600"/>
            <a:ext cx="1752600" cy="9779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34" name="Text Box 6"/>
          <p:cNvSpPr txBox="1">
            <a:spLocks noChangeArrowheads="1"/>
          </p:cNvSpPr>
          <p:nvPr/>
        </p:nvSpPr>
        <p:spPr bwMode="auto">
          <a:xfrm>
            <a:off x="2819400" y="3810001"/>
            <a:ext cx="1371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GB" altLang="en-US" sz="1600">
                <a:solidFill>
                  <a:srgbClr val="000000"/>
                </a:solidFill>
                <a:latin typeface="Times New Roman" pitchFamily="18" charset="0"/>
              </a:rPr>
              <a:t>Area</a:t>
            </a:r>
          </a:p>
          <a:p>
            <a:pPr algn="ctr" eaLnBrk="0" fontAlgn="base" hangingPunct="0">
              <a:spcBef>
                <a:spcPct val="50000"/>
              </a:spcBef>
              <a:spcAft>
                <a:spcPct val="0"/>
              </a:spcAft>
            </a:pPr>
            <a:r>
              <a:rPr lang="en-GB" altLang="en-US" sz="1600">
                <a:solidFill>
                  <a:srgbClr val="000000"/>
                </a:solidFill>
                <a:latin typeface="Times New Roman" pitchFamily="18" charset="0"/>
              </a:rPr>
              <a:t>Manager</a:t>
            </a:r>
          </a:p>
        </p:txBody>
      </p:sp>
      <p:sp>
        <p:nvSpPr>
          <p:cNvPr id="124935" name="AutoShape 7"/>
          <p:cNvSpPr>
            <a:spLocks noChangeArrowheads="1"/>
          </p:cNvSpPr>
          <p:nvPr/>
        </p:nvSpPr>
        <p:spPr bwMode="auto">
          <a:xfrm>
            <a:off x="2590800" y="5334000"/>
            <a:ext cx="1752600" cy="9779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36" name="Text Box 8"/>
          <p:cNvSpPr txBox="1">
            <a:spLocks noChangeArrowheads="1"/>
          </p:cNvSpPr>
          <p:nvPr/>
        </p:nvSpPr>
        <p:spPr bwMode="auto">
          <a:xfrm>
            <a:off x="2819400" y="5486401"/>
            <a:ext cx="1371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GB" altLang="en-US" sz="1600">
                <a:solidFill>
                  <a:srgbClr val="000000"/>
                </a:solidFill>
                <a:latin typeface="Times New Roman" pitchFamily="18" charset="0"/>
              </a:rPr>
              <a:t>District</a:t>
            </a:r>
          </a:p>
          <a:p>
            <a:pPr algn="ctr" eaLnBrk="0" fontAlgn="base" hangingPunct="0">
              <a:spcBef>
                <a:spcPct val="50000"/>
              </a:spcBef>
              <a:spcAft>
                <a:spcPct val="0"/>
              </a:spcAft>
            </a:pPr>
            <a:r>
              <a:rPr lang="en-GB" altLang="en-US" sz="1600">
                <a:solidFill>
                  <a:srgbClr val="000000"/>
                </a:solidFill>
                <a:latin typeface="Times New Roman" pitchFamily="18" charset="0"/>
              </a:rPr>
              <a:t>Manager</a:t>
            </a:r>
          </a:p>
        </p:txBody>
      </p:sp>
      <p:sp>
        <p:nvSpPr>
          <p:cNvPr id="124937" name="Line 9"/>
          <p:cNvSpPr>
            <a:spLocks noChangeShapeType="1"/>
          </p:cNvSpPr>
          <p:nvPr/>
        </p:nvSpPr>
        <p:spPr bwMode="auto">
          <a:xfrm>
            <a:off x="3505200" y="2971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38" name="Line 10"/>
          <p:cNvSpPr>
            <a:spLocks noChangeShapeType="1"/>
          </p:cNvSpPr>
          <p:nvPr/>
        </p:nvSpPr>
        <p:spPr bwMode="auto">
          <a:xfrm>
            <a:off x="3505200" y="4648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39" name="Line 11"/>
          <p:cNvSpPr>
            <a:spLocks noChangeShapeType="1"/>
          </p:cNvSpPr>
          <p:nvPr/>
        </p:nvSpPr>
        <p:spPr bwMode="auto">
          <a:xfrm>
            <a:off x="3505200" y="34290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40" name="Line 12"/>
          <p:cNvSpPr>
            <a:spLocks noChangeShapeType="1"/>
          </p:cNvSpPr>
          <p:nvPr/>
        </p:nvSpPr>
        <p:spPr bwMode="auto">
          <a:xfrm flipH="1">
            <a:off x="3352800" y="34290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41" name="Line 13"/>
          <p:cNvSpPr>
            <a:spLocks noChangeShapeType="1"/>
          </p:cNvSpPr>
          <p:nvPr/>
        </p:nvSpPr>
        <p:spPr bwMode="auto">
          <a:xfrm>
            <a:off x="3505200" y="51054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42" name="Line 14"/>
          <p:cNvSpPr>
            <a:spLocks noChangeShapeType="1"/>
          </p:cNvSpPr>
          <p:nvPr/>
        </p:nvSpPr>
        <p:spPr bwMode="auto">
          <a:xfrm flipH="1">
            <a:off x="3352800" y="51054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43" name="AutoShape 15"/>
          <p:cNvSpPr>
            <a:spLocks noChangeArrowheads="1"/>
          </p:cNvSpPr>
          <p:nvPr/>
        </p:nvSpPr>
        <p:spPr bwMode="auto">
          <a:xfrm>
            <a:off x="7086600" y="2667000"/>
            <a:ext cx="1752600" cy="9779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44" name="Text Box 16"/>
          <p:cNvSpPr txBox="1">
            <a:spLocks noChangeArrowheads="1"/>
          </p:cNvSpPr>
          <p:nvPr/>
        </p:nvSpPr>
        <p:spPr bwMode="auto">
          <a:xfrm>
            <a:off x="7315200" y="3048000"/>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GB" altLang="en-US" sz="1600">
                <a:solidFill>
                  <a:srgbClr val="000000"/>
                </a:solidFill>
                <a:latin typeface="Times New Roman" pitchFamily="18" charset="0"/>
              </a:rPr>
              <a:t>Director</a:t>
            </a:r>
          </a:p>
        </p:txBody>
      </p:sp>
      <p:sp>
        <p:nvSpPr>
          <p:cNvPr id="124945" name="AutoShape 17"/>
          <p:cNvSpPr>
            <a:spLocks noChangeArrowheads="1"/>
          </p:cNvSpPr>
          <p:nvPr/>
        </p:nvSpPr>
        <p:spPr bwMode="auto">
          <a:xfrm>
            <a:off x="7086600" y="4343400"/>
            <a:ext cx="1752600" cy="9779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46" name="Text Box 18"/>
          <p:cNvSpPr txBox="1">
            <a:spLocks noChangeArrowheads="1"/>
          </p:cNvSpPr>
          <p:nvPr/>
        </p:nvSpPr>
        <p:spPr bwMode="auto">
          <a:xfrm>
            <a:off x="7315200" y="4648200"/>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GB" altLang="en-US" sz="1600">
                <a:solidFill>
                  <a:srgbClr val="000000"/>
                </a:solidFill>
                <a:latin typeface="Times New Roman" pitchFamily="18" charset="0"/>
              </a:rPr>
              <a:t>Manager</a:t>
            </a:r>
          </a:p>
        </p:txBody>
      </p:sp>
      <p:sp>
        <p:nvSpPr>
          <p:cNvPr id="124947" name="Line 19"/>
          <p:cNvSpPr>
            <a:spLocks noChangeShapeType="1"/>
          </p:cNvSpPr>
          <p:nvPr/>
        </p:nvSpPr>
        <p:spPr bwMode="auto">
          <a:xfrm>
            <a:off x="8001000" y="39624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48" name="Line 20"/>
          <p:cNvSpPr>
            <a:spLocks noChangeShapeType="1"/>
          </p:cNvSpPr>
          <p:nvPr/>
        </p:nvSpPr>
        <p:spPr bwMode="auto">
          <a:xfrm>
            <a:off x="8001000" y="41148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49" name="Line 21"/>
          <p:cNvSpPr>
            <a:spLocks noChangeShapeType="1"/>
          </p:cNvSpPr>
          <p:nvPr/>
        </p:nvSpPr>
        <p:spPr bwMode="auto">
          <a:xfrm flipH="1">
            <a:off x="7848600" y="41148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50" name="Freeform 22"/>
          <p:cNvSpPr>
            <a:spLocks/>
          </p:cNvSpPr>
          <p:nvPr/>
        </p:nvSpPr>
        <p:spPr bwMode="auto">
          <a:xfrm>
            <a:off x="8763000" y="3886200"/>
            <a:ext cx="635000" cy="965200"/>
          </a:xfrm>
          <a:custGeom>
            <a:avLst/>
            <a:gdLst>
              <a:gd name="T0" fmla="*/ 48 w 400"/>
              <a:gd name="T1" fmla="*/ 576 h 608"/>
              <a:gd name="T2" fmla="*/ 240 w 400"/>
              <a:gd name="T3" fmla="*/ 576 h 608"/>
              <a:gd name="T4" fmla="*/ 384 w 400"/>
              <a:gd name="T5" fmla="*/ 384 h 608"/>
              <a:gd name="T6" fmla="*/ 336 w 400"/>
              <a:gd name="T7" fmla="*/ 96 h 608"/>
              <a:gd name="T8" fmla="*/ 0 w 400"/>
              <a:gd name="T9" fmla="*/ 0 h 608"/>
            </a:gdLst>
            <a:ahLst/>
            <a:cxnLst>
              <a:cxn ang="0">
                <a:pos x="T0" y="T1"/>
              </a:cxn>
              <a:cxn ang="0">
                <a:pos x="T2" y="T3"/>
              </a:cxn>
              <a:cxn ang="0">
                <a:pos x="T4" y="T5"/>
              </a:cxn>
              <a:cxn ang="0">
                <a:pos x="T6" y="T7"/>
              </a:cxn>
              <a:cxn ang="0">
                <a:pos x="T8" y="T9"/>
              </a:cxn>
            </a:cxnLst>
            <a:rect l="0" t="0" r="r" b="b"/>
            <a:pathLst>
              <a:path w="400" h="608">
                <a:moveTo>
                  <a:pt x="48" y="576"/>
                </a:moveTo>
                <a:cubicBezTo>
                  <a:pt x="116" y="592"/>
                  <a:pt x="184" y="608"/>
                  <a:pt x="240" y="576"/>
                </a:cubicBezTo>
                <a:cubicBezTo>
                  <a:pt x="296" y="544"/>
                  <a:pt x="368" y="464"/>
                  <a:pt x="384" y="384"/>
                </a:cubicBezTo>
                <a:cubicBezTo>
                  <a:pt x="400" y="304"/>
                  <a:pt x="400" y="160"/>
                  <a:pt x="336" y="96"/>
                </a:cubicBezTo>
                <a:cubicBezTo>
                  <a:pt x="272" y="32"/>
                  <a:pt x="136" y="16"/>
                  <a:pt x="0" y="0"/>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51" name="Line 23"/>
          <p:cNvSpPr>
            <a:spLocks noChangeShapeType="1"/>
          </p:cNvSpPr>
          <p:nvPr/>
        </p:nvSpPr>
        <p:spPr bwMode="auto">
          <a:xfrm>
            <a:off x="8382000" y="41148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52" name="Line 24"/>
          <p:cNvSpPr>
            <a:spLocks noChangeShapeType="1"/>
          </p:cNvSpPr>
          <p:nvPr/>
        </p:nvSpPr>
        <p:spPr bwMode="auto">
          <a:xfrm flipH="1">
            <a:off x="8229600" y="41148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53" name="Freeform 25"/>
          <p:cNvSpPr>
            <a:spLocks/>
          </p:cNvSpPr>
          <p:nvPr/>
        </p:nvSpPr>
        <p:spPr bwMode="auto">
          <a:xfrm>
            <a:off x="8356600" y="3860800"/>
            <a:ext cx="406400" cy="482600"/>
          </a:xfrm>
          <a:custGeom>
            <a:avLst/>
            <a:gdLst>
              <a:gd name="T0" fmla="*/ 256 w 256"/>
              <a:gd name="T1" fmla="*/ 16 h 304"/>
              <a:gd name="T2" fmla="*/ 112 w 256"/>
              <a:gd name="T3" fmla="*/ 16 h 304"/>
              <a:gd name="T4" fmla="*/ 16 w 256"/>
              <a:gd name="T5" fmla="*/ 112 h 304"/>
              <a:gd name="T6" fmla="*/ 16 w 256"/>
              <a:gd name="T7" fmla="*/ 304 h 304"/>
            </a:gdLst>
            <a:ahLst/>
            <a:cxnLst>
              <a:cxn ang="0">
                <a:pos x="T0" y="T1"/>
              </a:cxn>
              <a:cxn ang="0">
                <a:pos x="T2" y="T3"/>
              </a:cxn>
              <a:cxn ang="0">
                <a:pos x="T4" y="T5"/>
              </a:cxn>
              <a:cxn ang="0">
                <a:pos x="T6" y="T7"/>
              </a:cxn>
            </a:cxnLst>
            <a:rect l="0" t="0" r="r" b="b"/>
            <a:pathLst>
              <a:path w="256" h="304">
                <a:moveTo>
                  <a:pt x="256" y="16"/>
                </a:moveTo>
                <a:cubicBezTo>
                  <a:pt x="204" y="8"/>
                  <a:pt x="152" y="0"/>
                  <a:pt x="112" y="16"/>
                </a:cubicBezTo>
                <a:cubicBezTo>
                  <a:pt x="72" y="32"/>
                  <a:pt x="32" y="64"/>
                  <a:pt x="16" y="112"/>
                </a:cubicBezTo>
                <a:cubicBezTo>
                  <a:pt x="0" y="160"/>
                  <a:pt x="8" y="232"/>
                  <a:pt x="16" y="30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54" name="Arc 26"/>
          <p:cNvSpPr>
            <a:spLocks/>
          </p:cNvSpPr>
          <p:nvPr/>
        </p:nvSpPr>
        <p:spPr bwMode="auto">
          <a:xfrm rot="13685815" flipV="1">
            <a:off x="7812088" y="3846513"/>
            <a:ext cx="849313" cy="776288"/>
          </a:xfrm>
          <a:custGeom>
            <a:avLst/>
            <a:gdLst>
              <a:gd name="G0" fmla="+- 0 0 0"/>
              <a:gd name="G1" fmla="+- 21257 0 0"/>
              <a:gd name="G2" fmla="+- 21600 0 0"/>
              <a:gd name="T0" fmla="*/ 3835 w 21600"/>
              <a:gd name="T1" fmla="*/ 0 h 21257"/>
              <a:gd name="T2" fmla="*/ 21600 w 21600"/>
              <a:gd name="T3" fmla="*/ 21257 h 21257"/>
              <a:gd name="T4" fmla="*/ 0 w 21600"/>
              <a:gd name="T5" fmla="*/ 21257 h 21257"/>
            </a:gdLst>
            <a:ahLst/>
            <a:cxnLst>
              <a:cxn ang="0">
                <a:pos x="T0" y="T1"/>
              </a:cxn>
              <a:cxn ang="0">
                <a:pos x="T2" y="T3"/>
              </a:cxn>
              <a:cxn ang="0">
                <a:pos x="T4" y="T5"/>
              </a:cxn>
            </a:cxnLst>
            <a:rect l="0" t="0" r="r" b="b"/>
            <a:pathLst>
              <a:path w="21600" h="21257" fill="none" extrusionOk="0">
                <a:moveTo>
                  <a:pt x="3834" y="0"/>
                </a:moveTo>
                <a:cubicBezTo>
                  <a:pt x="14119" y="1855"/>
                  <a:pt x="21600" y="10806"/>
                  <a:pt x="21600" y="21257"/>
                </a:cubicBezTo>
              </a:path>
              <a:path w="21600" h="21257" stroke="0" extrusionOk="0">
                <a:moveTo>
                  <a:pt x="3834" y="0"/>
                </a:moveTo>
                <a:cubicBezTo>
                  <a:pt x="14119" y="1855"/>
                  <a:pt x="21600" y="10806"/>
                  <a:pt x="21600" y="21257"/>
                </a:cubicBezTo>
                <a:lnTo>
                  <a:pt x="0" y="21257"/>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55" name="Text Box 27"/>
          <p:cNvSpPr txBox="1">
            <a:spLocks noChangeArrowheads="1"/>
          </p:cNvSpPr>
          <p:nvPr/>
        </p:nvSpPr>
        <p:spPr bwMode="auto">
          <a:xfrm>
            <a:off x="6019801" y="3581400"/>
            <a:ext cx="1401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responsible for</a:t>
            </a:r>
          </a:p>
        </p:txBody>
      </p:sp>
      <p:sp>
        <p:nvSpPr>
          <p:cNvPr id="124956" name="Text Box 28"/>
          <p:cNvSpPr txBox="1">
            <a:spLocks noChangeArrowheads="1"/>
          </p:cNvSpPr>
          <p:nvPr/>
        </p:nvSpPr>
        <p:spPr bwMode="auto">
          <a:xfrm>
            <a:off x="6019800" y="4038600"/>
            <a:ext cx="1322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responsible to</a:t>
            </a:r>
          </a:p>
        </p:txBody>
      </p:sp>
      <p:sp>
        <p:nvSpPr>
          <p:cNvPr id="124957" name="Text Box 29"/>
          <p:cNvSpPr txBox="1">
            <a:spLocks noChangeArrowheads="1"/>
          </p:cNvSpPr>
          <p:nvPr/>
        </p:nvSpPr>
        <p:spPr bwMode="auto">
          <a:xfrm>
            <a:off x="8839201" y="4800600"/>
            <a:ext cx="1401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responsible for</a:t>
            </a:r>
          </a:p>
        </p:txBody>
      </p:sp>
      <p:sp>
        <p:nvSpPr>
          <p:cNvPr id="124958" name="Text Box 30"/>
          <p:cNvSpPr txBox="1">
            <a:spLocks noChangeArrowheads="1"/>
          </p:cNvSpPr>
          <p:nvPr/>
        </p:nvSpPr>
        <p:spPr bwMode="auto">
          <a:xfrm>
            <a:off x="8839200" y="3657600"/>
            <a:ext cx="1322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responsible to</a:t>
            </a:r>
          </a:p>
        </p:txBody>
      </p:sp>
      <p:sp>
        <p:nvSpPr>
          <p:cNvPr id="124959" name="Text Box 31"/>
          <p:cNvSpPr txBox="1">
            <a:spLocks noChangeArrowheads="1"/>
          </p:cNvSpPr>
          <p:nvPr/>
        </p:nvSpPr>
        <p:spPr bwMode="auto">
          <a:xfrm>
            <a:off x="4724400" y="3810000"/>
            <a:ext cx="96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3600" b="1">
                <a:solidFill>
                  <a:srgbClr val="000000"/>
                </a:solidFill>
                <a:latin typeface="Times New Roman" pitchFamily="18" charset="0"/>
              </a:rPr>
              <a:t>==&gt;</a:t>
            </a:r>
          </a:p>
        </p:txBody>
      </p:sp>
      <p:sp>
        <p:nvSpPr>
          <p:cNvPr id="124960" name="Line 32"/>
          <p:cNvSpPr>
            <a:spLocks noChangeShapeType="1"/>
          </p:cNvSpPr>
          <p:nvPr/>
        </p:nvSpPr>
        <p:spPr bwMode="auto">
          <a:xfrm>
            <a:off x="8001000" y="36576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24961" name="Text Box 33"/>
          <p:cNvSpPr txBox="1">
            <a:spLocks noChangeArrowheads="1"/>
          </p:cNvSpPr>
          <p:nvPr/>
        </p:nvSpPr>
        <p:spPr bwMode="auto">
          <a:xfrm>
            <a:off x="7620001" y="2057400"/>
            <a:ext cx="2449513" cy="3429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b="1">
                <a:solidFill>
                  <a:srgbClr val="000000"/>
                </a:solidFill>
                <a:latin typeface="Times New Roman" pitchFamily="18" charset="0"/>
              </a:rPr>
              <a:t> NOTE: Exclusive OR arc</a:t>
            </a:r>
            <a:endParaRPr lang="en-GB" altLang="en-US" sz="1600">
              <a:solidFill>
                <a:srgbClr val="000000"/>
              </a:solidFill>
              <a:latin typeface="Times New Roman" pitchFamily="18" charset="0"/>
            </a:endParaRPr>
          </a:p>
        </p:txBody>
      </p:sp>
      <p:sp>
        <p:nvSpPr>
          <p:cNvPr id="124962" name="Line 34"/>
          <p:cNvSpPr>
            <a:spLocks noChangeShapeType="1"/>
          </p:cNvSpPr>
          <p:nvPr/>
        </p:nvSpPr>
        <p:spPr bwMode="auto">
          <a:xfrm flipH="1">
            <a:off x="8229600" y="2438400"/>
            <a:ext cx="1295400" cy="1524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GB">
              <a:solidFill>
                <a:srgbClr val="000000"/>
              </a:solidFill>
              <a:latin typeface="Arial" charset="0"/>
            </a:endParaRPr>
          </a:p>
        </p:txBody>
      </p:sp>
      <p:sp>
        <p:nvSpPr>
          <p:cNvPr id="124970" name="Rectangle 42"/>
          <p:cNvSpPr>
            <a:spLocks noGrp="1" noChangeArrowheads="1"/>
          </p:cNvSpPr>
          <p:nvPr>
            <p:ph type="title"/>
          </p:nvPr>
        </p:nvSpPr>
        <p:spPr/>
        <p:txBody>
          <a:bodyPr/>
          <a:lstStyle/>
          <a:p>
            <a:r>
              <a:rPr lang="en-GB" altLang="en-US" sz="4000"/>
              <a:t>Recursive Relationship - Hierarchic</a:t>
            </a:r>
          </a:p>
        </p:txBody>
      </p:sp>
      <p:sp>
        <p:nvSpPr>
          <p:cNvPr id="124973" name="Rectangle 45"/>
          <p:cNvSpPr>
            <a:spLocks noChangeArrowheads="1"/>
          </p:cNvSpPr>
          <p:nvPr/>
        </p:nvSpPr>
        <p:spPr bwMode="auto">
          <a:xfrm>
            <a:off x="4800600" y="5608639"/>
            <a:ext cx="4032250" cy="10064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GB" altLang="en-US" sz="2000">
                <a:solidFill>
                  <a:srgbClr val="00CC99"/>
                </a:solidFill>
                <a:latin typeface="Arial" charset="0"/>
              </a:rPr>
              <a:t>A manager is also an employee and may be managed by another employee (manager)</a:t>
            </a:r>
          </a:p>
        </p:txBody>
      </p:sp>
    </p:spTree>
    <p:extLst>
      <p:ext uri="{BB962C8B-B14F-4D97-AF65-F5344CB8AC3E}">
        <p14:creationId xmlns:p14="http://schemas.microsoft.com/office/powerpoint/2010/main" val="3106524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0274" name="Rectangle 2"/>
          <p:cNvSpPr>
            <a:spLocks noGrp="1" noChangeArrowheads="1"/>
          </p:cNvSpPr>
          <p:nvPr>
            <p:ph type="body" idx="1"/>
          </p:nvPr>
        </p:nvSpPr>
        <p:spPr>
          <a:xfrm>
            <a:off x="1991544" y="1268760"/>
            <a:ext cx="8280920" cy="5040560"/>
          </a:xfrm>
          <a:ln>
            <a:noFill/>
          </a:ln>
        </p:spPr>
        <p:txBody>
          <a:bodyPr/>
          <a:lstStyle/>
          <a:p>
            <a:pPr>
              <a:spcBef>
                <a:spcPct val="0"/>
              </a:spcBef>
              <a:spcAft>
                <a:spcPts val="0"/>
              </a:spcAft>
              <a:buFont typeface="Symbol" pitchFamily="18" charset="2"/>
              <a:buChar char="¨"/>
            </a:pPr>
            <a:r>
              <a:rPr lang="en-GB" b="1" i="1" dirty="0" smtClean="0"/>
              <a:t>Determinant</a:t>
            </a:r>
          </a:p>
          <a:p>
            <a:pPr marL="444500" lvl="1" indent="12700">
              <a:spcBef>
                <a:spcPct val="0"/>
              </a:spcBef>
              <a:spcAft>
                <a:spcPts val="0"/>
              </a:spcAft>
              <a:buNone/>
            </a:pPr>
            <a:r>
              <a:rPr lang="en-GB" dirty="0" smtClean="0"/>
              <a:t>In a relation, an attribute or group of attributes that determine the value of one or more other attributes. </a:t>
            </a:r>
          </a:p>
          <a:p>
            <a:pPr marL="444500" lvl="1" indent="12700">
              <a:spcBef>
                <a:spcPct val="0"/>
              </a:spcBef>
              <a:spcAft>
                <a:spcPts val="0"/>
              </a:spcAft>
              <a:buNone/>
            </a:pPr>
            <a:endParaRPr lang="en-GB" dirty="0" smtClean="0"/>
          </a:p>
          <a:p>
            <a:pPr marL="444500" lvl="1" indent="12700" algn="ctr">
              <a:spcBef>
                <a:spcPct val="0"/>
              </a:spcBef>
              <a:spcAft>
                <a:spcPts val="0"/>
              </a:spcAft>
              <a:buNone/>
            </a:pPr>
            <a:r>
              <a:rPr lang="en-GB" dirty="0" smtClean="0"/>
              <a:t>An </a:t>
            </a:r>
            <a:r>
              <a:rPr lang="en-GB" dirty="0"/>
              <a:t>attribute A is said to be a determinant of attribute B if a given value of A is associated with just one value of B at any given </a:t>
            </a:r>
            <a:r>
              <a:rPr lang="en-GB" dirty="0" smtClean="0"/>
              <a:t>time</a:t>
            </a:r>
          </a:p>
          <a:p>
            <a:pPr marL="444500" lvl="1" indent="12700" algn="ctr">
              <a:spcBef>
                <a:spcPct val="0"/>
              </a:spcBef>
              <a:spcAft>
                <a:spcPts val="0"/>
              </a:spcAft>
              <a:buNone/>
            </a:pPr>
            <a:endParaRPr lang="en-GB" dirty="0"/>
          </a:p>
          <a:p>
            <a:pPr marL="444500" lvl="1" indent="12700" algn="ctr">
              <a:spcBef>
                <a:spcPct val="0"/>
              </a:spcBef>
              <a:spcAft>
                <a:spcPts val="0"/>
              </a:spcAft>
              <a:buNone/>
            </a:pPr>
            <a:r>
              <a:rPr lang="en-GB" dirty="0"/>
              <a:t>A is the determinant of B,</a:t>
            </a:r>
          </a:p>
          <a:p>
            <a:pPr marL="444500" lvl="1" indent="12700" algn="ctr">
              <a:spcBef>
                <a:spcPct val="0"/>
              </a:spcBef>
              <a:spcAft>
                <a:spcPts val="0"/>
              </a:spcAft>
              <a:buNone/>
            </a:pPr>
            <a:r>
              <a:rPr lang="en-GB" dirty="0"/>
              <a:t>B is functionally dependent upon </a:t>
            </a:r>
            <a:r>
              <a:rPr lang="en-GB" dirty="0" smtClean="0"/>
              <a:t>A</a:t>
            </a:r>
            <a:endParaRPr lang="en-GB" dirty="0"/>
          </a:p>
        </p:txBody>
      </p:sp>
      <p:sp>
        <p:nvSpPr>
          <p:cNvPr id="310275" name="Rectangle 3"/>
          <p:cNvSpPr>
            <a:spLocks noGrp="1" noChangeArrowheads="1"/>
          </p:cNvSpPr>
          <p:nvPr>
            <p:ph type="title"/>
          </p:nvPr>
        </p:nvSpPr>
        <p:spPr>
          <a:xfrm>
            <a:off x="2351584" y="188640"/>
            <a:ext cx="7632848" cy="1008112"/>
          </a:xfrm>
        </p:spPr>
        <p:txBody>
          <a:bodyPr/>
          <a:lstStyle/>
          <a:p>
            <a:pPr>
              <a:defRPr/>
            </a:pPr>
            <a:r>
              <a:rPr lang="en-GB" dirty="0" smtClean="0"/>
              <a:t>Determinacy &amp; Dependency</a:t>
            </a:r>
          </a:p>
        </p:txBody>
      </p:sp>
    </p:spTree>
    <p:extLst>
      <p:ext uri="{BB962C8B-B14F-4D97-AF65-F5344CB8AC3E}">
        <p14:creationId xmlns:p14="http://schemas.microsoft.com/office/powerpoint/2010/main" val="120557219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640013" y="381000"/>
            <a:ext cx="6705600" cy="1371600"/>
          </a:xfrm>
        </p:spPr>
        <p:txBody>
          <a:bodyPr/>
          <a:lstStyle/>
          <a:p>
            <a:r>
              <a:rPr lang="en-US" altLang="en-US" sz="4000"/>
              <a:t>Many-to-Many</a:t>
            </a:r>
            <a:br>
              <a:rPr lang="en-US" altLang="en-US" sz="4000"/>
            </a:br>
            <a:r>
              <a:rPr lang="en-US" altLang="en-US" sz="4000"/>
              <a:t>Recursive Relationship</a:t>
            </a:r>
          </a:p>
        </p:txBody>
      </p:sp>
      <p:sp>
        <p:nvSpPr>
          <p:cNvPr id="104451" name="Rectangle 3"/>
          <p:cNvSpPr>
            <a:spLocks noGrp="1" noChangeArrowheads="1"/>
          </p:cNvSpPr>
          <p:nvPr>
            <p:ph type="body" sz="half" idx="1"/>
          </p:nvPr>
        </p:nvSpPr>
        <p:spPr/>
        <p:txBody>
          <a:bodyPr/>
          <a:lstStyle/>
          <a:p>
            <a:r>
              <a:rPr lang="en-US" altLang="en-US" sz="2400"/>
              <a:t>Each product may be a substitute for one or more products</a:t>
            </a:r>
          </a:p>
          <a:p>
            <a:endParaRPr lang="en-US" altLang="en-US" sz="2400"/>
          </a:p>
          <a:p>
            <a:r>
              <a:rPr lang="en-US" altLang="en-US" sz="2400"/>
              <a:t>Each product may be substituted by one or more products</a:t>
            </a:r>
          </a:p>
        </p:txBody>
      </p:sp>
      <p:graphicFrame>
        <p:nvGraphicFramePr>
          <p:cNvPr id="104452" name="Object 4"/>
          <p:cNvGraphicFramePr>
            <a:graphicFrameLocks noGrp="1" noChangeAspect="1"/>
          </p:cNvGraphicFramePr>
          <p:nvPr>
            <p:ph sz="half" idx="2"/>
          </p:nvPr>
        </p:nvGraphicFramePr>
        <p:xfrm>
          <a:off x="6324600" y="2057400"/>
          <a:ext cx="4038600" cy="3810000"/>
        </p:xfrm>
        <a:graphic>
          <a:graphicData uri="http://schemas.openxmlformats.org/presentationml/2006/ole">
            <mc:AlternateContent xmlns:mc="http://schemas.openxmlformats.org/markup-compatibility/2006">
              <mc:Choice xmlns:v="urn:schemas-microsoft-com:vml" Requires="v">
                <p:oleObj spid="_x0000_s3077" name="Presentation" r:id="rId3" imgW="4572000" imgH="3429000" progId="PowerPoint.Show.8">
                  <p:embed/>
                </p:oleObj>
              </mc:Choice>
              <mc:Fallback>
                <p:oleObj name="Presentation" r:id="rId3" imgW="4572000" imgH="3429000" progId="PowerPoint.Show.8">
                  <p:embed/>
                  <p:pic>
                    <p:nvPicPr>
                      <p:cNvPr id="1044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057400"/>
                        <a:ext cx="4038600" cy="3810000"/>
                      </a:xfrm>
                      <a:prstGeom prst="rect">
                        <a:avLst/>
                      </a:prstGeom>
                    </p:spPr>
                  </p:pic>
                </p:oleObj>
              </mc:Fallback>
            </mc:AlternateContent>
          </a:graphicData>
        </a:graphic>
      </p:graphicFrame>
    </p:spTree>
    <p:extLst>
      <p:ext uri="{BB962C8B-B14F-4D97-AF65-F5344CB8AC3E}">
        <p14:creationId xmlns:p14="http://schemas.microsoft.com/office/powerpoint/2010/main" val="26861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662238" y="476250"/>
            <a:ext cx="6705600" cy="1276350"/>
          </a:xfrm>
        </p:spPr>
        <p:txBody>
          <a:bodyPr/>
          <a:lstStyle/>
          <a:p>
            <a:r>
              <a:rPr lang="en-US" altLang="en-US" sz="4000"/>
              <a:t>Many-to-Many</a:t>
            </a:r>
            <a:br>
              <a:rPr lang="en-US" altLang="en-US" sz="4000"/>
            </a:br>
            <a:r>
              <a:rPr lang="en-US" altLang="en-US" sz="4000"/>
              <a:t>Recursive Relationship</a:t>
            </a:r>
          </a:p>
        </p:txBody>
      </p:sp>
      <p:sp>
        <p:nvSpPr>
          <p:cNvPr id="105475" name="Rectangle 3"/>
          <p:cNvSpPr>
            <a:spLocks noGrp="1" noChangeArrowheads="1"/>
          </p:cNvSpPr>
          <p:nvPr>
            <p:ph type="body" sz="half" idx="1"/>
          </p:nvPr>
        </p:nvSpPr>
        <p:spPr>
          <a:xfrm>
            <a:off x="1952625" y="2109788"/>
            <a:ext cx="3886200" cy="4114800"/>
          </a:xfrm>
        </p:spPr>
        <p:txBody>
          <a:bodyPr/>
          <a:lstStyle/>
          <a:p>
            <a:r>
              <a:rPr lang="en-US" altLang="en-US" sz="2400"/>
              <a:t>Resolved using a link entity </a:t>
            </a:r>
            <a:r>
              <a:rPr lang="en-US" altLang="en-US" sz="2400" i="1"/>
              <a:t>Product Substitution</a:t>
            </a:r>
          </a:p>
          <a:p>
            <a:endParaRPr lang="en-US" altLang="en-US" sz="2400" i="1"/>
          </a:p>
          <a:p>
            <a:r>
              <a:rPr lang="en-US" altLang="en-US" sz="2400"/>
              <a:t>Possible attributes associated</a:t>
            </a:r>
            <a:r>
              <a:rPr lang="en-US" altLang="en-US" sz="2400" i="1"/>
              <a:t> </a:t>
            </a:r>
            <a:r>
              <a:rPr lang="en-US" altLang="en-US" sz="2400"/>
              <a:t>with the link entity are </a:t>
            </a:r>
            <a:r>
              <a:rPr lang="en-US" altLang="en-US" sz="2400" i="1"/>
              <a:t>price adjustment</a:t>
            </a:r>
            <a:r>
              <a:rPr lang="en-US" altLang="en-US" sz="2400"/>
              <a:t> and </a:t>
            </a:r>
            <a:r>
              <a:rPr lang="en-US" altLang="en-US" sz="2400" i="1"/>
              <a:t>equivalent quantity</a:t>
            </a:r>
          </a:p>
        </p:txBody>
      </p:sp>
      <p:graphicFrame>
        <p:nvGraphicFramePr>
          <p:cNvPr id="105476" name="Object 4"/>
          <p:cNvGraphicFramePr>
            <a:graphicFrameLocks noGrp="1" noChangeAspect="1"/>
          </p:cNvGraphicFramePr>
          <p:nvPr>
            <p:ph sz="half" idx="2"/>
          </p:nvPr>
        </p:nvGraphicFramePr>
        <p:xfrm>
          <a:off x="6019801" y="1981200"/>
          <a:ext cx="4437063" cy="4343400"/>
        </p:xfrm>
        <a:graphic>
          <a:graphicData uri="http://schemas.openxmlformats.org/presentationml/2006/ole">
            <mc:AlternateContent xmlns:mc="http://schemas.openxmlformats.org/markup-compatibility/2006">
              <mc:Choice xmlns:v="urn:schemas-microsoft-com:vml" Requires="v">
                <p:oleObj spid="_x0000_s4101" name="Presentation" r:id="rId3" imgW="4419720" imgH="3314880" progId="PowerPoint.Show.8">
                  <p:embed/>
                </p:oleObj>
              </mc:Choice>
              <mc:Fallback>
                <p:oleObj name="Presentation" r:id="rId3" imgW="4419720" imgH="3314880" progId="PowerPoint.Show.8">
                  <p:embed/>
                  <p:pic>
                    <p:nvPicPr>
                      <p:cNvPr id="1054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1" y="1981200"/>
                        <a:ext cx="4437063" cy="4343400"/>
                      </a:xfrm>
                      <a:prstGeom prst="rect">
                        <a:avLst/>
                      </a:prstGeom>
                    </p:spPr>
                  </p:pic>
                </p:oleObj>
              </mc:Fallback>
            </mc:AlternateContent>
          </a:graphicData>
        </a:graphic>
      </p:graphicFrame>
    </p:spTree>
    <p:extLst>
      <p:ext uri="{BB962C8B-B14F-4D97-AF65-F5344CB8AC3E}">
        <p14:creationId xmlns:p14="http://schemas.microsoft.com/office/powerpoint/2010/main" val="448178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AutoShape 3"/>
          <p:cNvSpPr>
            <a:spLocks noChangeArrowheads="1"/>
          </p:cNvSpPr>
          <p:nvPr/>
        </p:nvSpPr>
        <p:spPr bwMode="auto">
          <a:xfrm>
            <a:off x="7162800" y="2286000"/>
            <a:ext cx="1752600" cy="9779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52" name="Text Box 4"/>
          <p:cNvSpPr txBox="1">
            <a:spLocks noChangeArrowheads="1"/>
          </p:cNvSpPr>
          <p:nvPr/>
        </p:nvSpPr>
        <p:spPr bwMode="auto">
          <a:xfrm>
            <a:off x="7391400" y="2667000"/>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GB" altLang="en-US" sz="1600">
                <a:solidFill>
                  <a:srgbClr val="000000"/>
                </a:solidFill>
                <a:latin typeface="Times New Roman" pitchFamily="18" charset="0"/>
              </a:rPr>
              <a:t>Sub-assembly</a:t>
            </a:r>
          </a:p>
        </p:txBody>
      </p:sp>
      <p:sp>
        <p:nvSpPr>
          <p:cNvPr id="130053" name="AutoShape 5"/>
          <p:cNvSpPr>
            <a:spLocks noChangeArrowheads="1"/>
          </p:cNvSpPr>
          <p:nvPr/>
        </p:nvSpPr>
        <p:spPr bwMode="auto">
          <a:xfrm>
            <a:off x="7162800" y="4419600"/>
            <a:ext cx="1752600" cy="9779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54" name="Text Box 6"/>
          <p:cNvSpPr txBox="1">
            <a:spLocks noChangeArrowheads="1"/>
          </p:cNvSpPr>
          <p:nvPr/>
        </p:nvSpPr>
        <p:spPr bwMode="auto">
          <a:xfrm>
            <a:off x="7391400" y="4572001"/>
            <a:ext cx="1371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GB" altLang="en-US" sz="1600">
                <a:solidFill>
                  <a:srgbClr val="000000"/>
                </a:solidFill>
                <a:latin typeface="Times New Roman" pitchFamily="18" charset="0"/>
              </a:rPr>
              <a:t>Standard</a:t>
            </a:r>
          </a:p>
          <a:p>
            <a:pPr algn="ctr" eaLnBrk="0" fontAlgn="base" hangingPunct="0">
              <a:spcBef>
                <a:spcPct val="50000"/>
              </a:spcBef>
              <a:spcAft>
                <a:spcPct val="0"/>
              </a:spcAft>
            </a:pPr>
            <a:r>
              <a:rPr lang="en-GB" altLang="en-US" sz="1600">
                <a:solidFill>
                  <a:srgbClr val="000000"/>
                </a:solidFill>
                <a:latin typeface="Times New Roman" pitchFamily="18" charset="0"/>
              </a:rPr>
              <a:t>Component</a:t>
            </a:r>
          </a:p>
        </p:txBody>
      </p:sp>
      <p:sp>
        <p:nvSpPr>
          <p:cNvPr id="130055" name="Line 7"/>
          <p:cNvSpPr>
            <a:spLocks noChangeShapeType="1"/>
          </p:cNvSpPr>
          <p:nvPr/>
        </p:nvSpPr>
        <p:spPr bwMode="auto">
          <a:xfrm>
            <a:off x="7696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56" name="Line 8"/>
          <p:cNvSpPr>
            <a:spLocks noChangeShapeType="1"/>
          </p:cNvSpPr>
          <p:nvPr/>
        </p:nvSpPr>
        <p:spPr bwMode="auto">
          <a:xfrm>
            <a:off x="8458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57" name="Line 9"/>
          <p:cNvSpPr>
            <a:spLocks noChangeShapeType="1"/>
          </p:cNvSpPr>
          <p:nvPr/>
        </p:nvSpPr>
        <p:spPr bwMode="auto">
          <a:xfrm>
            <a:off x="7696200" y="41910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58" name="Line 10"/>
          <p:cNvSpPr>
            <a:spLocks noChangeShapeType="1"/>
          </p:cNvSpPr>
          <p:nvPr/>
        </p:nvSpPr>
        <p:spPr bwMode="auto">
          <a:xfrm flipH="1">
            <a:off x="7543800" y="41910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59" name="Line 11"/>
          <p:cNvSpPr>
            <a:spLocks noChangeShapeType="1"/>
          </p:cNvSpPr>
          <p:nvPr/>
        </p:nvSpPr>
        <p:spPr bwMode="auto">
          <a:xfrm>
            <a:off x="8458200" y="41910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60" name="Line 12"/>
          <p:cNvSpPr>
            <a:spLocks noChangeShapeType="1"/>
          </p:cNvSpPr>
          <p:nvPr/>
        </p:nvSpPr>
        <p:spPr bwMode="auto">
          <a:xfrm flipH="1">
            <a:off x="8305800" y="41910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61" name="AutoShape 13"/>
          <p:cNvSpPr>
            <a:spLocks noChangeArrowheads="1"/>
          </p:cNvSpPr>
          <p:nvPr/>
        </p:nvSpPr>
        <p:spPr bwMode="auto">
          <a:xfrm>
            <a:off x="2286000" y="3429000"/>
            <a:ext cx="1752600" cy="9779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62" name="Text Box 14"/>
          <p:cNvSpPr txBox="1">
            <a:spLocks noChangeArrowheads="1"/>
          </p:cNvSpPr>
          <p:nvPr/>
        </p:nvSpPr>
        <p:spPr bwMode="auto">
          <a:xfrm>
            <a:off x="2514600" y="3733800"/>
            <a:ext cx="1371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GB" altLang="en-US" sz="1600">
                <a:solidFill>
                  <a:srgbClr val="000000"/>
                </a:solidFill>
                <a:latin typeface="Times New Roman" pitchFamily="18" charset="0"/>
              </a:rPr>
              <a:t>Sub-assembly</a:t>
            </a:r>
          </a:p>
        </p:txBody>
      </p:sp>
      <p:sp>
        <p:nvSpPr>
          <p:cNvPr id="130063" name="Line 15"/>
          <p:cNvSpPr>
            <a:spLocks noChangeShapeType="1"/>
          </p:cNvSpPr>
          <p:nvPr/>
        </p:nvSpPr>
        <p:spPr bwMode="auto">
          <a:xfrm>
            <a:off x="3581400" y="32004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64" name="Line 16"/>
          <p:cNvSpPr>
            <a:spLocks noChangeShapeType="1"/>
          </p:cNvSpPr>
          <p:nvPr/>
        </p:nvSpPr>
        <p:spPr bwMode="auto">
          <a:xfrm flipH="1">
            <a:off x="3429000" y="32004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65" name="Text Box 17"/>
          <p:cNvSpPr txBox="1">
            <a:spLocks noChangeArrowheads="1"/>
          </p:cNvSpPr>
          <p:nvPr/>
        </p:nvSpPr>
        <p:spPr bwMode="auto">
          <a:xfrm>
            <a:off x="6705601" y="3276600"/>
            <a:ext cx="7778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used as</a:t>
            </a:r>
          </a:p>
        </p:txBody>
      </p:sp>
      <p:sp>
        <p:nvSpPr>
          <p:cNvPr id="130066" name="Text Box 18"/>
          <p:cNvSpPr txBox="1">
            <a:spLocks noChangeArrowheads="1"/>
          </p:cNvSpPr>
          <p:nvPr/>
        </p:nvSpPr>
        <p:spPr bwMode="auto">
          <a:xfrm>
            <a:off x="4114800" y="4114800"/>
            <a:ext cx="1100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made up of</a:t>
            </a:r>
          </a:p>
        </p:txBody>
      </p:sp>
      <p:sp>
        <p:nvSpPr>
          <p:cNvPr id="130067" name="Text Box 19"/>
          <p:cNvSpPr txBox="1">
            <a:spLocks noChangeArrowheads="1"/>
          </p:cNvSpPr>
          <p:nvPr/>
        </p:nvSpPr>
        <p:spPr bwMode="auto">
          <a:xfrm>
            <a:off x="2209801" y="2971800"/>
            <a:ext cx="11287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used within</a:t>
            </a:r>
          </a:p>
        </p:txBody>
      </p:sp>
      <p:sp>
        <p:nvSpPr>
          <p:cNvPr id="130068" name="Text Box 20"/>
          <p:cNvSpPr txBox="1">
            <a:spLocks noChangeArrowheads="1"/>
          </p:cNvSpPr>
          <p:nvPr/>
        </p:nvSpPr>
        <p:spPr bwMode="auto">
          <a:xfrm>
            <a:off x="5257800" y="3352800"/>
            <a:ext cx="965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3600" b="1">
                <a:solidFill>
                  <a:srgbClr val="000000"/>
                </a:solidFill>
                <a:latin typeface="Times New Roman" pitchFamily="18" charset="0"/>
              </a:rPr>
              <a:t>==&gt;</a:t>
            </a:r>
          </a:p>
        </p:txBody>
      </p:sp>
      <p:sp>
        <p:nvSpPr>
          <p:cNvPr id="130069" name="Line 21"/>
          <p:cNvSpPr>
            <a:spLocks noChangeShapeType="1"/>
          </p:cNvSpPr>
          <p:nvPr/>
        </p:nvSpPr>
        <p:spPr bwMode="auto">
          <a:xfrm flipV="1">
            <a:off x="7696200" y="3276600"/>
            <a:ext cx="0" cy="685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70" name="Line 22"/>
          <p:cNvSpPr>
            <a:spLocks noChangeShapeType="1"/>
          </p:cNvSpPr>
          <p:nvPr/>
        </p:nvSpPr>
        <p:spPr bwMode="auto">
          <a:xfrm flipV="1">
            <a:off x="8458200" y="3276600"/>
            <a:ext cx="0" cy="685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71" name="Text Box 23"/>
          <p:cNvSpPr txBox="1">
            <a:spLocks noChangeArrowheads="1"/>
          </p:cNvSpPr>
          <p:nvPr/>
        </p:nvSpPr>
        <p:spPr bwMode="auto">
          <a:xfrm>
            <a:off x="6248400" y="4038600"/>
            <a:ext cx="1265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for the use of</a:t>
            </a:r>
          </a:p>
        </p:txBody>
      </p:sp>
      <p:sp>
        <p:nvSpPr>
          <p:cNvPr id="130072" name="Text Box 24"/>
          <p:cNvSpPr txBox="1">
            <a:spLocks noChangeArrowheads="1"/>
          </p:cNvSpPr>
          <p:nvPr/>
        </p:nvSpPr>
        <p:spPr bwMode="auto">
          <a:xfrm>
            <a:off x="8610600" y="3276600"/>
            <a:ext cx="1100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made up of</a:t>
            </a:r>
          </a:p>
        </p:txBody>
      </p:sp>
      <p:sp>
        <p:nvSpPr>
          <p:cNvPr id="130073" name="Text Box 25"/>
          <p:cNvSpPr txBox="1">
            <a:spLocks noChangeArrowheads="1"/>
          </p:cNvSpPr>
          <p:nvPr/>
        </p:nvSpPr>
        <p:spPr bwMode="auto">
          <a:xfrm>
            <a:off x="8629650" y="4038600"/>
            <a:ext cx="165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on the parts list of</a:t>
            </a:r>
          </a:p>
        </p:txBody>
      </p:sp>
      <p:sp>
        <p:nvSpPr>
          <p:cNvPr id="130074" name="Line 26"/>
          <p:cNvSpPr>
            <a:spLocks noChangeShapeType="1"/>
          </p:cNvSpPr>
          <p:nvPr/>
        </p:nvSpPr>
        <p:spPr bwMode="auto">
          <a:xfrm rot="5400000">
            <a:off x="4076700" y="38481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75" name="Line 27"/>
          <p:cNvSpPr>
            <a:spLocks noChangeShapeType="1"/>
          </p:cNvSpPr>
          <p:nvPr/>
        </p:nvSpPr>
        <p:spPr bwMode="auto">
          <a:xfrm rot="16200000" flipH="1">
            <a:off x="4076700" y="36957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30076" name="Line 28"/>
          <p:cNvSpPr>
            <a:spLocks noChangeShapeType="1"/>
          </p:cNvSpPr>
          <p:nvPr/>
        </p:nvSpPr>
        <p:spPr bwMode="auto">
          <a:xfrm flipH="1">
            <a:off x="4038600" y="3886200"/>
            <a:ext cx="304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GB">
              <a:solidFill>
                <a:srgbClr val="000000"/>
              </a:solidFill>
              <a:latin typeface="Arial" charset="0"/>
            </a:endParaRPr>
          </a:p>
        </p:txBody>
      </p:sp>
      <p:sp>
        <p:nvSpPr>
          <p:cNvPr id="130077" name="Line 29"/>
          <p:cNvSpPr>
            <a:spLocks noChangeShapeType="1"/>
          </p:cNvSpPr>
          <p:nvPr/>
        </p:nvSpPr>
        <p:spPr bwMode="auto">
          <a:xfrm rot="16200000" flipH="1">
            <a:off x="3429000" y="3276600"/>
            <a:ext cx="304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GB">
              <a:solidFill>
                <a:srgbClr val="000000"/>
              </a:solidFill>
              <a:latin typeface="Arial" charset="0"/>
            </a:endParaRPr>
          </a:p>
        </p:txBody>
      </p:sp>
      <p:sp>
        <p:nvSpPr>
          <p:cNvPr id="130078" name="Freeform 30"/>
          <p:cNvSpPr>
            <a:spLocks/>
          </p:cNvSpPr>
          <p:nvPr/>
        </p:nvSpPr>
        <p:spPr bwMode="auto">
          <a:xfrm>
            <a:off x="3575050" y="2574926"/>
            <a:ext cx="1422400" cy="1311275"/>
          </a:xfrm>
          <a:custGeom>
            <a:avLst/>
            <a:gdLst>
              <a:gd name="T0" fmla="*/ 496 w 896"/>
              <a:gd name="T1" fmla="*/ 826 h 826"/>
              <a:gd name="T2" fmla="*/ 676 w 896"/>
              <a:gd name="T3" fmla="*/ 778 h 826"/>
              <a:gd name="T4" fmla="*/ 712 w 896"/>
              <a:gd name="T5" fmla="*/ 760 h 826"/>
              <a:gd name="T6" fmla="*/ 748 w 896"/>
              <a:gd name="T7" fmla="*/ 736 h 826"/>
              <a:gd name="T8" fmla="*/ 820 w 896"/>
              <a:gd name="T9" fmla="*/ 622 h 826"/>
              <a:gd name="T10" fmla="*/ 841 w 896"/>
              <a:gd name="T11" fmla="*/ 556 h 826"/>
              <a:gd name="T12" fmla="*/ 856 w 896"/>
              <a:gd name="T13" fmla="*/ 496 h 826"/>
              <a:gd name="T14" fmla="*/ 868 w 896"/>
              <a:gd name="T15" fmla="*/ 460 h 826"/>
              <a:gd name="T16" fmla="*/ 838 w 896"/>
              <a:gd name="T17" fmla="*/ 196 h 826"/>
              <a:gd name="T18" fmla="*/ 787 w 896"/>
              <a:gd name="T19" fmla="*/ 121 h 826"/>
              <a:gd name="T20" fmla="*/ 637 w 896"/>
              <a:gd name="T21" fmla="*/ 37 h 826"/>
              <a:gd name="T22" fmla="*/ 442 w 896"/>
              <a:gd name="T23" fmla="*/ 1 h 826"/>
              <a:gd name="T24" fmla="*/ 253 w 896"/>
              <a:gd name="T25" fmla="*/ 7 h 826"/>
              <a:gd name="T26" fmla="*/ 172 w 896"/>
              <a:gd name="T27" fmla="*/ 25 h 826"/>
              <a:gd name="T28" fmla="*/ 127 w 896"/>
              <a:gd name="T29" fmla="*/ 37 h 826"/>
              <a:gd name="T30" fmla="*/ 88 w 896"/>
              <a:gd name="T31" fmla="*/ 61 h 826"/>
              <a:gd name="T32" fmla="*/ 43 w 896"/>
              <a:gd name="T33" fmla="*/ 103 h 826"/>
              <a:gd name="T34" fmla="*/ 4 w 896"/>
              <a:gd name="T35" fmla="*/ 184 h 826"/>
              <a:gd name="T36" fmla="*/ 4 w 896"/>
              <a:gd name="T37" fmla="*/ 334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6" h="826">
                <a:moveTo>
                  <a:pt x="496" y="826"/>
                </a:moveTo>
                <a:cubicBezTo>
                  <a:pt x="565" y="817"/>
                  <a:pt x="618" y="817"/>
                  <a:pt x="676" y="778"/>
                </a:cubicBezTo>
                <a:cubicBezTo>
                  <a:pt x="756" y="725"/>
                  <a:pt x="637" y="801"/>
                  <a:pt x="712" y="760"/>
                </a:cubicBezTo>
                <a:cubicBezTo>
                  <a:pt x="725" y="753"/>
                  <a:pt x="748" y="736"/>
                  <a:pt x="748" y="736"/>
                </a:cubicBezTo>
                <a:cubicBezTo>
                  <a:pt x="773" y="698"/>
                  <a:pt x="805" y="667"/>
                  <a:pt x="820" y="622"/>
                </a:cubicBezTo>
                <a:cubicBezTo>
                  <a:pt x="826" y="583"/>
                  <a:pt x="831" y="594"/>
                  <a:pt x="841" y="556"/>
                </a:cubicBezTo>
                <a:cubicBezTo>
                  <a:pt x="843" y="549"/>
                  <a:pt x="853" y="503"/>
                  <a:pt x="856" y="496"/>
                </a:cubicBezTo>
                <a:cubicBezTo>
                  <a:pt x="861" y="484"/>
                  <a:pt x="868" y="460"/>
                  <a:pt x="868" y="460"/>
                </a:cubicBezTo>
                <a:cubicBezTo>
                  <a:pt x="867" y="420"/>
                  <a:pt x="896" y="254"/>
                  <a:pt x="838" y="196"/>
                </a:cubicBezTo>
                <a:cubicBezTo>
                  <a:pt x="821" y="144"/>
                  <a:pt x="805" y="151"/>
                  <a:pt x="787" y="121"/>
                </a:cubicBezTo>
                <a:cubicBezTo>
                  <a:pt x="726" y="87"/>
                  <a:pt x="705" y="54"/>
                  <a:pt x="637" y="37"/>
                </a:cubicBezTo>
                <a:cubicBezTo>
                  <a:pt x="590" y="5"/>
                  <a:pt x="538" y="10"/>
                  <a:pt x="442" y="1"/>
                </a:cubicBezTo>
                <a:cubicBezTo>
                  <a:pt x="373" y="5"/>
                  <a:pt x="317" y="0"/>
                  <a:pt x="253" y="7"/>
                </a:cubicBezTo>
                <a:cubicBezTo>
                  <a:pt x="225" y="16"/>
                  <a:pt x="198" y="13"/>
                  <a:pt x="172" y="25"/>
                </a:cubicBezTo>
                <a:cubicBezTo>
                  <a:pt x="160" y="30"/>
                  <a:pt x="138" y="30"/>
                  <a:pt x="127" y="37"/>
                </a:cubicBezTo>
                <a:cubicBezTo>
                  <a:pt x="115" y="45"/>
                  <a:pt x="100" y="53"/>
                  <a:pt x="88" y="61"/>
                </a:cubicBezTo>
                <a:cubicBezTo>
                  <a:pt x="82" y="65"/>
                  <a:pt x="43" y="103"/>
                  <a:pt x="43" y="103"/>
                </a:cubicBezTo>
                <a:cubicBezTo>
                  <a:pt x="34" y="117"/>
                  <a:pt x="5" y="175"/>
                  <a:pt x="4" y="184"/>
                </a:cubicBezTo>
                <a:cubicBezTo>
                  <a:pt x="0" y="234"/>
                  <a:pt x="4" y="284"/>
                  <a:pt x="4" y="334"/>
                </a:cubicBezTo>
              </a:path>
            </a:pathLst>
          </a:custGeom>
          <a:noFill/>
          <a:ln w="952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GB">
              <a:solidFill>
                <a:srgbClr val="000000"/>
              </a:solidFill>
              <a:latin typeface="Arial" charset="0"/>
            </a:endParaRPr>
          </a:p>
        </p:txBody>
      </p:sp>
      <p:sp>
        <p:nvSpPr>
          <p:cNvPr id="130079" name="Rectangle 31"/>
          <p:cNvSpPr>
            <a:spLocks noGrp="1" noChangeArrowheads="1"/>
          </p:cNvSpPr>
          <p:nvPr>
            <p:ph type="title"/>
          </p:nvPr>
        </p:nvSpPr>
        <p:spPr/>
        <p:txBody>
          <a:bodyPr/>
          <a:lstStyle/>
          <a:p>
            <a:r>
              <a:rPr lang="en-GB" altLang="en-US" sz="4000"/>
              <a:t>Recursive Relationship - Network</a:t>
            </a:r>
          </a:p>
        </p:txBody>
      </p:sp>
      <p:sp>
        <p:nvSpPr>
          <p:cNvPr id="130080" name="Rectangle 32"/>
          <p:cNvSpPr>
            <a:spLocks noChangeArrowheads="1"/>
          </p:cNvSpPr>
          <p:nvPr/>
        </p:nvSpPr>
        <p:spPr bwMode="auto">
          <a:xfrm>
            <a:off x="1919289" y="4652964"/>
            <a:ext cx="1862137" cy="10064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50000"/>
              </a:spcBef>
              <a:spcAft>
                <a:spcPct val="0"/>
              </a:spcAft>
            </a:pPr>
            <a:r>
              <a:rPr lang="en-GB" altLang="en-US" sz="2000">
                <a:solidFill>
                  <a:srgbClr val="00CC99"/>
                </a:solidFill>
                <a:latin typeface="Arial" charset="0"/>
              </a:rPr>
              <a:t>Many-to-many recursive relationship</a:t>
            </a:r>
          </a:p>
        </p:txBody>
      </p:sp>
      <p:sp>
        <p:nvSpPr>
          <p:cNvPr id="130081" name="Text Box 33"/>
          <p:cNvSpPr txBox="1">
            <a:spLocks noChangeArrowheads="1"/>
          </p:cNvSpPr>
          <p:nvPr/>
        </p:nvSpPr>
        <p:spPr bwMode="auto">
          <a:xfrm>
            <a:off x="5735638" y="5591176"/>
            <a:ext cx="43926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GB" altLang="en-US" sz="2000">
                <a:solidFill>
                  <a:srgbClr val="00CC99"/>
                </a:solidFill>
                <a:latin typeface="Arial" charset="0"/>
              </a:rPr>
              <a:t>Resolved as two one-to-many relationships with a new associative entity (labels are important here)</a:t>
            </a:r>
            <a:endParaRPr lang="en-GB" altLang="en-US" sz="2000">
              <a:solidFill>
                <a:srgbClr val="000000"/>
              </a:solidFill>
              <a:latin typeface="Arial" charset="0"/>
            </a:endParaRPr>
          </a:p>
        </p:txBody>
      </p:sp>
    </p:spTree>
    <p:extLst>
      <p:ext uri="{BB962C8B-B14F-4D97-AF65-F5344CB8AC3E}">
        <p14:creationId xmlns:p14="http://schemas.microsoft.com/office/powerpoint/2010/main" val="131999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1000"/>
                                  </p:stCondLst>
                                  <p:childTnLst>
                                    <p:set>
                                      <p:cBhvr>
                                        <p:cTn id="6" dur="1" fill="hold">
                                          <p:stCondLst>
                                            <p:cond delay="0"/>
                                          </p:stCondLst>
                                        </p:cTn>
                                        <p:tgtEl>
                                          <p:spTgt spid="130081"/>
                                        </p:tgtEl>
                                        <p:attrNameLst>
                                          <p:attrName>style.visibility</p:attrName>
                                        </p:attrNameLst>
                                      </p:cBhvr>
                                      <p:to>
                                        <p:strVal val="visible"/>
                                      </p:to>
                                    </p:set>
                                    <p:animEffect transition="in" filter="blinds(horizontal)">
                                      <p:cBhvr>
                                        <p:cTn id="7" dur="500"/>
                                        <p:tgtEl>
                                          <p:spTgt spid="130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sz="4000" dirty="0"/>
              <a:t>Recursive relationships</a:t>
            </a:r>
            <a:endParaRPr lang="en-GB" altLang="en-US" sz="4000" dirty="0"/>
          </a:p>
        </p:txBody>
      </p:sp>
      <p:sp>
        <p:nvSpPr>
          <p:cNvPr id="111619" name="Rectangle 3"/>
          <p:cNvSpPr>
            <a:spLocks noGrp="1" noChangeArrowheads="1"/>
          </p:cNvSpPr>
          <p:nvPr>
            <p:ph type="body" idx="1"/>
          </p:nvPr>
        </p:nvSpPr>
        <p:spPr/>
        <p:txBody>
          <a:bodyPr/>
          <a:lstStyle/>
          <a:p>
            <a:pPr>
              <a:lnSpc>
                <a:spcPct val="80000"/>
              </a:lnSpc>
              <a:buFont typeface="Wingdings" pitchFamily="2" charset="2"/>
              <a:buNone/>
            </a:pPr>
            <a:r>
              <a:rPr lang="en-US" altLang="en-US" sz="2400" dirty="0"/>
              <a:t>	An entity has a relationship with itself</a:t>
            </a:r>
          </a:p>
          <a:p>
            <a:pPr>
              <a:lnSpc>
                <a:spcPct val="80000"/>
              </a:lnSpc>
            </a:pPr>
            <a:endParaRPr lang="en-US" altLang="en-US" sz="1200" dirty="0"/>
          </a:p>
          <a:p>
            <a:pPr>
              <a:lnSpc>
                <a:spcPct val="80000"/>
              </a:lnSpc>
            </a:pPr>
            <a:r>
              <a:rPr lang="en-US" altLang="en-US" sz="2400" u="sng" dirty="0"/>
              <a:t>Hierarchic</a:t>
            </a:r>
            <a:r>
              <a:rPr lang="en-US" altLang="en-US" sz="2400" dirty="0"/>
              <a:t>, as in layers of management where each manager manages a set of managers (a </a:t>
            </a:r>
            <a:r>
              <a:rPr lang="en-US" altLang="en-US" sz="2400" b="1" dirty="0"/>
              <a:t>1:m</a:t>
            </a:r>
            <a:r>
              <a:rPr lang="en-US" altLang="en-US" sz="2400" dirty="0"/>
              <a:t> degree of relationship)</a:t>
            </a:r>
          </a:p>
          <a:p>
            <a:pPr lvl="1">
              <a:lnSpc>
                <a:spcPct val="80000"/>
              </a:lnSpc>
            </a:pPr>
            <a:r>
              <a:rPr lang="en-US" altLang="en-US" sz="2000" dirty="0"/>
              <a:t>Consists of a master entity and a “pig’s ear” with a one-to-many relationship</a:t>
            </a:r>
          </a:p>
          <a:p>
            <a:pPr>
              <a:lnSpc>
                <a:spcPct val="80000"/>
              </a:lnSpc>
            </a:pPr>
            <a:endParaRPr lang="en-US" altLang="en-US" sz="1200" u="sng" dirty="0"/>
          </a:p>
          <a:p>
            <a:pPr>
              <a:lnSpc>
                <a:spcPct val="80000"/>
              </a:lnSpc>
            </a:pPr>
            <a:r>
              <a:rPr lang="en-US" altLang="en-US" sz="2400" u="sng" dirty="0"/>
              <a:t>Network</a:t>
            </a:r>
            <a:r>
              <a:rPr lang="en-US" altLang="en-US" sz="2400" dirty="0"/>
              <a:t>, as in a Bill of Materials (BOM) where a part can be made up of components, &amp; the part itself can be a component for a larger assembly (an </a:t>
            </a:r>
            <a:r>
              <a:rPr lang="en-US" altLang="en-US" sz="2400" b="1" dirty="0"/>
              <a:t>n:m</a:t>
            </a:r>
            <a:r>
              <a:rPr lang="en-US" altLang="en-US" sz="2400" dirty="0"/>
              <a:t> degree of relationship)</a:t>
            </a:r>
          </a:p>
          <a:p>
            <a:pPr lvl="1">
              <a:lnSpc>
                <a:spcPct val="80000"/>
              </a:lnSpc>
            </a:pPr>
            <a:r>
              <a:rPr lang="en-US" altLang="en-US" sz="2000" dirty="0"/>
              <a:t>Best expressed as two entities with multiple relationships between them</a:t>
            </a:r>
            <a:endParaRPr lang="en-GB" altLang="en-US" sz="2000" dirty="0"/>
          </a:p>
        </p:txBody>
      </p:sp>
    </p:spTree>
    <p:extLst>
      <p:ext uri="{BB962C8B-B14F-4D97-AF65-F5344CB8AC3E}">
        <p14:creationId xmlns:p14="http://schemas.microsoft.com/office/powerpoint/2010/main" val="2368765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161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161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04664"/>
            <a:ext cx="7773988" cy="1143000"/>
          </a:xfrm>
        </p:spPr>
        <p:txBody>
          <a:bodyPr/>
          <a:lstStyle/>
          <a:p>
            <a:r>
              <a:rPr lang="en-GB" sz="3600" dirty="0"/>
              <a:t>Research Papers system</a:t>
            </a:r>
          </a:p>
        </p:txBody>
      </p:sp>
      <p:sp>
        <p:nvSpPr>
          <p:cNvPr id="3" name="Content Placeholder 2"/>
          <p:cNvSpPr>
            <a:spLocks noGrp="1"/>
          </p:cNvSpPr>
          <p:nvPr>
            <p:ph idx="1"/>
          </p:nvPr>
        </p:nvSpPr>
        <p:spPr>
          <a:xfrm>
            <a:off x="1692323" y="1412776"/>
            <a:ext cx="9116704" cy="5184576"/>
          </a:xfrm>
        </p:spPr>
        <p:txBody>
          <a:bodyPr/>
          <a:lstStyle/>
          <a:p>
            <a:pPr marL="0" indent="0">
              <a:buNone/>
            </a:pPr>
            <a:r>
              <a:rPr lang="en-GB" sz="2400" b="1" dirty="0"/>
              <a:t>From the below scenario, look for possible entities – answers on next slide.</a:t>
            </a:r>
          </a:p>
          <a:p>
            <a:pPr marL="0" indent="0">
              <a:buNone/>
            </a:pPr>
            <a:r>
              <a:rPr lang="en-GB" sz="2400" dirty="0" smtClean="0"/>
              <a:t>A </a:t>
            </a:r>
            <a:r>
              <a:rPr lang="en-GB" sz="2400" dirty="0"/>
              <a:t>University Library has a cataloguing system for Research Papers contained in various issues of Research Journals. </a:t>
            </a:r>
            <a:r>
              <a:rPr lang="en-GB" sz="2400" dirty="0"/>
              <a:t>The journals have particular subject areas such as Computing. Each journal contains a number of research papers and each paper may relate to a specific field of the subject such as Artificial Intelligence. The paper may have one or more authors each of whom may contribute to other papers in many different journals. The papers normally contain references to other papers. Each paper can only be published once, in a single issue of one journal. An issue of the journal is identified by its title, volume and issue number (or title, year and month).</a:t>
            </a:r>
          </a:p>
        </p:txBody>
      </p:sp>
    </p:spTree>
    <p:extLst>
      <p:ext uri="{BB962C8B-B14F-4D97-AF65-F5344CB8AC3E}">
        <p14:creationId xmlns:p14="http://schemas.microsoft.com/office/powerpoint/2010/main" val="2579827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404664"/>
            <a:ext cx="7773988" cy="1143000"/>
          </a:xfrm>
        </p:spPr>
        <p:txBody>
          <a:bodyPr/>
          <a:lstStyle/>
          <a:p>
            <a:r>
              <a:rPr lang="en-GB" sz="3600" dirty="0"/>
              <a:t>Research Papers system</a:t>
            </a:r>
          </a:p>
        </p:txBody>
      </p:sp>
      <p:sp>
        <p:nvSpPr>
          <p:cNvPr id="3" name="Content Placeholder 2"/>
          <p:cNvSpPr>
            <a:spLocks noGrp="1"/>
          </p:cNvSpPr>
          <p:nvPr>
            <p:ph idx="1"/>
          </p:nvPr>
        </p:nvSpPr>
        <p:spPr>
          <a:xfrm>
            <a:off x="1692322" y="1412776"/>
            <a:ext cx="9116704" cy="5184576"/>
          </a:xfrm>
        </p:spPr>
        <p:txBody>
          <a:bodyPr/>
          <a:lstStyle/>
          <a:p>
            <a:pPr marL="0" indent="0">
              <a:buNone/>
            </a:pPr>
            <a:r>
              <a:rPr lang="en-GB" sz="2400" b="1" dirty="0"/>
              <a:t>Below are possible entities, now construct an ERD – possible solution on next slide.</a:t>
            </a:r>
          </a:p>
          <a:p>
            <a:pPr marL="0" indent="0">
              <a:buNone/>
            </a:pPr>
            <a:r>
              <a:rPr lang="en-GB" sz="2400" dirty="0" smtClean="0"/>
              <a:t>A </a:t>
            </a:r>
            <a:r>
              <a:rPr lang="en-GB" sz="2400" dirty="0"/>
              <a:t>University Library has a cataloguing system for </a:t>
            </a:r>
            <a:r>
              <a:rPr lang="en-GB" sz="2400" u="sng" dirty="0"/>
              <a:t>Research Papers </a:t>
            </a:r>
            <a:r>
              <a:rPr lang="en-GB" sz="2400" dirty="0"/>
              <a:t>contained in various </a:t>
            </a:r>
            <a:r>
              <a:rPr lang="en-GB" sz="2400" u="sng" dirty="0"/>
              <a:t>issues</a:t>
            </a:r>
            <a:r>
              <a:rPr lang="en-GB" sz="2400" dirty="0"/>
              <a:t> of </a:t>
            </a:r>
            <a:r>
              <a:rPr lang="en-GB" sz="2400" u="sng" dirty="0"/>
              <a:t>Research Journals</a:t>
            </a:r>
            <a:r>
              <a:rPr lang="en-GB" sz="2400" dirty="0"/>
              <a:t>. </a:t>
            </a:r>
            <a:r>
              <a:rPr lang="en-GB" sz="2400" dirty="0"/>
              <a:t>The journals have particular </a:t>
            </a:r>
            <a:r>
              <a:rPr lang="en-GB" sz="2400" u="sng" dirty="0"/>
              <a:t>subject areas </a:t>
            </a:r>
            <a:r>
              <a:rPr lang="en-GB" sz="2400" dirty="0"/>
              <a:t>such as Computing. Each journal contains a number of research papers and each paper may relate to a specific </a:t>
            </a:r>
            <a:r>
              <a:rPr lang="en-GB" sz="2400" u="sng" dirty="0"/>
              <a:t>field</a:t>
            </a:r>
            <a:r>
              <a:rPr lang="en-GB" sz="2400" dirty="0"/>
              <a:t> of the subject such as Artificial Intelligence. The paper may have one or more </a:t>
            </a:r>
            <a:r>
              <a:rPr lang="en-GB" sz="2400" u="sng" dirty="0"/>
              <a:t>authors</a:t>
            </a:r>
            <a:r>
              <a:rPr lang="en-GB" sz="2400" dirty="0"/>
              <a:t> each of whom may contribute to other papers in many different journals. The papers normally contain </a:t>
            </a:r>
            <a:r>
              <a:rPr lang="en-GB" sz="2400" u="sng" dirty="0"/>
              <a:t>references</a:t>
            </a:r>
            <a:r>
              <a:rPr lang="en-GB" sz="2400" dirty="0"/>
              <a:t> to other papers. Each paper can only be published once, in a single issue of one journal. An issue of the journal is identified by its title, volume and issue number (or title, year and month).</a:t>
            </a:r>
          </a:p>
        </p:txBody>
      </p:sp>
    </p:spTree>
    <p:extLst>
      <p:ext uri="{BB962C8B-B14F-4D97-AF65-F5344CB8AC3E}">
        <p14:creationId xmlns:p14="http://schemas.microsoft.com/office/powerpoint/2010/main" val="27650946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1st pass </a:t>
            </a:r>
            <a:r>
              <a:rPr lang="en-GB" dirty="0" smtClean="0"/>
              <a:t>ERD</a:t>
            </a:r>
            <a:endParaRPr lang="en-GB" dirty="0"/>
          </a:p>
        </p:txBody>
      </p:sp>
      <p:pic>
        <p:nvPicPr>
          <p:cNvPr id="6" name="Picture 5"/>
          <p:cNvPicPr>
            <a:picLocks noChangeAspect="1"/>
          </p:cNvPicPr>
          <p:nvPr/>
        </p:nvPicPr>
        <p:blipFill>
          <a:blip r:embed="rId2"/>
          <a:stretch>
            <a:fillRect/>
          </a:stretch>
        </p:blipFill>
        <p:spPr>
          <a:xfrm>
            <a:off x="3578134" y="1844246"/>
            <a:ext cx="5893412" cy="4816046"/>
          </a:xfrm>
          <a:prstGeom prst="rect">
            <a:avLst/>
          </a:prstGeom>
        </p:spPr>
      </p:pic>
    </p:spTree>
    <p:extLst>
      <p:ext uri="{BB962C8B-B14F-4D97-AF65-F5344CB8AC3E}">
        <p14:creationId xmlns:p14="http://schemas.microsoft.com/office/powerpoint/2010/main" val="24303082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Initial ERD</a:t>
            </a:r>
            <a:endParaRPr lang="en-GB" dirty="0"/>
          </a:p>
        </p:txBody>
      </p:sp>
      <p:pic>
        <p:nvPicPr>
          <p:cNvPr id="5" name="Content Placeholder 3"/>
          <p:cNvPicPr>
            <a:picLocks/>
          </p:cNvPicPr>
          <p:nvPr/>
        </p:nvPicPr>
        <p:blipFill>
          <a:blip r:embed="rId2" cstate="print"/>
          <a:srcRect/>
          <a:stretch>
            <a:fillRect/>
          </a:stretch>
        </p:blipFill>
        <p:spPr bwMode="auto">
          <a:xfrm>
            <a:off x="3359696" y="1752600"/>
            <a:ext cx="5565940" cy="4971199"/>
          </a:xfrm>
          <a:prstGeom prst="rect">
            <a:avLst/>
          </a:prstGeom>
          <a:noFill/>
          <a:ln w="9525">
            <a:noFill/>
            <a:miter lim="800000"/>
            <a:headEnd/>
            <a:tailEnd/>
          </a:ln>
          <a:effectLst/>
        </p:spPr>
      </p:pic>
    </p:spTree>
    <p:extLst>
      <p:ext uri="{BB962C8B-B14F-4D97-AF65-F5344CB8AC3E}">
        <p14:creationId xmlns:p14="http://schemas.microsoft.com/office/powerpoint/2010/main" val="785414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Summary</a:t>
            </a:r>
          </a:p>
        </p:txBody>
      </p:sp>
      <p:sp>
        <p:nvSpPr>
          <p:cNvPr id="26627" name="Rectangle 3"/>
          <p:cNvSpPr>
            <a:spLocks noGrp="1" noChangeArrowheads="1"/>
          </p:cNvSpPr>
          <p:nvPr>
            <p:ph type="body" idx="1"/>
          </p:nvPr>
        </p:nvSpPr>
        <p:spPr/>
        <p:txBody>
          <a:bodyPr/>
          <a:lstStyle/>
          <a:p>
            <a:pPr eaLnBrk="1" hangingPunct="1"/>
            <a:r>
              <a:rPr lang="en-US" altLang="en-US" sz="2800" dirty="0"/>
              <a:t>Introduction to </a:t>
            </a:r>
            <a:r>
              <a:rPr lang="en-US" altLang="en-US" sz="2800" dirty="0" smtClean="0"/>
              <a:t>some more </a:t>
            </a:r>
            <a:r>
              <a:rPr lang="en-US" altLang="en-US" sz="2800" dirty="0"/>
              <a:t>principles of data modelling</a:t>
            </a:r>
          </a:p>
          <a:p>
            <a:pPr eaLnBrk="1" hangingPunct="1"/>
            <a:endParaRPr lang="en-US" altLang="en-US" sz="2800" dirty="0"/>
          </a:p>
          <a:p>
            <a:pPr lvl="1" eaLnBrk="1" hangingPunct="1"/>
            <a:r>
              <a:rPr lang="en-GB" sz="2400" dirty="0"/>
              <a:t>Determinacy &amp; </a:t>
            </a:r>
            <a:r>
              <a:rPr lang="en-GB" sz="2400" dirty="0" smtClean="0"/>
              <a:t>Dependency</a:t>
            </a:r>
          </a:p>
          <a:p>
            <a:pPr lvl="1" eaLnBrk="1" hangingPunct="1"/>
            <a:r>
              <a:rPr lang="en-GB" altLang="en-US" sz="2400" dirty="0"/>
              <a:t>Exclusive </a:t>
            </a:r>
            <a:r>
              <a:rPr lang="en-GB" altLang="en-US" sz="2400" dirty="0" smtClean="0"/>
              <a:t>Relationships</a:t>
            </a:r>
          </a:p>
          <a:p>
            <a:pPr lvl="1" eaLnBrk="1" hangingPunct="1"/>
            <a:r>
              <a:rPr lang="en-US" altLang="en-US" sz="2400" dirty="0"/>
              <a:t>Recursive relationships</a:t>
            </a:r>
          </a:p>
        </p:txBody>
      </p:sp>
    </p:spTree>
    <p:extLst>
      <p:ext uri="{BB962C8B-B14F-4D97-AF65-F5344CB8AC3E}">
        <p14:creationId xmlns:p14="http://schemas.microsoft.com/office/powerpoint/2010/main" val="32002831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09800" y="188640"/>
            <a:ext cx="7773988" cy="1143000"/>
          </a:xfrm>
        </p:spPr>
        <p:txBody>
          <a:bodyPr/>
          <a:lstStyle/>
          <a:p>
            <a:pPr eaLnBrk="1" hangingPunct="1"/>
            <a:r>
              <a:rPr lang="en-US" altLang="en-US" sz="4000" dirty="0" smtClean="0"/>
              <a:t>Determinacy </a:t>
            </a:r>
            <a:r>
              <a:rPr lang="en-US" altLang="en-US" sz="4000" dirty="0"/>
              <a:t>&amp; dependency</a:t>
            </a:r>
            <a:endParaRPr lang="en-GB" altLang="en-US" sz="4000" dirty="0"/>
          </a:p>
        </p:txBody>
      </p:sp>
      <p:sp>
        <p:nvSpPr>
          <p:cNvPr id="37891" name="Rectangle 3"/>
          <p:cNvSpPr>
            <a:spLocks noGrp="1" noChangeArrowheads="1"/>
          </p:cNvSpPr>
          <p:nvPr>
            <p:ph type="body" idx="1"/>
          </p:nvPr>
        </p:nvSpPr>
        <p:spPr>
          <a:xfrm>
            <a:off x="2209800" y="1340768"/>
            <a:ext cx="7772400" cy="4752528"/>
          </a:xfrm>
        </p:spPr>
        <p:txBody>
          <a:bodyPr/>
          <a:lstStyle/>
          <a:p>
            <a:pPr eaLnBrk="1" hangingPunct="1"/>
            <a:r>
              <a:rPr lang="en-US" altLang="en-US" sz="2800" dirty="0"/>
              <a:t>If given a </a:t>
            </a:r>
            <a:r>
              <a:rPr lang="en-US" altLang="en-US" sz="2800" b="1" dirty="0"/>
              <a:t>value</a:t>
            </a:r>
            <a:r>
              <a:rPr lang="en-US" altLang="en-US" sz="2800" dirty="0"/>
              <a:t> for Customer No we can be certain of getting a </a:t>
            </a:r>
            <a:r>
              <a:rPr lang="en-US" altLang="en-US" sz="2800" b="1" dirty="0"/>
              <a:t>unique value</a:t>
            </a:r>
            <a:r>
              <a:rPr lang="en-US" altLang="en-US" sz="2800" dirty="0"/>
              <a:t> for Customer Name</a:t>
            </a:r>
          </a:p>
          <a:p>
            <a:pPr lvl="1" eaLnBrk="1" hangingPunct="1"/>
            <a:r>
              <a:rPr lang="en-US" altLang="en-US" sz="2400" dirty="0"/>
              <a:t>then Customer No is a </a:t>
            </a:r>
            <a:r>
              <a:rPr lang="en-US" altLang="en-US" sz="2400" u="sng" dirty="0"/>
              <a:t>determinant</a:t>
            </a:r>
            <a:r>
              <a:rPr lang="en-US" altLang="en-US" sz="2400" dirty="0"/>
              <a:t> of Customer Name</a:t>
            </a:r>
          </a:p>
          <a:p>
            <a:pPr lvl="1" eaLnBrk="1" hangingPunct="1"/>
            <a:endParaRPr lang="en-US" altLang="en-US" sz="1200" dirty="0"/>
          </a:p>
          <a:p>
            <a:pPr eaLnBrk="1" hangingPunct="1"/>
            <a:r>
              <a:rPr lang="en-US" altLang="en-US" sz="2800" dirty="0"/>
              <a:t>Customer Name is </a:t>
            </a:r>
            <a:r>
              <a:rPr lang="en-US" altLang="en-US" sz="2800" u="sng" dirty="0"/>
              <a:t>dependent</a:t>
            </a:r>
            <a:r>
              <a:rPr lang="en-US" altLang="en-US" sz="2800" dirty="0"/>
              <a:t> on Customer No </a:t>
            </a:r>
          </a:p>
          <a:p>
            <a:pPr eaLnBrk="1" hangingPunct="1"/>
            <a:endParaRPr lang="en-US" altLang="en-US" sz="1200" dirty="0"/>
          </a:p>
          <a:p>
            <a:pPr eaLnBrk="1" hangingPunct="1"/>
            <a:r>
              <a:rPr lang="en-US" altLang="en-US" sz="2800" dirty="0"/>
              <a:t>Keys must be </a:t>
            </a:r>
            <a:r>
              <a:rPr lang="en-US" altLang="en-US" sz="2800" u="sng" dirty="0"/>
              <a:t>unique valued</a:t>
            </a:r>
            <a:r>
              <a:rPr lang="en-US" altLang="en-US" sz="2800" dirty="0"/>
              <a:t> across the range of possible values</a:t>
            </a:r>
            <a:endParaRPr lang="en-GB" altLang="en-US" sz="2800" dirty="0"/>
          </a:p>
        </p:txBody>
      </p:sp>
    </p:spTree>
    <p:extLst>
      <p:ext uri="{BB962C8B-B14F-4D97-AF65-F5344CB8AC3E}">
        <p14:creationId xmlns:p14="http://schemas.microsoft.com/office/powerpoint/2010/main" val="3617419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260648"/>
            <a:ext cx="7773988" cy="1143000"/>
          </a:xfrm>
        </p:spPr>
        <p:txBody>
          <a:bodyPr/>
          <a:lstStyle/>
          <a:p>
            <a:pPr eaLnBrk="1" hangingPunct="1"/>
            <a:r>
              <a:rPr lang="en-US" altLang="en-US" sz="4000" dirty="0" smtClean="0"/>
              <a:t>Determinacy </a:t>
            </a:r>
            <a:r>
              <a:rPr lang="en-US" altLang="en-US" sz="4000" dirty="0"/>
              <a:t>&amp; dependency</a:t>
            </a:r>
          </a:p>
        </p:txBody>
      </p:sp>
      <p:grpSp>
        <p:nvGrpSpPr>
          <p:cNvPr id="14339" name="Group 3"/>
          <p:cNvGrpSpPr>
            <a:grpSpLocks/>
          </p:cNvGrpSpPr>
          <p:nvPr/>
        </p:nvGrpSpPr>
        <p:grpSpPr bwMode="auto">
          <a:xfrm>
            <a:off x="2171701" y="1985962"/>
            <a:ext cx="7835899" cy="1880030"/>
            <a:chOff x="436" y="1488"/>
            <a:chExt cx="4936" cy="1086"/>
          </a:xfrm>
        </p:grpSpPr>
        <p:sp>
          <p:nvSpPr>
            <p:cNvPr id="14351" name="Rectangle 4"/>
            <p:cNvSpPr>
              <a:spLocks noChangeArrowheads="1"/>
            </p:cNvSpPr>
            <p:nvPr/>
          </p:nvSpPr>
          <p:spPr bwMode="auto">
            <a:xfrm>
              <a:off x="1008" y="1488"/>
              <a:ext cx="1584" cy="6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endParaRPr lang="en-US" altLang="en-US">
                <a:solidFill>
                  <a:srgbClr val="000000"/>
                </a:solidFill>
              </a:endParaRPr>
            </a:p>
          </p:txBody>
        </p:sp>
        <p:sp>
          <p:nvSpPr>
            <p:cNvPr id="14352" name="Text Box 5"/>
            <p:cNvSpPr txBox="1">
              <a:spLocks noChangeArrowheads="1"/>
            </p:cNvSpPr>
            <p:nvPr/>
          </p:nvSpPr>
          <p:spPr bwMode="auto">
            <a:xfrm>
              <a:off x="1340" y="1536"/>
              <a:ext cx="91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pPr>
              <a:r>
                <a:rPr lang="en-US" altLang="en-US" sz="2400">
                  <a:solidFill>
                    <a:srgbClr val="000000"/>
                  </a:solidFill>
                  <a:latin typeface="Comic Sans MS" pitchFamily="66" charset="0"/>
                  <a:cs typeface="Arial" charset="0"/>
                </a:rPr>
                <a:t>Student </a:t>
              </a:r>
            </a:p>
            <a:p>
              <a:pPr algn="ctr" fontAlgn="base">
                <a:spcBef>
                  <a:spcPct val="0"/>
                </a:spcBef>
                <a:spcAft>
                  <a:spcPct val="0"/>
                </a:spcAft>
              </a:pPr>
              <a:r>
                <a:rPr lang="en-US" altLang="en-US" sz="2400">
                  <a:solidFill>
                    <a:srgbClr val="000000"/>
                  </a:solidFill>
                  <a:latin typeface="Comic Sans MS" pitchFamily="66" charset="0"/>
                  <a:cs typeface="Arial" charset="0"/>
                </a:rPr>
                <a:t>No</a:t>
              </a:r>
            </a:p>
          </p:txBody>
        </p:sp>
        <p:sp>
          <p:nvSpPr>
            <p:cNvPr id="14353" name="Rectangle 6"/>
            <p:cNvSpPr>
              <a:spLocks noChangeArrowheads="1"/>
            </p:cNvSpPr>
            <p:nvPr/>
          </p:nvSpPr>
          <p:spPr bwMode="auto">
            <a:xfrm>
              <a:off x="3312" y="1488"/>
              <a:ext cx="1584" cy="6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endParaRPr lang="en-US" altLang="en-US">
                <a:solidFill>
                  <a:srgbClr val="000000"/>
                </a:solidFill>
              </a:endParaRPr>
            </a:p>
          </p:txBody>
        </p:sp>
        <p:sp>
          <p:nvSpPr>
            <p:cNvPr id="14354" name="Rectangle 7"/>
            <p:cNvSpPr>
              <a:spLocks noChangeArrowheads="1"/>
            </p:cNvSpPr>
            <p:nvPr/>
          </p:nvSpPr>
          <p:spPr bwMode="auto">
            <a:xfrm>
              <a:off x="3644" y="1536"/>
              <a:ext cx="913"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pPr>
              <a:r>
                <a:rPr lang="en-US" altLang="en-US" sz="2400">
                  <a:solidFill>
                    <a:srgbClr val="000000"/>
                  </a:solidFill>
                  <a:latin typeface="Comic Sans MS" pitchFamily="66" charset="0"/>
                  <a:cs typeface="Arial" charset="0"/>
                </a:rPr>
                <a:t>Student </a:t>
              </a:r>
            </a:p>
            <a:p>
              <a:pPr algn="ctr" fontAlgn="base">
                <a:spcBef>
                  <a:spcPct val="0"/>
                </a:spcBef>
                <a:spcAft>
                  <a:spcPct val="0"/>
                </a:spcAft>
              </a:pPr>
              <a:r>
                <a:rPr lang="en-US" altLang="en-US" sz="2400">
                  <a:solidFill>
                    <a:srgbClr val="000000"/>
                  </a:solidFill>
                  <a:latin typeface="Comic Sans MS" pitchFamily="66" charset="0"/>
                  <a:cs typeface="Arial" charset="0"/>
                </a:rPr>
                <a:t>Name</a:t>
              </a:r>
            </a:p>
          </p:txBody>
        </p:sp>
        <p:sp>
          <p:nvSpPr>
            <p:cNvPr id="14355" name="Line 8"/>
            <p:cNvSpPr>
              <a:spLocks noChangeShapeType="1"/>
            </p:cNvSpPr>
            <p:nvPr/>
          </p:nvSpPr>
          <p:spPr bwMode="auto">
            <a:xfrm>
              <a:off x="2592" y="1728"/>
              <a:ext cx="72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4356" name="Text Box 9"/>
            <p:cNvSpPr txBox="1">
              <a:spLocks noChangeArrowheads="1"/>
            </p:cNvSpPr>
            <p:nvPr/>
          </p:nvSpPr>
          <p:spPr bwMode="auto">
            <a:xfrm>
              <a:off x="436" y="2307"/>
              <a:ext cx="493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pPr>
              <a:r>
                <a:rPr lang="en-US" altLang="en-US" sz="2400" i="1">
                  <a:solidFill>
                    <a:srgbClr val="000000"/>
                  </a:solidFill>
                  <a:latin typeface="Comic Sans MS" pitchFamily="66" charset="0"/>
                  <a:cs typeface="Arial" charset="0"/>
                </a:rPr>
                <a:t>Student No determines Student Name (a Simple key)</a:t>
              </a:r>
              <a:endParaRPr lang="en-US" altLang="en-US" sz="2400">
                <a:solidFill>
                  <a:srgbClr val="000000"/>
                </a:solidFill>
                <a:latin typeface="Times New Roman" pitchFamily="18" charset="0"/>
                <a:cs typeface="Arial" charset="0"/>
              </a:endParaRPr>
            </a:p>
          </p:txBody>
        </p:sp>
      </p:grpSp>
      <p:grpSp>
        <p:nvGrpSpPr>
          <p:cNvPr id="14340" name="Group 10"/>
          <p:cNvGrpSpPr>
            <a:grpSpLocks/>
          </p:cNvGrpSpPr>
          <p:nvPr/>
        </p:nvGrpSpPr>
        <p:grpSpPr bwMode="auto">
          <a:xfrm>
            <a:off x="3359150" y="4114800"/>
            <a:ext cx="5715000" cy="1524000"/>
            <a:chOff x="1344" y="2784"/>
            <a:chExt cx="3600" cy="1104"/>
          </a:xfrm>
        </p:grpSpPr>
        <p:grpSp>
          <p:nvGrpSpPr>
            <p:cNvPr id="14342" name="Group 11"/>
            <p:cNvGrpSpPr>
              <a:grpSpLocks/>
            </p:cNvGrpSpPr>
            <p:nvPr/>
          </p:nvGrpSpPr>
          <p:grpSpPr bwMode="auto">
            <a:xfrm>
              <a:off x="3600" y="3072"/>
              <a:ext cx="1344" cy="432"/>
              <a:chOff x="3600" y="3168"/>
              <a:chExt cx="1344" cy="432"/>
            </a:xfrm>
          </p:grpSpPr>
          <p:sp>
            <p:nvSpPr>
              <p:cNvPr id="14349" name="Rectangle 12"/>
              <p:cNvSpPr>
                <a:spLocks noChangeArrowheads="1"/>
              </p:cNvSpPr>
              <p:nvPr/>
            </p:nvSpPr>
            <p:spPr bwMode="auto">
              <a:xfrm>
                <a:off x="3600" y="3168"/>
                <a:ext cx="134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endParaRPr lang="en-US" altLang="en-US">
                  <a:solidFill>
                    <a:srgbClr val="000000"/>
                  </a:solidFill>
                </a:endParaRPr>
              </a:p>
            </p:txBody>
          </p:sp>
          <p:sp>
            <p:nvSpPr>
              <p:cNvPr id="14350" name="Text Box 13"/>
              <p:cNvSpPr txBox="1">
                <a:spLocks noChangeArrowheads="1"/>
              </p:cNvSpPr>
              <p:nvPr/>
            </p:nvSpPr>
            <p:spPr bwMode="auto">
              <a:xfrm>
                <a:off x="3642" y="3216"/>
                <a:ext cx="1267"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pPr>
                <a:r>
                  <a:rPr lang="en-US" altLang="en-US" sz="2400" dirty="0">
                    <a:solidFill>
                      <a:srgbClr val="000000"/>
                    </a:solidFill>
                    <a:latin typeface="Times New Roman" pitchFamily="18" charset="0"/>
                    <a:cs typeface="Arial" charset="0"/>
                  </a:rPr>
                  <a:t>Mark-obtained</a:t>
                </a:r>
                <a:endParaRPr lang="en-US" altLang="en-US" sz="2400" dirty="0">
                  <a:solidFill>
                    <a:srgbClr val="000000"/>
                  </a:solidFill>
                  <a:latin typeface="Times New Roman" pitchFamily="18" charset="0"/>
                  <a:cs typeface="Arial" charset="0"/>
                </a:endParaRPr>
              </a:p>
            </p:txBody>
          </p:sp>
        </p:grpSp>
        <p:grpSp>
          <p:nvGrpSpPr>
            <p:cNvPr id="14343" name="Group 14"/>
            <p:cNvGrpSpPr>
              <a:grpSpLocks/>
            </p:cNvGrpSpPr>
            <p:nvPr/>
          </p:nvGrpSpPr>
          <p:grpSpPr bwMode="auto">
            <a:xfrm>
              <a:off x="1344" y="2784"/>
              <a:ext cx="1248" cy="1104"/>
              <a:chOff x="1344" y="2784"/>
              <a:chExt cx="1248" cy="1104"/>
            </a:xfrm>
          </p:grpSpPr>
          <p:sp>
            <p:nvSpPr>
              <p:cNvPr id="14345" name="Rectangle 15"/>
              <p:cNvSpPr>
                <a:spLocks noChangeArrowheads="1"/>
              </p:cNvSpPr>
              <p:nvPr/>
            </p:nvSpPr>
            <p:spPr bwMode="auto">
              <a:xfrm>
                <a:off x="1344" y="2784"/>
                <a:ext cx="1248" cy="11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endParaRPr lang="en-US" altLang="en-US">
                  <a:solidFill>
                    <a:srgbClr val="000000"/>
                  </a:solidFill>
                </a:endParaRPr>
              </a:p>
            </p:txBody>
          </p:sp>
          <p:sp>
            <p:nvSpPr>
              <p:cNvPr id="14346" name="Text Box 16"/>
              <p:cNvSpPr txBox="1">
                <a:spLocks noChangeArrowheads="1"/>
              </p:cNvSpPr>
              <p:nvPr/>
            </p:nvSpPr>
            <p:spPr bwMode="auto">
              <a:xfrm>
                <a:off x="1431" y="2927"/>
                <a:ext cx="1005"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pPr>
                <a:r>
                  <a:rPr lang="en-US" altLang="en-US" sz="2400">
                    <a:solidFill>
                      <a:srgbClr val="000000"/>
                    </a:solidFill>
                    <a:latin typeface="Times New Roman" pitchFamily="18" charset="0"/>
                    <a:cs typeface="Arial" charset="0"/>
                  </a:rPr>
                  <a:t>Student No</a:t>
                </a:r>
              </a:p>
              <a:p>
                <a:pPr algn="ctr" fontAlgn="base">
                  <a:spcBef>
                    <a:spcPct val="0"/>
                  </a:spcBef>
                  <a:spcAft>
                    <a:spcPct val="0"/>
                  </a:spcAft>
                </a:pPr>
                <a:endParaRPr lang="en-US" altLang="en-US" sz="1600">
                  <a:solidFill>
                    <a:srgbClr val="000000"/>
                  </a:solidFill>
                  <a:latin typeface="Times New Roman" pitchFamily="18" charset="0"/>
                  <a:cs typeface="Arial" charset="0"/>
                </a:endParaRPr>
              </a:p>
              <a:p>
                <a:pPr algn="ctr" fontAlgn="base">
                  <a:spcBef>
                    <a:spcPct val="0"/>
                  </a:spcBef>
                  <a:spcAft>
                    <a:spcPct val="0"/>
                  </a:spcAft>
                </a:pPr>
                <a:r>
                  <a:rPr lang="en-US" altLang="en-US" sz="2400">
                    <a:solidFill>
                      <a:srgbClr val="000000"/>
                    </a:solidFill>
                    <a:latin typeface="Times New Roman" pitchFamily="18" charset="0"/>
                    <a:cs typeface="Arial" charset="0"/>
                  </a:rPr>
                  <a:t>Module No</a:t>
                </a:r>
              </a:p>
            </p:txBody>
          </p:sp>
          <p:sp>
            <p:nvSpPr>
              <p:cNvPr id="14347" name="Rectangle 17"/>
              <p:cNvSpPr>
                <a:spLocks noChangeArrowheads="1"/>
              </p:cNvSpPr>
              <p:nvPr/>
            </p:nvSpPr>
            <p:spPr bwMode="auto">
              <a:xfrm>
                <a:off x="1440" y="2880"/>
                <a:ext cx="1056"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endParaRPr lang="en-US" altLang="en-US">
                  <a:solidFill>
                    <a:srgbClr val="000000"/>
                  </a:solidFill>
                </a:endParaRPr>
              </a:p>
            </p:txBody>
          </p:sp>
          <p:sp>
            <p:nvSpPr>
              <p:cNvPr id="14348" name="Rectangle 18"/>
              <p:cNvSpPr>
                <a:spLocks noChangeArrowheads="1"/>
              </p:cNvSpPr>
              <p:nvPr/>
            </p:nvSpPr>
            <p:spPr bwMode="auto">
              <a:xfrm>
                <a:off x="1440" y="3312"/>
                <a:ext cx="1056"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endParaRPr lang="en-US" altLang="en-US">
                  <a:solidFill>
                    <a:srgbClr val="000000"/>
                  </a:solidFill>
                </a:endParaRPr>
              </a:p>
            </p:txBody>
          </p:sp>
        </p:grpSp>
        <p:sp>
          <p:nvSpPr>
            <p:cNvPr id="14344" name="Line 19"/>
            <p:cNvSpPr>
              <a:spLocks noChangeShapeType="1"/>
            </p:cNvSpPr>
            <p:nvPr/>
          </p:nvSpPr>
          <p:spPr bwMode="auto">
            <a:xfrm>
              <a:off x="2592" y="3264"/>
              <a:ext cx="100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GB">
                <a:solidFill>
                  <a:srgbClr val="000000"/>
                </a:solidFill>
                <a:latin typeface="Arial" charset="0"/>
              </a:endParaRPr>
            </a:p>
          </p:txBody>
        </p:sp>
      </p:grpSp>
      <p:sp>
        <p:nvSpPr>
          <p:cNvPr id="14341" name="Rectangle 20"/>
          <p:cNvSpPr>
            <a:spLocks noChangeArrowheads="1"/>
          </p:cNvSpPr>
          <p:nvPr/>
        </p:nvSpPr>
        <p:spPr bwMode="auto">
          <a:xfrm>
            <a:off x="2461938" y="5791201"/>
            <a:ext cx="70823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fontAlgn="base">
              <a:spcBef>
                <a:spcPct val="0"/>
              </a:spcBef>
              <a:spcAft>
                <a:spcPct val="0"/>
              </a:spcAft>
            </a:pPr>
            <a:r>
              <a:rPr lang="en-US" altLang="en-US" sz="2400" i="1">
                <a:solidFill>
                  <a:srgbClr val="000000"/>
                </a:solidFill>
                <a:latin typeface="Comic Sans MS" pitchFamily="66" charset="0"/>
                <a:cs typeface="Arial" charset="0"/>
              </a:rPr>
              <a:t>Student No and Module No </a:t>
            </a:r>
            <a:r>
              <a:rPr lang="en-US" altLang="en-US" sz="2400" i="1" u="sng">
                <a:solidFill>
                  <a:srgbClr val="000000"/>
                </a:solidFill>
                <a:latin typeface="Comic Sans MS" pitchFamily="66" charset="0"/>
                <a:cs typeface="Arial" charset="0"/>
              </a:rPr>
              <a:t>together</a:t>
            </a:r>
            <a:r>
              <a:rPr lang="en-US" altLang="en-US" sz="2400" i="1">
                <a:solidFill>
                  <a:srgbClr val="000000"/>
                </a:solidFill>
                <a:latin typeface="Comic Sans MS" pitchFamily="66" charset="0"/>
                <a:cs typeface="Arial" charset="0"/>
              </a:rPr>
              <a:t> determine </a:t>
            </a:r>
          </a:p>
          <a:p>
            <a:pPr algn="ctr" fontAlgn="base">
              <a:spcBef>
                <a:spcPct val="0"/>
              </a:spcBef>
              <a:spcAft>
                <a:spcPct val="0"/>
              </a:spcAft>
            </a:pPr>
            <a:r>
              <a:rPr lang="en-US" altLang="en-US" sz="2400" i="1">
                <a:solidFill>
                  <a:srgbClr val="000000"/>
                </a:solidFill>
                <a:latin typeface="Comic Sans MS" pitchFamily="66" charset="0"/>
                <a:cs typeface="Arial" charset="0"/>
              </a:rPr>
              <a:t>Mark obtained (a Compound key)</a:t>
            </a:r>
          </a:p>
        </p:txBody>
      </p:sp>
    </p:spTree>
    <p:extLst>
      <p:ext uri="{BB962C8B-B14F-4D97-AF65-F5344CB8AC3E}">
        <p14:creationId xmlns:p14="http://schemas.microsoft.com/office/powerpoint/2010/main" val="3755675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en-US" sz="4000"/>
              <a:t>Exclusive Relationships</a:t>
            </a:r>
            <a:endParaRPr lang="en-GB" altLang="en-US" sz="4000"/>
          </a:p>
        </p:txBody>
      </p:sp>
      <p:sp>
        <p:nvSpPr>
          <p:cNvPr id="110595" name="Rectangle 3"/>
          <p:cNvSpPr>
            <a:spLocks noGrp="1" noChangeArrowheads="1"/>
          </p:cNvSpPr>
          <p:nvPr>
            <p:ph type="body" idx="1"/>
          </p:nvPr>
        </p:nvSpPr>
        <p:spPr/>
        <p:txBody>
          <a:bodyPr/>
          <a:lstStyle/>
          <a:p>
            <a:pPr>
              <a:lnSpc>
                <a:spcPct val="80000"/>
              </a:lnSpc>
            </a:pPr>
            <a:r>
              <a:rPr lang="en-US" altLang="en-US" sz="2400"/>
              <a:t>Exist when the participation of an entity occurrence in one relationship precludes it from participating in another</a:t>
            </a:r>
          </a:p>
          <a:p>
            <a:pPr>
              <a:lnSpc>
                <a:spcPct val="80000"/>
              </a:lnSpc>
            </a:pPr>
            <a:endParaRPr lang="en-US" altLang="en-US" sz="1200"/>
          </a:p>
          <a:p>
            <a:pPr>
              <a:lnSpc>
                <a:spcPct val="80000"/>
              </a:lnSpc>
            </a:pPr>
            <a:r>
              <a:rPr lang="en-US" altLang="en-US" sz="2400"/>
              <a:t>Allows for the modelling of shared relationships</a:t>
            </a:r>
          </a:p>
          <a:p>
            <a:pPr lvl="1">
              <a:lnSpc>
                <a:spcPct val="80000"/>
              </a:lnSpc>
            </a:pPr>
            <a:r>
              <a:rPr lang="en-US" altLang="en-US" sz="2000"/>
              <a:t>a given occurrence can only be a member of a single relationship</a:t>
            </a:r>
          </a:p>
          <a:p>
            <a:pPr>
              <a:lnSpc>
                <a:spcPct val="80000"/>
              </a:lnSpc>
            </a:pPr>
            <a:endParaRPr lang="en-US" altLang="en-US" sz="1200"/>
          </a:p>
          <a:p>
            <a:pPr>
              <a:lnSpc>
                <a:spcPct val="80000"/>
              </a:lnSpc>
            </a:pPr>
            <a:r>
              <a:rPr lang="en-US" altLang="en-US" sz="2400"/>
              <a:t>This is shown by an arc on the relationships which are exclusive</a:t>
            </a:r>
          </a:p>
          <a:p>
            <a:pPr>
              <a:lnSpc>
                <a:spcPct val="80000"/>
              </a:lnSpc>
            </a:pPr>
            <a:endParaRPr lang="en-US" altLang="en-US" sz="1200"/>
          </a:p>
          <a:p>
            <a:pPr>
              <a:lnSpc>
                <a:spcPct val="80000"/>
              </a:lnSpc>
            </a:pPr>
            <a:r>
              <a:rPr lang="en-GB" altLang="en-US" sz="2400"/>
              <a:t>Exclusive relationships must be of the same type</a:t>
            </a:r>
          </a:p>
          <a:p>
            <a:pPr lvl="1">
              <a:lnSpc>
                <a:spcPct val="80000"/>
              </a:lnSpc>
            </a:pPr>
            <a:r>
              <a:rPr lang="en-GB" altLang="en-US" sz="2000"/>
              <a:t> (order and optionality)</a:t>
            </a:r>
            <a:endParaRPr lang="en-US" altLang="en-US" sz="2000"/>
          </a:p>
        </p:txBody>
      </p:sp>
    </p:spTree>
    <p:extLst>
      <p:ext uri="{BB962C8B-B14F-4D97-AF65-F5344CB8AC3E}">
        <p14:creationId xmlns:p14="http://schemas.microsoft.com/office/powerpoint/2010/main" val="1245002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59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5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790825" y="609600"/>
            <a:ext cx="6705600" cy="1143000"/>
          </a:xfrm>
        </p:spPr>
        <p:txBody>
          <a:bodyPr/>
          <a:lstStyle/>
          <a:p>
            <a:r>
              <a:rPr lang="en-US" altLang="en-US" sz="4000"/>
              <a:t>Exclusive Relationships</a:t>
            </a:r>
            <a:r>
              <a:rPr lang="en-US" altLang="en-US"/>
              <a:t> </a:t>
            </a:r>
          </a:p>
        </p:txBody>
      </p:sp>
      <p:sp>
        <p:nvSpPr>
          <p:cNvPr id="100355" name="Rectangle 3"/>
          <p:cNvSpPr>
            <a:spLocks noGrp="1" noChangeArrowheads="1"/>
          </p:cNvSpPr>
          <p:nvPr>
            <p:ph type="body" sz="half" idx="1"/>
          </p:nvPr>
        </p:nvSpPr>
        <p:spPr>
          <a:xfrm>
            <a:off x="2209801" y="1981200"/>
            <a:ext cx="3381375" cy="4114800"/>
          </a:xfrm>
        </p:spPr>
        <p:txBody>
          <a:bodyPr/>
          <a:lstStyle/>
          <a:p>
            <a:pPr>
              <a:lnSpc>
                <a:spcPct val="80000"/>
              </a:lnSpc>
            </a:pPr>
            <a:r>
              <a:rPr lang="en-US" altLang="en-US" sz="2400"/>
              <a:t>Each Account must be allocated to one and only one Client OR to one and only one Company</a:t>
            </a:r>
          </a:p>
          <a:p>
            <a:pPr lvl="1">
              <a:lnSpc>
                <a:spcPct val="80000"/>
              </a:lnSpc>
              <a:buFont typeface="Wingdings" pitchFamily="2" charset="2"/>
              <a:buChar char="§"/>
            </a:pPr>
            <a:endParaRPr lang="en-US" altLang="en-US" sz="2000"/>
          </a:p>
          <a:p>
            <a:pPr>
              <a:lnSpc>
                <a:spcPct val="80000"/>
              </a:lnSpc>
            </a:pPr>
            <a:r>
              <a:rPr lang="en-US" altLang="en-US" sz="2400"/>
              <a:t>Each Client may be the holder of one or more Accounts</a:t>
            </a:r>
          </a:p>
          <a:p>
            <a:pPr lvl="1">
              <a:lnSpc>
                <a:spcPct val="80000"/>
              </a:lnSpc>
              <a:buFont typeface="Wingdings" pitchFamily="2" charset="2"/>
              <a:buChar char="§"/>
            </a:pPr>
            <a:endParaRPr lang="en-US" altLang="en-US" sz="2000"/>
          </a:p>
          <a:p>
            <a:pPr>
              <a:lnSpc>
                <a:spcPct val="80000"/>
              </a:lnSpc>
            </a:pPr>
            <a:r>
              <a:rPr lang="en-US" altLang="en-US" sz="2400"/>
              <a:t>Each Company may be the holder of one or more Accounts</a:t>
            </a:r>
          </a:p>
        </p:txBody>
      </p:sp>
      <p:graphicFrame>
        <p:nvGraphicFramePr>
          <p:cNvPr id="100356" name="Object 4"/>
          <p:cNvGraphicFramePr>
            <a:graphicFrameLocks noGrp="1" noChangeAspect="1"/>
          </p:cNvGraphicFramePr>
          <p:nvPr>
            <p:ph sz="half" idx="2"/>
          </p:nvPr>
        </p:nvGraphicFramePr>
        <p:xfrm>
          <a:off x="5943600" y="2057400"/>
          <a:ext cx="4267200" cy="4038600"/>
        </p:xfrm>
        <a:graphic>
          <a:graphicData uri="http://schemas.openxmlformats.org/presentationml/2006/ole">
            <mc:AlternateContent xmlns:mc="http://schemas.openxmlformats.org/markup-compatibility/2006">
              <mc:Choice xmlns:v="urn:schemas-microsoft-com:vml" Requires="v">
                <p:oleObj spid="_x0000_s1029" name="Presentation" r:id="rId3" imgW="4572000" imgH="3429000" progId="PowerPoint.Show.8">
                  <p:embed/>
                </p:oleObj>
              </mc:Choice>
              <mc:Fallback>
                <p:oleObj name="Presentation" r:id="rId3" imgW="4572000" imgH="3429000" progId="PowerPoint.Show.8">
                  <p:embed/>
                  <p:pic>
                    <p:nvPicPr>
                      <p:cNvPr id="1003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057400"/>
                        <a:ext cx="4267200" cy="4038600"/>
                      </a:xfrm>
                      <a:prstGeom prst="rect">
                        <a:avLst/>
                      </a:prstGeom>
                    </p:spPr>
                  </p:pic>
                </p:oleObj>
              </mc:Fallback>
            </mc:AlternateContent>
          </a:graphicData>
        </a:graphic>
      </p:graphicFrame>
    </p:spTree>
    <p:extLst>
      <p:ext uri="{BB962C8B-B14F-4D97-AF65-F5344CB8AC3E}">
        <p14:creationId xmlns:p14="http://schemas.microsoft.com/office/powerpoint/2010/main" val="1300506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790825" y="609600"/>
            <a:ext cx="6705600" cy="1143000"/>
          </a:xfrm>
        </p:spPr>
        <p:txBody>
          <a:bodyPr/>
          <a:lstStyle/>
          <a:p>
            <a:r>
              <a:rPr lang="en-US" altLang="en-US" sz="4000"/>
              <a:t>Exclusive Relationships</a:t>
            </a:r>
          </a:p>
        </p:txBody>
      </p:sp>
      <p:sp>
        <p:nvSpPr>
          <p:cNvPr id="102403" name="Rectangle 3"/>
          <p:cNvSpPr>
            <a:spLocks noGrp="1" noChangeArrowheads="1"/>
          </p:cNvSpPr>
          <p:nvPr>
            <p:ph type="body" sz="half" idx="1"/>
          </p:nvPr>
        </p:nvSpPr>
        <p:spPr>
          <a:xfrm>
            <a:off x="2209800" y="2060576"/>
            <a:ext cx="3525838" cy="4035425"/>
          </a:xfrm>
        </p:spPr>
        <p:txBody>
          <a:bodyPr/>
          <a:lstStyle/>
          <a:p>
            <a:r>
              <a:rPr lang="en-US" altLang="en-US" sz="2400"/>
              <a:t>This means that an Order consists of either one or more Products or one or more Services but NEVER a combination</a:t>
            </a:r>
          </a:p>
        </p:txBody>
      </p:sp>
      <p:sp>
        <p:nvSpPr>
          <p:cNvPr id="102404" name="Rectangle 4"/>
          <p:cNvSpPr>
            <a:spLocks noChangeArrowheads="1"/>
          </p:cNvSpPr>
          <p:nvPr/>
        </p:nvSpPr>
        <p:spPr bwMode="auto">
          <a:xfrm>
            <a:off x="6172200" y="2057400"/>
            <a:ext cx="4038600" cy="426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grpSp>
        <p:nvGrpSpPr>
          <p:cNvPr id="102405" name="Group 5"/>
          <p:cNvGrpSpPr>
            <a:grpSpLocks/>
          </p:cNvGrpSpPr>
          <p:nvPr/>
        </p:nvGrpSpPr>
        <p:grpSpPr bwMode="auto">
          <a:xfrm>
            <a:off x="6858001" y="2438401"/>
            <a:ext cx="2951163" cy="3298825"/>
            <a:chOff x="3352" y="1565"/>
            <a:chExt cx="1859" cy="2078"/>
          </a:xfrm>
        </p:grpSpPr>
        <p:sp>
          <p:nvSpPr>
            <p:cNvPr id="102406" name="Freeform 6"/>
            <p:cNvSpPr>
              <a:spLocks/>
            </p:cNvSpPr>
            <p:nvPr/>
          </p:nvSpPr>
          <p:spPr bwMode="auto">
            <a:xfrm>
              <a:off x="3715" y="1565"/>
              <a:ext cx="1108" cy="519"/>
            </a:xfrm>
            <a:custGeom>
              <a:avLst/>
              <a:gdLst>
                <a:gd name="T0" fmla="*/ 37 w 2216"/>
                <a:gd name="T1" fmla="*/ 0 h 519"/>
                <a:gd name="T2" fmla="*/ 23 w 2216"/>
                <a:gd name="T3" fmla="*/ 2 h 519"/>
                <a:gd name="T4" fmla="*/ 11 w 2216"/>
                <a:gd name="T5" fmla="*/ 9 h 519"/>
                <a:gd name="T6" fmla="*/ 4 w 2216"/>
                <a:gd name="T7" fmla="*/ 17 h 519"/>
                <a:gd name="T8" fmla="*/ 0 w 2216"/>
                <a:gd name="T9" fmla="*/ 27 h 519"/>
                <a:gd name="T10" fmla="*/ 0 w 2216"/>
                <a:gd name="T11" fmla="*/ 493 h 519"/>
                <a:gd name="T12" fmla="*/ 4 w 2216"/>
                <a:gd name="T13" fmla="*/ 503 h 519"/>
                <a:gd name="T14" fmla="*/ 11 w 2216"/>
                <a:gd name="T15" fmla="*/ 511 h 519"/>
                <a:gd name="T16" fmla="*/ 23 w 2216"/>
                <a:gd name="T17" fmla="*/ 516 h 519"/>
                <a:gd name="T18" fmla="*/ 37 w 2216"/>
                <a:gd name="T19" fmla="*/ 519 h 519"/>
                <a:gd name="T20" fmla="*/ 2177 w 2216"/>
                <a:gd name="T21" fmla="*/ 519 h 519"/>
                <a:gd name="T22" fmla="*/ 2193 w 2216"/>
                <a:gd name="T23" fmla="*/ 516 h 519"/>
                <a:gd name="T24" fmla="*/ 2205 w 2216"/>
                <a:gd name="T25" fmla="*/ 511 h 519"/>
                <a:gd name="T26" fmla="*/ 2212 w 2216"/>
                <a:gd name="T27" fmla="*/ 503 h 519"/>
                <a:gd name="T28" fmla="*/ 2216 w 2216"/>
                <a:gd name="T29" fmla="*/ 493 h 519"/>
                <a:gd name="T30" fmla="*/ 2216 w 2216"/>
                <a:gd name="T31" fmla="*/ 27 h 519"/>
                <a:gd name="T32" fmla="*/ 2212 w 2216"/>
                <a:gd name="T33" fmla="*/ 17 h 519"/>
                <a:gd name="T34" fmla="*/ 2205 w 2216"/>
                <a:gd name="T35" fmla="*/ 9 h 519"/>
                <a:gd name="T36" fmla="*/ 2193 w 2216"/>
                <a:gd name="T37" fmla="*/ 2 h 519"/>
                <a:gd name="T38" fmla="*/ 2177 w 2216"/>
                <a:gd name="T39" fmla="*/ 0 h 519"/>
                <a:gd name="T40" fmla="*/ 37 w 2216"/>
                <a:gd name="T41"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16" h="519">
                  <a:moveTo>
                    <a:pt x="37" y="0"/>
                  </a:moveTo>
                  <a:lnTo>
                    <a:pt x="23" y="2"/>
                  </a:lnTo>
                  <a:lnTo>
                    <a:pt x="11" y="9"/>
                  </a:lnTo>
                  <a:lnTo>
                    <a:pt x="4" y="17"/>
                  </a:lnTo>
                  <a:lnTo>
                    <a:pt x="0" y="27"/>
                  </a:lnTo>
                  <a:lnTo>
                    <a:pt x="0" y="493"/>
                  </a:lnTo>
                  <a:lnTo>
                    <a:pt x="4" y="503"/>
                  </a:lnTo>
                  <a:lnTo>
                    <a:pt x="11" y="511"/>
                  </a:lnTo>
                  <a:lnTo>
                    <a:pt x="23" y="516"/>
                  </a:lnTo>
                  <a:lnTo>
                    <a:pt x="37" y="519"/>
                  </a:lnTo>
                  <a:lnTo>
                    <a:pt x="2177" y="519"/>
                  </a:lnTo>
                  <a:lnTo>
                    <a:pt x="2193" y="516"/>
                  </a:lnTo>
                  <a:lnTo>
                    <a:pt x="2205" y="511"/>
                  </a:lnTo>
                  <a:lnTo>
                    <a:pt x="2212" y="503"/>
                  </a:lnTo>
                  <a:lnTo>
                    <a:pt x="2216" y="493"/>
                  </a:lnTo>
                  <a:lnTo>
                    <a:pt x="2216" y="27"/>
                  </a:lnTo>
                  <a:lnTo>
                    <a:pt x="2212" y="17"/>
                  </a:lnTo>
                  <a:lnTo>
                    <a:pt x="2205" y="9"/>
                  </a:lnTo>
                  <a:lnTo>
                    <a:pt x="2193" y="2"/>
                  </a:lnTo>
                  <a:lnTo>
                    <a:pt x="2177" y="0"/>
                  </a:lnTo>
                  <a:lnTo>
                    <a:pt x="37"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GB">
                <a:solidFill>
                  <a:srgbClr val="000000"/>
                </a:solidFill>
                <a:latin typeface="Arial" charset="0"/>
              </a:endParaRPr>
            </a:p>
          </p:txBody>
        </p:sp>
        <p:sp>
          <p:nvSpPr>
            <p:cNvPr id="102407" name="Rectangle 7"/>
            <p:cNvSpPr>
              <a:spLocks noChangeArrowheads="1"/>
            </p:cNvSpPr>
            <p:nvPr/>
          </p:nvSpPr>
          <p:spPr bwMode="auto">
            <a:xfrm>
              <a:off x="4148" y="1811"/>
              <a:ext cx="19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08" name="Rectangle 8"/>
            <p:cNvSpPr>
              <a:spLocks noChangeArrowheads="1"/>
            </p:cNvSpPr>
            <p:nvPr/>
          </p:nvSpPr>
          <p:spPr bwMode="auto">
            <a:xfrm>
              <a:off x="4148" y="1819"/>
              <a:ext cx="26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GB" altLang="en-US" sz="1300">
                  <a:solidFill>
                    <a:srgbClr val="000000"/>
                  </a:solidFill>
                  <a:latin typeface="Arial" charset="0"/>
                </a:rPr>
                <a:t>Order</a:t>
              </a:r>
              <a:endParaRPr lang="en-GB" altLang="en-US" sz="2400">
                <a:solidFill>
                  <a:srgbClr val="000000"/>
                </a:solidFill>
                <a:latin typeface="Times New Roman" pitchFamily="18" charset="0"/>
              </a:endParaRPr>
            </a:p>
          </p:txBody>
        </p:sp>
        <p:sp>
          <p:nvSpPr>
            <p:cNvPr id="102409" name="Freeform 9"/>
            <p:cNvSpPr>
              <a:spLocks/>
            </p:cNvSpPr>
            <p:nvPr/>
          </p:nvSpPr>
          <p:spPr bwMode="auto">
            <a:xfrm>
              <a:off x="3352" y="3124"/>
              <a:ext cx="867" cy="519"/>
            </a:xfrm>
            <a:custGeom>
              <a:avLst/>
              <a:gdLst>
                <a:gd name="T0" fmla="*/ 39 w 1735"/>
                <a:gd name="T1" fmla="*/ 0 h 519"/>
                <a:gd name="T2" fmla="*/ 25 w 1735"/>
                <a:gd name="T3" fmla="*/ 3 h 519"/>
                <a:gd name="T4" fmla="*/ 12 w 1735"/>
                <a:gd name="T5" fmla="*/ 8 h 519"/>
                <a:gd name="T6" fmla="*/ 4 w 1735"/>
                <a:gd name="T7" fmla="*/ 16 h 519"/>
                <a:gd name="T8" fmla="*/ 0 w 1735"/>
                <a:gd name="T9" fmla="*/ 26 h 519"/>
                <a:gd name="T10" fmla="*/ 0 w 1735"/>
                <a:gd name="T11" fmla="*/ 492 h 519"/>
                <a:gd name="T12" fmla="*/ 4 w 1735"/>
                <a:gd name="T13" fmla="*/ 503 h 519"/>
                <a:gd name="T14" fmla="*/ 12 w 1735"/>
                <a:gd name="T15" fmla="*/ 512 h 519"/>
                <a:gd name="T16" fmla="*/ 25 w 1735"/>
                <a:gd name="T17" fmla="*/ 517 h 519"/>
                <a:gd name="T18" fmla="*/ 39 w 1735"/>
                <a:gd name="T19" fmla="*/ 519 h 519"/>
                <a:gd name="T20" fmla="*/ 1696 w 1735"/>
                <a:gd name="T21" fmla="*/ 519 h 519"/>
                <a:gd name="T22" fmla="*/ 1712 w 1735"/>
                <a:gd name="T23" fmla="*/ 517 h 519"/>
                <a:gd name="T24" fmla="*/ 1724 w 1735"/>
                <a:gd name="T25" fmla="*/ 512 h 519"/>
                <a:gd name="T26" fmla="*/ 1731 w 1735"/>
                <a:gd name="T27" fmla="*/ 503 h 519"/>
                <a:gd name="T28" fmla="*/ 1735 w 1735"/>
                <a:gd name="T29" fmla="*/ 492 h 519"/>
                <a:gd name="T30" fmla="*/ 1735 w 1735"/>
                <a:gd name="T31" fmla="*/ 26 h 519"/>
                <a:gd name="T32" fmla="*/ 1731 w 1735"/>
                <a:gd name="T33" fmla="*/ 16 h 519"/>
                <a:gd name="T34" fmla="*/ 1724 w 1735"/>
                <a:gd name="T35" fmla="*/ 8 h 519"/>
                <a:gd name="T36" fmla="*/ 1712 w 1735"/>
                <a:gd name="T37" fmla="*/ 3 h 519"/>
                <a:gd name="T38" fmla="*/ 1696 w 1735"/>
                <a:gd name="T39" fmla="*/ 0 h 519"/>
                <a:gd name="T40" fmla="*/ 39 w 1735"/>
                <a:gd name="T41"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5" h="519">
                  <a:moveTo>
                    <a:pt x="39" y="0"/>
                  </a:moveTo>
                  <a:lnTo>
                    <a:pt x="25" y="3"/>
                  </a:lnTo>
                  <a:lnTo>
                    <a:pt x="12" y="8"/>
                  </a:lnTo>
                  <a:lnTo>
                    <a:pt x="4" y="16"/>
                  </a:lnTo>
                  <a:lnTo>
                    <a:pt x="0" y="26"/>
                  </a:lnTo>
                  <a:lnTo>
                    <a:pt x="0" y="492"/>
                  </a:lnTo>
                  <a:lnTo>
                    <a:pt x="4" y="503"/>
                  </a:lnTo>
                  <a:lnTo>
                    <a:pt x="12" y="512"/>
                  </a:lnTo>
                  <a:lnTo>
                    <a:pt x="25" y="517"/>
                  </a:lnTo>
                  <a:lnTo>
                    <a:pt x="39" y="519"/>
                  </a:lnTo>
                  <a:lnTo>
                    <a:pt x="1696" y="519"/>
                  </a:lnTo>
                  <a:lnTo>
                    <a:pt x="1712" y="517"/>
                  </a:lnTo>
                  <a:lnTo>
                    <a:pt x="1724" y="512"/>
                  </a:lnTo>
                  <a:lnTo>
                    <a:pt x="1731" y="503"/>
                  </a:lnTo>
                  <a:lnTo>
                    <a:pt x="1735" y="492"/>
                  </a:lnTo>
                  <a:lnTo>
                    <a:pt x="1735" y="26"/>
                  </a:lnTo>
                  <a:lnTo>
                    <a:pt x="1731" y="16"/>
                  </a:lnTo>
                  <a:lnTo>
                    <a:pt x="1724" y="8"/>
                  </a:lnTo>
                  <a:lnTo>
                    <a:pt x="1712" y="3"/>
                  </a:lnTo>
                  <a:lnTo>
                    <a:pt x="1696" y="0"/>
                  </a:lnTo>
                  <a:lnTo>
                    <a:pt x="39"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GB">
                <a:solidFill>
                  <a:srgbClr val="000000"/>
                </a:solidFill>
                <a:latin typeface="Arial" charset="0"/>
              </a:endParaRPr>
            </a:p>
          </p:txBody>
        </p:sp>
        <p:sp>
          <p:nvSpPr>
            <p:cNvPr id="102410" name="Rectangle 10"/>
            <p:cNvSpPr>
              <a:spLocks noChangeArrowheads="1"/>
            </p:cNvSpPr>
            <p:nvPr/>
          </p:nvSpPr>
          <p:spPr bwMode="auto">
            <a:xfrm>
              <a:off x="3618" y="3369"/>
              <a:ext cx="25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11" name="Rectangle 11"/>
            <p:cNvSpPr>
              <a:spLocks noChangeArrowheads="1"/>
            </p:cNvSpPr>
            <p:nvPr/>
          </p:nvSpPr>
          <p:spPr bwMode="auto">
            <a:xfrm>
              <a:off x="3618" y="3377"/>
              <a:ext cx="35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GB" altLang="en-US" sz="1300">
                  <a:solidFill>
                    <a:srgbClr val="000000"/>
                  </a:solidFill>
                  <a:latin typeface="Arial" charset="0"/>
                </a:rPr>
                <a:t>Product</a:t>
              </a:r>
              <a:endParaRPr lang="en-GB" altLang="en-US" sz="2400">
                <a:solidFill>
                  <a:srgbClr val="000000"/>
                </a:solidFill>
                <a:latin typeface="Times New Roman" pitchFamily="18" charset="0"/>
              </a:endParaRPr>
            </a:p>
          </p:txBody>
        </p:sp>
        <p:sp>
          <p:nvSpPr>
            <p:cNvPr id="102412" name="Freeform 12"/>
            <p:cNvSpPr>
              <a:spLocks/>
            </p:cNvSpPr>
            <p:nvPr/>
          </p:nvSpPr>
          <p:spPr bwMode="auto">
            <a:xfrm>
              <a:off x="4316" y="3124"/>
              <a:ext cx="867" cy="519"/>
            </a:xfrm>
            <a:custGeom>
              <a:avLst/>
              <a:gdLst>
                <a:gd name="T0" fmla="*/ 39 w 1735"/>
                <a:gd name="T1" fmla="*/ 0 h 519"/>
                <a:gd name="T2" fmla="*/ 25 w 1735"/>
                <a:gd name="T3" fmla="*/ 3 h 519"/>
                <a:gd name="T4" fmla="*/ 13 w 1735"/>
                <a:gd name="T5" fmla="*/ 8 h 519"/>
                <a:gd name="T6" fmla="*/ 4 w 1735"/>
                <a:gd name="T7" fmla="*/ 16 h 519"/>
                <a:gd name="T8" fmla="*/ 0 w 1735"/>
                <a:gd name="T9" fmla="*/ 26 h 519"/>
                <a:gd name="T10" fmla="*/ 0 w 1735"/>
                <a:gd name="T11" fmla="*/ 492 h 519"/>
                <a:gd name="T12" fmla="*/ 4 w 1735"/>
                <a:gd name="T13" fmla="*/ 503 h 519"/>
                <a:gd name="T14" fmla="*/ 13 w 1735"/>
                <a:gd name="T15" fmla="*/ 512 h 519"/>
                <a:gd name="T16" fmla="*/ 25 w 1735"/>
                <a:gd name="T17" fmla="*/ 517 h 519"/>
                <a:gd name="T18" fmla="*/ 39 w 1735"/>
                <a:gd name="T19" fmla="*/ 519 h 519"/>
                <a:gd name="T20" fmla="*/ 1696 w 1735"/>
                <a:gd name="T21" fmla="*/ 519 h 519"/>
                <a:gd name="T22" fmla="*/ 1712 w 1735"/>
                <a:gd name="T23" fmla="*/ 517 h 519"/>
                <a:gd name="T24" fmla="*/ 1725 w 1735"/>
                <a:gd name="T25" fmla="*/ 512 h 519"/>
                <a:gd name="T26" fmla="*/ 1732 w 1735"/>
                <a:gd name="T27" fmla="*/ 503 h 519"/>
                <a:gd name="T28" fmla="*/ 1735 w 1735"/>
                <a:gd name="T29" fmla="*/ 492 h 519"/>
                <a:gd name="T30" fmla="*/ 1735 w 1735"/>
                <a:gd name="T31" fmla="*/ 26 h 519"/>
                <a:gd name="T32" fmla="*/ 1732 w 1735"/>
                <a:gd name="T33" fmla="*/ 16 h 519"/>
                <a:gd name="T34" fmla="*/ 1725 w 1735"/>
                <a:gd name="T35" fmla="*/ 8 h 519"/>
                <a:gd name="T36" fmla="*/ 1712 w 1735"/>
                <a:gd name="T37" fmla="*/ 3 h 519"/>
                <a:gd name="T38" fmla="*/ 1696 w 1735"/>
                <a:gd name="T39" fmla="*/ 0 h 519"/>
                <a:gd name="T40" fmla="*/ 39 w 1735"/>
                <a:gd name="T41" fmla="*/ 0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5" h="519">
                  <a:moveTo>
                    <a:pt x="39" y="0"/>
                  </a:moveTo>
                  <a:lnTo>
                    <a:pt x="25" y="3"/>
                  </a:lnTo>
                  <a:lnTo>
                    <a:pt x="13" y="8"/>
                  </a:lnTo>
                  <a:lnTo>
                    <a:pt x="4" y="16"/>
                  </a:lnTo>
                  <a:lnTo>
                    <a:pt x="0" y="26"/>
                  </a:lnTo>
                  <a:lnTo>
                    <a:pt x="0" y="492"/>
                  </a:lnTo>
                  <a:lnTo>
                    <a:pt x="4" y="503"/>
                  </a:lnTo>
                  <a:lnTo>
                    <a:pt x="13" y="512"/>
                  </a:lnTo>
                  <a:lnTo>
                    <a:pt x="25" y="517"/>
                  </a:lnTo>
                  <a:lnTo>
                    <a:pt x="39" y="519"/>
                  </a:lnTo>
                  <a:lnTo>
                    <a:pt x="1696" y="519"/>
                  </a:lnTo>
                  <a:lnTo>
                    <a:pt x="1712" y="517"/>
                  </a:lnTo>
                  <a:lnTo>
                    <a:pt x="1725" y="512"/>
                  </a:lnTo>
                  <a:lnTo>
                    <a:pt x="1732" y="503"/>
                  </a:lnTo>
                  <a:lnTo>
                    <a:pt x="1735" y="492"/>
                  </a:lnTo>
                  <a:lnTo>
                    <a:pt x="1735" y="26"/>
                  </a:lnTo>
                  <a:lnTo>
                    <a:pt x="1732" y="16"/>
                  </a:lnTo>
                  <a:lnTo>
                    <a:pt x="1725" y="8"/>
                  </a:lnTo>
                  <a:lnTo>
                    <a:pt x="1712" y="3"/>
                  </a:lnTo>
                  <a:lnTo>
                    <a:pt x="1696" y="0"/>
                  </a:lnTo>
                  <a:lnTo>
                    <a:pt x="39"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en-GB">
                <a:solidFill>
                  <a:srgbClr val="000000"/>
                </a:solidFill>
                <a:latin typeface="Arial" charset="0"/>
              </a:endParaRPr>
            </a:p>
          </p:txBody>
        </p:sp>
        <p:sp>
          <p:nvSpPr>
            <p:cNvPr id="102413" name="Rectangle 13"/>
            <p:cNvSpPr>
              <a:spLocks noChangeArrowheads="1"/>
            </p:cNvSpPr>
            <p:nvPr/>
          </p:nvSpPr>
          <p:spPr bwMode="auto">
            <a:xfrm>
              <a:off x="4557" y="3369"/>
              <a:ext cx="285"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14" name="Rectangle 14"/>
            <p:cNvSpPr>
              <a:spLocks noChangeArrowheads="1"/>
            </p:cNvSpPr>
            <p:nvPr/>
          </p:nvSpPr>
          <p:spPr bwMode="auto">
            <a:xfrm>
              <a:off x="4557" y="3377"/>
              <a:ext cx="34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GB" altLang="en-US" sz="1300">
                  <a:solidFill>
                    <a:srgbClr val="000000"/>
                  </a:solidFill>
                  <a:latin typeface="Arial" charset="0"/>
                </a:rPr>
                <a:t>Service</a:t>
              </a:r>
              <a:endParaRPr lang="en-GB" altLang="en-US" sz="2400">
                <a:solidFill>
                  <a:srgbClr val="000000"/>
                </a:solidFill>
                <a:latin typeface="Times New Roman" pitchFamily="18" charset="0"/>
              </a:endParaRPr>
            </a:p>
          </p:txBody>
        </p:sp>
        <p:sp>
          <p:nvSpPr>
            <p:cNvPr id="102415" name="Freeform 15"/>
            <p:cNvSpPr>
              <a:spLocks/>
            </p:cNvSpPr>
            <p:nvPr/>
          </p:nvSpPr>
          <p:spPr bwMode="auto">
            <a:xfrm>
              <a:off x="3869" y="3042"/>
              <a:ext cx="77" cy="83"/>
            </a:xfrm>
            <a:custGeom>
              <a:avLst/>
              <a:gdLst>
                <a:gd name="T0" fmla="*/ 0 w 153"/>
                <a:gd name="T1" fmla="*/ 80 h 83"/>
                <a:gd name="T2" fmla="*/ 7 w 153"/>
                <a:gd name="T3" fmla="*/ 83 h 83"/>
                <a:gd name="T4" fmla="*/ 79 w 153"/>
                <a:gd name="T5" fmla="*/ 5 h 83"/>
                <a:gd name="T6" fmla="*/ 75 w 153"/>
                <a:gd name="T7" fmla="*/ 2 h 83"/>
                <a:gd name="T8" fmla="*/ 72 w 153"/>
                <a:gd name="T9" fmla="*/ 4 h 83"/>
                <a:gd name="T10" fmla="*/ 74 w 153"/>
                <a:gd name="T11" fmla="*/ 5 h 83"/>
                <a:gd name="T12" fmla="*/ 75 w 153"/>
                <a:gd name="T13" fmla="*/ 5 h 83"/>
                <a:gd name="T14" fmla="*/ 75 w 153"/>
                <a:gd name="T15" fmla="*/ 5 h 83"/>
                <a:gd name="T16" fmla="*/ 77 w 153"/>
                <a:gd name="T17" fmla="*/ 5 h 83"/>
                <a:gd name="T18" fmla="*/ 79 w 153"/>
                <a:gd name="T19" fmla="*/ 4 h 83"/>
                <a:gd name="T20" fmla="*/ 72 w 153"/>
                <a:gd name="T21" fmla="*/ 5 h 83"/>
                <a:gd name="T22" fmla="*/ 146 w 153"/>
                <a:gd name="T23" fmla="*/ 83 h 83"/>
                <a:gd name="T24" fmla="*/ 153 w 153"/>
                <a:gd name="T25" fmla="*/ 80 h 83"/>
                <a:gd name="T26" fmla="*/ 79 w 153"/>
                <a:gd name="T27" fmla="*/ 1 h 83"/>
                <a:gd name="T28" fmla="*/ 79 w 153"/>
                <a:gd name="T29" fmla="*/ 1 h 83"/>
                <a:gd name="T30" fmla="*/ 77 w 153"/>
                <a:gd name="T31" fmla="*/ 0 h 83"/>
                <a:gd name="T32" fmla="*/ 75 w 153"/>
                <a:gd name="T33" fmla="*/ 0 h 83"/>
                <a:gd name="T34" fmla="*/ 75 w 153"/>
                <a:gd name="T35" fmla="*/ 0 h 83"/>
                <a:gd name="T36" fmla="*/ 74 w 153"/>
                <a:gd name="T37" fmla="*/ 0 h 83"/>
                <a:gd name="T38" fmla="*/ 72 w 153"/>
                <a:gd name="T39" fmla="*/ 1 h 83"/>
                <a:gd name="T40" fmla="*/ 72 w 153"/>
                <a:gd name="T41" fmla="*/ 1 h 83"/>
                <a:gd name="T42" fmla="*/ 0 w 153"/>
                <a:gd name="T43" fmla="*/ 8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83">
                  <a:moveTo>
                    <a:pt x="0" y="80"/>
                  </a:moveTo>
                  <a:lnTo>
                    <a:pt x="7" y="83"/>
                  </a:lnTo>
                  <a:lnTo>
                    <a:pt x="79" y="5"/>
                  </a:lnTo>
                  <a:lnTo>
                    <a:pt x="75" y="2"/>
                  </a:lnTo>
                  <a:lnTo>
                    <a:pt x="72" y="4"/>
                  </a:lnTo>
                  <a:lnTo>
                    <a:pt x="74" y="5"/>
                  </a:lnTo>
                  <a:lnTo>
                    <a:pt x="75" y="5"/>
                  </a:lnTo>
                  <a:lnTo>
                    <a:pt x="75" y="5"/>
                  </a:lnTo>
                  <a:lnTo>
                    <a:pt x="77" y="5"/>
                  </a:lnTo>
                  <a:lnTo>
                    <a:pt x="79" y="4"/>
                  </a:lnTo>
                  <a:lnTo>
                    <a:pt x="72" y="5"/>
                  </a:lnTo>
                  <a:lnTo>
                    <a:pt x="146" y="83"/>
                  </a:lnTo>
                  <a:lnTo>
                    <a:pt x="153" y="80"/>
                  </a:lnTo>
                  <a:lnTo>
                    <a:pt x="79" y="1"/>
                  </a:lnTo>
                  <a:lnTo>
                    <a:pt x="79" y="1"/>
                  </a:lnTo>
                  <a:lnTo>
                    <a:pt x="77" y="0"/>
                  </a:lnTo>
                  <a:lnTo>
                    <a:pt x="75" y="0"/>
                  </a:lnTo>
                  <a:lnTo>
                    <a:pt x="75" y="0"/>
                  </a:lnTo>
                  <a:lnTo>
                    <a:pt x="74" y="0"/>
                  </a:lnTo>
                  <a:lnTo>
                    <a:pt x="72" y="1"/>
                  </a:lnTo>
                  <a:lnTo>
                    <a:pt x="72" y="1"/>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grpSp>
          <p:nvGrpSpPr>
            <p:cNvPr id="102416" name="Group 16"/>
            <p:cNvGrpSpPr>
              <a:grpSpLocks/>
            </p:cNvGrpSpPr>
            <p:nvPr/>
          </p:nvGrpSpPr>
          <p:grpSpPr bwMode="auto">
            <a:xfrm>
              <a:off x="3904" y="2085"/>
              <a:ext cx="8" cy="515"/>
              <a:chOff x="3904" y="2085"/>
              <a:chExt cx="8" cy="515"/>
            </a:xfrm>
          </p:grpSpPr>
          <p:sp>
            <p:nvSpPr>
              <p:cNvPr id="102417" name="Rectangle 17"/>
              <p:cNvSpPr>
                <a:spLocks noChangeArrowheads="1"/>
              </p:cNvSpPr>
              <p:nvPr/>
            </p:nvSpPr>
            <p:spPr bwMode="auto">
              <a:xfrm>
                <a:off x="3904" y="2085"/>
                <a:ext cx="8"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18" name="Rectangle 18"/>
              <p:cNvSpPr>
                <a:spLocks noChangeArrowheads="1"/>
              </p:cNvSpPr>
              <p:nvPr/>
            </p:nvSpPr>
            <p:spPr bwMode="auto">
              <a:xfrm>
                <a:off x="3904" y="2163"/>
                <a:ext cx="8"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19" name="Rectangle 19"/>
              <p:cNvSpPr>
                <a:spLocks noChangeArrowheads="1"/>
              </p:cNvSpPr>
              <p:nvPr/>
            </p:nvSpPr>
            <p:spPr bwMode="auto">
              <a:xfrm>
                <a:off x="3904" y="2242"/>
                <a:ext cx="8"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20" name="Rectangle 20"/>
              <p:cNvSpPr>
                <a:spLocks noChangeArrowheads="1"/>
              </p:cNvSpPr>
              <p:nvPr/>
            </p:nvSpPr>
            <p:spPr bwMode="auto">
              <a:xfrm>
                <a:off x="3904" y="2320"/>
                <a:ext cx="8"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21" name="Rectangle 21"/>
              <p:cNvSpPr>
                <a:spLocks noChangeArrowheads="1"/>
              </p:cNvSpPr>
              <p:nvPr/>
            </p:nvSpPr>
            <p:spPr bwMode="auto">
              <a:xfrm>
                <a:off x="3904" y="2399"/>
                <a:ext cx="8"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22" name="Rectangle 22"/>
              <p:cNvSpPr>
                <a:spLocks noChangeArrowheads="1"/>
              </p:cNvSpPr>
              <p:nvPr/>
            </p:nvSpPr>
            <p:spPr bwMode="auto">
              <a:xfrm>
                <a:off x="3904" y="2477"/>
                <a:ext cx="8"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23" name="Rectangle 23"/>
              <p:cNvSpPr>
                <a:spLocks noChangeArrowheads="1"/>
              </p:cNvSpPr>
              <p:nvPr/>
            </p:nvSpPr>
            <p:spPr bwMode="auto">
              <a:xfrm>
                <a:off x="3904" y="2555"/>
                <a:ext cx="8"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grpSp>
        <p:sp>
          <p:nvSpPr>
            <p:cNvPr id="102424" name="Rectangle 24"/>
            <p:cNvSpPr>
              <a:spLocks noChangeArrowheads="1"/>
            </p:cNvSpPr>
            <p:nvPr/>
          </p:nvSpPr>
          <p:spPr bwMode="auto">
            <a:xfrm>
              <a:off x="3904" y="2634"/>
              <a:ext cx="8" cy="49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25" name="Rectangle 25"/>
            <p:cNvSpPr>
              <a:spLocks noChangeArrowheads="1"/>
            </p:cNvSpPr>
            <p:nvPr/>
          </p:nvSpPr>
          <p:spPr bwMode="auto">
            <a:xfrm>
              <a:off x="3978" y="3006"/>
              <a:ext cx="154"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26" name="Rectangle 26"/>
            <p:cNvSpPr>
              <a:spLocks noChangeArrowheads="1"/>
            </p:cNvSpPr>
            <p:nvPr/>
          </p:nvSpPr>
          <p:spPr bwMode="auto">
            <a:xfrm>
              <a:off x="3978" y="3014"/>
              <a:ext cx="38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GB" altLang="en-US" sz="1300">
                  <a:solidFill>
                    <a:srgbClr val="000000"/>
                  </a:solidFill>
                  <a:latin typeface="Arial" charset="0"/>
                </a:rPr>
                <a:t>listed on</a:t>
              </a:r>
              <a:endParaRPr lang="en-GB" altLang="en-US" sz="2400">
                <a:solidFill>
                  <a:srgbClr val="000000"/>
                </a:solidFill>
                <a:latin typeface="Times New Roman" pitchFamily="18" charset="0"/>
              </a:endParaRPr>
            </a:p>
          </p:txBody>
        </p:sp>
        <p:sp>
          <p:nvSpPr>
            <p:cNvPr id="102427" name="Rectangle 27"/>
            <p:cNvSpPr>
              <a:spLocks noChangeArrowheads="1"/>
            </p:cNvSpPr>
            <p:nvPr/>
          </p:nvSpPr>
          <p:spPr bwMode="auto">
            <a:xfrm>
              <a:off x="3715" y="2175"/>
              <a:ext cx="88"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28" name="Rectangle 28"/>
            <p:cNvSpPr>
              <a:spLocks noChangeArrowheads="1"/>
            </p:cNvSpPr>
            <p:nvPr/>
          </p:nvSpPr>
          <p:spPr bwMode="auto">
            <a:xfrm>
              <a:off x="3715" y="2182"/>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GB" altLang="en-US" sz="1300">
                  <a:solidFill>
                    <a:srgbClr val="000000"/>
                  </a:solidFill>
                  <a:latin typeface="Arial" charset="0"/>
                </a:rPr>
                <a:t>for</a:t>
              </a:r>
              <a:endParaRPr lang="en-GB" altLang="en-US" sz="2400">
                <a:solidFill>
                  <a:srgbClr val="000000"/>
                </a:solidFill>
                <a:latin typeface="Times New Roman" pitchFamily="18" charset="0"/>
              </a:endParaRPr>
            </a:p>
          </p:txBody>
        </p:sp>
        <p:sp>
          <p:nvSpPr>
            <p:cNvPr id="102429" name="Freeform 29"/>
            <p:cNvSpPr>
              <a:spLocks/>
            </p:cNvSpPr>
            <p:nvPr/>
          </p:nvSpPr>
          <p:spPr bwMode="auto">
            <a:xfrm>
              <a:off x="4711" y="3042"/>
              <a:ext cx="76" cy="83"/>
            </a:xfrm>
            <a:custGeom>
              <a:avLst/>
              <a:gdLst>
                <a:gd name="T0" fmla="*/ 0 w 152"/>
                <a:gd name="T1" fmla="*/ 80 h 83"/>
                <a:gd name="T2" fmla="*/ 7 w 152"/>
                <a:gd name="T3" fmla="*/ 83 h 83"/>
                <a:gd name="T4" fmla="*/ 79 w 152"/>
                <a:gd name="T5" fmla="*/ 5 h 83"/>
                <a:gd name="T6" fmla="*/ 76 w 152"/>
                <a:gd name="T7" fmla="*/ 2 h 83"/>
                <a:gd name="T8" fmla="*/ 72 w 152"/>
                <a:gd name="T9" fmla="*/ 4 h 83"/>
                <a:gd name="T10" fmla="*/ 74 w 152"/>
                <a:gd name="T11" fmla="*/ 5 h 83"/>
                <a:gd name="T12" fmla="*/ 76 w 152"/>
                <a:gd name="T13" fmla="*/ 5 h 83"/>
                <a:gd name="T14" fmla="*/ 76 w 152"/>
                <a:gd name="T15" fmla="*/ 5 h 83"/>
                <a:gd name="T16" fmla="*/ 78 w 152"/>
                <a:gd name="T17" fmla="*/ 5 h 83"/>
                <a:gd name="T18" fmla="*/ 79 w 152"/>
                <a:gd name="T19" fmla="*/ 4 h 83"/>
                <a:gd name="T20" fmla="*/ 72 w 152"/>
                <a:gd name="T21" fmla="*/ 5 h 83"/>
                <a:gd name="T22" fmla="*/ 145 w 152"/>
                <a:gd name="T23" fmla="*/ 83 h 83"/>
                <a:gd name="T24" fmla="*/ 152 w 152"/>
                <a:gd name="T25" fmla="*/ 80 h 83"/>
                <a:gd name="T26" fmla="*/ 79 w 152"/>
                <a:gd name="T27" fmla="*/ 1 h 83"/>
                <a:gd name="T28" fmla="*/ 79 w 152"/>
                <a:gd name="T29" fmla="*/ 1 h 83"/>
                <a:gd name="T30" fmla="*/ 78 w 152"/>
                <a:gd name="T31" fmla="*/ 0 h 83"/>
                <a:gd name="T32" fmla="*/ 76 w 152"/>
                <a:gd name="T33" fmla="*/ 0 h 83"/>
                <a:gd name="T34" fmla="*/ 76 w 152"/>
                <a:gd name="T35" fmla="*/ 0 h 83"/>
                <a:gd name="T36" fmla="*/ 74 w 152"/>
                <a:gd name="T37" fmla="*/ 0 h 83"/>
                <a:gd name="T38" fmla="*/ 72 w 152"/>
                <a:gd name="T39" fmla="*/ 1 h 83"/>
                <a:gd name="T40" fmla="*/ 72 w 152"/>
                <a:gd name="T41" fmla="*/ 1 h 83"/>
                <a:gd name="T42" fmla="*/ 0 w 152"/>
                <a:gd name="T43" fmla="*/ 8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 h="83">
                  <a:moveTo>
                    <a:pt x="0" y="80"/>
                  </a:moveTo>
                  <a:lnTo>
                    <a:pt x="7" y="83"/>
                  </a:lnTo>
                  <a:lnTo>
                    <a:pt x="79" y="5"/>
                  </a:lnTo>
                  <a:lnTo>
                    <a:pt x="76" y="2"/>
                  </a:lnTo>
                  <a:lnTo>
                    <a:pt x="72" y="4"/>
                  </a:lnTo>
                  <a:lnTo>
                    <a:pt x="74" y="5"/>
                  </a:lnTo>
                  <a:lnTo>
                    <a:pt x="76" y="5"/>
                  </a:lnTo>
                  <a:lnTo>
                    <a:pt x="76" y="5"/>
                  </a:lnTo>
                  <a:lnTo>
                    <a:pt x="78" y="5"/>
                  </a:lnTo>
                  <a:lnTo>
                    <a:pt x="79" y="4"/>
                  </a:lnTo>
                  <a:lnTo>
                    <a:pt x="72" y="5"/>
                  </a:lnTo>
                  <a:lnTo>
                    <a:pt x="145" y="83"/>
                  </a:lnTo>
                  <a:lnTo>
                    <a:pt x="152" y="80"/>
                  </a:lnTo>
                  <a:lnTo>
                    <a:pt x="79" y="1"/>
                  </a:lnTo>
                  <a:lnTo>
                    <a:pt x="79" y="1"/>
                  </a:lnTo>
                  <a:lnTo>
                    <a:pt x="78" y="0"/>
                  </a:lnTo>
                  <a:lnTo>
                    <a:pt x="76" y="0"/>
                  </a:lnTo>
                  <a:lnTo>
                    <a:pt x="76" y="0"/>
                  </a:lnTo>
                  <a:lnTo>
                    <a:pt x="74" y="0"/>
                  </a:lnTo>
                  <a:lnTo>
                    <a:pt x="72" y="1"/>
                  </a:lnTo>
                  <a:lnTo>
                    <a:pt x="72" y="1"/>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grpSp>
          <p:nvGrpSpPr>
            <p:cNvPr id="102430" name="Group 30"/>
            <p:cNvGrpSpPr>
              <a:grpSpLocks/>
            </p:cNvGrpSpPr>
            <p:nvPr/>
          </p:nvGrpSpPr>
          <p:grpSpPr bwMode="auto">
            <a:xfrm>
              <a:off x="4746" y="2085"/>
              <a:ext cx="8" cy="515"/>
              <a:chOff x="4746" y="2085"/>
              <a:chExt cx="8" cy="515"/>
            </a:xfrm>
          </p:grpSpPr>
          <p:sp>
            <p:nvSpPr>
              <p:cNvPr id="102431" name="Rectangle 31"/>
              <p:cNvSpPr>
                <a:spLocks noChangeArrowheads="1"/>
              </p:cNvSpPr>
              <p:nvPr/>
            </p:nvSpPr>
            <p:spPr bwMode="auto">
              <a:xfrm>
                <a:off x="4746" y="2085"/>
                <a:ext cx="8"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32" name="Rectangle 32"/>
              <p:cNvSpPr>
                <a:spLocks noChangeArrowheads="1"/>
              </p:cNvSpPr>
              <p:nvPr/>
            </p:nvSpPr>
            <p:spPr bwMode="auto">
              <a:xfrm>
                <a:off x="4746" y="2163"/>
                <a:ext cx="8"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33" name="Rectangle 33"/>
              <p:cNvSpPr>
                <a:spLocks noChangeArrowheads="1"/>
              </p:cNvSpPr>
              <p:nvPr/>
            </p:nvSpPr>
            <p:spPr bwMode="auto">
              <a:xfrm>
                <a:off x="4746" y="2242"/>
                <a:ext cx="8"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34" name="Rectangle 34"/>
              <p:cNvSpPr>
                <a:spLocks noChangeArrowheads="1"/>
              </p:cNvSpPr>
              <p:nvPr/>
            </p:nvSpPr>
            <p:spPr bwMode="auto">
              <a:xfrm>
                <a:off x="4746" y="2320"/>
                <a:ext cx="8"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35" name="Rectangle 35"/>
              <p:cNvSpPr>
                <a:spLocks noChangeArrowheads="1"/>
              </p:cNvSpPr>
              <p:nvPr/>
            </p:nvSpPr>
            <p:spPr bwMode="auto">
              <a:xfrm>
                <a:off x="4746" y="2399"/>
                <a:ext cx="8" cy="4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36" name="Rectangle 36"/>
              <p:cNvSpPr>
                <a:spLocks noChangeArrowheads="1"/>
              </p:cNvSpPr>
              <p:nvPr/>
            </p:nvSpPr>
            <p:spPr bwMode="auto">
              <a:xfrm>
                <a:off x="4746" y="2477"/>
                <a:ext cx="8"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37" name="Rectangle 37"/>
              <p:cNvSpPr>
                <a:spLocks noChangeArrowheads="1"/>
              </p:cNvSpPr>
              <p:nvPr/>
            </p:nvSpPr>
            <p:spPr bwMode="auto">
              <a:xfrm>
                <a:off x="4746" y="2555"/>
                <a:ext cx="8" cy="4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grpSp>
        <p:sp>
          <p:nvSpPr>
            <p:cNvPr id="102438" name="Rectangle 38"/>
            <p:cNvSpPr>
              <a:spLocks noChangeArrowheads="1"/>
            </p:cNvSpPr>
            <p:nvPr/>
          </p:nvSpPr>
          <p:spPr bwMode="auto">
            <a:xfrm>
              <a:off x="4746" y="2604"/>
              <a:ext cx="8" cy="51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39" name="Rectangle 39"/>
            <p:cNvSpPr>
              <a:spLocks noChangeArrowheads="1"/>
            </p:cNvSpPr>
            <p:nvPr/>
          </p:nvSpPr>
          <p:spPr bwMode="auto">
            <a:xfrm>
              <a:off x="4823" y="3006"/>
              <a:ext cx="15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40" name="Rectangle 40"/>
            <p:cNvSpPr>
              <a:spLocks noChangeArrowheads="1"/>
            </p:cNvSpPr>
            <p:nvPr/>
          </p:nvSpPr>
          <p:spPr bwMode="auto">
            <a:xfrm>
              <a:off x="4823" y="3014"/>
              <a:ext cx="38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GB" altLang="en-US" sz="1300">
                  <a:solidFill>
                    <a:srgbClr val="000000"/>
                  </a:solidFill>
                  <a:latin typeface="Arial" charset="0"/>
                </a:rPr>
                <a:t>listed on</a:t>
              </a:r>
              <a:endParaRPr lang="en-GB" altLang="en-US" sz="2400">
                <a:solidFill>
                  <a:srgbClr val="000000"/>
                </a:solidFill>
                <a:latin typeface="Times New Roman" pitchFamily="18" charset="0"/>
              </a:endParaRPr>
            </a:p>
          </p:txBody>
        </p:sp>
        <p:sp>
          <p:nvSpPr>
            <p:cNvPr id="102441" name="Rectangle 41"/>
            <p:cNvSpPr>
              <a:spLocks noChangeArrowheads="1"/>
            </p:cNvSpPr>
            <p:nvPr/>
          </p:nvSpPr>
          <p:spPr bwMode="auto">
            <a:xfrm>
              <a:off x="4557" y="2175"/>
              <a:ext cx="87"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sp>
          <p:nvSpPr>
            <p:cNvPr id="102442" name="Rectangle 42"/>
            <p:cNvSpPr>
              <a:spLocks noChangeArrowheads="1"/>
            </p:cNvSpPr>
            <p:nvPr/>
          </p:nvSpPr>
          <p:spPr bwMode="auto">
            <a:xfrm>
              <a:off x="4557" y="2182"/>
              <a:ext cx="12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fontAlgn="base" hangingPunct="0">
                <a:spcBef>
                  <a:spcPct val="0"/>
                </a:spcBef>
                <a:spcAft>
                  <a:spcPct val="0"/>
                </a:spcAft>
              </a:pPr>
              <a:r>
                <a:rPr lang="en-GB" altLang="en-US" sz="1300">
                  <a:solidFill>
                    <a:srgbClr val="000000"/>
                  </a:solidFill>
                  <a:latin typeface="Arial" charset="0"/>
                </a:rPr>
                <a:t>for</a:t>
              </a:r>
              <a:endParaRPr lang="en-GB" altLang="en-US" sz="2400">
                <a:solidFill>
                  <a:srgbClr val="000000"/>
                </a:solidFill>
                <a:latin typeface="Times New Roman" pitchFamily="18" charset="0"/>
              </a:endParaRPr>
            </a:p>
          </p:txBody>
        </p:sp>
        <p:sp>
          <p:nvSpPr>
            <p:cNvPr id="102443" name="Freeform 43"/>
            <p:cNvSpPr>
              <a:spLocks/>
            </p:cNvSpPr>
            <p:nvPr/>
          </p:nvSpPr>
          <p:spPr bwMode="auto">
            <a:xfrm>
              <a:off x="3712" y="2330"/>
              <a:ext cx="1196" cy="238"/>
            </a:xfrm>
            <a:custGeom>
              <a:avLst/>
              <a:gdLst>
                <a:gd name="T0" fmla="*/ 164 w 2390"/>
                <a:gd name="T1" fmla="*/ 9 h 238"/>
                <a:gd name="T2" fmla="*/ 83 w 2390"/>
                <a:gd name="T3" fmla="*/ 30 h 238"/>
                <a:gd name="T4" fmla="*/ 16 w 2390"/>
                <a:gd name="T5" fmla="*/ 61 h 238"/>
                <a:gd name="T6" fmla="*/ 0 w 2390"/>
                <a:gd name="T7" fmla="*/ 86 h 238"/>
                <a:gd name="T8" fmla="*/ 9 w 2390"/>
                <a:gd name="T9" fmla="*/ 105 h 238"/>
                <a:gd name="T10" fmla="*/ 39 w 2390"/>
                <a:gd name="T11" fmla="*/ 126 h 238"/>
                <a:gd name="T12" fmla="*/ 95 w 2390"/>
                <a:gd name="T13" fmla="*/ 147 h 238"/>
                <a:gd name="T14" fmla="*/ 150 w 2390"/>
                <a:gd name="T15" fmla="*/ 161 h 238"/>
                <a:gd name="T16" fmla="*/ 244 w 2390"/>
                <a:gd name="T17" fmla="*/ 179 h 238"/>
                <a:gd name="T18" fmla="*/ 355 w 2390"/>
                <a:gd name="T19" fmla="*/ 194 h 238"/>
                <a:gd name="T20" fmla="*/ 484 w 2390"/>
                <a:gd name="T21" fmla="*/ 208 h 238"/>
                <a:gd name="T22" fmla="*/ 733 w 2390"/>
                <a:gd name="T23" fmla="*/ 225 h 238"/>
                <a:gd name="T24" fmla="*/ 1072 w 2390"/>
                <a:gd name="T25" fmla="*/ 237 h 238"/>
                <a:gd name="T26" fmla="*/ 1434 w 2390"/>
                <a:gd name="T27" fmla="*/ 234 h 238"/>
                <a:gd name="T28" fmla="*/ 1761 w 2390"/>
                <a:gd name="T29" fmla="*/ 219 h 238"/>
                <a:gd name="T30" fmla="*/ 1950 w 2390"/>
                <a:gd name="T31" fmla="*/ 204 h 238"/>
                <a:gd name="T32" fmla="*/ 2074 w 2390"/>
                <a:gd name="T33" fmla="*/ 189 h 238"/>
                <a:gd name="T34" fmla="*/ 2178 w 2390"/>
                <a:gd name="T35" fmla="*/ 173 h 238"/>
                <a:gd name="T36" fmla="*/ 2265 w 2390"/>
                <a:gd name="T37" fmla="*/ 154 h 238"/>
                <a:gd name="T38" fmla="*/ 2314 w 2390"/>
                <a:gd name="T39" fmla="*/ 140 h 238"/>
                <a:gd name="T40" fmla="*/ 2362 w 2390"/>
                <a:gd name="T41" fmla="*/ 120 h 238"/>
                <a:gd name="T42" fmla="*/ 2385 w 2390"/>
                <a:gd name="T43" fmla="*/ 97 h 238"/>
                <a:gd name="T44" fmla="*/ 2381 w 2390"/>
                <a:gd name="T45" fmla="*/ 86 h 238"/>
                <a:gd name="T46" fmla="*/ 2381 w 2390"/>
                <a:gd name="T47" fmla="*/ 92 h 238"/>
                <a:gd name="T48" fmla="*/ 2376 w 2390"/>
                <a:gd name="T49" fmla="*/ 82 h 238"/>
                <a:gd name="T50" fmla="*/ 2381 w 2390"/>
                <a:gd name="T51" fmla="*/ 81 h 238"/>
                <a:gd name="T52" fmla="*/ 2381 w 2390"/>
                <a:gd name="T53" fmla="*/ 92 h 238"/>
                <a:gd name="T54" fmla="*/ 2388 w 2390"/>
                <a:gd name="T55" fmla="*/ 82 h 238"/>
                <a:gd name="T56" fmla="*/ 2381 w 2390"/>
                <a:gd name="T57" fmla="*/ 81 h 238"/>
                <a:gd name="T58" fmla="*/ 2374 w 2390"/>
                <a:gd name="T59" fmla="*/ 86 h 238"/>
                <a:gd name="T60" fmla="*/ 2374 w 2390"/>
                <a:gd name="T61" fmla="*/ 90 h 238"/>
                <a:gd name="T62" fmla="*/ 2351 w 2390"/>
                <a:gd name="T63" fmla="*/ 112 h 238"/>
                <a:gd name="T64" fmla="*/ 2304 w 2390"/>
                <a:gd name="T65" fmla="*/ 132 h 238"/>
                <a:gd name="T66" fmla="*/ 2288 w 2390"/>
                <a:gd name="T67" fmla="*/ 137 h 238"/>
                <a:gd name="T68" fmla="*/ 2210 w 2390"/>
                <a:gd name="T69" fmla="*/ 156 h 238"/>
                <a:gd name="T70" fmla="*/ 2111 w 2390"/>
                <a:gd name="T71" fmla="*/ 173 h 238"/>
                <a:gd name="T72" fmla="*/ 1993 w 2390"/>
                <a:gd name="T73" fmla="*/ 188 h 238"/>
                <a:gd name="T74" fmla="*/ 1858 w 2390"/>
                <a:gd name="T75" fmla="*/ 202 h 238"/>
                <a:gd name="T76" fmla="*/ 1547 w 2390"/>
                <a:gd name="T77" fmla="*/ 219 h 238"/>
                <a:gd name="T78" fmla="*/ 1194 w 2390"/>
                <a:gd name="T79" fmla="*/ 227 h 238"/>
                <a:gd name="T80" fmla="*/ 841 w 2390"/>
                <a:gd name="T81" fmla="*/ 219 h 238"/>
                <a:gd name="T82" fmla="*/ 530 w 2390"/>
                <a:gd name="T83" fmla="*/ 202 h 238"/>
                <a:gd name="T84" fmla="*/ 396 w 2390"/>
                <a:gd name="T85" fmla="*/ 188 h 238"/>
                <a:gd name="T86" fmla="*/ 279 w 2390"/>
                <a:gd name="T87" fmla="*/ 173 h 238"/>
                <a:gd name="T88" fmla="*/ 178 w 2390"/>
                <a:gd name="T89" fmla="*/ 156 h 238"/>
                <a:gd name="T90" fmla="*/ 101 w 2390"/>
                <a:gd name="T91" fmla="*/ 137 h 238"/>
                <a:gd name="T92" fmla="*/ 85 w 2390"/>
                <a:gd name="T93" fmla="*/ 132 h 238"/>
                <a:gd name="T94" fmla="*/ 37 w 2390"/>
                <a:gd name="T95" fmla="*/ 112 h 238"/>
                <a:gd name="T96" fmla="*/ 14 w 2390"/>
                <a:gd name="T97" fmla="*/ 90 h 238"/>
                <a:gd name="T98" fmla="*/ 16 w 2390"/>
                <a:gd name="T99" fmla="*/ 86 h 238"/>
                <a:gd name="T100" fmla="*/ 16 w 2390"/>
                <a:gd name="T101" fmla="*/ 79 h 238"/>
                <a:gd name="T102" fmla="*/ 65 w 2390"/>
                <a:gd name="T103" fmla="*/ 47 h 238"/>
                <a:gd name="T104" fmla="*/ 88 w 2390"/>
                <a:gd name="T105" fmla="*/ 39 h 238"/>
                <a:gd name="T106" fmla="*/ 212 w 2390"/>
                <a:gd name="T107" fmla="*/ 1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90" h="238">
                  <a:moveTo>
                    <a:pt x="212" y="10"/>
                  </a:moveTo>
                  <a:lnTo>
                    <a:pt x="208" y="0"/>
                  </a:lnTo>
                  <a:lnTo>
                    <a:pt x="164" y="9"/>
                  </a:lnTo>
                  <a:lnTo>
                    <a:pt x="123" y="18"/>
                  </a:lnTo>
                  <a:lnTo>
                    <a:pt x="88" y="28"/>
                  </a:lnTo>
                  <a:lnTo>
                    <a:pt x="83" y="30"/>
                  </a:lnTo>
                  <a:lnTo>
                    <a:pt x="55" y="40"/>
                  </a:lnTo>
                  <a:lnTo>
                    <a:pt x="32" y="50"/>
                  </a:lnTo>
                  <a:lnTo>
                    <a:pt x="16" y="61"/>
                  </a:lnTo>
                  <a:lnTo>
                    <a:pt x="5" y="71"/>
                  </a:lnTo>
                  <a:lnTo>
                    <a:pt x="2" y="75"/>
                  </a:lnTo>
                  <a:lnTo>
                    <a:pt x="0" y="86"/>
                  </a:lnTo>
                  <a:lnTo>
                    <a:pt x="0" y="93"/>
                  </a:lnTo>
                  <a:lnTo>
                    <a:pt x="3" y="97"/>
                  </a:lnTo>
                  <a:lnTo>
                    <a:pt x="9" y="105"/>
                  </a:lnTo>
                  <a:lnTo>
                    <a:pt x="16" y="112"/>
                  </a:lnTo>
                  <a:lnTo>
                    <a:pt x="26" y="120"/>
                  </a:lnTo>
                  <a:lnTo>
                    <a:pt x="39" y="126"/>
                  </a:lnTo>
                  <a:lnTo>
                    <a:pt x="55" y="133"/>
                  </a:lnTo>
                  <a:lnTo>
                    <a:pt x="74" y="140"/>
                  </a:lnTo>
                  <a:lnTo>
                    <a:pt x="95" y="147"/>
                  </a:lnTo>
                  <a:lnTo>
                    <a:pt x="101" y="148"/>
                  </a:lnTo>
                  <a:lnTo>
                    <a:pt x="123" y="154"/>
                  </a:lnTo>
                  <a:lnTo>
                    <a:pt x="150" y="161"/>
                  </a:lnTo>
                  <a:lnTo>
                    <a:pt x="178" y="167"/>
                  </a:lnTo>
                  <a:lnTo>
                    <a:pt x="210" y="173"/>
                  </a:lnTo>
                  <a:lnTo>
                    <a:pt x="244" y="179"/>
                  </a:lnTo>
                  <a:lnTo>
                    <a:pt x="279" y="184"/>
                  </a:lnTo>
                  <a:lnTo>
                    <a:pt x="316" y="189"/>
                  </a:lnTo>
                  <a:lnTo>
                    <a:pt x="355" y="194"/>
                  </a:lnTo>
                  <a:lnTo>
                    <a:pt x="396" y="199"/>
                  </a:lnTo>
                  <a:lnTo>
                    <a:pt x="440" y="204"/>
                  </a:lnTo>
                  <a:lnTo>
                    <a:pt x="484" y="208"/>
                  </a:lnTo>
                  <a:lnTo>
                    <a:pt x="530" y="213"/>
                  </a:lnTo>
                  <a:lnTo>
                    <a:pt x="629" y="219"/>
                  </a:lnTo>
                  <a:lnTo>
                    <a:pt x="733" y="225"/>
                  </a:lnTo>
                  <a:lnTo>
                    <a:pt x="841" y="230"/>
                  </a:lnTo>
                  <a:lnTo>
                    <a:pt x="956" y="234"/>
                  </a:lnTo>
                  <a:lnTo>
                    <a:pt x="1072" y="237"/>
                  </a:lnTo>
                  <a:lnTo>
                    <a:pt x="1194" y="238"/>
                  </a:lnTo>
                  <a:lnTo>
                    <a:pt x="1316" y="237"/>
                  </a:lnTo>
                  <a:lnTo>
                    <a:pt x="1434" y="234"/>
                  </a:lnTo>
                  <a:lnTo>
                    <a:pt x="1547" y="230"/>
                  </a:lnTo>
                  <a:lnTo>
                    <a:pt x="1657" y="225"/>
                  </a:lnTo>
                  <a:lnTo>
                    <a:pt x="1761" y="219"/>
                  </a:lnTo>
                  <a:lnTo>
                    <a:pt x="1858" y="213"/>
                  </a:lnTo>
                  <a:lnTo>
                    <a:pt x="1904" y="208"/>
                  </a:lnTo>
                  <a:lnTo>
                    <a:pt x="1950" y="204"/>
                  </a:lnTo>
                  <a:lnTo>
                    <a:pt x="1993" y="199"/>
                  </a:lnTo>
                  <a:lnTo>
                    <a:pt x="2035" y="194"/>
                  </a:lnTo>
                  <a:lnTo>
                    <a:pt x="2074" y="189"/>
                  </a:lnTo>
                  <a:lnTo>
                    <a:pt x="2111" y="184"/>
                  </a:lnTo>
                  <a:lnTo>
                    <a:pt x="2146" y="179"/>
                  </a:lnTo>
                  <a:lnTo>
                    <a:pt x="2178" y="173"/>
                  </a:lnTo>
                  <a:lnTo>
                    <a:pt x="2210" y="167"/>
                  </a:lnTo>
                  <a:lnTo>
                    <a:pt x="2238" y="161"/>
                  </a:lnTo>
                  <a:lnTo>
                    <a:pt x="2265" y="154"/>
                  </a:lnTo>
                  <a:lnTo>
                    <a:pt x="2288" y="148"/>
                  </a:lnTo>
                  <a:lnTo>
                    <a:pt x="2293" y="147"/>
                  </a:lnTo>
                  <a:lnTo>
                    <a:pt x="2314" y="140"/>
                  </a:lnTo>
                  <a:lnTo>
                    <a:pt x="2334" y="133"/>
                  </a:lnTo>
                  <a:lnTo>
                    <a:pt x="2349" y="126"/>
                  </a:lnTo>
                  <a:lnTo>
                    <a:pt x="2362" y="120"/>
                  </a:lnTo>
                  <a:lnTo>
                    <a:pt x="2372" y="112"/>
                  </a:lnTo>
                  <a:lnTo>
                    <a:pt x="2381" y="105"/>
                  </a:lnTo>
                  <a:lnTo>
                    <a:pt x="2385" y="97"/>
                  </a:lnTo>
                  <a:lnTo>
                    <a:pt x="2388" y="93"/>
                  </a:lnTo>
                  <a:lnTo>
                    <a:pt x="2390" y="86"/>
                  </a:lnTo>
                  <a:lnTo>
                    <a:pt x="2381" y="86"/>
                  </a:lnTo>
                  <a:lnTo>
                    <a:pt x="2381" y="91"/>
                  </a:lnTo>
                  <a:lnTo>
                    <a:pt x="2387" y="90"/>
                  </a:lnTo>
                  <a:lnTo>
                    <a:pt x="2381" y="92"/>
                  </a:lnTo>
                  <a:lnTo>
                    <a:pt x="2381" y="92"/>
                  </a:lnTo>
                  <a:lnTo>
                    <a:pt x="2381" y="86"/>
                  </a:lnTo>
                  <a:lnTo>
                    <a:pt x="2376" y="82"/>
                  </a:lnTo>
                  <a:lnTo>
                    <a:pt x="2374" y="86"/>
                  </a:lnTo>
                  <a:lnTo>
                    <a:pt x="2376" y="90"/>
                  </a:lnTo>
                  <a:lnTo>
                    <a:pt x="2381" y="81"/>
                  </a:lnTo>
                  <a:lnTo>
                    <a:pt x="2381" y="81"/>
                  </a:lnTo>
                  <a:lnTo>
                    <a:pt x="2381" y="92"/>
                  </a:lnTo>
                  <a:lnTo>
                    <a:pt x="2381" y="92"/>
                  </a:lnTo>
                  <a:lnTo>
                    <a:pt x="2388" y="90"/>
                  </a:lnTo>
                  <a:lnTo>
                    <a:pt x="2390" y="86"/>
                  </a:lnTo>
                  <a:lnTo>
                    <a:pt x="2388" y="82"/>
                  </a:lnTo>
                  <a:lnTo>
                    <a:pt x="2381" y="81"/>
                  </a:lnTo>
                  <a:lnTo>
                    <a:pt x="2381" y="81"/>
                  </a:lnTo>
                  <a:lnTo>
                    <a:pt x="2381" y="81"/>
                  </a:lnTo>
                  <a:lnTo>
                    <a:pt x="2376" y="82"/>
                  </a:lnTo>
                  <a:lnTo>
                    <a:pt x="2374" y="86"/>
                  </a:lnTo>
                  <a:lnTo>
                    <a:pt x="2374" y="86"/>
                  </a:lnTo>
                  <a:lnTo>
                    <a:pt x="2372" y="93"/>
                  </a:lnTo>
                  <a:lnTo>
                    <a:pt x="2380" y="93"/>
                  </a:lnTo>
                  <a:lnTo>
                    <a:pt x="2374" y="90"/>
                  </a:lnTo>
                  <a:lnTo>
                    <a:pt x="2371" y="97"/>
                  </a:lnTo>
                  <a:lnTo>
                    <a:pt x="2362" y="105"/>
                  </a:lnTo>
                  <a:lnTo>
                    <a:pt x="2351" y="112"/>
                  </a:lnTo>
                  <a:lnTo>
                    <a:pt x="2339" y="118"/>
                  </a:lnTo>
                  <a:lnTo>
                    <a:pt x="2323" y="126"/>
                  </a:lnTo>
                  <a:lnTo>
                    <a:pt x="2304" y="132"/>
                  </a:lnTo>
                  <a:lnTo>
                    <a:pt x="2282" y="140"/>
                  </a:lnTo>
                  <a:lnTo>
                    <a:pt x="2288" y="143"/>
                  </a:lnTo>
                  <a:lnTo>
                    <a:pt x="2288" y="137"/>
                  </a:lnTo>
                  <a:lnTo>
                    <a:pt x="2265" y="143"/>
                  </a:lnTo>
                  <a:lnTo>
                    <a:pt x="2238" y="149"/>
                  </a:lnTo>
                  <a:lnTo>
                    <a:pt x="2210" y="156"/>
                  </a:lnTo>
                  <a:lnTo>
                    <a:pt x="2178" y="162"/>
                  </a:lnTo>
                  <a:lnTo>
                    <a:pt x="2146" y="168"/>
                  </a:lnTo>
                  <a:lnTo>
                    <a:pt x="2111" y="173"/>
                  </a:lnTo>
                  <a:lnTo>
                    <a:pt x="2074" y="178"/>
                  </a:lnTo>
                  <a:lnTo>
                    <a:pt x="2035" y="183"/>
                  </a:lnTo>
                  <a:lnTo>
                    <a:pt x="1993" y="188"/>
                  </a:lnTo>
                  <a:lnTo>
                    <a:pt x="1950" y="193"/>
                  </a:lnTo>
                  <a:lnTo>
                    <a:pt x="1904" y="197"/>
                  </a:lnTo>
                  <a:lnTo>
                    <a:pt x="1858" y="202"/>
                  </a:lnTo>
                  <a:lnTo>
                    <a:pt x="1761" y="208"/>
                  </a:lnTo>
                  <a:lnTo>
                    <a:pt x="1657" y="214"/>
                  </a:lnTo>
                  <a:lnTo>
                    <a:pt x="1547" y="219"/>
                  </a:lnTo>
                  <a:lnTo>
                    <a:pt x="1434" y="223"/>
                  </a:lnTo>
                  <a:lnTo>
                    <a:pt x="1316" y="225"/>
                  </a:lnTo>
                  <a:lnTo>
                    <a:pt x="1194" y="227"/>
                  </a:lnTo>
                  <a:lnTo>
                    <a:pt x="1072" y="225"/>
                  </a:lnTo>
                  <a:lnTo>
                    <a:pt x="956" y="223"/>
                  </a:lnTo>
                  <a:lnTo>
                    <a:pt x="841" y="219"/>
                  </a:lnTo>
                  <a:lnTo>
                    <a:pt x="733" y="214"/>
                  </a:lnTo>
                  <a:lnTo>
                    <a:pt x="629" y="208"/>
                  </a:lnTo>
                  <a:lnTo>
                    <a:pt x="530" y="202"/>
                  </a:lnTo>
                  <a:lnTo>
                    <a:pt x="484" y="197"/>
                  </a:lnTo>
                  <a:lnTo>
                    <a:pt x="440" y="193"/>
                  </a:lnTo>
                  <a:lnTo>
                    <a:pt x="396" y="188"/>
                  </a:lnTo>
                  <a:lnTo>
                    <a:pt x="355" y="183"/>
                  </a:lnTo>
                  <a:lnTo>
                    <a:pt x="316" y="178"/>
                  </a:lnTo>
                  <a:lnTo>
                    <a:pt x="279" y="173"/>
                  </a:lnTo>
                  <a:lnTo>
                    <a:pt x="244" y="168"/>
                  </a:lnTo>
                  <a:lnTo>
                    <a:pt x="210" y="162"/>
                  </a:lnTo>
                  <a:lnTo>
                    <a:pt x="178" y="156"/>
                  </a:lnTo>
                  <a:lnTo>
                    <a:pt x="150" y="149"/>
                  </a:lnTo>
                  <a:lnTo>
                    <a:pt x="123" y="143"/>
                  </a:lnTo>
                  <a:lnTo>
                    <a:pt x="101" y="137"/>
                  </a:lnTo>
                  <a:lnTo>
                    <a:pt x="101" y="143"/>
                  </a:lnTo>
                  <a:lnTo>
                    <a:pt x="106" y="140"/>
                  </a:lnTo>
                  <a:lnTo>
                    <a:pt x="85" y="132"/>
                  </a:lnTo>
                  <a:lnTo>
                    <a:pt x="65" y="126"/>
                  </a:lnTo>
                  <a:lnTo>
                    <a:pt x="49" y="118"/>
                  </a:lnTo>
                  <a:lnTo>
                    <a:pt x="37" y="112"/>
                  </a:lnTo>
                  <a:lnTo>
                    <a:pt x="26" y="105"/>
                  </a:lnTo>
                  <a:lnTo>
                    <a:pt x="19" y="97"/>
                  </a:lnTo>
                  <a:lnTo>
                    <a:pt x="14" y="90"/>
                  </a:lnTo>
                  <a:lnTo>
                    <a:pt x="9" y="93"/>
                  </a:lnTo>
                  <a:lnTo>
                    <a:pt x="16" y="93"/>
                  </a:lnTo>
                  <a:lnTo>
                    <a:pt x="16" y="86"/>
                  </a:lnTo>
                  <a:lnTo>
                    <a:pt x="17" y="75"/>
                  </a:lnTo>
                  <a:lnTo>
                    <a:pt x="10" y="75"/>
                  </a:lnTo>
                  <a:lnTo>
                    <a:pt x="16" y="79"/>
                  </a:lnTo>
                  <a:lnTo>
                    <a:pt x="26" y="69"/>
                  </a:lnTo>
                  <a:lnTo>
                    <a:pt x="42" y="57"/>
                  </a:lnTo>
                  <a:lnTo>
                    <a:pt x="65" y="47"/>
                  </a:lnTo>
                  <a:lnTo>
                    <a:pt x="93" y="37"/>
                  </a:lnTo>
                  <a:lnTo>
                    <a:pt x="88" y="34"/>
                  </a:lnTo>
                  <a:lnTo>
                    <a:pt x="88" y="39"/>
                  </a:lnTo>
                  <a:lnTo>
                    <a:pt x="123" y="29"/>
                  </a:lnTo>
                  <a:lnTo>
                    <a:pt x="164" y="20"/>
                  </a:lnTo>
                  <a:lnTo>
                    <a:pt x="212"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GB">
                <a:solidFill>
                  <a:srgbClr val="000000"/>
                </a:solidFill>
                <a:latin typeface="Arial" charset="0"/>
              </a:endParaRPr>
            </a:p>
          </p:txBody>
        </p:sp>
      </p:grpSp>
    </p:spTree>
    <p:extLst>
      <p:ext uri="{BB962C8B-B14F-4D97-AF65-F5344CB8AC3E}">
        <p14:creationId xmlns:p14="http://schemas.microsoft.com/office/powerpoint/2010/main" val="1705330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AutoShape 3"/>
          <p:cNvSpPr>
            <a:spLocks noChangeArrowheads="1"/>
          </p:cNvSpPr>
          <p:nvPr/>
        </p:nvSpPr>
        <p:spPr bwMode="auto">
          <a:xfrm>
            <a:off x="2209800" y="2057400"/>
            <a:ext cx="2197100" cy="12065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692" name="AutoShape 4"/>
          <p:cNvSpPr>
            <a:spLocks noChangeArrowheads="1"/>
          </p:cNvSpPr>
          <p:nvPr/>
        </p:nvSpPr>
        <p:spPr bwMode="auto">
          <a:xfrm>
            <a:off x="5105400" y="4953000"/>
            <a:ext cx="2197100" cy="12065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693" name="Rectangle 5"/>
          <p:cNvSpPr>
            <a:spLocks noChangeArrowheads="1"/>
          </p:cNvSpPr>
          <p:nvPr/>
        </p:nvSpPr>
        <p:spPr bwMode="auto">
          <a:xfrm>
            <a:off x="2590800" y="2438400"/>
            <a:ext cx="156773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defRPr>
            </a:lvl1pPr>
            <a:lvl2pPr marL="571500" defTabSz="762000">
              <a:defRPr>
                <a:solidFill>
                  <a:schemeClr val="tx1"/>
                </a:solidFill>
                <a:latin typeface="Arial" charset="0"/>
              </a:defRPr>
            </a:lvl2pPr>
            <a:lvl3pPr marL="1143000" defTabSz="762000">
              <a:defRPr>
                <a:solidFill>
                  <a:schemeClr val="tx1"/>
                </a:solidFill>
                <a:latin typeface="Arial" charset="0"/>
              </a:defRPr>
            </a:lvl3pPr>
            <a:lvl4pPr marL="1714500" defTabSz="762000">
              <a:defRPr>
                <a:solidFill>
                  <a:schemeClr val="tx1"/>
                </a:solidFill>
                <a:latin typeface="Arial" charset="0"/>
              </a:defRPr>
            </a:lvl4pPr>
            <a:lvl5pPr marL="2286000" defTabSz="762000">
              <a:defRPr>
                <a:solidFill>
                  <a:schemeClr val="tx1"/>
                </a:solidFill>
                <a:latin typeface="Arial" charset="0"/>
              </a:defRPr>
            </a:lvl5pPr>
            <a:lvl6pPr marL="2743200" defTabSz="762000" fontAlgn="base">
              <a:spcBef>
                <a:spcPct val="0"/>
              </a:spcBef>
              <a:spcAft>
                <a:spcPct val="0"/>
              </a:spcAft>
              <a:defRPr>
                <a:solidFill>
                  <a:schemeClr val="tx1"/>
                </a:solidFill>
                <a:latin typeface="Arial" charset="0"/>
              </a:defRPr>
            </a:lvl6pPr>
            <a:lvl7pPr marL="3200400" defTabSz="762000" fontAlgn="base">
              <a:spcBef>
                <a:spcPct val="0"/>
              </a:spcBef>
              <a:spcAft>
                <a:spcPct val="0"/>
              </a:spcAft>
              <a:defRPr>
                <a:solidFill>
                  <a:schemeClr val="tx1"/>
                </a:solidFill>
                <a:latin typeface="Arial" charset="0"/>
              </a:defRPr>
            </a:lvl7pPr>
            <a:lvl8pPr marL="3657600" defTabSz="762000" fontAlgn="base">
              <a:spcBef>
                <a:spcPct val="0"/>
              </a:spcBef>
              <a:spcAft>
                <a:spcPct val="0"/>
              </a:spcAft>
              <a:defRPr>
                <a:solidFill>
                  <a:schemeClr val="tx1"/>
                </a:solidFill>
                <a:latin typeface="Arial" charset="0"/>
              </a:defRPr>
            </a:lvl8pPr>
            <a:lvl9pPr marL="4114800" defTabSz="762000" fontAlgn="base">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GB" altLang="en-US" sz="2400">
                <a:solidFill>
                  <a:srgbClr val="000000"/>
                </a:solidFill>
                <a:latin typeface="Times New Roman" pitchFamily="18" charset="0"/>
              </a:rPr>
              <a:t>DISTRICT</a:t>
            </a:r>
          </a:p>
        </p:txBody>
      </p:sp>
      <p:sp>
        <p:nvSpPr>
          <p:cNvPr id="114694" name="Rectangle 6"/>
          <p:cNvSpPr>
            <a:spLocks noChangeArrowheads="1"/>
          </p:cNvSpPr>
          <p:nvPr/>
        </p:nvSpPr>
        <p:spPr bwMode="auto">
          <a:xfrm>
            <a:off x="5171376" y="5105400"/>
            <a:ext cx="2114362"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defRPr>
            </a:lvl1pPr>
            <a:lvl2pPr marL="571500" defTabSz="762000">
              <a:defRPr>
                <a:solidFill>
                  <a:schemeClr val="tx1"/>
                </a:solidFill>
                <a:latin typeface="Arial" charset="0"/>
              </a:defRPr>
            </a:lvl2pPr>
            <a:lvl3pPr marL="1143000" defTabSz="762000">
              <a:defRPr>
                <a:solidFill>
                  <a:schemeClr val="tx1"/>
                </a:solidFill>
                <a:latin typeface="Arial" charset="0"/>
              </a:defRPr>
            </a:lvl3pPr>
            <a:lvl4pPr marL="1714500" defTabSz="762000">
              <a:defRPr>
                <a:solidFill>
                  <a:schemeClr val="tx1"/>
                </a:solidFill>
                <a:latin typeface="Arial" charset="0"/>
              </a:defRPr>
            </a:lvl4pPr>
            <a:lvl5pPr marL="2286000" defTabSz="762000">
              <a:defRPr>
                <a:solidFill>
                  <a:schemeClr val="tx1"/>
                </a:solidFill>
                <a:latin typeface="Arial" charset="0"/>
              </a:defRPr>
            </a:lvl5pPr>
            <a:lvl6pPr marL="2743200" defTabSz="762000" fontAlgn="base">
              <a:spcBef>
                <a:spcPct val="0"/>
              </a:spcBef>
              <a:spcAft>
                <a:spcPct val="0"/>
              </a:spcAft>
              <a:defRPr>
                <a:solidFill>
                  <a:schemeClr val="tx1"/>
                </a:solidFill>
                <a:latin typeface="Arial" charset="0"/>
              </a:defRPr>
            </a:lvl6pPr>
            <a:lvl7pPr marL="3200400" defTabSz="762000" fontAlgn="base">
              <a:spcBef>
                <a:spcPct val="0"/>
              </a:spcBef>
              <a:spcAft>
                <a:spcPct val="0"/>
              </a:spcAft>
              <a:defRPr>
                <a:solidFill>
                  <a:schemeClr val="tx1"/>
                </a:solidFill>
                <a:latin typeface="Arial" charset="0"/>
              </a:defRPr>
            </a:lvl7pPr>
            <a:lvl8pPr marL="3657600" defTabSz="762000" fontAlgn="base">
              <a:spcBef>
                <a:spcPct val="0"/>
              </a:spcBef>
              <a:spcAft>
                <a:spcPct val="0"/>
              </a:spcAft>
              <a:defRPr>
                <a:solidFill>
                  <a:schemeClr val="tx1"/>
                </a:solidFill>
                <a:latin typeface="Arial" charset="0"/>
              </a:defRPr>
            </a:lvl8pPr>
            <a:lvl9pPr marL="4114800" defTabSz="762000"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GB" altLang="en-US" sz="2400" dirty="0">
                <a:solidFill>
                  <a:srgbClr val="000000"/>
                </a:solidFill>
                <a:latin typeface="Times New Roman" pitchFamily="18" charset="0"/>
              </a:rPr>
              <a:t>TENANT</a:t>
            </a:r>
          </a:p>
          <a:p>
            <a:pPr algn="ctr" eaLnBrk="0" fontAlgn="base" hangingPunct="0">
              <a:spcBef>
                <a:spcPct val="0"/>
              </a:spcBef>
              <a:spcAft>
                <a:spcPct val="0"/>
              </a:spcAft>
            </a:pPr>
            <a:r>
              <a:rPr lang="en-GB" altLang="en-US" sz="2400" dirty="0">
                <a:solidFill>
                  <a:srgbClr val="000000"/>
                </a:solidFill>
                <a:latin typeface="Times New Roman" pitchFamily="18" charset="0"/>
              </a:rPr>
              <a:t>PREFERENCE</a:t>
            </a:r>
          </a:p>
        </p:txBody>
      </p:sp>
      <p:sp>
        <p:nvSpPr>
          <p:cNvPr id="114695" name="AutoShape 7"/>
          <p:cNvSpPr>
            <a:spLocks noChangeArrowheads="1"/>
          </p:cNvSpPr>
          <p:nvPr/>
        </p:nvSpPr>
        <p:spPr bwMode="auto">
          <a:xfrm>
            <a:off x="5105400" y="2133600"/>
            <a:ext cx="2197100" cy="12065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696" name="Rectangle 8"/>
          <p:cNvSpPr>
            <a:spLocks noChangeArrowheads="1"/>
          </p:cNvSpPr>
          <p:nvPr/>
        </p:nvSpPr>
        <p:spPr bwMode="auto">
          <a:xfrm>
            <a:off x="5562601" y="2514600"/>
            <a:ext cx="12685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defRPr>
            </a:lvl1pPr>
            <a:lvl2pPr marL="571500" defTabSz="762000">
              <a:defRPr>
                <a:solidFill>
                  <a:schemeClr val="tx1"/>
                </a:solidFill>
                <a:latin typeface="Arial" charset="0"/>
              </a:defRPr>
            </a:lvl2pPr>
            <a:lvl3pPr marL="1143000" defTabSz="762000">
              <a:defRPr>
                <a:solidFill>
                  <a:schemeClr val="tx1"/>
                </a:solidFill>
                <a:latin typeface="Arial" charset="0"/>
              </a:defRPr>
            </a:lvl3pPr>
            <a:lvl4pPr marL="1714500" defTabSz="762000">
              <a:defRPr>
                <a:solidFill>
                  <a:schemeClr val="tx1"/>
                </a:solidFill>
                <a:latin typeface="Arial" charset="0"/>
              </a:defRPr>
            </a:lvl4pPr>
            <a:lvl5pPr marL="2286000" defTabSz="762000">
              <a:defRPr>
                <a:solidFill>
                  <a:schemeClr val="tx1"/>
                </a:solidFill>
                <a:latin typeface="Arial" charset="0"/>
              </a:defRPr>
            </a:lvl5pPr>
            <a:lvl6pPr marL="2743200" defTabSz="762000" fontAlgn="base">
              <a:spcBef>
                <a:spcPct val="0"/>
              </a:spcBef>
              <a:spcAft>
                <a:spcPct val="0"/>
              </a:spcAft>
              <a:defRPr>
                <a:solidFill>
                  <a:schemeClr val="tx1"/>
                </a:solidFill>
                <a:latin typeface="Arial" charset="0"/>
              </a:defRPr>
            </a:lvl6pPr>
            <a:lvl7pPr marL="3200400" defTabSz="762000" fontAlgn="base">
              <a:spcBef>
                <a:spcPct val="0"/>
              </a:spcBef>
              <a:spcAft>
                <a:spcPct val="0"/>
              </a:spcAft>
              <a:defRPr>
                <a:solidFill>
                  <a:schemeClr val="tx1"/>
                </a:solidFill>
                <a:latin typeface="Arial" charset="0"/>
              </a:defRPr>
            </a:lvl7pPr>
            <a:lvl8pPr marL="3657600" defTabSz="762000" fontAlgn="base">
              <a:spcBef>
                <a:spcPct val="0"/>
              </a:spcBef>
              <a:spcAft>
                <a:spcPct val="0"/>
              </a:spcAft>
              <a:defRPr>
                <a:solidFill>
                  <a:schemeClr val="tx1"/>
                </a:solidFill>
                <a:latin typeface="Arial" charset="0"/>
              </a:defRPr>
            </a:lvl8pPr>
            <a:lvl9pPr marL="4114800" defTabSz="762000" fontAlgn="base">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GB" altLang="en-US" sz="2400">
                <a:solidFill>
                  <a:srgbClr val="000000"/>
                </a:solidFill>
                <a:latin typeface="Times New Roman" pitchFamily="18" charset="0"/>
              </a:rPr>
              <a:t>ESTATE</a:t>
            </a:r>
          </a:p>
        </p:txBody>
      </p:sp>
      <p:sp>
        <p:nvSpPr>
          <p:cNvPr id="114697" name="AutoShape 9"/>
          <p:cNvSpPr>
            <a:spLocks noChangeArrowheads="1"/>
          </p:cNvSpPr>
          <p:nvPr/>
        </p:nvSpPr>
        <p:spPr bwMode="auto">
          <a:xfrm>
            <a:off x="7924800" y="2133600"/>
            <a:ext cx="2197100" cy="12065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698" name="Rectangle 10"/>
          <p:cNvSpPr>
            <a:spLocks noChangeArrowheads="1"/>
          </p:cNvSpPr>
          <p:nvPr/>
        </p:nvSpPr>
        <p:spPr bwMode="auto">
          <a:xfrm>
            <a:off x="7924801" y="2514600"/>
            <a:ext cx="216841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defRPr>
            </a:lvl1pPr>
            <a:lvl2pPr marL="571500" defTabSz="762000">
              <a:defRPr>
                <a:solidFill>
                  <a:schemeClr val="tx1"/>
                </a:solidFill>
                <a:latin typeface="Arial" charset="0"/>
              </a:defRPr>
            </a:lvl2pPr>
            <a:lvl3pPr marL="1143000" defTabSz="762000">
              <a:defRPr>
                <a:solidFill>
                  <a:schemeClr val="tx1"/>
                </a:solidFill>
                <a:latin typeface="Arial" charset="0"/>
              </a:defRPr>
            </a:lvl3pPr>
            <a:lvl4pPr marL="1714500" defTabSz="762000">
              <a:defRPr>
                <a:solidFill>
                  <a:schemeClr val="tx1"/>
                </a:solidFill>
                <a:latin typeface="Arial" charset="0"/>
              </a:defRPr>
            </a:lvl4pPr>
            <a:lvl5pPr marL="2286000" defTabSz="762000">
              <a:defRPr>
                <a:solidFill>
                  <a:schemeClr val="tx1"/>
                </a:solidFill>
                <a:latin typeface="Arial" charset="0"/>
              </a:defRPr>
            </a:lvl5pPr>
            <a:lvl6pPr marL="2743200" defTabSz="762000" fontAlgn="base">
              <a:spcBef>
                <a:spcPct val="0"/>
              </a:spcBef>
              <a:spcAft>
                <a:spcPct val="0"/>
              </a:spcAft>
              <a:defRPr>
                <a:solidFill>
                  <a:schemeClr val="tx1"/>
                </a:solidFill>
                <a:latin typeface="Arial" charset="0"/>
              </a:defRPr>
            </a:lvl6pPr>
            <a:lvl7pPr marL="3200400" defTabSz="762000" fontAlgn="base">
              <a:spcBef>
                <a:spcPct val="0"/>
              </a:spcBef>
              <a:spcAft>
                <a:spcPct val="0"/>
              </a:spcAft>
              <a:defRPr>
                <a:solidFill>
                  <a:schemeClr val="tx1"/>
                </a:solidFill>
                <a:latin typeface="Arial" charset="0"/>
              </a:defRPr>
            </a:lvl7pPr>
            <a:lvl8pPr marL="3657600" defTabSz="762000" fontAlgn="base">
              <a:spcBef>
                <a:spcPct val="0"/>
              </a:spcBef>
              <a:spcAft>
                <a:spcPct val="0"/>
              </a:spcAft>
              <a:defRPr>
                <a:solidFill>
                  <a:schemeClr val="tx1"/>
                </a:solidFill>
                <a:latin typeface="Arial" charset="0"/>
              </a:defRPr>
            </a:lvl8pPr>
            <a:lvl9pPr marL="4114800" defTabSz="762000" fontAlgn="base">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GB" altLang="en-US" sz="2400">
                <a:solidFill>
                  <a:srgbClr val="000000"/>
                </a:solidFill>
                <a:latin typeface="Times New Roman" pitchFamily="18" charset="0"/>
              </a:rPr>
              <a:t>APPLICATION</a:t>
            </a:r>
          </a:p>
        </p:txBody>
      </p:sp>
      <p:sp>
        <p:nvSpPr>
          <p:cNvPr id="114699" name="Line 11"/>
          <p:cNvSpPr>
            <a:spLocks noChangeShapeType="1"/>
          </p:cNvSpPr>
          <p:nvPr/>
        </p:nvSpPr>
        <p:spPr bwMode="auto">
          <a:xfrm>
            <a:off x="6172200" y="41910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700" name="Line 12"/>
          <p:cNvSpPr>
            <a:spLocks noChangeShapeType="1"/>
          </p:cNvSpPr>
          <p:nvPr/>
        </p:nvSpPr>
        <p:spPr bwMode="auto">
          <a:xfrm>
            <a:off x="4572000" y="4191000"/>
            <a:ext cx="1066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701" name="Line 13"/>
          <p:cNvSpPr>
            <a:spLocks noChangeShapeType="1"/>
          </p:cNvSpPr>
          <p:nvPr/>
        </p:nvSpPr>
        <p:spPr bwMode="auto">
          <a:xfrm flipH="1">
            <a:off x="6858000" y="4114800"/>
            <a:ext cx="1143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702" name="Line 14"/>
          <p:cNvSpPr>
            <a:spLocks noChangeShapeType="1"/>
          </p:cNvSpPr>
          <p:nvPr/>
        </p:nvSpPr>
        <p:spPr bwMode="auto">
          <a:xfrm flipH="1" flipV="1">
            <a:off x="5334000" y="4724400"/>
            <a:ext cx="76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703" name="Line 15"/>
          <p:cNvSpPr>
            <a:spLocks noChangeShapeType="1"/>
          </p:cNvSpPr>
          <p:nvPr/>
        </p:nvSpPr>
        <p:spPr bwMode="auto">
          <a:xfrm flipH="1" flipV="1">
            <a:off x="5334000" y="47244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704" name="Line 16"/>
          <p:cNvSpPr>
            <a:spLocks noChangeShapeType="1"/>
          </p:cNvSpPr>
          <p:nvPr/>
        </p:nvSpPr>
        <p:spPr bwMode="auto">
          <a:xfrm flipV="1">
            <a:off x="6705600" y="4724400"/>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705" name="Line 17"/>
          <p:cNvSpPr>
            <a:spLocks noChangeShapeType="1"/>
          </p:cNvSpPr>
          <p:nvPr/>
        </p:nvSpPr>
        <p:spPr bwMode="auto">
          <a:xfrm flipV="1">
            <a:off x="7010400" y="47244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706" name="Line 18"/>
          <p:cNvSpPr>
            <a:spLocks noChangeShapeType="1"/>
          </p:cNvSpPr>
          <p:nvPr/>
        </p:nvSpPr>
        <p:spPr bwMode="auto">
          <a:xfrm flipV="1">
            <a:off x="6172200" y="33528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707" name="Line 19"/>
          <p:cNvSpPr>
            <a:spLocks noChangeShapeType="1"/>
          </p:cNvSpPr>
          <p:nvPr/>
        </p:nvSpPr>
        <p:spPr bwMode="auto">
          <a:xfrm flipV="1">
            <a:off x="8001000" y="3352800"/>
            <a:ext cx="990600" cy="762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708" name="Line 20"/>
          <p:cNvSpPr>
            <a:spLocks noChangeShapeType="1"/>
          </p:cNvSpPr>
          <p:nvPr/>
        </p:nvSpPr>
        <p:spPr bwMode="auto">
          <a:xfrm flipH="1" flipV="1">
            <a:off x="3276600" y="3276600"/>
            <a:ext cx="1295400" cy="914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709" name="Text Box 21"/>
          <p:cNvSpPr txBox="1">
            <a:spLocks noChangeArrowheads="1"/>
          </p:cNvSpPr>
          <p:nvPr/>
        </p:nvSpPr>
        <p:spPr bwMode="auto">
          <a:xfrm>
            <a:off x="2057400" y="3276600"/>
            <a:ext cx="1062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selected as</a:t>
            </a:r>
          </a:p>
        </p:txBody>
      </p:sp>
      <p:sp>
        <p:nvSpPr>
          <p:cNvPr id="114710" name="Text Box 22"/>
          <p:cNvSpPr txBox="1">
            <a:spLocks noChangeArrowheads="1"/>
          </p:cNvSpPr>
          <p:nvPr/>
        </p:nvSpPr>
        <p:spPr bwMode="auto">
          <a:xfrm>
            <a:off x="4876800" y="3352800"/>
            <a:ext cx="1062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selected as</a:t>
            </a:r>
          </a:p>
        </p:txBody>
      </p:sp>
      <p:sp>
        <p:nvSpPr>
          <p:cNvPr id="114711" name="Text Box 23"/>
          <p:cNvSpPr txBox="1">
            <a:spLocks noChangeArrowheads="1"/>
          </p:cNvSpPr>
          <p:nvPr/>
        </p:nvSpPr>
        <p:spPr bwMode="auto">
          <a:xfrm>
            <a:off x="4191001" y="4724400"/>
            <a:ext cx="881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stated as</a:t>
            </a:r>
          </a:p>
        </p:txBody>
      </p:sp>
      <p:sp>
        <p:nvSpPr>
          <p:cNvPr id="114712" name="Text Box 24"/>
          <p:cNvSpPr txBox="1">
            <a:spLocks noChangeArrowheads="1"/>
          </p:cNvSpPr>
          <p:nvPr/>
        </p:nvSpPr>
        <p:spPr bwMode="auto">
          <a:xfrm>
            <a:off x="9067801" y="3352800"/>
            <a:ext cx="12430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detailed with</a:t>
            </a:r>
          </a:p>
        </p:txBody>
      </p:sp>
      <p:sp>
        <p:nvSpPr>
          <p:cNvPr id="114713" name="Text Box 25"/>
          <p:cNvSpPr txBox="1">
            <a:spLocks noChangeArrowheads="1"/>
          </p:cNvSpPr>
          <p:nvPr/>
        </p:nvSpPr>
        <p:spPr bwMode="auto">
          <a:xfrm>
            <a:off x="7391401" y="4724400"/>
            <a:ext cx="11969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expressed in</a:t>
            </a:r>
          </a:p>
        </p:txBody>
      </p:sp>
      <p:sp>
        <p:nvSpPr>
          <p:cNvPr id="114714" name="Text Box 26"/>
          <p:cNvSpPr txBox="1">
            <a:spLocks noChangeArrowheads="1"/>
          </p:cNvSpPr>
          <p:nvPr/>
        </p:nvSpPr>
        <p:spPr bwMode="auto">
          <a:xfrm>
            <a:off x="5181601" y="3886200"/>
            <a:ext cx="881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stated as</a:t>
            </a:r>
          </a:p>
        </p:txBody>
      </p:sp>
      <p:sp>
        <p:nvSpPr>
          <p:cNvPr id="114715" name="Arc 27"/>
          <p:cNvSpPr>
            <a:spLocks/>
          </p:cNvSpPr>
          <p:nvPr/>
        </p:nvSpPr>
        <p:spPr bwMode="auto">
          <a:xfrm rot="17571826">
            <a:off x="5295900" y="4076700"/>
            <a:ext cx="990600" cy="1066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716" name="Text Box 28"/>
          <p:cNvSpPr txBox="1">
            <a:spLocks noChangeArrowheads="1"/>
          </p:cNvSpPr>
          <p:nvPr/>
        </p:nvSpPr>
        <p:spPr bwMode="auto">
          <a:xfrm>
            <a:off x="1828801" y="4038600"/>
            <a:ext cx="1704975" cy="3429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b="1">
                <a:solidFill>
                  <a:srgbClr val="000000"/>
                </a:solidFill>
                <a:latin typeface="Times New Roman" pitchFamily="18" charset="0"/>
              </a:rPr>
              <a:t>Exclusive OR arc</a:t>
            </a:r>
            <a:endParaRPr lang="en-GB" altLang="en-US" sz="1600">
              <a:solidFill>
                <a:srgbClr val="000000"/>
              </a:solidFill>
              <a:latin typeface="Times New Roman" pitchFamily="18" charset="0"/>
            </a:endParaRPr>
          </a:p>
        </p:txBody>
      </p:sp>
      <p:sp>
        <p:nvSpPr>
          <p:cNvPr id="114717" name="Line 29"/>
          <p:cNvSpPr>
            <a:spLocks noChangeShapeType="1"/>
          </p:cNvSpPr>
          <p:nvPr/>
        </p:nvSpPr>
        <p:spPr bwMode="auto">
          <a:xfrm>
            <a:off x="3581400" y="4191000"/>
            <a:ext cx="1828800" cy="152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4726" name="Rectangle 38"/>
          <p:cNvSpPr>
            <a:spLocks noGrp="1" noChangeArrowheads="1"/>
          </p:cNvSpPr>
          <p:nvPr>
            <p:ph type="title"/>
          </p:nvPr>
        </p:nvSpPr>
        <p:spPr/>
        <p:txBody>
          <a:bodyPr/>
          <a:lstStyle/>
          <a:p>
            <a:r>
              <a:rPr lang="en-GB" altLang="en-US" sz="4000" dirty="0"/>
              <a:t>Exclusive Relationships</a:t>
            </a:r>
          </a:p>
        </p:txBody>
      </p:sp>
    </p:spTree>
    <p:extLst>
      <p:ext uri="{BB962C8B-B14F-4D97-AF65-F5344CB8AC3E}">
        <p14:creationId xmlns:p14="http://schemas.microsoft.com/office/powerpoint/2010/main" val="2924534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AutoShape 3"/>
          <p:cNvSpPr>
            <a:spLocks noChangeArrowheads="1"/>
          </p:cNvSpPr>
          <p:nvPr/>
        </p:nvSpPr>
        <p:spPr bwMode="auto">
          <a:xfrm>
            <a:off x="3352800" y="4572000"/>
            <a:ext cx="2197100" cy="12065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5716" name="AutoShape 4"/>
          <p:cNvSpPr>
            <a:spLocks noChangeArrowheads="1"/>
          </p:cNvSpPr>
          <p:nvPr/>
        </p:nvSpPr>
        <p:spPr bwMode="auto">
          <a:xfrm>
            <a:off x="6553200" y="4572000"/>
            <a:ext cx="2197100" cy="12065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5717" name="Rectangle 5"/>
          <p:cNvSpPr>
            <a:spLocks noChangeArrowheads="1"/>
          </p:cNvSpPr>
          <p:nvPr/>
        </p:nvSpPr>
        <p:spPr bwMode="auto">
          <a:xfrm>
            <a:off x="3359206" y="4724400"/>
            <a:ext cx="2168415"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defRPr>
            </a:lvl1pPr>
            <a:lvl2pPr marL="571500" defTabSz="762000">
              <a:defRPr>
                <a:solidFill>
                  <a:schemeClr val="tx1"/>
                </a:solidFill>
                <a:latin typeface="Arial" charset="0"/>
              </a:defRPr>
            </a:lvl2pPr>
            <a:lvl3pPr marL="1143000" defTabSz="762000">
              <a:defRPr>
                <a:solidFill>
                  <a:schemeClr val="tx1"/>
                </a:solidFill>
                <a:latin typeface="Arial" charset="0"/>
              </a:defRPr>
            </a:lvl3pPr>
            <a:lvl4pPr marL="1714500" defTabSz="762000">
              <a:defRPr>
                <a:solidFill>
                  <a:schemeClr val="tx1"/>
                </a:solidFill>
                <a:latin typeface="Arial" charset="0"/>
              </a:defRPr>
            </a:lvl4pPr>
            <a:lvl5pPr marL="2286000" defTabSz="762000">
              <a:defRPr>
                <a:solidFill>
                  <a:schemeClr val="tx1"/>
                </a:solidFill>
                <a:latin typeface="Arial" charset="0"/>
              </a:defRPr>
            </a:lvl5pPr>
            <a:lvl6pPr marL="2743200" defTabSz="762000" fontAlgn="base">
              <a:spcBef>
                <a:spcPct val="0"/>
              </a:spcBef>
              <a:spcAft>
                <a:spcPct val="0"/>
              </a:spcAft>
              <a:defRPr>
                <a:solidFill>
                  <a:schemeClr val="tx1"/>
                </a:solidFill>
                <a:latin typeface="Arial" charset="0"/>
              </a:defRPr>
            </a:lvl6pPr>
            <a:lvl7pPr marL="3200400" defTabSz="762000" fontAlgn="base">
              <a:spcBef>
                <a:spcPct val="0"/>
              </a:spcBef>
              <a:spcAft>
                <a:spcPct val="0"/>
              </a:spcAft>
              <a:defRPr>
                <a:solidFill>
                  <a:schemeClr val="tx1"/>
                </a:solidFill>
                <a:latin typeface="Arial" charset="0"/>
              </a:defRPr>
            </a:lvl7pPr>
            <a:lvl8pPr marL="3657600" defTabSz="762000" fontAlgn="base">
              <a:spcBef>
                <a:spcPct val="0"/>
              </a:spcBef>
              <a:spcAft>
                <a:spcPct val="0"/>
              </a:spcAft>
              <a:defRPr>
                <a:solidFill>
                  <a:schemeClr val="tx1"/>
                </a:solidFill>
                <a:latin typeface="Arial" charset="0"/>
              </a:defRPr>
            </a:lvl8pPr>
            <a:lvl9pPr marL="4114800" defTabSz="762000"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GB" altLang="en-US" sz="2400">
                <a:solidFill>
                  <a:srgbClr val="000000"/>
                </a:solidFill>
                <a:latin typeface="Times New Roman" pitchFamily="18" charset="0"/>
              </a:rPr>
              <a:t>NEW</a:t>
            </a:r>
          </a:p>
          <a:p>
            <a:pPr algn="ctr" eaLnBrk="0" fontAlgn="base" hangingPunct="0">
              <a:spcBef>
                <a:spcPct val="0"/>
              </a:spcBef>
              <a:spcAft>
                <a:spcPct val="0"/>
              </a:spcAft>
            </a:pPr>
            <a:r>
              <a:rPr lang="en-GB" altLang="en-US" sz="2400">
                <a:solidFill>
                  <a:srgbClr val="000000"/>
                </a:solidFill>
                <a:latin typeface="Times New Roman" pitchFamily="18" charset="0"/>
              </a:rPr>
              <a:t>APPLICATION</a:t>
            </a:r>
          </a:p>
        </p:txBody>
      </p:sp>
      <p:sp>
        <p:nvSpPr>
          <p:cNvPr id="115718" name="Rectangle 6"/>
          <p:cNvSpPr>
            <a:spLocks noChangeArrowheads="1"/>
          </p:cNvSpPr>
          <p:nvPr/>
        </p:nvSpPr>
        <p:spPr bwMode="auto">
          <a:xfrm>
            <a:off x="6597706" y="4724400"/>
            <a:ext cx="2168415"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defRPr>
            </a:lvl1pPr>
            <a:lvl2pPr marL="571500" defTabSz="762000">
              <a:defRPr>
                <a:solidFill>
                  <a:schemeClr val="tx1"/>
                </a:solidFill>
                <a:latin typeface="Arial" charset="0"/>
              </a:defRPr>
            </a:lvl2pPr>
            <a:lvl3pPr marL="1143000" defTabSz="762000">
              <a:defRPr>
                <a:solidFill>
                  <a:schemeClr val="tx1"/>
                </a:solidFill>
                <a:latin typeface="Arial" charset="0"/>
              </a:defRPr>
            </a:lvl3pPr>
            <a:lvl4pPr marL="1714500" defTabSz="762000">
              <a:defRPr>
                <a:solidFill>
                  <a:schemeClr val="tx1"/>
                </a:solidFill>
                <a:latin typeface="Arial" charset="0"/>
              </a:defRPr>
            </a:lvl4pPr>
            <a:lvl5pPr marL="2286000" defTabSz="762000">
              <a:defRPr>
                <a:solidFill>
                  <a:schemeClr val="tx1"/>
                </a:solidFill>
                <a:latin typeface="Arial" charset="0"/>
              </a:defRPr>
            </a:lvl5pPr>
            <a:lvl6pPr marL="2743200" defTabSz="762000" fontAlgn="base">
              <a:spcBef>
                <a:spcPct val="0"/>
              </a:spcBef>
              <a:spcAft>
                <a:spcPct val="0"/>
              </a:spcAft>
              <a:defRPr>
                <a:solidFill>
                  <a:schemeClr val="tx1"/>
                </a:solidFill>
                <a:latin typeface="Arial" charset="0"/>
              </a:defRPr>
            </a:lvl6pPr>
            <a:lvl7pPr marL="3200400" defTabSz="762000" fontAlgn="base">
              <a:spcBef>
                <a:spcPct val="0"/>
              </a:spcBef>
              <a:spcAft>
                <a:spcPct val="0"/>
              </a:spcAft>
              <a:defRPr>
                <a:solidFill>
                  <a:schemeClr val="tx1"/>
                </a:solidFill>
                <a:latin typeface="Arial" charset="0"/>
              </a:defRPr>
            </a:lvl7pPr>
            <a:lvl8pPr marL="3657600" defTabSz="762000" fontAlgn="base">
              <a:spcBef>
                <a:spcPct val="0"/>
              </a:spcBef>
              <a:spcAft>
                <a:spcPct val="0"/>
              </a:spcAft>
              <a:defRPr>
                <a:solidFill>
                  <a:schemeClr val="tx1"/>
                </a:solidFill>
                <a:latin typeface="Arial" charset="0"/>
              </a:defRPr>
            </a:lvl8pPr>
            <a:lvl9pPr marL="4114800" defTabSz="762000"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en-GB" altLang="en-US" sz="2400">
                <a:solidFill>
                  <a:srgbClr val="000000"/>
                </a:solidFill>
                <a:latin typeface="Times New Roman" pitchFamily="18" charset="0"/>
              </a:rPr>
              <a:t>TRANSFER</a:t>
            </a:r>
          </a:p>
          <a:p>
            <a:pPr algn="ctr" eaLnBrk="0" fontAlgn="base" hangingPunct="0">
              <a:spcBef>
                <a:spcPct val="0"/>
              </a:spcBef>
              <a:spcAft>
                <a:spcPct val="0"/>
              </a:spcAft>
            </a:pPr>
            <a:r>
              <a:rPr lang="en-GB" altLang="en-US" sz="2400">
                <a:solidFill>
                  <a:srgbClr val="000000"/>
                </a:solidFill>
                <a:latin typeface="Times New Roman" pitchFamily="18" charset="0"/>
              </a:rPr>
              <a:t>APPLICATION</a:t>
            </a:r>
          </a:p>
        </p:txBody>
      </p:sp>
      <p:sp>
        <p:nvSpPr>
          <p:cNvPr id="115719" name="AutoShape 7"/>
          <p:cNvSpPr>
            <a:spLocks noChangeArrowheads="1"/>
          </p:cNvSpPr>
          <p:nvPr/>
        </p:nvSpPr>
        <p:spPr bwMode="auto">
          <a:xfrm>
            <a:off x="4953000" y="2133600"/>
            <a:ext cx="2197100" cy="1206500"/>
          </a:xfrm>
          <a:prstGeom prst="roundRect">
            <a:avLst>
              <a:gd name="adj" fmla="val 19787"/>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5720" name="Rectangle 8"/>
          <p:cNvSpPr>
            <a:spLocks noChangeArrowheads="1"/>
          </p:cNvSpPr>
          <p:nvPr/>
        </p:nvSpPr>
        <p:spPr bwMode="auto">
          <a:xfrm>
            <a:off x="4953001" y="2514600"/>
            <a:ext cx="216841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a:defRPr>
                <a:solidFill>
                  <a:schemeClr val="tx1"/>
                </a:solidFill>
                <a:latin typeface="Arial" charset="0"/>
              </a:defRPr>
            </a:lvl1pPr>
            <a:lvl2pPr marL="571500" defTabSz="762000">
              <a:defRPr>
                <a:solidFill>
                  <a:schemeClr val="tx1"/>
                </a:solidFill>
                <a:latin typeface="Arial" charset="0"/>
              </a:defRPr>
            </a:lvl2pPr>
            <a:lvl3pPr marL="1143000" defTabSz="762000">
              <a:defRPr>
                <a:solidFill>
                  <a:schemeClr val="tx1"/>
                </a:solidFill>
                <a:latin typeface="Arial" charset="0"/>
              </a:defRPr>
            </a:lvl3pPr>
            <a:lvl4pPr marL="1714500" defTabSz="762000">
              <a:defRPr>
                <a:solidFill>
                  <a:schemeClr val="tx1"/>
                </a:solidFill>
                <a:latin typeface="Arial" charset="0"/>
              </a:defRPr>
            </a:lvl4pPr>
            <a:lvl5pPr marL="2286000" defTabSz="762000">
              <a:defRPr>
                <a:solidFill>
                  <a:schemeClr val="tx1"/>
                </a:solidFill>
                <a:latin typeface="Arial" charset="0"/>
              </a:defRPr>
            </a:lvl5pPr>
            <a:lvl6pPr marL="2743200" defTabSz="762000" fontAlgn="base">
              <a:spcBef>
                <a:spcPct val="0"/>
              </a:spcBef>
              <a:spcAft>
                <a:spcPct val="0"/>
              </a:spcAft>
              <a:defRPr>
                <a:solidFill>
                  <a:schemeClr val="tx1"/>
                </a:solidFill>
                <a:latin typeface="Arial" charset="0"/>
              </a:defRPr>
            </a:lvl6pPr>
            <a:lvl7pPr marL="3200400" defTabSz="762000" fontAlgn="base">
              <a:spcBef>
                <a:spcPct val="0"/>
              </a:spcBef>
              <a:spcAft>
                <a:spcPct val="0"/>
              </a:spcAft>
              <a:defRPr>
                <a:solidFill>
                  <a:schemeClr val="tx1"/>
                </a:solidFill>
                <a:latin typeface="Arial" charset="0"/>
              </a:defRPr>
            </a:lvl7pPr>
            <a:lvl8pPr marL="3657600" defTabSz="762000" fontAlgn="base">
              <a:spcBef>
                <a:spcPct val="0"/>
              </a:spcBef>
              <a:spcAft>
                <a:spcPct val="0"/>
              </a:spcAft>
              <a:defRPr>
                <a:solidFill>
                  <a:schemeClr val="tx1"/>
                </a:solidFill>
                <a:latin typeface="Arial" charset="0"/>
              </a:defRPr>
            </a:lvl8pPr>
            <a:lvl9pPr marL="4114800" defTabSz="762000" fontAlgn="base">
              <a:spcBef>
                <a:spcPct val="0"/>
              </a:spcBef>
              <a:spcAft>
                <a:spcPct val="0"/>
              </a:spcAft>
              <a:defRPr>
                <a:solidFill>
                  <a:schemeClr val="tx1"/>
                </a:solidFill>
                <a:latin typeface="Arial" charset="0"/>
              </a:defRPr>
            </a:lvl9pPr>
          </a:lstStyle>
          <a:p>
            <a:pPr eaLnBrk="0" fontAlgn="base" hangingPunct="0">
              <a:spcBef>
                <a:spcPct val="0"/>
              </a:spcBef>
              <a:spcAft>
                <a:spcPct val="0"/>
              </a:spcAft>
            </a:pPr>
            <a:r>
              <a:rPr lang="en-GB" altLang="en-US" sz="2400">
                <a:solidFill>
                  <a:srgbClr val="000000"/>
                </a:solidFill>
                <a:latin typeface="Times New Roman" pitchFamily="18" charset="0"/>
              </a:rPr>
              <a:t>APPLICATION</a:t>
            </a:r>
          </a:p>
        </p:txBody>
      </p:sp>
      <p:sp>
        <p:nvSpPr>
          <p:cNvPr id="115721" name="Text Box 9"/>
          <p:cNvSpPr txBox="1">
            <a:spLocks noChangeArrowheads="1"/>
          </p:cNvSpPr>
          <p:nvPr/>
        </p:nvSpPr>
        <p:spPr bwMode="auto">
          <a:xfrm>
            <a:off x="3048000" y="4191000"/>
            <a:ext cx="1106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sub-type of</a:t>
            </a:r>
          </a:p>
        </p:txBody>
      </p:sp>
      <p:sp>
        <p:nvSpPr>
          <p:cNvPr id="115722" name="Text Box 10"/>
          <p:cNvSpPr txBox="1">
            <a:spLocks noChangeArrowheads="1"/>
          </p:cNvSpPr>
          <p:nvPr/>
        </p:nvSpPr>
        <p:spPr bwMode="auto">
          <a:xfrm>
            <a:off x="6781800" y="3352800"/>
            <a:ext cx="1265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super-type of</a:t>
            </a:r>
          </a:p>
        </p:txBody>
      </p:sp>
      <p:sp>
        <p:nvSpPr>
          <p:cNvPr id="115723" name="Arc 11"/>
          <p:cNvSpPr>
            <a:spLocks/>
          </p:cNvSpPr>
          <p:nvPr/>
        </p:nvSpPr>
        <p:spPr bwMode="auto">
          <a:xfrm rot="7914185">
            <a:off x="5448300" y="3162300"/>
            <a:ext cx="990600" cy="1066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5724" name="Text Box 12"/>
          <p:cNvSpPr txBox="1">
            <a:spLocks noChangeArrowheads="1"/>
          </p:cNvSpPr>
          <p:nvPr/>
        </p:nvSpPr>
        <p:spPr bwMode="auto">
          <a:xfrm>
            <a:off x="1905001" y="3657600"/>
            <a:ext cx="1704975" cy="34290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b="1">
                <a:solidFill>
                  <a:srgbClr val="000000"/>
                </a:solidFill>
                <a:latin typeface="Times New Roman" pitchFamily="18" charset="0"/>
              </a:rPr>
              <a:t>Exclusive OR arc</a:t>
            </a:r>
            <a:endParaRPr lang="en-GB" altLang="en-US" sz="1600">
              <a:solidFill>
                <a:srgbClr val="000000"/>
              </a:solidFill>
              <a:latin typeface="Times New Roman" pitchFamily="18" charset="0"/>
            </a:endParaRPr>
          </a:p>
        </p:txBody>
      </p:sp>
      <p:sp>
        <p:nvSpPr>
          <p:cNvPr id="115725" name="Line 13"/>
          <p:cNvSpPr>
            <a:spLocks noChangeShapeType="1"/>
          </p:cNvSpPr>
          <p:nvPr/>
        </p:nvSpPr>
        <p:spPr bwMode="auto">
          <a:xfrm>
            <a:off x="3657600" y="3810000"/>
            <a:ext cx="1828800" cy="152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5726" name="Text Box 14"/>
          <p:cNvSpPr txBox="1">
            <a:spLocks noChangeArrowheads="1"/>
          </p:cNvSpPr>
          <p:nvPr/>
        </p:nvSpPr>
        <p:spPr bwMode="auto">
          <a:xfrm>
            <a:off x="4038600" y="3352800"/>
            <a:ext cx="12652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super-type of</a:t>
            </a:r>
          </a:p>
        </p:txBody>
      </p:sp>
      <p:sp>
        <p:nvSpPr>
          <p:cNvPr id="115727" name="Text Box 15"/>
          <p:cNvSpPr txBox="1">
            <a:spLocks noChangeArrowheads="1"/>
          </p:cNvSpPr>
          <p:nvPr/>
        </p:nvSpPr>
        <p:spPr bwMode="auto">
          <a:xfrm>
            <a:off x="7924800" y="4191000"/>
            <a:ext cx="1106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fontAlgn="base" hangingPunct="0">
              <a:spcBef>
                <a:spcPct val="0"/>
              </a:spcBef>
              <a:spcAft>
                <a:spcPct val="0"/>
              </a:spcAft>
            </a:pPr>
            <a:r>
              <a:rPr lang="en-GB" altLang="en-US" sz="1600">
                <a:solidFill>
                  <a:srgbClr val="000000"/>
                </a:solidFill>
                <a:latin typeface="Times New Roman" pitchFamily="18" charset="0"/>
              </a:rPr>
              <a:t>sub-type of</a:t>
            </a:r>
          </a:p>
        </p:txBody>
      </p:sp>
      <p:sp>
        <p:nvSpPr>
          <p:cNvPr id="115728" name="Line 16"/>
          <p:cNvSpPr>
            <a:spLocks noChangeShapeType="1"/>
          </p:cNvSpPr>
          <p:nvPr/>
        </p:nvSpPr>
        <p:spPr bwMode="auto">
          <a:xfrm flipH="1">
            <a:off x="4495800" y="3352800"/>
            <a:ext cx="1295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5729" name="Line 17"/>
          <p:cNvSpPr>
            <a:spLocks noChangeShapeType="1"/>
          </p:cNvSpPr>
          <p:nvPr/>
        </p:nvSpPr>
        <p:spPr bwMode="auto">
          <a:xfrm>
            <a:off x="6172200" y="3352800"/>
            <a:ext cx="1295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GB">
              <a:solidFill>
                <a:srgbClr val="000000"/>
              </a:solidFill>
              <a:latin typeface="Arial" charset="0"/>
            </a:endParaRPr>
          </a:p>
        </p:txBody>
      </p:sp>
      <p:sp>
        <p:nvSpPr>
          <p:cNvPr id="115735" name="Rectangle 23"/>
          <p:cNvSpPr>
            <a:spLocks noGrp="1" noChangeArrowheads="1"/>
          </p:cNvSpPr>
          <p:nvPr>
            <p:ph type="title"/>
          </p:nvPr>
        </p:nvSpPr>
        <p:spPr/>
        <p:txBody>
          <a:bodyPr/>
          <a:lstStyle/>
          <a:p>
            <a:r>
              <a:rPr lang="en-GB" altLang="en-US" sz="4000"/>
              <a:t>Exclusive Relationships</a:t>
            </a:r>
          </a:p>
        </p:txBody>
      </p:sp>
    </p:spTree>
    <p:extLst>
      <p:ext uri="{BB962C8B-B14F-4D97-AF65-F5344CB8AC3E}">
        <p14:creationId xmlns:p14="http://schemas.microsoft.com/office/powerpoint/2010/main" val="3720962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
      <a:dk1>
        <a:srgbClr val="000000"/>
      </a:dk1>
      <a:lt1>
        <a:srgbClr val="FFFFCC"/>
      </a:lt1>
      <a:dk2>
        <a:srgbClr val="0033CC"/>
      </a:dk2>
      <a:lt2>
        <a:srgbClr val="808080"/>
      </a:lt2>
      <a:accent1>
        <a:srgbClr val="00CC99"/>
      </a:accent1>
      <a:accent2>
        <a:srgbClr val="3333CC"/>
      </a:accent2>
      <a:accent3>
        <a:srgbClr val="FFFFE2"/>
      </a:accent3>
      <a:accent4>
        <a:srgbClr val="000000"/>
      </a:accent4>
      <a:accent5>
        <a:srgbClr val="AAE2CA"/>
      </a:accent5>
      <a:accent6>
        <a:srgbClr val="2D2DB9"/>
      </a:accent6>
      <a:hlink>
        <a:srgbClr val="CCCCFF"/>
      </a:hlink>
      <a:folHlink>
        <a:srgbClr val="B2B2B2"/>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1382</Words>
  <Application>Microsoft Office PowerPoint</Application>
  <PresentationFormat>Widescreen</PresentationFormat>
  <Paragraphs>212</Paragraphs>
  <Slides>28</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Arial</vt:lpstr>
      <vt:lpstr>Book Antiqua</vt:lpstr>
      <vt:lpstr>Calibri</vt:lpstr>
      <vt:lpstr>Comic Sans MS</vt:lpstr>
      <vt:lpstr>SimHei</vt:lpstr>
      <vt:lpstr>Symbol</vt:lpstr>
      <vt:lpstr>Times New Roman</vt:lpstr>
      <vt:lpstr>Wingdings</vt:lpstr>
      <vt:lpstr>1_Default Design</vt:lpstr>
      <vt:lpstr>Presentation</vt:lpstr>
      <vt:lpstr>More Data Modelling principles</vt:lpstr>
      <vt:lpstr>Determinacy &amp; Dependency</vt:lpstr>
      <vt:lpstr>Determinacy &amp; dependency</vt:lpstr>
      <vt:lpstr>Determinacy &amp; dependency</vt:lpstr>
      <vt:lpstr>Exclusive Relationships</vt:lpstr>
      <vt:lpstr>Exclusive Relationships </vt:lpstr>
      <vt:lpstr>Exclusive Relationships</vt:lpstr>
      <vt:lpstr>Exclusive Relationships</vt:lpstr>
      <vt:lpstr>Exclusive Relationships</vt:lpstr>
      <vt:lpstr>Entity Aspects (1)</vt:lpstr>
      <vt:lpstr>Entity Aspects (2)</vt:lpstr>
      <vt:lpstr>Entity Aspects (3)</vt:lpstr>
      <vt:lpstr>Entity Sub-types &amp; Super-types</vt:lpstr>
      <vt:lpstr>Entity Sub-types</vt:lpstr>
      <vt:lpstr>PowerPoint Presentation</vt:lpstr>
      <vt:lpstr>PowerPoint Presentation</vt:lpstr>
      <vt:lpstr>PowerPoint Presentation</vt:lpstr>
      <vt:lpstr>One-to-Many Recursive Relationship</vt:lpstr>
      <vt:lpstr>Recursive Relationship - Hierarchic</vt:lpstr>
      <vt:lpstr>Many-to-Many Recursive Relationship</vt:lpstr>
      <vt:lpstr>Many-to-Many Recursive Relationship</vt:lpstr>
      <vt:lpstr>Recursive Relationship - Network</vt:lpstr>
      <vt:lpstr>Recursive relationships</vt:lpstr>
      <vt:lpstr>Research Papers system</vt:lpstr>
      <vt:lpstr>Research Papers system</vt:lpstr>
      <vt:lpstr>1st pass ERD</vt:lpstr>
      <vt:lpstr>Initial ERD</vt:lpstr>
      <vt:lpstr>Summary</vt:lpstr>
    </vt:vector>
  </TitlesOfParts>
  <Company>Plymouth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Martin Read</dc:creator>
  <cp:lastModifiedBy>Martin Read</cp:lastModifiedBy>
  <cp:revision>4</cp:revision>
  <dcterms:created xsi:type="dcterms:W3CDTF">2021-09-29T16:29:34Z</dcterms:created>
  <dcterms:modified xsi:type="dcterms:W3CDTF">2021-09-29T16:57:29Z</dcterms:modified>
</cp:coreProperties>
</file>