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8"/>
  </p:notesMasterIdLst>
  <p:sldIdLst>
    <p:sldId id="329" r:id="rId2"/>
    <p:sldId id="341" r:id="rId3"/>
    <p:sldId id="504" r:id="rId4"/>
    <p:sldId id="355" r:id="rId5"/>
    <p:sldId id="438" r:id="rId6"/>
    <p:sldId id="439" r:id="rId7"/>
    <p:sldId id="440" r:id="rId8"/>
    <p:sldId id="441" r:id="rId9"/>
    <p:sldId id="442" r:id="rId10"/>
    <p:sldId id="458" r:id="rId11"/>
    <p:sldId id="445" r:id="rId12"/>
    <p:sldId id="459" r:id="rId13"/>
    <p:sldId id="506" r:id="rId14"/>
    <p:sldId id="507" r:id="rId15"/>
    <p:sldId id="464" r:id="rId16"/>
    <p:sldId id="446" r:id="rId17"/>
    <p:sldId id="449" r:id="rId18"/>
    <p:sldId id="450" r:id="rId19"/>
    <p:sldId id="451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60" r:id="rId28"/>
    <p:sldId id="461" r:id="rId29"/>
    <p:sldId id="462" r:id="rId30"/>
    <p:sldId id="463" r:id="rId31"/>
    <p:sldId id="405" r:id="rId32"/>
    <p:sldId id="437" r:id="rId33"/>
    <p:sldId id="503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3" r:id="rId46"/>
    <p:sldId id="48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89610" autoAdjust="0"/>
  </p:normalViewPr>
  <p:slideViewPr>
    <p:cSldViewPr snapToGrid="0">
      <p:cViewPr varScale="1">
        <p:scale>
          <a:sx n="55" d="100"/>
          <a:sy n="55" d="100"/>
        </p:scale>
        <p:origin x="7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fen Sun" userId="66af4469-d72a-42ee-8d32-98b727c19f1e" providerId="ADAL" clId="{B55DF991-7FA7-43E4-ACB7-D43B5A9275CD}"/>
    <pc:docChg chg="custSel modSld">
      <pc:chgData name="Lingfen Sun" userId="66af4469-d72a-42ee-8d32-98b727c19f1e" providerId="ADAL" clId="{B55DF991-7FA7-43E4-ACB7-D43B5A9275CD}" dt="2023-03-28T16:24:09.367" v="393" actId="20577"/>
      <pc:docMkLst>
        <pc:docMk/>
      </pc:docMkLst>
      <pc:sldChg chg="addSp modSp mod">
        <pc:chgData name="Lingfen Sun" userId="66af4469-d72a-42ee-8d32-98b727c19f1e" providerId="ADAL" clId="{B55DF991-7FA7-43E4-ACB7-D43B5A9275CD}" dt="2023-03-28T15:28:16.507" v="195" actId="6549"/>
        <pc:sldMkLst>
          <pc:docMk/>
          <pc:sldMk cId="0" sldId="446"/>
        </pc:sldMkLst>
        <pc:spChg chg="add mod">
          <ac:chgData name="Lingfen Sun" userId="66af4469-d72a-42ee-8d32-98b727c19f1e" providerId="ADAL" clId="{B55DF991-7FA7-43E4-ACB7-D43B5A9275CD}" dt="2023-03-28T15:27:37.223" v="154" actId="20577"/>
          <ac:spMkLst>
            <pc:docMk/>
            <pc:sldMk cId="0" sldId="446"/>
            <ac:spMk id="6" creationId="{909FB5F0-1585-79C1-E021-5E834632AB6A}"/>
          </ac:spMkLst>
        </pc:spChg>
        <pc:spChg chg="mod">
          <ac:chgData name="Lingfen Sun" userId="66af4469-d72a-42ee-8d32-98b727c19f1e" providerId="ADAL" clId="{B55DF991-7FA7-43E4-ACB7-D43B5A9275CD}" dt="2023-03-28T15:28:16.507" v="195" actId="6549"/>
          <ac:spMkLst>
            <pc:docMk/>
            <pc:sldMk cId="0" sldId="446"/>
            <ac:spMk id="31745" creationId="{00000000-0000-0000-0000-000000000000}"/>
          </ac:spMkLst>
        </pc:spChg>
        <pc:picChg chg="mod">
          <ac:chgData name="Lingfen Sun" userId="66af4469-d72a-42ee-8d32-98b727c19f1e" providerId="ADAL" clId="{B55DF991-7FA7-43E4-ACB7-D43B5A9275CD}" dt="2023-03-28T15:27:44.682" v="155" actId="1076"/>
          <ac:picMkLst>
            <pc:docMk/>
            <pc:sldMk cId="0" sldId="446"/>
            <ac:picMk id="31747" creationId="{00000000-0000-0000-0000-000000000000}"/>
          </ac:picMkLst>
        </pc:picChg>
      </pc:sldChg>
      <pc:sldChg chg="modNotesTx">
        <pc:chgData name="Lingfen Sun" userId="66af4469-d72a-42ee-8d32-98b727c19f1e" providerId="ADAL" clId="{B55DF991-7FA7-43E4-ACB7-D43B5A9275CD}" dt="2023-03-28T15:57:13.032" v="350" actId="20577"/>
        <pc:sldMkLst>
          <pc:docMk/>
          <pc:sldMk cId="0" sldId="461"/>
        </pc:sldMkLst>
      </pc:sldChg>
      <pc:sldChg chg="modNotesTx">
        <pc:chgData name="Lingfen Sun" userId="66af4469-d72a-42ee-8d32-98b727c19f1e" providerId="ADAL" clId="{B55DF991-7FA7-43E4-ACB7-D43B5A9275CD}" dt="2023-03-28T16:24:09.367" v="393" actId="20577"/>
        <pc:sldMkLst>
          <pc:docMk/>
          <pc:sldMk cId="0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672909D-731F-3343-BCC4-CD1E9F1841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153A64AD-9D64-F94A-8364-04B5F2B6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D24A5170-4FFF-7F43-AB4E-442ED2208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CCBE3E-A8F7-574C-9AB8-43192E7787E8}" type="slidenum">
              <a:rPr lang="en-GB" alt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GB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97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9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229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3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98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55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87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24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14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57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BDFC1A-5292-094E-B133-393C13DEC02D}" type="slidenum">
              <a:rPr lang="en-GB">
                <a:solidFill>
                  <a:schemeClr val="tx1"/>
                </a:solidFill>
              </a:rPr>
              <a:pPr eaLnBrk="1" hangingPunct="1"/>
              <a:t>4</a:t>
            </a:fld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VLAN hopping attack. The attacker configure the host to spoof 802.1Q signalling and DTP signalling to trunk with the </a:t>
            </a:r>
            <a:r>
              <a:rPr lang="en-GB"/>
              <a:t>connecting switch.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73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Private </a:t>
            </a:r>
            <a:r>
              <a:rPr lang="en-GB"/>
              <a:t>VLAN – protected 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 txBox="1">
            <a:spLocks noGrp="1" noChangeArrowheads="1"/>
          </p:cNvSpPr>
          <p:nvPr/>
        </p:nvSpPr>
        <p:spPr bwMode="auto">
          <a:xfrm>
            <a:off x="5800725" y="8535988"/>
            <a:ext cx="7953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452" tIns="0" rIns="18452" bIns="0" anchor="b"/>
          <a:lstStyle>
            <a:lvl1pPr defTabSz="884238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84238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defTabSz="884238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defTabSz="884238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defTabSz="884238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defTabSz="88423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defTabSz="88423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defTabSz="88423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defTabSz="884238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spcBef>
                <a:spcPct val="0"/>
              </a:spcBef>
            </a:pPr>
            <a:fld id="{C40668DA-1CA9-C74F-99E2-4E7A717398AC}" type="slidenum">
              <a:rPr lang="en-US" sz="800">
                <a:solidFill>
                  <a:schemeClr val="tx1"/>
                </a:solidFill>
              </a:rPr>
              <a:pPr algn="r">
                <a:spcBef>
                  <a:spcPct val="0"/>
                </a:spcBef>
              </a:pPr>
              <a:t>31</a:t>
            </a:fld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241300"/>
            <a:ext cx="5233988" cy="3925888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4306888"/>
            <a:ext cx="5989637" cy="41814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799" tIns="49205" rIns="93799" bIns="49205"/>
          <a:lstStyle/>
          <a:p>
            <a:pPr marL="112713" indent="-112713" defTabSz="1020763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46C93C-5C4B-A144-B02F-68C54CA26883}" type="slidenum">
              <a:rPr lang="en-GB">
                <a:solidFill>
                  <a:schemeClr val="tx1"/>
                </a:solidFill>
              </a:rPr>
              <a:pPr eaLnBrk="1" hangingPunct="1"/>
              <a:t>32</a:t>
            </a:fld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200">
                <a:solidFill>
                  <a:srgbClr val="0000FF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42497C-58B3-D44D-B986-2CD36CB60DA2}" type="slidenum">
              <a:rPr lang="en-GB">
                <a:solidFill>
                  <a:schemeClr val="tx1"/>
                </a:solidFill>
              </a:rPr>
              <a:pPr eaLnBrk="1" hangingPunct="1"/>
              <a:t>34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3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F71DD9-62D5-A745-B953-4EBA9860521F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5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3AF1-94EB-4840-B7D8-D07EBE9FB546}"/>
              </a:ext>
            </a:extLst>
          </p:cNvPr>
          <p:cNvGrpSpPr/>
          <p:nvPr userDrawn="1"/>
        </p:nvGrpSpPr>
        <p:grpSpPr>
          <a:xfrm>
            <a:off x="514546" y="6356351"/>
            <a:ext cx="8172254" cy="56641"/>
            <a:chOff x="0" y="6208894"/>
            <a:chExt cx="12192000" cy="6491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6722F6-FE1A-441B-8396-03E219AA1329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FA7792-F5EB-4876-8189-4B7426762E4A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16"/>
            <a:ext cx="8229600" cy="919794"/>
          </a:xfrm>
        </p:spPr>
        <p:txBody>
          <a:bodyPr>
            <a:normAutofit/>
          </a:bodyPr>
          <a:lstStyle>
            <a:lvl1pPr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607"/>
            <a:ext cx="8229600" cy="50743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</a:lstStyle>
          <a:p>
            <a:pPr lvl="0" eaLnBrk="1" latinLnBrk="0" hangingPunct="1"/>
            <a:r>
              <a:rPr lang="en-US" dirty="0"/>
              <a:t>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163D0B-EDFB-4BD1-99AC-BE8A058CF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1" y="1085328"/>
            <a:ext cx="8229600" cy="5941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213B297-8C13-429D-9BC4-595AF7D8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F59FCA-89F2-49D0-8FE5-D9CE71E31474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38CC86-CD28-49EC-B867-3F591274FE3C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C5D789-3765-43B6-8209-7B0952A0531F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CD8C50-4392-435B-989C-E1213B39C66E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28FF5-1003-4D1D-8866-C942BA157CF5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7B70744-8ADF-48B4-8BC2-89EF26F5E919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DCF5C8-FEF9-46C7-80D1-B977357B2707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1494F-EEE4-440B-8B0A-CA58839775B6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F800C3-91CB-46BE-8567-7FFEF318BC7C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3D8883-3D34-401F-BB75-8F1CE9D31B62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D8B23E-8B30-4387-95EB-3FF1326625F4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7EEA32-7E84-4EC2-9F45-76126590CB38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D7C251-91F0-4FBA-8412-0066F416FB43}"/>
              </a:ext>
            </a:extLst>
          </p:cNvPr>
          <p:cNvGrpSpPr/>
          <p:nvPr userDrawn="1"/>
        </p:nvGrpSpPr>
        <p:grpSpPr>
          <a:xfrm>
            <a:off x="0" y="6333744"/>
            <a:ext cx="9144000" cy="79248"/>
            <a:chOff x="0" y="6208894"/>
            <a:chExt cx="12192000" cy="6491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DFA17E-504A-4F4E-9108-CE8D723AC030}"/>
                </a:ext>
              </a:extLst>
            </p:cNvPr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0C16F17-1FEB-4155-90DC-D431082EAB13}"/>
                </a:ext>
              </a:extLst>
            </p:cNvPr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6245-0EF4-43D8-991C-284A8E9F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625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Lecture 8 - VLANs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C2517-C6CC-43A4-91F2-1DE365FB7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877056"/>
            <a:ext cx="7854696" cy="1104080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COMP1002 (Cybersecurity  and Networks)</a:t>
            </a:r>
          </a:p>
        </p:txBody>
      </p:sp>
    </p:spTree>
    <p:extLst>
      <p:ext uri="{BB962C8B-B14F-4D97-AF65-F5344CB8AC3E}">
        <p14:creationId xmlns:p14="http://schemas.microsoft.com/office/powerpoint/2010/main" val="7257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389423" y="0"/>
            <a:ext cx="7886700" cy="994172"/>
          </a:xfrm>
        </p:spPr>
        <p:txBody>
          <a:bodyPr/>
          <a:lstStyle/>
          <a:p>
            <a:r>
              <a:rPr lang="en-GB" dirty="0"/>
              <a:t>Frame Tagging</a:t>
            </a:r>
          </a:p>
        </p:txBody>
      </p:sp>
      <p:sp>
        <p:nvSpPr>
          <p:cNvPr id="26626" name="Text Placeholder 1"/>
          <p:cNvSpPr>
            <a:spLocks noGrp="1"/>
          </p:cNvSpPr>
          <p:nvPr>
            <p:ph idx="1"/>
          </p:nvPr>
        </p:nvSpPr>
        <p:spPr>
          <a:xfrm>
            <a:off x="389423" y="1344811"/>
            <a:ext cx="7886700" cy="3263504"/>
          </a:xfrm>
        </p:spPr>
        <p:txBody>
          <a:bodyPr/>
          <a:lstStyle/>
          <a:p>
            <a:r>
              <a:rPr lang="en-GB" dirty="0"/>
              <a:t>Each frame on trunk is tagged to identify VLAN it belongs to. </a:t>
            </a:r>
          </a:p>
          <a:p>
            <a:r>
              <a:rPr lang="en-GB" dirty="0"/>
              <a:t>Trunking that uses frame tagging achieves faster delivery of frames and makes management easier. </a:t>
            </a:r>
          </a:p>
          <a:p>
            <a:r>
              <a:rPr lang="en-GB" dirty="0"/>
              <a:t>Frame tagging adopted </a:t>
            </a:r>
            <a:br>
              <a:rPr lang="en-GB" dirty="0"/>
            </a:br>
            <a:r>
              <a:rPr lang="en-GB" dirty="0"/>
              <a:t>as standard by IEEE.    </a:t>
            </a:r>
          </a:p>
        </p:txBody>
      </p:sp>
      <p:pic>
        <p:nvPicPr>
          <p:cNvPr id="26627" name="Picture 2" descr="Untitl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785" y="3294615"/>
            <a:ext cx="5459015" cy="292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82287A-A4E4-2644-8326-353D23B3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VLAN tag fields</a:t>
            </a:r>
          </a:p>
        </p:txBody>
      </p:sp>
      <p:sp>
        <p:nvSpPr>
          <p:cNvPr id="28675" name="Text Placeholder 3"/>
          <p:cNvSpPr>
            <a:spLocks noGrp="1"/>
          </p:cNvSpPr>
          <p:nvPr>
            <p:ph idx="1"/>
          </p:nvPr>
        </p:nvSpPr>
        <p:spPr>
          <a:xfrm>
            <a:off x="419100" y="1349774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Type - A 2-byte value called the tag protocol ID (TPID) value. </a:t>
            </a:r>
          </a:p>
          <a:p>
            <a:pPr lvl="1"/>
            <a:r>
              <a:rPr lang="en-GB" sz="1500" dirty="0"/>
              <a:t>Ethernet - 0x8100.</a:t>
            </a:r>
          </a:p>
          <a:p>
            <a:r>
              <a:rPr lang="en-GB" sz="1800" dirty="0"/>
              <a:t>User priority - A 3-bit value that supports level or service implementation.</a:t>
            </a:r>
          </a:p>
          <a:p>
            <a:r>
              <a:rPr lang="en-GB" sz="1800" dirty="0"/>
              <a:t>Canonical Format Identifier (CFI) - A 1-bit identifier that enables Token Ring frames to be carried across Ethernet links.</a:t>
            </a:r>
          </a:p>
          <a:p>
            <a:r>
              <a:rPr lang="en-GB" sz="1800" dirty="0"/>
              <a:t>VLAN ID (VID) - A 12-bit VLAN identification</a:t>
            </a:r>
          </a:p>
          <a:p>
            <a:pPr lvl="1"/>
            <a:r>
              <a:rPr lang="en-GB" sz="1500" dirty="0"/>
              <a:t>up to 4096 VLAN IDs.</a:t>
            </a:r>
          </a:p>
          <a:p>
            <a:r>
              <a:rPr lang="en-GB" sz="1800" dirty="0"/>
              <a:t>After the switch inserts the Type</a:t>
            </a:r>
            <a:br>
              <a:rPr lang="en-GB" sz="1800" dirty="0"/>
            </a:br>
            <a:r>
              <a:rPr lang="en-GB" sz="1800" dirty="0"/>
              <a:t>and tag control information fields, </a:t>
            </a:r>
            <a:br>
              <a:rPr lang="en-GB" sz="1800" dirty="0"/>
            </a:br>
            <a:r>
              <a:rPr lang="en-GB" sz="1800" dirty="0"/>
              <a:t>it recalculates the FCS values and </a:t>
            </a:r>
            <a:br>
              <a:rPr lang="en-GB" sz="1800" dirty="0"/>
            </a:br>
            <a:r>
              <a:rPr lang="en-GB" sz="1800" dirty="0"/>
              <a:t>inserts the new FCS into the frame.</a:t>
            </a:r>
          </a:p>
          <a:p>
            <a:endParaRPr lang="en-GB" sz="1800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43" y="3464719"/>
            <a:ext cx="3321844" cy="2536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0C7D3-DE90-F641-98B0-5F8969B9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536973" y="0"/>
            <a:ext cx="7886700" cy="994172"/>
          </a:xfrm>
        </p:spPr>
        <p:txBody>
          <a:bodyPr/>
          <a:lstStyle/>
          <a:p>
            <a:r>
              <a:rPr lang="en-GB" dirty="0"/>
              <a:t>Voice VLAN tagging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9" y="1970485"/>
            <a:ext cx="48934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F0A9EB-EBE1-8E40-80F5-F2E6CBBD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ABCB-B0C1-4D8D-9EDF-F0E0D7F1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D901-94E2-3DBA-9020-8F91EF4F9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789837"/>
            <a:ext cx="8513180" cy="26253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switched network without VLAN, PC1 is sending a layer 2 broadcast, which of the following is correct?</a:t>
            </a:r>
          </a:p>
          <a:p>
            <a:pPr marL="0" indent="0">
              <a:buNone/>
            </a:pPr>
            <a:r>
              <a:rPr lang="en-US" dirty="0"/>
              <a:t>(a). The broadcast frame will reach PC2 – PC6.</a:t>
            </a:r>
          </a:p>
          <a:p>
            <a:pPr marL="0" indent="0">
              <a:buNone/>
            </a:pPr>
            <a:r>
              <a:rPr lang="en-US" dirty="0"/>
              <a:t>(b). The broadcast frame will only reach PC4.</a:t>
            </a:r>
          </a:p>
          <a:p>
            <a:pPr marL="0" indent="0">
              <a:buNone/>
            </a:pPr>
            <a:r>
              <a:rPr lang="en-US" dirty="0"/>
              <a:t>(c). The broadcast frame will reach PC4, PC5 and PC6.</a:t>
            </a:r>
          </a:p>
          <a:p>
            <a:pPr marL="0" indent="0">
              <a:buNone/>
            </a:pPr>
            <a:r>
              <a:rPr lang="en-US" dirty="0"/>
              <a:t>(d). None of the above is correct.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8A7BD-4D0C-19F1-2D5D-CCF835D5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DA10A3A-AA13-A32F-34C6-8D84BD86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694" y="393630"/>
            <a:ext cx="5995686" cy="3219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7C15DC-60A0-C0F5-5EB6-ECF1EF4B8244}"/>
              </a:ext>
            </a:extLst>
          </p:cNvPr>
          <p:cNvSpPr txBox="1"/>
          <p:nvPr/>
        </p:nvSpPr>
        <p:spPr>
          <a:xfrm>
            <a:off x="107066" y="1814382"/>
            <a:ext cx="286762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21113"/>
                </a:solidFill>
                <a:effectLst/>
                <a:latin typeface="MentiText"/>
              </a:rPr>
              <a:t>Go to </a:t>
            </a:r>
            <a:r>
              <a:rPr lang="en-US" b="1" i="0" dirty="0">
                <a:solidFill>
                  <a:srgbClr val="021113"/>
                </a:solidFill>
                <a:effectLst/>
                <a:latin typeface="MentiText"/>
              </a:rPr>
              <a:t>www.menti.com</a:t>
            </a:r>
            <a:r>
              <a:rPr lang="en-US" b="0" i="0" dirty="0">
                <a:solidFill>
                  <a:srgbClr val="021113"/>
                </a:solidFill>
                <a:effectLst/>
                <a:latin typeface="MentiText"/>
              </a:rPr>
              <a:t> and use the code </a:t>
            </a:r>
            <a:r>
              <a:rPr lang="en-US" b="1" i="0" dirty="0">
                <a:solidFill>
                  <a:srgbClr val="021113"/>
                </a:solidFill>
                <a:effectLst/>
                <a:latin typeface="MentiText"/>
              </a:rPr>
              <a:t>1915 1067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3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BEAD-0429-ADB9-A59A-B6F8BEBC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C9AB-41F9-582A-4941-73519713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03" y="3183038"/>
            <a:ext cx="8229600" cy="3287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switched network with 3 VLANs configured (VLAN10, VLAN20 and VLAN30), PC1 sends an ARP broadcast frame. Which of the following is correct regarding PC(s) which will receive the ARP broadcast frame?</a:t>
            </a:r>
          </a:p>
          <a:p>
            <a:pPr marL="0" indent="0">
              <a:buNone/>
            </a:pPr>
            <a:r>
              <a:rPr lang="en-US" dirty="0"/>
              <a:t>(a). PC4</a:t>
            </a:r>
          </a:p>
          <a:p>
            <a:pPr marL="0" indent="0">
              <a:buNone/>
            </a:pPr>
            <a:r>
              <a:rPr lang="en-US" dirty="0"/>
              <a:t>(b). PC4 and PC6</a:t>
            </a:r>
          </a:p>
          <a:p>
            <a:pPr marL="0" indent="0">
              <a:buNone/>
            </a:pPr>
            <a:r>
              <a:rPr lang="en-US" dirty="0"/>
              <a:t>(c). PC4, PC5 and PC6</a:t>
            </a:r>
          </a:p>
          <a:p>
            <a:pPr marL="0" indent="0">
              <a:buNone/>
            </a:pPr>
            <a:r>
              <a:rPr lang="en-US" dirty="0"/>
              <a:t>(d). 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E0DE-3471-62EB-C125-7F9BA01F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AAAD563-76ED-D05F-ED13-C84D27BC8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57" y="305904"/>
            <a:ext cx="6998043" cy="2766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60020-EFE1-BC00-E157-0AB546688288}"/>
              </a:ext>
            </a:extLst>
          </p:cNvPr>
          <p:cNvSpPr txBox="1"/>
          <p:nvPr/>
        </p:nvSpPr>
        <p:spPr>
          <a:xfrm>
            <a:off x="5530769" y="5273900"/>
            <a:ext cx="315603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21113"/>
                </a:solidFill>
                <a:effectLst/>
                <a:latin typeface="MentiText"/>
              </a:rPr>
              <a:t>Go to </a:t>
            </a:r>
            <a:r>
              <a:rPr lang="en-US" b="1" i="0" dirty="0">
                <a:solidFill>
                  <a:srgbClr val="021113"/>
                </a:solidFill>
                <a:effectLst/>
                <a:latin typeface="MentiText"/>
              </a:rPr>
              <a:t>www.menti.com</a:t>
            </a:r>
            <a:r>
              <a:rPr lang="en-US" b="0" i="0" dirty="0">
                <a:solidFill>
                  <a:srgbClr val="021113"/>
                </a:solidFill>
                <a:effectLst/>
                <a:latin typeface="MentiText"/>
              </a:rPr>
              <a:t> and use the code </a:t>
            </a:r>
            <a:r>
              <a:rPr lang="en-US" b="1" i="0" dirty="0">
                <a:solidFill>
                  <a:srgbClr val="021113"/>
                </a:solidFill>
                <a:effectLst/>
                <a:latin typeface="MentiText"/>
              </a:rPr>
              <a:t>1915 1067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20" y="1794273"/>
            <a:ext cx="6588919" cy="406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41" y="1863330"/>
            <a:ext cx="6709172" cy="37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541" y="1863330"/>
            <a:ext cx="6662738" cy="377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32" y="0"/>
            <a:ext cx="7886700" cy="994172"/>
          </a:xfrm>
        </p:spPr>
        <p:txBody>
          <a:bodyPr/>
          <a:lstStyle/>
          <a:p>
            <a:r>
              <a:rPr lang="en-GB" dirty="0"/>
              <a:t>VLAN configuration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DDBC-4831-C747-82DA-042F88D6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>
            <a:normAutofit/>
          </a:bodyPr>
          <a:lstStyle/>
          <a:p>
            <a:r>
              <a:rPr lang="en-GB" dirty="0"/>
              <a:t>Normal </a:t>
            </a:r>
            <a:r>
              <a:rPr lang="en-GB"/>
              <a:t>range VLANs</a:t>
            </a:r>
            <a:endParaRPr lang="en-GB" dirty="0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37" y="2792414"/>
            <a:ext cx="51435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EEB29D9-E921-7943-8717-D91946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FB5F0-1585-79C1-E021-5E834632AB6A}"/>
              </a:ext>
            </a:extLst>
          </p:cNvPr>
          <p:cNvSpPr txBox="1"/>
          <p:nvPr/>
        </p:nvSpPr>
        <p:spPr>
          <a:xfrm>
            <a:off x="419100" y="1421461"/>
            <a:ext cx="7689574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58585B"/>
                </a:solidFill>
                <a:effectLst/>
                <a:latin typeface="CiscoSans"/>
              </a:rPr>
              <a:t> Normal range VLANs are numbered between 1 and 1005.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58585B"/>
                </a:solidFill>
                <a:latin typeface="CiscoSans"/>
              </a:rPr>
              <a:t> IDs of 1 and 1002-1005 are automated created</a:t>
            </a:r>
            <a:r>
              <a:rPr lang="en-GB" sz="2400" b="0" i="0" dirty="0">
                <a:solidFill>
                  <a:srgbClr val="58585B"/>
                </a:solidFill>
                <a:effectLst/>
                <a:latin typeface="CiscoSans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58585B"/>
                </a:solidFill>
                <a:effectLst/>
                <a:latin typeface="CiscoSans"/>
              </a:rPr>
              <a:t> Extended range VLANs are numbered 1,006 to 4,094.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916907"/>
            <a:ext cx="6850856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36"/>
          <a:stretch>
            <a:fillRect/>
          </a:stretch>
        </p:blipFill>
        <p:spPr bwMode="auto">
          <a:xfrm>
            <a:off x="1143001" y="1809750"/>
            <a:ext cx="6909197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237"/>
          <a:stretch>
            <a:fillRect/>
          </a:stretch>
        </p:blipFill>
        <p:spPr bwMode="auto">
          <a:xfrm>
            <a:off x="1150145" y="1916907"/>
            <a:ext cx="6850856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VLAN – assign a switch 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8C7F4-29DB-CA4F-9E03-CE92E8DD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553641" y="0"/>
            <a:ext cx="7886700" cy="994172"/>
          </a:xfrm>
        </p:spPr>
        <p:txBody>
          <a:bodyPr/>
          <a:lstStyle/>
          <a:p>
            <a:r>
              <a:rPr lang="en-GB" dirty="0"/>
              <a:t>Delete a VLAN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41" y="1930003"/>
            <a:ext cx="51435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99A73-4762-A942-AF0F-B3B07409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dirty="0"/>
              <a:t>Verify VLANs and membership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8345"/>
            <a:ext cx="6858000" cy="354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AE41F-DCF5-8D4E-B304-8F79FB74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68C3438D-9E19-7E44-A01B-24900CCF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ＭＳ Ｐゴシック" panose="020B0600070205080204" pitchFamily="34" charset="-128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FD46-839F-AA49-914C-E770F751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Virtual LANs (VLANs) (CCNA2/ch3)</a:t>
            </a:r>
          </a:p>
          <a:p>
            <a:pPr lvl="1"/>
            <a:r>
              <a:rPr lang="en-GB" dirty="0"/>
              <a:t>Definition, benefits, types, tagging</a:t>
            </a:r>
          </a:p>
          <a:p>
            <a:pPr lvl="1"/>
            <a:r>
              <a:rPr lang="en-GB" dirty="0"/>
              <a:t>Configuration</a:t>
            </a:r>
          </a:p>
          <a:p>
            <a:pPr lvl="1"/>
            <a:r>
              <a:rPr lang="en-GB" dirty="0"/>
              <a:t>Trunking concepts, issues, attacks</a:t>
            </a:r>
          </a:p>
          <a:p>
            <a:r>
              <a:rPr lang="en-GB" dirty="0" err="1"/>
              <a:t>InterVLAN</a:t>
            </a:r>
            <a:r>
              <a:rPr lang="en-GB" dirty="0"/>
              <a:t> routing (CCNA2/ch4)</a:t>
            </a:r>
          </a:p>
          <a:p>
            <a:pPr lvl="1"/>
            <a:r>
              <a:rPr lang="en-GB" dirty="0"/>
              <a:t>Concept and configuration</a:t>
            </a:r>
          </a:p>
          <a:p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76495-0617-3545-A235-BE1E99A7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25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830" y="1916907"/>
            <a:ext cx="6521053" cy="378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4" y="1863330"/>
            <a:ext cx="6669881" cy="405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BFC"/>
              </a:clrFrom>
              <a:clrTo>
                <a:srgbClr val="FE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580" y="2187179"/>
            <a:ext cx="6507956" cy="3780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07208" y="-23502"/>
            <a:ext cx="7886700" cy="994172"/>
          </a:xfrm>
        </p:spPr>
        <p:txBody>
          <a:bodyPr/>
          <a:lstStyle/>
          <a:p>
            <a:r>
              <a:rPr lang="en-GB" dirty="0"/>
              <a:t>Trunk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6F12-3ABD-1C40-97A6-D7EBA3B4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2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1952625"/>
            <a:ext cx="48934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Resetting trunks</a:t>
            </a:r>
          </a:p>
        </p:txBody>
      </p: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1952625"/>
            <a:ext cx="48934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1952625"/>
            <a:ext cx="4893469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B6785-CA9F-0F40-9FC9-DC475CC9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Verify trunk configuration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1789510"/>
            <a:ext cx="4893469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6E06F-C055-8C4D-A297-D510F625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Dynamic Trunking Protocol (DTP)</a:t>
            </a: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1"/>
          <a:stretch/>
        </p:blipFill>
        <p:spPr bwMode="auto">
          <a:xfrm>
            <a:off x="2125266" y="1971081"/>
            <a:ext cx="4893469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61"/>
          <a:stretch/>
        </p:blipFill>
        <p:spPr bwMode="auto">
          <a:xfrm>
            <a:off x="2125266" y="1957984"/>
            <a:ext cx="4893469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B2217-AA06-014D-B025-A6600690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DTP modes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936" y="1538288"/>
            <a:ext cx="4893469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4733-D4A3-4844-B261-53410447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DTP modes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>
          <a:xfrm>
            <a:off x="628650" y="1258956"/>
            <a:ext cx="7886700" cy="4933499"/>
          </a:xfrm>
        </p:spPr>
        <p:txBody>
          <a:bodyPr>
            <a:normAutofit fontScale="70000" lnSpcReduction="20000"/>
          </a:bodyPr>
          <a:lstStyle/>
          <a:p>
            <a:r>
              <a:rPr lang="en-GB" sz="2900" b="1" dirty="0"/>
              <a:t>switchport mode access </a:t>
            </a:r>
            <a:r>
              <a:rPr lang="en-GB" sz="2900" dirty="0"/>
              <a:t>- permanent </a:t>
            </a:r>
            <a:r>
              <a:rPr lang="en-GB" sz="2900" dirty="0" err="1"/>
              <a:t>nontrunking</a:t>
            </a:r>
            <a:r>
              <a:rPr lang="en-GB" sz="2900" dirty="0"/>
              <a:t> mode and negotiates to convert the link into a nontrunk link. The interface becomes a nontrunk interface, regardless of whether the </a:t>
            </a:r>
            <a:r>
              <a:rPr lang="en-GB" sz="2900" dirty="0" err="1"/>
              <a:t>neighboring</a:t>
            </a:r>
            <a:r>
              <a:rPr lang="en-GB" sz="2900" dirty="0"/>
              <a:t> interface is a trunk interface.</a:t>
            </a:r>
          </a:p>
          <a:p>
            <a:r>
              <a:rPr lang="en-GB" sz="2900" b="1" dirty="0"/>
              <a:t>switchport mode dynamic auto </a:t>
            </a:r>
            <a:r>
              <a:rPr lang="en-GB" sz="2900" dirty="0"/>
              <a:t>- able to convert the link to a trunk link. The interface becomes a trunk interface if the </a:t>
            </a:r>
            <a:r>
              <a:rPr lang="en-GB" sz="2900" dirty="0" err="1"/>
              <a:t>neighboring</a:t>
            </a:r>
            <a:r>
              <a:rPr lang="en-GB" sz="2900" dirty="0"/>
              <a:t> interface is set to trunk or desirable mode. It is the default switchport mode.</a:t>
            </a:r>
          </a:p>
          <a:p>
            <a:r>
              <a:rPr lang="en-GB" sz="2900" b="1" dirty="0"/>
              <a:t>switchport mode dynamic desirable </a:t>
            </a:r>
            <a:r>
              <a:rPr lang="en-GB" sz="2900" dirty="0"/>
              <a:t>- actively attempt to convert the link to a trunk link. Interface becomes trunk if </a:t>
            </a:r>
            <a:r>
              <a:rPr lang="en-GB" sz="2900" dirty="0" err="1"/>
              <a:t>neighboring</a:t>
            </a:r>
            <a:r>
              <a:rPr lang="en-GB" sz="2900" dirty="0"/>
              <a:t> interface is trunk, desirable, or auto. It is the default switchport mode on older switches(2950 and 3550).</a:t>
            </a:r>
          </a:p>
          <a:p>
            <a:r>
              <a:rPr lang="en-GB" sz="2900" b="1" dirty="0"/>
              <a:t>switchport mode trunk </a:t>
            </a:r>
            <a:r>
              <a:rPr lang="en-GB" sz="2900" dirty="0"/>
              <a:t>- permanent trunking mode, negotiates to convert </a:t>
            </a:r>
            <a:r>
              <a:rPr lang="en-GB" sz="2900" dirty="0" err="1"/>
              <a:t>neighboring</a:t>
            </a:r>
            <a:r>
              <a:rPr lang="en-GB" sz="2900" dirty="0"/>
              <a:t> link into trunk. Interface becomes trunk even if the </a:t>
            </a:r>
            <a:r>
              <a:rPr lang="en-GB" sz="2900" dirty="0" err="1"/>
              <a:t>neighboring</a:t>
            </a:r>
            <a:r>
              <a:rPr lang="en-GB" sz="2900" dirty="0"/>
              <a:t> interface is not trunk.</a:t>
            </a:r>
          </a:p>
          <a:p>
            <a:r>
              <a:rPr lang="en-GB" sz="2900" b="1" dirty="0"/>
              <a:t>switchport </a:t>
            </a:r>
            <a:r>
              <a:rPr lang="en-GB" sz="2900" b="1" dirty="0" err="1"/>
              <a:t>nonegotiate</a:t>
            </a:r>
            <a:r>
              <a:rPr lang="en-GB" sz="2900" b="1" dirty="0"/>
              <a:t> </a:t>
            </a:r>
            <a:r>
              <a:rPr lang="en-GB" sz="2900" dirty="0"/>
              <a:t>- Prevents the interface from generating DTP frames. Can use this command only when the interface switchport mode is access or trunk. You must manually configure the </a:t>
            </a:r>
            <a:r>
              <a:rPr lang="en-GB" sz="2900" dirty="0" err="1"/>
              <a:t>neighboring</a:t>
            </a:r>
            <a:r>
              <a:rPr lang="en-GB" sz="2900" dirty="0"/>
              <a:t> interface as a trunk interface to establish a trunk link.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907C2-7DAB-B943-9618-70C7E7DB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Troubleshoot VLANs</a:t>
            </a: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19100" y="1630121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IP issues</a:t>
            </a:r>
          </a:p>
          <a:p>
            <a:pPr lvl="1"/>
            <a:r>
              <a:rPr lang="en-GB" dirty="0"/>
              <a:t>Misconfigured clients</a:t>
            </a:r>
          </a:p>
          <a:p>
            <a:r>
              <a:rPr lang="en-GB" dirty="0"/>
              <a:t>Missing VLANs</a:t>
            </a:r>
          </a:p>
          <a:p>
            <a:pPr lvl="1"/>
            <a:r>
              <a:rPr lang="en-GB" dirty="0"/>
              <a:t>VLANs must be present on all transit switches and ports must be assigned to it</a:t>
            </a:r>
          </a:p>
          <a:p>
            <a:r>
              <a:rPr lang="en-GB" dirty="0"/>
              <a:t>Misconfigured trunks/links</a:t>
            </a:r>
          </a:p>
          <a:p>
            <a:pPr lvl="1"/>
            <a:r>
              <a:rPr lang="en-GB" dirty="0"/>
              <a:t>Check interface and trunk settings - show interfaces trunk</a:t>
            </a:r>
          </a:p>
          <a:p>
            <a:pPr lvl="2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2D04F-6A43-5D4B-ABCA-625895F5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Trunk problems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66" y="2025254"/>
            <a:ext cx="50006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11A91-418F-E14D-B69B-BB701A1C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419100" y="-68589"/>
            <a:ext cx="7886700" cy="994172"/>
          </a:xfrm>
        </p:spPr>
        <p:txBody>
          <a:bodyPr/>
          <a:lstStyle/>
          <a:p>
            <a:r>
              <a:rPr lang="en-GB" dirty="0"/>
              <a:t>Switch attacks – switch spoofing</a:t>
            </a:r>
          </a:p>
        </p:txBody>
      </p:sp>
      <p:pic>
        <p:nvPicPr>
          <p:cNvPr id="61443" name="Picture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025254"/>
            <a:ext cx="6000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30264-8969-2543-9DE2-B2230A5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Double tagging attack</a:t>
            </a:r>
          </a:p>
        </p:txBody>
      </p:sp>
      <p:pic>
        <p:nvPicPr>
          <p:cNvPr id="6246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4"/>
          <a:stretch/>
        </p:blipFill>
        <p:spPr bwMode="auto">
          <a:xfrm>
            <a:off x="1637835" y="1782134"/>
            <a:ext cx="6000750" cy="4152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97CAE-1C7C-1843-A04A-EBCC4E3D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7D3-83D2-4C38-BF13-9FBB1848E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Virtual LANs (VLANs)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92C95-1BA9-4567-AE09-9AA6ADD15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9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329512" y="0"/>
            <a:ext cx="7886700" cy="994172"/>
          </a:xfrm>
        </p:spPr>
        <p:txBody>
          <a:bodyPr/>
          <a:lstStyle/>
          <a:p>
            <a:r>
              <a:rPr lang="en-GB" dirty="0"/>
              <a:t>PVLAN edge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" b="14563"/>
          <a:stretch/>
        </p:blipFill>
        <p:spPr bwMode="auto">
          <a:xfrm>
            <a:off x="2033588" y="1963252"/>
            <a:ext cx="5076825" cy="3621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3" b="13316"/>
          <a:stretch/>
        </p:blipFill>
        <p:spPr bwMode="auto">
          <a:xfrm>
            <a:off x="1734450" y="2105548"/>
            <a:ext cx="5076825" cy="362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72E9D-53E4-CB4B-AF21-EE557569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36523"/>
            <a:ext cx="7886700" cy="994172"/>
          </a:xfrm>
        </p:spPr>
        <p:txBody>
          <a:bodyPr vert="horz" lIns="61593" tIns="30796" rIns="61593" bIns="30796" rtlCol="0" anchor="ctr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431338"/>
            <a:ext cx="7886700" cy="3263504"/>
          </a:xfrm>
        </p:spPr>
        <p:txBody>
          <a:bodyPr vert="horz" lIns="61593" tIns="30796" rIns="61593" bIns="30796" rtlCol="0">
            <a:normAutofit fontScale="85000" lnSpcReduction="20000"/>
          </a:bodyPr>
          <a:lstStyle/>
          <a:p>
            <a:r>
              <a:rPr lang="en-US" dirty="0"/>
              <a:t>VLAN segmentation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Types </a:t>
            </a:r>
          </a:p>
          <a:p>
            <a:r>
              <a:rPr lang="en-US" dirty="0"/>
              <a:t>VLAN environment</a:t>
            </a:r>
          </a:p>
          <a:p>
            <a:pPr lvl="1"/>
            <a:r>
              <a:rPr lang="en-US" dirty="0"/>
              <a:t>Trunks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Troubleshooting</a:t>
            </a:r>
          </a:p>
          <a:p>
            <a:r>
              <a:rPr lang="en-US" dirty="0"/>
              <a:t>VLAN security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402BC-24A1-C44F-A903-BF674DD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509381" y="0"/>
            <a:ext cx="7886700" cy="994172"/>
          </a:xfrm>
        </p:spPr>
        <p:txBody>
          <a:bodyPr/>
          <a:lstStyle/>
          <a:p>
            <a:r>
              <a:rPr lang="en-GB" dirty="0"/>
              <a:t>Activities and labs (CCNA2) 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509381" y="1510851"/>
            <a:ext cx="7886700" cy="3263504"/>
          </a:xfrm>
        </p:spPr>
        <p:txBody>
          <a:bodyPr/>
          <a:lstStyle/>
          <a:p>
            <a:r>
              <a:rPr lang="en-GB" dirty="0"/>
              <a:t>3.3.12 -  VLAN configuration</a:t>
            </a:r>
          </a:p>
          <a:p>
            <a:r>
              <a:rPr lang="en-GB" dirty="0"/>
              <a:t>3.6.1 - Implement VLANs and Trunking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3DADF-3FDD-DA4A-8481-62853EFE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A5E4AF5E-8FEA-F440-A207-FEDE7CAC28DB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8A10-BA85-45DA-B9D9-3AEEE6C0E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Inter-VLAN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FE10F-ADA7-4F0A-8E65-3E260E8D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616869"/>
            <a:ext cx="7886700" cy="3263504"/>
          </a:xfrm>
        </p:spPr>
        <p:txBody>
          <a:bodyPr/>
          <a:lstStyle/>
          <a:p>
            <a:r>
              <a:rPr lang="en-GB" altLang="ja-JP" dirty="0"/>
              <a:t>Inter-VLAN routing</a:t>
            </a:r>
          </a:p>
          <a:p>
            <a:pPr lvl="1"/>
            <a:r>
              <a:rPr lang="en-GB" altLang="ja-JP" dirty="0"/>
              <a:t>enable</a:t>
            </a:r>
          </a:p>
          <a:p>
            <a:pPr lvl="1"/>
            <a:r>
              <a:rPr lang="en-GB" altLang="ja-JP" dirty="0"/>
              <a:t>configure</a:t>
            </a:r>
          </a:p>
          <a:p>
            <a:pPr lvl="1"/>
            <a:r>
              <a:rPr lang="en-GB" altLang="ja-JP" dirty="0"/>
              <a:t>troubleshoot</a:t>
            </a:r>
          </a:p>
          <a:p>
            <a:endParaRPr lang="en-US" altLang="ja-JP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EE0F2-31F1-6D4A-B8B4-E0FC822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Inter-VLAN routing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1806" y="2024844"/>
            <a:ext cx="5524500" cy="3524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B52BF-4983-9748-8217-4E6183C0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Legacy inter-VLAN 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916832"/>
            <a:ext cx="5715000" cy="381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0B8782-0C33-CF40-A6D4-8D1D6AE9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Router-on-a-stick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970838"/>
            <a:ext cx="5715000" cy="381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ED2EC-643F-7245-BAFA-68FACED6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1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Switch-based inter-VLAN routing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941258"/>
            <a:ext cx="5715000" cy="3810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4CB74-AC38-B848-A61E-D11F506B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Configure legacy inter-VLAN routing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862826"/>
            <a:ext cx="5715000" cy="381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24CAE-BBBB-3447-8E6A-5DD2041B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70991"/>
            <a:ext cx="7886700" cy="4018982"/>
          </a:xfrm>
        </p:spPr>
        <p:txBody>
          <a:bodyPr>
            <a:normAutofit/>
          </a:bodyPr>
          <a:lstStyle/>
          <a:p>
            <a:r>
              <a:rPr lang="en-GB" dirty="0"/>
              <a:t>Purpose and benefits of VLANs</a:t>
            </a:r>
          </a:p>
          <a:p>
            <a:r>
              <a:rPr lang="en-GB" dirty="0"/>
              <a:t>Functionality of VLANs</a:t>
            </a:r>
          </a:p>
          <a:p>
            <a:r>
              <a:rPr lang="en-GB" dirty="0"/>
              <a:t>Configure</a:t>
            </a:r>
          </a:p>
          <a:p>
            <a:pPr lvl="1"/>
            <a:r>
              <a:rPr lang="en-GB" dirty="0"/>
              <a:t>VLAN port assignment</a:t>
            </a:r>
          </a:p>
          <a:p>
            <a:pPr lvl="1"/>
            <a:r>
              <a:rPr lang="en-GB" dirty="0"/>
              <a:t>Trunking</a:t>
            </a:r>
          </a:p>
          <a:p>
            <a:pPr lvl="1"/>
            <a:r>
              <a:rPr lang="en-GB" dirty="0"/>
              <a:t>Dynamic Trunking Protocol (DTP)</a:t>
            </a:r>
          </a:p>
          <a:p>
            <a:r>
              <a:rPr lang="en-GB" altLang="ja-JP" dirty="0"/>
              <a:t>Troubleshoot VLAN and trunk configuration</a:t>
            </a:r>
          </a:p>
          <a:p>
            <a:r>
              <a:rPr lang="en-GB" altLang="ja-JP" dirty="0"/>
              <a:t>Configure security features</a:t>
            </a:r>
            <a:endParaRPr lang="en-US" altLang="ja-JP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981970-7852-D747-BBAE-16F33107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26" y="13652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Router-on-a-stick – switch configuration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5676" y="1705161"/>
            <a:ext cx="5715000" cy="42862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8016-00A3-884E-9590-2585EB77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21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5842"/>
          <a:stretch/>
        </p:blipFill>
        <p:spPr>
          <a:xfrm>
            <a:off x="45132" y="1835106"/>
            <a:ext cx="5715000" cy="2749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6523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Router-on-a-stick – router configuration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13" y="3295013"/>
            <a:ext cx="4266623" cy="258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D737D2-F778-A142-A2F8-5F7C6540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2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Layer 3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6869"/>
            <a:ext cx="7886700" cy="3263504"/>
          </a:xfrm>
        </p:spPr>
        <p:txBody>
          <a:bodyPr/>
          <a:lstStyle/>
          <a:p>
            <a:r>
              <a:rPr lang="en-GB" dirty="0"/>
              <a:t>Routed port - pure Layer 3 interface similar to a physical interface on a Cisco IOS router.</a:t>
            </a:r>
          </a:p>
          <a:p>
            <a:r>
              <a:rPr lang="en-GB" dirty="0"/>
              <a:t>Switch virtual interface (SVI) - virtual VLAN interface for inter-VLAN routing.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D52757-7F1F-FA48-9404-AC6FD73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22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632" y="0"/>
            <a:ext cx="7886700" cy="994172"/>
          </a:xfrm>
        </p:spPr>
        <p:txBody>
          <a:bodyPr/>
          <a:lstStyle/>
          <a:p>
            <a:r>
              <a:rPr lang="en-GB" dirty="0"/>
              <a:t>Switched architecture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714500"/>
            <a:ext cx="5715000" cy="42862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B883E-2FC8-D74E-A199-AC31D584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n-GB" dirty="0"/>
              <a:t>Inter-VLAN routing with routed 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9682" y="1592796"/>
            <a:ext cx="5715000" cy="428625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122A4D-8214-C545-A298-3C9B29C3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configuration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VLANs - defined across all the switches, enabled on the trunk ports. </a:t>
            </a:r>
          </a:p>
          <a:p>
            <a:r>
              <a:rPr lang="en-GB" sz="2400" dirty="0"/>
              <a:t>Ports - must be in the right VLANs.</a:t>
            </a:r>
          </a:p>
          <a:p>
            <a:r>
              <a:rPr lang="en-GB" sz="2400" dirty="0"/>
              <a:t>SVIs - correct IP address or subnet mask. </a:t>
            </a:r>
          </a:p>
          <a:p>
            <a:pPr lvl="1"/>
            <a:r>
              <a:rPr lang="en-GB" dirty="0"/>
              <a:t>SVI – up and match with the VLAN number.</a:t>
            </a:r>
          </a:p>
          <a:p>
            <a:r>
              <a:rPr lang="en-GB" sz="2400" dirty="0"/>
              <a:t>Routing - enabled. </a:t>
            </a:r>
          </a:p>
          <a:p>
            <a:pPr lvl="1"/>
            <a:r>
              <a:rPr lang="en-GB" dirty="0"/>
              <a:t>Each interface or network should be added to the routing protocol.</a:t>
            </a:r>
          </a:p>
          <a:p>
            <a:r>
              <a:rPr lang="en-GB" sz="2400" dirty="0"/>
              <a:t>Hosts - correct IP address or subnet mask, default gateway associated with SVI or routed port.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0BCD7-E43B-264B-AA60-E3D2453B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8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(CCNA2)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4.2.7 – Configure Router-on-a-stick </a:t>
            </a:r>
            <a:r>
              <a:rPr lang="en-US" dirty="0" err="1"/>
              <a:t>interVLAN</a:t>
            </a:r>
            <a:r>
              <a:rPr lang="en-US" dirty="0"/>
              <a:t> 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50F73-3E67-D045-9FE8-3C9B0B89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9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VLAN definition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28650" y="1351722"/>
            <a:ext cx="7886700" cy="5506278"/>
          </a:xfrm>
        </p:spPr>
        <p:txBody>
          <a:bodyPr>
            <a:normAutofit fontScale="47500" lnSpcReduction="20000"/>
          </a:bodyPr>
          <a:lstStyle/>
          <a:p>
            <a:r>
              <a:rPr lang="en-GB" sz="4200" dirty="0"/>
              <a:t>A VLAN is a logical group of network stations and devices. </a:t>
            </a:r>
          </a:p>
          <a:p>
            <a:pPr lvl="1"/>
            <a:r>
              <a:rPr lang="en-GB" sz="4200" dirty="0"/>
              <a:t>Important feature of Ethernet switching</a:t>
            </a:r>
          </a:p>
          <a:p>
            <a:r>
              <a:rPr lang="en-GB" sz="4200" dirty="0"/>
              <a:t>Aim of VLANs - provide logical grouping for different users regardless of their physical location. </a:t>
            </a:r>
          </a:p>
          <a:p>
            <a:pPr lvl="1"/>
            <a:r>
              <a:rPr lang="en-GB" sz="4200" dirty="0"/>
              <a:t>Each VLAN – separate logical network</a:t>
            </a:r>
          </a:p>
          <a:p>
            <a:pPr lvl="1"/>
            <a:r>
              <a:rPr lang="en-GB" sz="4200" dirty="0"/>
              <a:t>Packets for other VLANs must be forwarded through a routing device</a:t>
            </a:r>
          </a:p>
          <a:p>
            <a:pPr lvl="1"/>
            <a:r>
              <a:rPr lang="en-GB" sz="4200" dirty="0"/>
              <a:t>Each VLAN is a separate broadcasting domain</a:t>
            </a:r>
          </a:p>
          <a:p>
            <a:r>
              <a:rPr lang="en-GB" sz="4200" dirty="0"/>
              <a:t>e.g.  grouping different departments</a:t>
            </a:r>
          </a:p>
          <a:p>
            <a:pPr lvl="1"/>
            <a:r>
              <a:rPr lang="en-GB" sz="4200" dirty="0"/>
              <a:t>Marketing department users – Marketing VLAN</a:t>
            </a:r>
          </a:p>
          <a:p>
            <a:pPr lvl="1"/>
            <a:r>
              <a:rPr lang="en-GB" sz="4200" dirty="0"/>
              <a:t>Engineering department users – Engineering VLAN </a:t>
            </a:r>
          </a:p>
          <a:p>
            <a:pPr lvl="1"/>
            <a:r>
              <a:rPr lang="en-GB" sz="4200" dirty="0"/>
              <a:t>...even though they may be in the same office. </a:t>
            </a:r>
          </a:p>
          <a:p>
            <a:endParaRPr lang="en-GB" sz="4200" dirty="0"/>
          </a:p>
          <a:p>
            <a:r>
              <a:rPr lang="en-GB" sz="4200" dirty="0"/>
              <a:t>Why?</a:t>
            </a:r>
          </a:p>
          <a:p>
            <a:pPr lvl="1"/>
            <a:r>
              <a:rPr lang="en-GB" sz="4200" dirty="0"/>
              <a:t>Access to resources</a:t>
            </a:r>
          </a:p>
          <a:p>
            <a:pPr lvl="1"/>
            <a:r>
              <a:rPr lang="en-GB" sz="4200" dirty="0"/>
              <a:t>Security</a:t>
            </a:r>
          </a:p>
          <a:p>
            <a:pPr lvl="1"/>
            <a:r>
              <a:rPr lang="en-GB" sz="4200" dirty="0"/>
              <a:t>Improved data flow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67F66D-1152-D543-8CE1-351A2055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Logical versus Physical Topology</a:t>
            </a:r>
          </a:p>
        </p:txBody>
      </p:sp>
      <p:sp>
        <p:nvSpPr>
          <p:cNvPr id="22530" name="Text Placeholder 5"/>
          <p:cNvSpPr>
            <a:spLocks noGrp="1"/>
          </p:cNvSpPr>
          <p:nvPr>
            <p:ph idx="1"/>
          </p:nvPr>
        </p:nvSpPr>
        <p:spPr>
          <a:xfrm>
            <a:off x="569585" y="1326355"/>
            <a:ext cx="7886700" cy="3263504"/>
          </a:xfrm>
        </p:spPr>
        <p:txBody>
          <a:bodyPr/>
          <a:lstStyle/>
          <a:p>
            <a:r>
              <a:rPr lang="en-GB" dirty="0"/>
              <a:t>Three broadcast domains using switches and VLANs.</a:t>
            </a:r>
          </a:p>
          <a:p>
            <a:r>
              <a:rPr lang="en-GB" dirty="0"/>
              <a:t>Members of same VLAN may be remote to each other.</a:t>
            </a:r>
          </a:p>
          <a:p>
            <a:r>
              <a:rPr lang="en-GB" dirty="0"/>
              <a:t>The VLAN server can be located in a server farm. </a:t>
            </a:r>
          </a:p>
          <a:p>
            <a:r>
              <a:rPr lang="en-GB" dirty="0"/>
              <a:t>Result: increased overall network </a:t>
            </a:r>
            <a:br>
              <a:rPr lang="en-GB" dirty="0"/>
            </a:br>
            <a:r>
              <a:rPr lang="en-GB" dirty="0"/>
              <a:t>performance by logically grouping </a:t>
            </a:r>
            <a:br>
              <a:rPr lang="en-GB" dirty="0"/>
            </a:br>
            <a:r>
              <a:rPr lang="en-GB" dirty="0"/>
              <a:t>users and resources together.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2531" name="Picture 7" descr="Picture4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79" y="3614531"/>
            <a:ext cx="3212306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DA38-7365-9D4D-903C-C4179D32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VLAN benefits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419100" y="1487425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Security - Groups that have sensitive data are separated from the rest of the network, decreasing the chances of confidential information breaches. </a:t>
            </a:r>
          </a:p>
          <a:p>
            <a:r>
              <a:rPr lang="en-GB" sz="1800" dirty="0"/>
              <a:t>Cost reduction - reduced need for upgrades, efficient use of bandwidth/uplinks.</a:t>
            </a:r>
          </a:p>
          <a:p>
            <a:r>
              <a:rPr lang="en-GB" sz="1800" dirty="0"/>
              <a:t>Better performance - reduce unnecessary traffic on the network</a:t>
            </a:r>
          </a:p>
          <a:p>
            <a:r>
              <a:rPr lang="en-GB" sz="1800" dirty="0"/>
              <a:t>Shrink broadcast domains - Dividing a network into VLANs reduces the number of devices in the broadcast domain. </a:t>
            </a:r>
          </a:p>
          <a:p>
            <a:r>
              <a:rPr lang="en-GB" sz="1800" dirty="0"/>
              <a:t>Improved IT staff efficiency - easier to manage the network because </a:t>
            </a:r>
            <a:br>
              <a:rPr lang="en-GB" sz="1800" dirty="0"/>
            </a:br>
            <a:r>
              <a:rPr lang="en-GB" sz="1800" dirty="0"/>
              <a:t>users with similar network requirements share the same VLAN. </a:t>
            </a:r>
          </a:p>
          <a:p>
            <a:r>
              <a:rPr lang="en-GB" sz="1800" dirty="0"/>
              <a:t>Simpler project and application management - VLANs </a:t>
            </a:r>
            <a:br>
              <a:rPr lang="en-GB" sz="1800" dirty="0"/>
            </a:br>
            <a:r>
              <a:rPr lang="en-GB" sz="1800" dirty="0"/>
              <a:t>aggregate users and network devices to support business </a:t>
            </a:r>
            <a:br>
              <a:rPr lang="en-GB" sz="1800" dirty="0"/>
            </a:br>
            <a:r>
              <a:rPr lang="en-GB" sz="1800" dirty="0"/>
              <a:t>or geographic requirements. </a:t>
            </a:r>
          </a:p>
          <a:p>
            <a:endParaRPr lang="en-GB" sz="1350" dirty="0"/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49" y="4172024"/>
            <a:ext cx="4062413" cy="214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0BA175-8C16-9E4B-AC5B-D7D3B9EF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419100" y="4561"/>
            <a:ext cx="7886700" cy="994172"/>
          </a:xfrm>
        </p:spPr>
        <p:txBody>
          <a:bodyPr/>
          <a:lstStyle/>
          <a:p>
            <a:r>
              <a:rPr lang="en-GB" dirty="0"/>
              <a:t>VLAN types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504154" y="1677588"/>
            <a:ext cx="7886700" cy="3808811"/>
          </a:xfrm>
        </p:spPr>
        <p:txBody>
          <a:bodyPr>
            <a:normAutofit fontScale="62500" lnSpcReduction="20000"/>
          </a:bodyPr>
          <a:lstStyle/>
          <a:p>
            <a:r>
              <a:rPr lang="en-GB" sz="2900" dirty="0"/>
              <a:t>Data</a:t>
            </a:r>
          </a:p>
          <a:p>
            <a:pPr lvl="1"/>
            <a:r>
              <a:rPr lang="en-GB" sz="2900" dirty="0"/>
              <a:t>User generated traffic</a:t>
            </a:r>
          </a:p>
          <a:p>
            <a:r>
              <a:rPr lang="en-GB" sz="2900" dirty="0"/>
              <a:t>Voice</a:t>
            </a:r>
          </a:p>
          <a:p>
            <a:pPr lvl="1"/>
            <a:r>
              <a:rPr lang="en-GB" sz="2900" dirty="0"/>
              <a:t>For IP telephony</a:t>
            </a:r>
          </a:p>
          <a:p>
            <a:r>
              <a:rPr lang="en-GB" sz="2900" dirty="0"/>
              <a:t>Default</a:t>
            </a:r>
          </a:p>
          <a:p>
            <a:pPr lvl="1"/>
            <a:r>
              <a:rPr lang="en-GB" sz="2900" dirty="0"/>
              <a:t>VLAN1</a:t>
            </a:r>
          </a:p>
          <a:p>
            <a:pPr lvl="1"/>
            <a:r>
              <a:rPr lang="en-GB" sz="2900" dirty="0"/>
              <a:t>All ports allocated to it by default</a:t>
            </a:r>
          </a:p>
          <a:p>
            <a:r>
              <a:rPr lang="en-GB" sz="2900" dirty="0"/>
              <a:t>Native</a:t>
            </a:r>
          </a:p>
          <a:p>
            <a:pPr lvl="1"/>
            <a:r>
              <a:rPr lang="en-GB" sz="2900" dirty="0"/>
              <a:t>In relation to a trunk port</a:t>
            </a:r>
          </a:p>
          <a:p>
            <a:pPr lvl="1"/>
            <a:r>
              <a:rPr lang="en-GB" sz="2900" dirty="0"/>
              <a:t>Carries untagged traffic</a:t>
            </a:r>
          </a:p>
          <a:p>
            <a:r>
              <a:rPr lang="en-GB" sz="2900" dirty="0"/>
              <a:t>Management</a:t>
            </a:r>
          </a:p>
          <a:p>
            <a:pPr lvl="1"/>
            <a:r>
              <a:rPr lang="en-GB" sz="2900" dirty="0"/>
              <a:t>Used to manage the switch (SVI)</a:t>
            </a:r>
          </a:p>
          <a:p>
            <a:pPr lvl="1"/>
            <a:r>
              <a:rPr lang="en-GB" sz="2900" dirty="0"/>
              <a:t>VLAN1 by default</a:t>
            </a:r>
          </a:p>
          <a:p>
            <a:endParaRPr lang="en-GB" dirty="0"/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935" y="1916907"/>
            <a:ext cx="4273911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A29A26-314B-B841-B329-9BCC7A3F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7886700" cy="994172"/>
          </a:xfrm>
        </p:spPr>
        <p:txBody>
          <a:bodyPr/>
          <a:lstStyle/>
          <a:p>
            <a:r>
              <a:rPr lang="en-GB" dirty="0"/>
              <a:t>VLAN trunks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628650" y="1378330"/>
            <a:ext cx="7886700" cy="3263504"/>
          </a:xfrm>
        </p:spPr>
        <p:txBody>
          <a:bodyPr/>
          <a:lstStyle/>
          <a:p>
            <a:r>
              <a:rPr lang="en-GB" dirty="0"/>
              <a:t>point-to-point link between two network devices that carries more than one VLAN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08" y="2672954"/>
            <a:ext cx="4137422" cy="3161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256E3B-3C74-7441-9B60-B3B06E0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AF5E-8FEA-F440-A207-FEDE7CAC28D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5728</TotalTime>
  <Words>1288</Words>
  <Application>Microsoft Office PowerPoint</Application>
  <PresentationFormat>On-screen Show (4:3)</PresentationFormat>
  <Paragraphs>226</Paragraphs>
  <Slides>46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CiscoSans</vt:lpstr>
      <vt:lpstr>MentiText</vt:lpstr>
      <vt:lpstr>Arial</vt:lpstr>
      <vt:lpstr>Calibri</vt:lpstr>
      <vt:lpstr>Century Gothic</vt:lpstr>
      <vt:lpstr>Palatino Linotype</vt:lpstr>
      <vt:lpstr>Wingdings 2</vt:lpstr>
      <vt:lpstr>Presentation on brainstorming</vt:lpstr>
      <vt:lpstr>Lecture 8 - VLANs</vt:lpstr>
      <vt:lpstr>Overview</vt:lpstr>
      <vt:lpstr>Virtual LANs (VLANs)</vt:lpstr>
      <vt:lpstr>Objectives</vt:lpstr>
      <vt:lpstr>VLAN definition</vt:lpstr>
      <vt:lpstr>Logical versus Physical Topology</vt:lpstr>
      <vt:lpstr>VLAN benefits</vt:lpstr>
      <vt:lpstr>VLAN types</vt:lpstr>
      <vt:lpstr>VLAN trunks</vt:lpstr>
      <vt:lpstr>Frame Tagging</vt:lpstr>
      <vt:lpstr>VLAN tag fields</vt:lpstr>
      <vt:lpstr>Voice VLAN tagging</vt:lpstr>
      <vt:lpstr>Quiz 1</vt:lpstr>
      <vt:lpstr>Quiz 2</vt:lpstr>
      <vt:lpstr>VLAN configuration</vt:lpstr>
      <vt:lpstr>Normal range VLANs</vt:lpstr>
      <vt:lpstr>VLAN – assign a switch port</vt:lpstr>
      <vt:lpstr>Delete a VLAN</vt:lpstr>
      <vt:lpstr>Verify VLANs and membership</vt:lpstr>
      <vt:lpstr>Trunk configuration</vt:lpstr>
      <vt:lpstr>Resetting trunks</vt:lpstr>
      <vt:lpstr>Verify trunk configuration</vt:lpstr>
      <vt:lpstr>Dynamic Trunking Protocol (DTP)</vt:lpstr>
      <vt:lpstr>DTP modes</vt:lpstr>
      <vt:lpstr>DTP modes</vt:lpstr>
      <vt:lpstr>Troubleshoot VLANs</vt:lpstr>
      <vt:lpstr>Trunk problems</vt:lpstr>
      <vt:lpstr>Switch attacks – switch spoofing</vt:lpstr>
      <vt:lpstr>Double tagging attack</vt:lpstr>
      <vt:lpstr>PVLAN edge</vt:lpstr>
      <vt:lpstr>Summary</vt:lpstr>
      <vt:lpstr>Activities and labs (CCNA2) </vt:lpstr>
      <vt:lpstr>Inter-VLAN Routing</vt:lpstr>
      <vt:lpstr>Objectives</vt:lpstr>
      <vt:lpstr>Inter-VLAN routing</vt:lpstr>
      <vt:lpstr>Legacy inter-VLAN routing</vt:lpstr>
      <vt:lpstr>Router-on-a-stick</vt:lpstr>
      <vt:lpstr>Switch-based inter-VLAN routing</vt:lpstr>
      <vt:lpstr>Configure legacy inter-VLAN routing</vt:lpstr>
      <vt:lpstr>Router-on-a-stick – switch configuration</vt:lpstr>
      <vt:lpstr>Router-on-a-stick – router configuration</vt:lpstr>
      <vt:lpstr>Layer 3 switches</vt:lpstr>
      <vt:lpstr>Switched architecture</vt:lpstr>
      <vt:lpstr>Inter-VLAN routing with routed ports</vt:lpstr>
      <vt:lpstr>Switch configuration issues</vt:lpstr>
      <vt:lpstr>Labs (CCNA2)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LF S</dc:creator>
  <cp:lastModifiedBy>LF S</cp:lastModifiedBy>
  <cp:revision>359</cp:revision>
  <dcterms:created xsi:type="dcterms:W3CDTF">2017-07-06T14:27:27Z</dcterms:created>
  <dcterms:modified xsi:type="dcterms:W3CDTF">2023-03-29T19:48:14Z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