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3DE56-6C3C-4700-86D7-BA1A141A663B}" v="15" dt="2022-04-25T09:27:15.015"/>
    <p1510:client id="{1A0E1850-1FCC-1449-8D41-08959EC0BA60}" v="12" dt="2022-04-25T07:30:26.469"/>
    <p1510:client id="{8E2E6F19-DB7C-2229-F4DA-413F83AD2A4E}" v="11" dt="2022-04-25T11:42:26.944"/>
    <p1510:client id="{ECF187BF-015E-CB72-803E-65184D761096}" v="4" dt="2022-04-25T09:29:36.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snapToObjects="1">
      <p:cViewPr varScale="1">
        <p:scale>
          <a:sx n="114" d="100"/>
          <a:sy n="114"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Van Dang" userId="S::hai-van.dang@plymouth.ac.uk::3bf1c601-c781-40e0-a6b8-ac6c54a6293d" providerId="AD" clId="Web-{ECF187BF-015E-CB72-803E-65184D761096}"/>
    <pc:docChg chg="addSld modSld">
      <pc:chgData name="Hai-Van Dang" userId="S::hai-van.dang@plymouth.ac.uk::3bf1c601-c781-40e0-a6b8-ac6c54a6293d" providerId="AD" clId="Web-{ECF187BF-015E-CB72-803E-65184D761096}" dt="2022-04-25T09:29:36.888" v="3" actId="20577"/>
      <pc:docMkLst>
        <pc:docMk/>
      </pc:docMkLst>
      <pc:sldChg chg="modSp">
        <pc:chgData name="Hai-Van Dang" userId="S::hai-van.dang@plymouth.ac.uk::3bf1c601-c781-40e0-a6b8-ac6c54a6293d" providerId="AD" clId="Web-{ECF187BF-015E-CB72-803E-65184D761096}" dt="2022-04-25T09:27:51.730" v="0" actId="20577"/>
        <pc:sldMkLst>
          <pc:docMk/>
          <pc:sldMk cId="1645568507" sldId="263"/>
        </pc:sldMkLst>
        <pc:spChg chg="mod">
          <ac:chgData name="Hai-Van Dang" userId="S::hai-van.dang@plymouth.ac.uk::3bf1c601-c781-40e0-a6b8-ac6c54a6293d" providerId="AD" clId="Web-{ECF187BF-015E-CB72-803E-65184D761096}" dt="2022-04-25T09:27:51.730" v="0" actId="20577"/>
          <ac:spMkLst>
            <pc:docMk/>
            <pc:sldMk cId="1645568507" sldId="263"/>
            <ac:spMk id="3" creationId="{2F0853B1-2823-8705-EEDE-4956B723A52B}"/>
          </ac:spMkLst>
        </pc:spChg>
      </pc:sldChg>
      <pc:sldChg chg="modSp new">
        <pc:chgData name="Hai-Van Dang" userId="S::hai-van.dang@plymouth.ac.uk::3bf1c601-c781-40e0-a6b8-ac6c54a6293d" providerId="AD" clId="Web-{ECF187BF-015E-CB72-803E-65184D761096}" dt="2022-04-25T09:29:36.888" v="3" actId="20577"/>
        <pc:sldMkLst>
          <pc:docMk/>
          <pc:sldMk cId="58393601" sldId="264"/>
        </pc:sldMkLst>
        <pc:spChg chg="mod">
          <ac:chgData name="Hai-Van Dang" userId="S::hai-van.dang@plymouth.ac.uk::3bf1c601-c781-40e0-a6b8-ac6c54a6293d" providerId="AD" clId="Web-{ECF187BF-015E-CB72-803E-65184D761096}" dt="2022-04-25T09:29:36.888" v="3" actId="20577"/>
          <ac:spMkLst>
            <pc:docMk/>
            <pc:sldMk cId="58393601" sldId="264"/>
            <ac:spMk id="3" creationId="{B0170612-288B-D8B8-1876-010A337334F0}"/>
          </ac:spMkLst>
        </pc:spChg>
      </pc:sldChg>
    </pc:docChg>
  </pc:docChgLst>
  <pc:docChgLst>
    <pc:chgData name="Hai-Van Dang" userId="S::hai-van.dang@plymouth.ac.uk::3bf1c601-c781-40e0-a6b8-ac6c54a6293d" providerId="AD" clId="Web-{0033DE56-6C3C-4700-86D7-BA1A141A663B}"/>
    <pc:docChg chg="addSld delSld modSld">
      <pc:chgData name="Hai-Van Dang" userId="S::hai-van.dang@plymouth.ac.uk::3bf1c601-c781-40e0-a6b8-ac6c54a6293d" providerId="AD" clId="Web-{0033DE56-6C3C-4700-86D7-BA1A141A663B}" dt="2022-04-25T09:27:15.015" v="13" actId="20577"/>
      <pc:docMkLst>
        <pc:docMk/>
      </pc:docMkLst>
      <pc:sldChg chg="new del">
        <pc:chgData name="Hai-Van Dang" userId="S::hai-van.dang@plymouth.ac.uk::3bf1c601-c781-40e0-a6b8-ac6c54a6293d" providerId="AD" clId="Web-{0033DE56-6C3C-4700-86D7-BA1A141A663B}" dt="2022-04-25T09:25:08.340" v="2"/>
        <pc:sldMkLst>
          <pc:docMk/>
          <pc:sldMk cId="2104541377" sldId="262"/>
        </pc:sldMkLst>
      </pc:sldChg>
      <pc:sldChg chg="modSp new">
        <pc:chgData name="Hai-Van Dang" userId="S::hai-van.dang@plymouth.ac.uk::3bf1c601-c781-40e0-a6b8-ac6c54a6293d" providerId="AD" clId="Web-{0033DE56-6C3C-4700-86D7-BA1A141A663B}" dt="2022-04-25T09:27:15.015" v="13" actId="20577"/>
        <pc:sldMkLst>
          <pc:docMk/>
          <pc:sldMk cId="1645568507" sldId="263"/>
        </pc:sldMkLst>
        <pc:spChg chg="mod">
          <ac:chgData name="Hai-Van Dang" userId="S::hai-van.dang@plymouth.ac.uk::3bf1c601-c781-40e0-a6b8-ac6c54a6293d" providerId="AD" clId="Web-{0033DE56-6C3C-4700-86D7-BA1A141A663B}" dt="2022-04-25T09:25:18.481" v="3" actId="20577"/>
          <ac:spMkLst>
            <pc:docMk/>
            <pc:sldMk cId="1645568507" sldId="263"/>
            <ac:spMk id="2" creationId="{B5ED1165-D14F-D041-2365-AA4FECAD5DDB}"/>
          </ac:spMkLst>
        </pc:spChg>
        <pc:spChg chg="mod">
          <ac:chgData name="Hai-Van Dang" userId="S::hai-van.dang@plymouth.ac.uk::3bf1c601-c781-40e0-a6b8-ac6c54a6293d" providerId="AD" clId="Web-{0033DE56-6C3C-4700-86D7-BA1A141A663B}" dt="2022-04-25T09:27:15.015" v="13" actId="20577"/>
          <ac:spMkLst>
            <pc:docMk/>
            <pc:sldMk cId="1645568507" sldId="263"/>
            <ac:spMk id="3" creationId="{2F0853B1-2823-8705-EEDE-4956B723A52B}"/>
          </ac:spMkLst>
        </pc:spChg>
      </pc:sldChg>
    </pc:docChg>
  </pc:docChgLst>
  <pc:docChgLst>
    <pc:chgData name="Hai-Van Dang" userId="S::hai-van.dang@plymouth.ac.uk::3bf1c601-c781-40e0-a6b8-ac6c54a6293d" providerId="AD" clId="Web-{8E2E6F19-DB7C-2229-F4DA-413F83AD2A4E}"/>
    <pc:docChg chg="modSld">
      <pc:chgData name="Hai-Van Dang" userId="S::hai-van.dang@plymouth.ac.uk::3bf1c601-c781-40e0-a6b8-ac6c54a6293d" providerId="AD" clId="Web-{8E2E6F19-DB7C-2229-F4DA-413F83AD2A4E}" dt="2022-04-25T11:42:26.944" v="10" actId="20577"/>
      <pc:docMkLst>
        <pc:docMk/>
      </pc:docMkLst>
      <pc:sldChg chg="modSp">
        <pc:chgData name="Hai-Van Dang" userId="S::hai-van.dang@plymouth.ac.uk::3bf1c601-c781-40e0-a6b8-ac6c54a6293d" providerId="AD" clId="Web-{8E2E6F19-DB7C-2229-F4DA-413F83AD2A4E}" dt="2022-04-25T11:42:26.944" v="10" actId="20577"/>
        <pc:sldMkLst>
          <pc:docMk/>
          <pc:sldMk cId="1590724780" sldId="257"/>
        </pc:sldMkLst>
        <pc:spChg chg="mod">
          <ac:chgData name="Hai-Van Dang" userId="S::hai-van.dang@plymouth.ac.uk::3bf1c601-c781-40e0-a6b8-ac6c54a6293d" providerId="AD" clId="Web-{8E2E6F19-DB7C-2229-F4DA-413F83AD2A4E}" dt="2022-04-25T11:42:26.944" v="10" actId="20577"/>
          <ac:spMkLst>
            <pc:docMk/>
            <pc:sldMk cId="1590724780" sldId="257"/>
            <ac:spMk id="3" creationId="{6416EEF0-3070-550F-2471-4868368EE5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9424-6519-EF29-EACD-1B843F552A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7B3A48C-C365-2847-F000-FBD9D959C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8DF1E88-169C-5F8D-F1F9-178628B3BF83}"/>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5" name="Footer Placeholder 4">
            <a:extLst>
              <a:ext uri="{FF2B5EF4-FFF2-40B4-BE49-F238E27FC236}">
                <a16:creationId xmlns:a16="http://schemas.microsoft.com/office/drawing/2014/main" id="{4841B2A7-6212-0420-22C0-527EDD3D2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5CBB7-1795-8105-B465-D54E11E3F373}"/>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418629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EF39-7265-E6B4-1535-73C93222F3A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5C527C-904B-988F-6C52-E222E1B8DA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8A3D9E-1D4B-0B2C-E34D-74A3856D0F82}"/>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5" name="Footer Placeholder 4">
            <a:extLst>
              <a:ext uri="{FF2B5EF4-FFF2-40B4-BE49-F238E27FC236}">
                <a16:creationId xmlns:a16="http://schemas.microsoft.com/office/drawing/2014/main" id="{A5E1D6A6-6C20-26D3-97D0-701664B8F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068E8-09B9-653D-437F-FA68EDA6BA09}"/>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113443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4802C9-A05E-C7D9-A24C-17D7CF0BD7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AEEADB-FC35-5A10-4FDF-633710BFC6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FC62C9-5005-9221-C829-30F03766A80E}"/>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5" name="Footer Placeholder 4">
            <a:extLst>
              <a:ext uri="{FF2B5EF4-FFF2-40B4-BE49-F238E27FC236}">
                <a16:creationId xmlns:a16="http://schemas.microsoft.com/office/drawing/2014/main" id="{53128905-8EDE-085E-EC8F-A2D614B69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874BC-6CCF-FB9E-4688-B669F301B583}"/>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24987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E773-3621-51C3-7015-AE3F54FE7B4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D32A0A-5ED5-801A-FA0A-7AA0F8C5865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FF1CA9-5009-66D8-B1F0-013B98163FF1}"/>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5" name="Footer Placeholder 4">
            <a:extLst>
              <a:ext uri="{FF2B5EF4-FFF2-40B4-BE49-F238E27FC236}">
                <a16:creationId xmlns:a16="http://schemas.microsoft.com/office/drawing/2014/main" id="{B1873ED3-E60A-AEDA-DC75-8A88B02E9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ADD95-731C-82C3-D7C0-FC0309CAB51E}"/>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247747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51D6-F0FE-F3BE-DECD-A484FD7F76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62E9071-B071-CEFA-95D4-C201D9DEEA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5610B9-7208-7F44-80D3-0CEC0DE3801A}"/>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5" name="Footer Placeholder 4">
            <a:extLst>
              <a:ext uri="{FF2B5EF4-FFF2-40B4-BE49-F238E27FC236}">
                <a16:creationId xmlns:a16="http://schemas.microsoft.com/office/drawing/2014/main" id="{67D9F4BF-4A34-7EAF-5A7A-390EFFB9B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484C5-A55B-FACE-22BB-EE58B6ABA73C}"/>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387039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C237-6329-2BCA-C438-35C17F91FA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8264A1-2B10-71E5-0063-9FA53F9E0F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5AF146E-0883-A4FE-8B1A-E1EB39D43F8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569326-3696-C162-2252-A78BBB078A09}"/>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6" name="Footer Placeholder 5">
            <a:extLst>
              <a:ext uri="{FF2B5EF4-FFF2-40B4-BE49-F238E27FC236}">
                <a16:creationId xmlns:a16="http://schemas.microsoft.com/office/drawing/2014/main" id="{86D7C9C1-0BA5-BBD8-15F0-5D51B7521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877E8-8465-9A79-6242-E3FE8F3A04F8}"/>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276242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7149-F498-5200-C91E-D15026DF5B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F8AAD2A-2B81-F306-EA75-98D557B3C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1498D-FCF1-8E39-E12C-4E8DDCF87F3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CAE5D43-07AD-9331-C388-83100FE54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1D67E1-2776-F6A9-8613-B6339308305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5CCB2E-DE1D-50CC-5BD0-AF173FE25CBD}"/>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8" name="Footer Placeholder 7">
            <a:extLst>
              <a:ext uri="{FF2B5EF4-FFF2-40B4-BE49-F238E27FC236}">
                <a16:creationId xmlns:a16="http://schemas.microsoft.com/office/drawing/2014/main" id="{E620271D-9B52-6103-8D98-8C93713A31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18B1FE-DF95-06BC-F5A0-DABBA7A78A4D}"/>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14257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7657-C0F5-CE9E-4BBD-E6EA7D875D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8BC3B1-C373-CF49-E4D7-C05F7C4114AB}"/>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4" name="Footer Placeholder 3">
            <a:extLst>
              <a:ext uri="{FF2B5EF4-FFF2-40B4-BE49-F238E27FC236}">
                <a16:creationId xmlns:a16="http://schemas.microsoft.com/office/drawing/2014/main" id="{EEA79FC2-EA68-A581-BEE2-2A9BF508A7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68E45F-F44D-BA41-23FE-DCDA70E40A62}"/>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97913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5E42D-892F-E185-C29D-6C3BB641875B}"/>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3" name="Footer Placeholder 2">
            <a:extLst>
              <a:ext uri="{FF2B5EF4-FFF2-40B4-BE49-F238E27FC236}">
                <a16:creationId xmlns:a16="http://schemas.microsoft.com/office/drawing/2014/main" id="{92B0B78B-1C6E-EE54-AB38-A944DB176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1A3B7-802F-6C29-3018-854F931381A0}"/>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29290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4F1F-9B1A-1D09-DFB3-85E5B49E7D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EA377DE-CF59-9773-6147-BE7C5A83E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925CA08-A4C2-2549-AC70-EB22560E8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3E3178-A92C-32AC-545F-96AC9DB0B940}"/>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6" name="Footer Placeholder 5">
            <a:extLst>
              <a:ext uri="{FF2B5EF4-FFF2-40B4-BE49-F238E27FC236}">
                <a16:creationId xmlns:a16="http://schemas.microsoft.com/office/drawing/2014/main" id="{7F1DB872-696D-66F9-7707-003B2D35B1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E7BB6-8748-817E-BBB7-AE705503B867}"/>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352905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37EE-62E7-DBBE-3A94-E712255EBB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D268EB-6478-F137-AD66-CA394673B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A40A3F-0FF5-C751-A00E-A322C4F4E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892FE2-BA1D-46B0-EAF1-372E48819DAD}"/>
              </a:ext>
            </a:extLst>
          </p:cNvPr>
          <p:cNvSpPr>
            <a:spLocks noGrp="1"/>
          </p:cNvSpPr>
          <p:nvPr>
            <p:ph type="dt" sz="half" idx="10"/>
          </p:nvPr>
        </p:nvSpPr>
        <p:spPr/>
        <p:txBody>
          <a:bodyPr/>
          <a:lstStyle/>
          <a:p>
            <a:fld id="{3CE5745A-BDE0-DF46-ADCE-A7C872AA370F}" type="datetimeFigureOut">
              <a:rPr lang="en-US" smtClean="0"/>
              <a:t>4/25/2022</a:t>
            </a:fld>
            <a:endParaRPr lang="en-US"/>
          </a:p>
        </p:txBody>
      </p:sp>
      <p:sp>
        <p:nvSpPr>
          <p:cNvPr id="6" name="Footer Placeholder 5">
            <a:extLst>
              <a:ext uri="{FF2B5EF4-FFF2-40B4-BE49-F238E27FC236}">
                <a16:creationId xmlns:a16="http://schemas.microsoft.com/office/drawing/2014/main" id="{6C211AC3-337B-28F6-9111-3030C468D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48B45-4159-F2BD-62C7-102A0C194D7A}"/>
              </a:ext>
            </a:extLst>
          </p:cNvPr>
          <p:cNvSpPr>
            <a:spLocks noGrp="1"/>
          </p:cNvSpPr>
          <p:nvPr>
            <p:ph type="sldNum" sz="quarter" idx="12"/>
          </p:nvPr>
        </p:nvSpPr>
        <p:spPr/>
        <p:txBody>
          <a:bodyPr/>
          <a:lstStyle/>
          <a:p>
            <a:fld id="{04813998-438B-BD46-9E6D-730CB221B0AC}" type="slidenum">
              <a:rPr lang="en-US" smtClean="0"/>
              <a:t>‹#›</a:t>
            </a:fld>
            <a:endParaRPr lang="en-US"/>
          </a:p>
        </p:txBody>
      </p:sp>
    </p:spTree>
    <p:extLst>
      <p:ext uri="{BB962C8B-B14F-4D97-AF65-F5344CB8AC3E}">
        <p14:creationId xmlns:p14="http://schemas.microsoft.com/office/powerpoint/2010/main" val="148413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690BA-4377-3107-E69C-3006BDC914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4A22D8-F82D-FF15-A24C-8B16A9A40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593148-341F-A8D7-676B-AC6D579C3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5745A-BDE0-DF46-ADCE-A7C872AA370F}" type="datetimeFigureOut">
              <a:rPr lang="en-US" smtClean="0"/>
              <a:t>4/25/2022</a:t>
            </a:fld>
            <a:endParaRPr lang="en-US"/>
          </a:p>
        </p:txBody>
      </p:sp>
      <p:sp>
        <p:nvSpPr>
          <p:cNvPr id="5" name="Footer Placeholder 4">
            <a:extLst>
              <a:ext uri="{FF2B5EF4-FFF2-40B4-BE49-F238E27FC236}">
                <a16:creationId xmlns:a16="http://schemas.microsoft.com/office/drawing/2014/main" id="{3CBF8578-F5EE-6001-7198-5C0137340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518A5-4703-1CE1-F007-415D6FB39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13998-438B-BD46-9E6D-730CB221B0AC}" type="slidenum">
              <a:rPr lang="en-US" smtClean="0"/>
              <a:t>‹#›</a:t>
            </a:fld>
            <a:endParaRPr lang="en-US"/>
          </a:p>
        </p:txBody>
      </p:sp>
    </p:spTree>
    <p:extLst>
      <p:ext uri="{BB962C8B-B14F-4D97-AF65-F5344CB8AC3E}">
        <p14:creationId xmlns:p14="http://schemas.microsoft.com/office/powerpoint/2010/main" val="408041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techtarget.com/searchsecurity/tip/How-to-perform-a-cybersecurity-risk-assessment-step-by-step"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9E7E-581B-C133-915F-BD1D119C8717}"/>
              </a:ext>
            </a:extLst>
          </p:cNvPr>
          <p:cNvSpPr>
            <a:spLocks noGrp="1"/>
          </p:cNvSpPr>
          <p:nvPr>
            <p:ph type="ctrTitle"/>
          </p:nvPr>
        </p:nvSpPr>
        <p:spPr/>
        <p:txBody>
          <a:bodyPr/>
          <a:lstStyle/>
          <a:p>
            <a:r>
              <a:rPr lang="en-US"/>
              <a:t>Cyber security</a:t>
            </a:r>
            <a:br>
              <a:rPr lang="en-US"/>
            </a:br>
            <a:r>
              <a:rPr lang="en-US"/>
              <a:t>Revision</a:t>
            </a:r>
            <a:endParaRPr lang="en-US" dirty="0"/>
          </a:p>
        </p:txBody>
      </p:sp>
      <p:sp>
        <p:nvSpPr>
          <p:cNvPr id="3" name="Subtitle 2">
            <a:extLst>
              <a:ext uri="{FF2B5EF4-FFF2-40B4-BE49-F238E27FC236}">
                <a16:creationId xmlns:a16="http://schemas.microsoft.com/office/drawing/2014/main" id="{EC5C1EB8-6069-74D2-B774-E59AC40EC4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239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293C-A038-3C26-4245-CB9A8B8BD3F9}"/>
              </a:ext>
            </a:extLst>
          </p:cNvPr>
          <p:cNvSpPr>
            <a:spLocks noGrp="1"/>
          </p:cNvSpPr>
          <p:nvPr>
            <p:ph type="title"/>
          </p:nvPr>
        </p:nvSpPr>
        <p:spPr/>
        <p:txBody>
          <a:bodyPr>
            <a:noAutofit/>
          </a:bodyPr>
          <a:lstStyle/>
          <a:p>
            <a:r>
              <a:rPr lang="en-GB" sz="3200" dirty="0"/>
              <a:t>Map the following attack (WannaCry) into 7 phases of Cyber Kill Chain and suggest counter measure for each phase.</a:t>
            </a:r>
            <a:endParaRPr lang="en-US" sz="3200" dirty="0"/>
          </a:p>
        </p:txBody>
      </p:sp>
      <p:sp>
        <p:nvSpPr>
          <p:cNvPr id="3" name="Content Placeholder 2">
            <a:extLst>
              <a:ext uri="{FF2B5EF4-FFF2-40B4-BE49-F238E27FC236}">
                <a16:creationId xmlns:a16="http://schemas.microsoft.com/office/drawing/2014/main" id="{6416EEF0-3070-550F-2471-4868368EE5C1}"/>
              </a:ext>
            </a:extLst>
          </p:cNvPr>
          <p:cNvSpPr>
            <a:spLocks noGrp="1"/>
          </p:cNvSpPr>
          <p:nvPr>
            <p:ph idx="1"/>
          </p:nvPr>
        </p:nvSpPr>
        <p:spPr/>
        <p:txBody>
          <a:bodyPr vert="horz" lIns="91440" tIns="45720" rIns="91440" bIns="45720" rtlCol="0" anchor="t">
            <a:normAutofit/>
          </a:bodyPr>
          <a:lstStyle/>
          <a:p>
            <a:pPr marL="0" indent="0">
              <a:buNone/>
            </a:pPr>
            <a:r>
              <a:rPr lang="en-GB" dirty="0"/>
              <a:t>The attacker searched for organization with open port 445 (SMB port) endpoints and exploitable with </a:t>
            </a:r>
            <a:r>
              <a:rPr lang="en-GB" dirty="0" err="1"/>
              <a:t>EternalBlue</a:t>
            </a:r>
            <a:r>
              <a:rPr lang="en-GB" dirty="0"/>
              <a:t> (organization who did not apply the recent Windows OS patching). They created the code to be injected in SMB process and KILL-SWITCH mechanism (The kill switch prevented already infected computers from being encrypted or further spreading). They exploited vulnerability with </a:t>
            </a:r>
            <a:r>
              <a:rPr lang="en-GB" dirty="0" err="1"/>
              <a:t>EternalBlue</a:t>
            </a:r>
            <a:r>
              <a:rPr lang="en-GB" dirty="0"/>
              <a:t>. It injected code into the SMB system process and became persistent by creating an entry in the Windows registry. It waited for domain controller orders to act. It got access to system files, hiding the recycle bins, prevented booting in system recover mode,… It encrypted the files and directories and showed a dialog to the user requesting the ransom.</a:t>
            </a:r>
            <a:endParaRPr lang="en-GB" dirty="0">
              <a:cs typeface="Calibri"/>
            </a:endParaRPr>
          </a:p>
          <a:p>
            <a:endParaRPr lang="en-US" dirty="0"/>
          </a:p>
        </p:txBody>
      </p:sp>
    </p:spTree>
    <p:extLst>
      <p:ext uri="{BB962C8B-B14F-4D97-AF65-F5344CB8AC3E}">
        <p14:creationId xmlns:p14="http://schemas.microsoft.com/office/powerpoint/2010/main" val="159072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E21F-97BE-D211-A712-38325F0E925C}"/>
              </a:ext>
            </a:extLst>
          </p:cNvPr>
          <p:cNvSpPr>
            <a:spLocks noGrp="1"/>
          </p:cNvSpPr>
          <p:nvPr>
            <p:ph type="title"/>
          </p:nvPr>
        </p:nvSpPr>
        <p:spPr/>
        <p:txBody>
          <a:bodyPr>
            <a:normAutofit/>
          </a:bodyPr>
          <a:lstStyle/>
          <a:p>
            <a:r>
              <a:rPr lang="en-GB" dirty="0"/>
              <a:t>Looking at the following pseudocode, is there any risk and why?</a:t>
            </a:r>
            <a:endParaRPr lang="en-US" dirty="0"/>
          </a:p>
        </p:txBody>
      </p:sp>
      <p:sp>
        <p:nvSpPr>
          <p:cNvPr id="3" name="Content Placeholder 2">
            <a:extLst>
              <a:ext uri="{FF2B5EF4-FFF2-40B4-BE49-F238E27FC236}">
                <a16:creationId xmlns:a16="http://schemas.microsoft.com/office/drawing/2014/main" id="{9430A380-3C58-3276-EEB5-D153B104B9D4}"/>
              </a:ext>
            </a:extLst>
          </p:cNvPr>
          <p:cNvSpPr>
            <a:spLocks noGrp="1"/>
          </p:cNvSpPr>
          <p:nvPr>
            <p:ph idx="1"/>
          </p:nvPr>
        </p:nvSpPr>
        <p:spPr/>
        <p:txBody>
          <a:bodyPr>
            <a:normAutofit lnSpcReduction="10000"/>
          </a:bodyPr>
          <a:lstStyle/>
          <a:p>
            <a:pPr marL="0" indent="0">
              <a:buNone/>
            </a:pPr>
            <a:r>
              <a:rPr lang="en-GB" dirty="0" err="1"/>
              <a:t>isAdmin</a:t>
            </a:r>
            <a:r>
              <a:rPr lang="en-GB" dirty="0"/>
              <a:t> = true; </a:t>
            </a:r>
          </a:p>
          <a:p>
            <a:pPr marL="0" indent="0">
              <a:buNone/>
            </a:pPr>
            <a:r>
              <a:rPr lang="en-GB" dirty="0"/>
              <a:t>try { </a:t>
            </a:r>
          </a:p>
          <a:p>
            <a:pPr marL="0" indent="0">
              <a:buNone/>
            </a:pPr>
            <a:r>
              <a:rPr lang="en-GB" dirty="0"/>
              <a:t>  </a:t>
            </a:r>
            <a:r>
              <a:rPr lang="en-GB" dirty="0" err="1"/>
              <a:t>codeWhichMayFail</a:t>
            </a:r>
            <a:r>
              <a:rPr lang="en-GB" dirty="0"/>
              <a:t>(); </a:t>
            </a:r>
          </a:p>
          <a:p>
            <a:pPr marL="0" indent="0">
              <a:buNone/>
            </a:pPr>
            <a:r>
              <a:rPr lang="en-GB" dirty="0"/>
              <a:t>  </a:t>
            </a:r>
            <a:r>
              <a:rPr lang="en-GB" dirty="0" err="1"/>
              <a:t>isAdmin</a:t>
            </a:r>
            <a:r>
              <a:rPr lang="en-GB" dirty="0"/>
              <a:t> = </a:t>
            </a:r>
            <a:r>
              <a:rPr lang="en-GB" dirty="0" err="1"/>
              <a:t>isUserInRole</a:t>
            </a:r>
            <a:r>
              <a:rPr lang="en-GB" dirty="0"/>
              <a:t>( “Administrator” ); </a:t>
            </a:r>
          </a:p>
          <a:p>
            <a:pPr marL="0" indent="0">
              <a:buNone/>
            </a:pPr>
            <a:r>
              <a:rPr lang="en-GB" dirty="0"/>
              <a:t>}</a:t>
            </a:r>
          </a:p>
          <a:p>
            <a:pPr marL="0" indent="0">
              <a:buNone/>
            </a:pPr>
            <a:r>
              <a:rPr lang="en-GB" dirty="0"/>
              <a:t>catch (Exception ex)</a:t>
            </a:r>
          </a:p>
          <a:p>
            <a:pPr marL="0" indent="0">
              <a:buNone/>
            </a:pPr>
            <a:r>
              <a:rPr lang="en-GB" dirty="0"/>
              <a:t>{</a:t>
            </a:r>
          </a:p>
          <a:p>
            <a:pPr marL="0" indent="0">
              <a:buNone/>
            </a:pPr>
            <a:r>
              <a:rPr lang="en-GB" dirty="0"/>
              <a:t>  </a:t>
            </a:r>
            <a:r>
              <a:rPr lang="en-GB" dirty="0" err="1"/>
              <a:t>log.write</a:t>
            </a:r>
            <a:r>
              <a:rPr lang="en-GB" dirty="0"/>
              <a:t>(</a:t>
            </a:r>
            <a:r>
              <a:rPr lang="en-GB" dirty="0" err="1"/>
              <a:t>ex.toString</a:t>
            </a:r>
            <a:r>
              <a:rPr lang="en-GB" dirty="0"/>
              <a:t>()); </a:t>
            </a:r>
          </a:p>
          <a:p>
            <a:pPr marL="0" indent="0">
              <a:buNone/>
            </a:pPr>
            <a:r>
              <a:rPr lang="en-GB" dirty="0"/>
              <a:t>} </a:t>
            </a:r>
          </a:p>
          <a:p>
            <a:endParaRPr lang="en-US" dirty="0"/>
          </a:p>
        </p:txBody>
      </p:sp>
    </p:spTree>
    <p:extLst>
      <p:ext uri="{BB962C8B-B14F-4D97-AF65-F5344CB8AC3E}">
        <p14:creationId xmlns:p14="http://schemas.microsoft.com/office/powerpoint/2010/main" val="87125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1C64-0952-7FC5-9F19-4BEC46F0F37A}"/>
              </a:ext>
            </a:extLst>
          </p:cNvPr>
          <p:cNvSpPr>
            <a:spLocks noGrp="1"/>
          </p:cNvSpPr>
          <p:nvPr>
            <p:ph type="title"/>
          </p:nvPr>
        </p:nvSpPr>
        <p:spPr/>
        <p:txBody>
          <a:bodyPr>
            <a:normAutofit fontScale="90000"/>
          </a:bodyPr>
          <a:lstStyle/>
          <a:p>
            <a:r>
              <a:rPr lang="en-GB" dirty="0"/>
              <a:t>How would you change the code to fail safely (by avoiding the risk) in the provided pseudocode?</a:t>
            </a:r>
            <a:endParaRPr lang="en-US" dirty="0"/>
          </a:p>
        </p:txBody>
      </p:sp>
      <p:sp>
        <p:nvSpPr>
          <p:cNvPr id="3" name="Content Placeholder 2">
            <a:extLst>
              <a:ext uri="{FF2B5EF4-FFF2-40B4-BE49-F238E27FC236}">
                <a16:creationId xmlns:a16="http://schemas.microsoft.com/office/drawing/2014/main" id="{C2C63F6B-6687-92D6-2078-EEEF8BBC3523}"/>
              </a:ext>
            </a:extLst>
          </p:cNvPr>
          <p:cNvSpPr>
            <a:spLocks noGrp="1"/>
          </p:cNvSpPr>
          <p:nvPr>
            <p:ph idx="1"/>
          </p:nvPr>
        </p:nvSpPr>
        <p:spPr/>
        <p:txBody>
          <a:bodyPr>
            <a:normAutofit lnSpcReduction="10000"/>
          </a:bodyPr>
          <a:lstStyle/>
          <a:p>
            <a:pPr marL="0" indent="0">
              <a:buNone/>
            </a:pPr>
            <a:r>
              <a:rPr lang="en-GB" dirty="0" err="1"/>
              <a:t>isAdmin</a:t>
            </a:r>
            <a:r>
              <a:rPr lang="en-GB" dirty="0"/>
              <a:t> = true; </a:t>
            </a:r>
          </a:p>
          <a:p>
            <a:pPr marL="0" indent="0">
              <a:buNone/>
            </a:pPr>
            <a:r>
              <a:rPr lang="en-GB" dirty="0"/>
              <a:t>try { </a:t>
            </a:r>
          </a:p>
          <a:p>
            <a:pPr marL="0" indent="0">
              <a:buNone/>
            </a:pPr>
            <a:r>
              <a:rPr lang="en-GB" dirty="0"/>
              <a:t>  </a:t>
            </a:r>
            <a:r>
              <a:rPr lang="en-GB" dirty="0" err="1"/>
              <a:t>codeWhichMayFail</a:t>
            </a:r>
            <a:r>
              <a:rPr lang="en-GB" dirty="0"/>
              <a:t>(); </a:t>
            </a:r>
          </a:p>
          <a:p>
            <a:pPr marL="0" indent="0">
              <a:buNone/>
            </a:pPr>
            <a:r>
              <a:rPr lang="en-GB" dirty="0"/>
              <a:t>  </a:t>
            </a:r>
            <a:r>
              <a:rPr lang="en-GB" dirty="0" err="1"/>
              <a:t>isAdmin</a:t>
            </a:r>
            <a:r>
              <a:rPr lang="en-GB" dirty="0"/>
              <a:t> = </a:t>
            </a:r>
            <a:r>
              <a:rPr lang="en-GB" dirty="0" err="1"/>
              <a:t>isUserInRole</a:t>
            </a:r>
            <a:r>
              <a:rPr lang="en-GB" dirty="0"/>
              <a:t>( “Administrator” ); </a:t>
            </a:r>
          </a:p>
          <a:p>
            <a:pPr marL="0" indent="0">
              <a:buNone/>
            </a:pPr>
            <a:r>
              <a:rPr lang="en-GB" dirty="0"/>
              <a:t>}</a:t>
            </a:r>
          </a:p>
          <a:p>
            <a:pPr marL="0" indent="0">
              <a:buNone/>
            </a:pPr>
            <a:r>
              <a:rPr lang="en-GB" dirty="0"/>
              <a:t>catch (Exception ex)</a:t>
            </a:r>
          </a:p>
          <a:p>
            <a:pPr marL="0" indent="0">
              <a:buNone/>
            </a:pPr>
            <a:r>
              <a:rPr lang="en-GB" dirty="0"/>
              <a:t>{</a:t>
            </a:r>
          </a:p>
          <a:p>
            <a:pPr marL="0" indent="0">
              <a:buNone/>
            </a:pPr>
            <a:r>
              <a:rPr lang="en-GB" dirty="0"/>
              <a:t>  </a:t>
            </a:r>
            <a:r>
              <a:rPr lang="en-GB" dirty="0" err="1"/>
              <a:t>log.write</a:t>
            </a:r>
            <a:r>
              <a:rPr lang="en-GB" dirty="0"/>
              <a:t>(</a:t>
            </a:r>
            <a:r>
              <a:rPr lang="en-GB" dirty="0" err="1"/>
              <a:t>ex.toString</a:t>
            </a:r>
            <a:r>
              <a:rPr lang="en-GB" dirty="0"/>
              <a:t>()); </a:t>
            </a:r>
          </a:p>
          <a:p>
            <a:pPr marL="0" indent="0">
              <a:buNone/>
            </a:pPr>
            <a:r>
              <a:rPr lang="en-GB" dirty="0"/>
              <a:t>} </a:t>
            </a:r>
          </a:p>
        </p:txBody>
      </p:sp>
    </p:spTree>
    <p:extLst>
      <p:ext uri="{BB962C8B-B14F-4D97-AF65-F5344CB8AC3E}">
        <p14:creationId xmlns:p14="http://schemas.microsoft.com/office/powerpoint/2010/main" val="277251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94CD-1DE0-3B40-5897-316C13B7CE01}"/>
              </a:ext>
            </a:extLst>
          </p:cNvPr>
          <p:cNvSpPr>
            <a:spLocks noGrp="1"/>
          </p:cNvSpPr>
          <p:nvPr>
            <p:ph type="title"/>
          </p:nvPr>
        </p:nvSpPr>
        <p:spPr/>
        <p:txBody>
          <a:bodyPr>
            <a:normAutofit fontScale="90000"/>
          </a:bodyPr>
          <a:lstStyle/>
          <a:p>
            <a:r>
              <a:rPr lang="en-US" dirty="0"/>
              <a:t>Which principle in </a:t>
            </a:r>
            <a:r>
              <a:rPr lang="en-US" dirty="0" err="1"/>
              <a:t>Saltzer</a:t>
            </a:r>
            <a:r>
              <a:rPr lang="en-US" dirty="0"/>
              <a:t> and Schroeder’s Design Principles is addressed in the following OWASP secure coding practices?</a:t>
            </a:r>
          </a:p>
        </p:txBody>
      </p:sp>
      <p:sp>
        <p:nvSpPr>
          <p:cNvPr id="3" name="Content Placeholder 2">
            <a:extLst>
              <a:ext uri="{FF2B5EF4-FFF2-40B4-BE49-F238E27FC236}">
                <a16:creationId xmlns:a16="http://schemas.microsoft.com/office/drawing/2014/main" id="{834CCEBB-7D0A-BE2C-8315-077951871361}"/>
              </a:ext>
            </a:extLst>
          </p:cNvPr>
          <p:cNvSpPr>
            <a:spLocks noGrp="1"/>
          </p:cNvSpPr>
          <p:nvPr>
            <p:ph idx="1"/>
          </p:nvPr>
        </p:nvSpPr>
        <p:spPr/>
        <p:txBody>
          <a:bodyPr/>
          <a:lstStyle/>
          <a:p>
            <a:pPr marL="514350" indent="-514350">
              <a:buFont typeface="+mj-lt"/>
              <a:buAutoNum type="alphaLcPeriod"/>
            </a:pPr>
            <a:r>
              <a:rPr lang="en-GB" dirty="0"/>
              <a:t>Require authentication for all pages and resources, except those specifically intended to be public</a:t>
            </a:r>
          </a:p>
          <a:p>
            <a:pPr marL="514350" indent="-514350">
              <a:buFont typeface="+mj-lt"/>
              <a:buAutoNum type="alphaLcPeriod"/>
            </a:pPr>
            <a:r>
              <a:rPr lang="en-GB" dirty="0"/>
              <a:t>Enforce authorization controls on every request, including those made by server side scripts, "includes" and requests from rich client-side technologies like AJAX and Flash</a:t>
            </a:r>
          </a:p>
          <a:p>
            <a:pPr marL="514350" indent="-514350">
              <a:buFont typeface="+mj-lt"/>
              <a:buAutoNum type="alphaLcPeriod"/>
            </a:pPr>
            <a:r>
              <a:rPr lang="en-GB" dirty="0"/>
              <a:t>If long authenticated sessions are allowed, periodically re-validate a user’s authorization to ensure that their privileges have not changed and if they have, log the user out and force them to re-authenticate</a:t>
            </a:r>
          </a:p>
          <a:p>
            <a:pPr marL="514350" indent="-514350">
              <a:buFont typeface="+mj-lt"/>
              <a:buAutoNum type="alphaLcPeriod"/>
            </a:pPr>
            <a:endParaRPr lang="en-US" dirty="0"/>
          </a:p>
        </p:txBody>
      </p:sp>
    </p:spTree>
    <p:extLst>
      <p:ext uri="{BB962C8B-B14F-4D97-AF65-F5344CB8AC3E}">
        <p14:creationId xmlns:p14="http://schemas.microsoft.com/office/powerpoint/2010/main" val="188210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3B08-C9C9-FB0C-5885-AA870CF5BABB}"/>
              </a:ext>
            </a:extLst>
          </p:cNvPr>
          <p:cNvSpPr>
            <a:spLocks noGrp="1"/>
          </p:cNvSpPr>
          <p:nvPr>
            <p:ph type="title"/>
          </p:nvPr>
        </p:nvSpPr>
        <p:spPr/>
        <p:txBody>
          <a:bodyPr/>
          <a:lstStyle/>
          <a:p>
            <a:r>
              <a:rPr lang="en-US" dirty="0"/>
              <a:t>Identify risks in the following scenario</a:t>
            </a:r>
          </a:p>
        </p:txBody>
      </p:sp>
      <p:pic>
        <p:nvPicPr>
          <p:cNvPr id="5" name="Content Placeholder 4" descr="Robot outline">
            <a:extLst>
              <a:ext uri="{FF2B5EF4-FFF2-40B4-BE49-F238E27FC236}">
                <a16:creationId xmlns:a16="http://schemas.microsoft.com/office/drawing/2014/main" id="{EC8E2CDA-2AA8-5A4C-F82D-A8762966625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33648" y="1957387"/>
            <a:ext cx="914400" cy="914400"/>
          </a:xfrm>
        </p:spPr>
      </p:pic>
      <p:pic>
        <p:nvPicPr>
          <p:cNvPr id="7" name="Graphic 6" descr="Sling outline">
            <a:extLst>
              <a:ext uri="{FF2B5EF4-FFF2-40B4-BE49-F238E27FC236}">
                <a16:creationId xmlns:a16="http://schemas.microsoft.com/office/drawing/2014/main" id="{E084C280-233A-596D-E67D-0E5ABE0E1F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24024" y="2050256"/>
            <a:ext cx="728661" cy="728661"/>
          </a:xfrm>
          <a:prstGeom prst="rect">
            <a:avLst/>
          </a:prstGeom>
        </p:spPr>
      </p:pic>
      <p:pic>
        <p:nvPicPr>
          <p:cNvPr id="9" name="Graphic 8" descr="Database outline">
            <a:extLst>
              <a:ext uri="{FF2B5EF4-FFF2-40B4-BE49-F238E27FC236}">
                <a16:creationId xmlns:a16="http://schemas.microsoft.com/office/drawing/2014/main" id="{C3DD396C-C8B0-DB64-6A60-10BFFFB376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34150" y="1971673"/>
            <a:ext cx="914400" cy="914400"/>
          </a:xfrm>
          <a:prstGeom prst="rect">
            <a:avLst/>
          </a:prstGeom>
        </p:spPr>
      </p:pic>
      <p:cxnSp>
        <p:nvCxnSpPr>
          <p:cNvPr id="13" name="Straight Connector 12">
            <a:extLst>
              <a:ext uri="{FF2B5EF4-FFF2-40B4-BE49-F238E27FC236}">
                <a16:creationId xmlns:a16="http://schemas.microsoft.com/office/drawing/2014/main" id="{35A02A10-6D8C-BDC5-36EB-CA43217318A7}"/>
              </a:ext>
            </a:extLst>
          </p:cNvPr>
          <p:cNvCxnSpPr>
            <a:cxnSpLocks/>
            <a:stCxn id="5" idx="3"/>
          </p:cNvCxnSpPr>
          <p:nvPr/>
        </p:nvCxnSpPr>
        <p:spPr>
          <a:xfrm>
            <a:off x="3448048" y="2414587"/>
            <a:ext cx="2962277" cy="1"/>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071CB4B0-96EC-5832-92F9-2CE42E64A95F}"/>
              </a:ext>
            </a:extLst>
          </p:cNvPr>
          <p:cNvSpPr txBox="1">
            <a:spLocks/>
          </p:cNvSpPr>
          <p:nvPr/>
        </p:nvSpPr>
        <p:spPr>
          <a:xfrm>
            <a:off x="623887" y="3502816"/>
            <a:ext cx="10515600" cy="2772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robot collects health data (for i.e. temperature, heart rate) of a patient and transfers them to a database server.</a:t>
            </a:r>
          </a:p>
          <a:p>
            <a:pPr marL="0" indent="0">
              <a:buNone/>
            </a:pPr>
            <a:endParaRPr lang="en-US" dirty="0"/>
          </a:p>
          <a:p>
            <a:pPr marL="0" indent="0">
              <a:buNone/>
            </a:pPr>
            <a:r>
              <a:rPr lang="en-US" dirty="0"/>
              <a:t>Hint: read Step 2 in </a:t>
            </a:r>
            <a:r>
              <a:rPr lang="en-US" dirty="0">
                <a:hlinkClick r:id="rId8"/>
              </a:rPr>
              <a:t>https://www.techtarget.com/searchsecurity/tip/How-to-perform-a-cybersecurity-risk-assessment-step-by-step</a:t>
            </a:r>
            <a:r>
              <a:rPr lang="en-US" dirty="0"/>
              <a:t>, CIA triad, </a:t>
            </a:r>
            <a:r>
              <a:rPr lang="en-US" dirty="0" err="1"/>
              <a:t>Parkerian</a:t>
            </a:r>
            <a:r>
              <a:rPr lang="en-US" dirty="0"/>
              <a:t> hexad</a:t>
            </a:r>
          </a:p>
          <a:p>
            <a:pPr marL="0" indent="0">
              <a:buNone/>
            </a:pPr>
            <a:endParaRPr lang="en-US" dirty="0"/>
          </a:p>
        </p:txBody>
      </p:sp>
    </p:spTree>
    <p:extLst>
      <p:ext uri="{BB962C8B-B14F-4D97-AF65-F5344CB8AC3E}">
        <p14:creationId xmlns:p14="http://schemas.microsoft.com/office/powerpoint/2010/main" val="398578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1165-D14F-D041-2365-AA4FECAD5DDB}"/>
              </a:ext>
            </a:extLst>
          </p:cNvPr>
          <p:cNvSpPr>
            <a:spLocks noGrp="1"/>
          </p:cNvSpPr>
          <p:nvPr>
            <p:ph type="title"/>
          </p:nvPr>
        </p:nvSpPr>
        <p:spPr/>
        <p:txBody>
          <a:bodyPr/>
          <a:lstStyle/>
          <a:p>
            <a:r>
              <a:rPr lang="en-US" dirty="0">
                <a:cs typeface="Calibri Light"/>
              </a:rPr>
              <a:t>Advice</a:t>
            </a:r>
            <a:endParaRPr lang="en-US" dirty="0"/>
          </a:p>
        </p:txBody>
      </p:sp>
      <p:sp>
        <p:nvSpPr>
          <p:cNvPr id="3" name="Content Placeholder 2">
            <a:extLst>
              <a:ext uri="{FF2B5EF4-FFF2-40B4-BE49-F238E27FC236}">
                <a16:creationId xmlns:a16="http://schemas.microsoft.com/office/drawing/2014/main" id="{2F0853B1-2823-8705-EEDE-4956B723A52B}"/>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You want to apply for a mortgage. Someday you are called by a person who claims to be your bank staff and be able to give you advice for a mortgage. What would you do?</a:t>
            </a:r>
          </a:p>
          <a:p>
            <a:pPr marL="0" indent="0">
              <a:buNone/>
            </a:pPr>
            <a:br>
              <a:rPr lang="en-US" dirty="0">
                <a:cs typeface="Calibri"/>
              </a:rPr>
            </a:b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6455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380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Cyber security Revision</vt:lpstr>
      <vt:lpstr>Map the following attack (WannaCry) into 7 phases of Cyber Kill Chain and suggest counter measure for each phase.</vt:lpstr>
      <vt:lpstr>Looking at the following pseudocode, is there any risk and why?</vt:lpstr>
      <vt:lpstr>How would you change the code to fail safely (by avoiding the risk) in the provided pseudocode?</vt:lpstr>
      <vt:lpstr>Which principle in Saltzer and Schroeder’s Design Principles is addressed in the following OWASP secure coding practices?</vt:lpstr>
      <vt:lpstr>Identify risks in the following scenario</vt:lpstr>
      <vt:lpstr>Advice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Hai-Van Dang</dc:creator>
  <cp:lastModifiedBy>Hai-Van Dang</cp:lastModifiedBy>
  <cp:revision>27</cp:revision>
  <dcterms:created xsi:type="dcterms:W3CDTF">2022-04-25T06:40:49Z</dcterms:created>
  <dcterms:modified xsi:type="dcterms:W3CDTF">2022-04-25T16:07:27Z</dcterms:modified>
</cp:coreProperties>
</file>