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0" r:id="rId57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4440591" cy="5788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2812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4612"/>
            <a:ext cx="9048751" cy="16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48751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 smtClean="0">
                <a:uFill>
                  <a:solidFill/>
                </a:uFill>
              </a:rPr>
              <a:t>–</a:t>
            </a:r>
            <a:r>
              <a:rPr lang="en-GB" sz="2800" dirty="0" smtClean="0">
                <a:uFill>
                  <a:solidFill/>
                </a:uFill>
              </a:rPr>
              <a:t>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Data Structures &amp; Mathematics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 smtClean="0">
                <a:uFill>
                  <a:solidFill/>
                </a:uFill>
              </a:rPr>
              <a:t>Lecture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Run-Time Complexity of </a:t>
            </a:r>
            <a:r>
              <a:rPr lang="en-GB" sz="4400" dirty="0" smtClean="0">
                <a:uFill>
                  <a:solidFill/>
                </a:uFill>
              </a:rPr>
              <a:t>Code</a:t>
            </a:r>
            <a:r>
              <a:rPr sz="4400" dirty="0" smtClean="0">
                <a:uFill>
                  <a:solidFill/>
                </a:uFill>
              </a:rPr>
              <a:t> 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</a:t>
            </a:r>
            <a:r>
              <a:rPr sz="3200" dirty="0" err="1">
                <a:uFill>
                  <a:solidFill/>
                </a:uFill>
              </a:rPr>
              <a:t>Wennekers</a:t>
            </a: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University of P</a:t>
            </a:r>
            <a:r>
              <a:rPr sz="3200" dirty="0" err="1" smtClean="0">
                <a:uFill>
                  <a:solidFill/>
                </a:uFill>
              </a:rPr>
              <a:t>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04825" y="3330978"/>
            <a:ext cx="9061450" cy="89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Good News: 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Many useful algorithms are more efficient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7794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Search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5145087" y="1979612"/>
            <a:ext cx="4754563" cy="4442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Task: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find v in array of size N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informal solution: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iterate through the array;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v is found return “true”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else return “false”</a:t>
            </a:r>
          </a:p>
        </p:txBody>
      </p:sp>
      <p:pic>
        <p:nvPicPr>
          <p:cNvPr id="6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857375"/>
            <a:ext cx="4719638" cy="534193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15900" y="3419475"/>
            <a:ext cx="4679950" cy="3240088"/>
          </a:xfrm>
          <a:prstGeom prst="rect">
            <a:avLst/>
          </a:pr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How many times around the loop?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396413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Could be the first element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Could be the second element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Could be the last element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Could not be there at all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→ the best case is 1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→ the worst case is N 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→ the average case is more complicated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How much Time?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072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8515" lvl="0" indent="-318515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Suppose we need A units of time for each iteration</a:t>
            </a:r>
          </a:p>
          <a:p>
            <a:pPr marL="318515" lvl="0" indent="-318515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Suppose we need B units of time for initialisation and termination of the loop</a:t>
            </a:r>
          </a:p>
          <a:p>
            <a:pPr marL="318515" lvl="0" indent="-318515" defTabSz="431291">
              <a:spcBef>
                <a:spcPts val="1300"/>
              </a:spcBef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318515" lvl="0" indent="-318515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So, the time taken for j iterations is A * j + B</a:t>
            </a:r>
          </a:p>
          <a:p>
            <a:pPr marL="318515" lvl="0" indent="-318515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the worst case time is A * N + B</a:t>
            </a:r>
          </a:p>
          <a:p>
            <a:pPr marL="318515" lvl="0" indent="-318515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and the average case time is 1⁄2 * A * N + B</a:t>
            </a:r>
          </a:p>
          <a:p>
            <a:pPr marL="258794" lvl="0" indent="-258794" defTabSz="431291">
              <a:spcBef>
                <a:spcPts val="1300"/>
              </a:spcBef>
              <a:buClr>
                <a:srgbClr val="000000"/>
              </a:buClr>
              <a:buSzPct val="45000"/>
              <a:buFont typeface="Arial"/>
              <a:buChar char="l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   Assuming that all keys are present and equally likely</a:t>
            </a:r>
          </a:p>
          <a:p>
            <a:pPr marL="258794" lvl="0" indent="-258794" defTabSz="431291">
              <a:spcBef>
                <a:spcPts val="1300"/>
              </a:spcBef>
              <a:buClr>
                <a:srgbClr val="000000"/>
              </a:buClr>
              <a:buSzPct val="45000"/>
              <a:buFont typeface="Arial"/>
              <a:buChar char="l"/>
              <a:tabLst>
                <a:tab pos="304800" algn="l"/>
                <a:tab pos="406400" algn="l"/>
                <a:tab pos="838200" algn="l"/>
                <a:tab pos="1270000" algn="l"/>
                <a:tab pos="1701800" algn="l"/>
                <a:tab pos="2133600" algn="l"/>
                <a:tab pos="2565400" algn="l"/>
                <a:tab pos="2997200" algn="l"/>
                <a:tab pos="3429000" algn="l"/>
                <a:tab pos="3860800" algn="l"/>
                <a:tab pos="4279900" algn="l"/>
                <a:tab pos="4724400" algn="l"/>
                <a:tab pos="5156200" algn="l"/>
                <a:tab pos="5575300" algn="l"/>
                <a:tab pos="6019800" algn="l"/>
                <a:tab pos="6438900" algn="l"/>
                <a:tab pos="6883400" algn="l"/>
                <a:tab pos="7315200" algn="l"/>
                <a:tab pos="7734300" algn="l"/>
                <a:tab pos="8178800" algn="l"/>
                <a:tab pos="8597900" algn="l"/>
              </a:tabLst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  but ? how to weigh in the possibility of absent keys 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504825" y="74839"/>
            <a:ext cx="9061450" cy="1162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T(N) = A*N + B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71449" y="1320345"/>
            <a:ext cx="9728202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What happens to the time as N gets bigger and bigger?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– B hardly matters as N gets larger 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– A is more important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– But the really important fact is that the time taken is directly proportional to the size of the array N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     If N doubles, the time taken doubles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     If N trebles, the time taken trebles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      If N is multiplied by 10, so is the time taken</a:t>
            </a:r>
          </a:p>
          <a:p>
            <a:pPr marL="334486" lvl="0" indent="-332930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  <a:tab pos="92202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 → </a:t>
            </a:r>
            <a:r>
              <a:rPr sz="3136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Ignore constants, only consider the factor order, 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O-Notation – O(N)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O(N) means that the </a:t>
            </a:r>
            <a:r>
              <a:rPr sz="32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O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rder</a:t>
            </a:r>
            <a:r>
              <a:rPr sz="3200">
                <a:uFill>
                  <a:solidFill/>
                </a:uFill>
              </a:rPr>
              <a:t> of the algorithm is N where N is the number of data items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the size of the problem increases, the run-time increases about proportionally (“linearly”)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run-time, more precisely, is A*N+B, but A and B are constants that depend on the implementation, the compiler, the computer...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and B are also often difficult to determine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 say this is an O(N) algorithm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60362" y="360362"/>
            <a:ext cx="9383712" cy="1162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Time Measurements in C#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503237" y="2519362"/>
            <a:ext cx="9061451" cy="42370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Example: benchmark the addition of integers: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→ try this in </a:t>
            </a:r>
            <a:r>
              <a:rPr lang="en-GB" sz="3200" dirty="0" smtClean="0">
                <a:uFill>
                  <a:solidFill/>
                </a:uFill>
              </a:rPr>
              <a:t>the </a:t>
            </a:r>
            <a:r>
              <a:rPr lang="en-GB" sz="3200" dirty="0" smtClean="0">
                <a:uFill>
                  <a:solidFill/>
                </a:uFill>
              </a:rPr>
              <a:t>labs</a:t>
            </a:r>
            <a:endParaRPr sz="3200" dirty="0">
              <a:uFill>
                <a:solidFill/>
              </a:uFill>
            </a:endParaRPr>
          </a:p>
        </p:txBody>
      </p:sp>
      <p:pic>
        <p:nvPicPr>
          <p:cNvPr id="8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3606800"/>
            <a:ext cx="9039225" cy="2152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Simplest Benchmarking Code</a:t>
            </a:r>
          </a:p>
        </p:txBody>
      </p:sp>
      <p:pic>
        <p:nvPicPr>
          <p:cNvPr id="8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4837"/>
            <a:ext cx="10079038" cy="471328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079500" y="4140200"/>
            <a:ext cx="720725" cy="1587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079500" y="5400675"/>
            <a:ext cx="720725" cy="1587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81200" y="4500562"/>
            <a:ext cx="1258888" cy="5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V="1">
            <a:off x="8459788" y="6115050"/>
            <a:ext cx="179388" cy="38576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0200" y="4319587"/>
            <a:ext cx="1260475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959224" y="5580062"/>
            <a:ext cx="2519364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Benchmarking for increasing N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6229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pic>
        <p:nvPicPr>
          <p:cNvPr id="9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598612"/>
            <a:ext cx="8945562" cy="578167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 flipH="1">
            <a:off x="3406775" y="6119812"/>
            <a:ext cx="925513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500562" y="6480175"/>
            <a:ext cx="1588" cy="90011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313237" y="5940425"/>
            <a:ext cx="244495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Artefact (DLL loading?)</a:t>
            </a:r>
          </a:p>
        </p:txBody>
      </p:sp>
      <p:sp>
        <p:nvSpPr>
          <p:cNvPr id="101" name="Shape 101"/>
          <p:cNvSpPr/>
          <p:nvPr/>
        </p:nvSpPr>
        <p:spPr>
          <a:xfrm>
            <a:off x="4500562" y="6675437"/>
            <a:ext cx="158938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linear increase</a:t>
            </a:r>
          </a:p>
        </p:txBody>
      </p:sp>
      <p:sp>
        <p:nvSpPr>
          <p:cNvPr id="102" name="Shape 102"/>
          <p:cNvSpPr/>
          <p:nvPr/>
        </p:nvSpPr>
        <p:spPr>
          <a:xfrm>
            <a:off x="1728787" y="3024187"/>
            <a:ext cx="720726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403350" y="2446337"/>
            <a:ext cx="72072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03237" y="49212"/>
            <a:ext cx="9061451" cy="17573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Another Problem: </a:t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Speed of Insertion Sort </a:t>
            </a:r>
            <a:br>
              <a:rPr sz="4400" dirty="0">
                <a:uFill>
                  <a:solidFill/>
                </a:uFill>
              </a:rPr>
            </a:br>
            <a:r>
              <a:rPr sz="3600" dirty="0">
                <a:uFill>
                  <a:solidFill/>
                </a:uFill>
              </a:rPr>
              <a:t>(from </a:t>
            </a:r>
            <a:r>
              <a:rPr sz="3600" dirty="0" smtClean="0">
                <a:uFill>
                  <a:solidFill/>
                </a:uFill>
              </a:rPr>
              <a:t>Practical</a:t>
            </a:r>
            <a:r>
              <a:rPr lang="en-GB" sz="3600" dirty="0" smtClean="0">
                <a:uFill>
                  <a:solidFill/>
                </a:uFill>
              </a:rPr>
              <a:t> about Iteration</a:t>
            </a:r>
            <a:r>
              <a:rPr sz="3600" dirty="0" smtClean="0">
                <a:uFill>
                  <a:solidFill/>
                </a:uFill>
              </a:rPr>
              <a:t>)</a:t>
            </a:r>
            <a:endParaRPr sz="3600" dirty="0">
              <a:uFill>
                <a:solidFill/>
              </a:uFill>
            </a:endParaRPr>
          </a:p>
        </p:txBody>
      </p:sp>
      <p:pic>
        <p:nvPicPr>
          <p:cNvPr id="10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87" y="2905125"/>
            <a:ext cx="8672513" cy="249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Problem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01650" y="1708150"/>
            <a:ext cx="9067800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025" lvl="0" indent="-3206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Data-intensive tasks need efficient algorithms</a:t>
            </a: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Real-time applications also need fast algorithms</a:t>
            </a:r>
          </a:p>
          <a:p>
            <a:pPr marL="327025" lvl="0" indent="-3206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Audio, video, games</a:t>
            </a: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Data-bases, web-services, search engines</a:t>
            </a: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Image processing, surveillance</a:t>
            </a:r>
          </a:p>
          <a:p>
            <a:pPr marL="33337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Artificial intelligence, neural networks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503237" y="157162"/>
            <a:ext cx="9053513" cy="1244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Sort Structogram</a:t>
            </a:r>
          </a:p>
        </p:txBody>
      </p:sp>
      <p:pic>
        <p:nvPicPr>
          <p:cNvPr id="1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" y="1320800"/>
            <a:ext cx="5503863" cy="6059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480175" y="1979612"/>
            <a:ext cx="3060700" cy="47704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outer loop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here is a 2nd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nested</a:t>
            </a:r>
            <a:r>
              <a:rPr sz="3200">
                <a:uFill>
                  <a:solidFill/>
                </a:uFill>
              </a:rPr>
              <a:t> loop required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and another one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in series with the 2nd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What's the Complexity?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504825" y="1863158"/>
            <a:ext cx="9061449" cy="46683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iterate through the array from left to right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→ N iterations through outer loop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 each main iteration we search for a minimum in a sub-array of size N/2 on average and copy  proportional to N elements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→   order N operations per outer iteration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total effort is proportional to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N*N = N^2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Sort is O(N^2)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20725" y="1979612"/>
            <a:ext cx="8843962" cy="522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833" lvl="0" indent="-321833" defTabSz="435784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We say  “Oh-N-square” or “quadratic complexity” </a:t>
            </a:r>
          </a:p>
          <a:p>
            <a:pPr marL="321833" lvl="0" indent="-321833" defTabSz="435784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The effort increases quadratically with the number of elements to be processed</a:t>
            </a: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N        N^2 </a:t>
            </a: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1         1</a:t>
            </a: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10       100</a:t>
            </a: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100      10000</a:t>
            </a:r>
          </a:p>
          <a:p>
            <a:pPr marL="321833" lvl="0" indent="-321833" defTabSz="435784">
              <a:spcBef>
                <a:spcPts val="1300"/>
              </a:spcBef>
              <a:tabLst>
                <a:tab pos="317500" algn="l"/>
                <a:tab pos="406400" algn="l"/>
                <a:tab pos="838200" algn="l"/>
                <a:tab pos="1282700" algn="l"/>
                <a:tab pos="1714500" algn="l"/>
                <a:tab pos="2146300" algn="l"/>
                <a:tab pos="2590800" algn="l"/>
                <a:tab pos="30226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83300" algn="l"/>
                <a:tab pos="6515100" algn="l"/>
                <a:tab pos="6959600" algn="l"/>
                <a:tab pos="7391400" algn="l"/>
                <a:tab pos="7810500" algn="l"/>
                <a:tab pos="8255000" algn="l"/>
                <a:tab pos="86868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1000    1000000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Sort Benchmark Code</a:t>
            </a:r>
          </a:p>
        </p:txBody>
      </p:sp>
      <p:pic>
        <p:nvPicPr>
          <p:cNvPr id="12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408112"/>
            <a:ext cx="9555162" cy="597217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2339975" y="4319587"/>
            <a:ext cx="2519363" cy="5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4667250" y="3419475"/>
            <a:ext cx="1104900" cy="1793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759450" y="3240087"/>
            <a:ext cx="36957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random numbers to sort</a:t>
            </a:r>
          </a:p>
        </p:txBody>
      </p:sp>
      <p:sp>
        <p:nvSpPr>
          <p:cNvPr id="128" name="Shape 128"/>
          <p:cNvSpPr/>
          <p:nvPr/>
        </p:nvSpPr>
        <p:spPr>
          <a:xfrm>
            <a:off x="179387" y="5940425"/>
            <a:ext cx="3779838" cy="161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9225" y="6480175"/>
            <a:ext cx="2371725" cy="59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observe quadratic progression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6119813" y="4335462"/>
            <a:ext cx="246616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for code see practical 5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4848225" y="4500562"/>
            <a:ext cx="1104901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3513" cy="1244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Matrix Multiplication – Structogram</a:t>
            </a:r>
          </a:p>
        </p:txBody>
      </p:sp>
      <p:pic>
        <p:nvPicPr>
          <p:cNvPr id="13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1547812"/>
            <a:ext cx="5111750" cy="583247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6119812" y="2200275"/>
            <a:ext cx="3436938" cy="49815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outer loop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1st nested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← 2nd nested 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5940425" y="346075"/>
            <a:ext cx="3624263" cy="39735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Matrix Multiplication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–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Code</a:t>
            </a:r>
          </a:p>
        </p:txBody>
      </p:sp>
      <p:pic>
        <p:nvPicPr>
          <p:cNvPr id="14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762" y="4932362"/>
            <a:ext cx="9640888" cy="2422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217487"/>
            <a:ext cx="3848100" cy="439102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360362" y="5580062"/>
            <a:ext cx="720726" cy="900113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Matrix Multiplication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953747" y="2259012"/>
            <a:ext cx="8163605" cy="3876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We have three nested loops of length “N”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The algorithm has “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cubic complexity</a:t>
            </a:r>
            <a:r>
              <a:rPr sz="3200">
                <a:uFill>
                  <a:solidFill/>
                </a:uFill>
              </a:rPr>
              <a:t>”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We say it is of order N^3,  O(N^3), O(N</a:t>
            </a:r>
            <a:r>
              <a:rPr sz="3200" baseline="32999">
                <a:uFill>
                  <a:solidFill/>
                </a:uFill>
              </a:rPr>
              <a:t>3</a:t>
            </a:r>
            <a:r>
              <a:rPr sz="3200">
                <a:uFill>
                  <a:solidFill/>
                </a:uFill>
              </a:rPr>
              <a:t>)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faster algorithms are known, e.g.,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“Strassen algorithm”,  O(N^2.81) 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Matrix Mult – Benchmarking Code</a:t>
            </a:r>
          </a:p>
        </p:txBody>
      </p:sp>
      <p:pic>
        <p:nvPicPr>
          <p:cNvPr id="1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6" y="1339396"/>
            <a:ext cx="9180512" cy="600551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2339974" y="3844925"/>
            <a:ext cx="2339976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160587" y="5040312"/>
            <a:ext cx="3240088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3946525" y="6840537"/>
            <a:ext cx="746125" cy="36036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679950" y="6659562"/>
            <a:ext cx="334975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N=1000 needs already 1 minute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Polynomial Time Algorithms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03237" y="1611539"/>
            <a:ext cx="9061451" cy="5551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O(N</a:t>
            </a:r>
            <a:r>
              <a:rPr sz="3200" baseline="32999">
                <a:uFill>
                  <a:solidFill/>
                </a:uFill>
              </a:rPr>
              <a:t>k</a:t>
            </a:r>
            <a:r>
              <a:rPr sz="3200">
                <a:uFill>
                  <a:solidFill/>
                </a:uFill>
              </a:rPr>
              <a:t>) or O(N^k) , “oh-N-to-the-power-of-k”, are algorithms that run in “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polynomial time</a:t>
            </a:r>
            <a:r>
              <a:rPr sz="3200">
                <a:uFill>
                  <a:solidFill/>
                </a:uFill>
              </a:rPr>
              <a:t>”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N elements their effort is proportional to the  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k-th power of N</a:t>
            </a:r>
            <a:r>
              <a:rPr sz="3200">
                <a:uFill>
                  <a:solidFill/>
                </a:uFill>
              </a:rPr>
              <a:t>, i.e., the k-th product of N with itself, N*N*...*N, k times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“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</a:t>
            </a:r>
            <a:r>
              <a:rPr sz="3200">
                <a:uFill>
                  <a:solidFill/>
                </a:uFill>
              </a:rPr>
              <a:t>” is the class of all polynomial time algorithms 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… the algorithms of hope …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Good News – There are very fast algorithms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1650" y="2050709"/>
            <a:ext cx="9067800" cy="43456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Introduce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O-notation</a:t>
            </a:r>
            <a:r>
              <a:rPr sz="3200">
                <a:uFill>
                  <a:solidFill/>
                </a:uFill>
              </a:rPr>
              <a:t> for time complexity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Explain different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complexity classes</a:t>
            </a:r>
            <a:r>
              <a:rPr sz="3200">
                <a:uFill>
                  <a:solidFill/>
                </a:uFill>
              </a:rPr>
              <a:t> and how to estimate the run-time of some algorithms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Demonstrate how to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measure program run-time</a:t>
            </a:r>
            <a:r>
              <a:rPr sz="3200">
                <a:uFill>
                  <a:solidFill/>
                </a:uFill>
              </a:rPr>
              <a:t> for a number of examples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Develop an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awareness</a:t>
            </a:r>
            <a:r>
              <a:rPr sz="3200">
                <a:uFill>
                  <a:solidFill/>
                </a:uFill>
              </a:rPr>
              <a:t> when run-time issues are important (“bottlenecks”)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04825" y="2960813"/>
            <a:ext cx="9061450" cy="163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Good News – There are very fast algorithms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2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(… but not for all problems)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O(1) – Constant Time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04825" y="3410743"/>
            <a:ext cx="9061449" cy="1573214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“Constant time” or O(1), “oh-one”, means the run-time of an algorithm is independent of the elements to process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O(1) – Constant Time Example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503237" y="3174886"/>
            <a:ext cx="9061449" cy="204492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With respect to element insertion, a queue using a circular buffer is more efficient in the worst case, ie O(1), than a queue using data shuffling, ie O(N).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Queue ADT</a:t>
            </a:r>
          </a:p>
        </p:txBody>
      </p:sp>
      <p:pic>
        <p:nvPicPr>
          <p:cNvPr id="17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124" y="2373312"/>
            <a:ext cx="7562851" cy="3648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Array-Queue reaching end of memory space </a:t>
            </a:r>
          </a:p>
        </p:txBody>
      </p:sp>
      <p:pic>
        <p:nvPicPr>
          <p:cNvPr id="18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199" y="2194718"/>
            <a:ext cx="7124701" cy="404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Two options … 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61962" y="6153150"/>
            <a:ext cx="9061450" cy="1357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shuffle data to the left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use a ring-buffer</a:t>
            </a:r>
          </a:p>
        </p:txBody>
      </p:sp>
      <p:pic>
        <p:nvPicPr>
          <p:cNvPr id="18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1806575"/>
            <a:ext cx="7124700" cy="404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Complexity?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504824" y="2021001"/>
            <a:ext cx="9061450" cy="43526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Shuffling needs O(N)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the precise factor depends very much on the available (fixed size) memory space and the  rates of reading and writing data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Circular buffer needs O(1)</a:t>
            </a:r>
            <a:r>
              <a:rPr sz="3200">
                <a:uFill>
                  <a:solidFill/>
                </a:uFill>
              </a:rPr>
              <a:t> – CONSTANT TIME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all that has to be done is to detect the full buffer  and reset the front and back indexes to 0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5101" cy="11557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“</a:t>
            </a: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Amortised</a:t>
            </a:r>
            <a:r>
              <a:rPr sz="4400">
                <a:uFill>
                  <a:solidFill/>
                </a:uFill>
              </a:rPr>
              <a:t>” Complexity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469899" y="1504950"/>
            <a:ext cx="9055102" cy="56118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7849" lvl="0" indent="-317849" defTabSz="422306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393700" algn="l"/>
                <a:tab pos="825500" algn="l"/>
                <a:tab pos="1244600" algn="l"/>
                <a:tab pos="1676400" algn="l"/>
                <a:tab pos="2095500" algn="l"/>
                <a:tab pos="2514600" algn="l"/>
                <a:tab pos="2946400" algn="l"/>
                <a:tab pos="3365500" algn="l"/>
                <a:tab pos="3771900" algn="l"/>
                <a:tab pos="4203700" algn="l"/>
                <a:tab pos="4622800" algn="l"/>
                <a:tab pos="5054600" algn="l"/>
                <a:tab pos="5473700" algn="l"/>
                <a:tab pos="58928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Shuffling is only required sometimes, i.e. if the queue reaches the upper boundary</a:t>
            </a:r>
          </a:p>
          <a:p>
            <a:pPr marL="317849" lvl="0" indent="-317849" defTabSz="422306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393700" algn="l"/>
                <a:tab pos="825500" algn="l"/>
                <a:tab pos="1244600" algn="l"/>
                <a:tab pos="1676400" algn="l"/>
                <a:tab pos="2095500" algn="l"/>
                <a:tab pos="2514600" algn="l"/>
                <a:tab pos="2946400" algn="l"/>
                <a:tab pos="3365500" algn="l"/>
                <a:tab pos="3771900" algn="l"/>
                <a:tab pos="4203700" algn="l"/>
                <a:tab pos="4622800" algn="l"/>
                <a:tab pos="5054600" algn="l"/>
                <a:tab pos="5473700" algn="l"/>
                <a:tab pos="58928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Most of the time, adding to the array-queue is O(1) as for the ring-buffer implementation</a:t>
            </a:r>
          </a:p>
          <a:p>
            <a:pPr marL="317849" lvl="0" indent="-317849" defTabSz="422306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393700" algn="l"/>
                <a:tab pos="825500" algn="l"/>
                <a:tab pos="1244600" algn="l"/>
                <a:tab pos="1676400" algn="l"/>
                <a:tab pos="2095500" algn="l"/>
                <a:tab pos="2514600" algn="l"/>
                <a:tab pos="2946400" algn="l"/>
                <a:tab pos="3365500" algn="l"/>
                <a:tab pos="3771900" algn="l"/>
                <a:tab pos="4203700" algn="l"/>
                <a:tab pos="4622800" algn="l"/>
                <a:tab pos="5054600" algn="l"/>
                <a:tab pos="5473700" algn="l"/>
                <a:tab pos="58928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Amortised complexity</a:t>
            </a:r>
            <a:r>
              <a:rPr sz="3008">
                <a:uFill>
                  <a:solidFill/>
                </a:uFill>
              </a:rPr>
              <a:t> considers the total run-time per element to process</a:t>
            </a:r>
          </a:p>
          <a:p>
            <a:pPr marL="317849" lvl="0" indent="-317849" defTabSz="422306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393700" algn="l"/>
                <a:tab pos="825500" algn="l"/>
                <a:tab pos="1244600" algn="l"/>
                <a:tab pos="1676400" algn="l"/>
                <a:tab pos="2095500" algn="l"/>
                <a:tab pos="2514600" algn="l"/>
                <a:tab pos="2946400" algn="l"/>
                <a:tab pos="3365500" algn="l"/>
                <a:tab pos="3771900" algn="l"/>
                <a:tab pos="4203700" algn="l"/>
                <a:tab pos="4622800" algn="l"/>
                <a:tab pos="5054600" algn="l"/>
                <a:tab pos="5473700" algn="l"/>
                <a:tab pos="58928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This is O(1) for both implementations, the array-queue and the ring-buffer (but the constant factor (A) is bigger for the array-queue.</a:t>
            </a:r>
          </a:p>
          <a:p>
            <a:pPr marL="317849" lvl="0" indent="-317849" defTabSz="422306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393700" algn="l"/>
                <a:tab pos="825500" algn="l"/>
                <a:tab pos="1244600" algn="l"/>
                <a:tab pos="1676400" algn="l"/>
                <a:tab pos="2095500" algn="l"/>
                <a:tab pos="2514600" algn="l"/>
                <a:tab pos="2946400" algn="l"/>
                <a:tab pos="3365500" algn="l"/>
                <a:tab pos="3771900" algn="l"/>
                <a:tab pos="4203700" algn="l"/>
                <a:tab pos="4622800" algn="l"/>
                <a:tab pos="5054600" algn="l"/>
                <a:tab pos="5473700" algn="l"/>
                <a:tab pos="58928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Note: Average complexity makes probabilistic assumptions; amortised complexity is typically “worst case”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04825" y="3148863"/>
            <a:ext cx="9061450" cy="125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Bad News: It can get much worse than O(N^k)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2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(for any k)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Exponential Time Algorithms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503237" y="1909989"/>
            <a:ext cx="9061450" cy="4989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Consider logical expressions (see assignment)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  (a&amp;&amp;b) || c → c || a &amp;&amp; b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Is this satisfiable? Are there any truth-values for a, b, c that make the expression true?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602683" y="2930978"/>
            <a:ext cx="8865733" cy="25406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Example: the travelling salesman problem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Simple run-time measurement in C#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O-Notation 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Several examples of growing time-complexity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Exponential Time Algorithms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504825" y="1867580"/>
            <a:ext cx="9061449" cy="51074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Consider logical expressions (see assignment)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  (a&amp;&amp;b) || c → c || a &amp;&amp; b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Is this satisfiable? Are there any truth-values for a, b, c that make the expression true?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is in general a “difficult” task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General solution procedure: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396875" y="1979612"/>
            <a:ext cx="9396412" cy="5040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enumerate all possibilities (true,false) for all variables   (F,F,F), (F,F,T), (F,T,F)  … (T,T,T)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check the expression's value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 variables; two truth values → 2^N possibilities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problem is O(2^N) –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“exponential” complexity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503237" y="346074"/>
            <a:ext cx="9051925" cy="1154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Log-Time Algorithms – O(log N)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1925" cy="5072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60606" lvl="0" indent="-657526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663686" lvl="0" indent="-660606" defTabSz="435784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Remember from school:</a:t>
            </a:r>
          </a:p>
          <a:p>
            <a:pPr marL="660606" lvl="0" indent="-657526" algn="ctr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a</a:t>
            </a:r>
            <a:r>
              <a:rPr sz="3104" baseline="33030">
                <a:uFill>
                  <a:solidFill/>
                </a:uFill>
              </a:rPr>
              <a:t>x</a:t>
            </a:r>
            <a:r>
              <a:rPr sz="3104">
                <a:uFill>
                  <a:solidFill/>
                </a:uFill>
              </a:rPr>
              <a:t> = y  →  x = log</a:t>
            </a:r>
            <a:r>
              <a:rPr sz="3104" baseline="-33835">
                <a:uFill>
                  <a:solidFill/>
                </a:uFill>
              </a:rPr>
              <a:t>a</a:t>
            </a:r>
            <a:r>
              <a:rPr sz="3104">
                <a:uFill>
                  <a:solidFill/>
                </a:uFill>
              </a:rPr>
              <a:t> y </a:t>
            </a:r>
          </a:p>
          <a:p>
            <a:pPr marL="663686" lvl="0" indent="-660606" defTabSz="435784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The logarithm grows slowly</a:t>
            </a:r>
          </a:p>
          <a:p>
            <a:pPr marL="660606" lvl="0" indent="-657526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     = 10</a:t>
            </a:r>
            <a:r>
              <a:rPr sz="3104" baseline="33030">
                <a:uFill>
                  <a:solidFill/>
                </a:uFill>
              </a:rPr>
              <a:t>1</a:t>
            </a:r>
            <a:r>
              <a:rPr sz="3104">
                <a:uFill>
                  <a:solidFill/>
                </a:uFill>
              </a:rPr>
              <a:t>           log</a:t>
            </a:r>
            <a:r>
              <a:rPr sz="3104" baseline="-33835">
                <a:uFill>
                  <a:solidFill/>
                </a:uFill>
              </a:rPr>
              <a:t>10</a:t>
            </a:r>
            <a:r>
              <a:rPr sz="3104">
                <a:uFill>
                  <a:solidFill/>
                </a:uFill>
              </a:rPr>
              <a:t> 10        = 1</a:t>
            </a:r>
          </a:p>
          <a:p>
            <a:pPr marL="660606" lvl="0" indent="-657526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100   = 10</a:t>
            </a:r>
            <a:r>
              <a:rPr sz="3104" baseline="33030">
                <a:uFill>
                  <a:solidFill/>
                </a:uFill>
              </a:rPr>
              <a:t>2</a:t>
            </a:r>
            <a:r>
              <a:rPr sz="3104">
                <a:uFill>
                  <a:solidFill/>
                </a:uFill>
              </a:rPr>
              <a:t>           log</a:t>
            </a:r>
            <a:r>
              <a:rPr sz="3104" baseline="-33835">
                <a:uFill>
                  <a:solidFill/>
                </a:uFill>
              </a:rPr>
              <a:t>10</a:t>
            </a:r>
            <a:r>
              <a:rPr sz="3104">
                <a:uFill>
                  <a:solidFill/>
                </a:uFill>
              </a:rPr>
              <a:t> 100      = 2</a:t>
            </a:r>
          </a:p>
          <a:p>
            <a:pPr marL="660606" lvl="0" indent="-657526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1000 = 10</a:t>
            </a:r>
            <a:r>
              <a:rPr sz="3104" baseline="33030">
                <a:uFill>
                  <a:solidFill/>
                </a:uFill>
              </a:rPr>
              <a:t>3</a:t>
            </a:r>
            <a:r>
              <a:rPr sz="3104">
                <a:uFill>
                  <a:solidFill/>
                </a:uFill>
              </a:rPr>
              <a:t>           log</a:t>
            </a:r>
            <a:r>
              <a:rPr sz="3104" baseline="-33835">
                <a:uFill>
                  <a:solidFill/>
                </a:uFill>
              </a:rPr>
              <a:t>10</a:t>
            </a:r>
            <a:r>
              <a:rPr sz="3104">
                <a:uFill>
                  <a:solidFill/>
                </a:uFill>
              </a:rPr>
              <a:t> 1000    = 3 </a:t>
            </a:r>
          </a:p>
          <a:p>
            <a:pPr marL="660606" lvl="0" indent="-657526" defTabSz="435784">
              <a:spcBef>
                <a:spcPts val="1300"/>
              </a:spcBef>
              <a:tabLst>
                <a:tab pos="647700" algn="l"/>
                <a:tab pos="762000" algn="l"/>
                <a:tab pos="1193800" algn="l"/>
                <a:tab pos="1625600" algn="l"/>
                <a:tab pos="2057400" algn="l"/>
                <a:tab pos="2489200" algn="l"/>
                <a:tab pos="2933700" algn="l"/>
                <a:tab pos="3365500" algn="l"/>
                <a:tab pos="3797300" algn="l"/>
                <a:tab pos="4241800" algn="l"/>
                <a:tab pos="4673600" algn="l"/>
                <a:tab pos="5105400" algn="l"/>
                <a:tab pos="5549900" algn="l"/>
                <a:tab pos="5981700" algn="l"/>
                <a:tab pos="6426200" algn="l"/>
                <a:tab pos="6858000" algn="l"/>
                <a:tab pos="7289800" algn="l"/>
                <a:tab pos="7734300" algn="l"/>
                <a:tab pos="8166100" algn="l"/>
                <a:tab pos="8597900" algn="l"/>
                <a:tab pos="90297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...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03237" y="1301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</a:t>
            </a:r>
          </a:p>
        </p:txBody>
      </p:sp>
      <p:pic>
        <p:nvPicPr>
          <p:cNvPr id="2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260475"/>
            <a:ext cx="5440363" cy="6196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737" y="2087562"/>
            <a:ext cx="3567113" cy="3989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How much work?</a:t>
            </a:r>
          </a:p>
        </p:txBody>
      </p:sp>
      <p:pic>
        <p:nvPicPr>
          <p:cNvPr id="22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2" y="1689100"/>
            <a:ext cx="9328150" cy="5418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45</a:t>
            </a:fld>
            <a:endParaRPr>
              <a:uFill>
                <a:solidFill/>
              </a:uFill>
            </a:endParaRPr>
          </a:p>
        </p:txBody>
      </p: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How much time?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251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Suppose that (in the worst case for an array size of N) we went through the loop k times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Each time round the loop we reduce the size of the array we look at by half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So, the time complexity is T(N) = A*k + B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where 2</a:t>
            </a:r>
            <a:r>
              <a:rPr sz="3200" baseline="32999">
                <a:uFill>
                  <a:solidFill/>
                </a:uFill>
              </a:rPr>
              <a:t>k</a:t>
            </a:r>
            <a:r>
              <a:rPr sz="3200">
                <a:uFill>
                  <a:solidFill/>
                </a:uFill>
              </a:rPr>
              <a:t> = N    or    k = log</a:t>
            </a:r>
            <a:r>
              <a:rPr sz="3200" baseline="-33000">
                <a:uFill>
                  <a:solidFill/>
                </a:uFill>
              </a:rPr>
              <a:t>2</a:t>
            </a:r>
            <a:r>
              <a:rPr sz="3200">
                <a:uFill>
                  <a:solidFill/>
                </a:uFill>
              </a:rPr>
              <a:t> (N)   </a:t>
            </a:r>
            <a:r>
              <a:rPr sz="2800">
                <a:uFill>
                  <a:solidFill/>
                </a:uFill>
              </a:rPr>
              <a:t>(dual logarithm)</a:t>
            </a:r>
          </a:p>
          <a:p>
            <a:pPr marL="293092" lvl="0" indent="-29309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T(N) = A * log (N) + B</a:t>
            </a:r>
          </a:p>
          <a:p>
            <a:pPr marL="334962" lvl="0" indent="-33496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</a:t>
            </a:r>
          </a:p>
          <a:p>
            <a:pPr marL="334962" lvl="0" indent="-33496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        </a:t>
            </a:r>
            <a:r>
              <a:rPr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This is an “oh-log-N” algorithm, O(log N) </a:t>
            </a:r>
            <a:r>
              <a:rPr sz="3200">
                <a:uFill>
                  <a:solidFill/>
                </a:u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46</a:t>
            </a:fld>
            <a:endParaRPr>
              <a:uFill>
                <a:solidFill/>
              </a:uFill>
            </a:endParaRP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O( log N ) Algorithms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506413" y="1920762"/>
            <a:ext cx="9058274" cy="45500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log N  is to N   as N is to 2^N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log N grows much! slower than N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O(log n) algorithms are therefore very fast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As N gets bigger log N grows like the number of bits required to represent N 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The loop body is more complex than for linear search; the factor of N is therefore bigger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for small numbers of N, linear search is faster 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47</a:t>
            </a:fld>
            <a:endParaRPr>
              <a:uFill>
                <a:solidFill/>
              </a:uFill>
            </a:endParaRPr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0" y="4859337"/>
            <a:ext cx="6119813" cy="17430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Code</a:t>
            </a:r>
            <a:br>
              <a:rPr sz="4400">
                <a:uFill>
                  <a:solidFill/>
                </a:uFill>
              </a:rPr>
            </a:br>
            <a:r>
              <a:rPr sz="3200">
                <a:uFill>
                  <a:solidFill/>
                </a:uFill>
              </a:rPr>
              <a:t>(from earlier lecture)</a:t>
            </a:r>
          </a:p>
        </p:txBody>
      </p:sp>
      <p:pic>
        <p:nvPicPr>
          <p:cNvPr id="23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67" y="103187"/>
            <a:ext cx="7372351" cy="390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787" y="3407727"/>
            <a:ext cx="3640138" cy="414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48</a:t>
            </a:fld>
            <a:endParaRPr>
              <a:uFill>
                <a:solidFill/>
              </a:uFill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Benchmark</a:t>
            </a:r>
          </a:p>
        </p:txBody>
      </p:sp>
      <p:pic>
        <p:nvPicPr>
          <p:cNvPr id="23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412" y="1570037"/>
            <a:ext cx="9629776" cy="5810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2339975" y="1800225"/>
            <a:ext cx="3240088" cy="1439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720725" y="5940425"/>
            <a:ext cx="3240088" cy="1800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981700" y="3419475"/>
            <a:ext cx="3444524" cy="59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create ordered random numbers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and random test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5235575" y="6659562"/>
            <a:ext cx="2250067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note the tiny run-time</a:t>
            </a:r>
          </a:p>
        </p:txBody>
      </p:sp>
      <p:sp>
        <p:nvSpPr>
          <p:cNvPr id="243" name="Shape 243"/>
          <p:cNvSpPr/>
          <p:nvPr/>
        </p:nvSpPr>
        <p:spPr>
          <a:xfrm flipH="1" flipV="1">
            <a:off x="5391150" y="2870200"/>
            <a:ext cx="558800" cy="5588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 flipH="1">
            <a:off x="4130675" y="6840537"/>
            <a:ext cx="919163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944687" y="4392612"/>
            <a:ext cx="539751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49</a:t>
            </a:fld>
            <a:endParaRPr>
              <a:uFill>
                <a:solidFill/>
              </a:uFill>
            </a:endParaRP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versus Linear Search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1829366" y="6553200"/>
            <a:ext cx="6286953" cy="60461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the double logarithmic axes</a:t>
            </a:r>
          </a:p>
        </p:txBody>
      </p:sp>
      <p:pic>
        <p:nvPicPr>
          <p:cNvPr id="2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49" y="1743075"/>
            <a:ext cx="6707188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Travelling Salesman Problem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61723" y="3272631"/>
            <a:ext cx="9347653" cy="10112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Given N cities with given distances, find the shortest route that visits each city precisely once. 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50</a:t>
            </a:fld>
            <a:endParaRPr>
              <a:uFill>
                <a:solidFill/>
              </a:uFill>
            </a:endParaRPr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O(N log N) Algorithms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06412" y="1702593"/>
            <a:ext cx="9058275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 O(N log N) algorithm is better than O(N^2) but (slightly) worse than linear, O(N)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Insertion sort is O(N^2) 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There are O(N log N) algorithms to sort an array of N elements (e.g., quick-sort and merge-sort)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It can be proven that sorting in the general case can not be faster than O(N log N)</a:t>
            </a:r>
          </a:p>
          <a:p>
            <a:pPr marL="334962" lvl="0" indent="-33496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See later lecture on searching and sorting  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51</a:t>
            </a:fld>
            <a:endParaRPr>
              <a:uFill>
                <a:solidFill/>
              </a:uFill>
            </a:endParaRPr>
          </a:p>
        </p:txBody>
      </p:sp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503237" y="4349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Recap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265905" y="2019300"/>
            <a:ext cx="9539289" cy="444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Queue insertion is O(1)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Binary search is O(log N)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Linear search is O(N)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Insertion sort is O(N^2)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naïve Matrix multiplication is O(N^3)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Boolean satisfiability is O(2^N)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Brute-force Travelling salesman is O(N!) = O(N^N)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52</a:t>
            </a:fld>
            <a:endParaRPr>
              <a:uFill>
                <a:solidFill/>
              </a:uFill>
            </a:endParaRPr>
          </a:p>
        </p:txBody>
      </p: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Recap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514350" y="6792912"/>
            <a:ext cx="9058274" cy="81438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factors and constants are unimportant</a:t>
            </a:r>
          </a:p>
        </p:txBody>
      </p:sp>
      <p:pic>
        <p:nvPicPr>
          <p:cNvPr id="26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" y="1331912"/>
            <a:ext cx="8705850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53</a:t>
            </a:fld>
            <a:endParaRPr>
              <a:uFill>
                <a:solidFill/>
              </a:uFill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Rules of Thumb for O()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45293" y="1748517"/>
            <a:ext cx="9180513" cy="4894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Running time for a loop is the number of iterations times the running time of operations within it</a:t>
            </a: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“Operations within” can be loops → multiply by N</a:t>
            </a: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Assume the average or the worst case (i.e., never break out of a loop early)</a:t>
            </a: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Only the highest factor counts:   3N</a:t>
            </a:r>
            <a:r>
              <a:rPr sz="3136" baseline="33020">
                <a:uFill>
                  <a:solidFill/>
                </a:uFill>
              </a:rPr>
              <a:t>2</a:t>
            </a:r>
            <a:r>
              <a:rPr sz="3136">
                <a:uFill>
                  <a:solidFill/>
                </a:uFill>
              </a:rPr>
              <a:t>+5N+7  ~  N</a:t>
            </a:r>
            <a:r>
              <a:rPr sz="3136" baseline="33020">
                <a:uFill>
                  <a:solidFill/>
                </a:uFill>
              </a:rPr>
              <a:t>2</a:t>
            </a:r>
            <a:r>
              <a:rPr sz="3136">
                <a:uFill>
                  <a:solidFill/>
                </a:uFill>
              </a:rPr>
              <a:t> </a:t>
            </a:r>
          </a:p>
          <a:p>
            <a:pPr marL="328263" lvl="0" indent="-328263" defTabSz="440277">
              <a:spcBef>
                <a:spcPts val="1300"/>
              </a:spcBef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endParaRPr sz="3136">
              <a:uFill>
                <a:solidFill/>
              </a:uFill>
            </a:endParaRPr>
          </a:p>
          <a:p>
            <a:pPr marL="328263" lvl="0" indent="-328263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607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786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Easiest guess: Count only iterations of nested loops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54</a:t>
            </a:fld>
            <a:endParaRPr>
              <a:uFill>
                <a:solidFill/>
              </a:uFill>
            </a:endParaRPr>
          </a:p>
        </p:txBody>
      </p:sp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6278562" y="228600"/>
            <a:ext cx="3262313" cy="18700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Example: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Matrix-Multiplication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03237" y="6551612"/>
            <a:ext cx="9058275" cy="63500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Three nested loops of size N → O(N^3)</a:t>
            </a:r>
          </a:p>
        </p:txBody>
      </p:sp>
      <p:pic>
        <p:nvPicPr>
          <p:cNvPr id="27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87" y="179387"/>
            <a:ext cx="5287963" cy="6034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55</a:t>
            </a:fld>
            <a:endParaRPr>
              <a:uFill>
                <a:solidFill/>
              </a:uFill>
            </a:endParaRPr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31800" y="301624"/>
            <a:ext cx="9382124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Complexity of Linked Lists and Arrays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360362" y="5580062"/>
            <a:ext cx="9539288" cy="17367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Complexities for the doubly-linked list are the same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A dynamic array can increase at the end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Trees we do </a:t>
            </a:r>
            <a:r>
              <a:rPr sz="3200" dirty="0" smtClean="0">
                <a:uFill>
                  <a:solidFill/>
                </a:uFill>
              </a:rPr>
              <a:t>next</a:t>
            </a:r>
            <a:r>
              <a:rPr lang="en-GB" sz="3200" dirty="0" smtClean="0">
                <a:uFill>
                  <a:solidFill/>
                </a:uFill>
              </a:rPr>
              <a:t> lecture</a:t>
            </a:r>
            <a:r>
              <a:rPr sz="3200" dirty="0" smtClean="0">
                <a:uFill>
                  <a:solidFill/>
                </a:uFill>
              </a:rPr>
              <a:t> </a:t>
            </a:r>
            <a:endParaRPr sz="3200" dirty="0">
              <a:uFill>
                <a:solidFill/>
              </a:uFill>
            </a:endParaRPr>
          </a:p>
        </p:txBody>
      </p:sp>
      <p:pic>
        <p:nvPicPr>
          <p:cNvPr id="3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612" y="1717675"/>
            <a:ext cx="9064626" cy="35385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82841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56</a:t>
            </a:fld>
            <a:endParaRPr>
              <a:uFill>
                <a:solidFill/>
              </a:uFill>
            </a:endParaRPr>
          </a:p>
        </p:txBody>
      </p:sp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xfrm>
            <a:off x="501649" y="1708150"/>
            <a:ext cx="9067801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025" lvl="0" indent="-32385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concept of time-complexity </a:t>
            </a:r>
          </a:p>
          <a:p>
            <a:pPr marL="330200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big-Oh-Notation</a:t>
            </a:r>
          </a:p>
          <a:p>
            <a:pPr marL="330200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Examples for algorithms of different complexity</a:t>
            </a:r>
          </a:p>
          <a:p>
            <a:pPr marL="330200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O(1), O(log N), O(N), O(N log N), O(N</a:t>
            </a:r>
            <a:r>
              <a:rPr sz="3200" baseline="32999">
                <a:uFill>
                  <a:solidFill/>
                </a:uFill>
              </a:rPr>
              <a:t>2</a:t>
            </a:r>
            <a:r>
              <a:rPr sz="3200">
                <a:uFill>
                  <a:solidFill/>
                </a:uFill>
              </a:rPr>
              <a:t>), O(N</a:t>
            </a:r>
            <a:r>
              <a:rPr sz="3200" baseline="32999">
                <a:uFill>
                  <a:solidFill/>
                </a:uFill>
              </a:rPr>
              <a:t>3</a:t>
            </a:r>
            <a:r>
              <a:rPr sz="3200">
                <a:uFill>
                  <a:solidFill/>
                </a:uFill>
              </a:rPr>
              <a:t>), … O(2</a:t>
            </a:r>
            <a:r>
              <a:rPr sz="3200" baseline="32999">
                <a:uFill>
                  <a:solidFill/>
                </a:uFill>
              </a:rPr>
              <a:t>N</a:t>
            </a:r>
            <a:r>
              <a:rPr sz="3200">
                <a:uFill>
                  <a:solidFill/>
                </a:uFill>
              </a:rPr>
              <a:t>), O(N!) ~ O(N</a:t>
            </a:r>
            <a:r>
              <a:rPr sz="3200" baseline="32999">
                <a:uFill>
                  <a:solidFill/>
                </a:uFill>
              </a:rPr>
              <a:t>N</a:t>
            </a:r>
            <a:r>
              <a:rPr sz="3200">
                <a:uFill>
                  <a:solidFill/>
                </a:uFill>
              </a:rPr>
              <a:t>)</a:t>
            </a:r>
          </a:p>
          <a:p>
            <a:pPr marL="327025" lvl="0" indent="-32385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Awareness of run-time issues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Travelling Salesman Problem</a:t>
            </a:r>
            <a:br>
              <a:rPr sz="4400">
                <a:uFill>
                  <a:solidFill/>
                </a:uFill>
              </a:rPr>
            </a:br>
            <a:r>
              <a:rPr sz="3200">
                <a:uFill>
                  <a:solidFill/>
                </a:uFill>
              </a:rPr>
              <a:t>(15 largest German towns)</a:t>
            </a:r>
          </a:p>
        </p:txBody>
      </p:sp>
      <p:pic>
        <p:nvPicPr>
          <p:cNvPr id="3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2149475"/>
            <a:ext cx="4540251" cy="487045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145087" y="2339975"/>
            <a:ext cx="4421188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One solution is exhaustive search … try all possibilities and select the minimum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Similar problems occur for drilling holes in printed boards,  computational genetics, and more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Exhaustive Search is Expensive!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37343" y="1768475"/>
            <a:ext cx="9396413" cy="4903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Let us calculate the number of round-trips: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Choose the first city; there are N possibilities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Choose the second city; there are N-1 possibilities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</a:t>
            </a:r>
          </a:p>
          <a:p>
            <a:pPr marL="339725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Choose the last city; there is one left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marL="330200" lvl="0" indent="-32067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 total we have  N! = N*(N-1)*....*1 possibilities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Factorial Function Grows Fast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04825" y="1501321"/>
            <a:ext cx="9061449" cy="54514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2! = 2                        for comparison                 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3! = 6                       1M = 1.000.000 = 10^6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4! = 24                     1G = 1.000.000.000 = 10^9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5! = 120                   1T = 10^12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10! = 3.628.800        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15! = 1.3077e+12     (typical HDD size: 1TB)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20! = 2.4329e+18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Computer can't solve problems bigger than N=20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Travelling Salesman Problem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503237" y="2185760"/>
            <a:ext cx="9059862" cy="31849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It is believed that the run-time can not scale better than exponential, 2^N </a:t>
            </a:r>
          </a:p>
          <a:p>
            <a:pPr marL="339725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There are heuristic and approximate solutions that can be faster but find sub-optimal solutions </a:t>
            </a:r>
          </a:p>
          <a:p>
            <a:pPr marL="339725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Largest problems solved are around several 10.000 “cities”, sometimes even more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2058</Words>
  <Application>Microsoft Office PowerPoint</Application>
  <PresentationFormat>Custom</PresentationFormat>
  <Paragraphs>337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Bold</vt:lpstr>
      <vt:lpstr>Avenir Roman</vt:lpstr>
      <vt:lpstr>Helvetica</vt:lpstr>
      <vt:lpstr>Times New Roman</vt:lpstr>
      <vt:lpstr>Wingdings</vt:lpstr>
      <vt:lpstr>Default</vt:lpstr>
      <vt:lpstr>COMP1003 – Algorithms, Data Structures &amp; Mathematics  Lecture  Run-Time Complexity of Code  </vt:lpstr>
      <vt:lpstr>The Problem</vt:lpstr>
      <vt:lpstr>Aims and Objectives</vt:lpstr>
      <vt:lpstr>Outline</vt:lpstr>
      <vt:lpstr>The Travelling Salesman Problem</vt:lpstr>
      <vt:lpstr>Travelling Salesman Problem (15 largest German towns)</vt:lpstr>
      <vt:lpstr>Exhaustive Search is Expensive!</vt:lpstr>
      <vt:lpstr>The Factorial Function Grows Fast</vt:lpstr>
      <vt:lpstr>Travelling Salesman Problem</vt:lpstr>
      <vt:lpstr>PowerPoint Presentation</vt:lpstr>
      <vt:lpstr>Linear Search</vt:lpstr>
      <vt:lpstr>How many times around the loop?</vt:lpstr>
      <vt:lpstr>How much Time?</vt:lpstr>
      <vt:lpstr>T(N) = A*N + B</vt:lpstr>
      <vt:lpstr>The O-Notation – O(N)</vt:lpstr>
      <vt:lpstr>Time Measurements in C#</vt:lpstr>
      <vt:lpstr>Simplest Benchmarking Code</vt:lpstr>
      <vt:lpstr>Benchmarking for increasing N</vt:lpstr>
      <vt:lpstr>Another Problem:  Speed of Insertion Sort  (from Practical about Iteration)</vt:lpstr>
      <vt:lpstr>Insertion Sort Structogram</vt:lpstr>
      <vt:lpstr>What's the Complexity?</vt:lpstr>
      <vt:lpstr>Insertion Sort is O(N^2)</vt:lpstr>
      <vt:lpstr>Insertion Sort Benchmark Code</vt:lpstr>
      <vt:lpstr>Matrix Multiplication – Structogram</vt:lpstr>
      <vt:lpstr>Matrix Multiplication  –  Code</vt:lpstr>
      <vt:lpstr>Matrix Multiplication</vt:lpstr>
      <vt:lpstr>Matrix Mult – Benchmarking Code</vt:lpstr>
      <vt:lpstr>Polynomial Time Algorithms</vt:lpstr>
      <vt:lpstr>PowerPoint Presentation</vt:lpstr>
      <vt:lpstr>PowerPoint Presentation</vt:lpstr>
      <vt:lpstr>O(1) – Constant Time</vt:lpstr>
      <vt:lpstr>O(1) – Constant Time Example</vt:lpstr>
      <vt:lpstr>The Queue ADT</vt:lpstr>
      <vt:lpstr>Array-Queue reaching end of memory space </vt:lpstr>
      <vt:lpstr>Two options … </vt:lpstr>
      <vt:lpstr>Complexity?</vt:lpstr>
      <vt:lpstr>“Amortised” Complexity</vt:lpstr>
      <vt:lpstr>PowerPoint Presentation</vt:lpstr>
      <vt:lpstr>Exponential Time Algorithms</vt:lpstr>
      <vt:lpstr>Exponential Time Algorithms</vt:lpstr>
      <vt:lpstr>General solution procedure:</vt:lpstr>
      <vt:lpstr>Log-Time Algorithms – O(log N)</vt:lpstr>
      <vt:lpstr>Binary Search</vt:lpstr>
      <vt:lpstr>How much work?</vt:lpstr>
      <vt:lpstr>How much time?</vt:lpstr>
      <vt:lpstr>O( log N ) Algorithms</vt:lpstr>
      <vt:lpstr>Binary Search Code (from earlier lecture)</vt:lpstr>
      <vt:lpstr>Binary Search Benchmark</vt:lpstr>
      <vt:lpstr>Binary versus Linear Search</vt:lpstr>
      <vt:lpstr>O(N log N) Algorithms</vt:lpstr>
      <vt:lpstr>Recap</vt:lpstr>
      <vt:lpstr>Recap</vt:lpstr>
      <vt:lpstr>Rules of Thumb for O()</vt:lpstr>
      <vt:lpstr>Example: Matrix-Multiplication</vt:lpstr>
      <vt:lpstr>Complexity of Linked Lists and Arrays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– Algorithms, Data Structures &amp; Mathematics  Lecture 6  Run-Time Complexity of Programs  </dc:title>
  <cp:lastModifiedBy>Thomas Wennekers</cp:lastModifiedBy>
  <cp:revision>3</cp:revision>
  <dcterms:modified xsi:type="dcterms:W3CDTF">2021-04-26T10:43:01Z</dcterms:modified>
</cp:coreProperties>
</file>