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20" r:id="rId2"/>
    <p:sldId id="322" r:id="rId3"/>
    <p:sldId id="258" r:id="rId4"/>
    <p:sldId id="317" r:id="rId5"/>
    <p:sldId id="323" r:id="rId6"/>
    <p:sldId id="327" r:id="rId7"/>
    <p:sldId id="324" r:id="rId8"/>
    <p:sldId id="326" r:id="rId9"/>
    <p:sldId id="325" r:id="rId10"/>
    <p:sldId id="328" r:id="rId11"/>
    <p:sldId id="329" r:id="rId12"/>
    <p:sldId id="330" r:id="rId13"/>
    <p:sldId id="334" r:id="rId14"/>
    <p:sldId id="332" r:id="rId15"/>
    <p:sldId id="337" r:id="rId16"/>
    <p:sldId id="259" r:id="rId17"/>
    <p:sldId id="279" r:id="rId18"/>
    <p:sldId id="309" r:id="rId19"/>
    <p:sldId id="316" r:id="rId20"/>
    <p:sldId id="260" r:id="rId21"/>
    <p:sldId id="338" r:id="rId22"/>
    <p:sldId id="339" r:id="rId23"/>
    <p:sldId id="261" r:id="rId24"/>
    <p:sldId id="315" r:id="rId25"/>
    <p:sldId id="296" r:id="rId26"/>
    <p:sldId id="291" r:id="rId27"/>
    <p:sldId id="262" r:id="rId28"/>
    <p:sldId id="292" r:id="rId29"/>
    <p:sldId id="293" r:id="rId30"/>
    <p:sldId id="263" r:id="rId31"/>
    <p:sldId id="304" r:id="rId32"/>
    <p:sldId id="264" r:id="rId33"/>
    <p:sldId id="311" r:id="rId34"/>
    <p:sldId id="318" r:id="rId35"/>
    <p:sldId id="305" r:id="rId36"/>
    <p:sldId id="319" r:id="rId37"/>
    <p:sldId id="273" r:id="rId38"/>
    <p:sldId id="294" r:id="rId39"/>
    <p:sldId id="274" r:id="rId40"/>
    <p:sldId id="297" r:id="rId41"/>
    <p:sldId id="299" r:id="rId42"/>
    <p:sldId id="335" r:id="rId43"/>
    <p:sldId id="336" r:id="rId44"/>
    <p:sldId id="340" r:id="rId45"/>
    <p:sldId id="357" r:id="rId46"/>
    <p:sldId id="312" r:id="rId47"/>
    <p:sldId id="280" r:id="rId48"/>
    <p:sldId id="281" r:id="rId49"/>
    <p:sldId id="298" r:id="rId50"/>
    <p:sldId id="301" r:id="rId51"/>
    <p:sldId id="302" r:id="rId52"/>
    <p:sldId id="303" r:id="rId53"/>
    <p:sldId id="313" r:id="rId54"/>
    <p:sldId id="307" r:id="rId55"/>
    <p:sldId id="310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96" y="1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EF87A-A910-48A0-ABE8-6651C2FA2C55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C7846-49FD-44D1-9BA9-FADC3C58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315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5BD3B7-921E-4E1A-BF93-7C1EB48EF5A6}" type="slidenum">
              <a:rPr lang="en-GB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en-US" sz="1400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02363" cy="45100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120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5504-78CE-4028-9556-88EA4003CD7B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213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5504-78CE-4028-9556-88EA4003CD7B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21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30A-B95D-4802-928D-9109BBA2D3C2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55E1D-E977-4368-924F-F1FB47C2EF8E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A23E-92DA-4010-9AFF-1AA8C601EB7F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73628"/>
            <a:ext cx="8212320" cy="11290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14D53-A08B-437A-9836-6FEB44BABC0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9667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59679-B061-468D-9F58-BE18185B5004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2BB2-8CA5-4186-83AC-6262D34301C6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3CCD-533D-4A8C-B6F4-C7FC93B5B878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BB55B-6BDA-4E13-AFA9-4406E8BFE104}" type="datetime1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081AC-5889-439E-B2FA-A8080A1E491C}" type="datetime1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3D53-AF01-4D6C-B7E0-5959F66F8809}" type="datetime1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F24E-2B04-4B05-BFD3-1B507035779B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C98B-EA88-4631-9A21-723BE3843BCC}" type="datetime1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B437-0911-45C7-94BC-D6E5F97C0DB6}" type="datetime1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432001" y="227881"/>
            <a:ext cx="8220960" cy="3788640"/>
          </a:xfrm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altLang="en-US" sz="2540" dirty="0"/>
              <a:t>COMP1003  – Algorithms, Data Structures &amp; Maths</a:t>
            </a:r>
            <a:br>
              <a:rPr lang="en-GB" altLang="en-US" sz="2540" dirty="0"/>
            </a:br>
            <a:br>
              <a:rPr lang="en-GB" altLang="en-US" sz="2540" dirty="0"/>
            </a:br>
            <a:br>
              <a:rPr lang="en-GB" altLang="en-US" sz="2540" dirty="0"/>
            </a:br>
            <a:r>
              <a:rPr lang="en-GB" altLang="en-US" dirty="0"/>
              <a:t>Session 07</a:t>
            </a:r>
            <a:br>
              <a:rPr lang="en-GB" altLang="en-US" dirty="0"/>
            </a:br>
            <a:br>
              <a:rPr lang="en-GB" altLang="en-US" dirty="0"/>
            </a:br>
            <a:r>
              <a:rPr lang="en-GB" altLang="en-US" dirty="0"/>
              <a:t>Logic 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89601" y="4016521"/>
            <a:ext cx="8220960" cy="2625120"/>
          </a:xfrm>
        </p:spPr>
        <p:txBody>
          <a:bodyPr vert="horz" lIns="91440" tIns="0" rIns="91440" bIns="45720" rtlCol="0" anchor="ctr">
            <a:normAutofit/>
          </a:bodyPr>
          <a:lstStyle/>
          <a:p>
            <a:pPr indent="-308165" algn="ctr"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altLang="en-US" dirty="0"/>
              <a:t>Thomas Wennekers</a:t>
            </a:r>
          </a:p>
          <a:p>
            <a:pPr indent="-308165" algn="ctr">
              <a:buNone/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altLang="en-US" dirty="0"/>
              <a:t>University of Plymouth</a:t>
            </a:r>
          </a:p>
        </p:txBody>
      </p:sp>
    </p:spTree>
    <p:extLst>
      <p:ext uri="{BB962C8B-B14F-4D97-AF65-F5344CB8AC3E}">
        <p14:creationId xmlns:p14="http://schemas.microsoft.com/office/powerpoint/2010/main" val="17498363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endParaRPr lang="en-GB" sz="2400" dirty="0"/>
          </a:p>
          <a:p>
            <a:r>
              <a:rPr lang="en-GB" sz="2400" dirty="0"/>
              <a:t>List those Computer Science students who have not already submitted their registration forms:  </a:t>
            </a:r>
            <a:r>
              <a:rPr lang="en-GB" sz="2400" i="1" dirty="0">
                <a:solidFill>
                  <a:srgbClr val="FF0000"/>
                </a:solidFill>
              </a:rPr>
              <a:t>difference</a:t>
            </a:r>
          </a:p>
          <a:p>
            <a:pPr lvl="1"/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01" y="3048000"/>
            <a:ext cx="5534797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8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endParaRPr lang="en-GB" sz="2400" dirty="0"/>
          </a:p>
          <a:p>
            <a:r>
              <a:rPr lang="en-GB" sz="2400" dirty="0"/>
              <a:t>List those Computer Science students who have not already submitted their registration forms:  </a:t>
            </a:r>
            <a:r>
              <a:rPr lang="en-GB" sz="2400" i="1" dirty="0">
                <a:solidFill>
                  <a:srgbClr val="FF0000"/>
                </a:solidFill>
              </a:rPr>
              <a:t>difference</a:t>
            </a:r>
          </a:p>
          <a:p>
            <a:pPr lvl="1"/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49" y="3048000"/>
            <a:ext cx="5391902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92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Sets and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GB" dirty="0"/>
              <a:t>Statements characterise sets in a data base</a:t>
            </a:r>
          </a:p>
          <a:p>
            <a:r>
              <a:rPr lang="en-GB" dirty="0"/>
              <a:t>Compound statements characterise sub-sets</a:t>
            </a:r>
          </a:p>
          <a:p>
            <a:r>
              <a:rPr lang="en-GB" dirty="0"/>
              <a:t>Set operations correspond with compound statements</a:t>
            </a:r>
          </a:p>
          <a:p>
            <a:endParaRPr lang="en-GB" dirty="0"/>
          </a:p>
          <a:p>
            <a:r>
              <a:rPr lang="en-GB" dirty="0">
                <a:highlight>
                  <a:srgbClr val="FFFF00"/>
                </a:highlight>
              </a:rPr>
              <a:t>Sets underlie Logical reasoning about data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8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Sets and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GB" dirty="0"/>
              <a:t>Subsets are often called “events”</a:t>
            </a:r>
          </a:p>
          <a:p>
            <a:pPr marL="0" indent="0">
              <a:buNone/>
            </a:pPr>
            <a:r>
              <a:rPr lang="en-GB" dirty="0"/>
              <a:t>       .. especially in probability theory (think dice) </a:t>
            </a:r>
          </a:p>
          <a:p>
            <a:pPr marL="0" indent="0">
              <a:buNone/>
            </a:pPr>
            <a:r>
              <a:rPr lang="en-GB" dirty="0"/>
              <a:t>       .. sets also underlie probability theory</a:t>
            </a:r>
          </a:p>
          <a:p>
            <a:pPr marL="0" indent="0">
              <a:buNone/>
            </a:pPr>
            <a:r>
              <a:rPr lang="en-GB" dirty="0"/>
              <a:t>                                                            -&gt; next session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015997"/>
            <a:ext cx="5391902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Sets and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GB" dirty="0"/>
              <a:t>Statements characterise sets in a data base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      consider the world a data base .. </a:t>
            </a:r>
          </a:p>
          <a:p>
            <a:pPr marL="0" indent="0">
              <a:buNone/>
            </a:pPr>
            <a:r>
              <a:rPr lang="en-GB" dirty="0"/>
              <a:t>               .. same principles apply as for DBs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69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Sets and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GB" dirty="0"/>
              <a:t>Statements characterise sets in a data base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      consider the world a data base .. </a:t>
            </a:r>
          </a:p>
          <a:p>
            <a:pPr marL="0" indent="0">
              <a:buNone/>
            </a:pPr>
            <a:r>
              <a:rPr lang="en-GB" dirty="0"/>
              <a:t>               .. same principles apply as for DBs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            but not always (obviously)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01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Crisp </a:t>
            </a:r>
            <a:r>
              <a:rPr lang="en-GB" sz="3200" i="1" dirty="0" err="1"/>
              <a:t>vs</a:t>
            </a:r>
            <a:r>
              <a:rPr lang="en-GB" dirty="0"/>
              <a:t> fuzzy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When the membership of a set is black or white, we say that we have a </a:t>
            </a:r>
            <a:r>
              <a:rPr lang="en-GB" sz="3000" i="1" dirty="0"/>
              <a:t>crisp</a:t>
            </a:r>
            <a:r>
              <a:rPr lang="en-GB" sz="3000" dirty="0"/>
              <a:t> set</a:t>
            </a:r>
          </a:p>
          <a:p>
            <a:pPr lvl="1"/>
            <a:r>
              <a:rPr lang="en-GB" sz="2600" dirty="0"/>
              <a:t>All the sets presented before are crisp</a:t>
            </a:r>
          </a:p>
          <a:p>
            <a:r>
              <a:rPr lang="en-GB" sz="2800" dirty="0"/>
              <a:t>Crisp sets suggest “2-valued logic” – something is in the set or it isn’t – and there are no in-betweens</a:t>
            </a:r>
          </a:p>
          <a:p>
            <a:pPr lvl="1"/>
            <a:r>
              <a:rPr lang="en-GB" sz="2600" dirty="0"/>
              <a:t>2-valued logic seems to fit very well with computer-based systems which operate using binary logic </a:t>
            </a:r>
          </a:p>
          <a:p>
            <a:r>
              <a:rPr lang="en-GB" sz="2800" dirty="0"/>
              <a:t>A </a:t>
            </a:r>
            <a:r>
              <a:rPr lang="en-GB" sz="2800" i="1" dirty="0"/>
              <a:t>fuzzy set </a:t>
            </a:r>
            <a:r>
              <a:rPr lang="en-GB" sz="2800" dirty="0"/>
              <a:t>is one that is not crisp, e.g., </a:t>
            </a:r>
          </a:p>
          <a:p>
            <a:pPr marL="0" indent="0" algn="ctr">
              <a:buNone/>
            </a:pPr>
            <a:r>
              <a:rPr lang="en-GB" sz="2600" dirty="0"/>
              <a:t>{x </a:t>
            </a:r>
            <a:r>
              <a:rPr lang="en-GB" sz="2600" dirty="0">
                <a:sym typeface="Symbol"/>
              </a:rPr>
              <a:t> R : x is very small}</a:t>
            </a:r>
            <a:endParaRPr lang="en-GB" sz="2600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34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 Intelligent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An intelligent system will need to be able to reason about its domain</a:t>
            </a:r>
          </a:p>
          <a:p>
            <a:r>
              <a:rPr lang="en-GB" dirty="0"/>
              <a:t>This might be achieved by providing the system with information about the application domain: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General knowledge </a:t>
            </a:r>
            <a:r>
              <a:rPr lang="en-GB" dirty="0"/>
              <a:t>(which is typically fairly stable), and 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Current facts/data </a:t>
            </a:r>
            <a:r>
              <a:rPr lang="en-GB" dirty="0"/>
              <a:t>(which may be fairly changeable) </a:t>
            </a:r>
          </a:p>
          <a:p>
            <a:pPr marL="457200" lvl="1" indent="0">
              <a:buNone/>
            </a:pPr>
            <a:r>
              <a:rPr lang="en-GB" sz="3200" dirty="0"/>
              <a:t>… and of course </a:t>
            </a:r>
            <a:r>
              <a:rPr lang="en-GB" sz="3200" dirty="0">
                <a:solidFill>
                  <a:srgbClr val="FF0000"/>
                </a:solidFill>
              </a:rPr>
              <a:t>methods for manipulating this information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95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Knowledge vs. facts/data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/>
              <a:t>Example</a:t>
            </a:r>
          </a:p>
          <a:p>
            <a:r>
              <a:rPr lang="en-GB" dirty="0"/>
              <a:t>You possess knowledge about the geography of the University campus … this knowledge grows (as you learn) but is subsequently fairly stable</a:t>
            </a:r>
          </a:p>
          <a:p>
            <a:r>
              <a:rPr lang="en-GB" dirty="0"/>
              <a:t>To get to the Babbage building you derive a route from:</a:t>
            </a:r>
          </a:p>
          <a:p>
            <a:pPr lvl="1"/>
            <a:r>
              <a:rPr lang="en-GB" dirty="0"/>
              <a:t>the above knowledge, and </a:t>
            </a:r>
          </a:p>
          <a:p>
            <a:pPr lvl="1"/>
            <a:r>
              <a:rPr lang="en-GB" dirty="0"/>
              <a:t>one current piece of data: your present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54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Knowledge vs. facts/data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/>
              <a:t>Example</a:t>
            </a:r>
          </a:p>
          <a:p>
            <a:r>
              <a:rPr lang="en-GB" dirty="0"/>
              <a:t>A medical expert system would contain general medical knowledge</a:t>
            </a:r>
          </a:p>
          <a:p>
            <a:pPr lvl="1"/>
            <a:r>
              <a:rPr lang="en-GB" dirty="0"/>
              <a:t>Specifically how symptoms/illnesses are interrelated</a:t>
            </a:r>
          </a:p>
          <a:p>
            <a:r>
              <a:rPr lang="en-GB" dirty="0"/>
              <a:t>A diagnosis would be based upon this general medical knowledge together with the “current” data</a:t>
            </a:r>
          </a:p>
          <a:p>
            <a:pPr lvl="1"/>
            <a:r>
              <a:rPr lang="en-GB" dirty="0"/>
              <a:t>Your symptoms and medical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2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Sets and Logic </a:t>
            </a:r>
          </a:p>
          <a:p>
            <a:r>
              <a:rPr lang="en-GB" dirty="0"/>
              <a:t>Data Base Queries</a:t>
            </a:r>
          </a:p>
          <a:p>
            <a:r>
              <a:rPr lang="en-GB" dirty="0"/>
              <a:t>Intelligent Systems</a:t>
            </a:r>
          </a:p>
          <a:p>
            <a:r>
              <a:rPr lang="en-GB" dirty="0"/>
              <a:t>Tautologies</a:t>
            </a:r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814D53-A08B-437A-9836-6FEB44BABC0F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95150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 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 </a:t>
            </a:r>
            <a:r>
              <a:rPr lang="en-GB" dirty="0">
                <a:solidFill>
                  <a:srgbClr val="FF0000"/>
                </a:solidFill>
              </a:rPr>
              <a:t>language</a:t>
            </a:r>
            <a:r>
              <a:rPr lang="en-GB" dirty="0"/>
              <a:t> for </a:t>
            </a:r>
            <a:r>
              <a:rPr lang="en-GB" dirty="0">
                <a:solidFill>
                  <a:srgbClr val="FF0000"/>
                </a:solidFill>
              </a:rPr>
              <a:t>representing</a:t>
            </a:r>
            <a:r>
              <a:rPr lang="en-GB" dirty="0"/>
              <a:t> and method for </a:t>
            </a:r>
            <a:r>
              <a:rPr lang="en-GB" dirty="0">
                <a:solidFill>
                  <a:srgbClr val="FF0000"/>
                </a:solidFill>
              </a:rPr>
              <a:t>reasoning</a:t>
            </a:r>
            <a:r>
              <a:rPr lang="en-GB" dirty="0"/>
              <a:t> with information is called a </a:t>
            </a:r>
            <a:r>
              <a:rPr lang="en-GB" i="1" dirty="0">
                <a:solidFill>
                  <a:srgbClr val="FF0000"/>
                </a:solidFill>
              </a:rPr>
              <a:t>logic</a:t>
            </a:r>
          </a:p>
          <a:p>
            <a:r>
              <a:rPr lang="en-GB" dirty="0"/>
              <a:t>The simplest 2-valued logic is </a:t>
            </a:r>
            <a:r>
              <a:rPr lang="en-GB" i="1" dirty="0"/>
              <a:t>propositional logic</a:t>
            </a:r>
          </a:p>
          <a:p>
            <a:r>
              <a:rPr lang="en-GB" dirty="0"/>
              <a:t>A </a:t>
            </a:r>
            <a:r>
              <a:rPr lang="en-GB" i="1" dirty="0"/>
              <a:t>proposition</a:t>
            </a:r>
            <a:r>
              <a:rPr lang="en-GB" dirty="0"/>
              <a:t> (a.k.a. a Boolean variable) is a variable that takes the values TRUE or FALSE</a:t>
            </a:r>
          </a:p>
          <a:p>
            <a:r>
              <a:rPr lang="en-GB" dirty="0"/>
              <a:t>Given propositions p, q, r, s, … we can build up complex formulae which in turn will have a truth value depending upon the truth values of the raw elements p, q, r, 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99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E79F-BBA8-9DD9-4562-E9DCD437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Propositional “Boolean” Syntax is recursively defined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97033-1385-27A1-B43F-AC2CD822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B3A0418-9FB0-1C15-BD56-4EA301C39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74401"/>
            <a:ext cx="6934200" cy="4847074"/>
          </a:xfrm>
        </p:spPr>
      </p:pic>
    </p:spTree>
    <p:extLst>
      <p:ext uri="{BB962C8B-B14F-4D97-AF65-F5344CB8AC3E}">
        <p14:creationId xmlns:p14="http://schemas.microsoft.com/office/powerpoint/2010/main" val="1181323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812E-971B-21F0-F1B1-AD1E32D5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Sematic is also recursively defined</a:t>
            </a:r>
            <a:br>
              <a:rPr lang="en-GB" dirty="0"/>
            </a:br>
            <a:r>
              <a:rPr lang="en-GB" sz="3600" dirty="0"/>
              <a:t>(in tandem with the syntactic construction)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65C08-F8B0-EB8D-D911-3ABF1110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1BB9853-87C7-0172-E008-778CAE6B5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12950"/>
            <a:ext cx="7194177" cy="4343400"/>
          </a:xfrm>
        </p:spPr>
      </p:pic>
    </p:spTree>
    <p:extLst>
      <p:ext uri="{BB962C8B-B14F-4D97-AF65-F5344CB8AC3E}">
        <p14:creationId xmlns:p14="http://schemas.microsoft.com/office/powerpoint/2010/main" val="2250574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GB" dirty="0"/>
              <a:t>Propositional truth tables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872689"/>
              </p:ext>
            </p:extLst>
          </p:nvPr>
        </p:nvGraphicFramePr>
        <p:xfrm>
          <a:off x="381000" y="1295400"/>
          <a:ext cx="2743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ϕ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GB" dirty="0">
                          <a:sym typeface="Symbol"/>
                        </a:rPr>
                        <a:t></a:t>
                      </a:r>
                      <a:r>
                        <a:rPr lang="el-GR" dirty="0"/>
                        <a:t>ϕ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9017285"/>
              </p:ext>
            </p:extLst>
          </p:nvPr>
        </p:nvGraphicFramePr>
        <p:xfrm>
          <a:off x="5257800" y="1371600"/>
          <a:ext cx="236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939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ϕ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GB" dirty="0">
                          <a:sym typeface="Symbol"/>
                        </a:rPr>
                        <a:t></a:t>
                      </a:r>
                      <a:r>
                        <a:rPr lang="el-GR" dirty="0"/>
                        <a:t>ϕ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297794"/>
              </p:ext>
            </p:extLst>
          </p:nvPr>
        </p:nvGraphicFramePr>
        <p:xfrm>
          <a:off x="609600" y="3726727"/>
          <a:ext cx="1727200" cy="1256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233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/>
                        </a:rPr>
                        <a:t></a:t>
                      </a:r>
                      <a:r>
                        <a:rPr lang="el-GR" dirty="0"/>
                        <a:t>θ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30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30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404939"/>
              </p:ext>
            </p:extLst>
          </p:nvPr>
        </p:nvGraphicFramePr>
        <p:xfrm>
          <a:off x="2895600" y="3581400"/>
          <a:ext cx="236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939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ϕ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GB" dirty="0">
                          <a:sym typeface="Symbol"/>
                        </a:rPr>
                        <a:t>→</a:t>
                      </a:r>
                      <a:r>
                        <a:rPr lang="el-GR" dirty="0"/>
                        <a:t>ϕ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7526704"/>
              </p:ext>
            </p:extLst>
          </p:nvPr>
        </p:nvGraphicFramePr>
        <p:xfrm>
          <a:off x="5791200" y="3581400"/>
          <a:ext cx="2362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939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ϕ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θ↔ϕ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58000" y="64166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00400" y="125525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6200" y="127606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64354" y="5105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33800" y="547830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implies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4279" y="5574268"/>
            <a:ext cx="173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and only if (</a:t>
            </a:r>
            <a:r>
              <a:rPr lang="en-GB" dirty="0" err="1"/>
              <a:t>iff</a:t>
            </a:r>
            <a:r>
              <a:rPr lang="en-GB" dirty="0"/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4800" y="6248400"/>
            <a:ext cx="86106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sym typeface="Symbol"/>
              </a:rPr>
              <a:t>  takes precedence over the other operators;  and  have precedence over </a:t>
            </a:r>
            <a:r>
              <a:rPr lang="el-GR" dirty="0"/>
              <a:t>↔</a:t>
            </a:r>
            <a:r>
              <a:rPr lang="en-GB" dirty="0">
                <a:sym typeface="Symbol"/>
              </a:rPr>
              <a:t>  and →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97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Symbol"/>
              </a:rPr>
              <a:t></a:t>
            </a:r>
            <a:r>
              <a:rPr lang="en-GB" dirty="0" err="1">
                <a:sym typeface="Symbol"/>
              </a:rPr>
              <a:t>pq</a:t>
            </a:r>
            <a:r>
              <a:rPr lang="en-GB" dirty="0">
                <a:sym typeface="Symbol"/>
              </a:rPr>
              <a:t>  means (p)q</a:t>
            </a:r>
          </a:p>
          <a:p>
            <a:r>
              <a:rPr lang="en-GB" dirty="0">
                <a:sym typeface="Symbol"/>
              </a:rPr>
              <a:t>If you wanted to take the “and” first, then use brackets:  (</a:t>
            </a:r>
            <a:r>
              <a:rPr lang="en-GB" dirty="0" err="1">
                <a:sym typeface="Symbol"/>
              </a:rPr>
              <a:t>pq</a:t>
            </a:r>
            <a:r>
              <a:rPr lang="en-GB" dirty="0">
                <a:sym typeface="Symbol"/>
              </a:rPr>
              <a:t>)</a:t>
            </a:r>
          </a:p>
          <a:p>
            <a:r>
              <a:rPr lang="en-GB" dirty="0" err="1">
                <a:sym typeface="Symbol"/>
              </a:rPr>
              <a:t>pqr</a:t>
            </a:r>
            <a:r>
              <a:rPr lang="en-GB" dirty="0">
                <a:sym typeface="Symbol"/>
              </a:rPr>
              <a:t> is meaningless because the 2 operators have the same precedence: you need brackets</a:t>
            </a:r>
          </a:p>
          <a:p>
            <a:r>
              <a:rPr lang="en-GB" dirty="0" err="1">
                <a:sym typeface="Symbol"/>
              </a:rPr>
              <a:t>pq→r</a:t>
            </a:r>
            <a:r>
              <a:rPr lang="en-GB" dirty="0">
                <a:sym typeface="Symbol"/>
              </a:rPr>
              <a:t> means (</a:t>
            </a:r>
            <a:r>
              <a:rPr lang="en-GB" dirty="0" err="1">
                <a:sym typeface="Symbol"/>
              </a:rPr>
              <a:t>pq</a:t>
            </a:r>
            <a:r>
              <a:rPr lang="en-GB" dirty="0">
                <a:sym typeface="Symbol"/>
              </a:rPr>
              <a:t>)→r … again if you wanted to do the implication before the “and” then you need brackets: p(</a:t>
            </a:r>
            <a:r>
              <a:rPr lang="en-GB" dirty="0" err="1">
                <a:sym typeface="Symbol"/>
              </a:rPr>
              <a:t>q→r</a:t>
            </a:r>
            <a:r>
              <a:rPr lang="en-GB" dirty="0">
                <a:sym typeface="Symbol"/>
              </a:rPr>
              <a:t>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54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GB" dirty="0"/>
              <a:t>Implies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ts val="0"/>
              </a:spcBef>
              <a:buNone/>
              <a:defRPr/>
            </a:pPr>
            <a:endParaRPr lang="en-GB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GB" dirty="0"/>
              <a:t>Note that </a:t>
            </a:r>
            <a:r>
              <a:rPr lang="el-GR" dirty="0"/>
              <a:t>θ</a:t>
            </a:r>
            <a:r>
              <a:rPr lang="en-GB" dirty="0">
                <a:sym typeface="Symbol"/>
              </a:rPr>
              <a:t>→</a:t>
            </a:r>
            <a:r>
              <a:rPr lang="el-GR" dirty="0"/>
              <a:t>ϕ</a:t>
            </a:r>
            <a:r>
              <a:rPr lang="en-GB" dirty="0"/>
              <a:t> is false </a:t>
            </a:r>
            <a:r>
              <a:rPr lang="en-GB" b="1" dirty="0" err="1">
                <a:solidFill>
                  <a:srgbClr val="FF0000"/>
                </a:solidFill>
              </a:rPr>
              <a:t>iff</a:t>
            </a:r>
            <a:r>
              <a:rPr lang="en-GB" dirty="0"/>
              <a:t>  </a:t>
            </a:r>
            <a:r>
              <a:rPr lang="el-GR" dirty="0"/>
              <a:t>θ</a:t>
            </a:r>
            <a:r>
              <a:rPr lang="en-GB" dirty="0"/>
              <a:t> is true and </a:t>
            </a:r>
            <a:r>
              <a:rPr lang="el-GR" dirty="0"/>
              <a:t>ϕ</a:t>
            </a:r>
            <a:r>
              <a:rPr lang="en-GB" dirty="0"/>
              <a:t> is false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200400"/>
            <a:ext cx="2365453" cy="19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6019800"/>
            <a:ext cx="556094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The case when </a:t>
            </a:r>
            <a:r>
              <a:rPr lang="el-GR" dirty="0"/>
              <a:t>θ</a:t>
            </a:r>
            <a:r>
              <a:rPr lang="en-GB" dirty="0"/>
              <a:t> is false cannot invalidate the implication</a:t>
            </a:r>
          </a:p>
        </p:txBody>
      </p:sp>
    </p:spTree>
    <p:extLst>
      <p:ext uri="{BB962C8B-B14F-4D97-AF65-F5344CB8AC3E}">
        <p14:creationId xmlns:p14="http://schemas.microsoft.com/office/powerpoint/2010/main" val="201975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θ↔ϕ</a:t>
            </a:r>
            <a:r>
              <a:rPr lang="en-GB" dirty="0"/>
              <a:t> is logically equivalent to </a:t>
            </a:r>
            <a:br>
              <a:rPr lang="en-GB" dirty="0"/>
            </a:br>
            <a:r>
              <a:rPr lang="en-GB" dirty="0"/>
              <a:t>(</a:t>
            </a:r>
            <a:r>
              <a:rPr lang="el-GR" dirty="0"/>
              <a:t>θ</a:t>
            </a:r>
            <a:r>
              <a:rPr lang="en-GB" dirty="0">
                <a:sym typeface="Symbol"/>
              </a:rPr>
              <a:t>→</a:t>
            </a:r>
            <a:r>
              <a:rPr lang="el-GR" dirty="0"/>
              <a:t>ϕ</a:t>
            </a:r>
            <a:r>
              <a:rPr lang="en-GB" dirty="0"/>
              <a:t>) </a:t>
            </a:r>
            <a:r>
              <a:rPr lang="en-GB" dirty="0">
                <a:sym typeface="Symbol"/>
              </a:rPr>
              <a:t> (</a:t>
            </a:r>
            <a:r>
              <a:rPr lang="el-GR" dirty="0"/>
              <a:t>ϕ</a:t>
            </a:r>
            <a:r>
              <a:rPr lang="en-GB" dirty="0">
                <a:sym typeface="Symbol"/>
              </a:rPr>
              <a:t>→</a:t>
            </a:r>
            <a:r>
              <a:rPr lang="el-GR" dirty="0"/>
              <a:t>θ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6233602"/>
              </p:ext>
            </p:extLst>
          </p:nvPr>
        </p:nvGraphicFramePr>
        <p:xfrm>
          <a:off x="1600200" y="2590800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1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1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939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ϕ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GB" dirty="0">
                          <a:sym typeface="Symbol"/>
                        </a:rPr>
                        <a:t>→</a:t>
                      </a:r>
                      <a:r>
                        <a:rPr lang="el-GR" dirty="0"/>
                        <a:t>ϕ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ϕ</a:t>
                      </a:r>
                      <a:r>
                        <a:rPr lang="en-GB" dirty="0">
                          <a:sym typeface="Symbol"/>
                        </a:rPr>
                        <a:t>→</a:t>
                      </a:r>
                      <a:r>
                        <a:rPr lang="el-GR" dirty="0"/>
                        <a:t>θ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(</a:t>
                      </a:r>
                      <a:r>
                        <a:rPr lang="el-GR" dirty="0"/>
                        <a:t>θ</a:t>
                      </a:r>
                      <a:r>
                        <a:rPr lang="en-GB" dirty="0">
                          <a:sym typeface="Symbol"/>
                        </a:rPr>
                        <a:t>→</a:t>
                      </a:r>
                      <a:r>
                        <a:rPr lang="el-GR" dirty="0"/>
                        <a:t>ϕ</a:t>
                      </a:r>
                      <a:r>
                        <a:rPr lang="en-GB" dirty="0"/>
                        <a:t>) </a:t>
                      </a:r>
                      <a:r>
                        <a:rPr lang="en-GB" dirty="0">
                          <a:sym typeface="Symbol"/>
                        </a:rPr>
                        <a:t> (</a:t>
                      </a:r>
                      <a:r>
                        <a:rPr lang="el-GR" dirty="0"/>
                        <a:t>ϕ</a:t>
                      </a:r>
                      <a:r>
                        <a:rPr lang="en-GB" dirty="0">
                          <a:sym typeface="Symbol"/>
                        </a:rPr>
                        <a:t>→</a:t>
                      </a:r>
                      <a:r>
                        <a:rPr lang="el-GR" dirty="0"/>
                        <a:t>θ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θ↔ϕ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00200" y="5373469"/>
            <a:ext cx="6129948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So (</a:t>
            </a:r>
            <a:r>
              <a:rPr lang="el-GR" dirty="0"/>
              <a:t>θ</a:t>
            </a:r>
            <a:r>
              <a:rPr lang="en-GB" dirty="0">
                <a:sym typeface="Symbol"/>
              </a:rPr>
              <a:t>→</a:t>
            </a:r>
            <a:r>
              <a:rPr lang="el-GR" dirty="0"/>
              <a:t>ϕ</a:t>
            </a:r>
            <a:r>
              <a:rPr lang="en-GB" dirty="0"/>
              <a:t>) </a:t>
            </a:r>
            <a:r>
              <a:rPr lang="en-GB" dirty="0">
                <a:sym typeface="Symbol"/>
              </a:rPr>
              <a:t> (</a:t>
            </a:r>
            <a:r>
              <a:rPr lang="el-GR" dirty="0"/>
              <a:t>ϕ</a:t>
            </a:r>
            <a:r>
              <a:rPr lang="en-GB" dirty="0">
                <a:sym typeface="Symbol"/>
              </a:rPr>
              <a:t>→</a:t>
            </a:r>
            <a:r>
              <a:rPr lang="el-GR" dirty="0"/>
              <a:t>θ</a:t>
            </a:r>
            <a:r>
              <a:rPr lang="en-GB" dirty="0"/>
              <a:t>) and </a:t>
            </a:r>
            <a:r>
              <a:rPr lang="el-GR" dirty="0"/>
              <a:t>θ↔ϕ</a:t>
            </a:r>
            <a:r>
              <a:rPr lang="en-GB" dirty="0"/>
              <a:t> are logically equivalent:   when one is true, so is the other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124200" y="44958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24200" y="47244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86200" y="44958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57800" y="4495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05000" y="4495800"/>
            <a:ext cx="0" cy="45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14600" y="4495800"/>
            <a:ext cx="0" cy="45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05000" y="4953000"/>
            <a:ext cx="5029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934200" y="4495800"/>
            <a:ext cx="0" cy="4572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658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propositional formulae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Consider the formula	</a:t>
            </a:r>
          </a:p>
          <a:p>
            <a:pPr marL="0" indent="0" algn="ctr">
              <a:buNone/>
            </a:pPr>
            <a:r>
              <a:rPr lang="el-GR" dirty="0"/>
              <a:t>θ</a:t>
            </a:r>
            <a:r>
              <a:rPr lang="en-GB" dirty="0"/>
              <a:t>:   (p </a:t>
            </a:r>
            <a:r>
              <a:rPr lang="en-GB" dirty="0">
                <a:sym typeface="Symbol"/>
              </a:rPr>
              <a:t> q)  q</a:t>
            </a:r>
          </a:p>
          <a:p>
            <a:pPr marL="0" indent="0">
              <a:buNone/>
            </a:pPr>
            <a:endParaRPr lang="en-GB" dirty="0">
              <a:sym typeface="Symbol"/>
            </a:endParaRPr>
          </a:p>
          <a:p>
            <a:pPr marL="0" indent="0">
              <a:buNone/>
            </a:pPr>
            <a:r>
              <a:rPr lang="en-GB" dirty="0">
                <a:sym typeface="Symbol"/>
              </a:rPr>
              <a:t>Then </a:t>
            </a:r>
            <a:r>
              <a:rPr lang="el-GR" dirty="0"/>
              <a:t>θ</a:t>
            </a:r>
            <a:r>
              <a:rPr lang="en-GB" dirty="0"/>
              <a:t> is true if and only if (</a:t>
            </a:r>
            <a:r>
              <a:rPr lang="en-GB" dirty="0" err="1"/>
              <a:t>iff</a:t>
            </a:r>
            <a:r>
              <a:rPr lang="en-GB" dirty="0"/>
              <a:t>)</a:t>
            </a:r>
          </a:p>
          <a:p>
            <a:r>
              <a:rPr lang="en-GB" dirty="0">
                <a:sym typeface="Symbol"/>
              </a:rPr>
              <a:t>p and q are both true, or</a:t>
            </a:r>
          </a:p>
          <a:p>
            <a:r>
              <a:rPr lang="en-GB" dirty="0">
                <a:sym typeface="Symbol"/>
              </a:rPr>
              <a:t>q is true, i.e., q is false</a:t>
            </a:r>
          </a:p>
          <a:p>
            <a:pPr marL="0" indent="0">
              <a:buNone/>
            </a:pPr>
            <a:endParaRPr lang="en-GB" dirty="0">
              <a:sym typeface="Symbol"/>
            </a:endParaRPr>
          </a:p>
          <a:p>
            <a:pPr marL="0" indent="0">
              <a:buNone/>
            </a:pPr>
            <a:r>
              <a:rPr lang="en-GB" dirty="0">
                <a:sym typeface="Symbol"/>
              </a:rPr>
              <a:t>… and – with a little thought – you may note that this is the case  </a:t>
            </a:r>
            <a:r>
              <a:rPr lang="en-GB" dirty="0" err="1">
                <a:sym typeface="Symbol"/>
              </a:rPr>
              <a:t>iff</a:t>
            </a:r>
            <a:r>
              <a:rPr lang="en-GB" dirty="0">
                <a:sym typeface="Symbol"/>
              </a:rPr>
              <a:t>  pq is true</a:t>
            </a:r>
          </a:p>
          <a:p>
            <a:endParaRPr lang="en-GB" dirty="0">
              <a:sym typeface="Symbol"/>
            </a:endParaRPr>
          </a:p>
          <a:p>
            <a:endParaRPr lang="en-GB" dirty="0">
              <a:sym typeface="Symbol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3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equivalence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6513746"/>
              </p:ext>
            </p:extLst>
          </p:nvPr>
        </p:nvGraphicFramePr>
        <p:xfrm>
          <a:off x="2125864" y="2300605"/>
          <a:ext cx="473213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0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5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93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ym typeface="Symbol"/>
                        </a:rPr>
                        <a:t>q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 </a:t>
                      </a:r>
                      <a:r>
                        <a:rPr lang="en-GB" dirty="0">
                          <a:sym typeface="Symbol"/>
                        </a:rPr>
                        <a:t> </a:t>
                      </a:r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(p </a:t>
                      </a:r>
                      <a:r>
                        <a:rPr lang="en-GB" dirty="0">
                          <a:sym typeface="Symbol"/>
                        </a:rPr>
                        <a:t> </a:t>
                      </a:r>
                      <a:r>
                        <a:rPr lang="en-GB" dirty="0"/>
                        <a:t>q) </a:t>
                      </a:r>
                      <a:r>
                        <a:rPr lang="en-GB" dirty="0">
                          <a:sym typeface="Symbol"/>
                        </a:rPr>
                        <a:t> q</a:t>
                      </a:r>
                      <a:endParaRPr lang="en-GB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Symbol"/>
                        </a:rPr>
                        <a:t>p  q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00200" y="5439573"/>
            <a:ext cx="6129948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So (p </a:t>
            </a:r>
            <a:r>
              <a:rPr lang="en-GB" dirty="0">
                <a:sym typeface="Symbol"/>
              </a:rPr>
              <a:t> </a:t>
            </a:r>
            <a:r>
              <a:rPr lang="en-GB" dirty="0"/>
              <a:t>q) </a:t>
            </a:r>
            <a:r>
              <a:rPr lang="en-GB" dirty="0">
                <a:sym typeface="Symbol"/>
              </a:rPr>
              <a:t> q </a:t>
            </a:r>
            <a:r>
              <a:rPr lang="en-GB" dirty="0"/>
              <a:t>and </a:t>
            </a:r>
            <a:r>
              <a:rPr lang="en-GB" dirty="0">
                <a:sym typeface="Symbol"/>
              </a:rPr>
              <a:t>p  q </a:t>
            </a:r>
            <a:r>
              <a:rPr lang="en-GB" dirty="0"/>
              <a:t>are logically equivalent:   when one is true, so is the other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505200" y="4708525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05200" y="440372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38600" y="440372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05400" y="4403725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438400" y="4926734"/>
            <a:ext cx="3886200" cy="3466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9000" y="4393334"/>
            <a:ext cx="0" cy="533400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4396798"/>
            <a:ext cx="0" cy="533400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324600" y="4403725"/>
            <a:ext cx="0" cy="523009"/>
          </a:xfrm>
          <a:prstGeom prst="straightConnector1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20802" y="1415534"/>
            <a:ext cx="859459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To demonstrate logical equivalence, we can generate the truth table</a:t>
            </a:r>
          </a:p>
        </p:txBody>
      </p:sp>
    </p:spTree>
    <p:extLst>
      <p:ext uri="{BB962C8B-B14F-4D97-AF65-F5344CB8AC3E}">
        <p14:creationId xmlns:p14="http://schemas.microsoft.com/office/powerpoint/2010/main" val="4044091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… or we can show that each formula implies the other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>
                <a:sym typeface="Symbol"/>
              </a:rPr>
              <a:t>Suppose </a:t>
            </a:r>
            <a:r>
              <a:rPr lang="en-GB" dirty="0"/>
              <a:t>(p </a:t>
            </a:r>
            <a:r>
              <a:rPr lang="en-GB" dirty="0">
                <a:sym typeface="Symbol"/>
              </a:rPr>
              <a:t> q)  q is true, then either </a:t>
            </a:r>
          </a:p>
          <a:p>
            <a:pPr lvl="1"/>
            <a:r>
              <a:rPr lang="en-GB" dirty="0"/>
              <a:t>(p </a:t>
            </a:r>
            <a:r>
              <a:rPr lang="en-GB" dirty="0">
                <a:sym typeface="Symbol"/>
              </a:rPr>
              <a:t> q) is true, in which case p is true and therefore pq is true, or</a:t>
            </a:r>
          </a:p>
          <a:p>
            <a:pPr lvl="1"/>
            <a:r>
              <a:rPr lang="en-GB" dirty="0">
                <a:sym typeface="Symbol"/>
              </a:rPr>
              <a:t>q is true, hence pq is true</a:t>
            </a:r>
          </a:p>
          <a:p>
            <a:r>
              <a:rPr lang="en-GB" dirty="0">
                <a:sym typeface="Symbol"/>
              </a:rPr>
              <a:t>Suppose that pq is true, then either </a:t>
            </a:r>
          </a:p>
          <a:p>
            <a:pPr lvl="1"/>
            <a:r>
              <a:rPr lang="en-GB" dirty="0">
                <a:sym typeface="Symbol"/>
              </a:rPr>
              <a:t>q is true, hence </a:t>
            </a:r>
            <a:r>
              <a:rPr lang="en-GB" dirty="0"/>
              <a:t>(p </a:t>
            </a:r>
            <a:r>
              <a:rPr lang="en-GB" dirty="0">
                <a:sym typeface="Symbol"/>
              </a:rPr>
              <a:t> q)  q is true, or</a:t>
            </a:r>
          </a:p>
          <a:p>
            <a:pPr lvl="1"/>
            <a:r>
              <a:rPr lang="en-GB" dirty="0">
                <a:sym typeface="Symbol"/>
              </a:rPr>
              <a:t>q is false, hence p is true and therefore so are   (</a:t>
            </a:r>
            <a:r>
              <a:rPr lang="en-GB" dirty="0"/>
              <a:t>p </a:t>
            </a:r>
            <a:r>
              <a:rPr lang="en-GB" dirty="0">
                <a:sym typeface="Symbol"/>
              </a:rPr>
              <a:t> q) and </a:t>
            </a:r>
            <a:r>
              <a:rPr lang="en-GB" dirty="0"/>
              <a:t>(p </a:t>
            </a:r>
            <a:r>
              <a:rPr lang="en-GB" dirty="0">
                <a:sym typeface="Symbol"/>
              </a:rPr>
              <a:t> q)  q </a:t>
            </a:r>
          </a:p>
          <a:p>
            <a:pPr marL="0" indent="0">
              <a:buNone/>
            </a:pPr>
            <a:endParaRPr lang="en-GB" dirty="0">
              <a:sym typeface="Symbol"/>
            </a:endParaRPr>
          </a:p>
          <a:p>
            <a:endParaRPr lang="en-GB" dirty="0">
              <a:sym typeface="Symbol"/>
            </a:endParaRPr>
          </a:p>
          <a:p>
            <a:endParaRPr lang="en-GB" dirty="0">
              <a:sym typeface="Symbol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7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Sets 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Ø … the empty set</a:t>
            </a:r>
          </a:p>
          <a:p>
            <a:pPr marL="0" indent="0">
              <a:buNone/>
            </a:pPr>
            <a:r>
              <a:rPr lang="en-GB" sz="2800" dirty="0"/>
              <a:t>When the elements are listed or defined, sets are written in curly brackets</a:t>
            </a:r>
          </a:p>
          <a:p>
            <a:r>
              <a:rPr lang="en-GB" dirty="0"/>
              <a:t>{2, 4, 7}</a:t>
            </a:r>
          </a:p>
          <a:p>
            <a:r>
              <a:rPr lang="en-GB" dirty="0"/>
              <a:t>{Alan, John, Fred}</a:t>
            </a:r>
          </a:p>
          <a:p>
            <a:r>
              <a:rPr lang="en-GB" dirty="0"/>
              <a:t>If A and B are sets then </a:t>
            </a:r>
          </a:p>
          <a:p>
            <a:pPr marL="457200" lvl="1" indent="0">
              <a:buNone/>
            </a:pPr>
            <a:r>
              <a:rPr lang="en-GB" dirty="0"/>
              <a:t>	|A| is the size of A</a:t>
            </a:r>
          </a:p>
          <a:p>
            <a:pPr marL="457200" lvl="1" indent="0">
              <a:buNone/>
            </a:pPr>
            <a:r>
              <a:rPr lang="en-GB" dirty="0"/>
              <a:t>	A </a:t>
            </a:r>
            <a:r>
              <a:rPr lang="az-Cyrl-AZ" dirty="0">
                <a:sym typeface="Symbol"/>
              </a:rPr>
              <a:t></a:t>
            </a:r>
            <a:r>
              <a:rPr lang="en-GB" dirty="0">
                <a:sym typeface="Symbol"/>
              </a:rPr>
              <a:t> </a:t>
            </a:r>
            <a:r>
              <a:rPr lang="en-GB" dirty="0"/>
              <a:t>B = {x : x </a:t>
            </a:r>
            <a:r>
              <a:rPr lang="en-GB" dirty="0">
                <a:sym typeface="Symbol"/>
              </a:rPr>
              <a:t></a:t>
            </a:r>
            <a:r>
              <a:rPr lang="en-GB" dirty="0"/>
              <a:t> A and x </a:t>
            </a:r>
            <a:r>
              <a:rPr lang="en-GB" dirty="0">
                <a:sym typeface="Symbol"/>
              </a:rPr>
              <a:t> B} 	(intersection)</a:t>
            </a:r>
          </a:p>
          <a:p>
            <a:pPr marL="457200" lvl="1" indent="0">
              <a:buNone/>
            </a:pPr>
            <a:r>
              <a:rPr lang="en-GB" dirty="0"/>
              <a:t>	A </a:t>
            </a:r>
            <a:r>
              <a:rPr lang="en-GB" dirty="0">
                <a:sym typeface="Symbol"/>
              </a:rPr>
              <a:t> </a:t>
            </a:r>
            <a:r>
              <a:rPr lang="en-GB" dirty="0"/>
              <a:t>B = {x : x </a:t>
            </a:r>
            <a:r>
              <a:rPr lang="en-GB" dirty="0">
                <a:sym typeface="Symbol"/>
              </a:rPr>
              <a:t></a:t>
            </a:r>
            <a:r>
              <a:rPr lang="en-GB" dirty="0"/>
              <a:t> A or x </a:t>
            </a:r>
            <a:r>
              <a:rPr lang="en-GB" dirty="0">
                <a:sym typeface="Symbol"/>
              </a:rPr>
              <a:t> B} 		(union)    </a:t>
            </a:r>
          </a:p>
          <a:p>
            <a:pPr marL="457200" lvl="1" indent="0">
              <a:buNone/>
            </a:pPr>
            <a:r>
              <a:rPr lang="en-GB" dirty="0"/>
              <a:t>	A </a:t>
            </a:r>
            <a:r>
              <a:rPr lang="en-GB" dirty="0">
                <a:sym typeface="Symbol"/>
              </a:rPr>
              <a:t>/ </a:t>
            </a:r>
            <a:r>
              <a:rPr lang="en-GB" dirty="0"/>
              <a:t>B = {x : x </a:t>
            </a:r>
            <a:r>
              <a:rPr lang="en-GB" dirty="0">
                <a:sym typeface="Symbol"/>
              </a:rPr>
              <a:t></a:t>
            </a:r>
            <a:r>
              <a:rPr lang="en-GB" dirty="0"/>
              <a:t> A and x </a:t>
            </a:r>
            <a:r>
              <a:rPr lang="en-GB" dirty="0">
                <a:sym typeface="Symbol"/>
              </a:rPr>
              <a:t> B} 	(difference)</a:t>
            </a:r>
            <a:endParaRPr lang="en-GB" dirty="0"/>
          </a:p>
          <a:p>
            <a:pPr marL="457200" lvl="1" indent="0" algn="ctr">
              <a:buNone/>
            </a:pPr>
            <a:endParaRPr lang="en-GB" dirty="0"/>
          </a:p>
          <a:p>
            <a:pPr marL="457200" lvl="1" indent="0" algn="ctr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14400" y="6183868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GB" dirty="0"/>
              <a:t>Some pretty fundamental operators used in database queries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93269" y="2971800"/>
            <a:ext cx="28839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/>
              <a:t>These sets are finite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49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propositional formulae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Consider the formula	</a:t>
            </a:r>
          </a:p>
          <a:p>
            <a:pPr marL="0" indent="0" algn="ctr">
              <a:buNone/>
            </a:pPr>
            <a:r>
              <a:rPr lang="el-GR" dirty="0"/>
              <a:t>θ</a:t>
            </a:r>
            <a:r>
              <a:rPr lang="en-GB" dirty="0"/>
              <a:t>:   (p </a:t>
            </a:r>
            <a:r>
              <a:rPr lang="en-GB" dirty="0">
                <a:sym typeface="Symbol"/>
              </a:rPr>
              <a:t> q) → q</a:t>
            </a:r>
          </a:p>
          <a:p>
            <a:pPr marL="0" indent="0">
              <a:buNone/>
            </a:pPr>
            <a:endParaRPr lang="en-GB" dirty="0">
              <a:sym typeface="Symbol"/>
            </a:endParaRPr>
          </a:p>
          <a:p>
            <a:pPr marL="0" indent="0">
              <a:buNone/>
            </a:pPr>
            <a:r>
              <a:rPr lang="en-GB" dirty="0">
                <a:sym typeface="Symbol"/>
              </a:rPr>
              <a:t>Then </a:t>
            </a:r>
            <a:r>
              <a:rPr lang="el-GR" dirty="0"/>
              <a:t>θ</a:t>
            </a:r>
            <a:r>
              <a:rPr lang="en-GB" dirty="0"/>
              <a:t> is false </a:t>
            </a:r>
            <a:r>
              <a:rPr lang="en-GB" dirty="0" err="1"/>
              <a:t>iff</a:t>
            </a:r>
            <a:r>
              <a:rPr lang="en-GB" dirty="0"/>
              <a:t> the LHS is true and the RHS is false </a:t>
            </a:r>
            <a:r>
              <a:rPr lang="en-GB" dirty="0" err="1"/>
              <a:t>iff</a:t>
            </a:r>
            <a:endParaRPr lang="en-GB" dirty="0"/>
          </a:p>
          <a:p>
            <a:r>
              <a:rPr lang="en-GB" dirty="0">
                <a:sym typeface="Symbol"/>
              </a:rPr>
              <a:t>p and q are both true, and </a:t>
            </a:r>
          </a:p>
          <a:p>
            <a:r>
              <a:rPr lang="en-GB" dirty="0">
                <a:sym typeface="Symbol"/>
              </a:rPr>
              <a:t>q is false (i.e., q is true)</a:t>
            </a:r>
          </a:p>
          <a:p>
            <a:pPr marL="0" indent="0">
              <a:buNone/>
            </a:pPr>
            <a:endParaRPr lang="en-GB" dirty="0">
              <a:sym typeface="Symbol"/>
            </a:endParaRPr>
          </a:p>
          <a:p>
            <a:endParaRPr lang="en-GB" dirty="0">
              <a:sym typeface="Symbol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2344C24-6392-59D2-6E1F-6A33732E1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995" y="4588023"/>
            <a:ext cx="2365453" cy="195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112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equivalence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376813"/>
              </p:ext>
            </p:extLst>
          </p:nvPr>
        </p:nvGraphicFramePr>
        <p:xfrm>
          <a:off x="2125865" y="2011680"/>
          <a:ext cx="465593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92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93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 </a:t>
                      </a:r>
                      <a:r>
                        <a:rPr lang="en-GB" dirty="0">
                          <a:sym typeface="Symbol"/>
                        </a:rPr>
                        <a:t> </a:t>
                      </a:r>
                      <a:r>
                        <a:rPr lang="en-GB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ym typeface="Symbol"/>
                        </a:rPr>
                        <a:t>q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(p </a:t>
                      </a:r>
                      <a:r>
                        <a:rPr lang="en-GB" dirty="0">
                          <a:sym typeface="Symbol"/>
                        </a:rPr>
                        <a:t> q) → q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62200" y="4724400"/>
            <a:ext cx="411480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So (p </a:t>
            </a:r>
            <a:r>
              <a:rPr lang="en-GB" dirty="0">
                <a:sym typeface="Symbol"/>
              </a:rPr>
              <a:t> q) → q is false </a:t>
            </a:r>
            <a:r>
              <a:rPr lang="en-GB" dirty="0" err="1">
                <a:sym typeface="Symbol"/>
              </a:rPr>
              <a:t>iff</a:t>
            </a:r>
            <a:r>
              <a:rPr lang="en-GB" dirty="0">
                <a:sym typeface="Symbol"/>
              </a:rPr>
              <a:t> </a:t>
            </a:r>
            <a:r>
              <a:rPr lang="en-GB" dirty="0"/>
              <a:t> p </a:t>
            </a:r>
            <a:r>
              <a:rPr lang="en-GB" dirty="0">
                <a:sym typeface="Symbol"/>
              </a:rPr>
              <a:t> </a:t>
            </a:r>
            <a:r>
              <a:rPr lang="en-GB" dirty="0"/>
              <a:t>q</a:t>
            </a:r>
            <a:r>
              <a:rPr lang="en-GB" dirty="0">
                <a:sym typeface="Symbol"/>
              </a:rPr>
              <a:t> is true</a:t>
            </a:r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886200" y="3810000"/>
            <a:ext cx="0" cy="381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5800" y="3810000"/>
            <a:ext cx="0" cy="3810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86200" y="4191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791200" y="3810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41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4.   Tautologies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… in propositional logic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Consider the formula </a:t>
            </a:r>
            <a:r>
              <a:rPr lang="el-GR" dirty="0"/>
              <a:t>θ</a:t>
            </a:r>
            <a:r>
              <a:rPr lang="en-GB" dirty="0"/>
              <a:t>:   (p </a:t>
            </a:r>
            <a:r>
              <a:rPr lang="en-GB" dirty="0">
                <a:sym typeface="Symbol"/>
              </a:rPr>
              <a:t> q) → p</a:t>
            </a:r>
          </a:p>
          <a:p>
            <a:r>
              <a:rPr lang="en-GB" dirty="0">
                <a:sym typeface="Symbol"/>
              </a:rPr>
              <a:t>Then </a:t>
            </a:r>
            <a:r>
              <a:rPr lang="el-GR" dirty="0"/>
              <a:t>θ</a:t>
            </a:r>
            <a:r>
              <a:rPr lang="en-GB" dirty="0"/>
              <a:t> is false </a:t>
            </a:r>
            <a:r>
              <a:rPr lang="en-GB" dirty="0" err="1"/>
              <a:t>iff</a:t>
            </a:r>
            <a:r>
              <a:rPr lang="en-GB" dirty="0"/>
              <a:t> the LHS is true and the RHS is false </a:t>
            </a:r>
            <a:r>
              <a:rPr lang="en-GB" dirty="0" err="1"/>
              <a:t>iff</a:t>
            </a:r>
            <a:endParaRPr lang="en-GB" dirty="0"/>
          </a:p>
          <a:p>
            <a:pPr lvl="1"/>
            <a:r>
              <a:rPr lang="en-GB" dirty="0">
                <a:sym typeface="Symbol"/>
              </a:rPr>
              <a:t>p and q are both true, and </a:t>
            </a:r>
          </a:p>
          <a:p>
            <a:pPr lvl="1"/>
            <a:r>
              <a:rPr lang="en-GB" dirty="0">
                <a:sym typeface="Symbol"/>
              </a:rPr>
              <a:t>p is false</a:t>
            </a:r>
          </a:p>
          <a:p>
            <a:pPr marL="0" indent="0">
              <a:buNone/>
            </a:pPr>
            <a:r>
              <a:rPr lang="en-GB" dirty="0">
                <a:sym typeface="Symbol"/>
              </a:rPr>
              <a:t>which of course can never happen.   </a:t>
            </a:r>
          </a:p>
          <a:p>
            <a:r>
              <a:rPr lang="el-GR" dirty="0"/>
              <a:t>θ</a:t>
            </a:r>
            <a:r>
              <a:rPr lang="en-GB" dirty="0"/>
              <a:t> is always true regardless of the assignment of truth values (to its component propositions) and is said to be </a:t>
            </a:r>
            <a:r>
              <a:rPr lang="en-GB" i="1" dirty="0" err="1">
                <a:solidFill>
                  <a:srgbClr val="FF0000"/>
                </a:solidFill>
              </a:rPr>
              <a:t>tautologous</a:t>
            </a:r>
            <a:r>
              <a:rPr lang="en-GB" i="1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or</a:t>
            </a:r>
            <a:r>
              <a:rPr lang="en-GB" i="1" dirty="0">
                <a:solidFill>
                  <a:srgbClr val="FF0000"/>
                </a:solidFill>
              </a:rPr>
              <a:t> universally valid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ym typeface="Symbol"/>
            </a:endParaRPr>
          </a:p>
          <a:p>
            <a:pPr marL="0" indent="0">
              <a:buNone/>
            </a:pPr>
            <a:endParaRPr lang="en-GB" dirty="0">
              <a:sym typeface="Symbol"/>
            </a:endParaRPr>
          </a:p>
          <a:p>
            <a:endParaRPr lang="en-GB" dirty="0">
              <a:sym typeface="Symbol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4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consequence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If </a:t>
            </a:r>
            <a:r>
              <a:rPr lang="en-GB" dirty="0">
                <a:sym typeface="Symbol"/>
              </a:rPr>
              <a:t> and </a:t>
            </a:r>
            <a:r>
              <a:rPr lang="el-GR" dirty="0"/>
              <a:t>ϕ</a:t>
            </a:r>
            <a:r>
              <a:rPr lang="en-GB" dirty="0"/>
              <a:t> are formulae, then </a:t>
            </a:r>
            <a:r>
              <a:rPr lang="el-GR" dirty="0"/>
              <a:t>ϕ</a:t>
            </a:r>
            <a:r>
              <a:rPr lang="en-GB" dirty="0"/>
              <a:t> is a </a:t>
            </a:r>
            <a:r>
              <a:rPr lang="en-GB" i="1" dirty="0">
                <a:solidFill>
                  <a:srgbClr val="FF0000"/>
                </a:solidFill>
              </a:rPr>
              <a:t>logical consequence</a:t>
            </a:r>
            <a:r>
              <a:rPr lang="en-GB" dirty="0"/>
              <a:t> of </a:t>
            </a:r>
            <a:r>
              <a:rPr lang="en-GB" dirty="0">
                <a:sym typeface="Symbol"/>
              </a:rPr>
              <a:t> </a:t>
            </a:r>
            <a:r>
              <a:rPr lang="en-GB" dirty="0" err="1">
                <a:sym typeface="Symbol"/>
              </a:rPr>
              <a:t>iff</a:t>
            </a:r>
            <a:r>
              <a:rPr lang="en-GB" dirty="0">
                <a:sym typeface="Symbol"/>
              </a:rPr>
              <a:t> for any assignment of truth values, if  is true then so is </a:t>
            </a:r>
            <a:r>
              <a:rPr lang="el-GR" dirty="0"/>
              <a:t>ϕ</a:t>
            </a:r>
            <a:endParaRPr lang="en-GB" dirty="0"/>
          </a:p>
          <a:p>
            <a:pPr lvl="1"/>
            <a:r>
              <a:rPr lang="en-GB" dirty="0">
                <a:sym typeface="Symbol"/>
              </a:rPr>
              <a:t>i.e., </a:t>
            </a:r>
            <a:r>
              <a:rPr lang="el-GR" dirty="0">
                <a:sym typeface="Symbol"/>
              </a:rPr>
              <a:t>θ</a:t>
            </a:r>
            <a:r>
              <a:rPr lang="en-GB" dirty="0">
                <a:sym typeface="Symbol"/>
              </a:rPr>
              <a:t>  </a:t>
            </a:r>
            <a:r>
              <a:rPr lang="el-GR" dirty="0"/>
              <a:t>ϕ</a:t>
            </a:r>
            <a:r>
              <a:rPr lang="en-GB" dirty="0"/>
              <a:t> is </a:t>
            </a:r>
            <a:r>
              <a:rPr lang="en-GB" dirty="0" err="1"/>
              <a:t>tautologous</a:t>
            </a:r>
            <a:endParaRPr lang="en-GB" dirty="0"/>
          </a:p>
          <a:p>
            <a:r>
              <a:rPr lang="en-GB" dirty="0"/>
              <a:t>Determining whether one statement follows from a set of others is undoubtedly the most common reasoning problem in automated systems</a:t>
            </a:r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44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consequence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l-GR" dirty="0">
                <a:sym typeface="Symbol"/>
              </a:rPr>
              <a:t>θ</a:t>
            </a:r>
            <a:r>
              <a:rPr lang="en-GB" dirty="0">
                <a:sym typeface="Symbol"/>
              </a:rPr>
              <a:t>  </a:t>
            </a:r>
            <a:r>
              <a:rPr lang="el-GR" dirty="0"/>
              <a:t>ϕ</a:t>
            </a:r>
            <a:r>
              <a:rPr lang="en-GB" dirty="0"/>
              <a:t> is </a:t>
            </a:r>
            <a:r>
              <a:rPr lang="en-GB" dirty="0" err="1"/>
              <a:t>tautologous</a:t>
            </a:r>
            <a:r>
              <a:rPr lang="en-GB" dirty="0"/>
              <a:t> </a:t>
            </a:r>
            <a:r>
              <a:rPr lang="en-GB" dirty="0" err="1"/>
              <a:t>iff</a:t>
            </a:r>
            <a:r>
              <a:rPr lang="en-GB" dirty="0"/>
              <a:t> there is no assignment of truth values which makes  </a:t>
            </a:r>
            <a:r>
              <a:rPr lang="el-GR" dirty="0"/>
              <a:t>θ</a:t>
            </a:r>
            <a:r>
              <a:rPr lang="en-GB" dirty="0"/>
              <a:t> </a:t>
            </a:r>
            <a:r>
              <a:rPr lang="el-GR" dirty="0"/>
              <a:t>→ ϕ</a:t>
            </a:r>
            <a:r>
              <a:rPr lang="en-GB" dirty="0"/>
              <a:t>  false</a:t>
            </a:r>
          </a:p>
          <a:p>
            <a:pPr lvl="1"/>
            <a:r>
              <a:rPr lang="en-GB" dirty="0"/>
              <a:t>i.e., which makes </a:t>
            </a:r>
            <a:r>
              <a:rPr lang="el-GR" dirty="0"/>
              <a:t>θ </a:t>
            </a:r>
            <a:r>
              <a:rPr lang="en-GB" dirty="0"/>
              <a:t>true and </a:t>
            </a:r>
            <a:r>
              <a:rPr lang="el-GR" dirty="0"/>
              <a:t>ϕ</a:t>
            </a:r>
            <a:r>
              <a:rPr lang="en-GB" dirty="0"/>
              <a:t> false</a:t>
            </a:r>
          </a:p>
          <a:p>
            <a:r>
              <a:rPr lang="en-GB" dirty="0"/>
              <a:t>Or put another way:  if an assignment of truth values makes </a:t>
            </a:r>
            <a:r>
              <a:rPr lang="el-GR" dirty="0"/>
              <a:t>ϕ</a:t>
            </a:r>
            <a:r>
              <a:rPr lang="en-GB" dirty="0"/>
              <a:t> false, then it must also make </a:t>
            </a:r>
            <a:r>
              <a:rPr lang="el-GR" dirty="0"/>
              <a:t>θ</a:t>
            </a:r>
            <a:r>
              <a:rPr lang="en-GB" dirty="0"/>
              <a:t> false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05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Symbol"/>
              </a:rPr>
              <a:t>(</a:t>
            </a:r>
            <a:r>
              <a:rPr lang="en-GB" dirty="0"/>
              <a:t>p </a:t>
            </a:r>
            <a:r>
              <a:rPr lang="en-GB" dirty="0">
                <a:sym typeface="Symbol"/>
              </a:rPr>
              <a:t>→ p) → 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Suppose that </a:t>
            </a:r>
            <a:r>
              <a:rPr lang="en-GB" dirty="0">
                <a:sym typeface="Symbol"/>
              </a:rPr>
              <a:t>LHS is true and RHS = p is false</a:t>
            </a:r>
          </a:p>
          <a:p>
            <a:r>
              <a:rPr lang="en-GB" dirty="0">
                <a:sym typeface="Symbol"/>
              </a:rPr>
              <a:t>If p is false, then p is true but then LHS = p → p is false </a:t>
            </a:r>
          </a:p>
          <a:p>
            <a:r>
              <a:rPr lang="en-GB" dirty="0">
                <a:sym typeface="Symbol"/>
              </a:rPr>
              <a:t>We cannot simultaneously have the LHS being true and the RHS being false.    </a:t>
            </a:r>
          </a:p>
          <a:p>
            <a:pPr lvl="1"/>
            <a:r>
              <a:rPr lang="en-GB" dirty="0">
                <a:sym typeface="Symbol"/>
              </a:rPr>
              <a:t>The formula is therefore </a:t>
            </a:r>
            <a:r>
              <a:rPr lang="en-GB" dirty="0" err="1">
                <a:sym typeface="Symbol"/>
              </a:rPr>
              <a:t>tautologous</a:t>
            </a:r>
            <a:endParaRPr lang="en-GB" dirty="0">
              <a:sym typeface="Symbol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5638800"/>
            <a:ext cx="508703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Some formulae have no obvious real-world meaning</a:t>
            </a:r>
          </a:p>
        </p:txBody>
      </p:sp>
    </p:spTree>
    <p:extLst>
      <p:ext uri="{BB962C8B-B14F-4D97-AF65-F5344CB8AC3E}">
        <p14:creationId xmlns:p14="http://schemas.microsoft.com/office/powerpoint/2010/main" val="3058247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Two formulae </a:t>
            </a:r>
            <a:r>
              <a:rPr lang="el-GR" dirty="0"/>
              <a:t>θ</a:t>
            </a:r>
            <a:r>
              <a:rPr lang="en-GB" dirty="0"/>
              <a:t> and </a:t>
            </a:r>
            <a:r>
              <a:rPr lang="el-GR" dirty="0"/>
              <a:t>ϕ</a:t>
            </a:r>
            <a:r>
              <a:rPr lang="en-GB" dirty="0"/>
              <a:t> are logically equivalent </a:t>
            </a:r>
            <a:r>
              <a:rPr lang="en-GB" dirty="0" err="1"/>
              <a:t>iff</a:t>
            </a:r>
            <a:r>
              <a:rPr lang="en-GB" dirty="0"/>
              <a:t> for any assignment of truth values:</a:t>
            </a:r>
          </a:p>
          <a:p>
            <a:pPr lvl="1"/>
            <a:r>
              <a:rPr lang="en-GB" dirty="0"/>
              <a:t>if </a:t>
            </a:r>
            <a:r>
              <a:rPr lang="el-GR" dirty="0"/>
              <a:t>θ</a:t>
            </a:r>
            <a:r>
              <a:rPr lang="en-GB" dirty="0"/>
              <a:t> is true then so is </a:t>
            </a:r>
            <a:r>
              <a:rPr lang="el-GR" dirty="0"/>
              <a:t>ϕ</a:t>
            </a:r>
            <a:r>
              <a:rPr lang="en-GB" dirty="0"/>
              <a:t>, and </a:t>
            </a:r>
          </a:p>
          <a:p>
            <a:pPr lvl="1"/>
            <a:r>
              <a:rPr lang="en-GB" dirty="0"/>
              <a:t>if </a:t>
            </a:r>
            <a:r>
              <a:rPr lang="el-GR" dirty="0"/>
              <a:t>ϕ </a:t>
            </a:r>
            <a:r>
              <a:rPr lang="en-GB" dirty="0"/>
              <a:t>is true then so is </a:t>
            </a:r>
            <a:r>
              <a:rPr lang="el-GR" dirty="0"/>
              <a:t>θ</a:t>
            </a:r>
            <a:endParaRPr lang="en-GB" dirty="0"/>
          </a:p>
          <a:p>
            <a:pPr marL="400050" lvl="1" indent="0">
              <a:buNone/>
            </a:pPr>
            <a:r>
              <a:rPr lang="en-GB" dirty="0" err="1"/>
              <a:t>iff</a:t>
            </a:r>
            <a:r>
              <a:rPr lang="en-GB" dirty="0"/>
              <a:t>  </a:t>
            </a:r>
            <a:r>
              <a:rPr lang="el-GR" dirty="0"/>
              <a:t>θ</a:t>
            </a:r>
            <a:r>
              <a:rPr lang="en-GB" dirty="0"/>
              <a:t> ↔ </a:t>
            </a:r>
            <a:r>
              <a:rPr lang="el-GR" dirty="0"/>
              <a:t>ϕ</a:t>
            </a:r>
            <a:r>
              <a:rPr lang="en-GB" dirty="0"/>
              <a:t> is a tautology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62600" y="3576935"/>
            <a:ext cx="32004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GB" sz="2400" dirty="0"/>
              <a:t>i.e., </a:t>
            </a:r>
            <a:r>
              <a:rPr lang="el-GR" sz="2400" dirty="0"/>
              <a:t>θ</a:t>
            </a:r>
            <a:r>
              <a:rPr lang="en-GB" sz="2400" dirty="0"/>
              <a:t> ↔ </a:t>
            </a:r>
            <a:r>
              <a:rPr lang="el-GR" sz="2400" dirty="0"/>
              <a:t>ϕ</a:t>
            </a:r>
            <a:r>
              <a:rPr lang="en-GB" sz="2400" dirty="0"/>
              <a:t> is true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62600" y="3505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62600" y="35052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334000" y="35052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334000" y="41148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7797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well known tautologies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p</a:t>
            </a:r>
            <a:r>
              <a:rPr lang="en-GB" dirty="0">
                <a:sym typeface="Symbol"/>
              </a:rPr>
              <a:t> → p</a:t>
            </a:r>
          </a:p>
          <a:p>
            <a:pPr marL="0" indent="0">
              <a:buNone/>
            </a:pPr>
            <a:r>
              <a:rPr lang="en-GB" dirty="0"/>
              <a:t>(p </a:t>
            </a:r>
            <a:r>
              <a:rPr lang="en-GB" dirty="0">
                <a:sym typeface="Symbol"/>
              </a:rPr>
              <a:t> q) → p</a:t>
            </a:r>
          </a:p>
          <a:p>
            <a:pPr marL="0" indent="0">
              <a:buNone/>
            </a:pPr>
            <a:r>
              <a:rPr lang="en-GB" dirty="0"/>
              <a:t>p </a:t>
            </a:r>
            <a:r>
              <a:rPr lang="en-GB" dirty="0">
                <a:sym typeface="Symbol"/>
              </a:rPr>
              <a:t>→ p  q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 </a:t>
            </a:r>
            <a:r>
              <a:rPr lang="en-GB" dirty="0">
                <a:sym typeface="Symbol"/>
              </a:rPr>
              <a:t> (p → q) → q				</a:t>
            </a:r>
            <a:r>
              <a:rPr lang="en-GB" sz="2600" dirty="0">
                <a:sym typeface="Symbol"/>
              </a:rPr>
              <a:t>[modus ponens]</a:t>
            </a:r>
          </a:p>
          <a:p>
            <a:pPr marL="0" indent="0">
              <a:buNone/>
            </a:pPr>
            <a:r>
              <a:rPr lang="en-GB" dirty="0"/>
              <a:t>(p </a:t>
            </a:r>
            <a:r>
              <a:rPr lang="en-GB" dirty="0">
                <a:sym typeface="Symbol"/>
              </a:rPr>
              <a:t> q) </a:t>
            </a:r>
            <a:r>
              <a:rPr lang="el-GR" dirty="0"/>
              <a:t>↔</a:t>
            </a:r>
            <a:r>
              <a:rPr lang="en-GB" dirty="0">
                <a:sym typeface="Symbol"/>
              </a:rPr>
              <a:t> (q  p)				</a:t>
            </a:r>
            <a:r>
              <a:rPr lang="en-GB" sz="2600" dirty="0">
                <a:sym typeface="Symbol"/>
              </a:rPr>
              <a:t>[</a:t>
            </a:r>
            <a:r>
              <a:rPr lang="en-GB" sz="2600" dirty="0" err="1">
                <a:sym typeface="Symbol"/>
              </a:rPr>
              <a:t>commutativity</a:t>
            </a:r>
            <a:r>
              <a:rPr lang="en-GB" sz="2600" dirty="0">
                <a:sym typeface="Symbol"/>
              </a:rPr>
              <a:t>]</a:t>
            </a:r>
          </a:p>
          <a:p>
            <a:pPr marL="0" indent="0">
              <a:buNone/>
            </a:pPr>
            <a:r>
              <a:rPr lang="en-GB" dirty="0"/>
              <a:t>(p </a:t>
            </a:r>
            <a:r>
              <a:rPr lang="en-GB" dirty="0">
                <a:sym typeface="Symbol"/>
              </a:rPr>
              <a:t> q)</a:t>
            </a:r>
            <a:r>
              <a:rPr lang="en-GB" dirty="0"/>
              <a:t> </a:t>
            </a:r>
            <a:r>
              <a:rPr lang="en-GB" dirty="0">
                <a:sym typeface="Symbol"/>
              </a:rPr>
              <a:t> r </a:t>
            </a:r>
            <a:r>
              <a:rPr lang="el-GR" dirty="0"/>
              <a:t>↔</a:t>
            </a:r>
            <a:r>
              <a:rPr lang="en-GB" dirty="0">
                <a:sym typeface="Symbol"/>
              </a:rPr>
              <a:t> p  (q  r)		</a:t>
            </a:r>
            <a:r>
              <a:rPr lang="en-GB" sz="2600" dirty="0">
                <a:sym typeface="Symbol"/>
              </a:rPr>
              <a:t>[associativity]</a:t>
            </a:r>
          </a:p>
          <a:p>
            <a:pPr marL="0" indent="0">
              <a:buNone/>
            </a:pPr>
            <a:r>
              <a:rPr lang="en-GB" dirty="0"/>
              <a:t>[(p </a:t>
            </a:r>
            <a:r>
              <a:rPr lang="en-GB" dirty="0">
                <a:sym typeface="Symbol"/>
              </a:rPr>
              <a:t>→ q)  (q → r)] → (p → r)		</a:t>
            </a:r>
            <a:r>
              <a:rPr lang="en-GB" sz="2600" dirty="0">
                <a:sym typeface="Symbol"/>
              </a:rPr>
              <a:t>[transitivity]</a:t>
            </a:r>
          </a:p>
          <a:p>
            <a:pPr marL="0" indent="0">
              <a:buNone/>
            </a:pPr>
            <a:r>
              <a:rPr lang="en-GB" dirty="0"/>
              <a:t>p </a:t>
            </a:r>
            <a:r>
              <a:rPr lang="en-GB" dirty="0">
                <a:sym typeface="Symbol"/>
              </a:rPr>
              <a:t> </a:t>
            </a:r>
            <a:r>
              <a:rPr lang="en-GB" dirty="0"/>
              <a:t>(</a:t>
            </a:r>
            <a:r>
              <a:rPr lang="en-GB" dirty="0">
                <a:sym typeface="Symbol"/>
              </a:rPr>
              <a:t>q</a:t>
            </a:r>
            <a:r>
              <a:rPr lang="en-GB" dirty="0"/>
              <a:t> </a:t>
            </a:r>
            <a:r>
              <a:rPr lang="en-GB" dirty="0">
                <a:sym typeface="Symbol"/>
              </a:rPr>
              <a:t> r) </a:t>
            </a:r>
            <a:r>
              <a:rPr lang="el-GR" dirty="0"/>
              <a:t>↔</a:t>
            </a:r>
            <a:r>
              <a:rPr lang="en-GB" dirty="0">
                <a:sym typeface="Symbol"/>
              </a:rPr>
              <a:t> (p  q)  (p  r)      	</a:t>
            </a:r>
            <a:r>
              <a:rPr lang="en-GB" sz="2600" dirty="0">
                <a:sym typeface="Symbol"/>
              </a:rPr>
              <a:t>[</a:t>
            </a:r>
            <a:r>
              <a:rPr lang="en-GB" sz="2600" dirty="0" err="1">
                <a:sym typeface="Symbol"/>
              </a:rPr>
              <a:t>distributivity</a:t>
            </a:r>
            <a:r>
              <a:rPr lang="en-GB" sz="2600" dirty="0">
                <a:sym typeface="Symbol"/>
              </a:rPr>
              <a:t>]</a:t>
            </a:r>
          </a:p>
          <a:p>
            <a:pPr marL="0" indent="0">
              <a:buNone/>
            </a:pPr>
            <a:r>
              <a:rPr lang="en-GB" dirty="0"/>
              <a:t>p </a:t>
            </a:r>
            <a:r>
              <a:rPr lang="en-GB" dirty="0">
                <a:sym typeface="Symbol"/>
              </a:rPr>
              <a:t> </a:t>
            </a:r>
            <a:r>
              <a:rPr lang="en-GB" dirty="0"/>
              <a:t>(</a:t>
            </a:r>
            <a:r>
              <a:rPr lang="en-GB" dirty="0">
                <a:sym typeface="Symbol"/>
              </a:rPr>
              <a:t>q</a:t>
            </a:r>
            <a:r>
              <a:rPr lang="en-GB" dirty="0"/>
              <a:t> </a:t>
            </a:r>
            <a:r>
              <a:rPr lang="en-GB" dirty="0">
                <a:sym typeface="Symbol"/>
              </a:rPr>
              <a:t> r) </a:t>
            </a:r>
            <a:r>
              <a:rPr lang="el-GR" dirty="0"/>
              <a:t>↔</a:t>
            </a:r>
            <a:r>
              <a:rPr lang="en-GB" dirty="0">
                <a:sym typeface="Symbol"/>
              </a:rPr>
              <a:t> (p  q)  (p  r)      	</a:t>
            </a:r>
            <a:r>
              <a:rPr lang="en-GB" sz="2600" dirty="0">
                <a:sym typeface="Symbol"/>
              </a:rPr>
              <a:t>[</a:t>
            </a:r>
            <a:r>
              <a:rPr lang="en-GB" sz="2600" dirty="0" err="1">
                <a:sym typeface="Symbol"/>
              </a:rPr>
              <a:t>distributivity</a:t>
            </a:r>
            <a:r>
              <a:rPr lang="en-GB" sz="2600" dirty="0">
                <a:sym typeface="Symbol"/>
              </a:rPr>
              <a:t>]</a:t>
            </a:r>
            <a:endParaRPr lang="en-GB" dirty="0">
              <a:sym typeface="Symbol"/>
            </a:endParaRPr>
          </a:p>
          <a:p>
            <a:pPr marL="0" indent="0">
              <a:buNone/>
            </a:pPr>
            <a:endParaRPr lang="en-GB" dirty="0">
              <a:sym typeface="Symbol"/>
            </a:endParaRPr>
          </a:p>
          <a:p>
            <a:pPr marL="0" indent="0">
              <a:buNone/>
            </a:pPr>
            <a:endParaRPr lang="en-GB" sz="2600" dirty="0">
              <a:sym typeface="Symbol"/>
            </a:endParaRPr>
          </a:p>
          <a:p>
            <a:pPr marL="0" indent="0">
              <a:buNone/>
            </a:pPr>
            <a:endParaRPr lang="en-GB" sz="2600" dirty="0">
              <a:sym typeface="Symbol"/>
            </a:endParaRPr>
          </a:p>
          <a:p>
            <a:endParaRPr lang="en-GB" dirty="0">
              <a:sym typeface="Symbol"/>
            </a:endParaRPr>
          </a:p>
          <a:p>
            <a:endParaRPr lang="en-GB" dirty="0">
              <a:sym typeface="Symbol"/>
            </a:endParaRPr>
          </a:p>
          <a:p>
            <a:endParaRPr lang="en-GB" dirty="0">
              <a:sym typeface="Symbol"/>
            </a:endParaRPr>
          </a:p>
          <a:p>
            <a:endParaRPr lang="en-GB" dirty="0">
              <a:sym typeface="Symbol"/>
            </a:endParaRPr>
          </a:p>
          <a:p>
            <a:endParaRPr lang="en-GB" dirty="0">
              <a:sym typeface="Symbol"/>
            </a:endParaRPr>
          </a:p>
          <a:p>
            <a:endParaRPr lang="en-GB" dirty="0">
              <a:sym typeface="Symbol"/>
            </a:endParaRPr>
          </a:p>
          <a:p>
            <a:endParaRPr lang="en-GB" dirty="0">
              <a:sym typeface="Symbol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75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 </a:t>
            </a:r>
            <a:r>
              <a:rPr lang="en-GB" dirty="0">
                <a:sym typeface="Symbol"/>
              </a:rPr>
              <a:t> </a:t>
            </a:r>
            <a:r>
              <a:rPr lang="en-GB" dirty="0"/>
              <a:t>(</a:t>
            </a:r>
            <a:r>
              <a:rPr lang="en-GB" dirty="0">
                <a:sym typeface="Symbol"/>
              </a:rPr>
              <a:t>q</a:t>
            </a:r>
            <a:r>
              <a:rPr lang="en-GB" dirty="0"/>
              <a:t> </a:t>
            </a:r>
            <a:r>
              <a:rPr lang="en-GB" dirty="0">
                <a:sym typeface="Symbol"/>
              </a:rPr>
              <a:t> r) </a:t>
            </a:r>
            <a:r>
              <a:rPr lang="el-GR" dirty="0"/>
              <a:t>↔</a:t>
            </a:r>
            <a:r>
              <a:rPr lang="en-GB" dirty="0">
                <a:sym typeface="Symbol"/>
              </a:rPr>
              <a:t> (p  q)  (p  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If the LHS is true, then p is true and either q or r is true</a:t>
            </a:r>
          </a:p>
          <a:p>
            <a:pPr lvl="1"/>
            <a:r>
              <a:rPr lang="en-GB" dirty="0"/>
              <a:t>If q is true, then so is </a:t>
            </a:r>
            <a:r>
              <a:rPr lang="en-GB" dirty="0">
                <a:sym typeface="Symbol"/>
              </a:rPr>
              <a:t>p  q, hence so is the RHS</a:t>
            </a:r>
          </a:p>
          <a:p>
            <a:pPr lvl="1"/>
            <a:r>
              <a:rPr lang="en-GB" dirty="0">
                <a:sym typeface="Symbol"/>
              </a:rPr>
              <a:t>If r is true, … ditto</a:t>
            </a:r>
          </a:p>
          <a:p>
            <a:r>
              <a:rPr lang="en-GB" dirty="0">
                <a:sym typeface="Symbol"/>
              </a:rPr>
              <a:t>If the RHS is true, then either p  q or p  r is true</a:t>
            </a:r>
          </a:p>
          <a:p>
            <a:pPr lvl="1"/>
            <a:r>
              <a:rPr lang="en-GB" dirty="0">
                <a:sym typeface="Symbol"/>
              </a:rPr>
              <a:t>If p  q is true, then p is true and q is true – hence </a:t>
            </a:r>
            <a:r>
              <a:rPr lang="en-GB" dirty="0"/>
              <a:t>p </a:t>
            </a:r>
            <a:r>
              <a:rPr lang="en-GB" dirty="0">
                <a:sym typeface="Symbol"/>
              </a:rPr>
              <a:t> </a:t>
            </a:r>
            <a:r>
              <a:rPr lang="en-GB" dirty="0"/>
              <a:t>(</a:t>
            </a:r>
            <a:r>
              <a:rPr lang="en-GB" dirty="0">
                <a:sym typeface="Symbol"/>
              </a:rPr>
              <a:t>q</a:t>
            </a:r>
            <a:r>
              <a:rPr lang="en-GB" dirty="0"/>
              <a:t> </a:t>
            </a:r>
            <a:r>
              <a:rPr lang="en-GB" dirty="0">
                <a:sym typeface="Symbol"/>
              </a:rPr>
              <a:t> r) is true</a:t>
            </a:r>
          </a:p>
          <a:p>
            <a:pPr lvl="1"/>
            <a:r>
              <a:rPr lang="en-GB" dirty="0">
                <a:sym typeface="Symbol"/>
              </a:rPr>
              <a:t>If p  r is true, … ditto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54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well known tautologies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ym typeface="Symbol"/>
              </a:rPr>
              <a:t>(</a:t>
            </a:r>
            <a:r>
              <a:rPr lang="en-GB" dirty="0"/>
              <a:t>p </a:t>
            </a:r>
            <a:r>
              <a:rPr lang="en-GB" dirty="0">
                <a:sym typeface="Symbol"/>
              </a:rPr>
              <a:t> q) </a:t>
            </a:r>
            <a:r>
              <a:rPr lang="el-GR" dirty="0"/>
              <a:t>↔</a:t>
            </a:r>
            <a:r>
              <a:rPr lang="en-GB" dirty="0">
                <a:sym typeface="Symbol"/>
              </a:rPr>
              <a:t> (</a:t>
            </a:r>
            <a:r>
              <a:rPr lang="en-GB" dirty="0"/>
              <a:t>p </a:t>
            </a:r>
            <a:r>
              <a:rPr lang="en-GB" dirty="0">
                <a:sym typeface="Symbol"/>
              </a:rPr>
              <a:t> q)		</a:t>
            </a:r>
            <a:r>
              <a:rPr lang="en-GB" sz="2600" dirty="0">
                <a:sym typeface="Symbol"/>
              </a:rPr>
              <a:t>[de Morgan’s laws]</a:t>
            </a:r>
          </a:p>
          <a:p>
            <a:pPr marL="0" indent="0">
              <a:buNone/>
            </a:pPr>
            <a:r>
              <a:rPr lang="en-GB" dirty="0">
                <a:sym typeface="Symbol"/>
              </a:rPr>
              <a:t>(</a:t>
            </a:r>
            <a:r>
              <a:rPr lang="en-GB" dirty="0"/>
              <a:t>p </a:t>
            </a:r>
            <a:r>
              <a:rPr lang="en-GB" dirty="0">
                <a:sym typeface="Symbol"/>
              </a:rPr>
              <a:t> q) </a:t>
            </a:r>
            <a:r>
              <a:rPr lang="el-GR" dirty="0"/>
              <a:t>↔</a:t>
            </a:r>
            <a:r>
              <a:rPr lang="en-GB" dirty="0">
                <a:sym typeface="Symbol"/>
              </a:rPr>
              <a:t> (</a:t>
            </a:r>
            <a:r>
              <a:rPr lang="en-GB" dirty="0"/>
              <a:t>p </a:t>
            </a:r>
            <a:r>
              <a:rPr lang="en-GB" dirty="0">
                <a:sym typeface="Symbol"/>
              </a:rPr>
              <a:t>q) 		</a:t>
            </a:r>
            <a:r>
              <a:rPr lang="en-GB" sz="2600" dirty="0">
                <a:sym typeface="Symbol"/>
              </a:rPr>
              <a:t>[de Morgan’s laws]</a:t>
            </a:r>
          </a:p>
          <a:p>
            <a:pPr marL="0" indent="0">
              <a:buNone/>
            </a:pPr>
            <a:r>
              <a:rPr lang="en-GB" dirty="0"/>
              <a:t>(p </a:t>
            </a:r>
            <a:r>
              <a:rPr lang="en-GB" dirty="0">
                <a:sym typeface="Symbol"/>
              </a:rPr>
              <a:t> q)  q → p			</a:t>
            </a:r>
            <a:r>
              <a:rPr lang="en-GB" sz="2600" dirty="0">
                <a:sym typeface="Symbol"/>
              </a:rPr>
              <a:t>[resolution]</a:t>
            </a:r>
          </a:p>
          <a:p>
            <a:pPr marL="0" indent="0">
              <a:buNone/>
            </a:pPr>
            <a:r>
              <a:rPr lang="en-GB" dirty="0"/>
              <a:t>(</a:t>
            </a:r>
            <a:r>
              <a:rPr lang="en-GB" dirty="0">
                <a:sym typeface="Symbol"/>
              </a:rPr>
              <a:t></a:t>
            </a:r>
            <a:r>
              <a:rPr lang="en-GB" dirty="0"/>
              <a:t>p </a:t>
            </a:r>
            <a:r>
              <a:rPr lang="en-GB" dirty="0">
                <a:sym typeface="Symbol"/>
              </a:rPr>
              <a:t>→ q)  q → p		   </a:t>
            </a:r>
            <a:r>
              <a:rPr lang="en-GB" sz="2600" dirty="0">
                <a:sym typeface="Symbol"/>
              </a:rPr>
              <a:t>[proof by contradiction]</a:t>
            </a:r>
          </a:p>
          <a:p>
            <a:pPr marL="0" indent="0">
              <a:buNone/>
            </a:pPr>
            <a:r>
              <a:rPr lang="en-GB" dirty="0"/>
              <a:t>(p </a:t>
            </a:r>
            <a:r>
              <a:rPr lang="en-GB" dirty="0">
                <a:sym typeface="Symbol"/>
              </a:rPr>
              <a:t>→ q) </a:t>
            </a:r>
            <a:r>
              <a:rPr lang="el-GR" dirty="0"/>
              <a:t>↔</a:t>
            </a:r>
            <a:r>
              <a:rPr lang="en-GB" dirty="0">
                <a:sym typeface="Symbol"/>
              </a:rPr>
              <a:t>  (q → p)</a:t>
            </a:r>
          </a:p>
          <a:p>
            <a:endParaRPr lang="en-GB" dirty="0">
              <a:sym typeface="Symbol"/>
            </a:endParaRPr>
          </a:p>
          <a:p>
            <a:endParaRPr lang="en-GB" dirty="0">
              <a:sym typeface="Symbol"/>
            </a:endParaRPr>
          </a:p>
          <a:p>
            <a:endParaRPr lang="en-GB" dirty="0">
              <a:sym typeface="Symbol"/>
            </a:endParaRPr>
          </a:p>
          <a:p>
            <a:endParaRPr lang="en-GB" dirty="0">
              <a:sym typeface="Symbol"/>
            </a:endParaRPr>
          </a:p>
          <a:p>
            <a:endParaRPr lang="en-GB" dirty="0">
              <a:sym typeface="Symbol"/>
            </a:endParaRPr>
          </a:p>
          <a:p>
            <a:endParaRPr lang="en-GB" dirty="0">
              <a:sym typeface="Symbol"/>
            </a:endParaRPr>
          </a:p>
          <a:p>
            <a:endParaRPr lang="en-GB" dirty="0">
              <a:sym typeface="Symbol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9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If A = {1,3,5} and B = {1,2,3,7} then</a:t>
            </a:r>
          </a:p>
          <a:p>
            <a:pPr marL="457200" lvl="1" indent="0">
              <a:buNone/>
            </a:pPr>
            <a:r>
              <a:rPr lang="en-GB" dirty="0"/>
              <a:t>	|A| = 3</a:t>
            </a:r>
          </a:p>
          <a:p>
            <a:pPr marL="457200" lvl="1" indent="0">
              <a:buNone/>
            </a:pPr>
            <a:r>
              <a:rPr lang="en-GB" dirty="0"/>
              <a:t>	|B| = 4</a:t>
            </a:r>
          </a:p>
          <a:p>
            <a:pPr marL="457200" lvl="1" indent="0">
              <a:buNone/>
            </a:pPr>
            <a:r>
              <a:rPr lang="en-GB" dirty="0"/>
              <a:t>	A </a:t>
            </a:r>
            <a:r>
              <a:rPr lang="az-Cyrl-AZ" dirty="0">
                <a:sym typeface="Symbol"/>
              </a:rPr>
              <a:t></a:t>
            </a:r>
            <a:r>
              <a:rPr lang="en-GB" dirty="0">
                <a:sym typeface="Symbol"/>
              </a:rPr>
              <a:t> </a:t>
            </a:r>
            <a:r>
              <a:rPr lang="en-GB" dirty="0"/>
              <a:t>B = {1, 3}</a:t>
            </a:r>
            <a:endParaRPr lang="en-GB" dirty="0">
              <a:sym typeface="Symbol"/>
            </a:endParaRPr>
          </a:p>
          <a:p>
            <a:pPr marL="457200" lvl="1" indent="0">
              <a:buNone/>
            </a:pPr>
            <a:r>
              <a:rPr lang="en-GB" dirty="0"/>
              <a:t>	A </a:t>
            </a:r>
            <a:r>
              <a:rPr lang="en-GB" dirty="0">
                <a:sym typeface="Symbol"/>
              </a:rPr>
              <a:t> </a:t>
            </a:r>
            <a:r>
              <a:rPr lang="en-GB" dirty="0"/>
              <a:t>B = {1,2,3,5,7</a:t>
            </a:r>
            <a:r>
              <a:rPr lang="en-GB" dirty="0">
                <a:sym typeface="Symbol"/>
              </a:rPr>
              <a:t>}    </a:t>
            </a:r>
          </a:p>
          <a:p>
            <a:pPr marL="457200" lvl="1" indent="0">
              <a:buNone/>
            </a:pPr>
            <a:r>
              <a:rPr lang="en-GB" dirty="0"/>
              <a:t>	A </a:t>
            </a:r>
            <a:r>
              <a:rPr lang="en-GB" dirty="0">
                <a:sym typeface="Symbol"/>
              </a:rPr>
              <a:t>/ </a:t>
            </a:r>
            <a:r>
              <a:rPr lang="en-GB" dirty="0"/>
              <a:t>B = {5</a:t>
            </a:r>
            <a:r>
              <a:rPr lang="en-GB" dirty="0">
                <a:sym typeface="Symbol"/>
              </a:rPr>
              <a:t>}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345253"/>
            <a:ext cx="3362794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63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Symbol"/>
              </a:rPr>
              <a:t>(</a:t>
            </a:r>
            <a:r>
              <a:rPr lang="en-GB" dirty="0"/>
              <a:t>p </a:t>
            </a:r>
            <a:r>
              <a:rPr lang="en-GB" dirty="0">
                <a:sym typeface="Symbol"/>
              </a:rPr>
              <a:t> q) </a:t>
            </a:r>
            <a:r>
              <a:rPr lang="el-GR" dirty="0"/>
              <a:t>↔</a:t>
            </a:r>
            <a:r>
              <a:rPr lang="en-GB" dirty="0">
                <a:sym typeface="Symbol"/>
              </a:rPr>
              <a:t> (</a:t>
            </a:r>
            <a:r>
              <a:rPr lang="en-GB" dirty="0"/>
              <a:t>p </a:t>
            </a:r>
            <a:r>
              <a:rPr lang="en-GB" dirty="0">
                <a:sym typeface="Symbol"/>
              </a:rPr>
              <a:t> q)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GB" dirty="0"/>
              <a:t>Suppose that </a:t>
            </a:r>
            <a:r>
              <a:rPr lang="en-GB" dirty="0">
                <a:sym typeface="Symbol"/>
              </a:rPr>
              <a:t>(</a:t>
            </a:r>
            <a:r>
              <a:rPr lang="en-GB" dirty="0"/>
              <a:t>p </a:t>
            </a:r>
            <a:r>
              <a:rPr lang="en-GB" dirty="0">
                <a:sym typeface="Symbol"/>
              </a:rPr>
              <a:t> q) is true, then (</a:t>
            </a:r>
            <a:r>
              <a:rPr lang="en-GB" dirty="0"/>
              <a:t>p </a:t>
            </a:r>
            <a:r>
              <a:rPr lang="en-GB" dirty="0">
                <a:sym typeface="Symbol"/>
              </a:rPr>
              <a:t> q) is false and therefore p or q must be false</a:t>
            </a:r>
          </a:p>
          <a:p>
            <a:pPr lvl="1"/>
            <a:r>
              <a:rPr lang="en-GB" dirty="0">
                <a:sym typeface="Symbol"/>
              </a:rPr>
              <a:t>If p is false, then </a:t>
            </a:r>
            <a:r>
              <a:rPr lang="en-GB" dirty="0"/>
              <a:t>p is true, and hence so is </a:t>
            </a:r>
            <a:r>
              <a:rPr lang="en-GB" dirty="0">
                <a:sym typeface="Symbol"/>
              </a:rPr>
              <a:t>(</a:t>
            </a:r>
            <a:r>
              <a:rPr lang="en-GB" dirty="0"/>
              <a:t>p </a:t>
            </a:r>
            <a:r>
              <a:rPr lang="en-GB" dirty="0">
                <a:sym typeface="Symbol"/>
              </a:rPr>
              <a:t> q)</a:t>
            </a:r>
            <a:endParaRPr lang="en-GB" dirty="0"/>
          </a:p>
          <a:p>
            <a:pPr lvl="1"/>
            <a:r>
              <a:rPr lang="en-GB" dirty="0"/>
              <a:t>If q is false, then ditto …</a:t>
            </a:r>
          </a:p>
          <a:p>
            <a:r>
              <a:rPr lang="en-GB" dirty="0">
                <a:sym typeface="Symbol"/>
              </a:rPr>
              <a:t>Suppose that </a:t>
            </a:r>
            <a:r>
              <a:rPr lang="en-GB" dirty="0"/>
              <a:t>p </a:t>
            </a:r>
            <a:r>
              <a:rPr lang="en-GB" dirty="0">
                <a:sym typeface="Symbol"/>
              </a:rPr>
              <a:t> q is true, then either </a:t>
            </a:r>
            <a:r>
              <a:rPr lang="en-GB" dirty="0"/>
              <a:t>p is true or </a:t>
            </a:r>
            <a:r>
              <a:rPr lang="en-GB" dirty="0">
                <a:sym typeface="Symbol"/>
              </a:rPr>
              <a:t>q is true</a:t>
            </a:r>
          </a:p>
          <a:p>
            <a:pPr lvl="1"/>
            <a:r>
              <a:rPr lang="en-GB" dirty="0">
                <a:sym typeface="Symbol"/>
              </a:rPr>
              <a:t>If </a:t>
            </a:r>
            <a:r>
              <a:rPr lang="en-GB" dirty="0"/>
              <a:t>p is true, then p is false and hence p </a:t>
            </a:r>
            <a:r>
              <a:rPr lang="en-GB" dirty="0">
                <a:sym typeface="Symbol"/>
              </a:rPr>
              <a:t> q is false, hence (</a:t>
            </a:r>
            <a:r>
              <a:rPr lang="en-GB" dirty="0"/>
              <a:t>p </a:t>
            </a:r>
            <a:r>
              <a:rPr lang="en-GB" dirty="0">
                <a:sym typeface="Symbol"/>
              </a:rPr>
              <a:t> q) is true</a:t>
            </a:r>
          </a:p>
          <a:p>
            <a:pPr lvl="1"/>
            <a:r>
              <a:rPr lang="en-GB" dirty="0">
                <a:sym typeface="Symbol"/>
              </a:rPr>
              <a:t>If q is true, then ditto 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95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(p </a:t>
            </a:r>
            <a:r>
              <a:rPr lang="en-GB" dirty="0">
                <a:sym typeface="Symbol"/>
              </a:rPr>
              <a:t> q)  q → 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Suppose that (p </a:t>
            </a:r>
            <a:r>
              <a:rPr lang="en-GB" dirty="0">
                <a:sym typeface="Symbol"/>
              </a:rPr>
              <a:t> q)  q is true then</a:t>
            </a:r>
          </a:p>
          <a:p>
            <a:pPr lvl="1"/>
            <a:r>
              <a:rPr lang="en-GB" dirty="0">
                <a:sym typeface="Symbol"/>
              </a:rPr>
              <a:t>(</a:t>
            </a:r>
            <a:r>
              <a:rPr lang="en-GB" dirty="0"/>
              <a:t>p </a:t>
            </a:r>
            <a:r>
              <a:rPr lang="en-GB" dirty="0">
                <a:sym typeface="Symbol"/>
              </a:rPr>
              <a:t> q) is true, and </a:t>
            </a:r>
          </a:p>
          <a:p>
            <a:pPr lvl="1"/>
            <a:r>
              <a:rPr lang="en-GB" dirty="0">
                <a:sym typeface="Symbol"/>
              </a:rPr>
              <a:t>q is true (hence q is false)</a:t>
            </a:r>
          </a:p>
          <a:p>
            <a:r>
              <a:rPr lang="en-GB" dirty="0">
                <a:sym typeface="Symbol"/>
              </a:rPr>
              <a:t>But then since </a:t>
            </a:r>
            <a:r>
              <a:rPr lang="en-GB" dirty="0"/>
              <a:t>p </a:t>
            </a:r>
            <a:r>
              <a:rPr lang="en-GB" dirty="0">
                <a:sym typeface="Symbol"/>
              </a:rPr>
              <a:t> q is true we must have that p is true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7584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vs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                                               </a:t>
            </a:r>
            <a:r>
              <a:rPr lang="en-GB" sz="2000" dirty="0"/>
              <a:t>Boolean Algebra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982" y="2362784"/>
            <a:ext cx="4220164" cy="3000794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66" y="2308225"/>
            <a:ext cx="4067175" cy="423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889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vs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756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                                                </a:t>
            </a:r>
            <a:r>
              <a:rPr lang="en-GB" sz="2000" dirty="0"/>
              <a:t>Boolean Algebra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Similar enough such that we can use 0/1, + and * as logical values and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698" y="2262814"/>
            <a:ext cx="4220164" cy="3000794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" y="2016861"/>
            <a:ext cx="4923836" cy="293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59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4B46-7C46-0C49-58A7-5A82A988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Predicate or First-order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375EF-4203-F45B-E5AD-A2160717B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Inductively defined similar to Boolean logic</a:t>
            </a:r>
          </a:p>
          <a:p>
            <a:r>
              <a:rPr lang="en-GB" dirty="0"/>
              <a:t>Adds predicates: Functions over elements of a domain</a:t>
            </a:r>
          </a:p>
          <a:p>
            <a:r>
              <a:rPr lang="en-GB" dirty="0"/>
              <a:t>Adds: Quantifiers:  For all    and    Exists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                               :  “</a:t>
            </a:r>
            <a:r>
              <a:rPr lang="en-GB" sz="2800" dirty="0"/>
              <a:t>if it is not True that P(x) holds for all x it follows that there exists an x for which P(x) is False”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dirty="0"/>
              <a:t>PL is at the base of Mathematics </a:t>
            </a:r>
          </a:p>
          <a:p>
            <a:r>
              <a:rPr lang="en-GB" dirty="0"/>
              <a:t>Logical consequence in PL is semi-decidable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3DA42-1D98-9E38-A65F-12B08134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FEF9B-6094-3522-54A6-70E754A80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429000"/>
            <a:ext cx="244826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697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Predicate or First-order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828800"/>
            <a:ext cx="7202092" cy="48768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Inductively defined similar to Boolean logic</a:t>
            </a:r>
          </a:p>
          <a:p>
            <a:r>
              <a:rPr lang="en-GB" dirty="0"/>
              <a:t>Adds predicates: Functions over elements of a domain</a:t>
            </a:r>
          </a:p>
          <a:p>
            <a:r>
              <a:rPr lang="en-GB" dirty="0"/>
              <a:t>Adds: Quantifiers:  For all    and    Exists 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eg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sz="2000" dirty="0"/>
              <a:t>    </a:t>
            </a:r>
          </a:p>
          <a:p>
            <a:pPr marL="0" indent="0">
              <a:buNone/>
            </a:pPr>
            <a:r>
              <a:rPr lang="en-GB" sz="2000" dirty="0"/>
              <a:t>  ”if it is not True that P(x) holds for all x it follows that there exists an x for which P(x) is False”</a:t>
            </a:r>
          </a:p>
          <a:p>
            <a:pPr marL="0" indent="0">
              <a:buNone/>
            </a:pPr>
            <a:endParaRPr lang="en-GB" sz="1500" dirty="0"/>
          </a:p>
          <a:p>
            <a:endParaRPr lang="en-GB" dirty="0"/>
          </a:p>
          <a:p>
            <a:r>
              <a:rPr lang="en-GB" dirty="0"/>
              <a:t>PL is at the base of Mathematics</a:t>
            </a:r>
          </a:p>
          <a:p>
            <a:endParaRPr lang="en-GB" dirty="0"/>
          </a:p>
          <a:p>
            <a:r>
              <a:rPr lang="en-GB" dirty="0" err="1"/>
              <a:t>Prolog</a:t>
            </a:r>
            <a:r>
              <a:rPr lang="en-GB" dirty="0"/>
              <a:t> implements (part of) predicate logic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https://swish.swi-prolog.org/example/houses_puzzle.pl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416563"/>
            <a:ext cx="1836200" cy="300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82" y="2590800"/>
            <a:ext cx="1668882" cy="129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104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	Rule-based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common form of “knowledge” is rules:</a:t>
            </a:r>
          </a:p>
          <a:p>
            <a:pPr lvl="1"/>
            <a:r>
              <a:rPr lang="en-GB" dirty="0"/>
              <a:t>If X and Y and Z then R … in its simplest form, a propositional formula  (X </a:t>
            </a:r>
            <a:r>
              <a:rPr lang="en-GB" dirty="0">
                <a:sym typeface="Symbol"/>
              </a:rPr>
              <a:t> Y  Z) → R</a:t>
            </a:r>
          </a:p>
          <a:p>
            <a:pPr lvl="1"/>
            <a:r>
              <a:rPr lang="en-GB" dirty="0">
                <a:sym typeface="Symbol"/>
              </a:rPr>
              <a:t>E.g., if (#defaults &gt; 4) and (#defaults &lt; 8) then increase mortgage rate by 1%</a:t>
            </a:r>
          </a:p>
          <a:p>
            <a:pPr lvl="1"/>
            <a:r>
              <a:rPr lang="en-GB" dirty="0">
                <a:sym typeface="Symbol"/>
              </a:rPr>
              <a:t>Rules can also have confidence values attached:</a:t>
            </a:r>
          </a:p>
          <a:p>
            <a:pPr marL="457200" lvl="1" indent="0" algn="ctr">
              <a:buNone/>
            </a:pPr>
            <a:r>
              <a:rPr lang="en-GB" dirty="0">
                <a:sym typeface="Symbol"/>
              </a:rPr>
              <a:t>if symptom then illness (0.002%)</a:t>
            </a:r>
          </a:p>
          <a:p>
            <a:pPr lvl="1"/>
            <a:r>
              <a:rPr lang="en-GB" dirty="0">
                <a:sym typeface="Symbol"/>
              </a:rPr>
              <a:t>The elements of rules can also be uncertain:</a:t>
            </a:r>
          </a:p>
          <a:p>
            <a:pPr marL="0" indent="0" algn="ctr">
              <a:buNone/>
            </a:pPr>
            <a:r>
              <a:rPr lang="en-GB" sz="2800" dirty="0"/>
              <a:t>if (temperature is high) and … then illness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05200" y="6477000"/>
            <a:ext cx="160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fuzzy condition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3505205" y="6019800"/>
            <a:ext cx="801273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087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Rule-based systems:  deriving new information from knowledge &amp;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sz="3000" dirty="0"/>
              <a:t>Suppose that our knowledge base contains the rules </a:t>
            </a:r>
          </a:p>
          <a:p>
            <a:pPr marL="857250" lvl="3" indent="0">
              <a:buNone/>
            </a:pPr>
            <a:r>
              <a:rPr lang="en-GB" sz="3000" dirty="0"/>
              <a:t>A </a:t>
            </a:r>
            <a:r>
              <a:rPr lang="en-GB" sz="3000" dirty="0">
                <a:sym typeface="Symbol"/>
              </a:rPr>
              <a:t> E → B</a:t>
            </a:r>
          </a:p>
          <a:p>
            <a:pPr marL="857250" lvl="3" indent="0">
              <a:buNone/>
            </a:pPr>
            <a:r>
              <a:rPr lang="en-GB" sz="3000" dirty="0"/>
              <a:t>A </a:t>
            </a:r>
            <a:r>
              <a:rPr lang="en-GB" sz="3000" dirty="0">
                <a:sym typeface="Symbol"/>
              </a:rPr>
              <a:t> B  D → C</a:t>
            </a:r>
          </a:p>
          <a:p>
            <a:pPr marL="857250" lvl="3" indent="0">
              <a:buNone/>
            </a:pPr>
            <a:r>
              <a:rPr lang="en-GB" sz="3000" dirty="0">
                <a:sym typeface="Symbol"/>
              </a:rPr>
              <a:t>D  C → F</a:t>
            </a:r>
          </a:p>
          <a:p>
            <a:pPr marL="0" lvl="1" indent="0">
              <a:buNone/>
            </a:pPr>
            <a:r>
              <a:rPr lang="en-GB" sz="3000" dirty="0">
                <a:sym typeface="Symbol"/>
              </a:rPr>
              <a:t>	… and our current set of facts is A, E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GB" sz="3000" dirty="0">
                <a:sym typeface="Symbol"/>
              </a:rPr>
              <a:t>By “firing” the first rule from left to right, we deduce that B is true, but we don’t know that D is true, and hence have no way of deducing that C or F are true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GB" sz="3000" dirty="0">
                <a:sym typeface="Symbol"/>
              </a:rPr>
              <a:t>We might be tempted to “conclude” that D, C and F are false – since we have no way of proving them true</a:t>
            </a:r>
          </a:p>
          <a:p>
            <a:pPr marL="0" lvl="1" indent="0">
              <a:buNone/>
            </a:pPr>
            <a:endParaRPr lang="en-GB" dirty="0">
              <a:sym typeface="Symbol"/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84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Rule-based systems:  deriving new information from knowledge &amp;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754563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Suppose that our knowledge base contains the rules </a:t>
            </a:r>
          </a:p>
          <a:p>
            <a:pPr marL="857250" lvl="3" indent="0">
              <a:buNone/>
            </a:pPr>
            <a:r>
              <a:rPr lang="en-GB" sz="3300" dirty="0"/>
              <a:t>A </a:t>
            </a:r>
            <a:r>
              <a:rPr lang="en-GB" sz="3300" dirty="0">
                <a:sym typeface="Symbol"/>
              </a:rPr>
              <a:t> F → B</a:t>
            </a:r>
          </a:p>
          <a:p>
            <a:pPr marL="857250" lvl="3" indent="0">
              <a:buNone/>
            </a:pPr>
            <a:r>
              <a:rPr lang="en-GB" sz="3300" dirty="0"/>
              <a:t>A </a:t>
            </a:r>
            <a:r>
              <a:rPr lang="en-GB" sz="3300" dirty="0">
                <a:sym typeface="Symbol"/>
              </a:rPr>
              <a:t> E → C</a:t>
            </a:r>
          </a:p>
          <a:p>
            <a:pPr marL="857250" lvl="3" indent="0">
              <a:buNone/>
            </a:pPr>
            <a:r>
              <a:rPr lang="en-GB" sz="3300" dirty="0">
                <a:sym typeface="Symbol"/>
              </a:rPr>
              <a:t>D  C → F</a:t>
            </a:r>
          </a:p>
          <a:p>
            <a:pPr marL="0" lvl="1" indent="0">
              <a:buNone/>
            </a:pPr>
            <a:r>
              <a:rPr lang="en-GB" sz="3300" dirty="0">
                <a:sym typeface="Symbol"/>
              </a:rPr>
              <a:t>	… and our current set of facts is A, E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GB" sz="3300" dirty="0">
                <a:sym typeface="Symbol"/>
              </a:rPr>
              <a:t>By firing the second rule we deduce that C is true, but we don’t know that D is true, and hence we also have no way of deducing that F is true.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GB" sz="3300" dirty="0">
                <a:sym typeface="Symbol"/>
              </a:rPr>
              <a:t>Following on from the “logic” in the previous slide, we might therefore be tempted to “conclude” that D and F are false, and therefore (using the first rule) that B is true</a:t>
            </a:r>
          </a:p>
          <a:p>
            <a:pPr marL="0" lvl="1" indent="0">
              <a:buNone/>
            </a:pPr>
            <a:endParaRPr lang="en-GB" dirty="0">
              <a:sym typeface="Symbol"/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537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Rule-based systems:  deriving new information from knowledge &amp;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83163"/>
          </a:xfrm>
        </p:spPr>
        <p:txBody>
          <a:bodyPr>
            <a:normAutofit fontScale="92500" lnSpcReduction="10000"/>
          </a:bodyPr>
          <a:lstStyle/>
          <a:p>
            <a:r>
              <a:rPr lang="en-GB" sz="3000" dirty="0"/>
              <a:t>Suppose that our knowledge base contains the rules </a:t>
            </a:r>
          </a:p>
          <a:p>
            <a:pPr marL="857250" lvl="3" indent="0">
              <a:buNone/>
            </a:pPr>
            <a:r>
              <a:rPr lang="en-GB" sz="3000" dirty="0"/>
              <a:t>A </a:t>
            </a:r>
            <a:r>
              <a:rPr lang="en-GB" sz="3000" dirty="0">
                <a:sym typeface="Symbol"/>
              </a:rPr>
              <a:t> F → D</a:t>
            </a:r>
          </a:p>
          <a:p>
            <a:pPr marL="857250" lvl="3" indent="0">
              <a:buNone/>
            </a:pPr>
            <a:r>
              <a:rPr lang="en-GB" sz="3000" dirty="0"/>
              <a:t>A </a:t>
            </a:r>
            <a:r>
              <a:rPr lang="en-GB" sz="3000" dirty="0">
                <a:sym typeface="Symbol"/>
              </a:rPr>
              <a:t> E → C</a:t>
            </a:r>
          </a:p>
          <a:p>
            <a:pPr marL="857250" lvl="3" indent="0">
              <a:buNone/>
            </a:pPr>
            <a:r>
              <a:rPr lang="en-GB" sz="3000" dirty="0">
                <a:sym typeface="Symbol"/>
              </a:rPr>
              <a:t>D  C → F</a:t>
            </a:r>
          </a:p>
          <a:p>
            <a:r>
              <a:rPr lang="en-GB" sz="3000" dirty="0">
                <a:sym typeface="Symbol"/>
              </a:rPr>
              <a:t>By firing the second rule we deduce that C is true, but we don’t know that D is true, and hence we also have no way of deducing that F is true.    As before,  we might be tempted to “conclude” that </a:t>
            </a:r>
            <a:r>
              <a:rPr lang="en-GB" sz="3000">
                <a:sym typeface="Symbol"/>
              </a:rPr>
              <a:t>F is </a:t>
            </a:r>
            <a:r>
              <a:rPr lang="en-GB" sz="3000" dirty="0">
                <a:sym typeface="Symbol"/>
              </a:rPr>
              <a:t>false</a:t>
            </a:r>
          </a:p>
          <a:p>
            <a:r>
              <a:rPr lang="en-GB" sz="3000" dirty="0">
                <a:sym typeface="Symbol"/>
              </a:rPr>
              <a:t>But then we can conclude that D is true (using the first rule) and that F is true (using the 3</a:t>
            </a:r>
            <a:r>
              <a:rPr lang="en-GB" sz="3000" baseline="30000" dirty="0">
                <a:sym typeface="Symbol"/>
              </a:rPr>
              <a:t>rd</a:t>
            </a:r>
            <a:r>
              <a:rPr lang="en-GB" sz="3000" dirty="0">
                <a:sym typeface="Symbol"/>
              </a:rPr>
              <a:t> rule)!   </a:t>
            </a:r>
          </a:p>
          <a:p>
            <a:r>
              <a:rPr lang="en-GB" sz="3000" i="1" dirty="0">
                <a:sym typeface="Symbol"/>
              </a:rPr>
              <a:t>Reasoning is clearly harder than it looks!</a:t>
            </a:r>
          </a:p>
          <a:p>
            <a:pPr marL="0" lvl="1" indent="0">
              <a:buNone/>
            </a:pPr>
            <a:endParaRPr lang="en-GB" sz="2400" dirty="0">
              <a:sym typeface="Symbol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2590800"/>
            <a:ext cx="4657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buNone/>
            </a:pPr>
            <a:r>
              <a:rPr lang="en-GB" sz="2400" dirty="0">
                <a:sym typeface="Symbol"/>
              </a:rPr>
              <a:t>… and our current set of facts is A, E</a:t>
            </a:r>
          </a:p>
        </p:txBody>
      </p:sp>
    </p:spTree>
    <p:extLst>
      <p:ext uri="{BB962C8B-B14F-4D97-AF65-F5344CB8AC3E}">
        <p14:creationId xmlns:p14="http://schemas.microsoft.com/office/powerpoint/2010/main" val="269965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endParaRPr lang="en-GB" sz="2400" dirty="0"/>
          </a:p>
          <a:p>
            <a:r>
              <a:rPr lang="en-GB" sz="2400" dirty="0"/>
              <a:t>For each degree classification (I, </a:t>
            </a:r>
            <a:r>
              <a:rPr lang="en-GB" sz="2400" dirty="0" err="1"/>
              <a:t>IIi</a:t>
            </a:r>
            <a:r>
              <a:rPr lang="en-GB" sz="2400" dirty="0"/>
              <a:t>, </a:t>
            </a:r>
            <a:r>
              <a:rPr lang="en-GB" sz="2400" dirty="0" err="1"/>
              <a:t>IIii</a:t>
            </a:r>
            <a:r>
              <a:rPr lang="en-GB" sz="2400" dirty="0"/>
              <a:t>, III), retrieve the number of Computer Science students who graduated this year with that degree classification:  </a:t>
            </a:r>
            <a:r>
              <a:rPr lang="en-GB" sz="2400" i="1" dirty="0">
                <a:solidFill>
                  <a:srgbClr val="FF0000"/>
                </a:solidFill>
              </a:rPr>
              <a:t>counting</a:t>
            </a:r>
          </a:p>
          <a:p>
            <a:pPr marL="457200" lvl="1" indent="0">
              <a:buNone/>
            </a:pP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60" y="4024368"/>
            <a:ext cx="4515480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436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6.	Fuzzy logic and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endParaRPr lang="en-GB" sz="2400" dirty="0"/>
          </a:p>
          <a:p>
            <a:r>
              <a:rPr lang="en-GB" sz="2600" dirty="0"/>
              <a:t>We think of computer systems as being based upon deterministic (i.e., non-random) rules</a:t>
            </a:r>
          </a:p>
          <a:p>
            <a:r>
              <a:rPr lang="en-GB" sz="2600" dirty="0"/>
              <a:t>Suppose we had a computer system to drive a car:  it would repeatedly</a:t>
            </a:r>
          </a:p>
          <a:p>
            <a:pPr lvl="1"/>
            <a:r>
              <a:rPr lang="en-GB" sz="2600" i="1" dirty="0"/>
              <a:t>Take in </a:t>
            </a:r>
            <a:r>
              <a:rPr lang="en-GB" sz="2600" dirty="0"/>
              <a:t>information/readings/measurements from its sensors, then</a:t>
            </a:r>
          </a:p>
          <a:p>
            <a:pPr lvl="1"/>
            <a:r>
              <a:rPr lang="en-GB" sz="2600" dirty="0"/>
              <a:t>Use these readings to </a:t>
            </a:r>
            <a:r>
              <a:rPr lang="en-GB" sz="2600" i="1" dirty="0"/>
              <a:t>compute</a:t>
            </a:r>
            <a:r>
              <a:rPr lang="en-GB" sz="2600" dirty="0"/>
              <a:t> values for output variables (gas, gear, brake, steering), and then </a:t>
            </a:r>
          </a:p>
          <a:p>
            <a:pPr lvl="1"/>
            <a:r>
              <a:rPr lang="en-GB" sz="2600" i="1" dirty="0"/>
              <a:t>Apply</a:t>
            </a:r>
            <a:r>
              <a:rPr lang="en-GB" sz="2600" dirty="0"/>
              <a:t> these output values to the car via actuators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265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Fuzzy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/>
              <a:t>Of course when </a:t>
            </a:r>
            <a:r>
              <a:rPr lang="en-GB" sz="2800" i="1" dirty="0"/>
              <a:t>we</a:t>
            </a:r>
            <a:r>
              <a:rPr lang="en-GB" sz="2800" dirty="0"/>
              <a:t> drive a car, we don’t do so by making these complex calculations</a:t>
            </a:r>
          </a:p>
          <a:p>
            <a:r>
              <a:rPr lang="en-GB" sz="2800" dirty="0"/>
              <a:t>Instead we use heuristic rules (rules of thumb) such as:  </a:t>
            </a:r>
          </a:p>
          <a:p>
            <a:pPr lvl="1"/>
            <a:r>
              <a:rPr lang="en-GB" dirty="0"/>
              <a:t>If we are going </a:t>
            </a:r>
            <a:r>
              <a:rPr lang="en-GB" u="sng" dirty="0"/>
              <a:t>too fast</a:t>
            </a:r>
            <a:r>
              <a:rPr lang="en-GB" dirty="0"/>
              <a:t>, we </a:t>
            </a:r>
            <a:r>
              <a:rPr lang="en-GB" u="sng" dirty="0"/>
              <a:t>slow down a little</a:t>
            </a:r>
            <a:r>
              <a:rPr lang="en-GB" dirty="0"/>
              <a:t> by </a:t>
            </a:r>
            <a:r>
              <a:rPr lang="en-GB" u="sng" dirty="0"/>
              <a:t>easing off</a:t>
            </a:r>
            <a:r>
              <a:rPr lang="en-GB" dirty="0"/>
              <a:t> the gas</a:t>
            </a:r>
          </a:p>
          <a:p>
            <a:pPr lvl="1"/>
            <a:r>
              <a:rPr lang="en-GB" dirty="0"/>
              <a:t>If we are going </a:t>
            </a:r>
            <a:r>
              <a:rPr lang="en-GB" u="sng" dirty="0"/>
              <a:t>way too fast</a:t>
            </a:r>
            <a:r>
              <a:rPr lang="en-GB" dirty="0"/>
              <a:t>, we slow down by </a:t>
            </a:r>
            <a:r>
              <a:rPr lang="en-GB" i="1" dirty="0"/>
              <a:t>disengaging the gas completely </a:t>
            </a:r>
            <a:r>
              <a:rPr lang="en-GB" dirty="0"/>
              <a:t>and applying the brake </a:t>
            </a:r>
            <a:r>
              <a:rPr lang="en-GB" u="sng" dirty="0"/>
              <a:t>a little</a:t>
            </a:r>
          </a:p>
          <a:p>
            <a:pPr lvl="1"/>
            <a:r>
              <a:rPr lang="en-GB" dirty="0"/>
              <a:t>If we are going to hit something we </a:t>
            </a:r>
            <a:r>
              <a:rPr lang="en-GB" i="1" dirty="0"/>
              <a:t>disengage the gas completely </a:t>
            </a:r>
            <a:r>
              <a:rPr lang="en-GB" dirty="0"/>
              <a:t>and </a:t>
            </a:r>
            <a:r>
              <a:rPr lang="en-GB" i="1" dirty="0"/>
              <a:t>apply the brake as hard as we can, </a:t>
            </a:r>
            <a:r>
              <a:rPr lang="en-GB" dirty="0"/>
              <a:t>or …</a:t>
            </a:r>
          </a:p>
          <a:p>
            <a:r>
              <a:rPr lang="en-GB" sz="2800" dirty="0"/>
              <a:t>The statements in </a:t>
            </a:r>
            <a:r>
              <a:rPr lang="en-GB" sz="2800" i="1" dirty="0"/>
              <a:t>italics</a:t>
            </a:r>
            <a:r>
              <a:rPr lang="en-GB" sz="2800" dirty="0"/>
              <a:t> are unambiguous and binary/crisp, but those </a:t>
            </a:r>
            <a:r>
              <a:rPr lang="en-GB" sz="2800" u="sng" dirty="0"/>
              <a:t>underlined</a:t>
            </a:r>
            <a:r>
              <a:rPr lang="en-GB" sz="2800" dirty="0"/>
              <a:t> are not – they are somewhat “fuzzy”</a:t>
            </a:r>
          </a:p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10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Fuzzy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5287963"/>
          </a:xfrm>
        </p:spPr>
        <p:txBody>
          <a:bodyPr>
            <a:normAutofit/>
          </a:bodyPr>
          <a:lstStyle/>
          <a:p>
            <a:r>
              <a:rPr lang="en-GB" sz="2800" dirty="0"/>
              <a:t>Moreover:   when building a computerised control system (say to drive a car), it is more effective (and a whole lot simpler!) to mimic the human fuzzy approach rather than trying to derive complex formulae with which to compute the values for the output variables (gas, gear, brake, steering)</a:t>
            </a:r>
          </a:p>
          <a:p>
            <a:r>
              <a:rPr lang="en-GB" sz="2800" dirty="0"/>
              <a:t>Obviously this requires us to be able to define fuzzy sets/variables in a precise way (so that the computer can handle them) … but it’s not that difficult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720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Crisp sets and membership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Suppose we are considering subsets of R (the real numbers)</a:t>
            </a:r>
          </a:p>
          <a:p>
            <a:r>
              <a:rPr lang="en-GB" dirty="0"/>
              <a:t>A crisp subset A </a:t>
            </a:r>
            <a:r>
              <a:rPr lang="en-GB" dirty="0">
                <a:sym typeface="Symbol"/>
              </a:rPr>
              <a:t> R can be defined by a membership function</a:t>
            </a:r>
          </a:p>
          <a:p>
            <a:pPr marL="0" indent="0" algn="ctr">
              <a:buNone/>
            </a:pPr>
            <a:r>
              <a:rPr lang="el-GR" dirty="0">
                <a:sym typeface="Symbol"/>
              </a:rPr>
              <a:t>μ</a:t>
            </a:r>
            <a:r>
              <a:rPr lang="en-GB" dirty="0">
                <a:sym typeface="Symbol"/>
              </a:rPr>
              <a:t>: R → {0,1}</a:t>
            </a:r>
          </a:p>
          <a:p>
            <a:r>
              <a:rPr lang="en-GB" dirty="0">
                <a:sym typeface="Symbol"/>
              </a:rPr>
              <a:t>For each </a:t>
            </a:r>
            <a:r>
              <a:rPr lang="en-GB" dirty="0" err="1">
                <a:sym typeface="Symbol"/>
              </a:rPr>
              <a:t>x</a:t>
            </a:r>
            <a:r>
              <a:rPr lang="en-GB" dirty="0" err="1"/>
              <a:t>R</a:t>
            </a:r>
            <a:r>
              <a:rPr lang="en-GB" dirty="0"/>
              <a:t>,    </a:t>
            </a:r>
            <a:r>
              <a:rPr lang="en-GB" dirty="0" err="1">
                <a:sym typeface="Symbol"/>
              </a:rPr>
              <a:t>xA</a:t>
            </a:r>
            <a:r>
              <a:rPr lang="en-GB" dirty="0">
                <a:sym typeface="Symbol"/>
              </a:rPr>
              <a:t>  ↔  </a:t>
            </a:r>
            <a:r>
              <a:rPr lang="el-GR" dirty="0">
                <a:sym typeface="Symbol"/>
              </a:rPr>
              <a:t>μ</a:t>
            </a:r>
            <a:r>
              <a:rPr lang="en-GB" dirty="0">
                <a:sym typeface="Symbol"/>
              </a:rPr>
              <a:t>(x)=1</a:t>
            </a:r>
          </a:p>
          <a:p>
            <a:pPr marL="0" indent="0" algn="ctr">
              <a:buNone/>
            </a:pPr>
            <a:r>
              <a:rPr lang="en-GB" dirty="0">
                <a:sym typeface="Symbol"/>
              </a:rPr>
              <a:t> x A  ↔  </a:t>
            </a:r>
            <a:r>
              <a:rPr lang="el-GR" dirty="0">
                <a:sym typeface="Symbol"/>
              </a:rPr>
              <a:t>μ</a:t>
            </a:r>
            <a:r>
              <a:rPr lang="en-GB" dirty="0">
                <a:sym typeface="Symbol"/>
              </a:rPr>
              <a:t>(x)=0</a:t>
            </a:r>
          </a:p>
          <a:p>
            <a:endParaRPr lang="en-GB" dirty="0">
              <a:sym typeface="Symbol"/>
            </a:endParaRPr>
          </a:p>
          <a:p>
            <a:endParaRPr lang="en-GB" dirty="0">
              <a:sym typeface="Symbol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581400" y="5638800"/>
            <a:ext cx="15240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278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Fuzzy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GB" sz="2600" dirty="0"/>
              <a:t>{x </a:t>
            </a:r>
            <a:r>
              <a:rPr lang="en-GB" sz="2600" dirty="0">
                <a:sym typeface="Symbol"/>
              </a:rPr>
              <a:t> R : x is very small}  could be defined by a </a:t>
            </a:r>
            <a:r>
              <a:rPr lang="en-GB" sz="2600" i="1" dirty="0">
                <a:sym typeface="Symbol"/>
              </a:rPr>
              <a:t>membership function </a:t>
            </a:r>
            <a:r>
              <a:rPr lang="el-GR" sz="2600" i="1" dirty="0">
                <a:sym typeface="Symbol"/>
              </a:rPr>
              <a:t>μ</a:t>
            </a:r>
            <a:r>
              <a:rPr lang="en-GB" sz="2600" i="1" dirty="0">
                <a:sym typeface="Symbol"/>
              </a:rPr>
              <a:t> </a:t>
            </a:r>
            <a:r>
              <a:rPr lang="en-GB" sz="2600" dirty="0">
                <a:sym typeface="Symbol"/>
              </a:rPr>
              <a:t>like this one</a:t>
            </a:r>
          </a:p>
          <a:p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19600" y="2362200"/>
            <a:ext cx="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95400" y="4572000"/>
            <a:ext cx="5507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67200" y="4583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14800" y="236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419600" y="2546866"/>
            <a:ext cx="762000" cy="202513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81600" y="4572000"/>
            <a:ext cx="2667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657600" y="2546866"/>
            <a:ext cx="760443" cy="202513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953" y="4519643"/>
            <a:ext cx="2517648" cy="5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 flipH="1">
            <a:off x="3352800" y="4583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53000" y="4572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1" y="5181600"/>
            <a:ext cx="8153400" cy="163121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So x=0 is definitely in the fuzzy set   (</a:t>
            </a:r>
            <a:r>
              <a:rPr lang="el-GR" sz="2000" dirty="0"/>
              <a:t>μ</a:t>
            </a:r>
            <a:r>
              <a:rPr lang="en-GB" sz="2000" dirty="0"/>
              <a:t>(x)=1)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If x ≥ 0.1 or x ≤ -0.1, then x is definitely </a:t>
            </a:r>
            <a:r>
              <a:rPr lang="en-GB" sz="2000" b="1" dirty="0"/>
              <a:t>not</a:t>
            </a:r>
            <a:r>
              <a:rPr lang="en-GB" sz="2000" dirty="0"/>
              <a:t> in the fuzzy set  (</a:t>
            </a:r>
            <a:r>
              <a:rPr lang="el-GR" sz="2000" dirty="0"/>
              <a:t>μ</a:t>
            </a:r>
            <a:r>
              <a:rPr lang="en-GB" sz="2000" dirty="0"/>
              <a:t>(x)=0)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For -0.1 &lt; x &lt; 0.1, x is in the fuzzy set </a:t>
            </a:r>
            <a:r>
              <a:rPr lang="en-GB" sz="2000" i="1" dirty="0"/>
              <a:t>to a certain extent </a:t>
            </a:r>
            <a:r>
              <a:rPr lang="en-GB" sz="2000" dirty="0"/>
              <a:t>– which is given by its membership function </a:t>
            </a:r>
            <a:r>
              <a:rPr lang="el-GR" sz="2000" dirty="0"/>
              <a:t>μ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So for example,   </a:t>
            </a:r>
            <a:r>
              <a:rPr lang="el-GR" sz="2000" dirty="0"/>
              <a:t>μ</a:t>
            </a:r>
            <a:r>
              <a:rPr lang="en-GB" sz="2000" dirty="0"/>
              <a:t>(0.05) = ½:   0.05 is half-in; half-out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3352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μ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1117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sz="4000" dirty="0"/>
              <a:t>Fuzzy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447800" y="3212068"/>
            <a:ext cx="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7" idx="0"/>
          </p:cNvCxnSpPr>
          <p:nvPr/>
        </p:nvCxnSpPr>
        <p:spPr>
          <a:xfrm flipV="1">
            <a:off x="1446243" y="5802868"/>
            <a:ext cx="2385093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5400" y="5814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3593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447800" y="3777734"/>
            <a:ext cx="762000" cy="202513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09800" y="5802868"/>
            <a:ext cx="1752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1200" y="580286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 km/</a:t>
            </a:r>
            <a:r>
              <a:rPr lang="en-GB" dirty="0" err="1"/>
              <a:t>hr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295400" y="6260068"/>
            <a:ext cx="189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Speed:  Very small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410200" y="3212068"/>
            <a:ext cx="0" cy="259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9" idx="0"/>
          </p:cNvCxnSpPr>
          <p:nvPr/>
        </p:nvCxnSpPr>
        <p:spPr>
          <a:xfrm flipV="1">
            <a:off x="5408643" y="5802868"/>
            <a:ext cx="2385093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57800" y="5814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05400" y="3593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601189" y="3777734"/>
            <a:ext cx="1143638" cy="203680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10200" y="5802868"/>
            <a:ext cx="1190989" cy="1166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623533" y="5844799"/>
            <a:ext cx="1081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 </a:t>
            </a:r>
          </a:p>
          <a:p>
            <a:r>
              <a:rPr lang="en-GB" dirty="0"/>
              <a:t>(km/</a:t>
            </a:r>
            <a:r>
              <a:rPr lang="en-GB" dirty="0" err="1"/>
              <a:t>hr</a:t>
            </a:r>
            <a:r>
              <a:rPr lang="en-GB" dirty="0"/>
              <a:t>)/s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62600" y="6260068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Acceleration:  High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7744827" y="3364468"/>
            <a:ext cx="48909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1143000"/>
            <a:ext cx="8828502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 value for speed translates into a membership value for “speed is very small” which (via the rule) yields a membership value for “acceleration is high” which in turn yields a value for acceleration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When there are multiple fuzzy statements on the LHS of the rule and multiple rules, the process becomes a little more complicated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828800" y="4790301"/>
            <a:ext cx="0" cy="101256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173008" y="4801969"/>
            <a:ext cx="0" cy="1012567"/>
          </a:xfrm>
          <a:prstGeom prst="line">
            <a:avLst/>
          </a:prstGeom>
          <a:ln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828800" y="4796135"/>
            <a:ext cx="5314232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35745" y="76200"/>
            <a:ext cx="64082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If (speed is very small) and (there is no traffic ahead) then (acceleration is high)</a:t>
            </a:r>
          </a:p>
        </p:txBody>
      </p:sp>
    </p:spTree>
    <p:extLst>
      <p:ext uri="{BB962C8B-B14F-4D97-AF65-F5344CB8AC3E}">
        <p14:creationId xmlns:p14="http://schemas.microsoft.com/office/powerpoint/2010/main" val="400496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endParaRPr lang="en-GB" sz="2400" dirty="0"/>
          </a:p>
          <a:p>
            <a:r>
              <a:rPr lang="en-GB" sz="2400" dirty="0"/>
              <a:t>For each degree classification (I, </a:t>
            </a:r>
            <a:r>
              <a:rPr lang="en-GB" sz="2400" dirty="0" err="1"/>
              <a:t>IIi</a:t>
            </a:r>
            <a:r>
              <a:rPr lang="en-GB" sz="2400" dirty="0"/>
              <a:t>, </a:t>
            </a:r>
            <a:r>
              <a:rPr lang="en-GB" sz="2400" dirty="0" err="1"/>
              <a:t>IIii</a:t>
            </a:r>
            <a:r>
              <a:rPr lang="en-GB" sz="2400" dirty="0"/>
              <a:t>, III), retrieve the number of Computer Science students who graduated this year with that degree classification:  </a:t>
            </a:r>
            <a:r>
              <a:rPr lang="en-GB" sz="2400" i="1" dirty="0"/>
              <a:t>counting</a:t>
            </a:r>
          </a:p>
          <a:p>
            <a:pPr marL="457200" lvl="1" indent="0">
              <a:buNone/>
            </a:pP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54" y="4060505"/>
            <a:ext cx="4410691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7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endParaRPr lang="en-GB" sz="2400" dirty="0"/>
          </a:p>
          <a:p>
            <a:r>
              <a:rPr lang="en-GB" sz="2400" dirty="0"/>
              <a:t>For each degree classification (I, </a:t>
            </a:r>
            <a:r>
              <a:rPr lang="en-GB" sz="2400" dirty="0" err="1"/>
              <a:t>IIi</a:t>
            </a:r>
            <a:r>
              <a:rPr lang="en-GB" sz="2400" dirty="0"/>
              <a:t>, </a:t>
            </a:r>
            <a:r>
              <a:rPr lang="en-GB" sz="2400" dirty="0" err="1"/>
              <a:t>IIii</a:t>
            </a:r>
            <a:r>
              <a:rPr lang="en-GB" sz="2400" dirty="0"/>
              <a:t>, III), retrieve the number of Computer Science students who graduated this year with that degree classification:  </a:t>
            </a:r>
            <a:r>
              <a:rPr lang="en-GB" sz="2400" i="1" dirty="0"/>
              <a:t>counting</a:t>
            </a:r>
          </a:p>
          <a:p>
            <a:r>
              <a:rPr lang="en-GB" sz="2400" dirty="0"/>
              <a:t>List those students who are studying Computer Science who have gained a first class degree:  </a:t>
            </a:r>
            <a:r>
              <a:rPr lang="en-GB" sz="2400" i="1" dirty="0">
                <a:solidFill>
                  <a:srgbClr val="FF0000"/>
                </a:solidFill>
              </a:rPr>
              <a:t>intersection</a:t>
            </a:r>
          </a:p>
          <a:p>
            <a:pPr marL="457200" lvl="1" indent="0">
              <a:buNone/>
            </a:pP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549" y="4319277"/>
            <a:ext cx="4486901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4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endParaRPr lang="en-GB" sz="2400" dirty="0"/>
          </a:p>
          <a:p>
            <a:r>
              <a:rPr lang="en-GB" sz="2400" dirty="0"/>
              <a:t>For each degree classification (I, </a:t>
            </a:r>
            <a:r>
              <a:rPr lang="en-GB" sz="2400" dirty="0" err="1"/>
              <a:t>IIi</a:t>
            </a:r>
            <a:r>
              <a:rPr lang="en-GB" sz="2400" dirty="0"/>
              <a:t>, </a:t>
            </a:r>
            <a:r>
              <a:rPr lang="en-GB" sz="2400" dirty="0" err="1"/>
              <a:t>IIii</a:t>
            </a:r>
            <a:r>
              <a:rPr lang="en-GB" sz="2400" dirty="0"/>
              <a:t>, III), retrieve the number of Computer Science students who graduated this year with that degree classification:  </a:t>
            </a:r>
            <a:r>
              <a:rPr lang="en-GB" sz="2400" i="1" dirty="0"/>
              <a:t>counting</a:t>
            </a:r>
          </a:p>
          <a:p>
            <a:r>
              <a:rPr lang="en-GB" sz="2400" dirty="0"/>
              <a:t>List those students who are studying Computer Science who have gained a first class degree:  </a:t>
            </a:r>
            <a:r>
              <a:rPr lang="en-GB" sz="2400" i="1" dirty="0"/>
              <a:t>intersection</a:t>
            </a:r>
          </a:p>
          <a:p>
            <a:r>
              <a:rPr lang="en-GB" sz="2400" dirty="0"/>
              <a:t>List those students studying Computer Science, Computing or Web Applications:  </a:t>
            </a:r>
            <a:r>
              <a:rPr lang="en-GB" sz="2400" i="1" dirty="0">
                <a:solidFill>
                  <a:srgbClr val="FF0000"/>
                </a:solidFill>
              </a:rPr>
              <a:t>union</a:t>
            </a:r>
          </a:p>
          <a:p>
            <a:pPr marL="457200" lvl="1" indent="0">
              <a:buNone/>
            </a:pP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783308"/>
            <a:ext cx="3705880" cy="207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7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endParaRPr lang="en-GB" sz="2400" dirty="0"/>
          </a:p>
          <a:p>
            <a:r>
              <a:rPr lang="en-GB" sz="2400" dirty="0"/>
              <a:t>For each degree classification (I, </a:t>
            </a:r>
            <a:r>
              <a:rPr lang="en-GB" sz="2400" dirty="0" err="1"/>
              <a:t>IIi</a:t>
            </a:r>
            <a:r>
              <a:rPr lang="en-GB" sz="2400" dirty="0"/>
              <a:t>, </a:t>
            </a:r>
            <a:r>
              <a:rPr lang="en-GB" sz="2400" dirty="0" err="1"/>
              <a:t>IIii</a:t>
            </a:r>
            <a:r>
              <a:rPr lang="en-GB" sz="2400" dirty="0"/>
              <a:t>, III), retrieve the number of Computer Science students who graduated this year with that degree classification:  </a:t>
            </a:r>
            <a:r>
              <a:rPr lang="en-GB" sz="2400" i="1" dirty="0"/>
              <a:t>counting</a:t>
            </a:r>
          </a:p>
          <a:p>
            <a:r>
              <a:rPr lang="en-GB" sz="2400" dirty="0"/>
              <a:t>List those students who are studying Computer Science who have gained a first class degree:  </a:t>
            </a:r>
            <a:r>
              <a:rPr lang="en-GB" sz="2400" i="1" dirty="0"/>
              <a:t>intersection</a:t>
            </a:r>
          </a:p>
          <a:p>
            <a:r>
              <a:rPr lang="en-GB" sz="2400" dirty="0"/>
              <a:t>List those students studying Computer Science, Computing or Web Applications:  </a:t>
            </a:r>
            <a:r>
              <a:rPr lang="en-GB" sz="2400" i="1" dirty="0"/>
              <a:t>union</a:t>
            </a:r>
          </a:p>
          <a:p>
            <a:r>
              <a:rPr lang="en-GB" sz="2400" dirty="0"/>
              <a:t>List those Computer Science students who have not already submitted their registration forms:  </a:t>
            </a:r>
            <a:r>
              <a:rPr lang="en-GB" sz="2400" i="1" dirty="0">
                <a:solidFill>
                  <a:srgbClr val="FF0000"/>
                </a:solidFill>
              </a:rPr>
              <a:t>difference</a:t>
            </a:r>
          </a:p>
          <a:p>
            <a:pPr lvl="1"/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80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3803</Words>
  <Application>Microsoft Office PowerPoint</Application>
  <PresentationFormat>On-screen Show (4:3)</PresentationFormat>
  <Paragraphs>580</Paragraphs>
  <Slides>55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Symbol</vt:lpstr>
      <vt:lpstr>Times New Roman</vt:lpstr>
      <vt:lpstr>Office Theme</vt:lpstr>
      <vt:lpstr>COMP1003  – Algorithms, Data Structures &amp; Maths   Session 07  Logic </vt:lpstr>
      <vt:lpstr>Overview</vt:lpstr>
      <vt:lpstr>Sets Reminder</vt:lpstr>
      <vt:lpstr>Sets</vt:lpstr>
      <vt:lpstr>Database queries</vt:lpstr>
      <vt:lpstr>Database queries</vt:lpstr>
      <vt:lpstr>Database queries</vt:lpstr>
      <vt:lpstr>Database queries</vt:lpstr>
      <vt:lpstr>Database queries</vt:lpstr>
      <vt:lpstr>Database queries</vt:lpstr>
      <vt:lpstr>Database queries</vt:lpstr>
      <vt:lpstr>Sets and Logic</vt:lpstr>
      <vt:lpstr>Sets and Logic</vt:lpstr>
      <vt:lpstr>Sets and Logic</vt:lpstr>
      <vt:lpstr>Sets and Logic</vt:lpstr>
      <vt:lpstr>Crisp vs fuzzy sets</vt:lpstr>
      <vt:lpstr>2.  Intelligent systems</vt:lpstr>
      <vt:lpstr>Knowledge vs. facts/data</vt:lpstr>
      <vt:lpstr>Knowledge vs. facts/data</vt:lpstr>
      <vt:lpstr>3.   Propositional logic</vt:lpstr>
      <vt:lpstr>Propositional “Boolean” Syntax is recursively defined</vt:lpstr>
      <vt:lpstr>Sematic is also recursively defined (in tandem with the syntactic construction)</vt:lpstr>
      <vt:lpstr>Propositional truth tables</vt:lpstr>
      <vt:lpstr>Precedence</vt:lpstr>
      <vt:lpstr>Implies</vt:lpstr>
      <vt:lpstr>θ↔ϕ is logically equivalent to  (θ→ϕ)  (ϕ→θ)</vt:lpstr>
      <vt:lpstr>Some propositional formulae</vt:lpstr>
      <vt:lpstr>Logical equivalence</vt:lpstr>
      <vt:lpstr>… or we can show that each formula implies the other </vt:lpstr>
      <vt:lpstr>Some propositional formulae</vt:lpstr>
      <vt:lpstr>Logical equivalence</vt:lpstr>
      <vt:lpstr>4.   Tautologies</vt:lpstr>
      <vt:lpstr>Logical consequence</vt:lpstr>
      <vt:lpstr>Logical consequence</vt:lpstr>
      <vt:lpstr>(p → p) → p</vt:lpstr>
      <vt:lpstr>Logical equivalence</vt:lpstr>
      <vt:lpstr>Some well known tautologies</vt:lpstr>
      <vt:lpstr>p  (q  r) ↔ (p  q)  (p  r)</vt:lpstr>
      <vt:lpstr>Some well known tautologies</vt:lpstr>
      <vt:lpstr>(p  q) ↔ (p  q)</vt:lpstr>
      <vt:lpstr>(p  q)  q → p</vt:lpstr>
      <vt:lpstr>Set vs Boolean Algebra</vt:lpstr>
      <vt:lpstr>Arithmetic vs Boolean Algebra</vt:lpstr>
      <vt:lpstr>Predicate or First-order Logic</vt:lpstr>
      <vt:lpstr>Predicate or First-order Logic</vt:lpstr>
      <vt:lpstr>5.  Rule-based systems</vt:lpstr>
      <vt:lpstr>Rule-based systems:  deriving new information from knowledge &amp; facts</vt:lpstr>
      <vt:lpstr>Rule-based systems:  deriving new information from knowledge &amp; facts</vt:lpstr>
      <vt:lpstr>Rule-based systems:  deriving new information from knowledge &amp; facts</vt:lpstr>
      <vt:lpstr>6. Fuzzy logic and control systems</vt:lpstr>
      <vt:lpstr>Fuzzy rules</vt:lpstr>
      <vt:lpstr>Fuzzy control systems</vt:lpstr>
      <vt:lpstr>Crisp sets and membership </vt:lpstr>
      <vt:lpstr>Fuzzy sets</vt:lpstr>
      <vt:lpstr>Fuzzy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Maths and its applications</dc:title>
  <dc:creator>anne</dc:creator>
  <cp:lastModifiedBy>Thomas Wennekers</cp:lastModifiedBy>
  <cp:revision>127</cp:revision>
  <dcterms:created xsi:type="dcterms:W3CDTF">2006-08-16T00:00:00Z</dcterms:created>
  <dcterms:modified xsi:type="dcterms:W3CDTF">2023-02-19T17:33:42Z</dcterms:modified>
</cp:coreProperties>
</file>