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321" r:id="rId2"/>
    <p:sldId id="324" r:id="rId3"/>
    <p:sldId id="325" r:id="rId4"/>
    <p:sldId id="257" r:id="rId5"/>
    <p:sldId id="318" r:id="rId6"/>
    <p:sldId id="320" r:id="rId7"/>
    <p:sldId id="319" r:id="rId8"/>
    <p:sldId id="258" r:id="rId9"/>
    <p:sldId id="298" r:id="rId10"/>
    <p:sldId id="310" r:id="rId11"/>
    <p:sldId id="259" r:id="rId12"/>
    <p:sldId id="294" r:id="rId13"/>
    <p:sldId id="316" r:id="rId14"/>
    <p:sldId id="317" r:id="rId15"/>
    <p:sldId id="315" r:id="rId16"/>
    <p:sldId id="260" r:id="rId17"/>
    <p:sldId id="311" r:id="rId18"/>
    <p:sldId id="295" r:id="rId19"/>
    <p:sldId id="312" r:id="rId20"/>
    <p:sldId id="313" r:id="rId21"/>
    <p:sldId id="296" r:id="rId22"/>
    <p:sldId id="314" r:id="rId23"/>
    <p:sldId id="261" r:id="rId24"/>
    <p:sldId id="262" r:id="rId25"/>
    <p:sldId id="343" r:id="rId26"/>
    <p:sldId id="345" r:id="rId27"/>
    <p:sldId id="346" r:id="rId28"/>
    <p:sldId id="344" r:id="rId29"/>
    <p:sldId id="347" r:id="rId30"/>
    <p:sldId id="348" r:id="rId31"/>
    <p:sldId id="349" r:id="rId32"/>
    <p:sldId id="326" r:id="rId33"/>
    <p:sldId id="330" r:id="rId34"/>
    <p:sldId id="333" r:id="rId35"/>
    <p:sldId id="341" r:id="rId36"/>
    <p:sldId id="337" r:id="rId37"/>
    <p:sldId id="340" r:id="rId38"/>
    <p:sldId id="342" r:id="rId39"/>
    <p:sldId id="350" r:id="rId40"/>
    <p:sldId id="334" r:id="rId41"/>
    <p:sldId id="351" r:id="rId42"/>
    <p:sldId id="355" r:id="rId43"/>
    <p:sldId id="354" r:id="rId44"/>
    <p:sldId id="352" r:id="rId45"/>
    <p:sldId id="353" r:id="rId46"/>
    <p:sldId id="339" r:id="rId47"/>
    <p:sldId id="338" r:id="rId48"/>
    <p:sldId id="327" r:id="rId49"/>
    <p:sldId id="356" r:id="rId50"/>
    <p:sldId id="357" r:id="rId51"/>
    <p:sldId id="358" r:id="rId52"/>
    <p:sldId id="359" r:id="rId53"/>
    <p:sldId id="362" r:id="rId54"/>
    <p:sldId id="360" r:id="rId55"/>
    <p:sldId id="361" r:id="rId56"/>
    <p:sldId id="364" r:id="rId57"/>
    <p:sldId id="363" r:id="rId58"/>
    <p:sldId id="365" r:id="rId59"/>
    <p:sldId id="332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0" autoAdjust="0"/>
    <p:restoredTop sz="94660"/>
  </p:normalViewPr>
  <p:slideViewPr>
    <p:cSldViewPr>
      <p:cViewPr varScale="1">
        <p:scale>
          <a:sx n="73" d="100"/>
          <a:sy n="73" d="100"/>
        </p:scale>
        <p:origin x="73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7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832EA-2327-46D3-A8E3-E023B00BA15C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1ABB85-CEA1-479A-841D-46F628BF2F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1333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AE551F9-04BC-486E-BA99-5483A2F8B660}" type="slidenum">
              <a:rPr lang="en-GB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GB" altLang="en-US" sz="1400"/>
          </a:p>
        </p:txBody>
      </p:sp>
      <p:sp>
        <p:nvSpPr>
          <p:cNvPr id="40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02363" cy="451008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569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ABB85-CEA1-479A-841D-46F628BF2FB2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867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A0749-A475-4DE9-8AB0-A8399383F3CF}" type="datetime1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09517-57A9-4279-B1FE-228D43FB0103}" type="datetime1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8B224-AACE-4FF8-949F-CC47E1228015}" type="datetime1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0" y="273628"/>
            <a:ext cx="8212320" cy="11290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BA3D04-6292-4228-906F-C3192FD4C09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81335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92184-8BFA-46CC-A9FE-BA1AB56A6E27}" type="datetime1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7E037-D4F7-4CA3-8990-3A53C1050C18}" type="datetime1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A09D9-E268-4EF4-9F29-F597AD36422F}" type="datetime1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4C71-E811-452A-89F6-B8ABD5ABBB3A}" type="datetime1">
              <a:rPr lang="en-US" smtClean="0"/>
              <a:t>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5B513-6D5A-4600-92D0-DD70DE53F85F}" type="datetime1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D0FBD-D5AF-4D12-A80F-D204C3E4953C}" type="datetime1">
              <a:rPr lang="en-US" smtClean="0"/>
              <a:t>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10138-3EC6-4767-80DE-4B618E004B38}" type="datetime1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31CC-412F-490E-8670-FA3F17752B3B}" type="datetime1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F590C-122D-4D62-8E5E-232126E17DC7}" type="datetime1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432001" y="227881"/>
            <a:ext cx="8220960" cy="3788640"/>
          </a:xfrm>
        </p:spPr>
        <p:txBody>
          <a:bodyPr>
            <a:normAutofit/>
          </a:bodyPr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altLang="en-US" sz="2540" dirty="0"/>
              <a:t>COMP1003  – Algorithms, Data Structures &amp; Maths</a:t>
            </a:r>
            <a:br>
              <a:rPr lang="en-GB" altLang="en-US" sz="2540" dirty="0"/>
            </a:br>
            <a:br>
              <a:rPr lang="en-GB" altLang="en-US" sz="2540" dirty="0"/>
            </a:br>
            <a:br>
              <a:rPr lang="en-GB" altLang="en-US" sz="2540" dirty="0"/>
            </a:br>
            <a:r>
              <a:rPr lang="en-GB" altLang="en-US" dirty="0"/>
              <a:t>Session 08</a:t>
            </a:r>
            <a:br>
              <a:rPr lang="en-GB" altLang="en-US" dirty="0"/>
            </a:br>
            <a:br>
              <a:rPr lang="en-GB" altLang="en-US" dirty="0"/>
            </a:br>
            <a:r>
              <a:rPr lang="en-GB" altLang="en-US" dirty="0"/>
              <a:t>Probability and Counting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489601" y="4016521"/>
            <a:ext cx="8220960" cy="2625120"/>
          </a:xfrm>
        </p:spPr>
        <p:txBody>
          <a:bodyPr vert="horz" lIns="91440" tIns="0" rIns="91440" bIns="45720" rtlCol="0" anchor="ctr">
            <a:normAutofit/>
          </a:bodyPr>
          <a:lstStyle/>
          <a:p>
            <a:pPr indent="-308165" algn="ctr">
              <a:buNone/>
              <a:tabLst>
                <a:tab pos="311045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altLang="en-US" dirty="0"/>
              <a:t>Thomas Wennekers</a:t>
            </a:r>
          </a:p>
          <a:p>
            <a:pPr indent="-308165" algn="ctr">
              <a:buNone/>
              <a:tabLst>
                <a:tab pos="311045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altLang="en-US" dirty="0"/>
              <a:t>University of Plymouth</a:t>
            </a:r>
          </a:p>
        </p:txBody>
      </p:sp>
    </p:spTree>
    <p:extLst>
      <p:ext uri="{BB962C8B-B14F-4D97-AF65-F5344CB8AC3E}">
        <p14:creationId xmlns:p14="http://schemas.microsoft.com/office/powerpoint/2010/main" val="33564183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Combining events using “</a:t>
            </a:r>
            <a:r>
              <a:rPr lang="en-GB" b="1" dirty="0">
                <a:solidFill>
                  <a:srgbClr val="FF0000"/>
                </a:solidFill>
              </a:rPr>
              <a:t>or</a:t>
            </a:r>
            <a:r>
              <a:rPr lang="en-GB" dirty="0"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Suppose (rolling a dice)</a:t>
            </a:r>
          </a:p>
          <a:p>
            <a:pPr lvl="1"/>
            <a:r>
              <a:rPr lang="en-GB" dirty="0"/>
              <a:t>E</a:t>
            </a:r>
            <a:r>
              <a:rPr lang="en-GB" baseline="-25000" dirty="0"/>
              <a:t>1</a:t>
            </a:r>
            <a:r>
              <a:rPr lang="en-GB" dirty="0"/>
              <a:t> = “outcome is even”, and </a:t>
            </a:r>
          </a:p>
          <a:p>
            <a:pPr lvl="1"/>
            <a:r>
              <a:rPr lang="en-GB" dirty="0"/>
              <a:t>E</a:t>
            </a:r>
            <a:r>
              <a:rPr lang="en-GB" baseline="-25000" dirty="0"/>
              <a:t>2</a:t>
            </a:r>
            <a:r>
              <a:rPr lang="en-GB" dirty="0"/>
              <a:t> = “outcome &gt; 4”, then </a:t>
            </a:r>
          </a:p>
          <a:p>
            <a:pPr marL="0" indent="0" algn="ctr">
              <a:buNone/>
            </a:pPr>
            <a:r>
              <a:rPr lang="en-GB" dirty="0" err="1"/>
              <a:t>prob</a:t>
            </a:r>
            <a:r>
              <a:rPr lang="en-GB" dirty="0"/>
              <a:t>(E</a:t>
            </a:r>
            <a:r>
              <a:rPr lang="en-GB" baseline="-25000" dirty="0"/>
              <a:t>1</a:t>
            </a:r>
            <a:r>
              <a:rPr lang="en-GB" dirty="0"/>
              <a:t>) = 1/2; 	</a:t>
            </a:r>
            <a:r>
              <a:rPr lang="en-GB" dirty="0" err="1"/>
              <a:t>prob</a:t>
            </a:r>
            <a:r>
              <a:rPr lang="en-GB" dirty="0"/>
              <a:t>(E</a:t>
            </a:r>
            <a:r>
              <a:rPr lang="en-GB" baseline="-25000" dirty="0"/>
              <a:t>2</a:t>
            </a:r>
            <a:r>
              <a:rPr lang="en-GB" dirty="0"/>
              <a:t>) = 1/3</a:t>
            </a:r>
          </a:p>
          <a:p>
            <a:pPr marL="0" indent="0" algn="ctr">
              <a:buNone/>
            </a:pPr>
            <a:r>
              <a:rPr lang="en-GB" dirty="0" err="1"/>
              <a:t>prob</a:t>
            </a:r>
            <a:r>
              <a:rPr lang="en-GB" dirty="0"/>
              <a:t>(E</a:t>
            </a:r>
            <a:r>
              <a:rPr lang="en-GB" baseline="-25000" dirty="0"/>
              <a:t>1</a:t>
            </a:r>
            <a:r>
              <a:rPr lang="en-GB" dirty="0"/>
              <a:t> or E</a:t>
            </a:r>
            <a:r>
              <a:rPr lang="en-GB" baseline="-25000" dirty="0"/>
              <a:t>2</a:t>
            </a:r>
            <a:r>
              <a:rPr lang="en-GB" dirty="0"/>
              <a:t>) = </a:t>
            </a:r>
            <a:r>
              <a:rPr lang="en-GB" dirty="0" err="1"/>
              <a:t>prob</a:t>
            </a:r>
            <a:r>
              <a:rPr lang="en-GB" dirty="0"/>
              <a:t>({2,4,5,6}) = 4/6 </a:t>
            </a:r>
          </a:p>
          <a:p>
            <a:pPr marL="0" indent="0" algn="ctr">
              <a:buNone/>
            </a:pPr>
            <a:r>
              <a:rPr lang="en-GB" dirty="0" err="1"/>
              <a:t>prob</a:t>
            </a:r>
            <a:r>
              <a:rPr lang="en-GB" dirty="0"/>
              <a:t>(E</a:t>
            </a:r>
            <a:r>
              <a:rPr lang="en-GB" baseline="-25000" dirty="0"/>
              <a:t>1</a:t>
            </a:r>
            <a:r>
              <a:rPr lang="en-GB" dirty="0"/>
              <a:t> and E</a:t>
            </a:r>
            <a:r>
              <a:rPr lang="en-GB" baseline="-25000" dirty="0"/>
              <a:t>2</a:t>
            </a:r>
            <a:r>
              <a:rPr lang="en-GB" dirty="0"/>
              <a:t>) = </a:t>
            </a:r>
            <a:r>
              <a:rPr lang="en-GB" dirty="0" err="1"/>
              <a:t>prob</a:t>
            </a:r>
            <a:r>
              <a:rPr lang="en-GB" dirty="0"/>
              <a:t>({6}) = 1/6 </a:t>
            </a:r>
          </a:p>
          <a:p>
            <a:pPr marL="0" indent="0" algn="ctr">
              <a:buNone/>
            </a:pPr>
            <a:r>
              <a:rPr lang="en-GB" sz="3000" dirty="0" err="1"/>
              <a:t>prob</a:t>
            </a:r>
            <a:r>
              <a:rPr lang="en-GB" sz="3000" dirty="0"/>
              <a:t>(E</a:t>
            </a:r>
            <a:r>
              <a:rPr lang="en-GB" sz="3000" baseline="-25000" dirty="0"/>
              <a:t>1</a:t>
            </a:r>
            <a:r>
              <a:rPr lang="en-GB" sz="3000" dirty="0"/>
              <a:t> or E</a:t>
            </a:r>
            <a:r>
              <a:rPr lang="en-GB" sz="3000" baseline="-25000" dirty="0"/>
              <a:t>2</a:t>
            </a:r>
            <a:r>
              <a:rPr lang="en-GB" sz="3000" dirty="0"/>
              <a:t>) = </a:t>
            </a:r>
            <a:r>
              <a:rPr lang="en-GB" sz="3000" dirty="0" err="1"/>
              <a:t>prob</a:t>
            </a:r>
            <a:r>
              <a:rPr lang="en-GB" sz="3000" dirty="0"/>
              <a:t>(E</a:t>
            </a:r>
            <a:r>
              <a:rPr lang="en-GB" sz="3000" baseline="-25000" dirty="0"/>
              <a:t>1</a:t>
            </a:r>
            <a:r>
              <a:rPr lang="en-GB" sz="3000" dirty="0"/>
              <a:t>) + </a:t>
            </a:r>
            <a:r>
              <a:rPr lang="en-GB" sz="3000" dirty="0" err="1"/>
              <a:t>prob</a:t>
            </a:r>
            <a:r>
              <a:rPr lang="en-GB" sz="3000" dirty="0"/>
              <a:t>(E</a:t>
            </a:r>
            <a:r>
              <a:rPr lang="en-GB" sz="3000" baseline="-25000" dirty="0"/>
              <a:t>2</a:t>
            </a:r>
            <a:r>
              <a:rPr lang="en-GB" sz="3000" dirty="0"/>
              <a:t>) - </a:t>
            </a:r>
            <a:r>
              <a:rPr lang="en-GB" sz="3000" dirty="0" err="1"/>
              <a:t>prob</a:t>
            </a:r>
            <a:r>
              <a:rPr lang="en-GB" sz="3000" dirty="0"/>
              <a:t>(E</a:t>
            </a:r>
            <a:r>
              <a:rPr lang="en-GB" sz="3000" baseline="-25000" dirty="0"/>
              <a:t>1</a:t>
            </a:r>
            <a:r>
              <a:rPr lang="en-GB" sz="3000" dirty="0"/>
              <a:t> and E</a:t>
            </a:r>
            <a:r>
              <a:rPr lang="en-GB" sz="3000" baseline="-25000" dirty="0"/>
              <a:t>2</a:t>
            </a:r>
            <a:r>
              <a:rPr lang="en-GB" sz="3000" dirty="0"/>
              <a:t>) </a:t>
            </a:r>
          </a:p>
          <a:p>
            <a:pPr marL="0" indent="0">
              <a:buNone/>
            </a:pPr>
            <a:r>
              <a:rPr lang="en-GB" sz="3000" dirty="0"/>
              <a:t>           4/6         =     1/2      +     1/3     -    1/6</a:t>
            </a:r>
          </a:p>
          <a:p>
            <a:pPr marL="0" indent="0" algn="ctr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98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Mutual exclusivity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Two events E</a:t>
            </a:r>
            <a:r>
              <a:rPr lang="en-GB" baseline="-25000" dirty="0"/>
              <a:t>1</a:t>
            </a:r>
            <a:r>
              <a:rPr lang="en-GB" dirty="0"/>
              <a:t> and E</a:t>
            </a:r>
            <a:r>
              <a:rPr lang="en-GB" baseline="-25000" dirty="0"/>
              <a:t>2</a:t>
            </a:r>
            <a:r>
              <a:rPr lang="en-GB" dirty="0"/>
              <a:t> are </a:t>
            </a:r>
            <a:r>
              <a:rPr lang="en-GB" i="1" dirty="0">
                <a:solidFill>
                  <a:srgbClr val="FF0000"/>
                </a:solidFill>
              </a:rPr>
              <a:t>mutually exclusive </a:t>
            </a:r>
            <a:r>
              <a:rPr lang="en-GB" dirty="0"/>
              <a:t>if they cannot both happen together, i.e., </a:t>
            </a:r>
          </a:p>
          <a:p>
            <a:pPr marL="0" indent="0" algn="ctr">
              <a:buNone/>
            </a:pPr>
            <a:r>
              <a:rPr lang="en-GB" dirty="0" err="1"/>
              <a:t>prob</a:t>
            </a:r>
            <a:r>
              <a:rPr lang="en-GB" dirty="0"/>
              <a:t>(E</a:t>
            </a:r>
            <a:r>
              <a:rPr lang="en-GB" baseline="-25000" dirty="0"/>
              <a:t>1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and</a:t>
            </a:r>
            <a:r>
              <a:rPr lang="en-GB" dirty="0"/>
              <a:t> E</a:t>
            </a:r>
            <a:r>
              <a:rPr lang="en-GB" baseline="-25000" dirty="0"/>
              <a:t>2</a:t>
            </a:r>
            <a:r>
              <a:rPr lang="en-GB" dirty="0"/>
              <a:t>) = 0</a:t>
            </a:r>
          </a:p>
          <a:p>
            <a:pPr marL="400050" lvl="1" indent="0">
              <a:buNone/>
            </a:pPr>
            <a:r>
              <a:rPr lang="en-GB" sz="3200" dirty="0"/>
              <a:t>in which case </a:t>
            </a:r>
          </a:p>
          <a:p>
            <a:pPr marL="0" indent="0" algn="ctr">
              <a:buNone/>
            </a:pPr>
            <a:r>
              <a:rPr lang="en-GB" dirty="0" err="1"/>
              <a:t>prob</a:t>
            </a:r>
            <a:r>
              <a:rPr lang="en-GB" dirty="0"/>
              <a:t>(E</a:t>
            </a:r>
            <a:r>
              <a:rPr lang="en-GB" baseline="-25000" dirty="0"/>
              <a:t>1</a:t>
            </a:r>
            <a:r>
              <a:rPr lang="en-GB" dirty="0"/>
              <a:t> or E</a:t>
            </a:r>
            <a:r>
              <a:rPr lang="en-GB" baseline="-25000" dirty="0"/>
              <a:t>2</a:t>
            </a:r>
            <a:r>
              <a:rPr lang="en-GB" dirty="0"/>
              <a:t>) = </a:t>
            </a:r>
            <a:r>
              <a:rPr lang="en-GB" dirty="0" err="1"/>
              <a:t>prob</a:t>
            </a:r>
            <a:r>
              <a:rPr lang="en-GB" dirty="0"/>
              <a:t>(E</a:t>
            </a:r>
            <a:r>
              <a:rPr lang="en-GB" baseline="-25000" dirty="0"/>
              <a:t>1</a:t>
            </a:r>
            <a:r>
              <a:rPr lang="en-GB" dirty="0"/>
              <a:t>) + </a:t>
            </a:r>
            <a:r>
              <a:rPr lang="en-GB" dirty="0" err="1"/>
              <a:t>prob</a:t>
            </a:r>
            <a:r>
              <a:rPr lang="en-GB" dirty="0"/>
              <a:t>(E</a:t>
            </a:r>
            <a:r>
              <a:rPr lang="en-GB" baseline="-25000" dirty="0"/>
              <a:t>2</a:t>
            </a:r>
            <a:r>
              <a:rPr lang="en-GB" dirty="0"/>
              <a:t>)</a:t>
            </a:r>
          </a:p>
          <a:p>
            <a:endParaRPr lang="en-GB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384425" y="5257800"/>
            <a:ext cx="1995487" cy="9144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dirty="0">
                <a:latin typeface="Arial Unicode MS" pitchFamily="34" charset="-128"/>
              </a:rPr>
              <a:t>   </a:t>
            </a:r>
            <a:r>
              <a:rPr lang="en-GB" dirty="0"/>
              <a:t>E</a:t>
            </a:r>
            <a:r>
              <a:rPr lang="en-GB" baseline="-25000" dirty="0"/>
              <a:t>1</a:t>
            </a:r>
            <a:r>
              <a:rPr lang="en-GB" dirty="0"/>
              <a:t> </a:t>
            </a:r>
            <a:endParaRPr lang="en-GB" dirty="0">
              <a:latin typeface="Arial Unicode MS" pitchFamily="34" charset="-128"/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4672012" y="5257800"/>
            <a:ext cx="2159000" cy="914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GB" dirty="0"/>
              <a:t>     E</a:t>
            </a:r>
            <a:r>
              <a:rPr lang="en-GB" baseline="-25000" dirty="0"/>
              <a:t>2</a:t>
            </a:r>
            <a:r>
              <a:rPr lang="en-GB" dirty="0"/>
              <a:t>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030412" y="4876800"/>
            <a:ext cx="0" cy="15240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030412" y="6400800"/>
            <a:ext cx="497998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030412" y="4876800"/>
            <a:ext cx="497998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010400" y="4876800"/>
            <a:ext cx="0" cy="15240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16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Mutual exclusivity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When rolling a dice, we cannot simultaneously roll a 1 and a 2 </a:t>
            </a:r>
          </a:p>
          <a:p>
            <a:pPr marL="0" indent="0" algn="ctr">
              <a:buNone/>
            </a:pPr>
            <a:r>
              <a:rPr lang="en-GB" sz="2800" dirty="0" err="1"/>
              <a:t>prob</a:t>
            </a:r>
            <a:r>
              <a:rPr lang="en-GB" sz="2800" dirty="0"/>
              <a:t>(1 or 2) = </a:t>
            </a:r>
            <a:r>
              <a:rPr lang="en-GB" sz="2800" dirty="0" err="1"/>
              <a:t>prob</a:t>
            </a:r>
            <a:r>
              <a:rPr lang="en-GB" sz="2800" dirty="0"/>
              <a:t>(1) + </a:t>
            </a:r>
            <a:r>
              <a:rPr lang="en-GB" sz="2800" dirty="0" err="1"/>
              <a:t>prob</a:t>
            </a:r>
            <a:r>
              <a:rPr lang="en-GB" sz="2800" dirty="0"/>
              <a:t>(2) = 1/6 + 1/6 = 1/3</a:t>
            </a:r>
          </a:p>
          <a:p>
            <a:r>
              <a:rPr lang="en-GB" dirty="0"/>
              <a:t>Suppose (rolling a dice)</a:t>
            </a:r>
          </a:p>
          <a:p>
            <a:pPr lvl="1"/>
            <a:r>
              <a:rPr lang="en-GB" dirty="0"/>
              <a:t>E</a:t>
            </a:r>
            <a:r>
              <a:rPr lang="en-GB" baseline="-25000" dirty="0"/>
              <a:t>1</a:t>
            </a:r>
            <a:r>
              <a:rPr lang="en-GB" dirty="0"/>
              <a:t> = “outcome is even”, and </a:t>
            </a:r>
          </a:p>
          <a:p>
            <a:pPr lvl="1"/>
            <a:r>
              <a:rPr lang="en-GB" dirty="0"/>
              <a:t>E</a:t>
            </a:r>
            <a:r>
              <a:rPr lang="en-GB" baseline="-25000" dirty="0"/>
              <a:t>2</a:t>
            </a:r>
            <a:r>
              <a:rPr lang="en-GB" dirty="0"/>
              <a:t> = “outcome &gt; 4”, then </a:t>
            </a:r>
          </a:p>
          <a:p>
            <a:pPr marL="0" indent="0" algn="ctr">
              <a:buNone/>
            </a:pPr>
            <a:r>
              <a:rPr lang="en-GB" dirty="0" err="1"/>
              <a:t>prob</a:t>
            </a:r>
            <a:r>
              <a:rPr lang="en-GB" dirty="0"/>
              <a:t>(E</a:t>
            </a:r>
            <a:r>
              <a:rPr lang="en-GB" baseline="-25000" dirty="0"/>
              <a:t>1</a:t>
            </a:r>
            <a:r>
              <a:rPr lang="en-GB" dirty="0"/>
              <a:t>) = 1/2; 	</a:t>
            </a:r>
            <a:r>
              <a:rPr lang="en-GB" dirty="0" err="1"/>
              <a:t>prob</a:t>
            </a:r>
            <a:r>
              <a:rPr lang="en-GB" dirty="0"/>
              <a:t>(E</a:t>
            </a:r>
            <a:r>
              <a:rPr lang="en-GB" baseline="-25000" dirty="0"/>
              <a:t>2</a:t>
            </a:r>
            <a:r>
              <a:rPr lang="en-GB" dirty="0"/>
              <a:t>) = 1/3</a:t>
            </a:r>
          </a:p>
          <a:p>
            <a:pPr marL="0" indent="0" algn="ctr">
              <a:buNone/>
            </a:pPr>
            <a:r>
              <a:rPr lang="en-GB" dirty="0" err="1"/>
              <a:t>prob</a:t>
            </a:r>
            <a:r>
              <a:rPr lang="en-GB" dirty="0"/>
              <a:t>(E</a:t>
            </a:r>
            <a:r>
              <a:rPr lang="en-GB" baseline="-25000" dirty="0"/>
              <a:t>1</a:t>
            </a:r>
            <a:r>
              <a:rPr lang="en-GB" dirty="0"/>
              <a:t> or E</a:t>
            </a:r>
            <a:r>
              <a:rPr lang="en-GB" baseline="-25000" dirty="0"/>
              <a:t>2</a:t>
            </a:r>
            <a:r>
              <a:rPr lang="en-GB" dirty="0"/>
              <a:t>) = 4/6 ≠ </a:t>
            </a:r>
            <a:r>
              <a:rPr lang="en-GB" dirty="0" err="1"/>
              <a:t>prob</a:t>
            </a:r>
            <a:r>
              <a:rPr lang="en-GB" dirty="0"/>
              <a:t>(E</a:t>
            </a:r>
            <a:r>
              <a:rPr lang="en-GB" baseline="-25000" dirty="0"/>
              <a:t>1</a:t>
            </a:r>
            <a:r>
              <a:rPr lang="en-GB" dirty="0"/>
              <a:t>) + </a:t>
            </a:r>
            <a:r>
              <a:rPr lang="en-GB" dirty="0" err="1"/>
              <a:t>prob</a:t>
            </a:r>
            <a:r>
              <a:rPr lang="en-GB" dirty="0"/>
              <a:t>(E</a:t>
            </a:r>
            <a:r>
              <a:rPr lang="en-GB" baseline="-25000" dirty="0"/>
              <a:t>2</a:t>
            </a:r>
            <a:r>
              <a:rPr lang="en-GB" dirty="0"/>
              <a:t>)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344478" y="3810000"/>
            <a:ext cx="2494722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So obviously in this case </a:t>
            </a:r>
          </a:p>
          <a:p>
            <a:r>
              <a:rPr lang="en-GB" b="1" dirty="0"/>
              <a:t>not</a:t>
            </a:r>
            <a:r>
              <a:rPr lang="en-GB" dirty="0"/>
              <a:t> mutually exclusive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68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Exhaustiveness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Events E</a:t>
            </a:r>
            <a:r>
              <a:rPr lang="en-GB" baseline="-25000" dirty="0"/>
              <a:t>1</a:t>
            </a:r>
            <a:r>
              <a:rPr lang="en-GB" dirty="0"/>
              <a:t>, E</a:t>
            </a:r>
            <a:r>
              <a:rPr lang="en-GB" baseline="-25000" dirty="0"/>
              <a:t>2</a:t>
            </a:r>
            <a:r>
              <a:rPr lang="en-GB" dirty="0"/>
              <a:t>, …, </a:t>
            </a:r>
            <a:r>
              <a:rPr lang="en-GB" dirty="0" err="1"/>
              <a:t>E</a:t>
            </a:r>
            <a:r>
              <a:rPr lang="en-GB" baseline="-25000" dirty="0" err="1"/>
              <a:t>n</a:t>
            </a:r>
            <a:r>
              <a:rPr lang="en-GB" dirty="0"/>
              <a:t> are </a:t>
            </a:r>
            <a:r>
              <a:rPr lang="en-GB" b="1" i="1" dirty="0">
                <a:solidFill>
                  <a:srgbClr val="FF0000"/>
                </a:solidFill>
              </a:rPr>
              <a:t>exhaustive</a:t>
            </a:r>
            <a:r>
              <a:rPr lang="en-GB" dirty="0"/>
              <a:t> if </a:t>
            </a:r>
          </a:p>
          <a:p>
            <a:pPr marL="0" indent="0" algn="ctr">
              <a:buNone/>
            </a:pPr>
            <a:r>
              <a:rPr lang="en-GB" dirty="0" err="1"/>
              <a:t>prob</a:t>
            </a:r>
            <a:r>
              <a:rPr lang="en-GB" dirty="0"/>
              <a:t>(E</a:t>
            </a:r>
            <a:r>
              <a:rPr lang="en-GB" baseline="-25000" dirty="0"/>
              <a:t>1</a:t>
            </a:r>
            <a:r>
              <a:rPr lang="en-GB" dirty="0"/>
              <a:t> or E</a:t>
            </a:r>
            <a:r>
              <a:rPr lang="en-GB" baseline="-25000" dirty="0"/>
              <a:t>2</a:t>
            </a:r>
            <a:r>
              <a:rPr lang="en-GB" dirty="0"/>
              <a:t> or … or </a:t>
            </a:r>
            <a:r>
              <a:rPr lang="en-GB" dirty="0" err="1"/>
              <a:t>E</a:t>
            </a:r>
            <a:r>
              <a:rPr lang="en-GB" baseline="-25000" dirty="0" err="1"/>
              <a:t>n</a:t>
            </a:r>
            <a:r>
              <a:rPr lang="en-GB" dirty="0"/>
              <a:t>) = 1</a:t>
            </a:r>
          </a:p>
          <a:p>
            <a:r>
              <a:rPr lang="en-GB" dirty="0"/>
              <a:t>i.e., it is certain that at least one of the events E</a:t>
            </a:r>
            <a:r>
              <a:rPr lang="en-GB" baseline="-25000" dirty="0"/>
              <a:t>1</a:t>
            </a:r>
            <a:r>
              <a:rPr lang="en-GB" dirty="0"/>
              <a:t>, E</a:t>
            </a:r>
            <a:r>
              <a:rPr lang="en-GB" baseline="-25000" dirty="0"/>
              <a:t>2</a:t>
            </a:r>
            <a:r>
              <a:rPr lang="en-GB" dirty="0"/>
              <a:t>, …, </a:t>
            </a:r>
            <a:r>
              <a:rPr lang="en-GB" dirty="0" err="1"/>
              <a:t>E</a:t>
            </a:r>
            <a:r>
              <a:rPr lang="en-GB" baseline="-25000" dirty="0" err="1"/>
              <a:t>n</a:t>
            </a:r>
            <a:r>
              <a:rPr lang="en-GB" dirty="0"/>
              <a:t> will occur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41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Exhaustive and mutually exclusive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If the events E</a:t>
            </a:r>
            <a:r>
              <a:rPr lang="en-GB" baseline="-25000" dirty="0"/>
              <a:t>1</a:t>
            </a:r>
            <a:r>
              <a:rPr lang="en-GB" dirty="0"/>
              <a:t>, E</a:t>
            </a:r>
            <a:r>
              <a:rPr lang="en-GB" baseline="-25000" dirty="0"/>
              <a:t>2</a:t>
            </a:r>
            <a:r>
              <a:rPr lang="en-GB" dirty="0"/>
              <a:t>, …, </a:t>
            </a:r>
            <a:r>
              <a:rPr lang="en-GB" dirty="0" err="1"/>
              <a:t>E</a:t>
            </a:r>
            <a:r>
              <a:rPr lang="en-GB" baseline="-25000" dirty="0" err="1"/>
              <a:t>n</a:t>
            </a:r>
            <a:r>
              <a:rPr lang="en-GB" dirty="0"/>
              <a:t> are exhaustive and mutually exclusive then </a:t>
            </a:r>
          </a:p>
          <a:p>
            <a:pPr marL="0" indent="0" algn="ctr">
              <a:buNone/>
            </a:pPr>
            <a:r>
              <a:rPr lang="en-GB" dirty="0"/>
              <a:t>1 = </a:t>
            </a:r>
            <a:r>
              <a:rPr lang="en-GB" dirty="0" err="1"/>
              <a:t>prob</a:t>
            </a:r>
            <a:r>
              <a:rPr lang="en-GB" dirty="0"/>
              <a:t>(E</a:t>
            </a:r>
            <a:r>
              <a:rPr lang="en-GB" baseline="-25000" dirty="0"/>
              <a:t>1</a:t>
            </a:r>
            <a:r>
              <a:rPr lang="en-GB" dirty="0"/>
              <a:t>) + </a:t>
            </a:r>
            <a:r>
              <a:rPr lang="en-GB" dirty="0" err="1"/>
              <a:t>prob</a:t>
            </a:r>
            <a:r>
              <a:rPr lang="en-GB" dirty="0"/>
              <a:t>(E</a:t>
            </a:r>
            <a:r>
              <a:rPr lang="en-GB" baseline="-25000" dirty="0"/>
              <a:t>2</a:t>
            </a:r>
            <a:r>
              <a:rPr lang="en-GB" dirty="0"/>
              <a:t>) + … + </a:t>
            </a:r>
            <a:r>
              <a:rPr lang="en-GB" dirty="0" err="1"/>
              <a:t>prob</a:t>
            </a:r>
            <a:r>
              <a:rPr lang="en-GB" dirty="0"/>
              <a:t>(</a:t>
            </a:r>
            <a:r>
              <a:rPr lang="en-GB" dirty="0" err="1"/>
              <a:t>E</a:t>
            </a:r>
            <a:r>
              <a:rPr lang="en-GB" baseline="-25000" dirty="0" err="1"/>
              <a:t>n</a:t>
            </a:r>
            <a:r>
              <a:rPr lang="en-GB" dirty="0"/>
              <a:t>)</a:t>
            </a:r>
          </a:p>
          <a:p>
            <a:pPr marL="0" indent="0" algn="ctr">
              <a:buNone/>
            </a:pPr>
            <a:endParaRPr lang="en-GB" dirty="0"/>
          </a:p>
          <a:p>
            <a:r>
              <a:rPr lang="en-GB" dirty="0"/>
              <a:t>Here it is certain that </a:t>
            </a:r>
            <a:r>
              <a:rPr lang="en-GB" i="1" dirty="0">
                <a:solidFill>
                  <a:srgbClr val="FF0000"/>
                </a:solidFill>
              </a:rPr>
              <a:t>precisely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i="1" dirty="0">
                <a:solidFill>
                  <a:srgbClr val="FF0000"/>
                </a:solidFill>
              </a:rPr>
              <a:t>one</a:t>
            </a:r>
            <a:r>
              <a:rPr lang="en-GB" dirty="0">
                <a:solidFill>
                  <a:srgbClr val="FF0000"/>
                </a:solidFill>
              </a:rPr>
              <a:t> of the events E</a:t>
            </a:r>
            <a:r>
              <a:rPr lang="en-GB" baseline="-25000" dirty="0">
                <a:solidFill>
                  <a:srgbClr val="FF0000"/>
                </a:solidFill>
              </a:rPr>
              <a:t>1</a:t>
            </a:r>
            <a:r>
              <a:rPr lang="en-GB" dirty="0">
                <a:solidFill>
                  <a:srgbClr val="FF0000"/>
                </a:solidFill>
              </a:rPr>
              <a:t>, E</a:t>
            </a:r>
            <a:r>
              <a:rPr lang="en-GB" baseline="-25000" dirty="0">
                <a:solidFill>
                  <a:srgbClr val="FF0000"/>
                </a:solidFill>
              </a:rPr>
              <a:t>2</a:t>
            </a:r>
            <a:r>
              <a:rPr lang="en-GB" dirty="0">
                <a:solidFill>
                  <a:srgbClr val="FF0000"/>
                </a:solidFill>
              </a:rPr>
              <a:t>, …, </a:t>
            </a:r>
            <a:r>
              <a:rPr lang="en-GB" dirty="0" err="1">
                <a:solidFill>
                  <a:srgbClr val="FF0000"/>
                </a:solidFill>
              </a:rPr>
              <a:t>E</a:t>
            </a:r>
            <a:r>
              <a:rPr lang="en-GB" baseline="-25000" dirty="0" err="1">
                <a:solidFill>
                  <a:srgbClr val="FF0000"/>
                </a:solidFill>
              </a:rPr>
              <a:t>n</a:t>
            </a:r>
            <a:r>
              <a:rPr lang="en-GB" dirty="0">
                <a:solidFill>
                  <a:srgbClr val="FF0000"/>
                </a:solidFill>
              </a:rPr>
              <a:t> will occur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23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Probability of a </a:t>
            </a:r>
            <a:r>
              <a:rPr lang="en-GB" dirty="0">
                <a:solidFill>
                  <a:srgbClr val="FF0000"/>
                </a:solidFill>
              </a:rPr>
              <a:t>negation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pPr marL="0" indent="0" algn="ctr">
              <a:buNone/>
            </a:pPr>
            <a:r>
              <a:rPr lang="en-GB" dirty="0"/>
              <a:t>1 = </a:t>
            </a:r>
            <a:r>
              <a:rPr lang="en-GB" dirty="0" err="1"/>
              <a:t>prob</a:t>
            </a:r>
            <a:r>
              <a:rPr lang="en-GB" dirty="0"/>
              <a:t>(E</a:t>
            </a:r>
            <a:r>
              <a:rPr lang="en-GB" baseline="-25000" dirty="0"/>
              <a:t>1</a:t>
            </a:r>
            <a:r>
              <a:rPr lang="en-GB" dirty="0"/>
              <a:t>) + </a:t>
            </a:r>
            <a:r>
              <a:rPr lang="en-GB" dirty="0" err="1"/>
              <a:t>prob</a:t>
            </a:r>
            <a:r>
              <a:rPr lang="en-GB" dirty="0"/>
              <a:t>(not E</a:t>
            </a:r>
            <a:r>
              <a:rPr lang="en-GB" baseline="-25000" dirty="0"/>
              <a:t>1</a:t>
            </a:r>
            <a:r>
              <a:rPr lang="en-GB" dirty="0"/>
              <a:t>)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 err="1"/>
              <a:t>prob</a:t>
            </a:r>
            <a:r>
              <a:rPr lang="en-GB" dirty="0"/>
              <a:t>(not E</a:t>
            </a:r>
            <a:r>
              <a:rPr lang="en-GB" baseline="-25000" dirty="0"/>
              <a:t>1</a:t>
            </a:r>
            <a:r>
              <a:rPr lang="en-GB" dirty="0"/>
              <a:t>) = 1 - </a:t>
            </a:r>
            <a:r>
              <a:rPr lang="en-GB" dirty="0" err="1"/>
              <a:t>prob</a:t>
            </a:r>
            <a:r>
              <a:rPr lang="en-GB" dirty="0"/>
              <a:t>(E</a:t>
            </a:r>
            <a:r>
              <a:rPr lang="en-GB" baseline="-25000" dirty="0"/>
              <a:t>1</a:t>
            </a:r>
            <a:r>
              <a:rPr lang="en-GB" dirty="0"/>
              <a:t>) 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30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Conditional probability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dirty="0" err="1"/>
              <a:t>prob</a:t>
            </a:r>
            <a:r>
              <a:rPr lang="en-GB" dirty="0"/>
              <a:t>(E</a:t>
            </a:r>
            <a:r>
              <a:rPr lang="en-GB" baseline="-25000" dirty="0"/>
              <a:t>1</a:t>
            </a:r>
            <a:r>
              <a:rPr lang="en-GB" dirty="0"/>
              <a:t>│E</a:t>
            </a:r>
            <a:r>
              <a:rPr lang="en-GB" baseline="-25000" dirty="0"/>
              <a:t>2</a:t>
            </a:r>
            <a:r>
              <a:rPr lang="en-GB" dirty="0"/>
              <a:t>) = the probability of E</a:t>
            </a:r>
            <a:r>
              <a:rPr lang="en-GB" baseline="-25000" dirty="0"/>
              <a:t>1</a:t>
            </a:r>
            <a:r>
              <a:rPr lang="en-GB" dirty="0"/>
              <a:t> </a:t>
            </a:r>
            <a:r>
              <a:rPr lang="en-GB" i="1" dirty="0"/>
              <a:t>given</a:t>
            </a:r>
            <a:r>
              <a:rPr lang="en-GB" dirty="0"/>
              <a:t> E</a:t>
            </a:r>
            <a:r>
              <a:rPr lang="en-GB" baseline="-25000" dirty="0"/>
              <a:t>2</a:t>
            </a:r>
            <a:r>
              <a:rPr lang="en-GB" dirty="0"/>
              <a:t> 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 err="1"/>
              <a:t>prob</a:t>
            </a:r>
            <a:r>
              <a:rPr lang="en-GB" dirty="0"/>
              <a:t>(E</a:t>
            </a:r>
            <a:r>
              <a:rPr lang="en-GB" baseline="-25000" dirty="0"/>
              <a:t>1</a:t>
            </a:r>
            <a:r>
              <a:rPr lang="en-GB" dirty="0"/>
              <a:t>│E</a:t>
            </a:r>
            <a:r>
              <a:rPr lang="en-GB" baseline="-25000" dirty="0"/>
              <a:t>2</a:t>
            </a:r>
            <a:r>
              <a:rPr lang="en-GB" dirty="0"/>
              <a:t>)  = </a:t>
            </a:r>
            <a:r>
              <a:rPr lang="en-GB" dirty="0" err="1"/>
              <a:t>prob</a:t>
            </a:r>
            <a:r>
              <a:rPr lang="en-GB" dirty="0"/>
              <a:t>(E</a:t>
            </a:r>
            <a:r>
              <a:rPr lang="en-GB" baseline="-25000" dirty="0"/>
              <a:t>1</a:t>
            </a:r>
            <a:r>
              <a:rPr lang="en-GB" dirty="0"/>
              <a:t> and E</a:t>
            </a:r>
            <a:r>
              <a:rPr lang="en-GB" baseline="-25000" dirty="0"/>
              <a:t>2</a:t>
            </a:r>
            <a:r>
              <a:rPr lang="en-GB" dirty="0"/>
              <a:t>) / </a:t>
            </a:r>
            <a:r>
              <a:rPr lang="en-GB" dirty="0" err="1"/>
              <a:t>prob</a:t>
            </a:r>
            <a:r>
              <a:rPr lang="en-GB" dirty="0"/>
              <a:t>(E</a:t>
            </a:r>
            <a:r>
              <a:rPr lang="en-GB" baseline="-25000" dirty="0"/>
              <a:t>2</a:t>
            </a:r>
            <a:r>
              <a:rPr lang="en-GB" dirty="0"/>
              <a:t>) </a:t>
            </a:r>
          </a:p>
          <a:p>
            <a:pPr marL="0" indent="0" algn="ctr">
              <a:buNone/>
            </a:pPr>
            <a:endParaRPr lang="en-GB" sz="3800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868613" y="2743200"/>
            <a:ext cx="1995487" cy="9144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dirty="0">
                <a:latin typeface="Arial Unicode MS" pitchFamily="34" charset="-128"/>
              </a:rPr>
              <a:t>   </a:t>
            </a:r>
            <a:r>
              <a:rPr lang="en-GB" dirty="0"/>
              <a:t>E</a:t>
            </a:r>
            <a:r>
              <a:rPr lang="en-GB" baseline="-25000" dirty="0"/>
              <a:t>1</a:t>
            </a:r>
            <a:r>
              <a:rPr lang="en-GB" dirty="0"/>
              <a:t> </a:t>
            </a:r>
            <a:endParaRPr lang="en-GB" dirty="0">
              <a:latin typeface="Arial Unicode MS" pitchFamily="34" charset="-128"/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4165600" y="2743200"/>
            <a:ext cx="2159000" cy="914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GB" dirty="0"/>
              <a:t>     E</a:t>
            </a:r>
            <a:r>
              <a:rPr lang="en-GB" baseline="-25000" dirty="0"/>
              <a:t>2</a:t>
            </a:r>
            <a:r>
              <a:rPr lang="en-GB" dirty="0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14600" y="4122839"/>
            <a:ext cx="3651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Set of outcomes where both are true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572000" y="3200400"/>
            <a:ext cx="0" cy="922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48153" y="6331466"/>
            <a:ext cx="5367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I’m not going to bother with the case when </a:t>
            </a:r>
            <a:r>
              <a:rPr lang="en-GB" dirty="0" err="1"/>
              <a:t>prob</a:t>
            </a:r>
            <a:r>
              <a:rPr lang="en-GB" dirty="0"/>
              <a:t>(E</a:t>
            </a:r>
            <a:r>
              <a:rPr lang="en-GB" baseline="-25000" dirty="0"/>
              <a:t>2</a:t>
            </a:r>
            <a:r>
              <a:rPr lang="en-GB" dirty="0"/>
              <a:t>)=0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61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Suppose (rolling a dice), E</a:t>
            </a:r>
            <a:r>
              <a:rPr lang="en-GB" baseline="-25000" dirty="0"/>
              <a:t>1</a:t>
            </a:r>
            <a:r>
              <a:rPr lang="en-GB" dirty="0"/>
              <a:t> = “outcome is even”, and E</a:t>
            </a:r>
            <a:r>
              <a:rPr lang="en-GB" baseline="-25000" dirty="0"/>
              <a:t>2</a:t>
            </a:r>
            <a:r>
              <a:rPr lang="en-GB" dirty="0"/>
              <a:t> = “outcome &gt; 4”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prob</a:t>
            </a:r>
            <a:r>
              <a:rPr lang="en-GB" dirty="0"/>
              <a:t>(E</a:t>
            </a:r>
            <a:r>
              <a:rPr lang="en-GB" baseline="-25000" dirty="0"/>
              <a:t>1</a:t>
            </a:r>
            <a:r>
              <a:rPr lang="en-GB" dirty="0"/>
              <a:t>│E</a:t>
            </a:r>
            <a:r>
              <a:rPr lang="en-GB" baseline="-25000" dirty="0"/>
              <a:t>2</a:t>
            </a:r>
            <a:r>
              <a:rPr lang="en-GB" dirty="0"/>
              <a:t>)  =  </a:t>
            </a:r>
            <a:r>
              <a:rPr lang="en-GB" dirty="0" err="1"/>
              <a:t>prob</a:t>
            </a:r>
            <a:r>
              <a:rPr lang="en-GB" dirty="0"/>
              <a:t>(even|{5,6}) = 1/2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prob</a:t>
            </a:r>
            <a:r>
              <a:rPr lang="en-GB" dirty="0"/>
              <a:t>(E</a:t>
            </a:r>
            <a:r>
              <a:rPr lang="en-GB" baseline="-25000" dirty="0"/>
              <a:t>2</a:t>
            </a:r>
            <a:r>
              <a:rPr lang="en-GB" dirty="0"/>
              <a:t>│E</a:t>
            </a:r>
            <a:r>
              <a:rPr lang="en-GB" baseline="-25000" dirty="0"/>
              <a:t>1</a:t>
            </a:r>
            <a:r>
              <a:rPr lang="en-GB" dirty="0"/>
              <a:t>)  =  </a:t>
            </a:r>
            <a:r>
              <a:rPr lang="en-GB" dirty="0" err="1"/>
              <a:t>prob</a:t>
            </a:r>
            <a:r>
              <a:rPr lang="en-GB" dirty="0"/>
              <a:t>({5,6}|even) = 1/3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42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Bayes’ theorem</a:t>
            </a:r>
            <a:br>
              <a:rPr lang="en-GB" dirty="0"/>
            </a:br>
            <a:r>
              <a:rPr lang="en-GB" sz="2700" dirty="0"/>
              <a:t>“inverts the conditioning”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50292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GB" sz="3800" dirty="0"/>
          </a:p>
          <a:p>
            <a:pPr marL="0" indent="0" algn="ctr">
              <a:buNone/>
            </a:pPr>
            <a:r>
              <a:rPr lang="en-GB" sz="2800" dirty="0" err="1"/>
              <a:t>prob</a:t>
            </a:r>
            <a:r>
              <a:rPr lang="en-GB" sz="2800" dirty="0"/>
              <a:t>(E</a:t>
            </a:r>
            <a:r>
              <a:rPr lang="en-GB" sz="2800" baseline="-25000" dirty="0"/>
              <a:t>1</a:t>
            </a:r>
            <a:r>
              <a:rPr lang="en-GB" sz="2800" dirty="0"/>
              <a:t>│E</a:t>
            </a:r>
            <a:r>
              <a:rPr lang="en-GB" sz="2800" baseline="-25000" dirty="0"/>
              <a:t>2</a:t>
            </a:r>
            <a:r>
              <a:rPr lang="en-GB" sz="2800" dirty="0"/>
              <a:t>)  = </a:t>
            </a:r>
            <a:r>
              <a:rPr lang="en-GB" sz="2800" dirty="0" err="1"/>
              <a:t>prob</a:t>
            </a:r>
            <a:r>
              <a:rPr lang="en-GB" sz="2800" dirty="0"/>
              <a:t>(E</a:t>
            </a:r>
            <a:r>
              <a:rPr lang="en-GB" sz="2800" baseline="-25000" dirty="0"/>
              <a:t>1</a:t>
            </a:r>
            <a:r>
              <a:rPr lang="en-GB" sz="2800" dirty="0"/>
              <a:t> and E</a:t>
            </a:r>
            <a:r>
              <a:rPr lang="en-GB" sz="2800" baseline="-25000" dirty="0"/>
              <a:t>2</a:t>
            </a:r>
            <a:r>
              <a:rPr lang="en-GB" sz="2800" dirty="0"/>
              <a:t>) /</a:t>
            </a:r>
            <a:r>
              <a:rPr lang="en-GB" sz="2800" dirty="0" err="1"/>
              <a:t>prob</a:t>
            </a:r>
            <a:r>
              <a:rPr lang="en-GB" sz="2800" dirty="0"/>
              <a:t>(E</a:t>
            </a:r>
            <a:r>
              <a:rPr lang="en-GB" sz="2800" baseline="-25000" dirty="0"/>
              <a:t>2</a:t>
            </a:r>
            <a:r>
              <a:rPr lang="en-GB" sz="2800" dirty="0"/>
              <a:t>) </a:t>
            </a:r>
          </a:p>
          <a:p>
            <a:pPr marL="0" indent="0" algn="ctr">
              <a:buNone/>
            </a:pPr>
            <a:endParaRPr lang="en-GB" sz="2800" dirty="0"/>
          </a:p>
          <a:p>
            <a:pPr marL="0" indent="0" algn="ctr">
              <a:buNone/>
            </a:pPr>
            <a:r>
              <a:rPr lang="en-GB" sz="2800" dirty="0" err="1"/>
              <a:t>prob</a:t>
            </a:r>
            <a:r>
              <a:rPr lang="en-GB" sz="2800" dirty="0"/>
              <a:t>(E</a:t>
            </a:r>
            <a:r>
              <a:rPr lang="en-GB" sz="2800" baseline="-25000" dirty="0"/>
              <a:t>2</a:t>
            </a:r>
            <a:r>
              <a:rPr lang="en-GB" sz="2800" dirty="0"/>
              <a:t>│E</a:t>
            </a:r>
            <a:r>
              <a:rPr lang="en-GB" sz="2800" baseline="-25000" dirty="0"/>
              <a:t>1</a:t>
            </a:r>
            <a:r>
              <a:rPr lang="en-GB" sz="2800" dirty="0"/>
              <a:t>)  = </a:t>
            </a:r>
            <a:r>
              <a:rPr lang="en-GB" sz="2800" dirty="0" err="1"/>
              <a:t>prob</a:t>
            </a:r>
            <a:r>
              <a:rPr lang="en-GB" sz="2800" dirty="0"/>
              <a:t>(E</a:t>
            </a:r>
            <a:r>
              <a:rPr lang="en-GB" sz="2800" baseline="-25000" dirty="0"/>
              <a:t>2</a:t>
            </a:r>
            <a:r>
              <a:rPr lang="en-GB" sz="2800" dirty="0"/>
              <a:t> and E</a:t>
            </a:r>
            <a:r>
              <a:rPr lang="en-GB" sz="2800" baseline="-25000" dirty="0"/>
              <a:t>1</a:t>
            </a:r>
            <a:r>
              <a:rPr lang="en-GB" sz="2800" dirty="0"/>
              <a:t>) /</a:t>
            </a:r>
            <a:r>
              <a:rPr lang="en-GB" sz="2800" dirty="0" err="1"/>
              <a:t>prob</a:t>
            </a:r>
            <a:r>
              <a:rPr lang="en-GB" sz="2800" dirty="0"/>
              <a:t>(E</a:t>
            </a:r>
            <a:r>
              <a:rPr lang="en-GB" sz="2800" baseline="-25000" dirty="0"/>
              <a:t>1</a:t>
            </a:r>
            <a:r>
              <a:rPr lang="en-GB" sz="2800" dirty="0"/>
              <a:t>) </a:t>
            </a:r>
          </a:p>
          <a:p>
            <a:pPr marL="0" indent="0" algn="ctr">
              <a:buNone/>
            </a:pPr>
            <a:endParaRPr lang="en-GB" sz="2800" dirty="0"/>
          </a:p>
          <a:p>
            <a:pPr marL="0" indent="0" algn="ctr">
              <a:buNone/>
            </a:pPr>
            <a:r>
              <a:rPr lang="en-GB" sz="2800" dirty="0" err="1"/>
              <a:t>prob</a:t>
            </a:r>
            <a:r>
              <a:rPr lang="en-GB" sz="2800" dirty="0"/>
              <a:t>(E</a:t>
            </a:r>
            <a:r>
              <a:rPr lang="en-GB" sz="2800" baseline="-25000" dirty="0"/>
              <a:t>1</a:t>
            </a:r>
            <a:r>
              <a:rPr lang="en-GB" sz="2800" dirty="0"/>
              <a:t>│E</a:t>
            </a:r>
            <a:r>
              <a:rPr lang="en-GB" sz="2800" baseline="-25000" dirty="0"/>
              <a:t>2</a:t>
            </a:r>
            <a:r>
              <a:rPr lang="en-GB" sz="2800" dirty="0"/>
              <a:t>) * </a:t>
            </a:r>
            <a:r>
              <a:rPr lang="en-GB" sz="2800" dirty="0" err="1"/>
              <a:t>prob</a:t>
            </a:r>
            <a:r>
              <a:rPr lang="en-GB" sz="2800" dirty="0"/>
              <a:t>(E</a:t>
            </a:r>
            <a:r>
              <a:rPr lang="en-GB" sz="2800" baseline="-25000" dirty="0"/>
              <a:t>2</a:t>
            </a:r>
            <a:r>
              <a:rPr lang="en-GB" sz="2800" dirty="0"/>
              <a:t>) = </a:t>
            </a:r>
            <a:r>
              <a:rPr lang="en-GB" sz="2800" dirty="0" err="1"/>
              <a:t>prob</a:t>
            </a:r>
            <a:r>
              <a:rPr lang="en-GB" sz="2800" dirty="0"/>
              <a:t>(E</a:t>
            </a:r>
            <a:r>
              <a:rPr lang="en-GB" sz="2800" baseline="-25000" dirty="0"/>
              <a:t>2</a:t>
            </a:r>
            <a:r>
              <a:rPr lang="en-GB" sz="2800" dirty="0"/>
              <a:t>│E</a:t>
            </a:r>
            <a:r>
              <a:rPr lang="en-GB" sz="2800" baseline="-25000" dirty="0"/>
              <a:t>1</a:t>
            </a:r>
            <a:r>
              <a:rPr lang="en-GB" sz="2800" dirty="0"/>
              <a:t>) * </a:t>
            </a:r>
            <a:r>
              <a:rPr lang="en-GB" sz="2800" dirty="0" err="1"/>
              <a:t>prob</a:t>
            </a:r>
            <a:r>
              <a:rPr lang="en-GB" sz="2800" dirty="0"/>
              <a:t>(E</a:t>
            </a:r>
            <a:r>
              <a:rPr lang="en-GB" sz="2800" baseline="-25000" dirty="0"/>
              <a:t>1</a:t>
            </a:r>
            <a:r>
              <a:rPr lang="en-GB" sz="2800" dirty="0"/>
              <a:t>) </a:t>
            </a:r>
          </a:p>
          <a:p>
            <a:pPr marL="0" indent="0" algn="r">
              <a:buNone/>
            </a:pPr>
            <a:endParaRPr lang="en-GB" sz="3800" dirty="0"/>
          </a:p>
          <a:p>
            <a:pPr marL="0" indent="0">
              <a:buNone/>
            </a:pPr>
            <a:r>
              <a:rPr lang="en-GB" sz="3500" dirty="0" err="1"/>
              <a:t>prob</a:t>
            </a:r>
            <a:r>
              <a:rPr lang="en-GB" sz="3500" dirty="0"/>
              <a:t>(E</a:t>
            </a:r>
            <a:r>
              <a:rPr lang="en-GB" sz="3500" baseline="-25000" dirty="0"/>
              <a:t>1</a:t>
            </a:r>
            <a:r>
              <a:rPr lang="en-GB" sz="3500" dirty="0"/>
              <a:t>│E</a:t>
            </a:r>
            <a:r>
              <a:rPr lang="en-GB" sz="3500" baseline="-25000" dirty="0"/>
              <a:t>2</a:t>
            </a:r>
            <a:r>
              <a:rPr lang="en-GB" sz="3500" dirty="0"/>
              <a:t>)  =  </a:t>
            </a:r>
            <a:r>
              <a:rPr lang="en-GB" sz="3500" dirty="0" err="1"/>
              <a:t>prob</a:t>
            </a:r>
            <a:r>
              <a:rPr lang="en-GB" sz="3500" dirty="0"/>
              <a:t>(E</a:t>
            </a:r>
            <a:r>
              <a:rPr lang="en-GB" sz="3500" baseline="-25000" dirty="0"/>
              <a:t>2</a:t>
            </a:r>
            <a:r>
              <a:rPr lang="en-GB" sz="3500" dirty="0"/>
              <a:t>│E</a:t>
            </a:r>
            <a:r>
              <a:rPr lang="en-GB" sz="3500" baseline="-25000" dirty="0"/>
              <a:t>1</a:t>
            </a:r>
            <a:r>
              <a:rPr lang="en-GB" sz="3500" dirty="0"/>
              <a:t>) * </a:t>
            </a:r>
            <a:r>
              <a:rPr lang="en-GB" sz="3500" dirty="0" err="1"/>
              <a:t>prob</a:t>
            </a:r>
            <a:r>
              <a:rPr lang="en-GB" sz="3500" dirty="0"/>
              <a:t>(E</a:t>
            </a:r>
            <a:r>
              <a:rPr lang="en-GB" sz="3500" baseline="-25000" dirty="0"/>
              <a:t>1</a:t>
            </a:r>
            <a:r>
              <a:rPr lang="en-GB" sz="3500" dirty="0"/>
              <a:t>)  / </a:t>
            </a:r>
            <a:r>
              <a:rPr lang="en-GB" sz="3500" dirty="0" err="1"/>
              <a:t>prob</a:t>
            </a:r>
            <a:r>
              <a:rPr lang="en-GB" sz="3500" dirty="0"/>
              <a:t>(E</a:t>
            </a:r>
            <a:r>
              <a:rPr lang="en-GB" sz="3500" baseline="-25000" dirty="0"/>
              <a:t>2</a:t>
            </a:r>
            <a:r>
              <a:rPr lang="en-GB" sz="3500" dirty="0"/>
              <a:t>)    </a:t>
            </a:r>
            <a:r>
              <a:rPr lang="en-GB" sz="3800" dirty="0"/>
              <a:t>				             </a:t>
            </a:r>
          </a:p>
          <a:p>
            <a:pPr marL="0" indent="0" algn="r">
              <a:buNone/>
            </a:pPr>
            <a:r>
              <a:rPr lang="en-GB" sz="3800" dirty="0"/>
              <a:t>Bayes’ theorem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" y="4419600"/>
            <a:ext cx="8458200" cy="2209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533900" y="2438400"/>
            <a:ext cx="0" cy="381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98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Bayes’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Suppose (rolling a dice), E</a:t>
            </a:r>
            <a:r>
              <a:rPr lang="en-GB" baseline="-25000" dirty="0"/>
              <a:t>1</a:t>
            </a:r>
            <a:r>
              <a:rPr lang="en-GB" dirty="0"/>
              <a:t> = “outcome is even”, and E</a:t>
            </a:r>
            <a:r>
              <a:rPr lang="en-GB" baseline="-25000" dirty="0"/>
              <a:t>2</a:t>
            </a:r>
            <a:r>
              <a:rPr lang="en-GB" dirty="0"/>
              <a:t> = “outcome &gt; 4”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prob</a:t>
            </a:r>
            <a:r>
              <a:rPr lang="en-GB" dirty="0"/>
              <a:t>(E</a:t>
            </a:r>
            <a:r>
              <a:rPr lang="en-GB" baseline="-25000" dirty="0"/>
              <a:t>1</a:t>
            </a:r>
            <a:r>
              <a:rPr lang="en-GB" dirty="0"/>
              <a:t>│E</a:t>
            </a:r>
            <a:r>
              <a:rPr lang="en-GB" baseline="-25000" dirty="0"/>
              <a:t>2</a:t>
            </a:r>
            <a:r>
              <a:rPr lang="en-GB" dirty="0"/>
              <a:t>)  =  </a:t>
            </a:r>
            <a:r>
              <a:rPr lang="en-GB" dirty="0" err="1"/>
              <a:t>prob</a:t>
            </a:r>
            <a:r>
              <a:rPr lang="en-GB" dirty="0"/>
              <a:t>(E</a:t>
            </a:r>
            <a:r>
              <a:rPr lang="en-GB" baseline="-25000" dirty="0"/>
              <a:t>2</a:t>
            </a:r>
            <a:r>
              <a:rPr lang="en-GB" dirty="0"/>
              <a:t>│E</a:t>
            </a:r>
            <a:r>
              <a:rPr lang="en-GB" baseline="-25000" dirty="0"/>
              <a:t>1</a:t>
            </a:r>
            <a:r>
              <a:rPr lang="en-GB" dirty="0"/>
              <a:t>) * </a:t>
            </a:r>
            <a:r>
              <a:rPr lang="en-GB" dirty="0" err="1"/>
              <a:t>prob</a:t>
            </a:r>
            <a:r>
              <a:rPr lang="en-GB" dirty="0"/>
              <a:t>(E</a:t>
            </a:r>
            <a:r>
              <a:rPr lang="en-GB" baseline="-25000" dirty="0"/>
              <a:t>1</a:t>
            </a:r>
            <a:r>
              <a:rPr lang="en-GB" dirty="0"/>
              <a:t>)  / </a:t>
            </a:r>
            <a:r>
              <a:rPr lang="en-GB" dirty="0" err="1"/>
              <a:t>prob</a:t>
            </a:r>
            <a:r>
              <a:rPr lang="en-GB" dirty="0"/>
              <a:t>(E</a:t>
            </a:r>
            <a:r>
              <a:rPr lang="en-GB" baseline="-25000" dirty="0"/>
              <a:t>2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          1/2       =           1/3       *    1/2      /      1/3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05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Overview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Probability </a:t>
            </a:r>
          </a:p>
          <a:p>
            <a:r>
              <a:rPr lang="en-US" altLang="en-US" dirty="0"/>
              <a:t>Basic Statistics</a:t>
            </a:r>
          </a:p>
          <a:p>
            <a:r>
              <a:rPr lang="en-US" altLang="en-US" dirty="0"/>
              <a:t>Distribution Functions</a:t>
            </a:r>
          </a:p>
          <a:p>
            <a:r>
              <a:rPr lang="en-US" altLang="en-US" dirty="0"/>
              <a:t>Counting / Combinatorics</a:t>
            </a:r>
          </a:p>
        </p:txBody>
      </p:sp>
    </p:spTree>
    <p:extLst>
      <p:ext uri="{BB962C8B-B14F-4D97-AF65-F5344CB8AC3E}">
        <p14:creationId xmlns:p14="http://schemas.microsoft.com/office/powerpoint/2010/main" val="1531405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Reasoning/diagnostic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>
            <a:noAutofit/>
          </a:bodyPr>
          <a:lstStyle/>
          <a:p>
            <a:r>
              <a:rPr lang="en-GB" sz="2400" dirty="0"/>
              <a:t>Suppose </a:t>
            </a:r>
          </a:p>
          <a:p>
            <a:pPr lvl="1"/>
            <a:r>
              <a:rPr lang="en-GB" sz="2400" dirty="0" err="1"/>
              <a:t>prob</a:t>
            </a:r>
            <a:r>
              <a:rPr lang="en-GB" sz="2400" dirty="0"/>
              <a:t>(illness) =  0.000002</a:t>
            </a:r>
          </a:p>
          <a:p>
            <a:pPr lvl="1"/>
            <a:r>
              <a:rPr lang="en-GB" sz="2400" dirty="0" err="1"/>
              <a:t>prob</a:t>
            </a:r>
            <a:r>
              <a:rPr lang="en-GB" sz="2400" dirty="0"/>
              <a:t>(symptom | illness) = 1</a:t>
            </a:r>
          </a:p>
          <a:p>
            <a:pPr lvl="1"/>
            <a:r>
              <a:rPr lang="en-GB" sz="2400" dirty="0" err="1"/>
              <a:t>prob</a:t>
            </a:r>
            <a:r>
              <a:rPr lang="en-GB" sz="2400" dirty="0"/>
              <a:t>(symptom)  = 0.1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sz="2400" dirty="0" err="1"/>
              <a:t>prob</a:t>
            </a:r>
            <a:r>
              <a:rPr lang="en-GB" sz="2400" dirty="0"/>
              <a:t>(illness | symptom) = </a:t>
            </a:r>
          </a:p>
          <a:p>
            <a:pPr marL="0" lvl="1" indent="0">
              <a:buNone/>
            </a:pPr>
            <a:r>
              <a:rPr lang="en-GB" sz="2400" dirty="0"/>
              <a:t>	</a:t>
            </a:r>
            <a:r>
              <a:rPr lang="en-GB" sz="2400" dirty="0" err="1"/>
              <a:t>prob</a:t>
            </a:r>
            <a:r>
              <a:rPr lang="en-GB" sz="2400" dirty="0"/>
              <a:t>(symptom | illness) * </a:t>
            </a:r>
            <a:r>
              <a:rPr lang="en-GB" sz="2400" dirty="0" err="1"/>
              <a:t>prob</a:t>
            </a:r>
            <a:r>
              <a:rPr lang="en-GB" sz="2400" dirty="0"/>
              <a:t>(illness) /</a:t>
            </a:r>
            <a:r>
              <a:rPr lang="en-GB" sz="2400" dirty="0" err="1"/>
              <a:t>prob</a:t>
            </a:r>
            <a:r>
              <a:rPr lang="en-GB" sz="2400" dirty="0"/>
              <a:t>(symptom)</a:t>
            </a:r>
          </a:p>
          <a:p>
            <a:pPr marL="0" lvl="1" indent="0">
              <a:buNone/>
            </a:pPr>
            <a:r>
              <a:rPr lang="en-GB" sz="2400" dirty="0"/>
              <a:t>	= 1 * 0.000002/0.1 = 0.00002</a:t>
            </a:r>
          </a:p>
          <a:p>
            <a:pPr marL="0" lvl="1" indent="0">
              <a:buNone/>
            </a:pPr>
            <a:endParaRPr lang="en-GB" sz="2400" dirty="0"/>
          </a:p>
          <a:p>
            <a:r>
              <a:rPr lang="en-GB" sz="2400" dirty="0"/>
              <a:t>When the illness is rare and the symptom prevalent in the wider population … the link between the symptom and the illness is very weak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57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Independent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GB" sz="3800" dirty="0"/>
          </a:p>
          <a:p>
            <a:pPr marL="0" indent="0">
              <a:buNone/>
            </a:pPr>
            <a:r>
              <a:rPr lang="en-GB" sz="3800" dirty="0"/>
              <a:t>Two events E</a:t>
            </a:r>
            <a:r>
              <a:rPr lang="en-GB" sz="3800" baseline="-25000" dirty="0"/>
              <a:t>1</a:t>
            </a:r>
            <a:r>
              <a:rPr lang="en-GB" sz="3800" dirty="0"/>
              <a:t> and E</a:t>
            </a:r>
            <a:r>
              <a:rPr lang="en-GB" sz="3800" baseline="-25000" dirty="0"/>
              <a:t>2 </a:t>
            </a:r>
            <a:r>
              <a:rPr lang="en-GB" sz="3800" dirty="0"/>
              <a:t>are </a:t>
            </a:r>
            <a:r>
              <a:rPr lang="en-GB" sz="3800" b="1" i="1" dirty="0">
                <a:solidFill>
                  <a:srgbClr val="FF0000"/>
                </a:solidFill>
              </a:rPr>
              <a:t>independent</a:t>
            </a:r>
            <a:r>
              <a:rPr lang="en-GB" sz="3800" dirty="0"/>
              <a:t> if the occurrence of one does not affect the chances of the other</a:t>
            </a:r>
          </a:p>
          <a:p>
            <a:pPr marL="0" indent="0" algn="ctr">
              <a:buNone/>
            </a:pPr>
            <a:r>
              <a:rPr lang="en-GB" sz="3800" dirty="0" err="1"/>
              <a:t>prob</a:t>
            </a:r>
            <a:r>
              <a:rPr lang="en-GB" sz="3800" dirty="0"/>
              <a:t>(E</a:t>
            </a:r>
            <a:r>
              <a:rPr lang="en-GB" sz="3800" baseline="-25000" dirty="0"/>
              <a:t>1</a:t>
            </a:r>
            <a:r>
              <a:rPr lang="en-GB" sz="3800" dirty="0"/>
              <a:t>│E</a:t>
            </a:r>
            <a:r>
              <a:rPr lang="en-GB" sz="3800" baseline="-25000" dirty="0"/>
              <a:t>2</a:t>
            </a:r>
            <a:r>
              <a:rPr lang="en-GB" sz="3800" dirty="0"/>
              <a:t>)   =  </a:t>
            </a:r>
            <a:r>
              <a:rPr lang="en-GB" sz="3800" dirty="0" err="1"/>
              <a:t>prob</a:t>
            </a:r>
            <a:r>
              <a:rPr lang="en-GB" sz="3800" dirty="0"/>
              <a:t>(E</a:t>
            </a:r>
            <a:r>
              <a:rPr lang="en-GB" sz="3800" baseline="-25000" dirty="0"/>
              <a:t>1</a:t>
            </a:r>
            <a:r>
              <a:rPr lang="en-GB" sz="3800" dirty="0"/>
              <a:t>) </a:t>
            </a:r>
          </a:p>
          <a:p>
            <a:pPr marL="0" indent="0" algn="ctr">
              <a:buNone/>
            </a:pPr>
            <a:r>
              <a:rPr lang="en-GB" sz="3800" dirty="0" err="1"/>
              <a:t>prob</a:t>
            </a:r>
            <a:r>
              <a:rPr lang="en-GB" sz="3800" dirty="0"/>
              <a:t>(E</a:t>
            </a:r>
            <a:r>
              <a:rPr lang="en-GB" sz="3800" baseline="-25000" dirty="0"/>
              <a:t>2</a:t>
            </a:r>
            <a:r>
              <a:rPr lang="en-GB" sz="3800" dirty="0"/>
              <a:t>│E</a:t>
            </a:r>
            <a:r>
              <a:rPr lang="en-GB" sz="3800" baseline="-25000" dirty="0"/>
              <a:t>1</a:t>
            </a:r>
            <a:r>
              <a:rPr lang="en-GB" sz="3800" dirty="0"/>
              <a:t>)  =  </a:t>
            </a:r>
            <a:r>
              <a:rPr lang="en-GB" sz="3800" dirty="0" err="1"/>
              <a:t>prob</a:t>
            </a:r>
            <a:r>
              <a:rPr lang="en-GB" sz="3800" dirty="0"/>
              <a:t>(E</a:t>
            </a:r>
            <a:r>
              <a:rPr lang="en-GB" sz="3800" baseline="-25000" dirty="0"/>
              <a:t>2</a:t>
            </a:r>
            <a:r>
              <a:rPr lang="en-GB" sz="3800" dirty="0"/>
              <a:t>)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743200" y="6052066"/>
            <a:ext cx="6155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Each of these statements implies the other – by Bayes’ theorem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60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If  E</a:t>
            </a:r>
            <a:r>
              <a:rPr lang="en-GB" baseline="-25000" dirty="0"/>
              <a:t>1</a:t>
            </a:r>
            <a:r>
              <a:rPr lang="en-GB" dirty="0"/>
              <a:t> and E</a:t>
            </a:r>
            <a:r>
              <a:rPr lang="en-GB" baseline="-25000" dirty="0"/>
              <a:t>2 </a:t>
            </a:r>
            <a:r>
              <a:rPr lang="en-GB" dirty="0"/>
              <a:t>are </a:t>
            </a:r>
            <a:r>
              <a:rPr lang="en-GB" i="1" dirty="0"/>
              <a:t>independent</a:t>
            </a:r>
            <a:r>
              <a:rPr lang="en-GB" dirty="0"/>
              <a:t>, then so are (not E</a:t>
            </a:r>
            <a:r>
              <a:rPr lang="en-GB" baseline="-25000" dirty="0"/>
              <a:t>1</a:t>
            </a:r>
            <a:r>
              <a:rPr lang="en-GB" dirty="0"/>
              <a:t>) and E</a:t>
            </a:r>
            <a:r>
              <a:rPr lang="en-GB" baseline="-25000" dirty="0"/>
              <a:t>2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sz="3000" dirty="0" err="1"/>
              <a:t>prob</a:t>
            </a:r>
            <a:r>
              <a:rPr lang="en-GB" sz="3000" dirty="0"/>
              <a:t>(E</a:t>
            </a:r>
            <a:r>
              <a:rPr lang="en-GB" sz="3000" baseline="-25000" dirty="0"/>
              <a:t>2</a:t>
            </a:r>
            <a:r>
              <a:rPr lang="en-GB" sz="3000" dirty="0"/>
              <a:t>) = </a:t>
            </a:r>
            <a:r>
              <a:rPr lang="en-GB" sz="3000" dirty="0" err="1"/>
              <a:t>prob</a:t>
            </a:r>
            <a:r>
              <a:rPr lang="en-GB" sz="3000" dirty="0"/>
              <a:t>(E</a:t>
            </a:r>
            <a:r>
              <a:rPr lang="en-GB" sz="3000" baseline="-25000" dirty="0"/>
              <a:t>2</a:t>
            </a:r>
            <a:r>
              <a:rPr lang="en-GB" sz="3000" dirty="0"/>
              <a:t> and E</a:t>
            </a:r>
            <a:r>
              <a:rPr lang="en-GB" sz="3000" baseline="-25000" dirty="0"/>
              <a:t>1</a:t>
            </a:r>
            <a:r>
              <a:rPr lang="en-GB" sz="3000" dirty="0"/>
              <a:t>) + </a:t>
            </a:r>
            <a:r>
              <a:rPr lang="en-GB" sz="3000" dirty="0" err="1"/>
              <a:t>prob</a:t>
            </a:r>
            <a:r>
              <a:rPr lang="en-GB" sz="3000" dirty="0"/>
              <a:t>(E</a:t>
            </a:r>
            <a:r>
              <a:rPr lang="en-GB" sz="3000" baseline="-25000" dirty="0"/>
              <a:t>2</a:t>
            </a:r>
            <a:r>
              <a:rPr lang="en-GB" sz="3000" dirty="0"/>
              <a:t> and not E</a:t>
            </a:r>
            <a:r>
              <a:rPr lang="en-GB" sz="3000" baseline="-25000" dirty="0"/>
              <a:t>1</a:t>
            </a:r>
            <a:r>
              <a:rPr lang="en-GB" sz="3000" dirty="0"/>
              <a:t>)</a:t>
            </a:r>
          </a:p>
          <a:p>
            <a:pPr algn="ctr"/>
            <a:endParaRPr lang="en-GB" sz="3000" dirty="0"/>
          </a:p>
          <a:p>
            <a:pPr marL="0" indent="0" algn="ctr">
              <a:buNone/>
            </a:pPr>
            <a:r>
              <a:rPr lang="en-GB" sz="3000" dirty="0" err="1"/>
              <a:t>prob</a:t>
            </a:r>
            <a:r>
              <a:rPr lang="en-GB" sz="3000" dirty="0"/>
              <a:t>(not E</a:t>
            </a:r>
            <a:r>
              <a:rPr lang="en-GB" sz="3000" baseline="-25000" dirty="0"/>
              <a:t>1</a:t>
            </a:r>
            <a:r>
              <a:rPr lang="en-GB" sz="3000" dirty="0"/>
              <a:t>│E</a:t>
            </a:r>
            <a:r>
              <a:rPr lang="en-GB" sz="3000" baseline="-25000" dirty="0"/>
              <a:t>2</a:t>
            </a:r>
            <a:r>
              <a:rPr lang="en-GB" sz="3000" dirty="0"/>
              <a:t>)   =  </a:t>
            </a:r>
            <a:r>
              <a:rPr lang="en-GB" sz="3000" dirty="0" err="1"/>
              <a:t>prob</a:t>
            </a:r>
            <a:r>
              <a:rPr lang="en-GB" sz="3000" dirty="0"/>
              <a:t>(E</a:t>
            </a:r>
            <a:r>
              <a:rPr lang="en-GB" sz="3000" baseline="-25000" dirty="0"/>
              <a:t>2</a:t>
            </a:r>
            <a:r>
              <a:rPr lang="en-GB" sz="3000" dirty="0"/>
              <a:t> and not E</a:t>
            </a:r>
            <a:r>
              <a:rPr lang="en-GB" sz="3000" baseline="-25000" dirty="0"/>
              <a:t>1</a:t>
            </a:r>
            <a:r>
              <a:rPr lang="en-GB" sz="3000" dirty="0"/>
              <a:t>) /</a:t>
            </a:r>
            <a:r>
              <a:rPr lang="en-GB" sz="3000" dirty="0" err="1"/>
              <a:t>prob</a:t>
            </a:r>
            <a:r>
              <a:rPr lang="en-GB" sz="3000" dirty="0"/>
              <a:t>(E</a:t>
            </a:r>
            <a:r>
              <a:rPr lang="en-GB" sz="3000" baseline="-25000" dirty="0"/>
              <a:t>2</a:t>
            </a:r>
            <a:r>
              <a:rPr lang="en-GB" sz="3000" dirty="0"/>
              <a:t>) </a:t>
            </a:r>
          </a:p>
          <a:p>
            <a:pPr marL="0" indent="0" algn="ctr">
              <a:buNone/>
            </a:pPr>
            <a:r>
              <a:rPr lang="en-GB" sz="3000" dirty="0"/>
              <a:t>= (</a:t>
            </a:r>
            <a:r>
              <a:rPr lang="en-GB" sz="3000" dirty="0" err="1"/>
              <a:t>prob</a:t>
            </a:r>
            <a:r>
              <a:rPr lang="en-GB" sz="3000" dirty="0"/>
              <a:t>(E</a:t>
            </a:r>
            <a:r>
              <a:rPr lang="en-GB" sz="3000" baseline="-25000" dirty="0"/>
              <a:t>2</a:t>
            </a:r>
            <a:r>
              <a:rPr lang="en-GB" sz="3000" dirty="0"/>
              <a:t>) - </a:t>
            </a:r>
            <a:r>
              <a:rPr lang="en-GB" sz="3000" dirty="0" err="1"/>
              <a:t>prob</a:t>
            </a:r>
            <a:r>
              <a:rPr lang="en-GB" sz="3000" dirty="0"/>
              <a:t>(E</a:t>
            </a:r>
            <a:r>
              <a:rPr lang="en-GB" sz="3000" baseline="-25000" dirty="0"/>
              <a:t>1</a:t>
            </a:r>
            <a:r>
              <a:rPr lang="en-GB" sz="3000" dirty="0"/>
              <a:t> and E</a:t>
            </a:r>
            <a:r>
              <a:rPr lang="en-GB" sz="3000" baseline="-25000" dirty="0"/>
              <a:t>2</a:t>
            </a:r>
            <a:r>
              <a:rPr lang="en-GB" sz="3000" dirty="0"/>
              <a:t>))/</a:t>
            </a:r>
            <a:r>
              <a:rPr lang="en-GB" sz="3000" dirty="0" err="1"/>
              <a:t>prob</a:t>
            </a:r>
            <a:r>
              <a:rPr lang="en-GB" sz="3000" dirty="0"/>
              <a:t>(E</a:t>
            </a:r>
            <a:r>
              <a:rPr lang="en-GB" sz="3000" baseline="-25000" dirty="0"/>
              <a:t>2</a:t>
            </a:r>
            <a:r>
              <a:rPr lang="en-GB" sz="3000" dirty="0"/>
              <a:t>)</a:t>
            </a:r>
          </a:p>
          <a:p>
            <a:pPr marL="0" indent="0" algn="ctr">
              <a:buNone/>
            </a:pPr>
            <a:r>
              <a:rPr lang="en-GB" sz="3000" dirty="0"/>
              <a:t>= 1 - </a:t>
            </a:r>
            <a:r>
              <a:rPr lang="en-GB" sz="3000" dirty="0" err="1"/>
              <a:t>prob</a:t>
            </a:r>
            <a:r>
              <a:rPr lang="en-GB" sz="3000" dirty="0"/>
              <a:t>(E</a:t>
            </a:r>
            <a:r>
              <a:rPr lang="en-GB" sz="3000" baseline="-25000" dirty="0"/>
              <a:t>1</a:t>
            </a:r>
            <a:r>
              <a:rPr lang="en-GB" sz="3000" dirty="0"/>
              <a:t> and E</a:t>
            </a:r>
            <a:r>
              <a:rPr lang="en-GB" sz="3000" baseline="-25000" dirty="0"/>
              <a:t>2</a:t>
            </a:r>
            <a:r>
              <a:rPr lang="en-GB" sz="3000" dirty="0"/>
              <a:t>)/</a:t>
            </a:r>
            <a:r>
              <a:rPr lang="en-GB" sz="3000" dirty="0" err="1"/>
              <a:t>prob</a:t>
            </a:r>
            <a:r>
              <a:rPr lang="en-GB" sz="3000" dirty="0"/>
              <a:t>(E</a:t>
            </a:r>
            <a:r>
              <a:rPr lang="en-GB" sz="3000" baseline="-25000" dirty="0"/>
              <a:t>2</a:t>
            </a:r>
            <a:r>
              <a:rPr lang="en-GB" sz="3000" dirty="0"/>
              <a:t>) = 1 – </a:t>
            </a:r>
            <a:r>
              <a:rPr lang="en-GB" sz="3000" dirty="0" err="1"/>
              <a:t>prob</a:t>
            </a:r>
            <a:r>
              <a:rPr lang="en-GB" sz="3000" dirty="0"/>
              <a:t>(E</a:t>
            </a:r>
            <a:r>
              <a:rPr lang="en-GB" sz="3000" baseline="-25000" dirty="0"/>
              <a:t>1</a:t>
            </a:r>
            <a:r>
              <a:rPr lang="en-GB" sz="3000" dirty="0"/>
              <a:t> |E</a:t>
            </a:r>
            <a:r>
              <a:rPr lang="en-GB" sz="3000" baseline="-25000" dirty="0"/>
              <a:t>2</a:t>
            </a:r>
            <a:r>
              <a:rPr lang="en-GB" sz="3000" dirty="0"/>
              <a:t>)</a:t>
            </a:r>
          </a:p>
          <a:p>
            <a:pPr marL="0" indent="0" algn="ctr">
              <a:buNone/>
            </a:pPr>
            <a:r>
              <a:rPr lang="en-GB" sz="3000" dirty="0"/>
              <a:t>= 1 – </a:t>
            </a:r>
            <a:r>
              <a:rPr lang="en-GB" sz="3000" dirty="0" err="1"/>
              <a:t>prob</a:t>
            </a:r>
            <a:r>
              <a:rPr lang="en-GB" sz="3000" dirty="0"/>
              <a:t>(E</a:t>
            </a:r>
            <a:r>
              <a:rPr lang="en-GB" sz="3000" baseline="-25000" dirty="0"/>
              <a:t>1</a:t>
            </a:r>
            <a:r>
              <a:rPr lang="en-GB" sz="3000" dirty="0"/>
              <a:t>) = </a:t>
            </a:r>
            <a:r>
              <a:rPr lang="en-GB" sz="3000" dirty="0" err="1"/>
              <a:t>prob</a:t>
            </a:r>
            <a:r>
              <a:rPr lang="en-GB" sz="3000" dirty="0"/>
              <a:t>(not E</a:t>
            </a:r>
            <a:r>
              <a:rPr lang="en-GB" sz="3000" baseline="-25000" dirty="0"/>
              <a:t>1</a:t>
            </a:r>
            <a:r>
              <a:rPr lang="en-GB" sz="3000" dirty="0"/>
              <a:t>)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7873" y="5948341"/>
            <a:ext cx="736099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ASIDE</a:t>
            </a:r>
          </a:p>
        </p:txBody>
      </p:sp>
    </p:spTree>
    <p:extLst>
      <p:ext uri="{BB962C8B-B14F-4D97-AF65-F5344CB8AC3E}">
        <p14:creationId xmlns:p14="http://schemas.microsoft.com/office/powerpoint/2010/main" val="437862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Independence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Suppose (rolling a dice), E</a:t>
            </a:r>
            <a:r>
              <a:rPr lang="en-GB" baseline="-25000" dirty="0"/>
              <a:t>1</a:t>
            </a:r>
            <a:r>
              <a:rPr lang="en-GB" dirty="0"/>
              <a:t> = “outcome is even”, and E</a:t>
            </a:r>
            <a:r>
              <a:rPr lang="en-GB" baseline="-25000" dirty="0"/>
              <a:t>2</a:t>
            </a:r>
            <a:r>
              <a:rPr lang="en-GB" dirty="0"/>
              <a:t> = “outcome &gt; 4”, then </a:t>
            </a:r>
          </a:p>
          <a:p>
            <a:pPr marL="0" indent="0" algn="ctr">
              <a:buNone/>
            </a:pPr>
            <a:r>
              <a:rPr lang="en-GB" dirty="0" err="1"/>
              <a:t>prob</a:t>
            </a:r>
            <a:r>
              <a:rPr lang="en-GB" dirty="0"/>
              <a:t>(E</a:t>
            </a:r>
            <a:r>
              <a:rPr lang="en-GB" baseline="-25000" dirty="0"/>
              <a:t>1</a:t>
            </a:r>
            <a:r>
              <a:rPr lang="en-GB" dirty="0"/>
              <a:t>│E</a:t>
            </a:r>
            <a:r>
              <a:rPr lang="en-GB" baseline="-25000" dirty="0"/>
              <a:t>2</a:t>
            </a:r>
            <a:r>
              <a:rPr lang="en-GB" dirty="0"/>
              <a:t>) = </a:t>
            </a:r>
            <a:r>
              <a:rPr lang="en-GB" dirty="0" err="1"/>
              <a:t>prob</a:t>
            </a:r>
            <a:r>
              <a:rPr lang="en-GB" dirty="0"/>
              <a:t>(even|{5,6}) = ½  = </a:t>
            </a:r>
            <a:r>
              <a:rPr lang="en-GB" dirty="0" err="1"/>
              <a:t>prob</a:t>
            </a:r>
            <a:r>
              <a:rPr lang="en-GB" dirty="0"/>
              <a:t>(E</a:t>
            </a:r>
            <a:r>
              <a:rPr lang="en-GB" baseline="-25000" dirty="0"/>
              <a:t>1</a:t>
            </a:r>
            <a:r>
              <a:rPr lang="en-GB" dirty="0"/>
              <a:t>)</a:t>
            </a:r>
          </a:p>
          <a:p>
            <a:pPr marL="0" indent="0" algn="ctr">
              <a:buNone/>
            </a:pPr>
            <a:r>
              <a:rPr lang="en-GB" dirty="0" err="1"/>
              <a:t>prob</a:t>
            </a:r>
            <a:r>
              <a:rPr lang="en-GB" dirty="0"/>
              <a:t>(E</a:t>
            </a:r>
            <a:r>
              <a:rPr lang="en-GB" baseline="-25000" dirty="0"/>
              <a:t>2</a:t>
            </a:r>
            <a:r>
              <a:rPr lang="en-GB" dirty="0"/>
              <a:t>│E</a:t>
            </a:r>
            <a:r>
              <a:rPr lang="en-GB" baseline="-25000" dirty="0"/>
              <a:t>1</a:t>
            </a:r>
            <a:r>
              <a:rPr lang="en-GB" dirty="0"/>
              <a:t>) = </a:t>
            </a:r>
            <a:r>
              <a:rPr lang="en-GB" dirty="0" err="1"/>
              <a:t>prob</a:t>
            </a:r>
            <a:r>
              <a:rPr lang="en-GB" dirty="0"/>
              <a:t>({5,6}|even) = 1/3 = </a:t>
            </a:r>
            <a:r>
              <a:rPr lang="en-GB" dirty="0" err="1"/>
              <a:t>prob</a:t>
            </a:r>
            <a:r>
              <a:rPr lang="en-GB" dirty="0"/>
              <a:t>(E</a:t>
            </a:r>
            <a:r>
              <a:rPr lang="en-GB" baseline="-25000" dirty="0"/>
              <a:t>2</a:t>
            </a:r>
            <a:r>
              <a:rPr lang="en-GB" dirty="0"/>
              <a:t>)</a:t>
            </a:r>
          </a:p>
          <a:p>
            <a:r>
              <a:rPr lang="en-GB" dirty="0"/>
              <a:t>Suppose (rolling a dice), E</a:t>
            </a:r>
            <a:r>
              <a:rPr lang="en-GB" baseline="-25000" dirty="0"/>
              <a:t>1</a:t>
            </a:r>
            <a:r>
              <a:rPr lang="en-GB" dirty="0"/>
              <a:t> = “outcome is even”, and E</a:t>
            </a:r>
            <a:r>
              <a:rPr lang="en-GB" baseline="-25000" dirty="0"/>
              <a:t>2</a:t>
            </a:r>
            <a:r>
              <a:rPr lang="en-GB" dirty="0"/>
              <a:t> = “outcome &gt; 3”, then </a:t>
            </a:r>
          </a:p>
          <a:p>
            <a:pPr marL="0" indent="0" algn="ctr">
              <a:buNone/>
            </a:pPr>
            <a:r>
              <a:rPr lang="en-GB" dirty="0" err="1"/>
              <a:t>prob</a:t>
            </a:r>
            <a:r>
              <a:rPr lang="en-GB" dirty="0"/>
              <a:t>(E</a:t>
            </a:r>
            <a:r>
              <a:rPr lang="en-GB" baseline="-25000" dirty="0"/>
              <a:t>1</a:t>
            </a:r>
            <a:r>
              <a:rPr lang="en-GB" dirty="0"/>
              <a:t>│E</a:t>
            </a:r>
            <a:r>
              <a:rPr lang="en-GB" baseline="-25000" dirty="0"/>
              <a:t>2</a:t>
            </a:r>
            <a:r>
              <a:rPr lang="en-GB" dirty="0"/>
              <a:t>) = 2/3 ≠ </a:t>
            </a:r>
            <a:r>
              <a:rPr lang="en-GB" dirty="0" err="1"/>
              <a:t>prob</a:t>
            </a:r>
            <a:r>
              <a:rPr lang="en-GB" dirty="0"/>
              <a:t>(E</a:t>
            </a:r>
            <a:r>
              <a:rPr lang="en-GB" baseline="-25000" dirty="0"/>
              <a:t>1</a:t>
            </a:r>
            <a:r>
              <a:rPr lang="en-GB" dirty="0"/>
              <a:t>) </a:t>
            </a:r>
          </a:p>
          <a:p>
            <a:pPr marL="0" indent="0" algn="ctr">
              <a:buNone/>
            </a:pPr>
            <a:r>
              <a:rPr lang="en-GB" dirty="0" err="1"/>
              <a:t>prob</a:t>
            </a:r>
            <a:r>
              <a:rPr lang="en-GB" dirty="0"/>
              <a:t>(E</a:t>
            </a:r>
            <a:r>
              <a:rPr lang="en-GB" baseline="-25000" dirty="0"/>
              <a:t>2</a:t>
            </a:r>
            <a:r>
              <a:rPr lang="en-GB" dirty="0"/>
              <a:t>│E</a:t>
            </a:r>
            <a:r>
              <a:rPr lang="en-GB" baseline="-25000" dirty="0"/>
              <a:t>1</a:t>
            </a:r>
            <a:r>
              <a:rPr lang="en-GB" dirty="0"/>
              <a:t>) = 2/3 ≠ </a:t>
            </a:r>
            <a:r>
              <a:rPr lang="en-GB" dirty="0" err="1"/>
              <a:t>prob</a:t>
            </a:r>
            <a:r>
              <a:rPr lang="en-GB" dirty="0"/>
              <a:t>(E</a:t>
            </a:r>
            <a:r>
              <a:rPr lang="en-GB" baseline="-25000" dirty="0"/>
              <a:t>2</a:t>
            </a:r>
            <a:r>
              <a:rPr lang="en-GB" dirty="0"/>
              <a:t>)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339038" y="2286000"/>
            <a:ext cx="138961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independent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52289" y="5334000"/>
            <a:ext cx="176311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not independent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14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Combining independent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If E</a:t>
            </a:r>
            <a:r>
              <a:rPr lang="en-GB" baseline="-25000" dirty="0"/>
              <a:t>1</a:t>
            </a:r>
            <a:r>
              <a:rPr lang="en-GB" dirty="0"/>
              <a:t> and E</a:t>
            </a:r>
            <a:r>
              <a:rPr lang="en-GB" baseline="-25000" dirty="0"/>
              <a:t>2</a:t>
            </a:r>
            <a:r>
              <a:rPr lang="en-GB" dirty="0"/>
              <a:t> are independent, then </a:t>
            </a:r>
          </a:p>
          <a:p>
            <a:pPr marL="0" indent="0" algn="ctr">
              <a:buNone/>
            </a:pPr>
            <a:r>
              <a:rPr lang="en-GB" dirty="0" err="1"/>
              <a:t>prob</a:t>
            </a:r>
            <a:r>
              <a:rPr lang="en-GB" dirty="0"/>
              <a:t>(E</a:t>
            </a:r>
            <a:r>
              <a:rPr lang="en-GB" baseline="-25000" dirty="0"/>
              <a:t>1</a:t>
            </a:r>
            <a:r>
              <a:rPr lang="en-GB" dirty="0"/>
              <a:t> and E</a:t>
            </a:r>
            <a:r>
              <a:rPr lang="en-GB" baseline="-25000" dirty="0"/>
              <a:t>2</a:t>
            </a:r>
            <a:r>
              <a:rPr lang="en-GB" dirty="0"/>
              <a:t>) = </a:t>
            </a:r>
            <a:r>
              <a:rPr lang="en-GB" dirty="0" err="1"/>
              <a:t>prob</a:t>
            </a:r>
            <a:r>
              <a:rPr lang="en-GB" dirty="0"/>
              <a:t>(E</a:t>
            </a:r>
            <a:r>
              <a:rPr lang="en-GB" baseline="-25000" dirty="0"/>
              <a:t>1</a:t>
            </a:r>
            <a:r>
              <a:rPr lang="en-GB" dirty="0"/>
              <a:t>│E</a:t>
            </a:r>
            <a:r>
              <a:rPr lang="en-GB" baseline="-25000" dirty="0"/>
              <a:t>2</a:t>
            </a:r>
            <a:r>
              <a:rPr lang="en-GB" dirty="0"/>
              <a:t>) *  </a:t>
            </a:r>
            <a:r>
              <a:rPr lang="en-GB" dirty="0" err="1"/>
              <a:t>prob</a:t>
            </a:r>
            <a:r>
              <a:rPr lang="en-GB" dirty="0"/>
              <a:t>(E</a:t>
            </a:r>
            <a:r>
              <a:rPr lang="en-GB" baseline="-25000" dirty="0"/>
              <a:t>2</a:t>
            </a:r>
            <a:r>
              <a:rPr lang="en-GB" dirty="0"/>
              <a:t>)</a:t>
            </a:r>
          </a:p>
          <a:p>
            <a:pPr marL="0" indent="0" algn="ctr">
              <a:buNone/>
            </a:pPr>
            <a:r>
              <a:rPr lang="en-GB" dirty="0"/>
              <a:t>= </a:t>
            </a:r>
            <a:r>
              <a:rPr lang="en-GB" dirty="0" err="1"/>
              <a:t>prob</a:t>
            </a:r>
            <a:r>
              <a:rPr lang="en-GB" dirty="0"/>
              <a:t>(E</a:t>
            </a:r>
            <a:r>
              <a:rPr lang="en-GB" baseline="-25000" dirty="0"/>
              <a:t>1</a:t>
            </a:r>
            <a:r>
              <a:rPr lang="en-GB" dirty="0"/>
              <a:t>) *  </a:t>
            </a:r>
            <a:r>
              <a:rPr lang="en-GB" dirty="0" err="1"/>
              <a:t>prob</a:t>
            </a:r>
            <a:r>
              <a:rPr lang="en-GB" dirty="0"/>
              <a:t>(E</a:t>
            </a:r>
            <a:r>
              <a:rPr lang="en-GB" baseline="-25000" dirty="0"/>
              <a:t>2</a:t>
            </a:r>
            <a:r>
              <a:rPr lang="en-GB" dirty="0"/>
              <a:t>)</a:t>
            </a:r>
          </a:p>
          <a:p>
            <a:r>
              <a:rPr lang="en-GB" dirty="0"/>
              <a:t>Suppose (rolling a dice), E</a:t>
            </a:r>
            <a:r>
              <a:rPr lang="en-GB" baseline="-25000" dirty="0"/>
              <a:t>1</a:t>
            </a:r>
            <a:r>
              <a:rPr lang="en-GB" dirty="0"/>
              <a:t> = “outcome is even”, and E</a:t>
            </a:r>
            <a:r>
              <a:rPr lang="en-GB" baseline="-25000" dirty="0"/>
              <a:t>2</a:t>
            </a:r>
            <a:r>
              <a:rPr lang="en-GB" dirty="0"/>
              <a:t> = “outcome &gt; 4”, then </a:t>
            </a:r>
          </a:p>
          <a:p>
            <a:pPr marL="0" indent="0" algn="ctr">
              <a:buNone/>
            </a:pPr>
            <a:r>
              <a:rPr lang="en-GB" dirty="0" err="1"/>
              <a:t>prob</a:t>
            </a:r>
            <a:r>
              <a:rPr lang="en-GB" dirty="0"/>
              <a:t>(E</a:t>
            </a:r>
            <a:r>
              <a:rPr lang="en-GB" baseline="-25000" dirty="0"/>
              <a:t>1</a:t>
            </a:r>
            <a:r>
              <a:rPr lang="en-GB" dirty="0"/>
              <a:t> and E</a:t>
            </a:r>
            <a:r>
              <a:rPr lang="en-GB" baseline="-25000" dirty="0"/>
              <a:t>2</a:t>
            </a:r>
            <a:r>
              <a:rPr lang="en-GB" dirty="0"/>
              <a:t>) = </a:t>
            </a:r>
            <a:r>
              <a:rPr lang="en-GB" dirty="0" err="1"/>
              <a:t>prob</a:t>
            </a:r>
            <a:r>
              <a:rPr lang="en-GB" dirty="0"/>
              <a:t>(6) = 1/6</a:t>
            </a:r>
          </a:p>
          <a:p>
            <a:pPr marL="0" indent="0" algn="ctr">
              <a:buNone/>
            </a:pPr>
            <a:r>
              <a:rPr lang="en-GB" dirty="0" err="1"/>
              <a:t>prob</a:t>
            </a:r>
            <a:r>
              <a:rPr lang="en-GB" dirty="0"/>
              <a:t>(E</a:t>
            </a:r>
            <a:r>
              <a:rPr lang="en-GB" baseline="-25000" dirty="0"/>
              <a:t>1</a:t>
            </a:r>
            <a:r>
              <a:rPr lang="en-GB" dirty="0"/>
              <a:t>) = 1/2</a:t>
            </a:r>
          </a:p>
          <a:p>
            <a:pPr marL="0" indent="0" algn="ctr">
              <a:buNone/>
            </a:pPr>
            <a:r>
              <a:rPr lang="en-GB" dirty="0" err="1"/>
              <a:t>prob</a:t>
            </a:r>
            <a:r>
              <a:rPr lang="en-GB" dirty="0"/>
              <a:t>(E</a:t>
            </a:r>
            <a:r>
              <a:rPr lang="en-GB" baseline="-25000" dirty="0"/>
              <a:t>2</a:t>
            </a:r>
            <a:r>
              <a:rPr lang="en-GB" dirty="0"/>
              <a:t>) = 1/3</a:t>
            </a:r>
          </a:p>
          <a:p>
            <a:pPr marL="0" indent="0" algn="ctr">
              <a:buNone/>
            </a:pPr>
            <a:r>
              <a:rPr lang="en-GB" dirty="0" err="1"/>
              <a:t>prob</a:t>
            </a:r>
            <a:r>
              <a:rPr lang="en-GB" dirty="0"/>
              <a:t>(E</a:t>
            </a:r>
            <a:r>
              <a:rPr lang="en-GB" baseline="-25000" dirty="0"/>
              <a:t>1</a:t>
            </a:r>
            <a:r>
              <a:rPr lang="en-GB" dirty="0"/>
              <a:t>) *  </a:t>
            </a:r>
            <a:r>
              <a:rPr lang="en-GB" dirty="0" err="1"/>
              <a:t>prob</a:t>
            </a:r>
            <a:r>
              <a:rPr lang="en-GB" dirty="0"/>
              <a:t>(E</a:t>
            </a:r>
            <a:r>
              <a:rPr lang="en-GB" baseline="-25000" dirty="0"/>
              <a:t>2</a:t>
            </a:r>
            <a:r>
              <a:rPr lang="en-GB" dirty="0"/>
              <a:t>) = 1/2 * 1/3 = 1/6</a:t>
            </a:r>
          </a:p>
          <a:p>
            <a:pPr marL="0" indent="0" algn="ctr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15200" y="3648670"/>
            <a:ext cx="1804964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We’ve already seen that these are independent</a:t>
            </a:r>
          </a:p>
        </p:txBody>
      </p:sp>
    </p:spTree>
    <p:extLst>
      <p:ext uri="{BB962C8B-B14F-4D97-AF65-F5344CB8AC3E}">
        <p14:creationId xmlns:p14="http://schemas.microsoft.com/office/powerpoint/2010/main" val="2590166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Distributions Functions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927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When rolling a dice there are a finite number of possible outcomes.  </a:t>
            </a:r>
          </a:p>
          <a:p>
            <a:r>
              <a:rPr lang="en-GB" sz="2400" dirty="0"/>
              <a:t>Often, however, we have an “infinite” number of possible outcomes.  For example the distribution of people’s heights might look like this:</a:t>
            </a:r>
          </a:p>
          <a:p>
            <a:r>
              <a:rPr lang="en-GB" sz="2400" dirty="0"/>
              <a:t>The probability that a                                                                  randomly chosen person                                                              will have height between                                                                  </a:t>
            </a:r>
            <a:r>
              <a:rPr lang="en-GB" sz="2400" i="1" dirty="0"/>
              <a:t>a</a:t>
            </a:r>
            <a:r>
              <a:rPr lang="en-GB" sz="2400" dirty="0"/>
              <a:t> and </a:t>
            </a:r>
            <a:r>
              <a:rPr lang="en-GB" sz="2400" i="1" dirty="0"/>
              <a:t>b</a:t>
            </a:r>
            <a:r>
              <a:rPr lang="en-GB" sz="2400" dirty="0"/>
              <a:t> is the area under                                                           the graph between x=</a:t>
            </a:r>
            <a:r>
              <a:rPr lang="en-GB" sz="2400" i="1" dirty="0"/>
              <a:t>a </a:t>
            </a:r>
            <a:r>
              <a:rPr lang="en-GB" sz="2400" dirty="0"/>
              <a:t>and                                                                x=</a:t>
            </a:r>
            <a:r>
              <a:rPr lang="en-GB" sz="2400" i="1" dirty="0"/>
              <a:t>b.   </a:t>
            </a:r>
          </a:p>
          <a:p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156089" y="5851525"/>
            <a:ext cx="4724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427412"/>
            <a:ext cx="4484159" cy="31861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46367" y="3448194"/>
            <a:ext cx="24006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The normal distribution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19600" y="3424793"/>
            <a:ext cx="38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6829084" y="4479925"/>
            <a:ext cx="2136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h(x) = </a:t>
            </a:r>
            <a:r>
              <a:rPr lang="el-GR" dirty="0"/>
              <a:t>α</a:t>
            </a:r>
            <a:r>
              <a:rPr lang="en-GB" dirty="0"/>
              <a:t> </a:t>
            </a:r>
            <a:r>
              <a:rPr lang="en-GB" dirty="0" err="1"/>
              <a:t>exp</a:t>
            </a:r>
            <a:r>
              <a:rPr lang="en-GB" dirty="0"/>
              <a:t>(-</a:t>
            </a:r>
            <a:r>
              <a:rPr lang="el-GR" dirty="0"/>
              <a:t>β</a:t>
            </a:r>
            <a:r>
              <a:rPr lang="en-GB" dirty="0"/>
              <a:t>(x-</a:t>
            </a:r>
            <a:r>
              <a:rPr lang="el-GR" dirty="0"/>
              <a:t>μ</a:t>
            </a:r>
            <a:r>
              <a:rPr lang="en-GB" dirty="0"/>
              <a:t>)</a:t>
            </a:r>
            <a:r>
              <a:rPr lang="en-GB" baseline="30000" dirty="0"/>
              <a:t>2</a:t>
            </a:r>
            <a:r>
              <a:rPr lang="en-GB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41896" y="6428859"/>
            <a:ext cx="3113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l-GR" dirty="0"/>
              <a:t>μ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8534400" y="6244193"/>
            <a:ext cx="284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27825" y="3420052"/>
            <a:ext cx="29046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8000" y="65690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2602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Measurements are never perfectly accurate, and therefore we might say that a person’s height is 1.7 ± 0.005 m.</a:t>
            </a:r>
          </a:p>
          <a:p>
            <a:pPr lvl="1"/>
            <a:r>
              <a:rPr lang="en-GB" sz="2000" dirty="0"/>
              <a:t>The slice has width 0.01m = 1cm</a:t>
            </a:r>
          </a:p>
          <a:p>
            <a:r>
              <a:rPr lang="en-GB" sz="2400" dirty="0"/>
              <a:t>The probability that someone’s height is in this range is the area under the graph between 1.695 and 1.705 … which (since the slice is very thin) is approximately equal to        h(1.7) * 0.01</a:t>
            </a:r>
          </a:p>
          <a:p>
            <a:pPr marL="0" indent="0">
              <a:buNone/>
            </a:pPr>
            <a:endParaRPr lang="en-GB" sz="2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114800" y="6177346"/>
            <a:ext cx="3352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4771697" y="4175125"/>
            <a:ext cx="1781503" cy="788276"/>
          </a:xfrm>
          <a:custGeom>
            <a:avLst/>
            <a:gdLst>
              <a:gd name="connsiteX0" fmla="*/ 0 w 1781503"/>
              <a:gd name="connsiteY0" fmla="*/ 0 h 788276"/>
              <a:gd name="connsiteX1" fmla="*/ 804041 w 1781503"/>
              <a:gd name="connsiteY1" fmla="*/ 441435 h 788276"/>
              <a:gd name="connsiteX2" fmla="*/ 1781503 w 1781503"/>
              <a:gd name="connsiteY2" fmla="*/ 788276 h 788276"/>
              <a:gd name="connsiteX3" fmla="*/ 1781503 w 1781503"/>
              <a:gd name="connsiteY3" fmla="*/ 788276 h 788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1503" h="788276">
                <a:moveTo>
                  <a:pt x="0" y="0"/>
                </a:moveTo>
                <a:cubicBezTo>
                  <a:pt x="253562" y="155028"/>
                  <a:pt x="507124" y="310056"/>
                  <a:pt x="804041" y="441435"/>
                </a:cubicBezTo>
                <a:cubicBezTo>
                  <a:pt x="1100958" y="572814"/>
                  <a:pt x="1781503" y="788276"/>
                  <a:pt x="1781503" y="788276"/>
                </a:cubicBezTo>
                <a:lnTo>
                  <a:pt x="1781503" y="78827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5486400" y="6216116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1.695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48400" y="5851525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1.705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6096000" y="4860925"/>
            <a:ext cx="0" cy="1316422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298825" y="4963401"/>
            <a:ext cx="0" cy="121394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96655" y="4271923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h(x)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61656" y="5284314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width of the slice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2133601" y="4363998"/>
            <a:ext cx="76199" cy="9203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9109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434" y="6019800"/>
            <a:ext cx="8229600" cy="609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   The continuous case is also called </a:t>
            </a:r>
            <a:r>
              <a:rPr lang="en-GB" dirty="0">
                <a:solidFill>
                  <a:srgbClr val="FF0000"/>
                </a:solidFill>
              </a:rPr>
              <a:t>Probability distribution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929277"/>
            <a:ext cx="7394222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5648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</p:spPr>
        <p:txBody>
          <a:bodyPr/>
          <a:lstStyle/>
          <a:p>
            <a:r>
              <a:rPr lang="en-GB" dirty="0"/>
              <a:t>Some Common Distributions</a:t>
            </a:r>
            <a:br>
              <a:rPr lang="en-GB" dirty="0"/>
            </a:br>
            <a:r>
              <a:rPr lang="en-GB" sz="3200" dirty="0"/>
              <a:t>Normal or Gaussian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593" y="5257800"/>
            <a:ext cx="8229600" cy="101025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802004"/>
            <a:ext cx="5686189" cy="18917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693" y="3725307"/>
            <a:ext cx="5105400" cy="309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463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Probability</a:t>
            </a:r>
          </a:p>
        </p:txBody>
      </p:sp>
      <p:sp>
        <p:nvSpPr>
          <p:cNvPr id="717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71881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</p:spPr>
        <p:txBody>
          <a:bodyPr/>
          <a:lstStyle/>
          <a:p>
            <a:r>
              <a:rPr lang="en-GB" dirty="0"/>
              <a:t>Some Common Distributions</a:t>
            </a:r>
            <a:br>
              <a:rPr lang="en-GB" dirty="0"/>
            </a:br>
            <a:r>
              <a:rPr lang="en-GB" sz="3200" dirty="0"/>
              <a:t>Uniform or </a:t>
            </a:r>
            <a:r>
              <a:rPr lang="en-GB" sz="3200" dirty="0" err="1"/>
              <a:t>Equi</a:t>
            </a:r>
            <a:r>
              <a:rPr lang="en-GB" sz="3200" dirty="0"/>
              <a:t>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593" y="5257800"/>
            <a:ext cx="8229600" cy="101025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057400"/>
            <a:ext cx="70104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359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370905"/>
          </a:xfrm>
        </p:spPr>
        <p:txBody>
          <a:bodyPr>
            <a:normAutofit fontScale="90000"/>
          </a:bodyPr>
          <a:lstStyle/>
          <a:p>
            <a:r>
              <a:rPr lang="en-GB" dirty="0"/>
              <a:t>Some Common Distributions</a:t>
            </a:r>
            <a:br>
              <a:rPr lang="en-GB" dirty="0"/>
            </a:br>
            <a:r>
              <a:rPr lang="en-GB" sz="3200" dirty="0"/>
              <a:t>Exponential Distribution</a:t>
            </a:r>
            <a:br>
              <a:rPr lang="en-GB" sz="3200" dirty="0"/>
            </a:br>
            <a:r>
              <a:rPr lang="en-GB" sz="1800" dirty="0"/>
              <a:t>(</a:t>
            </a:r>
            <a:r>
              <a:rPr lang="en-GB" sz="1800" dirty="0" err="1"/>
              <a:t>eg</a:t>
            </a:r>
            <a:r>
              <a:rPr lang="en-GB" sz="1800" dirty="0"/>
              <a:t>. how quickly break things?)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 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7200" y="4953000"/>
            <a:ext cx="8229600" cy="117316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875730"/>
            <a:ext cx="6773220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4492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Basic Statistics</a:t>
            </a:r>
          </a:p>
        </p:txBody>
      </p:sp>
      <p:sp>
        <p:nvSpPr>
          <p:cNvPr id="717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75949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GB" dirty="0"/>
              <a:t>Statistics analyses or describes data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Expected value and Empirical Mean </a:t>
            </a:r>
          </a:p>
          <a:p>
            <a:r>
              <a:rPr lang="en-GB" dirty="0"/>
              <a:t>Standard deviation and Variance</a:t>
            </a:r>
          </a:p>
          <a:p>
            <a:endParaRPr lang="en-GB" dirty="0"/>
          </a:p>
          <a:p>
            <a:r>
              <a:rPr lang="en-GB" dirty="0"/>
              <a:t>Law of Large Numbers (LLN) </a:t>
            </a:r>
          </a:p>
          <a:p>
            <a:r>
              <a:rPr lang="en-GB" dirty="0"/>
              <a:t>Central Limit Theorem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771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Value and Mean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GB" dirty="0"/>
              <a:t>Consider a fair dice</a:t>
            </a:r>
          </a:p>
          <a:p>
            <a:pPr marL="0" indent="0">
              <a:buNone/>
            </a:pPr>
            <a:r>
              <a:rPr lang="en-GB" dirty="0"/>
              <a:t>    6   </a:t>
            </a:r>
            <a:r>
              <a:rPr lang="en-GB" dirty="0" err="1"/>
              <a:t>equi</a:t>
            </a:r>
            <a:r>
              <a:rPr lang="en-GB" dirty="0"/>
              <a:t>-probable options, X = {1,..6},  p=1/6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</a:t>
            </a:r>
            <a:r>
              <a:rPr lang="en-GB" dirty="0">
                <a:solidFill>
                  <a:srgbClr val="FF0000"/>
                </a:solidFill>
              </a:rPr>
              <a:t>expected value E(X) </a:t>
            </a:r>
            <a:r>
              <a:rPr lang="en-GB" dirty="0"/>
              <a:t>is the </a:t>
            </a:r>
            <a:r>
              <a:rPr lang="en-GB" dirty="0">
                <a:solidFill>
                  <a:srgbClr val="FF0000"/>
                </a:solidFill>
              </a:rPr>
              <a:t>empirical mean </a:t>
            </a:r>
            <a:r>
              <a:rPr lang="en-GB" dirty="0"/>
              <a:t>of an (infinitely) large number of tosses</a:t>
            </a:r>
          </a:p>
          <a:p>
            <a:endParaRPr lang="en-GB" sz="1200" dirty="0"/>
          </a:p>
          <a:p>
            <a:pPr marL="0" indent="0">
              <a:buNone/>
            </a:pPr>
            <a:r>
              <a:rPr lang="en-GB" dirty="0"/>
              <a:t>        Mean =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4572000"/>
            <a:ext cx="3124200" cy="7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9327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Value and Mean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953000"/>
          </a:xfrm>
        </p:spPr>
        <p:txBody>
          <a:bodyPr/>
          <a:lstStyle/>
          <a:p>
            <a:r>
              <a:rPr lang="en-GB" dirty="0"/>
              <a:t>Consider a fair dice</a:t>
            </a:r>
          </a:p>
          <a:p>
            <a:pPr marL="0" indent="0">
              <a:buNone/>
            </a:pPr>
            <a:r>
              <a:rPr lang="en-GB" dirty="0"/>
              <a:t>    6   </a:t>
            </a:r>
            <a:r>
              <a:rPr lang="en-GB" dirty="0" err="1"/>
              <a:t>equi</a:t>
            </a:r>
            <a:r>
              <a:rPr lang="en-GB" dirty="0"/>
              <a:t>-probable options, X = {1,..6},  p=1/6 </a:t>
            </a:r>
          </a:p>
          <a:p>
            <a:r>
              <a:rPr lang="en-GB" dirty="0"/>
              <a:t>The </a:t>
            </a:r>
            <a:r>
              <a:rPr lang="en-GB" dirty="0">
                <a:solidFill>
                  <a:srgbClr val="FF0000"/>
                </a:solidFill>
              </a:rPr>
              <a:t>expected value E(X) </a:t>
            </a:r>
            <a:r>
              <a:rPr lang="en-GB" dirty="0"/>
              <a:t>is the </a:t>
            </a:r>
            <a:r>
              <a:rPr lang="en-GB" dirty="0">
                <a:solidFill>
                  <a:srgbClr val="FF0000"/>
                </a:solidFill>
              </a:rPr>
              <a:t>empirical mean </a:t>
            </a:r>
            <a:r>
              <a:rPr lang="en-GB" dirty="0"/>
              <a:t>of an (infinitely) large number of tosses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sz="2800" dirty="0"/>
              <a:t>E(x) can be computed from the (</a:t>
            </a:r>
            <a:r>
              <a:rPr lang="en-GB" sz="2800" dirty="0" err="1"/>
              <a:t>equi</a:t>
            </a:r>
            <a:r>
              <a:rPr lang="en-GB" sz="2800" dirty="0"/>
              <a:t>-)distribution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276" y="5680386"/>
            <a:ext cx="2995448" cy="6759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3962400"/>
            <a:ext cx="3124200" cy="7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3976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Observation: Law of Large Numbers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91200"/>
            <a:ext cx="8229600" cy="68549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/>
              <a:t> Empirical mean converges towards Expected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508" y="1630363"/>
            <a:ext cx="5524984" cy="391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1237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Expected Value as Weighted Mean</a:t>
            </a:r>
            <a:br>
              <a:rPr lang="en-GB" dirty="0"/>
            </a:br>
            <a:r>
              <a:rPr lang="en-GB" dirty="0">
                <a:solidFill>
                  <a:srgbClr val="FF0000"/>
                </a:solidFill>
              </a:rPr>
              <a:t>Discrete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95800" y="5975349"/>
            <a:ext cx="4191000" cy="560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The weights are the counts per bin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8200" y="1830387"/>
            <a:ext cx="4038600" cy="3732213"/>
          </a:xfrm>
        </p:spPr>
        <p:txBody>
          <a:bodyPr>
            <a:normAutofit/>
          </a:bodyPr>
          <a:lstStyle/>
          <a:p>
            <a:r>
              <a:rPr lang="en-GB" dirty="0"/>
              <a:t>Each outcome must be weighed by it’s own probability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09799"/>
            <a:ext cx="3276600" cy="28802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605461"/>
            <a:ext cx="2286000" cy="194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1663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Expected Value as Weighted Mean</a:t>
            </a:r>
            <a:br>
              <a:rPr lang="en-GB" dirty="0"/>
            </a:br>
            <a:r>
              <a:rPr lang="en-GB" dirty="0"/>
              <a:t>Continuous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19400" y="5882196"/>
            <a:ext cx="5867400" cy="65405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000" dirty="0"/>
              <a:t>Sum replaced by integration over all possibilities</a:t>
            </a:r>
          </a:p>
          <a:p>
            <a:pPr marL="0" indent="0">
              <a:buNone/>
            </a:pPr>
            <a:r>
              <a:rPr lang="en-GB" sz="2000" dirty="0"/>
              <a:t>p(x) normalised to have integral 1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8200" y="1830387"/>
            <a:ext cx="4038600" cy="3732213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Each outcome must be weighed by it’s own probability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168589"/>
            <a:ext cx="3429000" cy="29626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303" y="3763403"/>
            <a:ext cx="3181794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743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 Deviation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0"/>
            <a:ext cx="8229600" cy="12034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Standard deviation, “sigma”, is a measure for the variation of data (around the mean)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05000"/>
            <a:ext cx="6452429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530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Suppose we roll a dice N times, and m is the number of occasions you get a 3.   If N is large, we’d find that </a:t>
            </a:r>
          </a:p>
          <a:p>
            <a:pPr marL="0" indent="0" algn="ctr">
              <a:buNone/>
            </a:pPr>
            <a:r>
              <a:rPr lang="en-GB" dirty="0"/>
              <a:t>m ≈ N/6  or  m/N ≈ 1/6 </a:t>
            </a:r>
          </a:p>
          <a:p>
            <a:r>
              <a:rPr lang="en-GB" dirty="0"/>
              <a:t>As N gets larger and larger, we’d expect that m/N would tend to 1/6 </a:t>
            </a:r>
          </a:p>
          <a:p>
            <a:r>
              <a:rPr lang="en-GB" dirty="0"/>
              <a:t>The </a:t>
            </a:r>
            <a:r>
              <a:rPr lang="en-GB" b="1" dirty="0">
                <a:solidFill>
                  <a:srgbClr val="FF0000"/>
                </a:solidFill>
              </a:rPr>
              <a:t>probability</a:t>
            </a:r>
            <a:r>
              <a:rPr lang="en-GB" dirty="0"/>
              <a:t> of a 3 is 1/6, since there are 6 equally likely outcomes</a:t>
            </a:r>
          </a:p>
          <a:p>
            <a:r>
              <a:rPr lang="en-GB" dirty="0"/>
              <a:t>Here the </a:t>
            </a:r>
            <a:r>
              <a:rPr lang="en-GB" b="1" i="1" dirty="0">
                <a:solidFill>
                  <a:srgbClr val="FF0000"/>
                </a:solidFill>
              </a:rPr>
              <a:t>event</a:t>
            </a:r>
            <a:r>
              <a:rPr lang="en-GB" dirty="0"/>
              <a:t> we’re interested in is defined by a single outcome (i.e., the rolling of a 3)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396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 Deviation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0"/>
            <a:ext cx="8229600" cy="239236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  mu is the mean </a:t>
            </a:r>
          </a:p>
          <a:p>
            <a:pPr marL="0" indent="0">
              <a:buNone/>
            </a:pPr>
            <a:r>
              <a:rPr lang="en-GB" dirty="0"/>
              <a:t>   x</a:t>
            </a:r>
            <a:r>
              <a:rPr lang="en-GB" baseline="-25000" dirty="0"/>
              <a:t>i</a:t>
            </a:r>
            <a:r>
              <a:rPr lang="en-GB" dirty="0"/>
              <a:t> – mu is the difference of x</a:t>
            </a:r>
            <a:r>
              <a:rPr lang="en-GB" baseline="-25000" dirty="0"/>
              <a:t>i</a:t>
            </a:r>
            <a:r>
              <a:rPr lang="en-GB" dirty="0"/>
              <a:t> from mu </a:t>
            </a:r>
          </a:p>
          <a:p>
            <a:pPr marL="0" indent="0">
              <a:buNone/>
            </a:pPr>
            <a:r>
              <a:rPr lang="en-GB" dirty="0"/>
              <a:t>   (x</a:t>
            </a:r>
            <a:r>
              <a:rPr lang="en-GB" baseline="-25000" dirty="0"/>
              <a:t>i</a:t>
            </a:r>
            <a:r>
              <a:rPr lang="en-GB" dirty="0"/>
              <a:t> – mu) is the squared difference</a:t>
            </a:r>
          </a:p>
          <a:p>
            <a:pPr marL="0" indent="0">
              <a:buNone/>
            </a:pPr>
            <a:r>
              <a:rPr lang="en-GB" dirty="0"/>
              <a:t>   sigma is the root of the mean of the squares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41" y="1660963"/>
            <a:ext cx="8297673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5542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 Deviation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84" y="1660963"/>
            <a:ext cx="8380031" cy="253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7243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 Deviation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0"/>
            <a:ext cx="8229600" cy="76200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  In the weighted case: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84" y="1660963"/>
            <a:ext cx="8380031" cy="25300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334000"/>
            <a:ext cx="4876800" cy="115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8707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sigma</a:t>
            </a:r>
            <a:r>
              <a:rPr lang="en-GB" baseline="30000" dirty="0"/>
              <a:t>2 </a:t>
            </a:r>
            <a:r>
              <a:rPr lang="en-GB" dirty="0"/>
              <a:t>is often called </a:t>
            </a:r>
            <a:r>
              <a:rPr lang="en-GB" dirty="0">
                <a:solidFill>
                  <a:srgbClr val="FF0000"/>
                </a:solidFill>
              </a:rPr>
              <a:t>variance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For independent random variables the variance is additive (but not sigma)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          </a:t>
            </a:r>
            <a:r>
              <a:rPr lang="en-GB" dirty="0" err="1"/>
              <a:t>Var</a:t>
            </a:r>
            <a:r>
              <a:rPr lang="en-GB" dirty="0"/>
              <a:t>( X+Y ) = </a:t>
            </a:r>
            <a:r>
              <a:rPr lang="en-GB" dirty="0" err="1"/>
              <a:t>Var</a:t>
            </a:r>
            <a:r>
              <a:rPr lang="en-GB" dirty="0"/>
              <a:t>(X</a:t>
            </a:r>
            <a:r>
              <a:rPr lang="en-GB" baseline="30000" dirty="0"/>
              <a:t>2</a:t>
            </a:r>
            <a:r>
              <a:rPr lang="en-GB" dirty="0"/>
              <a:t>) + </a:t>
            </a:r>
            <a:r>
              <a:rPr lang="en-GB" dirty="0" err="1"/>
              <a:t>Var</a:t>
            </a:r>
            <a:r>
              <a:rPr lang="en-GB" dirty="0"/>
              <a:t>(Y</a:t>
            </a:r>
            <a:r>
              <a:rPr lang="en-GB" baseline="30000" dirty="0"/>
              <a:t>2</a:t>
            </a:r>
            <a:r>
              <a:rPr lang="en-GB" dirty="0"/>
              <a:t>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7256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the Law of Large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91200"/>
            <a:ext cx="8229600" cy="68549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/>
              <a:t> Empirical mean converges towards Expected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630363"/>
            <a:ext cx="5524984" cy="391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868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Law of Large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121275"/>
          </a:xfrm>
        </p:spPr>
        <p:txBody>
          <a:bodyPr>
            <a:normAutofit/>
          </a:bodyPr>
          <a:lstStyle/>
          <a:p>
            <a:r>
              <a:rPr lang="en-GB" dirty="0"/>
              <a:t>For n independent random variables with </a:t>
            </a:r>
            <a:r>
              <a:rPr lang="en-GB" dirty="0">
                <a:solidFill>
                  <a:srgbClr val="FF0000"/>
                </a:solidFill>
              </a:rPr>
              <a:t>E(X)=mu  </a:t>
            </a:r>
            <a:r>
              <a:rPr lang="en-GB" dirty="0"/>
              <a:t>and finite </a:t>
            </a:r>
            <a:r>
              <a:rPr lang="en-GB" dirty="0">
                <a:solidFill>
                  <a:srgbClr val="FF0000"/>
                </a:solidFill>
              </a:rPr>
              <a:t>variance sigma</a:t>
            </a:r>
            <a:r>
              <a:rPr lang="en-GB" baseline="30000" dirty="0">
                <a:solidFill>
                  <a:srgbClr val="FF0000"/>
                </a:solidFill>
              </a:rPr>
              <a:t>2</a:t>
            </a:r>
          </a:p>
          <a:p>
            <a:r>
              <a:rPr lang="en-GB" dirty="0"/>
              <a:t> Consider the empirical mean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b="1" dirty="0">
                <a:solidFill>
                  <a:srgbClr val="FF0000"/>
                </a:solidFill>
              </a:rPr>
              <a:t>Law of Large Numbers: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3257482"/>
            <a:ext cx="3124200" cy="7175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100" y="4856895"/>
            <a:ext cx="3040199" cy="72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2257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Law of Large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121275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For n independent random variables with </a:t>
            </a:r>
            <a:r>
              <a:rPr lang="en-GB" dirty="0">
                <a:solidFill>
                  <a:srgbClr val="FF0000"/>
                </a:solidFill>
              </a:rPr>
              <a:t>E(X)=mu </a:t>
            </a:r>
            <a:r>
              <a:rPr lang="en-GB" dirty="0"/>
              <a:t>and finite </a:t>
            </a:r>
            <a:r>
              <a:rPr lang="en-GB" dirty="0">
                <a:solidFill>
                  <a:srgbClr val="FF0000"/>
                </a:solidFill>
              </a:rPr>
              <a:t>variance sigma</a:t>
            </a:r>
            <a:r>
              <a:rPr lang="en-GB" baseline="30000" dirty="0">
                <a:solidFill>
                  <a:srgbClr val="FF0000"/>
                </a:solidFill>
              </a:rPr>
              <a:t>2</a:t>
            </a:r>
          </a:p>
          <a:p>
            <a:r>
              <a:rPr lang="en-GB" dirty="0"/>
              <a:t> Consider the empirical mean </a:t>
            </a:r>
          </a:p>
          <a:p>
            <a:endParaRPr lang="en-GB" dirty="0"/>
          </a:p>
          <a:p>
            <a:endParaRPr lang="en-GB" dirty="0"/>
          </a:p>
          <a:p>
            <a:r>
              <a:rPr lang="en-GB" b="1" dirty="0">
                <a:solidFill>
                  <a:srgbClr val="FF0000"/>
                </a:solidFill>
              </a:rPr>
              <a:t>Law of Large Numbers </a:t>
            </a:r>
          </a:p>
          <a:p>
            <a:endParaRPr lang="en-GB" dirty="0"/>
          </a:p>
          <a:p>
            <a:r>
              <a:rPr lang="en-GB" dirty="0"/>
              <a:t>“Proof”: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     </a:t>
            </a:r>
            <a:r>
              <a:rPr lang="en-GB" sz="2600" dirty="0"/>
              <a:t>the latter goes to zero asymptotically if n goes to infinity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843297"/>
            <a:ext cx="3124200" cy="7175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031" y="3560818"/>
            <a:ext cx="3040199" cy="7281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769" y="5279204"/>
            <a:ext cx="6750461" cy="64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8053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Central Limit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10200"/>
            <a:ext cx="8229600" cy="71596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375" y="1475056"/>
            <a:ext cx="6858000" cy="38413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375" y="5546627"/>
            <a:ext cx="7151630" cy="98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8661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Counting / </a:t>
            </a:r>
            <a:r>
              <a:rPr lang="en-GB" altLang="en-US" dirty="0" err="1"/>
              <a:t>Combinatorics</a:t>
            </a:r>
            <a:endParaRPr lang="en-GB" altLang="en-US" dirty="0"/>
          </a:p>
        </p:txBody>
      </p:sp>
      <p:sp>
        <p:nvSpPr>
          <p:cNvPr id="717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91983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Counting</a:t>
            </a:r>
          </a:p>
          <a:p>
            <a:pPr lvl="1"/>
            <a:r>
              <a:rPr lang="en-GB" dirty="0"/>
              <a:t>count the number of elements of a finite set</a:t>
            </a:r>
          </a:p>
          <a:p>
            <a:pPr lvl="1"/>
            <a:r>
              <a:rPr lang="en-GB" dirty="0"/>
              <a:t>obviously important to compute probabilities</a:t>
            </a:r>
          </a:p>
          <a:p>
            <a:pPr marL="1257300" lvl="2" indent="-457200"/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Combinatorics</a:t>
            </a:r>
            <a:endParaRPr lang="en-GB" dirty="0"/>
          </a:p>
          <a:p>
            <a:pPr lvl="1"/>
            <a:r>
              <a:rPr lang="en-GB" dirty="0"/>
              <a:t>similar to counting, but wider range of contexts</a:t>
            </a:r>
          </a:p>
          <a:p>
            <a:pPr lvl="1"/>
            <a:r>
              <a:rPr lang="en-GB" dirty="0"/>
              <a:t>construct elements or configurations of a set given some specs</a:t>
            </a:r>
          </a:p>
          <a:p>
            <a:pPr lvl="1"/>
            <a:r>
              <a:rPr lang="en-GB" dirty="0"/>
              <a:t>also used in optimisation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1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Suppose again that we roll a dice:   What’s the probability that the outcome is even?</a:t>
            </a:r>
          </a:p>
          <a:p>
            <a:r>
              <a:rPr lang="en-GB" dirty="0"/>
              <a:t>Here the </a:t>
            </a:r>
            <a:r>
              <a:rPr lang="en-GB" i="1" dirty="0"/>
              <a:t>event</a:t>
            </a:r>
            <a:r>
              <a:rPr lang="en-GB" dirty="0"/>
              <a:t> we’re interested in is defined by a set of outcomes (i.e., {2,4,6})</a:t>
            </a:r>
          </a:p>
          <a:p>
            <a:r>
              <a:rPr lang="en-GB" dirty="0"/>
              <a:t>Again, the set of all possible outcomes is  {1,2,3,4,5,6} … and these are equally likely</a:t>
            </a:r>
          </a:p>
          <a:p>
            <a:r>
              <a:rPr lang="en-GB" dirty="0"/>
              <a:t>Therefore the probability of the outcome being even is 3/6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71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624012"/>
            <a:ext cx="8458200" cy="4525963"/>
          </a:xfrm>
        </p:spPr>
        <p:txBody>
          <a:bodyPr/>
          <a:lstStyle/>
          <a:p>
            <a:r>
              <a:rPr lang="en-GB" dirty="0"/>
              <a:t>A = {x| x in N, x &lt; n, x odd}   ;   |A| = ?</a:t>
            </a:r>
          </a:p>
          <a:p>
            <a:endParaRPr lang="en-GB" dirty="0"/>
          </a:p>
          <a:p>
            <a:r>
              <a:rPr lang="en-GB" dirty="0"/>
              <a:t>Any set A with |A| = n   ;   |P(A)| = ?</a:t>
            </a:r>
          </a:p>
          <a:p>
            <a:endParaRPr lang="en-GB" dirty="0"/>
          </a:p>
          <a:p>
            <a:r>
              <a:rPr lang="en-GB" dirty="0"/>
              <a:t>How many possible ways to get up a staircase with n steps, if you can do only 1 or 2 at a time?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537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Traveling Salesman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700212"/>
            <a:ext cx="8458200" cy="4373563"/>
          </a:xfrm>
        </p:spPr>
        <p:txBody>
          <a:bodyPr/>
          <a:lstStyle/>
          <a:p>
            <a:r>
              <a:rPr lang="en-GB" dirty="0"/>
              <a:t>How many different ways to visit N cities in a round trip not visiting any city twice?</a:t>
            </a:r>
          </a:p>
          <a:p>
            <a:r>
              <a:rPr lang="en-GB" dirty="0"/>
              <a:t>How complex is it to compute the shortest trip?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286" y="3557216"/>
            <a:ext cx="4951314" cy="299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9090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Traveling Salesman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700212"/>
            <a:ext cx="8458200" cy="5021263"/>
          </a:xfrm>
        </p:spPr>
        <p:txBody>
          <a:bodyPr>
            <a:normAutofit/>
          </a:bodyPr>
          <a:lstStyle/>
          <a:p>
            <a:r>
              <a:rPr lang="en-GB" dirty="0"/>
              <a:t>How many different ways to visit N cities in a round trip not visiting any city twice?</a:t>
            </a:r>
          </a:p>
          <a:p>
            <a:r>
              <a:rPr lang="en-GB" dirty="0"/>
              <a:t>How complex is it to compute the shortest trip?</a:t>
            </a:r>
          </a:p>
          <a:p>
            <a:endParaRPr lang="en-GB" dirty="0"/>
          </a:p>
          <a:p>
            <a:r>
              <a:rPr lang="en-GB" dirty="0"/>
              <a:t>N possibilities for the first city </a:t>
            </a:r>
          </a:p>
          <a:p>
            <a:r>
              <a:rPr lang="en-GB" dirty="0"/>
              <a:t>N-1 for the second ; N-2 for the next ;  etc.</a:t>
            </a:r>
          </a:p>
          <a:p>
            <a:endParaRPr lang="en-GB" dirty="0"/>
          </a:p>
          <a:p>
            <a:r>
              <a:rPr lang="en-GB" dirty="0"/>
              <a:t>In total:      N*(N-1)*(N-2)*…..*2*1 = N!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341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Permutations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many ways to arrange N different numbers?</a:t>
            </a:r>
          </a:p>
          <a:p>
            <a:endParaRPr lang="en-GB" dirty="0"/>
          </a:p>
          <a:p>
            <a:r>
              <a:rPr lang="en-GB" dirty="0"/>
              <a:t>Same as Traveling Salesman Problem:  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906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many heads in N fair coin tosses?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195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Bernoulli Trials / Binomial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12127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How many heads in N fair coin tosses?</a:t>
            </a:r>
          </a:p>
          <a:p>
            <a:endParaRPr lang="en-GB" dirty="0"/>
          </a:p>
          <a:p>
            <a:r>
              <a:rPr lang="en-GB" dirty="0"/>
              <a:t>Obviously between 0 and N </a:t>
            </a:r>
          </a:p>
          <a:p>
            <a:endParaRPr lang="en-GB" dirty="0"/>
          </a:p>
          <a:p>
            <a:r>
              <a:rPr lang="en-GB" dirty="0"/>
              <a:t>Better question: what’s the probability to see k heads in N fair coin tosses? </a:t>
            </a:r>
          </a:p>
          <a:p>
            <a:endParaRPr lang="en-GB" dirty="0"/>
          </a:p>
          <a:p>
            <a:r>
              <a:rPr lang="en-GB" dirty="0"/>
              <a:t>Count possibilities; order does not matter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sz="2400" dirty="0"/>
              <a:t>aka </a:t>
            </a:r>
            <a:r>
              <a:rPr lang="en-GB" sz="2400" dirty="0">
                <a:solidFill>
                  <a:srgbClr val="FF0000"/>
                </a:solidFill>
              </a:rPr>
              <a:t>combinations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780" y="4743815"/>
            <a:ext cx="1257475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5430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03" y="609600"/>
            <a:ext cx="846448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4461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Bernoulli Trials / Binomial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More generally     p = P(odd) </a:t>
            </a:r>
            <a:r>
              <a:rPr lang="en-GB" b="1" dirty="0">
                <a:solidFill>
                  <a:srgbClr val="FF0000"/>
                </a:solidFill>
              </a:rPr>
              <a:t>!=</a:t>
            </a:r>
            <a:r>
              <a:rPr lang="en-GB" dirty="0"/>
              <a:t> P(even) = q </a:t>
            </a:r>
          </a:p>
          <a:p>
            <a:endParaRPr lang="en-GB" dirty="0"/>
          </a:p>
          <a:p>
            <a:r>
              <a:rPr lang="en-GB" dirty="0"/>
              <a:t>Binomial distribution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Previous case  p=q=1/2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505200"/>
            <a:ext cx="3124200" cy="112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702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Bernoulli Trials / Binomial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More generally     p = P(odd) </a:t>
            </a:r>
            <a:r>
              <a:rPr lang="en-GB" b="1" dirty="0">
                <a:solidFill>
                  <a:srgbClr val="FF0000"/>
                </a:solidFill>
              </a:rPr>
              <a:t>!=</a:t>
            </a:r>
            <a:r>
              <a:rPr lang="en-GB" dirty="0"/>
              <a:t> P(even) = q </a:t>
            </a:r>
          </a:p>
          <a:p>
            <a:endParaRPr lang="en-GB" dirty="0"/>
          </a:p>
          <a:p>
            <a:r>
              <a:rPr lang="en-GB" dirty="0"/>
              <a:t>Binomial distribution 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100" y="2461419"/>
            <a:ext cx="3124200" cy="11292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913" y="3645975"/>
            <a:ext cx="4658173" cy="307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5645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Probability is build on set theory </a:t>
            </a:r>
          </a:p>
          <a:p>
            <a:r>
              <a:rPr lang="en-GB" dirty="0"/>
              <a:t>It measures how likely events occur </a:t>
            </a:r>
          </a:p>
          <a:p>
            <a:endParaRPr lang="en-GB" dirty="0"/>
          </a:p>
          <a:p>
            <a:r>
              <a:rPr lang="en-GB" dirty="0"/>
              <a:t>Statistics describes data and their distributions</a:t>
            </a:r>
          </a:p>
          <a:p>
            <a:endParaRPr lang="en-GB" dirty="0"/>
          </a:p>
          <a:p>
            <a:r>
              <a:rPr lang="en-GB" dirty="0" err="1"/>
              <a:t>Combinatorics</a:t>
            </a:r>
            <a:r>
              <a:rPr lang="en-GB" dirty="0"/>
              <a:t> helps to count possibilities in discrete structures</a:t>
            </a:r>
          </a:p>
          <a:p>
            <a:endParaRPr lang="en-GB" dirty="0"/>
          </a:p>
          <a:p>
            <a:r>
              <a:rPr lang="en-GB" dirty="0" err="1"/>
              <a:t>Combinatorics</a:t>
            </a:r>
            <a:r>
              <a:rPr lang="en-GB" dirty="0"/>
              <a:t> helps to characterize complexity of problems and </a:t>
            </a:r>
            <a:r>
              <a:rPr lang="en-GB"/>
              <a:t>code  </a:t>
            </a:r>
            <a:r>
              <a:rPr lang="en-GB">
                <a:sym typeface="Wingdings" panose="05000000000000000000" pitchFamily="2" charset="2"/>
              </a:rPr>
              <a:t>  later sessions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36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Suppose again that we roll a dice:   What’s the probability that the outcome is &gt; 4?</a:t>
            </a:r>
          </a:p>
          <a:p>
            <a:r>
              <a:rPr lang="en-GB" dirty="0"/>
              <a:t>Here the </a:t>
            </a:r>
            <a:r>
              <a:rPr lang="en-GB" i="1" dirty="0"/>
              <a:t>event</a:t>
            </a:r>
            <a:r>
              <a:rPr lang="en-GB" dirty="0"/>
              <a:t> we’re interested in is defined by a set of outcomes (i.e., {5,6})</a:t>
            </a:r>
          </a:p>
          <a:p>
            <a:r>
              <a:rPr lang="en-GB" dirty="0"/>
              <a:t>Again, the set of all possible outcomes is  {1,2,3,4,5,6} … and these are equally likely</a:t>
            </a:r>
          </a:p>
          <a:p>
            <a:r>
              <a:rPr lang="en-GB" dirty="0"/>
              <a:t>Therefore the probability of the outcome being even is 2/6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07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Venn diagrams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3692525" y="2362200"/>
            <a:ext cx="1995487" cy="9144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dirty="0">
                <a:latin typeface="Arial Unicode MS" pitchFamily="34" charset="-128"/>
              </a:rPr>
              <a:t>   </a:t>
            </a:r>
            <a:r>
              <a:rPr lang="en-GB" dirty="0"/>
              <a:t>E </a:t>
            </a:r>
            <a:endParaRPr lang="en-GB" dirty="0">
              <a:latin typeface="Arial Unicode MS" pitchFamily="34" charset="-128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182812" y="2133600"/>
            <a:ext cx="0" cy="15240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182812" y="3657600"/>
            <a:ext cx="497998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182812" y="2133600"/>
            <a:ext cx="497998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162800" y="2133600"/>
            <a:ext cx="0" cy="15240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85800" y="4191000"/>
            <a:ext cx="2830070" cy="369332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en-GB" dirty="0"/>
              <a:t>set of all possible outcomes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81237" y="4306669"/>
            <a:ext cx="2738763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GB" dirty="0"/>
              <a:t>set of outcomes that make </a:t>
            </a:r>
          </a:p>
          <a:p>
            <a:r>
              <a:rPr lang="en-GB" dirty="0"/>
              <a:t>the event E true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182812" y="3733800"/>
            <a:ext cx="255588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5105400" y="3276600"/>
            <a:ext cx="685800" cy="10300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5800" y="5257800"/>
            <a:ext cx="48835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If all outcomes are equally likely then </a:t>
            </a:r>
          </a:p>
          <a:p>
            <a:endParaRPr lang="en-GB" sz="2400" dirty="0"/>
          </a:p>
          <a:p>
            <a:r>
              <a:rPr lang="en-GB" sz="2400" dirty="0"/>
              <a:t>		</a:t>
            </a:r>
            <a:r>
              <a:rPr lang="en-GB" sz="2400" dirty="0" err="1"/>
              <a:t>prob</a:t>
            </a:r>
            <a:r>
              <a:rPr lang="en-GB" sz="2400" dirty="0"/>
              <a:t>(E) =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004571" y="5791200"/>
            <a:ext cx="37786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/>
              <a:t># outcomes that make E true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343400" y="6243935"/>
            <a:ext cx="30861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/>
              <a:t># all possible outcomes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4004571" y="6248400"/>
            <a:ext cx="38126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974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Certainty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  <a:p>
            <a:r>
              <a:rPr lang="en-GB" dirty="0"/>
              <a:t>An event that is </a:t>
            </a:r>
            <a:r>
              <a:rPr lang="en-GB" b="1" dirty="0">
                <a:solidFill>
                  <a:srgbClr val="FF0000"/>
                </a:solidFill>
              </a:rPr>
              <a:t>certain to happen </a:t>
            </a:r>
            <a:r>
              <a:rPr lang="en-GB" dirty="0"/>
              <a:t>has a probability of 1</a:t>
            </a:r>
          </a:p>
          <a:p>
            <a:pPr lvl="1"/>
            <a:r>
              <a:rPr lang="en-GB" dirty="0"/>
              <a:t>E.g., when rolling a dice, the probability that the outcome will be  &gt; 0  is  1</a:t>
            </a:r>
          </a:p>
          <a:p>
            <a:r>
              <a:rPr lang="en-GB" dirty="0"/>
              <a:t>An event that is certain not to happen has a probability of 0</a:t>
            </a:r>
          </a:p>
          <a:p>
            <a:pPr lvl="1"/>
            <a:r>
              <a:rPr lang="en-GB" dirty="0"/>
              <a:t>E.g.,  when rolling a dice, the probability that the outcome will be  &gt; 10  is  0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51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Combining events using “or”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pPr marL="0" indent="0">
              <a:buNone/>
            </a:pPr>
            <a:r>
              <a:rPr lang="en-GB" sz="3000" dirty="0" err="1"/>
              <a:t>prob</a:t>
            </a:r>
            <a:r>
              <a:rPr lang="en-GB" sz="3000" dirty="0"/>
              <a:t>(E</a:t>
            </a:r>
            <a:r>
              <a:rPr lang="en-GB" sz="3000" baseline="-25000" dirty="0"/>
              <a:t>1</a:t>
            </a:r>
            <a:r>
              <a:rPr lang="en-GB" sz="3000" dirty="0"/>
              <a:t> or E</a:t>
            </a:r>
            <a:r>
              <a:rPr lang="en-GB" sz="3000" baseline="-25000" dirty="0"/>
              <a:t>2</a:t>
            </a:r>
            <a:r>
              <a:rPr lang="en-GB" sz="3000" dirty="0"/>
              <a:t>) = </a:t>
            </a:r>
            <a:r>
              <a:rPr lang="en-GB" sz="3000" dirty="0" err="1"/>
              <a:t>prob</a:t>
            </a:r>
            <a:r>
              <a:rPr lang="en-GB" sz="3000" dirty="0"/>
              <a:t>(E</a:t>
            </a:r>
            <a:r>
              <a:rPr lang="en-GB" sz="3000" baseline="-25000" dirty="0"/>
              <a:t>1</a:t>
            </a:r>
            <a:r>
              <a:rPr lang="en-GB" sz="3000" dirty="0"/>
              <a:t>) + </a:t>
            </a:r>
            <a:r>
              <a:rPr lang="en-GB" sz="3000" dirty="0" err="1"/>
              <a:t>prob</a:t>
            </a:r>
            <a:r>
              <a:rPr lang="en-GB" sz="3000" dirty="0"/>
              <a:t>(E</a:t>
            </a:r>
            <a:r>
              <a:rPr lang="en-GB" sz="3000" baseline="-25000" dirty="0"/>
              <a:t>2</a:t>
            </a:r>
            <a:r>
              <a:rPr lang="en-GB" sz="3000" dirty="0"/>
              <a:t>) - </a:t>
            </a:r>
            <a:r>
              <a:rPr lang="en-GB" sz="3000" dirty="0" err="1"/>
              <a:t>prob</a:t>
            </a:r>
            <a:r>
              <a:rPr lang="en-GB" sz="3000" dirty="0"/>
              <a:t>(E</a:t>
            </a:r>
            <a:r>
              <a:rPr lang="en-GB" sz="3000" baseline="-25000" dirty="0"/>
              <a:t>1</a:t>
            </a:r>
            <a:r>
              <a:rPr lang="en-GB" sz="3000" dirty="0"/>
              <a:t> and E</a:t>
            </a:r>
            <a:r>
              <a:rPr lang="en-GB" sz="3000" baseline="-25000" dirty="0"/>
              <a:t>2</a:t>
            </a:r>
            <a:r>
              <a:rPr lang="en-GB" sz="3000" dirty="0"/>
              <a:t>) </a:t>
            </a:r>
          </a:p>
          <a:p>
            <a:endParaRPr lang="en-GB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1281113" y="4267200"/>
            <a:ext cx="1995487" cy="9144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dirty="0">
                <a:latin typeface="Arial Unicode MS" pitchFamily="34" charset="-128"/>
              </a:rPr>
              <a:t>   </a:t>
            </a:r>
            <a:r>
              <a:rPr lang="en-GB" dirty="0"/>
              <a:t>E</a:t>
            </a:r>
            <a:r>
              <a:rPr lang="en-GB" baseline="-25000" dirty="0"/>
              <a:t>1</a:t>
            </a:r>
            <a:r>
              <a:rPr lang="en-GB" dirty="0"/>
              <a:t> </a:t>
            </a:r>
            <a:endParaRPr lang="en-GB" dirty="0">
              <a:latin typeface="Arial Unicode MS" pitchFamily="34" charset="-128"/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2743200" y="4267200"/>
            <a:ext cx="2159000" cy="914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GB" dirty="0"/>
              <a:t>     E</a:t>
            </a:r>
            <a:r>
              <a:rPr lang="en-GB" baseline="-25000" dirty="0"/>
              <a:t>2</a:t>
            </a:r>
            <a:r>
              <a:rPr lang="en-GB" dirty="0"/>
              <a:t> 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33400" y="3886200"/>
            <a:ext cx="0" cy="15240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33400" y="5410200"/>
            <a:ext cx="497998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533400" y="3886200"/>
            <a:ext cx="497998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513388" y="3886200"/>
            <a:ext cx="0" cy="15240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637" y="3886200"/>
            <a:ext cx="3408363" cy="131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636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1413</TotalTime>
  <Words>2557</Words>
  <Application>Microsoft Office PowerPoint</Application>
  <PresentationFormat>On-screen Show (4:3)</PresentationFormat>
  <Paragraphs>402</Paragraphs>
  <Slides>59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Arial</vt:lpstr>
      <vt:lpstr>Arial Unicode MS</vt:lpstr>
      <vt:lpstr>Calibri</vt:lpstr>
      <vt:lpstr>Times New Roman</vt:lpstr>
      <vt:lpstr>Office Theme</vt:lpstr>
      <vt:lpstr>COMP1003  – Algorithms, Data Structures &amp; Maths   Session 08  Probability and Counting</vt:lpstr>
      <vt:lpstr>Overview</vt:lpstr>
      <vt:lpstr>Probability</vt:lpstr>
      <vt:lpstr>Probabilities</vt:lpstr>
      <vt:lpstr>Events</vt:lpstr>
      <vt:lpstr>Events</vt:lpstr>
      <vt:lpstr>Using Venn diagrams</vt:lpstr>
      <vt:lpstr>Certainty</vt:lpstr>
      <vt:lpstr>Combining events using “or”</vt:lpstr>
      <vt:lpstr>Combining events using “or”</vt:lpstr>
      <vt:lpstr>Mutual exclusivity</vt:lpstr>
      <vt:lpstr>Mutual exclusivity</vt:lpstr>
      <vt:lpstr>Exhaustiveness</vt:lpstr>
      <vt:lpstr>Exhaustive and mutually exclusive</vt:lpstr>
      <vt:lpstr>Probability of a negation</vt:lpstr>
      <vt:lpstr>Conditional probability </vt:lpstr>
      <vt:lpstr>Conditional probability</vt:lpstr>
      <vt:lpstr>Bayes’ theorem “inverts the conditioning” </vt:lpstr>
      <vt:lpstr>Bayes’ theorem</vt:lpstr>
      <vt:lpstr>Reasoning/diagnostic systems</vt:lpstr>
      <vt:lpstr>Independent events</vt:lpstr>
      <vt:lpstr>Independence</vt:lpstr>
      <vt:lpstr>Independence Example</vt:lpstr>
      <vt:lpstr>Combining independent events</vt:lpstr>
      <vt:lpstr>Distributions Functions</vt:lpstr>
      <vt:lpstr>Probability distributions</vt:lpstr>
      <vt:lpstr>Example: Probability distributions</vt:lpstr>
      <vt:lpstr>Probability Distributions</vt:lpstr>
      <vt:lpstr>Some Common Distributions Normal or Gaussian Distribution</vt:lpstr>
      <vt:lpstr>Some Common Distributions Uniform or Equi-Distribution</vt:lpstr>
      <vt:lpstr>Some Common Distributions Exponential Distribution (eg. how quickly break things?)</vt:lpstr>
      <vt:lpstr>Basic Statistics</vt:lpstr>
      <vt:lpstr>Basic Statistics</vt:lpstr>
      <vt:lpstr>Expected Value and Mean</vt:lpstr>
      <vt:lpstr>Expected Value and Mean</vt:lpstr>
      <vt:lpstr>Observation: Law of Large Numbers </vt:lpstr>
      <vt:lpstr>Expected Value as Weighted Mean Discrete Distribution</vt:lpstr>
      <vt:lpstr>Expected Value as Weighted Mean Continuous Distribution</vt:lpstr>
      <vt:lpstr>Standard Deviation</vt:lpstr>
      <vt:lpstr>Standard Deviation</vt:lpstr>
      <vt:lpstr>Standard Deviation</vt:lpstr>
      <vt:lpstr>Standard Deviation</vt:lpstr>
      <vt:lpstr>Variance</vt:lpstr>
      <vt:lpstr>Back to the Law of Large Numbers</vt:lpstr>
      <vt:lpstr>Law of Large Numbers</vt:lpstr>
      <vt:lpstr>Law of Large Numbers</vt:lpstr>
      <vt:lpstr>Central Limit Theorem</vt:lpstr>
      <vt:lpstr>Counting / Combinatorics</vt:lpstr>
      <vt:lpstr>PowerPoint Presentation</vt:lpstr>
      <vt:lpstr>Counting</vt:lpstr>
      <vt:lpstr>Traveling Salesman Problem</vt:lpstr>
      <vt:lpstr>Traveling Salesman Problem</vt:lpstr>
      <vt:lpstr>Permutations</vt:lpstr>
      <vt:lpstr>PowerPoint Presentation</vt:lpstr>
      <vt:lpstr>Bernoulli Trials / Binomial Experiment</vt:lpstr>
      <vt:lpstr>PowerPoint Presentation</vt:lpstr>
      <vt:lpstr>Bernoulli Trials / Binomial Experiment</vt:lpstr>
      <vt:lpstr>Bernoulli Trials / Binomial Experiment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 Probabilities</dc:title>
  <dc:creator>anne</dc:creator>
  <cp:lastModifiedBy>Thomas Wennekers</cp:lastModifiedBy>
  <cp:revision>140</cp:revision>
  <dcterms:created xsi:type="dcterms:W3CDTF">2006-08-16T00:00:00Z</dcterms:created>
  <dcterms:modified xsi:type="dcterms:W3CDTF">2022-02-14T08:26:57Z</dcterms:modified>
</cp:coreProperties>
</file>