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306" r:id="rId3"/>
    <p:sldId id="346" r:id="rId4"/>
    <p:sldId id="308" r:id="rId5"/>
    <p:sldId id="310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3" r:id="rId14"/>
    <p:sldId id="435" r:id="rId15"/>
    <p:sldId id="436" r:id="rId16"/>
    <p:sldId id="326" r:id="rId17"/>
    <p:sldId id="373" r:id="rId18"/>
    <p:sldId id="327" r:id="rId19"/>
    <p:sldId id="374" r:id="rId20"/>
    <p:sldId id="371" r:id="rId21"/>
    <p:sldId id="372" r:id="rId22"/>
    <p:sldId id="347" r:id="rId23"/>
    <p:sldId id="328" r:id="rId24"/>
    <p:sldId id="350" r:id="rId25"/>
    <p:sldId id="351" r:id="rId26"/>
    <p:sldId id="352" r:id="rId27"/>
    <p:sldId id="353" r:id="rId28"/>
    <p:sldId id="354" r:id="rId29"/>
    <p:sldId id="355" r:id="rId30"/>
    <p:sldId id="357" r:id="rId31"/>
    <p:sldId id="358" r:id="rId32"/>
    <p:sldId id="356" r:id="rId33"/>
    <p:sldId id="359" r:id="rId34"/>
    <p:sldId id="360" r:id="rId35"/>
    <p:sldId id="375" r:id="rId36"/>
    <p:sldId id="348" r:id="rId37"/>
    <p:sldId id="363" r:id="rId38"/>
    <p:sldId id="376" r:id="rId39"/>
    <p:sldId id="377" r:id="rId40"/>
    <p:sldId id="362" r:id="rId41"/>
    <p:sldId id="378" r:id="rId42"/>
    <p:sldId id="379" r:id="rId43"/>
    <p:sldId id="380" r:id="rId44"/>
    <p:sldId id="361" r:id="rId45"/>
    <p:sldId id="364" r:id="rId46"/>
    <p:sldId id="406" r:id="rId47"/>
    <p:sldId id="367" r:id="rId48"/>
    <p:sldId id="434" r:id="rId49"/>
    <p:sldId id="382" r:id="rId50"/>
    <p:sldId id="384" r:id="rId51"/>
    <p:sldId id="383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4" r:id="rId60"/>
    <p:sldId id="413" r:id="rId61"/>
    <p:sldId id="393" r:id="rId62"/>
    <p:sldId id="392" r:id="rId63"/>
    <p:sldId id="395" r:id="rId64"/>
    <p:sldId id="407" r:id="rId65"/>
    <p:sldId id="397" r:id="rId66"/>
    <p:sldId id="399" r:id="rId67"/>
    <p:sldId id="408" r:id="rId68"/>
    <p:sldId id="400" r:id="rId69"/>
    <p:sldId id="401" r:id="rId70"/>
    <p:sldId id="402" r:id="rId71"/>
    <p:sldId id="403" r:id="rId72"/>
    <p:sldId id="404" r:id="rId73"/>
    <p:sldId id="405" r:id="rId74"/>
    <p:sldId id="409" r:id="rId75"/>
    <p:sldId id="329" r:id="rId76"/>
    <p:sldId id="410" r:id="rId77"/>
    <p:sldId id="412" r:id="rId78"/>
    <p:sldId id="414" r:id="rId79"/>
    <p:sldId id="330" r:id="rId80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ennekers" userId="2f1caa98-bc26-4a32-89a3-be8b76e02c75" providerId="ADAL" clId="{91764258-3D73-4464-8580-298216AC0C36}"/>
    <pc:docChg chg="undo custSel addSld delSld modSld">
      <pc:chgData name="Thomas Wennekers" userId="2f1caa98-bc26-4a32-89a3-be8b76e02c75" providerId="ADAL" clId="{91764258-3D73-4464-8580-298216AC0C36}" dt="2023-02-26T16:44:49.430" v="102" actId="2696"/>
      <pc:docMkLst>
        <pc:docMk/>
      </pc:docMkLst>
      <pc:sldChg chg="modSp mod">
        <pc:chgData name="Thomas Wennekers" userId="2f1caa98-bc26-4a32-89a3-be8b76e02c75" providerId="ADAL" clId="{91764258-3D73-4464-8580-298216AC0C36}" dt="2023-02-26T16:26:01.479" v="2" actId="1076"/>
        <pc:sldMkLst>
          <pc:docMk/>
          <pc:sldMk cId="0" sldId="308"/>
        </pc:sldMkLst>
        <pc:spChg chg="mod">
          <ac:chgData name="Thomas Wennekers" userId="2f1caa98-bc26-4a32-89a3-be8b76e02c75" providerId="ADAL" clId="{91764258-3D73-4464-8580-298216AC0C36}" dt="2023-02-26T16:25:57.392" v="1" actId="255"/>
          <ac:spMkLst>
            <pc:docMk/>
            <pc:sldMk cId="0" sldId="308"/>
            <ac:spMk id="3" creationId="{00000000-0000-0000-0000-000000000000}"/>
          </ac:spMkLst>
        </pc:spChg>
        <pc:picChg chg="mod">
          <ac:chgData name="Thomas Wennekers" userId="2f1caa98-bc26-4a32-89a3-be8b76e02c75" providerId="ADAL" clId="{91764258-3D73-4464-8580-298216AC0C36}" dt="2023-02-26T16:26:01.479" v="2" actId="1076"/>
          <ac:picMkLst>
            <pc:docMk/>
            <pc:sldMk cId="0" sldId="308"/>
            <ac:picMk id="4" creationId="{00000000-0000-0000-0000-000000000000}"/>
          </ac:picMkLst>
        </pc:picChg>
      </pc:sldChg>
      <pc:sldChg chg="modSp mod">
        <pc:chgData name="Thomas Wennekers" userId="2f1caa98-bc26-4a32-89a3-be8b76e02c75" providerId="ADAL" clId="{91764258-3D73-4464-8580-298216AC0C36}" dt="2023-02-26T16:25:49.936" v="0" actId="255"/>
        <pc:sldMkLst>
          <pc:docMk/>
          <pc:sldMk cId="3695871558" sldId="346"/>
        </pc:sldMkLst>
        <pc:spChg chg="mod">
          <ac:chgData name="Thomas Wennekers" userId="2f1caa98-bc26-4a32-89a3-be8b76e02c75" providerId="ADAL" clId="{91764258-3D73-4464-8580-298216AC0C36}" dt="2023-02-26T16:25:49.936" v="0" actId="255"/>
          <ac:spMkLst>
            <pc:docMk/>
            <pc:sldMk cId="3695871558" sldId="346"/>
            <ac:spMk id="4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27:42.199" v="3" actId="255"/>
        <pc:sldMkLst>
          <pc:docMk/>
          <pc:sldMk cId="2905940094" sldId="347"/>
        </pc:sldMkLst>
        <pc:spChg chg="mod">
          <ac:chgData name="Thomas Wennekers" userId="2f1caa98-bc26-4a32-89a3-be8b76e02c75" providerId="ADAL" clId="{91764258-3D73-4464-8580-298216AC0C36}" dt="2023-02-26T16:27:42.199" v="3" actId="255"/>
          <ac:spMkLst>
            <pc:docMk/>
            <pc:sldMk cId="2905940094" sldId="347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29:29.179" v="19" actId="255"/>
        <pc:sldMkLst>
          <pc:docMk/>
          <pc:sldMk cId="2428616967" sldId="356"/>
        </pc:sldMkLst>
        <pc:spChg chg="mod">
          <ac:chgData name="Thomas Wennekers" userId="2f1caa98-bc26-4a32-89a3-be8b76e02c75" providerId="ADAL" clId="{91764258-3D73-4464-8580-298216AC0C36}" dt="2023-02-26T16:29:29.179" v="19" actId="255"/>
          <ac:spMkLst>
            <pc:docMk/>
            <pc:sldMk cId="2428616967" sldId="356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29:59.924" v="28" actId="20577"/>
        <pc:sldMkLst>
          <pc:docMk/>
          <pc:sldMk cId="109680049" sldId="359"/>
        </pc:sldMkLst>
        <pc:spChg chg="mod">
          <ac:chgData name="Thomas Wennekers" userId="2f1caa98-bc26-4a32-89a3-be8b76e02c75" providerId="ADAL" clId="{91764258-3D73-4464-8580-298216AC0C36}" dt="2023-02-26T16:29:59.924" v="28" actId="20577"/>
          <ac:spMkLst>
            <pc:docMk/>
            <pc:sldMk cId="109680049" sldId="359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0:04.612" v="34" actId="20577"/>
        <pc:sldMkLst>
          <pc:docMk/>
          <pc:sldMk cId="4010631434" sldId="360"/>
        </pc:sldMkLst>
        <pc:spChg chg="mod">
          <ac:chgData name="Thomas Wennekers" userId="2f1caa98-bc26-4a32-89a3-be8b76e02c75" providerId="ADAL" clId="{91764258-3D73-4464-8580-298216AC0C36}" dt="2023-02-26T16:30:04.612" v="34" actId="20577"/>
          <ac:spMkLst>
            <pc:docMk/>
            <pc:sldMk cId="4010631434" sldId="360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0:23.733" v="35" actId="255"/>
        <pc:sldMkLst>
          <pc:docMk/>
          <pc:sldMk cId="2657310720" sldId="363"/>
        </pc:sldMkLst>
        <pc:spChg chg="mod">
          <ac:chgData name="Thomas Wennekers" userId="2f1caa98-bc26-4a32-89a3-be8b76e02c75" providerId="ADAL" clId="{91764258-3D73-4464-8580-298216AC0C36}" dt="2023-02-26T16:30:23.733" v="35" actId="255"/>
          <ac:spMkLst>
            <pc:docMk/>
            <pc:sldMk cId="2657310720" sldId="363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29:53.501" v="22" actId="255"/>
        <pc:sldMkLst>
          <pc:docMk/>
          <pc:sldMk cId="1041898433" sldId="375"/>
        </pc:sldMkLst>
        <pc:spChg chg="mod">
          <ac:chgData name="Thomas Wennekers" userId="2f1caa98-bc26-4a32-89a3-be8b76e02c75" providerId="ADAL" clId="{91764258-3D73-4464-8580-298216AC0C36}" dt="2023-02-26T16:29:53.501" v="22" actId="255"/>
          <ac:spMkLst>
            <pc:docMk/>
            <pc:sldMk cId="1041898433" sldId="375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0:46.431" v="36" actId="255"/>
        <pc:sldMkLst>
          <pc:docMk/>
          <pc:sldMk cId="3233337899" sldId="378"/>
        </pc:sldMkLst>
        <pc:spChg chg="mod">
          <ac:chgData name="Thomas Wennekers" userId="2f1caa98-bc26-4a32-89a3-be8b76e02c75" providerId="ADAL" clId="{91764258-3D73-4464-8580-298216AC0C36}" dt="2023-02-26T16:30:46.431" v="36" actId="255"/>
          <ac:spMkLst>
            <pc:docMk/>
            <pc:sldMk cId="3233337899" sldId="378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1:15.327" v="41" actId="20577"/>
        <pc:sldMkLst>
          <pc:docMk/>
          <pc:sldMk cId="709390038" sldId="379"/>
        </pc:sldMkLst>
        <pc:spChg chg="mod">
          <ac:chgData name="Thomas Wennekers" userId="2f1caa98-bc26-4a32-89a3-be8b76e02c75" providerId="ADAL" clId="{91764258-3D73-4464-8580-298216AC0C36}" dt="2023-02-26T16:31:15.327" v="41" actId="20577"/>
          <ac:spMkLst>
            <pc:docMk/>
            <pc:sldMk cId="709390038" sldId="379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1:11.362" v="40" actId="20577"/>
        <pc:sldMkLst>
          <pc:docMk/>
          <pc:sldMk cId="621020781" sldId="380"/>
        </pc:sldMkLst>
        <pc:spChg chg="mod">
          <ac:chgData name="Thomas Wennekers" userId="2f1caa98-bc26-4a32-89a3-be8b76e02c75" providerId="ADAL" clId="{91764258-3D73-4464-8580-298216AC0C36}" dt="2023-02-26T16:31:11.362" v="40" actId="20577"/>
          <ac:spMkLst>
            <pc:docMk/>
            <pc:sldMk cId="621020781" sldId="380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2:11.959" v="43" actId="255"/>
        <pc:sldMkLst>
          <pc:docMk/>
          <pc:sldMk cId="3910911252" sldId="382"/>
        </pc:sldMkLst>
        <pc:spChg chg="mod">
          <ac:chgData name="Thomas Wennekers" userId="2f1caa98-bc26-4a32-89a3-be8b76e02c75" providerId="ADAL" clId="{91764258-3D73-4464-8580-298216AC0C36}" dt="2023-02-26T16:32:11.959" v="43" actId="255"/>
          <ac:spMkLst>
            <pc:docMk/>
            <pc:sldMk cId="3910911252" sldId="382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2:05.980" v="42" actId="255"/>
        <pc:sldMkLst>
          <pc:docMk/>
          <pc:sldMk cId="2639519509" sldId="384"/>
        </pc:sldMkLst>
        <pc:spChg chg="mod">
          <ac:chgData name="Thomas Wennekers" userId="2f1caa98-bc26-4a32-89a3-be8b76e02c75" providerId="ADAL" clId="{91764258-3D73-4464-8580-298216AC0C36}" dt="2023-02-26T16:32:05.980" v="42" actId="255"/>
          <ac:spMkLst>
            <pc:docMk/>
            <pc:sldMk cId="2639519509" sldId="384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2:41.688" v="44" actId="255"/>
        <pc:sldMkLst>
          <pc:docMk/>
          <pc:sldMk cId="2957201204" sldId="385"/>
        </pc:sldMkLst>
        <pc:spChg chg="mod">
          <ac:chgData name="Thomas Wennekers" userId="2f1caa98-bc26-4a32-89a3-be8b76e02c75" providerId="ADAL" clId="{91764258-3D73-4464-8580-298216AC0C36}" dt="2023-02-26T16:32:41.688" v="44" actId="255"/>
          <ac:spMkLst>
            <pc:docMk/>
            <pc:sldMk cId="2957201204" sldId="385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2:50.785" v="45" actId="255"/>
        <pc:sldMkLst>
          <pc:docMk/>
          <pc:sldMk cId="3801017008" sldId="386"/>
        </pc:sldMkLst>
        <pc:spChg chg="mod">
          <ac:chgData name="Thomas Wennekers" userId="2f1caa98-bc26-4a32-89a3-be8b76e02c75" providerId="ADAL" clId="{91764258-3D73-4464-8580-298216AC0C36}" dt="2023-02-26T16:32:50.785" v="45" actId="255"/>
          <ac:spMkLst>
            <pc:docMk/>
            <pc:sldMk cId="3801017008" sldId="386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3:02.441" v="46" actId="255"/>
        <pc:sldMkLst>
          <pc:docMk/>
          <pc:sldMk cId="430712353" sldId="387"/>
        </pc:sldMkLst>
        <pc:spChg chg="mod">
          <ac:chgData name="Thomas Wennekers" userId="2f1caa98-bc26-4a32-89a3-be8b76e02c75" providerId="ADAL" clId="{91764258-3D73-4464-8580-298216AC0C36}" dt="2023-02-26T16:33:02.441" v="46" actId="255"/>
          <ac:spMkLst>
            <pc:docMk/>
            <pc:sldMk cId="430712353" sldId="387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3:09.557" v="47" actId="255"/>
        <pc:sldMkLst>
          <pc:docMk/>
          <pc:sldMk cId="870222088" sldId="389"/>
        </pc:sldMkLst>
        <pc:spChg chg="mod">
          <ac:chgData name="Thomas Wennekers" userId="2f1caa98-bc26-4a32-89a3-be8b76e02c75" providerId="ADAL" clId="{91764258-3D73-4464-8580-298216AC0C36}" dt="2023-02-26T16:33:09.557" v="47" actId="255"/>
          <ac:spMkLst>
            <pc:docMk/>
            <pc:sldMk cId="870222088" sldId="389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3:25.057" v="49" actId="255"/>
        <pc:sldMkLst>
          <pc:docMk/>
          <pc:sldMk cId="801838555" sldId="390"/>
        </pc:sldMkLst>
        <pc:spChg chg="mod">
          <ac:chgData name="Thomas Wennekers" userId="2f1caa98-bc26-4a32-89a3-be8b76e02c75" providerId="ADAL" clId="{91764258-3D73-4464-8580-298216AC0C36}" dt="2023-02-26T16:33:25.057" v="49" actId="255"/>
          <ac:spMkLst>
            <pc:docMk/>
            <pc:sldMk cId="801838555" sldId="390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4:57.977" v="77" actId="255"/>
        <pc:sldMkLst>
          <pc:docMk/>
          <pc:sldMk cId="455959278" sldId="391"/>
        </pc:sldMkLst>
        <pc:spChg chg="mod">
          <ac:chgData name="Thomas Wennekers" userId="2f1caa98-bc26-4a32-89a3-be8b76e02c75" providerId="ADAL" clId="{91764258-3D73-4464-8580-298216AC0C36}" dt="2023-02-26T16:34:57.977" v="77" actId="255"/>
          <ac:spMkLst>
            <pc:docMk/>
            <pc:sldMk cId="455959278" sldId="391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4:10.576" v="60" actId="255"/>
        <pc:sldMkLst>
          <pc:docMk/>
          <pc:sldMk cId="3929061237" sldId="392"/>
        </pc:sldMkLst>
        <pc:spChg chg="mod">
          <ac:chgData name="Thomas Wennekers" userId="2f1caa98-bc26-4a32-89a3-be8b76e02c75" providerId="ADAL" clId="{91764258-3D73-4464-8580-298216AC0C36}" dt="2023-02-26T16:34:10.576" v="60" actId="255"/>
          <ac:spMkLst>
            <pc:docMk/>
            <pc:sldMk cId="3929061237" sldId="392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4:18.011" v="61" actId="255"/>
        <pc:sldMkLst>
          <pc:docMk/>
          <pc:sldMk cId="798081127" sldId="393"/>
        </pc:sldMkLst>
        <pc:spChg chg="mod">
          <ac:chgData name="Thomas Wennekers" userId="2f1caa98-bc26-4a32-89a3-be8b76e02c75" providerId="ADAL" clId="{91764258-3D73-4464-8580-298216AC0C36}" dt="2023-02-26T16:34:18.011" v="61" actId="255"/>
          <ac:spMkLst>
            <pc:docMk/>
            <pc:sldMk cId="798081127" sldId="393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5:05.646" v="78" actId="255"/>
        <pc:sldMkLst>
          <pc:docMk/>
          <pc:sldMk cId="2122154758" sldId="394"/>
        </pc:sldMkLst>
        <pc:spChg chg="mod">
          <ac:chgData name="Thomas Wennekers" userId="2f1caa98-bc26-4a32-89a3-be8b76e02c75" providerId="ADAL" clId="{91764258-3D73-4464-8580-298216AC0C36}" dt="2023-02-26T16:35:05.646" v="78" actId="255"/>
          <ac:spMkLst>
            <pc:docMk/>
            <pc:sldMk cId="2122154758" sldId="394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4:04.214" v="59" actId="255"/>
        <pc:sldMkLst>
          <pc:docMk/>
          <pc:sldMk cId="3851519218" sldId="395"/>
        </pc:sldMkLst>
        <pc:spChg chg="mod">
          <ac:chgData name="Thomas Wennekers" userId="2f1caa98-bc26-4a32-89a3-be8b76e02c75" providerId="ADAL" clId="{91764258-3D73-4464-8580-298216AC0C36}" dt="2023-02-26T16:34:04.214" v="59" actId="255"/>
          <ac:spMkLst>
            <pc:docMk/>
            <pc:sldMk cId="3851519218" sldId="395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5:55.606" v="79" actId="255"/>
        <pc:sldMkLst>
          <pc:docMk/>
          <pc:sldMk cId="4102190123" sldId="401"/>
        </pc:sldMkLst>
        <pc:spChg chg="mod">
          <ac:chgData name="Thomas Wennekers" userId="2f1caa98-bc26-4a32-89a3-be8b76e02c75" providerId="ADAL" clId="{91764258-3D73-4464-8580-298216AC0C36}" dt="2023-02-26T16:35:55.606" v="79" actId="255"/>
          <ac:spMkLst>
            <pc:docMk/>
            <pc:sldMk cId="4102190123" sldId="401"/>
            <ac:spMk id="5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6:11.908" v="80" actId="255"/>
        <pc:sldMkLst>
          <pc:docMk/>
          <pc:sldMk cId="1573658858" sldId="403"/>
        </pc:sldMkLst>
        <pc:spChg chg="mod">
          <ac:chgData name="Thomas Wennekers" userId="2f1caa98-bc26-4a32-89a3-be8b76e02c75" providerId="ADAL" clId="{91764258-3D73-4464-8580-298216AC0C36}" dt="2023-02-26T16:36:11.908" v="80" actId="255"/>
          <ac:spMkLst>
            <pc:docMk/>
            <pc:sldMk cId="1573658858" sldId="403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6:19.231" v="81" actId="255"/>
        <pc:sldMkLst>
          <pc:docMk/>
          <pc:sldMk cId="496186864" sldId="404"/>
        </pc:sldMkLst>
        <pc:spChg chg="mod">
          <ac:chgData name="Thomas Wennekers" userId="2f1caa98-bc26-4a32-89a3-be8b76e02c75" providerId="ADAL" clId="{91764258-3D73-4464-8580-298216AC0C36}" dt="2023-02-26T16:36:19.231" v="81" actId="255"/>
          <ac:spMkLst>
            <pc:docMk/>
            <pc:sldMk cId="496186864" sldId="404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6:29.979" v="82" actId="255"/>
        <pc:sldMkLst>
          <pc:docMk/>
          <pc:sldMk cId="2222466237" sldId="405"/>
        </pc:sldMkLst>
        <pc:spChg chg="mod">
          <ac:chgData name="Thomas Wennekers" userId="2f1caa98-bc26-4a32-89a3-be8b76e02c75" providerId="ADAL" clId="{91764258-3D73-4464-8580-298216AC0C36}" dt="2023-02-26T16:36:29.979" v="82" actId="255"/>
          <ac:spMkLst>
            <pc:docMk/>
            <pc:sldMk cId="2222466237" sldId="405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3:57.485" v="58" actId="255"/>
        <pc:sldMkLst>
          <pc:docMk/>
          <pc:sldMk cId="861328083" sldId="407"/>
        </pc:sldMkLst>
        <pc:spChg chg="mod">
          <ac:chgData name="Thomas Wennekers" userId="2f1caa98-bc26-4a32-89a3-be8b76e02c75" providerId="ADAL" clId="{91764258-3D73-4464-8580-298216AC0C36}" dt="2023-02-26T16:33:57.485" v="58" actId="255"/>
          <ac:spMkLst>
            <pc:docMk/>
            <pc:sldMk cId="861328083" sldId="407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6:36.061" v="83" actId="255"/>
        <pc:sldMkLst>
          <pc:docMk/>
          <pc:sldMk cId="850350746" sldId="409"/>
        </pc:sldMkLst>
        <pc:spChg chg="mod">
          <ac:chgData name="Thomas Wennekers" userId="2f1caa98-bc26-4a32-89a3-be8b76e02c75" providerId="ADAL" clId="{91764258-3D73-4464-8580-298216AC0C36}" dt="2023-02-26T16:36:36.061" v="83" actId="255"/>
          <ac:spMkLst>
            <pc:docMk/>
            <pc:sldMk cId="850350746" sldId="409"/>
            <ac:spMk id="3" creationId="{00000000-0000-0000-0000-000000000000}"/>
          </ac:spMkLst>
        </pc:spChg>
      </pc:sldChg>
      <pc:sldChg chg="modSp mod">
        <pc:chgData name="Thomas Wennekers" userId="2f1caa98-bc26-4a32-89a3-be8b76e02c75" providerId="ADAL" clId="{91764258-3D73-4464-8580-298216AC0C36}" dt="2023-02-26T16:34:33.858" v="76" actId="20577"/>
        <pc:sldMkLst>
          <pc:docMk/>
          <pc:sldMk cId="3111456746" sldId="413"/>
        </pc:sldMkLst>
        <pc:spChg chg="mod">
          <ac:chgData name="Thomas Wennekers" userId="2f1caa98-bc26-4a32-89a3-be8b76e02c75" providerId="ADAL" clId="{91764258-3D73-4464-8580-298216AC0C36}" dt="2023-02-26T16:34:33.858" v="76" actId="20577"/>
          <ac:spMkLst>
            <pc:docMk/>
            <pc:sldMk cId="3111456746" sldId="413"/>
            <ac:spMk id="3" creationId="{00000000-0000-0000-0000-000000000000}"/>
          </ac:spMkLst>
        </pc:spChg>
      </pc:sldChg>
      <pc:sldChg chg="add del">
        <pc:chgData name="Thomas Wennekers" userId="2f1caa98-bc26-4a32-89a3-be8b76e02c75" providerId="ADAL" clId="{91764258-3D73-4464-8580-298216AC0C36}" dt="2023-02-26T16:44:49.430" v="102" actId="2696"/>
        <pc:sldMkLst>
          <pc:docMk/>
          <pc:sldMk cId="3205675890" sldId="417"/>
        </pc:sldMkLst>
      </pc:sldChg>
      <pc:sldChg chg="add del">
        <pc:chgData name="Thomas Wennekers" userId="2f1caa98-bc26-4a32-89a3-be8b76e02c75" providerId="ADAL" clId="{91764258-3D73-4464-8580-298216AC0C36}" dt="2023-02-26T16:44:49.430" v="102" actId="2696"/>
        <pc:sldMkLst>
          <pc:docMk/>
          <pc:sldMk cId="875500398" sldId="418"/>
        </pc:sldMkLst>
      </pc:sldChg>
      <pc:sldChg chg="add del">
        <pc:chgData name="Thomas Wennekers" userId="2f1caa98-bc26-4a32-89a3-be8b76e02c75" providerId="ADAL" clId="{91764258-3D73-4464-8580-298216AC0C36}" dt="2023-02-26T16:44:44.311" v="101" actId="2696"/>
        <pc:sldMkLst>
          <pc:docMk/>
          <pc:sldMk cId="1853421834" sldId="419"/>
        </pc:sldMkLst>
      </pc:sldChg>
      <pc:sldChg chg="add del">
        <pc:chgData name="Thomas Wennekers" userId="2f1caa98-bc26-4a32-89a3-be8b76e02c75" providerId="ADAL" clId="{91764258-3D73-4464-8580-298216AC0C36}" dt="2023-02-26T16:44:44.311" v="101" actId="2696"/>
        <pc:sldMkLst>
          <pc:docMk/>
          <pc:sldMk cId="1427589444" sldId="420"/>
        </pc:sldMkLst>
      </pc:sldChg>
      <pc:sldChg chg="add del">
        <pc:chgData name="Thomas Wennekers" userId="2f1caa98-bc26-4a32-89a3-be8b76e02c75" providerId="ADAL" clId="{91764258-3D73-4464-8580-298216AC0C36}" dt="2023-02-26T16:44:44.311" v="101" actId="2696"/>
        <pc:sldMkLst>
          <pc:docMk/>
          <pc:sldMk cId="270338811" sldId="421"/>
        </pc:sldMkLst>
      </pc:sldChg>
      <pc:sldChg chg="add del">
        <pc:chgData name="Thomas Wennekers" userId="2f1caa98-bc26-4a32-89a3-be8b76e02c75" providerId="ADAL" clId="{91764258-3D73-4464-8580-298216AC0C36}" dt="2023-02-26T16:44:44.311" v="101" actId="2696"/>
        <pc:sldMkLst>
          <pc:docMk/>
          <pc:sldMk cId="3682515328" sldId="422"/>
        </pc:sldMkLst>
      </pc:sldChg>
      <pc:sldChg chg="add del">
        <pc:chgData name="Thomas Wennekers" userId="2f1caa98-bc26-4a32-89a3-be8b76e02c75" providerId="ADAL" clId="{91764258-3D73-4464-8580-298216AC0C36}" dt="2023-02-26T16:44:36.429" v="100" actId="2696"/>
        <pc:sldMkLst>
          <pc:docMk/>
          <pc:sldMk cId="3627864348" sldId="423"/>
        </pc:sldMkLst>
      </pc:sldChg>
      <pc:sldChg chg="del">
        <pc:chgData name="Thomas Wennekers" userId="2f1caa98-bc26-4a32-89a3-be8b76e02c75" providerId="ADAL" clId="{91764258-3D73-4464-8580-298216AC0C36}" dt="2023-02-26T16:44:36.429" v="100" actId="2696"/>
        <pc:sldMkLst>
          <pc:docMk/>
          <pc:sldMk cId="4130173516" sldId="424"/>
        </pc:sldMkLst>
      </pc:sldChg>
      <pc:sldChg chg="del">
        <pc:chgData name="Thomas Wennekers" userId="2f1caa98-bc26-4a32-89a3-be8b76e02c75" providerId="ADAL" clId="{91764258-3D73-4464-8580-298216AC0C36}" dt="2023-02-26T16:44:28.014" v="99" actId="2696"/>
        <pc:sldMkLst>
          <pc:docMk/>
          <pc:sldMk cId="480722603" sldId="425"/>
        </pc:sldMkLst>
      </pc:sldChg>
      <pc:sldChg chg="del">
        <pc:chgData name="Thomas Wennekers" userId="2f1caa98-bc26-4a32-89a3-be8b76e02c75" providerId="ADAL" clId="{91764258-3D73-4464-8580-298216AC0C36}" dt="2023-02-26T16:44:28.014" v="99" actId="2696"/>
        <pc:sldMkLst>
          <pc:docMk/>
          <pc:sldMk cId="1594993056" sldId="426"/>
        </pc:sldMkLst>
      </pc:sldChg>
      <pc:sldChg chg="del">
        <pc:chgData name="Thomas Wennekers" userId="2f1caa98-bc26-4a32-89a3-be8b76e02c75" providerId="ADAL" clId="{91764258-3D73-4464-8580-298216AC0C36}" dt="2023-02-26T16:44:28.014" v="99" actId="2696"/>
        <pc:sldMkLst>
          <pc:docMk/>
          <pc:sldMk cId="1827238226" sldId="427"/>
        </pc:sldMkLst>
      </pc:sldChg>
      <pc:sldChg chg="del">
        <pc:chgData name="Thomas Wennekers" userId="2f1caa98-bc26-4a32-89a3-be8b76e02c75" providerId="ADAL" clId="{91764258-3D73-4464-8580-298216AC0C36}" dt="2023-02-26T16:44:28.014" v="99" actId="2696"/>
        <pc:sldMkLst>
          <pc:docMk/>
          <pc:sldMk cId="788576058" sldId="428"/>
        </pc:sldMkLst>
      </pc:sldChg>
      <pc:sldChg chg="del">
        <pc:chgData name="Thomas Wennekers" userId="2f1caa98-bc26-4a32-89a3-be8b76e02c75" providerId="ADAL" clId="{91764258-3D73-4464-8580-298216AC0C36}" dt="2023-02-26T16:44:16.736" v="98" actId="2696"/>
        <pc:sldMkLst>
          <pc:docMk/>
          <pc:sldMk cId="3711766965" sldId="429"/>
        </pc:sldMkLst>
      </pc:sldChg>
      <pc:sldChg chg="del">
        <pc:chgData name="Thomas Wennekers" userId="2f1caa98-bc26-4a32-89a3-be8b76e02c75" providerId="ADAL" clId="{91764258-3D73-4464-8580-298216AC0C36}" dt="2023-02-26T16:44:36.429" v="100" actId="2696"/>
        <pc:sldMkLst>
          <pc:docMk/>
          <pc:sldMk cId="1916936019" sldId="431"/>
        </pc:sldMkLst>
      </pc:sldChg>
      <pc:sldChg chg="del">
        <pc:chgData name="Thomas Wennekers" userId="2f1caa98-bc26-4a32-89a3-be8b76e02c75" providerId="ADAL" clId="{91764258-3D73-4464-8580-298216AC0C36}" dt="2023-02-26T16:44:36.429" v="100" actId="2696"/>
        <pc:sldMkLst>
          <pc:docMk/>
          <pc:sldMk cId="1241012480" sldId="4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7EC6480-C439-4879-957C-58C7D9DA2C9F}" type="slidenum">
              <a:t>‹#›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16246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B0B52A6-283F-4C43-BA57-6F7B96CA629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94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GB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8CDC017-B127-44E9-AA56-8CC7561FF06A}" type="slidenum">
              <a:t>1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B97BAC9-FF4E-4F83-9ECA-2554CCE19750}" type="slidenum">
              <a:t>10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highlight delta , complicated , next slide</a:t>
            </a:r>
          </a:p>
          <a:p>
            <a:pPr lvl="0"/>
            <a:endParaRPr lang="en-GB"/>
          </a:p>
          <a:p>
            <a:pPr lvl="0"/>
            <a:r>
              <a:rPr lang="en-GB"/>
              <a:t>and the acceptance condition</a:t>
            </a:r>
          </a:p>
          <a:p>
            <a:pPr lvl="0"/>
            <a:endParaRPr lang="en-GB"/>
          </a:p>
          <a:p>
            <a:pPr lvl="0"/>
            <a:r>
              <a:rPr lang="en-GB"/>
              <a:t>others are possible, again basically equivalent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4745C13-393F-4DB6-9056-5FA162952861}" type="slidenum">
              <a:t>11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4126824-0ABC-4F3E-9C3F-DBF000D4F08B}" type="slidenum">
              <a:t>12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F02DDF1-EE03-443D-8017-A5EC145D70B4}" type="slidenum">
              <a:t>13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61D52F-B08F-45B0-BAFC-E0CBCEFD8D57}" type="slidenum">
              <a:t>14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291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CA2B07-DD2F-41AE-8AAC-1448B4FFC40B}" type="slidenum">
              <a:t>15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182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E2A99-86BF-4170-9F10-1F4360BE6D9C}" type="slidenum">
              <a:t>16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0FFE83-89C9-4667-A0AD-0D796ED4B2F6}" type="slidenum">
              <a:t>17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987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0FFE83-89C9-4667-A0AD-0D796ED4B2F6}" type="slidenum">
              <a:t>18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0FFE83-89C9-4667-A0AD-0D796ED4B2F6}" type="slidenum">
              <a:t>19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461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7D9005-987D-47F8-A75E-FDC0A8039A83}" type="slidenum">
              <a:t>2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0FFE83-89C9-4667-A0AD-0D796ED4B2F6}" type="slidenum">
              <a:t>20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607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00FFE83-89C9-4667-A0AD-0D796ED4B2F6}" type="slidenum">
              <a:t>21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9332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C1D4069-7453-46AA-BB18-A30111AEF648}" type="slidenum">
              <a:t>22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455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F7065BC-578D-42E9-B182-D9B1C247934D}" type="slidenum">
              <a:t>23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DB0B52A6-283F-4C43-BA57-6F7B96CA629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59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7DE2A99-86BF-4170-9F10-1F4360BE6D9C}" type="slidenum">
              <a:t>36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987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A2C32-2DB7-4883-9DDD-892F6D83B376}" type="slidenum">
              <a:t>75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EDA2C32-2DB7-4883-9DDD-892F6D83B376}" type="slidenum">
              <a:t>76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803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631862E-FE21-4719-9337-5682941907D6}" type="slidenum">
              <a:t>79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B738CCB-A174-45A9-B0B9-FE657A0F656B}" type="slidenum">
              <a:t>3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none" lIns="90004" tIns="46798" rIns="90004" bIns="46798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2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42A3E5C-8997-49CD-B2D0-A236CD034330}" type="slidenum">
              <a:t>4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3180EA2-8C57-46A0-A3FD-95732562B371}" type="slidenum">
              <a:t>5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0823867-D790-4852-883D-85582EE358C5}" type="slidenum">
              <a:t>6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C3A3D9D-BED4-4D39-B4B4-DAF47C4C9F80}" type="slidenum">
              <a:t>7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4E7103-FD6E-4967-88FF-F576BD80EC88}" type="slidenum">
              <a:t>8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206EC24-69A5-4558-9357-EC2230F484C7}" type="slidenum">
              <a:t>9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1"/>
            <a:ext cx="5345116" cy="4008436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Definition combines properties of the NFA   and  the stack; both join in the definition of delta</a:t>
            </a:r>
          </a:p>
          <a:p>
            <a:pPr lvl="0"/>
            <a:endParaRPr lang="en-GB"/>
          </a:p>
          <a:p>
            <a:pPr lvl="0"/>
            <a:r>
              <a:rPr lang="en-GB"/>
              <a:t>Stack start symbol == bottom of stack</a:t>
            </a:r>
          </a:p>
          <a:p>
            <a:pPr lvl="0"/>
            <a:endParaRPr lang="en-GB"/>
          </a:p>
          <a:p>
            <a:pPr lvl="0"/>
            <a:r>
              <a:rPr lang="en-GB"/>
              <a:t>different definitions of NPDAs can be found that are basically equivalent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22AE9-FA75-44F5-B106-843621B7DE1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75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AA10AD-C1D9-4407-BF9E-9A0785ABB04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08854" y="301623"/>
            <a:ext cx="2266953" cy="5851529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3210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CD488F-DED3-4A2A-A9CF-4858C5E7267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8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DD3295-EE9D-4455-8ACC-979CBC6A84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34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06D50F-8F3A-4600-9F93-853353A336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00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9291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4925" y="1768477"/>
            <a:ext cx="4460872" cy="438467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D13740-6CC2-4B04-9082-519AE97EC0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33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605EA2-B73A-4E74-83AA-5DC176622D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62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5DEF35-9633-434A-B313-407F0C922E8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094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3AE4A3-9C56-45B2-8610-E02F1AE2A4C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59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897659-9058-4715-BCA1-2903B9EFC6A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50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 lang="en-GB"/>
            </a:lvl1pPr>
          </a:lstStyle>
          <a:p>
            <a:pPr lvl="0"/>
            <a:endParaRPr lang="en-GB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2A09E-7E68-455F-8DF5-A61D3BE431F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48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8" y="301322"/>
            <a:ext cx="9071643" cy="12621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GB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8" y="1769043"/>
            <a:ext cx="9071643" cy="43844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CA708D8-4C02-453E-8E09-A35D99DD2204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Turing Machines and Computability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spAutoFit/>
          </a:bodyPr>
          <a:lstStyle/>
          <a:p>
            <a:pPr lvl="0" algn="ctr"/>
            <a:r>
              <a:rPr lang="en-GB"/>
              <a:t>Thomas Wennekers</a:t>
            </a:r>
          </a:p>
          <a:p>
            <a:pPr lvl="0" algn="ctr"/>
            <a:endParaRPr lang="en-GB"/>
          </a:p>
          <a:p>
            <a:pPr lvl="0" algn="ctr"/>
            <a:r>
              <a:rPr lang="en-GB"/>
              <a:t>University of Plymouth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17595" y="1763996"/>
            <a:ext cx="7970404" cy="5072396"/>
          </a:xfr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Formal Definition NPDA</a:t>
            </a:r>
          </a:p>
        </p:txBody>
      </p:sp>
      <p:sp>
        <p:nvSpPr>
          <p:cNvPr id="4" name="Straight Connector 3"/>
          <p:cNvSpPr/>
          <p:nvPr/>
        </p:nvSpPr>
        <p:spPr>
          <a:xfrm>
            <a:off x="741596" y="4464000"/>
            <a:ext cx="575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Straight Connector 4"/>
          <p:cNvSpPr/>
          <p:nvPr/>
        </p:nvSpPr>
        <p:spPr>
          <a:xfrm>
            <a:off x="719998" y="5615997"/>
            <a:ext cx="647998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6" name="Straight Connector 5"/>
          <p:cNvSpPr/>
          <p:nvPr/>
        </p:nvSpPr>
        <p:spPr>
          <a:xfrm>
            <a:off x="719998" y="6335996"/>
            <a:ext cx="5975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9999" y="4176000"/>
            <a:ext cx="935998" cy="602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next slide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37161" y="2498961"/>
            <a:ext cx="8005315" cy="4384438"/>
          </a:xfr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Transitions </a:t>
            </a:r>
            <a:br>
              <a:rPr lang="en-GB"/>
            </a:br>
            <a:r>
              <a:rPr lang="en-GB" sz="3200"/>
              <a:t>(not a simple table any more)</a:t>
            </a:r>
          </a:p>
        </p:txBody>
      </p:sp>
      <p:sp>
        <p:nvSpPr>
          <p:cNvPr id="4" name="Straight Connector 3"/>
          <p:cNvSpPr/>
          <p:nvPr/>
        </p:nvSpPr>
        <p:spPr>
          <a:xfrm flipH="1">
            <a:off x="4032001" y="2921995"/>
            <a:ext cx="1223997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9358" tIns="54361" rIns="99358" bIns="54361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16451" y="2743829"/>
            <a:ext cx="3679509" cy="356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Non-determinism!    {} possible, too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NPDA for a</a:t>
            </a:r>
            <a:r>
              <a:rPr lang="en-GB" baseline="33000"/>
              <a:t>n</a:t>
            </a:r>
            <a:r>
              <a:rPr lang="en-GB"/>
              <a:t>b</a:t>
            </a:r>
            <a:r>
              <a:rPr lang="en-GB" baseline="33000"/>
              <a:t>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12962" y="1807558"/>
            <a:ext cx="6827038" cy="535643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4355" y="534184"/>
            <a:ext cx="9072000" cy="4093201"/>
          </a:xfrm>
        </p:spPr>
      </p:pic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49569" y="5036762"/>
            <a:ext cx="8626429" cy="2091241"/>
          </a:xfrm>
        </p:spPr>
        <p:txBody>
          <a:bodyPr/>
          <a:lstStyle/>
          <a:p>
            <a:pPr lvl="0">
              <a:buSzPct val="45000"/>
            </a:pPr>
            <a:endParaRPr lang="en-GB" b="1" dirty="0">
              <a:solidFill>
                <a:srgbClr val="FF0000"/>
              </a:solidFill>
            </a:endParaRPr>
          </a:p>
          <a:p>
            <a:pPr lvl="0">
              <a:buSzPct val="45000"/>
            </a:pPr>
            <a:r>
              <a:rPr lang="en-GB" b="1" dirty="0">
                <a:solidFill>
                  <a:srgbClr val="FF0000"/>
                </a:solidFill>
              </a:rPr>
              <a:t>Non-Deterministic</a:t>
            </a:r>
            <a:r>
              <a:rPr lang="en-GB" dirty="0">
                <a:solidFill>
                  <a:srgbClr val="FF0000"/>
                </a:solidFill>
              </a:rPr>
              <a:t> PDAs compute (i.e. recognise) exactly the context free languages.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What does this mean for Computing?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841034"/>
            <a:ext cx="9431999" cy="53949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Program</a:t>
            </a:r>
            <a:r>
              <a:rPr lang="en-GB" dirty="0"/>
              <a:t> is a “word” of a CFL (C/C++/Java...)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Parser</a:t>
            </a:r>
            <a:r>
              <a:rPr lang="en-GB" dirty="0"/>
              <a:t> uses a CFL to construct a syntax tree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Compiler</a:t>
            </a:r>
            <a:r>
              <a:rPr lang="en-GB" dirty="0"/>
              <a:t> uses the syntax tree (plus context-sensitive constraints) to generate code for the Program that can be directly executed on a machine</a:t>
            </a:r>
          </a:p>
        </p:txBody>
      </p:sp>
    </p:spTree>
    <p:extLst>
      <p:ext uri="{BB962C8B-B14F-4D97-AF65-F5344CB8AC3E}">
        <p14:creationId xmlns:p14="http://schemas.microsoft.com/office/powerpoint/2010/main" val="910697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What does this mean for Computing?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841034"/>
            <a:ext cx="9431999" cy="53949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Program</a:t>
            </a:r>
            <a:r>
              <a:rPr lang="en-GB" dirty="0"/>
              <a:t> is a “word” of a CFL (C/C++/Java...)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Parser</a:t>
            </a:r>
            <a:r>
              <a:rPr lang="en-GB" dirty="0"/>
              <a:t> uses a CFL to construct a syntax tree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A </a:t>
            </a:r>
            <a:r>
              <a:rPr lang="en-GB" dirty="0">
                <a:solidFill>
                  <a:srgbClr val="FF0000"/>
                </a:solidFill>
              </a:rPr>
              <a:t>Compiler</a:t>
            </a:r>
            <a:r>
              <a:rPr lang="en-GB" dirty="0"/>
              <a:t> uses the syntax tree (plus context-sensitive constraints) to generate code for the Program that can be directly executed on a machine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Execution may use a (Deterministic) PDA …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 … but usually  machines that execute code are more complicated (Random Access Machine, von Neumann Architecture, Harvard Architecture … )</a:t>
            </a:r>
          </a:p>
        </p:txBody>
      </p:sp>
    </p:spTree>
    <p:extLst>
      <p:ext uri="{BB962C8B-B14F-4D97-AF65-F5344CB8AC3E}">
        <p14:creationId xmlns:p14="http://schemas.microsoft.com/office/powerpoint/2010/main" val="218522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8" y="2309024"/>
            <a:ext cx="9071643" cy="1836400"/>
          </a:xfrm>
        </p:spPr>
        <p:txBody>
          <a:bodyPr anchor="ctr" anchorCtr="1">
            <a:spAutoFit/>
          </a:bodyPr>
          <a:lstStyle/>
          <a:p>
            <a:pPr lvl="0" algn="ctr"/>
            <a:r>
              <a:rPr lang="en-GB" dirty="0"/>
              <a:t>Beyond Context-free Grammars</a:t>
            </a:r>
          </a:p>
          <a:p>
            <a:pPr lvl="0" algn="ctr"/>
            <a:endParaRPr lang="en-GB" dirty="0"/>
          </a:p>
          <a:p>
            <a:pPr lvl="0" algn="ctr"/>
            <a:r>
              <a:rPr lang="en-GB" dirty="0"/>
              <a:t>Chomsky Hierarchy of Languages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Beyond Context-Free Grammars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563476"/>
            <a:ext cx="9071643" cy="555360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</a:t>
            </a:r>
            <a:r>
              <a:rPr lang="en-GB" sz="2800" dirty="0"/>
              <a:t>In regular and context-free languages the left hand side of a production is always a single syntactic variable </a:t>
            </a:r>
            <a:r>
              <a:rPr lang="en-GB" sz="2800" b="1" dirty="0"/>
              <a:t>only</a:t>
            </a:r>
          </a:p>
          <a:p>
            <a:pPr lvl="0">
              <a:buSzPct val="45000"/>
            </a:pPr>
            <a:r>
              <a:rPr lang="en-GB" sz="2800" dirty="0"/>
              <a:t>                               B   </a:t>
            </a:r>
            <a:r>
              <a:rPr lang="en-GB" sz="2800" dirty="0">
                <a:sym typeface="Wingdings" panose="05000000000000000000" pitchFamily="2" charset="2"/>
              </a:rPr>
              <a:t>   D c A</a:t>
            </a:r>
            <a:endParaRPr lang="en-GB" sz="2800" dirty="0"/>
          </a:p>
          <a:p>
            <a:pPr lvl="0">
              <a:buSzPct val="45000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1879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Beyond Context-Free Grammars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563476"/>
            <a:ext cx="9071643" cy="555360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</a:t>
            </a:r>
            <a:r>
              <a:rPr lang="en-GB" sz="2800" dirty="0"/>
              <a:t>In regular and context-free languages the left hand side of a production is always a single syntactic variable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More generally, this could be a string of terminals and variables, e.g. </a:t>
            </a:r>
          </a:p>
          <a:p>
            <a:pPr lvl="0">
              <a:buSzPct val="45000"/>
            </a:pPr>
            <a:r>
              <a:rPr lang="en-GB" sz="2800" dirty="0"/>
              <a:t>                              a B c  → D c A</a:t>
            </a:r>
          </a:p>
          <a:p>
            <a:pPr lvl="0">
              <a:buSzPct val="45000"/>
            </a:pPr>
            <a:r>
              <a:rPr lang="en-GB" sz="2800" dirty="0"/>
              <a:t>       this means B has to appear in a specific “context” </a:t>
            </a:r>
          </a:p>
          <a:p>
            <a:pPr lvl="0">
              <a:buSzPct val="45000"/>
            </a:pPr>
            <a:endParaRPr lang="en-GB" sz="2800" dirty="0"/>
          </a:p>
          <a:p>
            <a:pPr lvl="0">
              <a:buSzPct val="45000"/>
            </a:pPr>
            <a:endParaRPr lang="en-GB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Beyond Context-Free Grammars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563476"/>
            <a:ext cx="9071643" cy="555360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</a:t>
            </a:r>
            <a:r>
              <a:rPr lang="en-GB" sz="2800" dirty="0"/>
              <a:t>In regular and context-free languages the left hand side of a production is always a single syntactic variable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More generally, this could be a string of terminals and variables, e.g. </a:t>
            </a:r>
          </a:p>
          <a:p>
            <a:pPr lvl="0">
              <a:buSzPct val="45000"/>
            </a:pPr>
            <a:r>
              <a:rPr lang="en-GB" sz="2800" dirty="0"/>
              <a:t>                              a B c  → D c A</a:t>
            </a:r>
          </a:p>
          <a:p>
            <a:pPr lvl="0">
              <a:buSzPct val="45000"/>
            </a:pPr>
            <a:r>
              <a:rPr lang="en-GB" sz="2800" dirty="0"/>
              <a:t>       this means B has to appear in a specific “context” 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sz="2800" dirty="0"/>
              <a:t>there could also be more variables on the left)</a:t>
            </a:r>
          </a:p>
          <a:p>
            <a:pPr>
              <a:buSzPct val="45000"/>
            </a:pPr>
            <a:r>
              <a:rPr lang="en-GB" sz="2800" dirty="0"/>
              <a:t>                              a B c D  </a:t>
            </a:r>
            <a:r>
              <a:rPr lang="en-GB" sz="2800" dirty="0">
                <a:sym typeface="Wingdings" panose="05000000000000000000" pitchFamily="2" charset="2"/>
              </a:rPr>
              <a:t>  D c A</a:t>
            </a:r>
            <a:endParaRPr lang="en-GB" sz="2800" dirty="0"/>
          </a:p>
          <a:p>
            <a:pPr lvl="0">
              <a:buSzPct val="45000"/>
            </a:pPr>
            <a:endParaRPr lang="en-GB" sz="2800" dirty="0"/>
          </a:p>
          <a:p>
            <a:pPr lvl="0">
              <a:buSzPct val="45000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00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Regular Grammars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949043"/>
            <a:ext cx="9071643" cy="5178960"/>
          </a:xfrm>
        </p:spPr>
        <p:txBody>
          <a:bodyPr/>
          <a:lstStyle/>
          <a:p>
            <a:pPr lvl="0">
              <a:buSzPct val="45000"/>
            </a:pPr>
            <a:endParaRPr lang="en-GB" dirty="0"/>
          </a:p>
          <a:p>
            <a:pPr lvl="0">
              <a:buSzPct val="45000"/>
            </a:pPr>
            <a:r>
              <a:rPr lang="en-GB" dirty="0">
                <a:solidFill>
                  <a:schemeClr val="tx1"/>
                </a:solidFill>
              </a:rPr>
              <a:t>  </a:t>
            </a:r>
            <a:r>
              <a:rPr lang="en-GB" dirty="0" err="1">
                <a:solidFill>
                  <a:schemeClr val="tx1"/>
                </a:solidFill>
              </a:rPr>
              <a:t>RegExps</a:t>
            </a:r>
            <a:r>
              <a:rPr lang="en-GB" dirty="0">
                <a:solidFill>
                  <a:schemeClr val="tx1"/>
                </a:solidFill>
              </a:rPr>
              <a:t>, DFAs, NFAs, and regular Grammars all generate or recognise exactly the </a:t>
            </a:r>
            <a:r>
              <a:rPr lang="en-GB" dirty="0">
                <a:solidFill>
                  <a:srgbClr val="FF0000"/>
                </a:solidFill>
              </a:rPr>
              <a:t>Regular Languages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00463" y="4208407"/>
            <a:ext cx="4679999" cy="29195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Beyond Context-Free Grammars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563476"/>
            <a:ext cx="9071643" cy="555360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</a:t>
            </a:r>
            <a:r>
              <a:rPr lang="en-GB" sz="2800" dirty="0"/>
              <a:t>In regular and context-free languages the left hand side of a production is always a single syntactic variable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More generally, this could be a string of terminals and variables, e.g.</a:t>
            </a:r>
          </a:p>
          <a:p>
            <a:pPr lvl="0">
              <a:buSzPct val="45000"/>
            </a:pPr>
            <a:r>
              <a:rPr lang="en-GB" sz="2800" dirty="0"/>
              <a:t>                              a B c  → D c A</a:t>
            </a:r>
          </a:p>
          <a:p>
            <a:pPr lvl="0">
              <a:buSzPct val="45000"/>
            </a:pPr>
            <a:r>
              <a:rPr lang="en-GB" sz="2800" dirty="0"/>
              <a:t>       this means B has to appear in a specific “context”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This leads to </a:t>
            </a:r>
            <a:r>
              <a:rPr lang="en-GB" sz="2800" dirty="0">
                <a:solidFill>
                  <a:srgbClr val="FF0000"/>
                </a:solidFill>
              </a:rPr>
              <a:t>Context-sensitive Languages</a:t>
            </a:r>
            <a:r>
              <a:rPr lang="en-GB" sz="2800" dirty="0"/>
              <a:t> if the strings never get shorter under any rule  </a:t>
            </a:r>
          </a:p>
          <a:p>
            <a:pPr lvl="0">
              <a:buSzPct val="45000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87446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Beyond Context-Free Grammars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563476"/>
            <a:ext cx="9071643" cy="5553603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</a:t>
            </a:r>
            <a:r>
              <a:rPr lang="en-GB" sz="2800" dirty="0"/>
              <a:t>In regular and context-free languages the left hand side of a production is always a single syntactic variable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More generally, this could be a string of terminals and variables, e.g.</a:t>
            </a:r>
          </a:p>
          <a:p>
            <a:pPr lvl="0">
              <a:buSzPct val="45000"/>
            </a:pPr>
            <a:r>
              <a:rPr lang="en-GB" sz="2800" dirty="0"/>
              <a:t>                              a B c  → D c A</a:t>
            </a:r>
          </a:p>
          <a:p>
            <a:pPr lvl="0">
              <a:buSzPct val="45000"/>
            </a:pPr>
            <a:r>
              <a:rPr lang="en-GB" sz="2800" dirty="0"/>
              <a:t>       this means B has to appear in a specific “context”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This leads to </a:t>
            </a:r>
            <a:r>
              <a:rPr lang="en-GB" sz="2800" dirty="0">
                <a:solidFill>
                  <a:srgbClr val="FF0000"/>
                </a:solidFill>
              </a:rPr>
              <a:t>Context-sensitive Languages</a:t>
            </a:r>
            <a:r>
              <a:rPr lang="en-GB" sz="2800" dirty="0"/>
              <a:t> if the strings never get shorter under any rule  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.. and to </a:t>
            </a:r>
            <a:r>
              <a:rPr lang="en-GB" sz="2800" dirty="0">
                <a:solidFill>
                  <a:srgbClr val="FF0000"/>
                </a:solidFill>
              </a:rPr>
              <a:t>Phrase-Structure Grammars</a:t>
            </a:r>
            <a:r>
              <a:rPr lang="en-GB" sz="2800" dirty="0"/>
              <a:t> if they can shrink, e.g.,     </a:t>
            </a:r>
          </a:p>
          <a:p>
            <a:pPr lvl="0">
              <a:buSzPct val="45000"/>
            </a:pPr>
            <a:r>
              <a:rPr lang="en-GB" sz="2800" dirty="0"/>
              <a:t>                         </a:t>
            </a:r>
            <a:r>
              <a:rPr lang="en-GB" sz="2800" dirty="0" err="1"/>
              <a:t>aBc</a:t>
            </a:r>
            <a:r>
              <a:rPr lang="en-GB" sz="2800" dirty="0"/>
              <a:t> → </a:t>
            </a:r>
            <a:r>
              <a:rPr lang="en-GB" sz="2800" dirty="0" err="1"/>
              <a:t>cD</a:t>
            </a:r>
            <a:r>
              <a:rPr lang="en-GB" sz="2800" dirty="0"/>
              <a:t>      or even      </a:t>
            </a:r>
            <a:r>
              <a:rPr lang="en-GB" sz="2800" dirty="0" err="1"/>
              <a:t>aBc</a:t>
            </a:r>
            <a:r>
              <a:rPr lang="en-GB" sz="2800" dirty="0"/>
              <a:t> → </a:t>
            </a:r>
          </a:p>
        </p:txBody>
      </p:sp>
    </p:spTree>
    <p:extLst>
      <p:ext uri="{BB962C8B-B14F-4D97-AF65-F5344CB8AC3E}">
        <p14:creationId xmlns:p14="http://schemas.microsoft.com/office/powerpoint/2010/main" val="166794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78401"/>
            <a:ext cx="9071643" cy="1107996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Context-Free vs Context-Sensitive</a:t>
            </a:r>
            <a:br>
              <a:rPr lang="en-GB" dirty="0"/>
            </a:br>
            <a:endParaRPr lang="en-GB" sz="28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2012315"/>
            <a:ext cx="4426921" cy="5547360"/>
          </a:xfrm>
        </p:spPr>
        <p:txBody>
          <a:bodyPr/>
          <a:lstStyle/>
          <a:p>
            <a:pPr lvl="0"/>
            <a:r>
              <a:rPr lang="en-GB" sz="2800" dirty="0"/>
              <a:t>CF: variables are expanded independently of neighbours and expansions never get shorter</a:t>
            </a:r>
          </a:p>
          <a:p>
            <a:pPr lvl="0"/>
            <a:endParaRPr lang="en-GB" sz="2800" dirty="0"/>
          </a:p>
          <a:p>
            <a:pPr lvl="0"/>
            <a:r>
              <a:rPr lang="en-GB" sz="2800" dirty="0"/>
              <a:t>CS: Derivations can depend on neighbours; trees can grow, shrink, combine and even vanish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21596" y="2490478"/>
            <a:ext cx="3830403" cy="3301203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05940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Chomsky Hierarchy</a:t>
            </a:r>
            <a:endParaRPr lang="en-GB" sz="32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GB" dirty="0"/>
              <a:t>Regular, context-free, context-sensitive and phrase-structure languages form a hierarchy by proper set inclusion, the </a:t>
            </a:r>
            <a:r>
              <a:rPr lang="en-GB" dirty="0">
                <a:solidFill>
                  <a:srgbClr val="FF0000"/>
                </a:solidFill>
              </a:rPr>
              <a:t>Chomsky Hierarchy</a:t>
            </a:r>
          </a:p>
        </p:txBody>
      </p:sp>
      <p:sp>
        <p:nvSpPr>
          <p:cNvPr id="4" name="Freeform 3"/>
          <p:cNvSpPr/>
          <p:nvPr/>
        </p:nvSpPr>
        <p:spPr>
          <a:xfrm>
            <a:off x="2231995" y="3456002"/>
            <a:ext cx="5759997" cy="3960001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729FCF">
              <a:alpha val="0"/>
            </a:srgbClr>
          </a:solidFill>
          <a:ln w="19083" cap="flat">
            <a:solidFill>
              <a:srgbClr val="3465A4"/>
            </a:solidFill>
            <a:prstDash val="solid"/>
            <a:miter/>
          </a:ln>
        </p:spPr>
        <p:txBody>
          <a:bodyPr vert="horz" wrap="none" lIns="99358" tIns="54361" rIns="99358" bIns="54361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664003" y="4320000"/>
            <a:ext cx="4968355" cy="302400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729FCF">
              <a:alpha val="0"/>
            </a:srgbClr>
          </a:solidFill>
          <a:ln w="19083" cap="flat">
            <a:solidFill>
              <a:srgbClr val="3465A4"/>
            </a:solidFill>
            <a:prstDash val="solid"/>
            <a:miter/>
          </a:ln>
        </p:spPr>
        <p:txBody>
          <a:bodyPr vert="horz" wrap="none" lIns="99358" tIns="54361" rIns="99358" bIns="54361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3024003" y="4967999"/>
            <a:ext cx="4320357" cy="230400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729FCF">
              <a:alpha val="0"/>
            </a:srgbClr>
          </a:solidFill>
          <a:ln w="19083" cap="flat">
            <a:solidFill>
              <a:srgbClr val="3465A4"/>
            </a:solidFill>
            <a:prstDash val="solid"/>
            <a:miter/>
          </a:ln>
        </p:spPr>
        <p:txBody>
          <a:bodyPr vert="horz" wrap="none" lIns="99358" tIns="54361" rIns="99358" bIns="54361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383636" y="5687997"/>
            <a:ext cx="3672358" cy="151199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1600"/>
              <a:gd name="f7" fmla="*/ 5419351 1 1725033"/>
              <a:gd name="f8" fmla="*/ 10800 10800 1"/>
              <a:gd name="f9" fmla="+- 0 0 360"/>
              <a:gd name="f10" fmla="val 10800"/>
              <a:gd name="f11" fmla="+- 0 0 0"/>
              <a:gd name="f12" fmla="*/ f3 1 21600"/>
              <a:gd name="f13" fmla="*/ f4 1 21600"/>
              <a:gd name="f14" fmla="val f5"/>
              <a:gd name="f15" fmla="val f6"/>
              <a:gd name="f16" fmla="*/ 0 f7 1"/>
              <a:gd name="f17" fmla="*/ f5 f0 1"/>
              <a:gd name="f18" fmla="*/ f9 f0 1"/>
              <a:gd name="f19" fmla="*/ f11 f0 1"/>
              <a:gd name="f20" fmla="+- f15 0 f14"/>
              <a:gd name="f21" fmla="*/ f16 1 f2"/>
              <a:gd name="f22" fmla="*/ f17 1 f2"/>
              <a:gd name="f23" fmla="*/ f18 1 f2"/>
              <a:gd name="f24" fmla="*/ f19 1 f2"/>
              <a:gd name="f25" fmla="*/ f20 1 21600"/>
              <a:gd name="f26" fmla="+- 0 0 f21"/>
              <a:gd name="f27" fmla="+- f22 0 f1"/>
              <a:gd name="f28" fmla="+- f23 0 f1"/>
              <a:gd name="f29" fmla="+- f24 0 f1"/>
              <a:gd name="f30" fmla="*/ 3163 f25 1"/>
              <a:gd name="f31" fmla="*/ 18437 f25 1"/>
              <a:gd name="f32" fmla="*/ 10800 f25 1"/>
              <a:gd name="f33" fmla="*/ 0 f25 1"/>
              <a:gd name="f34" fmla="*/ 21600 f25 1"/>
              <a:gd name="f35" fmla="*/ f26 f0 1"/>
              <a:gd name="f36" fmla="+- f28 0 f27"/>
              <a:gd name="f37" fmla="*/ f35 1 f7"/>
              <a:gd name="f38" fmla="*/ f32 1 f25"/>
              <a:gd name="f39" fmla="*/ f33 1 f25"/>
              <a:gd name="f40" fmla="*/ f30 1 f25"/>
              <a:gd name="f41" fmla="*/ f31 1 f25"/>
              <a:gd name="f42" fmla="*/ f34 1 f25"/>
              <a:gd name="f43" fmla="+- f37 0 f1"/>
              <a:gd name="f44" fmla="*/ f40 f12 1"/>
              <a:gd name="f45" fmla="*/ f41 f12 1"/>
              <a:gd name="f46" fmla="*/ f41 f13 1"/>
              <a:gd name="f47" fmla="*/ f40 f13 1"/>
              <a:gd name="f48" fmla="*/ f38 f12 1"/>
              <a:gd name="f49" fmla="*/ f39 f13 1"/>
              <a:gd name="f50" fmla="*/ f39 f12 1"/>
              <a:gd name="f51" fmla="*/ f38 f13 1"/>
              <a:gd name="f52" fmla="*/ f42 f13 1"/>
              <a:gd name="f53" fmla="*/ f42 f12 1"/>
              <a:gd name="f54" fmla="+- f43 f1 0"/>
              <a:gd name="f55" fmla="*/ f54 f7 1"/>
              <a:gd name="f56" fmla="*/ f55 1 f0"/>
              <a:gd name="f57" fmla="+- 0 0 f56"/>
              <a:gd name="f58" fmla="+- 0 0 f57"/>
              <a:gd name="f59" fmla="*/ f58 f0 1"/>
              <a:gd name="f60" fmla="*/ f59 1 f7"/>
              <a:gd name="f61" fmla="+- f60 0 f1"/>
              <a:gd name="f62" fmla="cos 1 f61"/>
              <a:gd name="f63" fmla="sin 1 f61"/>
              <a:gd name="f64" fmla="+- 0 0 f62"/>
              <a:gd name="f65" fmla="+- 0 0 f63"/>
              <a:gd name="f66" fmla="+- 0 0 f64"/>
              <a:gd name="f67" fmla="+- 0 0 f65"/>
              <a:gd name="f68" fmla="val f66"/>
              <a:gd name="f69" fmla="val f67"/>
              <a:gd name="f70" fmla="+- 0 0 f68"/>
              <a:gd name="f71" fmla="+- 0 0 f69"/>
              <a:gd name="f72" fmla="*/ 10800 f70 1"/>
              <a:gd name="f73" fmla="*/ 10800 f71 1"/>
              <a:gd name="f74" fmla="*/ f72 f72 1"/>
              <a:gd name="f75" fmla="*/ f73 f73 1"/>
              <a:gd name="f76" fmla="+- f74 f75 0"/>
              <a:gd name="f77" fmla="sqrt f76"/>
              <a:gd name="f78" fmla="*/ f8 1 f77"/>
              <a:gd name="f79" fmla="*/ f70 f78 1"/>
              <a:gd name="f80" fmla="*/ f71 f78 1"/>
              <a:gd name="f81" fmla="+- 10800 0 f79"/>
              <a:gd name="f82" fmla="+- 10800 0 f8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48" y="f49"/>
              </a:cxn>
              <a:cxn ang="f29">
                <a:pos x="f44" y="f47"/>
              </a:cxn>
              <a:cxn ang="f29">
                <a:pos x="f50" y="f51"/>
              </a:cxn>
              <a:cxn ang="f29">
                <a:pos x="f44" y="f46"/>
              </a:cxn>
              <a:cxn ang="f29">
                <a:pos x="f48" y="f52"/>
              </a:cxn>
              <a:cxn ang="f29">
                <a:pos x="f45" y="f46"/>
              </a:cxn>
              <a:cxn ang="f29">
                <a:pos x="f53" y="f51"/>
              </a:cxn>
              <a:cxn ang="f29">
                <a:pos x="f45" y="f47"/>
              </a:cxn>
            </a:cxnLst>
            <a:rect l="f44" t="f47" r="f45" b="f46"/>
            <a:pathLst>
              <a:path w="21600" h="21600">
                <a:moveTo>
                  <a:pt x="f81" y="f82"/>
                </a:moveTo>
                <a:arcTo wR="f10" hR="f10" stAng="f27" swAng="f36"/>
                <a:close/>
              </a:path>
            </a:pathLst>
          </a:custGeom>
          <a:solidFill>
            <a:srgbClr val="729FCF">
              <a:alpha val="0"/>
            </a:srgbClr>
          </a:solidFill>
          <a:ln w="19083" cap="flat">
            <a:solidFill>
              <a:srgbClr val="3465A4"/>
            </a:solidFill>
            <a:prstDash val="solid"/>
            <a:miter/>
          </a:ln>
        </p:spPr>
        <p:txBody>
          <a:bodyPr vert="horz" wrap="none" lIns="99358" tIns="54361" rIns="99358" bIns="54361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64000" y="6191996"/>
            <a:ext cx="1367997" cy="818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regular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04000" y="5255998"/>
            <a:ext cx="2015995" cy="4301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context-free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6001" y="4536000"/>
            <a:ext cx="2808003" cy="554044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context-sensitive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72001" y="3717721"/>
            <a:ext cx="2592003" cy="818278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phrase-structure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96001" y="5471998"/>
            <a:ext cx="1079997" cy="4301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a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b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95635" y="4607999"/>
            <a:ext cx="1079997" cy="4301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a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b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c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68001" y="6337797"/>
            <a:ext cx="1079997" cy="4301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a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*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3999" y="5327998"/>
            <a:ext cx="1657426" cy="798631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C/C++/Java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  <a:latin typeface="Liberation Sans" pitchFamily="18"/>
                <a:ea typeface="Source Han Sans CN Regular" pitchFamily="2"/>
                <a:cs typeface="Lohit Devanagari" pitchFamily="2"/>
              </a:rPr>
              <a:t>Syntax</a:t>
            </a:r>
            <a:endParaRPr lang="en-GB" sz="24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6001" y="5472363"/>
            <a:ext cx="1079997" cy="43019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a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b</a:t>
            </a:r>
            <a:r>
              <a:rPr lang="en-GB" sz="2400" b="0" i="0" u="none" strike="noStrike" kern="1200" cap="none" spc="0" baseline="3300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5999" y="4656956"/>
            <a:ext cx="1258856" cy="44475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4" tIns="44997" rIns="90004" bIns="44997" anchor="t" anchorCtr="0" compatLnSpc="0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Source Han Sans CN Regular" pitchFamily="2"/>
                <a:cs typeface="Lohit Devanagari" pitchFamily="2"/>
              </a:rPr>
              <a:t>English?</a:t>
            </a:r>
          </a:p>
        </p:txBody>
      </p:sp>
      <p:sp>
        <p:nvSpPr>
          <p:cNvPr id="18" name="Straight Connector 17"/>
          <p:cNvSpPr/>
          <p:nvPr/>
        </p:nvSpPr>
        <p:spPr>
          <a:xfrm>
            <a:off x="2015995" y="5543998"/>
            <a:ext cx="16559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19" name="Straight Connector 18"/>
          <p:cNvSpPr/>
          <p:nvPr/>
        </p:nvSpPr>
        <p:spPr>
          <a:xfrm>
            <a:off x="1799996" y="4895999"/>
            <a:ext cx="1799996" cy="143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0" name="Straight Connector 19"/>
          <p:cNvSpPr/>
          <p:nvPr/>
        </p:nvSpPr>
        <p:spPr>
          <a:xfrm flipH="1">
            <a:off x="6695995" y="6623995"/>
            <a:ext cx="1583996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1" name="Straight Connector 20"/>
          <p:cNvSpPr/>
          <p:nvPr/>
        </p:nvSpPr>
        <p:spPr>
          <a:xfrm flipH="1" flipV="1">
            <a:off x="6695995" y="5687997"/>
            <a:ext cx="1655996" cy="71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  <p:sp>
        <p:nvSpPr>
          <p:cNvPr id="22" name="Straight Connector 21"/>
          <p:cNvSpPr/>
          <p:nvPr/>
        </p:nvSpPr>
        <p:spPr>
          <a:xfrm flipH="1">
            <a:off x="6912004" y="4823999"/>
            <a:ext cx="1511996" cy="2879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180"/>
              <a:gd name="f8" fmla="+- 0 0 -360"/>
              <a:gd name="f9" fmla="abs f3"/>
              <a:gd name="f10" fmla="abs f4"/>
              <a:gd name="f11" fmla="abs f5"/>
              <a:gd name="f12" fmla="val f6"/>
              <a:gd name="f13" fmla="*/ f7 f0 1"/>
              <a:gd name="f14" fmla="*/ f8 f0 1"/>
              <a:gd name="f15" fmla="?: f9 f3 1"/>
              <a:gd name="f16" fmla="?: f10 f4 1"/>
              <a:gd name="f17" fmla="?: f11 f5 1"/>
              <a:gd name="f18" fmla="*/ f13 1 f2"/>
              <a:gd name="f19" fmla="*/ f14 1 f2"/>
              <a:gd name="f20" fmla="*/ f15 1 21600"/>
              <a:gd name="f21" fmla="*/ f16 1 21600"/>
              <a:gd name="f22" fmla="*/ 21600 f15 1"/>
              <a:gd name="f23" fmla="*/ 21600 f16 1"/>
              <a:gd name="f24" fmla="+- f18 0 f1"/>
              <a:gd name="f25" fmla="+- f19 0 f1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6 f26 1"/>
              <a:gd name="f32" fmla="*/ f27 f26 1"/>
              <a:gd name="f33" fmla="*/ f28 f26 1"/>
              <a:gd name="f34" fmla="*/ f12 f26 1"/>
              <a:gd name="f35" fmla="*/ f29 f26 1"/>
              <a:gd name="f36" fmla="*/ f30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4">
                <a:pos x="f34" y="f34"/>
              </a:cxn>
              <a:cxn ang="f25">
                <a:pos x="f35" y="f36"/>
              </a:cxn>
            </a:cxnLst>
            <a:rect l="f31" t="f31" r="f32" b="f33"/>
            <a:pathLst>
              <a:path>
                <a:moveTo>
                  <a:pt x="f34" y="f34"/>
                </a:moveTo>
                <a:lnTo>
                  <a:pt x="f35" y="f36"/>
                </a:lnTo>
              </a:path>
            </a:pathLst>
          </a:custGeom>
          <a:noFill/>
          <a:ln w="0" cap="flat">
            <a:solidFill>
              <a:srgbClr val="000000"/>
            </a:solidFill>
            <a:prstDash val="solid"/>
            <a:miter/>
            <a:tailEnd type="arrow"/>
          </a:ln>
        </p:spPr>
        <p:txBody>
          <a:bodyPr vert="horz" wrap="non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Source Han Sans CN Regular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39477"/>
          </a:xfrm>
        </p:spPr>
        <p:txBody>
          <a:bodyPr/>
          <a:lstStyle/>
          <a:p>
            <a:r>
              <a:rPr lang="en-GB" dirty="0"/>
              <a:t>  G = { V,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, P, S }   a Grammar</a:t>
            </a:r>
          </a:p>
          <a:p>
            <a:r>
              <a:rPr lang="en-GB" dirty="0"/>
              <a:t>  V = { S, B, C }      Variables</a:t>
            </a:r>
          </a:p>
          <a:p>
            <a:r>
              <a:rPr lang="en-GB" dirty="0"/>
              <a:t> 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 = { a, b, c }        Terminal Symbols</a:t>
            </a:r>
          </a:p>
          <a:p>
            <a:r>
              <a:rPr lang="en-GB" dirty="0"/>
              <a:t>  P = { 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aSBC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SaBC</a:t>
            </a:r>
            <a:r>
              <a:rPr lang="en-GB" dirty="0">
                <a:sym typeface="Wingdings" panose="05000000000000000000" pitchFamily="2" charset="2"/>
              </a:rPr>
              <a:t>, CBBC, </a:t>
            </a:r>
            <a:r>
              <a:rPr lang="en-GB" dirty="0" err="1">
                <a:sym typeface="Wingdings" panose="05000000000000000000" pitchFamily="2" charset="2"/>
              </a:rPr>
              <a:t>aBab</a:t>
            </a:r>
            <a:r>
              <a:rPr lang="en-GB" dirty="0">
                <a:sym typeface="Wingdings" panose="05000000000000000000" pitchFamily="2" charset="2"/>
              </a:rPr>
              <a:t>,</a:t>
            </a:r>
          </a:p>
          <a:p>
            <a:r>
              <a:rPr lang="en-GB" dirty="0">
                <a:sym typeface="Wingdings" panose="05000000000000000000" pitchFamily="2" charset="2"/>
              </a:rPr>
              <a:t>             </a:t>
            </a:r>
            <a:r>
              <a:rPr lang="en-GB" dirty="0" err="1">
                <a:sym typeface="Wingdings" panose="05000000000000000000" pitchFamily="2" charset="2"/>
              </a:rPr>
              <a:t>bBbb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bCbc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cCcc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}      Productions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216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39477"/>
          </a:xfrm>
        </p:spPr>
        <p:txBody>
          <a:bodyPr/>
          <a:lstStyle/>
          <a:p>
            <a:r>
              <a:rPr lang="en-GB" dirty="0"/>
              <a:t>  G = { V,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, P, S }   a Grammar</a:t>
            </a:r>
          </a:p>
          <a:p>
            <a:r>
              <a:rPr lang="en-GB" dirty="0"/>
              <a:t>  V = { S, B, C }      Variables</a:t>
            </a:r>
          </a:p>
          <a:p>
            <a:r>
              <a:rPr lang="en-GB" dirty="0"/>
              <a:t> 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 = { a, b, c }        Terminal Symbols</a:t>
            </a:r>
          </a:p>
          <a:p>
            <a:r>
              <a:rPr lang="en-GB" dirty="0"/>
              <a:t>  P = { 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aSBC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SaBC</a:t>
            </a:r>
            <a:r>
              <a:rPr lang="en-GB" dirty="0">
                <a:sym typeface="Wingdings" panose="05000000000000000000" pitchFamily="2" charset="2"/>
              </a:rPr>
              <a:t>, CBBC, </a:t>
            </a:r>
            <a:r>
              <a:rPr lang="en-GB" dirty="0" err="1">
                <a:sym typeface="Wingdings" panose="05000000000000000000" pitchFamily="2" charset="2"/>
              </a:rPr>
              <a:t>aBab</a:t>
            </a:r>
            <a:r>
              <a:rPr lang="en-GB" dirty="0">
                <a:sym typeface="Wingdings" panose="05000000000000000000" pitchFamily="2" charset="2"/>
              </a:rPr>
              <a:t>,</a:t>
            </a:r>
          </a:p>
          <a:p>
            <a:r>
              <a:rPr lang="en-GB" dirty="0">
                <a:sym typeface="Wingdings" panose="05000000000000000000" pitchFamily="2" charset="2"/>
              </a:rPr>
              <a:t>             </a:t>
            </a:r>
            <a:r>
              <a:rPr lang="en-GB" dirty="0" err="1">
                <a:sym typeface="Wingdings" panose="05000000000000000000" pitchFamily="2" charset="2"/>
              </a:rPr>
              <a:t>bBbb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bCbc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cCcc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}      Productions</a:t>
            </a:r>
          </a:p>
          <a:p>
            <a:r>
              <a:rPr lang="en-GB" dirty="0"/>
              <a:t>e.g.:   </a:t>
            </a:r>
            <a:r>
              <a:rPr lang="en-GB" dirty="0" err="1"/>
              <a:t>S</a:t>
            </a:r>
            <a:r>
              <a:rPr lang="en-GB" dirty="0" err="1">
                <a:sym typeface="Wingdings" panose="05000000000000000000" pitchFamily="2" charset="2"/>
              </a:rPr>
              <a:t>aBCabCabc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33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39477"/>
          </a:xfrm>
        </p:spPr>
        <p:txBody>
          <a:bodyPr/>
          <a:lstStyle/>
          <a:p>
            <a:r>
              <a:rPr lang="en-GB" dirty="0"/>
              <a:t>  G = { V,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, P, S }   a Grammar</a:t>
            </a:r>
          </a:p>
          <a:p>
            <a:r>
              <a:rPr lang="en-GB" dirty="0"/>
              <a:t>  V = { S, B, C }      Variables</a:t>
            </a:r>
          </a:p>
          <a:p>
            <a:r>
              <a:rPr lang="en-GB" dirty="0"/>
              <a:t> 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 = { a, b, c }        Terminal Symbols</a:t>
            </a:r>
          </a:p>
          <a:p>
            <a:r>
              <a:rPr lang="en-GB" dirty="0"/>
              <a:t>  P = { 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aSBC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SaBC</a:t>
            </a:r>
            <a:r>
              <a:rPr lang="en-GB" dirty="0">
                <a:sym typeface="Wingdings" panose="05000000000000000000" pitchFamily="2" charset="2"/>
              </a:rPr>
              <a:t>, CBBC, </a:t>
            </a:r>
            <a:r>
              <a:rPr lang="en-GB" dirty="0" err="1">
                <a:sym typeface="Wingdings" panose="05000000000000000000" pitchFamily="2" charset="2"/>
              </a:rPr>
              <a:t>aBab</a:t>
            </a:r>
            <a:r>
              <a:rPr lang="en-GB" dirty="0">
                <a:sym typeface="Wingdings" panose="05000000000000000000" pitchFamily="2" charset="2"/>
              </a:rPr>
              <a:t>,</a:t>
            </a:r>
          </a:p>
          <a:p>
            <a:r>
              <a:rPr lang="en-GB" dirty="0">
                <a:sym typeface="Wingdings" panose="05000000000000000000" pitchFamily="2" charset="2"/>
              </a:rPr>
              <a:t>             </a:t>
            </a:r>
            <a:r>
              <a:rPr lang="en-GB" dirty="0" err="1">
                <a:sym typeface="Wingdings" panose="05000000000000000000" pitchFamily="2" charset="2"/>
              </a:rPr>
              <a:t>bBbb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bCbc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cCcc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}      Productions</a:t>
            </a:r>
          </a:p>
          <a:p>
            <a:r>
              <a:rPr lang="en-GB" dirty="0"/>
              <a:t>e.g.:   </a:t>
            </a:r>
            <a:r>
              <a:rPr lang="en-GB" dirty="0" err="1"/>
              <a:t>S</a:t>
            </a:r>
            <a:r>
              <a:rPr lang="en-GB" dirty="0" err="1">
                <a:sym typeface="Wingdings" panose="05000000000000000000" pitchFamily="2" charset="2"/>
              </a:rPr>
              <a:t>aBCabCabc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          </a:t>
            </a:r>
            <a:r>
              <a:rPr lang="en-GB" dirty="0" err="1">
                <a:sym typeface="Wingdings" panose="05000000000000000000" pitchFamily="2" charset="2"/>
              </a:rPr>
              <a:t>SaSBCaaBCBCaaBBCCaabBCC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             </a:t>
            </a:r>
            <a:r>
              <a:rPr lang="en-GB" dirty="0" err="1">
                <a:sym typeface="Wingdings" panose="05000000000000000000" pitchFamily="2" charset="2"/>
              </a:rPr>
              <a:t>aabbCC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 dirty="0" err="1">
                <a:sym typeface="Wingdings" panose="05000000000000000000" pitchFamily="2" charset="2"/>
              </a:rPr>
              <a:t>aabbcC</a:t>
            </a:r>
            <a:r>
              <a:rPr lang="en-GB" dirty="0">
                <a:sym typeface="Wingdings" panose="05000000000000000000" pitchFamily="2" charset="2"/>
              </a:rPr>
              <a:t>  </a:t>
            </a:r>
            <a:r>
              <a:rPr lang="en-GB">
                <a:sym typeface="Wingdings" panose="05000000000000000000" pitchFamily="2" charset="2"/>
              </a:rPr>
              <a:t>aabbcc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5383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39477"/>
          </a:xfrm>
        </p:spPr>
        <p:txBody>
          <a:bodyPr/>
          <a:lstStyle/>
          <a:p>
            <a:r>
              <a:rPr lang="en-GB" dirty="0"/>
              <a:t>  G = { V,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, P, S }   a Grammar</a:t>
            </a:r>
          </a:p>
          <a:p>
            <a:r>
              <a:rPr lang="en-GB" dirty="0"/>
              <a:t>  V = { S, B, C }      Variables</a:t>
            </a:r>
          </a:p>
          <a:p>
            <a:r>
              <a:rPr lang="en-GB" dirty="0"/>
              <a:t> 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 = { a, b, c }        Terminal Symbols</a:t>
            </a:r>
          </a:p>
          <a:p>
            <a:r>
              <a:rPr lang="en-GB" dirty="0"/>
              <a:t>  P = { 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aSBC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SaBC</a:t>
            </a:r>
            <a:r>
              <a:rPr lang="en-GB" dirty="0">
                <a:sym typeface="Wingdings" panose="05000000000000000000" pitchFamily="2" charset="2"/>
              </a:rPr>
              <a:t>, CBBC, </a:t>
            </a:r>
            <a:r>
              <a:rPr lang="en-GB" dirty="0" err="1">
                <a:sym typeface="Wingdings" panose="05000000000000000000" pitchFamily="2" charset="2"/>
              </a:rPr>
              <a:t>aBab</a:t>
            </a:r>
            <a:r>
              <a:rPr lang="en-GB" dirty="0">
                <a:sym typeface="Wingdings" panose="05000000000000000000" pitchFamily="2" charset="2"/>
              </a:rPr>
              <a:t>,</a:t>
            </a:r>
          </a:p>
          <a:p>
            <a:r>
              <a:rPr lang="en-GB" dirty="0">
                <a:sym typeface="Wingdings" panose="05000000000000000000" pitchFamily="2" charset="2"/>
              </a:rPr>
              <a:t>             </a:t>
            </a:r>
            <a:r>
              <a:rPr lang="en-GB" dirty="0" err="1">
                <a:sym typeface="Wingdings" panose="05000000000000000000" pitchFamily="2" charset="2"/>
              </a:rPr>
              <a:t>bBbb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bCbc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cCcc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}      Productions</a:t>
            </a:r>
          </a:p>
          <a:p>
            <a:r>
              <a:rPr lang="en-GB" dirty="0"/>
              <a:t>Conjecture (without proof) </a:t>
            </a:r>
          </a:p>
          <a:p>
            <a:r>
              <a:rPr lang="en-GB" dirty="0"/>
              <a:t>                    </a:t>
            </a:r>
            <a:r>
              <a:rPr lang="en-GB" dirty="0">
                <a:solidFill>
                  <a:srgbClr val="FF0000"/>
                </a:solidFill>
              </a:rPr>
              <a:t>L(G) = {</a:t>
            </a:r>
            <a:r>
              <a:rPr lang="en-GB" dirty="0" err="1">
                <a:solidFill>
                  <a:srgbClr val="FF0000"/>
                </a:solidFill>
              </a:rPr>
              <a:t>a</a:t>
            </a:r>
            <a:r>
              <a:rPr lang="en-GB" baseline="30000" dirty="0" err="1">
                <a:solidFill>
                  <a:srgbClr val="FF0000"/>
                </a:solidFill>
              </a:rPr>
              <a:t>n</a:t>
            </a:r>
            <a:r>
              <a:rPr lang="en-GB" dirty="0" err="1">
                <a:solidFill>
                  <a:srgbClr val="FF0000"/>
                </a:solidFill>
              </a:rPr>
              <a:t>b</a:t>
            </a:r>
            <a:r>
              <a:rPr lang="en-GB" baseline="30000" dirty="0" err="1">
                <a:solidFill>
                  <a:srgbClr val="FF0000"/>
                </a:solidFill>
              </a:rPr>
              <a:t>n</a:t>
            </a:r>
            <a:r>
              <a:rPr lang="en-GB" dirty="0" err="1">
                <a:solidFill>
                  <a:srgbClr val="FF0000"/>
                </a:solidFill>
              </a:rPr>
              <a:t>c</a:t>
            </a:r>
            <a:r>
              <a:rPr lang="en-GB" baseline="30000" dirty="0" err="1">
                <a:solidFill>
                  <a:srgbClr val="FF0000"/>
                </a:solidFill>
              </a:rPr>
              <a:t>n</a:t>
            </a:r>
            <a:r>
              <a:rPr lang="en-GB" baseline="30000" dirty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| n&gt;=1}</a:t>
            </a:r>
          </a:p>
        </p:txBody>
      </p:sp>
    </p:spTree>
    <p:extLst>
      <p:ext uri="{BB962C8B-B14F-4D97-AF65-F5344CB8AC3E}">
        <p14:creationId xmlns:p14="http://schemas.microsoft.com/office/powerpoint/2010/main" val="166820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39477"/>
          </a:xfrm>
        </p:spPr>
        <p:txBody>
          <a:bodyPr/>
          <a:lstStyle/>
          <a:p>
            <a:r>
              <a:rPr lang="en-GB" dirty="0"/>
              <a:t>  G = { V,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, P, S }   a Grammar</a:t>
            </a:r>
          </a:p>
          <a:p>
            <a:r>
              <a:rPr lang="en-GB" dirty="0"/>
              <a:t>  V = { S, B, C }      Variables</a:t>
            </a:r>
          </a:p>
          <a:p>
            <a:r>
              <a:rPr lang="en-GB" dirty="0"/>
              <a:t>  </a:t>
            </a:r>
            <a:r>
              <a:rPr lang="en-GB" dirty="0">
                <a:latin typeface="Symbol" panose="05050102010706020507" pitchFamily="18" charset="2"/>
              </a:rPr>
              <a:t>S</a:t>
            </a:r>
            <a:r>
              <a:rPr lang="en-GB" dirty="0"/>
              <a:t> = { a, b, c }        Terminal Symbols</a:t>
            </a:r>
          </a:p>
          <a:p>
            <a:r>
              <a:rPr lang="en-GB" dirty="0"/>
              <a:t>  P = { S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aSBC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SaBC</a:t>
            </a:r>
            <a:r>
              <a:rPr lang="en-GB" dirty="0">
                <a:sym typeface="Wingdings" panose="05000000000000000000" pitchFamily="2" charset="2"/>
              </a:rPr>
              <a:t>, CBBC, </a:t>
            </a:r>
            <a:r>
              <a:rPr lang="en-GB" dirty="0" err="1">
                <a:sym typeface="Wingdings" panose="05000000000000000000" pitchFamily="2" charset="2"/>
              </a:rPr>
              <a:t>aBab</a:t>
            </a:r>
            <a:r>
              <a:rPr lang="en-GB" dirty="0">
                <a:sym typeface="Wingdings" panose="05000000000000000000" pitchFamily="2" charset="2"/>
              </a:rPr>
              <a:t>,</a:t>
            </a:r>
          </a:p>
          <a:p>
            <a:r>
              <a:rPr lang="en-GB" dirty="0">
                <a:sym typeface="Wingdings" panose="05000000000000000000" pitchFamily="2" charset="2"/>
              </a:rPr>
              <a:t>             </a:t>
            </a:r>
            <a:r>
              <a:rPr lang="en-GB" dirty="0" err="1">
                <a:sym typeface="Wingdings" panose="05000000000000000000" pitchFamily="2" charset="2"/>
              </a:rPr>
              <a:t>bBbb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bCbc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cCcc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/>
              <a:t>}      Productions</a:t>
            </a:r>
          </a:p>
          <a:p>
            <a:r>
              <a:rPr lang="en-GB" dirty="0"/>
              <a:t>Conjecture (without proof) </a:t>
            </a:r>
          </a:p>
          <a:p>
            <a:r>
              <a:rPr lang="en-GB" dirty="0"/>
              <a:t>                    L(G) =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  <a:p>
            <a:r>
              <a:rPr lang="en-GB" dirty="0"/>
              <a:t>              </a:t>
            </a:r>
            <a:r>
              <a:rPr lang="en-GB" dirty="0">
                <a:solidFill>
                  <a:srgbClr val="FF0000"/>
                </a:solidFill>
              </a:rPr>
              <a:t>This language is not context-free </a:t>
            </a:r>
          </a:p>
        </p:txBody>
      </p:sp>
    </p:spTree>
    <p:extLst>
      <p:ext uri="{BB962C8B-B14F-4D97-AF65-F5344CB8AC3E}">
        <p14:creationId xmlns:p14="http://schemas.microsoft.com/office/powerpoint/2010/main" val="2895196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PDAs can do L</a:t>
            </a:r>
            <a:r>
              <a:rPr lang="en-GB" baseline="-25000" dirty="0"/>
              <a:t>2</a:t>
            </a:r>
            <a:r>
              <a:rPr lang="en-GB" dirty="0"/>
              <a:t>(G) =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uses pushing and popping equal numbers of a stack symbol to/from the stack (see earlier)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After that we have lost the information about the value of n; there is nowhere to put it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82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 txBox="1"/>
          <p:nvPr/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3CE060-5ABD-440B-9C98-243071F0C7DA}" type="slidenum">
              <a:t>3</a:t>
            </a:fld>
            <a:endParaRPr lang="en-GB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1"/>
          <p:cNvSpPr txBox="1">
            <a:spLocks noGrp="1"/>
          </p:cNvSpPr>
          <p:nvPr>
            <p:ph type="title" idx="4294967295"/>
          </p:nvPr>
        </p:nvSpPr>
        <p:spPr>
          <a:xfrm>
            <a:off x="502920" y="345963"/>
            <a:ext cx="9061557" cy="1162083"/>
          </a:xfrm>
        </p:spPr>
        <p:txBody>
          <a:bodyPr/>
          <a:lstStyle/>
          <a:p>
            <a:pPr lvl="0"/>
            <a:r>
              <a:rPr lang="en-GB" dirty="0"/>
              <a:t>A simple Formal Grammar</a:t>
            </a:r>
            <a:br>
              <a:rPr lang="en-GB" dirty="0"/>
            </a:br>
            <a:r>
              <a:rPr lang="en-GB" sz="2800" dirty="0"/>
              <a:t>(Syntax tree is not degenerate -&gt; can’t be regular)</a:t>
            </a:r>
          </a:p>
        </p:txBody>
      </p:sp>
      <p:sp>
        <p:nvSpPr>
          <p:cNvPr id="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2920" y="1768321"/>
            <a:ext cx="9061557" cy="5503682"/>
          </a:xfrm>
        </p:spPr>
        <p:txBody>
          <a:bodyPr tIns="28081"/>
          <a:lstStyle/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800" dirty="0"/>
              <a:t>S</a:t>
            </a:r>
            <a:r>
              <a:rPr lang="en-GB" sz="1400" dirty="0"/>
              <a:t>    ::=</a:t>
            </a:r>
            <a:r>
              <a:rPr lang="en-GB" sz="1400" dirty="0">
                <a:solidFill>
                  <a:srgbClr val="0000FF"/>
                </a:solidFill>
              </a:rPr>
              <a:t>   NP  </a:t>
            </a:r>
            <a:r>
              <a:rPr lang="en-GB" sz="1400" dirty="0"/>
              <a:t> </a:t>
            </a:r>
            <a:r>
              <a:rPr lang="en-GB" sz="1400" dirty="0">
                <a:solidFill>
                  <a:srgbClr val="00CC00"/>
                </a:solidFill>
              </a:rPr>
              <a:t>VP   </a:t>
            </a:r>
            <a:r>
              <a:rPr lang="en-GB" sz="1400" dirty="0"/>
              <a:t>“.”  ;                                                     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/>
              <a:t>                                                                                         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>
                <a:solidFill>
                  <a:srgbClr val="0000FF"/>
                </a:solidFill>
              </a:rPr>
              <a:t>NP</a:t>
            </a:r>
            <a:r>
              <a:rPr lang="en-GB" sz="1400" dirty="0"/>
              <a:t>   ::=  DET  NOUN   |   NAME ;                                    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/>
              <a:t>                                                                                         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/>
              <a:t>DET  ::=   "a"  |  "an"  |   "the" ;                                         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endParaRPr lang="en-GB" sz="1400" dirty="0"/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/>
              <a:t>NOUN ::=  "dog"  |  "house"  |  "pen"  |  "animal" ;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endParaRPr lang="en-GB" sz="1400" dirty="0"/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/>
              <a:t>NAME ::=  "John"  |  "Mary"  |  "Bob" ;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endParaRPr lang="en-GB" sz="1400" dirty="0"/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>
                <a:solidFill>
                  <a:srgbClr val="00CC33"/>
                </a:solidFill>
              </a:rPr>
              <a:t>VP </a:t>
            </a:r>
            <a:r>
              <a:rPr lang="en-GB" sz="1400" dirty="0"/>
              <a:t>  ::=  "sleeps"  |  "sings"  |  "is" </a:t>
            </a:r>
            <a:r>
              <a:rPr lang="en-GB" sz="1400" dirty="0">
                <a:solidFill>
                  <a:srgbClr val="FF0000"/>
                </a:solidFill>
              </a:rPr>
              <a:t>ADJ </a:t>
            </a:r>
            <a:r>
              <a:rPr lang="en-GB" sz="1400" dirty="0"/>
              <a:t> |   “is” </a:t>
            </a:r>
            <a:r>
              <a:rPr lang="en-GB" sz="1400" dirty="0">
                <a:solidFill>
                  <a:srgbClr val="0000FF"/>
                </a:solidFill>
              </a:rPr>
              <a:t>NP</a:t>
            </a:r>
            <a:r>
              <a:rPr lang="en-GB" sz="1400" dirty="0"/>
              <a:t>  |   "has" </a:t>
            </a:r>
            <a:r>
              <a:rPr lang="en-GB" sz="1400" dirty="0">
                <a:solidFill>
                  <a:srgbClr val="0000FF"/>
                </a:solidFill>
              </a:rPr>
              <a:t>NP</a:t>
            </a:r>
            <a:r>
              <a:rPr lang="en-GB" sz="1400" dirty="0"/>
              <a:t> ;</a:t>
            </a:r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endParaRPr lang="en-GB" sz="1400" dirty="0"/>
          </a:p>
          <a:p>
            <a:pPr marL="342717" lvl="0" indent="-341281">
              <a:spcBef>
                <a:spcPts val="0"/>
              </a:spcBef>
              <a:spcAft>
                <a:spcPts val="1425"/>
              </a:spcAft>
            </a:pPr>
            <a:r>
              <a:rPr lang="en-GB" sz="1400" dirty="0">
                <a:solidFill>
                  <a:srgbClr val="FF0000"/>
                </a:solidFill>
              </a:rPr>
              <a:t>ADJ </a:t>
            </a:r>
            <a:r>
              <a:rPr lang="en-GB" sz="1400" dirty="0"/>
              <a:t> ::= "large" | "red" | "scary" 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05247" y="1768321"/>
            <a:ext cx="3470394" cy="2991596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695871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PDAs can do L</a:t>
            </a:r>
            <a:r>
              <a:rPr lang="en-GB" baseline="-25000" dirty="0"/>
              <a:t>2</a:t>
            </a:r>
            <a:r>
              <a:rPr lang="en-GB" dirty="0"/>
              <a:t>(G) =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uses pushing and popping equal numbers of a stack symbol to/from the stack (see earlier)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After that we have lost the information about the value of n; there is nowhere to put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can also do L</a:t>
            </a:r>
            <a:r>
              <a:rPr lang="en-GB" baseline="-25000" dirty="0"/>
              <a:t>m</a:t>
            </a:r>
            <a:r>
              <a:rPr lang="en-GB" dirty="0"/>
              <a:t>(G) =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c</a:t>
            </a:r>
            <a:r>
              <a:rPr lang="en-GB" baseline="30000" dirty="0"/>
              <a:t>m</a:t>
            </a:r>
            <a:r>
              <a:rPr lang="en-GB" dirty="0"/>
              <a:t>| </a:t>
            </a:r>
            <a:r>
              <a:rPr lang="en-GB" dirty="0" err="1"/>
              <a:t>n,m</a:t>
            </a:r>
            <a:r>
              <a:rPr lang="en-GB" dirty="0"/>
              <a:t>&gt;=1}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876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PDAs can do L</a:t>
            </a:r>
            <a:r>
              <a:rPr lang="en-GB" baseline="-25000" dirty="0"/>
              <a:t>2</a:t>
            </a:r>
            <a:r>
              <a:rPr lang="en-GB" dirty="0"/>
              <a:t>(G) =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| n&gt;=1}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This uses pushing and popping equal numbers of a stack symbol to/from the stack (see earlier)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After that we have lost the information about the value of n; there is nowhere to put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We can also do L</a:t>
            </a:r>
            <a:r>
              <a:rPr lang="en-GB" baseline="-25000" dirty="0"/>
              <a:t>m</a:t>
            </a:r>
            <a:r>
              <a:rPr lang="en-GB" dirty="0"/>
              <a:t>(G) = {</a:t>
            </a: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baseline="30000" dirty="0"/>
              <a:t> </a:t>
            </a:r>
            <a:r>
              <a:rPr lang="en-GB" dirty="0"/>
              <a:t>c</a:t>
            </a:r>
            <a:r>
              <a:rPr lang="en-GB" baseline="30000" dirty="0"/>
              <a:t>m</a:t>
            </a:r>
            <a:r>
              <a:rPr lang="en-GB" dirty="0"/>
              <a:t>| </a:t>
            </a:r>
            <a:r>
              <a:rPr lang="en-GB" dirty="0" err="1"/>
              <a:t>n,m</a:t>
            </a:r>
            <a:r>
              <a:rPr lang="en-GB" dirty="0"/>
              <a:t>&gt;=1}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a</a:t>
            </a:r>
            <a:r>
              <a:rPr lang="en-GB" baseline="30000" dirty="0" err="1"/>
              <a:t>n</a:t>
            </a:r>
            <a:r>
              <a:rPr lang="en-GB" dirty="0" err="1"/>
              <a:t>b</a:t>
            </a:r>
            <a:r>
              <a:rPr lang="en-GB" baseline="30000" dirty="0" err="1"/>
              <a:t>n</a:t>
            </a:r>
            <a:r>
              <a:rPr lang="en-GB" dirty="0" err="1"/>
              <a:t>c</a:t>
            </a:r>
            <a:r>
              <a:rPr lang="en-GB" baseline="30000" dirty="0" err="1"/>
              <a:t>n</a:t>
            </a:r>
            <a:r>
              <a:rPr lang="en-GB" dirty="0"/>
              <a:t> somehow needs more memory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216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a</a:t>
            </a:r>
            <a:r>
              <a:rPr lang="en-GB" sz="2800" baseline="30000" dirty="0" err="1"/>
              <a:t>n</a:t>
            </a:r>
            <a:r>
              <a:rPr lang="en-GB" sz="2800" dirty="0" err="1"/>
              <a:t>b</a:t>
            </a:r>
            <a:r>
              <a:rPr lang="en-GB" sz="2800" baseline="30000" dirty="0" err="1"/>
              <a:t>n</a:t>
            </a:r>
            <a:r>
              <a:rPr lang="en-GB" sz="2800" dirty="0" err="1"/>
              <a:t>c</a:t>
            </a:r>
            <a:r>
              <a:rPr lang="en-GB" sz="2800" baseline="30000" dirty="0" err="1"/>
              <a:t>n</a:t>
            </a:r>
            <a:r>
              <a:rPr lang="en-GB" sz="2800" dirty="0"/>
              <a:t> somehow needs more memory </a:t>
            </a:r>
          </a:p>
          <a:p>
            <a:r>
              <a:rPr lang="en-GB" sz="2800" dirty="0"/>
              <a:t>        </a:t>
            </a:r>
            <a:r>
              <a:rPr lang="en-GB" sz="2800" dirty="0">
                <a:sym typeface="Wingdings" panose="05000000000000000000" pitchFamily="2" charset="2"/>
              </a:rPr>
              <a:t> We c</a:t>
            </a:r>
            <a:r>
              <a:rPr lang="en-GB" sz="2800" dirty="0"/>
              <a:t>ould use two stacks 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8616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a</a:t>
            </a:r>
            <a:r>
              <a:rPr lang="en-GB" sz="2800" baseline="30000" dirty="0" err="1"/>
              <a:t>n</a:t>
            </a:r>
            <a:r>
              <a:rPr lang="en-GB" sz="2800" dirty="0" err="1"/>
              <a:t>b</a:t>
            </a:r>
            <a:r>
              <a:rPr lang="en-GB" sz="2800" baseline="30000" dirty="0" err="1"/>
              <a:t>n</a:t>
            </a:r>
            <a:r>
              <a:rPr lang="en-GB" sz="2800" dirty="0" err="1"/>
              <a:t>c</a:t>
            </a:r>
            <a:r>
              <a:rPr lang="en-GB" sz="2800" baseline="30000" dirty="0" err="1"/>
              <a:t>n</a:t>
            </a:r>
            <a:r>
              <a:rPr lang="en-GB" sz="2800" dirty="0"/>
              <a:t> somehow needs more memory </a:t>
            </a:r>
          </a:p>
          <a:p>
            <a:r>
              <a:rPr lang="en-GB" sz="2800" dirty="0"/>
              <a:t>        </a:t>
            </a:r>
            <a:r>
              <a:rPr lang="en-GB" sz="2800" dirty="0">
                <a:sym typeface="Wingdings" panose="05000000000000000000" pitchFamily="2" charset="2"/>
              </a:rPr>
              <a:t> We c</a:t>
            </a:r>
            <a:r>
              <a:rPr lang="en-GB" sz="2800" dirty="0"/>
              <a:t>ould use two stacks</a:t>
            </a:r>
          </a:p>
          <a:p>
            <a:endParaRPr lang="en-GB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a’s, push to stack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b’s pop from stack 1 and push to stack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c’s pop from stack 2 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680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49602" cy="57906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a</a:t>
            </a:r>
            <a:r>
              <a:rPr lang="en-GB" sz="2800" baseline="30000" dirty="0" err="1"/>
              <a:t>n</a:t>
            </a:r>
            <a:r>
              <a:rPr lang="en-GB" sz="2800" dirty="0" err="1"/>
              <a:t>b</a:t>
            </a:r>
            <a:r>
              <a:rPr lang="en-GB" sz="2800" baseline="30000" dirty="0" err="1"/>
              <a:t>n</a:t>
            </a:r>
            <a:r>
              <a:rPr lang="en-GB" sz="2800" dirty="0" err="1"/>
              <a:t>c</a:t>
            </a:r>
            <a:r>
              <a:rPr lang="en-GB" sz="2800" baseline="30000" dirty="0" err="1"/>
              <a:t>n</a:t>
            </a:r>
            <a:r>
              <a:rPr lang="en-GB" sz="2800" dirty="0"/>
              <a:t> somehow needs more memory </a:t>
            </a:r>
          </a:p>
          <a:p>
            <a:r>
              <a:rPr lang="en-GB" sz="2800" dirty="0"/>
              <a:t>        </a:t>
            </a:r>
            <a:r>
              <a:rPr lang="en-GB" sz="2800" dirty="0">
                <a:sym typeface="Wingdings" panose="05000000000000000000" pitchFamily="2" charset="2"/>
              </a:rPr>
              <a:t> We c</a:t>
            </a:r>
            <a:r>
              <a:rPr lang="en-GB" sz="2800" dirty="0"/>
              <a:t>ould use two stacks</a:t>
            </a:r>
          </a:p>
          <a:p>
            <a:endParaRPr lang="en-GB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a’s, push to stack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b’s pop from stack 1 and push to stack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c’s pop from stack 2 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/>
              <a:t>An NFA with 2 stacks is equivalent to a </a:t>
            </a:r>
            <a:r>
              <a:rPr lang="en-GB" sz="2800" dirty="0">
                <a:solidFill>
                  <a:srgbClr val="FF0000"/>
                </a:solidFill>
              </a:rPr>
              <a:t>Turing Machine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631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 L(G) = {</a:t>
            </a:r>
            <a:r>
              <a:rPr lang="en-GB" sz="3600" dirty="0" err="1"/>
              <a:t>a</a:t>
            </a:r>
            <a:r>
              <a:rPr lang="en-GB" sz="3600" baseline="30000" dirty="0" err="1"/>
              <a:t>n</a:t>
            </a:r>
            <a:r>
              <a:rPr lang="en-GB" sz="3600" dirty="0" err="1"/>
              <a:t>b</a:t>
            </a:r>
            <a:r>
              <a:rPr lang="en-GB" sz="3600" baseline="30000" dirty="0" err="1"/>
              <a:t>n</a:t>
            </a:r>
            <a:r>
              <a:rPr lang="en-GB" sz="3600" dirty="0" err="1"/>
              <a:t>c</a:t>
            </a:r>
            <a:r>
              <a:rPr lang="en-GB" sz="3600" baseline="30000" dirty="0" err="1"/>
              <a:t>n</a:t>
            </a:r>
            <a:r>
              <a:rPr lang="en-GB" sz="3600" baseline="30000" dirty="0"/>
              <a:t> </a:t>
            </a:r>
            <a:r>
              <a:rPr lang="en-GB" sz="3600" dirty="0"/>
              <a:t>| n&gt;=1} is not context-free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49602" cy="579063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a</a:t>
            </a:r>
            <a:r>
              <a:rPr lang="en-GB" sz="2800" baseline="30000" dirty="0" err="1"/>
              <a:t>n</a:t>
            </a:r>
            <a:r>
              <a:rPr lang="en-GB" sz="2800" dirty="0" err="1"/>
              <a:t>b</a:t>
            </a:r>
            <a:r>
              <a:rPr lang="en-GB" sz="2800" baseline="30000" dirty="0" err="1"/>
              <a:t>n</a:t>
            </a:r>
            <a:r>
              <a:rPr lang="en-GB" sz="2800" dirty="0" err="1"/>
              <a:t>c</a:t>
            </a:r>
            <a:r>
              <a:rPr lang="en-GB" sz="2800" baseline="30000" dirty="0" err="1"/>
              <a:t>n</a:t>
            </a:r>
            <a:r>
              <a:rPr lang="en-GB" sz="2800" dirty="0"/>
              <a:t> somehow needs more memory </a:t>
            </a:r>
          </a:p>
          <a:p>
            <a:r>
              <a:rPr lang="en-GB" sz="2800" dirty="0"/>
              <a:t>        </a:t>
            </a:r>
            <a:r>
              <a:rPr lang="en-GB" sz="2800" dirty="0">
                <a:sym typeface="Wingdings" panose="05000000000000000000" pitchFamily="2" charset="2"/>
              </a:rPr>
              <a:t> We c</a:t>
            </a:r>
            <a:r>
              <a:rPr lang="en-GB" sz="2800" dirty="0"/>
              <a:t>ould use two stacks</a:t>
            </a:r>
          </a:p>
          <a:p>
            <a:endParaRPr lang="en-GB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a’s, push to stack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b’s pop from stack 1 and push to stack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/>
              <a:t>For the c’s pop from stack 2 </a:t>
            </a:r>
          </a:p>
          <a:p>
            <a:pPr algn="l"/>
            <a:endParaRPr lang="en-GB" sz="2800" dirty="0"/>
          </a:p>
          <a:p>
            <a:pPr algn="l"/>
            <a:r>
              <a:rPr lang="en-GB" sz="2800" b="1" dirty="0">
                <a:solidFill>
                  <a:schemeClr val="tx1"/>
                </a:solidFill>
              </a:rPr>
              <a:t>Turing Machines are considered the most universal machines possible (at least on natural numbers)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898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7" y="114464"/>
            <a:ext cx="9071643" cy="1164421"/>
          </a:xfrm>
        </p:spPr>
        <p:txBody>
          <a:bodyPr anchor="ctr" anchorCtr="1">
            <a:spAutoFit/>
          </a:bodyPr>
          <a:lstStyle/>
          <a:p>
            <a:pPr lvl="0" algn="ctr"/>
            <a:r>
              <a:rPr lang="en-GB" dirty="0"/>
              <a:t>Turing Machines</a:t>
            </a:r>
          </a:p>
          <a:p>
            <a:pPr lvl="0" algn="ctr"/>
            <a:r>
              <a:rPr lang="en-GB" dirty="0"/>
              <a:t>Alan Turing, 23/6/1912-7/6/1954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8" y="1857296"/>
            <a:ext cx="97536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5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Machine abstracts from Human Computations/Calculations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2256722"/>
            <a:ext cx="9071643" cy="47079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2D sheet of paper, pencil and eraser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Paper serves as a memory for intermediate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Numbers are manipulated in a local context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Computations are done by a central control (in the brain/mind)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Initial problem formulated on the paper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Results of computations end up on the paper, too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310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Machine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2718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central Control – basically an </a:t>
            </a:r>
            <a:r>
              <a:rPr lang="en-GB" dirty="0">
                <a:solidFill>
                  <a:srgbClr val="FF0000"/>
                </a:solidFill>
              </a:rPr>
              <a:t>NFA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infinite tape </a:t>
            </a:r>
            <a:r>
              <a:rPr lang="en-GB" dirty="0">
                <a:solidFill>
                  <a:schemeClr val="tx1"/>
                </a:solidFill>
              </a:rPr>
              <a:t>of discrete cells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rgbClr val="FF0000"/>
                </a:solidFill>
              </a:rPr>
              <a:t>tape alphabet </a:t>
            </a:r>
            <a:r>
              <a:rPr lang="en-GB" dirty="0">
                <a:solidFill>
                  <a:schemeClr val="tx1"/>
                </a:solidFill>
              </a:rPr>
              <a:t>(symbols to write with)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rgbClr val="FF0000"/>
                </a:solidFill>
              </a:rPr>
              <a:t>read/write head </a:t>
            </a:r>
            <a:r>
              <a:rPr lang="en-GB" dirty="0">
                <a:solidFill>
                  <a:schemeClr val="tx1"/>
                </a:solidFill>
              </a:rPr>
              <a:t>that can move left/right (or not)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85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Turing Machine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2718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central Control – basically an </a:t>
            </a:r>
            <a:r>
              <a:rPr lang="en-GB" dirty="0">
                <a:solidFill>
                  <a:srgbClr val="FF0000"/>
                </a:solidFill>
              </a:rPr>
              <a:t>NFA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An </a:t>
            </a:r>
            <a:r>
              <a:rPr lang="en-GB" dirty="0">
                <a:solidFill>
                  <a:srgbClr val="FF0000"/>
                </a:solidFill>
              </a:rPr>
              <a:t>infinite tape </a:t>
            </a:r>
            <a:r>
              <a:rPr lang="en-GB" dirty="0">
                <a:solidFill>
                  <a:schemeClr val="tx1"/>
                </a:solidFill>
              </a:rPr>
              <a:t>of discrete cells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rgbClr val="FF0000"/>
                </a:solidFill>
              </a:rPr>
              <a:t>tape alphabet </a:t>
            </a:r>
            <a:r>
              <a:rPr lang="en-GB" dirty="0">
                <a:solidFill>
                  <a:schemeClr val="tx1"/>
                </a:solidFill>
              </a:rPr>
              <a:t>(symbols to write with)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</a:t>
            </a:r>
            <a:r>
              <a:rPr lang="en-GB" dirty="0">
                <a:solidFill>
                  <a:srgbClr val="FF0000"/>
                </a:solidFill>
              </a:rPr>
              <a:t>read/write head </a:t>
            </a:r>
            <a:r>
              <a:rPr lang="en-GB" dirty="0">
                <a:solidFill>
                  <a:schemeClr val="tx1"/>
                </a:solidFill>
              </a:rPr>
              <a:t>that can move left/right (or not)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problem written on the tape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A stopping criterion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55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/>
              <a:t>Context-Free Grammars</a:t>
            </a:r>
            <a:br>
              <a:rPr lang="en-GB"/>
            </a:br>
            <a:r>
              <a:rPr lang="en-GB" sz="2800"/>
              <a:t>and Languages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43"/>
            <a:ext cx="9071643" cy="5581326"/>
          </a:xfrm>
        </p:spPr>
        <p:txBody>
          <a:bodyPr/>
          <a:lstStyle/>
          <a:p>
            <a:pPr lvl="0"/>
            <a:endParaRPr lang="en-GB" dirty="0"/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</a:t>
            </a:r>
            <a:r>
              <a:rPr lang="en-GB" sz="2800" dirty="0"/>
              <a:t>For “Context-Free Grammars” productions can have an arbitrary but finite sequence of variables on the right hand side of any rule.</a:t>
            </a:r>
          </a:p>
          <a:p>
            <a:pPr lvl="0">
              <a:buSzPct val="45000"/>
              <a:buFont typeface="StarSymbol"/>
              <a:buChar char="●"/>
            </a:pPr>
            <a:endParaRPr lang="en-GB" sz="2800" dirty="0"/>
          </a:p>
          <a:p>
            <a:pPr lvl="0"/>
            <a:r>
              <a:rPr lang="en-GB" sz="2800" dirty="0"/>
              <a:t>     A   ::=   B  ‘c’  D  ‘e’ ;</a:t>
            </a:r>
          </a:p>
          <a:p>
            <a:pPr lvl="0"/>
            <a:endParaRPr lang="en-GB" sz="2800" dirty="0"/>
          </a:p>
          <a:p>
            <a:pPr lvl="0">
              <a:buSzPct val="45000"/>
              <a:buFont typeface="StarSymbol"/>
              <a:buChar char="●"/>
            </a:pPr>
            <a:r>
              <a:rPr lang="en-GB" sz="2800" dirty="0"/>
              <a:t> However, the left hand side must always be a single variable (without “context” nearby)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trees only</a:t>
            </a:r>
            <a:endParaRPr lang="en-GB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945922" y="3627755"/>
            <a:ext cx="2365949" cy="203952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" y="974686"/>
            <a:ext cx="10036800" cy="56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40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machine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287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Informally: in each step the machine </a:t>
            </a:r>
            <a:r>
              <a:rPr lang="en-GB" sz="2800" dirty="0">
                <a:solidFill>
                  <a:srgbClr val="FF0000"/>
                </a:solidFill>
              </a:rPr>
              <a:t>can</a:t>
            </a:r>
            <a:r>
              <a:rPr lang="en-GB" sz="2800" dirty="0">
                <a:solidFill>
                  <a:schemeClr val="tx1"/>
                </a:solidFill>
              </a:rPr>
              <a:t> read a symbol, does a transition, writes back a symbol and then moves the head (or not).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333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machine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287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Informally: in each step the machine can read a symbol, does a transition, writes back a symbol and then moves the head (or not).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Epsilon transitions, readings and writings are possible 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2800" dirty="0">
                <a:solidFill>
                  <a:srgbClr val="FF0000"/>
                </a:solidFill>
                <a:sym typeface="Wingdings" panose="05000000000000000000" pitchFamily="2" charset="2"/>
              </a:rPr>
              <a:t>non-determinism 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(machines can die)</a:t>
            </a: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390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machine 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51567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Informally: in each step the machine can read a symbol, does a transition, writes back a symbol and then moves the head (or not).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</a:rPr>
              <a:t>Epsilon transitions, readings and writings are possible 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 non-determinism (machines can die)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</a:t>
            </a:r>
            <a:r>
              <a:rPr lang="en-GB" sz="2800" dirty="0">
                <a:solidFill>
                  <a:srgbClr val="FF0000"/>
                </a:solidFill>
              </a:rPr>
              <a:t>Turing machine halts </a:t>
            </a:r>
            <a:r>
              <a:rPr lang="en-GB" sz="2800" dirty="0"/>
              <a:t>immediately when it enters an </a:t>
            </a:r>
            <a:r>
              <a:rPr lang="en-GB" sz="2800" dirty="0">
                <a:solidFill>
                  <a:srgbClr val="FF0000"/>
                </a:solidFill>
              </a:rPr>
              <a:t>accepting state </a:t>
            </a:r>
            <a:r>
              <a:rPr lang="en-GB" sz="2800" dirty="0"/>
              <a:t>and accepts whatever the original input string on the tape was (regardless of the final state of the tape and how much was read).</a:t>
            </a:r>
            <a:endParaRPr lang="en-GB" sz="28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020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46" y="2583824"/>
            <a:ext cx="9435600" cy="345229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Formalisation of a Turing Machine</a:t>
            </a:r>
          </a:p>
        </p:txBody>
      </p:sp>
    </p:spTree>
    <p:extLst>
      <p:ext uri="{BB962C8B-B14F-4D97-AF65-F5344CB8AC3E}">
        <p14:creationId xmlns:p14="http://schemas.microsoft.com/office/powerpoint/2010/main" val="2149855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2" y="35083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27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6" y="503240"/>
            <a:ext cx="8831264" cy="1081720"/>
          </a:xfrm>
        </p:spPr>
        <p:txBody>
          <a:bodyPr/>
          <a:lstStyle/>
          <a:p>
            <a:r>
              <a:rPr lang="en-GB" dirty="0"/>
              <a:t>TM to compute Binary Inversion</a:t>
            </a:r>
            <a:br>
              <a:rPr lang="en-GB" dirty="0"/>
            </a:b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TMs  can compute functions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68" y="2181583"/>
            <a:ext cx="7261200" cy="3043473"/>
          </a:xfrm>
        </p:spPr>
      </p:pic>
      <p:sp>
        <p:nvSpPr>
          <p:cNvPr id="7" name="Text Placeholder 6"/>
          <p:cNvSpPr>
            <a:spLocks noGrp="1"/>
          </p:cNvSpPr>
          <p:nvPr>
            <p:ph type="body" idx="2"/>
          </p:nvPr>
        </p:nvSpPr>
        <p:spPr>
          <a:xfrm>
            <a:off x="693736" y="5821680"/>
            <a:ext cx="8694739" cy="997899"/>
          </a:xfrm>
        </p:spPr>
        <p:txBody>
          <a:bodyPr/>
          <a:lstStyle/>
          <a:p>
            <a:r>
              <a:rPr lang="en-GB" sz="3200" dirty="0"/>
              <a:t>Note: The machine further needs state transitions and  an accepting state when the input has been read</a:t>
            </a:r>
          </a:p>
        </p:txBody>
      </p:sp>
    </p:spTree>
    <p:extLst>
      <p:ext uri="{BB962C8B-B14F-4D97-AF65-F5344CB8AC3E}">
        <p14:creationId xmlns:p14="http://schemas.microsoft.com/office/powerpoint/2010/main" val="3969037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998" y="270842"/>
            <a:ext cx="9071643" cy="1262155"/>
          </a:xfrm>
        </p:spPr>
        <p:txBody>
          <a:bodyPr/>
          <a:lstStyle/>
          <a:p>
            <a:r>
              <a:rPr lang="en-GB" dirty="0"/>
              <a:t>Are there more general Turing Machines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830002"/>
            <a:ext cx="9219122" cy="49822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Higher dimensional tapes (</a:t>
            </a:r>
            <a:r>
              <a:rPr lang="en-GB" dirty="0" err="1"/>
              <a:t>eg</a:t>
            </a:r>
            <a:r>
              <a:rPr lang="en-GB" dirty="0"/>
              <a:t> 2-D ‘paper’)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Binary or other discrete number systems? </a:t>
            </a:r>
            <a:r>
              <a:rPr lang="en-GB" dirty="0" err="1"/>
              <a:t>Qbits</a:t>
            </a:r>
            <a:r>
              <a:rPr lang="en-GB" dirty="0"/>
              <a:t>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More than 1 tape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More than 1 head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Independent read/write heads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… all this does not make the model more powerful !</a:t>
            </a:r>
          </a:p>
        </p:txBody>
      </p:sp>
    </p:spTree>
    <p:extLst>
      <p:ext uri="{BB962C8B-B14F-4D97-AF65-F5344CB8AC3E}">
        <p14:creationId xmlns:p14="http://schemas.microsoft.com/office/powerpoint/2010/main" val="4043616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everything computable?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41960" y="5227320"/>
            <a:ext cx="9387839" cy="1484631"/>
          </a:xfrm>
        </p:spPr>
        <p:txBody>
          <a:bodyPr/>
          <a:lstStyle/>
          <a:p>
            <a:r>
              <a:rPr lang="en-GB" dirty="0"/>
              <a:t> “everything” = every function over the natural numbers or every language</a:t>
            </a:r>
          </a:p>
        </p:txBody>
      </p:sp>
    </p:spTree>
    <p:extLst>
      <p:ext uri="{BB962C8B-B14F-4D97-AF65-F5344CB8AC3E}">
        <p14:creationId xmlns:p14="http://schemas.microsoft.com/office/powerpoint/2010/main" val="33442342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</a:rPr>
              <a:t>Word Problem </a:t>
            </a:r>
            <a:r>
              <a:rPr lang="en-GB" dirty="0"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Given a word/string/program, is it an element of a certain formal language?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word-problem is decidable for type 3, 2, and 1 languages (regular, context-free and context-sensitive)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This is quite obvious for type 3 and 2 grammars, the regular and context-free languages: the NFA always ends in some state for all inputs</a:t>
            </a:r>
          </a:p>
        </p:txBody>
      </p:sp>
    </p:spTree>
    <p:extLst>
      <p:ext uri="{BB962C8B-B14F-4D97-AF65-F5344CB8AC3E}">
        <p14:creationId xmlns:p14="http://schemas.microsoft.com/office/powerpoint/2010/main" val="391091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78401"/>
            <a:ext cx="9071643" cy="1107996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Context-Free Grammars</a:t>
            </a:r>
            <a:br>
              <a:rPr lang="en-GB" dirty="0"/>
            </a:br>
            <a:r>
              <a:rPr lang="en-GB" sz="2800" dirty="0"/>
              <a:t>Example 2 :  </a:t>
            </a:r>
            <a:r>
              <a:rPr lang="en-GB" sz="2800" dirty="0" err="1"/>
              <a:t>a</a:t>
            </a:r>
            <a:r>
              <a:rPr lang="en-GB" sz="2800" baseline="33000" dirty="0" err="1"/>
              <a:t>n</a:t>
            </a:r>
            <a:r>
              <a:rPr lang="en-GB" sz="2800" dirty="0" err="1"/>
              <a:t>b</a:t>
            </a:r>
            <a:r>
              <a:rPr lang="en-GB" sz="2800" baseline="33000" dirty="0" err="1"/>
              <a:t>n</a:t>
            </a:r>
            <a:endParaRPr lang="en-GB" sz="2800" baseline="330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55077" y="2620107"/>
            <a:ext cx="8304921" cy="4435895"/>
          </a:xfrm>
        </p:spPr>
        <p:txBody>
          <a:bodyPr/>
          <a:lstStyle/>
          <a:p>
            <a:pPr lvl="0"/>
            <a:r>
              <a:rPr lang="en-GB" dirty="0"/>
              <a:t>G = ( {S}, {a, b},  {</a:t>
            </a:r>
            <a:r>
              <a:rPr lang="en-GB" dirty="0" err="1"/>
              <a:t>S→aSb</a:t>
            </a:r>
            <a:r>
              <a:rPr lang="en-GB" dirty="0"/>
              <a:t>, </a:t>
            </a:r>
            <a:r>
              <a:rPr lang="en-GB" dirty="0" err="1"/>
              <a:t>S→ab</a:t>
            </a:r>
            <a:r>
              <a:rPr lang="en-GB" dirty="0"/>
              <a:t>},  S 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This Grammar generates  { </a:t>
            </a:r>
            <a:r>
              <a:rPr lang="en-GB" dirty="0" err="1"/>
              <a:t>a</a:t>
            </a:r>
            <a:r>
              <a:rPr lang="en-GB" baseline="33000" dirty="0" err="1"/>
              <a:t>n</a:t>
            </a:r>
            <a:r>
              <a:rPr lang="en-GB" dirty="0" err="1"/>
              <a:t>b</a:t>
            </a:r>
            <a:r>
              <a:rPr lang="en-GB" baseline="33000" dirty="0" err="1"/>
              <a:t>n</a:t>
            </a:r>
            <a:r>
              <a:rPr lang="en-GB" dirty="0"/>
              <a:t> | n&gt;0 }</a:t>
            </a:r>
          </a:p>
          <a:p>
            <a:pPr lvl="0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29" y="5367891"/>
            <a:ext cx="6454537" cy="137158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Word Problem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4242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Given a word/string/program, is it an element of a certain formal language?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word-problem is decidable for type 3, 2, and 1 languages (regular, context-free and context-sensitive)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This is quite obvious for type 3 and 2 grammars, the regular and context-free languages: the NFA always ends in some state for all inputs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GB" sz="2800" dirty="0"/>
              <a:t>Correct syntax of  (type-2) programs is decidable</a:t>
            </a:r>
          </a:p>
        </p:txBody>
      </p:sp>
    </p:spTree>
    <p:extLst>
      <p:ext uri="{BB962C8B-B14F-4D97-AF65-F5344CB8AC3E}">
        <p14:creationId xmlns:p14="http://schemas.microsoft.com/office/powerpoint/2010/main" val="2639519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960" y="301322"/>
            <a:ext cx="10080625" cy="1262155"/>
          </a:xfrm>
        </p:spPr>
        <p:txBody>
          <a:bodyPr/>
          <a:lstStyle/>
          <a:p>
            <a:r>
              <a:rPr lang="en-GB" dirty="0"/>
              <a:t>The Type-1 Word Problem is also decidable</a:t>
            </a:r>
            <a:br>
              <a:rPr lang="en-GB" dirty="0"/>
            </a:br>
            <a:r>
              <a:rPr lang="en-GB" sz="2800" dirty="0"/>
              <a:t>(imagine the reverse application of rules)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1651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Type-1 languages can be recognised by linearly bounded Turing Machines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Initially the word is written on the tape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machine can find and apply matching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Replaced strings never get longer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Gaps can be filled by shifting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one ends up with the Start symbol, the string can be accepted, otherwise rejected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5511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Type-0 Languages are </a:t>
            </a:r>
            <a:r>
              <a:rPr lang="en-GB" dirty="0">
                <a:solidFill>
                  <a:srgbClr val="FF0000"/>
                </a:solidFill>
              </a:rPr>
              <a:t>un</a:t>
            </a:r>
            <a:r>
              <a:rPr lang="en-GB" dirty="0"/>
              <a:t>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3175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Turing machines can be encoded in a binary code</a:t>
            </a:r>
          </a:p>
          <a:p>
            <a:r>
              <a:rPr lang="en-GB" sz="2800" dirty="0"/>
              <a:t>    word w (‘obvious’, because a PC can simulate them)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201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Type-0 Languages are undecidable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3175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Turing machines can be encoded in a binary code</a:t>
            </a:r>
          </a:p>
          <a:p>
            <a:r>
              <a:rPr lang="en-GB" sz="2800" dirty="0"/>
              <a:t>    word 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TM can therefore be called on a code of itself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1017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Type-0 Languages are undecidable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3175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Turing machines can be encoded in a binary code</a:t>
            </a:r>
          </a:p>
          <a:p>
            <a:r>
              <a:rPr lang="en-GB" sz="2800" dirty="0"/>
              <a:t>    word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TM can therefore be called on a code of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Call  M</a:t>
            </a:r>
            <a:r>
              <a:rPr lang="en-GB" sz="2800" baseline="-25000" dirty="0"/>
              <a:t>w</a:t>
            </a:r>
            <a:r>
              <a:rPr lang="en-GB" sz="2800" dirty="0"/>
              <a:t> a machine implementing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07123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Type-0 Languages are undecidable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3175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Turing machines can be encoded in a binary code</a:t>
            </a:r>
          </a:p>
          <a:p>
            <a:r>
              <a:rPr lang="en-GB" dirty="0"/>
              <a:t>    word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 TM can therefore be called on a code of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Call  M</a:t>
            </a:r>
            <a:r>
              <a:rPr lang="en-GB" baseline="-25000" dirty="0"/>
              <a:t>w</a:t>
            </a:r>
            <a:r>
              <a:rPr lang="en-GB" dirty="0"/>
              <a:t> a machine implementing 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HP = { w | M</a:t>
            </a:r>
            <a:r>
              <a:rPr lang="en-GB" baseline="-25000" dirty="0">
                <a:solidFill>
                  <a:srgbClr val="FF0000"/>
                </a:solidFill>
              </a:rPr>
              <a:t>w</a:t>
            </a:r>
            <a:r>
              <a:rPr lang="en-GB" dirty="0">
                <a:solidFill>
                  <a:srgbClr val="FF0000"/>
                </a:solidFill>
              </a:rPr>
              <a:t> called on w halts } </a:t>
            </a:r>
            <a:r>
              <a:rPr lang="en-GB" dirty="0"/>
              <a:t>is a language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24666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Type-0 Languages are undecidable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3175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Turing machines can be encoded in a binary code</a:t>
            </a:r>
          </a:p>
          <a:p>
            <a:r>
              <a:rPr lang="en-GB" sz="2800" dirty="0"/>
              <a:t>    word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TM can therefore be called on a code of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Call  M</a:t>
            </a:r>
            <a:r>
              <a:rPr lang="en-GB" sz="2800" baseline="-25000" dirty="0"/>
              <a:t>w</a:t>
            </a:r>
            <a:r>
              <a:rPr lang="en-GB" sz="2800" dirty="0"/>
              <a:t> a machine implementing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HP = { w | M</a:t>
            </a:r>
            <a:r>
              <a:rPr lang="en-GB" sz="2800" baseline="-25000" dirty="0"/>
              <a:t>w</a:t>
            </a:r>
            <a:r>
              <a:rPr lang="en-GB" sz="2800" dirty="0"/>
              <a:t> called on w halts } is a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dirty="0">
                <a:solidFill>
                  <a:srgbClr val="FF0000"/>
                </a:solidFill>
              </a:rPr>
              <a:t>Halting Problem </a:t>
            </a:r>
            <a:r>
              <a:rPr lang="en-GB" sz="2800" dirty="0"/>
              <a:t>is the word problem for HP, 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ie</a:t>
            </a:r>
            <a:r>
              <a:rPr lang="en-GB" sz="2800" dirty="0"/>
              <a:t>. </a:t>
            </a:r>
            <a:r>
              <a:rPr lang="en-GB" sz="2800" dirty="0">
                <a:solidFill>
                  <a:schemeClr val="accent1"/>
                </a:solidFill>
              </a:rPr>
              <a:t>Is there a machine that decides this language?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222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Type-0 Languages are undecidable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31755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Turing machines can be encoded in a binary code</a:t>
            </a:r>
          </a:p>
          <a:p>
            <a:r>
              <a:rPr lang="en-GB" sz="2800" dirty="0"/>
              <a:t>    word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 TM can therefore be called on a code of itself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Call  M</a:t>
            </a:r>
            <a:r>
              <a:rPr lang="en-GB" sz="2800" baseline="-25000" dirty="0"/>
              <a:t>w</a:t>
            </a:r>
            <a:r>
              <a:rPr lang="en-GB" sz="2800" dirty="0"/>
              <a:t> a machine implementing 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HP = { w | M</a:t>
            </a:r>
            <a:r>
              <a:rPr lang="en-GB" sz="2800" baseline="-25000" dirty="0"/>
              <a:t>w</a:t>
            </a:r>
            <a:r>
              <a:rPr lang="en-GB" sz="2800" dirty="0"/>
              <a:t> called on w halts } is a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</a:t>
            </a:r>
            <a:r>
              <a:rPr lang="en-GB" sz="2800" dirty="0">
                <a:solidFill>
                  <a:srgbClr val="FF0000"/>
                </a:solidFill>
              </a:rPr>
              <a:t>Halting Problem</a:t>
            </a:r>
            <a:r>
              <a:rPr lang="en-GB" sz="2800" dirty="0"/>
              <a:t> is the word problem for HP, </a:t>
            </a:r>
          </a:p>
          <a:p>
            <a:r>
              <a:rPr lang="en-GB" sz="2800" dirty="0"/>
              <a:t>      </a:t>
            </a:r>
            <a:r>
              <a:rPr lang="en-GB" sz="2800" dirty="0" err="1"/>
              <a:t>ie</a:t>
            </a:r>
            <a:r>
              <a:rPr lang="en-GB" sz="2800" dirty="0"/>
              <a:t>. Is there a machine that decides this language?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Alan Turing has shown that this is not possible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8385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     ( x goes on the tape)</a:t>
            </a:r>
          </a:p>
          <a:p>
            <a:r>
              <a:rPr lang="en-GB" sz="2800" dirty="0"/>
              <a:t>                      </a:t>
            </a:r>
            <a:r>
              <a:rPr lang="en-GB" sz="2800" dirty="0" err="1"/>
              <a:t>loop_forever</a:t>
            </a:r>
            <a:r>
              <a:rPr lang="en-GB" sz="2800" dirty="0"/>
              <a:t> </a:t>
            </a:r>
          </a:p>
          <a:p>
            <a:r>
              <a:rPr lang="en-GB" sz="2800" dirty="0"/>
              <a:t>                  else stop </a:t>
            </a:r>
          </a:p>
          <a:p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959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</a:t>
            </a:r>
            <a:r>
              <a:rPr lang="en-GB" sz="2800" dirty="0" err="1"/>
              <a:t>loop_forever</a:t>
            </a:r>
            <a:r>
              <a:rPr lang="en-GB" sz="2800" dirty="0"/>
              <a:t> else stop </a:t>
            </a:r>
          </a:p>
          <a:p>
            <a:r>
              <a:rPr lang="en-GB" dirty="0"/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15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03998" y="378401"/>
            <a:ext cx="9071643" cy="1107996"/>
          </a:xfrm>
        </p:spPr>
        <p:txBody>
          <a:bodyPr>
            <a:spAutoFit/>
          </a:bodyPr>
          <a:lstStyle/>
          <a:p>
            <a:pPr lvl="0"/>
            <a:r>
              <a:rPr lang="en-GB" dirty="0"/>
              <a:t>Context-Free Grammars</a:t>
            </a:r>
            <a:br>
              <a:rPr lang="en-GB" dirty="0"/>
            </a:br>
            <a:r>
              <a:rPr lang="en-GB" sz="2800" dirty="0"/>
              <a:t>Example 3 : </a:t>
            </a:r>
            <a:r>
              <a:rPr lang="en-GB" sz="2800" b="1" dirty="0"/>
              <a:t>C/C++/C#/Java</a:t>
            </a:r>
            <a:r>
              <a:rPr lang="en-GB" sz="2800" dirty="0"/>
              <a:t> ...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43"/>
            <a:ext cx="9000000" cy="5646959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endParaRPr lang="en-GB" sz="2600" dirty="0"/>
          </a:p>
          <a:p>
            <a:pPr lvl="0">
              <a:buSzPct val="45000"/>
            </a:pPr>
            <a:r>
              <a:rPr lang="en-GB" sz="2800" dirty="0"/>
              <a:t>The syntax of many programming languages is formulated in a form equivalent to CFGs, e.g.</a:t>
            </a:r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>
              <a:buSzPct val="45000"/>
              <a:buFont typeface="StarSymbol"/>
              <a:buChar char="●"/>
            </a:pPr>
            <a:endParaRPr lang="en-GB" dirty="0"/>
          </a:p>
          <a:p>
            <a:pPr lvl="0"/>
            <a:r>
              <a:rPr lang="en-GB" dirty="0"/>
              <a:t> </a:t>
            </a:r>
          </a:p>
          <a:p>
            <a:pPr lvl="0"/>
            <a:r>
              <a:rPr lang="en-GB" sz="2800" dirty="0"/>
              <a:t>However, there are usually additional constraints, that are not context free (</a:t>
            </a:r>
            <a:r>
              <a:rPr lang="en-GB" sz="2800" dirty="0" err="1"/>
              <a:t>eg</a:t>
            </a:r>
            <a:r>
              <a:rPr lang="en-GB" sz="2800" dirty="0"/>
              <a:t>, Type systems and variable checking)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9819" y="3825305"/>
            <a:ext cx="5039999" cy="111240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</a:t>
            </a:r>
            <a:r>
              <a:rPr lang="en-GB" sz="2800" dirty="0" err="1"/>
              <a:t>loop_forever</a:t>
            </a:r>
            <a:r>
              <a:rPr lang="en-GB" sz="2800" dirty="0"/>
              <a:t> else stop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 w’ encode M’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M’(w’) halts it is in HP by definition of HP</a:t>
            </a:r>
          </a:p>
          <a:p>
            <a:r>
              <a:rPr lang="en-GB" sz="2800" dirty="0"/>
              <a:t>                         (</a:t>
            </a:r>
            <a:r>
              <a:rPr lang="en-GB" sz="2800" dirty="0" err="1"/>
              <a:t>ie</a:t>
            </a:r>
            <a:r>
              <a:rPr lang="en-GB" sz="2800" dirty="0"/>
              <a:t> it’s a machine that halts called on itself)</a:t>
            </a:r>
          </a:p>
          <a:p>
            <a:r>
              <a:rPr lang="en-GB" dirty="0"/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4567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</a:t>
            </a:r>
            <a:r>
              <a:rPr lang="en-GB" sz="2800" dirty="0" err="1"/>
              <a:t>loop_forever</a:t>
            </a:r>
            <a:r>
              <a:rPr lang="en-GB" sz="2800" dirty="0"/>
              <a:t> else stop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 w’ encode M’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M’(w’) halts it is in HP by definition of HP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M(w’) would output True by definition of M</a:t>
            </a:r>
          </a:p>
          <a:p>
            <a:r>
              <a:rPr lang="en-GB" dirty="0"/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80811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</a:t>
            </a:r>
            <a:r>
              <a:rPr lang="en-GB" sz="2800" dirty="0" err="1"/>
              <a:t>loop_forever</a:t>
            </a:r>
            <a:r>
              <a:rPr lang="en-GB" sz="2800" dirty="0"/>
              <a:t> else stop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 w’ encode M’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M’(w’) halts it is in HP by definition of HP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M(w’) would output True by definition of M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M’(w’) would </a:t>
            </a:r>
            <a:r>
              <a:rPr lang="en-GB" sz="2800" dirty="0" err="1"/>
              <a:t>loop_forever</a:t>
            </a:r>
            <a:r>
              <a:rPr lang="en-GB" sz="2800" dirty="0"/>
              <a:t> by code above</a:t>
            </a:r>
          </a:p>
          <a:p>
            <a:r>
              <a:rPr lang="en-GB" dirty="0"/>
              <a:t>   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0612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</a:t>
            </a:r>
            <a:r>
              <a:rPr lang="en-GB" sz="2800" dirty="0" err="1"/>
              <a:t>loop_forever</a:t>
            </a:r>
            <a:r>
              <a:rPr lang="en-GB" sz="2800" dirty="0"/>
              <a:t> else stop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 w’ encode M’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M’(w’) halts it is in HP by definition of HP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M(w’) would output True by definition of M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M’(w’) would </a:t>
            </a:r>
            <a:r>
              <a:rPr lang="en-GB" sz="2800" dirty="0" err="1"/>
              <a:t>loop_forever</a:t>
            </a:r>
            <a:r>
              <a:rPr lang="en-GB" sz="2800" dirty="0"/>
              <a:t> by code above</a:t>
            </a:r>
          </a:p>
          <a:p>
            <a:r>
              <a:rPr lang="en-GB" sz="2800" dirty="0"/>
              <a:t>     so it would not be be in HP </a:t>
            </a:r>
            <a:r>
              <a:rPr lang="en-GB" sz="2800" dirty="0">
                <a:sym typeface="Wingdings" panose="05000000000000000000" pitchFamily="2" charset="2"/>
              </a:rPr>
              <a:t> Contradiction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15192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Construct another machine M’ that computes </a:t>
            </a:r>
          </a:p>
          <a:p>
            <a:r>
              <a:rPr lang="en-GB" sz="2800" dirty="0"/>
              <a:t>     M’(x) : if  M( x ) == True </a:t>
            </a:r>
            <a:r>
              <a:rPr lang="en-GB" sz="2800" dirty="0" err="1"/>
              <a:t>loop_forever</a:t>
            </a:r>
            <a:r>
              <a:rPr lang="en-GB" sz="2800" dirty="0"/>
              <a:t> else stop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Let w’ encode M’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M’(w’) halts </a:t>
            </a:r>
            <a:r>
              <a:rPr lang="en-GB" sz="2800" b="1" dirty="0"/>
              <a:t>not</a:t>
            </a:r>
            <a:r>
              <a:rPr lang="en-GB" sz="2800" dirty="0"/>
              <a:t> it is </a:t>
            </a:r>
            <a:r>
              <a:rPr lang="en-GB" sz="2800" b="1" dirty="0"/>
              <a:t>not</a:t>
            </a:r>
            <a:r>
              <a:rPr lang="en-GB" sz="2800" dirty="0"/>
              <a:t> in HP by definition of HP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 </a:t>
            </a:r>
            <a:r>
              <a:rPr lang="en-GB" sz="2800" dirty="0"/>
              <a:t>M(w’) would output </a:t>
            </a:r>
            <a:r>
              <a:rPr lang="en-GB" sz="2800" b="1" dirty="0"/>
              <a:t>False</a:t>
            </a:r>
          </a:p>
          <a:p>
            <a:r>
              <a:rPr lang="en-GB" sz="2800" dirty="0"/>
              <a:t>     </a:t>
            </a:r>
            <a:r>
              <a:rPr lang="en-GB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M’(w’) would </a:t>
            </a:r>
            <a:r>
              <a:rPr lang="en-GB" sz="2800" b="1" dirty="0"/>
              <a:t>stop</a:t>
            </a:r>
            <a:r>
              <a:rPr lang="en-GB" sz="2800" dirty="0"/>
              <a:t> according to the code</a:t>
            </a:r>
          </a:p>
          <a:p>
            <a:r>
              <a:rPr lang="en-GB" sz="2800" dirty="0"/>
              <a:t>     so it </a:t>
            </a:r>
            <a:r>
              <a:rPr lang="en-GB" sz="2800" b="1" dirty="0"/>
              <a:t>would be </a:t>
            </a:r>
            <a:r>
              <a:rPr lang="en-GB" sz="2800" dirty="0"/>
              <a:t>in HP </a:t>
            </a:r>
            <a:r>
              <a:rPr lang="en-GB" sz="2800" dirty="0">
                <a:sym typeface="Wingdings" panose="05000000000000000000" pitchFamily="2" charset="2"/>
              </a:rPr>
              <a:t> Contradiction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3280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This assumption </a:t>
            </a:r>
            <a:r>
              <a:rPr lang="en-GB" dirty="0"/>
              <a:t>leads to contradictions and therefore </a:t>
            </a:r>
            <a:r>
              <a:rPr lang="en-GB" dirty="0">
                <a:solidFill>
                  <a:srgbClr val="FF0000"/>
                </a:solidFill>
              </a:rPr>
              <a:t>is wrong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04999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This assumption leads to contradictions and therefore is wrong.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There is no TM that can solve </a:t>
            </a:r>
            <a:r>
              <a:rPr lang="en-GB" i="1" dirty="0"/>
              <a:t>this</a:t>
            </a:r>
            <a:r>
              <a:rPr lang="en-GB" dirty="0"/>
              <a:t> Type-0 Word-problem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Not all problems can be algorithmically solved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2200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Halting Problem is Undecidable</a:t>
            </a:r>
            <a:br>
              <a:rPr lang="en-GB" dirty="0"/>
            </a:br>
            <a:r>
              <a:rPr lang="en-GB" sz="2800" dirty="0"/>
              <a:t>(Proof 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264842" cy="530231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HP is decidable there exists a TM M that decides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This assumption leads to contradictions and therefore is wrong.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There is no TM that can solve </a:t>
            </a:r>
            <a:r>
              <a:rPr lang="en-GB" i="1" dirty="0"/>
              <a:t>this</a:t>
            </a:r>
            <a:r>
              <a:rPr lang="en-GB" dirty="0"/>
              <a:t> Type-0 Word-problem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</a:rPr>
              <a:t>Not all problems can be algorithmically solved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Not all functions can be implemented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43249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 disaster?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2064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 disaster?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sz="2800" dirty="0"/>
              <a:t>                                        No!</a:t>
            </a:r>
          </a:p>
          <a:p>
            <a:r>
              <a:rPr lang="en-GB" sz="2800" dirty="0"/>
              <a:t> just look at the many nice programs that can be written </a:t>
            </a:r>
          </a:p>
        </p:txBody>
      </p:sp>
    </p:spTree>
    <p:extLst>
      <p:ext uri="{BB962C8B-B14F-4D97-AF65-F5344CB8AC3E}">
        <p14:creationId xmlns:p14="http://schemas.microsoft.com/office/powerpoint/2010/main" val="410219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4294967295"/>
          </p:nvPr>
        </p:nvSpPr>
        <p:spPr>
          <a:xfrm>
            <a:off x="503998" y="2309023"/>
            <a:ext cx="9071643" cy="1836400"/>
          </a:xfrm>
        </p:spPr>
        <p:txBody>
          <a:bodyPr anchor="ctr" anchorCtr="1">
            <a:spAutoFit/>
          </a:bodyPr>
          <a:lstStyle/>
          <a:p>
            <a:pPr lvl="0" algn="ctr"/>
            <a:endParaRPr lang="en-GB" dirty="0"/>
          </a:p>
          <a:p>
            <a:pPr lvl="0" algn="ctr"/>
            <a:r>
              <a:rPr lang="en-GB" dirty="0"/>
              <a:t>Context-free Languages are processed </a:t>
            </a:r>
          </a:p>
          <a:p>
            <a:pPr lvl="0" algn="ctr"/>
            <a:r>
              <a:rPr lang="en-GB" dirty="0"/>
              <a:t>by Pushdown Automata  [ (D|N)?PDA 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this a disaster?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                                       Yes!</a:t>
            </a:r>
          </a:p>
          <a:p>
            <a:r>
              <a:rPr lang="en-GB" dirty="0"/>
              <a:t>            Because it also applies to Mathematics</a:t>
            </a:r>
          </a:p>
        </p:txBody>
      </p:sp>
    </p:spTree>
    <p:extLst>
      <p:ext uri="{BB962C8B-B14F-4D97-AF65-F5344CB8AC3E}">
        <p14:creationId xmlns:p14="http://schemas.microsoft.com/office/powerpoint/2010/main" val="14426308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everything can ever be proven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5004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Axiomatic Mathematics formulates Maths in formal terms for arithmetic and logic.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Ideally, logical inference should then be able to prove every possible Theorem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58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everything can ever be proven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769042"/>
            <a:ext cx="9071643" cy="55004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Axiomatic Mathematics formulates Maths in formal terms for arithmetic and logic.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Ideally, logical inference should then be able to prove every possible Theorem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But it isn’t ...</a:t>
            </a:r>
          </a:p>
          <a:p>
            <a:r>
              <a:rPr lang="en-GB" sz="2800" dirty="0"/>
              <a:t>    For every (sufficiently complex) formal system there will remain theorems unprovable within the realm of the system. Integer arithmetic is sufficiently complex.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61868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967163"/>
            <a:ext cx="9071643" cy="4384438"/>
          </a:xfrm>
        </p:spPr>
        <p:txBody>
          <a:bodyPr/>
          <a:lstStyle/>
          <a:p>
            <a:r>
              <a:rPr lang="en-GB" sz="2800" dirty="0"/>
              <a:t>There are a number of other formal systems to define what Computation 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While and </a:t>
            </a:r>
            <a:r>
              <a:rPr lang="en-GB" sz="2800" dirty="0" err="1"/>
              <a:t>goto</a:t>
            </a:r>
            <a:r>
              <a:rPr lang="en-GB" sz="2800" dirty="0"/>
              <a:t>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Mu-recursive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lambda calculus (Alonso Church, Lisp)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…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4662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Models of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1967163"/>
            <a:ext cx="9071643" cy="4384438"/>
          </a:xfrm>
        </p:spPr>
        <p:txBody>
          <a:bodyPr/>
          <a:lstStyle/>
          <a:p>
            <a:r>
              <a:rPr lang="en-GB" sz="2800" dirty="0"/>
              <a:t>There are a number of other formal systems to define what Computation means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While and </a:t>
            </a:r>
            <a:r>
              <a:rPr lang="en-GB" sz="2800" dirty="0" err="1"/>
              <a:t>goto</a:t>
            </a:r>
            <a:r>
              <a:rPr lang="en-GB" sz="2800" dirty="0"/>
              <a:t> programs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Mu-recursive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lambda calculus (Alonso Church, Lisp)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FF0000"/>
                </a:solidFill>
              </a:rPr>
              <a:t>They can all be proven to be equivalent with TMs</a:t>
            </a:r>
          </a:p>
        </p:txBody>
      </p:sp>
    </p:spTree>
    <p:extLst>
      <p:ext uri="{BB962C8B-B14F-4D97-AF65-F5344CB8AC3E}">
        <p14:creationId xmlns:p14="http://schemas.microsoft.com/office/powerpoint/2010/main" val="850350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Church Turing Thesis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43"/>
            <a:ext cx="9071643" cy="5070960"/>
          </a:xfrm>
        </p:spPr>
        <p:txBody>
          <a:bodyPr/>
          <a:lstStyle/>
          <a:p>
            <a:pPr lvl="0">
              <a:buSzPct val="45000"/>
            </a:pPr>
            <a:endParaRPr lang="en-GB" b="1" dirty="0"/>
          </a:p>
          <a:p>
            <a:pPr lvl="0">
              <a:buSzPct val="45000"/>
            </a:pPr>
            <a:r>
              <a:rPr lang="en-GB" b="1" dirty="0"/>
              <a:t>The Church</a:t>
            </a:r>
            <a:r>
              <a:rPr lang="en-GB" dirty="0"/>
              <a:t>–</a:t>
            </a:r>
            <a:r>
              <a:rPr lang="en-GB" b="1" dirty="0"/>
              <a:t>Turing thesis</a:t>
            </a:r>
            <a:r>
              <a:rPr lang="en-GB" dirty="0"/>
              <a:t> states that a function on the natural numbers is computable by a human being following an algorithm, ignoring resource limitations, if and only if it is computable by a </a:t>
            </a:r>
            <a:r>
              <a:rPr lang="en-GB" b="1" dirty="0"/>
              <a:t>Turing</a:t>
            </a:r>
            <a:r>
              <a:rPr lang="en-GB" dirty="0"/>
              <a:t> machine.</a:t>
            </a:r>
          </a:p>
          <a:p>
            <a:pPr lvl="0">
              <a:buSzPct val="45000"/>
            </a:pPr>
            <a:endParaRPr lang="en-GB" dirty="0"/>
          </a:p>
          <a:p>
            <a:pPr lvl="0">
              <a:buSzPct val="45000"/>
            </a:pPr>
            <a:endParaRPr lang="en-GB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GB" dirty="0"/>
              <a:t>Church Turing Thesis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42"/>
            <a:ext cx="9071643" cy="5469957"/>
          </a:xfrm>
        </p:spPr>
        <p:txBody>
          <a:bodyPr/>
          <a:lstStyle/>
          <a:p>
            <a:pPr lvl="0">
              <a:buSzPct val="45000"/>
            </a:pPr>
            <a:endParaRPr lang="en-GB" b="1" dirty="0"/>
          </a:p>
          <a:p>
            <a:pPr lvl="0">
              <a:buSzPct val="45000"/>
            </a:pPr>
            <a:r>
              <a:rPr lang="en-GB" b="1" dirty="0"/>
              <a:t>The Church</a:t>
            </a:r>
            <a:r>
              <a:rPr lang="en-GB" dirty="0"/>
              <a:t>–</a:t>
            </a:r>
            <a:r>
              <a:rPr lang="en-GB" b="1" dirty="0"/>
              <a:t>Turing thesis</a:t>
            </a:r>
            <a:r>
              <a:rPr lang="en-GB" dirty="0"/>
              <a:t> states that a function on the natural numbers is computable by a human being following an algorithm, ignoring resource limitations, if and only if it is computable by a </a:t>
            </a:r>
            <a:r>
              <a:rPr lang="en-GB" b="1" dirty="0"/>
              <a:t>Turing</a:t>
            </a:r>
            <a:r>
              <a:rPr lang="en-GB" dirty="0"/>
              <a:t> machine.</a:t>
            </a:r>
          </a:p>
          <a:p>
            <a:pPr lvl="0">
              <a:buSzPct val="45000"/>
            </a:pPr>
            <a:endParaRPr lang="en-GB" dirty="0"/>
          </a:p>
          <a:p>
            <a:pPr lvl="0">
              <a:buSzPct val="45000"/>
            </a:pPr>
            <a:r>
              <a:rPr lang="en-GB" dirty="0"/>
              <a:t>The TM formalises the intuitive understanding of what Computations or Algorithms are. </a:t>
            </a:r>
          </a:p>
          <a:p>
            <a:pPr lvl="0">
              <a:buSzPct val="45000"/>
            </a:pPr>
            <a:r>
              <a:rPr lang="en-GB" dirty="0"/>
              <a:t>(It is not a true Theorem)</a:t>
            </a:r>
          </a:p>
          <a:p>
            <a:pPr lvl="0">
              <a:buSzPct val="45000"/>
            </a:pPr>
            <a:endParaRPr lang="en-GB" dirty="0"/>
          </a:p>
          <a:p>
            <a:pPr lvl="0">
              <a:buSzPct val="45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12822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Computability vs Complexity</a:t>
            </a:r>
            <a:br>
              <a:rPr lang="en-GB" dirty="0"/>
            </a:br>
            <a:r>
              <a:rPr lang="en-GB" sz="3200" dirty="0"/>
              <a:t>Efficient vs effective computing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2180522"/>
            <a:ext cx="9071643" cy="5088958"/>
          </a:xfrm>
        </p:spPr>
        <p:txBody>
          <a:bodyPr/>
          <a:lstStyle/>
          <a:p>
            <a:r>
              <a:rPr lang="en-GB" dirty="0"/>
              <a:t>Computability only implies that something can be computed in effect, not that there are efficient algorithms.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7527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/>
              <a:t>Computability vs Complexity</a:t>
            </a:r>
            <a:br>
              <a:rPr lang="en-GB" dirty="0"/>
            </a:br>
            <a:r>
              <a:rPr lang="en-GB" sz="3200" dirty="0"/>
              <a:t>Efficient vs effective computing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998" y="2180522"/>
            <a:ext cx="9071643" cy="5088958"/>
          </a:xfrm>
        </p:spPr>
        <p:txBody>
          <a:bodyPr/>
          <a:lstStyle/>
          <a:p>
            <a:r>
              <a:rPr lang="en-GB" dirty="0"/>
              <a:t>Computability only implies that something can be computed in effect, not that there are efficient algorithms.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Algorithmic complexity theory </a:t>
            </a:r>
            <a:r>
              <a:rPr lang="en-GB" dirty="0"/>
              <a:t>considers the efficiency of algorithms; how fast they are</a:t>
            </a:r>
          </a:p>
          <a:p>
            <a:endParaRPr lang="en-GB" dirty="0"/>
          </a:p>
          <a:p>
            <a:r>
              <a:rPr lang="en-GB" dirty="0"/>
              <a:t>Compare the </a:t>
            </a:r>
            <a:r>
              <a:rPr lang="en-GB" dirty="0">
                <a:solidFill>
                  <a:srgbClr val="FF0000"/>
                </a:solidFill>
              </a:rPr>
              <a:t>O-Notation</a:t>
            </a:r>
            <a:r>
              <a:rPr lang="en-GB" dirty="0"/>
              <a:t> in second half of semester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31004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Summary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998" y="1769042"/>
            <a:ext cx="9071643" cy="5530917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Formal Grammars, Machines &amp; Languages form the Chomsky Hierarchy                                                                       </a:t>
            </a:r>
            <a:r>
              <a:rPr lang="en-GB" sz="2800" dirty="0">
                <a:solidFill>
                  <a:srgbClr val="FF0000"/>
                </a:solidFill>
              </a:rPr>
              <a:t>(regular, context-free, context-sensitive, phrase-structure)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Formal Automata process, recognise or “compute” them  (DFA/NFA, PDA, LBTM, TM)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The Turing machine is a Universal Model of Computation (Church-Turing Theorem)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GB" dirty="0"/>
              <a:t>Not everything is decidable or can be computed            (Maths &amp; Computing are incomplete (</a:t>
            </a:r>
            <a:r>
              <a:rPr lang="en-GB" dirty="0" err="1"/>
              <a:t>Goedel</a:t>
            </a:r>
            <a:r>
              <a:rPr lang="en-GB" dirty="0"/>
              <a:t>))</a:t>
            </a:r>
          </a:p>
          <a:p>
            <a:pPr lvl="0">
              <a:buSzPct val="45000"/>
            </a:pPr>
            <a:endParaRPr lang="en-GB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21002" y="1768678"/>
            <a:ext cx="5237280" cy="2695322"/>
          </a:xfrm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GB"/>
              <a:t>Pushdown Automaton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504355" y="5255998"/>
            <a:ext cx="9071643" cy="2091241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GB" dirty="0"/>
              <a:t> A pushdown automaton is basically a finite state automaton with an additional stack to store some information about the ongoing computation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GB" dirty="0"/>
              <a:t> Nothing else said, a PDA would use an NFA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1997" y="1094399"/>
            <a:ext cx="7934404" cy="567359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4109</Words>
  <Application>Microsoft Office PowerPoint</Application>
  <PresentationFormat>Custom</PresentationFormat>
  <Paragraphs>486</Paragraphs>
  <Slides>79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Arial</vt:lpstr>
      <vt:lpstr>Calibri</vt:lpstr>
      <vt:lpstr>Liberation Sans</vt:lpstr>
      <vt:lpstr>Liberation Serif</vt:lpstr>
      <vt:lpstr>StarSymbol</vt:lpstr>
      <vt:lpstr>Symbol</vt:lpstr>
      <vt:lpstr>Wingdings</vt:lpstr>
      <vt:lpstr>Default</vt:lpstr>
      <vt:lpstr>Turing Machines and Computability</vt:lpstr>
      <vt:lpstr>Regular Grammars</vt:lpstr>
      <vt:lpstr>A simple Formal Grammar (Syntax tree is not degenerate -&gt; can’t be regular)</vt:lpstr>
      <vt:lpstr>Context-Free Grammars and Languages</vt:lpstr>
      <vt:lpstr>Context-Free Grammars Example 2 :  anbn</vt:lpstr>
      <vt:lpstr>Context-Free Grammars Example 3 : C/C++/C#/Java ...</vt:lpstr>
      <vt:lpstr>PowerPoint Presentation</vt:lpstr>
      <vt:lpstr>Pushdown Automaton</vt:lpstr>
      <vt:lpstr>PowerPoint Presentation</vt:lpstr>
      <vt:lpstr>Formal Definition NPDA</vt:lpstr>
      <vt:lpstr>Transitions  (not a simple table any more)</vt:lpstr>
      <vt:lpstr>NPDA for anbn</vt:lpstr>
      <vt:lpstr>PowerPoint Presentation</vt:lpstr>
      <vt:lpstr>What does this mean for Computing?</vt:lpstr>
      <vt:lpstr>What does this mean for Computing?</vt:lpstr>
      <vt:lpstr>PowerPoint Presentation</vt:lpstr>
      <vt:lpstr>Beyond Context-Free Grammars</vt:lpstr>
      <vt:lpstr>Beyond Context-Free Grammars</vt:lpstr>
      <vt:lpstr>Beyond Context-Free Grammars</vt:lpstr>
      <vt:lpstr>Beyond Context-Free Grammars</vt:lpstr>
      <vt:lpstr>Beyond Context-Free Grammars</vt:lpstr>
      <vt:lpstr>Context-Free vs Context-Sensitive </vt:lpstr>
      <vt:lpstr>Chomsky Hierarchy</vt:lpstr>
      <vt:lpstr>Example: {anbncn | n&gt;=1}</vt:lpstr>
      <vt:lpstr>Example: {anbncn | n&gt;=1}</vt:lpstr>
      <vt:lpstr>Example: {anbncn | n&gt;=1}</vt:lpstr>
      <vt:lpstr>Example: {anbncn | n&gt;=1}</vt:lpstr>
      <vt:lpstr>Example: {anbncn | n&gt;=1}</vt:lpstr>
      <vt:lpstr> L(G) = {anbncn | n&gt;=1} is not context-free </vt:lpstr>
      <vt:lpstr> L(G) = {anbncn | n&gt;=1} is not context-free </vt:lpstr>
      <vt:lpstr> L(G) = {anbncn | n&gt;=1} is not context-free </vt:lpstr>
      <vt:lpstr> L(G) = {anbncn | n&gt;=1} is not context-free </vt:lpstr>
      <vt:lpstr> L(G) = {anbncn | n&gt;=1} is not context-free </vt:lpstr>
      <vt:lpstr> L(G) = {anbncn | n&gt;=1} is not context-free </vt:lpstr>
      <vt:lpstr> L(G) = {anbncn | n&gt;=1} is not context-free </vt:lpstr>
      <vt:lpstr>PowerPoint Presentation</vt:lpstr>
      <vt:lpstr>Turing Machine abstracts from Human Computations/Calculations</vt:lpstr>
      <vt:lpstr>Turing Machine Model</vt:lpstr>
      <vt:lpstr>Turing Machine Model</vt:lpstr>
      <vt:lpstr>PowerPoint Presentation</vt:lpstr>
      <vt:lpstr>How the machine works:</vt:lpstr>
      <vt:lpstr>How the machine works:</vt:lpstr>
      <vt:lpstr>How the machine works:</vt:lpstr>
      <vt:lpstr>Formalisation of a Turing Machine</vt:lpstr>
      <vt:lpstr>PowerPoint Presentation</vt:lpstr>
      <vt:lpstr>TM to compute Binary Inversion TMs  can compute functions</vt:lpstr>
      <vt:lpstr>Are there more general Turing Machines ?</vt:lpstr>
      <vt:lpstr>Is everything computable?</vt:lpstr>
      <vt:lpstr>The Word Problem again</vt:lpstr>
      <vt:lpstr>The Word Problem again</vt:lpstr>
      <vt:lpstr>The Type-1 Word Problem is also decidable (imagine the reverse application of rules)</vt:lpstr>
      <vt:lpstr>Type-0 Languages are undecidable</vt:lpstr>
      <vt:lpstr>Type-0 Languages are undecidable</vt:lpstr>
      <vt:lpstr>Type-0 Languages are undecidable</vt:lpstr>
      <vt:lpstr>Type-0 Languages are undecidable</vt:lpstr>
      <vt:lpstr>Type-0 Languages are undecidable</vt:lpstr>
      <vt:lpstr>Type-0 Languages are undecidable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The Halting Problem is Undecidable (Proof sketch)</vt:lpstr>
      <vt:lpstr>Is this a disaster?</vt:lpstr>
      <vt:lpstr>Is this a disaster?</vt:lpstr>
      <vt:lpstr>Is this a disaster?</vt:lpstr>
      <vt:lpstr>Not everything can ever be proven</vt:lpstr>
      <vt:lpstr>Not everything can ever be proven</vt:lpstr>
      <vt:lpstr>Other Models of Computation</vt:lpstr>
      <vt:lpstr>Other Models of Computation</vt:lpstr>
      <vt:lpstr>Church Turing Thesis</vt:lpstr>
      <vt:lpstr>Church Turing Thesis</vt:lpstr>
      <vt:lpstr> Computability vs Complexity Efficient vs effective computing </vt:lpstr>
      <vt:lpstr> Computability vs Complexity Efficient vs effective computing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Languages and Automata</dc:title>
  <dc:creator>outreach</dc:creator>
  <cp:lastModifiedBy>Thomas Wennekers</cp:lastModifiedBy>
  <cp:revision>189</cp:revision>
  <dcterms:created xsi:type="dcterms:W3CDTF">2017-03-22T09:17:09Z</dcterms:created>
  <dcterms:modified xsi:type="dcterms:W3CDTF">2023-02-26T16:44:51Z</dcterms:modified>
</cp:coreProperties>
</file>