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295" r:id="rId2"/>
    <p:sldId id="310" r:id="rId3"/>
    <p:sldId id="258" r:id="rId4"/>
    <p:sldId id="267" r:id="rId5"/>
    <p:sldId id="269" r:id="rId6"/>
    <p:sldId id="286" r:id="rId7"/>
    <p:sldId id="270" r:id="rId8"/>
    <p:sldId id="271" r:id="rId9"/>
    <p:sldId id="272" r:id="rId10"/>
    <p:sldId id="275" r:id="rId11"/>
    <p:sldId id="294" r:id="rId12"/>
    <p:sldId id="276" r:id="rId13"/>
    <p:sldId id="277" r:id="rId14"/>
    <p:sldId id="273" r:id="rId15"/>
    <p:sldId id="299" r:id="rId16"/>
    <p:sldId id="298" r:id="rId17"/>
    <p:sldId id="300" r:id="rId18"/>
    <p:sldId id="301" r:id="rId19"/>
    <p:sldId id="278" r:id="rId20"/>
    <p:sldId id="302" r:id="rId21"/>
    <p:sldId id="304" r:id="rId22"/>
    <p:sldId id="353" r:id="rId23"/>
    <p:sldId id="354" r:id="rId24"/>
    <p:sldId id="355" r:id="rId25"/>
    <p:sldId id="356" r:id="rId26"/>
    <p:sldId id="305" r:id="rId27"/>
    <p:sldId id="306" r:id="rId28"/>
    <p:sldId id="307" r:id="rId29"/>
    <p:sldId id="308" r:id="rId30"/>
    <p:sldId id="311" r:id="rId31"/>
    <p:sldId id="312" r:id="rId32"/>
    <p:sldId id="309" r:id="rId33"/>
    <p:sldId id="316" r:id="rId34"/>
    <p:sldId id="317" r:id="rId35"/>
    <p:sldId id="313" r:id="rId36"/>
    <p:sldId id="318" r:id="rId37"/>
    <p:sldId id="319" r:id="rId38"/>
    <p:sldId id="320" r:id="rId39"/>
    <p:sldId id="357" r:id="rId40"/>
    <p:sldId id="358" r:id="rId41"/>
    <p:sldId id="321" r:id="rId42"/>
    <p:sldId id="322" r:id="rId43"/>
    <p:sldId id="351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347" r:id="rId68"/>
    <p:sldId id="348" r:id="rId69"/>
    <p:sldId id="349" r:id="rId70"/>
    <p:sldId id="350" r:id="rId71"/>
    <p:sldId id="359" r:id="rId72"/>
    <p:sldId id="362" r:id="rId73"/>
    <p:sldId id="364" r:id="rId74"/>
    <p:sldId id="365" r:id="rId75"/>
    <p:sldId id="367" r:id="rId76"/>
    <p:sldId id="366" r:id="rId77"/>
    <p:sldId id="368" r:id="rId78"/>
    <p:sldId id="369" r:id="rId79"/>
    <p:sldId id="352" r:id="rId80"/>
    <p:sldId id="363" r:id="rId81"/>
    <p:sldId id="360" r:id="rId82"/>
    <p:sldId id="361" r:id="rId83"/>
    <p:sldId id="370" r:id="rId84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73" autoAdjust="0"/>
  </p:normalViewPr>
  <p:slideViewPr>
    <p:cSldViewPr>
      <p:cViewPr varScale="1">
        <p:scale>
          <a:sx n="72" d="100"/>
          <a:sy n="72" d="100"/>
        </p:scale>
        <p:origin x="78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2D3F1-7BCD-4808-96DB-142B8418608B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C10C8-6B07-4347-ACCB-3BFFEDDC3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256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EEE06-2C81-4AB8-845C-D179B86169FC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94CB8-FEA0-4EDB-924C-5D65A4F9C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845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3C2961-39DF-4602-900B-E14CD51DF695}" type="slidenum">
              <a:rPr lang="en-GB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en-US" sz="1400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02363" cy="45100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230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A9E72-4F1C-4B17-8EF8-68313C0DF8D7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30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78F7-6F73-49CF-946B-3BB5618E5DC4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0C75-557C-4E3B-BC80-DD9069E5E26B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C09F-AE19-429A-ADA3-A7EFE2B7D231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73628"/>
            <a:ext cx="8212320" cy="11290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6A030-979E-418A-AB5C-5D068AC3411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950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2B79-FA68-4D56-AE3B-3A1947381322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7ECC-072D-4413-BCD0-76A3C988DC84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5B10-D0E5-4C79-BD83-E041C3455A8F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2E29-B100-4DB4-8693-BFE72DC1490A}" type="datetime1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F8F4-1A86-4749-88E5-6E8B59CA8728}" type="datetime1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4D68-195D-4853-B89E-D6F098FFACAC}" type="datetime1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EE19-A6F7-4806-8D95-53B69D062092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D80A-24D4-4F49-967E-8FF4A655D8B5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580E9-B94A-47B6-92E1-AC755B24C7C9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432001" y="227881"/>
            <a:ext cx="8220960" cy="3788640"/>
          </a:xfrm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altLang="en-US" sz="2540" dirty="0"/>
              <a:t>COMP1003  – Algorithms, Data Structures &amp; Maths</a:t>
            </a:r>
            <a:br>
              <a:rPr lang="en-GB" altLang="en-US" sz="2540" dirty="0"/>
            </a:br>
            <a:br>
              <a:rPr lang="en-GB" altLang="en-US" sz="2540" dirty="0"/>
            </a:br>
            <a:br>
              <a:rPr lang="en-GB" altLang="en-US" sz="2540" dirty="0"/>
            </a:br>
            <a:r>
              <a:rPr lang="en-GB" altLang="en-US" dirty="0"/>
              <a:t>Session 10</a:t>
            </a:r>
            <a:br>
              <a:rPr lang="en-GB" altLang="en-US" dirty="0"/>
            </a:br>
            <a:br>
              <a:rPr lang="en-GB" altLang="en-US" dirty="0"/>
            </a:br>
            <a:r>
              <a:rPr lang="en-GB" altLang="en-US" dirty="0"/>
              <a:t>Vectors and Matrices 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89601" y="4016521"/>
            <a:ext cx="8220960" cy="2625120"/>
          </a:xfrm>
        </p:spPr>
        <p:txBody>
          <a:bodyPr vert="horz" lIns="91440" tIns="0" rIns="91440" bIns="45720" rtlCol="0" anchor="ctr">
            <a:normAutofit/>
          </a:bodyPr>
          <a:lstStyle/>
          <a:p>
            <a:pPr indent="-308165" algn="ctr"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altLang="en-US" dirty="0"/>
              <a:t>Thomas Wennekers</a:t>
            </a:r>
          </a:p>
          <a:p>
            <a:pPr indent="-308165" algn="ctr"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altLang="en-US" dirty="0"/>
              <a:t>University of Plymouth</a:t>
            </a:r>
          </a:p>
        </p:txBody>
      </p:sp>
    </p:spTree>
    <p:extLst>
      <p:ext uri="{BB962C8B-B14F-4D97-AF65-F5344CB8AC3E}">
        <p14:creationId xmlns:p14="http://schemas.microsoft.com/office/powerpoint/2010/main" val="2528746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dirty="0"/>
              <a:t>[a, b] - [c, d] = [a-c, b-d]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[a, b] - [c, d] = [a-c, b-d] is the vector which when added to [c, d] yields [a, b]</a:t>
            </a:r>
          </a:p>
          <a:p>
            <a:endParaRPr lang="en-GB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464115" y="2905811"/>
            <a:ext cx="3657600" cy="16778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464115" y="4507468"/>
            <a:ext cx="3657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121715" y="2905811"/>
            <a:ext cx="0" cy="1601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16715" y="45836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1715" y="39037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45115" y="2905811"/>
            <a:ext cx="3276600" cy="9978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845115" y="2905811"/>
            <a:ext cx="3188710" cy="1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45115" y="2917112"/>
            <a:ext cx="0" cy="961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6286" y="255364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2906" y="32106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477249" y="3903702"/>
            <a:ext cx="367866" cy="6799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47800" y="4059019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[a-c, b-d]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6294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0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Subtraction is the addition of the negative</a:t>
            </a:r>
          </a:p>
          <a:p>
            <a:r>
              <a:rPr lang="en-GB" dirty="0"/>
              <a:t>[a, b] - [c, d] = [a-c, b-d] = [a, b] + (-[c, d])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464115" y="3118536"/>
            <a:ext cx="3657600" cy="16778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464115" y="4720193"/>
            <a:ext cx="3657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121715" y="3118536"/>
            <a:ext cx="0" cy="1601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16715" y="479639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1715" y="41164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845115" y="3135699"/>
            <a:ext cx="3188710" cy="9807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477249" y="4116427"/>
            <a:ext cx="367866" cy="6799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47800" y="4271744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[a-c, b-d]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6294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99655" y="3288268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-[c, d]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845115" y="3118536"/>
            <a:ext cx="3276600" cy="9978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75" y="5522913"/>
            <a:ext cx="3451225" cy="1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488782" y="5744924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[c, d]</a:t>
            </a:r>
          </a:p>
        </p:txBody>
      </p:sp>
    </p:spTree>
    <p:extLst>
      <p:ext uri="{BB962C8B-B14F-4D97-AF65-F5344CB8AC3E}">
        <p14:creationId xmlns:p14="http://schemas.microsoft.com/office/powerpoint/2010/main" val="308352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 magnitude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10000" cy="1981200"/>
          </a:xfrm>
        </p:spPr>
        <p:txBody>
          <a:bodyPr/>
          <a:lstStyle/>
          <a:p>
            <a:r>
              <a:rPr lang="en-GB" sz="2800" dirty="0"/>
              <a:t>Let </a:t>
            </a:r>
            <a:r>
              <a:rPr lang="en-GB" sz="2800" u="sng" dirty="0"/>
              <a:t>v</a:t>
            </a:r>
            <a:r>
              <a:rPr lang="en-GB" sz="2800" dirty="0"/>
              <a:t> = [a, b], then the magnitude of </a:t>
            </a:r>
            <a:r>
              <a:rPr lang="en-GB" sz="2800" u="sng" dirty="0"/>
              <a:t>v</a:t>
            </a:r>
            <a:r>
              <a:rPr lang="en-GB" sz="2800" dirty="0"/>
              <a:t> is the length of the arrow</a:t>
            </a:r>
          </a:p>
          <a:p>
            <a:pPr marL="0" indent="0" algn="ctr">
              <a:buNone/>
            </a:pPr>
            <a:r>
              <a:rPr lang="en-GB" sz="2400" dirty="0"/>
              <a:t>│</a:t>
            </a:r>
            <a:r>
              <a:rPr lang="en-GB" sz="2400" u="sng" dirty="0"/>
              <a:t>v</a:t>
            </a:r>
            <a:r>
              <a:rPr lang="en-GB" sz="2400" dirty="0"/>
              <a:t>│ = √(a</a:t>
            </a:r>
            <a:r>
              <a:rPr lang="en-GB" sz="2400" baseline="30000" dirty="0"/>
              <a:t>2</a:t>
            </a:r>
            <a:r>
              <a:rPr lang="en-GB" sz="2400" dirty="0"/>
              <a:t> + b</a:t>
            </a:r>
            <a:r>
              <a:rPr lang="en-GB" sz="2400" baseline="30000" dirty="0"/>
              <a:t>2</a:t>
            </a:r>
            <a:r>
              <a:rPr lang="en-GB" sz="2400" dirty="0"/>
              <a:t>)</a:t>
            </a:r>
          </a:p>
          <a:p>
            <a:endParaRPr lang="en-GB" sz="2400" u="sng" dirty="0"/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036906" y="2145268"/>
            <a:ext cx="365760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036906" y="2983468"/>
            <a:ext cx="3657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694506" y="2145268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89506" y="30596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4506" y="23797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7227" y="220980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[a, b]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3810000"/>
            <a:ext cx="8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2800" u="sng" dirty="0"/>
              <a:t>v</a:t>
            </a:r>
            <a:r>
              <a:rPr lang="en-GB" sz="2800" dirty="0"/>
              <a:t> is a </a:t>
            </a:r>
            <a:r>
              <a:rPr lang="en-GB" sz="2800" i="1" dirty="0"/>
              <a:t>unit vector </a:t>
            </a:r>
            <a:r>
              <a:rPr lang="en-GB" sz="2800" dirty="0"/>
              <a:t>if │</a:t>
            </a:r>
            <a:r>
              <a:rPr lang="en-GB" sz="2800" u="sng" dirty="0"/>
              <a:t>v</a:t>
            </a:r>
            <a:r>
              <a:rPr lang="en-GB" sz="2800" dirty="0"/>
              <a:t>│=1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/>
              <a:t>Unit vectors can be used to represent direction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/>
              <a:t>For any non-zero vector </a:t>
            </a:r>
            <a:r>
              <a:rPr lang="en-GB" sz="2800" u="sng" dirty="0"/>
              <a:t>v</a:t>
            </a:r>
            <a:r>
              <a:rPr lang="en-GB" sz="2800" dirty="0"/>
              <a:t>  if k = 1/│</a:t>
            </a:r>
            <a:r>
              <a:rPr lang="en-GB" sz="2800" u="sng" dirty="0"/>
              <a:t>v</a:t>
            </a:r>
            <a:r>
              <a:rPr lang="en-GB" sz="2800" dirty="0"/>
              <a:t>│, then </a:t>
            </a:r>
            <a:r>
              <a:rPr lang="en-GB" sz="2800" dirty="0" err="1"/>
              <a:t>k</a:t>
            </a:r>
            <a:r>
              <a:rPr lang="en-GB" sz="2800" u="sng" dirty="0" err="1"/>
              <a:t>v</a:t>
            </a:r>
            <a:r>
              <a:rPr lang="en-GB" sz="2800" dirty="0"/>
              <a:t> is </a:t>
            </a:r>
            <a:r>
              <a:rPr lang="en-GB" sz="2800" i="1" dirty="0"/>
              <a:t>the</a:t>
            </a:r>
            <a:r>
              <a:rPr lang="en-GB" sz="2800" dirty="0"/>
              <a:t> unit vector pointing in the same direction as </a:t>
            </a:r>
            <a:r>
              <a:rPr lang="en-GB" sz="2800" u="sng" dirty="0"/>
              <a:t>v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/>
              <a:t>E.g., if </a:t>
            </a:r>
            <a:r>
              <a:rPr lang="en-GB" sz="2800" u="sng" dirty="0"/>
              <a:t>v</a:t>
            </a:r>
            <a:r>
              <a:rPr lang="en-GB" sz="2800" dirty="0"/>
              <a:t> = [3, 4], then │</a:t>
            </a:r>
            <a:r>
              <a:rPr lang="en-GB" sz="2800" u="sng" dirty="0"/>
              <a:t>v</a:t>
            </a:r>
            <a:r>
              <a:rPr lang="en-GB" sz="2800" dirty="0"/>
              <a:t>│=5.   If k=1/5, then </a:t>
            </a:r>
            <a:r>
              <a:rPr lang="en-GB" sz="2800" dirty="0" err="1"/>
              <a:t>k</a:t>
            </a:r>
            <a:r>
              <a:rPr lang="en-GB" sz="2800" u="sng" dirty="0" err="1"/>
              <a:t>v</a:t>
            </a:r>
            <a:r>
              <a:rPr lang="en-GB" sz="2800" dirty="0"/>
              <a:t> = [3/5, 4/5] is parallel to </a:t>
            </a:r>
            <a:r>
              <a:rPr lang="en-GB" sz="2800" u="sng" dirty="0"/>
              <a:t>v</a:t>
            </a:r>
            <a:r>
              <a:rPr lang="en-GB" sz="2800" dirty="0"/>
              <a:t> and has magnitude 1</a:t>
            </a:r>
            <a:endParaRPr lang="en-GB" sz="2800" u="sn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14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triangle inequality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Let </a:t>
            </a:r>
            <a:r>
              <a:rPr lang="en-GB" u="sng" dirty="0"/>
              <a:t>v</a:t>
            </a:r>
            <a:r>
              <a:rPr lang="en-GB" dirty="0"/>
              <a:t> = [a, b] and </a:t>
            </a:r>
            <a:r>
              <a:rPr lang="en-GB" u="sng" dirty="0"/>
              <a:t>w</a:t>
            </a:r>
            <a:r>
              <a:rPr lang="en-GB" dirty="0"/>
              <a:t> = [c, d], then </a:t>
            </a:r>
          </a:p>
          <a:p>
            <a:pPr marL="0" indent="0">
              <a:buNone/>
            </a:pPr>
            <a:r>
              <a:rPr lang="en-GB" dirty="0"/>
              <a:t>	│</a:t>
            </a:r>
            <a:r>
              <a:rPr lang="en-GB" u="sng" dirty="0"/>
              <a:t>v </a:t>
            </a:r>
            <a:r>
              <a:rPr lang="en-GB" dirty="0"/>
              <a:t>+ </a:t>
            </a:r>
            <a:r>
              <a:rPr lang="en-GB" u="sng" dirty="0"/>
              <a:t>w</a:t>
            </a:r>
            <a:r>
              <a:rPr lang="en-GB" dirty="0"/>
              <a:t>│ </a:t>
            </a:r>
            <a:r>
              <a:rPr lang="en-GB" dirty="0">
                <a:sym typeface="Symbol"/>
              </a:rPr>
              <a:t></a:t>
            </a:r>
            <a:r>
              <a:rPr lang="en-GB" dirty="0"/>
              <a:t> │</a:t>
            </a:r>
            <a:r>
              <a:rPr lang="en-GB" u="sng" dirty="0"/>
              <a:t>v</a:t>
            </a:r>
            <a:r>
              <a:rPr lang="en-GB" dirty="0"/>
              <a:t>│ + │</a:t>
            </a:r>
            <a:r>
              <a:rPr lang="en-GB" u="sng" dirty="0"/>
              <a:t>w</a:t>
            </a:r>
            <a:r>
              <a:rPr lang="en-GB" dirty="0"/>
              <a:t>│</a:t>
            </a:r>
          </a:p>
          <a:p>
            <a:endParaRPr lang="en-GB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045459" y="4648200"/>
            <a:ext cx="365760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045459" y="5486400"/>
            <a:ext cx="3657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703059" y="46482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98059" y="55626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3059" y="4882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682277" y="1524000"/>
            <a:ext cx="1316182" cy="3124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758477" y="4648200"/>
            <a:ext cx="1239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98459" y="1600200"/>
            <a:ext cx="0" cy="307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40368" y="46482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9306" y="36116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058592" y="1524000"/>
            <a:ext cx="4953000" cy="403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40842" y="320040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</a:t>
            </a:r>
            <a:r>
              <a:rPr lang="en-GB" dirty="0" err="1"/>
              <a:t>a+c</a:t>
            </a:r>
            <a:r>
              <a:rPr lang="en-GB" dirty="0"/>
              <a:t>, </a:t>
            </a:r>
            <a:r>
              <a:rPr lang="en-GB" dirty="0" err="1"/>
              <a:t>b+d</a:t>
            </a:r>
            <a:r>
              <a:rPr lang="en-GB" dirty="0"/>
              <a:t>]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400" y="3799564"/>
            <a:ext cx="412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i.e., the shortest path between two points</a:t>
            </a:r>
          </a:p>
          <a:p>
            <a:r>
              <a:rPr lang="en-GB" dirty="0"/>
              <a:t>is the straight line joining them</a:t>
            </a:r>
          </a:p>
        </p:txBody>
      </p:sp>
    </p:spTree>
    <p:extLst>
      <p:ext uri="{BB962C8B-B14F-4D97-AF65-F5344CB8AC3E}">
        <p14:creationId xmlns:p14="http://schemas.microsoft.com/office/powerpoint/2010/main" val="1004092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scalar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scalar product of two vectors [a, b] and  [c, d] is given by:</a:t>
            </a:r>
          </a:p>
          <a:p>
            <a:pPr marL="0" indent="0" algn="ctr">
              <a:buNone/>
            </a:pPr>
            <a:r>
              <a:rPr lang="en-GB" dirty="0"/>
              <a:t>[a, b] . [c, d] = ac + </a:t>
            </a:r>
            <a:r>
              <a:rPr lang="en-GB" dirty="0" err="1"/>
              <a:t>bd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6128266"/>
            <a:ext cx="5604548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GB" dirty="0"/>
              <a:t>The scalar product is also known as the vector dot product</a:t>
            </a:r>
          </a:p>
        </p:txBody>
      </p:sp>
    </p:spTree>
    <p:extLst>
      <p:ext uri="{BB962C8B-B14F-4D97-AF65-F5344CB8AC3E}">
        <p14:creationId xmlns:p14="http://schemas.microsoft.com/office/powerpoint/2010/main" val="697536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scalar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scalar product of two vectors [a, b] and  [c, d] is given by:</a:t>
            </a:r>
          </a:p>
          <a:p>
            <a:pPr marL="0" indent="0" algn="ctr">
              <a:buNone/>
            </a:pPr>
            <a:r>
              <a:rPr lang="en-GB" dirty="0"/>
              <a:t>[a, b] . [c, d] = ac + </a:t>
            </a:r>
            <a:r>
              <a:rPr lang="en-GB" dirty="0" err="1"/>
              <a:t>bd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6128266"/>
            <a:ext cx="5604548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GB" dirty="0"/>
              <a:t>The scalar product is also known as the vector dot product</a:t>
            </a: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581400"/>
            <a:ext cx="4016709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68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scalar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scalar product of two vectors [a, b] and  [c, d] is given by:</a:t>
            </a:r>
          </a:p>
          <a:p>
            <a:pPr marL="0" indent="0" algn="ctr">
              <a:buNone/>
            </a:pPr>
            <a:r>
              <a:rPr lang="en-GB" dirty="0"/>
              <a:t>[a, b] . [c, d] = ac + </a:t>
            </a:r>
            <a:r>
              <a:rPr lang="en-GB" dirty="0" err="1"/>
              <a:t>bd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6128266"/>
            <a:ext cx="5604548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GB" dirty="0"/>
              <a:t>The scalar product is also known as the vector dot product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02" y="3505200"/>
            <a:ext cx="8390930" cy="234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51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or Magnitude of a Vector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4" y="2253285"/>
            <a:ext cx="3883681" cy="391650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4183" y="2451917"/>
            <a:ext cx="3789407" cy="4047005"/>
          </a:xfrm>
        </p:spPr>
        <p:txBody>
          <a:bodyPr/>
          <a:lstStyle/>
          <a:p>
            <a:r>
              <a:rPr lang="en-GB" dirty="0"/>
              <a:t>The dot-product of a vector with itself is the square of its length </a:t>
            </a:r>
          </a:p>
          <a:p>
            <a:endParaRPr lang="en-GB" dirty="0"/>
          </a:p>
          <a:p>
            <a:r>
              <a:rPr lang="en-GB" dirty="0"/>
              <a:t>..by means of Pythagoras’ theorem</a:t>
            </a:r>
          </a:p>
        </p:txBody>
      </p:sp>
    </p:spTree>
    <p:extLst>
      <p:ext uri="{BB962C8B-B14F-4D97-AF65-F5344CB8AC3E}">
        <p14:creationId xmlns:p14="http://schemas.microsoft.com/office/powerpoint/2010/main" val="1010735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Angles between vectors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33" y="2253285"/>
            <a:ext cx="3399222" cy="26127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19600" y="1604520"/>
            <a:ext cx="4593989" cy="4510080"/>
          </a:xfrm>
        </p:spPr>
        <p:txBody>
          <a:bodyPr/>
          <a:lstStyle/>
          <a:p>
            <a:r>
              <a:rPr lang="en-GB" sz="2540" dirty="0"/>
              <a:t>A dot product defines “length”</a:t>
            </a:r>
          </a:p>
          <a:p>
            <a:r>
              <a:rPr lang="en-GB" sz="2540" dirty="0"/>
              <a:t>and also the angle between 2 vectors as per figure on the left</a:t>
            </a:r>
          </a:p>
          <a:p>
            <a:endParaRPr lang="en-GB" sz="2540" dirty="0"/>
          </a:p>
          <a:p>
            <a:r>
              <a:rPr lang="en-GB" sz="2540" dirty="0"/>
              <a:t>|x| is the length of vector x</a:t>
            </a:r>
          </a:p>
          <a:p>
            <a:endParaRPr lang="en-GB" sz="2540" dirty="0"/>
          </a:p>
          <a:p>
            <a:r>
              <a:rPr lang="en-GB" sz="2540" dirty="0"/>
              <a:t>x/|x| is a vector of length 1</a:t>
            </a:r>
          </a:p>
          <a:p>
            <a:pPr marL="0" indent="0">
              <a:buNone/>
            </a:pPr>
            <a:r>
              <a:rPr lang="en-GB" sz="2540" dirty="0"/>
              <a:t>        (a “normalised” vector)</a:t>
            </a:r>
          </a:p>
        </p:txBody>
      </p:sp>
    </p:spTree>
    <p:extLst>
      <p:ext uri="{BB962C8B-B14F-4D97-AF65-F5344CB8AC3E}">
        <p14:creationId xmlns:p14="http://schemas.microsoft.com/office/powerpoint/2010/main" val="3384053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product and angles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[1, 0] . [0, 1] = 1</a:t>
            </a:r>
            <a:r>
              <a:rPr lang="en-GB" dirty="0">
                <a:latin typeface="Symbol" pitchFamily="18" charset="2"/>
              </a:rPr>
              <a:t>*</a:t>
            </a:r>
            <a:r>
              <a:rPr lang="en-GB" dirty="0"/>
              <a:t>0 + 0</a:t>
            </a:r>
            <a:r>
              <a:rPr lang="en-GB" dirty="0">
                <a:latin typeface="Symbol" pitchFamily="18" charset="2"/>
              </a:rPr>
              <a:t>*</a:t>
            </a:r>
            <a:r>
              <a:rPr lang="en-GB" dirty="0"/>
              <a:t>1 = 0</a:t>
            </a:r>
          </a:p>
          <a:p>
            <a:pPr lvl="1"/>
            <a:r>
              <a:rPr lang="en-GB" dirty="0"/>
              <a:t>The scalar product is 0 meaning that </a:t>
            </a:r>
            <a:r>
              <a:rPr lang="en-GB" dirty="0" err="1"/>
              <a:t>cos</a:t>
            </a:r>
            <a:r>
              <a:rPr lang="en-GB" dirty="0">
                <a:sym typeface="Symbol"/>
              </a:rPr>
              <a:t> = 0, i.e., the vectors are orthogonal (at right angles)</a:t>
            </a:r>
          </a:p>
          <a:p>
            <a:r>
              <a:rPr lang="en-GB" dirty="0">
                <a:sym typeface="Symbol"/>
              </a:rPr>
              <a:t>[1, 0] . [1, 1] = 1</a:t>
            </a:r>
            <a:r>
              <a:rPr lang="en-GB" dirty="0">
                <a:latin typeface="Symbol" pitchFamily="18" charset="2"/>
              </a:rPr>
              <a:t>*</a:t>
            </a:r>
            <a:r>
              <a:rPr lang="en-GB" dirty="0">
                <a:sym typeface="Symbol"/>
              </a:rPr>
              <a:t>1 + 0</a:t>
            </a:r>
            <a:r>
              <a:rPr lang="en-GB" dirty="0">
                <a:latin typeface="Symbol" pitchFamily="18" charset="2"/>
              </a:rPr>
              <a:t>*</a:t>
            </a:r>
            <a:r>
              <a:rPr lang="en-GB" dirty="0">
                <a:sym typeface="Symbol"/>
              </a:rPr>
              <a:t>1 = 1 = 1</a:t>
            </a:r>
            <a:r>
              <a:rPr lang="en-GB" dirty="0">
                <a:latin typeface="Symbol" pitchFamily="18" charset="2"/>
              </a:rPr>
              <a:t>*</a:t>
            </a:r>
            <a:r>
              <a:rPr lang="en-GB" dirty="0">
                <a:sym typeface="Symbol"/>
              </a:rPr>
              <a:t> √2 </a:t>
            </a:r>
            <a:r>
              <a:rPr lang="en-GB" dirty="0">
                <a:latin typeface="Symbol" pitchFamily="18" charset="2"/>
              </a:rPr>
              <a:t>*</a:t>
            </a:r>
            <a:r>
              <a:rPr lang="en-GB" dirty="0">
                <a:sym typeface="Symbol"/>
              </a:rPr>
              <a:t> </a:t>
            </a:r>
            <a:r>
              <a:rPr lang="en-GB" dirty="0"/>
              <a:t>cos</a:t>
            </a:r>
            <a:r>
              <a:rPr lang="en-GB" dirty="0">
                <a:sym typeface="Symbol"/>
              </a:rPr>
              <a:t>, hence </a:t>
            </a:r>
            <a:r>
              <a:rPr lang="en-GB" dirty="0"/>
              <a:t>cos</a:t>
            </a:r>
            <a:r>
              <a:rPr lang="en-GB" dirty="0">
                <a:sym typeface="Symbol"/>
              </a:rPr>
              <a:t> = 1/√2 and therefore  = 45° </a:t>
            </a:r>
          </a:p>
          <a:p>
            <a:pPr lvl="5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296091"/>
              </p:ext>
            </p:extLst>
          </p:nvPr>
        </p:nvGraphicFramePr>
        <p:xfrm>
          <a:off x="4267200" y="4572000"/>
          <a:ext cx="4724400" cy="2179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ym typeface="Symbol"/>
                        </a:rPr>
                        <a:t>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ym typeface="Symbol"/>
                        </a:rPr>
                        <a:t>sin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ym typeface="Symbol"/>
                        </a:rPr>
                        <a:t>cos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ym typeface="Symbol"/>
                        </a:rPr>
                        <a:t>tan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89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89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30°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(√3)/2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1/√3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45°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1/√2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1/√2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60°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(√3)/2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√3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90°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50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Coordinates and Vectors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6A030-979E-418A-AB5C-5D068AC34110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7463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Example: Bag of Words Representation</a:t>
            </a:r>
            <a:br>
              <a:rPr lang="en-GB" dirty="0"/>
            </a:br>
            <a:r>
              <a:rPr lang="en-GB" sz="2325" dirty="0"/>
              <a:t>(for general objects use other property lists)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81" y="1811465"/>
            <a:ext cx="2320502" cy="271842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987" y="4876830"/>
            <a:ext cx="8057678" cy="1980810"/>
          </a:xfrm>
        </p:spPr>
        <p:txBody>
          <a:bodyPr/>
          <a:lstStyle/>
          <a:p>
            <a:pPr marL="0" indent="0"/>
            <a:r>
              <a:rPr lang="en-GB" sz="2540" dirty="0"/>
              <a:t>Left: a sentence represented by a “bag” / vector of words</a:t>
            </a:r>
          </a:p>
          <a:p>
            <a:pPr marL="0" indent="0"/>
            <a:r>
              <a:rPr lang="en-GB" sz="2540" dirty="0"/>
              <a:t>Middle: Encodings of different vectors</a:t>
            </a:r>
          </a:p>
          <a:p>
            <a:pPr marL="0" indent="0"/>
            <a:r>
              <a:rPr lang="en-GB" sz="2540" dirty="0"/>
              <a:t>Right: Representation of some encodings as vectors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063" y="2424716"/>
            <a:ext cx="3616475" cy="14369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15" y="1839562"/>
            <a:ext cx="2255350" cy="22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75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Matrices and Transformations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73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Equations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5588250"/>
            <a:ext cx="8229600" cy="7921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3648584" cy="36295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8799"/>
            <a:ext cx="2438400" cy="122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09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Equations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5588250"/>
            <a:ext cx="8229600" cy="7921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3648584" cy="36295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8800"/>
            <a:ext cx="2819794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91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Equations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5588250"/>
            <a:ext cx="8229600" cy="7921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3648584" cy="36295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3276600" cy="247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49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Equations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5946022"/>
            <a:ext cx="8229600" cy="7921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  Matrix Vector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3648584" cy="36295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3276600" cy="24743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527698"/>
            <a:ext cx="2876951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40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2x2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2x2 matrix has the form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  … where a, b, c and d are numbers</a:t>
            </a:r>
          </a:p>
          <a:p>
            <a:r>
              <a:rPr lang="en-GB" dirty="0"/>
              <a:t>Generally you can have m x n matrices, where m is the number of rows, and n is the number of columns     </a:t>
            </a:r>
          </a:p>
          <a:p>
            <a:endParaRPr lang="en-GB" dirty="0"/>
          </a:p>
        </p:txBody>
      </p:sp>
      <p:sp>
        <p:nvSpPr>
          <p:cNvPr id="7" name="Double Bracket 6"/>
          <p:cNvSpPr/>
          <p:nvPr/>
        </p:nvSpPr>
        <p:spPr>
          <a:xfrm>
            <a:off x="4038600" y="25908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114800" y="25908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a   b</a:t>
            </a:r>
          </a:p>
          <a:p>
            <a:r>
              <a:rPr lang="en-GB" sz="2600" dirty="0"/>
              <a:t>c  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99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 </a:t>
            </a:r>
            <a:r>
              <a:rPr lang="en-GB"/>
              <a:t>as matrices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 vector [x, y] can be viewed as a 1x2 matrix</a:t>
            </a:r>
          </a:p>
          <a:p>
            <a:r>
              <a:rPr lang="en-GB" dirty="0"/>
              <a:t>Sometimes we represent the same vector as a 2x1 matrix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Left Bracket 3"/>
          <p:cNvSpPr/>
          <p:nvPr/>
        </p:nvSpPr>
        <p:spPr>
          <a:xfrm>
            <a:off x="4419600" y="40386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Bracket 4"/>
          <p:cNvSpPr/>
          <p:nvPr/>
        </p:nvSpPr>
        <p:spPr>
          <a:xfrm>
            <a:off x="4743450" y="40386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442810" y="4038600"/>
            <a:ext cx="33534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x</a:t>
            </a:r>
          </a:p>
          <a:p>
            <a:r>
              <a:rPr lang="en-GB" sz="2600" dirty="0"/>
              <a:t>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36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Multiplying a vector by a matrix</a:t>
            </a:r>
          </a:p>
        </p:txBody>
      </p:sp>
      <p:sp>
        <p:nvSpPr>
          <p:cNvPr id="4" name="Double Bracket 3"/>
          <p:cNvSpPr/>
          <p:nvPr/>
        </p:nvSpPr>
        <p:spPr>
          <a:xfrm>
            <a:off x="1447800" y="19812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524000" y="19812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a   b</a:t>
            </a:r>
          </a:p>
          <a:p>
            <a:r>
              <a:rPr lang="en-GB" sz="2600" dirty="0"/>
              <a:t>c   d</a:t>
            </a:r>
          </a:p>
        </p:txBody>
      </p:sp>
      <p:sp>
        <p:nvSpPr>
          <p:cNvPr id="6" name="Left Bracket 5"/>
          <p:cNvSpPr/>
          <p:nvPr/>
        </p:nvSpPr>
        <p:spPr>
          <a:xfrm>
            <a:off x="2438400" y="19812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ket 6"/>
          <p:cNvSpPr/>
          <p:nvPr/>
        </p:nvSpPr>
        <p:spPr>
          <a:xfrm>
            <a:off x="2762250" y="19812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484052" y="1981200"/>
            <a:ext cx="33534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x</a:t>
            </a:r>
          </a:p>
          <a:p>
            <a:r>
              <a:rPr lang="en-GB" sz="2600" dirty="0"/>
              <a:t>y</a:t>
            </a:r>
          </a:p>
        </p:txBody>
      </p:sp>
      <p:sp>
        <p:nvSpPr>
          <p:cNvPr id="9" name="Left Bracket 8"/>
          <p:cNvSpPr/>
          <p:nvPr/>
        </p:nvSpPr>
        <p:spPr>
          <a:xfrm>
            <a:off x="3810000" y="19812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ket 9"/>
          <p:cNvSpPr/>
          <p:nvPr/>
        </p:nvSpPr>
        <p:spPr>
          <a:xfrm>
            <a:off x="4953000" y="19812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833210" y="1981200"/>
            <a:ext cx="112896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 err="1"/>
              <a:t>ax</a:t>
            </a:r>
            <a:r>
              <a:rPr lang="en-GB" sz="2600" dirty="0"/>
              <a:t> + by</a:t>
            </a:r>
          </a:p>
          <a:p>
            <a:r>
              <a:rPr lang="en-GB" sz="2600" dirty="0"/>
              <a:t>cx + </a:t>
            </a:r>
            <a:r>
              <a:rPr lang="en-GB" sz="2600" dirty="0" err="1"/>
              <a:t>dy</a:t>
            </a:r>
            <a:endParaRPr lang="en-GB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3153822" y="2133600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=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0601" y="3352800"/>
            <a:ext cx="746760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Matrix multiplication can be thought of as moving each  point (in the plane) to another point in the plane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More generally, </a:t>
            </a:r>
            <a:r>
              <a:rPr lang="en-GB" sz="2400" b="1" dirty="0">
                <a:solidFill>
                  <a:srgbClr val="FF0000"/>
                </a:solidFill>
              </a:rPr>
              <a:t>a</a:t>
            </a:r>
            <a:r>
              <a:rPr lang="en-GB" sz="2400" b="1" i="1" dirty="0">
                <a:solidFill>
                  <a:srgbClr val="FF0000"/>
                </a:solidFill>
              </a:rPr>
              <a:t> 2-d transformation </a:t>
            </a:r>
            <a:r>
              <a:rPr lang="en-GB" sz="2400" dirty="0"/>
              <a:t>is any function which maps each point in the plane to another point in the plane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We’ll see that matrix multiplication allows us to represent many types of transformations.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6167735"/>
            <a:ext cx="845820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Matrix algebra is thus of critical importance in Graphics &amp; Games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0" y="1487269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the use of the scalar product, e.g., </a:t>
            </a:r>
          </a:p>
          <a:p>
            <a:r>
              <a:rPr lang="en-GB" dirty="0" err="1"/>
              <a:t>ax+by</a:t>
            </a:r>
            <a:r>
              <a:rPr lang="en-GB" dirty="0"/>
              <a:t> = [</a:t>
            </a:r>
            <a:r>
              <a:rPr lang="en-GB" dirty="0" err="1"/>
              <a:t>a,b</a:t>
            </a:r>
            <a:r>
              <a:rPr lang="en-GB" dirty="0"/>
              <a:t>] . [</a:t>
            </a:r>
            <a:r>
              <a:rPr lang="en-GB" dirty="0" err="1"/>
              <a:t>x,y</a:t>
            </a:r>
            <a:r>
              <a:rPr lang="en-GB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57376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GB" dirty="0"/>
              <a:t>Multiplying a vector by a matrix</a:t>
            </a:r>
          </a:p>
        </p:txBody>
      </p:sp>
      <p:sp>
        <p:nvSpPr>
          <p:cNvPr id="4" name="Double Bracket 3"/>
          <p:cNvSpPr/>
          <p:nvPr/>
        </p:nvSpPr>
        <p:spPr>
          <a:xfrm>
            <a:off x="1447800" y="19812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524000" y="19812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3   5</a:t>
            </a:r>
          </a:p>
          <a:p>
            <a:r>
              <a:rPr lang="en-GB" sz="2600" dirty="0"/>
              <a:t>0   1</a:t>
            </a:r>
          </a:p>
        </p:txBody>
      </p:sp>
      <p:sp>
        <p:nvSpPr>
          <p:cNvPr id="6" name="Left Bracket 5"/>
          <p:cNvSpPr/>
          <p:nvPr/>
        </p:nvSpPr>
        <p:spPr>
          <a:xfrm>
            <a:off x="2438400" y="19812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ket 6"/>
          <p:cNvSpPr/>
          <p:nvPr/>
        </p:nvSpPr>
        <p:spPr>
          <a:xfrm>
            <a:off x="2762250" y="19812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484052" y="1981200"/>
            <a:ext cx="35298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2</a:t>
            </a:r>
          </a:p>
          <a:p>
            <a:r>
              <a:rPr lang="en-GB" sz="2600" dirty="0"/>
              <a:t>3</a:t>
            </a:r>
          </a:p>
        </p:txBody>
      </p:sp>
      <p:sp>
        <p:nvSpPr>
          <p:cNvPr id="9" name="Left Bracket 8"/>
          <p:cNvSpPr/>
          <p:nvPr/>
        </p:nvSpPr>
        <p:spPr>
          <a:xfrm>
            <a:off x="3810000" y="19812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ket 9"/>
          <p:cNvSpPr/>
          <p:nvPr/>
        </p:nvSpPr>
        <p:spPr>
          <a:xfrm>
            <a:off x="5105400" y="19812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833210" y="1981200"/>
            <a:ext cx="135806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3*2+5*3</a:t>
            </a:r>
          </a:p>
          <a:p>
            <a:r>
              <a:rPr lang="en-GB" sz="2600" dirty="0"/>
              <a:t>0*2+1*3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53822" y="2133600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=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6" name="Left Bracket 15"/>
          <p:cNvSpPr/>
          <p:nvPr/>
        </p:nvSpPr>
        <p:spPr>
          <a:xfrm>
            <a:off x="6191250" y="19812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ket 16"/>
          <p:cNvSpPr/>
          <p:nvPr/>
        </p:nvSpPr>
        <p:spPr>
          <a:xfrm>
            <a:off x="6724650" y="19812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6214460" y="1981200"/>
            <a:ext cx="5212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21</a:t>
            </a:r>
          </a:p>
          <a:p>
            <a:r>
              <a:rPr lang="en-GB" sz="2600" dirty="0"/>
              <a:t> 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39822" y="2133600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=</a:t>
            </a:r>
          </a:p>
        </p:txBody>
      </p:sp>
      <p:sp>
        <p:nvSpPr>
          <p:cNvPr id="20" name="Double Bracket 19"/>
          <p:cNvSpPr/>
          <p:nvPr/>
        </p:nvSpPr>
        <p:spPr>
          <a:xfrm>
            <a:off x="1524000" y="36576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1600200" y="36576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3   5</a:t>
            </a:r>
          </a:p>
          <a:p>
            <a:r>
              <a:rPr lang="en-GB" sz="2600" dirty="0"/>
              <a:t>0   1</a:t>
            </a:r>
          </a:p>
        </p:txBody>
      </p:sp>
      <p:sp>
        <p:nvSpPr>
          <p:cNvPr id="22" name="Left Bracket 21"/>
          <p:cNvSpPr/>
          <p:nvPr/>
        </p:nvSpPr>
        <p:spPr>
          <a:xfrm>
            <a:off x="2514600" y="36576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Bracket 22"/>
          <p:cNvSpPr/>
          <p:nvPr/>
        </p:nvSpPr>
        <p:spPr>
          <a:xfrm>
            <a:off x="2838450" y="36576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2560252" y="3657600"/>
            <a:ext cx="35298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0</a:t>
            </a:r>
          </a:p>
          <a:p>
            <a:r>
              <a:rPr lang="en-GB" sz="2600" dirty="0"/>
              <a:t>3</a:t>
            </a:r>
          </a:p>
        </p:txBody>
      </p:sp>
      <p:sp>
        <p:nvSpPr>
          <p:cNvPr id="25" name="Left Bracket 24"/>
          <p:cNvSpPr/>
          <p:nvPr/>
        </p:nvSpPr>
        <p:spPr>
          <a:xfrm>
            <a:off x="3886200" y="36576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Bracket 25"/>
          <p:cNvSpPr/>
          <p:nvPr/>
        </p:nvSpPr>
        <p:spPr>
          <a:xfrm>
            <a:off x="5181600" y="36576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3909410" y="3657600"/>
            <a:ext cx="135806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3*0+5*3</a:t>
            </a:r>
          </a:p>
          <a:p>
            <a:r>
              <a:rPr lang="en-GB" sz="2600" dirty="0"/>
              <a:t>0*0+1*3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30022" y="3810000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=</a:t>
            </a:r>
          </a:p>
        </p:txBody>
      </p:sp>
      <p:sp>
        <p:nvSpPr>
          <p:cNvPr id="29" name="Left Bracket 28"/>
          <p:cNvSpPr/>
          <p:nvPr/>
        </p:nvSpPr>
        <p:spPr>
          <a:xfrm>
            <a:off x="6267450" y="36576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Bracket 29"/>
          <p:cNvSpPr/>
          <p:nvPr/>
        </p:nvSpPr>
        <p:spPr>
          <a:xfrm>
            <a:off x="6800850" y="36576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6290660" y="3657600"/>
            <a:ext cx="5212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/>
              <a:t>15</a:t>
            </a:r>
            <a:endParaRPr lang="en-GB" sz="2600" dirty="0"/>
          </a:p>
          <a:p>
            <a:r>
              <a:rPr lang="en-GB" sz="2600" dirty="0"/>
              <a:t>  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16022" y="3810000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39887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Cartesian co-ordinates of a point are represented by an (X, Y) pair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90952"/>
            <a:ext cx="6034617" cy="4525963"/>
          </a:xfrm>
        </p:spPr>
      </p:pic>
      <p:sp>
        <p:nvSpPr>
          <p:cNvPr id="3" name="TextBox 2"/>
          <p:cNvSpPr txBox="1"/>
          <p:nvPr/>
        </p:nvSpPr>
        <p:spPr>
          <a:xfrm>
            <a:off x="5562600" y="29072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0" y="29072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400" y="36692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1600" y="46482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28672" y="465512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82824" y="2602468"/>
            <a:ext cx="6703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(6, 4)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035" y="4989823"/>
            <a:ext cx="8114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(-7, -5)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66845" y="3334572"/>
            <a:ext cx="7409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(-8, 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35318" y="2602468"/>
            <a:ext cx="7409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(-3, 4)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6400" y="4964668"/>
            <a:ext cx="7409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(4, -5)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4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/>
          <a:lstStyle/>
          <a:p>
            <a:r>
              <a:rPr lang="en-GB" dirty="0"/>
              <a:t>Matrix Vector Multiplication</a:t>
            </a:r>
            <a:br>
              <a:rPr lang="en-GB" dirty="0"/>
            </a:br>
            <a:r>
              <a:rPr lang="en-GB" dirty="0"/>
              <a:t>in higher dimensions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91" y="2286000"/>
            <a:ext cx="3594735" cy="97155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0314" y="2375808"/>
            <a:ext cx="2848144" cy="2909326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General scheme in 3 dimensions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4 dimensional Example with concrete numbers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92" y="3899246"/>
            <a:ext cx="4123769" cy="133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09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78" y="1592035"/>
            <a:ext cx="8139428" cy="3857625"/>
          </a:xfrm>
        </p:spPr>
      </p:pic>
    </p:spTree>
    <p:extLst>
      <p:ext uri="{BB962C8B-B14F-4D97-AF65-F5344CB8AC3E}">
        <p14:creationId xmlns:p14="http://schemas.microsoft.com/office/powerpoint/2010/main" val="339156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identity matrix </a:t>
            </a:r>
            <a:r>
              <a:rPr lang="en-GB" i="1" dirty="0"/>
              <a:t>id</a:t>
            </a:r>
            <a:r>
              <a:rPr lang="en-GB" baseline="-25000" dirty="0"/>
              <a:t>2</a:t>
            </a:r>
          </a:p>
        </p:txBody>
      </p:sp>
      <p:sp>
        <p:nvSpPr>
          <p:cNvPr id="4" name="Double Bracket 3"/>
          <p:cNvSpPr/>
          <p:nvPr/>
        </p:nvSpPr>
        <p:spPr>
          <a:xfrm>
            <a:off x="2286000" y="25908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62200" y="25908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1   0</a:t>
            </a:r>
          </a:p>
          <a:p>
            <a:r>
              <a:rPr lang="en-GB" sz="2600" dirty="0"/>
              <a:t>0   1</a:t>
            </a:r>
          </a:p>
        </p:txBody>
      </p:sp>
      <p:sp>
        <p:nvSpPr>
          <p:cNvPr id="6" name="Left Bracket 5"/>
          <p:cNvSpPr/>
          <p:nvPr/>
        </p:nvSpPr>
        <p:spPr>
          <a:xfrm>
            <a:off x="3276600" y="25908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ket 6"/>
          <p:cNvSpPr/>
          <p:nvPr/>
        </p:nvSpPr>
        <p:spPr>
          <a:xfrm>
            <a:off x="3600450" y="25908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322252" y="2590800"/>
            <a:ext cx="33534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x</a:t>
            </a:r>
          </a:p>
          <a:p>
            <a:r>
              <a:rPr lang="en-GB" sz="2600" dirty="0"/>
              <a:t>y</a:t>
            </a:r>
          </a:p>
        </p:txBody>
      </p:sp>
      <p:sp>
        <p:nvSpPr>
          <p:cNvPr id="9" name="Left Bracket 8"/>
          <p:cNvSpPr/>
          <p:nvPr/>
        </p:nvSpPr>
        <p:spPr>
          <a:xfrm>
            <a:off x="4648200" y="25908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ket 9"/>
          <p:cNvSpPr/>
          <p:nvPr/>
        </p:nvSpPr>
        <p:spPr>
          <a:xfrm>
            <a:off x="5791200" y="25908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671410" y="2590800"/>
            <a:ext cx="113364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1x + 0y</a:t>
            </a:r>
          </a:p>
          <a:p>
            <a:r>
              <a:rPr lang="en-GB" sz="2600" dirty="0"/>
              <a:t>0x + 1y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92022" y="2743200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=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0601" y="4495800"/>
            <a:ext cx="746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The identify matrix has no effect – it leaves each point where it was</a:t>
            </a:r>
          </a:p>
        </p:txBody>
      </p:sp>
      <p:sp>
        <p:nvSpPr>
          <p:cNvPr id="15" name="Left Bracket 14"/>
          <p:cNvSpPr/>
          <p:nvPr/>
        </p:nvSpPr>
        <p:spPr>
          <a:xfrm>
            <a:off x="7010400" y="25908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Bracket 15"/>
          <p:cNvSpPr/>
          <p:nvPr/>
        </p:nvSpPr>
        <p:spPr>
          <a:xfrm>
            <a:off x="7334250" y="25908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7056052" y="2590800"/>
            <a:ext cx="33534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x</a:t>
            </a:r>
          </a:p>
          <a:p>
            <a:r>
              <a:rPr lang="en-GB" sz="2600" dirty="0"/>
              <a:t>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48400" y="2743200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=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38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Multiplying a matrix by a scalar</a:t>
            </a:r>
          </a:p>
        </p:txBody>
      </p:sp>
      <p:sp>
        <p:nvSpPr>
          <p:cNvPr id="4" name="Double Bracket 3"/>
          <p:cNvSpPr/>
          <p:nvPr/>
        </p:nvSpPr>
        <p:spPr>
          <a:xfrm>
            <a:off x="2590800" y="25908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67000" y="25908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a   b</a:t>
            </a:r>
          </a:p>
          <a:p>
            <a:r>
              <a:rPr lang="en-GB" sz="2600" dirty="0"/>
              <a:t>c   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92022" y="2743200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09800" y="2784157"/>
            <a:ext cx="152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k</a:t>
            </a:r>
          </a:p>
        </p:txBody>
      </p:sp>
      <p:sp>
        <p:nvSpPr>
          <p:cNvPr id="17" name="Double Bracket 16"/>
          <p:cNvSpPr/>
          <p:nvPr/>
        </p:nvSpPr>
        <p:spPr>
          <a:xfrm>
            <a:off x="4648200" y="2590800"/>
            <a:ext cx="12192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4724400" y="2590800"/>
            <a:ext cx="1295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 err="1"/>
              <a:t>ka</a:t>
            </a:r>
            <a:r>
              <a:rPr lang="en-GB" sz="2600" dirty="0"/>
              <a:t>    kb</a:t>
            </a:r>
          </a:p>
          <a:p>
            <a:r>
              <a:rPr lang="en-GB" sz="2600" dirty="0" err="1"/>
              <a:t>kc</a:t>
            </a:r>
            <a:r>
              <a:rPr lang="en-GB" sz="2600" dirty="0"/>
              <a:t>    </a:t>
            </a:r>
            <a:r>
              <a:rPr lang="en-GB" sz="2600" dirty="0" err="1"/>
              <a:t>kd</a:t>
            </a:r>
            <a:endParaRPr lang="en-GB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04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Multiplying a matrix by a matrix</a:t>
            </a:r>
          </a:p>
        </p:txBody>
      </p:sp>
      <p:sp>
        <p:nvSpPr>
          <p:cNvPr id="4" name="Double Bracket 3"/>
          <p:cNvSpPr/>
          <p:nvPr/>
        </p:nvSpPr>
        <p:spPr>
          <a:xfrm>
            <a:off x="2590800" y="25908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67000" y="25908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a   b</a:t>
            </a:r>
          </a:p>
          <a:p>
            <a:r>
              <a:rPr lang="en-GB" sz="2600" dirty="0"/>
              <a:t>c   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92022" y="2743200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=</a:t>
            </a:r>
          </a:p>
        </p:txBody>
      </p:sp>
      <p:sp>
        <p:nvSpPr>
          <p:cNvPr id="15" name="Double Bracket 14"/>
          <p:cNvSpPr/>
          <p:nvPr/>
        </p:nvSpPr>
        <p:spPr>
          <a:xfrm>
            <a:off x="1600200" y="25908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676400" y="25908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u   r</a:t>
            </a:r>
          </a:p>
          <a:p>
            <a:r>
              <a:rPr lang="en-GB" sz="2600" dirty="0"/>
              <a:t>s   t</a:t>
            </a:r>
          </a:p>
        </p:txBody>
      </p:sp>
      <p:sp>
        <p:nvSpPr>
          <p:cNvPr id="17" name="Double Bracket 16"/>
          <p:cNvSpPr/>
          <p:nvPr/>
        </p:nvSpPr>
        <p:spPr>
          <a:xfrm>
            <a:off x="4648200" y="2590800"/>
            <a:ext cx="22860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4724400" y="2590800"/>
            <a:ext cx="2971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 err="1"/>
              <a:t>ua+rc</a:t>
            </a:r>
            <a:r>
              <a:rPr lang="en-GB" sz="2600" dirty="0"/>
              <a:t>    </a:t>
            </a:r>
            <a:r>
              <a:rPr lang="en-GB" sz="2600" dirty="0" err="1"/>
              <a:t>ub+rd</a:t>
            </a:r>
            <a:endParaRPr lang="en-GB" sz="2600" dirty="0"/>
          </a:p>
          <a:p>
            <a:r>
              <a:rPr lang="en-GB" sz="2600" dirty="0" err="1"/>
              <a:t>sa+tc</a:t>
            </a:r>
            <a:r>
              <a:rPr lang="en-GB" sz="2600" dirty="0"/>
              <a:t>     </a:t>
            </a:r>
            <a:r>
              <a:rPr lang="en-GB" sz="2600" dirty="0" err="1"/>
              <a:t>sb+td</a:t>
            </a:r>
            <a:endParaRPr lang="en-GB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4038600"/>
            <a:ext cx="124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bottom left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8960" y="4423973"/>
            <a:ext cx="124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left</a:t>
            </a:r>
            <a:r>
              <a:rPr lang="en-GB" dirty="0"/>
              <a:t> column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44959" y="4202668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bottom</a:t>
            </a:r>
            <a:r>
              <a:rPr lang="en-GB" dirty="0"/>
              <a:t> row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6142" y="5412387"/>
            <a:ext cx="277133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sz="2400" dirty="0"/>
              <a:t>[s, t] . [a, c]</a:t>
            </a:r>
            <a:r>
              <a:rPr lang="en-GB" sz="2400" dirty="0">
                <a:solidFill>
                  <a:prstClr val="black"/>
                </a:solidFill>
              </a:rPr>
              <a:t>  =  </a:t>
            </a:r>
            <a:r>
              <a:rPr lang="en-GB" sz="2400" dirty="0" err="1">
                <a:solidFill>
                  <a:prstClr val="black"/>
                </a:solidFill>
              </a:rPr>
              <a:t>sa+tc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endParaRPr lang="en-GB" sz="2400" dirty="0"/>
          </a:p>
          <a:p>
            <a:endParaRPr lang="en-GB" dirty="0"/>
          </a:p>
        </p:txBody>
      </p:sp>
      <p:cxnSp>
        <p:nvCxnSpPr>
          <p:cNvPr id="11" name="Straight Arrow Connector 10"/>
          <p:cNvCxnSpPr>
            <a:stCxn id="19" idx="2"/>
          </p:cNvCxnSpPr>
          <p:nvPr/>
        </p:nvCxnSpPr>
        <p:spPr>
          <a:xfrm>
            <a:off x="2094080" y="4572000"/>
            <a:ext cx="953920" cy="916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57400" y="3581400"/>
            <a:ext cx="0" cy="641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81600" y="3535188"/>
            <a:ext cx="0" cy="50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63069" y="3505200"/>
            <a:ext cx="642131" cy="870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</p:cNvCxnSpPr>
          <p:nvPr/>
        </p:nvCxnSpPr>
        <p:spPr>
          <a:xfrm>
            <a:off x="3823907" y="4793305"/>
            <a:ext cx="168115" cy="619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105400" y="4407932"/>
            <a:ext cx="76200" cy="1004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910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Matrix-Matrix Multiplication</a:t>
            </a:r>
            <a:endParaRPr lang="en-GB" sz="2325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4613771" cy="200530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51" y="3834105"/>
            <a:ext cx="4770450" cy="2889291"/>
          </a:xfrm>
        </p:spPr>
      </p:pic>
    </p:spTree>
    <p:extLst>
      <p:ext uri="{BB962C8B-B14F-4D97-AF65-F5344CB8AC3E}">
        <p14:creationId xmlns:p14="http://schemas.microsoft.com/office/powerpoint/2010/main" val="3822191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Properties of matrix multiplication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If A, B and C are 2x2 matrices, then 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(kA)</a:t>
            </a:r>
            <a:r>
              <a:rPr lang="en-GB" u="sng" dirty="0"/>
              <a:t>v</a:t>
            </a:r>
            <a:r>
              <a:rPr lang="en-GB" dirty="0"/>
              <a:t>  = k(A</a:t>
            </a:r>
            <a:r>
              <a:rPr lang="en-GB" u="sng" dirty="0"/>
              <a:t>v</a:t>
            </a:r>
            <a:r>
              <a:rPr lang="en-GB" dirty="0"/>
              <a:t>) = A(</a:t>
            </a:r>
            <a:r>
              <a:rPr lang="en-GB" dirty="0" err="1"/>
              <a:t>k</a:t>
            </a:r>
            <a:r>
              <a:rPr lang="en-GB" u="sng" dirty="0" err="1"/>
              <a:t>v</a:t>
            </a:r>
            <a:r>
              <a:rPr lang="en-GB" dirty="0"/>
              <a:t>)</a:t>
            </a:r>
          </a:p>
          <a:p>
            <a:pPr marL="0" indent="0" algn="ctr">
              <a:buNone/>
            </a:pPr>
            <a:r>
              <a:rPr lang="en-GB" dirty="0"/>
              <a:t>A(</a:t>
            </a:r>
            <a:r>
              <a:rPr lang="en-GB" u="sng" dirty="0" err="1"/>
              <a:t>v</a:t>
            </a:r>
            <a:r>
              <a:rPr lang="en-GB" dirty="0" err="1"/>
              <a:t>+</a:t>
            </a:r>
            <a:r>
              <a:rPr lang="en-GB" u="sng" dirty="0" err="1"/>
              <a:t>w</a:t>
            </a:r>
            <a:r>
              <a:rPr lang="en-GB" dirty="0"/>
              <a:t>) = A</a:t>
            </a:r>
            <a:r>
              <a:rPr lang="en-GB" u="sng" dirty="0"/>
              <a:t>v</a:t>
            </a:r>
            <a:r>
              <a:rPr lang="en-GB" dirty="0"/>
              <a:t> + A</a:t>
            </a:r>
            <a:r>
              <a:rPr lang="en-GB" u="sng" dirty="0"/>
              <a:t>w</a:t>
            </a:r>
          </a:p>
          <a:p>
            <a:pPr marL="0" indent="0" algn="ctr">
              <a:buNone/>
            </a:pPr>
            <a:r>
              <a:rPr lang="en-GB" dirty="0"/>
              <a:t>A(</a:t>
            </a:r>
            <a:r>
              <a:rPr lang="en-GB" dirty="0" err="1"/>
              <a:t>B</a:t>
            </a:r>
            <a:r>
              <a:rPr lang="en-GB" u="sng" dirty="0" err="1"/>
              <a:t>v</a:t>
            </a:r>
            <a:r>
              <a:rPr lang="en-GB" dirty="0"/>
              <a:t>) = (AB)</a:t>
            </a:r>
            <a:r>
              <a:rPr lang="en-GB" u="sng" dirty="0"/>
              <a:t>v</a:t>
            </a:r>
          </a:p>
          <a:p>
            <a:pPr marL="0" indent="0" algn="ctr">
              <a:buNone/>
            </a:pPr>
            <a:r>
              <a:rPr lang="en-GB" dirty="0"/>
              <a:t>(AB)C = A(BC)</a:t>
            </a:r>
          </a:p>
          <a:p>
            <a:pPr marL="0" indent="0">
              <a:buNone/>
            </a:pPr>
            <a:r>
              <a:rPr lang="en-GB" dirty="0"/>
              <a:t>where </a:t>
            </a:r>
          </a:p>
          <a:p>
            <a:r>
              <a:rPr lang="en-GB" u="sng" dirty="0"/>
              <a:t>v</a:t>
            </a:r>
            <a:r>
              <a:rPr lang="en-GB" dirty="0"/>
              <a:t> and </a:t>
            </a:r>
            <a:r>
              <a:rPr lang="en-GB" u="sng" dirty="0"/>
              <a:t>w</a:t>
            </a:r>
            <a:r>
              <a:rPr lang="en-GB" dirty="0"/>
              <a:t> are 2x1 vectors</a:t>
            </a:r>
          </a:p>
          <a:p>
            <a:r>
              <a:rPr lang="en-GB" dirty="0"/>
              <a:t>k is a number/scalar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59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2x2 determinants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Given a 2x2 matrix A of the form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…… its </a:t>
            </a:r>
            <a:r>
              <a:rPr lang="en-GB" i="1" dirty="0"/>
              <a:t>determinant</a:t>
            </a:r>
            <a:r>
              <a:rPr lang="en-GB" dirty="0"/>
              <a:t> is given by </a:t>
            </a:r>
          </a:p>
          <a:p>
            <a:pPr marL="0" indent="0" algn="ctr">
              <a:buNone/>
            </a:pPr>
            <a:r>
              <a:rPr lang="en-GB" dirty="0" err="1"/>
              <a:t>det</a:t>
            </a:r>
            <a:r>
              <a:rPr lang="en-GB" dirty="0"/>
              <a:t>(A) </a:t>
            </a:r>
            <a:r>
              <a:rPr lang="en-GB"/>
              <a:t>= ad – bc</a:t>
            </a:r>
            <a:endParaRPr lang="en-GB" dirty="0"/>
          </a:p>
          <a:p>
            <a:endParaRPr lang="en-GB" dirty="0"/>
          </a:p>
        </p:txBody>
      </p:sp>
      <p:sp>
        <p:nvSpPr>
          <p:cNvPr id="7" name="Double Bracket 6"/>
          <p:cNvSpPr/>
          <p:nvPr/>
        </p:nvSpPr>
        <p:spPr>
          <a:xfrm>
            <a:off x="4038600" y="25908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114800" y="25908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a   b</a:t>
            </a:r>
          </a:p>
          <a:p>
            <a:r>
              <a:rPr lang="en-GB" sz="2600" dirty="0"/>
              <a:t>c  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2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Invertible matrices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GB" dirty="0"/>
              <a:t>A matrix A is </a:t>
            </a:r>
            <a:r>
              <a:rPr lang="en-GB" i="1" dirty="0"/>
              <a:t>invertible</a:t>
            </a:r>
            <a:r>
              <a:rPr lang="en-GB" dirty="0"/>
              <a:t> </a:t>
            </a:r>
            <a:r>
              <a:rPr lang="en-GB" dirty="0" err="1"/>
              <a:t>iff</a:t>
            </a:r>
            <a:r>
              <a:rPr lang="en-GB" dirty="0"/>
              <a:t> there is a matrix B such that </a:t>
            </a:r>
          </a:p>
          <a:p>
            <a:pPr marL="457200" lvl="1" indent="0" algn="ctr">
              <a:buNone/>
            </a:pPr>
            <a:r>
              <a:rPr lang="en-GB" dirty="0"/>
              <a:t>AB = BA = </a:t>
            </a:r>
            <a:r>
              <a:rPr lang="en-GB" i="1" dirty="0"/>
              <a:t>id</a:t>
            </a:r>
            <a:r>
              <a:rPr lang="en-GB" dirty="0"/>
              <a:t>   (the identity matrix)</a:t>
            </a:r>
          </a:p>
          <a:p>
            <a:r>
              <a:rPr lang="en-GB" dirty="0"/>
              <a:t>A matrix A is invertible </a:t>
            </a:r>
            <a:r>
              <a:rPr lang="en-GB" dirty="0" err="1"/>
              <a:t>iff</a:t>
            </a:r>
            <a:r>
              <a:rPr lang="en-GB" dirty="0"/>
              <a:t> </a:t>
            </a:r>
            <a:r>
              <a:rPr lang="en-GB" dirty="0" err="1"/>
              <a:t>det</a:t>
            </a:r>
            <a:r>
              <a:rPr lang="en-GB" dirty="0"/>
              <a:t>(A) ≠ 0, in which case its inverse is given by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ouble Bracket 3"/>
          <p:cNvSpPr/>
          <p:nvPr/>
        </p:nvSpPr>
        <p:spPr>
          <a:xfrm>
            <a:off x="2524080" y="47244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00280" y="47244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a   b</a:t>
            </a:r>
          </a:p>
          <a:p>
            <a:r>
              <a:rPr lang="en-GB" sz="2600" dirty="0"/>
              <a:t>c   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4917757"/>
            <a:ext cx="6190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A =</a:t>
            </a:r>
          </a:p>
        </p:txBody>
      </p:sp>
      <p:sp>
        <p:nvSpPr>
          <p:cNvPr id="7" name="Double Bracket 6"/>
          <p:cNvSpPr/>
          <p:nvPr/>
        </p:nvSpPr>
        <p:spPr>
          <a:xfrm>
            <a:off x="5648280" y="4724400"/>
            <a:ext cx="105732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715000" y="4746248"/>
            <a:ext cx="2667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d    -b</a:t>
            </a:r>
          </a:p>
          <a:p>
            <a:r>
              <a:rPr lang="en-GB" sz="2600" dirty="0"/>
              <a:t>-c   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76680" y="4917757"/>
            <a:ext cx="14285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A</a:t>
            </a:r>
            <a:r>
              <a:rPr lang="en-GB" sz="2600" baseline="30000" dirty="0"/>
              <a:t>-1</a:t>
            </a:r>
            <a:r>
              <a:rPr lang="en-GB" sz="2600" dirty="0"/>
              <a:t> =  1/</a:t>
            </a:r>
            <a:r>
              <a:rPr lang="en-GB" sz="2600" dirty="0">
                <a:sym typeface="Symbol"/>
              </a:rPr>
              <a:t></a:t>
            </a:r>
            <a:endParaRPr lang="en-GB" sz="2600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1" y="586539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where </a:t>
            </a:r>
            <a:r>
              <a:rPr lang="en-GB" sz="2400" dirty="0">
                <a:sym typeface="Symbol"/>
              </a:rPr>
              <a:t> = ad-</a:t>
            </a:r>
            <a:r>
              <a:rPr lang="en-GB" sz="2400" dirty="0" err="1">
                <a:sym typeface="Symbol"/>
              </a:rPr>
              <a:t>bc</a:t>
            </a:r>
            <a:r>
              <a:rPr lang="en-GB" sz="2400" dirty="0"/>
              <a:t> = </a:t>
            </a:r>
            <a:r>
              <a:rPr lang="en-GB" sz="2400" dirty="0" err="1"/>
              <a:t>det</a:t>
            </a:r>
            <a:r>
              <a:rPr lang="en-GB" sz="2400" dirty="0"/>
              <a:t>(A)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497" y="6336268"/>
            <a:ext cx="4680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A matrix is called </a:t>
            </a:r>
            <a:r>
              <a:rPr lang="en-GB" i="1" dirty="0"/>
              <a:t>singular</a:t>
            </a:r>
            <a:r>
              <a:rPr lang="en-GB" dirty="0"/>
              <a:t> </a:t>
            </a:r>
            <a:r>
              <a:rPr lang="en-GB" dirty="0" err="1"/>
              <a:t>iff</a:t>
            </a:r>
            <a:r>
              <a:rPr lang="en-GB" dirty="0"/>
              <a:t> its determinant is 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91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Equations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5946022"/>
            <a:ext cx="8229600" cy="7921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3648584" cy="3629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95" y="1460420"/>
            <a:ext cx="2848373" cy="1924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23" y="3427521"/>
            <a:ext cx="2524477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2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GB" dirty="0"/>
          </a:p>
          <a:p>
            <a:r>
              <a:rPr lang="en-GB" dirty="0"/>
              <a:t>A vector comprises a </a:t>
            </a:r>
            <a:r>
              <a:rPr lang="en-GB" i="1" dirty="0"/>
              <a:t>magnitude</a:t>
            </a:r>
            <a:r>
              <a:rPr lang="en-GB" dirty="0"/>
              <a:t> and </a:t>
            </a:r>
            <a:r>
              <a:rPr lang="en-GB" i="1" dirty="0"/>
              <a:t>direction</a:t>
            </a:r>
            <a:r>
              <a:rPr lang="en-GB" dirty="0"/>
              <a:t> and can be depicted by an arrow</a:t>
            </a:r>
          </a:p>
          <a:p>
            <a:pPr lvl="1"/>
            <a:r>
              <a:rPr lang="en-GB" dirty="0"/>
              <a:t>A vector can be thought of as a movement</a:t>
            </a:r>
          </a:p>
          <a:p>
            <a:pPr lvl="1"/>
            <a:r>
              <a:rPr lang="en-GB" dirty="0"/>
              <a:t>The </a:t>
            </a:r>
            <a:r>
              <a:rPr lang="en-GB" i="1" dirty="0"/>
              <a:t>magnitude</a:t>
            </a:r>
            <a:r>
              <a:rPr lang="en-GB" dirty="0"/>
              <a:t> of the vector is the length of the arrow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In 2D we could represent a vector by its horizontal (X) and vertical (Y) displacements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276600" y="4267200"/>
            <a:ext cx="198120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81800" y="6220"/>
            <a:ext cx="2362200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514350" indent="-457200" algn="ctr"/>
            <a:r>
              <a:rPr lang="en-GB" dirty="0"/>
              <a:t>In contrast, a </a:t>
            </a:r>
            <a:r>
              <a:rPr lang="en-GB" i="1" dirty="0"/>
              <a:t>scalar</a:t>
            </a:r>
            <a:r>
              <a:rPr lang="en-GB" dirty="0"/>
              <a:t> has magnitude but no direction</a:t>
            </a:r>
          </a:p>
        </p:txBody>
      </p:sp>
    </p:spTree>
    <p:extLst>
      <p:ext uri="{BB962C8B-B14F-4D97-AF65-F5344CB8AC3E}">
        <p14:creationId xmlns:p14="http://schemas.microsoft.com/office/powerpoint/2010/main" val="1701646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Equations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876800" y="5878978"/>
            <a:ext cx="3810000" cy="79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  </a:t>
            </a:r>
            <a:r>
              <a:rPr lang="en-GB" sz="1900" dirty="0"/>
              <a:t>In higher dimensions use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3648584" cy="3629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95" y="1460420"/>
            <a:ext cx="2848373" cy="1924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23" y="3427521"/>
            <a:ext cx="2524477" cy="13622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94" y="4961155"/>
            <a:ext cx="2848373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34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inversion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  <a:p>
            <a:r>
              <a:rPr lang="en-GB" dirty="0"/>
              <a:t>If A is invertible, then so is A</a:t>
            </a:r>
            <a:r>
              <a:rPr lang="en-GB" baseline="30000" dirty="0"/>
              <a:t>-1  </a:t>
            </a:r>
            <a:r>
              <a:rPr lang="en-GB" dirty="0"/>
              <a:t>with 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AA</a:t>
            </a:r>
            <a:r>
              <a:rPr lang="en-GB" baseline="30000" dirty="0"/>
              <a:t>-1</a:t>
            </a:r>
            <a:r>
              <a:rPr lang="en-GB" dirty="0"/>
              <a:t> = A</a:t>
            </a:r>
            <a:r>
              <a:rPr lang="en-GB" baseline="30000" dirty="0"/>
              <a:t>-1</a:t>
            </a:r>
            <a:r>
              <a:rPr lang="en-GB" dirty="0"/>
              <a:t>A = </a:t>
            </a:r>
            <a:r>
              <a:rPr lang="en-GB" i="1" dirty="0"/>
              <a:t>id</a:t>
            </a:r>
          </a:p>
          <a:p>
            <a:pPr marL="0" indent="0" algn="ctr">
              <a:buNone/>
            </a:pPr>
            <a:r>
              <a:rPr lang="en-GB" dirty="0"/>
              <a:t>(A</a:t>
            </a:r>
            <a:r>
              <a:rPr lang="en-GB" baseline="30000" dirty="0"/>
              <a:t>-1</a:t>
            </a:r>
            <a:r>
              <a:rPr lang="en-GB" dirty="0"/>
              <a:t>)</a:t>
            </a:r>
            <a:r>
              <a:rPr lang="en-GB" baseline="30000" dirty="0"/>
              <a:t>-1 </a:t>
            </a:r>
            <a:r>
              <a:rPr lang="en-GB" dirty="0"/>
              <a:t>= A</a:t>
            </a:r>
            <a:r>
              <a:rPr lang="en-GB" baseline="30000" dirty="0"/>
              <a:t> </a:t>
            </a:r>
            <a:endParaRPr lang="en-GB" i="1" dirty="0"/>
          </a:p>
          <a:p>
            <a:pPr marL="0" indent="0" algn="ctr">
              <a:buNone/>
            </a:pPr>
            <a:r>
              <a:rPr lang="en-GB" dirty="0" err="1"/>
              <a:t>det</a:t>
            </a:r>
            <a:r>
              <a:rPr lang="en-GB" dirty="0"/>
              <a:t>(A</a:t>
            </a:r>
            <a:r>
              <a:rPr lang="en-GB" baseline="30000" dirty="0"/>
              <a:t>-1</a:t>
            </a:r>
            <a:r>
              <a:rPr lang="en-GB" dirty="0"/>
              <a:t>) = 1/</a:t>
            </a:r>
            <a:r>
              <a:rPr lang="en-GB" dirty="0" err="1"/>
              <a:t>det</a:t>
            </a:r>
            <a:r>
              <a:rPr lang="en-GB" dirty="0"/>
              <a:t>(A)</a:t>
            </a:r>
          </a:p>
          <a:p>
            <a:pPr marL="0" indent="0" algn="ctr">
              <a:buNone/>
            </a:pPr>
            <a:r>
              <a:rPr lang="en-GB" dirty="0"/>
              <a:t>A</a:t>
            </a:r>
            <a:r>
              <a:rPr lang="en-GB" u="sng" dirty="0"/>
              <a:t>v</a:t>
            </a:r>
            <a:r>
              <a:rPr lang="en-GB" dirty="0"/>
              <a:t> = </a:t>
            </a:r>
            <a:r>
              <a:rPr lang="en-GB" u="sng" dirty="0"/>
              <a:t>w</a:t>
            </a:r>
            <a:r>
              <a:rPr lang="en-GB" dirty="0"/>
              <a:t>  </a:t>
            </a:r>
            <a:r>
              <a:rPr lang="en-GB" dirty="0" err="1"/>
              <a:t>iff</a:t>
            </a:r>
            <a:r>
              <a:rPr lang="en-GB" dirty="0"/>
              <a:t>  A</a:t>
            </a:r>
            <a:r>
              <a:rPr lang="en-GB" baseline="30000" dirty="0"/>
              <a:t>-1</a:t>
            </a:r>
            <a:r>
              <a:rPr lang="en-GB" u="sng" dirty="0"/>
              <a:t>w</a:t>
            </a:r>
            <a:r>
              <a:rPr lang="en-GB" dirty="0"/>
              <a:t> = </a:t>
            </a:r>
            <a:r>
              <a:rPr lang="en-GB" u="sng" dirty="0"/>
              <a:t>v</a:t>
            </a:r>
          </a:p>
          <a:p>
            <a:pPr marL="0" indent="0" algn="ctr">
              <a:buNone/>
            </a:pPr>
            <a:endParaRPr lang="en-GB" u="sng" dirty="0"/>
          </a:p>
          <a:p>
            <a:r>
              <a:rPr lang="en-GB" dirty="0"/>
              <a:t>If multiplication by A represents a particular geometric transformation, then A</a:t>
            </a:r>
            <a:r>
              <a:rPr lang="en-GB" baseline="30000" dirty="0"/>
              <a:t>-1</a:t>
            </a:r>
            <a:r>
              <a:rPr lang="en-GB" dirty="0"/>
              <a:t> represents the “inverse” transformation</a:t>
            </a:r>
          </a:p>
          <a:p>
            <a:pPr marL="0" indent="0" algn="ctr">
              <a:buNone/>
            </a:pPr>
            <a:endParaRPr lang="en-GB" i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83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r>
              <a:rPr lang="en-GB" sz="2400" dirty="0"/>
              <a:t>Consider the matrix A below</a:t>
            </a:r>
          </a:p>
          <a:p>
            <a:endParaRPr lang="en-GB" sz="2400" dirty="0"/>
          </a:p>
          <a:p>
            <a:endParaRPr lang="en-GB" sz="2400" dirty="0"/>
          </a:p>
          <a:p>
            <a:pPr marL="400050" lvl="1" indent="0">
              <a:buNone/>
            </a:pPr>
            <a:endParaRPr lang="en-GB" sz="2400" dirty="0"/>
          </a:p>
          <a:p>
            <a:pPr marL="400050" lvl="1" indent="0">
              <a:buNone/>
            </a:pPr>
            <a:r>
              <a:rPr lang="en-GB" sz="2400" dirty="0"/>
              <a:t>then </a:t>
            </a:r>
            <a:r>
              <a:rPr lang="en-GB" sz="2400" dirty="0" err="1"/>
              <a:t>det</a:t>
            </a:r>
            <a:r>
              <a:rPr lang="en-GB" sz="2400" dirty="0"/>
              <a:t>(A) = 2*1 - 2*1 = 0 and therefore A is not invertible.     </a:t>
            </a:r>
          </a:p>
          <a:p>
            <a:pPr marL="400050" lvl="1" indent="0">
              <a:buNone/>
            </a:pPr>
            <a:endParaRPr lang="en-GB" sz="2400" dirty="0"/>
          </a:p>
          <a:p>
            <a:pPr marL="400050" lvl="1" indent="0">
              <a:buNone/>
            </a:pPr>
            <a:endParaRPr lang="en-GB" sz="2400" dirty="0"/>
          </a:p>
          <a:p>
            <a:pPr marL="400050" lvl="1" indent="0">
              <a:buNone/>
            </a:pPr>
            <a:endParaRPr lang="en-GB" sz="2400" dirty="0"/>
          </a:p>
          <a:p>
            <a:pPr marL="400050" lvl="1" indent="0">
              <a:buNone/>
            </a:pPr>
            <a:r>
              <a:rPr lang="en-GB" sz="2400" dirty="0"/>
              <a:t>To see that it can’t be invertible, take say the vectors </a:t>
            </a:r>
            <a:r>
              <a:rPr lang="en-GB" sz="2400" u="sng" dirty="0"/>
              <a:t>v</a:t>
            </a:r>
            <a:r>
              <a:rPr lang="en-GB" sz="2400" dirty="0"/>
              <a:t> = [0, 1] and </a:t>
            </a:r>
            <a:r>
              <a:rPr lang="en-GB" sz="2400" u="sng" dirty="0"/>
              <a:t>w</a:t>
            </a:r>
            <a:r>
              <a:rPr lang="en-GB" sz="2400" dirty="0"/>
              <a:t> = [1/2, 0]:  then A</a:t>
            </a:r>
            <a:r>
              <a:rPr lang="en-GB" sz="2400" u="sng" dirty="0"/>
              <a:t>v</a:t>
            </a:r>
            <a:r>
              <a:rPr lang="en-GB" sz="2400" dirty="0"/>
              <a:t> = A</a:t>
            </a:r>
            <a:r>
              <a:rPr lang="en-GB" sz="2400" u="sng" dirty="0"/>
              <a:t>w</a:t>
            </a:r>
            <a:r>
              <a:rPr lang="en-GB" sz="2400" dirty="0"/>
              <a:t> = [1, 1].   If A</a:t>
            </a:r>
            <a:r>
              <a:rPr lang="en-GB" sz="2400" baseline="30000" dirty="0"/>
              <a:t>-1</a:t>
            </a:r>
            <a:r>
              <a:rPr lang="en-GB" sz="2400" dirty="0"/>
              <a:t> were to exist, it would have to map [1, 1] simultaneously onto both </a:t>
            </a:r>
            <a:r>
              <a:rPr lang="en-GB" sz="2400" u="sng" dirty="0"/>
              <a:t>v</a:t>
            </a:r>
            <a:r>
              <a:rPr lang="en-GB" sz="2400" dirty="0"/>
              <a:t> and </a:t>
            </a:r>
            <a:r>
              <a:rPr lang="en-GB" sz="2400" u="sng" dirty="0"/>
              <a:t>w</a:t>
            </a:r>
          </a:p>
        </p:txBody>
      </p:sp>
      <p:sp>
        <p:nvSpPr>
          <p:cNvPr id="4" name="Double Bracket 3"/>
          <p:cNvSpPr/>
          <p:nvPr/>
        </p:nvSpPr>
        <p:spPr>
          <a:xfrm>
            <a:off x="4191000" y="22098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267200" y="22098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2   1</a:t>
            </a:r>
          </a:p>
          <a:p>
            <a:r>
              <a:rPr lang="en-GB" sz="2600" dirty="0"/>
              <a:t>2   1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9520" y="2403157"/>
            <a:ext cx="6190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A =</a:t>
            </a:r>
          </a:p>
        </p:txBody>
      </p:sp>
      <p:sp>
        <p:nvSpPr>
          <p:cNvPr id="7" name="Double Bracket 6"/>
          <p:cNvSpPr/>
          <p:nvPr/>
        </p:nvSpPr>
        <p:spPr>
          <a:xfrm>
            <a:off x="3009900" y="39624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086100" y="39624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2   1</a:t>
            </a:r>
          </a:p>
          <a:p>
            <a:r>
              <a:rPr lang="en-GB" sz="2600" dirty="0"/>
              <a:t>2   1</a:t>
            </a:r>
          </a:p>
        </p:txBody>
      </p:sp>
      <p:sp>
        <p:nvSpPr>
          <p:cNvPr id="9" name="Left Bracket 8"/>
          <p:cNvSpPr/>
          <p:nvPr/>
        </p:nvSpPr>
        <p:spPr>
          <a:xfrm>
            <a:off x="4000500" y="39624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ket 9"/>
          <p:cNvSpPr/>
          <p:nvPr/>
        </p:nvSpPr>
        <p:spPr>
          <a:xfrm>
            <a:off x="4324350" y="39624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046152" y="3962400"/>
            <a:ext cx="33534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x</a:t>
            </a:r>
          </a:p>
          <a:p>
            <a:r>
              <a:rPr lang="en-GB" sz="2600" dirty="0"/>
              <a:t>y</a:t>
            </a:r>
          </a:p>
        </p:txBody>
      </p:sp>
      <p:sp>
        <p:nvSpPr>
          <p:cNvPr id="12" name="Left Bracket 11"/>
          <p:cNvSpPr/>
          <p:nvPr/>
        </p:nvSpPr>
        <p:spPr>
          <a:xfrm>
            <a:off x="5372100" y="39624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ket 12"/>
          <p:cNvSpPr/>
          <p:nvPr/>
        </p:nvSpPr>
        <p:spPr>
          <a:xfrm>
            <a:off x="6343650" y="39624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95310" y="3962400"/>
            <a:ext cx="96532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2x + y</a:t>
            </a:r>
          </a:p>
          <a:p>
            <a:r>
              <a:rPr lang="en-GB" sz="2600" dirty="0"/>
              <a:t>2x + 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15922" y="4114800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=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3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Transformations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647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Translation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58991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2057400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" y="51054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09600" y="3886200"/>
            <a:ext cx="609600" cy="1219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3886200"/>
            <a:ext cx="1371600" cy="12192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9600" y="5105401"/>
            <a:ext cx="1981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24400" y="2057400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24400" y="51054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791200" y="2133600"/>
            <a:ext cx="609600" cy="1219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00800" y="2133600"/>
            <a:ext cx="1371600" cy="12192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91200" y="3352801"/>
            <a:ext cx="1981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724400" y="3352800"/>
            <a:ext cx="1066800" cy="1752602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4044435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[h, u]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3352800" y="3477584"/>
            <a:ext cx="978408" cy="4086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13508" y="5638800"/>
            <a:ext cx="7592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Translation … moving all points by a fixed amount in a fixed direction</a:t>
            </a:r>
          </a:p>
        </p:txBody>
      </p:sp>
    </p:spTree>
    <p:extLst>
      <p:ext uri="{BB962C8B-B14F-4D97-AF65-F5344CB8AC3E}">
        <p14:creationId xmlns:p14="http://schemas.microsoft.com/office/powerpoint/2010/main" val="41229943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Translation is easy … the distance and direction of the translation is given by a vector [h, u] and the movement is then achieved by mapping each point </a:t>
            </a:r>
          </a:p>
          <a:p>
            <a:pPr marL="0" indent="0" algn="ctr">
              <a:buNone/>
            </a:pPr>
            <a:r>
              <a:rPr lang="en-GB" dirty="0"/>
              <a:t>[x, y] </a:t>
            </a:r>
            <a:r>
              <a:rPr lang="en-GB" dirty="0">
                <a:sym typeface="Symbol"/>
              </a:rPr>
              <a:t> [x, y] + [h, u] = [</a:t>
            </a:r>
            <a:r>
              <a:rPr lang="en-GB" dirty="0" err="1">
                <a:sym typeface="Symbol"/>
              </a:rPr>
              <a:t>x+h</a:t>
            </a:r>
            <a:r>
              <a:rPr lang="en-GB" dirty="0">
                <a:sym typeface="Symbol"/>
              </a:rPr>
              <a:t>, </a:t>
            </a:r>
            <a:r>
              <a:rPr lang="en-GB" dirty="0" err="1">
                <a:sym typeface="Symbol"/>
              </a:rPr>
              <a:t>y+u</a:t>
            </a:r>
            <a:r>
              <a:rPr lang="en-GB" dirty="0">
                <a:sym typeface="Symbol"/>
              </a:rPr>
              <a:t>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243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transformation T is </a:t>
            </a:r>
            <a:r>
              <a:rPr lang="en-GB" i="1" dirty="0"/>
              <a:t>linear</a:t>
            </a:r>
            <a:r>
              <a:rPr lang="en-GB" dirty="0"/>
              <a:t> if – whenever </a:t>
            </a:r>
            <a:r>
              <a:rPr lang="en-GB" u="sng" dirty="0"/>
              <a:t>v</a:t>
            </a:r>
            <a:r>
              <a:rPr lang="en-GB" dirty="0"/>
              <a:t>, </a:t>
            </a:r>
            <a:r>
              <a:rPr lang="en-GB" u="sng" dirty="0"/>
              <a:t>w</a:t>
            </a:r>
            <a:r>
              <a:rPr lang="en-GB" dirty="0"/>
              <a:t> are vectors and k is a scalar – we have:</a:t>
            </a:r>
          </a:p>
          <a:p>
            <a:pPr marL="457200" lvl="1" indent="0" algn="ctr">
              <a:buNone/>
            </a:pPr>
            <a:r>
              <a:rPr lang="en-GB" dirty="0"/>
              <a:t>T(</a:t>
            </a:r>
            <a:r>
              <a:rPr lang="en-GB" u="sng" dirty="0" err="1"/>
              <a:t>v</a:t>
            </a:r>
            <a:r>
              <a:rPr lang="en-GB" dirty="0" err="1"/>
              <a:t>+</a:t>
            </a:r>
            <a:r>
              <a:rPr lang="en-GB" u="sng" dirty="0" err="1"/>
              <a:t>w</a:t>
            </a:r>
            <a:r>
              <a:rPr lang="en-GB" dirty="0"/>
              <a:t>) = T(</a:t>
            </a:r>
            <a:r>
              <a:rPr lang="en-GB" u="sng" dirty="0"/>
              <a:t>v</a:t>
            </a:r>
            <a:r>
              <a:rPr lang="en-GB" dirty="0"/>
              <a:t>) + T(</a:t>
            </a:r>
            <a:r>
              <a:rPr lang="en-GB" u="sng" dirty="0"/>
              <a:t>w</a:t>
            </a:r>
            <a:r>
              <a:rPr lang="en-GB" dirty="0"/>
              <a:t>) </a:t>
            </a:r>
          </a:p>
          <a:p>
            <a:pPr marL="457200" lvl="1" indent="0" algn="ctr">
              <a:buNone/>
            </a:pPr>
            <a:r>
              <a:rPr lang="en-GB" dirty="0"/>
              <a:t>T(</a:t>
            </a:r>
            <a:r>
              <a:rPr lang="en-GB" dirty="0" err="1"/>
              <a:t>k</a:t>
            </a:r>
            <a:r>
              <a:rPr lang="en-GB" u="sng" dirty="0" err="1"/>
              <a:t>v</a:t>
            </a:r>
            <a:r>
              <a:rPr lang="en-GB" dirty="0"/>
              <a:t>) = </a:t>
            </a:r>
            <a:r>
              <a:rPr lang="en-GB" dirty="0" err="1"/>
              <a:t>kT</a:t>
            </a:r>
            <a:r>
              <a:rPr lang="en-GB" dirty="0"/>
              <a:t>(</a:t>
            </a:r>
            <a:r>
              <a:rPr lang="en-GB" u="sng" dirty="0"/>
              <a:t>v</a:t>
            </a:r>
            <a:r>
              <a:rPr lang="en-GB" dirty="0"/>
              <a:t>) </a:t>
            </a:r>
          </a:p>
          <a:p>
            <a:r>
              <a:rPr lang="en-GB" dirty="0"/>
              <a:t>Notice that if T(</a:t>
            </a:r>
            <a:r>
              <a:rPr lang="en-GB" u="sng" dirty="0"/>
              <a:t>v</a:t>
            </a:r>
            <a:r>
              <a:rPr lang="en-GB" dirty="0"/>
              <a:t>) = A</a:t>
            </a:r>
            <a:r>
              <a:rPr lang="en-GB" u="sng" dirty="0"/>
              <a:t>v</a:t>
            </a:r>
            <a:r>
              <a:rPr lang="en-GB" dirty="0"/>
              <a:t>, where A is a matrix, then T is linear </a:t>
            </a:r>
          </a:p>
          <a:p>
            <a:r>
              <a:rPr lang="en-GB" dirty="0"/>
              <a:t>Conversely we will show that any linear transformation is represented by a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77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Basis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the 2-D plane, the two vectors [1, 0] and   [0, 1</a:t>
            </a:r>
            <a:r>
              <a:rPr lang="en-GB"/>
              <a:t>] form a </a:t>
            </a:r>
            <a:r>
              <a:rPr lang="en-GB" i="1" dirty="0"/>
              <a:t>basis set</a:t>
            </a:r>
            <a:r>
              <a:rPr lang="en-GB" dirty="0"/>
              <a:t>, since</a:t>
            </a:r>
          </a:p>
          <a:p>
            <a:pPr lvl="1"/>
            <a:r>
              <a:rPr lang="en-GB" dirty="0"/>
              <a:t>Neither can be expressed as a product of the other</a:t>
            </a:r>
          </a:p>
          <a:p>
            <a:pPr lvl="1"/>
            <a:r>
              <a:rPr lang="en-GB" dirty="0"/>
              <a:t>Any other (2-D) vector </a:t>
            </a:r>
            <a:r>
              <a:rPr lang="en-GB" u="sng" dirty="0"/>
              <a:t>v</a:t>
            </a:r>
            <a:r>
              <a:rPr lang="en-GB" dirty="0"/>
              <a:t> can be expressed as a linear combination</a:t>
            </a:r>
          </a:p>
          <a:p>
            <a:pPr marL="457200" lvl="1" indent="0" algn="ctr">
              <a:buNone/>
            </a:pPr>
            <a:r>
              <a:rPr lang="en-GB" u="sng" dirty="0"/>
              <a:t>v</a:t>
            </a:r>
            <a:r>
              <a:rPr lang="en-GB" dirty="0"/>
              <a:t> = </a:t>
            </a:r>
            <a:r>
              <a:rPr lang="en-GB" dirty="0">
                <a:sym typeface="Symbol"/>
              </a:rPr>
              <a:t>[1, 0] + [0,1]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GB" dirty="0">
              <a:sym typeface="Symbol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>
                <a:sym typeface="Symbol"/>
              </a:rPr>
              <a:t>E.g., if </a:t>
            </a:r>
            <a:r>
              <a:rPr lang="en-GB" u="sng" dirty="0">
                <a:sym typeface="Symbol"/>
              </a:rPr>
              <a:t>v</a:t>
            </a:r>
            <a:r>
              <a:rPr lang="en-GB" dirty="0">
                <a:sym typeface="Symbol"/>
              </a:rPr>
              <a:t> = [2, 3] then </a:t>
            </a:r>
            <a:r>
              <a:rPr lang="en-GB" dirty="0"/>
              <a:t> = 2 and </a:t>
            </a:r>
            <a:r>
              <a:rPr lang="en-GB" dirty="0">
                <a:sym typeface="Symbol"/>
              </a:rPr>
              <a:t> = 3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189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Deriving transformation matrices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GB" dirty="0"/>
              <a:t>Suppose T is a linear transformation, and we wish to find the relevant matrix A</a:t>
            </a:r>
          </a:p>
          <a:p>
            <a:r>
              <a:rPr lang="en-GB" dirty="0"/>
              <a:t>To do this we need to know where T maps the basis vectors [1, 0] and [0, 1]</a:t>
            </a:r>
          </a:p>
          <a:p>
            <a:r>
              <a:rPr lang="en-GB" dirty="0"/>
              <a:t>Suppose that T([1, 0]) = [a, c] and T([0, 1]) = [b, d], then </a:t>
            </a:r>
          </a:p>
          <a:p>
            <a:pPr marL="0" indent="0">
              <a:buNone/>
            </a:pPr>
            <a:r>
              <a:rPr lang="en-GB" dirty="0"/>
              <a:t>			A = </a:t>
            </a:r>
          </a:p>
          <a:p>
            <a:endParaRPr lang="en-GB" dirty="0"/>
          </a:p>
        </p:txBody>
      </p:sp>
      <p:sp>
        <p:nvSpPr>
          <p:cNvPr id="4" name="Double Bracket 3"/>
          <p:cNvSpPr/>
          <p:nvPr/>
        </p:nvSpPr>
        <p:spPr>
          <a:xfrm>
            <a:off x="3962400" y="47244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038600" y="47244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a    b</a:t>
            </a:r>
          </a:p>
          <a:p>
            <a:r>
              <a:rPr lang="en-GB" sz="2600" dirty="0"/>
              <a:t>c    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33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Deriving transformation matrices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see this, if </a:t>
            </a:r>
            <a:r>
              <a:rPr lang="en-GB" u="sng" dirty="0"/>
              <a:t>v</a:t>
            </a:r>
            <a:r>
              <a:rPr lang="en-GB" dirty="0"/>
              <a:t> = [x, y] is any other vector, then </a:t>
            </a:r>
          </a:p>
          <a:p>
            <a:pPr marL="0" indent="0" algn="ctr">
              <a:buNone/>
            </a:pPr>
            <a:r>
              <a:rPr lang="en-GB" u="sng" dirty="0"/>
              <a:t>v</a:t>
            </a:r>
            <a:r>
              <a:rPr lang="en-GB" dirty="0"/>
              <a:t> = x[1, 0] + y[0, 1]</a:t>
            </a:r>
          </a:p>
          <a:p>
            <a:pPr marL="0" indent="0">
              <a:buNone/>
            </a:pPr>
            <a:r>
              <a:rPr lang="en-GB" dirty="0"/>
              <a:t>     hence (since T is linear)</a:t>
            </a:r>
          </a:p>
          <a:p>
            <a:pPr marL="0" indent="0" algn="ctr">
              <a:buNone/>
            </a:pPr>
            <a:r>
              <a:rPr lang="en-GB" dirty="0"/>
              <a:t>T(</a:t>
            </a:r>
            <a:r>
              <a:rPr lang="en-GB" u="sng" dirty="0"/>
              <a:t>v</a:t>
            </a:r>
            <a:r>
              <a:rPr lang="en-GB" dirty="0"/>
              <a:t>) = </a:t>
            </a:r>
            <a:r>
              <a:rPr lang="en-GB" dirty="0" err="1"/>
              <a:t>xT</a:t>
            </a:r>
            <a:r>
              <a:rPr lang="en-GB" dirty="0"/>
              <a:t>([1, 0]) + </a:t>
            </a:r>
            <a:r>
              <a:rPr lang="en-GB" dirty="0" err="1"/>
              <a:t>yT</a:t>
            </a:r>
            <a:r>
              <a:rPr lang="en-GB" dirty="0"/>
              <a:t>([0, 1])</a:t>
            </a:r>
          </a:p>
          <a:p>
            <a:pPr marL="0" indent="0" algn="ctr">
              <a:buNone/>
            </a:pPr>
            <a:r>
              <a:rPr lang="en-GB" dirty="0"/>
              <a:t>= x[a, c] + y[b, d] = [</a:t>
            </a:r>
            <a:r>
              <a:rPr lang="en-GB" dirty="0" err="1"/>
              <a:t>xa</a:t>
            </a:r>
            <a:r>
              <a:rPr lang="en-GB" dirty="0"/>
              <a:t> + </a:t>
            </a:r>
            <a:r>
              <a:rPr lang="en-GB" dirty="0" err="1"/>
              <a:t>yb</a:t>
            </a:r>
            <a:r>
              <a:rPr lang="en-GB" dirty="0"/>
              <a:t>, xc + </a:t>
            </a:r>
            <a:r>
              <a:rPr lang="en-GB" dirty="0" err="1"/>
              <a:t>yd</a:t>
            </a:r>
            <a:r>
              <a:rPr lang="en-GB" dirty="0"/>
              <a:t>] </a:t>
            </a:r>
          </a:p>
          <a:p>
            <a:pPr marL="0" indent="0">
              <a:buNone/>
            </a:pPr>
            <a:r>
              <a:rPr lang="en-GB" dirty="0"/>
              <a:t>		 </a:t>
            </a:r>
          </a:p>
          <a:p>
            <a:endParaRPr lang="en-GB" dirty="0"/>
          </a:p>
        </p:txBody>
      </p:sp>
      <p:sp>
        <p:nvSpPr>
          <p:cNvPr id="7" name="Double Bracket 6"/>
          <p:cNvSpPr/>
          <p:nvPr/>
        </p:nvSpPr>
        <p:spPr>
          <a:xfrm>
            <a:off x="3200400" y="49530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276600" y="49530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a   b</a:t>
            </a:r>
          </a:p>
          <a:p>
            <a:r>
              <a:rPr lang="en-GB" sz="2600" dirty="0"/>
              <a:t>c   d</a:t>
            </a:r>
          </a:p>
        </p:txBody>
      </p:sp>
      <p:sp>
        <p:nvSpPr>
          <p:cNvPr id="10" name="Left Bracket 9"/>
          <p:cNvSpPr/>
          <p:nvPr/>
        </p:nvSpPr>
        <p:spPr>
          <a:xfrm>
            <a:off x="4191000" y="49530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Bracket 10"/>
          <p:cNvSpPr/>
          <p:nvPr/>
        </p:nvSpPr>
        <p:spPr>
          <a:xfrm>
            <a:off x="4514850" y="49530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236652" y="4953000"/>
            <a:ext cx="33534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x</a:t>
            </a:r>
          </a:p>
          <a:p>
            <a:r>
              <a:rPr lang="en-GB" sz="2600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0422" y="5105400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2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514350" indent="-457200"/>
            <a:endParaRPr lang="en-GB" dirty="0"/>
          </a:p>
          <a:p>
            <a:pPr marL="514350" indent="-457200"/>
            <a:r>
              <a:rPr lang="en-GB" dirty="0"/>
              <a:t>In 2D we could represent a vector by its X and Y displacements:  here it is [a, b]</a:t>
            </a:r>
          </a:p>
          <a:p>
            <a:pPr marL="514350" indent="-457200"/>
            <a:r>
              <a:rPr lang="en-GB" dirty="0"/>
              <a:t>Notice here that [a, b] represents a displacement – not a point in/on the plane</a:t>
            </a:r>
          </a:p>
          <a:p>
            <a:pPr marL="514350" indent="-457200"/>
            <a:r>
              <a:rPr lang="en-GB" dirty="0"/>
              <a:t>However – if we draw the vector [a, b] starting at (0, 0), it will end at the point (a, b)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95600" y="1828800"/>
            <a:ext cx="365760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895600" y="2667000"/>
            <a:ext cx="3657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553200" y="1828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8200" y="27432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20632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421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Common linear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/>
          <a:lstStyle/>
          <a:p>
            <a:r>
              <a:rPr lang="en-GB" dirty="0"/>
              <a:t>Scaling … making an object bigger or smaller</a:t>
            </a:r>
          </a:p>
          <a:p>
            <a:r>
              <a:rPr lang="en-GB" dirty="0"/>
              <a:t>Rotation</a:t>
            </a:r>
          </a:p>
          <a:p>
            <a:r>
              <a:rPr lang="en-GB" dirty="0"/>
              <a:t>Projection </a:t>
            </a:r>
          </a:p>
          <a:p>
            <a:r>
              <a:rPr lang="en-GB" dirty="0"/>
              <a:t>Reflection</a:t>
            </a:r>
          </a:p>
          <a:p>
            <a:r>
              <a:rPr lang="en-GB" dirty="0"/>
              <a:t>Shearing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69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Scaling – by a factor of 1.5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9400" y="6111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2770816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4294816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29648" y="3644542"/>
            <a:ext cx="468552" cy="6502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4294817"/>
            <a:ext cx="21600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53000" y="2770816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953000" y="4294816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-1200000">
            <a:off x="783924" y="3986997"/>
            <a:ext cx="1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89600" y="4294816"/>
            <a:ext cx="32400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-1200000">
            <a:off x="4925214" y="3842144"/>
            <a:ext cx="27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7543800" y="3380417"/>
            <a:ext cx="685800" cy="9143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3701796" y="2667000"/>
            <a:ext cx="978408" cy="4086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1410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scale (from </a:t>
            </a:r>
            <a:r>
              <a:rPr lang="en-GB"/>
              <a:t>the origin) by </a:t>
            </a:r>
            <a:r>
              <a:rPr lang="en-GB" dirty="0"/>
              <a:t>a factor of k via </a:t>
            </a:r>
          </a:p>
        </p:txBody>
      </p:sp>
      <p:sp>
        <p:nvSpPr>
          <p:cNvPr id="4" name="Double Bracket 3"/>
          <p:cNvSpPr/>
          <p:nvPr/>
        </p:nvSpPr>
        <p:spPr>
          <a:xfrm>
            <a:off x="2438400" y="28194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514600" y="28194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k   0</a:t>
            </a:r>
          </a:p>
          <a:p>
            <a:r>
              <a:rPr lang="en-GB" sz="2600" dirty="0"/>
              <a:t>0   k</a:t>
            </a:r>
          </a:p>
        </p:txBody>
      </p:sp>
      <p:sp>
        <p:nvSpPr>
          <p:cNvPr id="6" name="Left Bracket 5"/>
          <p:cNvSpPr/>
          <p:nvPr/>
        </p:nvSpPr>
        <p:spPr>
          <a:xfrm>
            <a:off x="3429000" y="28194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ket 6"/>
          <p:cNvSpPr/>
          <p:nvPr/>
        </p:nvSpPr>
        <p:spPr>
          <a:xfrm>
            <a:off x="3752850" y="28194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474652" y="2819400"/>
            <a:ext cx="33534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x</a:t>
            </a:r>
          </a:p>
          <a:p>
            <a:r>
              <a:rPr lang="en-GB" sz="2600" dirty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3030378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=</a:t>
            </a:r>
          </a:p>
        </p:txBody>
      </p:sp>
      <p:sp>
        <p:nvSpPr>
          <p:cNvPr id="14" name="Left Bracket 13"/>
          <p:cNvSpPr/>
          <p:nvPr/>
        </p:nvSpPr>
        <p:spPr>
          <a:xfrm>
            <a:off x="4648200" y="28194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Bracket 14"/>
          <p:cNvSpPr/>
          <p:nvPr/>
        </p:nvSpPr>
        <p:spPr>
          <a:xfrm>
            <a:off x="5124450" y="28194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4693852" y="2819400"/>
            <a:ext cx="48763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 err="1"/>
              <a:t>kx</a:t>
            </a:r>
            <a:endParaRPr lang="en-GB" sz="2600" dirty="0"/>
          </a:p>
          <a:p>
            <a:r>
              <a:rPr lang="en-GB" sz="2600" dirty="0" err="1"/>
              <a:t>ky</a:t>
            </a:r>
            <a:endParaRPr lang="en-GB" sz="2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05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9400" y="6111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905000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" y="49530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01048" y="4302726"/>
            <a:ext cx="468552" cy="6502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9600" y="4953001"/>
            <a:ext cx="21600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24400" y="1905000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24400" y="49530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-1200000">
            <a:off x="555324" y="4645181"/>
            <a:ext cx="1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-1680000">
            <a:off x="4597984" y="4469430"/>
            <a:ext cx="21600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-2880000">
            <a:off x="4441382" y="4284169"/>
            <a:ext cx="1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43600" y="3615338"/>
            <a:ext cx="685800" cy="347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81600" y="46598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28°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3473196" y="3325184"/>
            <a:ext cx="978408" cy="4086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0105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Counter-clockwise rotation by angle </a:t>
            </a:r>
            <a:r>
              <a:rPr lang="en-GB" dirty="0">
                <a:sym typeface="Symbol"/>
              </a:rPr>
              <a:t> … about the origin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impact on [1, 0]?   It moves to [</a:t>
            </a:r>
            <a:r>
              <a:rPr lang="en-GB" dirty="0" err="1"/>
              <a:t>cos</a:t>
            </a:r>
            <a:r>
              <a:rPr lang="en-GB" dirty="0">
                <a:sym typeface="Symbol"/>
              </a:rPr>
              <a:t>, sin]</a:t>
            </a:r>
            <a:r>
              <a:rPr lang="en-GB" dirty="0"/>
              <a:t>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14600" y="5410200"/>
            <a:ext cx="2743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09588" y="5454134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(0, 0)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54102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(1, 0)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-3000000">
            <a:off x="2024648" y="4359493"/>
            <a:ext cx="2743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43108" y="5029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/>
              </a:rPr>
              <a:t></a:t>
            </a:r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77896" y="3308786"/>
            <a:ext cx="0" cy="208974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4050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300235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Counter-clockwise rotation by angle </a:t>
            </a:r>
            <a:r>
              <a:rPr lang="en-GB" dirty="0">
                <a:sym typeface="Symbol"/>
              </a:rPr>
              <a:t> … about the origin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impact on [0, 1]?   It moves to      [-sin</a:t>
            </a:r>
            <a:r>
              <a:rPr lang="en-GB" dirty="0">
                <a:sym typeface="Symbol"/>
              </a:rPr>
              <a:t>, </a:t>
            </a:r>
            <a:r>
              <a:rPr lang="en-GB" dirty="0" err="1">
                <a:sym typeface="Symbol"/>
              </a:rPr>
              <a:t>cos</a:t>
            </a:r>
            <a:r>
              <a:rPr lang="en-GB" dirty="0">
                <a:sym typeface="Symbol"/>
              </a:rPr>
              <a:t>]</a:t>
            </a:r>
            <a:r>
              <a:rPr lang="en-GB" dirty="0"/>
              <a:t>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-5400000">
            <a:off x="2819400" y="4038600"/>
            <a:ext cx="2743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01624" y="5454134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(0, 0)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000" y="24384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(0, 1)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-8400000">
            <a:off x="1768693" y="4528552"/>
            <a:ext cx="2743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73776" y="484453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/>
              </a:rPr>
              <a:t></a:t>
            </a:r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 rot="-5400000">
            <a:off x="3146127" y="2612726"/>
            <a:ext cx="0" cy="208974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19400" y="4431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18269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Counter-clockwise rotation by angle </a:t>
            </a:r>
            <a:r>
              <a:rPr lang="en-GB" dirty="0">
                <a:sym typeface="Symbol"/>
              </a:rPr>
              <a:t> … about the origin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The above rotation is thus represented by the matrix</a:t>
            </a:r>
          </a:p>
        </p:txBody>
      </p:sp>
      <p:sp>
        <p:nvSpPr>
          <p:cNvPr id="11" name="Double Bracket 10"/>
          <p:cNvSpPr/>
          <p:nvPr/>
        </p:nvSpPr>
        <p:spPr>
          <a:xfrm>
            <a:off x="3363607" y="3247825"/>
            <a:ext cx="184267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402156" y="3276600"/>
            <a:ext cx="36082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 err="1"/>
              <a:t>cos</a:t>
            </a:r>
            <a:r>
              <a:rPr lang="el-GR" sz="2600" dirty="0"/>
              <a:t>θ</a:t>
            </a:r>
            <a:r>
              <a:rPr lang="en-GB" sz="2600" dirty="0"/>
              <a:t>   -sin</a:t>
            </a:r>
            <a:r>
              <a:rPr lang="el-GR" sz="2600" dirty="0"/>
              <a:t>θ</a:t>
            </a:r>
            <a:endParaRPr lang="en-GB" sz="2600" dirty="0"/>
          </a:p>
          <a:p>
            <a:r>
              <a:rPr lang="en-GB" sz="2600" dirty="0"/>
              <a:t>sin</a:t>
            </a:r>
            <a:r>
              <a:rPr lang="el-GR" sz="2600" dirty="0"/>
              <a:t>θ</a:t>
            </a:r>
            <a:r>
              <a:rPr lang="en-GB" sz="2600" dirty="0"/>
              <a:t>     </a:t>
            </a:r>
            <a:r>
              <a:rPr lang="en-GB" sz="2600" dirty="0" err="1"/>
              <a:t>cos</a:t>
            </a:r>
            <a:r>
              <a:rPr lang="el-GR" sz="2600" dirty="0"/>
              <a:t>θ</a:t>
            </a:r>
            <a:endParaRPr lang="en-GB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955268"/>
            <a:ext cx="5847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How would we represent rotation about some other point?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4788932"/>
            <a:ext cx="460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[1, 0] </a:t>
            </a:r>
            <a:r>
              <a:rPr lang="en-GB" dirty="0">
                <a:sym typeface="Symbol"/>
              </a:rPr>
              <a:t> [</a:t>
            </a:r>
            <a:r>
              <a:rPr lang="en-GB" dirty="0" err="1">
                <a:sym typeface="Symbol"/>
              </a:rPr>
              <a:t>cos</a:t>
            </a:r>
            <a:r>
              <a:rPr lang="el-GR" dirty="0">
                <a:sym typeface="Symbol"/>
              </a:rPr>
              <a:t>θ</a:t>
            </a:r>
            <a:r>
              <a:rPr lang="en-GB" dirty="0">
                <a:sym typeface="Symbol"/>
              </a:rPr>
              <a:t>, sin</a:t>
            </a:r>
            <a:r>
              <a:rPr lang="el-GR" dirty="0">
                <a:sym typeface="Symbol"/>
              </a:rPr>
              <a:t>θ</a:t>
            </a:r>
            <a:r>
              <a:rPr lang="en-GB" dirty="0">
                <a:sym typeface="Symbol"/>
              </a:rPr>
              <a:t>] and [0,1]  [-sin</a:t>
            </a:r>
            <a:r>
              <a:rPr lang="el-GR" dirty="0">
                <a:sym typeface="Symbol"/>
              </a:rPr>
              <a:t>θ</a:t>
            </a:r>
            <a:r>
              <a:rPr lang="en-GB" dirty="0">
                <a:sym typeface="Symbol"/>
              </a:rPr>
              <a:t>, </a:t>
            </a:r>
            <a:r>
              <a:rPr lang="en-GB" dirty="0" err="1">
                <a:sym typeface="Symbol"/>
              </a:rPr>
              <a:t>cos</a:t>
            </a:r>
            <a:r>
              <a:rPr lang="el-GR" dirty="0">
                <a:sym typeface="Symbol"/>
              </a:rPr>
              <a:t>θ</a:t>
            </a:r>
            <a:r>
              <a:rPr lang="en-GB" dirty="0">
                <a:sym typeface="Symbol"/>
              </a:rPr>
              <a:t>]</a:t>
            </a:r>
            <a:endParaRPr lang="en-GB" dirty="0"/>
          </a:p>
        </p:txBody>
      </p:sp>
      <p:cxnSp>
        <p:nvCxnSpPr>
          <p:cNvPr id="7" name="Straight Arrow Connector 6"/>
          <p:cNvCxnSpPr>
            <a:stCxn id="8" idx="0"/>
          </p:cNvCxnSpPr>
          <p:nvPr/>
        </p:nvCxnSpPr>
        <p:spPr>
          <a:xfrm flipV="1">
            <a:off x="3671749" y="4267200"/>
            <a:ext cx="443051" cy="521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163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Projection onto the X axis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9400" y="6111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167640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0" y="28956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2000" y="1905000"/>
            <a:ext cx="2160000" cy="9906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2895601"/>
            <a:ext cx="21600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76800" y="167640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76800" y="28956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762000" y="1905000"/>
            <a:ext cx="1" cy="9905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76800" y="2895599"/>
            <a:ext cx="21600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3505200" y="2105984"/>
            <a:ext cx="978408" cy="4086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38200" y="3429000"/>
            <a:ext cx="7924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Sometimes we want to project an object onto a lower dimensional space.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E.g., a 3-D object has to be projected into 2-D to be represented on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E.g., A shadow represents a projection onto a 2-D space </a:t>
            </a:r>
          </a:p>
        </p:txBody>
      </p:sp>
    </p:spTree>
    <p:extLst>
      <p:ext uri="{BB962C8B-B14F-4D97-AF65-F5344CB8AC3E}">
        <p14:creationId xmlns:p14="http://schemas.microsoft.com/office/powerpoint/2010/main" val="12199538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Projection onto the X axis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a point [x, y], then </a:t>
            </a:r>
          </a:p>
        </p:txBody>
      </p:sp>
      <p:sp>
        <p:nvSpPr>
          <p:cNvPr id="4" name="Double Bracket 3"/>
          <p:cNvSpPr/>
          <p:nvPr/>
        </p:nvSpPr>
        <p:spPr>
          <a:xfrm>
            <a:off x="2438400" y="28194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514600" y="28194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1   0</a:t>
            </a:r>
          </a:p>
          <a:p>
            <a:r>
              <a:rPr lang="en-GB" sz="2600" dirty="0"/>
              <a:t>0   0</a:t>
            </a:r>
          </a:p>
        </p:txBody>
      </p:sp>
      <p:sp>
        <p:nvSpPr>
          <p:cNvPr id="6" name="Left Bracket 5"/>
          <p:cNvSpPr/>
          <p:nvPr/>
        </p:nvSpPr>
        <p:spPr>
          <a:xfrm>
            <a:off x="3429000" y="28194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ket 6"/>
          <p:cNvSpPr/>
          <p:nvPr/>
        </p:nvSpPr>
        <p:spPr>
          <a:xfrm>
            <a:off x="3752850" y="28194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474652" y="2819400"/>
            <a:ext cx="33534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x</a:t>
            </a:r>
          </a:p>
          <a:p>
            <a:r>
              <a:rPr lang="en-GB" sz="2600" dirty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3030378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=</a:t>
            </a:r>
          </a:p>
        </p:txBody>
      </p:sp>
      <p:sp>
        <p:nvSpPr>
          <p:cNvPr id="10" name="Left Bracket 9"/>
          <p:cNvSpPr/>
          <p:nvPr/>
        </p:nvSpPr>
        <p:spPr>
          <a:xfrm>
            <a:off x="4724400" y="28194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Bracket 10"/>
          <p:cNvSpPr/>
          <p:nvPr/>
        </p:nvSpPr>
        <p:spPr>
          <a:xfrm>
            <a:off x="5048250" y="28194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770052" y="2819400"/>
            <a:ext cx="35298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x</a:t>
            </a:r>
          </a:p>
          <a:p>
            <a:r>
              <a:rPr lang="en-GB" sz="26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2689" y="5879068"/>
            <a:ext cx="514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How would we represent projection onto the Y axis?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95400" y="4419600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[1, 0] </a:t>
            </a:r>
            <a:r>
              <a:rPr lang="en-GB" dirty="0">
                <a:sym typeface="Symbol"/>
              </a:rPr>
              <a:t> [1, 0] and [0,1]  [0,0]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514600" y="3733800"/>
            <a:ext cx="355109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4250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 in the X axis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9400" y="6111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20574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14400" y="38100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14401" y="2895600"/>
            <a:ext cx="2159999" cy="9144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4400" y="3810001"/>
            <a:ext cx="21600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29200" y="2182184"/>
            <a:ext cx="0" cy="1627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29200" y="38100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914400" y="2895600"/>
            <a:ext cx="1" cy="9143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29200" y="3810000"/>
            <a:ext cx="21600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029201" y="3850675"/>
            <a:ext cx="2171699" cy="8737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3517392" y="3148491"/>
            <a:ext cx="978408" cy="4086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5029200" y="3810000"/>
            <a:ext cx="1" cy="9143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23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Vectors have magnitude and direction … but not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2514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Both of these arrows represent the same vector, i.e., [6, 3]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32004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●</a:t>
            </a:r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874837"/>
            <a:ext cx="6034617" cy="45259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836708" y="3569732"/>
            <a:ext cx="1173692" cy="5680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76700" y="3210437"/>
            <a:ext cx="1173692" cy="5680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4519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Reflection in the X axis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a point [x, y], then </a:t>
            </a:r>
          </a:p>
        </p:txBody>
      </p:sp>
      <p:sp>
        <p:nvSpPr>
          <p:cNvPr id="4" name="Double Bracket 3"/>
          <p:cNvSpPr/>
          <p:nvPr/>
        </p:nvSpPr>
        <p:spPr>
          <a:xfrm>
            <a:off x="2438400" y="28194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514600" y="28194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1   0</a:t>
            </a:r>
          </a:p>
          <a:p>
            <a:r>
              <a:rPr lang="en-GB" sz="2600" dirty="0"/>
              <a:t>0   -1</a:t>
            </a:r>
          </a:p>
        </p:txBody>
      </p:sp>
      <p:sp>
        <p:nvSpPr>
          <p:cNvPr id="6" name="Left Bracket 5"/>
          <p:cNvSpPr/>
          <p:nvPr/>
        </p:nvSpPr>
        <p:spPr>
          <a:xfrm>
            <a:off x="3429000" y="28194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ket 6"/>
          <p:cNvSpPr/>
          <p:nvPr/>
        </p:nvSpPr>
        <p:spPr>
          <a:xfrm>
            <a:off x="3752850" y="28194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474652" y="2819400"/>
            <a:ext cx="33534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x</a:t>
            </a:r>
          </a:p>
          <a:p>
            <a:r>
              <a:rPr lang="en-GB" sz="2600" dirty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3030378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5879068"/>
            <a:ext cx="494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How would we represent reflection in the Y axis?</a:t>
            </a:r>
          </a:p>
        </p:txBody>
      </p:sp>
      <p:sp>
        <p:nvSpPr>
          <p:cNvPr id="14" name="Left Bracket 13"/>
          <p:cNvSpPr/>
          <p:nvPr/>
        </p:nvSpPr>
        <p:spPr>
          <a:xfrm>
            <a:off x="4648200" y="28194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Bracket 14"/>
          <p:cNvSpPr/>
          <p:nvPr/>
        </p:nvSpPr>
        <p:spPr>
          <a:xfrm>
            <a:off x="5124450" y="28194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4693852" y="2819400"/>
            <a:ext cx="43794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 x</a:t>
            </a:r>
          </a:p>
          <a:p>
            <a:r>
              <a:rPr lang="en-GB" sz="2600" dirty="0"/>
              <a:t>-y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95400" y="4419600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[1, 0] </a:t>
            </a:r>
            <a:r>
              <a:rPr lang="en-GB" dirty="0">
                <a:sym typeface="Symbol"/>
              </a:rPr>
              <a:t> [1, 0] and [0,1]  [0,-1]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667000" y="3733800"/>
            <a:ext cx="228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896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418" y="228600"/>
            <a:ext cx="8229600" cy="1143000"/>
          </a:xfrm>
        </p:spPr>
        <p:txBody>
          <a:bodyPr/>
          <a:lstStyle/>
          <a:p>
            <a:r>
              <a:rPr lang="en-GB" dirty="0"/>
              <a:t>Horizontal shear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69877" y="4953000"/>
            <a:ext cx="2131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-5400000">
            <a:off x="-295723" y="3887400"/>
            <a:ext cx="2131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50292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(0,0)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522477" y="50292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(2,0)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828800" y="38978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(1,1)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" y="24384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(0,2)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66800" y="5715000"/>
            <a:ext cx="165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Before shearing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4198877" y="2895600"/>
            <a:ext cx="2133600" cy="2057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886200" y="50292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(0,0)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256277" y="38862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(2,1)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332477" y="25146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(2,2)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777324" y="5758750"/>
            <a:ext cx="151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After shearing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4277" y="37454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●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94739" y="24384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(2,2)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198877" y="4953000"/>
            <a:ext cx="2131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52872" y="37338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●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rot="-5400000">
            <a:off x="1830000" y="3885000"/>
            <a:ext cx="2131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62000" y="2819400"/>
            <a:ext cx="2131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324600" y="2895600"/>
            <a:ext cx="2131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069323" y="25262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(4,2)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324600" y="2895600"/>
            <a:ext cx="2133600" cy="2057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88123" y="50292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(2,0)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657600" y="2209800"/>
            <a:ext cx="0" cy="396000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0" y="1219200"/>
            <a:ext cx="784860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The horizontal movement of (1,1) is 1, whereas the horizontal movement of (0,2) and (2,2) is 2 … the horizontal movement is proportional to the height.    Height is unaffected.  Looking at the basis vectors:  [1, 0] </a:t>
            </a:r>
            <a:r>
              <a:rPr lang="en-GB" dirty="0">
                <a:sym typeface="Symbol"/>
              </a:rPr>
              <a:t> [1, 0],  [0, 1</a:t>
            </a:r>
            <a:r>
              <a:rPr lang="en-GB" dirty="0"/>
              <a:t>] </a:t>
            </a:r>
            <a:r>
              <a:rPr lang="en-GB" dirty="0">
                <a:sym typeface="Symbol"/>
              </a:rPr>
              <a:t> [1, 1]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86495" y="467302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ym typeface="Wingdings"/>
              </a:rPr>
              <a:t></a:t>
            </a:r>
            <a:endParaRPr lang="en-GB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5064490" y="467302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ym typeface="Wingdings"/>
              </a:rPr>
              <a:t></a:t>
            </a:r>
            <a:endParaRPr lang="en-GB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027620" y="3733800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ym typeface="Wingdings"/>
              </a:rPr>
              <a:t></a:t>
            </a:r>
            <a:endParaRPr lang="en-GB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32610" y="365313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ym typeface="Wingdings"/>
              </a:rPr>
              <a:t>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031227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Horizontal shear</a:t>
            </a:r>
          </a:p>
        </p:txBody>
      </p:sp>
      <p:sp>
        <p:nvSpPr>
          <p:cNvPr id="4" name="Double Bracket 3"/>
          <p:cNvSpPr/>
          <p:nvPr/>
        </p:nvSpPr>
        <p:spPr>
          <a:xfrm>
            <a:off x="1066800" y="23622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143000" y="23622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1   1</a:t>
            </a:r>
          </a:p>
          <a:p>
            <a:r>
              <a:rPr lang="en-GB" sz="2600" dirty="0"/>
              <a:t>0   1</a:t>
            </a:r>
          </a:p>
        </p:txBody>
      </p:sp>
      <p:sp>
        <p:nvSpPr>
          <p:cNvPr id="6" name="Left Bracket 5"/>
          <p:cNvSpPr/>
          <p:nvPr/>
        </p:nvSpPr>
        <p:spPr>
          <a:xfrm>
            <a:off x="2057400" y="23622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ket 6"/>
          <p:cNvSpPr/>
          <p:nvPr/>
        </p:nvSpPr>
        <p:spPr>
          <a:xfrm>
            <a:off x="2381250" y="23622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103052" y="2362200"/>
            <a:ext cx="35298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2</a:t>
            </a:r>
          </a:p>
          <a:p>
            <a:r>
              <a:rPr lang="en-GB" sz="2600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0" y="2573178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=</a:t>
            </a:r>
          </a:p>
        </p:txBody>
      </p:sp>
      <p:sp>
        <p:nvSpPr>
          <p:cNvPr id="10" name="Left Bracket 9"/>
          <p:cNvSpPr/>
          <p:nvPr/>
        </p:nvSpPr>
        <p:spPr>
          <a:xfrm>
            <a:off x="3276600" y="23622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Bracket 10"/>
          <p:cNvSpPr/>
          <p:nvPr/>
        </p:nvSpPr>
        <p:spPr>
          <a:xfrm>
            <a:off x="3752850" y="23622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322252" y="2362200"/>
            <a:ext cx="42832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 2</a:t>
            </a:r>
          </a:p>
          <a:p>
            <a:r>
              <a:rPr lang="en-GB" sz="2600" dirty="0"/>
              <a:t> 0</a:t>
            </a:r>
          </a:p>
        </p:txBody>
      </p:sp>
      <p:sp>
        <p:nvSpPr>
          <p:cNvPr id="13" name="Double Bracket 12"/>
          <p:cNvSpPr/>
          <p:nvPr/>
        </p:nvSpPr>
        <p:spPr>
          <a:xfrm>
            <a:off x="1143000" y="38862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219200" y="38862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1    1</a:t>
            </a:r>
          </a:p>
          <a:p>
            <a:r>
              <a:rPr lang="en-GB" sz="2600" dirty="0"/>
              <a:t>0    1</a:t>
            </a:r>
          </a:p>
        </p:txBody>
      </p:sp>
      <p:sp>
        <p:nvSpPr>
          <p:cNvPr id="15" name="Left Bracket 14"/>
          <p:cNvSpPr/>
          <p:nvPr/>
        </p:nvSpPr>
        <p:spPr>
          <a:xfrm>
            <a:off x="2133600" y="38862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Bracket 15"/>
          <p:cNvSpPr/>
          <p:nvPr/>
        </p:nvSpPr>
        <p:spPr>
          <a:xfrm>
            <a:off x="2457450" y="38862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179252" y="3886200"/>
            <a:ext cx="35298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2</a:t>
            </a:r>
          </a:p>
          <a:p>
            <a:r>
              <a:rPr lang="en-GB" sz="26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19400" y="4097178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=</a:t>
            </a:r>
          </a:p>
        </p:txBody>
      </p:sp>
      <p:sp>
        <p:nvSpPr>
          <p:cNvPr id="19" name="Left Bracket 18"/>
          <p:cNvSpPr/>
          <p:nvPr/>
        </p:nvSpPr>
        <p:spPr>
          <a:xfrm>
            <a:off x="3352800" y="38862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Bracket 19"/>
          <p:cNvSpPr/>
          <p:nvPr/>
        </p:nvSpPr>
        <p:spPr>
          <a:xfrm>
            <a:off x="3829050" y="38862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3398452" y="3886200"/>
            <a:ext cx="42832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 4</a:t>
            </a:r>
          </a:p>
          <a:p>
            <a:r>
              <a:rPr lang="en-GB" sz="2600" dirty="0"/>
              <a:t> 2</a:t>
            </a:r>
          </a:p>
        </p:txBody>
      </p:sp>
      <p:sp>
        <p:nvSpPr>
          <p:cNvPr id="22" name="Double Bracket 21"/>
          <p:cNvSpPr/>
          <p:nvPr/>
        </p:nvSpPr>
        <p:spPr>
          <a:xfrm>
            <a:off x="4953000" y="23622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5029200" y="23622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1    1</a:t>
            </a:r>
          </a:p>
          <a:p>
            <a:r>
              <a:rPr lang="en-GB" sz="2600" dirty="0"/>
              <a:t>0    1</a:t>
            </a:r>
          </a:p>
        </p:txBody>
      </p:sp>
      <p:sp>
        <p:nvSpPr>
          <p:cNvPr id="24" name="Left Bracket 23"/>
          <p:cNvSpPr/>
          <p:nvPr/>
        </p:nvSpPr>
        <p:spPr>
          <a:xfrm>
            <a:off x="5943600" y="23622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Bracket 24"/>
          <p:cNvSpPr/>
          <p:nvPr/>
        </p:nvSpPr>
        <p:spPr>
          <a:xfrm>
            <a:off x="6267450" y="23622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5989252" y="2362200"/>
            <a:ext cx="35298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0</a:t>
            </a:r>
          </a:p>
          <a:p>
            <a:r>
              <a:rPr lang="en-GB" sz="26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29400" y="2573178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=</a:t>
            </a:r>
          </a:p>
        </p:txBody>
      </p:sp>
      <p:sp>
        <p:nvSpPr>
          <p:cNvPr id="28" name="Left Bracket 27"/>
          <p:cNvSpPr/>
          <p:nvPr/>
        </p:nvSpPr>
        <p:spPr>
          <a:xfrm>
            <a:off x="7162800" y="23622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Bracket 28"/>
          <p:cNvSpPr/>
          <p:nvPr/>
        </p:nvSpPr>
        <p:spPr>
          <a:xfrm>
            <a:off x="7639050" y="23622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7208452" y="2362200"/>
            <a:ext cx="42832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 2</a:t>
            </a:r>
          </a:p>
          <a:p>
            <a:r>
              <a:rPr lang="en-GB" sz="2600" dirty="0"/>
              <a:t> 2</a:t>
            </a:r>
          </a:p>
        </p:txBody>
      </p:sp>
      <p:sp>
        <p:nvSpPr>
          <p:cNvPr id="31" name="Double Bracket 30"/>
          <p:cNvSpPr/>
          <p:nvPr/>
        </p:nvSpPr>
        <p:spPr>
          <a:xfrm>
            <a:off x="5029200" y="38862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5105400" y="38862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1    1</a:t>
            </a:r>
          </a:p>
          <a:p>
            <a:r>
              <a:rPr lang="en-GB" sz="2600" dirty="0"/>
              <a:t>0    1</a:t>
            </a:r>
          </a:p>
        </p:txBody>
      </p:sp>
      <p:sp>
        <p:nvSpPr>
          <p:cNvPr id="33" name="Left Bracket 32"/>
          <p:cNvSpPr/>
          <p:nvPr/>
        </p:nvSpPr>
        <p:spPr>
          <a:xfrm>
            <a:off x="6019800" y="38862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Bracket 33"/>
          <p:cNvSpPr/>
          <p:nvPr/>
        </p:nvSpPr>
        <p:spPr>
          <a:xfrm>
            <a:off x="6343650" y="38862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6065452" y="3886200"/>
            <a:ext cx="35298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1</a:t>
            </a:r>
          </a:p>
          <a:p>
            <a:r>
              <a:rPr lang="en-GB" sz="2600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05600" y="4097178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=</a:t>
            </a:r>
          </a:p>
        </p:txBody>
      </p:sp>
      <p:sp>
        <p:nvSpPr>
          <p:cNvPr id="37" name="Left Bracket 36"/>
          <p:cNvSpPr/>
          <p:nvPr/>
        </p:nvSpPr>
        <p:spPr>
          <a:xfrm>
            <a:off x="7239000" y="38862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ight Bracket 37"/>
          <p:cNvSpPr/>
          <p:nvPr/>
        </p:nvSpPr>
        <p:spPr>
          <a:xfrm>
            <a:off x="7696200" y="38862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7239000" y="3908048"/>
            <a:ext cx="42832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 2</a:t>
            </a:r>
          </a:p>
          <a:p>
            <a:r>
              <a:rPr lang="en-GB" sz="2600" dirty="0"/>
              <a:t>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40" name="Double Bracket 39"/>
          <p:cNvSpPr/>
          <p:nvPr/>
        </p:nvSpPr>
        <p:spPr>
          <a:xfrm>
            <a:off x="3059942" y="54864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3136142" y="54864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1    1</a:t>
            </a:r>
          </a:p>
          <a:p>
            <a:r>
              <a:rPr lang="en-GB" sz="2600" dirty="0"/>
              <a:t>0    1</a:t>
            </a:r>
          </a:p>
        </p:txBody>
      </p:sp>
      <p:sp>
        <p:nvSpPr>
          <p:cNvPr id="42" name="Left Bracket 41"/>
          <p:cNvSpPr/>
          <p:nvPr/>
        </p:nvSpPr>
        <p:spPr>
          <a:xfrm>
            <a:off x="4050542" y="54864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Bracket 42"/>
          <p:cNvSpPr/>
          <p:nvPr/>
        </p:nvSpPr>
        <p:spPr>
          <a:xfrm>
            <a:off x="4374392" y="54864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4096194" y="5486400"/>
            <a:ext cx="33534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x</a:t>
            </a:r>
          </a:p>
          <a:p>
            <a:r>
              <a:rPr lang="en-GB" sz="2600" dirty="0"/>
              <a:t>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36342" y="5697378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=</a:t>
            </a:r>
          </a:p>
        </p:txBody>
      </p:sp>
      <p:sp>
        <p:nvSpPr>
          <p:cNvPr id="46" name="Left Bracket 45"/>
          <p:cNvSpPr/>
          <p:nvPr/>
        </p:nvSpPr>
        <p:spPr>
          <a:xfrm>
            <a:off x="5269742" y="54864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ight Bracket 46"/>
          <p:cNvSpPr/>
          <p:nvPr/>
        </p:nvSpPr>
        <p:spPr>
          <a:xfrm>
            <a:off x="5943600" y="54864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5269742" y="5508248"/>
            <a:ext cx="72167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 </a:t>
            </a:r>
            <a:r>
              <a:rPr lang="en-GB" sz="2600" dirty="0" err="1"/>
              <a:t>x+y</a:t>
            </a:r>
            <a:endParaRPr lang="en-GB" sz="2600" dirty="0"/>
          </a:p>
          <a:p>
            <a:r>
              <a:rPr lang="en-GB" sz="2600" dirty="0"/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2249769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general horizontal shear</a:t>
            </a:r>
          </a:p>
        </p:txBody>
      </p:sp>
      <p:sp>
        <p:nvSpPr>
          <p:cNvPr id="40" name="Double Bracket 39"/>
          <p:cNvSpPr/>
          <p:nvPr/>
        </p:nvSpPr>
        <p:spPr>
          <a:xfrm>
            <a:off x="2971800" y="22098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3048000" y="22098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1   m</a:t>
            </a:r>
          </a:p>
          <a:p>
            <a:r>
              <a:rPr lang="en-GB" sz="2600" dirty="0"/>
              <a:t>0    1</a:t>
            </a:r>
          </a:p>
        </p:txBody>
      </p:sp>
      <p:sp>
        <p:nvSpPr>
          <p:cNvPr id="42" name="Left Bracket 41"/>
          <p:cNvSpPr/>
          <p:nvPr/>
        </p:nvSpPr>
        <p:spPr>
          <a:xfrm>
            <a:off x="3962400" y="22098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Bracket 42"/>
          <p:cNvSpPr/>
          <p:nvPr/>
        </p:nvSpPr>
        <p:spPr>
          <a:xfrm>
            <a:off x="4286250" y="22098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4008052" y="2209800"/>
            <a:ext cx="33534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x</a:t>
            </a:r>
          </a:p>
          <a:p>
            <a:r>
              <a:rPr lang="en-GB" sz="2600" dirty="0"/>
              <a:t>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48200" y="2420778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=</a:t>
            </a:r>
          </a:p>
        </p:txBody>
      </p:sp>
      <p:sp>
        <p:nvSpPr>
          <p:cNvPr id="46" name="Left Bracket 45"/>
          <p:cNvSpPr/>
          <p:nvPr/>
        </p:nvSpPr>
        <p:spPr>
          <a:xfrm>
            <a:off x="5181600" y="22098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ight Bracket 46"/>
          <p:cNvSpPr/>
          <p:nvPr/>
        </p:nvSpPr>
        <p:spPr>
          <a:xfrm>
            <a:off x="6115050" y="2209800"/>
            <a:ext cx="5715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5227252" y="2209800"/>
            <a:ext cx="9062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 err="1"/>
              <a:t>x+my</a:t>
            </a:r>
            <a:endParaRPr lang="en-GB" sz="2600" dirty="0"/>
          </a:p>
          <a:p>
            <a:r>
              <a:rPr lang="en-GB" sz="2600" dirty="0"/>
              <a:t> 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19200" y="5410200"/>
            <a:ext cx="68580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The vertical displacement is unaffected;  the horizontal displacement is moved by m times the vertical displacement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959" y="3962400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[1, 0] </a:t>
            </a:r>
            <a:r>
              <a:rPr lang="en-GB" dirty="0">
                <a:sym typeface="Symbol"/>
              </a:rPr>
              <a:t> [1, 0] and [0,1]  [m,1]</a:t>
            </a:r>
            <a:endParaRPr lang="en-GB" dirty="0"/>
          </a:p>
        </p:txBody>
      </p:sp>
      <p:cxnSp>
        <p:nvCxnSpPr>
          <p:cNvPr id="5" name="Straight Arrow Connector 4"/>
          <p:cNvCxnSpPr>
            <a:stCxn id="14" idx="0"/>
          </p:cNvCxnSpPr>
          <p:nvPr/>
        </p:nvCxnSpPr>
        <p:spPr>
          <a:xfrm flipH="1" flipV="1">
            <a:off x="3425269" y="3276600"/>
            <a:ext cx="9217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9" idx="0"/>
          </p:cNvCxnSpPr>
          <p:nvPr/>
        </p:nvCxnSpPr>
        <p:spPr>
          <a:xfrm flipH="1" flipV="1">
            <a:off x="4343400" y="4495800"/>
            <a:ext cx="304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3145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transpose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Given a 2x2 matrix </a:t>
            </a:r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then its </a:t>
            </a:r>
            <a:r>
              <a:rPr lang="en-GB" i="1" dirty="0"/>
              <a:t>transpose</a:t>
            </a:r>
            <a:r>
              <a:rPr lang="en-GB" dirty="0"/>
              <a:t> is given by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Double Bracket 3"/>
          <p:cNvSpPr/>
          <p:nvPr/>
        </p:nvSpPr>
        <p:spPr>
          <a:xfrm>
            <a:off x="4038600" y="25908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114800" y="25908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a   b</a:t>
            </a:r>
          </a:p>
          <a:p>
            <a:r>
              <a:rPr lang="en-GB" sz="2600" dirty="0"/>
              <a:t>c   d</a:t>
            </a:r>
          </a:p>
        </p:txBody>
      </p:sp>
      <p:sp>
        <p:nvSpPr>
          <p:cNvPr id="6" name="Double Bracket 5"/>
          <p:cNvSpPr/>
          <p:nvPr/>
        </p:nvSpPr>
        <p:spPr>
          <a:xfrm>
            <a:off x="4191000" y="48006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267200" y="48006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a   c</a:t>
            </a:r>
          </a:p>
          <a:p>
            <a:r>
              <a:rPr lang="en-GB" sz="2600" dirty="0"/>
              <a:t>b   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9400" y="2744688"/>
            <a:ext cx="92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M =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19399" y="4954488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M</a:t>
            </a:r>
            <a:r>
              <a:rPr lang="en-GB" sz="3200" baseline="30000" dirty="0"/>
              <a:t>T</a:t>
            </a:r>
            <a:r>
              <a:rPr lang="en-GB" sz="3200" dirty="0"/>
              <a:t> =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29400" y="4800600"/>
            <a:ext cx="2138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Reflection about </a:t>
            </a:r>
          </a:p>
          <a:p>
            <a:r>
              <a:rPr lang="en-GB" dirty="0"/>
              <a:t>the positive diagonal</a:t>
            </a:r>
          </a:p>
        </p:txBody>
      </p:sp>
    </p:spTree>
    <p:extLst>
      <p:ext uri="{BB962C8B-B14F-4D97-AF65-F5344CB8AC3E}">
        <p14:creationId xmlns:p14="http://schemas.microsoft.com/office/powerpoint/2010/main" val="11948054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Orthogonal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matrix M is </a:t>
            </a:r>
            <a:r>
              <a:rPr lang="en-GB" i="1" dirty="0"/>
              <a:t>orthogonal</a:t>
            </a:r>
            <a:r>
              <a:rPr lang="en-GB" dirty="0"/>
              <a:t> if M</a:t>
            </a:r>
            <a:r>
              <a:rPr lang="en-GB" baseline="30000" dirty="0"/>
              <a:t>-1</a:t>
            </a:r>
            <a:r>
              <a:rPr lang="en-GB" dirty="0"/>
              <a:t> = M</a:t>
            </a:r>
            <a:r>
              <a:rPr lang="en-GB" baseline="30000" dirty="0"/>
              <a:t>T</a:t>
            </a:r>
          </a:p>
          <a:p>
            <a:r>
              <a:rPr lang="en-GB" dirty="0"/>
              <a:t>Recall that M</a:t>
            </a:r>
            <a:r>
              <a:rPr lang="en-GB" baseline="30000" dirty="0"/>
              <a:t>-1</a:t>
            </a:r>
            <a:r>
              <a:rPr lang="en-GB" dirty="0"/>
              <a:t> represents the “inverse” transformation to M;  computing the inverse is a common – but expensive – operation</a:t>
            </a:r>
          </a:p>
          <a:p>
            <a:r>
              <a:rPr lang="en-GB" dirty="0"/>
              <a:t>If we know (in advance) that M is orthogonal we can cut down on the computational effort by computing the transpose instead</a:t>
            </a:r>
          </a:p>
          <a:p>
            <a:r>
              <a:rPr lang="en-GB" dirty="0"/>
              <a:t>For example, reflection and rotation are orthogonal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141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If T1 and T2 are transformations we can combine them into a “compound” transformation by doing T1 and then T2</a:t>
            </a:r>
          </a:p>
          <a:p>
            <a:r>
              <a:rPr lang="en-GB" dirty="0"/>
              <a:t>This would be denoted by T2 T1 so that</a:t>
            </a:r>
          </a:p>
          <a:p>
            <a:pPr marL="0" indent="0" algn="ctr">
              <a:buNone/>
            </a:pPr>
            <a:r>
              <a:rPr lang="en-GB" dirty="0"/>
              <a:t>(T2 T1)(</a:t>
            </a:r>
            <a:r>
              <a:rPr lang="en-GB" u="sng" dirty="0"/>
              <a:t>v</a:t>
            </a:r>
            <a:r>
              <a:rPr lang="en-GB" dirty="0"/>
              <a:t>) = T2(T1(</a:t>
            </a:r>
            <a:r>
              <a:rPr lang="en-GB" u="sng" dirty="0"/>
              <a:t>v</a:t>
            </a:r>
            <a:r>
              <a:rPr lang="en-GB" dirty="0"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37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Suppose A and B are matrices representing transformations T</a:t>
            </a:r>
            <a:r>
              <a:rPr lang="en-GB" baseline="-25000" dirty="0"/>
              <a:t>A</a:t>
            </a:r>
            <a:r>
              <a:rPr lang="en-GB" dirty="0"/>
              <a:t> and T</a:t>
            </a:r>
            <a:r>
              <a:rPr lang="en-GB" baseline="-25000" dirty="0"/>
              <a:t>B</a:t>
            </a:r>
            <a:r>
              <a:rPr lang="en-GB" dirty="0"/>
              <a:t> (respectively)</a:t>
            </a:r>
          </a:p>
          <a:p>
            <a:pPr lvl="1"/>
            <a:r>
              <a:rPr lang="en-GB" dirty="0"/>
              <a:t>i.e., T</a:t>
            </a:r>
            <a:r>
              <a:rPr lang="en-GB" baseline="-25000" dirty="0"/>
              <a:t>A</a:t>
            </a:r>
            <a:r>
              <a:rPr lang="en-GB" dirty="0"/>
              <a:t>(</a:t>
            </a:r>
            <a:r>
              <a:rPr lang="en-GB" u="sng" dirty="0"/>
              <a:t>v</a:t>
            </a:r>
            <a:r>
              <a:rPr lang="en-GB" dirty="0"/>
              <a:t>) = A</a:t>
            </a:r>
            <a:r>
              <a:rPr lang="en-GB" u="sng" dirty="0"/>
              <a:t>v</a:t>
            </a:r>
            <a:r>
              <a:rPr lang="en-GB" dirty="0"/>
              <a:t> and T</a:t>
            </a:r>
            <a:r>
              <a:rPr lang="en-GB" baseline="-25000" dirty="0"/>
              <a:t>B</a:t>
            </a:r>
            <a:r>
              <a:rPr lang="en-GB" dirty="0"/>
              <a:t>(</a:t>
            </a:r>
            <a:r>
              <a:rPr lang="en-GB" u="sng" dirty="0"/>
              <a:t>v</a:t>
            </a:r>
            <a:r>
              <a:rPr lang="en-GB" dirty="0"/>
              <a:t>) = </a:t>
            </a:r>
            <a:r>
              <a:rPr lang="en-GB" dirty="0" err="1"/>
              <a:t>B</a:t>
            </a:r>
            <a:r>
              <a:rPr lang="en-GB" u="sng" dirty="0" err="1"/>
              <a:t>v</a:t>
            </a:r>
            <a:endParaRPr lang="en-GB" dirty="0"/>
          </a:p>
          <a:p>
            <a:r>
              <a:rPr lang="en-GB" dirty="0"/>
              <a:t>Then (BA)(</a:t>
            </a:r>
            <a:r>
              <a:rPr lang="en-GB" u="sng" dirty="0"/>
              <a:t>v</a:t>
            </a:r>
            <a:r>
              <a:rPr lang="en-GB" dirty="0"/>
              <a:t>) = B(A</a:t>
            </a:r>
            <a:r>
              <a:rPr lang="en-GB" u="sng" dirty="0"/>
              <a:t>v</a:t>
            </a:r>
            <a:r>
              <a:rPr lang="en-GB" dirty="0"/>
              <a:t>) … and so the matrix BA represents the “compound” transformation T formed by executing T</a:t>
            </a:r>
            <a:r>
              <a:rPr lang="en-GB" baseline="-25000" dirty="0"/>
              <a:t>A</a:t>
            </a:r>
            <a:r>
              <a:rPr lang="en-GB" dirty="0"/>
              <a:t> and then T</a:t>
            </a:r>
            <a:r>
              <a:rPr lang="en-GB" baseline="-25000" dirty="0"/>
              <a:t>B</a:t>
            </a:r>
            <a:r>
              <a:rPr lang="en-GB" dirty="0"/>
              <a:t>, i.e., </a:t>
            </a:r>
            <a:endParaRPr lang="en-GB" baseline="-25000" dirty="0"/>
          </a:p>
          <a:p>
            <a:pPr marL="0" indent="0" algn="ctr">
              <a:buNone/>
            </a:pPr>
            <a:r>
              <a:rPr lang="en-GB" dirty="0"/>
              <a:t>T</a:t>
            </a:r>
            <a:r>
              <a:rPr lang="en-GB" baseline="-25000" dirty="0"/>
              <a:t>(BA) </a:t>
            </a:r>
            <a:r>
              <a:rPr lang="en-GB" dirty="0"/>
              <a:t>= T</a:t>
            </a:r>
            <a:r>
              <a:rPr lang="en-GB" baseline="-25000" dirty="0"/>
              <a:t>B </a:t>
            </a:r>
            <a:r>
              <a:rPr lang="en-GB" dirty="0"/>
              <a:t>T</a:t>
            </a:r>
            <a:r>
              <a:rPr lang="en-GB" baseline="-25000" dirty="0"/>
              <a:t>A</a:t>
            </a:r>
            <a:r>
              <a:rPr lang="en-GB" dirty="0"/>
              <a:t> </a:t>
            </a:r>
          </a:p>
          <a:p>
            <a:pPr marL="0" indent="0" algn="ctr">
              <a:buNone/>
            </a:pPr>
            <a:endParaRPr lang="en-GB" baseline="-25000" dirty="0"/>
          </a:p>
          <a:p>
            <a:pPr marL="0" indent="0" algn="ctr">
              <a:buNone/>
            </a:pPr>
            <a:endParaRPr lang="en-GB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20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Composition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the projection matrix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	P =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then for any other matrix A = </a:t>
            </a:r>
          </a:p>
          <a:p>
            <a:pPr marL="0" indent="0">
              <a:buNone/>
            </a:pPr>
            <a:r>
              <a:rPr lang="en-GB" dirty="0"/>
              <a:t>we have that</a:t>
            </a:r>
          </a:p>
        </p:txBody>
      </p:sp>
      <p:sp>
        <p:nvSpPr>
          <p:cNvPr id="4" name="Double Bracket 3"/>
          <p:cNvSpPr/>
          <p:nvPr/>
        </p:nvSpPr>
        <p:spPr>
          <a:xfrm>
            <a:off x="3276600" y="25908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352800" y="25908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1   0</a:t>
            </a:r>
          </a:p>
          <a:p>
            <a:r>
              <a:rPr lang="en-GB" sz="2600" dirty="0"/>
              <a:t>0   0</a:t>
            </a:r>
          </a:p>
        </p:txBody>
      </p:sp>
      <p:sp>
        <p:nvSpPr>
          <p:cNvPr id="13" name="Double Bracket 12"/>
          <p:cNvSpPr/>
          <p:nvPr/>
        </p:nvSpPr>
        <p:spPr>
          <a:xfrm>
            <a:off x="5638800" y="38100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715000" y="38100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a   b</a:t>
            </a:r>
          </a:p>
          <a:p>
            <a:r>
              <a:rPr lang="en-GB" sz="2600" dirty="0"/>
              <a:t>c   d</a:t>
            </a:r>
          </a:p>
        </p:txBody>
      </p:sp>
      <p:sp>
        <p:nvSpPr>
          <p:cNvPr id="15" name="Double Bracket 14"/>
          <p:cNvSpPr/>
          <p:nvPr/>
        </p:nvSpPr>
        <p:spPr>
          <a:xfrm>
            <a:off x="3962400" y="52578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4038600" y="52578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a   b</a:t>
            </a:r>
          </a:p>
          <a:p>
            <a:r>
              <a:rPr lang="en-GB" sz="2600" dirty="0"/>
              <a:t>0   0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14434" y="5442466"/>
            <a:ext cx="977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PA  = </a:t>
            </a:r>
          </a:p>
        </p:txBody>
      </p:sp>
    </p:spTree>
    <p:extLst>
      <p:ext uri="{BB962C8B-B14F-4D97-AF65-F5344CB8AC3E}">
        <p14:creationId xmlns:p14="http://schemas.microsoft.com/office/powerpoint/2010/main" val="38089280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GB" dirty="0"/>
              <a:t>Composition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321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So for example if we take the rotation matrix  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	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then</a:t>
            </a:r>
            <a:r>
              <a:rPr lang="en-GB" b="1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can be interpreted as a rotation followed by a projection (since it is equal to PR</a:t>
            </a:r>
            <a:r>
              <a:rPr lang="el-GR" baseline="-25000" dirty="0"/>
              <a:t>θ</a:t>
            </a:r>
            <a:r>
              <a:rPr lang="en-GB" dirty="0"/>
              <a:t> </a:t>
            </a:r>
            <a:r>
              <a:rPr lang="el-GR" baseline="-25000" dirty="0"/>
              <a:t> </a:t>
            </a:r>
            <a:r>
              <a:rPr lang="en-GB" dirty="0"/>
              <a:t>where P is the projection matrix on the previous slide)</a:t>
            </a:r>
          </a:p>
        </p:txBody>
      </p:sp>
      <p:sp>
        <p:nvSpPr>
          <p:cNvPr id="4" name="Double Bracket 3"/>
          <p:cNvSpPr/>
          <p:nvPr/>
        </p:nvSpPr>
        <p:spPr>
          <a:xfrm>
            <a:off x="2438400" y="2209800"/>
            <a:ext cx="1752600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514600" y="22098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cos</a:t>
            </a:r>
            <a:r>
              <a:rPr lang="el-GR" sz="2400" dirty="0"/>
              <a:t>θ</a:t>
            </a:r>
            <a:r>
              <a:rPr lang="en-GB" sz="2400" dirty="0"/>
              <a:t>    -sin</a:t>
            </a:r>
            <a:r>
              <a:rPr lang="el-GR" sz="2400" dirty="0"/>
              <a:t>θ</a:t>
            </a:r>
            <a:endParaRPr lang="en-GB" sz="2400" dirty="0"/>
          </a:p>
          <a:p>
            <a:r>
              <a:rPr lang="en-GB" sz="2400" dirty="0"/>
              <a:t>sin</a:t>
            </a:r>
            <a:r>
              <a:rPr lang="el-GR" sz="2400" dirty="0"/>
              <a:t>θ</a:t>
            </a:r>
            <a:r>
              <a:rPr lang="en-GB" sz="2400" dirty="0"/>
              <a:t>     </a:t>
            </a:r>
            <a:r>
              <a:rPr lang="en-GB" sz="2400" dirty="0" err="1"/>
              <a:t>cos</a:t>
            </a:r>
            <a:r>
              <a:rPr lang="el-GR" sz="2400" dirty="0"/>
              <a:t>θ</a:t>
            </a:r>
            <a:endParaRPr lang="en-GB" sz="2400" dirty="0"/>
          </a:p>
        </p:txBody>
      </p:sp>
      <p:sp>
        <p:nvSpPr>
          <p:cNvPr id="17" name="Double Bracket 16"/>
          <p:cNvSpPr/>
          <p:nvPr/>
        </p:nvSpPr>
        <p:spPr>
          <a:xfrm>
            <a:off x="2438400" y="3733800"/>
            <a:ext cx="1752600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514600" y="37338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cos</a:t>
            </a:r>
            <a:r>
              <a:rPr lang="el-GR" sz="2400" dirty="0"/>
              <a:t>θ</a:t>
            </a:r>
            <a:r>
              <a:rPr lang="en-GB" sz="2400" dirty="0"/>
              <a:t>    -sin</a:t>
            </a:r>
            <a:r>
              <a:rPr lang="el-GR" sz="2400" dirty="0"/>
              <a:t>θ</a:t>
            </a:r>
            <a:endParaRPr lang="en-GB" sz="2400" dirty="0"/>
          </a:p>
          <a:p>
            <a:r>
              <a:rPr lang="en-GB" sz="2400" dirty="0"/>
              <a:t> 0    	 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36087" y="2286000"/>
            <a:ext cx="849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R</a:t>
            </a:r>
            <a:r>
              <a:rPr lang="el-GR" sz="2800" baseline="-25000" dirty="0"/>
              <a:t>θ</a:t>
            </a:r>
            <a:r>
              <a:rPr lang="en-GB" sz="2800" dirty="0"/>
              <a:t> =</a:t>
            </a:r>
            <a:r>
              <a:rPr lang="en-GB" sz="2800" b="1" dirty="0"/>
              <a:t>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4340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Negating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-[a, b] = [-a, -b]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036906" y="2145268"/>
            <a:ext cx="365760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036906" y="2983468"/>
            <a:ext cx="3657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694506" y="2145268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89506" y="30596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4506" y="23797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4114800" y="4190999"/>
            <a:ext cx="365760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27227" y="220980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[a, b]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6007" y="4193186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-[a, b]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4419600"/>
            <a:ext cx="364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Same magnitude;  opposite direction</a:t>
            </a:r>
          </a:p>
        </p:txBody>
      </p:sp>
    </p:spTree>
    <p:extLst>
      <p:ext uri="{BB962C8B-B14F-4D97-AF65-F5344CB8AC3E}">
        <p14:creationId xmlns:p14="http://schemas.microsoft.com/office/powerpoint/2010/main" val="28348644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Rotation about (a, </a:t>
            </a:r>
            <a:r>
              <a:rPr lang="en-GB"/>
              <a:t>b)  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38200" y="1752600"/>
            <a:ext cx="0" cy="449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62484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57400" y="27490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0200" y="2514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</a:t>
            </a:r>
            <a:r>
              <a:rPr lang="en-GB" dirty="0" err="1"/>
              <a:t>a,b</a:t>
            </a:r>
            <a:r>
              <a:rPr lang="en-GB" dirty="0"/>
              <a:t>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219464" y="2933700"/>
            <a:ext cx="1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-1800000">
            <a:off x="2089223" y="2507400"/>
            <a:ext cx="1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67000" y="2590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62400" y="2743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57600" y="16764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p’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24400" y="1937266"/>
            <a:ext cx="286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rotation maps the point </a:t>
            </a:r>
          </a:p>
          <a:p>
            <a:r>
              <a:rPr lang="en-GB" dirty="0"/>
              <a:t>p to the point p</a:t>
            </a:r>
            <a:r>
              <a:rPr lang="en-GB" dirty="0">
                <a:sym typeface="Symbol"/>
              </a:rPr>
              <a:t>’</a:t>
            </a:r>
            <a:endParaRPr lang="en-GB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838200" y="6244936"/>
            <a:ext cx="1800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-1800000">
            <a:off x="717623" y="5784000"/>
            <a:ext cx="1800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19100" y="5879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8200" y="588818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89642" y="5029200"/>
            <a:ext cx="33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r’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95664" y="3429000"/>
            <a:ext cx="5948336" cy="329320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/>
              <a:t>Let T be the translation that maps [a, b] to [0,0], i.e., T([x, y]) = [x-a, y-b]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/>
              <a:t>Then:    T(p) =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/>
              <a:t>r is mapped to r’ by applying R</a:t>
            </a:r>
            <a:r>
              <a:rPr lang="el-GR" sz="2600" baseline="-25000" dirty="0"/>
              <a:t>θ</a:t>
            </a:r>
            <a:endParaRPr lang="en-GB" sz="2600" baseline="-25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/>
              <a:t>r’ is mapped to p’ by applying  T</a:t>
            </a:r>
            <a:r>
              <a:rPr lang="en-GB" sz="2600" baseline="30000" dirty="0"/>
              <a:t>-1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/>
              <a:t>Rotation about (a, b) is thus achieved by the compound transformation </a:t>
            </a:r>
          </a:p>
          <a:p>
            <a:pPr algn="ctr"/>
            <a:r>
              <a:rPr lang="en-GB" sz="2600" dirty="0"/>
              <a:t>T</a:t>
            </a:r>
            <a:r>
              <a:rPr lang="en-GB" sz="2600" baseline="30000" dirty="0"/>
              <a:t>-1</a:t>
            </a:r>
            <a:r>
              <a:rPr lang="en-GB" sz="2600" dirty="0"/>
              <a:t> R</a:t>
            </a:r>
            <a:r>
              <a:rPr lang="el-GR" sz="2600" baseline="-25000" dirty="0"/>
              <a:t>θ</a:t>
            </a:r>
            <a:r>
              <a:rPr lang="en-GB" sz="2600" dirty="0"/>
              <a:t> T</a:t>
            </a:r>
          </a:p>
        </p:txBody>
      </p:sp>
    </p:spTree>
    <p:extLst>
      <p:ext uri="{BB962C8B-B14F-4D97-AF65-F5344CB8AC3E}">
        <p14:creationId xmlns:p14="http://schemas.microsoft.com/office/powerpoint/2010/main" val="36818363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Eigenvectors and -values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318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8407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A be an n times n square matrix, </a:t>
            </a:r>
            <a:r>
              <a:rPr lang="en-GB" b="1" dirty="0"/>
              <a:t>u</a:t>
            </a:r>
            <a:r>
              <a:rPr lang="en-GB" dirty="0"/>
              <a:t> a vector and lambda a scalar. If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u</a:t>
            </a:r>
            <a:r>
              <a:rPr lang="en-GB" dirty="0"/>
              <a:t> is called an </a:t>
            </a:r>
            <a:r>
              <a:rPr lang="en-GB" dirty="0">
                <a:solidFill>
                  <a:srgbClr val="FF0000"/>
                </a:solidFill>
              </a:rPr>
              <a:t>Eigenvector</a:t>
            </a:r>
            <a:r>
              <a:rPr lang="en-GB" dirty="0"/>
              <a:t> of A and lambda an </a:t>
            </a:r>
            <a:r>
              <a:rPr lang="en-GB" dirty="0">
                <a:solidFill>
                  <a:srgbClr val="FF0000"/>
                </a:solidFill>
              </a:rPr>
              <a:t>Eigenvalue.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895600"/>
            <a:ext cx="2057400" cy="70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5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Let A be an n times n square matrix, </a:t>
            </a:r>
            <a:r>
              <a:rPr lang="en-GB" b="1" dirty="0"/>
              <a:t>u</a:t>
            </a:r>
            <a:r>
              <a:rPr lang="en-GB" dirty="0"/>
              <a:t> a vector and lambda a scalar. If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u</a:t>
            </a:r>
            <a:r>
              <a:rPr lang="en-GB" dirty="0"/>
              <a:t> is called an </a:t>
            </a:r>
            <a:r>
              <a:rPr lang="en-GB" dirty="0">
                <a:solidFill>
                  <a:srgbClr val="FF0000"/>
                </a:solidFill>
              </a:rPr>
              <a:t>Eigenvector</a:t>
            </a:r>
            <a:r>
              <a:rPr lang="en-GB" dirty="0"/>
              <a:t> of A and lambda an </a:t>
            </a:r>
            <a:r>
              <a:rPr lang="en-GB" dirty="0">
                <a:solidFill>
                  <a:srgbClr val="FF0000"/>
                </a:solidFill>
              </a:rPr>
              <a:t>Eigenvalue.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In the direction of </a:t>
            </a:r>
            <a:r>
              <a:rPr lang="en-GB" b="1" dirty="0"/>
              <a:t>u</a:t>
            </a:r>
            <a:r>
              <a:rPr lang="en-GB" dirty="0"/>
              <a:t> the transformation A scales by a factor of lambda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895600"/>
            <a:ext cx="2057400" cy="70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080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Eigenvalues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Eigenvalues are determined from the so-called characteristic polynomial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58206"/>
            <a:ext cx="2943636" cy="1609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58" y="3863181"/>
            <a:ext cx="1609950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125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Eigenvalues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Eigenvalues are determined from the so-called characteristic polynomial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58206"/>
            <a:ext cx="2943636" cy="1609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1" y="5155255"/>
            <a:ext cx="4315427" cy="10860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58" y="3863181"/>
            <a:ext cx="1609950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726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Eigenvalues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Eigenvalues are determined from the so-called characteristic polynomial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366" y="2712994"/>
            <a:ext cx="4315427" cy="1086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72000"/>
            <a:ext cx="5172797" cy="7811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926009"/>
            <a:ext cx="3629532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860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Eigenvectors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GB" dirty="0"/>
              <a:t>Given the Eigenvalues the Eigenvectors can be computed from the definition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by solving the induced linear set of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667000"/>
            <a:ext cx="1600200" cy="54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901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Eigenvectors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is a degenerate case..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133600"/>
            <a:ext cx="5096586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790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417637"/>
            <a:ext cx="7502363" cy="530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1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Multiplying a vector by a scalar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 [a, b] = [2a, 2b] 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895600" y="1828800"/>
            <a:ext cx="365760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895600" y="2667000"/>
            <a:ext cx="3657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553200" y="1828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8200" y="27432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20632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15" name="Straight Arrow Connector 14"/>
          <p:cNvCxnSpPr>
            <a:cxnSpLocks noChangeAspect="1"/>
          </p:cNvCxnSpPr>
          <p:nvPr/>
        </p:nvCxnSpPr>
        <p:spPr>
          <a:xfrm flipV="1">
            <a:off x="857288" y="3619315"/>
            <a:ext cx="7315200" cy="1828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ChangeAspect="1"/>
          </p:cNvCxnSpPr>
          <p:nvPr/>
        </p:nvCxnSpPr>
        <p:spPr>
          <a:xfrm flipV="1">
            <a:off x="857288" y="5334000"/>
            <a:ext cx="7315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ChangeAspect="1"/>
          </p:cNvCxnSpPr>
          <p:nvPr/>
        </p:nvCxnSpPr>
        <p:spPr>
          <a:xfrm flipV="1">
            <a:off x="8172488" y="36576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spect="1"/>
          </p:cNvSpPr>
          <p:nvPr/>
        </p:nvSpPr>
        <p:spPr>
          <a:xfrm>
            <a:off x="4526106" y="546634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2a</a:t>
            </a:r>
          </a:p>
        </p:txBody>
      </p:sp>
      <p:sp>
        <p:nvSpPr>
          <p:cNvPr id="19" name="TextBox 18"/>
          <p:cNvSpPr txBox="1">
            <a:spLocks noChangeAspect="1"/>
          </p:cNvSpPr>
          <p:nvPr/>
        </p:nvSpPr>
        <p:spPr>
          <a:xfrm>
            <a:off x="8226212" y="42672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800" y="4267200"/>
            <a:ext cx="283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Same direction;  twice as far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5044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Eigenvalues and -vectors of common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034" y="1594338"/>
            <a:ext cx="6267931" cy="51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95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Application in </a:t>
            </a:r>
            <a:r>
              <a:rPr lang="en-GB" dirty="0" err="1"/>
              <a:t>BigData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and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953000" y="1950243"/>
            <a:ext cx="3733800" cy="4175919"/>
          </a:xfrm>
        </p:spPr>
        <p:txBody>
          <a:bodyPr/>
          <a:lstStyle/>
          <a:p>
            <a:r>
              <a:rPr lang="en-GB" dirty="0"/>
              <a:t>Given some data distribution</a:t>
            </a:r>
          </a:p>
          <a:p>
            <a:r>
              <a:rPr lang="en-GB" dirty="0"/>
              <a:t>Find directions along which the data changes most</a:t>
            </a:r>
          </a:p>
          <a:p>
            <a:r>
              <a:rPr lang="en-GB" dirty="0"/>
              <a:t>Data compression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50244"/>
            <a:ext cx="4103051" cy="395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81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Eigenfaces</a:t>
            </a:r>
            <a:br>
              <a:rPr lang="en-GB" dirty="0"/>
            </a:br>
            <a:r>
              <a:rPr lang="en-GB" sz="2200" dirty="0"/>
              <a:t>(</a:t>
            </a:r>
            <a:r>
              <a:rPr lang="en-GB" sz="2200" dirty="0" err="1"/>
              <a:t>Sirovic&amp;Kirby</a:t>
            </a:r>
            <a:r>
              <a:rPr lang="en-GB" sz="2200" dirty="0"/>
              <a:t>, </a:t>
            </a:r>
            <a:r>
              <a:rPr lang="en-GB" sz="2200" dirty="0" err="1"/>
              <a:t>Turk&amp;Pentland</a:t>
            </a:r>
            <a:r>
              <a:rPr lang="en-GB" sz="2200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181600" y="1648240"/>
            <a:ext cx="3505200" cy="4708109"/>
          </a:xfrm>
        </p:spPr>
        <p:txBody>
          <a:bodyPr/>
          <a:lstStyle/>
          <a:p>
            <a:r>
              <a:rPr lang="en-GB" dirty="0" err="1"/>
              <a:t>Eigenfaces</a:t>
            </a:r>
            <a:r>
              <a:rPr lang="en-GB" dirty="0"/>
              <a:t> form base vectors</a:t>
            </a:r>
          </a:p>
          <a:p>
            <a:endParaRPr lang="en-GB" dirty="0"/>
          </a:p>
          <a:p>
            <a:r>
              <a:rPr lang="en-GB" dirty="0"/>
              <a:t>Any face can be described as a mix of </a:t>
            </a:r>
            <a:r>
              <a:rPr lang="en-GB" dirty="0" err="1"/>
              <a:t>Eigenfaces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0" y="1600200"/>
            <a:ext cx="4048690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453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GB" dirty="0"/>
              <a:t>Vectors and Matrices generalise numbers into higher dimensional spaces</a:t>
            </a:r>
          </a:p>
          <a:p>
            <a:r>
              <a:rPr lang="en-GB" dirty="0"/>
              <a:t>Linear algebra is fundamental in many areas</a:t>
            </a:r>
          </a:p>
          <a:p>
            <a:pPr lvl="1"/>
            <a:r>
              <a:rPr lang="en-GB" dirty="0"/>
              <a:t>Video games, VR, 3D rendering</a:t>
            </a:r>
          </a:p>
          <a:p>
            <a:pPr lvl="1"/>
            <a:r>
              <a:rPr lang="en-GB" dirty="0"/>
              <a:t>Big data</a:t>
            </a:r>
          </a:p>
          <a:p>
            <a:pPr lvl="1"/>
            <a:r>
              <a:rPr lang="en-GB" dirty="0"/>
              <a:t>Machine Learning</a:t>
            </a:r>
          </a:p>
          <a:p>
            <a:pPr marL="514350" indent="-457200"/>
            <a:r>
              <a:rPr lang="en-GB" dirty="0"/>
              <a:t>Highly optimised Matrix-Vector libraries are available including hardware acceleration</a:t>
            </a:r>
          </a:p>
          <a:p>
            <a:pPr marL="514350" indent="-457200"/>
            <a:endParaRPr lang="en-GB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6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[a, b] + [c, d] = [</a:t>
            </a:r>
            <a:r>
              <a:rPr lang="en-GB" dirty="0" err="1"/>
              <a:t>a+c</a:t>
            </a:r>
            <a:r>
              <a:rPr lang="en-GB" dirty="0"/>
              <a:t>, </a:t>
            </a:r>
            <a:r>
              <a:rPr lang="en-GB" dirty="0" err="1"/>
              <a:t>b+d</a:t>
            </a:r>
            <a:r>
              <a:rPr lang="en-GB" dirty="0"/>
              <a:t>]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600200" y="4572000"/>
            <a:ext cx="365760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600200" y="5410200"/>
            <a:ext cx="3657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257800" y="45720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52800" y="54864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48064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237018" y="1447800"/>
            <a:ext cx="1316182" cy="3124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13218" y="4572000"/>
            <a:ext cx="1239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553200" y="1524000"/>
            <a:ext cx="0" cy="307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95109" y="4572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54047" y="35354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613333" y="1447800"/>
            <a:ext cx="4953000" cy="403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95583" y="312420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</a:t>
            </a:r>
            <a:r>
              <a:rPr lang="en-GB" dirty="0" err="1"/>
              <a:t>a+c</a:t>
            </a:r>
            <a:r>
              <a:rPr lang="en-GB" dirty="0"/>
              <a:t>, </a:t>
            </a:r>
            <a:r>
              <a:rPr lang="en-GB" dirty="0" err="1"/>
              <a:t>b+d</a:t>
            </a:r>
            <a:r>
              <a:rPr lang="en-GB" dirty="0"/>
              <a:t>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8600" y="6019800"/>
            <a:ext cx="85344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Addition corresponds to one movement followed by another.   Note that as usual, addition is commutative, i.e., [a, b] + [c, d] = [c, d] + [a, b]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1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3540</Words>
  <Application>Microsoft Office PowerPoint</Application>
  <PresentationFormat>On-screen Show (4:3)</PresentationFormat>
  <Paragraphs>711</Paragraphs>
  <Slides>83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8" baseType="lpstr">
      <vt:lpstr>Arial</vt:lpstr>
      <vt:lpstr>Calibri</vt:lpstr>
      <vt:lpstr>Symbol</vt:lpstr>
      <vt:lpstr>Times New Roman</vt:lpstr>
      <vt:lpstr>Office Theme</vt:lpstr>
      <vt:lpstr>COMP1003  – Algorithms, Data Structures &amp; Maths   Session 10  Vectors and Matrices </vt:lpstr>
      <vt:lpstr>Coordinates and Vectors</vt:lpstr>
      <vt:lpstr>Cartesian co-ordinates of a point are represented by an (X, Y) pair</vt:lpstr>
      <vt:lpstr>Vectors</vt:lpstr>
      <vt:lpstr>Vectors</vt:lpstr>
      <vt:lpstr>Vectors have magnitude and direction … but not location</vt:lpstr>
      <vt:lpstr>Negating a vector</vt:lpstr>
      <vt:lpstr>Multiplying a vector by a scalar</vt:lpstr>
      <vt:lpstr>Vector addition</vt:lpstr>
      <vt:lpstr>Vector subtraction</vt:lpstr>
      <vt:lpstr>Vector subtraction</vt:lpstr>
      <vt:lpstr>Vector magnitude</vt:lpstr>
      <vt:lpstr>The triangle inequality</vt:lpstr>
      <vt:lpstr>The scalar product</vt:lpstr>
      <vt:lpstr>The scalar product</vt:lpstr>
      <vt:lpstr>The scalar product</vt:lpstr>
      <vt:lpstr>Length or Magnitude of a Vector</vt:lpstr>
      <vt:lpstr>Angles between vectors</vt:lpstr>
      <vt:lpstr>Scalar product and angles</vt:lpstr>
      <vt:lpstr>Example: Bag of Words Representation (for general objects use other property lists)</vt:lpstr>
      <vt:lpstr>Matrices and Transformations</vt:lpstr>
      <vt:lpstr>Linear Equations</vt:lpstr>
      <vt:lpstr>Linear Equations</vt:lpstr>
      <vt:lpstr>Linear Equations</vt:lpstr>
      <vt:lpstr>Linear Equations</vt:lpstr>
      <vt:lpstr>2x2 matrices</vt:lpstr>
      <vt:lpstr>Vectors as matrices </vt:lpstr>
      <vt:lpstr>Multiplying a vector by a matrix</vt:lpstr>
      <vt:lpstr>Multiplying a vector by a matrix</vt:lpstr>
      <vt:lpstr>Matrix Vector Multiplication in higher dimensions</vt:lpstr>
      <vt:lpstr>PowerPoint Presentation</vt:lpstr>
      <vt:lpstr>The identity matrix id2</vt:lpstr>
      <vt:lpstr>Multiplying a matrix by a scalar</vt:lpstr>
      <vt:lpstr>Multiplying a matrix by a matrix</vt:lpstr>
      <vt:lpstr>Matrix-Matrix Multiplication</vt:lpstr>
      <vt:lpstr>Properties of matrix multiplication </vt:lpstr>
      <vt:lpstr>2x2 determinants</vt:lpstr>
      <vt:lpstr>Invertible matrices </vt:lpstr>
      <vt:lpstr>Linear Equations</vt:lpstr>
      <vt:lpstr>Linear Equations</vt:lpstr>
      <vt:lpstr>Matrix inversion</vt:lpstr>
      <vt:lpstr>Example</vt:lpstr>
      <vt:lpstr>Special Transformations</vt:lpstr>
      <vt:lpstr> Translation</vt:lpstr>
      <vt:lpstr>Translation</vt:lpstr>
      <vt:lpstr>Linear transformations</vt:lpstr>
      <vt:lpstr>Basis sets</vt:lpstr>
      <vt:lpstr>Deriving transformation matrices </vt:lpstr>
      <vt:lpstr>Deriving transformation matrices </vt:lpstr>
      <vt:lpstr>Common linear transformations</vt:lpstr>
      <vt:lpstr>Scaling – by a factor of 1.5</vt:lpstr>
      <vt:lpstr>Scaling</vt:lpstr>
      <vt:lpstr>Rotation</vt:lpstr>
      <vt:lpstr>Counter-clockwise rotation by angle  … about the origin</vt:lpstr>
      <vt:lpstr>Counter-clockwise rotation by angle  … about the origin</vt:lpstr>
      <vt:lpstr>Counter-clockwise rotation by angle  … about the origin</vt:lpstr>
      <vt:lpstr>Projection onto the X axis</vt:lpstr>
      <vt:lpstr>Projection onto the X axis</vt:lpstr>
      <vt:lpstr>Reflection in the X axis</vt:lpstr>
      <vt:lpstr>Reflection in the X axis</vt:lpstr>
      <vt:lpstr>Horizontal shear</vt:lpstr>
      <vt:lpstr>Horizontal shear</vt:lpstr>
      <vt:lpstr>A general horizontal shear</vt:lpstr>
      <vt:lpstr>The transpose</vt:lpstr>
      <vt:lpstr>Orthogonal matrices</vt:lpstr>
      <vt:lpstr>Composition</vt:lpstr>
      <vt:lpstr>Matrix composition</vt:lpstr>
      <vt:lpstr>Composition - example</vt:lpstr>
      <vt:lpstr>Composition - example</vt:lpstr>
      <vt:lpstr>Rotation about (a, b)   </vt:lpstr>
      <vt:lpstr>Eigenvectors and -values</vt:lpstr>
      <vt:lpstr>PowerPoint Presentation</vt:lpstr>
      <vt:lpstr>PowerPoint Presentation</vt:lpstr>
      <vt:lpstr>Eigenvalues</vt:lpstr>
      <vt:lpstr>Eigenvalues</vt:lpstr>
      <vt:lpstr>Eigenvalues</vt:lpstr>
      <vt:lpstr>Eigenvectors</vt:lpstr>
      <vt:lpstr>Eigenvectors Example</vt:lpstr>
      <vt:lpstr>Generic Example</vt:lpstr>
      <vt:lpstr>Eigenvalues and -vectors of common transformations</vt:lpstr>
      <vt:lpstr>Application in BigData  and Machine Learning</vt:lpstr>
      <vt:lpstr>Eigenfaces (Sirovic&amp;Kirby, Turk&amp;Pentland)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Vectors</dc:title>
  <dc:creator>Chris Johnson</dc:creator>
  <cp:lastModifiedBy>Thomas Wennekers</cp:lastModifiedBy>
  <cp:revision>91</cp:revision>
  <cp:lastPrinted>2016-04-25T12:32:37Z</cp:lastPrinted>
  <dcterms:created xsi:type="dcterms:W3CDTF">2006-08-16T00:00:00Z</dcterms:created>
  <dcterms:modified xsi:type="dcterms:W3CDTF">2022-02-14T08:41:04Z</dcterms:modified>
</cp:coreProperties>
</file>