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81" r:id="rId5"/>
    <p:sldId id="263" r:id="rId6"/>
    <p:sldId id="273" r:id="rId7"/>
    <p:sldId id="274" r:id="rId8"/>
    <p:sldId id="264" r:id="rId9"/>
    <p:sldId id="275" r:id="rId10"/>
    <p:sldId id="268" r:id="rId11"/>
    <p:sldId id="276" r:id="rId12"/>
    <p:sldId id="265" r:id="rId13"/>
    <p:sldId id="267" r:id="rId14"/>
    <p:sldId id="266" r:id="rId15"/>
    <p:sldId id="277" r:id="rId16"/>
    <p:sldId id="278" r:id="rId17"/>
    <p:sldId id="269" r:id="rId18"/>
    <p:sldId id="280" r:id="rId19"/>
    <p:sldId id="279" r:id="rId20"/>
    <p:sldId id="272" r:id="rId21"/>
    <p:sldId id="282" r:id="rId22"/>
    <p:sldId id="283" r:id="rId23"/>
    <p:sldId id="259" r:id="rId24"/>
  </p:sldIdLst>
  <p:sldSz cx="10080625" cy="7559675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368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5F8BBE2B-C392-486C-9238-56DE91ADC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0F204634-3FD3-4242-8379-677FDC1B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928DE5BA-D093-443E-80DC-1C3993EB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A45ADC74-F6B0-4F22-B7BC-152C59C6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63BF58B0-F1B7-43A3-A370-6D922D9EE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B818E6F6-1249-4B23-BE86-765B6B34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5C8D71AC-09E4-451B-909D-6AC37ACC4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7" name="AutoShape 8">
            <a:extLst>
              <a:ext uri="{FF2B5EF4-FFF2-40B4-BE49-F238E27FC236}">
                <a16:creationId xmlns:a16="http://schemas.microsoft.com/office/drawing/2014/main" id="{516C04A6-B42A-4B4C-9691-02F1E155E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8" name="AutoShape 9">
            <a:extLst>
              <a:ext uri="{FF2B5EF4-FFF2-40B4-BE49-F238E27FC236}">
                <a16:creationId xmlns:a16="http://schemas.microsoft.com/office/drawing/2014/main" id="{3D75A55F-D47C-47FB-B34F-A45AF8EA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9" name="AutoShape 10">
            <a:extLst>
              <a:ext uri="{FF2B5EF4-FFF2-40B4-BE49-F238E27FC236}">
                <a16:creationId xmlns:a16="http://schemas.microsoft.com/office/drawing/2014/main" id="{14571037-1811-4F62-BBC8-CDB9931D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60" name="Rectangle 11">
            <a:extLst>
              <a:ext uri="{FF2B5EF4-FFF2-40B4-BE49-F238E27FC236}">
                <a16:creationId xmlns:a16="http://schemas.microsoft.com/office/drawing/2014/main" id="{FB15337A-EC25-4FBE-9AEF-B0E6ACE3EFED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11738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B72869C3-58F2-42DD-B27C-0FCD799CD05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08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47556D44-C83C-474E-8348-C9C01301696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73C9F60D-4EDD-4C9E-88B9-6C97E1232CC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7A38BE21-AFE0-4C3C-8625-7A6FAA397B6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20330A78-10C2-443B-AA01-F182AEF9C1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2522BA19-14BE-4DAA-A7C8-C1C15218496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>
            <a:extLst>
              <a:ext uri="{FF2B5EF4-FFF2-40B4-BE49-F238E27FC236}">
                <a16:creationId xmlns:a16="http://schemas.microsoft.com/office/drawing/2014/main" id="{C009F35A-4DCC-4BCD-884A-2879655D04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F40E04-E97D-42A8-A175-10622E8BB008}" type="slidenum">
              <a:rPr lang="en-GB" altLang="en-US" sz="140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 sz="1400">
              <a:cs typeface="DejaVu Sans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B747004C-FA18-4477-8B04-8970946942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8DD63D86-F448-43D5-A2C5-2C3BA1973F8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7910A-3A4D-4B13-8D0D-2E102289D3E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E0584-C0FB-4766-A630-4F80317C68A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E2AAA-412C-4B11-9123-2914B4E073F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35660-814E-4F58-BD00-F8DDDA4C9E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637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2EB0AC-90C9-4399-BA30-0723C39FD33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CD1B5-3115-4508-B88E-DB3B7A8D72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875C2-968D-4985-9ABA-08B5D59DCE8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9F982-6AF5-4103-9153-29A0740C15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404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4563" y="301625"/>
            <a:ext cx="2262187" cy="6438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38925" cy="6438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16BD1-A71D-436D-91F7-AAFFDDB401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324F9-FA6A-4E59-8F3B-3D18331489A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19489-293E-4EE8-906E-D8BD240A95A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119FF-C6F7-46AE-972D-E66E78BE05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384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53512" cy="12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2C18492-ABCF-401E-894B-467825BE529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929C4C-410D-4944-B40D-074E9F11CE6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19AF20-56D1-41DD-A92D-547EBBCAA58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5E9FA-1388-4415-8C56-8083B214C0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00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1B751-37CA-4D71-8588-62CBDC73A6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77086-8EF4-406D-BB26-F94BED8F84D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531E3-2450-4C17-A066-4154B497C56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9868A-DCA8-4295-97B0-763BDBFDD4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69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A7F4B-9DBB-4110-9E23-0851639132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7401F-0FB3-4427-A2D3-BE4993FA06F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FF757-5516-4D47-B678-D029CD42B06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12B2-58C8-49ED-863A-E987424FA4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020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976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768475"/>
            <a:ext cx="4451350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0BD476-52F7-4C3B-8032-FC20A7526C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7F8FAC-C25F-496A-BFB2-ECEA49B31EF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30EC981-B2F0-43F7-A4E4-57BFA8B926D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1AE20-7DF4-4410-B732-6340DB977E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48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6B6405-33C4-4F91-A897-855BEBF5FF0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A619155-532B-495E-B60E-9541F26C52A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D0E3C9-A163-49D8-9884-3249D7B4F3B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47952-3C37-4C26-958F-1AC5F110AA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19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3F170C5-FDFA-4B9F-A27D-DE2C7E7E700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82633F-4C17-4E41-A3A1-BBB28B7026B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20D507-3A2C-42AD-B2D1-105C6AD0B21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0008-0FCD-4406-9F4B-9504723E57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99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28BAF7F-5A97-425D-B36D-48F1C530CD9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1DEAB4-22AE-4264-9BC6-17A24B63DCD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1A5749-417B-4014-859B-0B24B4DD6E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93F32-BD75-4BBA-9E6F-1A1F4E7DC2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809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674E44-32E9-4C4D-9CC3-9E45F2457C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3833701-A453-4921-95FB-79136A4A338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AF70A5-B752-422F-8933-53D2275691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F80C-3B1E-4222-85CC-CF581F28EE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63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DE9C1A-34F4-49BC-8F45-8DFA5DAA27C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6979E9-C4BA-4706-AD58-3812E52939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ABAFA8-F8E6-4B18-8223-6533E5F0B59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6BE76-DB14-45BF-93F3-D7A1B1E7F9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588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1B80465-B90B-435A-8985-28124198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351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1EADF0F-0C0C-4250-B79E-B4F492506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3512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77028D3-000B-47AD-92AC-E2D9EE0ABC0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045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5190D9-4C22-495E-8722-194B6F30D91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8175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ABF91D-A056-4368-8AF0-FED3A753A2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0763" y="6886575"/>
            <a:ext cx="917575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7662F2DB-BA62-4FD1-8A77-D73B10F650F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E17A28EE-AB19-4751-ACEE-AD0BA956B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250825"/>
            <a:ext cx="9063038" cy="417671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800"/>
              <a:t>COMP1003  – Algorithms, Data Structures &amp; Maths</a:t>
            </a:r>
            <a:br>
              <a:rPr lang="en-GB" altLang="en-US" sz="2800"/>
            </a:br>
            <a:br>
              <a:rPr lang="en-GB" altLang="en-US" sz="2800"/>
            </a:br>
            <a:br>
              <a:rPr lang="en-GB" altLang="en-US" sz="2800"/>
            </a:br>
            <a:r>
              <a:rPr lang="en-GB" altLang="en-US"/>
              <a:t>Session 12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Numerical Mathematics 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552B71D0-DBE9-43DC-97F6-DEA417839A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4427538"/>
            <a:ext cx="9063038" cy="2894012"/>
          </a:xfrm>
        </p:spPr>
        <p:txBody>
          <a:bodyPr tIns="0" anchor="ctr"/>
          <a:lstStyle/>
          <a:p>
            <a:pPr indent="-339725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Thomas Wennekers</a:t>
            </a:r>
          </a:p>
          <a:p>
            <a:pPr indent="-339725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University of Plymouth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49F72CD-0D21-4308-8568-A2AB65FBD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Interpolation and Extrapolation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4F6ACD7-1A15-44F7-B439-CCB4CFD3CD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580063"/>
            <a:ext cx="9053512" cy="1871662"/>
          </a:xfrm>
        </p:spPr>
        <p:txBody>
          <a:bodyPr/>
          <a:lstStyle/>
          <a:p>
            <a:r>
              <a:rPr lang="en-US" altLang="en-US" sz="2400"/>
              <a:t>If we know some points of a function, for example from data, we may be able to interpolate in-between values or to extrapolate outside of the range.</a:t>
            </a:r>
          </a:p>
          <a:p>
            <a:r>
              <a:rPr lang="en-US" altLang="en-US" sz="2400"/>
              <a:t>We usually will make small? errors.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ED4D6F7A-CB15-4C9A-BF0D-6812E8A7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763713"/>
            <a:ext cx="53816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2BAD592-CB5F-42BD-A869-4ADB77BDE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Linear Interpolation</a:t>
            </a:r>
          </a:p>
        </p:txBody>
      </p:sp>
      <p:sp>
        <p:nvSpPr>
          <p:cNvPr id="14339" name="Content Placeholder 4">
            <a:extLst>
              <a:ext uri="{FF2B5EF4-FFF2-40B4-BE49-F238E27FC236}">
                <a16:creationId xmlns:a16="http://schemas.microsoft.com/office/drawing/2014/main" id="{3FE067B3-4B13-4583-876F-978BD31C6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2163" y="6732588"/>
            <a:ext cx="8783637" cy="827087"/>
          </a:xfrm>
        </p:spPr>
        <p:txBody>
          <a:bodyPr/>
          <a:lstStyle/>
          <a:p>
            <a:r>
              <a:rPr lang="en-GB" altLang="en-US"/>
              <a:t>   </a:t>
            </a:r>
            <a:r>
              <a:rPr lang="en-GB" altLang="en-US" sz="2000"/>
              <a:t>Note: More accurate methods than linear exist, but require more effort. Important in Computer Graphics, 3D rendering</a:t>
            </a:r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A84CB1CE-3A31-4479-A614-AB760A4E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709738"/>
            <a:ext cx="7920038" cy="485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DD28A64-39CE-4986-A18C-845C6F08F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Derivative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78E6507-20FB-4B5F-B369-9B6CA8DD2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6477000"/>
            <a:ext cx="9197975" cy="909638"/>
          </a:xfrm>
        </p:spPr>
        <p:txBody>
          <a:bodyPr/>
          <a:lstStyle/>
          <a:p>
            <a:r>
              <a:rPr lang="en-US" altLang="en-US" sz="2800"/>
              <a:t>  Simplest approximation for derivatives uses the secant slope for some small h. This can be inaccurate. 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1BC98E45-8819-4362-B2D4-549A865C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825625"/>
            <a:ext cx="4824413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">
            <a:extLst>
              <a:ext uri="{FF2B5EF4-FFF2-40B4-BE49-F238E27FC236}">
                <a16:creationId xmlns:a16="http://schemas.microsoft.com/office/drawing/2014/main" id="{8C698FD0-4F84-4E04-96FE-1B2FA1046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229225"/>
            <a:ext cx="5983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5">
            <a:extLst>
              <a:ext uri="{FF2B5EF4-FFF2-40B4-BE49-F238E27FC236}">
                <a16:creationId xmlns:a16="http://schemas.microsoft.com/office/drawing/2014/main" id="{8B0D13F6-657F-44E0-8DB9-A2EAD4CFD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2987675"/>
            <a:ext cx="3617912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1691FAC-888C-4F11-B245-C33CEED76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0788" y="301625"/>
            <a:ext cx="4525962" cy="1244600"/>
          </a:xfrm>
        </p:spPr>
        <p:txBody>
          <a:bodyPr/>
          <a:lstStyle/>
          <a:p>
            <a:r>
              <a:rPr lang="en-GB" altLang="en-US"/>
              <a:t>Integral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B0C38D3-DC0D-444B-AF38-C42E1BDF0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72113" y="1770063"/>
            <a:ext cx="4321175" cy="3417887"/>
          </a:xfrm>
        </p:spPr>
        <p:txBody>
          <a:bodyPr/>
          <a:lstStyle/>
          <a:p>
            <a:r>
              <a:rPr lang="en-US" altLang="en-US"/>
              <a:t>The simplest approximation for integrals uses Riemann sums for some small delta x</a:t>
            </a:r>
          </a:p>
          <a:p>
            <a:endParaRPr lang="en-US" altLang="en-US" sz="900"/>
          </a:p>
          <a:p>
            <a:r>
              <a:rPr lang="en-US" altLang="en-US"/>
              <a:t>This can be inaccurate 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55BD7B44-968A-4D15-84AB-D75943358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1625"/>
            <a:ext cx="4321175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>
            <a:extLst>
              <a:ext uri="{FF2B5EF4-FFF2-40B4-BE49-F238E27FC236}">
                <a16:creationId xmlns:a16="http://schemas.microsoft.com/office/drawing/2014/main" id="{54BC381E-E3D2-41A6-9801-0BFA0C636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5724525"/>
            <a:ext cx="869473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E894629-C5CF-4247-B93B-0D091E7B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Zero crossings / Roots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6022392-2298-4E5D-9386-195D4C1D1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580063"/>
            <a:ext cx="9053512" cy="1160462"/>
          </a:xfrm>
        </p:spPr>
        <p:txBody>
          <a:bodyPr/>
          <a:lstStyle/>
          <a:p>
            <a:pPr marL="0" indent="0"/>
            <a:r>
              <a:rPr lang="en-GB" altLang="en-US" sz="2800"/>
              <a:t>    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652722AD-1CCA-43C3-B256-97FDD875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979613"/>
            <a:ext cx="84994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36BBCF6-46DD-4D32-B1CD-4CEE0929F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Newton’s Method Animation</a:t>
            </a:r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6822D5CA-D7BE-482D-80E9-D829E53FB0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2025" y="1547813"/>
            <a:ext cx="5400675" cy="3852862"/>
          </a:xfr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2E6CC1BB-0953-4E8D-B4BC-8744C757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6015038"/>
            <a:ext cx="31845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Content Placeholder 2">
            <a:extLst>
              <a:ext uri="{FF2B5EF4-FFF2-40B4-BE49-F238E27FC236}">
                <a16:creationId xmlns:a16="http://schemas.microsoft.com/office/drawing/2014/main" id="{6622BF9E-04CF-42FD-B96F-0E177A934BEE}"/>
              </a:ext>
            </a:extLst>
          </p:cNvPr>
          <p:cNvSpPr txBox="1">
            <a:spLocks/>
          </p:cNvSpPr>
          <p:nvPr/>
        </p:nvSpPr>
        <p:spPr bwMode="auto">
          <a:xfrm>
            <a:off x="4824413" y="6156325"/>
            <a:ext cx="4733925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342900" indent="-34290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altLang="en-US" sz="2800"/>
              <a:t>  </a:t>
            </a:r>
            <a:r>
              <a:rPr lang="en-US" altLang="en-US" sz="2400"/>
              <a:t>x</a:t>
            </a:r>
            <a:r>
              <a:rPr lang="en-US" altLang="en-US" sz="2400" baseline="-25000"/>
              <a:t>0</a:t>
            </a:r>
            <a:r>
              <a:rPr lang="en-US" altLang="en-US" sz="2400"/>
              <a:t> should start close to the root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982080B-430B-4C9F-94D7-AD68FAF17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Newton’s Method Derivation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2E2F815-C79A-4F25-BE3A-AD9986220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Tangent line (from Taylor Expansion)</a:t>
            </a:r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Zero crossing of tangent line -&gt; next x value</a:t>
            </a:r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Solve for x</a:t>
            </a:r>
            <a:r>
              <a:rPr lang="en-GB" altLang="en-US" baseline="-25000"/>
              <a:t>n+1</a:t>
            </a:r>
          </a:p>
        </p:txBody>
      </p:sp>
      <p:pic>
        <p:nvPicPr>
          <p:cNvPr id="19460" name="Picture 3">
            <a:extLst>
              <a:ext uri="{FF2B5EF4-FFF2-40B4-BE49-F238E27FC236}">
                <a16:creationId xmlns:a16="http://schemas.microsoft.com/office/drawing/2014/main" id="{E360D73C-2E85-4466-B9EC-96018CDC3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2622550"/>
            <a:ext cx="46799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>
            <a:extLst>
              <a:ext uri="{FF2B5EF4-FFF2-40B4-BE49-F238E27FC236}">
                <a16:creationId xmlns:a16="http://schemas.microsoft.com/office/drawing/2014/main" id="{0B6C5106-13EE-4797-AF4A-193F0DFB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4240213"/>
            <a:ext cx="49752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E8AE16DF-5A9C-4050-AE35-FBE05F00E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6226175"/>
            <a:ext cx="34575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EB5A4F1B-BBE0-488F-9596-5A703228C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713" y="5584825"/>
            <a:ext cx="27146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B6E3F83-FB9B-4AB6-8CBF-75CE2D8D6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Maxima, Minima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AD05CBD-4CF1-463B-8FDE-030E5F23C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Extrema of differentiable functions usually have optima where their slope is zero, ie their </a:t>
            </a:r>
            <a:r>
              <a:rPr lang="en-US" altLang="en-US" sz="2800" b="1">
                <a:solidFill>
                  <a:srgbClr val="FF0000"/>
                </a:solidFill>
              </a:rPr>
              <a:t>derivative vanishes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pic>
        <p:nvPicPr>
          <p:cNvPr id="20484" name="Picture 1">
            <a:extLst>
              <a:ext uri="{FF2B5EF4-FFF2-40B4-BE49-F238E27FC236}">
                <a16:creationId xmlns:a16="http://schemas.microsoft.com/office/drawing/2014/main" id="{1217A50D-BBFB-4244-B85F-ECC927235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152775"/>
            <a:ext cx="738505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F79464E-B449-4470-8295-1236836F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Maxima, Minima and Optimisation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DEF5695-A41F-423C-B351-76A0B3C56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53512" cy="1724025"/>
          </a:xfrm>
        </p:spPr>
        <p:txBody>
          <a:bodyPr/>
          <a:lstStyle/>
          <a:p>
            <a:r>
              <a:rPr lang="en-US" altLang="en-US" sz="2800"/>
              <a:t> Optimization problems are often based on Extrema fo Fitness functions. (Needs higher-dimensional Maths).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23DF52B2-7B17-47DE-8D2F-052F9075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843213"/>
            <a:ext cx="6192838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8CA35B0-3700-44A2-BC20-1356D62EE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Maxima, Minima, Optimisation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D84AF99-0A07-41D2-B3B2-C77776005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53512" cy="5251450"/>
          </a:xfrm>
        </p:spPr>
        <p:txBody>
          <a:bodyPr/>
          <a:lstStyle/>
          <a:p>
            <a:r>
              <a:rPr lang="en-US" altLang="en-US" sz="2800"/>
              <a:t>Extrema of differentiable functions usually have optima where their slope is zero, ie their derivative vanishes</a:t>
            </a:r>
          </a:p>
          <a:p>
            <a:endParaRPr lang="en-US" altLang="en-US" sz="2800"/>
          </a:p>
          <a:p>
            <a:r>
              <a:rPr lang="en-US" altLang="en-US" sz="2800"/>
              <a:t>To maximize/minimize a function find zero-crossings of its derivative</a:t>
            </a:r>
          </a:p>
          <a:p>
            <a:endParaRPr lang="en-US" altLang="en-US" sz="2800"/>
          </a:p>
          <a:p>
            <a:r>
              <a:rPr lang="en-US" altLang="en-US" sz="2800"/>
              <a:t>This may require numerical derivatives (see earlier)</a:t>
            </a:r>
          </a:p>
          <a:p>
            <a:endParaRPr lang="en-US" altLang="en-US" sz="2800"/>
          </a:p>
          <a:p>
            <a:r>
              <a:rPr lang="en-US" altLang="en-US" sz="2800"/>
              <a:t>This may fail for wiggly / bad-behaved functions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C51B9E3-7A5F-4114-A689-349B1EC0B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Ideas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9855E76-9896-4790-AC35-E8DD88AEA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2195513"/>
            <a:ext cx="9053512" cy="5184775"/>
          </a:xfrm>
        </p:spPr>
        <p:txBody>
          <a:bodyPr/>
          <a:lstStyle/>
          <a:p>
            <a:r>
              <a:rPr lang="en-US" altLang="en-US"/>
              <a:t>How is Maths done on a Computer?</a:t>
            </a:r>
          </a:p>
          <a:p>
            <a:endParaRPr lang="en-US" altLang="en-US" sz="1100"/>
          </a:p>
          <a:p>
            <a:r>
              <a:rPr lang="en-US" altLang="en-US"/>
              <a:t>Arithmetic : ‘inbuilt’: see number representations </a:t>
            </a:r>
          </a:p>
          <a:p>
            <a:endParaRPr lang="en-US" altLang="en-US" sz="1100"/>
          </a:p>
          <a:p>
            <a:r>
              <a:rPr lang="en-US" altLang="en-US"/>
              <a:t>Other usually require libraries </a:t>
            </a:r>
          </a:p>
          <a:p>
            <a:endParaRPr lang="en-US" altLang="en-US" sz="1100"/>
          </a:p>
          <a:p>
            <a:r>
              <a:rPr lang="en-US" altLang="en-US"/>
              <a:t>Numerical Maths develops the algorithms</a:t>
            </a:r>
          </a:p>
          <a:p>
            <a:endParaRPr lang="en-US" altLang="en-US" sz="1100"/>
          </a:p>
          <a:p>
            <a:r>
              <a:rPr lang="en-US" altLang="en-US"/>
              <a:t>Many Algorithms are only approximate (accuracy)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E6D367E-DB62-4C29-8E68-B9D32213D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Fourier Transform</a:t>
            </a:r>
            <a:br>
              <a:rPr lang="en-GB" altLang="en-US"/>
            </a:br>
            <a:r>
              <a:rPr lang="en-GB" altLang="en-US" sz="2800"/>
              <a:t>Sound and Spectrum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4AA763CE-8E6F-4CA3-96EF-D95E37716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508625"/>
            <a:ext cx="9053512" cy="1871663"/>
          </a:xfrm>
        </p:spPr>
        <p:txBody>
          <a:bodyPr/>
          <a:lstStyle/>
          <a:p>
            <a:r>
              <a:rPr lang="en-US" altLang="en-US" sz="2800"/>
              <a:t> Sounds can be described as a superposition of sinusoidal waves, their “Spectrum”</a:t>
            </a:r>
          </a:p>
          <a:p>
            <a:r>
              <a:rPr lang="en-US" altLang="en-US" sz="2800"/>
              <a:t>Filtering frequency ranges manipulates the sound</a:t>
            </a:r>
          </a:p>
        </p:txBody>
      </p:sp>
      <p:pic>
        <p:nvPicPr>
          <p:cNvPr id="23556" name="Picture 1">
            <a:extLst>
              <a:ext uri="{FF2B5EF4-FFF2-40B4-BE49-F238E27FC236}">
                <a16:creationId xmlns:a16="http://schemas.microsoft.com/office/drawing/2014/main" id="{BE880ABB-E994-4DA6-9715-7EFA8E034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2090738"/>
            <a:ext cx="4568825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">
            <a:extLst>
              <a:ext uri="{FF2B5EF4-FFF2-40B4-BE49-F238E27FC236}">
                <a16:creationId xmlns:a16="http://schemas.microsoft.com/office/drawing/2014/main" id="{7B7A9AAB-E5EC-4B15-A51A-08D2081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2090738"/>
            <a:ext cx="4670425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A843134-97C9-4CE3-BB83-300F7C0A0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Fourier Transform</a:t>
            </a:r>
            <a:br>
              <a:rPr lang="en-GB" altLang="en-US"/>
            </a:br>
            <a:r>
              <a:rPr lang="en-GB" altLang="en-US" sz="3200"/>
              <a:t>Image Filtering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2D33670-1117-4C9B-B6C3-A57C26970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2163" y="6732588"/>
            <a:ext cx="8772525" cy="655637"/>
          </a:xfrm>
        </p:spPr>
        <p:txBody>
          <a:bodyPr/>
          <a:lstStyle/>
          <a:p>
            <a:r>
              <a:rPr lang="en-GB" altLang="en-US"/>
              <a:t>  Images have 2D spectra; filtering works, too.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E7D612B4-8E18-4107-986B-708FAFA1A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628775"/>
            <a:ext cx="58594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16FCF14-62A4-4EB6-BF3C-B508C671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Fast Fourier Transform</a:t>
            </a:r>
            <a:br>
              <a:rPr lang="en-GB" altLang="en-US"/>
            </a:br>
            <a:r>
              <a:rPr lang="en-GB" altLang="en-US" sz="2400"/>
              <a:t>central in Audio and Video processing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4D110A7-D80C-42F3-B5EB-870DA578F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3913" y="2379663"/>
            <a:ext cx="3652837" cy="4360862"/>
          </a:xfrm>
        </p:spPr>
        <p:txBody>
          <a:bodyPr/>
          <a:lstStyle/>
          <a:p>
            <a:r>
              <a:rPr lang="en-GB" altLang="en-US"/>
              <a:t> </a:t>
            </a:r>
            <a:r>
              <a:rPr lang="en-GB" altLang="en-US" sz="2800"/>
              <a:t>Discrete Fourier Transform (DFT) maps from time to frequency and back</a:t>
            </a:r>
          </a:p>
          <a:p>
            <a:r>
              <a:rPr lang="en-GB" altLang="en-US" sz="2800"/>
              <a:t>Fast Fourier Transform (FFT)  is a faster version</a:t>
            </a:r>
          </a:p>
          <a:p>
            <a:endParaRPr lang="en-GB" altLang="en-US" sz="2800"/>
          </a:p>
          <a:p>
            <a:r>
              <a:rPr lang="en-GB" altLang="en-US" sz="2800"/>
              <a:t>  available in libraries</a:t>
            </a:r>
          </a:p>
        </p:txBody>
      </p:sp>
      <p:pic>
        <p:nvPicPr>
          <p:cNvPr id="25604" name="Picture 11">
            <a:extLst>
              <a:ext uri="{FF2B5EF4-FFF2-40B4-BE49-F238E27FC236}">
                <a16:creationId xmlns:a16="http://schemas.microsoft.com/office/drawing/2014/main" id="{F6A695EE-BD45-4A76-8B69-F50F795E4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379663"/>
            <a:ext cx="4454525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2">
            <a:extLst>
              <a:ext uri="{FF2B5EF4-FFF2-40B4-BE49-F238E27FC236}">
                <a16:creationId xmlns:a16="http://schemas.microsoft.com/office/drawing/2014/main" id="{7F2793C8-1092-4CF6-A219-6051D0606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5822950"/>
            <a:ext cx="54673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0237F83-F172-41DE-9C1F-9A2237880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Summary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3E02702-6C7C-4CA7-9ED3-BE3F01441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53512" cy="53959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To solve real world problems one often (almost always?) needs some Mathematics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Maths can be implemented on computers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..but often only in approximate 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Numerical Maths deals with ways to implement Maths and to guarantee proper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The session provides some basic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17E3FBB-7B88-4FE8-8B83-6C0909B2A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Overview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25069F3-5866-40DC-8568-446D57853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908175"/>
            <a:ext cx="9053512" cy="4832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Linear Algebra; Products, Eigenvectors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Special Functions: sine, cosine, </a:t>
            </a:r>
            <a:r>
              <a:rPr lang="en-GB" dirty="0" err="1"/>
              <a:t>exp</a:t>
            </a:r>
            <a:r>
              <a:rPr lang="en-GB" dirty="0"/>
              <a:t>, log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Interpolation and extrapolation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Derivative and integral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Zero crossings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Maxima, minima, optimisation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Fast Fourier Transform</a:t>
            </a:r>
          </a:p>
          <a:p>
            <a:pPr>
              <a:defRPr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CB01460-DBFC-41FD-BF87-FD3B3A1CE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50825"/>
            <a:ext cx="9053512" cy="1244600"/>
          </a:xfrm>
        </p:spPr>
        <p:txBody>
          <a:bodyPr/>
          <a:lstStyle/>
          <a:p>
            <a:r>
              <a:rPr lang="en-GB" altLang="en-US"/>
              <a:t>Linear Algebra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137B2AB-1A41-41A6-8494-2C2A0934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3713"/>
            <a:ext cx="9053512" cy="5545137"/>
          </a:xfrm>
        </p:spPr>
        <p:txBody>
          <a:bodyPr/>
          <a:lstStyle/>
          <a:p>
            <a:pPr marL="0" indent="0">
              <a:defRPr/>
            </a:pPr>
            <a:r>
              <a:rPr lang="en-GB" altLang="en-US" sz="2800" dirty="0">
                <a:sym typeface="Wingdings" panose="05000000000000000000" pitchFamily="2" charset="2"/>
              </a:rPr>
              <a:t>        Use linear Algebra libraries (highly optimised) </a:t>
            </a:r>
            <a:endParaRPr lang="en-US" altLang="en-US" sz="28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altLang="en-US" sz="9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altLang="en-US" sz="2800" dirty="0"/>
              <a:t>Matrix-Vector Algebra</a:t>
            </a:r>
          </a:p>
          <a:p>
            <a:pPr marL="800100" lvl="2" indent="0">
              <a:defRPr/>
            </a:pPr>
            <a:r>
              <a:rPr lang="en-GB" altLang="en-US" sz="2000" dirty="0"/>
              <a:t>products, norms, angles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endParaRPr lang="en-GB" alt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altLang="en-US" sz="2800" dirty="0"/>
              <a:t>Inverse and Transposed Matrix</a:t>
            </a:r>
          </a:p>
          <a:p>
            <a:pPr marL="857250" lvl="2" indent="0">
              <a:defRPr/>
            </a:pPr>
            <a:r>
              <a:rPr lang="en-GB" altLang="en-US" sz="2000" dirty="0"/>
              <a:t>Systems of simultaneous equations</a:t>
            </a:r>
          </a:p>
          <a:p>
            <a:pPr marL="857250" lvl="2" indent="0">
              <a:defRPr/>
            </a:pPr>
            <a:r>
              <a:rPr lang="en-GB" altLang="en-US" sz="2000" dirty="0"/>
              <a:t>Transformations</a:t>
            </a:r>
          </a:p>
          <a:p>
            <a:pPr marL="857250" lvl="2" indent="0">
              <a:defRPr/>
            </a:pPr>
            <a:endParaRPr lang="en-GB" alt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Eigenvalues and –vectors</a:t>
            </a:r>
          </a:p>
          <a:p>
            <a:pPr marL="857250" lvl="2" indent="0">
              <a:defRPr/>
            </a:pPr>
            <a:r>
              <a:rPr lang="en-GB" altLang="en-US" sz="2000" dirty="0"/>
              <a:t>Data analysis</a:t>
            </a:r>
          </a:p>
          <a:p>
            <a:pPr marL="857250" lvl="2" indent="0">
              <a:defRPr/>
            </a:pPr>
            <a:r>
              <a:rPr lang="en-GB" altLang="en-US" sz="2000" dirty="0"/>
              <a:t>Machine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12AF3B-CBA1-4ED6-9D3C-D43D19D80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3" y="179388"/>
            <a:ext cx="9053512" cy="1244600"/>
          </a:xfrm>
        </p:spPr>
        <p:txBody>
          <a:bodyPr/>
          <a:lstStyle/>
          <a:p>
            <a:r>
              <a:rPr lang="en-GB" altLang="en-US"/>
              <a:t>Special Functions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8967284-FD10-45CB-879B-5F8BE55E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908175"/>
            <a:ext cx="9290050" cy="4832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sine, cosine, </a:t>
            </a:r>
            <a:r>
              <a:rPr lang="en-GB" dirty="0" err="1"/>
              <a:t>exp</a:t>
            </a:r>
            <a:r>
              <a:rPr lang="en-GB" dirty="0"/>
              <a:t>, log, …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altLang="en-US" dirty="0"/>
              <a:t>Approximate algorithms can be used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altLang="en-US" dirty="0"/>
              <a:t>Inbuilt in IDEs or available as Libraries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altLang="en-US" dirty="0"/>
              <a:t>A HW Co-processor can compute many of these </a:t>
            </a:r>
          </a:p>
          <a:p>
            <a:pPr marL="0" indent="0">
              <a:defRPr/>
            </a:pPr>
            <a:endParaRPr lang="en-GB" altLang="en-US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altLang="en-US" dirty="0"/>
              <a:t>Most common: Taylor series approximation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  <a:p>
            <a:pPr>
              <a:defRPr/>
            </a:pPr>
            <a:endParaRPr lang="en-GB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032EF8B-5095-4961-9E1D-1E5624D3E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Taylor Series for Sine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BBBA875-3C4A-4600-B066-7F84982FAA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4787900"/>
            <a:ext cx="9053512" cy="1952625"/>
          </a:xfrm>
        </p:spPr>
        <p:txBody>
          <a:bodyPr/>
          <a:lstStyle/>
          <a:p>
            <a:r>
              <a:rPr lang="en-GB" altLang="en-US"/>
              <a:t>  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B42C9D48-DAFD-483B-84CA-54A032307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916238"/>
            <a:ext cx="3697287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>
            <a:extLst>
              <a:ext uri="{FF2B5EF4-FFF2-40B4-BE49-F238E27FC236}">
                <a16:creationId xmlns:a16="http://schemas.microsoft.com/office/drawing/2014/main" id="{C78D6390-C6CE-4934-9239-CE6241780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159000"/>
            <a:ext cx="5049837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84EFF11-1AE0-432A-9609-978A904DC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Taylor Series for Exp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E068A66-959A-4459-81F3-A6D1539F0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  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3C3392D5-218C-4C47-87CD-5E690D282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128838"/>
            <a:ext cx="525145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>
            <a:extLst>
              <a:ext uri="{FF2B5EF4-FFF2-40B4-BE49-F238E27FC236}">
                <a16:creationId xmlns:a16="http://schemas.microsoft.com/office/drawing/2014/main" id="{87BFF7C4-D93B-49A6-9116-7F7D199E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2119313"/>
            <a:ext cx="359886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0578BA2-2B61-4FCD-ABD4-03CD4870F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Taylor Series Expansion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D764008-566C-481E-A291-E2DC3DF0A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6156325"/>
            <a:ext cx="9053512" cy="936625"/>
          </a:xfrm>
        </p:spPr>
        <p:txBody>
          <a:bodyPr/>
          <a:lstStyle/>
          <a:p>
            <a:r>
              <a:rPr lang="en-US" altLang="en-US"/>
              <a:t> For “small enough” (x-a) the series converges to the function value at x</a:t>
            </a:r>
          </a:p>
        </p:txBody>
      </p:sp>
      <p:pic>
        <p:nvPicPr>
          <p:cNvPr id="11268" name="Picture 1">
            <a:extLst>
              <a:ext uri="{FF2B5EF4-FFF2-40B4-BE49-F238E27FC236}">
                <a16:creationId xmlns:a16="http://schemas.microsoft.com/office/drawing/2014/main" id="{A036E5E0-FBAA-4BFD-B9DA-D6157E65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979613"/>
            <a:ext cx="878205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>
            <a:extLst>
              <a:ext uri="{FF2B5EF4-FFF2-40B4-BE49-F238E27FC236}">
                <a16:creationId xmlns:a16="http://schemas.microsoft.com/office/drawing/2014/main" id="{67E4B301-933A-4DE8-A5BD-11612EC6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3929063"/>
            <a:ext cx="71342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3">
            <a:extLst>
              <a:ext uri="{FF2B5EF4-FFF2-40B4-BE49-F238E27FC236}">
                <a16:creationId xmlns:a16="http://schemas.microsoft.com/office/drawing/2014/main" id="{75652B70-A820-432E-ABA3-BC4BEAB3B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5084763"/>
            <a:ext cx="51450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7A98491-0563-4B2E-B6F1-5C7281BEC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Taylor Series Tables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DF6B1C9-6A1F-4F90-B21D-91C07D131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5508625"/>
            <a:ext cx="9053512" cy="1231900"/>
          </a:xfrm>
        </p:spPr>
        <p:txBody>
          <a:bodyPr/>
          <a:lstStyle/>
          <a:p>
            <a:r>
              <a:rPr lang="en-GB" altLang="en-US"/>
              <a:t>  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7C5DF661-968E-4493-A8DE-298FB0A1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74813"/>
            <a:ext cx="47815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4">
            <a:extLst>
              <a:ext uri="{FF2B5EF4-FFF2-40B4-BE49-F238E27FC236}">
                <a16:creationId xmlns:a16="http://schemas.microsoft.com/office/drawing/2014/main" id="{40902D17-6478-46C1-861B-ED388F6F3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1546225"/>
            <a:ext cx="484981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>
            <a:extLst>
              <a:ext uri="{FF2B5EF4-FFF2-40B4-BE49-F238E27FC236}">
                <a16:creationId xmlns:a16="http://schemas.microsoft.com/office/drawing/2014/main" id="{1996AC0A-2174-4CFF-9811-76AE0CD6E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668713"/>
            <a:ext cx="8145462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34851</TotalTime>
  <Words>563</Words>
  <Application>Microsoft Office PowerPoint</Application>
  <PresentationFormat>Custom</PresentationFormat>
  <Paragraphs>106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DejaVu Sans</vt:lpstr>
      <vt:lpstr>Times New Roman</vt:lpstr>
      <vt:lpstr>Wingdings</vt:lpstr>
      <vt:lpstr>Office Theme</vt:lpstr>
      <vt:lpstr>COMP1003  – Algorithms, Data Structures &amp; Maths   Session 12  Numerical Mathematics </vt:lpstr>
      <vt:lpstr>Main Ideas</vt:lpstr>
      <vt:lpstr>Overview</vt:lpstr>
      <vt:lpstr>Linear Algebra</vt:lpstr>
      <vt:lpstr>Special Functions</vt:lpstr>
      <vt:lpstr>Taylor Series for Sine</vt:lpstr>
      <vt:lpstr>Taylor Series for Exp</vt:lpstr>
      <vt:lpstr>Taylor Series Expansion</vt:lpstr>
      <vt:lpstr>Taylor Series Tables</vt:lpstr>
      <vt:lpstr>Interpolation and Extrapolation</vt:lpstr>
      <vt:lpstr>Linear Interpolation</vt:lpstr>
      <vt:lpstr>Derivative</vt:lpstr>
      <vt:lpstr>Integral</vt:lpstr>
      <vt:lpstr>Zero crossings / Roots</vt:lpstr>
      <vt:lpstr>Newton’s Method Animation</vt:lpstr>
      <vt:lpstr>Newton’s Method Derivation</vt:lpstr>
      <vt:lpstr>Maxima, Minima</vt:lpstr>
      <vt:lpstr>Maxima, Minima and Optimisation</vt:lpstr>
      <vt:lpstr>Maxima, Minima, Optimisation</vt:lpstr>
      <vt:lpstr>Fourier Transform Sound and Spectrum</vt:lpstr>
      <vt:lpstr>Fourier Transform Image Filtering</vt:lpstr>
      <vt:lpstr>Fast Fourier Transform central in Audio and Video processing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 – Algorithms, Data Structures &amp; Maths  Lecture - 0  Technicalities  </dc:title>
  <dc:creator>Thomas Wennekers</dc:creator>
  <cp:lastModifiedBy>Thomas Wennekers</cp:lastModifiedBy>
  <cp:revision>43</cp:revision>
  <cp:lastPrinted>1601-01-01T00:00:00Z</cp:lastPrinted>
  <dcterms:created xsi:type="dcterms:W3CDTF">2011-12-30T09:35:42Z</dcterms:created>
  <dcterms:modified xsi:type="dcterms:W3CDTF">2023-01-17T11:58:08Z</dcterms:modified>
</cp:coreProperties>
</file>