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10071100" cy="7556500"/>
  <p:notesSz cx="6858000" cy="9144000"/>
  <p:defaultTextStyle>
    <a:lvl1pPr defTabSz="449262">
      <a:lnSpc>
        <a:spcPct val="93000"/>
      </a:lnSpc>
      <a:defRPr>
        <a:latin typeface="Times New Roman"/>
        <a:ea typeface="Times New Roman"/>
        <a:cs typeface="Times New Roman"/>
        <a:sym typeface="Times New Roman"/>
      </a:defRPr>
    </a:lvl1pPr>
    <a:lvl2pPr indent="457200" defTabSz="449262">
      <a:lnSpc>
        <a:spcPct val="93000"/>
      </a:lnSpc>
      <a:defRPr>
        <a:latin typeface="Times New Roman"/>
        <a:ea typeface="Times New Roman"/>
        <a:cs typeface="Times New Roman"/>
        <a:sym typeface="Times New Roman"/>
      </a:defRPr>
    </a:lvl2pPr>
    <a:lvl3pPr indent="914400" defTabSz="449262">
      <a:lnSpc>
        <a:spcPct val="93000"/>
      </a:lnSpc>
      <a:defRPr>
        <a:latin typeface="Times New Roman"/>
        <a:ea typeface="Times New Roman"/>
        <a:cs typeface="Times New Roman"/>
        <a:sym typeface="Times New Roman"/>
      </a:defRPr>
    </a:lvl3pPr>
    <a:lvl4pPr indent="1371600" defTabSz="449262">
      <a:lnSpc>
        <a:spcPct val="93000"/>
      </a:lnSpc>
      <a:defRPr>
        <a:latin typeface="Times New Roman"/>
        <a:ea typeface="Times New Roman"/>
        <a:cs typeface="Times New Roman"/>
        <a:sym typeface="Times New Roman"/>
      </a:defRPr>
    </a:lvl4pPr>
    <a:lvl5pPr indent="1828800" defTabSz="449262">
      <a:lnSpc>
        <a:spcPct val="93000"/>
      </a:lnSpc>
      <a:defRPr>
        <a:latin typeface="Times New Roman"/>
        <a:ea typeface="Times New Roman"/>
        <a:cs typeface="Times New Roman"/>
        <a:sym typeface="Times New Roman"/>
      </a:defRPr>
    </a:lvl5pPr>
    <a:lvl6pPr defTabSz="449262">
      <a:lnSpc>
        <a:spcPct val="93000"/>
      </a:lnSpc>
      <a:defRPr>
        <a:latin typeface="Times New Roman"/>
        <a:ea typeface="Times New Roman"/>
        <a:cs typeface="Times New Roman"/>
        <a:sym typeface="Times New Roman"/>
      </a:defRPr>
    </a:lvl6pPr>
    <a:lvl7pPr defTabSz="449262">
      <a:lnSpc>
        <a:spcPct val="93000"/>
      </a:lnSpc>
      <a:defRPr>
        <a:latin typeface="Times New Roman"/>
        <a:ea typeface="Times New Roman"/>
        <a:cs typeface="Times New Roman"/>
        <a:sym typeface="Times New Roman"/>
      </a:defRPr>
    </a:lvl7pPr>
    <a:lvl8pPr defTabSz="449262">
      <a:lnSpc>
        <a:spcPct val="93000"/>
      </a:lnSpc>
      <a:defRPr>
        <a:latin typeface="Times New Roman"/>
        <a:ea typeface="Times New Roman"/>
        <a:cs typeface="Times New Roman"/>
        <a:sym typeface="Times New Roman"/>
      </a:defRPr>
    </a:lvl8pPr>
    <a:lvl9pPr defTabSz="449262">
      <a:lnSpc>
        <a:spcPct val="93000"/>
      </a:lnSpc>
      <a:defRPr>
        <a:latin typeface="Times New Roman"/>
        <a:ea typeface="Times New Roman"/>
        <a:cs typeface="Times New Roman"/>
        <a:sym typeface="Times New Roman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7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bg>
      <p:bgPr>
        <a:solidFill>
          <a:srgbClr val="E6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503237" y="84137"/>
            <a:ext cx="9058275" cy="1684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uFill>
                  <a:solidFill/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58275" cy="5788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uFill>
                  <a:solidFill/>
                </a:uFill>
              </a:defRPr>
            </a:lvl1pPr>
            <a:lvl2pPr>
              <a:defRPr>
                <a:uFill>
                  <a:solidFill/>
                </a:uFill>
              </a:defRPr>
            </a:lvl2pPr>
            <a:lvl3pPr>
              <a:defRPr>
                <a:uFill>
                  <a:solidFill/>
                </a:uFill>
              </a:defRPr>
            </a:lvl3pPr>
            <a:lvl4pPr>
              <a:defRPr>
                <a:uFill>
                  <a:solidFill/>
                </a:uFill>
              </a:defRPr>
            </a:lvl4pPr>
            <a:lvl5pPr>
              <a:defRPr>
                <a:uFill>
                  <a:solidFill/>
                </a:uFill>
              </a:defRPr>
            </a:lvl5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bg>
      <p:bgPr>
        <a:solidFill>
          <a:srgbClr val="E6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503237" y="84137"/>
            <a:ext cx="9058275" cy="1684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uFill>
                  <a:solidFill/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58275" cy="5788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uFill>
                  <a:solidFill/>
                </a:uFill>
              </a:defRPr>
            </a:lvl1pPr>
            <a:lvl2pPr>
              <a:defRPr>
                <a:uFill>
                  <a:solidFill/>
                </a:uFill>
              </a:defRPr>
            </a:lvl2pPr>
            <a:lvl3pPr>
              <a:defRPr>
                <a:uFill>
                  <a:solidFill/>
                </a:uFill>
              </a:defRPr>
            </a:lvl3pPr>
            <a:lvl4pPr>
              <a:defRPr>
                <a:uFill>
                  <a:solidFill/>
                </a:uFill>
              </a:defRPr>
            </a:lvl4pPr>
            <a:lvl5pPr>
              <a:defRPr>
                <a:uFill>
                  <a:solidFill/>
                </a:uFill>
              </a:defRPr>
            </a:lvl5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bg>
      <p:bgPr>
        <a:solidFill>
          <a:srgbClr val="E6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503237" y="84137"/>
            <a:ext cx="9058275" cy="1684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uFill>
                  <a:solidFill/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58275" cy="5788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uFill>
                  <a:solidFill/>
                </a:uFill>
              </a:defRPr>
            </a:lvl1pPr>
            <a:lvl2pPr>
              <a:defRPr>
                <a:uFill>
                  <a:solidFill/>
                </a:uFill>
              </a:defRPr>
            </a:lvl2pPr>
            <a:lvl3pPr>
              <a:defRPr>
                <a:uFill>
                  <a:solidFill/>
                </a:uFill>
              </a:defRPr>
            </a:lvl3pPr>
            <a:lvl4pPr>
              <a:defRPr>
                <a:uFill>
                  <a:solidFill/>
                </a:uFill>
              </a:defRPr>
            </a:lvl4pPr>
            <a:lvl5pPr>
              <a:defRPr>
                <a:uFill>
                  <a:solidFill/>
                </a:uFill>
              </a:defRPr>
            </a:lvl5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bg>
      <p:bgPr>
        <a:solidFill>
          <a:srgbClr val="E6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503237" y="84137"/>
            <a:ext cx="9058275" cy="1684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uFill>
                  <a:solidFill/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58275" cy="5788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uFill>
                  <a:solidFill/>
                </a:uFill>
              </a:defRPr>
            </a:lvl1pPr>
            <a:lvl2pPr>
              <a:defRPr>
                <a:uFill>
                  <a:solidFill/>
                </a:uFill>
              </a:defRPr>
            </a:lvl2pPr>
            <a:lvl3pPr>
              <a:defRPr>
                <a:uFill>
                  <a:solidFill/>
                </a:uFill>
              </a:defRPr>
            </a:lvl3pPr>
            <a:lvl4pPr>
              <a:defRPr>
                <a:uFill>
                  <a:solidFill/>
                </a:uFill>
              </a:defRPr>
            </a:lvl4pPr>
            <a:lvl5pPr>
              <a:defRPr>
                <a:uFill>
                  <a:solidFill/>
                </a:uFill>
              </a:defRPr>
            </a:lvl5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sldNum" sz="quarter" idx="2"/>
          </p:nvPr>
        </p:nvSpPr>
        <p:spPr>
          <a:xfrm>
            <a:off x="8640762" y="6886575"/>
            <a:ext cx="911225" cy="25922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03237" y="73025"/>
            <a:ext cx="9047163" cy="1695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47163" cy="5788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algn="ctr" defTabSz="449262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1pPr>
      <a:lvl2pPr algn="ctr" defTabSz="449262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2pPr>
      <a:lvl3pPr algn="ctr" defTabSz="449262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3pPr>
      <a:lvl4pPr algn="ctr" defTabSz="449262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4pPr>
      <a:lvl5pPr algn="ctr" defTabSz="449262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5pPr>
      <a:lvl6pPr indent="457200" algn="ctr" defTabSz="449262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6pPr>
      <a:lvl7pPr indent="914400" algn="ctr" defTabSz="449262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7pPr>
      <a:lvl8pPr indent="1371600" algn="ctr" defTabSz="449262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8pPr>
      <a:lvl9pPr indent="1828800" algn="ctr" defTabSz="449262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9pPr>
    </p:titleStyle>
    <p:bodyStyle>
      <a:lvl1pPr marL="342900" indent="-342900" defTabSz="449262">
        <a:lnSpc>
          <a:spcPct val="93000"/>
        </a:lnSpc>
        <a:spcBef>
          <a:spcPts val="1400"/>
        </a:spcBef>
        <a:defRPr sz="3200">
          <a:latin typeface="Arial"/>
          <a:ea typeface="Arial"/>
          <a:cs typeface="Arial"/>
          <a:sym typeface="Arial"/>
        </a:defRPr>
      </a:lvl1pPr>
      <a:lvl2pPr marL="342900" indent="114300" defTabSz="449262">
        <a:lnSpc>
          <a:spcPct val="93000"/>
        </a:lnSpc>
        <a:spcBef>
          <a:spcPts val="1400"/>
        </a:spcBef>
        <a:defRPr sz="3200">
          <a:latin typeface="Arial"/>
          <a:ea typeface="Arial"/>
          <a:cs typeface="Arial"/>
          <a:sym typeface="Arial"/>
        </a:defRPr>
      </a:lvl2pPr>
      <a:lvl3pPr marL="342900" indent="571500" defTabSz="449262">
        <a:lnSpc>
          <a:spcPct val="93000"/>
        </a:lnSpc>
        <a:spcBef>
          <a:spcPts val="1400"/>
        </a:spcBef>
        <a:defRPr sz="3200">
          <a:latin typeface="Arial"/>
          <a:ea typeface="Arial"/>
          <a:cs typeface="Arial"/>
          <a:sym typeface="Arial"/>
        </a:defRPr>
      </a:lvl3pPr>
      <a:lvl4pPr marL="342900" indent="1028700" defTabSz="449262">
        <a:lnSpc>
          <a:spcPct val="93000"/>
        </a:lnSpc>
        <a:spcBef>
          <a:spcPts val="1400"/>
        </a:spcBef>
        <a:defRPr sz="3200">
          <a:latin typeface="Arial"/>
          <a:ea typeface="Arial"/>
          <a:cs typeface="Arial"/>
          <a:sym typeface="Arial"/>
        </a:defRPr>
      </a:lvl4pPr>
      <a:lvl5pPr marL="342900" indent="1485900" defTabSz="449262">
        <a:lnSpc>
          <a:spcPct val="93000"/>
        </a:lnSpc>
        <a:spcBef>
          <a:spcPts val="1400"/>
        </a:spcBef>
        <a:defRPr sz="3200">
          <a:latin typeface="Arial"/>
          <a:ea typeface="Arial"/>
          <a:cs typeface="Arial"/>
          <a:sym typeface="Arial"/>
        </a:defRPr>
      </a:lvl5pPr>
      <a:lvl6pPr marL="342900" indent="1943100" defTabSz="449262">
        <a:lnSpc>
          <a:spcPct val="93000"/>
        </a:lnSpc>
        <a:spcBef>
          <a:spcPts val="1400"/>
        </a:spcBef>
        <a:defRPr sz="3200">
          <a:latin typeface="Arial"/>
          <a:ea typeface="Arial"/>
          <a:cs typeface="Arial"/>
          <a:sym typeface="Arial"/>
        </a:defRPr>
      </a:lvl6pPr>
      <a:lvl7pPr marL="342900" indent="2400300" defTabSz="449262">
        <a:lnSpc>
          <a:spcPct val="93000"/>
        </a:lnSpc>
        <a:spcBef>
          <a:spcPts val="1400"/>
        </a:spcBef>
        <a:defRPr sz="3200">
          <a:latin typeface="Arial"/>
          <a:ea typeface="Arial"/>
          <a:cs typeface="Arial"/>
          <a:sym typeface="Arial"/>
        </a:defRPr>
      </a:lvl7pPr>
      <a:lvl8pPr marL="342900" indent="2857500" defTabSz="449262">
        <a:lnSpc>
          <a:spcPct val="93000"/>
        </a:lnSpc>
        <a:spcBef>
          <a:spcPts val="1400"/>
        </a:spcBef>
        <a:defRPr sz="3200">
          <a:latin typeface="Arial"/>
          <a:ea typeface="Arial"/>
          <a:cs typeface="Arial"/>
          <a:sym typeface="Arial"/>
        </a:defRPr>
      </a:lvl8pPr>
      <a:lvl9pPr marL="342900" indent="3314700" defTabSz="449262">
        <a:lnSpc>
          <a:spcPct val="93000"/>
        </a:lnSpc>
        <a:spcBef>
          <a:spcPts val="1400"/>
        </a:spcBef>
        <a:defRPr sz="3200">
          <a:latin typeface="Arial"/>
          <a:ea typeface="Arial"/>
          <a:cs typeface="Arial"/>
          <a:sym typeface="Arial"/>
        </a:defRPr>
      </a:lvl9pPr>
    </p:bodyStyle>
    <p:otherStyle>
      <a:lvl1pPr defTabSz="449262">
        <a:lnSpc>
          <a:spcPct val="93000"/>
        </a:lnSpc>
        <a:tabLst>
          <a:tab pos="444500" algn="l"/>
          <a:tab pos="889000" algn="l"/>
          <a:tab pos="1346200" algn="l"/>
          <a:tab pos="1790700" algn="l"/>
          <a:tab pos="2235200" algn="l"/>
          <a:tab pos="2692400" algn="l"/>
          <a:tab pos="3136900" algn="l"/>
          <a:tab pos="3581400" algn="l"/>
          <a:tab pos="4038600" algn="l"/>
          <a:tab pos="4483100" algn="l"/>
          <a:tab pos="4940300" algn="l"/>
          <a:tab pos="5384800" algn="l"/>
          <a:tab pos="5829300" algn="l"/>
          <a:tab pos="6286500" algn="l"/>
          <a:tab pos="6731000" algn="l"/>
          <a:tab pos="7175500" algn="l"/>
          <a:tab pos="7632700" algn="l"/>
          <a:tab pos="8077200" algn="l"/>
          <a:tab pos="8534400" algn="l"/>
          <a:tab pos="8978900" algn="l"/>
        </a:tabLst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defTabSz="449262">
        <a:lnSpc>
          <a:spcPct val="93000"/>
        </a:lnSpc>
        <a:tabLst>
          <a:tab pos="444500" algn="l"/>
          <a:tab pos="889000" algn="l"/>
          <a:tab pos="1346200" algn="l"/>
          <a:tab pos="1790700" algn="l"/>
          <a:tab pos="2235200" algn="l"/>
          <a:tab pos="2692400" algn="l"/>
          <a:tab pos="3136900" algn="l"/>
          <a:tab pos="3581400" algn="l"/>
          <a:tab pos="4038600" algn="l"/>
          <a:tab pos="4483100" algn="l"/>
          <a:tab pos="4940300" algn="l"/>
          <a:tab pos="5384800" algn="l"/>
          <a:tab pos="5829300" algn="l"/>
          <a:tab pos="6286500" algn="l"/>
          <a:tab pos="6731000" algn="l"/>
          <a:tab pos="7175500" algn="l"/>
          <a:tab pos="7632700" algn="l"/>
          <a:tab pos="8077200" algn="l"/>
          <a:tab pos="8534400" algn="l"/>
          <a:tab pos="8978900" algn="l"/>
        </a:tabLst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defTabSz="449262">
        <a:lnSpc>
          <a:spcPct val="93000"/>
        </a:lnSpc>
        <a:tabLst>
          <a:tab pos="444500" algn="l"/>
          <a:tab pos="889000" algn="l"/>
          <a:tab pos="1346200" algn="l"/>
          <a:tab pos="1790700" algn="l"/>
          <a:tab pos="2235200" algn="l"/>
          <a:tab pos="2692400" algn="l"/>
          <a:tab pos="3136900" algn="l"/>
          <a:tab pos="3581400" algn="l"/>
          <a:tab pos="4038600" algn="l"/>
          <a:tab pos="4483100" algn="l"/>
          <a:tab pos="4940300" algn="l"/>
          <a:tab pos="5384800" algn="l"/>
          <a:tab pos="5829300" algn="l"/>
          <a:tab pos="6286500" algn="l"/>
          <a:tab pos="6731000" algn="l"/>
          <a:tab pos="7175500" algn="l"/>
          <a:tab pos="7632700" algn="l"/>
          <a:tab pos="8077200" algn="l"/>
          <a:tab pos="8534400" algn="l"/>
          <a:tab pos="8978900" algn="l"/>
        </a:tabLst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defTabSz="449262">
        <a:lnSpc>
          <a:spcPct val="93000"/>
        </a:lnSpc>
        <a:tabLst>
          <a:tab pos="444500" algn="l"/>
          <a:tab pos="889000" algn="l"/>
          <a:tab pos="1346200" algn="l"/>
          <a:tab pos="1790700" algn="l"/>
          <a:tab pos="2235200" algn="l"/>
          <a:tab pos="2692400" algn="l"/>
          <a:tab pos="3136900" algn="l"/>
          <a:tab pos="3581400" algn="l"/>
          <a:tab pos="4038600" algn="l"/>
          <a:tab pos="4483100" algn="l"/>
          <a:tab pos="4940300" algn="l"/>
          <a:tab pos="5384800" algn="l"/>
          <a:tab pos="5829300" algn="l"/>
          <a:tab pos="6286500" algn="l"/>
          <a:tab pos="6731000" algn="l"/>
          <a:tab pos="7175500" algn="l"/>
          <a:tab pos="7632700" algn="l"/>
          <a:tab pos="8077200" algn="l"/>
          <a:tab pos="8534400" algn="l"/>
          <a:tab pos="8978900" algn="l"/>
        </a:tabLst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defTabSz="449262">
        <a:lnSpc>
          <a:spcPct val="93000"/>
        </a:lnSpc>
        <a:tabLst>
          <a:tab pos="444500" algn="l"/>
          <a:tab pos="889000" algn="l"/>
          <a:tab pos="1346200" algn="l"/>
          <a:tab pos="1790700" algn="l"/>
          <a:tab pos="2235200" algn="l"/>
          <a:tab pos="2692400" algn="l"/>
          <a:tab pos="3136900" algn="l"/>
          <a:tab pos="3581400" algn="l"/>
          <a:tab pos="4038600" algn="l"/>
          <a:tab pos="4483100" algn="l"/>
          <a:tab pos="4940300" algn="l"/>
          <a:tab pos="5384800" algn="l"/>
          <a:tab pos="5829300" algn="l"/>
          <a:tab pos="6286500" algn="l"/>
          <a:tab pos="6731000" algn="l"/>
          <a:tab pos="7175500" algn="l"/>
          <a:tab pos="7632700" algn="l"/>
          <a:tab pos="8077200" algn="l"/>
          <a:tab pos="8534400" algn="l"/>
          <a:tab pos="8978900" algn="l"/>
        </a:tabLst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defTabSz="449262">
        <a:lnSpc>
          <a:spcPct val="93000"/>
        </a:lnSpc>
        <a:tabLst>
          <a:tab pos="444500" algn="l"/>
          <a:tab pos="889000" algn="l"/>
          <a:tab pos="1346200" algn="l"/>
          <a:tab pos="1790700" algn="l"/>
          <a:tab pos="2235200" algn="l"/>
          <a:tab pos="2692400" algn="l"/>
          <a:tab pos="3136900" algn="l"/>
          <a:tab pos="3581400" algn="l"/>
          <a:tab pos="4038600" algn="l"/>
          <a:tab pos="4483100" algn="l"/>
          <a:tab pos="4940300" algn="l"/>
          <a:tab pos="5384800" algn="l"/>
          <a:tab pos="5829300" algn="l"/>
          <a:tab pos="6286500" algn="l"/>
          <a:tab pos="6731000" algn="l"/>
          <a:tab pos="7175500" algn="l"/>
          <a:tab pos="7632700" algn="l"/>
          <a:tab pos="8077200" algn="l"/>
          <a:tab pos="8534400" algn="l"/>
          <a:tab pos="8978900" algn="l"/>
        </a:tabLst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defTabSz="449262">
        <a:lnSpc>
          <a:spcPct val="93000"/>
        </a:lnSpc>
        <a:tabLst>
          <a:tab pos="444500" algn="l"/>
          <a:tab pos="889000" algn="l"/>
          <a:tab pos="1346200" algn="l"/>
          <a:tab pos="1790700" algn="l"/>
          <a:tab pos="2235200" algn="l"/>
          <a:tab pos="2692400" algn="l"/>
          <a:tab pos="3136900" algn="l"/>
          <a:tab pos="3581400" algn="l"/>
          <a:tab pos="4038600" algn="l"/>
          <a:tab pos="4483100" algn="l"/>
          <a:tab pos="4940300" algn="l"/>
          <a:tab pos="5384800" algn="l"/>
          <a:tab pos="5829300" algn="l"/>
          <a:tab pos="6286500" algn="l"/>
          <a:tab pos="6731000" algn="l"/>
          <a:tab pos="7175500" algn="l"/>
          <a:tab pos="7632700" algn="l"/>
          <a:tab pos="8077200" algn="l"/>
          <a:tab pos="8534400" algn="l"/>
          <a:tab pos="8978900" algn="l"/>
        </a:tabLst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defTabSz="449262">
        <a:lnSpc>
          <a:spcPct val="93000"/>
        </a:lnSpc>
        <a:tabLst>
          <a:tab pos="444500" algn="l"/>
          <a:tab pos="889000" algn="l"/>
          <a:tab pos="1346200" algn="l"/>
          <a:tab pos="1790700" algn="l"/>
          <a:tab pos="2235200" algn="l"/>
          <a:tab pos="2692400" algn="l"/>
          <a:tab pos="3136900" algn="l"/>
          <a:tab pos="3581400" algn="l"/>
          <a:tab pos="4038600" algn="l"/>
          <a:tab pos="4483100" algn="l"/>
          <a:tab pos="4940300" algn="l"/>
          <a:tab pos="5384800" algn="l"/>
          <a:tab pos="5829300" algn="l"/>
          <a:tab pos="6286500" algn="l"/>
          <a:tab pos="6731000" algn="l"/>
          <a:tab pos="7175500" algn="l"/>
          <a:tab pos="7632700" algn="l"/>
          <a:tab pos="8077200" algn="l"/>
          <a:tab pos="8534400" algn="l"/>
          <a:tab pos="8978900" algn="l"/>
        </a:tabLst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defTabSz="449262">
        <a:lnSpc>
          <a:spcPct val="93000"/>
        </a:lnSpc>
        <a:tabLst>
          <a:tab pos="444500" algn="l"/>
          <a:tab pos="889000" algn="l"/>
          <a:tab pos="1346200" algn="l"/>
          <a:tab pos="1790700" algn="l"/>
          <a:tab pos="2235200" algn="l"/>
          <a:tab pos="2692400" algn="l"/>
          <a:tab pos="3136900" algn="l"/>
          <a:tab pos="3581400" algn="l"/>
          <a:tab pos="4038600" algn="l"/>
          <a:tab pos="4483100" algn="l"/>
          <a:tab pos="4940300" algn="l"/>
          <a:tab pos="5384800" algn="l"/>
          <a:tab pos="5829300" algn="l"/>
          <a:tab pos="6286500" algn="l"/>
          <a:tab pos="6731000" algn="l"/>
          <a:tab pos="7175500" algn="l"/>
          <a:tab pos="7632700" algn="l"/>
          <a:tab pos="8077200" algn="l"/>
          <a:tab pos="8534400" algn="l"/>
          <a:tab pos="8978900" algn="l"/>
        </a:tabLst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503237" y="360362"/>
            <a:ext cx="9069388" cy="360045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lang="en-GB" sz="2800" dirty="0" smtClean="0"/>
              <a:t>COMP1003</a:t>
            </a:r>
            <a:r>
              <a:rPr sz="2800" dirty="0" smtClean="0"/>
              <a:t>  –</a:t>
            </a:r>
            <a:r>
              <a:rPr lang="en-GB" sz="2800" dirty="0"/>
              <a:t> </a:t>
            </a:r>
            <a:r>
              <a:rPr sz="2800" dirty="0" smtClean="0"/>
              <a:t>Algorithms</a:t>
            </a:r>
            <a:r>
              <a:rPr lang="en-GB" sz="2800" dirty="0" smtClean="0"/>
              <a:t>, Data Structures and Maths</a:t>
            </a:r>
            <a:r>
              <a:rPr sz="2800" dirty="0"/>
              <a:t/>
            </a:r>
            <a:br>
              <a:rPr sz="2800" dirty="0"/>
            </a:br>
            <a:r>
              <a:rPr sz="2800"/>
              <a:t/>
            </a:r>
            <a:br>
              <a:rPr sz="2800"/>
            </a:br>
            <a:r>
              <a:rPr sz="4400" smtClean="0"/>
              <a:t>Lecture</a:t>
            </a:r>
            <a:r>
              <a:rPr lang="en-GB" sz="4400" smtClean="0"/>
              <a:t>13</a:t>
            </a:r>
            <a:r>
              <a:rPr sz="4400" dirty="0"/>
              <a:t/>
            </a:r>
            <a:br>
              <a:rPr sz="4400" dirty="0"/>
            </a:br>
            <a:r>
              <a:rPr sz="4400" dirty="0"/>
              <a:t/>
            </a:r>
            <a:br>
              <a:rPr sz="4400" dirty="0"/>
            </a:br>
            <a:r>
              <a:rPr sz="4400" dirty="0"/>
              <a:t>Syntax and Semantic </a:t>
            </a:r>
            <a:br>
              <a:rPr sz="4400" dirty="0"/>
            </a:br>
            <a:endParaRPr sz="4400" dirty="0"/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503237" y="4679950"/>
            <a:ext cx="9069388" cy="20764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2" lvl="0" indent="-339725" algn="ctr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 dirty="0"/>
              <a:t>Thomas Wennekers</a:t>
            </a:r>
          </a:p>
          <a:p>
            <a:pPr marL="341312" lvl="0" indent="-339725" algn="ctr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endParaRPr sz="3200" dirty="0"/>
          </a:p>
          <a:p>
            <a:pPr marL="341312" lvl="0" indent="-339725" algn="ctr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lang="en-GB" sz="3200" dirty="0" smtClean="0"/>
              <a:t>University of </a:t>
            </a:r>
            <a:r>
              <a:rPr sz="3200" dirty="0" smtClean="0"/>
              <a:t>Plymouth</a:t>
            </a:r>
            <a:endParaRPr sz="32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/>
            <a:fld id="{86CB4B4D-7CA3-9044-876B-883B54F8677D}" type="slidenum">
              <a:t>10</a:t>
            </a:fld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/>
            </a:pPr>
            <a:r>
              <a:rPr sz="4400"/>
              <a:t>A simple language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61451" cy="49799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5026" lvl="0" indent="-214026" defTabSz="283035">
              <a:spcBef>
                <a:spcPts val="800"/>
              </a:spcBef>
              <a:tabLst>
                <a:tab pos="215900" algn="l"/>
                <a:tab pos="279400" algn="l"/>
                <a:tab pos="558800" algn="l"/>
                <a:tab pos="838200" algn="l"/>
                <a:tab pos="1117600" algn="l"/>
                <a:tab pos="1397000" algn="l"/>
                <a:tab pos="1689100" algn="l"/>
                <a:tab pos="1968500" algn="l"/>
                <a:tab pos="2247900" algn="l"/>
                <a:tab pos="2540000" algn="l"/>
                <a:tab pos="2819400" algn="l"/>
                <a:tab pos="3111500" algn="l"/>
                <a:tab pos="3390900" algn="l"/>
                <a:tab pos="3670300" algn="l"/>
                <a:tab pos="3949700" algn="l"/>
                <a:tab pos="4229100" algn="l"/>
                <a:tab pos="4508500" algn="l"/>
                <a:tab pos="4800600" algn="l"/>
                <a:tab pos="5080000" algn="l"/>
                <a:tab pos="5372100" algn="l"/>
                <a:tab pos="5651500" algn="l"/>
              </a:tabLst>
              <a:defRPr sz="1800"/>
            </a:pPr>
            <a:r>
              <a:rPr sz="2016"/>
              <a:t>S    ::=</a:t>
            </a:r>
            <a:r>
              <a:rPr sz="2016">
                <a:solidFill>
                  <a:srgbClr val="0000FF"/>
                </a:solidFill>
              </a:rPr>
              <a:t> NP</a:t>
            </a:r>
            <a:r>
              <a:rPr sz="2016"/>
              <a:t> </a:t>
            </a:r>
            <a:r>
              <a:rPr sz="2016">
                <a:solidFill>
                  <a:srgbClr val="FFFF00"/>
                </a:solidFill>
              </a:rPr>
              <a:t>VP</a:t>
            </a:r>
            <a:r>
              <a:rPr sz="2016"/>
              <a:t> ;</a:t>
            </a:r>
          </a:p>
          <a:p>
            <a:pPr marL="215026" lvl="0" indent="-214026" defTabSz="283035">
              <a:spcBef>
                <a:spcPts val="800"/>
              </a:spcBef>
              <a:tabLst>
                <a:tab pos="215900" algn="l"/>
                <a:tab pos="279400" algn="l"/>
                <a:tab pos="558800" algn="l"/>
                <a:tab pos="838200" algn="l"/>
                <a:tab pos="1117600" algn="l"/>
                <a:tab pos="1397000" algn="l"/>
                <a:tab pos="1689100" algn="l"/>
                <a:tab pos="1968500" algn="l"/>
                <a:tab pos="2247900" algn="l"/>
                <a:tab pos="2540000" algn="l"/>
                <a:tab pos="2819400" algn="l"/>
                <a:tab pos="3111500" algn="l"/>
                <a:tab pos="3390900" algn="l"/>
                <a:tab pos="3670300" algn="l"/>
                <a:tab pos="3949700" algn="l"/>
                <a:tab pos="4229100" algn="l"/>
                <a:tab pos="4508500" algn="l"/>
                <a:tab pos="4800600" algn="l"/>
                <a:tab pos="5080000" algn="l"/>
                <a:tab pos="5372100" algn="l"/>
                <a:tab pos="5651500" algn="l"/>
              </a:tabLst>
              <a:defRPr sz="1800"/>
            </a:pPr>
            <a:endParaRPr sz="2016"/>
          </a:p>
          <a:p>
            <a:pPr marL="215026" lvl="0" indent="-214026" defTabSz="283035">
              <a:spcBef>
                <a:spcPts val="800"/>
              </a:spcBef>
              <a:tabLst>
                <a:tab pos="215900" algn="l"/>
                <a:tab pos="279400" algn="l"/>
                <a:tab pos="558800" algn="l"/>
                <a:tab pos="838200" algn="l"/>
                <a:tab pos="1117600" algn="l"/>
                <a:tab pos="1397000" algn="l"/>
                <a:tab pos="1689100" algn="l"/>
                <a:tab pos="1968500" algn="l"/>
                <a:tab pos="2247900" algn="l"/>
                <a:tab pos="2540000" algn="l"/>
                <a:tab pos="2819400" algn="l"/>
                <a:tab pos="3111500" algn="l"/>
                <a:tab pos="3390900" algn="l"/>
                <a:tab pos="3670300" algn="l"/>
                <a:tab pos="3949700" algn="l"/>
                <a:tab pos="4229100" algn="l"/>
                <a:tab pos="4508500" algn="l"/>
                <a:tab pos="4800600" algn="l"/>
                <a:tab pos="5080000" algn="l"/>
                <a:tab pos="5372100" algn="l"/>
                <a:tab pos="5651500" algn="l"/>
              </a:tabLst>
              <a:defRPr sz="1800"/>
            </a:pPr>
            <a:r>
              <a:rPr sz="2016">
                <a:solidFill>
                  <a:srgbClr val="0000FF"/>
                </a:solidFill>
              </a:rPr>
              <a:t>NP</a:t>
            </a:r>
            <a:r>
              <a:rPr sz="2016"/>
              <a:t>   ::= DET NOUN | NAME ;</a:t>
            </a:r>
          </a:p>
          <a:p>
            <a:pPr marL="215026" lvl="0" indent="-214026" defTabSz="283035">
              <a:spcBef>
                <a:spcPts val="800"/>
              </a:spcBef>
              <a:tabLst>
                <a:tab pos="215900" algn="l"/>
                <a:tab pos="279400" algn="l"/>
                <a:tab pos="558800" algn="l"/>
                <a:tab pos="838200" algn="l"/>
                <a:tab pos="1117600" algn="l"/>
                <a:tab pos="1397000" algn="l"/>
                <a:tab pos="1689100" algn="l"/>
                <a:tab pos="1968500" algn="l"/>
                <a:tab pos="2247900" algn="l"/>
                <a:tab pos="2540000" algn="l"/>
                <a:tab pos="2819400" algn="l"/>
                <a:tab pos="3111500" algn="l"/>
                <a:tab pos="3390900" algn="l"/>
                <a:tab pos="3670300" algn="l"/>
                <a:tab pos="3949700" algn="l"/>
                <a:tab pos="4229100" algn="l"/>
                <a:tab pos="4508500" algn="l"/>
                <a:tab pos="4800600" algn="l"/>
                <a:tab pos="5080000" algn="l"/>
                <a:tab pos="5372100" algn="l"/>
                <a:tab pos="5651500" algn="l"/>
              </a:tabLst>
              <a:defRPr sz="1800"/>
            </a:pPr>
            <a:endParaRPr sz="2016"/>
          </a:p>
          <a:p>
            <a:pPr marL="215026" lvl="0" indent="-214026" defTabSz="283035">
              <a:spcBef>
                <a:spcPts val="800"/>
              </a:spcBef>
              <a:tabLst>
                <a:tab pos="215900" algn="l"/>
                <a:tab pos="279400" algn="l"/>
                <a:tab pos="558800" algn="l"/>
                <a:tab pos="838200" algn="l"/>
                <a:tab pos="1117600" algn="l"/>
                <a:tab pos="1397000" algn="l"/>
                <a:tab pos="1689100" algn="l"/>
                <a:tab pos="1968500" algn="l"/>
                <a:tab pos="2247900" algn="l"/>
                <a:tab pos="2540000" algn="l"/>
                <a:tab pos="2819400" algn="l"/>
                <a:tab pos="3111500" algn="l"/>
                <a:tab pos="3390900" algn="l"/>
                <a:tab pos="3670300" algn="l"/>
                <a:tab pos="3949700" algn="l"/>
                <a:tab pos="4229100" algn="l"/>
                <a:tab pos="4508500" algn="l"/>
                <a:tab pos="4800600" algn="l"/>
                <a:tab pos="5080000" algn="l"/>
                <a:tab pos="5372100" algn="l"/>
                <a:tab pos="5651500" algn="l"/>
              </a:tabLst>
              <a:defRPr sz="1800"/>
            </a:pPr>
            <a:r>
              <a:rPr sz="2016"/>
              <a:t>DET  ::= "a" | "an" | "the" ;</a:t>
            </a:r>
          </a:p>
          <a:p>
            <a:pPr marL="215026" lvl="0" indent="-214026" defTabSz="283035">
              <a:spcBef>
                <a:spcPts val="800"/>
              </a:spcBef>
              <a:tabLst>
                <a:tab pos="215900" algn="l"/>
                <a:tab pos="279400" algn="l"/>
                <a:tab pos="558800" algn="l"/>
                <a:tab pos="838200" algn="l"/>
                <a:tab pos="1117600" algn="l"/>
                <a:tab pos="1397000" algn="l"/>
                <a:tab pos="1689100" algn="l"/>
                <a:tab pos="1968500" algn="l"/>
                <a:tab pos="2247900" algn="l"/>
                <a:tab pos="2540000" algn="l"/>
                <a:tab pos="2819400" algn="l"/>
                <a:tab pos="3111500" algn="l"/>
                <a:tab pos="3390900" algn="l"/>
                <a:tab pos="3670300" algn="l"/>
                <a:tab pos="3949700" algn="l"/>
                <a:tab pos="4229100" algn="l"/>
                <a:tab pos="4508500" algn="l"/>
                <a:tab pos="4800600" algn="l"/>
                <a:tab pos="5080000" algn="l"/>
                <a:tab pos="5372100" algn="l"/>
                <a:tab pos="5651500" algn="l"/>
              </a:tabLst>
              <a:defRPr sz="1800"/>
            </a:pPr>
            <a:endParaRPr sz="2016"/>
          </a:p>
          <a:p>
            <a:pPr marL="215026" lvl="0" indent="-214026" defTabSz="283035">
              <a:spcBef>
                <a:spcPts val="800"/>
              </a:spcBef>
              <a:tabLst>
                <a:tab pos="215900" algn="l"/>
                <a:tab pos="279400" algn="l"/>
                <a:tab pos="558800" algn="l"/>
                <a:tab pos="838200" algn="l"/>
                <a:tab pos="1117600" algn="l"/>
                <a:tab pos="1397000" algn="l"/>
                <a:tab pos="1689100" algn="l"/>
                <a:tab pos="1968500" algn="l"/>
                <a:tab pos="2247900" algn="l"/>
                <a:tab pos="2540000" algn="l"/>
                <a:tab pos="2819400" algn="l"/>
                <a:tab pos="3111500" algn="l"/>
                <a:tab pos="3390900" algn="l"/>
                <a:tab pos="3670300" algn="l"/>
                <a:tab pos="3949700" algn="l"/>
                <a:tab pos="4229100" algn="l"/>
                <a:tab pos="4508500" algn="l"/>
                <a:tab pos="4800600" algn="l"/>
                <a:tab pos="5080000" algn="l"/>
                <a:tab pos="5372100" algn="l"/>
                <a:tab pos="5651500" algn="l"/>
              </a:tabLst>
              <a:defRPr sz="1800"/>
            </a:pPr>
            <a:r>
              <a:rPr sz="2016"/>
              <a:t>NOUN ::= "dog" | "house" | "pen" | "animal" ;</a:t>
            </a:r>
          </a:p>
          <a:p>
            <a:pPr marL="215026" lvl="0" indent="-214026" defTabSz="283035">
              <a:spcBef>
                <a:spcPts val="800"/>
              </a:spcBef>
              <a:tabLst>
                <a:tab pos="215900" algn="l"/>
                <a:tab pos="279400" algn="l"/>
                <a:tab pos="558800" algn="l"/>
                <a:tab pos="838200" algn="l"/>
                <a:tab pos="1117600" algn="l"/>
                <a:tab pos="1397000" algn="l"/>
                <a:tab pos="1689100" algn="l"/>
                <a:tab pos="1968500" algn="l"/>
                <a:tab pos="2247900" algn="l"/>
                <a:tab pos="2540000" algn="l"/>
                <a:tab pos="2819400" algn="l"/>
                <a:tab pos="3111500" algn="l"/>
                <a:tab pos="3390900" algn="l"/>
                <a:tab pos="3670300" algn="l"/>
                <a:tab pos="3949700" algn="l"/>
                <a:tab pos="4229100" algn="l"/>
                <a:tab pos="4508500" algn="l"/>
                <a:tab pos="4800600" algn="l"/>
                <a:tab pos="5080000" algn="l"/>
                <a:tab pos="5372100" algn="l"/>
                <a:tab pos="5651500" algn="l"/>
              </a:tabLst>
              <a:defRPr sz="1800"/>
            </a:pPr>
            <a:endParaRPr sz="2016"/>
          </a:p>
          <a:p>
            <a:pPr marL="215026" lvl="0" indent="-214026" defTabSz="283035">
              <a:spcBef>
                <a:spcPts val="800"/>
              </a:spcBef>
              <a:tabLst>
                <a:tab pos="215900" algn="l"/>
                <a:tab pos="279400" algn="l"/>
                <a:tab pos="558800" algn="l"/>
                <a:tab pos="838200" algn="l"/>
                <a:tab pos="1117600" algn="l"/>
                <a:tab pos="1397000" algn="l"/>
                <a:tab pos="1689100" algn="l"/>
                <a:tab pos="1968500" algn="l"/>
                <a:tab pos="2247900" algn="l"/>
                <a:tab pos="2540000" algn="l"/>
                <a:tab pos="2819400" algn="l"/>
                <a:tab pos="3111500" algn="l"/>
                <a:tab pos="3390900" algn="l"/>
                <a:tab pos="3670300" algn="l"/>
                <a:tab pos="3949700" algn="l"/>
                <a:tab pos="4229100" algn="l"/>
                <a:tab pos="4508500" algn="l"/>
                <a:tab pos="4800600" algn="l"/>
                <a:tab pos="5080000" algn="l"/>
                <a:tab pos="5372100" algn="l"/>
                <a:tab pos="5651500" algn="l"/>
              </a:tabLst>
              <a:defRPr sz="1800"/>
            </a:pPr>
            <a:r>
              <a:rPr sz="2016"/>
              <a:t>NAME ::= "John" | "Mary" | "Bob" ;</a:t>
            </a:r>
          </a:p>
          <a:p>
            <a:pPr marL="215026" lvl="0" indent="-214026" defTabSz="283035">
              <a:spcBef>
                <a:spcPts val="800"/>
              </a:spcBef>
              <a:tabLst>
                <a:tab pos="215900" algn="l"/>
                <a:tab pos="279400" algn="l"/>
                <a:tab pos="558800" algn="l"/>
                <a:tab pos="838200" algn="l"/>
                <a:tab pos="1117600" algn="l"/>
                <a:tab pos="1397000" algn="l"/>
                <a:tab pos="1689100" algn="l"/>
                <a:tab pos="1968500" algn="l"/>
                <a:tab pos="2247900" algn="l"/>
                <a:tab pos="2540000" algn="l"/>
                <a:tab pos="2819400" algn="l"/>
                <a:tab pos="3111500" algn="l"/>
                <a:tab pos="3390900" algn="l"/>
                <a:tab pos="3670300" algn="l"/>
                <a:tab pos="3949700" algn="l"/>
                <a:tab pos="4229100" algn="l"/>
                <a:tab pos="4508500" algn="l"/>
                <a:tab pos="4800600" algn="l"/>
                <a:tab pos="5080000" algn="l"/>
                <a:tab pos="5372100" algn="l"/>
                <a:tab pos="5651500" algn="l"/>
              </a:tabLst>
              <a:defRPr sz="1800"/>
            </a:pPr>
            <a:endParaRPr sz="2016"/>
          </a:p>
          <a:p>
            <a:pPr marL="215026" lvl="0" indent="-214026" defTabSz="283035">
              <a:spcBef>
                <a:spcPts val="800"/>
              </a:spcBef>
              <a:tabLst>
                <a:tab pos="215900" algn="l"/>
                <a:tab pos="279400" algn="l"/>
                <a:tab pos="558800" algn="l"/>
                <a:tab pos="838200" algn="l"/>
                <a:tab pos="1117600" algn="l"/>
                <a:tab pos="1397000" algn="l"/>
                <a:tab pos="1689100" algn="l"/>
                <a:tab pos="1968500" algn="l"/>
                <a:tab pos="2247900" algn="l"/>
                <a:tab pos="2540000" algn="l"/>
                <a:tab pos="2819400" algn="l"/>
                <a:tab pos="3111500" algn="l"/>
                <a:tab pos="3390900" algn="l"/>
                <a:tab pos="3670300" algn="l"/>
                <a:tab pos="3949700" algn="l"/>
                <a:tab pos="4229100" algn="l"/>
                <a:tab pos="4508500" algn="l"/>
                <a:tab pos="4800600" algn="l"/>
                <a:tab pos="5080000" algn="l"/>
                <a:tab pos="5372100" algn="l"/>
                <a:tab pos="5651500" algn="l"/>
              </a:tabLst>
              <a:defRPr sz="1800"/>
            </a:pPr>
            <a:r>
              <a:rPr sz="2016">
                <a:solidFill>
                  <a:srgbClr val="FFFF00"/>
                </a:solidFill>
              </a:rPr>
              <a:t>VP </a:t>
            </a:r>
            <a:r>
              <a:rPr sz="2016"/>
              <a:t>  ::= "sleeps" | "sings" | "is" </a:t>
            </a:r>
            <a:r>
              <a:rPr sz="2016">
                <a:solidFill>
                  <a:srgbClr val="FF0000"/>
                </a:solidFill>
              </a:rPr>
              <a:t>ADJ</a:t>
            </a:r>
            <a:r>
              <a:rPr sz="2016"/>
              <a:t> | “is” </a:t>
            </a:r>
            <a:r>
              <a:rPr sz="2016">
                <a:solidFill>
                  <a:srgbClr val="0000FF"/>
                </a:solidFill>
              </a:rPr>
              <a:t>NP</a:t>
            </a:r>
            <a:r>
              <a:rPr sz="2016"/>
              <a:t> |  "has" </a:t>
            </a:r>
            <a:r>
              <a:rPr sz="2016">
                <a:solidFill>
                  <a:srgbClr val="0000FF"/>
                </a:solidFill>
              </a:rPr>
              <a:t>NP</a:t>
            </a:r>
            <a:r>
              <a:rPr sz="2016"/>
              <a:t> ;</a:t>
            </a:r>
          </a:p>
          <a:p>
            <a:pPr marL="215026" lvl="0" indent="-214026" defTabSz="283035">
              <a:spcBef>
                <a:spcPts val="800"/>
              </a:spcBef>
              <a:tabLst>
                <a:tab pos="215900" algn="l"/>
                <a:tab pos="279400" algn="l"/>
                <a:tab pos="558800" algn="l"/>
                <a:tab pos="838200" algn="l"/>
                <a:tab pos="1117600" algn="l"/>
                <a:tab pos="1397000" algn="l"/>
                <a:tab pos="1689100" algn="l"/>
                <a:tab pos="1968500" algn="l"/>
                <a:tab pos="2247900" algn="l"/>
                <a:tab pos="2540000" algn="l"/>
                <a:tab pos="2819400" algn="l"/>
                <a:tab pos="3111500" algn="l"/>
                <a:tab pos="3390900" algn="l"/>
                <a:tab pos="3670300" algn="l"/>
                <a:tab pos="3949700" algn="l"/>
                <a:tab pos="4229100" algn="l"/>
                <a:tab pos="4508500" algn="l"/>
                <a:tab pos="4800600" algn="l"/>
                <a:tab pos="5080000" algn="l"/>
                <a:tab pos="5372100" algn="l"/>
                <a:tab pos="5651500" algn="l"/>
              </a:tabLst>
              <a:defRPr sz="1800"/>
            </a:pPr>
            <a:endParaRPr sz="2016"/>
          </a:p>
          <a:p>
            <a:pPr marL="215026" lvl="0" indent="-214026" defTabSz="283035">
              <a:spcBef>
                <a:spcPts val="800"/>
              </a:spcBef>
              <a:tabLst>
                <a:tab pos="215900" algn="l"/>
                <a:tab pos="279400" algn="l"/>
                <a:tab pos="558800" algn="l"/>
                <a:tab pos="838200" algn="l"/>
                <a:tab pos="1117600" algn="l"/>
                <a:tab pos="1397000" algn="l"/>
                <a:tab pos="1689100" algn="l"/>
                <a:tab pos="1968500" algn="l"/>
                <a:tab pos="2247900" algn="l"/>
                <a:tab pos="2540000" algn="l"/>
                <a:tab pos="2819400" algn="l"/>
                <a:tab pos="3111500" algn="l"/>
                <a:tab pos="3390900" algn="l"/>
                <a:tab pos="3670300" algn="l"/>
                <a:tab pos="3949700" algn="l"/>
                <a:tab pos="4229100" algn="l"/>
                <a:tab pos="4508500" algn="l"/>
                <a:tab pos="4800600" algn="l"/>
                <a:tab pos="5080000" algn="l"/>
                <a:tab pos="5372100" algn="l"/>
                <a:tab pos="5651500" algn="l"/>
              </a:tabLst>
              <a:defRPr sz="1800"/>
            </a:pPr>
            <a:r>
              <a:rPr sz="2016">
                <a:solidFill>
                  <a:srgbClr val="FF0000"/>
                </a:solidFill>
              </a:rPr>
              <a:t>ADJ </a:t>
            </a:r>
            <a:r>
              <a:rPr sz="2016"/>
              <a:t> ::= "large" | "red" | "scary" ;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/>
            <a:fld id="{86CB4B4D-7CA3-9044-876B-883B54F8677D}" type="slidenum">
              <a:t>11</a:t>
            </a:fld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/>
            </a:pPr>
            <a:r>
              <a:rPr sz="4400"/>
              <a:t>Syntax versus Semantic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61451" cy="49799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07181" lvl="0" indent="-305752" algn="ctr" defTabSz="404336">
              <a:spcBef>
                <a:spcPts val="1200"/>
              </a:spcBef>
              <a:tabLst>
                <a:tab pos="304800" algn="l"/>
                <a:tab pos="393700" algn="l"/>
                <a:tab pos="800100" algn="l"/>
                <a:tab pos="1206500" algn="l"/>
                <a:tab pos="1600200" algn="l"/>
                <a:tab pos="2006600" algn="l"/>
                <a:tab pos="2413000" algn="l"/>
                <a:tab pos="2819400" algn="l"/>
                <a:tab pos="3213100" algn="l"/>
                <a:tab pos="3632200" algn="l"/>
                <a:tab pos="4025900" algn="l"/>
                <a:tab pos="4445000" algn="l"/>
                <a:tab pos="4838700" algn="l"/>
                <a:tab pos="5245100" algn="l"/>
                <a:tab pos="5651500" algn="l"/>
                <a:tab pos="6057900" algn="l"/>
                <a:tab pos="6451600" algn="l"/>
                <a:tab pos="6858000" algn="l"/>
                <a:tab pos="7264400" algn="l"/>
                <a:tab pos="7670800" algn="l"/>
                <a:tab pos="8077200" algn="l"/>
              </a:tabLst>
              <a:defRPr sz="1800"/>
            </a:pPr>
            <a:r>
              <a:rPr sz="2880"/>
              <a:t>These are syntactically correct:</a:t>
            </a:r>
          </a:p>
          <a:p>
            <a:pPr marL="307181" lvl="0" indent="-305752" algn="ctr" defTabSz="404336">
              <a:spcBef>
                <a:spcPts val="1200"/>
              </a:spcBef>
              <a:tabLst>
                <a:tab pos="304800" algn="l"/>
                <a:tab pos="393700" algn="l"/>
                <a:tab pos="800100" algn="l"/>
                <a:tab pos="1206500" algn="l"/>
                <a:tab pos="1600200" algn="l"/>
                <a:tab pos="2006600" algn="l"/>
                <a:tab pos="2413000" algn="l"/>
                <a:tab pos="2819400" algn="l"/>
                <a:tab pos="3213100" algn="l"/>
                <a:tab pos="3632200" algn="l"/>
                <a:tab pos="4025900" algn="l"/>
                <a:tab pos="4445000" algn="l"/>
                <a:tab pos="4838700" algn="l"/>
                <a:tab pos="5245100" algn="l"/>
                <a:tab pos="5651500" algn="l"/>
                <a:tab pos="6057900" algn="l"/>
                <a:tab pos="6451600" algn="l"/>
                <a:tab pos="6858000" algn="l"/>
                <a:tab pos="7264400" algn="l"/>
                <a:tab pos="7670800" algn="l"/>
                <a:tab pos="8077200" algn="l"/>
              </a:tabLst>
              <a:defRPr sz="1800"/>
            </a:pPr>
            <a:r>
              <a:rPr sz="2880"/>
              <a:t>   a pen is a pen .</a:t>
            </a:r>
          </a:p>
          <a:p>
            <a:pPr marL="307181" lvl="0" indent="-305752" algn="ctr" defTabSz="404336">
              <a:spcBef>
                <a:spcPts val="1200"/>
              </a:spcBef>
              <a:tabLst>
                <a:tab pos="304800" algn="l"/>
                <a:tab pos="393700" algn="l"/>
                <a:tab pos="800100" algn="l"/>
                <a:tab pos="1206500" algn="l"/>
                <a:tab pos="1600200" algn="l"/>
                <a:tab pos="2006600" algn="l"/>
                <a:tab pos="2413000" algn="l"/>
                <a:tab pos="2819400" algn="l"/>
                <a:tab pos="3213100" algn="l"/>
                <a:tab pos="3632200" algn="l"/>
                <a:tab pos="4025900" algn="l"/>
                <a:tab pos="4445000" algn="l"/>
                <a:tab pos="4838700" algn="l"/>
                <a:tab pos="5245100" algn="l"/>
                <a:tab pos="5651500" algn="l"/>
                <a:tab pos="6057900" algn="l"/>
                <a:tab pos="6451600" algn="l"/>
                <a:tab pos="6858000" algn="l"/>
                <a:tab pos="7264400" algn="l"/>
                <a:tab pos="7670800" algn="l"/>
                <a:tab pos="8077200" algn="l"/>
              </a:tabLst>
              <a:defRPr sz="1800"/>
            </a:pPr>
            <a:r>
              <a:rPr sz="2880"/>
              <a:t>   a pen is an animal .</a:t>
            </a:r>
          </a:p>
          <a:p>
            <a:pPr marL="307181" lvl="0" indent="-305752" algn="ctr" defTabSz="404336">
              <a:spcBef>
                <a:spcPts val="1200"/>
              </a:spcBef>
              <a:tabLst>
                <a:tab pos="304800" algn="l"/>
                <a:tab pos="393700" algn="l"/>
                <a:tab pos="800100" algn="l"/>
                <a:tab pos="1206500" algn="l"/>
                <a:tab pos="1600200" algn="l"/>
                <a:tab pos="2006600" algn="l"/>
                <a:tab pos="2413000" algn="l"/>
                <a:tab pos="2819400" algn="l"/>
                <a:tab pos="3213100" algn="l"/>
                <a:tab pos="3632200" algn="l"/>
                <a:tab pos="4025900" algn="l"/>
                <a:tab pos="4445000" algn="l"/>
                <a:tab pos="4838700" algn="l"/>
                <a:tab pos="5245100" algn="l"/>
                <a:tab pos="5651500" algn="l"/>
                <a:tab pos="6057900" algn="l"/>
                <a:tab pos="6451600" algn="l"/>
                <a:tab pos="6858000" algn="l"/>
                <a:tab pos="7264400" algn="l"/>
                <a:tab pos="7670800" algn="l"/>
                <a:tab pos="8077200" algn="l"/>
              </a:tabLst>
              <a:defRPr sz="1800"/>
            </a:pPr>
            <a:r>
              <a:rPr sz="2880"/>
              <a:t>   the house sings .</a:t>
            </a:r>
          </a:p>
          <a:p>
            <a:pPr marL="307181" lvl="0" indent="-305752" algn="ctr" defTabSz="404336">
              <a:spcBef>
                <a:spcPts val="1200"/>
              </a:spcBef>
              <a:tabLst>
                <a:tab pos="304800" algn="l"/>
                <a:tab pos="393700" algn="l"/>
                <a:tab pos="800100" algn="l"/>
                <a:tab pos="1206500" algn="l"/>
                <a:tab pos="1600200" algn="l"/>
                <a:tab pos="2006600" algn="l"/>
                <a:tab pos="2413000" algn="l"/>
                <a:tab pos="2819400" algn="l"/>
                <a:tab pos="3213100" algn="l"/>
                <a:tab pos="3632200" algn="l"/>
                <a:tab pos="4025900" algn="l"/>
                <a:tab pos="4445000" algn="l"/>
                <a:tab pos="4838700" algn="l"/>
                <a:tab pos="5245100" algn="l"/>
                <a:tab pos="5651500" algn="l"/>
                <a:tab pos="6057900" algn="l"/>
                <a:tab pos="6451600" algn="l"/>
                <a:tab pos="6858000" algn="l"/>
                <a:tab pos="7264400" algn="l"/>
                <a:tab pos="7670800" algn="l"/>
                <a:tab pos="8077200" algn="l"/>
              </a:tabLst>
              <a:defRPr sz="1800"/>
            </a:pPr>
            <a:r>
              <a:rPr sz="2880"/>
              <a:t>   an pen is a animal .</a:t>
            </a:r>
          </a:p>
          <a:p>
            <a:pPr marL="307181" lvl="0" indent="-305752" algn="ctr" defTabSz="404336">
              <a:spcBef>
                <a:spcPts val="1200"/>
              </a:spcBef>
              <a:tabLst>
                <a:tab pos="304800" algn="l"/>
                <a:tab pos="393700" algn="l"/>
                <a:tab pos="800100" algn="l"/>
                <a:tab pos="1206500" algn="l"/>
                <a:tab pos="1600200" algn="l"/>
                <a:tab pos="2006600" algn="l"/>
                <a:tab pos="2413000" algn="l"/>
                <a:tab pos="2819400" algn="l"/>
                <a:tab pos="3213100" algn="l"/>
                <a:tab pos="3632200" algn="l"/>
                <a:tab pos="4025900" algn="l"/>
                <a:tab pos="4445000" algn="l"/>
                <a:tab pos="4838700" algn="l"/>
                <a:tab pos="5245100" algn="l"/>
                <a:tab pos="5651500" algn="l"/>
                <a:tab pos="6057900" algn="l"/>
                <a:tab pos="6451600" algn="l"/>
                <a:tab pos="6858000" algn="l"/>
                <a:tab pos="7264400" algn="l"/>
                <a:tab pos="7670800" algn="l"/>
                <a:tab pos="8077200" algn="l"/>
              </a:tabLst>
              <a:defRPr sz="1800"/>
            </a:pPr>
            <a:endParaRPr sz="2880"/>
          </a:p>
          <a:p>
            <a:pPr marL="307181" lvl="0" indent="-305752" algn="ctr" defTabSz="404336">
              <a:spcBef>
                <a:spcPts val="1200"/>
              </a:spcBef>
              <a:tabLst>
                <a:tab pos="304800" algn="l"/>
                <a:tab pos="393700" algn="l"/>
                <a:tab pos="800100" algn="l"/>
                <a:tab pos="1206500" algn="l"/>
                <a:tab pos="1600200" algn="l"/>
                <a:tab pos="2006600" algn="l"/>
                <a:tab pos="2413000" algn="l"/>
                <a:tab pos="2819400" algn="l"/>
                <a:tab pos="3213100" algn="l"/>
                <a:tab pos="3632200" algn="l"/>
                <a:tab pos="4025900" algn="l"/>
                <a:tab pos="4445000" algn="l"/>
                <a:tab pos="4838700" algn="l"/>
                <a:tab pos="5245100" algn="l"/>
                <a:tab pos="5651500" algn="l"/>
                <a:tab pos="6057900" algn="l"/>
                <a:tab pos="6451600" algn="l"/>
                <a:tab pos="6858000" algn="l"/>
                <a:tab pos="7264400" algn="l"/>
                <a:tab pos="7670800" algn="l"/>
                <a:tab pos="8077200" algn="l"/>
              </a:tabLst>
              <a:defRPr sz="1800"/>
            </a:pPr>
            <a:r>
              <a:rPr sz="2880"/>
              <a:t>EBNF </a:t>
            </a:r>
            <a:r>
              <a:rPr sz="2880">
                <a:latin typeface="Arial Bold"/>
                <a:ea typeface="Arial Bold"/>
                <a:cs typeface="Arial Bold"/>
                <a:sym typeface="Arial Bold"/>
              </a:rPr>
              <a:t>only</a:t>
            </a:r>
            <a:r>
              <a:rPr sz="2880"/>
              <a:t> covers syntax (“form”), </a:t>
            </a:r>
            <a:r>
              <a:rPr sz="2880">
                <a:latin typeface="Arial Bold"/>
                <a:ea typeface="Arial Bold"/>
                <a:cs typeface="Arial Bold"/>
                <a:sym typeface="Arial Bold"/>
              </a:rPr>
              <a:t>no</a:t>
            </a:r>
            <a:r>
              <a:rPr sz="2880"/>
              <a:t> meaning</a:t>
            </a:r>
          </a:p>
          <a:p>
            <a:pPr marL="307181" lvl="0" indent="-305752" algn="ctr" defTabSz="404336">
              <a:spcBef>
                <a:spcPts val="1200"/>
              </a:spcBef>
              <a:tabLst>
                <a:tab pos="304800" algn="l"/>
                <a:tab pos="393700" algn="l"/>
                <a:tab pos="800100" algn="l"/>
                <a:tab pos="1206500" algn="l"/>
                <a:tab pos="1600200" algn="l"/>
                <a:tab pos="2006600" algn="l"/>
                <a:tab pos="2413000" algn="l"/>
                <a:tab pos="2819400" algn="l"/>
                <a:tab pos="3213100" algn="l"/>
                <a:tab pos="3632200" algn="l"/>
                <a:tab pos="4025900" algn="l"/>
                <a:tab pos="4445000" algn="l"/>
                <a:tab pos="4838700" algn="l"/>
                <a:tab pos="5245100" algn="l"/>
                <a:tab pos="5651500" algn="l"/>
                <a:tab pos="6057900" algn="l"/>
                <a:tab pos="6451600" algn="l"/>
                <a:tab pos="6858000" algn="l"/>
                <a:tab pos="7264400" algn="l"/>
                <a:tab pos="7670800" algn="l"/>
                <a:tab pos="8077200" algn="l"/>
              </a:tabLst>
              <a:defRPr sz="1800"/>
            </a:pPr>
            <a:r>
              <a:rPr sz="2880"/>
              <a:t>The</a:t>
            </a:r>
            <a:r>
              <a:rPr sz="2880">
                <a:latin typeface="Arial Bold"/>
                <a:ea typeface="Arial Bold"/>
                <a:cs typeface="Arial Bold"/>
                <a:sym typeface="Arial Bold"/>
              </a:rPr>
              <a:t> rules are strict</a:t>
            </a:r>
            <a:r>
              <a:rPr sz="2880"/>
              <a:t> (especially on computers!)</a:t>
            </a:r>
          </a:p>
          <a:p>
            <a:pPr marL="307181" lvl="0" indent="-305752" algn="ctr" defTabSz="404336">
              <a:spcBef>
                <a:spcPts val="1200"/>
              </a:spcBef>
              <a:tabLst>
                <a:tab pos="304800" algn="l"/>
                <a:tab pos="393700" algn="l"/>
                <a:tab pos="800100" algn="l"/>
                <a:tab pos="1206500" algn="l"/>
                <a:tab pos="1600200" algn="l"/>
                <a:tab pos="2006600" algn="l"/>
                <a:tab pos="2413000" algn="l"/>
                <a:tab pos="2819400" algn="l"/>
                <a:tab pos="3213100" algn="l"/>
                <a:tab pos="3632200" algn="l"/>
                <a:tab pos="4025900" algn="l"/>
                <a:tab pos="4445000" algn="l"/>
                <a:tab pos="4838700" algn="l"/>
                <a:tab pos="5245100" algn="l"/>
                <a:tab pos="5651500" algn="l"/>
                <a:tab pos="6057900" algn="l"/>
                <a:tab pos="6451600" algn="l"/>
                <a:tab pos="6858000" algn="l"/>
                <a:tab pos="7264400" algn="l"/>
                <a:tab pos="7670800" algn="l"/>
                <a:tab pos="8077200" algn="l"/>
              </a:tabLst>
              <a:defRPr sz="1800"/>
            </a:pPr>
            <a:r>
              <a:rPr sz="2880"/>
              <a:t>  Semantic is, how language gets meaning (later more). 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/>
            <a:fld id="{86CB4B4D-7CA3-9044-876B-883B54F8677D}" type="slidenum">
              <a:t>12</a:t>
            </a:fld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xfrm>
            <a:off x="503237" y="303212"/>
            <a:ext cx="9059863" cy="1246188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/>
            </a:pPr>
            <a:r>
              <a:rPr sz="4400"/>
              <a:t>(Extended) Backus Naur Forms (EBNF)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59863" cy="4978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7659" lvl="0" indent="-326136" defTabSz="431291">
              <a:spcBef>
                <a:spcPts val="1300"/>
              </a:spcBef>
              <a:tabLst>
                <a:tab pos="317500" algn="l"/>
                <a:tab pos="419100" algn="l"/>
                <a:tab pos="850900" algn="l"/>
                <a:tab pos="1282700" algn="l"/>
                <a:tab pos="1714500" algn="l"/>
                <a:tab pos="2133600" algn="l"/>
                <a:tab pos="2578100" algn="l"/>
                <a:tab pos="3009900" algn="l"/>
                <a:tab pos="3429000" algn="l"/>
                <a:tab pos="3873500" algn="l"/>
                <a:tab pos="4292600" algn="l"/>
                <a:tab pos="4737100" algn="l"/>
                <a:tab pos="5168900" algn="l"/>
                <a:tab pos="5588000" algn="l"/>
                <a:tab pos="6032500" algn="l"/>
                <a:tab pos="6451600" algn="l"/>
                <a:tab pos="6883400" algn="l"/>
                <a:tab pos="7315200" algn="l"/>
                <a:tab pos="7747000" algn="l"/>
                <a:tab pos="8191500" algn="l"/>
                <a:tab pos="8610600" algn="l"/>
              </a:tabLst>
              <a:defRPr sz="1800"/>
            </a:pPr>
            <a:endParaRPr sz="3072"/>
          </a:p>
          <a:p>
            <a:pPr marL="327659" lvl="0" indent="-326136" defTabSz="431291">
              <a:spcBef>
                <a:spcPts val="1300"/>
              </a:spcBef>
              <a:tabLst>
                <a:tab pos="317500" algn="l"/>
                <a:tab pos="419100" algn="l"/>
                <a:tab pos="850900" algn="l"/>
                <a:tab pos="1282700" algn="l"/>
                <a:tab pos="1714500" algn="l"/>
                <a:tab pos="2133600" algn="l"/>
                <a:tab pos="2578100" algn="l"/>
                <a:tab pos="3009900" algn="l"/>
                <a:tab pos="3429000" algn="l"/>
                <a:tab pos="3873500" algn="l"/>
                <a:tab pos="4292600" algn="l"/>
                <a:tab pos="4737100" algn="l"/>
                <a:tab pos="5168900" algn="l"/>
                <a:tab pos="5588000" algn="l"/>
                <a:tab pos="6032500" algn="l"/>
                <a:tab pos="6451600" algn="l"/>
                <a:tab pos="6883400" algn="l"/>
                <a:tab pos="7315200" algn="l"/>
                <a:tab pos="7747000" algn="l"/>
                <a:tab pos="8191500" algn="l"/>
                <a:tab pos="8610600" algn="l"/>
              </a:tabLst>
              <a:defRPr sz="1800"/>
            </a:pPr>
            <a:r>
              <a:rPr sz="3072"/>
              <a:t> used to express the structural form of languages</a:t>
            </a:r>
          </a:p>
          <a:p>
            <a:pPr marL="327659" lvl="0" indent="-326136" defTabSz="431291">
              <a:spcBef>
                <a:spcPts val="1300"/>
              </a:spcBef>
              <a:tabLst>
                <a:tab pos="317500" algn="l"/>
                <a:tab pos="419100" algn="l"/>
                <a:tab pos="850900" algn="l"/>
                <a:tab pos="1282700" algn="l"/>
                <a:tab pos="1714500" algn="l"/>
                <a:tab pos="2133600" algn="l"/>
                <a:tab pos="2578100" algn="l"/>
                <a:tab pos="3009900" algn="l"/>
                <a:tab pos="3429000" algn="l"/>
                <a:tab pos="3873500" algn="l"/>
                <a:tab pos="4292600" algn="l"/>
                <a:tab pos="4737100" algn="l"/>
                <a:tab pos="5168900" algn="l"/>
                <a:tab pos="5588000" algn="l"/>
                <a:tab pos="6032500" algn="l"/>
                <a:tab pos="6451600" algn="l"/>
                <a:tab pos="6883400" algn="l"/>
                <a:tab pos="7315200" algn="l"/>
                <a:tab pos="7747000" algn="l"/>
                <a:tab pos="8191500" algn="l"/>
                <a:tab pos="8610600" algn="l"/>
              </a:tabLst>
              <a:defRPr sz="1800"/>
            </a:pPr>
            <a:endParaRPr sz="3072"/>
          </a:p>
          <a:p>
            <a:pPr marL="327659" lvl="0" indent="-326136" defTabSz="431291">
              <a:spcBef>
                <a:spcPts val="1300"/>
              </a:spcBef>
              <a:tabLst>
                <a:tab pos="317500" algn="l"/>
                <a:tab pos="419100" algn="l"/>
                <a:tab pos="850900" algn="l"/>
                <a:tab pos="1282700" algn="l"/>
                <a:tab pos="1714500" algn="l"/>
                <a:tab pos="2133600" algn="l"/>
                <a:tab pos="2578100" algn="l"/>
                <a:tab pos="3009900" algn="l"/>
                <a:tab pos="3429000" algn="l"/>
                <a:tab pos="3873500" algn="l"/>
                <a:tab pos="4292600" algn="l"/>
                <a:tab pos="4737100" algn="l"/>
                <a:tab pos="5168900" algn="l"/>
                <a:tab pos="5588000" algn="l"/>
                <a:tab pos="6032500" algn="l"/>
                <a:tab pos="6451600" algn="l"/>
                <a:tab pos="6883400" algn="l"/>
                <a:tab pos="7315200" algn="l"/>
                <a:tab pos="7747000" algn="l"/>
                <a:tab pos="8191500" algn="l"/>
                <a:tab pos="8610600" algn="l"/>
              </a:tabLst>
              <a:defRPr sz="1800"/>
            </a:pPr>
            <a:r>
              <a:rPr sz="3072"/>
              <a:t>EBNF “rules” express syntactic elements in terms of other elements and “terminals”</a:t>
            </a:r>
          </a:p>
          <a:p>
            <a:pPr marL="327659" lvl="0" indent="-326136" defTabSz="431291">
              <a:spcBef>
                <a:spcPts val="1300"/>
              </a:spcBef>
              <a:tabLst>
                <a:tab pos="317500" algn="l"/>
                <a:tab pos="419100" algn="l"/>
                <a:tab pos="850900" algn="l"/>
                <a:tab pos="1282700" algn="l"/>
                <a:tab pos="1714500" algn="l"/>
                <a:tab pos="2133600" algn="l"/>
                <a:tab pos="2578100" algn="l"/>
                <a:tab pos="3009900" algn="l"/>
                <a:tab pos="3429000" algn="l"/>
                <a:tab pos="3873500" algn="l"/>
                <a:tab pos="4292600" algn="l"/>
                <a:tab pos="4737100" algn="l"/>
                <a:tab pos="5168900" algn="l"/>
                <a:tab pos="5588000" algn="l"/>
                <a:tab pos="6032500" algn="l"/>
                <a:tab pos="6451600" algn="l"/>
                <a:tab pos="6883400" algn="l"/>
                <a:tab pos="7315200" algn="l"/>
                <a:tab pos="7747000" algn="l"/>
                <a:tab pos="8191500" algn="l"/>
                <a:tab pos="8610600" algn="l"/>
              </a:tabLst>
              <a:defRPr sz="1800"/>
            </a:pPr>
            <a:endParaRPr sz="3072"/>
          </a:p>
          <a:p>
            <a:pPr marL="327659" lvl="0" indent="-326136" defTabSz="431291">
              <a:spcBef>
                <a:spcPts val="1300"/>
              </a:spcBef>
              <a:tabLst>
                <a:tab pos="317500" algn="l"/>
                <a:tab pos="419100" algn="l"/>
                <a:tab pos="850900" algn="l"/>
                <a:tab pos="1282700" algn="l"/>
                <a:tab pos="1714500" algn="l"/>
                <a:tab pos="2133600" algn="l"/>
                <a:tab pos="2578100" algn="l"/>
                <a:tab pos="3009900" algn="l"/>
                <a:tab pos="3429000" algn="l"/>
                <a:tab pos="3873500" algn="l"/>
                <a:tab pos="4292600" algn="l"/>
                <a:tab pos="4737100" algn="l"/>
                <a:tab pos="5168900" algn="l"/>
                <a:tab pos="5588000" algn="l"/>
                <a:tab pos="6032500" algn="l"/>
                <a:tab pos="6451600" algn="l"/>
                <a:tab pos="6883400" algn="l"/>
                <a:tab pos="7315200" algn="l"/>
                <a:tab pos="7747000" algn="l"/>
                <a:tab pos="8191500" algn="l"/>
                <a:tab pos="8610600" algn="l"/>
              </a:tabLst>
              <a:defRPr sz="1800"/>
            </a:pPr>
            <a:r>
              <a:rPr sz="3072"/>
              <a:t>“elements” are also called “syntactic variables” or “syntactic categories”  (DET, NOUN, ADJ)</a:t>
            </a:r>
          </a:p>
          <a:p>
            <a:pPr marL="327659" lvl="0" indent="-326136" defTabSz="431291">
              <a:spcBef>
                <a:spcPts val="1300"/>
              </a:spcBef>
              <a:tabLst>
                <a:tab pos="317500" algn="l"/>
                <a:tab pos="419100" algn="l"/>
                <a:tab pos="850900" algn="l"/>
                <a:tab pos="1282700" algn="l"/>
                <a:tab pos="1714500" algn="l"/>
                <a:tab pos="2133600" algn="l"/>
                <a:tab pos="2578100" algn="l"/>
                <a:tab pos="3009900" algn="l"/>
                <a:tab pos="3429000" algn="l"/>
                <a:tab pos="3873500" algn="l"/>
                <a:tab pos="4292600" algn="l"/>
                <a:tab pos="4737100" algn="l"/>
                <a:tab pos="5168900" algn="l"/>
                <a:tab pos="5588000" algn="l"/>
                <a:tab pos="6032500" algn="l"/>
                <a:tab pos="6451600" algn="l"/>
                <a:tab pos="6883400" algn="l"/>
                <a:tab pos="7315200" algn="l"/>
                <a:tab pos="7747000" algn="l"/>
                <a:tab pos="8191500" algn="l"/>
                <a:tab pos="8610600" algn="l"/>
              </a:tabLst>
              <a:defRPr sz="1800"/>
            </a:pPr>
            <a:r>
              <a:rPr sz="3072"/>
              <a:t>“terminals” are basically strings (“Mary”, “a”, “scary”)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/>
            <a:fld id="{86CB4B4D-7CA3-9044-876B-883B54F8677D}" type="slidenum">
              <a:t>13</a:t>
            </a:fld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9863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/>
            </a:pPr>
            <a:r>
              <a:rPr sz="4400"/>
              <a:t>A simple language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59863" cy="4978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5026" lvl="0" indent="-214026" defTabSz="283035">
              <a:spcBef>
                <a:spcPts val="800"/>
              </a:spcBef>
              <a:tabLst>
                <a:tab pos="215900" algn="l"/>
                <a:tab pos="279400" algn="l"/>
                <a:tab pos="558800" algn="l"/>
                <a:tab pos="838200" algn="l"/>
                <a:tab pos="1117600" algn="l"/>
                <a:tab pos="1397000" algn="l"/>
                <a:tab pos="1689100" algn="l"/>
                <a:tab pos="1968500" algn="l"/>
                <a:tab pos="2247900" algn="l"/>
                <a:tab pos="2540000" algn="l"/>
                <a:tab pos="2819400" algn="l"/>
                <a:tab pos="3111500" algn="l"/>
                <a:tab pos="3390900" algn="l"/>
                <a:tab pos="3670300" algn="l"/>
                <a:tab pos="3949700" algn="l"/>
                <a:tab pos="4229100" algn="l"/>
                <a:tab pos="4508500" algn="l"/>
                <a:tab pos="4800600" algn="l"/>
                <a:tab pos="5080000" algn="l"/>
                <a:tab pos="5372100" algn="l"/>
                <a:tab pos="5651500" algn="l"/>
              </a:tabLst>
              <a:defRPr sz="1800"/>
            </a:pPr>
            <a:r>
              <a:rPr sz="2016">
                <a:solidFill>
                  <a:srgbClr val="FF0000"/>
                </a:solidFill>
              </a:rPr>
              <a:t>S</a:t>
            </a:r>
            <a:r>
              <a:rPr sz="2016"/>
              <a:t>    ::= </a:t>
            </a:r>
            <a:r>
              <a:rPr sz="2016">
                <a:solidFill>
                  <a:srgbClr val="FF0000"/>
                </a:solidFill>
              </a:rPr>
              <a:t>NP VP</a:t>
            </a:r>
            <a:r>
              <a:rPr sz="2016"/>
              <a:t> ;</a:t>
            </a:r>
          </a:p>
          <a:p>
            <a:pPr marL="215026" lvl="0" indent="-214026" defTabSz="283035">
              <a:spcBef>
                <a:spcPts val="800"/>
              </a:spcBef>
              <a:tabLst>
                <a:tab pos="215900" algn="l"/>
                <a:tab pos="279400" algn="l"/>
                <a:tab pos="558800" algn="l"/>
                <a:tab pos="838200" algn="l"/>
                <a:tab pos="1117600" algn="l"/>
                <a:tab pos="1397000" algn="l"/>
                <a:tab pos="1689100" algn="l"/>
                <a:tab pos="1968500" algn="l"/>
                <a:tab pos="2247900" algn="l"/>
                <a:tab pos="2540000" algn="l"/>
                <a:tab pos="2819400" algn="l"/>
                <a:tab pos="3111500" algn="l"/>
                <a:tab pos="3390900" algn="l"/>
                <a:tab pos="3670300" algn="l"/>
                <a:tab pos="3949700" algn="l"/>
                <a:tab pos="4229100" algn="l"/>
                <a:tab pos="4508500" algn="l"/>
                <a:tab pos="4800600" algn="l"/>
                <a:tab pos="5080000" algn="l"/>
                <a:tab pos="5372100" algn="l"/>
                <a:tab pos="5651500" algn="l"/>
              </a:tabLst>
              <a:defRPr sz="1800"/>
            </a:pPr>
            <a:endParaRPr sz="2016"/>
          </a:p>
          <a:p>
            <a:pPr marL="215026" lvl="0" indent="-214026" defTabSz="283035">
              <a:spcBef>
                <a:spcPts val="800"/>
              </a:spcBef>
              <a:tabLst>
                <a:tab pos="215900" algn="l"/>
                <a:tab pos="279400" algn="l"/>
                <a:tab pos="558800" algn="l"/>
                <a:tab pos="838200" algn="l"/>
                <a:tab pos="1117600" algn="l"/>
                <a:tab pos="1397000" algn="l"/>
                <a:tab pos="1689100" algn="l"/>
                <a:tab pos="1968500" algn="l"/>
                <a:tab pos="2247900" algn="l"/>
                <a:tab pos="2540000" algn="l"/>
                <a:tab pos="2819400" algn="l"/>
                <a:tab pos="3111500" algn="l"/>
                <a:tab pos="3390900" algn="l"/>
                <a:tab pos="3670300" algn="l"/>
                <a:tab pos="3949700" algn="l"/>
                <a:tab pos="4229100" algn="l"/>
                <a:tab pos="4508500" algn="l"/>
                <a:tab pos="4800600" algn="l"/>
                <a:tab pos="5080000" algn="l"/>
                <a:tab pos="5372100" algn="l"/>
                <a:tab pos="5651500" algn="l"/>
              </a:tabLst>
              <a:defRPr sz="1800"/>
            </a:pPr>
            <a:r>
              <a:rPr sz="2016">
                <a:solidFill>
                  <a:srgbClr val="FF0000"/>
                </a:solidFill>
              </a:rPr>
              <a:t>NP</a:t>
            </a:r>
            <a:r>
              <a:rPr sz="2016"/>
              <a:t>   ::= </a:t>
            </a:r>
            <a:r>
              <a:rPr sz="2016">
                <a:solidFill>
                  <a:srgbClr val="FF0000"/>
                </a:solidFill>
              </a:rPr>
              <a:t>DET NOUN</a:t>
            </a:r>
            <a:r>
              <a:rPr sz="2016"/>
              <a:t> | </a:t>
            </a:r>
            <a:r>
              <a:rPr sz="2016">
                <a:solidFill>
                  <a:srgbClr val="FF0000"/>
                </a:solidFill>
              </a:rPr>
              <a:t>NAME</a:t>
            </a:r>
            <a:r>
              <a:rPr sz="2016"/>
              <a:t> ;</a:t>
            </a:r>
          </a:p>
          <a:p>
            <a:pPr marL="215026" lvl="0" indent="-214026" defTabSz="283035">
              <a:spcBef>
                <a:spcPts val="800"/>
              </a:spcBef>
              <a:tabLst>
                <a:tab pos="215900" algn="l"/>
                <a:tab pos="279400" algn="l"/>
                <a:tab pos="558800" algn="l"/>
                <a:tab pos="838200" algn="l"/>
                <a:tab pos="1117600" algn="l"/>
                <a:tab pos="1397000" algn="l"/>
                <a:tab pos="1689100" algn="l"/>
                <a:tab pos="1968500" algn="l"/>
                <a:tab pos="2247900" algn="l"/>
                <a:tab pos="2540000" algn="l"/>
                <a:tab pos="2819400" algn="l"/>
                <a:tab pos="3111500" algn="l"/>
                <a:tab pos="3390900" algn="l"/>
                <a:tab pos="3670300" algn="l"/>
                <a:tab pos="3949700" algn="l"/>
                <a:tab pos="4229100" algn="l"/>
                <a:tab pos="4508500" algn="l"/>
                <a:tab pos="4800600" algn="l"/>
                <a:tab pos="5080000" algn="l"/>
                <a:tab pos="5372100" algn="l"/>
                <a:tab pos="5651500" algn="l"/>
              </a:tabLst>
              <a:defRPr sz="1800"/>
            </a:pPr>
            <a:endParaRPr sz="2016"/>
          </a:p>
          <a:p>
            <a:pPr marL="215026" lvl="0" indent="-214026" defTabSz="283035">
              <a:spcBef>
                <a:spcPts val="800"/>
              </a:spcBef>
              <a:tabLst>
                <a:tab pos="215900" algn="l"/>
                <a:tab pos="279400" algn="l"/>
                <a:tab pos="558800" algn="l"/>
                <a:tab pos="838200" algn="l"/>
                <a:tab pos="1117600" algn="l"/>
                <a:tab pos="1397000" algn="l"/>
                <a:tab pos="1689100" algn="l"/>
                <a:tab pos="1968500" algn="l"/>
                <a:tab pos="2247900" algn="l"/>
                <a:tab pos="2540000" algn="l"/>
                <a:tab pos="2819400" algn="l"/>
                <a:tab pos="3111500" algn="l"/>
                <a:tab pos="3390900" algn="l"/>
                <a:tab pos="3670300" algn="l"/>
                <a:tab pos="3949700" algn="l"/>
                <a:tab pos="4229100" algn="l"/>
                <a:tab pos="4508500" algn="l"/>
                <a:tab pos="4800600" algn="l"/>
                <a:tab pos="5080000" algn="l"/>
                <a:tab pos="5372100" algn="l"/>
                <a:tab pos="5651500" algn="l"/>
              </a:tabLst>
              <a:defRPr sz="1800"/>
            </a:pPr>
            <a:r>
              <a:rPr sz="2016">
                <a:solidFill>
                  <a:srgbClr val="FF0000"/>
                </a:solidFill>
              </a:rPr>
              <a:t>DET</a:t>
            </a:r>
            <a:r>
              <a:rPr sz="2016"/>
              <a:t>  ::= "</a:t>
            </a:r>
            <a:r>
              <a:rPr sz="2016">
                <a:solidFill>
                  <a:srgbClr val="0000FF"/>
                </a:solidFill>
              </a:rPr>
              <a:t>a</a:t>
            </a:r>
            <a:r>
              <a:rPr sz="2016"/>
              <a:t>" | "</a:t>
            </a:r>
            <a:r>
              <a:rPr sz="2016">
                <a:solidFill>
                  <a:srgbClr val="0000FF"/>
                </a:solidFill>
              </a:rPr>
              <a:t>an</a:t>
            </a:r>
            <a:r>
              <a:rPr sz="2016"/>
              <a:t>" | "</a:t>
            </a:r>
            <a:r>
              <a:rPr sz="2016">
                <a:solidFill>
                  <a:srgbClr val="0000FF"/>
                </a:solidFill>
              </a:rPr>
              <a:t>the</a:t>
            </a:r>
            <a:r>
              <a:rPr sz="2016"/>
              <a:t>" ;</a:t>
            </a:r>
          </a:p>
          <a:p>
            <a:pPr marL="215026" lvl="0" indent="-214026" defTabSz="283035">
              <a:spcBef>
                <a:spcPts val="800"/>
              </a:spcBef>
              <a:tabLst>
                <a:tab pos="215900" algn="l"/>
                <a:tab pos="279400" algn="l"/>
                <a:tab pos="558800" algn="l"/>
                <a:tab pos="838200" algn="l"/>
                <a:tab pos="1117600" algn="l"/>
                <a:tab pos="1397000" algn="l"/>
                <a:tab pos="1689100" algn="l"/>
                <a:tab pos="1968500" algn="l"/>
                <a:tab pos="2247900" algn="l"/>
                <a:tab pos="2540000" algn="l"/>
                <a:tab pos="2819400" algn="l"/>
                <a:tab pos="3111500" algn="l"/>
                <a:tab pos="3390900" algn="l"/>
                <a:tab pos="3670300" algn="l"/>
                <a:tab pos="3949700" algn="l"/>
                <a:tab pos="4229100" algn="l"/>
                <a:tab pos="4508500" algn="l"/>
                <a:tab pos="4800600" algn="l"/>
                <a:tab pos="5080000" algn="l"/>
                <a:tab pos="5372100" algn="l"/>
                <a:tab pos="5651500" algn="l"/>
              </a:tabLst>
              <a:defRPr sz="1800"/>
            </a:pPr>
            <a:endParaRPr sz="2016"/>
          </a:p>
          <a:p>
            <a:pPr marL="215026" lvl="0" indent="-214026" defTabSz="283035">
              <a:spcBef>
                <a:spcPts val="800"/>
              </a:spcBef>
              <a:tabLst>
                <a:tab pos="215900" algn="l"/>
                <a:tab pos="279400" algn="l"/>
                <a:tab pos="558800" algn="l"/>
                <a:tab pos="838200" algn="l"/>
                <a:tab pos="1117600" algn="l"/>
                <a:tab pos="1397000" algn="l"/>
                <a:tab pos="1689100" algn="l"/>
                <a:tab pos="1968500" algn="l"/>
                <a:tab pos="2247900" algn="l"/>
                <a:tab pos="2540000" algn="l"/>
                <a:tab pos="2819400" algn="l"/>
                <a:tab pos="3111500" algn="l"/>
                <a:tab pos="3390900" algn="l"/>
                <a:tab pos="3670300" algn="l"/>
                <a:tab pos="3949700" algn="l"/>
                <a:tab pos="4229100" algn="l"/>
                <a:tab pos="4508500" algn="l"/>
                <a:tab pos="4800600" algn="l"/>
                <a:tab pos="5080000" algn="l"/>
                <a:tab pos="5372100" algn="l"/>
                <a:tab pos="5651500" algn="l"/>
              </a:tabLst>
              <a:defRPr sz="1800"/>
            </a:pPr>
            <a:r>
              <a:rPr sz="2016">
                <a:solidFill>
                  <a:srgbClr val="FF0000"/>
                </a:solidFill>
              </a:rPr>
              <a:t>NOUN</a:t>
            </a:r>
            <a:r>
              <a:rPr sz="2016"/>
              <a:t> ::= "</a:t>
            </a:r>
            <a:r>
              <a:rPr sz="2016">
                <a:solidFill>
                  <a:srgbClr val="0000FF"/>
                </a:solidFill>
              </a:rPr>
              <a:t>dog</a:t>
            </a:r>
            <a:r>
              <a:rPr sz="2016"/>
              <a:t>" | "</a:t>
            </a:r>
            <a:r>
              <a:rPr sz="2016">
                <a:solidFill>
                  <a:srgbClr val="0000FF"/>
                </a:solidFill>
              </a:rPr>
              <a:t>house</a:t>
            </a:r>
            <a:r>
              <a:rPr sz="2016"/>
              <a:t>" | "</a:t>
            </a:r>
            <a:r>
              <a:rPr sz="2016">
                <a:solidFill>
                  <a:srgbClr val="0000FF"/>
                </a:solidFill>
              </a:rPr>
              <a:t>pen</a:t>
            </a:r>
            <a:r>
              <a:rPr sz="2016"/>
              <a:t>" | "</a:t>
            </a:r>
            <a:r>
              <a:rPr sz="2016">
                <a:solidFill>
                  <a:srgbClr val="0000FF"/>
                </a:solidFill>
              </a:rPr>
              <a:t>anima</a:t>
            </a:r>
            <a:r>
              <a:rPr sz="2016"/>
              <a:t>l" ;</a:t>
            </a:r>
          </a:p>
          <a:p>
            <a:pPr marL="215026" lvl="0" indent="-214026" defTabSz="283035">
              <a:spcBef>
                <a:spcPts val="800"/>
              </a:spcBef>
              <a:tabLst>
                <a:tab pos="215900" algn="l"/>
                <a:tab pos="279400" algn="l"/>
                <a:tab pos="558800" algn="l"/>
                <a:tab pos="838200" algn="l"/>
                <a:tab pos="1117600" algn="l"/>
                <a:tab pos="1397000" algn="l"/>
                <a:tab pos="1689100" algn="l"/>
                <a:tab pos="1968500" algn="l"/>
                <a:tab pos="2247900" algn="l"/>
                <a:tab pos="2540000" algn="l"/>
                <a:tab pos="2819400" algn="l"/>
                <a:tab pos="3111500" algn="l"/>
                <a:tab pos="3390900" algn="l"/>
                <a:tab pos="3670300" algn="l"/>
                <a:tab pos="3949700" algn="l"/>
                <a:tab pos="4229100" algn="l"/>
                <a:tab pos="4508500" algn="l"/>
                <a:tab pos="4800600" algn="l"/>
                <a:tab pos="5080000" algn="l"/>
                <a:tab pos="5372100" algn="l"/>
                <a:tab pos="5651500" algn="l"/>
              </a:tabLst>
              <a:defRPr sz="1800"/>
            </a:pPr>
            <a:endParaRPr sz="2016"/>
          </a:p>
          <a:p>
            <a:pPr marL="215026" lvl="0" indent="-214026" defTabSz="283035">
              <a:spcBef>
                <a:spcPts val="800"/>
              </a:spcBef>
              <a:tabLst>
                <a:tab pos="215900" algn="l"/>
                <a:tab pos="279400" algn="l"/>
                <a:tab pos="558800" algn="l"/>
                <a:tab pos="838200" algn="l"/>
                <a:tab pos="1117600" algn="l"/>
                <a:tab pos="1397000" algn="l"/>
                <a:tab pos="1689100" algn="l"/>
                <a:tab pos="1968500" algn="l"/>
                <a:tab pos="2247900" algn="l"/>
                <a:tab pos="2540000" algn="l"/>
                <a:tab pos="2819400" algn="l"/>
                <a:tab pos="3111500" algn="l"/>
                <a:tab pos="3390900" algn="l"/>
                <a:tab pos="3670300" algn="l"/>
                <a:tab pos="3949700" algn="l"/>
                <a:tab pos="4229100" algn="l"/>
                <a:tab pos="4508500" algn="l"/>
                <a:tab pos="4800600" algn="l"/>
                <a:tab pos="5080000" algn="l"/>
                <a:tab pos="5372100" algn="l"/>
                <a:tab pos="5651500" algn="l"/>
              </a:tabLst>
              <a:defRPr sz="1800"/>
            </a:pPr>
            <a:r>
              <a:rPr sz="2016">
                <a:solidFill>
                  <a:srgbClr val="FF0000"/>
                </a:solidFill>
              </a:rPr>
              <a:t>NAME</a:t>
            </a:r>
            <a:r>
              <a:rPr sz="2016"/>
              <a:t> ::= "</a:t>
            </a:r>
            <a:r>
              <a:rPr sz="2016">
                <a:solidFill>
                  <a:srgbClr val="0000FF"/>
                </a:solidFill>
              </a:rPr>
              <a:t>John</a:t>
            </a:r>
            <a:r>
              <a:rPr sz="2016"/>
              <a:t>" | "</a:t>
            </a:r>
            <a:r>
              <a:rPr sz="2016">
                <a:solidFill>
                  <a:srgbClr val="0000FF"/>
                </a:solidFill>
              </a:rPr>
              <a:t>Mary</a:t>
            </a:r>
            <a:r>
              <a:rPr sz="2016"/>
              <a:t>" | "</a:t>
            </a:r>
            <a:r>
              <a:rPr sz="2016">
                <a:solidFill>
                  <a:srgbClr val="0000FF"/>
                </a:solidFill>
              </a:rPr>
              <a:t>Bob</a:t>
            </a:r>
            <a:r>
              <a:rPr sz="2016"/>
              <a:t>" ;</a:t>
            </a:r>
          </a:p>
          <a:p>
            <a:pPr marL="215026" lvl="0" indent="-214026" defTabSz="283035">
              <a:spcBef>
                <a:spcPts val="800"/>
              </a:spcBef>
              <a:tabLst>
                <a:tab pos="215900" algn="l"/>
                <a:tab pos="279400" algn="l"/>
                <a:tab pos="558800" algn="l"/>
                <a:tab pos="838200" algn="l"/>
                <a:tab pos="1117600" algn="l"/>
                <a:tab pos="1397000" algn="l"/>
                <a:tab pos="1689100" algn="l"/>
                <a:tab pos="1968500" algn="l"/>
                <a:tab pos="2247900" algn="l"/>
                <a:tab pos="2540000" algn="l"/>
                <a:tab pos="2819400" algn="l"/>
                <a:tab pos="3111500" algn="l"/>
                <a:tab pos="3390900" algn="l"/>
                <a:tab pos="3670300" algn="l"/>
                <a:tab pos="3949700" algn="l"/>
                <a:tab pos="4229100" algn="l"/>
                <a:tab pos="4508500" algn="l"/>
                <a:tab pos="4800600" algn="l"/>
                <a:tab pos="5080000" algn="l"/>
                <a:tab pos="5372100" algn="l"/>
                <a:tab pos="5651500" algn="l"/>
              </a:tabLst>
              <a:defRPr sz="1800"/>
            </a:pPr>
            <a:endParaRPr sz="2016"/>
          </a:p>
          <a:p>
            <a:pPr marL="215026" lvl="0" indent="-214026" defTabSz="283035">
              <a:spcBef>
                <a:spcPts val="800"/>
              </a:spcBef>
              <a:tabLst>
                <a:tab pos="215900" algn="l"/>
                <a:tab pos="279400" algn="l"/>
                <a:tab pos="558800" algn="l"/>
                <a:tab pos="838200" algn="l"/>
                <a:tab pos="1117600" algn="l"/>
                <a:tab pos="1397000" algn="l"/>
                <a:tab pos="1689100" algn="l"/>
                <a:tab pos="1968500" algn="l"/>
                <a:tab pos="2247900" algn="l"/>
                <a:tab pos="2540000" algn="l"/>
                <a:tab pos="2819400" algn="l"/>
                <a:tab pos="3111500" algn="l"/>
                <a:tab pos="3390900" algn="l"/>
                <a:tab pos="3670300" algn="l"/>
                <a:tab pos="3949700" algn="l"/>
                <a:tab pos="4229100" algn="l"/>
                <a:tab pos="4508500" algn="l"/>
                <a:tab pos="4800600" algn="l"/>
                <a:tab pos="5080000" algn="l"/>
                <a:tab pos="5372100" algn="l"/>
                <a:tab pos="5651500" algn="l"/>
              </a:tabLst>
              <a:defRPr sz="1800"/>
            </a:pPr>
            <a:r>
              <a:rPr sz="2016">
                <a:solidFill>
                  <a:srgbClr val="FF0000"/>
                </a:solidFill>
              </a:rPr>
              <a:t>VP</a:t>
            </a:r>
            <a:r>
              <a:rPr sz="2016"/>
              <a:t>   ::= "</a:t>
            </a:r>
            <a:r>
              <a:rPr sz="2016">
                <a:solidFill>
                  <a:srgbClr val="0000FF"/>
                </a:solidFill>
              </a:rPr>
              <a:t>sleeps</a:t>
            </a:r>
            <a:r>
              <a:rPr sz="2016"/>
              <a:t>" | "</a:t>
            </a:r>
            <a:r>
              <a:rPr sz="2016">
                <a:solidFill>
                  <a:srgbClr val="0000FF"/>
                </a:solidFill>
              </a:rPr>
              <a:t>sings</a:t>
            </a:r>
            <a:r>
              <a:rPr sz="2016"/>
              <a:t>" | "</a:t>
            </a:r>
            <a:r>
              <a:rPr sz="2016">
                <a:solidFill>
                  <a:srgbClr val="0000FF"/>
                </a:solidFill>
              </a:rPr>
              <a:t>is</a:t>
            </a:r>
            <a:r>
              <a:rPr sz="2016"/>
              <a:t>" </a:t>
            </a:r>
            <a:r>
              <a:rPr sz="2016">
                <a:solidFill>
                  <a:srgbClr val="FF0000"/>
                </a:solidFill>
              </a:rPr>
              <a:t>ADJ</a:t>
            </a:r>
            <a:r>
              <a:rPr sz="2016"/>
              <a:t> | “</a:t>
            </a:r>
            <a:r>
              <a:rPr sz="2016">
                <a:solidFill>
                  <a:srgbClr val="0000FF"/>
                </a:solidFill>
              </a:rPr>
              <a:t>is</a:t>
            </a:r>
            <a:r>
              <a:rPr sz="2016"/>
              <a:t>”</a:t>
            </a:r>
            <a:r>
              <a:rPr sz="2016">
                <a:solidFill>
                  <a:srgbClr val="FF0000"/>
                </a:solidFill>
              </a:rPr>
              <a:t> NP</a:t>
            </a:r>
            <a:r>
              <a:rPr sz="2016"/>
              <a:t> | "</a:t>
            </a:r>
            <a:r>
              <a:rPr sz="2016">
                <a:solidFill>
                  <a:srgbClr val="0000FF"/>
                </a:solidFill>
              </a:rPr>
              <a:t>has</a:t>
            </a:r>
            <a:r>
              <a:rPr sz="2016"/>
              <a:t>" </a:t>
            </a:r>
            <a:r>
              <a:rPr sz="2016">
                <a:solidFill>
                  <a:srgbClr val="FF0000"/>
                </a:solidFill>
              </a:rPr>
              <a:t>NP</a:t>
            </a:r>
            <a:r>
              <a:rPr sz="2016"/>
              <a:t> ;</a:t>
            </a:r>
          </a:p>
          <a:p>
            <a:pPr marL="215026" lvl="0" indent="-214026" defTabSz="283035">
              <a:spcBef>
                <a:spcPts val="800"/>
              </a:spcBef>
              <a:tabLst>
                <a:tab pos="215900" algn="l"/>
                <a:tab pos="279400" algn="l"/>
                <a:tab pos="558800" algn="l"/>
                <a:tab pos="838200" algn="l"/>
                <a:tab pos="1117600" algn="l"/>
                <a:tab pos="1397000" algn="l"/>
                <a:tab pos="1689100" algn="l"/>
                <a:tab pos="1968500" algn="l"/>
                <a:tab pos="2247900" algn="l"/>
                <a:tab pos="2540000" algn="l"/>
                <a:tab pos="2819400" algn="l"/>
                <a:tab pos="3111500" algn="l"/>
                <a:tab pos="3390900" algn="l"/>
                <a:tab pos="3670300" algn="l"/>
                <a:tab pos="3949700" algn="l"/>
                <a:tab pos="4229100" algn="l"/>
                <a:tab pos="4508500" algn="l"/>
                <a:tab pos="4800600" algn="l"/>
                <a:tab pos="5080000" algn="l"/>
                <a:tab pos="5372100" algn="l"/>
                <a:tab pos="5651500" algn="l"/>
              </a:tabLst>
              <a:defRPr sz="1800"/>
            </a:pPr>
            <a:endParaRPr sz="2016"/>
          </a:p>
          <a:p>
            <a:pPr marL="215026" lvl="0" indent="-214026" defTabSz="283035">
              <a:spcBef>
                <a:spcPts val="800"/>
              </a:spcBef>
              <a:tabLst>
                <a:tab pos="215900" algn="l"/>
                <a:tab pos="279400" algn="l"/>
                <a:tab pos="558800" algn="l"/>
                <a:tab pos="838200" algn="l"/>
                <a:tab pos="1117600" algn="l"/>
                <a:tab pos="1397000" algn="l"/>
                <a:tab pos="1689100" algn="l"/>
                <a:tab pos="1968500" algn="l"/>
                <a:tab pos="2247900" algn="l"/>
                <a:tab pos="2540000" algn="l"/>
                <a:tab pos="2819400" algn="l"/>
                <a:tab pos="3111500" algn="l"/>
                <a:tab pos="3390900" algn="l"/>
                <a:tab pos="3670300" algn="l"/>
                <a:tab pos="3949700" algn="l"/>
                <a:tab pos="4229100" algn="l"/>
                <a:tab pos="4508500" algn="l"/>
                <a:tab pos="4800600" algn="l"/>
                <a:tab pos="5080000" algn="l"/>
                <a:tab pos="5372100" algn="l"/>
                <a:tab pos="5651500" algn="l"/>
              </a:tabLst>
              <a:defRPr sz="1800"/>
            </a:pPr>
            <a:r>
              <a:rPr sz="2016">
                <a:solidFill>
                  <a:srgbClr val="FF0000"/>
                </a:solidFill>
              </a:rPr>
              <a:t>ADJ </a:t>
            </a:r>
            <a:r>
              <a:rPr sz="2016"/>
              <a:t> ::= "</a:t>
            </a:r>
            <a:r>
              <a:rPr sz="2016">
                <a:solidFill>
                  <a:srgbClr val="0000FF"/>
                </a:solidFill>
              </a:rPr>
              <a:t>large</a:t>
            </a:r>
            <a:r>
              <a:rPr sz="2016"/>
              <a:t>" | "</a:t>
            </a:r>
            <a:r>
              <a:rPr sz="2016">
                <a:solidFill>
                  <a:srgbClr val="0000FF"/>
                </a:solidFill>
              </a:rPr>
              <a:t>red</a:t>
            </a:r>
            <a:r>
              <a:rPr sz="2016"/>
              <a:t>" | "</a:t>
            </a:r>
            <a:r>
              <a:rPr sz="2016">
                <a:solidFill>
                  <a:srgbClr val="0000FF"/>
                </a:solidFill>
              </a:rPr>
              <a:t>scary</a:t>
            </a:r>
            <a:r>
              <a:rPr sz="2016"/>
              <a:t>" ;</a:t>
            </a:r>
          </a:p>
        </p:txBody>
      </p:sp>
      <p:sp>
        <p:nvSpPr>
          <p:cNvPr id="74" name="Shape 74"/>
          <p:cNvSpPr/>
          <p:nvPr/>
        </p:nvSpPr>
        <p:spPr>
          <a:xfrm>
            <a:off x="5400675" y="2339975"/>
            <a:ext cx="3552871" cy="157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pPr>
            <a:r>
              <a:rPr sz="2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r>
              <a:rPr sz="2600">
                <a:latin typeface="Arial"/>
                <a:ea typeface="Arial"/>
                <a:cs typeface="Arial"/>
                <a:sym typeface="Arial"/>
              </a:rPr>
              <a:t>: syntactic variables</a:t>
            </a:r>
          </a:p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pPr>
            <a:r>
              <a:rPr sz="2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sz="2600">
                <a:latin typeface="Arial"/>
                <a:ea typeface="Arial"/>
                <a:cs typeface="Arial"/>
                <a:sym typeface="Arial"/>
              </a:rPr>
              <a:t>or categories</a:t>
            </a:r>
          </a:p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pPr>
            <a:r>
              <a:rPr sz="2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blue</a:t>
            </a:r>
            <a:r>
              <a:rPr sz="2600">
                <a:latin typeface="Arial"/>
                <a:ea typeface="Arial"/>
                <a:cs typeface="Arial"/>
                <a:sym typeface="Arial"/>
              </a:rPr>
              <a:t>: terminals or</a:t>
            </a:r>
          </a:p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pPr>
            <a:r>
              <a:rPr sz="2600">
                <a:latin typeface="Arial"/>
                <a:ea typeface="Arial"/>
                <a:cs typeface="Arial"/>
                <a:sym typeface="Arial"/>
              </a:rPr>
              <a:t>        terminal symbols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/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/>
            <a:fld id="{86CB4B4D-7CA3-9044-876B-883B54F8677D}" type="slidenum">
              <a:t>15</a:t>
            </a:fld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481012" y="279400"/>
            <a:ext cx="9059862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/>
            </a:pPr>
            <a:r>
              <a:rPr sz="4400"/>
              <a:t>Another Example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59863" cy="4978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03768" lvl="0" indent="-302355" defTabSz="399843">
              <a:spcBef>
                <a:spcPts val="1200"/>
              </a:spcBef>
              <a:tabLst>
                <a:tab pos="304800" algn="l"/>
                <a:tab pos="393700" algn="l"/>
                <a:tab pos="787400" algn="l"/>
                <a:tab pos="1193800" algn="l"/>
                <a:tab pos="1587500" algn="l"/>
                <a:tab pos="1981200" algn="l"/>
                <a:tab pos="2387600" algn="l"/>
                <a:tab pos="2781300" algn="l"/>
                <a:tab pos="3175000" algn="l"/>
                <a:tab pos="3594100" algn="l"/>
                <a:tab pos="3987800" algn="l"/>
                <a:tab pos="4394200" algn="l"/>
                <a:tab pos="4787900" algn="l"/>
                <a:tab pos="5181600" algn="l"/>
                <a:tab pos="5588000" algn="l"/>
                <a:tab pos="5981700" algn="l"/>
                <a:tab pos="6375400" algn="l"/>
                <a:tab pos="6781800" algn="l"/>
                <a:tab pos="7188200" algn="l"/>
                <a:tab pos="7594600" algn="l"/>
                <a:tab pos="7988300" algn="l"/>
              </a:tabLst>
              <a:defRPr sz="1800"/>
            </a:pPr>
            <a:r>
              <a:rPr sz="2848"/>
              <a:t>DIGIT   ::=   "0" | "1" | "2" | "3" | ... | "9"  ; </a:t>
            </a:r>
          </a:p>
          <a:p>
            <a:pPr marL="303768" lvl="0" indent="-302355" defTabSz="399843">
              <a:spcBef>
                <a:spcPts val="1200"/>
              </a:spcBef>
              <a:tabLst>
                <a:tab pos="304800" algn="l"/>
                <a:tab pos="393700" algn="l"/>
                <a:tab pos="787400" algn="l"/>
                <a:tab pos="1193800" algn="l"/>
                <a:tab pos="1587500" algn="l"/>
                <a:tab pos="1981200" algn="l"/>
                <a:tab pos="2387600" algn="l"/>
                <a:tab pos="2781300" algn="l"/>
                <a:tab pos="3175000" algn="l"/>
                <a:tab pos="3594100" algn="l"/>
                <a:tab pos="3987800" algn="l"/>
                <a:tab pos="4394200" algn="l"/>
                <a:tab pos="4787900" algn="l"/>
                <a:tab pos="5181600" algn="l"/>
                <a:tab pos="5588000" algn="l"/>
                <a:tab pos="5981700" algn="l"/>
                <a:tab pos="6375400" algn="l"/>
                <a:tab pos="6781800" algn="l"/>
                <a:tab pos="7188200" algn="l"/>
                <a:tab pos="7594600" algn="l"/>
                <a:tab pos="7988300" algn="l"/>
              </a:tabLst>
              <a:defRPr sz="1800"/>
            </a:pPr>
            <a:r>
              <a:rPr sz="2848"/>
              <a:t>INT       ::=   DIGIT</a:t>
            </a:r>
            <a:r>
              <a:rPr sz="2848">
                <a:solidFill>
                  <a:srgbClr val="FF0000"/>
                </a:solidFill>
              </a:rPr>
              <a:t>+  </a:t>
            </a:r>
            <a:r>
              <a:rPr sz="2848"/>
              <a:t>;</a:t>
            </a:r>
          </a:p>
          <a:p>
            <a:pPr marL="303768" lvl="0" indent="-302355" defTabSz="399843">
              <a:spcBef>
                <a:spcPts val="1200"/>
              </a:spcBef>
              <a:tabLst>
                <a:tab pos="304800" algn="l"/>
                <a:tab pos="393700" algn="l"/>
                <a:tab pos="787400" algn="l"/>
                <a:tab pos="1193800" algn="l"/>
                <a:tab pos="1587500" algn="l"/>
                <a:tab pos="1981200" algn="l"/>
                <a:tab pos="2387600" algn="l"/>
                <a:tab pos="2781300" algn="l"/>
                <a:tab pos="3175000" algn="l"/>
                <a:tab pos="3594100" algn="l"/>
                <a:tab pos="3987800" algn="l"/>
                <a:tab pos="4394200" algn="l"/>
                <a:tab pos="4787900" algn="l"/>
                <a:tab pos="5181600" algn="l"/>
                <a:tab pos="5588000" algn="l"/>
                <a:tab pos="5981700" algn="l"/>
                <a:tab pos="6375400" algn="l"/>
                <a:tab pos="6781800" algn="l"/>
                <a:tab pos="7188200" algn="l"/>
                <a:tab pos="7594600" algn="l"/>
                <a:tab pos="7988300" algn="l"/>
              </a:tabLst>
              <a:defRPr sz="1800"/>
            </a:pPr>
            <a:r>
              <a:rPr sz="2848"/>
              <a:t>FLOAT ::=   INT ("." INT</a:t>
            </a:r>
            <a:r>
              <a:rPr sz="2848">
                <a:solidFill>
                  <a:srgbClr val="FF0000"/>
                </a:solidFill>
              </a:rPr>
              <a:t>?</a:t>
            </a:r>
            <a:r>
              <a:rPr sz="2848"/>
              <a:t> )</a:t>
            </a:r>
            <a:r>
              <a:rPr sz="2848">
                <a:solidFill>
                  <a:srgbClr val="FF0000"/>
                </a:solidFill>
              </a:rPr>
              <a:t>? </a:t>
            </a:r>
            <a:r>
              <a:rPr sz="2848"/>
              <a:t> ;</a:t>
            </a:r>
          </a:p>
          <a:p>
            <a:pPr marL="303768" lvl="0" indent="-302355" defTabSz="399843">
              <a:spcBef>
                <a:spcPts val="1200"/>
              </a:spcBef>
              <a:tabLst>
                <a:tab pos="304800" algn="l"/>
                <a:tab pos="393700" algn="l"/>
                <a:tab pos="787400" algn="l"/>
                <a:tab pos="1193800" algn="l"/>
                <a:tab pos="1587500" algn="l"/>
                <a:tab pos="1981200" algn="l"/>
                <a:tab pos="2387600" algn="l"/>
                <a:tab pos="2781300" algn="l"/>
                <a:tab pos="3175000" algn="l"/>
                <a:tab pos="3594100" algn="l"/>
                <a:tab pos="3987800" algn="l"/>
                <a:tab pos="4394200" algn="l"/>
                <a:tab pos="4787900" algn="l"/>
                <a:tab pos="5181600" algn="l"/>
                <a:tab pos="5588000" algn="l"/>
                <a:tab pos="5981700" algn="l"/>
                <a:tab pos="6375400" algn="l"/>
                <a:tab pos="6781800" algn="l"/>
                <a:tab pos="7188200" algn="l"/>
                <a:tab pos="7594600" algn="l"/>
                <a:tab pos="7988300" algn="l"/>
              </a:tabLst>
              <a:defRPr sz="1800"/>
            </a:pPr>
            <a:endParaRPr sz="2848"/>
          </a:p>
          <a:p>
            <a:pPr marL="303768" lvl="0" indent="-302355" defTabSz="399843">
              <a:spcBef>
                <a:spcPts val="1200"/>
              </a:spcBef>
              <a:tabLst>
                <a:tab pos="304800" algn="l"/>
                <a:tab pos="393700" algn="l"/>
                <a:tab pos="787400" algn="l"/>
                <a:tab pos="1193800" algn="l"/>
                <a:tab pos="1587500" algn="l"/>
                <a:tab pos="1981200" algn="l"/>
                <a:tab pos="2387600" algn="l"/>
                <a:tab pos="2781300" algn="l"/>
                <a:tab pos="3175000" algn="l"/>
                <a:tab pos="3594100" algn="l"/>
                <a:tab pos="3987800" algn="l"/>
                <a:tab pos="4394200" algn="l"/>
                <a:tab pos="4787900" algn="l"/>
                <a:tab pos="5181600" algn="l"/>
                <a:tab pos="5588000" algn="l"/>
                <a:tab pos="5981700" algn="l"/>
                <a:tab pos="6375400" algn="l"/>
                <a:tab pos="6781800" algn="l"/>
                <a:tab pos="7188200" algn="l"/>
                <a:tab pos="7594600" algn="l"/>
                <a:tab pos="7988300" algn="l"/>
              </a:tabLst>
              <a:defRPr sz="1800"/>
            </a:pPr>
            <a:r>
              <a:rPr sz="2848"/>
              <a:t>“</a:t>
            </a:r>
            <a:r>
              <a:rPr sz="2848">
                <a:solidFill>
                  <a:srgbClr val="FF0000"/>
                </a:solidFill>
              </a:rPr>
              <a:t>+</a:t>
            </a:r>
            <a:r>
              <a:rPr sz="2848"/>
              <a:t>” means  “one or more of an expression”</a:t>
            </a:r>
          </a:p>
          <a:p>
            <a:pPr marL="303768" lvl="0" indent="-302355" defTabSz="399843">
              <a:spcBef>
                <a:spcPts val="1200"/>
              </a:spcBef>
              <a:tabLst>
                <a:tab pos="304800" algn="l"/>
                <a:tab pos="393700" algn="l"/>
                <a:tab pos="787400" algn="l"/>
                <a:tab pos="1193800" algn="l"/>
                <a:tab pos="1587500" algn="l"/>
                <a:tab pos="1981200" algn="l"/>
                <a:tab pos="2387600" algn="l"/>
                <a:tab pos="2781300" algn="l"/>
                <a:tab pos="3175000" algn="l"/>
                <a:tab pos="3594100" algn="l"/>
                <a:tab pos="3987800" algn="l"/>
                <a:tab pos="4394200" algn="l"/>
                <a:tab pos="4787900" algn="l"/>
                <a:tab pos="5181600" algn="l"/>
                <a:tab pos="5588000" algn="l"/>
                <a:tab pos="5981700" algn="l"/>
                <a:tab pos="6375400" algn="l"/>
                <a:tab pos="6781800" algn="l"/>
                <a:tab pos="7188200" algn="l"/>
                <a:tab pos="7594600" algn="l"/>
                <a:tab pos="7988300" algn="l"/>
              </a:tabLst>
              <a:defRPr sz="1800"/>
            </a:pPr>
            <a:r>
              <a:rPr sz="2848"/>
              <a:t>“</a:t>
            </a:r>
            <a:r>
              <a:rPr sz="2848">
                <a:solidFill>
                  <a:srgbClr val="FF0000"/>
                </a:solidFill>
              </a:rPr>
              <a:t>?</a:t>
            </a:r>
            <a:r>
              <a:rPr sz="2848"/>
              <a:t>” means  “zero or one”;  “</a:t>
            </a:r>
            <a:r>
              <a:rPr sz="2848">
                <a:solidFill>
                  <a:srgbClr val="FF0000"/>
                </a:solidFill>
              </a:rPr>
              <a:t>*</a:t>
            </a:r>
            <a:r>
              <a:rPr sz="2848"/>
              <a:t>” means “zero or more”</a:t>
            </a:r>
          </a:p>
          <a:p>
            <a:pPr marL="303768" lvl="0" indent="-302355" defTabSz="399843">
              <a:spcBef>
                <a:spcPts val="1200"/>
              </a:spcBef>
              <a:tabLst>
                <a:tab pos="304800" algn="l"/>
                <a:tab pos="393700" algn="l"/>
                <a:tab pos="787400" algn="l"/>
                <a:tab pos="1193800" algn="l"/>
                <a:tab pos="1587500" algn="l"/>
                <a:tab pos="1981200" algn="l"/>
                <a:tab pos="2387600" algn="l"/>
                <a:tab pos="2781300" algn="l"/>
                <a:tab pos="3175000" algn="l"/>
                <a:tab pos="3594100" algn="l"/>
                <a:tab pos="3987800" algn="l"/>
                <a:tab pos="4394200" algn="l"/>
                <a:tab pos="4787900" algn="l"/>
                <a:tab pos="5181600" algn="l"/>
                <a:tab pos="5588000" algn="l"/>
                <a:tab pos="5981700" algn="l"/>
                <a:tab pos="6375400" algn="l"/>
                <a:tab pos="6781800" algn="l"/>
                <a:tab pos="7188200" algn="l"/>
                <a:tab pos="7594600" algn="l"/>
                <a:tab pos="7988300" algn="l"/>
              </a:tabLst>
              <a:defRPr sz="1800"/>
            </a:pPr>
            <a:endParaRPr sz="2848"/>
          </a:p>
          <a:p>
            <a:pPr marL="303768" lvl="0" indent="-302355" defTabSz="399843">
              <a:spcBef>
                <a:spcPts val="1200"/>
              </a:spcBef>
              <a:tabLst>
                <a:tab pos="304800" algn="l"/>
                <a:tab pos="393700" algn="l"/>
                <a:tab pos="787400" algn="l"/>
                <a:tab pos="1193800" algn="l"/>
                <a:tab pos="1587500" algn="l"/>
                <a:tab pos="1981200" algn="l"/>
                <a:tab pos="2387600" algn="l"/>
                <a:tab pos="2781300" algn="l"/>
                <a:tab pos="3175000" algn="l"/>
                <a:tab pos="3594100" algn="l"/>
                <a:tab pos="3987800" algn="l"/>
                <a:tab pos="4394200" algn="l"/>
                <a:tab pos="4787900" algn="l"/>
                <a:tab pos="5181600" algn="l"/>
                <a:tab pos="5588000" algn="l"/>
                <a:tab pos="5981700" algn="l"/>
                <a:tab pos="6375400" algn="l"/>
                <a:tab pos="6781800" algn="l"/>
                <a:tab pos="7188200" algn="l"/>
                <a:tab pos="7594600" algn="l"/>
                <a:tab pos="7988300" algn="l"/>
              </a:tabLst>
              <a:defRPr sz="1800"/>
            </a:pPr>
            <a:r>
              <a:rPr sz="2848"/>
              <a:t>correct:  1,  123,  007 ,  2.,   3.5,    345.213,  00.1234567</a:t>
            </a:r>
          </a:p>
          <a:p>
            <a:pPr marL="303768" lvl="0" indent="-302355" defTabSz="399843">
              <a:spcBef>
                <a:spcPts val="1200"/>
              </a:spcBef>
              <a:tabLst>
                <a:tab pos="304800" algn="l"/>
                <a:tab pos="393700" algn="l"/>
                <a:tab pos="787400" algn="l"/>
                <a:tab pos="1193800" algn="l"/>
                <a:tab pos="1587500" algn="l"/>
                <a:tab pos="1981200" algn="l"/>
                <a:tab pos="2387600" algn="l"/>
                <a:tab pos="2781300" algn="l"/>
                <a:tab pos="3175000" algn="l"/>
                <a:tab pos="3594100" algn="l"/>
                <a:tab pos="3987800" algn="l"/>
                <a:tab pos="4394200" algn="l"/>
                <a:tab pos="4787900" algn="l"/>
                <a:tab pos="5181600" algn="l"/>
                <a:tab pos="5588000" algn="l"/>
                <a:tab pos="5981700" algn="l"/>
                <a:tab pos="6375400" algn="l"/>
                <a:tab pos="6781800" algn="l"/>
                <a:tab pos="7188200" algn="l"/>
                <a:tab pos="7594600" algn="l"/>
                <a:tab pos="7988300" algn="l"/>
              </a:tabLst>
              <a:defRPr sz="1800"/>
            </a:pPr>
            <a:r>
              <a:rPr sz="2848"/>
              <a:t>incorrect:    -1 ,  +1  ,   1.2.3  ,  4..5  ,   .23  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/>
            <a:fld id="{86CB4B4D-7CA3-9044-876B-883B54F8677D}" type="slidenum">
              <a:t>16</a:t>
            </a:fld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9863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/>
            </a:pPr>
            <a:r>
              <a:rPr sz="4400"/>
              <a:t>Arithmetic Expressions (5*7+3)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59863" cy="4978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endParaRPr sz="3200"/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>
                <a:solidFill>
                  <a:srgbClr val="FF0000"/>
                </a:solidFill>
              </a:rPr>
              <a:t>expression</a:t>
            </a:r>
            <a:r>
              <a:rPr sz="3200"/>
              <a:t> ::=   </a:t>
            </a:r>
            <a:r>
              <a:rPr sz="3200">
                <a:solidFill>
                  <a:srgbClr val="FF0000"/>
                </a:solidFill>
              </a:rPr>
              <a:t>term</a:t>
            </a:r>
            <a:r>
              <a:rPr sz="3200"/>
              <a:t>     (  (“</a:t>
            </a:r>
            <a:r>
              <a:rPr sz="3200">
                <a:solidFill>
                  <a:srgbClr val="0000FF"/>
                </a:solidFill>
              </a:rPr>
              <a:t>+</a:t>
            </a:r>
            <a:r>
              <a:rPr sz="3200"/>
              <a:t>” | “</a:t>
            </a:r>
            <a:r>
              <a:rPr sz="3200">
                <a:solidFill>
                  <a:srgbClr val="0000FF"/>
                </a:solidFill>
              </a:rPr>
              <a:t>-</a:t>
            </a:r>
            <a:r>
              <a:rPr sz="3200"/>
              <a:t>” )   </a:t>
            </a:r>
            <a:r>
              <a:rPr sz="3200">
                <a:solidFill>
                  <a:srgbClr val="FF0000"/>
                </a:solidFill>
              </a:rPr>
              <a:t>term</a:t>
            </a:r>
            <a:r>
              <a:rPr sz="3200"/>
              <a:t>  )* ;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>
                <a:solidFill>
                  <a:srgbClr val="FF0000"/>
                </a:solidFill>
              </a:rPr>
              <a:t>term</a:t>
            </a:r>
            <a:r>
              <a:rPr sz="3200"/>
              <a:t>           ::=  </a:t>
            </a:r>
            <a:r>
              <a:rPr sz="3200">
                <a:solidFill>
                  <a:srgbClr val="FF0000"/>
                </a:solidFill>
              </a:rPr>
              <a:t>factor</a:t>
            </a:r>
            <a:r>
              <a:rPr sz="3200"/>
              <a:t>    (  (“</a:t>
            </a:r>
            <a:r>
              <a:rPr sz="3200">
                <a:solidFill>
                  <a:srgbClr val="0000FF"/>
                </a:solidFill>
              </a:rPr>
              <a:t>*</a:t>
            </a:r>
            <a:r>
              <a:rPr sz="3200"/>
              <a:t>” | “</a:t>
            </a:r>
            <a:r>
              <a:rPr sz="3200">
                <a:solidFill>
                  <a:srgbClr val="0000FF"/>
                </a:solidFill>
              </a:rPr>
              <a:t>/</a:t>
            </a:r>
            <a:r>
              <a:rPr sz="3200"/>
              <a:t>”)    </a:t>
            </a:r>
            <a:r>
              <a:rPr sz="3200">
                <a:solidFill>
                  <a:srgbClr val="FF0000"/>
                </a:solidFill>
              </a:rPr>
              <a:t>factor</a:t>
            </a:r>
            <a:r>
              <a:rPr sz="3200"/>
              <a:t>  )* ;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>
                <a:solidFill>
                  <a:srgbClr val="FF0000"/>
                </a:solidFill>
              </a:rPr>
              <a:t>factor</a:t>
            </a:r>
            <a:r>
              <a:rPr sz="3200"/>
              <a:t>         ::=  </a:t>
            </a:r>
            <a:r>
              <a:rPr sz="3200">
                <a:solidFill>
                  <a:srgbClr val="FF0000"/>
                </a:solidFill>
              </a:rPr>
              <a:t>number</a:t>
            </a:r>
            <a:r>
              <a:rPr sz="3200"/>
              <a:t>  |  "</a:t>
            </a:r>
            <a:r>
              <a:rPr sz="3200">
                <a:solidFill>
                  <a:srgbClr val="3333CC"/>
                </a:solidFill>
              </a:rPr>
              <a:t>(</a:t>
            </a:r>
            <a:r>
              <a:rPr sz="3200"/>
              <a:t>" </a:t>
            </a:r>
            <a:r>
              <a:rPr sz="3200">
                <a:solidFill>
                  <a:srgbClr val="FF0000"/>
                </a:solidFill>
              </a:rPr>
              <a:t>expression</a:t>
            </a:r>
            <a:r>
              <a:rPr sz="3200"/>
              <a:t> "</a:t>
            </a:r>
            <a:r>
              <a:rPr sz="3200">
                <a:solidFill>
                  <a:srgbClr val="2929A3"/>
                </a:solidFill>
              </a:rPr>
              <a:t>)</a:t>
            </a:r>
            <a:r>
              <a:rPr sz="3200"/>
              <a:t>";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/>
              <a:t>   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/>
              <a:t>  red   : syntactic categories/variables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/>
              <a:t>  blue : terminals (must appear literally in an expr.)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/>
            <a:fld id="{86CB4B4D-7CA3-9044-876B-883B54F8677D}" type="slidenum">
              <a:t>17</a:t>
            </a:fld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9863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/>
            </a:pPr>
            <a:r>
              <a:rPr sz="4400"/>
              <a:t>Arithmetic Expressions (5*7+3)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xfrm>
            <a:off x="539750" y="1768475"/>
            <a:ext cx="9361488" cy="54324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/>
              <a:t>Only look at this first :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>
                <a:solidFill>
                  <a:srgbClr val="FF0000"/>
                </a:solidFill>
              </a:rPr>
              <a:t>expression</a:t>
            </a:r>
            <a:r>
              <a:rPr sz="3200"/>
              <a:t> ::=   </a:t>
            </a:r>
            <a:r>
              <a:rPr sz="3200">
                <a:solidFill>
                  <a:srgbClr val="FF0000"/>
                </a:solidFill>
              </a:rPr>
              <a:t>term</a:t>
            </a:r>
            <a:r>
              <a:rPr sz="3200"/>
              <a:t>     (  (“</a:t>
            </a:r>
            <a:r>
              <a:rPr sz="3200">
                <a:solidFill>
                  <a:srgbClr val="0000FF"/>
                </a:solidFill>
              </a:rPr>
              <a:t>+</a:t>
            </a:r>
            <a:r>
              <a:rPr sz="3200"/>
              <a:t>” | “</a:t>
            </a:r>
            <a:r>
              <a:rPr sz="3200">
                <a:solidFill>
                  <a:srgbClr val="0000FF"/>
                </a:solidFill>
              </a:rPr>
              <a:t>-</a:t>
            </a:r>
            <a:r>
              <a:rPr sz="3200"/>
              <a:t>” )   </a:t>
            </a:r>
            <a:r>
              <a:rPr sz="3200">
                <a:solidFill>
                  <a:srgbClr val="FF0000"/>
                </a:solidFill>
              </a:rPr>
              <a:t>term</a:t>
            </a:r>
            <a:r>
              <a:rPr sz="3200"/>
              <a:t>  )* ;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>
                <a:solidFill>
                  <a:srgbClr val="FF0000"/>
                </a:solidFill>
              </a:rPr>
              <a:t>term</a:t>
            </a:r>
            <a:r>
              <a:rPr sz="3200"/>
              <a:t>           ::=  </a:t>
            </a:r>
            <a:r>
              <a:rPr sz="3200">
                <a:solidFill>
                  <a:srgbClr val="FF0000"/>
                </a:solidFill>
              </a:rPr>
              <a:t>factor</a:t>
            </a:r>
            <a:r>
              <a:rPr sz="3200"/>
              <a:t>    (  (“</a:t>
            </a:r>
            <a:r>
              <a:rPr sz="3200">
                <a:solidFill>
                  <a:srgbClr val="0000FF"/>
                </a:solidFill>
              </a:rPr>
              <a:t>*</a:t>
            </a:r>
            <a:r>
              <a:rPr sz="3200"/>
              <a:t>” | “</a:t>
            </a:r>
            <a:r>
              <a:rPr sz="3200">
                <a:solidFill>
                  <a:srgbClr val="0000FF"/>
                </a:solidFill>
              </a:rPr>
              <a:t>/</a:t>
            </a:r>
            <a:r>
              <a:rPr sz="3200"/>
              <a:t>”)    </a:t>
            </a:r>
            <a:r>
              <a:rPr sz="3200">
                <a:solidFill>
                  <a:srgbClr val="FF0000"/>
                </a:solidFill>
              </a:rPr>
              <a:t>factor</a:t>
            </a:r>
            <a:r>
              <a:rPr sz="3200"/>
              <a:t>  )* ;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>
                <a:solidFill>
                  <a:srgbClr val="FF0000"/>
                </a:solidFill>
              </a:rPr>
              <a:t>factor</a:t>
            </a:r>
            <a:r>
              <a:rPr sz="3200"/>
              <a:t>         ::=  </a:t>
            </a:r>
            <a:r>
              <a:rPr sz="3200">
                <a:solidFill>
                  <a:srgbClr val="FF0000"/>
                </a:solidFill>
              </a:rPr>
              <a:t>number</a:t>
            </a:r>
            <a:r>
              <a:rPr sz="3200"/>
              <a:t>   ;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endParaRPr sz="3200"/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/>
              <a:t>Syntactically correct expressions: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/>
              <a:t>   3    3+4    3*5+6        3*5 + 6/7*8 + 1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/>
              <a:t>Syntactically incorrect expressions: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/>
              <a:t>   +3    4**5   *4+1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/>
            <a:fld id="{86CB4B4D-7CA3-9044-876B-883B54F8677D}" type="slidenum">
              <a:t>18</a:t>
            </a:fld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9863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/>
            </a:pPr>
            <a:r>
              <a:rPr sz="4400"/>
              <a:t>Arithmetic Expressions, eg. (5*7+3)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59863" cy="4978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/>
              <a:t>These rules are “</a:t>
            </a:r>
            <a:r>
              <a:rPr sz="3200">
                <a:latin typeface="Arial Bold"/>
                <a:ea typeface="Arial Bold"/>
                <a:cs typeface="Arial Bold"/>
                <a:sym typeface="Arial Bold"/>
              </a:rPr>
              <a:t>recursive</a:t>
            </a:r>
            <a:r>
              <a:rPr sz="3200"/>
              <a:t>”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>
                <a:solidFill>
                  <a:srgbClr val="FF0000"/>
                </a:solidFill>
                <a:latin typeface="Arial Bold"/>
                <a:ea typeface="Arial Bold"/>
                <a:cs typeface="Arial Bold"/>
                <a:sym typeface="Arial Bold"/>
              </a:rPr>
              <a:t>expression</a:t>
            </a:r>
            <a:r>
              <a:rPr sz="3200"/>
              <a:t> ::=   </a:t>
            </a:r>
            <a:r>
              <a:rPr sz="3200">
                <a:solidFill>
                  <a:srgbClr val="FF0000"/>
                </a:solidFill>
              </a:rPr>
              <a:t>term</a:t>
            </a:r>
            <a:r>
              <a:rPr sz="3200"/>
              <a:t>     (  (“</a:t>
            </a:r>
            <a:r>
              <a:rPr sz="3200">
                <a:solidFill>
                  <a:srgbClr val="0000FF"/>
                </a:solidFill>
              </a:rPr>
              <a:t>+</a:t>
            </a:r>
            <a:r>
              <a:rPr sz="3200"/>
              <a:t>” | “</a:t>
            </a:r>
            <a:r>
              <a:rPr sz="3200">
                <a:solidFill>
                  <a:srgbClr val="0000FF"/>
                </a:solidFill>
              </a:rPr>
              <a:t>-</a:t>
            </a:r>
            <a:r>
              <a:rPr sz="3200"/>
              <a:t>” )   </a:t>
            </a:r>
            <a:r>
              <a:rPr sz="3200">
                <a:solidFill>
                  <a:srgbClr val="FF0000"/>
                </a:solidFill>
              </a:rPr>
              <a:t>term</a:t>
            </a:r>
            <a:r>
              <a:rPr sz="3200"/>
              <a:t>  )* ;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>
                <a:solidFill>
                  <a:srgbClr val="FF0000"/>
                </a:solidFill>
              </a:rPr>
              <a:t>term</a:t>
            </a:r>
            <a:r>
              <a:rPr sz="3200"/>
              <a:t>           ::=  </a:t>
            </a:r>
            <a:r>
              <a:rPr sz="3200">
                <a:solidFill>
                  <a:srgbClr val="FF0000"/>
                </a:solidFill>
              </a:rPr>
              <a:t>factor</a:t>
            </a:r>
            <a:r>
              <a:rPr sz="3200"/>
              <a:t>    (  (“</a:t>
            </a:r>
            <a:r>
              <a:rPr sz="3200">
                <a:solidFill>
                  <a:srgbClr val="0000FF"/>
                </a:solidFill>
              </a:rPr>
              <a:t>*</a:t>
            </a:r>
            <a:r>
              <a:rPr sz="3200"/>
              <a:t>” | “</a:t>
            </a:r>
            <a:r>
              <a:rPr sz="3200">
                <a:solidFill>
                  <a:srgbClr val="0000FF"/>
                </a:solidFill>
              </a:rPr>
              <a:t>/</a:t>
            </a:r>
            <a:r>
              <a:rPr sz="3200"/>
              <a:t>”)    </a:t>
            </a:r>
            <a:r>
              <a:rPr sz="3200">
                <a:solidFill>
                  <a:srgbClr val="FF0000"/>
                </a:solidFill>
              </a:rPr>
              <a:t>factor</a:t>
            </a:r>
            <a:r>
              <a:rPr sz="3200"/>
              <a:t>  )* ;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>
                <a:solidFill>
                  <a:srgbClr val="FF0000"/>
                </a:solidFill>
              </a:rPr>
              <a:t>factor</a:t>
            </a:r>
            <a:r>
              <a:rPr sz="3200"/>
              <a:t>         ::=  </a:t>
            </a:r>
            <a:r>
              <a:rPr sz="3200">
                <a:solidFill>
                  <a:srgbClr val="FF0000"/>
                </a:solidFill>
              </a:rPr>
              <a:t>number</a:t>
            </a:r>
            <a:r>
              <a:rPr sz="3200"/>
              <a:t>  |   "</a:t>
            </a:r>
            <a:r>
              <a:rPr sz="3200">
                <a:solidFill>
                  <a:srgbClr val="0000FF"/>
                </a:solidFill>
              </a:rPr>
              <a:t>(</a:t>
            </a:r>
            <a:r>
              <a:rPr sz="3200">
                <a:solidFill>
                  <a:srgbClr val="141414"/>
                </a:solidFill>
              </a:rPr>
              <a:t>"</a:t>
            </a:r>
            <a:r>
              <a:rPr sz="3200">
                <a:solidFill>
                  <a:srgbClr val="FF0000"/>
                </a:solidFill>
                <a:latin typeface="Arial Bold"/>
                <a:ea typeface="Arial Bold"/>
                <a:cs typeface="Arial Bold"/>
                <a:sym typeface="Arial Bold"/>
              </a:rPr>
              <a:t>expression</a:t>
            </a:r>
            <a:r>
              <a:rPr sz="3200"/>
              <a:t> "</a:t>
            </a:r>
            <a:r>
              <a:rPr sz="3200">
                <a:solidFill>
                  <a:srgbClr val="0000FF"/>
                </a:solidFill>
              </a:rPr>
              <a:t>)</a:t>
            </a:r>
            <a:r>
              <a:rPr sz="3200">
                <a:solidFill>
                  <a:srgbClr val="141414"/>
                </a:solidFill>
              </a:rPr>
              <a:t>"</a:t>
            </a:r>
            <a:r>
              <a:rPr sz="3200"/>
              <a:t>  ;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/>
              <a:t>Syntactically correct: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/>
              <a:t>  (((1)))     (1+4)      ((1+3*(4/(7)+2)/4)/5)    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/>
              <a:t>Syntactically incorrect: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/>
              <a:t>  ((1)      (1+2)(3*4)        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/>
            <a:fld id="{86CB4B4D-7CA3-9044-876B-883B54F8677D}" type="slidenum">
              <a:t>19</a:t>
            </a:fld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8275" cy="11588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/>
            </a:pPr>
            <a:r>
              <a:rPr sz="4400"/>
              <a:t>Boolean Logic, e.g. (a &amp;&amp; b || c ) 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58275" cy="49768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>
                <a:solidFill>
                  <a:srgbClr val="FF0000"/>
                </a:solidFill>
                <a:latin typeface="Arial Bold"/>
                <a:ea typeface="Arial Bold"/>
                <a:cs typeface="Arial Bold"/>
                <a:sym typeface="Arial Bold"/>
              </a:rPr>
              <a:t>bool_exp</a:t>
            </a:r>
            <a:r>
              <a:rPr sz="3200"/>
              <a:t>  ::=   </a:t>
            </a:r>
            <a:r>
              <a:rPr sz="3200">
                <a:solidFill>
                  <a:srgbClr val="FF0000"/>
                </a:solidFill>
              </a:rPr>
              <a:t>or_exp</a:t>
            </a:r>
            <a:r>
              <a:rPr sz="3200"/>
              <a:t>  (  “</a:t>
            </a:r>
            <a:r>
              <a:rPr sz="3200">
                <a:solidFill>
                  <a:srgbClr val="0000FF"/>
                </a:solidFill>
              </a:rPr>
              <a:t>||</a:t>
            </a:r>
            <a:r>
              <a:rPr sz="3200"/>
              <a:t>”  </a:t>
            </a:r>
            <a:r>
              <a:rPr sz="3200">
                <a:solidFill>
                  <a:srgbClr val="FF0000"/>
                </a:solidFill>
              </a:rPr>
              <a:t>or_exp</a:t>
            </a:r>
            <a:r>
              <a:rPr sz="3200"/>
              <a:t> )* ;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>
                <a:solidFill>
                  <a:srgbClr val="FF0000"/>
                </a:solidFill>
              </a:rPr>
              <a:t>or_exp</a:t>
            </a:r>
            <a:r>
              <a:rPr sz="3200"/>
              <a:t> ::=  </a:t>
            </a:r>
            <a:r>
              <a:rPr sz="3200">
                <a:solidFill>
                  <a:srgbClr val="FF0000"/>
                </a:solidFill>
              </a:rPr>
              <a:t>atom</a:t>
            </a:r>
            <a:r>
              <a:rPr sz="3200"/>
              <a:t>  ( “</a:t>
            </a:r>
            <a:r>
              <a:rPr sz="3200">
                <a:solidFill>
                  <a:srgbClr val="0000FF"/>
                </a:solidFill>
              </a:rPr>
              <a:t>&amp;&amp;</a:t>
            </a:r>
            <a:r>
              <a:rPr sz="3200"/>
              <a:t>”  </a:t>
            </a:r>
            <a:r>
              <a:rPr sz="3200">
                <a:solidFill>
                  <a:srgbClr val="FF0000"/>
                </a:solidFill>
              </a:rPr>
              <a:t>atom</a:t>
            </a:r>
            <a:r>
              <a:rPr sz="3200"/>
              <a:t> )*  ;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>
                <a:solidFill>
                  <a:srgbClr val="FF0000"/>
                </a:solidFill>
              </a:rPr>
              <a:t>atom</a:t>
            </a:r>
            <a:r>
              <a:rPr sz="3200"/>
              <a:t> ::= </a:t>
            </a:r>
            <a:r>
              <a:rPr sz="3200" u="sng">
                <a:solidFill>
                  <a:srgbClr val="FF0000"/>
                </a:solidFill>
                <a:latin typeface="Arial Bold"/>
                <a:ea typeface="Arial Bold"/>
                <a:cs typeface="Arial Bold"/>
                <a:sym typeface="Arial Bold"/>
              </a:rPr>
              <a:t>IDENT</a:t>
            </a:r>
            <a:r>
              <a:rPr sz="3200"/>
              <a:t> | ”</a:t>
            </a:r>
            <a:r>
              <a:rPr sz="3200">
                <a:solidFill>
                  <a:srgbClr val="0000FF"/>
                </a:solidFill>
              </a:rPr>
              <a:t>false</a:t>
            </a:r>
            <a:r>
              <a:rPr sz="3200"/>
              <a:t> | “</a:t>
            </a:r>
            <a:r>
              <a:rPr sz="3200">
                <a:solidFill>
                  <a:srgbClr val="0000FF"/>
                </a:solidFill>
              </a:rPr>
              <a:t>true</a:t>
            </a:r>
            <a:r>
              <a:rPr sz="3200"/>
              <a:t>” | “</a:t>
            </a:r>
            <a:r>
              <a:rPr sz="3200">
                <a:solidFill>
                  <a:srgbClr val="0000FF"/>
                </a:solidFill>
              </a:rPr>
              <a:t>(</a:t>
            </a:r>
            <a:r>
              <a:rPr sz="3200"/>
              <a:t>“ </a:t>
            </a:r>
            <a:r>
              <a:rPr sz="3200">
                <a:solidFill>
                  <a:srgbClr val="FF0000"/>
                </a:solidFill>
                <a:latin typeface="Arial Bold"/>
                <a:ea typeface="Arial Bold"/>
                <a:cs typeface="Arial Bold"/>
                <a:sym typeface="Arial Bold"/>
              </a:rPr>
              <a:t>bool_exp</a:t>
            </a:r>
            <a:r>
              <a:rPr sz="3200"/>
              <a:t> “</a:t>
            </a:r>
            <a:r>
              <a:rPr sz="3200">
                <a:solidFill>
                  <a:srgbClr val="0000FF"/>
                </a:solidFill>
              </a:rPr>
              <a:t>)</a:t>
            </a:r>
            <a:r>
              <a:rPr sz="3200"/>
              <a:t>” ;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 u="sng">
                <a:solidFill>
                  <a:srgbClr val="FF0000"/>
                </a:solidFill>
                <a:latin typeface="Arial Bold"/>
                <a:ea typeface="Arial Bold"/>
                <a:cs typeface="Arial Bold"/>
                <a:sym typeface="Arial Bold"/>
              </a:rPr>
              <a:t>IDENT</a:t>
            </a:r>
            <a:r>
              <a:rPr sz="3200"/>
              <a:t> ::= “</a:t>
            </a:r>
            <a:r>
              <a:rPr sz="3200">
                <a:solidFill>
                  <a:srgbClr val="0000FF"/>
                </a:solidFill>
              </a:rPr>
              <a:t>a</a:t>
            </a:r>
            <a:r>
              <a:rPr sz="3200"/>
              <a:t>” | “</a:t>
            </a:r>
            <a:r>
              <a:rPr sz="3200">
                <a:solidFill>
                  <a:srgbClr val="0000FF"/>
                </a:solidFill>
              </a:rPr>
              <a:t>b</a:t>
            </a:r>
            <a:r>
              <a:rPr sz="3200"/>
              <a:t>” | “</a:t>
            </a:r>
            <a:r>
              <a:rPr sz="3200">
                <a:solidFill>
                  <a:srgbClr val="0000FF"/>
                </a:solidFill>
              </a:rPr>
              <a:t>c</a:t>
            </a:r>
            <a:r>
              <a:rPr sz="3200"/>
              <a:t>”  ;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/>
              <a:t>Syntactically correct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/>
              <a:t> false     a &amp;&amp; b || c      b || ( a &amp;&amp; a )    a || true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/>
              <a:t>Syntactically incorrect: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/>
              <a:t> 'true'     a&amp;b      &amp;&amp; c     d    </a:t>
            </a:r>
          </a:p>
        </p:txBody>
      </p:sp>
      <p:sp>
        <p:nvSpPr>
          <p:cNvPr id="97" name="Shape 97"/>
          <p:cNvSpPr/>
          <p:nvPr/>
        </p:nvSpPr>
        <p:spPr>
          <a:xfrm>
            <a:off x="179387" y="6840537"/>
            <a:ext cx="9359901" cy="1588"/>
          </a:xfrm>
          <a:prstGeom prst="line">
            <a:avLst/>
          </a:prstGeom>
          <a:ln w="9360">
            <a:solidFill/>
            <a:round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360362" y="7019925"/>
            <a:ext cx="5940426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t>Note: no NOT operator → incomplete logic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/>
            <a:fld id="{86CB4B4D-7CA3-9044-876B-883B54F8677D}" type="slidenum">
              <a:t>2</a:t>
            </a:fld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7801" cy="11699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/>
            </a:pPr>
            <a:r>
              <a:rPr sz="4400"/>
              <a:t>Main Ideas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176212" y="1803855"/>
            <a:ext cx="9718676" cy="55292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3375" lvl="0" indent="-33337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  <a:tab pos="9410700" algn="l"/>
              </a:tabLst>
              <a:defRPr sz="1800"/>
            </a:pPr>
            <a:r>
              <a:rPr sz="3200"/>
              <a:t>To </a:t>
            </a:r>
            <a:r>
              <a:rPr sz="3200">
                <a:latin typeface="Arial Bold"/>
                <a:ea typeface="Arial Bold"/>
                <a:cs typeface="Arial Bold"/>
                <a:sym typeface="Arial Bold"/>
              </a:rPr>
              <a:t>program</a:t>
            </a:r>
            <a:r>
              <a:rPr sz="3200"/>
              <a:t> a computer means to tell it what to do</a:t>
            </a:r>
          </a:p>
          <a:p>
            <a:pPr marL="333375" lvl="0" indent="-33337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  <a:tab pos="9410700" algn="l"/>
              </a:tabLst>
              <a:defRPr sz="1800"/>
            </a:pPr>
            <a:r>
              <a:rPr sz="3200"/>
              <a:t>This has to be done in some </a:t>
            </a:r>
            <a:r>
              <a:rPr sz="3200">
                <a:latin typeface="Arial Bold"/>
                <a:ea typeface="Arial Bold"/>
                <a:cs typeface="Arial Bold"/>
                <a:sym typeface="Arial Bold"/>
              </a:rPr>
              <a:t>language</a:t>
            </a:r>
          </a:p>
          <a:p>
            <a:pPr marL="333375" lvl="0" indent="-33337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  <a:tab pos="9410700" algn="l"/>
              </a:tabLst>
              <a:defRPr sz="1800"/>
            </a:pPr>
            <a:r>
              <a:rPr sz="3200"/>
              <a:t>The computer is a stupid machine and very picky about </a:t>
            </a:r>
            <a:r>
              <a:rPr sz="3200">
                <a:latin typeface="Arial Bold"/>
                <a:ea typeface="Arial Bold"/>
                <a:cs typeface="Arial Bold"/>
                <a:sym typeface="Arial Bold"/>
              </a:rPr>
              <a:t>syntax</a:t>
            </a:r>
            <a:r>
              <a:rPr sz="3200"/>
              <a:t>, ie. the precise form it is spoken to</a:t>
            </a:r>
          </a:p>
          <a:p>
            <a:pPr marL="333375" lvl="0" indent="-33337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  <a:tab pos="9410700" algn="l"/>
              </a:tabLst>
              <a:defRPr sz="1800"/>
            </a:pPr>
            <a:r>
              <a:rPr sz="3200">
                <a:latin typeface="Arial Bold"/>
                <a:ea typeface="Arial Bold"/>
                <a:cs typeface="Arial Bold"/>
                <a:sym typeface="Arial Bold"/>
              </a:rPr>
              <a:t>Programming languages</a:t>
            </a:r>
            <a:r>
              <a:rPr sz="3200"/>
              <a:t> are formally defined, for example using </a:t>
            </a:r>
            <a:r>
              <a:rPr sz="3200">
                <a:latin typeface="Arial Bold"/>
                <a:ea typeface="Arial Bold"/>
                <a:cs typeface="Arial Bold"/>
                <a:sym typeface="Arial Bold"/>
              </a:rPr>
              <a:t>syntactic rules</a:t>
            </a:r>
            <a:r>
              <a:rPr sz="3200"/>
              <a:t>  </a:t>
            </a:r>
          </a:p>
          <a:p>
            <a:pPr marL="333375" lvl="0" indent="-33337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  <a:tab pos="9410700" algn="l"/>
              </a:tabLst>
              <a:defRPr sz="1800"/>
            </a:pPr>
            <a:r>
              <a:rPr sz="3200"/>
              <a:t>A single mistake following the rules can break code</a:t>
            </a:r>
          </a:p>
          <a:p>
            <a:pPr marL="333375" lvl="0" indent="-33337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  <a:tab pos="9410700" algn="l"/>
              </a:tabLst>
              <a:defRPr sz="1800"/>
            </a:pPr>
            <a:r>
              <a:rPr sz="3200">
                <a:latin typeface="Arial Bold"/>
                <a:ea typeface="Arial Bold"/>
                <a:cs typeface="Arial Bold"/>
                <a:sym typeface="Arial Bold"/>
              </a:rPr>
              <a:t>Semantic</a:t>
            </a:r>
            <a:r>
              <a:rPr sz="3200"/>
              <a:t> gives meaning to code; it interprets words and constructs in a programming language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sldNum" sz="quarter"/>
          </p:nvPr>
        </p:nvSpPr>
        <p:spPr>
          <a:xfrm>
            <a:off x="8640762" y="6886575"/>
            <a:ext cx="922338" cy="25922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fontScale="47500" lnSpcReduction="20000"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uFill>
                  <a:solidFill/>
                </a:uFill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20</a:t>
            </a:fld>
            <a:endParaRPr>
              <a:uFill>
                <a:solidFill/>
              </a:uFill>
            </a:endParaRPr>
          </a:p>
        </p:txBody>
      </p:sp>
      <p:pic>
        <p:nvPicPr>
          <p:cNvPr id="105" name="image-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79500"/>
            <a:ext cx="10079038" cy="457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476250" y="-179388"/>
            <a:ext cx="9063038" cy="1619251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C#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xfrm>
            <a:off x="504031" y="6152694"/>
            <a:ext cx="9063038" cy="960211"/>
          </a:xfrm>
          <a:prstGeom prst="rect">
            <a:avLst/>
          </a:prstGeom>
        </p:spPr>
        <p:txBody>
          <a:bodyPr/>
          <a:lstStyle>
            <a:lvl1pPr marL="339725" indent="-339725">
              <a:buClr>
                <a:srgbClr val="000000"/>
              </a:buClr>
              <a:buSzPct val="45000"/>
              <a:buFont typeface="Wingdings"/>
              <a:buChar char="•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Official specification is a mix of EBNF and informal information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sldNum" sz="quarter"/>
          </p:nvPr>
        </p:nvSpPr>
        <p:spPr>
          <a:xfrm>
            <a:off x="8640762" y="6886575"/>
            <a:ext cx="922338" cy="25922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fontScale="47500" lnSpcReduction="20000"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uFill>
                  <a:solidFill/>
                </a:uFill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21</a:t>
            </a:fld>
            <a:endParaRPr>
              <a:uFill>
                <a:solidFill/>
              </a:uFill>
            </a:endParaRPr>
          </a:p>
        </p:txBody>
      </p:sp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476250" y="-179388"/>
            <a:ext cx="9063038" cy="1260476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C# Statements</a:t>
            </a:r>
          </a:p>
        </p:txBody>
      </p:sp>
      <p:pic>
        <p:nvPicPr>
          <p:cNvPr id="111" name="image-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187" y="1092458"/>
            <a:ext cx="9555163" cy="6167438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/>
          <p:nvPr/>
        </p:nvSpPr>
        <p:spPr>
          <a:xfrm>
            <a:off x="700565" y="1516925"/>
            <a:ext cx="116993" cy="1060095"/>
          </a:xfrm>
          <a:prstGeom prst="rect">
            <a:avLst/>
          </a:prstGeom>
          <a:solidFill>
            <a:srgbClr val="3333CC"/>
          </a:solidFill>
          <a:ln w="25400">
            <a:solidFill>
              <a:srgbClr val="252595"/>
            </a:solidFill>
            <a:round/>
          </a:ln>
        </p:spPr>
        <p:txBody>
          <a:bodyPr lIns="50800" tIns="50800" rIns="50800" bIns="50800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sldNum" sz="quarter"/>
          </p:nvPr>
        </p:nvSpPr>
        <p:spPr>
          <a:xfrm>
            <a:off x="8640762" y="6886575"/>
            <a:ext cx="922338" cy="25922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fontScale="47500" lnSpcReduction="20000"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uFill>
                  <a:solidFill/>
                </a:uFill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22</a:t>
            </a:fld>
            <a:endParaRPr>
              <a:uFill>
                <a:solidFill/>
              </a:uFill>
            </a:endParaRPr>
          </a:p>
        </p:txBody>
      </p:sp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xfrm>
            <a:off x="476250" y="-179388"/>
            <a:ext cx="9063038" cy="1260476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C# Statements</a:t>
            </a:r>
          </a:p>
        </p:txBody>
      </p:sp>
      <p:pic>
        <p:nvPicPr>
          <p:cNvPr id="116" name="image-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968" y="1053583"/>
            <a:ext cx="9555163" cy="6167438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Shape 117"/>
          <p:cNvSpPr/>
          <p:nvPr/>
        </p:nvSpPr>
        <p:spPr>
          <a:xfrm>
            <a:off x="130669" y="3227469"/>
            <a:ext cx="725766" cy="440676"/>
          </a:xfrm>
          <a:prstGeom prst="rightArrow">
            <a:avLst>
              <a:gd name="adj1" fmla="val 32000"/>
              <a:gd name="adj2" fmla="val 105404"/>
            </a:avLst>
          </a:prstGeom>
          <a:solidFill>
            <a:srgbClr val="3333CC"/>
          </a:solidFill>
          <a:ln w="25400">
            <a:solidFill>
              <a:srgbClr val="252595"/>
            </a:solidFill>
            <a:round/>
          </a:ln>
        </p:spPr>
        <p:txBody>
          <a:bodyPr lIns="50800" tIns="50800" rIns="50800" bIns="50800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623096" y="5300850"/>
            <a:ext cx="103752" cy="1049732"/>
          </a:xfrm>
          <a:prstGeom prst="rect">
            <a:avLst/>
          </a:prstGeom>
          <a:solidFill>
            <a:srgbClr val="3333CC"/>
          </a:solidFill>
          <a:ln w="25400">
            <a:solidFill>
              <a:srgbClr val="252595"/>
            </a:solidFill>
            <a:round/>
          </a:ln>
        </p:spPr>
        <p:txBody>
          <a:bodyPr lIns="50800" tIns="50800" rIns="50800" bIns="50800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/>
            <a:fld id="{86CB4B4D-7CA3-9044-876B-883B54F8677D}" type="slidenum">
              <a:t>23</a:t>
            </a:fld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503237" y="434975"/>
            <a:ext cx="9059863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/>
            </a:pPr>
            <a:r>
              <a:rPr sz="4400"/>
              <a:t>Basic Programming Constructs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>
            <a:off x="505618" y="2098676"/>
            <a:ext cx="9059863" cy="56118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10594" lvl="0" indent="-309149" defTabSz="408828">
              <a:spcBef>
                <a:spcPts val="1200"/>
              </a:spcBef>
              <a:tabLst>
                <a:tab pos="304800" algn="l"/>
                <a:tab pos="393700" algn="l"/>
                <a:tab pos="800100" algn="l"/>
                <a:tab pos="1219200" algn="l"/>
                <a:tab pos="1625600" algn="l"/>
                <a:tab pos="2032000" algn="l"/>
                <a:tab pos="2438400" algn="l"/>
                <a:tab pos="2844800" algn="l"/>
                <a:tab pos="3251200" algn="l"/>
                <a:tab pos="3670300" algn="l"/>
                <a:tab pos="4076700" algn="l"/>
                <a:tab pos="4483100" algn="l"/>
                <a:tab pos="4889500" algn="l"/>
                <a:tab pos="5295900" algn="l"/>
                <a:tab pos="5715000" algn="l"/>
                <a:tab pos="6121400" algn="l"/>
                <a:tab pos="6527800" algn="l"/>
                <a:tab pos="6934200" algn="l"/>
                <a:tab pos="7340600" algn="l"/>
                <a:tab pos="7759700" algn="l"/>
                <a:tab pos="8166100" algn="l"/>
              </a:tabLst>
              <a:defRPr sz="1800"/>
            </a:pPr>
            <a:r>
              <a:rPr sz="2912" dirty="0"/>
              <a:t>MS Visual Studio and other compilers know the rules</a:t>
            </a:r>
          </a:p>
          <a:p>
            <a:pPr marL="310594" lvl="0" indent="-309149" defTabSz="408828">
              <a:spcBef>
                <a:spcPts val="1200"/>
              </a:spcBef>
              <a:tabLst>
                <a:tab pos="304800" algn="l"/>
                <a:tab pos="393700" algn="l"/>
                <a:tab pos="800100" algn="l"/>
                <a:tab pos="1219200" algn="l"/>
                <a:tab pos="1625600" algn="l"/>
                <a:tab pos="2032000" algn="l"/>
                <a:tab pos="2438400" algn="l"/>
                <a:tab pos="2844800" algn="l"/>
                <a:tab pos="3251200" algn="l"/>
                <a:tab pos="3670300" algn="l"/>
                <a:tab pos="4076700" algn="l"/>
                <a:tab pos="4483100" algn="l"/>
                <a:tab pos="4889500" algn="l"/>
                <a:tab pos="5295900" algn="l"/>
                <a:tab pos="5715000" algn="l"/>
                <a:tab pos="6121400" algn="l"/>
                <a:tab pos="6527800" algn="l"/>
                <a:tab pos="6934200" algn="l"/>
                <a:tab pos="7340600" algn="l"/>
                <a:tab pos="7759700" algn="l"/>
                <a:tab pos="8166100" algn="l"/>
              </a:tabLst>
              <a:defRPr sz="1800"/>
            </a:pPr>
            <a:endParaRPr sz="2912" dirty="0"/>
          </a:p>
          <a:p>
            <a:pPr marL="310594" lvl="0" indent="-309149" defTabSz="408828">
              <a:spcBef>
                <a:spcPts val="1200"/>
              </a:spcBef>
              <a:tabLst>
                <a:tab pos="304800" algn="l"/>
                <a:tab pos="393700" algn="l"/>
                <a:tab pos="800100" algn="l"/>
                <a:tab pos="1219200" algn="l"/>
                <a:tab pos="1625600" algn="l"/>
                <a:tab pos="2032000" algn="l"/>
                <a:tab pos="2438400" algn="l"/>
                <a:tab pos="2844800" algn="l"/>
                <a:tab pos="3251200" algn="l"/>
                <a:tab pos="3670300" algn="l"/>
                <a:tab pos="4076700" algn="l"/>
                <a:tab pos="4483100" algn="l"/>
                <a:tab pos="4889500" algn="l"/>
                <a:tab pos="5295900" algn="l"/>
                <a:tab pos="5715000" algn="l"/>
                <a:tab pos="6121400" algn="l"/>
                <a:tab pos="6527800" algn="l"/>
                <a:tab pos="6934200" algn="l"/>
                <a:tab pos="7340600" algn="l"/>
                <a:tab pos="7759700" algn="l"/>
                <a:tab pos="8166100" algn="l"/>
              </a:tabLst>
              <a:defRPr sz="1800"/>
            </a:pPr>
            <a:r>
              <a:rPr sz="2912" dirty="0"/>
              <a:t>Therefore </a:t>
            </a:r>
            <a:r>
              <a:rPr sz="2912" dirty="0" smtClean="0"/>
              <a:t>the</a:t>
            </a:r>
            <a:r>
              <a:rPr lang="en-GB" sz="2912" dirty="0" smtClean="0"/>
              <a:t>y</a:t>
            </a:r>
            <a:r>
              <a:rPr sz="2912" dirty="0" smtClean="0"/>
              <a:t> </a:t>
            </a:r>
            <a:r>
              <a:rPr sz="2912" dirty="0"/>
              <a:t>detect many errors (wiggly lines)</a:t>
            </a:r>
          </a:p>
          <a:p>
            <a:pPr marL="310594" lvl="0" indent="-309149" defTabSz="408828">
              <a:spcBef>
                <a:spcPts val="1200"/>
              </a:spcBef>
              <a:tabLst>
                <a:tab pos="304800" algn="l"/>
                <a:tab pos="393700" algn="l"/>
                <a:tab pos="800100" algn="l"/>
                <a:tab pos="1219200" algn="l"/>
                <a:tab pos="1625600" algn="l"/>
                <a:tab pos="2032000" algn="l"/>
                <a:tab pos="2438400" algn="l"/>
                <a:tab pos="2844800" algn="l"/>
                <a:tab pos="3251200" algn="l"/>
                <a:tab pos="3670300" algn="l"/>
                <a:tab pos="4076700" algn="l"/>
                <a:tab pos="4483100" algn="l"/>
                <a:tab pos="4889500" algn="l"/>
                <a:tab pos="5295900" algn="l"/>
                <a:tab pos="5715000" algn="l"/>
                <a:tab pos="6121400" algn="l"/>
                <a:tab pos="6527800" algn="l"/>
                <a:tab pos="6934200" algn="l"/>
                <a:tab pos="7340600" algn="l"/>
                <a:tab pos="7759700" algn="l"/>
                <a:tab pos="8166100" algn="l"/>
              </a:tabLst>
              <a:defRPr sz="1800"/>
            </a:pPr>
            <a:r>
              <a:rPr sz="2912" dirty="0"/>
              <a:t>.. and can suggest code completion</a:t>
            </a:r>
          </a:p>
          <a:p>
            <a:pPr marL="310594" lvl="0" indent="-309149" defTabSz="408828">
              <a:spcBef>
                <a:spcPts val="1200"/>
              </a:spcBef>
              <a:tabLst>
                <a:tab pos="304800" algn="l"/>
                <a:tab pos="393700" algn="l"/>
                <a:tab pos="800100" algn="l"/>
                <a:tab pos="1219200" algn="l"/>
                <a:tab pos="1625600" algn="l"/>
                <a:tab pos="2032000" algn="l"/>
                <a:tab pos="2438400" algn="l"/>
                <a:tab pos="2844800" algn="l"/>
                <a:tab pos="3251200" algn="l"/>
                <a:tab pos="3670300" algn="l"/>
                <a:tab pos="4076700" algn="l"/>
                <a:tab pos="4483100" algn="l"/>
                <a:tab pos="4889500" algn="l"/>
                <a:tab pos="5295900" algn="l"/>
                <a:tab pos="5715000" algn="l"/>
                <a:tab pos="6121400" algn="l"/>
                <a:tab pos="6527800" algn="l"/>
                <a:tab pos="6934200" algn="l"/>
                <a:tab pos="7340600" algn="l"/>
                <a:tab pos="7759700" algn="l"/>
                <a:tab pos="8166100" algn="l"/>
              </a:tabLst>
              <a:defRPr sz="1800"/>
            </a:pPr>
            <a:endParaRPr sz="2912" dirty="0"/>
          </a:p>
          <a:p>
            <a:pPr marL="310594" lvl="0" indent="-309149" defTabSz="408828">
              <a:spcBef>
                <a:spcPts val="1200"/>
              </a:spcBef>
              <a:tabLst>
                <a:tab pos="304800" algn="l"/>
                <a:tab pos="393700" algn="l"/>
                <a:tab pos="800100" algn="l"/>
                <a:tab pos="1219200" algn="l"/>
                <a:tab pos="1625600" algn="l"/>
                <a:tab pos="2032000" algn="l"/>
                <a:tab pos="2438400" algn="l"/>
                <a:tab pos="2844800" algn="l"/>
                <a:tab pos="3251200" algn="l"/>
                <a:tab pos="3670300" algn="l"/>
                <a:tab pos="4076700" algn="l"/>
                <a:tab pos="4483100" algn="l"/>
                <a:tab pos="4889500" algn="l"/>
                <a:tab pos="5295900" algn="l"/>
                <a:tab pos="5715000" algn="l"/>
                <a:tab pos="6121400" algn="l"/>
                <a:tab pos="6527800" algn="l"/>
                <a:tab pos="6934200" algn="l"/>
                <a:tab pos="7340600" algn="l"/>
                <a:tab pos="7759700" algn="l"/>
                <a:tab pos="8166100" algn="l"/>
              </a:tabLst>
              <a:defRPr sz="1800"/>
            </a:pPr>
            <a:r>
              <a:rPr sz="2912" dirty="0"/>
              <a:t>You need to learn the rules as well  !!</a:t>
            </a:r>
          </a:p>
          <a:p>
            <a:pPr marL="310594" lvl="0" indent="-309149" defTabSz="408828">
              <a:spcBef>
                <a:spcPts val="1200"/>
              </a:spcBef>
              <a:tabLst>
                <a:tab pos="304800" algn="l"/>
                <a:tab pos="393700" algn="l"/>
                <a:tab pos="800100" algn="l"/>
                <a:tab pos="1219200" algn="l"/>
                <a:tab pos="1625600" algn="l"/>
                <a:tab pos="2032000" algn="l"/>
                <a:tab pos="2438400" algn="l"/>
                <a:tab pos="2844800" algn="l"/>
                <a:tab pos="3251200" algn="l"/>
                <a:tab pos="3670300" algn="l"/>
                <a:tab pos="4076700" algn="l"/>
                <a:tab pos="4483100" algn="l"/>
                <a:tab pos="4889500" algn="l"/>
                <a:tab pos="5295900" algn="l"/>
                <a:tab pos="5715000" algn="l"/>
                <a:tab pos="6121400" algn="l"/>
                <a:tab pos="6527800" algn="l"/>
                <a:tab pos="6934200" algn="l"/>
                <a:tab pos="7340600" algn="l"/>
                <a:tab pos="7759700" algn="l"/>
                <a:tab pos="8166100" algn="l"/>
              </a:tabLst>
              <a:defRPr sz="1800"/>
            </a:pPr>
            <a:endParaRPr sz="2912" dirty="0"/>
          </a:p>
          <a:p>
            <a:pPr marL="310594" lvl="0" indent="-309149" defTabSz="408828">
              <a:spcBef>
                <a:spcPts val="1200"/>
              </a:spcBef>
              <a:tabLst>
                <a:tab pos="304800" algn="l"/>
                <a:tab pos="393700" algn="l"/>
                <a:tab pos="800100" algn="l"/>
                <a:tab pos="1219200" algn="l"/>
                <a:tab pos="1625600" algn="l"/>
                <a:tab pos="2032000" algn="l"/>
                <a:tab pos="2438400" algn="l"/>
                <a:tab pos="2844800" algn="l"/>
                <a:tab pos="3251200" algn="l"/>
                <a:tab pos="3670300" algn="l"/>
                <a:tab pos="4076700" algn="l"/>
                <a:tab pos="4483100" algn="l"/>
                <a:tab pos="4889500" algn="l"/>
                <a:tab pos="5295900" algn="l"/>
                <a:tab pos="5715000" algn="l"/>
                <a:tab pos="6121400" algn="l"/>
                <a:tab pos="6527800" algn="l"/>
                <a:tab pos="6934200" algn="l"/>
                <a:tab pos="7340600" algn="l"/>
                <a:tab pos="7759700" algn="l"/>
                <a:tab pos="8166100" algn="l"/>
              </a:tabLst>
              <a:defRPr sz="1800"/>
            </a:pPr>
            <a:r>
              <a:rPr sz="2912" dirty="0" smtClean="0"/>
              <a:t>The</a:t>
            </a:r>
            <a:r>
              <a:rPr lang="en-GB" sz="2912" dirty="0" smtClean="0"/>
              <a:t>y</a:t>
            </a:r>
            <a:r>
              <a:rPr sz="2912" dirty="0" smtClean="0"/>
              <a:t> </a:t>
            </a:r>
            <a:r>
              <a:rPr sz="2912" dirty="0"/>
              <a:t>are similar for </a:t>
            </a:r>
            <a:r>
              <a:rPr lang="en-GB" sz="2912" dirty="0" smtClean="0"/>
              <a:t>many</a:t>
            </a:r>
            <a:r>
              <a:rPr sz="2912" dirty="0" smtClean="0"/>
              <a:t> </a:t>
            </a:r>
            <a:r>
              <a:rPr sz="2912" dirty="0"/>
              <a:t>programming languages</a:t>
            </a:r>
          </a:p>
          <a:p>
            <a:pPr marL="310594" lvl="0" indent="-309149" defTabSz="408828">
              <a:spcBef>
                <a:spcPts val="1200"/>
              </a:spcBef>
              <a:tabLst>
                <a:tab pos="304800" algn="l"/>
                <a:tab pos="393700" algn="l"/>
                <a:tab pos="800100" algn="l"/>
                <a:tab pos="1219200" algn="l"/>
                <a:tab pos="1625600" algn="l"/>
                <a:tab pos="2032000" algn="l"/>
                <a:tab pos="2438400" algn="l"/>
                <a:tab pos="2844800" algn="l"/>
                <a:tab pos="3251200" algn="l"/>
                <a:tab pos="3670300" algn="l"/>
                <a:tab pos="4076700" algn="l"/>
                <a:tab pos="4483100" algn="l"/>
                <a:tab pos="4889500" algn="l"/>
                <a:tab pos="5295900" algn="l"/>
                <a:tab pos="5715000" algn="l"/>
                <a:tab pos="6121400" algn="l"/>
                <a:tab pos="6527800" algn="l"/>
                <a:tab pos="6934200" algn="l"/>
                <a:tab pos="7340600" algn="l"/>
                <a:tab pos="7759700" algn="l"/>
                <a:tab pos="8166100" algn="l"/>
              </a:tabLst>
              <a:defRPr sz="1800"/>
            </a:pPr>
            <a:endParaRPr sz="2912" dirty="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/>
            <a:fld id="{86CB4B4D-7CA3-9044-876B-883B54F8677D}" type="slidenum">
              <a:t>24</a:t>
            </a:fld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503237" y="434975"/>
            <a:ext cx="9059863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/>
            </a:pPr>
            <a:r>
              <a:rPr sz="4400"/>
              <a:t>Basic Programming Constructs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505618" y="2098676"/>
            <a:ext cx="9059863" cy="56118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6702" lvl="0" indent="-285368" defTabSz="377380">
              <a:spcBef>
                <a:spcPts val="1100"/>
              </a:spcBef>
              <a:tabLst>
                <a:tab pos="279400" algn="l"/>
                <a:tab pos="368300" algn="l"/>
                <a:tab pos="736600" algn="l"/>
                <a:tab pos="1130300" algn="l"/>
                <a:tab pos="1498600" algn="l"/>
                <a:tab pos="1866900" algn="l"/>
                <a:tab pos="2260600" algn="l"/>
                <a:tab pos="2628900" algn="l"/>
                <a:tab pos="2997200" algn="l"/>
                <a:tab pos="3390900" algn="l"/>
                <a:tab pos="3759200" algn="l"/>
                <a:tab pos="4140200" algn="l"/>
                <a:tab pos="4521200" algn="l"/>
                <a:tab pos="4889500" algn="l"/>
                <a:tab pos="5270500" algn="l"/>
                <a:tab pos="5651500" algn="l"/>
                <a:tab pos="6019800" algn="l"/>
                <a:tab pos="6400800" algn="l"/>
                <a:tab pos="6781800" algn="l"/>
                <a:tab pos="7162800" algn="l"/>
                <a:tab pos="7531100" algn="l"/>
              </a:tabLst>
              <a:defRPr sz="1800"/>
            </a:pPr>
            <a:r>
              <a:rPr sz="2688"/>
              <a:t>- simple types    int, float, bool</a:t>
            </a:r>
          </a:p>
          <a:p>
            <a:pPr marL="286702" lvl="0" indent="-285368" defTabSz="377380">
              <a:spcBef>
                <a:spcPts val="1100"/>
              </a:spcBef>
              <a:tabLst>
                <a:tab pos="279400" algn="l"/>
                <a:tab pos="368300" algn="l"/>
                <a:tab pos="736600" algn="l"/>
                <a:tab pos="1130300" algn="l"/>
                <a:tab pos="1498600" algn="l"/>
                <a:tab pos="1866900" algn="l"/>
                <a:tab pos="2260600" algn="l"/>
                <a:tab pos="2628900" algn="l"/>
                <a:tab pos="2997200" algn="l"/>
                <a:tab pos="3390900" algn="l"/>
                <a:tab pos="3759200" algn="l"/>
                <a:tab pos="4140200" algn="l"/>
                <a:tab pos="4521200" algn="l"/>
                <a:tab pos="4889500" algn="l"/>
                <a:tab pos="5270500" algn="l"/>
                <a:tab pos="5651500" algn="l"/>
                <a:tab pos="6019800" algn="l"/>
                <a:tab pos="6400800" algn="l"/>
                <a:tab pos="6781800" algn="l"/>
                <a:tab pos="7162800" algn="l"/>
                <a:tab pos="7531100" algn="l"/>
              </a:tabLst>
              <a:defRPr sz="1800"/>
            </a:pPr>
            <a:r>
              <a:rPr sz="2688"/>
              <a:t>- arithmetic         2*5-3</a:t>
            </a:r>
          </a:p>
          <a:p>
            <a:pPr marL="286702" lvl="0" indent="-285368" defTabSz="377380">
              <a:spcBef>
                <a:spcPts val="1100"/>
              </a:spcBef>
              <a:tabLst>
                <a:tab pos="279400" algn="l"/>
                <a:tab pos="368300" algn="l"/>
                <a:tab pos="736600" algn="l"/>
                <a:tab pos="1130300" algn="l"/>
                <a:tab pos="1498600" algn="l"/>
                <a:tab pos="1866900" algn="l"/>
                <a:tab pos="2260600" algn="l"/>
                <a:tab pos="2628900" algn="l"/>
                <a:tab pos="2997200" algn="l"/>
                <a:tab pos="3390900" algn="l"/>
                <a:tab pos="3759200" algn="l"/>
                <a:tab pos="4140200" algn="l"/>
                <a:tab pos="4521200" algn="l"/>
                <a:tab pos="4889500" algn="l"/>
                <a:tab pos="5270500" algn="l"/>
                <a:tab pos="5651500" algn="l"/>
                <a:tab pos="6019800" algn="l"/>
                <a:tab pos="6400800" algn="l"/>
                <a:tab pos="6781800" algn="l"/>
                <a:tab pos="7162800" algn="l"/>
                <a:tab pos="7531100" algn="l"/>
              </a:tabLst>
              <a:defRPr sz="1800"/>
            </a:pPr>
            <a:r>
              <a:rPr sz="2688"/>
              <a:t>- Boolean logic   a &amp;&amp; b || c</a:t>
            </a:r>
          </a:p>
          <a:p>
            <a:pPr marL="286702" lvl="0" indent="-285368" defTabSz="377380">
              <a:spcBef>
                <a:spcPts val="1100"/>
              </a:spcBef>
              <a:tabLst>
                <a:tab pos="279400" algn="l"/>
                <a:tab pos="368300" algn="l"/>
                <a:tab pos="736600" algn="l"/>
                <a:tab pos="1130300" algn="l"/>
                <a:tab pos="1498600" algn="l"/>
                <a:tab pos="1866900" algn="l"/>
                <a:tab pos="2260600" algn="l"/>
                <a:tab pos="2628900" algn="l"/>
                <a:tab pos="2997200" algn="l"/>
                <a:tab pos="3390900" algn="l"/>
                <a:tab pos="3759200" algn="l"/>
                <a:tab pos="4140200" algn="l"/>
                <a:tab pos="4521200" algn="l"/>
                <a:tab pos="4889500" algn="l"/>
                <a:tab pos="5270500" algn="l"/>
                <a:tab pos="5651500" algn="l"/>
                <a:tab pos="6019800" algn="l"/>
                <a:tab pos="6400800" algn="l"/>
                <a:tab pos="6781800" algn="l"/>
                <a:tab pos="7162800" algn="l"/>
                <a:tab pos="7531100" algn="l"/>
              </a:tabLst>
              <a:defRPr sz="1800"/>
            </a:pPr>
            <a:r>
              <a:rPr sz="2688"/>
              <a:t>- statements</a:t>
            </a:r>
          </a:p>
          <a:p>
            <a:pPr marL="286702" lvl="0" indent="-285368" defTabSz="377380">
              <a:spcBef>
                <a:spcPts val="1100"/>
              </a:spcBef>
              <a:tabLst>
                <a:tab pos="279400" algn="l"/>
                <a:tab pos="368300" algn="l"/>
                <a:tab pos="736600" algn="l"/>
                <a:tab pos="1130300" algn="l"/>
                <a:tab pos="1498600" algn="l"/>
                <a:tab pos="1866900" algn="l"/>
                <a:tab pos="2260600" algn="l"/>
                <a:tab pos="2628900" algn="l"/>
                <a:tab pos="2997200" algn="l"/>
                <a:tab pos="3390900" algn="l"/>
                <a:tab pos="3759200" algn="l"/>
                <a:tab pos="4140200" algn="l"/>
                <a:tab pos="4521200" algn="l"/>
                <a:tab pos="4889500" algn="l"/>
                <a:tab pos="5270500" algn="l"/>
                <a:tab pos="5651500" algn="l"/>
                <a:tab pos="6019800" algn="l"/>
                <a:tab pos="6400800" algn="l"/>
                <a:tab pos="6781800" algn="l"/>
                <a:tab pos="7162800" algn="l"/>
                <a:tab pos="7531100" algn="l"/>
              </a:tabLst>
              <a:defRPr sz="1800"/>
            </a:pPr>
            <a:r>
              <a:rPr sz="2688"/>
              <a:t>     conditional     if-then-else</a:t>
            </a:r>
          </a:p>
          <a:p>
            <a:pPr marL="286702" lvl="0" indent="-285368" defTabSz="377380">
              <a:spcBef>
                <a:spcPts val="1100"/>
              </a:spcBef>
              <a:tabLst>
                <a:tab pos="279400" algn="l"/>
                <a:tab pos="368300" algn="l"/>
                <a:tab pos="736600" algn="l"/>
                <a:tab pos="1130300" algn="l"/>
                <a:tab pos="1498600" algn="l"/>
                <a:tab pos="1866900" algn="l"/>
                <a:tab pos="2260600" algn="l"/>
                <a:tab pos="2628900" algn="l"/>
                <a:tab pos="2997200" algn="l"/>
                <a:tab pos="3390900" algn="l"/>
                <a:tab pos="3759200" algn="l"/>
                <a:tab pos="4140200" algn="l"/>
                <a:tab pos="4521200" algn="l"/>
                <a:tab pos="4889500" algn="l"/>
                <a:tab pos="5270500" algn="l"/>
                <a:tab pos="5651500" algn="l"/>
                <a:tab pos="6019800" algn="l"/>
                <a:tab pos="6400800" algn="l"/>
                <a:tab pos="6781800" algn="l"/>
                <a:tab pos="7162800" algn="l"/>
                <a:tab pos="7531100" algn="l"/>
              </a:tabLst>
              <a:defRPr sz="1800"/>
            </a:pPr>
            <a:r>
              <a:rPr sz="2688"/>
              <a:t>     loops              for,  while</a:t>
            </a:r>
          </a:p>
          <a:p>
            <a:pPr marL="286702" lvl="0" indent="-285368" defTabSz="377380">
              <a:spcBef>
                <a:spcPts val="1100"/>
              </a:spcBef>
              <a:tabLst>
                <a:tab pos="279400" algn="l"/>
                <a:tab pos="368300" algn="l"/>
                <a:tab pos="736600" algn="l"/>
                <a:tab pos="1130300" algn="l"/>
                <a:tab pos="1498600" algn="l"/>
                <a:tab pos="1866900" algn="l"/>
                <a:tab pos="2260600" algn="l"/>
                <a:tab pos="2628900" algn="l"/>
                <a:tab pos="2997200" algn="l"/>
                <a:tab pos="3390900" algn="l"/>
                <a:tab pos="3759200" algn="l"/>
                <a:tab pos="4140200" algn="l"/>
                <a:tab pos="4521200" algn="l"/>
                <a:tab pos="4889500" algn="l"/>
                <a:tab pos="5270500" algn="l"/>
                <a:tab pos="5651500" algn="l"/>
                <a:tab pos="6019800" algn="l"/>
                <a:tab pos="6400800" algn="l"/>
                <a:tab pos="6781800" algn="l"/>
                <a:tab pos="7162800" algn="l"/>
                <a:tab pos="7531100" algn="l"/>
              </a:tabLst>
              <a:defRPr sz="1800"/>
            </a:pPr>
            <a:r>
              <a:rPr sz="2688"/>
              <a:t>     assignments   x = 3+b</a:t>
            </a:r>
          </a:p>
          <a:p>
            <a:pPr marL="286702" lvl="0" indent="-285368" defTabSz="377380">
              <a:spcBef>
                <a:spcPts val="1100"/>
              </a:spcBef>
              <a:tabLst>
                <a:tab pos="279400" algn="l"/>
                <a:tab pos="368300" algn="l"/>
                <a:tab pos="736600" algn="l"/>
                <a:tab pos="1130300" algn="l"/>
                <a:tab pos="1498600" algn="l"/>
                <a:tab pos="1866900" algn="l"/>
                <a:tab pos="2260600" algn="l"/>
                <a:tab pos="2628900" algn="l"/>
                <a:tab pos="2997200" algn="l"/>
                <a:tab pos="3390900" algn="l"/>
                <a:tab pos="3759200" algn="l"/>
                <a:tab pos="4140200" algn="l"/>
                <a:tab pos="4521200" algn="l"/>
                <a:tab pos="4889500" algn="l"/>
                <a:tab pos="5270500" algn="l"/>
                <a:tab pos="5651500" algn="l"/>
                <a:tab pos="6019800" algn="l"/>
                <a:tab pos="6400800" algn="l"/>
                <a:tab pos="6781800" algn="l"/>
                <a:tab pos="7162800" algn="l"/>
                <a:tab pos="7531100" algn="l"/>
              </a:tabLst>
              <a:defRPr sz="1800"/>
            </a:pPr>
            <a:r>
              <a:rPr sz="2688"/>
              <a:t>      blocks </a:t>
            </a:r>
          </a:p>
          <a:p>
            <a:pPr marL="286702" lvl="0" indent="-285368" defTabSz="377380">
              <a:spcBef>
                <a:spcPts val="1100"/>
              </a:spcBef>
              <a:tabLst>
                <a:tab pos="279400" algn="l"/>
                <a:tab pos="368300" algn="l"/>
                <a:tab pos="736600" algn="l"/>
                <a:tab pos="1130300" algn="l"/>
                <a:tab pos="1498600" algn="l"/>
                <a:tab pos="1866900" algn="l"/>
                <a:tab pos="2260600" algn="l"/>
                <a:tab pos="2628900" algn="l"/>
                <a:tab pos="2997200" algn="l"/>
                <a:tab pos="3390900" algn="l"/>
                <a:tab pos="3759200" algn="l"/>
                <a:tab pos="4140200" algn="l"/>
                <a:tab pos="4521200" algn="l"/>
                <a:tab pos="4889500" algn="l"/>
                <a:tab pos="5270500" algn="l"/>
                <a:tab pos="5651500" algn="l"/>
                <a:tab pos="6019800" algn="l"/>
                <a:tab pos="6400800" algn="l"/>
                <a:tab pos="6781800" algn="l"/>
                <a:tab pos="7162800" algn="l"/>
                <a:tab pos="7531100" algn="l"/>
              </a:tabLst>
              <a:defRPr sz="1800"/>
            </a:pPr>
            <a:r>
              <a:rPr sz="2688"/>
              <a:t>      jumps</a:t>
            </a:r>
          </a:p>
          <a:p>
            <a:pPr marL="286702" lvl="0" indent="-285368" defTabSz="377380">
              <a:spcBef>
                <a:spcPts val="1100"/>
              </a:spcBef>
              <a:tabLst>
                <a:tab pos="279400" algn="l"/>
                <a:tab pos="368300" algn="l"/>
                <a:tab pos="736600" algn="l"/>
                <a:tab pos="1130300" algn="l"/>
                <a:tab pos="1498600" algn="l"/>
                <a:tab pos="1866900" algn="l"/>
                <a:tab pos="2260600" algn="l"/>
                <a:tab pos="2628900" algn="l"/>
                <a:tab pos="2997200" algn="l"/>
                <a:tab pos="3390900" algn="l"/>
                <a:tab pos="3759200" algn="l"/>
                <a:tab pos="4140200" algn="l"/>
                <a:tab pos="4521200" algn="l"/>
                <a:tab pos="4889500" algn="l"/>
                <a:tab pos="5270500" algn="l"/>
                <a:tab pos="5651500" algn="l"/>
                <a:tab pos="6019800" algn="l"/>
                <a:tab pos="6400800" algn="l"/>
                <a:tab pos="6781800" algn="l"/>
                <a:tab pos="7162800" algn="l"/>
                <a:tab pos="7531100" algn="l"/>
              </a:tabLst>
              <a:defRPr sz="1800"/>
            </a:pPr>
            <a:r>
              <a:rPr sz="2688"/>
              <a:t>- functions       int  func ( int x ) 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/>
            <a:fld id="{86CB4B4D-7CA3-9044-876B-883B54F8677D}" type="slidenum">
              <a:t>25</a:t>
            </a:fld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503237" y="434975"/>
            <a:ext cx="9059863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/>
            </a:pPr>
            <a:r>
              <a:rPr sz="4400"/>
              <a:t>Basic Programming Constructs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xfrm>
            <a:off x="505618" y="2098676"/>
            <a:ext cx="9059863" cy="466838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10594" lvl="0" indent="-309149" defTabSz="408828">
              <a:spcBef>
                <a:spcPts val="1200"/>
              </a:spcBef>
              <a:tabLst>
                <a:tab pos="304800" algn="l"/>
                <a:tab pos="393700" algn="l"/>
                <a:tab pos="800100" algn="l"/>
                <a:tab pos="1219200" algn="l"/>
                <a:tab pos="1625600" algn="l"/>
                <a:tab pos="2032000" algn="l"/>
                <a:tab pos="2438400" algn="l"/>
                <a:tab pos="2844800" algn="l"/>
                <a:tab pos="3251200" algn="l"/>
                <a:tab pos="3670300" algn="l"/>
                <a:tab pos="4076700" algn="l"/>
                <a:tab pos="4483100" algn="l"/>
                <a:tab pos="4889500" algn="l"/>
                <a:tab pos="5295900" algn="l"/>
                <a:tab pos="5715000" algn="l"/>
                <a:tab pos="6121400" algn="l"/>
                <a:tab pos="6527800" algn="l"/>
                <a:tab pos="6934200" algn="l"/>
                <a:tab pos="7340600" algn="l"/>
                <a:tab pos="7759700" algn="l"/>
                <a:tab pos="8166100" algn="l"/>
              </a:tabLst>
              <a:defRPr sz="1800"/>
            </a:pPr>
            <a:r>
              <a:rPr sz="2912" dirty="0"/>
              <a:t>By now you must have learned these basic programming constructs</a:t>
            </a:r>
          </a:p>
          <a:p>
            <a:pPr marL="310594" lvl="0" indent="-309149" defTabSz="408828">
              <a:spcBef>
                <a:spcPts val="1200"/>
              </a:spcBef>
              <a:tabLst>
                <a:tab pos="304800" algn="l"/>
                <a:tab pos="393700" algn="l"/>
                <a:tab pos="800100" algn="l"/>
                <a:tab pos="1219200" algn="l"/>
                <a:tab pos="1625600" algn="l"/>
                <a:tab pos="2032000" algn="l"/>
                <a:tab pos="2438400" algn="l"/>
                <a:tab pos="2844800" algn="l"/>
                <a:tab pos="3251200" algn="l"/>
                <a:tab pos="3670300" algn="l"/>
                <a:tab pos="4076700" algn="l"/>
                <a:tab pos="4483100" algn="l"/>
                <a:tab pos="4889500" algn="l"/>
                <a:tab pos="5295900" algn="l"/>
                <a:tab pos="5715000" algn="l"/>
                <a:tab pos="6121400" algn="l"/>
                <a:tab pos="6527800" algn="l"/>
                <a:tab pos="6934200" algn="l"/>
                <a:tab pos="7340600" algn="l"/>
                <a:tab pos="7759700" algn="l"/>
                <a:tab pos="8166100" algn="l"/>
              </a:tabLst>
              <a:defRPr sz="1800"/>
            </a:pPr>
            <a:endParaRPr sz="2912" dirty="0"/>
          </a:p>
          <a:p>
            <a:pPr marL="310594" lvl="0" indent="-309149" defTabSz="408828">
              <a:spcBef>
                <a:spcPts val="1200"/>
              </a:spcBef>
              <a:tabLst>
                <a:tab pos="304800" algn="l"/>
                <a:tab pos="393700" algn="l"/>
                <a:tab pos="800100" algn="l"/>
                <a:tab pos="1219200" algn="l"/>
                <a:tab pos="1625600" algn="l"/>
                <a:tab pos="2032000" algn="l"/>
                <a:tab pos="2438400" algn="l"/>
                <a:tab pos="2844800" algn="l"/>
                <a:tab pos="3251200" algn="l"/>
                <a:tab pos="3670300" algn="l"/>
                <a:tab pos="4076700" algn="l"/>
                <a:tab pos="4483100" algn="l"/>
                <a:tab pos="4889500" algn="l"/>
                <a:tab pos="5295900" algn="l"/>
                <a:tab pos="5715000" algn="l"/>
                <a:tab pos="6121400" algn="l"/>
                <a:tab pos="6527800" algn="l"/>
                <a:tab pos="6934200" algn="l"/>
                <a:tab pos="7340600" algn="l"/>
                <a:tab pos="7759700" algn="l"/>
                <a:tab pos="8166100" algn="l"/>
              </a:tabLst>
              <a:defRPr sz="1800"/>
            </a:pPr>
            <a:r>
              <a:rPr sz="2912" dirty="0"/>
              <a:t>There is little need for more C# in </a:t>
            </a:r>
            <a:r>
              <a:rPr lang="en-GB" sz="2912" dirty="0" smtClean="0"/>
              <a:t>COMP1003</a:t>
            </a:r>
          </a:p>
          <a:p>
            <a:pPr marL="310594" lvl="0" indent="-309149" defTabSz="408828">
              <a:spcBef>
                <a:spcPts val="1200"/>
              </a:spcBef>
              <a:tabLst>
                <a:tab pos="304800" algn="l"/>
                <a:tab pos="393700" algn="l"/>
                <a:tab pos="800100" algn="l"/>
                <a:tab pos="1219200" algn="l"/>
                <a:tab pos="1625600" algn="l"/>
                <a:tab pos="2032000" algn="l"/>
                <a:tab pos="2438400" algn="l"/>
                <a:tab pos="2844800" algn="l"/>
                <a:tab pos="3251200" algn="l"/>
                <a:tab pos="3670300" algn="l"/>
                <a:tab pos="4076700" algn="l"/>
                <a:tab pos="4483100" algn="l"/>
                <a:tab pos="4889500" algn="l"/>
                <a:tab pos="5295900" algn="l"/>
                <a:tab pos="5715000" algn="l"/>
                <a:tab pos="6121400" algn="l"/>
                <a:tab pos="6527800" algn="l"/>
                <a:tab pos="6934200" algn="l"/>
                <a:tab pos="7340600" algn="l"/>
                <a:tab pos="7759700" algn="l"/>
                <a:tab pos="8166100" algn="l"/>
              </a:tabLst>
              <a:defRPr sz="1800"/>
            </a:pPr>
            <a:endParaRPr lang="en-GB" sz="2912" dirty="0"/>
          </a:p>
          <a:p>
            <a:pPr marL="310594" lvl="0" indent="-309149" defTabSz="408828">
              <a:spcBef>
                <a:spcPts val="1200"/>
              </a:spcBef>
              <a:tabLst>
                <a:tab pos="304800" algn="l"/>
                <a:tab pos="393700" algn="l"/>
                <a:tab pos="800100" algn="l"/>
                <a:tab pos="1219200" algn="l"/>
                <a:tab pos="1625600" algn="l"/>
                <a:tab pos="2032000" algn="l"/>
                <a:tab pos="2438400" algn="l"/>
                <a:tab pos="2844800" algn="l"/>
                <a:tab pos="3251200" algn="l"/>
                <a:tab pos="3670300" algn="l"/>
                <a:tab pos="4076700" algn="l"/>
                <a:tab pos="4483100" algn="l"/>
                <a:tab pos="4889500" algn="l"/>
                <a:tab pos="5295900" algn="l"/>
                <a:tab pos="5715000" algn="l"/>
                <a:tab pos="6121400" algn="l"/>
                <a:tab pos="6527800" algn="l"/>
                <a:tab pos="6934200" algn="l"/>
                <a:tab pos="7340600" algn="l"/>
                <a:tab pos="7759700" algn="l"/>
                <a:tab pos="8166100" algn="l"/>
              </a:tabLst>
              <a:defRPr sz="1800"/>
            </a:pPr>
            <a:r>
              <a:rPr lang="en-GB" sz="2912" dirty="0" smtClean="0"/>
              <a:t>See also the C# Primer on the DLE</a:t>
            </a:r>
            <a:endParaRPr sz="2912" dirty="0"/>
          </a:p>
          <a:p>
            <a:pPr marL="310594" lvl="0" indent="-309149" defTabSz="408828">
              <a:spcBef>
                <a:spcPts val="1200"/>
              </a:spcBef>
              <a:tabLst>
                <a:tab pos="304800" algn="l"/>
                <a:tab pos="393700" algn="l"/>
                <a:tab pos="800100" algn="l"/>
                <a:tab pos="1219200" algn="l"/>
                <a:tab pos="1625600" algn="l"/>
                <a:tab pos="2032000" algn="l"/>
                <a:tab pos="2438400" algn="l"/>
                <a:tab pos="2844800" algn="l"/>
                <a:tab pos="3251200" algn="l"/>
                <a:tab pos="3670300" algn="l"/>
                <a:tab pos="4076700" algn="l"/>
                <a:tab pos="4483100" algn="l"/>
                <a:tab pos="4889500" algn="l"/>
                <a:tab pos="5295900" algn="l"/>
                <a:tab pos="5715000" algn="l"/>
                <a:tab pos="6121400" algn="l"/>
                <a:tab pos="6527800" algn="l"/>
                <a:tab pos="6934200" algn="l"/>
                <a:tab pos="7340600" algn="l"/>
                <a:tab pos="7759700" algn="l"/>
                <a:tab pos="8166100" algn="l"/>
              </a:tabLst>
              <a:defRPr sz="1800"/>
            </a:pPr>
            <a:endParaRPr sz="2912" dirty="0"/>
          </a:p>
          <a:p>
            <a:pPr marL="310594" lvl="0" indent="-309149" defTabSz="408828">
              <a:spcBef>
                <a:spcPts val="1200"/>
              </a:spcBef>
              <a:tabLst>
                <a:tab pos="304800" algn="l"/>
                <a:tab pos="393700" algn="l"/>
                <a:tab pos="800100" algn="l"/>
                <a:tab pos="1219200" algn="l"/>
                <a:tab pos="1625600" algn="l"/>
                <a:tab pos="2032000" algn="l"/>
                <a:tab pos="2438400" algn="l"/>
                <a:tab pos="2844800" algn="l"/>
                <a:tab pos="3251200" algn="l"/>
                <a:tab pos="3670300" algn="l"/>
                <a:tab pos="4076700" algn="l"/>
                <a:tab pos="4483100" algn="l"/>
                <a:tab pos="4889500" algn="l"/>
                <a:tab pos="5295900" algn="l"/>
                <a:tab pos="5715000" algn="l"/>
                <a:tab pos="6121400" algn="l"/>
                <a:tab pos="6527800" algn="l"/>
                <a:tab pos="6934200" algn="l"/>
                <a:tab pos="7340600" algn="l"/>
                <a:tab pos="7759700" algn="l"/>
                <a:tab pos="8166100" algn="l"/>
              </a:tabLst>
              <a:defRPr sz="1800"/>
            </a:pPr>
            <a:endParaRPr sz="2912" dirty="0"/>
          </a:p>
          <a:p>
            <a:pPr marL="310594" lvl="0" indent="-309149" defTabSz="408828">
              <a:spcBef>
                <a:spcPts val="1200"/>
              </a:spcBef>
              <a:tabLst>
                <a:tab pos="304800" algn="l"/>
                <a:tab pos="393700" algn="l"/>
                <a:tab pos="800100" algn="l"/>
                <a:tab pos="1219200" algn="l"/>
                <a:tab pos="1625600" algn="l"/>
                <a:tab pos="2032000" algn="l"/>
                <a:tab pos="2438400" algn="l"/>
                <a:tab pos="2844800" algn="l"/>
                <a:tab pos="3251200" algn="l"/>
                <a:tab pos="3670300" algn="l"/>
                <a:tab pos="4076700" algn="l"/>
                <a:tab pos="4483100" algn="l"/>
                <a:tab pos="4889500" algn="l"/>
                <a:tab pos="5295900" algn="l"/>
                <a:tab pos="5715000" algn="l"/>
                <a:tab pos="6121400" algn="l"/>
                <a:tab pos="6527800" algn="l"/>
                <a:tab pos="6934200" algn="l"/>
                <a:tab pos="7340600" algn="l"/>
                <a:tab pos="7759700" algn="l"/>
                <a:tab pos="8166100" algn="l"/>
              </a:tabLst>
              <a:defRPr sz="1800"/>
            </a:pPr>
            <a:endParaRPr sz="2912" dirty="0"/>
          </a:p>
          <a:p>
            <a:pPr marL="310594" lvl="0" indent="-309149" defTabSz="408828">
              <a:spcBef>
                <a:spcPts val="1200"/>
              </a:spcBef>
              <a:tabLst>
                <a:tab pos="304800" algn="l"/>
                <a:tab pos="393700" algn="l"/>
                <a:tab pos="800100" algn="l"/>
                <a:tab pos="1219200" algn="l"/>
                <a:tab pos="1625600" algn="l"/>
                <a:tab pos="2032000" algn="l"/>
                <a:tab pos="2438400" algn="l"/>
                <a:tab pos="2844800" algn="l"/>
                <a:tab pos="3251200" algn="l"/>
                <a:tab pos="3670300" algn="l"/>
                <a:tab pos="4076700" algn="l"/>
                <a:tab pos="4483100" algn="l"/>
                <a:tab pos="4889500" algn="l"/>
                <a:tab pos="5295900" algn="l"/>
                <a:tab pos="5715000" algn="l"/>
                <a:tab pos="6121400" algn="l"/>
                <a:tab pos="6527800" algn="l"/>
                <a:tab pos="6934200" algn="l"/>
                <a:tab pos="7340600" algn="l"/>
                <a:tab pos="7759700" algn="l"/>
                <a:tab pos="8166100" algn="l"/>
              </a:tabLst>
              <a:defRPr sz="1800"/>
            </a:pPr>
            <a:endParaRPr sz="2912" dirty="0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/>
            <a:fld id="{86CB4B4D-7CA3-9044-876B-883B54F8677D}" type="slidenum">
              <a:t>26</a:t>
            </a:fld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/>
            <a:fld id="{86CB4B4D-7CA3-9044-876B-883B54F8677D}" type="slidenum">
              <a:t>27</a:t>
            </a:fld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xfrm>
            <a:off x="503237" y="434975"/>
            <a:ext cx="9059863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/>
            </a:pPr>
            <a:r>
              <a:rPr sz="4400"/>
              <a:t>Syntax versus Semantic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59863" cy="56118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/>
              <a:t>You don't understand a language that you have not learned. It's just a stream of utterances.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/>
              <a:t>Even if you know the syntax, you still don't know the meaning, because you don't know the meaning of the words ("Ich bin ein Berliner").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/>
              <a:t>Semantic looks at how language comes to mean something.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/>
              <a:t>In natural language words (“symbols”) refer to  real things and syntactic rules aim at expressing something about the subject.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/>
            <a:fld id="{86CB4B4D-7CA3-9044-876B-883B54F8677D}" type="slidenum">
              <a:t>28</a:t>
            </a:fld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56689" cy="1246188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/>
            </a:pPr>
            <a:r>
              <a:rPr sz="4400"/>
              <a:t>Syntax and Semantic of Computer Code</a:t>
            </a:r>
          </a:p>
        </p:txBody>
      </p:sp>
      <p:sp>
        <p:nvSpPr>
          <p:cNvPr id="145" name="Shape 145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56689" cy="54324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/>
              <a:t>Similarly as natural language, in the first place  computer code is just a stream of senseless  bytes without</a:t>
            </a:r>
            <a:r>
              <a:rPr sz="3200">
                <a:latin typeface="Arial Bold"/>
                <a:ea typeface="Arial Bold"/>
                <a:cs typeface="Arial Bold"/>
                <a:sym typeface="Arial Bold"/>
              </a:rPr>
              <a:t> any </a:t>
            </a:r>
            <a:r>
              <a:rPr sz="3200"/>
              <a:t>meaning.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/>
              <a:t>Syntax structures the data stream, but does not put meaning into it: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/>
              <a:t>   … the house sings … a pen is an animal …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endParaRPr sz="3200"/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/>
              <a:t>Computer code needs to be semantically “grounded” just as natural language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/>
              <a:t> There are different possibilities ...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/>
            <a:fld id="{86CB4B4D-7CA3-9044-876B-883B54F8677D}" type="slidenum">
              <a:t>29</a:t>
            </a:fld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6689" cy="11588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/>
            </a:pPr>
            <a:r>
              <a:rPr sz="4400"/>
              <a:t>The Meaning of Code I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xfrm>
            <a:off x="503237" y="1570037"/>
            <a:ext cx="9056688" cy="525145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1612" lvl="0" indent="-331612" defTabSz="444769">
              <a:spcBef>
                <a:spcPts val="13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19100" algn="l"/>
                <a:tab pos="876300" algn="l"/>
                <a:tab pos="1308100" algn="l"/>
                <a:tab pos="1752600" algn="l"/>
                <a:tab pos="2209800" algn="l"/>
                <a:tab pos="2641600" algn="l"/>
                <a:tab pos="3086100" algn="l"/>
                <a:tab pos="3543300" algn="l"/>
                <a:tab pos="3975100" algn="l"/>
                <a:tab pos="4432300" algn="l"/>
                <a:tab pos="4876800" algn="l"/>
                <a:tab pos="5308600" algn="l"/>
                <a:tab pos="5765800" algn="l"/>
                <a:tab pos="6210300" algn="l"/>
                <a:tab pos="6642100" algn="l"/>
                <a:tab pos="7099300" algn="l"/>
                <a:tab pos="7543800" algn="l"/>
                <a:tab pos="7988300" algn="l"/>
                <a:tab pos="8432800" algn="l"/>
                <a:tab pos="8864600" algn="l"/>
              </a:tabLst>
              <a:defRPr sz="1800"/>
            </a:pPr>
            <a:r>
              <a:rPr sz="3168"/>
              <a:t>“</a:t>
            </a:r>
            <a:r>
              <a:rPr sz="3168">
                <a:latin typeface="Arial Bold"/>
                <a:ea typeface="Arial Bold"/>
                <a:cs typeface="Arial Bold"/>
                <a:sym typeface="Arial Bold"/>
              </a:rPr>
              <a:t>Informal semantic</a:t>
            </a:r>
            <a:r>
              <a:rPr sz="3168"/>
              <a:t>” – keywords and constructs are interpreted in a common sense way. </a:t>
            </a:r>
          </a:p>
          <a:p>
            <a:pPr marL="331612" lvl="0" indent="-331612" defTabSz="444769">
              <a:spcBef>
                <a:spcPts val="1300"/>
              </a:spcBef>
              <a:tabLst>
                <a:tab pos="317500" algn="l"/>
                <a:tab pos="419100" algn="l"/>
                <a:tab pos="876300" algn="l"/>
                <a:tab pos="1308100" algn="l"/>
                <a:tab pos="1752600" algn="l"/>
                <a:tab pos="2209800" algn="l"/>
                <a:tab pos="2641600" algn="l"/>
                <a:tab pos="3086100" algn="l"/>
                <a:tab pos="3543300" algn="l"/>
                <a:tab pos="3975100" algn="l"/>
                <a:tab pos="4432300" algn="l"/>
                <a:tab pos="4876800" algn="l"/>
                <a:tab pos="5308600" algn="l"/>
                <a:tab pos="5765800" algn="l"/>
                <a:tab pos="6210300" algn="l"/>
                <a:tab pos="6642100" algn="l"/>
                <a:tab pos="7099300" algn="l"/>
                <a:tab pos="7543800" algn="l"/>
                <a:tab pos="7988300" algn="l"/>
                <a:tab pos="8432800" algn="l"/>
                <a:tab pos="8864600" algn="l"/>
              </a:tabLst>
              <a:defRPr sz="1800"/>
            </a:pPr>
            <a:r>
              <a:rPr sz="3168"/>
              <a:t> Everybody “knows” what "2*3+5" means from school. This gives the syntactic pattern meaning.</a:t>
            </a:r>
          </a:p>
          <a:p>
            <a:pPr marL="331612" lvl="0" indent="-331612" defTabSz="444769">
              <a:spcBef>
                <a:spcPts val="1300"/>
              </a:spcBef>
              <a:tabLst>
                <a:tab pos="317500" algn="l"/>
                <a:tab pos="419100" algn="l"/>
                <a:tab pos="876300" algn="l"/>
                <a:tab pos="1308100" algn="l"/>
                <a:tab pos="1752600" algn="l"/>
                <a:tab pos="2209800" algn="l"/>
                <a:tab pos="2641600" algn="l"/>
                <a:tab pos="3086100" algn="l"/>
                <a:tab pos="3543300" algn="l"/>
                <a:tab pos="3975100" algn="l"/>
                <a:tab pos="4432300" algn="l"/>
                <a:tab pos="4876800" algn="l"/>
                <a:tab pos="5308600" algn="l"/>
                <a:tab pos="5765800" algn="l"/>
                <a:tab pos="6210300" algn="l"/>
                <a:tab pos="6642100" algn="l"/>
                <a:tab pos="7099300" algn="l"/>
                <a:tab pos="7543800" algn="l"/>
                <a:tab pos="7988300" algn="l"/>
                <a:tab pos="8432800" algn="l"/>
                <a:tab pos="8864600" algn="l"/>
              </a:tabLst>
              <a:defRPr sz="1800"/>
            </a:pPr>
            <a:endParaRPr sz="2079"/>
          </a:p>
          <a:p>
            <a:pPr marL="331612" lvl="0" indent="-331612" defTabSz="444769">
              <a:spcBef>
                <a:spcPts val="13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19100" algn="l"/>
                <a:tab pos="876300" algn="l"/>
                <a:tab pos="1308100" algn="l"/>
                <a:tab pos="1752600" algn="l"/>
                <a:tab pos="2209800" algn="l"/>
                <a:tab pos="2641600" algn="l"/>
                <a:tab pos="3086100" algn="l"/>
                <a:tab pos="3543300" algn="l"/>
                <a:tab pos="3975100" algn="l"/>
                <a:tab pos="4432300" algn="l"/>
                <a:tab pos="4876800" algn="l"/>
                <a:tab pos="5308600" algn="l"/>
                <a:tab pos="5765800" algn="l"/>
                <a:tab pos="6210300" algn="l"/>
                <a:tab pos="6642100" algn="l"/>
                <a:tab pos="7099300" algn="l"/>
                <a:tab pos="7543800" algn="l"/>
                <a:tab pos="7988300" algn="l"/>
                <a:tab pos="8432800" algn="l"/>
                <a:tab pos="8864600" algn="l"/>
              </a:tabLst>
              <a:defRPr sz="1800"/>
            </a:pPr>
            <a:r>
              <a:rPr sz="3168"/>
              <a:t>“</a:t>
            </a:r>
            <a:r>
              <a:rPr sz="3168">
                <a:latin typeface="Arial Bold"/>
                <a:ea typeface="Arial Bold"/>
                <a:cs typeface="Arial Bold"/>
                <a:sym typeface="Arial Bold"/>
              </a:rPr>
              <a:t>Machine semantic</a:t>
            </a:r>
            <a:r>
              <a:rPr sz="3168"/>
              <a:t>” – constructs are defined relative to a machine that executes them, for example a </a:t>
            </a:r>
            <a:r>
              <a:rPr sz="3168">
                <a:latin typeface="Arial Bold"/>
                <a:ea typeface="Arial Bold"/>
                <a:cs typeface="Arial Bold"/>
                <a:sym typeface="Arial Bold"/>
              </a:rPr>
              <a:t>CPU</a:t>
            </a:r>
            <a:r>
              <a:rPr sz="3168"/>
              <a:t>:</a:t>
            </a:r>
          </a:p>
          <a:p>
            <a:pPr marL="331612" lvl="0" indent="-331612" defTabSz="444769">
              <a:spcBef>
                <a:spcPts val="1300"/>
              </a:spcBef>
              <a:tabLst>
                <a:tab pos="317500" algn="l"/>
                <a:tab pos="419100" algn="l"/>
                <a:tab pos="876300" algn="l"/>
                <a:tab pos="1308100" algn="l"/>
                <a:tab pos="1752600" algn="l"/>
                <a:tab pos="2209800" algn="l"/>
                <a:tab pos="2641600" algn="l"/>
                <a:tab pos="3086100" algn="l"/>
                <a:tab pos="3543300" algn="l"/>
                <a:tab pos="3975100" algn="l"/>
                <a:tab pos="4432300" algn="l"/>
                <a:tab pos="4876800" algn="l"/>
                <a:tab pos="5308600" algn="l"/>
                <a:tab pos="5765800" algn="l"/>
                <a:tab pos="6210300" algn="l"/>
                <a:tab pos="6642100" algn="l"/>
                <a:tab pos="7099300" algn="l"/>
                <a:tab pos="7543800" algn="l"/>
                <a:tab pos="7988300" algn="l"/>
                <a:tab pos="8432800" algn="l"/>
                <a:tab pos="8864600" algn="l"/>
              </a:tabLst>
              <a:defRPr sz="1800"/>
            </a:pPr>
            <a:r>
              <a:rPr sz="3168"/>
              <a:t> 2*3+5 in the simplest case may refer to the “add” and “mul” CPU instructions and registers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/>
            <a:fld id="{86CB4B4D-7CA3-9044-876B-883B54F8677D}" type="slidenum">
              <a:t>3</a:t>
            </a:fld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7801" cy="11699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/>
            </a:pPr>
            <a:r>
              <a:rPr sz="4400"/>
              <a:t>Why is this important ?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67801" cy="4986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7025" lvl="0" indent="-325437">
              <a:tabLst>
                <a:tab pos="317500" algn="l"/>
                <a:tab pos="431800" algn="l"/>
                <a:tab pos="876300" algn="l"/>
                <a:tab pos="13208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149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09000" algn="l"/>
                <a:tab pos="8966200" algn="l"/>
              </a:tabLst>
              <a:defRPr sz="1800"/>
            </a:pPr>
            <a:endParaRPr sz="3200"/>
          </a:p>
          <a:p>
            <a:pPr marL="328612" lvl="0" indent="-327025"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31800" algn="l"/>
                <a:tab pos="876300" algn="l"/>
                <a:tab pos="13208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149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09000" algn="l"/>
                <a:tab pos="8966200" algn="l"/>
              </a:tabLst>
              <a:defRPr sz="1800"/>
            </a:pPr>
            <a:r>
              <a:rPr sz="3200"/>
              <a:t>Many computer languages have </a:t>
            </a:r>
            <a:r>
              <a:rPr sz="3200">
                <a:latin typeface="Arial Bold"/>
                <a:ea typeface="Arial Bold"/>
                <a:cs typeface="Arial Bold"/>
                <a:sym typeface="Arial Bold"/>
              </a:rPr>
              <a:t>similar constructs</a:t>
            </a:r>
            <a:r>
              <a:rPr sz="3200"/>
              <a:t>, which are absolutely </a:t>
            </a:r>
            <a:r>
              <a:rPr sz="3200">
                <a:latin typeface="Arial Bold"/>
                <a:ea typeface="Arial Bold"/>
                <a:cs typeface="Arial Bold"/>
                <a:sym typeface="Arial Bold"/>
              </a:rPr>
              <a:t>fundamental</a:t>
            </a:r>
            <a:r>
              <a:rPr sz="3200"/>
              <a:t> in computing (arithmetic, logic, loops, if-then-else).</a:t>
            </a:r>
          </a:p>
          <a:p>
            <a:pPr marL="327025" lvl="0" indent="-325437">
              <a:tabLst>
                <a:tab pos="317500" algn="l"/>
                <a:tab pos="431800" algn="l"/>
                <a:tab pos="876300" algn="l"/>
                <a:tab pos="13208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149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09000" algn="l"/>
                <a:tab pos="8966200" algn="l"/>
              </a:tabLst>
              <a:defRPr sz="1800"/>
            </a:pPr>
            <a:endParaRPr sz="3200"/>
          </a:p>
          <a:p>
            <a:pPr marL="328612" lvl="0" indent="-327025"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31800" algn="l"/>
                <a:tab pos="876300" algn="l"/>
                <a:tab pos="13208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149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09000" algn="l"/>
                <a:tab pos="8966200" algn="l"/>
              </a:tabLst>
              <a:defRPr sz="1800"/>
            </a:pPr>
            <a:r>
              <a:rPr sz="3200"/>
              <a:t>A good understanding of how computer languages are defined leads to </a:t>
            </a:r>
            <a:r>
              <a:rPr sz="3200">
                <a:latin typeface="Arial Bold"/>
                <a:ea typeface="Arial Bold"/>
                <a:cs typeface="Arial Bold"/>
                <a:sym typeface="Arial Bold"/>
              </a:rPr>
              <a:t>more efficient code and coding.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/>
            <a:fld id="{86CB4B4D-7CA3-9044-876B-883B54F8677D}" type="slidenum">
              <a:t>30</a:t>
            </a:fld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6689" cy="11588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/>
            </a:pPr>
            <a:r>
              <a:rPr sz="4400"/>
              <a:t>The Meaning of Code II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idx="1"/>
          </p:nvPr>
        </p:nvSpPr>
        <p:spPr>
          <a:xfrm>
            <a:off x="507206" y="1550080"/>
            <a:ext cx="9056688" cy="56626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8263" lvl="0" indent="-328263" defTabSz="440277">
              <a:spcBef>
                <a:spcPts val="13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19100" algn="l"/>
                <a:tab pos="863600" algn="l"/>
                <a:tab pos="1295400" algn="l"/>
                <a:tab pos="1739900" algn="l"/>
                <a:tab pos="2184400" algn="l"/>
                <a:tab pos="2616200" algn="l"/>
                <a:tab pos="3060700" algn="l"/>
                <a:tab pos="3505200" algn="l"/>
                <a:tab pos="3937000" algn="l"/>
                <a:tab pos="4381500" algn="l"/>
                <a:tab pos="4826000" algn="l"/>
                <a:tab pos="5257800" algn="l"/>
                <a:tab pos="5702300" algn="l"/>
                <a:tab pos="6146800" algn="l"/>
                <a:tab pos="6578600" algn="l"/>
                <a:tab pos="7023100" algn="l"/>
                <a:tab pos="7467600" algn="l"/>
                <a:tab pos="7912100" algn="l"/>
                <a:tab pos="8343900" algn="l"/>
                <a:tab pos="8775700" algn="l"/>
              </a:tabLst>
              <a:defRPr sz="1800"/>
            </a:pPr>
            <a:r>
              <a:rPr sz="3136"/>
              <a:t>“</a:t>
            </a:r>
            <a:r>
              <a:rPr sz="3136">
                <a:latin typeface="Arial Bold"/>
                <a:ea typeface="Arial Bold"/>
                <a:cs typeface="Arial Bold"/>
                <a:sym typeface="Arial Bold"/>
              </a:rPr>
              <a:t>Operational semantic</a:t>
            </a:r>
            <a:r>
              <a:rPr sz="3136"/>
              <a:t>” - code may be executed by a program directly (called “</a:t>
            </a:r>
            <a:r>
              <a:rPr sz="3136">
                <a:latin typeface="Arial Bold"/>
                <a:ea typeface="Arial Bold"/>
                <a:cs typeface="Arial Bold"/>
                <a:sym typeface="Arial Bold"/>
              </a:rPr>
              <a:t>interpreter</a:t>
            </a:r>
            <a:r>
              <a:rPr sz="3136"/>
              <a:t>”). The meaning of a construct is then the operation it causes the interpreter to do, i.e. to compute 2+4=6 (most scripting languages work like this).</a:t>
            </a:r>
          </a:p>
          <a:p>
            <a:pPr marL="328263" lvl="0" indent="-328263" defTabSz="440277">
              <a:spcBef>
                <a:spcPts val="13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19100" algn="l"/>
                <a:tab pos="863600" algn="l"/>
                <a:tab pos="1295400" algn="l"/>
                <a:tab pos="1739900" algn="l"/>
                <a:tab pos="2184400" algn="l"/>
                <a:tab pos="2616200" algn="l"/>
                <a:tab pos="3060700" algn="l"/>
                <a:tab pos="3505200" algn="l"/>
                <a:tab pos="3937000" algn="l"/>
                <a:tab pos="4381500" algn="l"/>
                <a:tab pos="4826000" algn="l"/>
                <a:tab pos="5257800" algn="l"/>
                <a:tab pos="5702300" algn="l"/>
                <a:tab pos="6146800" algn="l"/>
                <a:tab pos="6578600" algn="l"/>
                <a:tab pos="7023100" algn="l"/>
                <a:tab pos="7467600" algn="l"/>
                <a:tab pos="7912100" algn="l"/>
                <a:tab pos="8343900" algn="l"/>
                <a:tab pos="8775700" algn="l"/>
              </a:tabLst>
              <a:defRPr sz="1800"/>
            </a:pPr>
            <a:r>
              <a:rPr sz="3136"/>
              <a:t>“</a:t>
            </a:r>
            <a:r>
              <a:rPr sz="3136">
                <a:latin typeface="Arial Bold"/>
                <a:ea typeface="Arial Bold"/>
                <a:cs typeface="Arial Bold"/>
                <a:sym typeface="Arial Bold"/>
              </a:rPr>
              <a:t>Compiler semantic</a:t>
            </a:r>
            <a:r>
              <a:rPr sz="3136"/>
              <a:t>” – a language can be interpreted relative to another one; a </a:t>
            </a:r>
            <a:r>
              <a:rPr sz="3136">
                <a:latin typeface="Arial Bold"/>
                <a:ea typeface="Arial Bold"/>
                <a:cs typeface="Arial Bold"/>
                <a:sym typeface="Arial Bold"/>
              </a:rPr>
              <a:t>compiler</a:t>
            </a:r>
            <a:r>
              <a:rPr sz="3136"/>
              <a:t> </a:t>
            </a:r>
            <a:r>
              <a:rPr sz="3136">
                <a:latin typeface="Arial Bold"/>
                <a:ea typeface="Arial Bold"/>
                <a:cs typeface="Arial Bold"/>
                <a:sym typeface="Arial Bold"/>
              </a:rPr>
              <a:t>translates</a:t>
            </a:r>
            <a:r>
              <a:rPr sz="3136"/>
              <a:t> code from one language to another.</a:t>
            </a:r>
          </a:p>
          <a:p>
            <a:pPr marL="328263" lvl="0" indent="-328263" defTabSz="440277">
              <a:spcBef>
                <a:spcPts val="1300"/>
              </a:spcBef>
              <a:tabLst>
                <a:tab pos="317500" algn="l"/>
                <a:tab pos="419100" algn="l"/>
                <a:tab pos="863600" algn="l"/>
                <a:tab pos="1295400" algn="l"/>
                <a:tab pos="1739900" algn="l"/>
                <a:tab pos="2184400" algn="l"/>
                <a:tab pos="2616200" algn="l"/>
                <a:tab pos="3060700" algn="l"/>
                <a:tab pos="3505200" algn="l"/>
                <a:tab pos="3937000" algn="l"/>
                <a:tab pos="4381500" algn="l"/>
                <a:tab pos="4826000" algn="l"/>
                <a:tab pos="5257800" algn="l"/>
                <a:tab pos="5702300" algn="l"/>
                <a:tab pos="6146800" algn="l"/>
                <a:tab pos="6578600" algn="l"/>
                <a:tab pos="7023100" algn="l"/>
                <a:tab pos="7467600" algn="l"/>
                <a:tab pos="7912100" algn="l"/>
                <a:tab pos="8343900" algn="l"/>
                <a:tab pos="8775700" algn="l"/>
              </a:tabLst>
              <a:defRPr sz="1800"/>
            </a:pPr>
            <a:r>
              <a:rPr sz="3136"/>
              <a:t> [Example: “javac” calls a compiler; “java” an interpreter (of byte code); similar with SLI in C#.]</a:t>
            </a:r>
          </a:p>
          <a:p>
            <a:pPr marL="328263" lvl="0" indent="-328263" defTabSz="440277">
              <a:spcBef>
                <a:spcPts val="13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19100" algn="l"/>
                <a:tab pos="863600" algn="l"/>
                <a:tab pos="1295400" algn="l"/>
                <a:tab pos="1739900" algn="l"/>
                <a:tab pos="2184400" algn="l"/>
                <a:tab pos="2616200" algn="l"/>
                <a:tab pos="3060700" algn="l"/>
                <a:tab pos="3505200" algn="l"/>
                <a:tab pos="3937000" algn="l"/>
                <a:tab pos="4381500" algn="l"/>
                <a:tab pos="4826000" algn="l"/>
                <a:tab pos="5257800" algn="l"/>
                <a:tab pos="5702300" algn="l"/>
                <a:tab pos="6146800" algn="l"/>
                <a:tab pos="6578600" algn="l"/>
                <a:tab pos="7023100" algn="l"/>
                <a:tab pos="7467600" algn="l"/>
                <a:tab pos="7912100" algn="l"/>
                <a:tab pos="8343900" algn="l"/>
                <a:tab pos="8775700" algn="l"/>
              </a:tabLst>
              <a:defRPr sz="1800"/>
            </a:pPr>
            <a:r>
              <a:rPr sz="3136"/>
              <a:t>… there are some more code interpretations … 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/>
            <a:fld id="{86CB4B4D-7CA3-9044-876B-883B54F8677D}" type="slidenum">
              <a:t>31</a:t>
            </a:fld>
            <a:endParaRPr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/>
            <a:fld id="{86CB4B4D-7CA3-9044-876B-883B54F8677D}" type="slidenum">
              <a:t>32</a:t>
            </a:fld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7801" cy="11699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/>
            </a:pPr>
            <a:r>
              <a:rPr sz="4400"/>
              <a:t>Outcomes</a:t>
            </a:r>
          </a:p>
        </p:txBody>
      </p:sp>
      <p:sp>
        <p:nvSpPr>
          <p:cNvPr id="159" name="Shape 159"/>
          <p:cNvSpPr>
            <a:spLocks noGrp="1"/>
          </p:cNvSpPr>
          <p:nvPr>
            <p:ph type="body" idx="1"/>
          </p:nvPr>
        </p:nvSpPr>
        <p:spPr>
          <a:xfrm>
            <a:off x="501650" y="1997075"/>
            <a:ext cx="9067800" cy="440848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23850" lvl="0" indent="-323850"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19100" algn="l"/>
                <a:tab pos="876300" algn="l"/>
                <a:tab pos="1320800" algn="l"/>
                <a:tab pos="1765300" algn="l"/>
                <a:tab pos="2222500" algn="l"/>
                <a:tab pos="2667000" algn="l"/>
                <a:tab pos="3124200" algn="l"/>
                <a:tab pos="3568700" algn="l"/>
                <a:tab pos="4013200" algn="l"/>
                <a:tab pos="4470400" algn="l"/>
                <a:tab pos="4914900" algn="l"/>
                <a:tab pos="5359400" algn="l"/>
                <a:tab pos="5816600" algn="l"/>
                <a:tab pos="6261100" algn="l"/>
                <a:tab pos="6718300" algn="l"/>
                <a:tab pos="7162800" algn="l"/>
                <a:tab pos="7607300" algn="l"/>
                <a:tab pos="8064500" algn="l"/>
                <a:tab pos="8509000" algn="l"/>
                <a:tab pos="8953500" algn="l"/>
              </a:tabLst>
              <a:defRPr sz="1800"/>
            </a:pPr>
            <a:r>
              <a:rPr sz="3200"/>
              <a:t>An idea about what </a:t>
            </a:r>
            <a:r>
              <a:rPr sz="3200">
                <a:latin typeface="Arial Bold"/>
                <a:ea typeface="Arial Bold"/>
                <a:cs typeface="Arial Bold"/>
                <a:sym typeface="Arial Bold"/>
              </a:rPr>
              <a:t>Backus Naur Forms </a:t>
            </a:r>
            <a:r>
              <a:rPr sz="3200"/>
              <a:t>are and how they can be used to define a (computer) language.</a:t>
            </a:r>
          </a:p>
          <a:p>
            <a:pPr marL="323850" lvl="0" indent="-323850"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19100" algn="l"/>
                <a:tab pos="876300" algn="l"/>
                <a:tab pos="1320800" algn="l"/>
                <a:tab pos="1765300" algn="l"/>
                <a:tab pos="2222500" algn="l"/>
                <a:tab pos="2667000" algn="l"/>
                <a:tab pos="3124200" algn="l"/>
                <a:tab pos="3568700" algn="l"/>
                <a:tab pos="4013200" algn="l"/>
                <a:tab pos="4470400" algn="l"/>
                <a:tab pos="4914900" algn="l"/>
                <a:tab pos="5359400" algn="l"/>
                <a:tab pos="5816600" algn="l"/>
                <a:tab pos="6261100" algn="l"/>
                <a:tab pos="6718300" algn="l"/>
                <a:tab pos="7162800" algn="l"/>
                <a:tab pos="7607300" algn="l"/>
                <a:tab pos="8064500" algn="l"/>
                <a:tab pos="8509000" algn="l"/>
                <a:tab pos="8953500" algn="l"/>
              </a:tabLst>
              <a:defRPr sz="1800"/>
            </a:pPr>
            <a:r>
              <a:rPr sz="3200">
                <a:latin typeface="Arial Bold"/>
                <a:ea typeface="Arial Bold"/>
                <a:cs typeface="Arial Bold"/>
                <a:sym typeface="Arial Bold"/>
              </a:rPr>
              <a:t>Several examples</a:t>
            </a:r>
            <a:r>
              <a:rPr sz="3200"/>
              <a:t> of language elements (artithmetic, logic) including examples of correct and incorrect expressions they define.</a:t>
            </a:r>
          </a:p>
          <a:p>
            <a:pPr marL="323850" lvl="0" indent="-323850"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19100" algn="l"/>
                <a:tab pos="876300" algn="l"/>
                <a:tab pos="1320800" algn="l"/>
                <a:tab pos="1765300" algn="l"/>
                <a:tab pos="2222500" algn="l"/>
                <a:tab pos="2667000" algn="l"/>
                <a:tab pos="3124200" algn="l"/>
                <a:tab pos="3568700" algn="l"/>
                <a:tab pos="4013200" algn="l"/>
                <a:tab pos="4470400" algn="l"/>
                <a:tab pos="4914900" algn="l"/>
                <a:tab pos="5359400" algn="l"/>
                <a:tab pos="5816600" algn="l"/>
                <a:tab pos="6261100" algn="l"/>
                <a:tab pos="6718300" algn="l"/>
                <a:tab pos="7162800" algn="l"/>
                <a:tab pos="7607300" algn="l"/>
                <a:tab pos="8064500" algn="l"/>
                <a:tab pos="8509000" algn="l"/>
                <a:tab pos="8953500" algn="l"/>
              </a:tabLst>
              <a:defRPr sz="1800"/>
            </a:pPr>
            <a:r>
              <a:rPr sz="3200"/>
              <a:t>Understanding of the difference between </a:t>
            </a:r>
            <a:r>
              <a:rPr sz="3200">
                <a:latin typeface="Arial Bold"/>
                <a:ea typeface="Arial Bold"/>
                <a:cs typeface="Arial Bold"/>
                <a:sym typeface="Arial Bold"/>
              </a:rPr>
              <a:t>syntax and semantic</a:t>
            </a:r>
            <a:r>
              <a:rPr sz="3200"/>
              <a:t> and the way computer code gets to mean something.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/>
            <a:fld id="{86CB4B4D-7CA3-9044-876B-883B54F8677D}" type="slidenum">
              <a:t>4</a:t>
            </a:fld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56689" cy="12477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/>
            </a:pPr>
            <a:r>
              <a:rPr sz="4400"/>
              <a:t>Aims of the Lecture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519112" y="1538287"/>
            <a:ext cx="9056688" cy="497522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3850" lvl="0" indent="-309562"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/>
            </a:pPr>
            <a:r>
              <a:rPr sz="3200"/>
              <a:t> </a:t>
            </a:r>
          </a:p>
          <a:p>
            <a:pPr marL="338137" lvl="0" indent="-32385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/>
            </a:pPr>
            <a:r>
              <a:rPr sz="3200"/>
              <a:t>To introduce Backus Naur Forms as a way to define programming constructs </a:t>
            </a:r>
          </a:p>
          <a:p>
            <a:pPr marL="323850" lvl="0" indent="-309562"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/>
            </a:pPr>
            <a:endParaRPr sz="3200"/>
          </a:p>
          <a:p>
            <a:pPr marL="338137" lvl="0" indent="-32385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/>
            </a:pPr>
            <a:r>
              <a:rPr sz="3200"/>
              <a:t>To provide some examples, ie, natural language, arithmetic, or logic</a:t>
            </a:r>
          </a:p>
          <a:p>
            <a:pPr marL="323850" lvl="0" indent="-309562"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/>
            </a:pPr>
            <a:endParaRPr sz="3200"/>
          </a:p>
          <a:p>
            <a:pPr marL="338137" lvl="0" indent="-32385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/>
            </a:pPr>
            <a:r>
              <a:rPr sz="3200"/>
              <a:t>To explain the two sides of code – syntax and semantic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/>
            <a:fld id="{86CB4B4D-7CA3-9044-876B-883B54F8677D}" type="slidenum">
              <a:t>5</a:t>
            </a:fld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7801" cy="11699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/>
            </a:pPr>
            <a:r>
              <a:rPr sz="4400"/>
              <a:t>Outline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1260475" y="2033587"/>
            <a:ext cx="8099425" cy="4986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3850" lvl="0" indent="-323850"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19100" algn="l"/>
                <a:tab pos="876300" algn="l"/>
                <a:tab pos="1320800" algn="l"/>
                <a:tab pos="1765300" algn="l"/>
                <a:tab pos="2222500" algn="l"/>
                <a:tab pos="2667000" algn="l"/>
                <a:tab pos="3124200" algn="l"/>
                <a:tab pos="3568700" algn="l"/>
                <a:tab pos="4013200" algn="l"/>
                <a:tab pos="4470400" algn="l"/>
                <a:tab pos="4914900" algn="l"/>
                <a:tab pos="5359400" algn="l"/>
                <a:tab pos="5816600" algn="l"/>
                <a:tab pos="6261100" algn="l"/>
                <a:tab pos="6718300" algn="l"/>
                <a:tab pos="7162800" algn="l"/>
                <a:tab pos="7607300" algn="l"/>
                <a:tab pos="8064500" algn="l"/>
                <a:tab pos="8509000" algn="l"/>
                <a:tab pos="8953500" algn="l"/>
              </a:tabLst>
              <a:defRPr sz="1800"/>
            </a:pPr>
            <a:r>
              <a:rPr sz="3200"/>
              <a:t>A simple “natural” language</a:t>
            </a:r>
          </a:p>
          <a:p>
            <a:pPr marL="323850" lvl="0" indent="-323850"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19100" algn="l"/>
                <a:tab pos="876300" algn="l"/>
                <a:tab pos="1320800" algn="l"/>
                <a:tab pos="1765300" algn="l"/>
                <a:tab pos="2222500" algn="l"/>
                <a:tab pos="2667000" algn="l"/>
                <a:tab pos="3124200" algn="l"/>
                <a:tab pos="3568700" algn="l"/>
                <a:tab pos="4013200" algn="l"/>
                <a:tab pos="4470400" algn="l"/>
                <a:tab pos="4914900" algn="l"/>
                <a:tab pos="5359400" algn="l"/>
                <a:tab pos="5816600" algn="l"/>
                <a:tab pos="6261100" algn="l"/>
                <a:tab pos="6718300" algn="l"/>
                <a:tab pos="7162800" algn="l"/>
                <a:tab pos="7607300" algn="l"/>
                <a:tab pos="8064500" algn="l"/>
                <a:tab pos="8509000" algn="l"/>
                <a:tab pos="8953500" algn="l"/>
              </a:tabLst>
              <a:defRPr sz="1800"/>
            </a:pPr>
            <a:r>
              <a:rPr sz="3200"/>
              <a:t>(Extended) Backus Naur Forms (EBNF)</a:t>
            </a:r>
          </a:p>
          <a:p>
            <a:pPr marL="323850" lvl="0" indent="-323850"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19100" algn="l"/>
                <a:tab pos="876300" algn="l"/>
                <a:tab pos="1320800" algn="l"/>
                <a:tab pos="1765300" algn="l"/>
                <a:tab pos="2222500" algn="l"/>
                <a:tab pos="2667000" algn="l"/>
                <a:tab pos="3124200" algn="l"/>
                <a:tab pos="3568700" algn="l"/>
                <a:tab pos="4013200" algn="l"/>
                <a:tab pos="4470400" algn="l"/>
                <a:tab pos="4914900" algn="l"/>
                <a:tab pos="5359400" algn="l"/>
                <a:tab pos="5816600" algn="l"/>
                <a:tab pos="6261100" algn="l"/>
                <a:tab pos="6718300" algn="l"/>
                <a:tab pos="7162800" algn="l"/>
                <a:tab pos="7607300" algn="l"/>
                <a:tab pos="8064500" algn="l"/>
                <a:tab pos="8509000" algn="l"/>
                <a:tab pos="8953500" algn="l"/>
              </a:tabLst>
              <a:defRPr sz="1800"/>
            </a:pPr>
            <a:r>
              <a:rPr sz="3200"/>
              <a:t>Arithmetic expressions  (5*x+7)</a:t>
            </a:r>
          </a:p>
          <a:p>
            <a:pPr marL="323850" lvl="0" indent="-323850"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19100" algn="l"/>
                <a:tab pos="876300" algn="l"/>
                <a:tab pos="1320800" algn="l"/>
                <a:tab pos="1765300" algn="l"/>
                <a:tab pos="2222500" algn="l"/>
                <a:tab pos="2667000" algn="l"/>
                <a:tab pos="3124200" algn="l"/>
                <a:tab pos="3568700" algn="l"/>
                <a:tab pos="4013200" algn="l"/>
                <a:tab pos="4470400" algn="l"/>
                <a:tab pos="4914900" algn="l"/>
                <a:tab pos="5359400" algn="l"/>
                <a:tab pos="5816600" algn="l"/>
                <a:tab pos="6261100" algn="l"/>
                <a:tab pos="6718300" algn="l"/>
                <a:tab pos="7162800" algn="l"/>
                <a:tab pos="7607300" algn="l"/>
                <a:tab pos="8064500" algn="l"/>
                <a:tab pos="8509000" algn="l"/>
                <a:tab pos="8953500" algn="l"/>
              </a:tabLst>
              <a:defRPr sz="1800"/>
            </a:pPr>
            <a:r>
              <a:rPr sz="3200"/>
              <a:t>Boolean logic  ( x &amp;&amp; (y || z ) )</a:t>
            </a:r>
          </a:p>
          <a:p>
            <a:pPr marL="323850" lvl="0" indent="-323850"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19100" algn="l"/>
                <a:tab pos="876300" algn="l"/>
                <a:tab pos="1320800" algn="l"/>
                <a:tab pos="1765300" algn="l"/>
                <a:tab pos="2222500" algn="l"/>
                <a:tab pos="2667000" algn="l"/>
                <a:tab pos="3124200" algn="l"/>
                <a:tab pos="3568700" algn="l"/>
                <a:tab pos="4013200" algn="l"/>
                <a:tab pos="4470400" algn="l"/>
                <a:tab pos="4914900" algn="l"/>
                <a:tab pos="5359400" algn="l"/>
                <a:tab pos="5816600" algn="l"/>
                <a:tab pos="6261100" algn="l"/>
                <a:tab pos="6718300" algn="l"/>
                <a:tab pos="7162800" algn="l"/>
                <a:tab pos="7607300" algn="l"/>
                <a:tab pos="8064500" algn="l"/>
                <a:tab pos="8509000" algn="l"/>
                <a:tab pos="8953500" algn="l"/>
              </a:tabLst>
              <a:defRPr sz="1800"/>
            </a:pPr>
            <a:r>
              <a:rPr sz="3200"/>
              <a:t>PL-0: a minimal programming language</a:t>
            </a:r>
          </a:p>
          <a:p>
            <a:pPr marL="323850" lvl="0" indent="-323850"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19100" algn="l"/>
                <a:tab pos="876300" algn="l"/>
                <a:tab pos="1320800" algn="l"/>
                <a:tab pos="1765300" algn="l"/>
                <a:tab pos="2222500" algn="l"/>
                <a:tab pos="2667000" algn="l"/>
                <a:tab pos="3124200" algn="l"/>
                <a:tab pos="3568700" algn="l"/>
                <a:tab pos="4013200" algn="l"/>
                <a:tab pos="4470400" algn="l"/>
                <a:tab pos="4914900" algn="l"/>
                <a:tab pos="5359400" algn="l"/>
                <a:tab pos="5816600" algn="l"/>
                <a:tab pos="6261100" algn="l"/>
                <a:tab pos="6718300" algn="l"/>
                <a:tab pos="7162800" algn="l"/>
                <a:tab pos="7607300" algn="l"/>
                <a:tab pos="8064500" algn="l"/>
                <a:tab pos="8509000" algn="l"/>
                <a:tab pos="8953500" algn="l"/>
              </a:tabLst>
              <a:defRPr sz="1800"/>
            </a:pPr>
            <a:r>
              <a:rPr sz="3200"/>
              <a:t>Syntax &amp; Semantic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/>
            <a:fld id="{86CB4B4D-7CA3-9044-876B-883B54F8677D}" type="slidenum">
              <a:t>6</a:t>
            </a:fld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3039" cy="11652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/>
            </a:pPr>
            <a:r>
              <a:rPr sz="4400"/>
              <a:t>A simple “natural” language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3060700" y="1768475"/>
            <a:ext cx="6505575" cy="50720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endParaRPr sz="3200"/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/>
              <a:t>John sleeps .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/>
              <a:t>Mary sings .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/>
              <a:t>Bob has a dog .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/>
              <a:t>The house is large .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/>
              <a:t>A dog is an animal .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/>
              <a:t>....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/>
            <a:fld id="{86CB4B4D-7CA3-9044-876B-883B54F8677D}" type="slidenum">
              <a:t>7</a:t>
            </a:fld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/>
            </a:pPr>
            <a:r>
              <a:rPr sz="4400"/>
              <a:t>Language has structure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61451" cy="49799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/>
              <a:t>John sleeps .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/>
              <a:t>Mary sings .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/>
              <a:t>Bob has a dog .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/>
              <a:t>The house is large .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/>
              <a:t>A dog is an animal .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endParaRPr sz="3200"/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/>
              <a:t>   Sentence =  Noun phrase and verb phrase .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/>
              <a:t>             S  ::=  NP VP 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/>
            <a:fld id="{86CB4B4D-7CA3-9044-876B-883B54F8677D}" type="slidenum">
              <a:t>8</a:t>
            </a:fld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/>
            </a:pPr>
            <a:r>
              <a:rPr sz="4400"/>
              <a:t>.. but what is a noun phrase / NP ? ..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61451" cy="49799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/>
              <a:t>John sleeps .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/>
              <a:t>Mary sings .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/>
              <a:t>Bob has a dog .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/>
              <a:t>The house is large .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/>
              <a:t>A dog is an animal .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endParaRPr sz="3200"/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2800"/>
              <a:t>Noun phrase = Name or  Determiner followed by Noun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2800"/>
              <a:t>            NP   ::=  DET  NOUN  |   NAME ;</a:t>
            </a:r>
            <a:r>
              <a:rPr sz="3200"/>
              <a:t>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/>
            <a:fld id="{86CB4B4D-7CA3-9044-876B-883B54F8677D}" type="slidenum">
              <a:t>9</a:t>
            </a:fld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179387" y="277812"/>
            <a:ext cx="9720263" cy="11620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  <a:tab pos="9410700" algn="l"/>
              </a:tabLst>
            </a:lvl1pPr>
          </a:lstStyle>
          <a:p>
            <a:pPr lvl="0">
              <a:defRPr sz="1800"/>
            </a:pPr>
            <a:r>
              <a:rPr sz="4400"/>
              <a:t>.. but what are DET, NOUN, NAME? ..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61451" cy="52514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34486" lvl="0" indent="-332930" defTabSz="440277">
              <a:spcBef>
                <a:spcPts val="1300"/>
              </a:spcBef>
              <a:tabLst>
                <a:tab pos="330200" algn="l"/>
                <a:tab pos="431800" algn="l"/>
                <a:tab pos="863600" algn="l"/>
                <a:tab pos="1308100" algn="l"/>
                <a:tab pos="1752600" algn="l"/>
                <a:tab pos="2184400" algn="l"/>
                <a:tab pos="2628900" algn="l"/>
                <a:tab pos="3073400" algn="l"/>
                <a:tab pos="3505200" algn="l"/>
                <a:tab pos="3949700" algn="l"/>
                <a:tab pos="4381500" algn="l"/>
                <a:tab pos="4838700" algn="l"/>
                <a:tab pos="5270500" algn="l"/>
                <a:tab pos="5702300" algn="l"/>
                <a:tab pos="6159500" algn="l"/>
                <a:tab pos="6591300" algn="l"/>
                <a:tab pos="7023100" algn="l"/>
                <a:tab pos="7467600" algn="l"/>
                <a:tab pos="7912100" algn="l"/>
                <a:tab pos="8356600" algn="l"/>
                <a:tab pos="8788400" algn="l"/>
              </a:tabLst>
              <a:defRPr sz="1800"/>
            </a:pPr>
            <a:r>
              <a:rPr sz="3136"/>
              <a:t>John sleeps .</a:t>
            </a:r>
          </a:p>
          <a:p>
            <a:pPr marL="334486" lvl="0" indent="-332930" defTabSz="440277">
              <a:spcBef>
                <a:spcPts val="1300"/>
              </a:spcBef>
              <a:tabLst>
                <a:tab pos="330200" algn="l"/>
                <a:tab pos="431800" algn="l"/>
                <a:tab pos="863600" algn="l"/>
                <a:tab pos="1308100" algn="l"/>
                <a:tab pos="1752600" algn="l"/>
                <a:tab pos="2184400" algn="l"/>
                <a:tab pos="2628900" algn="l"/>
                <a:tab pos="3073400" algn="l"/>
                <a:tab pos="3505200" algn="l"/>
                <a:tab pos="3949700" algn="l"/>
                <a:tab pos="4381500" algn="l"/>
                <a:tab pos="4838700" algn="l"/>
                <a:tab pos="5270500" algn="l"/>
                <a:tab pos="5702300" algn="l"/>
                <a:tab pos="6159500" algn="l"/>
                <a:tab pos="6591300" algn="l"/>
                <a:tab pos="7023100" algn="l"/>
                <a:tab pos="7467600" algn="l"/>
                <a:tab pos="7912100" algn="l"/>
                <a:tab pos="8356600" algn="l"/>
                <a:tab pos="8788400" algn="l"/>
              </a:tabLst>
              <a:defRPr sz="1800"/>
            </a:pPr>
            <a:r>
              <a:rPr sz="3136"/>
              <a:t>Mary sings .</a:t>
            </a:r>
          </a:p>
          <a:p>
            <a:pPr marL="334486" lvl="0" indent="-332930" defTabSz="440277">
              <a:spcBef>
                <a:spcPts val="1300"/>
              </a:spcBef>
              <a:tabLst>
                <a:tab pos="330200" algn="l"/>
                <a:tab pos="431800" algn="l"/>
                <a:tab pos="863600" algn="l"/>
                <a:tab pos="1308100" algn="l"/>
                <a:tab pos="1752600" algn="l"/>
                <a:tab pos="2184400" algn="l"/>
                <a:tab pos="2628900" algn="l"/>
                <a:tab pos="3073400" algn="l"/>
                <a:tab pos="3505200" algn="l"/>
                <a:tab pos="3949700" algn="l"/>
                <a:tab pos="4381500" algn="l"/>
                <a:tab pos="4838700" algn="l"/>
                <a:tab pos="5270500" algn="l"/>
                <a:tab pos="5702300" algn="l"/>
                <a:tab pos="6159500" algn="l"/>
                <a:tab pos="6591300" algn="l"/>
                <a:tab pos="7023100" algn="l"/>
                <a:tab pos="7467600" algn="l"/>
                <a:tab pos="7912100" algn="l"/>
                <a:tab pos="8356600" algn="l"/>
                <a:tab pos="8788400" algn="l"/>
              </a:tabLst>
              <a:defRPr sz="1800"/>
            </a:pPr>
            <a:r>
              <a:rPr sz="3136"/>
              <a:t>Bob has a dog .</a:t>
            </a:r>
          </a:p>
          <a:p>
            <a:pPr marL="334486" lvl="0" indent="-332930" defTabSz="440277">
              <a:spcBef>
                <a:spcPts val="1300"/>
              </a:spcBef>
              <a:tabLst>
                <a:tab pos="330200" algn="l"/>
                <a:tab pos="431800" algn="l"/>
                <a:tab pos="863600" algn="l"/>
                <a:tab pos="1308100" algn="l"/>
                <a:tab pos="1752600" algn="l"/>
                <a:tab pos="2184400" algn="l"/>
                <a:tab pos="2628900" algn="l"/>
                <a:tab pos="3073400" algn="l"/>
                <a:tab pos="3505200" algn="l"/>
                <a:tab pos="3949700" algn="l"/>
                <a:tab pos="4381500" algn="l"/>
                <a:tab pos="4838700" algn="l"/>
                <a:tab pos="5270500" algn="l"/>
                <a:tab pos="5702300" algn="l"/>
                <a:tab pos="6159500" algn="l"/>
                <a:tab pos="6591300" algn="l"/>
                <a:tab pos="7023100" algn="l"/>
                <a:tab pos="7467600" algn="l"/>
                <a:tab pos="7912100" algn="l"/>
                <a:tab pos="8356600" algn="l"/>
                <a:tab pos="8788400" algn="l"/>
              </a:tabLst>
              <a:defRPr sz="1800"/>
            </a:pPr>
            <a:r>
              <a:rPr sz="3136"/>
              <a:t>The house is large .</a:t>
            </a:r>
          </a:p>
          <a:p>
            <a:pPr marL="334486" lvl="0" indent="-332930" defTabSz="440277">
              <a:spcBef>
                <a:spcPts val="1300"/>
              </a:spcBef>
              <a:tabLst>
                <a:tab pos="330200" algn="l"/>
                <a:tab pos="431800" algn="l"/>
                <a:tab pos="863600" algn="l"/>
                <a:tab pos="1308100" algn="l"/>
                <a:tab pos="1752600" algn="l"/>
                <a:tab pos="2184400" algn="l"/>
                <a:tab pos="2628900" algn="l"/>
                <a:tab pos="3073400" algn="l"/>
                <a:tab pos="3505200" algn="l"/>
                <a:tab pos="3949700" algn="l"/>
                <a:tab pos="4381500" algn="l"/>
                <a:tab pos="4838700" algn="l"/>
                <a:tab pos="5270500" algn="l"/>
                <a:tab pos="5702300" algn="l"/>
                <a:tab pos="6159500" algn="l"/>
                <a:tab pos="6591300" algn="l"/>
                <a:tab pos="7023100" algn="l"/>
                <a:tab pos="7467600" algn="l"/>
                <a:tab pos="7912100" algn="l"/>
                <a:tab pos="8356600" algn="l"/>
                <a:tab pos="8788400" algn="l"/>
              </a:tabLst>
              <a:defRPr sz="1800"/>
            </a:pPr>
            <a:r>
              <a:rPr sz="3136"/>
              <a:t>A dog is an animal .</a:t>
            </a:r>
          </a:p>
          <a:p>
            <a:pPr marL="334486" lvl="0" indent="-332930" defTabSz="440277">
              <a:spcBef>
                <a:spcPts val="1300"/>
              </a:spcBef>
              <a:tabLst>
                <a:tab pos="330200" algn="l"/>
                <a:tab pos="431800" algn="l"/>
                <a:tab pos="863600" algn="l"/>
                <a:tab pos="1308100" algn="l"/>
                <a:tab pos="1752600" algn="l"/>
                <a:tab pos="2184400" algn="l"/>
                <a:tab pos="2628900" algn="l"/>
                <a:tab pos="3073400" algn="l"/>
                <a:tab pos="3505200" algn="l"/>
                <a:tab pos="3949700" algn="l"/>
                <a:tab pos="4381500" algn="l"/>
                <a:tab pos="4838700" algn="l"/>
                <a:tab pos="5270500" algn="l"/>
                <a:tab pos="5702300" algn="l"/>
                <a:tab pos="6159500" algn="l"/>
                <a:tab pos="6591300" algn="l"/>
                <a:tab pos="7023100" algn="l"/>
                <a:tab pos="7467600" algn="l"/>
                <a:tab pos="7912100" algn="l"/>
                <a:tab pos="8356600" algn="l"/>
                <a:tab pos="8788400" algn="l"/>
              </a:tabLst>
              <a:defRPr sz="1800"/>
            </a:pPr>
            <a:endParaRPr sz="3136"/>
          </a:p>
          <a:p>
            <a:pPr marL="334486" lvl="0" indent="-332930" defTabSz="440277">
              <a:spcBef>
                <a:spcPts val="1300"/>
              </a:spcBef>
              <a:tabLst>
                <a:tab pos="330200" algn="l"/>
                <a:tab pos="431800" algn="l"/>
                <a:tab pos="863600" algn="l"/>
                <a:tab pos="1308100" algn="l"/>
                <a:tab pos="1752600" algn="l"/>
                <a:tab pos="2184400" algn="l"/>
                <a:tab pos="2628900" algn="l"/>
                <a:tab pos="3073400" algn="l"/>
                <a:tab pos="3505200" algn="l"/>
                <a:tab pos="3949700" algn="l"/>
                <a:tab pos="4381500" algn="l"/>
                <a:tab pos="4838700" algn="l"/>
                <a:tab pos="5270500" algn="l"/>
                <a:tab pos="5702300" algn="l"/>
                <a:tab pos="6159500" algn="l"/>
                <a:tab pos="6591300" algn="l"/>
                <a:tab pos="7023100" algn="l"/>
                <a:tab pos="7467600" algn="l"/>
                <a:tab pos="7912100" algn="l"/>
                <a:tab pos="8356600" algn="l"/>
                <a:tab pos="8788400" algn="l"/>
              </a:tabLst>
              <a:defRPr sz="1800"/>
            </a:pPr>
            <a:r>
              <a:rPr sz="3136"/>
              <a:t>DET   ::= “a” | “the” ;</a:t>
            </a:r>
          </a:p>
          <a:p>
            <a:pPr marL="334486" lvl="0" indent="-332930" defTabSz="440277">
              <a:spcBef>
                <a:spcPts val="1300"/>
              </a:spcBef>
              <a:tabLst>
                <a:tab pos="330200" algn="l"/>
                <a:tab pos="431800" algn="l"/>
                <a:tab pos="863600" algn="l"/>
                <a:tab pos="1308100" algn="l"/>
                <a:tab pos="1752600" algn="l"/>
                <a:tab pos="2184400" algn="l"/>
                <a:tab pos="2628900" algn="l"/>
                <a:tab pos="3073400" algn="l"/>
                <a:tab pos="3505200" algn="l"/>
                <a:tab pos="3949700" algn="l"/>
                <a:tab pos="4381500" algn="l"/>
                <a:tab pos="4838700" algn="l"/>
                <a:tab pos="5270500" algn="l"/>
                <a:tab pos="5702300" algn="l"/>
                <a:tab pos="6159500" algn="l"/>
                <a:tab pos="6591300" algn="l"/>
                <a:tab pos="7023100" algn="l"/>
                <a:tab pos="7467600" algn="l"/>
                <a:tab pos="7912100" algn="l"/>
                <a:tab pos="8356600" algn="l"/>
                <a:tab pos="8788400" algn="l"/>
              </a:tabLst>
              <a:defRPr sz="1800"/>
            </a:pPr>
            <a:r>
              <a:rPr sz="3136"/>
              <a:t>NAME ::= “John” | “Bob”  | “Mary” ; </a:t>
            </a:r>
          </a:p>
          <a:p>
            <a:pPr marL="334486" lvl="0" indent="-332930" defTabSz="440277">
              <a:spcBef>
                <a:spcPts val="1300"/>
              </a:spcBef>
              <a:tabLst>
                <a:tab pos="330200" algn="l"/>
                <a:tab pos="431800" algn="l"/>
                <a:tab pos="863600" algn="l"/>
                <a:tab pos="1308100" algn="l"/>
                <a:tab pos="1752600" algn="l"/>
                <a:tab pos="2184400" algn="l"/>
                <a:tab pos="2628900" algn="l"/>
                <a:tab pos="3073400" algn="l"/>
                <a:tab pos="3505200" algn="l"/>
                <a:tab pos="3949700" algn="l"/>
                <a:tab pos="4381500" algn="l"/>
                <a:tab pos="4838700" algn="l"/>
                <a:tab pos="5270500" algn="l"/>
                <a:tab pos="5702300" algn="l"/>
                <a:tab pos="6159500" algn="l"/>
                <a:tab pos="6591300" algn="l"/>
                <a:tab pos="7023100" algn="l"/>
                <a:tab pos="7467600" algn="l"/>
                <a:tab pos="7912100" algn="l"/>
                <a:tab pos="8356600" algn="l"/>
                <a:tab pos="8788400" algn="l"/>
              </a:tabLst>
              <a:defRPr sz="1800"/>
            </a:pPr>
            <a:r>
              <a:rPr sz="3136"/>
              <a:t>NOUN ::= “dog” | “house” | “animal” ;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49262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49262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49262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49262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1731</Words>
  <Application>Microsoft Office PowerPoint</Application>
  <PresentationFormat>Custom</PresentationFormat>
  <Paragraphs>253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Arial Bold</vt:lpstr>
      <vt:lpstr>Avenir Roman</vt:lpstr>
      <vt:lpstr>Helvetica</vt:lpstr>
      <vt:lpstr>Times New Roman</vt:lpstr>
      <vt:lpstr>Wingdings</vt:lpstr>
      <vt:lpstr>Default</vt:lpstr>
      <vt:lpstr>COMP1003  – Algorithms, Data Structures and Maths  Lecture13  Syntax and Semantic  </vt:lpstr>
      <vt:lpstr>Main Ideas</vt:lpstr>
      <vt:lpstr>Why is this important ?</vt:lpstr>
      <vt:lpstr>Aims of the Lecture</vt:lpstr>
      <vt:lpstr>Outline</vt:lpstr>
      <vt:lpstr>A simple “natural” language</vt:lpstr>
      <vt:lpstr>Language has structure</vt:lpstr>
      <vt:lpstr>.. but what is a noun phrase / NP ? ..</vt:lpstr>
      <vt:lpstr>.. but what are DET, NOUN, NAME? ..</vt:lpstr>
      <vt:lpstr>A simple language</vt:lpstr>
      <vt:lpstr>Syntax versus Semantic</vt:lpstr>
      <vt:lpstr>(Extended) Backus Naur Forms (EBNF)</vt:lpstr>
      <vt:lpstr>A simple language</vt:lpstr>
      <vt:lpstr>PowerPoint Presentation</vt:lpstr>
      <vt:lpstr>Another Example</vt:lpstr>
      <vt:lpstr>Arithmetic Expressions (5*7+3)</vt:lpstr>
      <vt:lpstr>Arithmetic Expressions (5*7+3)</vt:lpstr>
      <vt:lpstr>Arithmetic Expressions, eg. (5*7+3)</vt:lpstr>
      <vt:lpstr>Boolean Logic, e.g. (a &amp;&amp; b || c ) </vt:lpstr>
      <vt:lpstr>C#</vt:lpstr>
      <vt:lpstr>C# Statements</vt:lpstr>
      <vt:lpstr>C# Statements</vt:lpstr>
      <vt:lpstr>Basic Programming Constructs</vt:lpstr>
      <vt:lpstr>Basic Programming Constructs</vt:lpstr>
      <vt:lpstr>Basic Programming Constructs</vt:lpstr>
      <vt:lpstr>PowerPoint Presentation</vt:lpstr>
      <vt:lpstr>Syntax versus Semantic</vt:lpstr>
      <vt:lpstr>Syntax and Semantic of Computer Code</vt:lpstr>
      <vt:lpstr>The Meaning of Code I</vt:lpstr>
      <vt:lpstr>The Meaning of Code II</vt:lpstr>
      <vt:lpstr>PowerPoint Presentation</vt:lpstr>
      <vt:lpstr>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153  – Programming Structures and Algorithms  Lecture 1a  Syntax and Semantic  </dc:title>
  <dc:creator>Thomas Wennekers</dc:creator>
  <cp:lastModifiedBy>Thomas Wennekers</cp:lastModifiedBy>
  <cp:revision>5</cp:revision>
  <dcterms:modified xsi:type="dcterms:W3CDTF">2021-03-15T10:18:12Z</dcterms:modified>
</cp:coreProperties>
</file>