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071100" cy="7556500"/>
  <p:notesSz cx="6858000" cy="9144000"/>
  <p:defaultTextStyle>
    <a:lvl1pPr defTabSz="457200">
      <a:defRPr sz="1200">
        <a:latin typeface="Helvetica"/>
        <a:ea typeface="Helvetica"/>
        <a:cs typeface="Helvetica"/>
        <a:sym typeface="Helvetica"/>
      </a:defRPr>
    </a:lvl1pPr>
    <a:lvl2pPr indent="228600" defTabSz="457200">
      <a:defRPr sz="1200">
        <a:latin typeface="Helvetica"/>
        <a:ea typeface="Helvetica"/>
        <a:cs typeface="Helvetica"/>
        <a:sym typeface="Helvetica"/>
      </a:defRPr>
    </a:lvl2pPr>
    <a:lvl3pPr indent="457200" defTabSz="457200">
      <a:defRPr sz="1200">
        <a:latin typeface="Helvetica"/>
        <a:ea typeface="Helvetica"/>
        <a:cs typeface="Helvetica"/>
        <a:sym typeface="Helvetica"/>
      </a:defRPr>
    </a:lvl3pPr>
    <a:lvl4pPr indent="685800" defTabSz="457200">
      <a:defRPr sz="1200">
        <a:latin typeface="Helvetica"/>
        <a:ea typeface="Helvetica"/>
        <a:cs typeface="Helvetica"/>
        <a:sym typeface="Helvetica"/>
      </a:defRPr>
    </a:lvl4pPr>
    <a:lvl5pPr indent="914400" defTabSz="457200">
      <a:defRPr sz="1200">
        <a:latin typeface="Helvetica"/>
        <a:ea typeface="Helvetica"/>
        <a:cs typeface="Helvetica"/>
        <a:sym typeface="Helvetica"/>
      </a:defRPr>
    </a:lvl5pPr>
    <a:lvl6pPr indent="1143000" defTabSz="457200">
      <a:defRPr sz="1200">
        <a:latin typeface="Helvetica"/>
        <a:ea typeface="Helvetica"/>
        <a:cs typeface="Helvetica"/>
        <a:sym typeface="Helvetica"/>
      </a:defRPr>
    </a:lvl6pPr>
    <a:lvl7pPr indent="1371600" defTabSz="457200">
      <a:defRPr sz="1200">
        <a:latin typeface="Helvetica"/>
        <a:ea typeface="Helvetica"/>
        <a:cs typeface="Helvetica"/>
        <a:sym typeface="Helvetica"/>
      </a:defRPr>
    </a:lvl7pPr>
    <a:lvl8pPr indent="1600200" defTabSz="457200">
      <a:defRPr sz="1200">
        <a:latin typeface="Helvetica"/>
        <a:ea typeface="Helvetica"/>
        <a:cs typeface="Helvetica"/>
        <a:sym typeface="Helvetica"/>
      </a:defRPr>
    </a:lvl8pPr>
    <a:lvl9pPr indent="1828800" defTabSz="457200">
      <a:defRPr sz="1200"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7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503237" y="1768474"/>
            <a:ext cx="4446044" cy="578802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503237" y="85725"/>
            <a:ext cx="9059863" cy="168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503237" y="1768474"/>
            <a:ext cx="9059863" cy="5788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1pPr>
      <a:lvl2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2pPr>
      <a:lvl3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3pPr>
      <a:lvl4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4pPr>
      <a:lvl5pPr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5pPr>
      <a:lvl6pPr indent="4572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6pPr>
      <a:lvl7pPr indent="9144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7pPr>
      <a:lvl8pPr indent="13716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8pPr>
      <a:lvl9pPr indent="1828800" algn="ctr" defTabSz="449262">
        <a:lnSpc>
          <a:spcPct val="93000"/>
        </a:lnSpc>
        <a:defRPr sz="4400">
          <a:uFill>
            <a:solidFill/>
          </a:uFill>
          <a:latin typeface="Arial"/>
          <a:ea typeface="Arial"/>
          <a:cs typeface="Arial"/>
          <a:sym typeface="Arial"/>
        </a:defRPr>
      </a:lvl9pPr>
    </p:titleStyle>
    <p:bodyStyle>
      <a:lvl1pPr marL="342900" indent="-3429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1pPr>
      <a:lvl2pPr marL="342900" indent="1143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2pPr>
      <a:lvl3pPr marL="342900" indent="5715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3pPr>
      <a:lvl4pPr marL="342900" indent="10287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4pPr>
      <a:lvl5pPr marL="342900" indent="14859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5pPr>
      <a:lvl6pPr marL="342900" indent="19431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6pPr>
      <a:lvl7pPr marL="342900" indent="24003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7pPr>
      <a:lvl8pPr marL="342900" indent="28575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8pPr>
      <a:lvl9pPr marL="342900" indent="3314700" defTabSz="449262">
        <a:lnSpc>
          <a:spcPct val="93000"/>
        </a:lnSpc>
        <a:spcBef>
          <a:spcPts val="1400"/>
        </a:spcBef>
        <a:defRPr sz="3200">
          <a:uFill>
            <a:solidFill/>
          </a:uFill>
          <a:latin typeface="Arial"/>
          <a:ea typeface="Arial"/>
          <a:cs typeface="Arial"/>
          <a:sym typeface="Arial"/>
        </a:defRPr>
      </a:lvl9pPr>
    </p:bodyStyle>
    <p:otherStyle>
      <a:lvl1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1pPr>
      <a:lvl2pPr indent="4572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2pPr>
      <a:lvl3pPr indent="9144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3pPr>
      <a:lvl4pPr indent="13716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4pPr>
      <a:lvl5pPr indent="1828800"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5pPr>
      <a:lvl6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6pPr>
      <a:lvl7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7pPr>
      <a:lvl8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8pPr>
      <a:lvl9pPr defTabSz="449262">
        <a:lnSpc>
          <a:spcPct val="93000"/>
        </a:lnSpc>
        <a:defRPr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03237" y="360362"/>
            <a:ext cx="9069388" cy="4131129"/>
          </a:xfrm>
          <a:prstGeom prst="rect">
            <a:avLst/>
          </a:prstGeom>
        </p:spPr>
        <p:txBody>
          <a:bodyPr/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lang="en-GB" sz="2800" dirty="0" smtClean="0"/>
              <a:t>COMP1003</a:t>
            </a:r>
            <a:r>
              <a:rPr sz="2800" dirty="0" smtClean="0">
                <a:uFill>
                  <a:solidFill/>
                </a:uFill>
              </a:rPr>
              <a:t> </a:t>
            </a:r>
            <a:r>
              <a:rPr sz="2800" dirty="0">
                <a:uFill>
                  <a:solidFill/>
                </a:uFill>
              </a:rPr>
              <a:t>– </a:t>
            </a:r>
            <a:r>
              <a:rPr sz="2800" dirty="0" smtClean="0">
                <a:uFill>
                  <a:solidFill/>
                </a:uFill>
              </a:rPr>
              <a:t>Algorithms</a:t>
            </a:r>
            <a:r>
              <a:rPr lang="en-GB" sz="2800" dirty="0" smtClean="0">
                <a:uFill>
                  <a:solidFill/>
                </a:uFill>
              </a:rPr>
              <a:t>, </a:t>
            </a:r>
            <a:r>
              <a:rPr sz="2800" dirty="0" smtClean="0">
                <a:uFill>
                  <a:solidFill/>
                </a:uFill>
              </a:rPr>
              <a:t>Data Structures</a:t>
            </a:r>
            <a:r>
              <a:rPr lang="en-GB" sz="2800" dirty="0" smtClean="0">
                <a:uFill>
                  <a:solidFill/>
                </a:uFill>
              </a:rPr>
              <a:t> &amp; Maths</a:t>
            </a:r>
            <a:r>
              <a:rPr sz="2800" dirty="0">
                <a:uFill>
                  <a:solidFill/>
                </a:uFill>
              </a:rPr>
              <a:t/>
            </a:r>
            <a:br>
              <a:rPr sz="2800" dirty="0">
                <a:uFill>
                  <a:solidFill/>
                </a:uFill>
              </a:rPr>
            </a:br>
            <a:r>
              <a:rPr sz="2800" dirty="0">
                <a:uFill>
                  <a:solidFill/>
                </a:uFill>
              </a:rPr>
              <a:t/>
            </a:r>
            <a:br>
              <a:rPr sz="2800" dirty="0">
                <a:uFill>
                  <a:solidFill/>
                </a:uFill>
              </a:rPr>
            </a:br>
            <a:r>
              <a:rPr sz="4400" dirty="0">
                <a:uFill>
                  <a:solidFill/>
                </a:uFill>
              </a:rPr>
              <a:t>Lecture </a:t>
            </a:r>
            <a:r>
              <a:rPr lang="en-GB" sz="4400" smtClean="0">
                <a:uFill>
                  <a:solidFill/>
                </a:uFill>
              </a:rPr>
              <a:t>13</a:t>
            </a:r>
            <a:r>
              <a:rPr sz="4400" dirty="0">
                <a:uFill>
                  <a:solidFill/>
                </a:uFill>
              </a:rPr>
              <a:t/>
            </a:r>
            <a:br>
              <a:rPr sz="4400" dirty="0">
                <a:uFill>
                  <a:solidFill/>
                </a:uFill>
              </a:rPr>
            </a:br>
            <a:r>
              <a:rPr sz="4400" dirty="0">
                <a:uFill>
                  <a:solidFill/>
                </a:uFill>
              </a:rPr>
              <a:t/>
            </a:r>
            <a:br>
              <a:rPr sz="4400" dirty="0">
                <a:uFill>
                  <a:solidFill/>
                </a:uFill>
              </a:rPr>
            </a:br>
            <a:r>
              <a:rPr sz="4400" dirty="0">
                <a:uFill>
                  <a:solidFill/>
                </a:uFill>
              </a:rPr>
              <a:t>Module Content and Aims</a:t>
            </a:r>
          </a:p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 dirty="0">
                <a:uFill>
                  <a:solidFill/>
                </a:uFill>
              </a:rPr>
              <a:t>(A&amp;DS part)</a:t>
            </a:r>
            <a:br>
              <a:rPr sz="4400" dirty="0">
                <a:uFill>
                  <a:solidFill/>
                </a:uFill>
              </a:rPr>
            </a:br>
            <a:endParaRPr sz="4400" dirty="0">
              <a:uFill>
                <a:solidFill/>
              </a:uFill>
            </a:endParaRP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503237" y="4679950"/>
            <a:ext cx="9069388" cy="2076450"/>
          </a:xfrm>
          <a:prstGeom prst="rect">
            <a:avLst/>
          </a:prstGeom>
        </p:spPr>
        <p:txBody>
          <a:bodyPr/>
          <a:lstStyle/>
          <a:p>
            <a:pPr lvl="0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Thomas Wennekers</a:t>
            </a:r>
          </a:p>
          <a:p>
            <a:pPr lvl="0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algn="ctr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Plymouth University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392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10</a:t>
            </a:fld>
            <a:endParaRPr>
              <a:uFill>
                <a:solidFill/>
              </a:uFill>
            </a:endParaRPr>
          </a:p>
        </p:txBody>
      </p:sp>
      <p:pic>
        <p:nvPicPr>
          <p:cNvPr id="61" name="image-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0475" y="539750"/>
            <a:ext cx="7704137" cy="6548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392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11</a:t>
            </a:fld>
            <a:endParaRPr>
              <a:uFill>
                <a:solidFill/>
              </a:uFill>
            </a:endParaRPr>
          </a:p>
        </p:txBody>
      </p:sp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4625" cy="1166813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Data Structures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539750" y="1619250"/>
            <a:ext cx="9064625" cy="5400675"/>
          </a:xfrm>
          <a:prstGeom prst="rect">
            <a:avLst/>
          </a:prstGeom>
        </p:spPr>
        <p:txBody>
          <a:bodyPr/>
          <a:lstStyle/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Array  </a:t>
            </a: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Queue</a:t>
            </a: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Stack</a:t>
            </a: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List</a:t>
            </a: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Graphs</a:t>
            </a:r>
          </a:p>
          <a:p>
            <a:pPr marL="339725" lvl="0" indent="-339725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…</a:t>
            </a:r>
          </a:p>
          <a:p>
            <a:pPr marL="339725" lvl="0" indent="-339725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These and other data structures are central in computing; each structure has algorithms associated with it.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392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12</a:t>
            </a:fld>
            <a:endParaRPr>
              <a:uFill>
                <a:solidFill/>
              </a:uFill>
            </a:endParaRPr>
          </a:p>
        </p:txBody>
      </p:sp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503237" y="301625"/>
            <a:ext cx="9064625" cy="1255713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Aims of the Module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503237" y="2003424"/>
            <a:ext cx="9064625" cy="4748214"/>
          </a:xfrm>
          <a:prstGeom prst="rect">
            <a:avLst/>
          </a:prstGeom>
        </p:spPr>
        <p:txBody>
          <a:bodyPr/>
          <a:lstStyle/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To introduce how these universal data types work 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To introduce ways to characterise their efficiency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To encourage a way of “algorithmic thinking”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392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13</a:t>
            </a:fld>
            <a:endParaRPr>
              <a:uFill>
                <a:solidFill/>
              </a:uFill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3039" cy="1165225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Where the module is not about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503237" y="2546350"/>
            <a:ext cx="9063039" cy="4203700"/>
          </a:xfrm>
          <a:prstGeom prst="rect">
            <a:avLst/>
          </a:prstGeom>
        </p:spPr>
        <p:txBody>
          <a:bodyPr/>
          <a:lstStyle/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Modern computer languages have complex “built-in” data types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 dirty="0">
              <a:uFill>
                <a:solidFill/>
              </a:uFill>
            </a:endParaRP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Professional programmers use these frequently</a:t>
            </a: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 dirty="0">
              <a:uFill>
                <a:solidFill/>
              </a:uFill>
            </a:endParaRP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This module does not teach how to use specific implementations, but how to implement them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Relevance for your career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Questions at job interviews are often coming from either of two domains:</a:t>
            </a:r>
          </a:p>
          <a:p>
            <a:pPr lvl="0"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    1) Algorithms and Data Structures</a:t>
            </a:r>
          </a:p>
          <a:p>
            <a:pPr lvl="0"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        and</a:t>
            </a:r>
          </a:p>
          <a:p>
            <a:pPr lvl="0"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     2) Object-oriented Programming --&gt; </a:t>
            </a:r>
            <a:r>
              <a:rPr lang="en-GB" sz="3200" dirty="0" smtClean="0">
                <a:uFill>
                  <a:solidFill/>
                </a:uFill>
              </a:rPr>
              <a:t>Year</a:t>
            </a:r>
            <a:r>
              <a:rPr sz="3200" dirty="0" smtClean="0">
                <a:uFill>
                  <a:solidFill/>
                </a:uFill>
              </a:rPr>
              <a:t> </a:t>
            </a:r>
            <a:r>
              <a:rPr sz="3200" dirty="0">
                <a:uFill>
                  <a:solidFill/>
                </a:uFill>
              </a:rPr>
              <a:t>2</a:t>
            </a:r>
          </a:p>
          <a:p>
            <a:pPr lvl="0">
              <a:defRPr sz="1800">
                <a:uFillTx/>
              </a:defRPr>
            </a:pPr>
            <a:endParaRPr sz="3200" dirty="0">
              <a:uFill>
                <a:solidFill/>
              </a:uFill>
            </a:endParaRPr>
          </a:p>
          <a:p>
            <a:pPr lvl="0"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Beside these general topics further questions will address the jobs' specific requirements: data bases, networking, web scripting, etc.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Sorts of Problems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xfrm>
            <a:off x="503237" y="1851026"/>
            <a:ext cx="9059863" cy="515121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- "Find the largest and second largest elements in an array"</a:t>
            </a:r>
          </a:p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- "Count the number of duplicates in an unordered array of integers"</a:t>
            </a:r>
          </a:p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- "What is a HashMap?"</a:t>
            </a:r>
          </a:p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- "How does a Linked List work?"</a:t>
            </a:r>
          </a:p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- ..... plenty more ...</a:t>
            </a:r>
          </a:p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</a:t>
            </a:r>
          </a:p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Algorithm&amp;Data Structures provides the answers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392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2</a:t>
            </a:fld>
            <a:endParaRPr>
              <a:uFill>
                <a:solidFill/>
              </a:uFill>
            </a:endParaRPr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7801" cy="1169988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Main Ideas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67801" cy="5167313"/>
          </a:xfrm>
          <a:prstGeom prst="rect">
            <a:avLst/>
          </a:prstGeom>
        </p:spPr>
        <p:txBody>
          <a:bodyPr/>
          <a:lstStyle/>
          <a:p>
            <a:pPr marL="325754" lvl="0" indent="-325754" defTabSz="426799">
              <a:spcBef>
                <a:spcPts val="1300"/>
              </a:spcBef>
              <a:tabLst>
                <a:tab pos="317500" algn="l"/>
                <a:tab pos="419100" algn="l"/>
                <a:tab pos="838200" algn="l"/>
                <a:tab pos="1270000" algn="l"/>
                <a:tab pos="1689100" algn="l"/>
                <a:tab pos="2120900" algn="l"/>
                <a:tab pos="2552700" algn="l"/>
                <a:tab pos="2971800" algn="l"/>
                <a:tab pos="3390900" algn="l"/>
                <a:tab pos="3835400" algn="l"/>
                <a:tab pos="4254500" algn="l"/>
                <a:tab pos="4686300" algn="l"/>
                <a:tab pos="5105400" algn="l"/>
                <a:tab pos="5537200" algn="l"/>
                <a:tab pos="5969000" algn="l"/>
                <a:tab pos="6388100" algn="l"/>
                <a:tab pos="6807200" algn="l"/>
                <a:tab pos="7239000" algn="l"/>
                <a:tab pos="7670800" algn="l"/>
                <a:tab pos="8102600" algn="l"/>
                <a:tab pos="8521700" algn="l"/>
              </a:tabLst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DATA</a:t>
            </a:r>
          </a:p>
          <a:p>
            <a:pPr marL="325754" lvl="0" indent="-325754" defTabSz="426799">
              <a:spcBef>
                <a:spcPts val="1300"/>
              </a:spcBef>
              <a:tabLst>
                <a:tab pos="317500" algn="l"/>
                <a:tab pos="419100" algn="l"/>
                <a:tab pos="838200" algn="l"/>
                <a:tab pos="1270000" algn="l"/>
                <a:tab pos="1689100" algn="l"/>
                <a:tab pos="2120900" algn="l"/>
                <a:tab pos="2552700" algn="l"/>
                <a:tab pos="2971800" algn="l"/>
                <a:tab pos="3390900" algn="l"/>
                <a:tab pos="3835400" algn="l"/>
                <a:tab pos="4254500" algn="l"/>
                <a:tab pos="4686300" algn="l"/>
                <a:tab pos="5105400" algn="l"/>
                <a:tab pos="5537200" algn="l"/>
                <a:tab pos="5969000" algn="l"/>
                <a:tab pos="6388100" algn="l"/>
                <a:tab pos="6807200" algn="l"/>
                <a:tab pos="7239000" algn="l"/>
                <a:tab pos="7670800" algn="l"/>
                <a:tab pos="8102600" algn="l"/>
                <a:tab pos="8521700" algn="l"/>
              </a:tabLst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       Real world data is complex</a:t>
            </a:r>
          </a:p>
          <a:p>
            <a:pPr marL="325754" lvl="0" indent="-325754" defTabSz="426799">
              <a:spcBef>
                <a:spcPts val="1300"/>
              </a:spcBef>
              <a:tabLst>
                <a:tab pos="317500" algn="l"/>
                <a:tab pos="419100" algn="l"/>
                <a:tab pos="838200" algn="l"/>
                <a:tab pos="1270000" algn="l"/>
                <a:tab pos="1689100" algn="l"/>
                <a:tab pos="2120900" algn="l"/>
                <a:tab pos="2552700" algn="l"/>
                <a:tab pos="2971800" algn="l"/>
                <a:tab pos="3390900" algn="l"/>
                <a:tab pos="3835400" algn="l"/>
                <a:tab pos="4254500" algn="l"/>
                <a:tab pos="4686300" algn="l"/>
                <a:tab pos="5105400" algn="l"/>
                <a:tab pos="5537200" algn="l"/>
                <a:tab pos="5969000" algn="l"/>
                <a:tab pos="6388100" algn="l"/>
                <a:tab pos="6807200" algn="l"/>
                <a:tab pos="7239000" algn="l"/>
                <a:tab pos="7670800" algn="l"/>
                <a:tab pos="8102600" algn="l"/>
                <a:tab pos="8521700" algn="l"/>
              </a:tabLst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           Representing it on a computer  </a:t>
            </a:r>
          </a:p>
          <a:p>
            <a:pPr marL="325754" lvl="0" indent="-325754" defTabSz="426799">
              <a:spcBef>
                <a:spcPts val="1300"/>
              </a:spcBef>
              <a:tabLst>
                <a:tab pos="317500" algn="l"/>
                <a:tab pos="419100" algn="l"/>
                <a:tab pos="838200" algn="l"/>
                <a:tab pos="1270000" algn="l"/>
                <a:tab pos="1689100" algn="l"/>
                <a:tab pos="2120900" algn="l"/>
                <a:tab pos="2552700" algn="l"/>
                <a:tab pos="2971800" algn="l"/>
                <a:tab pos="3390900" algn="l"/>
                <a:tab pos="3835400" algn="l"/>
                <a:tab pos="4254500" algn="l"/>
                <a:tab pos="4686300" algn="l"/>
                <a:tab pos="5105400" algn="l"/>
                <a:tab pos="5537200" algn="l"/>
                <a:tab pos="5969000" algn="l"/>
                <a:tab pos="6388100" algn="l"/>
                <a:tab pos="6807200" algn="l"/>
                <a:tab pos="7239000" algn="l"/>
                <a:tab pos="7670800" algn="l"/>
                <a:tab pos="8102600" algn="l"/>
                <a:tab pos="8521700" algn="l"/>
              </a:tabLst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                needs careful thought about structure</a:t>
            </a:r>
          </a:p>
          <a:p>
            <a:pPr marL="325754" lvl="0" indent="-325754" defTabSz="426799">
              <a:spcBef>
                <a:spcPts val="1300"/>
              </a:spcBef>
              <a:tabLst>
                <a:tab pos="317500" algn="l"/>
                <a:tab pos="419100" algn="l"/>
                <a:tab pos="838200" algn="l"/>
                <a:tab pos="1270000" algn="l"/>
                <a:tab pos="1689100" algn="l"/>
                <a:tab pos="2120900" algn="l"/>
                <a:tab pos="2552700" algn="l"/>
                <a:tab pos="2971800" algn="l"/>
                <a:tab pos="3390900" algn="l"/>
                <a:tab pos="3835400" algn="l"/>
                <a:tab pos="4254500" algn="l"/>
                <a:tab pos="4686300" algn="l"/>
                <a:tab pos="5105400" algn="l"/>
                <a:tab pos="5537200" algn="l"/>
                <a:tab pos="5969000" algn="l"/>
                <a:tab pos="6388100" algn="l"/>
                <a:tab pos="6807200" algn="l"/>
                <a:tab pos="7239000" algn="l"/>
                <a:tab pos="7670800" algn="l"/>
                <a:tab pos="8102600" algn="l"/>
                <a:tab pos="8521700" algn="l"/>
              </a:tabLst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        BIG DATA is a current research hype</a:t>
            </a:r>
          </a:p>
          <a:p>
            <a:pPr marL="325754" lvl="0" indent="-325754" defTabSz="426799">
              <a:spcBef>
                <a:spcPts val="1300"/>
              </a:spcBef>
              <a:tabLst>
                <a:tab pos="317500" algn="l"/>
                <a:tab pos="419100" algn="l"/>
                <a:tab pos="838200" algn="l"/>
                <a:tab pos="1270000" algn="l"/>
                <a:tab pos="1689100" algn="l"/>
                <a:tab pos="2120900" algn="l"/>
                <a:tab pos="2552700" algn="l"/>
                <a:tab pos="2971800" algn="l"/>
                <a:tab pos="3390900" algn="l"/>
                <a:tab pos="3835400" algn="l"/>
                <a:tab pos="4254500" algn="l"/>
                <a:tab pos="4686300" algn="l"/>
                <a:tab pos="5105400" algn="l"/>
                <a:tab pos="5537200" algn="l"/>
                <a:tab pos="5969000" algn="l"/>
                <a:tab pos="6388100" algn="l"/>
                <a:tab pos="6807200" algn="l"/>
                <a:tab pos="7239000" algn="l"/>
                <a:tab pos="7670800" algn="l"/>
                <a:tab pos="8102600" algn="l"/>
                <a:tab pos="8521700" algn="l"/>
              </a:tabLst>
              <a:defRPr sz="1800">
                <a:uFillTx/>
              </a:defRPr>
            </a:pPr>
            <a:endParaRPr sz="3040">
              <a:uFill>
                <a:solidFill/>
              </a:uFill>
            </a:endParaRPr>
          </a:p>
          <a:p>
            <a:pPr marL="325754" lvl="0" indent="-325754" defTabSz="426799">
              <a:spcBef>
                <a:spcPts val="1300"/>
              </a:spcBef>
              <a:tabLst>
                <a:tab pos="317500" algn="l"/>
                <a:tab pos="419100" algn="l"/>
                <a:tab pos="838200" algn="l"/>
                <a:tab pos="1270000" algn="l"/>
                <a:tab pos="1689100" algn="l"/>
                <a:tab pos="2120900" algn="l"/>
                <a:tab pos="2552700" algn="l"/>
                <a:tab pos="2971800" algn="l"/>
                <a:tab pos="3390900" algn="l"/>
                <a:tab pos="3835400" algn="l"/>
                <a:tab pos="4254500" algn="l"/>
                <a:tab pos="4686300" algn="l"/>
                <a:tab pos="5105400" algn="l"/>
                <a:tab pos="5537200" algn="l"/>
                <a:tab pos="5969000" algn="l"/>
                <a:tab pos="6388100" algn="l"/>
                <a:tab pos="6807200" algn="l"/>
                <a:tab pos="7239000" algn="l"/>
                <a:tab pos="7670800" algn="l"/>
                <a:tab pos="8102600" algn="l"/>
                <a:tab pos="8521700" algn="l"/>
              </a:tabLst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CONTROL</a:t>
            </a:r>
          </a:p>
          <a:p>
            <a:pPr marL="325754" lvl="0" indent="-325754" defTabSz="426799">
              <a:spcBef>
                <a:spcPts val="1000"/>
              </a:spcBef>
              <a:tabLst>
                <a:tab pos="317500" algn="l"/>
                <a:tab pos="419100" algn="l"/>
                <a:tab pos="838200" algn="l"/>
                <a:tab pos="1270000" algn="l"/>
                <a:tab pos="1689100" algn="l"/>
                <a:tab pos="2120900" algn="l"/>
                <a:tab pos="2552700" algn="l"/>
                <a:tab pos="2971800" algn="l"/>
                <a:tab pos="3390900" algn="l"/>
                <a:tab pos="3835400" algn="l"/>
                <a:tab pos="4254500" algn="l"/>
                <a:tab pos="4686300" algn="l"/>
                <a:tab pos="5105400" algn="l"/>
                <a:tab pos="5537200" algn="l"/>
                <a:tab pos="5969000" algn="l"/>
                <a:tab pos="6388100" algn="l"/>
                <a:tab pos="6807200" algn="l"/>
                <a:tab pos="7239000" algn="l"/>
                <a:tab pos="7670800" algn="l"/>
                <a:tab pos="8102600" algn="l"/>
                <a:tab pos="8521700" algn="l"/>
              </a:tabLst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Data needs to be stored, searched, processed …</a:t>
            </a:r>
          </a:p>
          <a:p>
            <a:pPr marL="325754" lvl="0" indent="-325754" defTabSz="426799">
              <a:spcBef>
                <a:spcPts val="1000"/>
              </a:spcBef>
              <a:tabLst>
                <a:tab pos="317500" algn="l"/>
                <a:tab pos="419100" algn="l"/>
                <a:tab pos="838200" algn="l"/>
                <a:tab pos="1270000" algn="l"/>
                <a:tab pos="1689100" algn="l"/>
                <a:tab pos="2120900" algn="l"/>
                <a:tab pos="2552700" algn="l"/>
                <a:tab pos="2971800" algn="l"/>
                <a:tab pos="3390900" algn="l"/>
                <a:tab pos="3835400" algn="l"/>
                <a:tab pos="4254500" algn="l"/>
                <a:tab pos="4686300" algn="l"/>
                <a:tab pos="5105400" algn="l"/>
                <a:tab pos="5537200" algn="l"/>
                <a:tab pos="5969000" algn="l"/>
                <a:tab pos="6388100" algn="l"/>
                <a:tab pos="6807200" algn="l"/>
                <a:tab pos="7239000" algn="l"/>
                <a:tab pos="7670800" algn="l"/>
                <a:tab pos="8102600" algn="l"/>
                <a:tab pos="8521700" algn="l"/>
              </a:tabLst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“Algorithms” outline methods to do this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392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3</a:t>
            </a:fld>
            <a:endParaRPr>
              <a:uFill>
                <a:solidFill/>
              </a:uFill>
            </a:endParaRPr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73075" y="360362"/>
            <a:ext cx="9067800" cy="900113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Why is this important ?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503237" y="1768475"/>
            <a:ext cx="9067801" cy="4986338"/>
          </a:xfrm>
          <a:prstGeom prst="rect">
            <a:avLst/>
          </a:prstGeom>
        </p:spPr>
        <p:txBody>
          <a:bodyPr/>
          <a:lstStyle/>
          <a:p>
            <a:pPr marL="336550" lvl="0" indent="-336550"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Computers are omnipresent … </a:t>
            </a:r>
          </a:p>
          <a:p>
            <a:pPr marL="336550" lvl="0" indent="-336550"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       .. and applied to (almost) everything</a:t>
            </a:r>
          </a:p>
          <a:p>
            <a:pPr marL="336550" lvl="0" indent="-336550"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 dirty="0">
              <a:uFill>
                <a:solidFill/>
              </a:uFill>
            </a:endParaRPr>
          </a:p>
          <a:p>
            <a:pPr marL="336550" lvl="0" indent="-336550"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Luckily, there are a few (almost) universal data structures and associated algorithms, methods or operations, that repeat across many domains </a:t>
            </a:r>
          </a:p>
          <a:p>
            <a:pPr marL="336550" lvl="0" indent="-336550"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endParaRPr sz="3200" dirty="0">
              <a:uFill>
                <a:solidFill/>
              </a:uFill>
            </a:endParaRPr>
          </a:p>
          <a:p>
            <a:pPr marL="0" lvl="0" indent="0">
              <a:buClr>
                <a:srgbClr val="000000"/>
              </a:buClr>
              <a:buSzPct val="45000"/>
              <a:tabLst>
                <a:tab pos="330200" algn="l"/>
                <a:tab pos="431800" algn="l"/>
                <a:tab pos="889000" algn="l"/>
                <a:tab pos="1333500" algn="l"/>
                <a:tab pos="1778000" algn="l"/>
                <a:tab pos="2235200" algn="l"/>
                <a:tab pos="2679700" algn="l"/>
                <a:tab pos="3136900" algn="l"/>
                <a:tab pos="3581400" algn="l"/>
                <a:tab pos="4025900" algn="l"/>
                <a:tab pos="4483100" algn="l"/>
                <a:tab pos="4927600" algn="l"/>
                <a:tab pos="5372100" algn="l"/>
                <a:tab pos="5829300" algn="l"/>
                <a:tab pos="6273800" algn="l"/>
                <a:tab pos="6731000" algn="l"/>
                <a:tab pos="7175500" algn="l"/>
                <a:tab pos="7620000" algn="l"/>
                <a:tab pos="8077200" algn="l"/>
                <a:tab pos="8521700" algn="l"/>
                <a:tab pos="8966200" algn="l"/>
              </a:tabLst>
              <a:defRPr sz="1800">
                <a:uFillTx/>
              </a:defRPr>
            </a:pPr>
            <a:r>
              <a:rPr sz="3200" dirty="0" smtClean="0">
                <a:uFill>
                  <a:solidFill/>
                </a:uFill>
              </a:rPr>
              <a:t> </a:t>
            </a:r>
            <a:r>
              <a:rPr lang="en-GB" sz="3200" dirty="0" smtClean="0">
                <a:uFill>
                  <a:solidFill/>
                </a:uFill>
              </a:rPr>
              <a:t> Comp1003 </a:t>
            </a:r>
            <a:r>
              <a:rPr sz="3200" dirty="0" smtClean="0">
                <a:uFill>
                  <a:solidFill/>
                </a:uFill>
              </a:rPr>
              <a:t>is </a:t>
            </a:r>
            <a:r>
              <a:rPr sz="3200" dirty="0">
                <a:uFill>
                  <a:solidFill/>
                </a:uFill>
              </a:rPr>
              <a:t>about these universal data types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392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4</a:t>
            </a:fld>
            <a:endParaRPr>
              <a:uFill>
                <a:solidFill/>
              </a:uFill>
            </a:endParaRPr>
          </a:p>
        </p:txBody>
      </p:sp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179387" y="301625"/>
            <a:ext cx="9386889" cy="1255713"/>
          </a:xfrm>
          <a:prstGeom prst="rect">
            <a:avLst/>
          </a:prstGeom>
        </p:spPr>
        <p:txBody>
          <a:bodyPr/>
          <a:lstStyle/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 dirty="0">
                <a:uFill>
                  <a:solidFill/>
                </a:uFill>
              </a:rPr>
              <a:t>Simple Data Types and Control</a:t>
            </a:r>
          </a:p>
          <a:p>
            <a:pPr lvl="0"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4400" dirty="0">
                <a:uFill>
                  <a:solidFill/>
                </a:uFill>
              </a:rPr>
              <a:t>(Semester </a:t>
            </a:r>
            <a:r>
              <a:rPr sz="4400" dirty="0" smtClean="0">
                <a:uFill>
                  <a:solidFill/>
                </a:uFill>
              </a:rPr>
              <a:t>1)</a:t>
            </a:r>
            <a:endParaRPr sz="4400" dirty="0">
              <a:uFill>
                <a:solidFill/>
              </a:uFill>
            </a:endParaRP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900112" y="1800225"/>
            <a:ext cx="3959226" cy="5580063"/>
          </a:xfrm>
          <a:prstGeom prst="rect">
            <a:avLst/>
          </a:prstGeom>
        </p:spPr>
        <p:txBody>
          <a:bodyPr/>
          <a:lstStyle/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int</a:t>
            </a: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long</a:t>
            </a: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float </a:t>
            </a: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double</a:t>
            </a:r>
          </a:p>
          <a:p>
            <a:pPr marL="339725" lvl="0" indent="-339725"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char</a:t>
            </a:r>
          </a:p>
          <a:p>
            <a:pPr marL="339725" lvl="0" indent="-339725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....</a:t>
            </a:r>
          </a:p>
          <a:p>
            <a:pPr marL="339725" lvl="0" indent="-339725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marL="339725" lvl="0" indent="-339725"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“atoms of data              structure”</a:t>
            </a:r>
          </a:p>
        </p:txBody>
      </p:sp>
      <p:sp>
        <p:nvSpPr>
          <p:cNvPr id="27" name="Shape 27"/>
          <p:cNvSpPr/>
          <p:nvPr/>
        </p:nvSpPr>
        <p:spPr>
          <a:xfrm>
            <a:off x="5146675" y="1768475"/>
            <a:ext cx="4422775" cy="561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339725" lvl="0" indent="-339725" defTabSz="449262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/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arithmetic </a:t>
            </a:r>
          </a:p>
          <a:p>
            <a:pPr marL="339725" lvl="0" indent="-339725" defTabSz="449262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/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logic</a:t>
            </a:r>
          </a:p>
          <a:p>
            <a:pPr marL="339725" lvl="0" indent="-339725" defTabSz="449262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/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statements</a:t>
            </a:r>
          </a:p>
          <a:p>
            <a:pPr marL="339725" lvl="0" indent="-339725" defTabSz="449262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/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loops</a:t>
            </a:r>
          </a:p>
          <a:p>
            <a:pPr marL="339725" lvl="0" indent="-339725" defTabSz="449262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/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if-then-else</a:t>
            </a:r>
          </a:p>
          <a:p>
            <a:pPr marL="339725" lvl="0" indent="-339725" defTabSz="449262">
              <a:lnSpc>
                <a:spcPct val="93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/>
              <a:buChar char="•"/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/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blocks</a:t>
            </a:r>
          </a:p>
          <a:p>
            <a:pPr marL="339725" lvl="0" indent="-339725" defTabSz="449262">
              <a:lnSpc>
                <a:spcPct val="93000"/>
              </a:lnSpc>
              <a:spcBef>
                <a:spcPts val="1400"/>
              </a:spcBef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/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…</a:t>
            </a:r>
          </a:p>
          <a:p>
            <a:pPr marL="339725" lvl="0" indent="-339725" defTabSz="449262">
              <a:lnSpc>
                <a:spcPct val="93000"/>
              </a:lnSpc>
              <a:spcBef>
                <a:spcPts val="1400"/>
              </a:spcBef>
              <a:tabLst>
                <a:tab pos="330200" algn="l"/>
                <a:tab pos="444500" algn="l"/>
                <a:tab pos="889000" algn="l"/>
                <a:tab pos="1333500" algn="l"/>
                <a:tab pos="1790700" algn="l"/>
                <a:tab pos="2235200" algn="l"/>
                <a:tab pos="26797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738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  <a:defRPr sz="1800"/>
            </a:pPr>
            <a:r>
              <a:rPr sz="3200">
                <a:uFill>
                  <a:solidFill/>
                </a:uFill>
                <a:latin typeface="Arial"/>
                <a:ea typeface="Arial"/>
                <a:cs typeface="Arial"/>
                <a:sym typeface="Arial"/>
              </a:rPr>
              <a:t>  “atoms of control                    flow”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392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5</a:t>
            </a:fld>
            <a:endParaRPr>
              <a:uFill>
                <a:solidFill/>
              </a:uFill>
            </a:endParaRP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503237" y="1768474"/>
            <a:ext cx="9064625" cy="4983164"/>
          </a:xfrm>
          <a:prstGeom prst="rect">
            <a:avLst/>
          </a:prstGeom>
        </p:spPr>
        <p:txBody>
          <a:bodyPr/>
          <a:lstStyle/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               things are more complex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392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6</a:t>
            </a:fld>
            <a:endParaRPr>
              <a:uFill>
                <a:solidFill/>
              </a:uFill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4625" cy="1166813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Arrays</a:t>
            </a:r>
          </a:p>
        </p:txBody>
      </p:sp>
      <p:pic>
        <p:nvPicPr>
          <p:cNvPr id="34" name="image-5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50" y="360362"/>
            <a:ext cx="2754313" cy="28559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image-3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387" y="3570287"/>
            <a:ext cx="3810001" cy="381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79837" y="1979612"/>
            <a:ext cx="2879726" cy="233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image-4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54825" y="900112"/>
            <a:ext cx="3044825" cy="59864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image.jp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959225" y="5180012"/>
            <a:ext cx="2735263" cy="2019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392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7</a:t>
            </a:fld>
            <a:endParaRPr>
              <a:uFill>
                <a:solidFill/>
              </a:uFill>
            </a:endParaRPr>
          </a:p>
        </p:txBody>
      </p:sp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4625" cy="1166813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Queues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1773237" y="6300787"/>
            <a:ext cx="7586663" cy="900113"/>
          </a:xfrm>
          <a:prstGeom prst="rect">
            <a:avLst/>
          </a:prstGeom>
        </p:spPr>
        <p:txBody>
          <a:bodyPr/>
          <a:lstStyle>
            <a:lvl1pPr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First-in-first-out principle (FIFO)</a:t>
            </a:r>
          </a:p>
        </p:txBody>
      </p:sp>
      <p:pic>
        <p:nvPicPr>
          <p:cNvPr id="43" name="image-6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0375" y="2160587"/>
            <a:ext cx="3998913" cy="2998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0062" y="2160587"/>
            <a:ext cx="3998913" cy="29987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392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8</a:t>
            </a:fld>
            <a:endParaRPr>
              <a:uFill>
                <a:solidFill/>
              </a:uFill>
            </a:endParaRPr>
          </a:p>
        </p:txBody>
      </p:sp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503237" y="346075"/>
            <a:ext cx="9064625" cy="1166813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Stacks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1439862" y="6659562"/>
            <a:ext cx="7947026" cy="539751"/>
          </a:xfrm>
          <a:prstGeom prst="rect">
            <a:avLst/>
          </a:prstGeom>
        </p:spPr>
        <p:txBody>
          <a:bodyPr/>
          <a:lstStyle>
            <a:lvl1pPr>
              <a:tabLst>
                <a:tab pos="342900" algn="l"/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 Last-in-first-out Principle (LIFO)</a:t>
            </a:r>
          </a:p>
        </p:txBody>
      </p:sp>
      <p:pic>
        <p:nvPicPr>
          <p:cNvPr id="49" name="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9750" y="2519362"/>
            <a:ext cx="3419475" cy="3625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image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84662" y="2519362"/>
            <a:ext cx="5435600" cy="3600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image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40537" y="360362"/>
            <a:ext cx="1879601" cy="187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image-2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92225" y="360362"/>
            <a:ext cx="1947863" cy="19478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sldNum" sz="quarter"/>
          </p:nvPr>
        </p:nvSpPr>
        <p:spPr>
          <a:xfrm>
            <a:off x="8640762" y="6886575"/>
            <a:ext cx="92392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 defTabSz="449262"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sz="1800">
                <a:uFill>
                  <a:solidFill/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>
                <a:uFillTx/>
              </a:defRPr>
            </a:pPr>
            <a:fld id="{86CB4B4D-7CA3-9044-876B-883B54F8677D}" type="slidenum">
              <a:rPr>
                <a:uFill>
                  <a:solidFill/>
                </a:uFill>
              </a:rPr>
              <a:t>9</a:t>
            </a:fld>
            <a:endParaRPr>
              <a:uFill>
                <a:solidFill/>
              </a:uFill>
            </a:endParaRPr>
          </a:p>
        </p:txBody>
      </p:sp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5372100" y="0"/>
            <a:ext cx="4527550" cy="1166813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 lvl="0">
              <a:defRPr sz="1800">
                <a:uFillTx/>
              </a:defRPr>
            </a:pPr>
            <a:r>
              <a:rPr sz="4400">
                <a:uFill>
                  <a:solidFill/>
                </a:uFill>
              </a:rPr>
              <a:t>Graphs</a:t>
            </a:r>
          </a:p>
        </p:txBody>
      </p:sp>
      <p:pic>
        <p:nvPicPr>
          <p:cNvPr id="5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362" y="193675"/>
            <a:ext cx="4441826" cy="3586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37137" y="4319587"/>
            <a:ext cx="4143375" cy="2947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7425" y="4010025"/>
            <a:ext cx="3333750" cy="31908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E6E6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CCCCFF"/>
      </a:accent5>
      <a:accent6>
        <a:srgbClr val="B2B2B2"/>
      </a:accent6>
      <a:hlink>
        <a:srgbClr val="0000FF"/>
      </a:hlink>
      <a:folHlink>
        <a:srgbClr val="FF00FF"/>
      </a:folHlink>
    </a:clrScheme>
    <a:fontScheme name="Default">
      <a:majorFont>
        <a:latin typeface="Times New Roman"/>
        <a:ea typeface="Times New Roman"/>
        <a:cs typeface="Times New Roman"/>
      </a:majorFont>
      <a:minorFont>
        <a:latin typeface="Times New Roman"/>
        <a:ea typeface="Times New Roman"/>
        <a:cs typeface="Times New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CCCCFF"/>
      </a:accent5>
      <a:accent6>
        <a:srgbClr val="B2B2B2"/>
      </a:accent6>
      <a:hlink>
        <a:srgbClr val="0000FF"/>
      </a:hlink>
      <a:folHlink>
        <a:srgbClr val="FF00FF"/>
      </a:folHlink>
    </a:clrScheme>
    <a:fontScheme name="Default">
      <a:majorFont>
        <a:latin typeface="Times New Roman"/>
        <a:ea typeface="Times New Roman"/>
        <a:cs typeface="Times New Roman"/>
      </a:majorFont>
      <a:minorFont>
        <a:latin typeface="Times New Roman"/>
        <a:ea typeface="Times New Roman"/>
        <a:cs typeface="Times New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round/>
        </a:ln>
        <a:effectLst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404</Words>
  <Application>Microsoft Office PowerPoint</Application>
  <PresentationFormat>Custom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Roman</vt:lpstr>
      <vt:lpstr>Helvetica</vt:lpstr>
      <vt:lpstr>Wingdings</vt:lpstr>
      <vt:lpstr>Default</vt:lpstr>
      <vt:lpstr>COMP1003 – Algorithms, Data Structures &amp; Maths  Lecture 13  Module Content and Aims (A&amp;DS part) </vt:lpstr>
      <vt:lpstr>Main Ideas</vt:lpstr>
      <vt:lpstr>Why is this important ?</vt:lpstr>
      <vt:lpstr>Simple Data Types and Control (Semester 1)</vt:lpstr>
      <vt:lpstr>PowerPoint Presentation</vt:lpstr>
      <vt:lpstr>Arrays</vt:lpstr>
      <vt:lpstr>Queues</vt:lpstr>
      <vt:lpstr>Stacks</vt:lpstr>
      <vt:lpstr>Graphs</vt:lpstr>
      <vt:lpstr>PowerPoint Presentation</vt:lpstr>
      <vt:lpstr>Data Structures</vt:lpstr>
      <vt:lpstr>Aims of the Module</vt:lpstr>
      <vt:lpstr>Where the module is not about</vt:lpstr>
      <vt:lpstr>Relevance for your career</vt:lpstr>
      <vt:lpstr>Sorts of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153 – Algorithms and Data Structures  Lecture 0  Module Content and Aims (A&amp;DS part) </dc:title>
  <dc:creator>Thomas Wennekers</dc:creator>
  <cp:lastModifiedBy>Thomas Wennekers</cp:lastModifiedBy>
  <cp:revision>3</cp:revision>
  <dcterms:modified xsi:type="dcterms:W3CDTF">2021-03-15T10:17:09Z</dcterms:modified>
</cp:coreProperties>
</file>