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7" r:id="rId19"/>
    <p:sldId id="275" r:id="rId20"/>
    <p:sldId id="276" r:id="rId21"/>
    <p:sldId id="299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</p:sldIdLst>
  <p:sldSz cx="10071100" cy="75565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qqq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503237" y="89429"/>
            <a:ext cx="9058275" cy="167375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55332" y="2032558"/>
            <a:ext cx="8560437" cy="224945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1510665" y="4282016"/>
            <a:ext cx="7049771" cy="327448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4445265" cy="57880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3237" y="84137"/>
            <a:ext cx="9058275" cy="1684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8275" cy="5788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 –</a:t>
            </a:r>
            <a:r>
              <a:rPr lang="en-GB" sz="2800" dirty="0" smtClean="0">
                <a:uFill>
                  <a:solidFill/>
                </a:uFill>
              </a:rPr>
              <a:t>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Data Structures and Maths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 smtClean="0">
                <a:uFill>
                  <a:solidFill/>
                </a:uFill>
              </a:rPr>
              <a:t>Lecture</a:t>
            </a:r>
            <a:r>
              <a:rPr lang="en-GB" sz="4400" smtClean="0">
                <a:uFill>
                  <a:solidFill/>
                </a:uFill>
              </a:rPr>
              <a:t> 14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From Diagrams to Code 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Wennekers</a:t>
            </a:r>
          </a:p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3200" dirty="0" smtClean="0">
                <a:uFill>
                  <a:solidFill/>
                </a:uFill>
              </a:rPr>
              <a:t>University of P</a:t>
            </a:r>
            <a:r>
              <a:rPr sz="3200" dirty="0" err="1" smtClean="0">
                <a:uFill>
                  <a:solidFill/>
                </a:uFill>
              </a:rPr>
              <a:t>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6840537" y="539750"/>
            <a:ext cx="3265488" cy="12557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Flow Diagrams</a:t>
            </a:r>
          </a:p>
        </p:txBody>
      </p:sp>
      <p:pic>
        <p:nvPicPr>
          <p:cNvPr id="5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712" y="360362"/>
            <a:ext cx="6292851" cy="514032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117475" y="5940425"/>
            <a:ext cx="9063038" cy="1439863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if-then-else        statement-sequence 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do-while           while-do  or   for-loop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Basic Elements of Flow Diagrams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1439862" y="6480175"/>
            <a:ext cx="7559676" cy="900113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plus directed edges to link the boxes ...</a:t>
            </a:r>
          </a:p>
        </p:txBody>
      </p:sp>
      <p:pic>
        <p:nvPicPr>
          <p:cNvPr id="6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1851025"/>
            <a:ext cx="7804150" cy="39100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Example 1: </a:t>
            </a:r>
            <a:r>
              <a:rPr lang="en-GB" sz="4400" dirty="0" smtClean="0">
                <a:uFill>
                  <a:solidFill/>
                </a:uFill>
              </a:rPr>
              <a:t>A </a:t>
            </a:r>
            <a:r>
              <a:rPr sz="4400" dirty="0" smtClean="0">
                <a:uFill>
                  <a:solidFill/>
                </a:uFill>
              </a:rPr>
              <a:t>Flow </a:t>
            </a:r>
            <a:r>
              <a:rPr sz="4400" dirty="0">
                <a:uFill>
                  <a:solidFill/>
                </a:uFill>
              </a:rPr>
              <a:t>Diagram</a:t>
            </a:r>
          </a:p>
        </p:txBody>
      </p:sp>
      <p:pic>
        <p:nvPicPr>
          <p:cNvPr id="6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962" y="1724025"/>
            <a:ext cx="6494463" cy="5295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Example 2: </a:t>
            </a:r>
            <a:r>
              <a:rPr lang="en-GB" sz="4400" dirty="0" smtClean="0">
                <a:uFill>
                  <a:solidFill/>
                </a:uFill>
              </a:rPr>
              <a:t>Construct a </a:t>
            </a:r>
            <a:r>
              <a:rPr sz="4400" dirty="0" smtClean="0">
                <a:uFill>
                  <a:solidFill/>
                </a:uFill>
              </a:rPr>
              <a:t>Flow </a:t>
            </a:r>
            <a:r>
              <a:rPr sz="4400" dirty="0">
                <a:uFill>
                  <a:solidFill/>
                </a:uFill>
              </a:rPr>
              <a:t>Diagram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03237" y="2204811"/>
            <a:ext cx="9063038" cy="4981576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Task: Ask the user for a number; sum all integers up to that number and print the result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Example 2: </a:t>
            </a:r>
            <a:r>
              <a:rPr sz="4400" dirty="0">
                <a:solidFill>
                  <a:srgbClr val="FF0000"/>
                </a:solidFill>
                <a:uFill>
                  <a:solidFill/>
                </a:uFill>
              </a:rPr>
              <a:t>Pseudo Code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3282043" y="1789906"/>
            <a:ext cx="3507014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program sumN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N from user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sum = 0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i =1 step 1 to N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sum = sum + i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print sum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319587" y="346075"/>
            <a:ext cx="5245101" cy="14541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2: Coarse Diagram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4859337" y="2879725"/>
            <a:ext cx="4703763" cy="386873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diagram precisely reflects the task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 but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is  “Sum 1...N” ?</a:t>
            </a:r>
          </a:p>
        </p:txBody>
      </p:sp>
      <p:pic>
        <p:nvPicPr>
          <p:cNvPr id="8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9812" y="720725"/>
            <a:ext cx="2379663" cy="62166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2: Refined Diagram</a:t>
            </a:r>
          </a:p>
        </p:txBody>
      </p:sp>
      <p:pic>
        <p:nvPicPr>
          <p:cNvPr id="8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4200" y="1766887"/>
            <a:ext cx="6245225" cy="5253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Example 2: Combined Diagram</a:t>
            </a: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7657" y="1684892"/>
            <a:ext cx="8420156" cy="4186715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1068563" y="6366327"/>
            <a:ext cx="8358513" cy="456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200"/>
              <a:t>Simple task, but already a complex diagram ... 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/>
          <a:lstStyle/>
          <a:p>
            <a:pPr marL="334486" lvl="0" indent="-332930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r>
              <a:rPr lang="en-GB" sz="2800" dirty="0"/>
              <a:t>They are only usable for small size programs</a:t>
            </a:r>
          </a:p>
          <a:p>
            <a:pPr marL="332930" lvl="0" indent="-331374" defTabSz="440277">
              <a:spcBef>
                <a:spcPts val="1300"/>
              </a:spcBef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endParaRPr lang="en-GB" sz="2800" dirty="0"/>
          </a:p>
          <a:p>
            <a:pPr marL="334486" lvl="0" indent="-332930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r>
              <a:rPr lang="en-GB" sz="2800" dirty="0"/>
              <a:t>They do not well support for- and while-loops, or recursion</a:t>
            </a:r>
          </a:p>
          <a:p>
            <a:pPr marL="332930" lvl="0" indent="-331374" defTabSz="440277">
              <a:spcBef>
                <a:spcPts val="1300"/>
              </a:spcBef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endParaRPr lang="en-GB" sz="2800" dirty="0"/>
          </a:p>
          <a:p>
            <a:pPr marL="334486" lvl="0" indent="-332930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r>
              <a:rPr lang="en-GB" sz="2800" dirty="0"/>
              <a:t>They do lead to an uncontrolled use of “</a:t>
            </a:r>
            <a:r>
              <a:rPr lang="en-GB" sz="2800" dirty="0" err="1"/>
              <a:t>goto</a:t>
            </a:r>
            <a:r>
              <a:rPr lang="en-GB" sz="2800" dirty="0"/>
              <a:t>”</a:t>
            </a:r>
          </a:p>
          <a:p>
            <a:pPr marL="332930" lvl="0" indent="-331374" defTabSz="440277">
              <a:spcBef>
                <a:spcPts val="1300"/>
              </a:spcBef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endParaRPr lang="en-GB" sz="2800" dirty="0"/>
          </a:p>
          <a:p>
            <a:pPr marL="334486" lvl="0" indent="-332930" defTabSz="440277">
              <a:spcBef>
                <a:spcPts val="13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r>
              <a:rPr lang="en-GB" sz="2800" dirty="0"/>
              <a:t>This results in hard to read and maintain </a:t>
            </a:r>
            <a:endParaRPr lang="en-GB" sz="2800" dirty="0" smtClean="0"/>
          </a:p>
          <a:p>
            <a:pPr marL="1556" lvl="0" indent="0" defTabSz="440277">
              <a:spcBef>
                <a:spcPts val="1300"/>
              </a:spcBef>
              <a:buClr>
                <a:srgbClr val="000000"/>
              </a:buClr>
              <a:buSzPct val="45000"/>
              <a:tabLst>
                <a:tab pos="317500" algn="l"/>
                <a:tab pos="431800" algn="l"/>
                <a:tab pos="863600" algn="l"/>
                <a:tab pos="12954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260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43900" algn="l"/>
                <a:tab pos="8788400" algn="l"/>
              </a:tabLst>
              <a:defRPr sz="1800">
                <a:uFillTx/>
              </a:defRPr>
            </a:pPr>
            <a:r>
              <a:rPr lang="en-GB" sz="2800" dirty="0"/>
              <a:t> </a:t>
            </a:r>
            <a:r>
              <a:rPr lang="en-GB" sz="2800" dirty="0" smtClean="0"/>
              <a:t>         </a:t>
            </a:r>
            <a:r>
              <a:rPr lang="en-GB" sz="2800" dirty="0"/>
              <a:t>“Spaghetti code” </a:t>
            </a:r>
          </a:p>
          <a:p>
            <a:pPr marL="339725" lvl="0" indent="-338137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</p:txBody>
      </p:sp>
      <p:sp>
        <p:nvSpPr>
          <p:cNvPr id="6" name="Shape 96"/>
          <p:cNvSpPr txBox="1">
            <a:spLocks/>
          </p:cNvSpPr>
          <p:nvPr/>
        </p:nvSpPr>
        <p:spPr>
          <a:xfrm>
            <a:off x="503237" y="346075"/>
            <a:ext cx="9061451" cy="1162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  <a:lvl2pPr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2pPr>
            <a:lvl3pPr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3pPr>
            <a:lvl4pPr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4pPr>
            <a:lvl5pPr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5pPr>
            <a:lvl6pPr indent="457200"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6pPr>
            <a:lvl7pPr indent="914400"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7pPr>
            <a:lvl8pPr indent="1371600"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8pPr>
            <a:lvl9pPr indent="1828800" algn="ctr" defTabSz="449262">
              <a:lnSpc>
                <a:spcPct val="93000"/>
              </a:lnSpc>
              <a:defRPr sz="44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1800">
                <a:uFillTx/>
              </a:defRPr>
            </a:pPr>
            <a:r>
              <a:rPr lang="en-GB" sz="4000" dirty="0" smtClean="0"/>
              <a:t>Drawbacks of Flow Diagrams</a:t>
            </a:r>
            <a:endParaRPr lang="en-GB" sz="40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Spaghetti Code (a Sudoku solver)</a:t>
            </a:r>
          </a:p>
        </p:txBody>
      </p:sp>
      <p:pic>
        <p:nvPicPr>
          <p:cNvPr id="101" name="image-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8062" y="1414462"/>
            <a:ext cx="7272338" cy="57848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13515" y="1572418"/>
            <a:ext cx="8044069" cy="5257801"/>
          </a:xfrm>
          <a:prstGeom prst="rect">
            <a:avLst/>
          </a:prstGeom>
        </p:spPr>
        <p:txBody>
          <a:bodyPr/>
          <a:lstStyle/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Graphical tools can help to visualise the structure of code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Flow diagrams and structograms visualise control flow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503237" y="343693"/>
            <a:ext cx="9063039" cy="636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Structograms</a:t>
            </a:r>
          </a:p>
          <a:p>
            <a:pPr lvl="0"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lvl="0"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(Nassi-Shneiderman Diagrams)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Structured Programming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/>
          <a:lstStyle/>
          <a:p>
            <a:pPr marL="339725" lvl="0" indent="-338137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Break problems into pieces according to the problem structure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Break pieces into smaller pieces, etc.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Don't refer to specific language elements early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Pieces interact via “interfaces” but are otherwise independent </a:t>
            </a:r>
          </a:p>
          <a:p>
            <a:pPr marL="341312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Project – modules – functions – fragments</a:t>
            </a:r>
          </a:p>
        </p:txBody>
      </p:sp>
    </p:spTree>
    <p:extLst>
      <p:ext uri="{BB962C8B-B14F-4D97-AF65-F5344CB8AC3E}">
        <p14:creationId xmlns:p14="http://schemas.microsoft.com/office/powerpoint/2010/main" val="35211105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/>
          </p:nvPr>
        </p:nvSpPr>
        <p:spPr>
          <a:xfrm>
            <a:off x="9105980" y="6978315"/>
            <a:ext cx="922338" cy="34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 dirty="0">
              <a:uFill>
                <a:solidFill/>
              </a:uFill>
            </a:endParaRPr>
          </a:p>
        </p:txBody>
      </p:sp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Process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501649" y="5627687"/>
            <a:ext cx="9061451" cy="1797050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Can contain a single statement or a bigger functional block depending on the </a:t>
            </a:r>
            <a:r>
              <a:rPr sz="3200" dirty="0" smtClean="0">
                <a:uFill>
                  <a:solidFill/>
                </a:uFill>
              </a:rPr>
              <a:t>resolution</a:t>
            </a:r>
            <a:endParaRPr lang="en-GB" sz="1800" dirty="0"/>
          </a:p>
          <a:p>
            <a:pPr lvl="0">
              <a:defRPr sz="1800">
                <a:uFillTx/>
              </a:defRPr>
            </a:pPr>
            <a:r>
              <a:rPr lang="en-GB" sz="2800" dirty="0" smtClean="0">
                <a:uFill>
                  <a:solidFill/>
                </a:uFill>
              </a:rPr>
              <a:t>Flow enters on top and exits on bottom of the element</a:t>
            </a:r>
          </a:p>
        </p:txBody>
      </p:sp>
      <p:pic>
        <p:nvPicPr>
          <p:cNvPr id="11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0700" y="2160587"/>
            <a:ext cx="3725863" cy="2814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Decision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179387" y="5851525"/>
            <a:ext cx="9720263" cy="989013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condition B is true do the THEN-clause else do the ELSE-clause; Note: the clauses are process blocks</a:t>
            </a:r>
          </a:p>
        </p:txBody>
      </p:sp>
      <p:pic>
        <p:nvPicPr>
          <p:cNvPr id="11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4237" y="2122487"/>
            <a:ext cx="3219451" cy="3114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for- &amp; while-loop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360362" y="5940425"/>
            <a:ext cx="9359900" cy="1260475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process block embedded in a loop, where the loop's exit condition is evaluated at the beginning </a:t>
            </a:r>
          </a:p>
        </p:txBody>
      </p:sp>
      <p:pic>
        <p:nvPicPr>
          <p:cNvPr id="12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2137" y="1800225"/>
            <a:ext cx="3708401" cy="3646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do-while-loop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477837" y="6119812"/>
            <a:ext cx="9061451" cy="1260476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 loop where the exit condition is checked at the end (do-while-loop or repeat-until-loop)</a:t>
            </a:r>
          </a:p>
        </p:txBody>
      </p:sp>
      <p:pic>
        <p:nvPicPr>
          <p:cNvPr id="12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0231" y="1772443"/>
            <a:ext cx="3830638" cy="40830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Break/Continue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477837" y="6659562"/>
            <a:ext cx="9061451" cy="628651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Similar for for- and while-loops</a:t>
            </a:r>
          </a:p>
        </p:txBody>
      </p:sp>
      <p:pic>
        <p:nvPicPr>
          <p:cNvPr id="13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35300" y="1439862"/>
            <a:ext cx="3805238" cy="4964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6557506" y="395741"/>
            <a:ext cx="3426279" cy="4347256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Logic Example</a:t>
            </a:r>
          </a:p>
        </p:txBody>
      </p:sp>
      <p:pic>
        <p:nvPicPr>
          <p:cNvPr id="137" name="image.png"/>
          <p:cNvPicPr/>
          <p:nvPr/>
        </p:nvPicPr>
        <p:blipFill>
          <a:blip r:embed="rId2">
            <a:extLst/>
          </a:blip>
          <a:srcRect/>
          <a:stretch>
            <a:fillRect/>
          </a:stretch>
        </p:blipFill>
        <p:spPr>
          <a:xfrm rot="21583640">
            <a:off x="341329" y="614362"/>
            <a:ext cx="5959346" cy="6327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Nested Loops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854301" y="6771370"/>
            <a:ext cx="4231141" cy="808038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Matrix Multiplication</a:t>
            </a:r>
          </a:p>
        </p:txBody>
      </p:sp>
      <p:pic>
        <p:nvPicPr>
          <p:cNvPr id="1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576" y="1738654"/>
            <a:ext cx="4208463" cy="4802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5196070" y="2748032"/>
            <a:ext cx="4733330" cy="1072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Observe blocks in blocks 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and three nested loops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Example “Sum”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503237" y="1812925"/>
            <a:ext cx="9061451" cy="4889500"/>
          </a:xfrm>
          <a:prstGeom prst="rect">
            <a:avLst/>
          </a:prstGeom>
        </p:spPr>
        <p:txBody>
          <a:bodyPr anchor="ctr"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Task: Ask the user for a number; sum all integers up to that number and print the result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605319" y="1967322"/>
            <a:ext cx="8860463" cy="4467993"/>
          </a:xfrm>
          <a:prstGeom prst="rect">
            <a:avLst/>
          </a:prstGeom>
        </p:spPr>
        <p:txBody>
          <a:bodyPr/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Well designed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code is easier to maintain</a:t>
            </a:r>
            <a:r>
              <a:rPr sz="3200">
                <a:uFill>
                  <a:solidFill/>
                </a:uFill>
              </a:rPr>
              <a:t> and communicate, either between members of a coding team or to customers.</a:t>
            </a:r>
          </a:p>
          <a:p>
            <a:pPr marL="334962" lvl="0" indent="-33496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Good planning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reduces “trial-and-error”</a:t>
            </a:r>
            <a:r>
              <a:rPr sz="3200">
                <a:uFill>
                  <a:solidFill/>
                </a:uFill>
              </a:rPr>
              <a:t> coding in favour of a more systematic approach.</a:t>
            </a:r>
          </a:p>
          <a:p>
            <a:pPr marL="334962" lvl="0" indent="-334962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Visualisation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helps beginners</a:t>
            </a:r>
            <a:r>
              <a:rPr sz="3200">
                <a:uFill>
                  <a:solidFill/>
                </a:uFill>
              </a:rPr>
              <a:t> to get started.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Example “Sum” Pseudocode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2824956" y="2535012"/>
            <a:ext cx="4421188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solution using a for-loop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N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sum = 0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(i=1; i&lt;=N; i++)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sum = sum + i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print sum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Example “Sum”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539750" y="6300787"/>
            <a:ext cx="9061450" cy="942976"/>
          </a:xfrm>
          <a:prstGeom prst="rect">
            <a:avLst/>
          </a:prstGeom>
        </p:spPr>
        <p:txBody>
          <a:bodyPr anchor="ctr"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structogram text can often be used to comment the final code</a:t>
            </a:r>
          </a:p>
        </p:txBody>
      </p:sp>
      <p:pic>
        <p:nvPicPr>
          <p:cNvPr id="15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337" y="1800225"/>
            <a:ext cx="4721226" cy="4024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Structogram : Example “Primes”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1451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Task: Read a number N from the user and print all prime numbers up to N (inclusive)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Note: A prime number is an integer that can only be divided by 1 and itself. One (1) is not considered to be prime.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: Primes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503237" y="1707356"/>
            <a:ext cx="9061450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Informal solution: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1) Assume we can determine if a number is a prime. We can then just go through all numbers from 2 to N and if they are prime print them.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Primes : Pseudo Code</a:t>
            </a:r>
          </a:p>
        </p:txBody>
      </p:sp>
      <p:sp>
        <p:nvSpPr>
          <p:cNvPr id="168" name="Shape 168"/>
          <p:cNvSpPr/>
          <p:nvPr/>
        </p:nvSpPr>
        <p:spPr>
          <a:xfrm>
            <a:off x="5127733" y="2585682"/>
            <a:ext cx="4421188" cy="497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primes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read N;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for (p=2; p&lt;=N; p++)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if (isPrime(p))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print p;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: Primes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503237" y="1707356"/>
            <a:ext cx="9061450" cy="49799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6042" lvl="0" indent="-336042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>
                <a:uFillTx/>
              </a:defRPr>
            </a:pPr>
            <a:r>
              <a:rPr sz="3136" dirty="0">
                <a:uFill>
                  <a:solidFill/>
                </a:uFill>
              </a:rPr>
              <a:t>Informal solution: </a:t>
            </a:r>
          </a:p>
          <a:p>
            <a:pPr marL="336042" lvl="0" indent="-336042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>
                <a:uFillTx/>
              </a:defRPr>
            </a:pPr>
            <a:endParaRPr sz="3136" dirty="0">
              <a:uFill>
                <a:solidFill/>
              </a:uFill>
            </a:endParaRPr>
          </a:p>
          <a:p>
            <a:pPr marL="336042" lvl="0" indent="-336042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>
                <a:uFillTx/>
              </a:defRPr>
            </a:pPr>
            <a:r>
              <a:rPr sz="3136" dirty="0">
                <a:uFill>
                  <a:solidFill/>
                </a:uFill>
              </a:rPr>
              <a:t>1) Assume we can determine if a number is a prime. We can then just go through all numbers from 2 to N and if they are prime print them. </a:t>
            </a:r>
          </a:p>
          <a:p>
            <a:pPr marL="336042" lvl="0" indent="-336042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>
                <a:uFillTx/>
              </a:defRPr>
            </a:pPr>
            <a:endParaRPr sz="3136" dirty="0">
              <a:uFill>
                <a:solidFill/>
              </a:uFill>
            </a:endParaRPr>
          </a:p>
          <a:p>
            <a:pPr marL="336042" lvl="0" indent="-336042" defTabSz="440277">
              <a:spcBef>
                <a:spcPts val="1300"/>
              </a:spcBef>
              <a:tabLst>
                <a:tab pos="330200" algn="l"/>
                <a:tab pos="431800" algn="l"/>
                <a:tab pos="863600" algn="l"/>
                <a:tab pos="1308100" algn="l"/>
                <a:tab pos="1752600" algn="l"/>
                <a:tab pos="2184400" algn="l"/>
                <a:tab pos="2628900" algn="l"/>
                <a:tab pos="3073400" algn="l"/>
                <a:tab pos="3505200" algn="l"/>
                <a:tab pos="3949700" algn="l"/>
                <a:tab pos="4381500" algn="l"/>
                <a:tab pos="4838700" algn="l"/>
                <a:tab pos="5270500" algn="l"/>
                <a:tab pos="5702300" algn="l"/>
                <a:tab pos="6159500" algn="l"/>
                <a:tab pos="6591300" algn="l"/>
                <a:tab pos="7023100" algn="l"/>
                <a:tab pos="7467600" algn="l"/>
                <a:tab pos="7912100" algn="l"/>
                <a:tab pos="8356600" algn="l"/>
                <a:tab pos="8788400" algn="l"/>
              </a:tabLst>
              <a:defRPr sz="1800">
                <a:uFillTx/>
              </a:defRPr>
            </a:pPr>
            <a:r>
              <a:rPr sz="3136" dirty="0">
                <a:uFill>
                  <a:solidFill/>
                </a:uFill>
              </a:rPr>
              <a:t>2) </a:t>
            </a:r>
            <a:r>
              <a:rPr sz="3136" dirty="0">
                <a:solidFill>
                  <a:srgbClr val="FF0000"/>
                </a:solidFill>
                <a:uFill>
                  <a:solidFill/>
                </a:uFill>
              </a:rPr>
              <a:t>How to decide a number p is prime? </a:t>
            </a:r>
            <a:r>
              <a:rPr sz="3136" dirty="0">
                <a:uFill>
                  <a:solidFill/>
                </a:uFill>
              </a:rPr>
              <a:t>Just try to divide it by all numbers from 2 to p-1. If it is dividable without remainder by any, it can't be prime.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isPrime : Pseudo Code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998537" y="2641148"/>
            <a:ext cx="4421188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isPrime( p )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(d=2; d&lt;p; d++)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if (p%d == 0)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return false;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return true;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1451" cy="125253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Primes : Pseudo Code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994769" y="2546805"/>
            <a:ext cx="4421188" cy="4979988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3333CC"/>
                </a:solidFill>
                <a:uFill>
                  <a:solidFill/>
                </a:uFill>
              </a:rPr>
              <a:t>isPrime</a:t>
            </a:r>
            <a:r>
              <a:rPr sz="3200">
                <a:uFill>
                  <a:solidFill/>
                </a:uFill>
              </a:rPr>
              <a:t>( p )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(d=2; d&lt;p; d++)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if (p%d == 0)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return false;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return true;</a:t>
            </a:r>
          </a:p>
        </p:txBody>
      </p:sp>
      <p:sp>
        <p:nvSpPr>
          <p:cNvPr id="181" name="Shape 181"/>
          <p:cNvSpPr/>
          <p:nvPr/>
        </p:nvSpPr>
        <p:spPr>
          <a:xfrm>
            <a:off x="5451699" y="2546805"/>
            <a:ext cx="4421187" cy="4979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primes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endParaRPr sz="3200">
              <a:uFill>
                <a:solidFill/>
              </a:u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read N;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for (p=2; p&lt;=N; p++)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if (</a:t>
            </a:r>
            <a:r>
              <a:rPr sz="3200">
                <a:solidFill>
                  <a:srgbClr val="3333CC"/>
                </a:solidFill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isPrime</a:t>
            </a: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(p))</a:t>
            </a:r>
          </a:p>
          <a:p>
            <a:pPr marL="342900" lvl="0" indent="-342900" defTabSz="449262">
              <a:lnSpc>
                <a:spcPct val="93000"/>
              </a:lnSpc>
              <a:spcBef>
                <a:spcPts val="1400"/>
              </a:spcBef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  print p;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1451" cy="1162050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Example : Primes Structograms</a:t>
            </a:r>
          </a:p>
        </p:txBody>
      </p:sp>
      <p:pic>
        <p:nvPicPr>
          <p:cNvPr id="18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200" y="1999884"/>
            <a:ext cx="9407525" cy="4835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360362" y="88900"/>
            <a:ext cx="9204325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Primes : Flow Diagram and Spaghetti Code (BAD!)</a:t>
            </a:r>
          </a:p>
        </p:txBody>
      </p:sp>
      <p:pic>
        <p:nvPicPr>
          <p:cNvPr id="19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250" y="1584325"/>
            <a:ext cx="3956050" cy="5759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-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575" y="1619250"/>
            <a:ext cx="3222625" cy="5759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670112" y="2034902"/>
            <a:ext cx="8730876" cy="4377283"/>
          </a:xfrm>
          <a:prstGeom prst="rect">
            <a:avLst/>
          </a:prstGeom>
        </p:spPr>
        <p:txBody>
          <a:bodyPr/>
          <a:lstStyle/>
          <a:p>
            <a:pPr marL="336550" lvl="0" indent="-334962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understand the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usefulness of diagram</a:t>
            </a:r>
            <a:r>
              <a:rPr sz="3200">
                <a:uFill>
                  <a:solidFill/>
                </a:uFill>
              </a:rPr>
              <a:t>matic code development.</a:t>
            </a:r>
          </a:p>
          <a:p>
            <a:pPr marL="336550" lvl="0" indent="-334962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realise the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importance of structured programming</a:t>
            </a:r>
            <a:r>
              <a:rPr sz="3200">
                <a:uFill>
                  <a:solidFill/>
                </a:uFill>
              </a:rPr>
              <a:t> and modular code. 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501649" y="2294391"/>
            <a:ext cx="9067801" cy="2967718"/>
          </a:xfrm>
          <a:prstGeom prst="rect">
            <a:avLst/>
          </a:prstGeom>
        </p:spPr>
        <p:txBody>
          <a:bodyPr/>
          <a:lstStyle/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 idea of </a:t>
            </a: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structograms</a:t>
            </a:r>
            <a:r>
              <a:rPr sz="3200">
                <a:uFill>
                  <a:solidFill/>
                </a:uFill>
              </a:rPr>
              <a:t> (Nassi/Shneiderman diagrams) as a first step to develop structured code.</a:t>
            </a:r>
          </a:p>
          <a:p>
            <a:pPr marL="334962" lvl="0" indent="-334962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242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183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Flow-diagrams</a:t>
            </a:r>
            <a:r>
              <a:rPr sz="3200">
                <a:uFill>
                  <a:solidFill/>
                </a:uFill>
              </a:rPr>
              <a:t> as an alternative to structograms that, however, does not support structured programming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501650" y="3082018"/>
            <a:ext cx="9067800" cy="2238601"/>
          </a:xfrm>
          <a:prstGeom prst="rect">
            <a:avLst/>
          </a:prstGeom>
        </p:spPr>
        <p:txBody>
          <a:bodyPr/>
          <a:lstStyle/>
          <a:p>
            <a:pPr marL="338137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Flow Diagrams</a:t>
            </a:r>
          </a:p>
          <a:p>
            <a:pPr marL="336550" lvl="0" indent="-334962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Structograms / Nassi Shneiderman Diagrams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41" name="Shape 41"/>
          <p:cNvSpPr/>
          <p:nvPr/>
        </p:nvSpPr>
        <p:spPr>
          <a:xfrm>
            <a:off x="504031" y="596900"/>
            <a:ext cx="9063038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Flow Diagrams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Control Flow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03237" y="1855107"/>
            <a:ext cx="9063039" cy="5759451"/>
          </a:xfrm>
          <a:prstGeom prst="rect">
            <a:avLst/>
          </a:prstGeom>
        </p:spPr>
        <p:txBody>
          <a:bodyPr/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CPUs are (ideally) </a:t>
            </a: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sequential machines</a:t>
            </a:r>
            <a:r>
              <a:rPr sz="3200" dirty="0">
                <a:uFill>
                  <a:solidFill/>
                </a:uFill>
              </a:rPr>
              <a:t>; at each moment they perform one operation only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Statements </a:t>
            </a:r>
            <a:r>
              <a:rPr sz="3200" dirty="0" err="1">
                <a:uFill>
                  <a:solidFill/>
                </a:uFill>
              </a:rPr>
              <a:t>organise</a:t>
            </a:r>
            <a:r>
              <a:rPr sz="3200" dirty="0">
                <a:uFill>
                  <a:solidFill/>
                </a:uFill>
              </a:rPr>
              <a:t> the “</a:t>
            </a: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flow of control</a:t>
            </a:r>
            <a:r>
              <a:rPr sz="3200" dirty="0">
                <a:uFill>
                  <a:solidFill/>
                </a:uFill>
              </a:rPr>
              <a:t>”, i.e. which operations are performed in what order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There are few major control elements only: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</a:t>
            </a:r>
            <a:r>
              <a:rPr sz="3200" dirty="0" smtClean="0">
                <a:solidFill>
                  <a:srgbClr val="FF0000"/>
                </a:solidFill>
                <a:uFill>
                  <a:solidFill/>
                </a:uFill>
              </a:rPr>
              <a:t>statements</a:t>
            </a:r>
            <a:r>
              <a:rPr lang="en-GB" sz="1800" dirty="0" smtClean="0">
                <a:solidFill>
                  <a:srgbClr val="FF0000"/>
                </a:solidFill>
                <a:uFillTx/>
              </a:rPr>
              <a:t> </a:t>
            </a:r>
            <a:r>
              <a:rPr lang="en-GB" sz="2800" dirty="0" smtClean="0">
                <a:solidFill>
                  <a:schemeClr val="tx1"/>
                </a:solidFill>
                <a:uFillTx/>
              </a:rPr>
              <a:t>and </a:t>
            </a:r>
            <a:r>
              <a:rPr lang="en-GB" sz="3200" dirty="0" smtClean="0">
                <a:solidFill>
                  <a:schemeClr val="tx1"/>
                </a:solidFill>
                <a:uFill>
                  <a:solidFill/>
                </a:uFill>
              </a:rPr>
              <a:t>sequences thereof</a:t>
            </a:r>
            <a:endParaRPr sz="3200" dirty="0">
              <a:solidFill>
                <a:schemeClr val="tx1"/>
              </a:solidFill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</a:t>
            </a: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conditional</a:t>
            </a:r>
            <a:r>
              <a:rPr sz="3200" dirty="0">
                <a:uFill>
                  <a:solidFill/>
                </a:uFill>
              </a:rPr>
              <a:t> branching  (if-then, if-else, switch)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</a:t>
            </a: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repetition</a:t>
            </a:r>
            <a:r>
              <a:rPr sz="3200" dirty="0">
                <a:uFill>
                  <a:solidFill/>
                </a:uFill>
              </a:rPr>
              <a:t>  (for-loop, while-loop, repeat-until)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</a:t>
            </a:r>
            <a:r>
              <a:rPr sz="3200" dirty="0">
                <a:solidFill>
                  <a:srgbClr val="FF0000"/>
                </a:solidFill>
                <a:uFill>
                  <a:solidFill/>
                </a:uFill>
              </a:rPr>
              <a:t>jumps</a:t>
            </a:r>
            <a:r>
              <a:rPr sz="3200" dirty="0">
                <a:uFill>
                  <a:solidFill/>
                </a:uFill>
              </a:rPr>
              <a:t> (</a:t>
            </a:r>
            <a:r>
              <a:rPr sz="3200" dirty="0" err="1">
                <a:uFill>
                  <a:solidFill/>
                </a:uFill>
              </a:rPr>
              <a:t>goto</a:t>
            </a:r>
            <a:r>
              <a:rPr sz="3200" dirty="0">
                <a:uFill>
                  <a:solidFill/>
                </a:uFill>
              </a:rPr>
              <a:t>, break, continue)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Flow Diagrams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04031" y="2086882"/>
            <a:ext cx="9063038" cy="4981576"/>
          </a:xfrm>
          <a:prstGeom prst="rect">
            <a:avLst/>
          </a:prstGeom>
        </p:spPr>
        <p:txBody>
          <a:bodyPr/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Flow diagrams were an early tool to visually represent the flow of control in programs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They may still be used at a beginning stage of learning to code 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However, they are outdated for a number of reasons (later more about this) 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23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3039" cy="12557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Flow Diagrams</a:t>
            </a:r>
          </a:p>
        </p:txBody>
      </p:sp>
      <p:pic>
        <p:nvPicPr>
          <p:cNvPr id="5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19275"/>
            <a:ext cx="10079038" cy="4841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CCCFF"/>
      </a:accent5>
      <a:accent6>
        <a:srgbClr val="B2B2B2"/>
      </a:accent6>
      <a:hlink>
        <a:srgbClr val="0000FF"/>
      </a:hlink>
      <a:folHlink>
        <a:srgbClr val="FF00FF"/>
      </a:folHlink>
    </a:clrScheme>
    <a:fontScheme name="Default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CCCFF"/>
      </a:accent5>
      <a:accent6>
        <a:srgbClr val="B2B2B2"/>
      </a:accent6>
      <a:hlink>
        <a:srgbClr val="0000FF"/>
      </a:hlink>
      <a:folHlink>
        <a:srgbClr val="FF00FF"/>
      </a:folHlink>
    </a:clrScheme>
    <a:fontScheme name="Default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1045</Words>
  <Application>Microsoft Office PowerPoint</Application>
  <PresentationFormat>Custom</PresentationFormat>
  <Paragraphs>206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Avenir Roman</vt:lpstr>
      <vt:lpstr>Helvetica</vt:lpstr>
      <vt:lpstr>Wingdings</vt:lpstr>
      <vt:lpstr>Default</vt:lpstr>
      <vt:lpstr>COMP1003  – Algorithms, Data Structures and Maths  Lecture 14  From Diagrams to Code  </vt:lpstr>
      <vt:lpstr>Main Ideas</vt:lpstr>
      <vt:lpstr>Why is this important ?</vt:lpstr>
      <vt:lpstr>Aims and Objectives</vt:lpstr>
      <vt:lpstr>Outline</vt:lpstr>
      <vt:lpstr>PowerPoint Presentation</vt:lpstr>
      <vt:lpstr>Control Flow</vt:lpstr>
      <vt:lpstr>Flow Diagrams</vt:lpstr>
      <vt:lpstr>Flow Diagrams</vt:lpstr>
      <vt:lpstr>Flow Diagrams</vt:lpstr>
      <vt:lpstr>Basic Elements of Flow Diagrams</vt:lpstr>
      <vt:lpstr>Example 1: A Flow Diagram</vt:lpstr>
      <vt:lpstr>Example 2: Construct a Flow Diagram</vt:lpstr>
      <vt:lpstr>Example 2: Pseudo Code</vt:lpstr>
      <vt:lpstr>Example 2: Coarse Diagram</vt:lpstr>
      <vt:lpstr>Example 2: Refined Diagram</vt:lpstr>
      <vt:lpstr>Example 2: Combined Diagram</vt:lpstr>
      <vt:lpstr>PowerPoint Presentation</vt:lpstr>
      <vt:lpstr>Spaghetti Code (a Sudoku solver)</vt:lpstr>
      <vt:lpstr>PowerPoint Presentation</vt:lpstr>
      <vt:lpstr>Structured Programming</vt:lpstr>
      <vt:lpstr>Structogram : Process</vt:lpstr>
      <vt:lpstr>Structogram : Decision</vt:lpstr>
      <vt:lpstr>Structogram : for- &amp; while-loop</vt:lpstr>
      <vt:lpstr>Structogram : do-while-loop</vt:lpstr>
      <vt:lpstr>Structogram : Break/Continue</vt:lpstr>
      <vt:lpstr>Structogram : Logic Example</vt:lpstr>
      <vt:lpstr>Structogram : Nested Loops</vt:lpstr>
      <vt:lpstr>Structogram : Example “Sum”</vt:lpstr>
      <vt:lpstr>Structogram : Example “Sum” Pseudocode</vt:lpstr>
      <vt:lpstr>Structogram : Example “Sum”</vt:lpstr>
      <vt:lpstr>Structogram : Example “Primes”</vt:lpstr>
      <vt:lpstr>Example : Primes</vt:lpstr>
      <vt:lpstr>Primes : Pseudo Code</vt:lpstr>
      <vt:lpstr>Example : Primes</vt:lpstr>
      <vt:lpstr>isPrime : Pseudo Code</vt:lpstr>
      <vt:lpstr>Primes : Pseudo Code</vt:lpstr>
      <vt:lpstr>Example : Primes Structograms</vt:lpstr>
      <vt:lpstr>Primes : Flow Diagram and Spaghetti Code (BAD!)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Programming Structures and Algorithms  Lecture 1b  From Diagrams to Code  </dc:title>
  <dc:creator>Thomas Wennekers</dc:creator>
  <cp:lastModifiedBy>Thomas Wennekers</cp:lastModifiedBy>
  <cp:revision>8</cp:revision>
  <dcterms:modified xsi:type="dcterms:W3CDTF">2021-03-15T10:18:57Z</dcterms:modified>
</cp:coreProperties>
</file>