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10071100" cy="7556500"/>
  <p:notesSz cx="6858000" cy="9144000"/>
  <p:defaultTextStyle>
    <a:lvl1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1pPr>
    <a:lvl2pPr indent="457200"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2pPr>
    <a:lvl3pPr indent="914400"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3pPr>
    <a:lvl4pPr indent="1371600"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4pPr>
    <a:lvl5pPr indent="1828800"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5pPr>
    <a:lvl6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6pPr>
    <a:lvl7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7pPr>
    <a:lvl8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8pPr>
    <a:lvl9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4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5111397" y="1768475"/>
            <a:ext cx="4440590" cy="57880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03237" y="74612"/>
            <a:ext cx="9048751" cy="1693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48751" cy="5788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640762" y="6886575"/>
            <a:ext cx="912812" cy="2592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1pPr>
      <a:lvl2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2pPr>
      <a:lvl3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3pPr>
      <a:lvl4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4pPr>
      <a:lvl5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5pPr>
      <a:lvl6pPr indent="4572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6pPr>
      <a:lvl7pPr indent="9144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7pPr>
      <a:lvl8pPr indent="13716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8pPr>
      <a:lvl9pPr indent="18288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9pPr>
    </p:titleStyle>
    <p:bodyStyle>
      <a:lvl1pPr marL="342900" indent="-3429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1pPr>
      <a:lvl2pPr marL="342900" indent="1143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2pPr>
      <a:lvl3pPr marL="342900" indent="5715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3pPr>
      <a:lvl4pPr marL="342900" indent="10287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4pPr>
      <a:lvl5pPr marL="342900" indent="14859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5pPr>
      <a:lvl6pPr marL="342900" indent="19431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6pPr>
      <a:lvl7pPr marL="342900" indent="24003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7pPr>
      <a:lvl8pPr marL="342900" indent="28575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8pPr>
      <a:lvl9pPr marL="342900" indent="33147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9pPr>
    </p:bodyStyle>
    <p:otherStyle>
      <a:lvl1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1pPr>
      <a:lvl2pPr indent="4572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2pPr>
      <a:lvl3pPr indent="9144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3pPr>
      <a:lvl4pPr indent="13716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4pPr>
      <a:lvl5pPr indent="18288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5pPr>
      <a:lvl6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6pPr>
      <a:lvl7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7pPr>
      <a:lvl8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8pPr>
      <a:lvl9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503236" y="360362"/>
            <a:ext cx="9311323" cy="360045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lang="en-GB" sz="2800" dirty="0" smtClean="0"/>
              <a:t>COMP1003</a:t>
            </a:r>
            <a:r>
              <a:rPr sz="2800" dirty="0" smtClean="0">
                <a:uFill>
                  <a:solidFill/>
                </a:uFill>
              </a:rPr>
              <a:t>  </a:t>
            </a:r>
            <a:r>
              <a:rPr sz="2800" dirty="0">
                <a:uFill>
                  <a:solidFill/>
                </a:uFill>
              </a:rPr>
              <a:t>– </a:t>
            </a:r>
            <a:r>
              <a:rPr sz="2800" dirty="0" smtClean="0">
                <a:uFill>
                  <a:solidFill/>
                </a:uFill>
              </a:rPr>
              <a:t>Algorithms</a:t>
            </a:r>
            <a:r>
              <a:rPr lang="en-GB" sz="2800" dirty="0" smtClean="0"/>
              <a:t>, </a:t>
            </a:r>
            <a:r>
              <a:rPr lang="en-GB" sz="2800" dirty="0" smtClean="0">
                <a:uFill>
                  <a:solidFill/>
                </a:uFill>
              </a:rPr>
              <a:t>Data Structures &amp; Mathematics</a:t>
            </a:r>
            <a:r>
              <a:rPr sz="2800" dirty="0">
                <a:uFill>
                  <a:solidFill/>
                </a:uFill>
              </a:rPr>
              <a:t/>
            </a:r>
            <a:br>
              <a:rPr sz="2800" dirty="0">
                <a:uFill>
                  <a:solidFill/>
                </a:uFill>
              </a:rPr>
            </a:br>
            <a:r>
              <a:rPr sz="2800" dirty="0">
                <a:uFill>
                  <a:solidFill/>
                </a:uFill>
              </a:rPr>
              <a:t/>
            </a:r>
            <a:br>
              <a:rPr sz="2800" dirty="0">
                <a:uFill>
                  <a:solidFill/>
                </a:uFill>
              </a:rPr>
            </a:br>
            <a:r>
              <a:rPr lang="en-GB" sz="4400" dirty="0" smtClean="0">
                <a:uFill>
                  <a:solidFill/>
                </a:uFill>
              </a:rPr>
              <a:t>Session 15</a:t>
            </a:r>
            <a:r>
              <a:rPr sz="4400" dirty="0">
                <a:uFill>
                  <a:solidFill/>
                </a:uFill>
              </a:rPr>
              <a:t/>
            </a:r>
            <a:br>
              <a:rPr sz="4400" dirty="0">
                <a:uFill>
                  <a:solidFill/>
                </a:uFill>
              </a:rPr>
            </a:br>
            <a:r>
              <a:rPr sz="4400" dirty="0">
                <a:uFill>
                  <a:solidFill/>
                </a:uFill>
              </a:rPr>
              <a:t>Iteration and Recursion </a:t>
            </a:r>
            <a:br>
              <a:rPr sz="4400" dirty="0">
                <a:uFill>
                  <a:solidFill/>
                </a:uFill>
              </a:rPr>
            </a:br>
            <a:endParaRPr sz="4400" dirty="0">
              <a:uFill>
                <a:solidFill/>
              </a:uFill>
            </a:endParaRP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503237" y="4679950"/>
            <a:ext cx="9069388" cy="20764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725" lvl="0" indent="-336550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Thomas </a:t>
            </a:r>
            <a:r>
              <a:rPr sz="3200" dirty="0" err="1">
                <a:uFill>
                  <a:solidFill/>
                </a:uFill>
              </a:rPr>
              <a:t>Wennekers</a:t>
            </a:r>
            <a:endParaRPr sz="3200" dirty="0">
              <a:uFill>
                <a:solidFill/>
              </a:uFill>
            </a:endParaRPr>
          </a:p>
          <a:p>
            <a:pPr marL="339725" lvl="0" indent="-336550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marL="339725" lvl="0" indent="-336550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lang="en-GB" sz="3200" dirty="0" smtClean="0">
                <a:uFill>
                  <a:solidFill/>
                </a:uFill>
              </a:rPr>
              <a:t>University of </a:t>
            </a:r>
            <a:r>
              <a:rPr sz="3200" dirty="0" smtClean="0">
                <a:uFill>
                  <a:solidFill/>
                </a:uFill>
              </a:rPr>
              <a:t>Plymouth</a:t>
            </a:r>
            <a:endParaRPr sz="3200" dirty="0">
              <a:uFill>
                <a:solidFill/>
              </a:uFill>
            </a:endParaRP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3039" cy="125571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 dirty="0">
                <a:uFill>
                  <a:solidFill/>
                </a:uFill>
              </a:rPr>
              <a:t>Loops in C# </a:t>
            </a:r>
            <a:br>
              <a:rPr sz="4400" dirty="0">
                <a:uFill>
                  <a:solidFill/>
                </a:uFill>
              </a:rPr>
            </a:br>
            <a:r>
              <a:rPr sz="2800" dirty="0" smtClean="0">
                <a:uFill>
                  <a:solidFill/>
                </a:uFill>
              </a:rPr>
              <a:t>(</a:t>
            </a:r>
            <a:r>
              <a:rPr lang="en-GB" sz="2800" dirty="0"/>
              <a:t>EBNF </a:t>
            </a:r>
            <a:r>
              <a:rPr lang="en-GB" sz="2800" dirty="0" smtClean="0"/>
              <a:t>forms </a:t>
            </a:r>
            <a:r>
              <a:rPr sz="2800" dirty="0" smtClean="0">
                <a:uFill>
                  <a:solidFill/>
                </a:uFill>
              </a:rPr>
              <a:t>simplified </a:t>
            </a:r>
            <a:r>
              <a:rPr sz="2800" dirty="0">
                <a:uFill>
                  <a:solidFill/>
                </a:uFill>
              </a:rPr>
              <a:t>from MSDN specs)</a:t>
            </a:r>
          </a:p>
        </p:txBody>
      </p:sp>
      <p:pic>
        <p:nvPicPr>
          <p:cNvPr id="6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8787" y="2187575"/>
            <a:ext cx="9151938" cy="4068763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10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Core Loop Statements</a:t>
            </a:r>
          </a:p>
        </p:txBody>
      </p:sp>
      <p:pic>
        <p:nvPicPr>
          <p:cNvPr id="6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584" y="1864895"/>
            <a:ext cx="8749047" cy="2249905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11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1403350" y="165100"/>
            <a:ext cx="7945438" cy="1165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Break and Continue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3600450" y="5184775"/>
            <a:ext cx="6299200" cy="18002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'break' gets out of the inner loop</a:t>
            </a:r>
          </a:p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'continue' starts the next iteration; </a:t>
            </a:r>
          </a:p>
        </p:txBody>
      </p:sp>
      <p:pic>
        <p:nvPicPr>
          <p:cNvPr id="7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0475" y="1439862"/>
            <a:ext cx="7937500" cy="2260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1475" y="3898900"/>
            <a:ext cx="2724150" cy="3552825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12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 dirty="0">
                <a:uFill>
                  <a:solidFill/>
                </a:uFill>
              </a:rPr>
              <a:t>Additional C# </a:t>
            </a:r>
            <a:r>
              <a:rPr lang="en-GB" sz="4400" dirty="0" smtClean="0">
                <a:uFill>
                  <a:solidFill/>
                </a:uFill>
              </a:rPr>
              <a:t>Loop </a:t>
            </a:r>
            <a:r>
              <a:rPr sz="4400" dirty="0" smtClean="0">
                <a:uFill>
                  <a:solidFill/>
                </a:uFill>
              </a:rPr>
              <a:t>Constructs</a:t>
            </a:r>
            <a:endParaRPr sz="4400" dirty="0">
              <a:uFill>
                <a:solidFill/>
              </a:uFill>
            </a:endParaRP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539750" y="6119812"/>
            <a:ext cx="9063038" cy="10795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(</a:t>
            </a:r>
            <a:r>
              <a:rPr sz="32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Don't use "</a:t>
            </a:r>
            <a:r>
              <a:rPr sz="320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goto</a:t>
            </a:r>
            <a:r>
              <a:rPr sz="32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" or "</a:t>
            </a:r>
            <a:r>
              <a:rPr sz="320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foreach</a:t>
            </a:r>
            <a:r>
              <a:rPr sz="32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" </a:t>
            </a:r>
            <a:r>
              <a:rPr sz="3200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in</a:t>
            </a:r>
            <a:r>
              <a:rPr lang="en-GB" sz="3200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COMP1003</a:t>
            </a:r>
            <a:r>
              <a:rPr sz="3200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!)</a:t>
            </a:r>
            <a:endParaRPr lang="en-GB" sz="3200" dirty="0" smtClean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lang="en-GB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OOP and Design </a:t>
            </a:r>
            <a:r>
              <a:rPr lang="en-GB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patterns in Year 2</a:t>
            </a:r>
            <a:endParaRPr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</p:txBody>
      </p:sp>
      <p:pic>
        <p:nvPicPr>
          <p:cNvPr id="77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496" y="1746250"/>
            <a:ext cx="9151938" cy="40640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/>
        </p:nvSpPr>
        <p:spPr>
          <a:xfrm>
            <a:off x="515120" y="4577901"/>
            <a:ext cx="768941" cy="0"/>
          </a:xfrm>
          <a:prstGeom prst="line">
            <a:avLst/>
          </a:prstGeom>
          <a:ln w="9360"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13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503237" y="1984516"/>
            <a:ext cx="9051925" cy="3084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 sz="3200">
                <a:uFill>
                  <a:solidFill/>
                </a:uFill>
                <a:latin typeface="Arial Bold"/>
                <a:ea typeface="Arial Bold"/>
                <a:cs typeface="Arial Bold"/>
                <a:sym typeface="Arial Bold"/>
              </a:rPr>
              <a:t>Arrays</a:t>
            </a: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store collections of things that can be enumerated in one or more directions</a:t>
            </a:r>
          </a:p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endParaRPr sz="32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endParaRPr sz="32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endParaRPr sz="32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Usually </a:t>
            </a:r>
            <a:r>
              <a:rPr sz="3200">
                <a:uFill>
                  <a:solidFill/>
                </a:uFill>
                <a:latin typeface="Arial Bold"/>
                <a:ea typeface="Arial Bold"/>
                <a:cs typeface="Arial Bold"/>
                <a:sym typeface="Arial Bold"/>
              </a:rPr>
              <a:t>use for-loops</a:t>
            </a: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to iterate through them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14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173037" y="346075"/>
            <a:ext cx="9063038" cy="1165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Arrays</a:t>
            </a:r>
          </a:p>
        </p:txBody>
      </p:sp>
      <p:pic>
        <p:nvPicPr>
          <p:cNvPr id="85" name="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187" y="360362"/>
            <a:ext cx="2754313" cy="2855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38875" y="360362"/>
            <a:ext cx="3481387" cy="6840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image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19250" y="3570287"/>
            <a:ext cx="3810000" cy="3810001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15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Arrays in C#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477837" y="6480175"/>
            <a:ext cx="9061451" cy="8080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39725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One way to get an array of three </a:t>
            </a:r>
            <a:r>
              <a:rPr sz="3200" dirty="0" smtClean="0">
                <a:uFill>
                  <a:solidFill/>
                </a:uFill>
              </a:rPr>
              <a:t>integers</a:t>
            </a:r>
            <a:endParaRPr lang="en-GB" sz="3200" dirty="0" smtClean="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lang="en-GB" dirty="0" smtClean="0"/>
              <a:t>Dynamic allocation; bracket operator</a:t>
            </a:r>
            <a:endParaRPr sz="3200" dirty="0">
              <a:uFill>
                <a:solidFill/>
              </a:uFill>
            </a:endParaRPr>
          </a:p>
        </p:txBody>
      </p:sp>
      <p:pic>
        <p:nvPicPr>
          <p:cNvPr id="9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0475" y="1701800"/>
            <a:ext cx="4486275" cy="4238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59562" y="4500562"/>
            <a:ext cx="1209676" cy="1343026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16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Arrays in C#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539750" y="6391275"/>
            <a:ext cx="9061450" cy="808038"/>
          </a:xfrm>
          <a:prstGeom prst="rect">
            <a:avLst/>
          </a:prstGeom>
        </p:spPr>
        <p:txBody>
          <a:bodyPr>
            <a:normAutofit/>
          </a:bodyPr>
          <a:lstStyle>
            <a:lvl1pPr marL="339725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Another way to get and initialise an int-array</a:t>
            </a:r>
          </a:p>
        </p:txBody>
      </p:sp>
      <p:pic>
        <p:nvPicPr>
          <p:cNvPr id="9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8798" y="1978025"/>
            <a:ext cx="4933951" cy="3600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84122" y="4370387"/>
            <a:ext cx="981076" cy="1209676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17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Loop through an array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xfrm>
            <a:off x="762680" y="6178775"/>
            <a:ext cx="8542565" cy="808038"/>
          </a:xfrm>
          <a:prstGeom prst="rect">
            <a:avLst/>
          </a:prstGeom>
        </p:spPr>
        <p:txBody>
          <a:bodyPr>
            <a:normAutofit/>
          </a:bodyPr>
          <a:lstStyle>
            <a:lvl1pPr marL="339725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Use a for-loop if you know the size of the array.</a:t>
            </a:r>
          </a:p>
        </p:txBody>
      </p:sp>
      <p:pic>
        <p:nvPicPr>
          <p:cNvPr id="10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5691" y="1928924"/>
            <a:ext cx="5648326" cy="382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12077" y="4500675"/>
            <a:ext cx="800101" cy="1257301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18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String-Arrays</a:t>
            </a:r>
          </a:p>
        </p:txBody>
      </p:sp>
      <p:pic>
        <p:nvPicPr>
          <p:cNvPr id="10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399" y="1805441"/>
            <a:ext cx="6029326" cy="4733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91409" y="5008557"/>
            <a:ext cx="885826" cy="152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19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7334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Main Ideas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503237" y="1260475"/>
            <a:ext cx="9067801" cy="576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Computers process large amounts of data in short time.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Central to this is </a:t>
            </a:r>
            <a:r>
              <a:rPr sz="3200" dirty="0">
                <a:uFill>
                  <a:solidFill/>
                </a:uFill>
                <a:latin typeface="Arial Bold"/>
                <a:ea typeface="Arial Bold"/>
                <a:cs typeface="Arial Bold"/>
                <a:sym typeface="Arial Bold"/>
              </a:rPr>
              <a:t>repetition</a:t>
            </a:r>
            <a:r>
              <a:rPr sz="3200" dirty="0">
                <a:uFill>
                  <a:solidFill/>
                </a:uFill>
              </a:rPr>
              <a:t> – the same things are done again and again on different data.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Therefore programming languages provide </a:t>
            </a:r>
            <a:r>
              <a:rPr sz="3200" dirty="0">
                <a:uFill>
                  <a:solidFill/>
                </a:uFill>
                <a:latin typeface="Arial Bold"/>
                <a:ea typeface="Arial Bold"/>
                <a:cs typeface="Arial Bold"/>
                <a:sym typeface="Arial Bold"/>
              </a:rPr>
              <a:t>control structures for looping</a:t>
            </a:r>
            <a:r>
              <a:rPr sz="3200" dirty="0">
                <a:uFill>
                  <a:solidFill/>
                </a:uFill>
              </a:rPr>
              <a:t> through data ..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.. and repetitive data-structures, called </a:t>
            </a:r>
            <a:r>
              <a:rPr sz="3200" dirty="0">
                <a:uFill>
                  <a:solidFill/>
                </a:uFill>
                <a:latin typeface="Arial Bold"/>
                <a:ea typeface="Arial Bold"/>
                <a:cs typeface="Arial Bold"/>
                <a:sym typeface="Arial Bold"/>
              </a:rPr>
              <a:t>arrays.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  <a:latin typeface="Arial Bold"/>
                <a:ea typeface="Arial Bold"/>
                <a:cs typeface="Arial Bold"/>
                <a:sym typeface="Arial Bold"/>
              </a:rPr>
              <a:t>Recursion </a:t>
            </a:r>
            <a:r>
              <a:rPr sz="3200" dirty="0">
                <a:uFill>
                  <a:solidFill/>
                </a:uFill>
              </a:rPr>
              <a:t>is a way to define objects, equations, or functions that refer to themselves (cf. EBNF). This can lead to very natural and appealing algorithms for some problems.  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77837" y="179387"/>
            <a:ext cx="9061451" cy="9001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 dirty="0">
                <a:uFill>
                  <a:solidFill/>
                </a:uFill>
              </a:rPr>
              <a:t>Arrays of </a:t>
            </a:r>
            <a:r>
              <a:rPr sz="4400" b="1" dirty="0">
                <a:uFill>
                  <a:solidFill/>
                </a:uFill>
              </a:rPr>
              <a:t>Custom </a:t>
            </a:r>
            <a:r>
              <a:rPr sz="4400" b="1" dirty="0" smtClean="0">
                <a:uFill>
                  <a:solidFill/>
                </a:uFill>
              </a:rPr>
              <a:t>Types</a:t>
            </a:r>
            <a:r>
              <a:rPr lang="en-GB" sz="4400" b="1" dirty="0" smtClean="0">
                <a:uFill>
                  <a:solidFill/>
                </a:uFill>
              </a:rPr>
              <a:t/>
            </a:r>
            <a:br>
              <a:rPr lang="en-GB" sz="4400" b="1" dirty="0" smtClean="0">
                <a:uFill>
                  <a:solidFill/>
                </a:uFill>
              </a:rPr>
            </a:br>
            <a:r>
              <a:rPr lang="en-GB" b="1" dirty="0" smtClean="0"/>
              <a:t>dot-operator; recursion; space allocation</a:t>
            </a:r>
            <a:endParaRPr sz="4400" b="1" dirty="0">
              <a:uFill>
                <a:solidFill/>
              </a:uFill>
            </a:endParaRPr>
          </a:p>
        </p:txBody>
      </p:sp>
      <p:pic>
        <p:nvPicPr>
          <p:cNvPr id="11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150" y="1439862"/>
            <a:ext cx="7715250" cy="5788026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20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Two- and higher-dimensional arrays</a:t>
            </a:r>
          </a:p>
        </p:txBody>
      </p:sp>
      <p:pic>
        <p:nvPicPr>
          <p:cNvPr id="11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056" y="2219553"/>
            <a:ext cx="5803901" cy="4298950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21</a:t>
            </a:fld>
            <a:endParaRPr>
              <a:uFill>
                <a:solidFill/>
              </a:uFill>
            </a:endParaRPr>
          </a:p>
        </p:txBody>
      </p:sp>
      <p:pic>
        <p:nvPicPr>
          <p:cNvPr id="120" name="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89698" y="2769506"/>
            <a:ext cx="3199043" cy="31990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509587" y="2175439"/>
            <a:ext cx="9051925" cy="3205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 sz="3200" dirty="0">
                <a:uFill>
                  <a:solidFill/>
                </a:uFill>
                <a:latin typeface="Arial Bold"/>
                <a:ea typeface="Arial Bold"/>
                <a:cs typeface="Arial Bold"/>
                <a:sym typeface="Arial Bold"/>
              </a:rPr>
              <a:t>Arrays</a:t>
            </a:r>
            <a:r>
              <a:rPr sz="32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are used to store </a:t>
            </a:r>
            <a:r>
              <a:rPr sz="3200" dirty="0" smtClean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data-item</a:t>
            </a:r>
            <a:r>
              <a:rPr lang="en-GB" sz="3200" dirty="0" smtClean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sz="3200" dirty="0" smtClean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32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of some type</a:t>
            </a:r>
          </a:p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endParaRPr sz="3200" dirty="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endParaRPr sz="3200" dirty="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 sz="3200" dirty="0">
                <a:uFill>
                  <a:solidFill/>
                </a:uFill>
                <a:latin typeface="Arial Bold"/>
                <a:ea typeface="Arial Bold"/>
                <a:cs typeface="Arial Bold"/>
                <a:sym typeface="Arial Bold"/>
              </a:rPr>
              <a:t>for-loops</a:t>
            </a:r>
            <a:r>
              <a:rPr sz="32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are used to iterate through arrays</a:t>
            </a:r>
          </a:p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endParaRPr sz="3200" dirty="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endParaRPr sz="3200" dirty="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 sz="32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There are numerous useful </a:t>
            </a:r>
            <a:r>
              <a:rPr sz="3200" dirty="0">
                <a:uFill>
                  <a:solidFill/>
                </a:uFill>
                <a:latin typeface="Arial Bold"/>
                <a:ea typeface="Arial Bold"/>
                <a:cs typeface="Arial Bold"/>
                <a:sym typeface="Arial Bold"/>
              </a:rPr>
              <a:t>algorithms on arrays</a:t>
            </a:r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22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503237" y="346074"/>
            <a:ext cx="9053513" cy="11541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Linear Search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xfrm>
            <a:off x="331788" y="1650546"/>
            <a:ext cx="9396412" cy="54324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625094" lvl="0" indent="-620712" defTabSz="413321">
              <a:spcBef>
                <a:spcPts val="1200"/>
              </a:spcBef>
              <a:tabLst>
                <a:tab pos="609600" algn="l"/>
                <a:tab pos="723900" algn="l"/>
                <a:tab pos="1130300" algn="l"/>
                <a:tab pos="1536700" algn="l"/>
                <a:tab pos="1955800" algn="l"/>
                <a:tab pos="2362200" algn="l"/>
                <a:tab pos="2781300" algn="l"/>
                <a:tab pos="3200400" algn="l"/>
                <a:tab pos="3606800" algn="l"/>
                <a:tab pos="4025900" algn="l"/>
                <a:tab pos="4432300" algn="l"/>
                <a:tab pos="4838700" algn="l"/>
                <a:tab pos="5257800" algn="l"/>
                <a:tab pos="5676900" algn="l"/>
                <a:tab pos="6096000" algn="l"/>
                <a:tab pos="6502400" algn="l"/>
                <a:tab pos="6908800" algn="l"/>
                <a:tab pos="7327900" algn="l"/>
                <a:tab pos="7734300" algn="l"/>
                <a:tab pos="8153400" algn="l"/>
                <a:tab pos="8572500" algn="l"/>
              </a:tabLst>
              <a:defRPr sz="1800">
                <a:uFillTx/>
              </a:defRPr>
            </a:pPr>
            <a:r>
              <a:rPr sz="2944">
                <a:uFill>
                  <a:solidFill/>
                </a:uFill>
              </a:rPr>
              <a:t>A common </a:t>
            </a:r>
            <a:r>
              <a:rPr sz="2944">
                <a:uFill>
                  <a:solidFill/>
                </a:uFill>
                <a:latin typeface="Arial Bold"/>
                <a:ea typeface="Arial Bold"/>
                <a:cs typeface="Arial Bold"/>
                <a:sym typeface="Arial Bold"/>
              </a:rPr>
              <a:t>problem</a:t>
            </a:r>
            <a:r>
              <a:rPr sz="2944">
                <a:uFill>
                  <a:solidFill/>
                </a:uFill>
              </a:rPr>
              <a:t>:</a:t>
            </a:r>
          </a:p>
          <a:p>
            <a:pPr marL="1362646" lvl="1" indent="-521398" defTabSz="413321">
              <a:spcBef>
                <a:spcPts val="10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609600" algn="l"/>
                <a:tab pos="723900" algn="l"/>
                <a:tab pos="1130300" algn="l"/>
                <a:tab pos="1536700" algn="l"/>
                <a:tab pos="1955800" algn="l"/>
                <a:tab pos="2362200" algn="l"/>
                <a:tab pos="2781300" algn="l"/>
                <a:tab pos="3200400" algn="l"/>
                <a:tab pos="3606800" algn="l"/>
                <a:tab pos="4025900" algn="l"/>
                <a:tab pos="4432300" algn="l"/>
                <a:tab pos="4838700" algn="l"/>
                <a:tab pos="5257800" algn="l"/>
                <a:tab pos="5676900" algn="l"/>
                <a:tab pos="6096000" algn="l"/>
                <a:tab pos="6502400" algn="l"/>
                <a:tab pos="6908800" algn="l"/>
                <a:tab pos="7327900" algn="l"/>
                <a:tab pos="7734300" algn="l"/>
                <a:tab pos="8153400" algn="l"/>
                <a:tab pos="8572500" algn="l"/>
              </a:tabLst>
              <a:defRPr sz="1800">
                <a:uFillTx/>
              </a:defRPr>
            </a:pPr>
            <a:r>
              <a:rPr sz="2576">
                <a:uFill>
                  <a:solidFill/>
                </a:uFill>
              </a:rPr>
              <a:t>Given an array see if it contains a certain element</a:t>
            </a:r>
          </a:p>
          <a:p>
            <a:pPr marL="1362646" lvl="1" indent="-521398" defTabSz="413321">
              <a:spcBef>
                <a:spcPts val="10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609600" algn="l"/>
                <a:tab pos="723900" algn="l"/>
                <a:tab pos="1130300" algn="l"/>
                <a:tab pos="1536700" algn="l"/>
                <a:tab pos="1955800" algn="l"/>
                <a:tab pos="2362200" algn="l"/>
                <a:tab pos="2781300" algn="l"/>
                <a:tab pos="3200400" algn="l"/>
                <a:tab pos="3606800" algn="l"/>
                <a:tab pos="4025900" algn="l"/>
                <a:tab pos="4432300" algn="l"/>
                <a:tab pos="4838700" algn="l"/>
                <a:tab pos="5257800" algn="l"/>
                <a:tab pos="5676900" algn="l"/>
                <a:tab pos="6096000" algn="l"/>
                <a:tab pos="6502400" algn="l"/>
                <a:tab pos="6908800" algn="l"/>
                <a:tab pos="7327900" algn="l"/>
                <a:tab pos="7734300" algn="l"/>
                <a:tab pos="8153400" algn="l"/>
                <a:tab pos="8572500" algn="l"/>
              </a:tabLst>
              <a:defRPr sz="1800">
                <a:uFillTx/>
              </a:defRPr>
            </a:pPr>
            <a:r>
              <a:rPr sz="2576">
                <a:uFill>
                  <a:solidFill/>
                </a:uFill>
              </a:rPr>
              <a:t>e.g. find a value in an array of integers</a:t>
            </a:r>
          </a:p>
          <a:p>
            <a:pPr marL="1362646" lvl="1" indent="-521398" defTabSz="413321">
              <a:spcBef>
                <a:spcPts val="10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609600" algn="l"/>
                <a:tab pos="723900" algn="l"/>
                <a:tab pos="1130300" algn="l"/>
                <a:tab pos="1536700" algn="l"/>
                <a:tab pos="1955800" algn="l"/>
                <a:tab pos="2362200" algn="l"/>
                <a:tab pos="2781300" algn="l"/>
                <a:tab pos="3200400" algn="l"/>
                <a:tab pos="3606800" algn="l"/>
                <a:tab pos="4025900" algn="l"/>
                <a:tab pos="4432300" algn="l"/>
                <a:tab pos="4838700" algn="l"/>
                <a:tab pos="5257800" algn="l"/>
                <a:tab pos="5676900" algn="l"/>
                <a:tab pos="6096000" algn="l"/>
                <a:tab pos="6502400" algn="l"/>
                <a:tab pos="6908800" algn="l"/>
                <a:tab pos="7327900" algn="l"/>
                <a:tab pos="7734300" algn="l"/>
                <a:tab pos="8153400" algn="l"/>
                <a:tab pos="8572500" algn="l"/>
              </a:tabLst>
              <a:defRPr sz="1800">
                <a:uFillTx/>
              </a:defRPr>
            </a:pPr>
            <a:r>
              <a:rPr sz="2576">
                <a:uFill>
                  <a:solidFill/>
                </a:uFill>
              </a:rPr>
              <a:t>e.g. find a student in a data base</a:t>
            </a:r>
          </a:p>
          <a:p>
            <a:pPr marL="1362646" lvl="1" indent="-521398" defTabSz="413321">
              <a:spcBef>
                <a:spcPts val="10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609600" algn="l"/>
                <a:tab pos="723900" algn="l"/>
                <a:tab pos="1130300" algn="l"/>
                <a:tab pos="1536700" algn="l"/>
                <a:tab pos="1955800" algn="l"/>
                <a:tab pos="2362200" algn="l"/>
                <a:tab pos="2781300" algn="l"/>
                <a:tab pos="3200400" algn="l"/>
                <a:tab pos="3606800" algn="l"/>
                <a:tab pos="4025900" algn="l"/>
                <a:tab pos="4432300" algn="l"/>
                <a:tab pos="4838700" algn="l"/>
                <a:tab pos="5257800" algn="l"/>
                <a:tab pos="5676900" algn="l"/>
                <a:tab pos="6096000" algn="l"/>
                <a:tab pos="6502400" algn="l"/>
                <a:tab pos="6908800" algn="l"/>
                <a:tab pos="7327900" algn="l"/>
                <a:tab pos="7734300" algn="l"/>
                <a:tab pos="8153400" algn="l"/>
                <a:tab pos="8572500" algn="l"/>
              </a:tabLst>
              <a:defRPr sz="1800">
                <a:uFillTx/>
              </a:defRPr>
            </a:pPr>
            <a:endParaRPr sz="2576">
              <a:uFill>
                <a:solidFill/>
              </a:uFill>
            </a:endParaRPr>
          </a:p>
          <a:p>
            <a:pPr marL="625094" lvl="0" indent="-620712" defTabSz="413321">
              <a:spcBef>
                <a:spcPts val="1200"/>
              </a:spcBef>
              <a:tabLst>
                <a:tab pos="609600" algn="l"/>
                <a:tab pos="723900" algn="l"/>
                <a:tab pos="1130300" algn="l"/>
                <a:tab pos="1536700" algn="l"/>
                <a:tab pos="1955800" algn="l"/>
                <a:tab pos="2362200" algn="l"/>
                <a:tab pos="2781300" algn="l"/>
                <a:tab pos="3200400" algn="l"/>
                <a:tab pos="3606800" algn="l"/>
                <a:tab pos="4025900" algn="l"/>
                <a:tab pos="4432300" algn="l"/>
                <a:tab pos="4838700" algn="l"/>
                <a:tab pos="5257800" algn="l"/>
                <a:tab pos="5676900" algn="l"/>
                <a:tab pos="6096000" algn="l"/>
                <a:tab pos="6502400" algn="l"/>
                <a:tab pos="6908800" algn="l"/>
                <a:tab pos="7327900" algn="l"/>
                <a:tab pos="7734300" algn="l"/>
                <a:tab pos="8153400" algn="l"/>
                <a:tab pos="8572500" algn="l"/>
              </a:tabLst>
              <a:defRPr sz="1800">
                <a:uFillTx/>
              </a:defRPr>
            </a:pPr>
            <a:r>
              <a:rPr sz="2944">
                <a:uFill>
                  <a:solidFill/>
                </a:uFill>
              </a:rPr>
              <a:t>Linear search</a:t>
            </a:r>
            <a:r>
              <a:rPr sz="2944">
                <a:uFill>
                  <a:solidFill/>
                </a:uFill>
                <a:latin typeface="Arial Bold"/>
                <a:ea typeface="Arial Bold"/>
                <a:cs typeface="Arial Bold"/>
                <a:sym typeface="Arial Bold"/>
              </a:rPr>
              <a:t> informal solution</a:t>
            </a:r>
            <a:r>
              <a:rPr sz="2944">
                <a:uFill>
                  <a:solidFill/>
                </a:uFill>
              </a:rPr>
              <a:t>:</a:t>
            </a:r>
          </a:p>
          <a:p>
            <a:pPr marL="1362646" lvl="1" indent="-521398" defTabSz="413321">
              <a:spcBef>
                <a:spcPts val="10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609600" algn="l"/>
                <a:tab pos="723900" algn="l"/>
                <a:tab pos="1130300" algn="l"/>
                <a:tab pos="1536700" algn="l"/>
                <a:tab pos="1955800" algn="l"/>
                <a:tab pos="2362200" algn="l"/>
                <a:tab pos="2781300" algn="l"/>
                <a:tab pos="3200400" algn="l"/>
                <a:tab pos="3606800" algn="l"/>
                <a:tab pos="4025900" algn="l"/>
                <a:tab pos="4432300" algn="l"/>
                <a:tab pos="4838700" algn="l"/>
                <a:tab pos="5257800" algn="l"/>
                <a:tab pos="5676900" algn="l"/>
                <a:tab pos="6096000" algn="l"/>
                <a:tab pos="6502400" algn="l"/>
                <a:tab pos="6908800" algn="l"/>
                <a:tab pos="7327900" algn="l"/>
                <a:tab pos="7734300" algn="l"/>
                <a:tab pos="8153400" algn="l"/>
                <a:tab pos="8572500" algn="l"/>
              </a:tabLst>
              <a:defRPr sz="1800">
                <a:uFillTx/>
              </a:defRPr>
            </a:pPr>
            <a:r>
              <a:rPr sz="2576">
                <a:uFill>
                  <a:solidFill/>
                </a:uFill>
              </a:rPr>
              <a:t>go through the array starting at 0 </a:t>
            </a:r>
          </a:p>
          <a:p>
            <a:pPr marL="1362646" lvl="1" indent="-521398" defTabSz="413321">
              <a:spcBef>
                <a:spcPts val="10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609600" algn="l"/>
                <a:tab pos="723900" algn="l"/>
                <a:tab pos="1130300" algn="l"/>
                <a:tab pos="1536700" algn="l"/>
                <a:tab pos="1955800" algn="l"/>
                <a:tab pos="2362200" algn="l"/>
                <a:tab pos="2781300" algn="l"/>
                <a:tab pos="3200400" algn="l"/>
                <a:tab pos="3606800" algn="l"/>
                <a:tab pos="4025900" algn="l"/>
                <a:tab pos="4432300" algn="l"/>
                <a:tab pos="4838700" algn="l"/>
                <a:tab pos="5257800" algn="l"/>
                <a:tab pos="5676900" algn="l"/>
                <a:tab pos="6096000" algn="l"/>
                <a:tab pos="6502400" algn="l"/>
                <a:tab pos="6908800" algn="l"/>
                <a:tab pos="7327900" algn="l"/>
                <a:tab pos="7734300" algn="l"/>
                <a:tab pos="8153400" algn="l"/>
                <a:tab pos="8572500" algn="l"/>
              </a:tabLst>
              <a:defRPr sz="1800">
                <a:uFillTx/>
              </a:defRPr>
            </a:pPr>
            <a:r>
              <a:rPr sz="2576">
                <a:uFill>
                  <a:solidFill/>
                </a:uFill>
              </a:rPr>
              <a:t>check each element against the search value</a:t>
            </a:r>
          </a:p>
          <a:p>
            <a:pPr marL="1362646" lvl="1" indent="-521398" defTabSz="413321">
              <a:spcBef>
                <a:spcPts val="10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609600" algn="l"/>
                <a:tab pos="723900" algn="l"/>
                <a:tab pos="1130300" algn="l"/>
                <a:tab pos="1536700" algn="l"/>
                <a:tab pos="1955800" algn="l"/>
                <a:tab pos="2362200" algn="l"/>
                <a:tab pos="2781300" algn="l"/>
                <a:tab pos="3200400" algn="l"/>
                <a:tab pos="3606800" algn="l"/>
                <a:tab pos="4025900" algn="l"/>
                <a:tab pos="4432300" algn="l"/>
                <a:tab pos="4838700" algn="l"/>
                <a:tab pos="5257800" algn="l"/>
                <a:tab pos="5676900" algn="l"/>
                <a:tab pos="6096000" algn="l"/>
                <a:tab pos="6502400" algn="l"/>
                <a:tab pos="6908800" algn="l"/>
                <a:tab pos="7327900" algn="l"/>
                <a:tab pos="7734300" algn="l"/>
                <a:tab pos="8153400" algn="l"/>
                <a:tab pos="8572500" algn="l"/>
              </a:tabLst>
              <a:defRPr sz="1800">
                <a:uFillTx/>
              </a:defRPr>
            </a:pPr>
            <a:r>
              <a:rPr sz="2576">
                <a:uFill>
                  <a:solidFill/>
                </a:uFill>
              </a:rPr>
              <a:t>if the value is found, return “true”</a:t>
            </a:r>
          </a:p>
          <a:p>
            <a:pPr marL="1362646" lvl="1" indent="-521398" defTabSz="413321">
              <a:spcBef>
                <a:spcPts val="10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609600" algn="l"/>
                <a:tab pos="723900" algn="l"/>
                <a:tab pos="1130300" algn="l"/>
                <a:tab pos="1536700" algn="l"/>
                <a:tab pos="1955800" algn="l"/>
                <a:tab pos="2362200" algn="l"/>
                <a:tab pos="2781300" algn="l"/>
                <a:tab pos="3200400" algn="l"/>
                <a:tab pos="3606800" algn="l"/>
                <a:tab pos="4025900" algn="l"/>
                <a:tab pos="4432300" algn="l"/>
                <a:tab pos="4838700" algn="l"/>
                <a:tab pos="5257800" algn="l"/>
                <a:tab pos="5676900" algn="l"/>
                <a:tab pos="6096000" algn="l"/>
                <a:tab pos="6502400" algn="l"/>
                <a:tab pos="6908800" algn="l"/>
                <a:tab pos="7327900" algn="l"/>
                <a:tab pos="7734300" algn="l"/>
                <a:tab pos="8153400" algn="l"/>
                <a:tab pos="8572500" algn="l"/>
              </a:tabLst>
              <a:defRPr sz="1800">
                <a:uFillTx/>
              </a:defRPr>
            </a:pPr>
            <a:endParaRPr sz="2576">
              <a:uFill>
                <a:solidFill/>
              </a:uFill>
            </a:endParaRPr>
          </a:p>
          <a:p>
            <a:pPr marL="625094" lvl="0" indent="-620712" defTabSz="413321">
              <a:spcBef>
                <a:spcPts val="1200"/>
              </a:spcBef>
              <a:tabLst>
                <a:tab pos="609600" algn="l"/>
                <a:tab pos="723900" algn="l"/>
                <a:tab pos="1130300" algn="l"/>
                <a:tab pos="1536700" algn="l"/>
                <a:tab pos="1955800" algn="l"/>
                <a:tab pos="2362200" algn="l"/>
                <a:tab pos="2781300" algn="l"/>
                <a:tab pos="3200400" algn="l"/>
                <a:tab pos="3606800" algn="l"/>
                <a:tab pos="4025900" algn="l"/>
                <a:tab pos="4432300" algn="l"/>
                <a:tab pos="4838700" algn="l"/>
                <a:tab pos="5257800" algn="l"/>
                <a:tab pos="5676900" algn="l"/>
                <a:tab pos="6096000" algn="l"/>
                <a:tab pos="6502400" algn="l"/>
                <a:tab pos="6908800" algn="l"/>
                <a:tab pos="7327900" algn="l"/>
                <a:tab pos="7734300" algn="l"/>
                <a:tab pos="8153400" algn="l"/>
                <a:tab pos="8572500" algn="l"/>
              </a:tabLst>
              <a:defRPr sz="1800">
                <a:uFillTx/>
              </a:defRPr>
            </a:pPr>
            <a:r>
              <a:rPr sz="2944">
                <a:uFill>
                  <a:solidFill/>
                </a:uFill>
              </a:rPr>
              <a:t>(Note: finding </a:t>
            </a:r>
            <a:r>
              <a:rPr sz="2944">
                <a:uFill>
                  <a:solidFill/>
                </a:uFill>
                <a:latin typeface="Arial Bold"/>
                <a:ea typeface="Arial Bold"/>
                <a:cs typeface="Arial Bold"/>
                <a:sym typeface="Arial Bold"/>
              </a:rPr>
              <a:t>all</a:t>
            </a:r>
            <a:r>
              <a:rPr sz="2944">
                <a:uFill>
                  <a:solidFill/>
                </a:uFill>
              </a:rPr>
              <a:t> occurrences is another problem)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23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503237" y="179387"/>
            <a:ext cx="9063039" cy="900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Linear Search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489405" y="1763259"/>
            <a:ext cx="3265488" cy="5040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find “v” in “array” of size “N”</a:t>
            </a:r>
          </a:p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“linear search” iterates through the array until the search value is found.</a:t>
            </a:r>
          </a:p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24</a:t>
            </a:fld>
            <a:endParaRPr>
              <a:uFill>
                <a:solidFill/>
              </a:uFill>
            </a:endParaRPr>
          </a:p>
        </p:txBody>
      </p:sp>
      <p:pic>
        <p:nvPicPr>
          <p:cNvPr id="13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0677" y="1202871"/>
            <a:ext cx="5440363" cy="61610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Linear Search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4907444" y="5196233"/>
            <a:ext cx="4181022" cy="15797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39725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The </a:t>
            </a:r>
            <a:r>
              <a:rPr sz="3200" dirty="0" err="1">
                <a:uFill>
                  <a:solidFill/>
                </a:uFill>
              </a:rPr>
              <a:t>structogram</a:t>
            </a:r>
            <a:r>
              <a:rPr sz="3200" dirty="0">
                <a:uFill>
                  <a:solidFill/>
                </a:uFill>
              </a:rPr>
              <a:t> translates nicely into </a:t>
            </a:r>
            <a:r>
              <a:rPr sz="3200" dirty="0" smtClean="0">
                <a:uFill>
                  <a:solidFill/>
                </a:uFill>
              </a:rPr>
              <a:t>code</a:t>
            </a:r>
            <a:r>
              <a:rPr lang="en-GB" sz="3200" dirty="0" smtClean="0">
                <a:uFill>
                  <a:solidFill/>
                </a:uFill>
              </a:rPr>
              <a:t>; can re-use comments, too</a:t>
            </a:r>
            <a:endParaRPr sz="3200" dirty="0">
              <a:uFill>
                <a:solidFill/>
              </a:uFill>
            </a:endParaRPr>
          </a:p>
        </p:txBody>
      </p:sp>
      <p:pic>
        <p:nvPicPr>
          <p:cNvPr id="13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5665" y="1666421"/>
            <a:ext cx="5884581" cy="3198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078" y="1670730"/>
            <a:ext cx="3720698" cy="4215039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25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477837" y="179387"/>
            <a:ext cx="9061451" cy="1162051"/>
          </a:xfrm>
          <a:prstGeom prst="rect">
            <a:avLst/>
          </a:prstGeom>
        </p:spPr>
        <p:txBody>
          <a:bodyPr>
            <a:normAutofit/>
          </a:bodyPr>
          <a:lstStyle>
            <a:lvl1pPr defTabSz="435784">
              <a:tabLst>
                <a:tab pos="419100" algn="l"/>
                <a:tab pos="850900" algn="l"/>
                <a:tab pos="1295400" algn="l"/>
                <a:tab pos="1727200" algn="l"/>
                <a:tab pos="2159000" algn="l"/>
                <a:tab pos="2603500" algn="l"/>
                <a:tab pos="3035300" algn="l"/>
                <a:tab pos="3467100" algn="l"/>
                <a:tab pos="3911600" algn="l"/>
                <a:tab pos="4343400" algn="l"/>
                <a:tab pos="4787900" algn="l"/>
                <a:tab pos="5219700" algn="l"/>
                <a:tab pos="5651500" algn="l"/>
                <a:tab pos="6096000" algn="l"/>
                <a:tab pos="6527800" algn="l"/>
                <a:tab pos="6959600" algn="l"/>
                <a:tab pos="7391400" algn="l"/>
                <a:tab pos="7823200" algn="l"/>
                <a:tab pos="8267700" algn="l"/>
                <a:tab pos="8699500" algn="l"/>
              </a:tabLst>
              <a:defRPr sz="4268"/>
            </a:lvl1pPr>
          </a:lstStyle>
          <a:p>
            <a:pPr lvl="0">
              <a:defRPr sz="1800">
                <a:uFillTx/>
              </a:defRPr>
            </a:pPr>
            <a:r>
              <a:rPr sz="4268" dirty="0">
                <a:uFill>
                  <a:solidFill/>
                </a:uFill>
              </a:rPr>
              <a:t>Linear Search Main Routine </a:t>
            </a:r>
            <a:r>
              <a:rPr sz="4268" dirty="0" smtClean="0">
                <a:uFill>
                  <a:solidFill/>
                </a:uFill>
              </a:rPr>
              <a:t>Example</a:t>
            </a:r>
            <a:r>
              <a:rPr lang="en-GB" sz="4268" dirty="0" smtClean="0">
                <a:uFill>
                  <a:solidFill/>
                </a:uFill>
              </a:rPr>
              <a:t/>
            </a:r>
            <a:br>
              <a:rPr lang="en-GB" sz="4268" dirty="0" smtClean="0">
                <a:uFill>
                  <a:solidFill/>
                </a:uFill>
              </a:rPr>
            </a:br>
            <a:r>
              <a:rPr lang="en-GB" dirty="0" smtClean="0"/>
              <a:t>test your code .. Year 2: Unit testing </a:t>
            </a:r>
            <a:endParaRPr sz="4268" dirty="0">
              <a:uFill>
                <a:solidFill/>
              </a:uFill>
            </a:endParaRPr>
          </a:p>
        </p:txBody>
      </p:sp>
      <p:pic>
        <p:nvPicPr>
          <p:cNvPr id="14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164" y="1416957"/>
            <a:ext cx="7851776" cy="6392863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26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7350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Binary Search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xfrm>
            <a:off x="538162" y="1439862"/>
            <a:ext cx="9063038" cy="594042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5151" lvl="0" indent="-325151" defTabSz="440277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50900" algn="l"/>
                <a:tab pos="1295400" algn="l"/>
                <a:tab pos="1739900" algn="l"/>
                <a:tab pos="2171700" algn="l"/>
                <a:tab pos="2616200" algn="l"/>
                <a:tab pos="3060700" algn="l"/>
                <a:tab pos="3505200" algn="l"/>
                <a:tab pos="3937000" algn="l"/>
                <a:tab pos="4368800" algn="l"/>
                <a:tab pos="4826000" algn="l"/>
                <a:tab pos="5257800" algn="l"/>
                <a:tab pos="5689600" algn="l"/>
                <a:tab pos="6146800" algn="l"/>
                <a:tab pos="6578600" algn="l"/>
                <a:tab pos="7023100" algn="l"/>
                <a:tab pos="7467600" algn="l"/>
                <a:tab pos="7899400" algn="l"/>
                <a:tab pos="8343900" algn="l"/>
                <a:tab pos="8775700" algn="l"/>
              </a:tabLst>
              <a:defRPr sz="1800">
                <a:uFillTx/>
              </a:defRPr>
            </a:pPr>
            <a:r>
              <a:rPr sz="3136">
                <a:uFill>
                  <a:solidFill/>
                </a:uFill>
              </a:rPr>
              <a:t>Linear search needs on average N/2 iterations and N in the worst case.</a:t>
            </a:r>
          </a:p>
          <a:p>
            <a:pPr marL="325151" lvl="0" indent="-325151" defTabSz="440277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50900" algn="l"/>
                <a:tab pos="1295400" algn="l"/>
                <a:tab pos="1739900" algn="l"/>
                <a:tab pos="2171700" algn="l"/>
                <a:tab pos="2616200" algn="l"/>
                <a:tab pos="3060700" algn="l"/>
                <a:tab pos="3505200" algn="l"/>
                <a:tab pos="3937000" algn="l"/>
                <a:tab pos="4368800" algn="l"/>
                <a:tab pos="4826000" algn="l"/>
                <a:tab pos="5257800" algn="l"/>
                <a:tab pos="5689600" algn="l"/>
                <a:tab pos="6146800" algn="l"/>
                <a:tab pos="6578600" algn="l"/>
                <a:tab pos="7023100" algn="l"/>
                <a:tab pos="7467600" algn="l"/>
                <a:tab pos="7899400" algn="l"/>
                <a:tab pos="8343900" algn="l"/>
                <a:tab pos="8775700" algn="l"/>
              </a:tabLst>
              <a:defRPr sz="1800">
                <a:uFillTx/>
              </a:defRPr>
            </a:pPr>
            <a:r>
              <a:rPr sz="3136">
                <a:uFill>
                  <a:solidFill/>
                </a:uFill>
              </a:rPr>
              <a:t>If we know the array is sorted, we can be quicker!</a:t>
            </a:r>
          </a:p>
          <a:p>
            <a:pPr marL="325151" lvl="0" indent="-325151" defTabSz="440277">
              <a:spcBef>
                <a:spcPts val="1300"/>
              </a:spcBef>
              <a:tabLst>
                <a:tab pos="317500" algn="l"/>
                <a:tab pos="419100" algn="l"/>
                <a:tab pos="850900" algn="l"/>
                <a:tab pos="1295400" algn="l"/>
                <a:tab pos="1739900" algn="l"/>
                <a:tab pos="2171700" algn="l"/>
                <a:tab pos="2616200" algn="l"/>
                <a:tab pos="3060700" algn="l"/>
                <a:tab pos="3505200" algn="l"/>
                <a:tab pos="3937000" algn="l"/>
                <a:tab pos="4368800" algn="l"/>
                <a:tab pos="4826000" algn="l"/>
                <a:tab pos="5257800" algn="l"/>
                <a:tab pos="5689600" algn="l"/>
                <a:tab pos="6146800" algn="l"/>
                <a:tab pos="6578600" algn="l"/>
                <a:tab pos="7023100" algn="l"/>
                <a:tab pos="7467600" algn="l"/>
                <a:tab pos="7899400" algn="l"/>
                <a:tab pos="8343900" algn="l"/>
                <a:tab pos="8775700" algn="l"/>
              </a:tabLst>
              <a:defRPr sz="1800">
                <a:uFillTx/>
              </a:defRPr>
            </a:pPr>
            <a:r>
              <a:rPr sz="3136">
                <a:uFill>
                  <a:solidFill/>
                </a:uFill>
                <a:latin typeface="Arial Bold"/>
                <a:ea typeface="Arial Bold"/>
                <a:cs typeface="Arial Bold"/>
                <a:sym typeface="Arial Bold"/>
              </a:rPr>
              <a:t>        </a:t>
            </a:r>
            <a:r>
              <a:rPr sz="3136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Bold"/>
                <a:ea typeface="Arial Bold"/>
                <a:cs typeface="Arial Bold"/>
                <a:sym typeface="Arial Bold"/>
              </a:rPr>
              <a:t>How to find a word in a dictionary?</a:t>
            </a:r>
          </a:p>
          <a:p>
            <a:pPr marL="325151" lvl="0" indent="-325151" defTabSz="440277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50900" algn="l"/>
                <a:tab pos="1295400" algn="l"/>
                <a:tab pos="1739900" algn="l"/>
                <a:tab pos="2171700" algn="l"/>
                <a:tab pos="2616200" algn="l"/>
                <a:tab pos="3060700" algn="l"/>
                <a:tab pos="3505200" algn="l"/>
                <a:tab pos="3937000" algn="l"/>
                <a:tab pos="4368800" algn="l"/>
                <a:tab pos="4826000" algn="l"/>
                <a:tab pos="5257800" algn="l"/>
                <a:tab pos="5689600" algn="l"/>
                <a:tab pos="6146800" algn="l"/>
                <a:tab pos="6578600" algn="l"/>
                <a:tab pos="7023100" algn="l"/>
                <a:tab pos="7467600" algn="l"/>
                <a:tab pos="7899400" algn="l"/>
                <a:tab pos="8343900" algn="l"/>
                <a:tab pos="8775700" algn="l"/>
              </a:tabLst>
              <a:defRPr sz="1800">
                <a:uFillTx/>
              </a:defRPr>
            </a:pPr>
            <a:r>
              <a:rPr sz="3136">
                <a:uFill>
                  <a:solidFill/>
                </a:uFill>
              </a:rPr>
              <a:t>Open the dictionary in the middle</a:t>
            </a:r>
          </a:p>
          <a:p>
            <a:pPr marL="325151" lvl="0" indent="-325151" defTabSz="440277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50900" algn="l"/>
                <a:tab pos="1295400" algn="l"/>
                <a:tab pos="1739900" algn="l"/>
                <a:tab pos="2171700" algn="l"/>
                <a:tab pos="2616200" algn="l"/>
                <a:tab pos="3060700" algn="l"/>
                <a:tab pos="3505200" algn="l"/>
                <a:tab pos="3937000" algn="l"/>
                <a:tab pos="4368800" algn="l"/>
                <a:tab pos="4826000" algn="l"/>
                <a:tab pos="5257800" algn="l"/>
                <a:tab pos="5689600" algn="l"/>
                <a:tab pos="6146800" algn="l"/>
                <a:tab pos="6578600" algn="l"/>
                <a:tab pos="7023100" algn="l"/>
                <a:tab pos="7467600" algn="l"/>
                <a:tab pos="7899400" algn="l"/>
                <a:tab pos="8343900" algn="l"/>
                <a:tab pos="8775700" algn="l"/>
              </a:tabLst>
              <a:defRPr sz="1800">
                <a:uFillTx/>
              </a:defRPr>
            </a:pPr>
            <a:r>
              <a:rPr sz="3136">
                <a:uFill>
                  <a:solidFill/>
                </a:uFill>
              </a:rPr>
              <a:t>If the word is on the page we have found it</a:t>
            </a:r>
          </a:p>
          <a:p>
            <a:pPr marL="325151" lvl="0" indent="-325151" defTabSz="440277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50900" algn="l"/>
                <a:tab pos="1295400" algn="l"/>
                <a:tab pos="1739900" algn="l"/>
                <a:tab pos="2171700" algn="l"/>
                <a:tab pos="2616200" algn="l"/>
                <a:tab pos="3060700" algn="l"/>
                <a:tab pos="3505200" algn="l"/>
                <a:tab pos="3937000" algn="l"/>
                <a:tab pos="4368800" algn="l"/>
                <a:tab pos="4826000" algn="l"/>
                <a:tab pos="5257800" algn="l"/>
                <a:tab pos="5689600" algn="l"/>
                <a:tab pos="6146800" algn="l"/>
                <a:tab pos="6578600" algn="l"/>
                <a:tab pos="7023100" algn="l"/>
                <a:tab pos="7467600" algn="l"/>
                <a:tab pos="7899400" algn="l"/>
                <a:tab pos="8343900" algn="l"/>
                <a:tab pos="8775700" algn="l"/>
              </a:tabLst>
              <a:defRPr sz="1800">
                <a:uFillTx/>
              </a:defRPr>
            </a:pPr>
            <a:r>
              <a:rPr sz="3136">
                <a:uFill>
                  <a:solidFill/>
                </a:uFill>
              </a:rPr>
              <a:t>If it is “</a:t>
            </a:r>
            <a:r>
              <a:rPr sz="3136" i="1">
                <a:uFill>
                  <a:solidFill/>
                </a:uFill>
              </a:rPr>
              <a:t>smaller</a:t>
            </a:r>
            <a:r>
              <a:rPr sz="3136">
                <a:uFill>
                  <a:solidFill/>
                </a:uFill>
              </a:rPr>
              <a:t>” look at mid-point of the left half</a:t>
            </a:r>
          </a:p>
          <a:p>
            <a:pPr marL="325151" lvl="0" indent="-325151" defTabSz="440277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50900" algn="l"/>
                <a:tab pos="1295400" algn="l"/>
                <a:tab pos="1739900" algn="l"/>
                <a:tab pos="2171700" algn="l"/>
                <a:tab pos="2616200" algn="l"/>
                <a:tab pos="3060700" algn="l"/>
                <a:tab pos="3505200" algn="l"/>
                <a:tab pos="3937000" algn="l"/>
                <a:tab pos="4368800" algn="l"/>
                <a:tab pos="4826000" algn="l"/>
                <a:tab pos="5257800" algn="l"/>
                <a:tab pos="5689600" algn="l"/>
                <a:tab pos="6146800" algn="l"/>
                <a:tab pos="6578600" algn="l"/>
                <a:tab pos="7023100" algn="l"/>
                <a:tab pos="7467600" algn="l"/>
                <a:tab pos="7899400" algn="l"/>
                <a:tab pos="8343900" algn="l"/>
                <a:tab pos="8775700" algn="l"/>
              </a:tabLst>
              <a:defRPr sz="1800">
                <a:uFillTx/>
              </a:defRPr>
            </a:pPr>
            <a:r>
              <a:rPr sz="3136">
                <a:uFill>
                  <a:solidFill/>
                </a:uFill>
              </a:rPr>
              <a:t>If it is “</a:t>
            </a:r>
            <a:r>
              <a:rPr sz="3136" i="1">
                <a:uFill>
                  <a:solidFill/>
                </a:uFill>
              </a:rPr>
              <a:t>larger</a:t>
            </a:r>
            <a:r>
              <a:rPr sz="3136">
                <a:uFill>
                  <a:solidFill/>
                </a:uFill>
              </a:rPr>
              <a:t>” look at mid-point of the right half</a:t>
            </a:r>
          </a:p>
          <a:p>
            <a:pPr marL="325151" lvl="0" indent="-325151" defTabSz="440277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50900" algn="l"/>
                <a:tab pos="1295400" algn="l"/>
                <a:tab pos="1739900" algn="l"/>
                <a:tab pos="2171700" algn="l"/>
                <a:tab pos="2616200" algn="l"/>
                <a:tab pos="3060700" algn="l"/>
                <a:tab pos="3505200" algn="l"/>
                <a:tab pos="3937000" algn="l"/>
                <a:tab pos="4368800" algn="l"/>
                <a:tab pos="4826000" algn="l"/>
                <a:tab pos="5257800" algn="l"/>
                <a:tab pos="5689600" algn="l"/>
                <a:tab pos="6146800" algn="l"/>
                <a:tab pos="6578600" algn="l"/>
                <a:tab pos="7023100" algn="l"/>
                <a:tab pos="7467600" algn="l"/>
                <a:tab pos="7899400" algn="l"/>
                <a:tab pos="8343900" algn="l"/>
                <a:tab pos="8775700" algn="l"/>
              </a:tabLst>
              <a:defRPr sz="1800">
                <a:uFillTx/>
              </a:defRPr>
            </a:pPr>
            <a:r>
              <a:rPr sz="3136">
                <a:uFill>
                  <a:solidFill/>
                </a:uFill>
              </a:rPr>
              <a:t>Repeat this “recursively” until the word is found</a:t>
            </a:r>
          </a:p>
          <a:p>
            <a:pPr marL="325151" lvl="0" indent="-325151" defTabSz="440277">
              <a:spcBef>
                <a:spcPts val="1300"/>
              </a:spcBef>
              <a:tabLst>
                <a:tab pos="317500" algn="l"/>
                <a:tab pos="419100" algn="l"/>
                <a:tab pos="850900" algn="l"/>
                <a:tab pos="1295400" algn="l"/>
                <a:tab pos="1739900" algn="l"/>
                <a:tab pos="2171700" algn="l"/>
                <a:tab pos="2616200" algn="l"/>
                <a:tab pos="3060700" algn="l"/>
                <a:tab pos="3505200" algn="l"/>
                <a:tab pos="3937000" algn="l"/>
                <a:tab pos="4368800" algn="l"/>
                <a:tab pos="4826000" algn="l"/>
                <a:tab pos="5257800" algn="l"/>
                <a:tab pos="5689600" algn="l"/>
                <a:tab pos="6146800" algn="l"/>
                <a:tab pos="6578600" algn="l"/>
                <a:tab pos="7023100" algn="l"/>
                <a:tab pos="7467600" algn="l"/>
                <a:tab pos="7899400" algn="l"/>
                <a:tab pos="8343900" algn="l"/>
                <a:tab pos="8775700" algn="l"/>
              </a:tabLst>
              <a:defRPr sz="1800">
                <a:uFillTx/>
              </a:defRPr>
            </a:pPr>
            <a:r>
              <a:rPr sz="2352">
                <a:uFill>
                  <a:solidFill/>
                </a:uFill>
              </a:rPr>
              <a:t>Note: smaller&amp;larger refers to lexicographic ordering, b&gt;a, etc.</a:t>
            </a:r>
            <a:r>
              <a:rPr sz="3136">
                <a:uFill>
                  <a:solidFill/>
                </a:uFill>
              </a:rPr>
              <a:t> </a:t>
            </a:r>
          </a:p>
        </p:txBody>
      </p:sp>
      <p:sp>
        <p:nvSpPr>
          <p:cNvPr id="146" name="Shape 1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27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477837" y="-179388"/>
            <a:ext cx="9061451" cy="12604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Binary Search</a:t>
            </a:r>
          </a:p>
        </p:txBody>
      </p:sp>
      <p:pic>
        <p:nvPicPr>
          <p:cNvPr id="14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087" y="1184275"/>
            <a:ext cx="5440363" cy="6196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2175" y="1231900"/>
            <a:ext cx="3567113" cy="3989388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28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51925" cy="12430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Binary Search in C#</a:t>
            </a:r>
          </a:p>
        </p:txBody>
      </p:sp>
      <p:pic>
        <p:nvPicPr>
          <p:cNvPr id="15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0331" y="1844674"/>
            <a:ext cx="7297738" cy="386715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395287" y="6119812"/>
            <a:ext cx="9377363" cy="10795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Again the structogram translates directly into code;</a:t>
            </a:r>
          </a:p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You can use structogram text as comments</a:t>
            </a:r>
          </a:p>
        </p:txBody>
      </p:sp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29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Why is this important ?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7801" cy="4986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6148" lvl="0" indent="-286035" defTabSz="408828">
              <a:spcBef>
                <a:spcPts val="1200"/>
              </a:spcBef>
              <a:tabLst>
                <a:tab pos="292100" algn="l"/>
                <a:tab pos="381000" algn="l"/>
                <a:tab pos="800100" algn="l"/>
                <a:tab pos="1206500" algn="l"/>
                <a:tab pos="1612900" algn="l"/>
                <a:tab pos="2032000" algn="l"/>
                <a:tab pos="2438400" algn="l"/>
                <a:tab pos="2844800" algn="l"/>
                <a:tab pos="3251200" algn="l"/>
                <a:tab pos="3657600" algn="l"/>
                <a:tab pos="4076700" algn="l"/>
                <a:tab pos="4483100" algn="l"/>
                <a:tab pos="4876800" algn="l"/>
                <a:tab pos="5295900" algn="l"/>
                <a:tab pos="5702300" algn="l"/>
                <a:tab pos="6121400" algn="l"/>
                <a:tab pos="6527800" algn="l"/>
                <a:tab pos="6934200" algn="l"/>
                <a:tab pos="7340600" algn="l"/>
                <a:tab pos="7747000" algn="l"/>
                <a:tab pos="8153400" algn="l"/>
              </a:tabLst>
              <a:defRPr sz="1800">
                <a:uFillTx/>
              </a:defRPr>
            </a:pPr>
            <a:endParaRPr sz="2912" dirty="0">
              <a:uFill>
                <a:solidFill/>
              </a:uFill>
            </a:endParaRPr>
          </a:p>
          <a:p>
            <a:pPr marL="306260" lvl="0" indent="-296148" defTabSz="408828">
              <a:spcBef>
                <a:spcPts val="12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292100" algn="l"/>
                <a:tab pos="381000" algn="l"/>
                <a:tab pos="800100" algn="l"/>
                <a:tab pos="1206500" algn="l"/>
                <a:tab pos="1612900" algn="l"/>
                <a:tab pos="2032000" algn="l"/>
                <a:tab pos="2438400" algn="l"/>
                <a:tab pos="2844800" algn="l"/>
                <a:tab pos="3251200" algn="l"/>
                <a:tab pos="3657600" algn="l"/>
                <a:tab pos="4076700" algn="l"/>
                <a:tab pos="4483100" algn="l"/>
                <a:tab pos="4876800" algn="l"/>
                <a:tab pos="5295900" algn="l"/>
                <a:tab pos="5702300" algn="l"/>
                <a:tab pos="6121400" algn="l"/>
                <a:tab pos="6527800" algn="l"/>
                <a:tab pos="6934200" algn="l"/>
                <a:tab pos="7340600" algn="l"/>
                <a:tab pos="7747000" algn="l"/>
                <a:tab pos="8153400" algn="l"/>
              </a:tabLst>
              <a:defRPr sz="1800">
                <a:uFillTx/>
              </a:defRPr>
            </a:pPr>
            <a:r>
              <a:rPr sz="2912" dirty="0">
                <a:uFill>
                  <a:solidFill/>
                </a:uFill>
              </a:rPr>
              <a:t>Repetition is central to most real-world problems, e.g.</a:t>
            </a:r>
          </a:p>
          <a:p>
            <a:pPr marL="1347835" lvl="1" indent="-515731" defTabSz="408828">
              <a:spcBef>
                <a:spcPts val="10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292100" algn="l"/>
                <a:tab pos="381000" algn="l"/>
                <a:tab pos="800100" algn="l"/>
                <a:tab pos="1206500" algn="l"/>
                <a:tab pos="1612900" algn="l"/>
                <a:tab pos="2032000" algn="l"/>
                <a:tab pos="2438400" algn="l"/>
                <a:tab pos="2844800" algn="l"/>
                <a:tab pos="3251200" algn="l"/>
                <a:tab pos="3657600" algn="l"/>
                <a:tab pos="4076700" algn="l"/>
                <a:tab pos="4483100" algn="l"/>
                <a:tab pos="4876800" algn="l"/>
                <a:tab pos="5295900" algn="l"/>
                <a:tab pos="5702300" algn="l"/>
                <a:tab pos="6121400" algn="l"/>
                <a:tab pos="6527800" algn="l"/>
                <a:tab pos="6934200" algn="l"/>
                <a:tab pos="7340600" algn="l"/>
                <a:tab pos="7747000" algn="l"/>
                <a:tab pos="8153400" algn="l"/>
              </a:tabLst>
              <a:defRPr sz="1800">
                <a:uFillTx/>
              </a:defRPr>
            </a:pPr>
            <a:r>
              <a:rPr sz="2548" dirty="0">
                <a:uFill>
                  <a:solidFill/>
                </a:uFill>
              </a:rPr>
              <a:t>processing of records in a data base</a:t>
            </a:r>
          </a:p>
          <a:p>
            <a:pPr marL="1347835" lvl="1" indent="-515731" defTabSz="408828">
              <a:spcBef>
                <a:spcPts val="10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292100" algn="l"/>
                <a:tab pos="381000" algn="l"/>
                <a:tab pos="800100" algn="l"/>
                <a:tab pos="1206500" algn="l"/>
                <a:tab pos="1612900" algn="l"/>
                <a:tab pos="2032000" algn="l"/>
                <a:tab pos="2438400" algn="l"/>
                <a:tab pos="2844800" algn="l"/>
                <a:tab pos="3251200" algn="l"/>
                <a:tab pos="3657600" algn="l"/>
                <a:tab pos="4076700" algn="l"/>
                <a:tab pos="4483100" algn="l"/>
                <a:tab pos="4876800" algn="l"/>
                <a:tab pos="5295900" algn="l"/>
                <a:tab pos="5702300" algn="l"/>
                <a:tab pos="6121400" algn="l"/>
                <a:tab pos="6527800" algn="l"/>
                <a:tab pos="6934200" algn="l"/>
                <a:tab pos="7340600" algn="l"/>
                <a:tab pos="7747000" algn="l"/>
                <a:tab pos="8153400" algn="l"/>
              </a:tabLst>
              <a:defRPr sz="1800">
                <a:uFillTx/>
              </a:defRPr>
            </a:pPr>
            <a:r>
              <a:rPr sz="2548" dirty="0">
                <a:uFill>
                  <a:solidFill/>
                </a:uFill>
              </a:rPr>
              <a:t>images or sound samples in audio-visual applications</a:t>
            </a:r>
          </a:p>
          <a:p>
            <a:pPr marL="1347835" lvl="1" indent="-515731" defTabSz="408828">
              <a:spcBef>
                <a:spcPts val="10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292100" algn="l"/>
                <a:tab pos="381000" algn="l"/>
                <a:tab pos="800100" algn="l"/>
                <a:tab pos="1206500" algn="l"/>
                <a:tab pos="1612900" algn="l"/>
                <a:tab pos="2032000" algn="l"/>
                <a:tab pos="2438400" algn="l"/>
                <a:tab pos="2844800" algn="l"/>
                <a:tab pos="3251200" algn="l"/>
                <a:tab pos="3657600" algn="l"/>
                <a:tab pos="4076700" algn="l"/>
                <a:tab pos="4483100" algn="l"/>
                <a:tab pos="4876800" algn="l"/>
                <a:tab pos="5295900" algn="l"/>
                <a:tab pos="5702300" algn="l"/>
                <a:tab pos="6121400" algn="l"/>
                <a:tab pos="6527800" algn="l"/>
                <a:tab pos="6934200" algn="l"/>
                <a:tab pos="7340600" algn="l"/>
                <a:tab pos="7747000" algn="l"/>
                <a:tab pos="8153400" algn="l"/>
              </a:tabLst>
              <a:defRPr sz="1800">
                <a:uFillTx/>
              </a:defRPr>
            </a:pPr>
            <a:r>
              <a:rPr sz="2548" dirty="0">
                <a:uFill>
                  <a:solidFill/>
                </a:uFill>
              </a:rPr>
              <a:t>text document processing</a:t>
            </a:r>
          </a:p>
          <a:p>
            <a:pPr marL="296148" lvl="0" indent="-286035" defTabSz="408828">
              <a:spcBef>
                <a:spcPts val="1200"/>
              </a:spcBef>
              <a:tabLst>
                <a:tab pos="292100" algn="l"/>
                <a:tab pos="381000" algn="l"/>
                <a:tab pos="800100" algn="l"/>
                <a:tab pos="1206500" algn="l"/>
                <a:tab pos="1612900" algn="l"/>
                <a:tab pos="2032000" algn="l"/>
                <a:tab pos="2438400" algn="l"/>
                <a:tab pos="2844800" algn="l"/>
                <a:tab pos="3251200" algn="l"/>
                <a:tab pos="3657600" algn="l"/>
                <a:tab pos="4076700" algn="l"/>
                <a:tab pos="4483100" algn="l"/>
                <a:tab pos="4876800" algn="l"/>
                <a:tab pos="5295900" algn="l"/>
                <a:tab pos="5702300" algn="l"/>
                <a:tab pos="6121400" algn="l"/>
                <a:tab pos="6527800" algn="l"/>
                <a:tab pos="6934200" algn="l"/>
                <a:tab pos="7340600" algn="l"/>
                <a:tab pos="7747000" algn="l"/>
                <a:tab pos="8153400" algn="l"/>
              </a:tabLst>
              <a:defRPr sz="1800">
                <a:uFillTx/>
              </a:defRPr>
            </a:pPr>
            <a:endParaRPr sz="2548" dirty="0">
              <a:uFill>
                <a:solidFill/>
              </a:uFill>
            </a:endParaRPr>
          </a:p>
          <a:p>
            <a:pPr marL="306260" lvl="0" indent="-296148" defTabSz="408828">
              <a:spcBef>
                <a:spcPts val="12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292100" algn="l"/>
                <a:tab pos="381000" algn="l"/>
                <a:tab pos="800100" algn="l"/>
                <a:tab pos="1206500" algn="l"/>
                <a:tab pos="1612900" algn="l"/>
                <a:tab pos="2032000" algn="l"/>
                <a:tab pos="2438400" algn="l"/>
                <a:tab pos="2844800" algn="l"/>
                <a:tab pos="3251200" algn="l"/>
                <a:tab pos="3657600" algn="l"/>
                <a:tab pos="4076700" algn="l"/>
                <a:tab pos="4483100" algn="l"/>
                <a:tab pos="4876800" algn="l"/>
                <a:tab pos="5295900" algn="l"/>
                <a:tab pos="5702300" algn="l"/>
                <a:tab pos="6121400" algn="l"/>
                <a:tab pos="6527800" algn="l"/>
                <a:tab pos="6934200" algn="l"/>
                <a:tab pos="7340600" algn="l"/>
                <a:tab pos="7747000" algn="l"/>
                <a:tab pos="8153400" algn="l"/>
              </a:tabLst>
              <a:defRPr sz="1800">
                <a:uFillTx/>
              </a:defRPr>
            </a:pPr>
            <a:r>
              <a:rPr sz="2912" dirty="0">
                <a:uFill>
                  <a:solidFill/>
                </a:uFill>
              </a:rPr>
              <a:t>Iteration, recursion, and arrays belong to the most fundamental programming concepts; all languages provide constructs for them.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How fast is binary search?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idx="1"/>
          </p:nvPr>
        </p:nvSpPr>
        <p:spPr>
          <a:xfrm>
            <a:off x="477837" y="1619250"/>
            <a:ext cx="9061451" cy="54324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Linear search eliminates one possibility per iteration; N/2 comparisons on average</a:t>
            </a: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Binary search eliminates half of the remaining possible matches in each iteration</a:t>
            </a: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4 = 2² elements can be searched in 2 steps</a:t>
            </a: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8 = 2³ elements can be searched in 3 steps </a:t>
            </a: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.....</a:t>
            </a: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2</a:t>
            </a:r>
            <a:r>
              <a:rPr sz="3200" baseline="32999" dirty="0">
                <a:uFill>
                  <a:solidFill/>
                </a:uFill>
              </a:rPr>
              <a:t>M</a:t>
            </a:r>
            <a:r>
              <a:rPr sz="3200" dirty="0">
                <a:uFill>
                  <a:solidFill/>
                </a:uFill>
              </a:rPr>
              <a:t> elements can be searched in just M steps</a:t>
            </a: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 = 2</a:t>
            </a:r>
            <a:r>
              <a:rPr sz="3200" baseline="32999">
                <a:uFill>
                  <a:solidFill/>
                </a:uFill>
              </a:rPr>
              <a:t>M</a:t>
            </a:r>
            <a:r>
              <a:rPr sz="3200">
                <a:uFill>
                  <a:solidFill/>
                </a:uFill>
              </a:rPr>
              <a:t> → M = log</a:t>
            </a:r>
            <a:r>
              <a:rPr sz="3200" baseline="-33000">
                <a:uFill>
                  <a:solidFill/>
                </a:uFill>
              </a:rPr>
              <a:t>2</a:t>
            </a:r>
            <a:r>
              <a:rPr sz="3200">
                <a:uFill>
                  <a:solidFill/>
                </a:uFill>
              </a:rPr>
              <a:t> (N) → </a:t>
            </a:r>
            <a:r>
              <a:rPr sz="3200" smtClean="0">
                <a:uFill>
                  <a:solidFill/>
                </a:uFill>
              </a:rPr>
              <a:t>lecture </a:t>
            </a:r>
            <a:r>
              <a:rPr sz="3200">
                <a:uFill>
                  <a:solidFill/>
                </a:uFill>
              </a:rPr>
              <a:t>“Complexity”  </a:t>
            </a:r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30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539750" y="3249228"/>
            <a:ext cx="9063038" cy="616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Recursion</a:t>
            </a:r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31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Recursion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1451" cy="49799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0200" lvl="0" indent="-319087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Definitions of objects, language constructs, functions, equations, or other things are “recursive” if they can refer to themselves.</a:t>
            </a:r>
          </a:p>
          <a:p>
            <a:pPr marL="341312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Example 1) Language definitions</a:t>
            </a:r>
          </a:p>
        </p:txBody>
      </p:sp>
      <p:pic>
        <p:nvPicPr>
          <p:cNvPr id="167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650" y="3984625"/>
            <a:ext cx="9471025" cy="12350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0" y="5367337"/>
            <a:ext cx="8729662" cy="201295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32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Example 2: Binary Search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217025" cy="56118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Recursive binary search chooses the middle element like the iterative binary search.</a:t>
            </a: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If the middle element is the search value the function returns true</a:t>
            </a: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If the middle element is bigger than the search value </a:t>
            </a:r>
            <a:r>
              <a:rPr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the function calls itself on the left (the smaller) half </a:t>
            </a:r>
            <a:r>
              <a:rPr sz="3200">
                <a:uFill>
                  <a:solidFill/>
                </a:uFill>
              </a:rPr>
              <a:t>of the remaining data</a:t>
            </a: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Otherwise the function calls itself on the right half</a:t>
            </a: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After a number of calls the arrays have size 1 and the recursion terminates   </a:t>
            </a:r>
          </a:p>
        </p:txBody>
      </p:sp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33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91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Recursive Binary Search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504825" y="6785200"/>
            <a:ext cx="9061450" cy="712788"/>
          </a:xfrm>
          <a:prstGeom prst="rect">
            <a:avLst/>
          </a:prstGeom>
        </p:spPr>
        <p:txBody>
          <a:bodyPr>
            <a:normAutofit/>
          </a:bodyPr>
          <a:lstStyle>
            <a:lvl1pPr marL="339725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Note: the algorithm does not have a loop</a:t>
            </a:r>
          </a:p>
        </p:txBody>
      </p:sp>
      <p:pic>
        <p:nvPicPr>
          <p:cNvPr id="177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094" y="1425687"/>
            <a:ext cx="5803901" cy="5194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92900" y="2519362"/>
            <a:ext cx="3208338" cy="35814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34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91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Recursive Binary Search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xfrm>
            <a:off x="503237" y="5759450"/>
            <a:ext cx="9061451" cy="989013"/>
          </a:xfrm>
          <a:prstGeom prst="rect">
            <a:avLst/>
          </a:prstGeom>
        </p:spPr>
        <p:txBody>
          <a:bodyPr>
            <a:normAutofit/>
          </a:bodyPr>
          <a:lstStyle>
            <a:lvl1pPr marL="339725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Call as </a:t>
            </a:r>
          </a:p>
        </p:txBody>
      </p:sp>
      <p:pic>
        <p:nvPicPr>
          <p:cNvPr id="18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0" y="1439862"/>
            <a:ext cx="7981950" cy="4071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8237" y="6300787"/>
            <a:ext cx="7681913" cy="474663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35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xfrm>
            <a:off x="263525" y="201612"/>
            <a:ext cx="9564688" cy="11620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  <a:tab pos="94107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The Essence of Recursive Algorithms</a:t>
            </a:r>
          </a:p>
        </p:txBody>
      </p:sp>
      <p:sp>
        <p:nvSpPr>
          <p:cNvPr id="188" name="Shape 188"/>
          <p:cNvSpPr>
            <a:spLocks noGrp="1"/>
          </p:cNvSpPr>
          <p:nvPr>
            <p:ph type="body" idx="1"/>
          </p:nvPr>
        </p:nvSpPr>
        <p:spPr>
          <a:xfrm>
            <a:off x="504825" y="1966459"/>
            <a:ext cx="9061450" cy="54324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0200" lvl="0" indent="-319087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Suppose we have some task to carry out on a number N of elements – here is a strategy:</a:t>
            </a:r>
          </a:p>
          <a:p>
            <a:pPr marL="341312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Rearrange the task into smaller sub-tasks</a:t>
            </a:r>
          </a:p>
          <a:p>
            <a:pPr marL="341312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Solve the sub-tasks in the same way, i.e., by dividing them into smaller problems</a:t>
            </a:r>
          </a:p>
          <a:p>
            <a:pPr marL="341312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On some level the tasks become small and easy to solve </a:t>
            </a:r>
          </a:p>
          <a:p>
            <a:pPr marL="341312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Combine the solutions of the sub-tasks into a solution for the bigger tasks</a:t>
            </a:r>
          </a:p>
        </p:txBody>
      </p:sp>
      <p:sp>
        <p:nvSpPr>
          <p:cNvPr id="189" name="Shape 1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36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358775" y="346075"/>
            <a:ext cx="9396412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The Essence of Recursive Algorithms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1451" cy="49799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0200" lvl="0" indent="-319087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41312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strategy outlined defines a solution to a task in terms of solutions to the same task, but smaller</a:t>
            </a:r>
          </a:p>
          <a:p>
            <a:pPr marL="330200" lvl="0" indent="-319087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41312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When we use recursion in programming, we have a function (procedure/method) whose body contains one or more calls of the same function</a:t>
            </a:r>
          </a:p>
        </p:txBody>
      </p:sp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37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Factorial Function</a:t>
            </a:r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3039" cy="507206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9533" lvl="0" indent="-326453" defTabSz="435784">
              <a:spcBef>
                <a:spcPts val="1300"/>
              </a:spcBef>
              <a:tabLst>
                <a:tab pos="330200" algn="l"/>
                <a:tab pos="419100" algn="l"/>
                <a:tab pos="850900" algn="l"/>
                <a:tab pos="1295400" algn="l"/>
                <a:tab pos="1727200" algn="l"/>
                <a:tab pos="2159000" algn="l"/>
                <a:tab pos="2603500" algn="l"/>
                <a:tab pos="3035300" algn="l"/>
                <a:tab pos="3467100" algn="l"/>
                <a:tab pos="3911600" algn="l"/>
                <a:tab pos="4343400" algn="l"/>
                <a:tab pos="4787900" algn="l"/>
                <a:tab pos="5219700" algn="l"/>
                <a:tab pos="5651500" algn="l"/>
                <a:tab pos="6096000" algn="l"/>
                <a:tab pos="6527800" algn="l"/>
                <a:tab pos="6959600" algn="l"/>
                <a:tab pos="7391400" algn="l"/>
                <a:tab pos="7823200" algn="l"/>
                <a:tab pos="8267700" algn="l"/>
                <a:tab pos="8699500" algn="l"/>
              </a:tabLst>
              <a:defRPr sz="1800">
                <a:uFillTx/>
              </a:defRPr>
            </a:pPr>
            <a:r>
              <a:rPr sz="3104" dirty="0">
                <a:uFill>
                  <a:solidFill/>
                </a:uFill>
              </a:rPr>
              <a:t>The factorial function of an integer number is the product of all integers up to that number. </a:t>
            </a:r>
          </a:p>
          <a:p>
            <a:pPr marL="329533" lvl="0" indent="-326453" defTabSz="435784">
              <a:spcBef>
                <a:spcPts val="1300"/>
              </a:spcBef>
              <a:tabLst>
                <a:tab pos="330200" algn="l"/>
                <a:tab pos="419100" algn="l"/>
                <a:tab pos="850900" algn="l"/>
                <a:tab pos="1295400" algn="l"/>
                <a:tab pos="1727200" algn="l"/>
                <a:tab pos="2159000" algn="l"/>
                <a:tab pos="2603500" algn="l"/>
                <a:tab pos="3035300" algn="l"/>
                <a:tab pos="3467100" algn="l"/>
                <a:tab pos="3911600" algn="l"/>
                <a:tab pos="4343400" algn="l"/>
                <a:tab pos="4787900" algn="l"/>
                <a:tab pos="5219700" algn="l"/>
                <a:tab pos="5651500" algn="l"/>
                <a:tab pos="6096000" algn="l"/>
                <a:tab pos="6527800" algn="l"/>
                <a:tab pos="6959600" algn="l"/>
                <a:tab pos="7391400" algn="l"/>
                <a:tab pos="7823200" algn="l"/>
                <a:tab pos="8267700" algn="l"/>
                <a:tab pos="8699500" algn="l"/>
              </a:tabLst>
              <a:defRPr sz="1800">
                <a:uFillTx/>
              </a:defRPr>
            </a:pPr>
            <a:r>
              <a:rPr sz="3104" dirty="0">
                <a:uFill>
                  <a:solidFill/>
                </a:uFill>
              </a:rPr>
              <a:t>       factorial( n )  :=  1 * 2 * 3 .... (n-1) * n</a:t>
            </a:r>
          </a:p>
          <a:p>
            <a:pPr marL="329533" lvl="0" indent="-326453" defTabSz="435784">
              <a:spcBef>
                <a:spcPts val="1300"/>
              </a:spcBef>
              <a:tabLst>
                <a:tab pos="330200" algn="l"/>
                <a:tab pos="419100" algn="l"/>
                <a:tab pos="850900" algn="l"/>
                <a:tab pos="1295400" algn="l"/>
                <a:tab pos="1727200" algn="l"/>
                <a:tab pos="2159000" algn="l"/>
                <a:tab pos="2603500" algn="l"/>
                <a:tab pos="3035300" algn="l"/>
                <a:tab pos="3467100" algn="l"/>
                <a:tab pos="3911600" algn="l"/>
                <a:tab pos="4343400" algn="l"/>
                <a:tab pos="4787900" algn="l"/>
                <a:tab pos="5219700" algn="l"/>
                <a:tab pos="5651500" algn="l"/>
                <a:tab pos="6096000" algn="l"/>
                <a:tab pos="6527800" algn="l"/>
                <a:tab pos="6959600" algn="l"/>
                <a:tab pos="7391400" algn="l"/>
                <a:tab pos="7823200" algn="l"/>
                <a:tab pos="8267700" algn="l"/>
                <a:tab pos="8699500" algn="l"/>
              </a:tabLst>
              <a:defRPr sz="1800">
                <a:uFillTx/>
              </a:defRPr>
            </a:pPr>
            <a:endParaRPr sz="3104" dirty="0">
              <a:uFill>
                <a:solidFill/>
              </a:uFill>
            </a:endParaRPr>
          </a:p>
          <a:p>
            <a:pPr marL="329533" lvl="0" indent="-326453" defTabSz="435784">
              <a:spcBef>
                <a:spcPts val="1300"/>
              </a:spcBef>
              <a:tabLst>
                <a:tab pos="330200" algn="l"/>
                <a:tab pos="419100" algn="l"/>
                <a:tab pos="850900" algn="l"/>
                <a:tab pos="1295400" algn="l"/>
                <a:tab pos="1727200" algn="l"/>
                <a:tab pos="2159000" algn="l"/>
                <a:tab pos="2603500" algn="l"/>
                <a:tab pos="3035300" algn="l"/>
                <a:tab pos="3467100" algn="l"/>
                <a:tab pos="3911600" algn="l"/>
                <a:tab pos="4343400" algn="l"/>
                <a:tab pos="4787900" algn="l"/>
                <a:tab pos="5219700" algn="l"/>
                <a:tab pos="5651500" algn="l"/>
                <a:tab pos="6096000" algn="l"/>
                <a:tab pos="6527800" algn="l"/>
                <a:tab pos="6959600" algn="l"/>
                <a:tab pos="7391400" algn="l"/>
                <a:tab pos="7823200" algn="l"/>
                <a:tab pos="8267700" algn="l"/>
                <a:tab pos="8699500" algn="l"/>
              </a:tabLst>
              <a:defRPr sz="1800">
                <a:uFillTx/>
              </a:defRPr>
            </a:pPr>
            <a:r>
              <a:rPr sz="3104" dirty="0">
                <a:uFill>
                  <a:solidFill/>
                </a:uFill>
              </a:rPr>
              <a:t>This can be recursively defined as:</a:t>
            </a:r>
          </a:p>
          <a:p>
            <a:pPr marL="329533" lvl="0" indent="-326453" defTabSz="435784">
              <a:spcBef>
                <a:spcPts val="1300"/>
              </a:spcBef>
              <a:tabLst>
                <a:tab pos="330200" algn="l"/>
                <a:tab pos="419100" algn="l"/>
                <a:tab pos="850900" algn="l"/>
                <a:tab pos="1295400" algn="l"/>
                <a:tab pos="1727200" algn="l"/>
                <a:tab pos="2159000" algn="l"/>
                <a:tab pos="2603500" algn="l"/>
                <a:tab pos="3035300" algn="l"/>
                <a:tab pos="3467100" algn="l"/>
                <a:tab pos="3911600" algn="l"/>
                <a:tab pos="4343400" algn="l"/>
                <a:tab pos="4787900" algn="l"/>
                <a:tab pos="5219700" algn="l"/>
                <a:tab pos="5651500" algn="l"/>
                <a:tab pos="6096000" algn="l"/>
                <a:tab pos="6527800" algn="l"/>
                <a:tab pos="6959600" algn="l"/>
                <a:tab pos="7391400" algn="l"/>
                <a:tab pos="7823200" algn="l"/>
                <a:tab pos="8267700" algn="l"/>
                <a:tab pos="8699500" algn="l"/>
              </a:tabLst>
              <a:defRPr sz="1800">
                <a:uFillTx/>
              </a:defRPr>
            </a:pPr>
            <a:r>
              <a:rPr sz="3104" dirty="0">
                <a:uFill>
                  <a:solidFill/>
                </a:uFill>
              </a:rPr>
              <a:t>       factorial( n )  := 1  if  n = 1</a:t>
            </a:r>
          </a:p>
          <a:p>
            <a:pPr marL="329533" lvl="0" indent="-326453" defTabSz="435784">
              <a:spcBef>
                <a:spcPts val="1300"/>
              </a:spcBef>
              <a:tabLst>
                <a:tab pos="330200" algn="l"/>
                <a:tab pos="419100" algn="l"/>
                <a:tab pos="850900" algn="l"/>
                <a:tab pos="1295400" algn="l"/>
                <a:tab pos="1727200" algn="l"/>
                <a:tab pos="2159000" algn="l"/>
                <a:tab pos="2603500" algn="l"/>
                <a:tab pos="3035300" algn="l"/>
                <a:tab pos="3467100" algn="l"/>
                <a:tab pos="3911600" algn="l"/>
                <a:tab pos="4343400" algn="l"/>
                <a:tab pos="4787900" algn="l"/>
                <a:tab pos="5219700" algn="l"/>
                <a:tab pos="5651500" algn="l"/>
                <a:tab pos="6096000" algn="l"/>
                <a:tab pos="6527800" algn="l"/>
                <a:tab pos="6959600" algn="l"/>
                <a:tab pos="7391400" algn="l"/>
                <a:tab pos="7823200" algn="l"/>
                <a:tab pos="8267700" algn="l"/>
                <a:tab pos="8699500" algn="l"/>
              </a:tabLst>
              <a:defRPr sz="1800">
                <a:uFillTx/>
              </a:defRPr>
            </a:pPr>
            <a:r>
              <a:rPr sz="3104" dirty="0">
                <a:uFill>
                  <a:solidFill/>
                </a:uFill>
              </a:rPr>
              <a:t>       factorial( n )  := n * factorial( n-1)  if  n &gt; 1</a:t>
            </a:r>
          </a:p>
          <a:p>
            <a:pPr marL="329533" lvl="0" indent="-326453" defTabSz="435784">
              <a:spcBef>
                <a:spcPts val="1300"/>
              </a:spcBef>
              <a:tabLst>
                <a:tab pos="330200" algn="l"/>
                <a:tab pos="419100" algn="l"/>
                <a:tab pos="850900" algn="l"/>
                <a:tab pos="1295400" algn="l"/>
                <a:tab pos="1727200" algn="l"/>
                <a:tab pos="2159000" algn="l"/>
                <a:tab pos="2603500" algn="l"/>
                <a:tab pos="3035300" algn="l"/>
                <a:tab pos="3467100" algn="l"/>
                <a:tab pos="3911600" algn="l"/>
                <a:tab pos="4343400" algn="l"/>
                <a:tab pos="4787900" algn="l"/>
                <a:tab pos="5219700" algn="l"/>
                <a:tab pos="5651500" algn="l"/>
                <a:tab pos="6096000" algn="l"/>
                <a:tab pos="6527800" algn="l"/>
                <a:tab pos="6959600" algn="l"/>
                <a:tab pos="7391400" algn="l"/>
                <a:tab pos="7823200" algn="l"/>
                <a:tab pos="8267700" algn="l"/>
                <a:tab pos="8699500" algn="l"/>
              </a:tabLst>
              <a:defRPr sz="1800">
                <a:uFillTx/>
              </a:defRPr>
            </a:pPr>
            <a:endParaRPr sz="3104" dirty="0">
              <a:uFill>
                <a:solidFill/>
              </a:uFill>
            </a:endParaRPr>
          </a:p>
          <a:p>
            <a:pPr marL="329533" lvl="0" indent="-326453" defTabSz="435784">
              <a:spcBef>
                <a:spcPts val="1300"/>
              </a:spcBef>
              <a:tabLst>
                <a:tab pos="330200" algn="l"/>
                <a:tab pos="419100" algn="l"/>
                <a:tab pos="850900" algn="l"/>
                <a:tab pos="1295400" algn="l"/>
                <a:tab pos="1727200" algn="l"/>
                <a:tab pos="2159000" algn="l"/>
                <a:tab pos="2603500" algn="l"/>
                <a:tab pos="3035300" algn="l"/>
                <a:tab pos="3467100" algn="l"/>
                <a:tab pos="3911600" algn="l"/>
                <a:tab pos="4343400" algn="l"/>
                <a:tab pos="4787900" algn="l"/>
                <a:tab pos="5219700" algn="l"/>
                <a:tab pos="5651500" algn="l"/>
                <a:tab pos="6096000" algn="l"/>
                <a:tab pos="6527800" algn="l"/>
                <a:tab pos="6959600" algn="l"/>
                <a:tab pos="7391400" algn="l"/>
                <a:tab pos="7823200" algn="l"/>
                <a:tab pos="8267700" algn="l"/>
                <a:tab pos="8699500" algn="l"/>
              </a:tabLst>
              <a:defRPr sz="1800">
                <a:uFillTx/>
              </a:defRPr>
            </a:pPr>
            <a:r>
              <a:rPr sz="3104" dirty="0">
                <a:uFill>
                  <a:solidFill/>
                </a:uFill>
              </a:rPr>
              <a:t>                            → </a:t>
            </a:r>
            <a:r>
              <a:rPr lang="en-GB" sz="3104" dirty="0" smtClean="0"/>
              <a:t>Worksheet</a:t>
            </a:r>
            <a:endParaRPr sz="3104" dirty="0">
              <a:uFill>
                <a:solidFill/>
              </a:uFill>
            </a:endParaRPr>
          </a:p>
        </p:txBody>
      </p:sp>
      <p:sp>
        <p:nvSpPr>
          <p:cNvPr id="197" name="Shape 1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38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0339" cy="11509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Towers of Hanoi</a:t>
            </a:r>
          </a:p>
        </p:txBody>
      </p:sp>
      <p:pic>
        <p:nvPicPr>
          <p:cNvPr id="200" name="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2519362"/>
            <a:ext cx="8280400" cy="3643313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39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3039" cy="12557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Aims and Objectives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504031" y="1957161"/>
            <a:ext cx="9063038" cy="49815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Clr>
                <a:srgbClr val="000000"/>
              </a:buClr>
              <a:buSzPct val="45000"/>
              <a:buFont typeface="Wingdings"/>
              <a:buChar char="●"/>
              <a:tabLst>
                <a:tab pos="101600" algn="l"/>
                <a:tab pos="546100" algn="l"/>
                <a:tab pos="1003300" algn="l"/>
                <a:tab pos="1447800" algn="l"/>
                <a:tab pos="1892300" algn="l"/>
                <a:tab pos="2349500" algn="l"/>
                <a:tab pos="2794000" algn="l"/>
                <a:tab pos="3238500" algn="l"/>
                <a:tab pos="3695700" algn="l"/>
                <a:tab pos="4140200" algn="l"/>
                <a:tab pos="4597400" algn="l"/>
                <a:tab pos="5041900" algn="l"/>
                <a:tab pos="5486400" algn="l"/>
                <a:tab pos="5943600" algn="l"/>
                <a:tab pos="6388100" algn="l"/>
                <a:tab pos="6832600" algn="l"/>
                <a:tab pos="7289800" algn="l"/>
                <a:tab pos="7734300" algn="l"/>
                <a:tab pos="8191500" algn="l"/>
                <a:tab pos="8636000" algn="l"/>
                <a:tab pos="86868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To </a:t>
            </a:r>
            <a:r>
              <a:rPr sz="3200">
                <a:uFill>
                  <a:solidFill/>
                </a:uFill>
                <a:latin typeface="Arial Bold"/>
                <a:ea typeface="Arial Bold"/>
                <a:cs typeface="Arial Bold"/>
                <a:sym typeface="Arial Bold"/>
              </a:rPr>
              <a:t>recognise the small number of loop-constructs</a:t>
            </a:r>
            <a:r>
              <a:rPr sz="3200">
                <a:uFill>
                  <a:solidFill/>
                </a:uFill>
              </a:rPr>
              <a:t> in most programming languages.</a:t>
            </a:r>
          </a:p>
          <a:p>
            <a:pPr marL="0" lvl="0" indent="0">
              <a:tabLst>
                <a:tab pos="101600" algn="l"/>
                <a:tab pos="546100" algn="l"/>
                <a:tab pos="1003300" algn="l"/>
                <a:tab pos="1447800" algn="l"/>
                <a:tab pos="1892300" algn="l"/>
                <a:tab pos="2349500" algn="l"/>
                <a:tab pos="2794000" algn="l"/>
                <a:tab pos="3238500" algn="l"/>
                <a:tab pos="3695700" algn="l"/>
                <a:tab pos="4140200" algn="l"/>
                <a:tab pos="4597400" algn="l"/>
                <a:tab pos="5041900" algn="l"/>
                <a:tab pos="5486400" algn="l"/>
                <a:tab pos="5943600" algn="l"/>
                <a:tab pos="6388100" algn="l"/>
                <a:tab pos="6832600" algn="l"/>
                <a:tab pos="7289800" algn="l"/>
                <a:tab pos="7734300" algn="l"/>
                <a:tab pos="8191500" algn="l"/>
                <a:tab pos="8636000" algn="l"/>
                <a:tab pos="86868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0" lvl="0" indent="0">
              <a:buClr>
                <a:srgbClr val="000000"/>
              </a:buClr>
              <a:buSzPct val="45000"/>
              <a:buFont typeface="Wingdings"/>
              <a:buChar char="●"/>
              <a:tabLst>
                <a:tab pos="101600" algn="l"/>
                <a:tab pos="546100" algn="l"/>
                <a:tab pos="1003300" algn="l"/>
                <a:tab pos="1447800" algn="l"/>
                <a:tab pos="1892300" algn="l"/>
                <a:tab pos="2349500" algn="l"/>
                <a:tab pos="2794000" algn="l"/>
                <a:tab pos="3238500" algn="l"/>
                <a:tab pos="3695700" algn="l"/>
                <a:tab pos="4140200" algn="l"/>
                <a:tab pos="4597400" algn="l"/>
                <a:tab pos="5041900" algn="l"/>
                <a:tab pos="5486400" algn="l"/>
                <a:tab pos="5943600" algn="l"/>
                <a:tab pos="6388100" algn="l"/>
                <a:tab pos="6832600" algn="l"/>
                <a:tab pos="7289800" algn="l"/>
                <a:tab pos="7734300" algn="l"/>
                <a:tab pos="8191500" algn="l"/>
                <a:tab pos="8636000" algn="l"/>
                <a:tab pos="86868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To understand the </a:t>
            </a:r>
            <a:r>
              <a:rPr sz="3200">
                <a:uFill>
                  <a:solidFill/>
                </a:uFill>
                <a:latin typeface="Arial Bold"/>
                <a:ea typeface="Arial Bold"/>
                <a:cs typeface="Arial Bold"/>
                <a:sym typeface="Arial Bold"/>
              </a:rPr>
              <a:t>purpose and use of arrays</a:t>
            </a:r>
            <a:r>
              <a:rPr sz="3200">
                <a:uFill>
                  <a:solidFill/>
                </a:uFill>
              </a:rPr>
              <a:t> and </a:t>
            </a:r>
            <a:r>
              <a:rPr sz="3200">
                <a:uFill>
                  <a:solidFill/>
                </a:uFill>
                <a:latin typeface="Arial Bold"/>
                <a:ea typeface="Arial Bold"/>
                <a:cs typeface="Arial Bold"/>
                <a:sym typeface="Arial Bold"/>
              </a:rPr>
              <a:t>some algorithms</a:t>
            </a:r>
            <a:r>
              <a:rPr sz="3200">
                <a:uFill>
                  <a:solidFill/>
                </a:uFill>
              </a:rPr>
              <a:t> on arrays (e.g., linear and binary searching).</a:t>
            </a:r>
          </a:p>
          <a:p>
            <a:pPr marL="0" lvl="0" indent="0">
              <a:tabLst>
                <a:tab pos="101600" algn="l"/>
                <a:tab pos="546100" algn="l"/>
                <a:tab pos="1003300" algn="l"/>
                <a:tab pos="1447800" algn="l"/>
                <a:tab pos="1892300" algn="l"/>
                <a:tab pos="2349500" algn="l"/>
                <a:tab pos="2794000" algn="l"/>
                <a:tab pos="3238500" algn="l"/>
                <a:tab pos="3695700" algn="l"/>
                <a:tab pos="4140200" algn="l"/>
                <a:tab pos="4597400" algn="l"/>
                <a:tab pos="5041900" algn="l"/>
                <a:tab pos="5486400" algn="l"/>
                <a:tab pos="5943600" algn="l"/>
                <a:tab pos="6388100" algn="l"/>
                <a:tab pos="6832600" algn="l"/>
                <a:tab pos="7289800" algn="l"/>
                <a:tab pos="7734300" algn="l"/>
                <a:tab pos="8191500" algn="l"/>
                <a:tab pos="8636000" algn="l"/>
                <a:tab pos="86868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0" lvl="0" indent="0">
              <a:buClr>
                <a:srgbClr val="000000"/>
              </a:buClr>
              <a:buSzPct val="45000"/>
              <a:buFont typeface="Wingdings"/>
              <a:buChar char="●"/>
              <a:tabLst>
                <a:tab pos="101600" algn="l"/>
                <a:tab pos="546100" algn="l"/>
                <a:tab pos="1003300" algn="l"/>
                <a:tab pos="1447800" algn="l"/>
                <a:tab pos="1892300" algn="l"/>
                <a:tab pos="2349500" algn="l"/>
                <a:tab pos="2794000" algn="l"/>
                <a:tab pos="3238500" algn="l"/>
                <a:tab pos="3695700" algn="l"/>
                <a:tab pos="4140200" algn="l"/>
                <a:tab pos="4597400" algn="l"/>
                <a:tab pos="5041900" algn="l"/>
                <a:tab pos="5486400" algn="l"/>
                <a:tab pos="5943600" algn="l"/>
                <a:tab pos="6388100" algn="l"/>
                <a:tab pos="6832600" algn="l"/>
                <a:tab pos="7289800" algn="l"/>
                <a:tab pos="7734300" algn="l"/>
                <a:tab pos="8191500" algn="l"/>
                <a:tab pos="8636000" algn="l"/>
                <a:tab pos="86868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To </a:t>
            </a:r>
            <a:r>
              <a:rPr sz="3200">
                <a:uFill>
                  <a:solidFill/>
                </a:uFill>
                <a:latin typeface="Arial Bold"/>
                <a:ea typeface="Arial Bold"/>
                <a:cs typeface="Arial Bold"/>
                <a:sym typeface="Arial Bold"/>
              </a:rPr>
              <a:t>introduce recursive algorithms</a:t>
            </a:r>
            <a:r>
              <a:rPr sz="3200">
                <a:uFill>
                  <a:solidFill/>
                </a:uFill>
              </a:rPr>
              <a:t> by simple but typical examples.  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Towers of Hanoi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idx="1"/>
          </p:nvPr>
        </p:nvSpPr>
        <p:spPr>
          <a:xfrm>
            <a:off x="223837" y="1766887"/>
            <a:ext cx="9423401" cy="5072063"/>
          </a:xfrm>
          <a:prstGeom prst="rect">
            <a:avLst/>
          </a:prstGeom>
        </p:spPr>
        <p:txBody>
          <a:bodyPr>
            <a:normAutofit/>
          </a:bodyPr>
          <a:lstStyle>
            <a:lvl1pPr marL="339725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  <a:tab pos="94107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TASK: Move all disks, one at a time, from peg A to peg B – a disk must never rest on a smaller one.</a:t>
            </a:r>
          </a:p>
        </p:txBody>
      </p:sp>
      <p:pic>
        <p:nvPicPr>
          <p:cNvPr id="20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8362" y="3232150"/>
            <a:ext cx="5781676" cy="3248025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40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Move a Pile of 2 Disks from A to C</a:t>
            </a:r>
          </a:p>
        </p:txBody>
      </p:sp>
      <p:pic>
        <p:nvPicPr>
          <p:cNvPr id="20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0475" y="2051050"/>
            <a:ext cx="7258050" cy="4429125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41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xfrm>
            <a:off x="360362" y="346075"/>
            <a:ext cx="93599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Move the Remaining Disk from A to B</a:t>
            </a:r>
          </a:p>
        </p:txBody>
      </p:sp>
      <p:pic>
        <p:nvPicPr>
          <p:cNvPr id="21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0337" y="2879725"/>
            <a:ext cx="4029076" cy="2266950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42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Move a Pile of 2 Disks from C to B</a:t>
            </a:r>
          </a:p>
        </p:txBody>
      </p:sp>
      <p:pic>
        <p:nvPicPr>
          <p:cNvPr id="217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1979612"/>
            <a:ext cx="7677150" cy="434340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43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1451" cy="49799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If we can move a pile of 2 disks in 3 moves, we can move a pile of 3 disks in 7 = 3+1+3 moves.</a:t>
            </a:r>
          </a:p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This suggests a recursive solution</a:t>
            </a:r>
          </a:p>
        </p:txBody>
      </p:sp>
      <p:sp>
        <p:nvSpPr>
          <p:cNvPr id="221" name="Shape 2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44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1451" cy="1252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Hanoi – Recursive Solution - Informal</a:t>
            </a:r>
          </a:p>
        </p:txBody>
      </p:sp>
      <p:sp>
        <p:nvSpPr>
          <p:cNvPr id="224" name="Shape 224"/>
          <p:cNvSpPr>
            <a:spLocks noGrp="1"/>
          </p:cNvSpPr>
          <p:nvPr>
            <p:ph type="body" idx="1"/>
          </p:nvPr>
        </p:nvSpPr>
        <p:spPr>
          <a:xfrm>
            <a:off x="503237" y="1992539"/>
            <a:ext cx="9061451" cy="50704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0041" lvl="0" indent="-330041" defTabSz="444769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63600" algn="l"/>
                <a:tab pos="1308100" algn="l"/>
                <a:tab pos="1752600" algn="l"/>
                <a:tab pos="2209800" algn="l"/>
                <a:tab pos="2641600" algn="l"/>
                <a:tab pos="3086100" algn="l"/>
                <a:tab pos="3543300" algn="l"/>
                <a:tab pos="3975100" algn="l"/>
                <a:tab pos="4419600" algn="l"/>
                <a:tab pos="4876800" algn="l"/>
                <a:tab pos="5308600" algn="l"/>
                <a:tab pos="5765800" algn="l"/>
                <a:tab pos="6210300" algn="l"/>
                <a:tab pos="6642100" algn="l"/>
                <a:tab pos="7099300" algn="l"/>
                <a:tab pos="7543800" algn="l"/>
                <a:tab pos="7975600" algn="l"/>
                <a:tab pos="8432800" algn="l"/>
                <a:tab pos="8864600" algn="l"/>
              </a:tabLst>
              <a:defRPr sz="1800">
                <a:uFillTx/>
              </a:defRPr>
            </a:pPr>
            <a:r>
              <a:rPr sz="3168">
                <a:uFill>
                  <a:solidFill/>
                </a:uFill>
              </a:rPr>
              <a:t>If there is only one disk on the fromPeg we just move it to the toPeg</a:t>
            </a:r>
          </a:p>
          <a:p>
            <a:pPr marL="330041" lvl="0" indent="-330041" defTabSz="444769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63600" algn="l"/>
                <a:tab pos="1308100" algn="l"/>
                <a:tab pos="1752600" algn="l"/>
                <a:tab pos="2209800" algn="l"/>
                <a:tab pos="2641600" algn="l"/>
                <a:tab pos="3086100" algn="l"/>
                <a:tab pos="3543300" algn="l"/>
                <a:tab pos="3975100" algn="l"/>
                <a:tab pos="4419600" algn="l"/>
                <a:tab pos="4876800" algn="l"/>
                <a:tab pos="5308600" algn="l"/>
                <a:tab pos="5765800" algn="l"/>
                <a:tab pos="6210300" algn="l"/>
                <a:tab pos="6642100" algn="l"/>
                <a:tab pos="7099300" algn="l"/>
                <a:tab pos="7543800" algn="l"/>
                <a:tab pos="7975600" algn="l"/>
                <a:tab pos="8432800" algn="l"/>
                <a:tab pos="8864600" algn="l"/>
              </a:tabLst>
              <a:defRPr sz="1800">
                <a:uFillTx/>
              </a:defRPr>
            </a:pPr>
            <a:r>
              <a:rPr sz="3168">
                <a:uFill>
                  <a:solidFill/>
                </a:uFill>
              </a:rPr>
              <a:t>Otherwise:</a:t>
            </a:r>
          </a:p>
          <a:p>
            <a:pPr marL="330041" lvl="0" indent="-330041" defTabSz="444769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➢"/>
              <a:tabLst>
                <a:tab pos="317500" algn="l"/>
                <a:tab pos="419100" algn="l"/>
                <a:tab pos="863600" algn="l"/>
                <a:tab pos="1308100" algn="l"/>
                <a:tab pos="1752600" algn="l"/>
                <a:tab pos="2209800" algn="l"/>
                <a:tab pos="2641600" algn="l"/>
                <a:tab pos="3086100" algn="l"/>
                <a:tab pos="3543300" algn="l"/>
                <a:tab pos="3975100" algn="l"/>
                <a:tab pos="4419600" algn="l"/>
                <a:tab pos="4876800" algn="l"/>
                <a:tab pos="5308600" algn="l"/>
                <a:tab pos="5765800" algn="l"/>
                <a:tab pos="6210300" algn="l"/>
                <a:tab pos="6642100" algn="l"/>
                <a:tab pos="7099300" algn="l"/>
                <a:tab pos="7543800" algn="l"/>
                <a:tab pos="7975600" algn="l"/>
                <a:tab pos="8432800" algn="l"/>
                <a:tab pos="8864600" algn="l"/>
              </a:tabLst>
              <a:defRPr sz="1800">
                <a:uFillTx/>
              </a:defRPr>
            </a:pPr>
            <a:r>
              <a:rPr sz="3168">
                <a:uFill>
                  <a:solidFill/>
                </a:uFill>
              </a:rPr>
              <a:t>We clear off N-1 disks onto the spare peg (this is a smaller problem, so we know how to do that)</a:t>
            </a:r>
          </a:p>
          <a:p>
            <a:pPr marL="330041" lvl="0" indent="-330041" defTabSz="444769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➢"/>
              <a:tabLst>
                <a:tab pos="317500" algn="l"/>
                <a:tab pos="419100" algn="l"/>
                <a:tab pos="863600" algn="l"/>
                <a:tab pos="1308100" algn="l"/>
                <a:tab pos="1752600" algn="l"/>
                <a:tab pos="2209800" algn="l"/>
                <a:tab pos="2641600" algn="l"/>
                <a:tab pos="3086100" algn="l"/>
                <a:tab pos="3543300" algn="l"/>
                <a:tab pos="3975100" algn="l"/>
                <a:tab pos="4419600" algn="l"/>
                <a:tab pos="4876800" algn="l"/>
                <a:tab pos="5308600" algn="l"/>
                <a:tab pos="5765800" algn="l"/>
                <a:tab pos="6210300" algn="l"/>
                <a:tab pos="6642100" algn="l"/>
                <a:tab pos="7099300" algn="l"/>
                <a:tab pos="7543800" algn="l"/>
                <a:tab pos="7975600" algn="l"/>
                <a:tab pos="8432800" algn="l"/>
                <a:tab pos="8864600" algn="l"/>
              </a:tabLst>
              <a:defRPr sz="1800">
                <a:uFillTx/>
              </a:defRPr>
            </a:pPr>
            <a:r>
              <a:rPr sz="3168">
                <a:uFill>
                  <a:solidFill/>
                </a:uFill>
              </a:rPr>
              <a:t>Now we can move the largest disk to its destination</a:t>
            </a:r>
          </a:p>
          <a:p>
            <a:pPr marL="330041" lvl="0" indent="-330041" defTabSz="444769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➢"/>
              <a:tabLst>
                <a:tab pos="317500" algn="l"/>
                <a:tab pos="419100" algn="l"/>
                <a:tab pos="863600" algn="l"/>
                <a:tab pos="1308100" algn="l"/>
                <a:tab pos="1752600" algn="l"/>
                <a:tab pos="2209800" algn="l"/>
                <a:tab pos="2641600" algn="l"/>
                <a:tab pos="3086100" algn="l"/>
                <a:tab pos="3543300" algn="l"/>
                <a:tab pos="3975100" algn="l"/>
                <a:tab pos="4419600" algn="l"/>
                <a:tab pos="4876800" algn="l"/>
                <a:tab pos="5308600" algn="l"/>
                <a:tab pos="5765800" algn="l"/>
                <a:tab pos="6210300" algn="l"/>
                <a:tab pos="6642100" algn="l"/>
                <a:tab pos="7099300" algn="l"/>
                <a:tab pos="7543800" algn="l"/>
                <a:tab pos="7975600" algn="l"/>
                <a:tab pos="8432800" algn="l"/>
                <a:tab pos="8864600" algn="l"/>
              </a:tabLst>
              <a:defRPr sz="1800">
                <a:uFillTx/>
              </a:defRPr>
            </a:pPr>
            <a:r>
              <a:rPr sz="3168">
                <a:uFill>
                  <a:solidFill/>
                </a:uFill>
              </a:rPr>
              <a:t>Now we put the other N-1 disks onto the destination peg (again a smaller problem)</a:t>
            </a:r>
          </a:p>
        </p:txBody>
      </p:sp>
      <p:sp>
        <p:nvSpPr>
          <p:cNvPr id="225" name="Shape 2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45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503237" y="303212"/>
            <a:ext cx="9059863" cy="1246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Hanoi – Recursive Solution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idx="1"/>
          </p:nvPr>
        </p:nvSpPr>
        <p:spPr>
          <a:xfrm>
            <a:off x="410368" y="6070147"/>
            <a:ext cx="9059863" cy="1619251"/>
          </a:xfrm>
          <a:prstGeom prst="rect">
            <a:avLst/>
          </a:prstGeom>
        </p:spPr>
        <p:txBody>
          <a:bodyPr>
            <a:normAutofit/>
          </a:bodyPr>
          <a:lstStyle>
            <a:lvl1pPr marL="315944" indent="-312991" defTabSz="417814">
              <a:spcBef>
                <a:spcPts val="1300"/>
              </a:spcBef>
              <a:tabLst>
                <a:tab pos="317500" algn="l"/>
                <a:tab pos="406400" algn="l"/>
                <a:tab pos="825500" algn="l"/>
                <a:tab pos="1244600" algn="l"/>
                <a:tab pos="1663700" algn="l"/>
                <a:tab pos="2070100" algn="l"/>
                <a:tab pos="2501900" algn="l"/>
                <a:tab pos="2908300" algn="l"/>
                <a:tab pos="3327400" algn="l"/>
                <a:tab pos="3746500" algn="l"/>
                <a:tab pos="4165600" algn="l"/>
                <a:tab pos="4584700" algn="l"/>
                <a:tab pos="5003800" algn="l"/>
                <a:tab pos="5410200" algn="l"/>
                <a:tab pos="5842000" algn="l"/>
                <a:tab pos="6248400" algn="l"/>
                <a:tab pos="6667500" algn="l"/>
                <a:tab pos="7086600" algn="l"/>
                <a:tab pos="7505700" algn="l"/>
                <a:tab pos="7924800" algn="l"/>
                <a:tab pos="8343900" algn="l"/>
              </a:tabLst>
              <a:defRPr sz="2976"/>
            </a:lvl1pPr>
          </a:lstStyle>
          <a:p>
            <a:pPr lvl="0">
              <a:defRPr sz="1800">
                <a:uFillTx/>
              </a:defRPr>
            </a:pPr>
            <a:r>
              <a:rPr sz="2976">
                <a:uFill>
                  <a:solidFill/>
                </a:uFill>
              </a:rPr>
              <a:t>Note: “from”, “to”, and “help” must be appropriate data structures to hold the peg contents; “moveDisk()” is a function that updates them when disks move.</a:t>
            </a:r>
          </a:p>
        </p:txBody>
      </p:sp>
      <p:pic>
        <p:nvPicPr>
          <p:cNvPr id="22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5900" y="1787525"/>
            <a:ext cx="6908800" cy="3981450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hape 2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46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Iteration versus Recursion</a:t>
            </a:r>
          </a:p>
        </p:txBody>
      </p:sp>
      <p:sp>
        <p:nvSpPr>
          <p:cNvPr id="233" name="Shape 233"/>
          <p:cNvSpPr>
            <a:spLocks noGrp="1"/>
          </p:cNvSpPr>
          <p:nvPr>
            <p:ph type="body" idx="1"/>
          </p:nvPr>
        </p:nvSpPr>
        <p:spPr>
          <a:xfrm>
            <a:off x="503237" y="1908628"/>
            <a:ext cx="9059863" cy="457744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33375" lvl="0" indent="-33337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Each recursive algorithm can be turned into an iterative one and the other way round</a:t>
            </a:r>
          </a:p>
          <a:p>
            <a:pPr marL="333375" lvl="0" indent="-33337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For a given problem iterative and recursive solutions exist, and both can have their advantages</a:t>
            </a:r>
          </a:p>
          <a:p>
            <a:pPr marL="333375" lvl="0" indent="-33337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recursive solution may be more obvious to program, or to see how it works</a:t>
            </a:r>
          </a:p>
          <a:p>
            <a:pPr marL="333375" lvl="0" indent="-33337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iterative version may be more efficient in terms of memory space and computing time</a:t>
            </a:r>
          </a:p>
        </p:txBody>
      </p:sp>
      <p:sp>
        <p:nvSpPr>
          <p:cNvPr id="234" name="Shape 2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47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Outcomes</a:t>
            </a:r>
          </a:p>
        </p:txBody>
      </p:sp>
      <p:sp>
        <p:nvSpPr>
          <p:cNvPr id="237" name="Shape 237"/>
          <p:cNvSpPr>
            <a:spLocks noGrp="1"/>
          </p:cNvSpPr>
          <p:nvPr>
            <p:ph type="body" idx="1"/>
          </p:nvPr>
        </p:nvSpPr>
        <p:spPr>
          <a:xfrm>
            <a:off x="501650" y="2204811"/>
            <a:ext cx="9067800" cy="38188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5437" lvl="0" indent="-314325"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6550" lvl="0" indent="-3254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Knowledge how to use arrays and loops in C#</a:t>
            </a:r>
          </a:p>
          <a:p>
            <a:pPr marL="336550" lvl="0" indent="-3254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Difference between iteration and recursion</a:t>
            </a:r>
          </a:p>
          <a:p>
            <a:pPr marL="336550" lvl="0" indent="-3254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Equivalence between iteration and recursion</a:t>
            </a:r>
          </a:p>
          <a:p>
            <a:pPr marL="336550" lvl="0" indent="-3254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Examples of search algorithms on arrays </a:t>
            </a:r>
          </a:p>
          <a:p>
            <a:pPr marL="336550" lvl="0" indent="-3254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Examples of recursive algorithms</a:t>
            </a:r>
          </a:p>
        </p:txBody>
      </p:sp>
      <p:sp>
        <p:nvSpPr>
          <p:cNvPr id="238" name="Shape 2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48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Outline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1439862" y="2105526"/>
            <a:ext cx="6300788" cy="50953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5437" lvl="0" indent="-325437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132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073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Loops</a:t>
            </a:r>
          </a:p>
          <a:p>
            <a:pPr marL="325437" lvl="0" indent="-325437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132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073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Arrays</a:t>
            </a:r>
          </a:p>
          <a:p>
            <a:pPr marL="325437" lvl="0" indent="-325437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132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073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Linear search </a:t>
            </a:r>
          </a:p>
          <a:p>
            <a:pPr marL="325437" lvl="0" indent="-325437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132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073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lang="en-GB" sz="3200" dirty="0" smtClean="0">
                <a:uFill>
                  <a:solidFill/>
                </a:uFill>
              </a:rPr>
              <a:t>Iterative </a:t>
            </a:r>
            <a:r>
              <a:rPr sz="3200" dirty="0" smtClean="0">
                <a:uFill>
                  <a:solidFill/>
                </a:uFill>
              </a:rPr>
              <a:t>Binary </a:t>
            </a:r>
            <a:r>
              <a:rPr sz="3200" dirty="0">
                <a:uFill>
                  <a:solidFill/>
                </a:uFill>
              </a:rPr>
              <a:t>search </a:t>
            </a:r>
          </a:p>
          <a:p>
            <a:pPr marL="325437" lvl="0" indent="-325437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132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073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Recursion</a:t>
            </a:r>
          </a:p>
          <a:p>
            <a:pPr marL="325437" lvl="0" indent="-325437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132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073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lang="en-GB" sz="3200" dirty="0" smtClean="0">
                <a:uFill>
                  <a:solidFill/>
                </a:uFill>
              </a:rPr>
              <a:t>Recursive </a:t>
            </a:r>
            <a:r>
              <a:rPr sz="3200" dirty="0" smtClean="0">
                <a:uFill>
                  <a:solidFill/>
                </a:uFill>
              </a:rPr>
              <a:t>Binary search</a:t>
            </a:r>
            <a:endParaRPr sz="3200" dirty="0">
              <a:uFill>
                <a:solidFill/>
              </a:uFill>
            </a:endParaRPr>
          </a:p>
          <a:p>
            <a:pPr marL="325437" lvl="0" indent="-325437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132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073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Towers of Hanoi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503237" y="3079360"/>
            <a:ext cx="9051925" cy="894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Use Loops, if you want to do something repetitively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6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509587" y="1812718"/>
            <a:ext cx="9051925" cy="3522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Use the</a:t>
            </a:r>
            <a:r>
              <a:rPr sz="3200">
                <a:uFill>
                  <a:solidFill/>
                </a:uFill>
                <a:latin typeface="Arial Bold"/>
                <a:ea typeface="Arial Bold"/>
                <a:cs typeface="Arial Bold"/>
                <a:sym typeface="Arial Bold"/>
              </a:rPr>
              <a:t> for-loop</a:t>
            </a: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if you know how often you want to do something</a:t>
            </a:r>
          </a:p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endParaRPr sz="32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endParaRPr sz="32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      for (  i=0;   i&lt;n;   i++ )</a:t>
            </a:r>
          </a:p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      {</a:t>
            </a:r>
          </a:p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          &lt; something to do &gt;</a:t>
            </a:r>
          </a:p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      }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7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503237" y="1327609"/>
            <a:ext cx="9051925" cy="4398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sz="3200">
                <a:uFill>
                  <a:solidFill/>
                </a:uFill>
                <a:latin typeface="Arial Bold"/>
                <a:ea typeface="Arial Bold"/>
                <a:cs typeface="Arial Bold"/>
                <a:sym typeface="Arial Bold"/>
              </a:rPr>
              <a:t>while-loop</a:t>
            </a: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if you don't know how often you have to do something</a:t>
            </a:r>
          </a:p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(but know a stopping condition)</a:t>
            </a:r>
          </a:p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endParaRPr sz="32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endParaRPr sz="32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endParaRPr sz="32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    while (   &lt;stopping condition&gt;   )</a:t>
            </a:r>
          </a:p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    {</a:t>
            </a:r>
          </a:p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       &lt; block of statements &gt;</a:t>
            </a:r>
          </a:p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    }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8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Loops in Structograms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503237" y="5580062"/>
            <a:ext cx="9063039" cy="161925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2738" lvl="0" indent="-319722" defTabSz="426799">
              <a:spcBef>
                <a:spcPts val="1300"/>
              </a:spcBef>
              <a:tabLst>
                <a:tab pos="317500" algn="l"/>
                <a:tab pos="419100" algn="l"/>
                <a:tab pos="838200" algn="l"/>
                <a:tab pos="1270000" algn="l"/>
                <a:tab pos="1689100" algn="l"/>
                <a:tab pos="2120900" algn="l"/>
                <a:tab pos="2552700" algn="l"/>
                <a:tab pos="2971800" algn="l"/>
                <a:tab pos="3390900" algn="l"/>
                <a:tab pos="3835400" algn="l"/>
                <a:tab pos="4254500" algn="l"/>
                <a:tab pos="4686300" algn="l"/>
                <a:tab pos="5105400" algn="l"/>
                <a:tab pos="5537200" algn="l"/>
                <a:tab pos="5969000" algn="l"/>
                <a:tab pos="6388100" algn="l"/>
                <a:tab pos="6807200" algn="l"/>
                <a:tab pos="7239000" algn="l"/>
                <a:tab pos="7670800" algn="l"/>
                <a:tab pos="8102600" algn="l"/>
                <a:tab pos="8521700" algn="l"/>
              </a:tabLst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Left: check </a:t>
            </a:r>
            <a:r>
              <a:rPr sz="3040" b="1">
                <a:uFill>
                  <a:solidFill/>
                </a:uFill>
              </a:rPr>
              <a:t>before</a:t>
            </a:r>
            <a:r>
              <a:rPr sz="3040">
                <a:uFill>
                  <a:solidFill/>
                </a:uFill>
              </a:rPr>
              <a:t> block (for-, while-loop; ..)</a:t>
            </a:r>
          </a:p>
          <a:p>
            <a:pPr marL="322738" lvl="0" indent="-319722" defTabSz="426799">
              <a:spcBef>
                <a:spcPts val="1300"/>
              </a:spcBef>
              <a:tabLst>
                <a:tab pos="317500" algn="l"/>
                <a:tab pos="419100" algn="l"/>
                <a:tab pos="838200" algn="l"/>
                <a:tab pos="1270000" algn="l"/>
                <a:tab pos="1689100" algn="l"/>
                <a:tab pos="2120900" algn="l"/>
                <a:tab pos="2552700" algn="l"/>
                <a:tab pos="2971800" algn="l"/>
                <a:tab pos="3390900" algn="l"/>
                <a:tab pos="3835400" algn="l"/>
                <a:tab pos="4254500" algn="l"/>
                <a:tab pos="4686300" algn="l"/>
                <a:tab pos="5105400" algn="l"/>
                <a:tab pos="5537200" algn="l"/>
                <a:tab pos="5969000" algn="l"/>
                <a:tab pos="6388100" algn="l"/>
                <a:tab pos="6807200" algn="l"/>
                <a:tab pos="7239000" algn="l"/>
                <a:tab pos="7670800" algn="l"/>
                <a:tab pos="8102600" algn="l"/>
                <a:tab pos="8521700" algn="l"/>
              </a:tabLst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Middle: check </a:t>
            </a:r>
            <a:r>
              <a:rPr sz="3040" b="1">
                <a:uFill>
                  <a:solidFill/>
                </a:uFill>
              </a:rPr>
              <a:t>after</a:t>
            </a:r>
            <a:r>
              <a:rPr sz="3040">
                <a:uFill>
                  <a:solidFill/>
                </a:uFill>
              </a:rPr>
              <a:t> block (repeat-until; do-while; ..)</a:t>
            </a:r>
          </a:p>
          <a:p>
            <a:pPr marL="322738" lvl="0" indent="-319722" defTabSz="426799">
              <a:spcBef>
                <a:spcPts val="1300"/>
              </a:spcBef>
              <a:tabLst>
                <a:tab pos="317500" algn="l"/>
                <a:tab pos="419100" algn="l"/>
                <a:tab pos="838200" algn="l"/>
                <a:tab pos="1270000" algn="l"/>
                <a:tab pos="1689100" algn="l"/>
                <a:tab pos="2120900" algn="l"/>
                <a:tab pos="2552700" algn="l"/>
                <a:tab pos="2971800" algn="l"/>
                <a:tab pos="3390900" algn="l"/>
                <a:tab pos="3835400" algn="l"/>
                <a:tab pos="4254500" algn="l"/>
                <a:tab pos="4686300" algn="l"/>
                <a:tab pos="5105400" algn="l"/>
                <a:tab pos="5537200" algn="l"/>
                <a:tab pos="5969000" algn="l"/>
                <a:tab pos="6388100" algn="l"/>
                <a:tab pos="6807200" algn="l"/>
                <a:tab pos="7239000" algn="l"/>
                <a:tab pos="7670800" algn="l"/>
                <a:tab pos="8102600" algn="l"/>
                <a:tab pos="8521700" algn="l"/>
              </a:tabLst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Right: break out a loop</a:t>
            </a:r>
          </a:p>
        </p:txBody>
      </p:sp>
      <p:pic>
        <p:nvPicPr>
          <p:cNvPr id="5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412" y="1925637"/>
            <a:ext cx="3168651" cy="3114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96112" y="1847850"/>
            <a:ext cx="2724150" cy="3552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79837" y="1979612"/>
            <a:ext cx="2751138" cy="2930526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9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CC99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1513</Words>
  <Application>Microsoft Office PowerPoint</Application>
  <PresentationFormat>Custom</PresentationFormat>
  <Paragraphs>238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Arial Bold</vt:lpstr>
      <vt:lpstr>Avenir Roman</vt:lpstr>
      <vt:lpstr>Helvetica</vt:lpstr>
      <vt:lpstr>Times New Roman</vt:lpstr>
      <vt:lpstr>Wingdings</vt:lpstr>
      <vt:lpstr>Default</vt:lpstr>
      <vt:lpstr>COMP1003  – Algorithms, Data Structures &amp; Mathematics  Session 15 Iteration and Recursion  </vt:lpstr>
      <vt:lpstr>Main Ideas</vt:lpstr>
      <vt:lpstr>Why is this important ?</vt:lpstr>
      <vt:lpstr>Aims and Objectives</vt:lpstr>
      <vt:lpstr>Outline</vt:lpstr>
      <vt:lpstr>PowerPoint Presentation</vt:lpstr>
      <vt:lpstr>PowerPoint Presentation</vt:lpstr>
      <vt:lpstr>PowerPoint Presentation</vt:lpstr>
      <vt:lpstr>Loops in Structograms</vt:lpstr>
      <vt:lpstr>Loops in C#  (EBNF forms simplified from MSDN specs)</vt:lpstr>
      <vt:lpstr>Core Loop Statements</vt:lpstr>
      <vt:lpstr>Break and Continue</vt:lpstr>
      <vt:lpstr>Additional C# Loop Constructs</vt:lpstr>
      <vt:lpstr>PowerPoint Presentation</vt:lpstr>
      <vt:lpstr>Arrays</vt:lpstr>
      <vt:lpstr>Arrays in C#</vt:lpstr>
      <vt:lpstr>Arrays in C#</vt:lpstr>
      <vt:lpstr>Loop through an array</vt:lpstr>
      <vt:lpstr>String-Arrays</vt:lpstr>
      <vt:lpstr>Arrays of Custom Types dot-operator; recursion; space allocation</vt:lpstr>
      <vt:lpstr>Two- and higher-dimensional arrays</vt:lpstr>
      <vt:lpstr>PowerPoint Presentation</vt:lpstr>
      <vt:lpstr>Linear Search</vt:lpstr>
      <vt:lpstr>Linear Search</vt:lpstr>
      <vt:lpstr>Linear Search</vt:lpstr>
      <vt:lpstr>Linear Search Main Routine Example test your code .. Year 2: Unit testing </vt:lpstr>
      <vt:lpstr>Binary Search</vt:lpstr>
      <vt:lpstr>Binary Search</vt:lpstr>
      <vt:lpstr>Binary Search in C#</vt:lpstr>
      <vt:lpstr>How fast is binary search?</vt:lpstr>
      <vt:lpstr>PowerPoint Presentation</vt:lpstr>
      <vt:lpstr>Recursion</vt:lpstr>
      <vt:lpstr>Example 2: Binary Search</vt:lpstr>
      <vt:lpstr>Recursive Binary Search</vt:lpstr>
      <vt:lpstr>Recursive Binary Search</vt:lpstr>
      <vt:lpstr>The Essence of Recursive Algorithms</vt:lpstr>
      <vt:lpstr>The Essence of Recursive Algorithms</vt:lpstr>
      <vt:lpstr>Factorial Function</vt:lpstr>
      <vt:lpstr>Towers of Hanoi</vt:lpstr>
      <vt:lpstr>Towers of Hanoi</vt:lpstr>
      <vt:lpstr>Move a Pile of 2 Disks from A to C</vt:lpstr>
      <vt:lpstr>Move the Remaining Disk from A to B</vt:lpstr>
      <vt:lpstr>Move a Pile of 2 Disks from C to B</vt:lpstr>
      <vt:lpstr>PowerPoint Presentation</vt:lpstr>
      <vt:lpstr>Hanoi – Recursive Solution - Informal</vt:lpstr>
      <vt:lpstr>Hanoi – Recursive Solution</vt:lpstr>
      <vt:lpstr>Iteration versus Recursion</vt:lpstr>
      <vt:lpstr>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153  – Algorithms and Data Structures  Lecture 4  Iteration and Recursion  </dc:title>
  <cp:lastModifiedBy>Thomas Wennekers</cp:lastModifiedBy>
  <cp:revision>10</cp:revision>
  <dcterms:modified xsi:type="dcterms:W3CDTF">2021-03-21T16:07:15Z</dcterms:modified>
</cp:coreProperties>
</file>