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4440591" cy="5788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3237" y="79904"/>
            <a:ext cx="9048751" cy="168328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2812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4612"/>
            <a:ext cx="9048751" cy="1693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48751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503237" y="204787"/>
            <a:ext cx="9069388" cy="391001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 </a:t>
            </a:r>
            <a:r>
              <a:rPr sz="2800" dirty="0">
                <a:uFill>
                  <a:solidFill/>
                </a:uFill>
              </a:rPr>
              <a:t>–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Data Structures and Mathematics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lang="en-GB" sz="4400" smtClean="0">
                <a:uFill>
                  <a:solidFill/>
                </a:uFill>
              </a:rPr>
              <a:t>Session 16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Types and their Implementation</a:t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 in Memory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</a:t>
            </a:r>
            <a:r>
              <a:rPr sz="3200" dirty="0" err="1">
                <a:uFill>
                  <a:solidFill/>
                </a:uFill>
              </a:rPr>
              <a:t>Wennekers</a:t>
            </a: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University of </a:t>
            </a:r>
            <a:r>
              <a:rPr sz="3200" dirty="0" smtClean="0">
                <a:uFill>
                  <a:solidFill/>
                </a:uFill>
              </a:rPr>
              <a:t>Plymouth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Short Integers</a:t>
            </a:r>
          </a:p>
        </p:txBody>
      </p:sp>
      <p:pic>
        <p:nvPicPr>
          <p:cNvPr id="6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19362"/>
            <a:ext cx="10079038" cy="2732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4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int, long, long long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504031" y="1745342"/>
            <a:ext cx="9063038" cy="51874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byte &lt;= short &lt;= int &lt;= long &lt;= long long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int : typically 4 bytes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long: may or may not be bigger than int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long long isn't often supported as syntax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C# : int = 4,  long = 8 bytes (64 bits)  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Note: bit- and byte order is “usually” from right to left; most significant bits/bytes are left; least significant bits/bytes right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512762" y="23812"/>
            <a:ext cx="9063038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Integer Sizes and bit-Operations</a:t>
            </a:r>
          </a:p>
        </p:txBody>
      </p:sp>
      <p:pic>
        <p:nvPicPr>
          <p:cNvPr id="6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37" y="803275"/>
            <a:ext cx="9093201" cy="6757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1237" y="1454150"/>
            <a:ext cx="2908301" cy="704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9812" y="2700337"/>
            <a:ext cx="2908300" cy="70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Basic Types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967287" y="2025649"/>
            <a:ext cx="4751388" cy="51736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float, double, decimal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represent real numbers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bool – boolean values “true” or “false”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void – no type, untyped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string – character sequences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object –most basic C# type; → see OOP  </a:t>
            </a:r>
          </a:p>
        </p:txBody>
      </p:sp>
      <p:pic>
        <p:nvPicPr>
          <p:cNvPr id="7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189162"/>
            <a:ext cx="3998913" cy="456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Fixed-Point Numbers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503237" y="1833903"/>
            <a:ext cx="9063039" cy="473007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Approximation of real numbers with fixed (maximal) number of digits after the decimal point: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1.234      890.32         -12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Can speed up mathematical calculations; especially on machines without floating point unit (e.g. (old) hand-held or embedded devices)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 explicitly supported by C#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Floating Point Numbers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575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Another representation of real numbers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-1.245 x 10</a:t>
            </a:r>
            <a:r>
              <a:rPr sz="3200" baseline="32999">
                <a:uFill>
                  <a:solidFill/>
                </a:uFill>
              </a:rPr>
              <a:t>32      </a:t>
            </a:r>
            <a:r>
              <a:rPr sz="3200">
                <a:uFill>
                  <a:solidFill/>
                </a:uFill>
              </a:rPr>
              <a:t>   0.123 x 2</a:t>
            </a:r>
            <a:r>
              <a:rPr sz="3200" baseline="32999">
                <a:uFill>
                  <a:solidFill/>
                </a:uFill>
              </a:rPr>
              <a:t>123</a:t>
            </a:r>
            <a:r>
              <a:rPr sz="3200">
                <a:uFill>
                  <a:solidFill/>
                </a:uFill>
              </a:rPr>
              <a:t>     123.4 x 10</a:t>
            </a:r>
            <a:r>
              <a:rPr sz="3200" baseline="32999">
                <a:uFill>
                  <a:solidFill/>
                </a:uFill>
              </a:rPr>
              <a:t>-22 </a:t>
            </a:r>
            <a:r>
              <a:rPr sz="3200">
                <a:uFill>
                  <a:solidFill/>
                </a:uFill>
              </a:rPr>
              <a:t>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Can cover a much larger range than fixed-points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need more storage; are potentially less precise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need rescaling of the exponent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are supported by floating point units</a:t>
            </a:r>
          </a:p>
        </p:txBody>
      </p:sp>
      <p:pic>
        <p:nvPicPr>
          <p:cNvPr id="8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5825" y="2805112"/>
            <a:ext cx="6122988" cy="795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Floating Point Types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03237" y="6408737"/>
            <a:ext cx="9063039" cy="7826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“Quad” = “decimal” in C#</a:t>
            </a:r>
          </a:p>
        </p:txBody>
      </p:sp>
      <p:pic>
        <p:nvPicPr>
          <p:cNvPr id="8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" y="2354262"/>
            <a:ext cx="10079039" cy="2814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Strong versus Weak Typing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 C#, C/C++, Java and other programming languages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every variable needs a type</a:t>
            </a:r>
            <a:r>
              <a:rPr sz="3200">
                <a:uFill>
                  <a:solidFill/>
                </a:uFill>
              </a:rPr>
              <a:t>, specific and fixed (and every function or method, too)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Conversions between different types or their combination in expressions are often severely restricted. These are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strongly typed languages.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Weekly typed </a:t>
            </a:r>
            <a:r>
              <a:rPr sz="3200">
                <a:uFill>
                  <a:solidFill/>
                </a:uFill>
              </a:rPr>
              <a:t>languages allow for more or less free implicit conversions.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Strong typing allows for more thorough checks during compilation and more efficient code.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Example: Strong vs. Weak Typing</a:t>
            </a:r>
          </a:p>
        </p:txBody>
      </p:sp>
      <p:pic>
        <p:nvPicPr>
          <p:cNvPr id="9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51112"/>
            <a:ext cx="10029825" cy="3209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7778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Implicit and Explicit Conversions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03237" y="1368425"/>
            <a:ext cx="9063039" cy="57594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3689" lvl="0" indent="-313689" defTabSz="42679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r>
              <a:rPr sz="30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Implicit conversions</a:t>
            </a:r>
            <a:r>
              <a:rPr sz="3040">
                <a:uFill>
                  <a:solidFill/>
                </a:uFill>
              </a:rPr>
              <a:t> change types or values according to rules built-in to a programming language / run-time environment.</a:t>
            </a:r>
          </a:p>
          <a:p>
            <a:pPr marL="313689" lvl="0" indent="-313689" defTabSz="426799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13689" lvl="0" indent="-313689" defTabSz="42679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</a:t>
            </a:r>
            <a:r>
              <a:rPr sz="30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Explicit conversions</a:t>
            </a:r>
            <a:r>
              <a:rPr sz="3040">
                <a:uFill>
                  <a:solidFill/>
                </a:uFill>
              </a:rPr>
              <a:t> use keywords to specifically request conversions.</a:t>
            </a:r>
          </a:p>
          <a:p>
            <a:pPr marL="313689" lvl="0" indent="-313689" defTabSz="426799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13689" lvl="0" indent="-313689" defTabSz="426799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                 </a:t>
            </a:r>
            <a:r>
              <a:rPr sz="30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Conversions cost time! </a:t>
            </a:r>
          </a:p>
          <a:p>
            <a:pPr marL="313689" lvl="0" indent="-313689" defTabSz="426799">
              <a:spcBef>
                <a:spcPts val="1300"/>
              </a:spcBef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endParaRPr sz="304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marL="313689" lvl="0" indent="-313689" defTabSz="42679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C# allows only for quite few implicit conversions</a:t>
            </a:r>
          </a:p>
          <a:p>
            <a:pPr marL="313689" lvl="0" indent="-313689" defTabSz="426799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25500" algn="l"/>
                <a:tab pos="1257300" algn="l"/>
                <a:tab pos="1689100" algn="l"/>
                <a:tab pos="2108200" algn="l"/>
                <a:tab pos="2540000" algn="l"/>
                <a:tab pos="2959100" algn="l"/>
                <a:tab pos="3378200" algn="l"/>
                <a:tab pos="3822700" algn="l"/>
                <a:tab pos="4241800" algn="l"/>
                <a:tab pos="4673600" algn="l"/>
                <a:tab pos="5092700" algn="l"/>
                <a:tab pos="5524500" algn="l"/>
                <a:tab pos="5956300" algn="l"/>
                <a:tab pos="6375400" algn="l"/>
                <a:tab pos="6794500" algn="l"/>
                <a:tab pos="7239000" algn="l"/>
                <a:tab pos="7658100" algn="l"/>
                <a:tab pos="8089900" algn="l"/>
                <a:tab pos="85090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… but the user can define conversion operators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501649" y="1768475"/>
            <a:ext cx="9067801" cy="4865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 Algorithms are independent</a:t>
            </a:r>
            <a:r>
              <a:rPr sz="3200">
                <a:uFill>
                  <a:solidFill/>
                </a:uFill>
              </a:rPr>
              <a:t> of an implementation in a programming language or a hardware target …</a:t>
            </a:r>
          </a:p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but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hardware provides constraints</a:t>
            </a:r>
            <a:r>
              <a:rPr sz="3200">
                <a:uFill>
                  <a:solidFill/>
                </a:uFill>
              </a:rPr>
              <a:t> on data types and on how efficient they can be.</a:t>
            </a:r>
          </a:p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 awareness of these restrictions is required for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optimal size and speed of code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Example – “Buggy” Code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792162" y="6202362"/>
            <a:ext cx="9063038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“1.0” is by default a double! It can't be implicitly assigned to a float or an integer.</a:t>
            </a:r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562" y="1654175"/>
            <a:ext cx="9705975" cy="4248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Example – “Correct” Code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574675" y="6408737"/>
            <a:ext cx="9063038" cy="110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the “casting” of values can cost precision</a:t>
            </a:r>
          </a:p>
        </p:txBody>
      </p:sp>
      <p:pic>
        <p:nvPicPr>
          <p:cNvPr id="1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474" y="1773237"/>
            <a:ext cx="7296151" cy="401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503237" y="306387"/>
            <a:ext cx="9063039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 Conversions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 (from official MSDN Specification)</a:t>
            </a:r>
          </a:p>
        </p:txBody>
      </p:sp>
      <p:pic>
        <p:nvPicPr>
          <p:cNvPr id="11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275" y="1857375"/>
            <a:ext cx="8629650" cy="534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1655762" y="2592387"/>
            <a:ext cx="7046913" cy="18716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Arrays, collections,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and their representation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in computer memory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 in Code</a:t>
            </a:r>
          </a:p>
        </p:txBody>
      </p:sp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6653" y="1507000"/>
            <a:ext cx="6816206" cy="5683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2762" y="0"/>
            <a:ext cx="9063038" cy="1255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int (4 bytes) Array in Memory</a:t>
            </a:r>
          </a:p>
        </p:txBody>
      </p:sp>
      <p:pic>
        <p:nvPicPr>
          <p:cNvPr id="12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859" y="1206036"/>
            <a:ext cx="6657795" cy="4795525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08240" y="6293987"/>
            <a:ext cx="7871457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In element accesses, a[i], the compiler keeps  track of the element size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Integer Array in Memory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2417950" y="6626799"/>
            <a:ext cx="5235200" cy="594516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Byte order can differ!</a:t>
            </a:r>
          </a:p>
        </p:txBody>
      </p:sp>
      <p:pic>
        <p:nvPicPr>
          <p:cNvPr id="13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6917" y="1320800"/>
            <a:ext cx="6955678" cy="491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 Representation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367726" y="1618292"/>
            <a:ext cx="9334061" cy="52073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Array elements all have the same size in memory; the size of their basic type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Elements are typically consecutively laid out in memory starting at some location, with higher indexed elements at higher memory locations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b="1" dirty="0">
                <a:solidFill>
                  <a:srgbClr val="FF0000"/>
                </a:solidFill>
                <a:uFill>
                  <a:solidFill/>
                </a:uFill>
              </a:rPr>
              <a:t>Bracket operator  [ ]  </a:t>
            </a:r>
            <a:r>
              <a:rPr sz="3200" dirty="0">
                <a:uFill>
                  <a:solidFill/>
                </a:uFill>
              </a:rPr>
              <a:t>accesses array elements: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A[</a:t>
            </a:r>
            <a:r>
              <a:rPr sz="3200" dirty="0" err="1">
                <a:uFill>
                  <a:solidFill/>
                </a:uFill>
              </a:rPr>
              <a:t>i</a:t>
            </a:r>
            <a:r>
              <a:rPr sz="3200" dirty="0">
                <a:uFill>
                  <a:solidFill/>
                </a:uFill>
              </a:rPr>
              <a:t>]   accesses memory space at the byte with number       </a:t>
            </a:r>
            <a:r>
              <a:rPr sz="3200" dirty="0" err="1">
                <a:uFill>
                  <a:solidFill/>
                </a:uFill>
              </a:rPr>
              <a:t>i</a:t>
            </a:r>
            <a:r>
              <a:rPr sz="3200" dirty="0">
                <a:uFill>
                  <a:solidFill/>
                </a:uFill>
              </a:rPr>
              <a:t> * </a:t>
            </a:r>
            <a:r>
              <a:rPr sz="3200" dirty="0" err="1">
                <a:uFill>
                  <a:solidFill/>
                </a:uFill>
              </a:rPr>
              <a:t>sizeof</a:t>
            </a:r>
            <a:r>
              <a:rPr sz="3200" dirty="0">
                <a:uFill>
                  <a:solidFill/>
                </a:uFill>
              </a:rPr>
              <a:t> (&lt;type&gt;)     starting from the beginning of the array 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Higher-dimensional Arrays?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 is stored linearly in memory: elements with the most right index are stored first, then the next dimension to the left, and so on</a:t>
            </a:r>
          </a:p>
          <a:p>
            <a:pPr marL="330200" lvl="0" indent="-328612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e.g., for a two-dimensional array the first row is stored first, then the second, and so on.</a:t>
            </a:r>
          </a:p>
        </p:txBody>
      </p:sp>
      <p:pic>
        <p:nvPicPr>
          <p:cNvPr id="14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950" y="2016125"/>
            <a:ext cx="9229725" cy="892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2D Array in Memory</a:t>
            </a:r>
          </a:p>
        </p:txBody>
      </p:sp>
      <p:pic>
        <p:nvPicPr>
          <p:cNvPr id="1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2525" y="1587500"/>
            <a:ext cx="7292975" cy="525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73075" y="2879725"/>
            <a:ext cx="9067800" cy="391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Number types and their representation 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Strong &amp; weekly typed programming languages </a:t>
            </a: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Arrays, collections, and their representation </a:t>
            </a:r>
          </a:p>
          <a:p>
            <a:pPr marL="325437" lvl="0" indent="-325437"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25437" lvl="0" indent="-325437">
              <a:buClr>
                <a:srgbClr val="000000"/>
              </a:buClr>
              <a:buSzPct val="45000"/>
              <a:buFont typeface="Wingdings"/>
              <a:buChar char="●"/>
              <a:tabLst>
                <a:tab pos="317500" algn="l"/>
                <a:tab pos="419100" algn="l"/>
                <a:tab pos="876300" algn="l"/>
                <a:tab pos="1320800" algn="l"/>
                <a:tab pos="1778000" algn="l"/>
                <a:tab pos="2222500" algn="l"/>
                <a:tab pos="2667000" algn="l"/>
                <a:tab pos="3124200" algn="l"/>
                <a:tab pos="3568700" algn="l"/>
                <a:tab pos="4013200" algn="l"/>
                <a:tab pos="4470400" algn="l"/>
                <a:tab pos="4914900" algn="l"/>
                <a:tab pos="5372100" algn="l"/>
                <a:tab pos="5816600" algn="l"/>
                <a:tab pos="6261100" algn="l"/>
                <a:tab pos="6718300" algn="l"/>
                <a:tab pos="7162800" algn="l"/>
                <a:tab pos="7607300" algn="l"/>
                <a:tab pos="8064500" algn="l"/>
                <a:tab pos="85090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Values, addresses, references, and pointers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String Arrays?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2028434" y="6762289"/>
            <a:ext cx="6014232" cy="50779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Elements have different length??</a:t>
            </a:r>
          </a:p>
        </p:txBody>
      </p:sp>
      <p:pic>
        <p:nvPicPr>
          <p:cNvPr id="1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225" y="1295400"/>
            <a:ext cx="6634163" cy="5241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503237" y="58737"/>
            <a:ext cx="9063039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String Arrays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576262" y="6346825"/>
            <a:ext cx="9063038" cy="1214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The array stores fixed size “references” to the strings.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           → Later more about references</a:t>
            </a:r>
          </a:p>
        </p:txBody>
      </p:sp>
      <p:pic>
        <p:nvPicPr>
          <p:cNvPr id="15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300" y="1054100"/>
            <a:ext cx="6934200" cy="4992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Efficiency Notes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idx="1"/>
          </p:nvPr>
        </p:nvSpPr>
        <p:spPr>
          <a:xfrm>
            <a:off x="246856" y="1640346"/>
            <a:ext cx="9575800" cy="51171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28612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Code should not depend on the </a:t>
            </a:r>
          </a:p>
          <a:p>
            <a:pPr marL="330200" lvl="0" indent="-328612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layout of  data in memory</a:t>
            </a:r>
          </a:p>
          <a:p>
            <a:pPr marL="330200" lvl="0" indent="-328612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Use [ ] to access elements</a:t>
            </a:r>
          </a:p>
          <a:p>
            <a:pPr marL="330200" lvl="0" indent="-328612" algn="ctr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endParaRPr sz="1500">
              <a:uFill>
                <a:solidFill/>
              </a:uFill>
            </a:endParaRP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However: code efficiency depends very much on  memory layout</a:t>
            </a: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CPUs can load linear memory segments quickly</a:t>
            </a: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CPU cache allows very fast operation</a:t>
            </a:r>
          </a:p>
          <a:p>
            <a:pPr marL="331787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Badly aligned data can cost a factor of 10 in speed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Collections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Collections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683408" y="1857933"/>
            <a:ext cx="8704283" cy="46820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Often data in a program can be </a:t>
            </a:r>
            <a:r>
              <a:rPr sz="3200" dirty="0" err="1">
                <a:uFill>
                  <a:solidFill/>
                </a:uFill>
              </a:rPr>
              <a:t>organised</a:t>
            </a:r>
            <a:r>
              <a:rPr sz="3200" dirty="0">
                <a:uFill>
                  <a:solidFill/>
                </a:uFill>
              </a:rPr>
              <a:t> into logical sets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For example a student record could consist of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string </a:t>
            </a:r>
            <a:r>
              <a:rPr sz="3200" dirty="0" err="1">
                <a:uFill>
                  <a:solidFill/>
                </a:uFill>
              </a:rPr>
              <a:t>first_name</a:t>
            </a:r>
            <a:r>
              <a:rPr sz="3200" dirty="0">
                <a:uFill>
                  <a:solidFill/>
                </a:uFill>
              </a:rPr>
              <a:t> 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string </a:t>
            </a:r>
            <a:r>
              <a:rPr sz="3200" dirty="0" err="1">
                <a:uFill>
                  <a:solidFill/>
                </a:uFill>
              </a:rPr>
              <a:t>last_name</a:t>
            </a:r>
            <a:r>
              <a:rPr sz="3200" dirty="0">
                <a:uFill>
                  <a:solidFill/>
                </a:uFill>
              </a:rPr>
              <a:t>  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</a:t>
            </a:r>
            <a:r>
              <a:rPr sz="3200" dirty="0" err="1">
                <a:uFill>
                  <a:solidFill/>
                </a:uFill>
              </a:rPr>
              <a:t>int</a:t>
            </a:r>
            <a:r>
              <a:rPr sz="3200" dirty="0">
                <a:uFill>
                  <a:solidFill/>
                </a:uFill>
              </a:rPr>
              <a:t> age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</a:t>
            </a:r>
            <a:r>
              <a:rPr sz="3200" dirty="0" err="1">
                <a:uFill>
                  <a:solidFill/>
                </a:uFill>
              </a:rPr>
              <a:t>int</a:t>
            </a:r>
            <a:r>
              <a:rPr sz="3200" dirty="0">
                <a:uFill>
                  <a:solidFill/>
                </a:uFill>
              </a:rPr>
              <a:t> </a:t>
            </a:r>
            <a:r>
              <a:rPr sz="3200" dirty="0" err="1">
                <a:uFill>
                  <a:solidFill/>
                </a:uFill>
              </a:rPr>
              <a:t>student_id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(plain old) Structures or Records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337343" y="2265615"/>
            <a:ext cx="9396413" cy="30252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have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name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contain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a collection of fields</a:t>
            </a:r>
            <a:r>
              <a:rPr sz="3200">
                <a:uFill>
                  <a:solidFill/>
                </a:uFill>
              </a:rPr>
              <a:t> for values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 not contain methods/functions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can be nested (i.e., a field can be a struct again)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access of fields uses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dot-operator “.”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 (</a:t>
            </a: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 C</a:t>
            </a:r>
            <a:r>
              <a:rPr sz="4400">
                <a:uFill>
                  <a:solidFill/>
                </a:uFill>
              </a:rPr>
              <a:t>)</a:t>
            </a:r>
          </a:p>
        </p:txBody>
      </p:sp>
      <p:pic>
        <p:nvPicPr>
          <p:cNvPr id="17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625" y="2246312"/>
            <a:ext cx="8135937" cy="416083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771985" y="2134962"/>
            <a:ext cx="1079501" cy="5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60474" y="5040312"/>
            <a:ext cx="2700339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1655762" y="6116637"/>
            <a:ext cx="1588" cy="72707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40537" y="5580062"/>
            <a:ext cx="1619251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Structure Layout in Memory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xfrm>
            <a:off x="1143872" y="6284463"/>
            <a:ext cx="7781768" cy="998538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The layout can have “holes” (e.g., if elements must fall on word-boundaries)</a:t>
            </a:r>
          </a:p>
        </p:txBody>
      </p:sp>
      <p:pic>
        <p:nvPicPr>
          <p:cNvPr id="18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869" y="1439021"/>
            <a:ext cx="6497774" cy="4678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 (</a:t>
            </a: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 C#</a:t>
            </a:r>
            <a:r>
              <a:rPr sz="4400">
                <a:uFill>
                  <a:solidFill/>
                </a:uFill>
              </a:rPr>
              <a:t>)</a:t>
            </a:r>
          </a:p>
        </p:txBody>
      </p:sp>
      <p:pic>
        <p:nvPicPr>
          <p:cNvPr id="18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862" y="1712912"/>
            <a:ext cx="7951788" cy="497205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hape 188"/>
          <p:cNvSpPr/>
          <p:nvPr/>
        </p:nvSpPr>
        <p:spPr>
          <a:xfrm>
            <a:off x="2468111" y="2532165"/>
            <a:ext cx="900114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227274" y="2480914"/>
            <a:ext cx="900114" cy="53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576262" y="0"/>
            <a:ext cx="9063038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Classes are more common in C#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638101" y="6707985"/>
            <a:ext cx="7621279" cy="6164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Classes are out of the scope </a:t>
            </a:r>
            <a:r>
              <a:rPr sz="3200" dirty="0" smtClean="0">
                <a:solidFill>
                  <a:srgbClr val="FF0000"/>
                </a:solidFill>
                <a:uFill>
                  <a:solidFill/>
                </a:uFill>
              </a:rPr>
              <a:t>of</a:t>
            </a:r>
            <a:r>
              <a:rPr lang="en-GB" sz="3200" dirty="0" smtClean="0">
                <a:solidFill>
                  <a:srgbClr val="FF0000"/>
                </a:solidFill>
                <a:uFill>
                  <a:solidFill/>
                </a:uFill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uFill>
                  <a:solidFill/>
                </a:uFill>
              </a:rPr>
              <a:t>COMP1003</a:t>
            </a:r>
            <a:endParaRPr sz="3200" dirty="0">
              <a:solidFill>
                <a:srgbClr val="FF0000"/>
              </a:solidFill>
              <a:uFill>
                <a:solidFill/>
              </a:uFill>
            </a:endParaRPr>
          </a:p>
        </p:txBody>
      </p:sp>
      <p:pic>
        <p:nvPicPr>
          <p:cNvPr id="19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487" y="1238249"/>
            <a:ext cx="7858125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2173409" y="2018051"/>
            <a:ext cx="720726" cy="539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503237" y="3145347"/>
            <a:ext cx="9063039" cy="133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Number Types </a:t>
            </a: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uFillTx/>
              </a:defRPr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and their representation in memory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Other topics, not covered in detail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432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Differences between structs and classes → see modules about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object oriented programming</a:t>
            </a:r>
            <a:r>
              <a:rPr sz="3200">
                <a:uFill>
                  <a:solidFill/>
                </a:uFill>
              </a:rPr>
              <a:t> (OOP)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enum types</a:t>
            </a:r>
            <a:r>
              <a:rPr sz="3200">
                <a:uFill>
                  <a:solidFill/>
                </a:uFill>
              </a:rPr>
              <a:t>: lists of tags 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unions</a:t>
            </a:r>
            <a:r>
              <a:rPr sz="3200">
                <a:uFill>
                  <a:solidFill/>
                </a:uFill>
              </a:rPr>
              <a:t>: access the same memory as different types</a:t>
            </a:r>
          </a:p>
        </p:txBody>
      </p:sp>
      <p:pic>
        <p:nvPicPr>
          <p:cNvPr id="20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0062" y="3071812"/>
            <a:ext cx="392430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5262" y="5111750"/>
            <a:ext cx="7337426" cy="2405063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5580062" y="2879725"/>
            <a:ext cx="720726" cy="720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700337" y="5040312"/>
            <a:ext cx="900113" cy="720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1368425" y="2417762"/>
            <a:ext cx="7118350" cy="2335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Values, references, addresses and pointers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503237" y="58737"/>
            <a:ext cx="9063039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String Arrays in Memory</a:t>
            </a:r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576262" y="6346825"/>
            <a:ext cx="9063038" cy="1214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The array stores fixed size “references” to the strings.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                   What are references ???</a:t>
            </a:r>
          </a:p>
        </p:txBody>
      </p:sp>
      <p:pic>
        <p:nvPicPr>
          <p:cNvPr id="2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1300" y="1054100"/>
            <a:ext cx="6934200" cy="4992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Addresses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503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Variables</a:t>
            </a:r>
            <a:r>
              <a:rPr sz="3200">
                <a:uFill>
                  <a:solidFill/>
                </a:uFill>
              </a:rPr>
              <a:t> occupy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memory space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Memory cells (“bytes”) available to a program during run-time are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linearly enumerated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number where a variable starts in memory is its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address</a:t>
            </a:r>
            <a:r>
              <a:rPr sz="3200">
                <a:uFill>
                  <a:solidFill/>
                </a:uFill>
              </a:rPr>
              <a:t>; it uses a number of bytes from there (2 for a short, 4 for an int and so on)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Addresses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5503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Variables</a:t>
            </a:r>
            <a:r>
              <a:rPr sz="3200" dirty="0">
                <a:uFill>
                  <a:solidFill/>
                </a:uFill>
              </a:rPr>
              <a:t> occupy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memory space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Memory cells (“bytes”) available to a program during run-time are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linearly enumerated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The number where a variable starts in memory is its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</a:rPr>
              <a:t>address</a:t>
            </a:r>
            <a:r>
              <a:rPr sz="3200" dirty="0">
                <a:uFill>
                  <a:solidFill/>
                </a:uFill>
              </a:rPr>
              <a:t>; it uses a number of bytes from there (2 for a short, 4 for an </a:t>
            </a:r>
            <a:r>
              <a:rPr sz="3200" dirty="0" err="1">
                <a:uFill>
                  <a:solidFill/>
                </a:uFill>
              </a:rPr>
              <a:t>int</a:t>
            </a:r>
            <a:r>
              <a:rPr sz="3200" dirty="0">
                <a:uFill>
                  <a:solidFill/>
                </a:uFill>
              </a:rPr>
              <a:t> and so on)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Some programming languages (C/C++/C#)  allow to explicitly deal with addresses …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… but this is now </a:t>
            </a:r>
            <a:r>
              <a:rPr sz="3200" b="1" dirty="0">
                <a:solidFill>
                  <a:schemeClr val="bg1">
                    <a:lumMod val="50000"/>
                  </a:schemeClr>
                </a:solidFill>
                <a:uFill>
                  <a:solidFill/>
                </a:uFill>
              </a:rPr>
              <a:t>considered unsafe</a:t>
            </a:r>
            <a:r>
              <a:rPr sz="3200" dirty="0">
                <a:uFill>
                  <a:solidFill/>
                </a:uFill>
              </a:rPr>
              <a:t> and should be avoided!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45</a:t>
            </a:fld>
            <a:endParaRPr>
              <a:uFill>
                <a:solidFill/>
              </a:uFill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Address and Pointer Schematic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71437" y="6840537"/>
            <a:ext cx="9864725" cy="56515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Note: “px”, “x” and the arrow do not exist in memory</a:t>
            </a:r>
          </a:p>
        </p:txBody>
      </p:sp>
      <p:pic>
        <p:nvPicPr>
          <p:cNvPr id="22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6200" y="1295400"/>
            <a:ext cx="7292975" cy="525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46</a:t>
            </a:fld>
            <a:endParaRPr>
              <a:uFill>
                <a:solidFill/>
              </a:uFill>
            </a:endParaRP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Addresses and Pointers </a:t>
            </a: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(in C)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3039" cy="48609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address operator “&amp;” applied to a variable returns its “physical” address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int x = 235;    // int variable with value 235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int *px = &amp;x   // pointer to int is set to addr. of x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address is “dereferenced” using the “*” (star) operator; this returns the value at the target address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* px = 22;       // reset x from 235 to 22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47</a:t>
            </a:fld>
            <a:endParaRPr>
              <a:uFill>
                <a:solidFill/>
              </a:uFill>
            </a:endParaRPr>
          </a:p>
        </p:txBody>
      </p:sp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xfrm>
            <a:off x="503237" y="394203"/>
            <a:ext cx="9063039" cy="160304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Addresses and Pointers </a:t>
            </a:r>
            <a:r>
              <a:rPr sz="4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 C</a:t>
            </a:r>
            <a:r>
              <a:rPr sz="44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#</a:t>
            </a:r>
            <a:r>
              <a:rPr lang="en-GB" sz="44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/>
            </a:r>
            <a:br>
              <a:rPr lang="en-GB" sz="44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</a:br>
            <a:r>
              <a:rPr lang="en-GB" sz="2400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&amp; and * operators</a:t>
            </a:r>
            <a:endParaRPr sz="2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</p:txBody>
      </p:sp>
      <p:pic>
        <p:nvPicPr>
          <p:cNvPr id="23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3" y="2700338"/>
            <a:ext cx="9021763" cy="381952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hape 233"/>
          <p:cNvSpPr/>
          <p:nvPr/>
        </p:nvSpPr>
        <p:spPr>
          <a:xfrm>
            <a:off x="1643313" y="2785143"/>
            <a:ext cx="900113" cy="360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99CCFF">
              <a:alpha val="0"/>
            </a:srgbClr>
          </a:solidFill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48</a:t>
            </a:fld>
            <a:endParaRPr>
              <a:uFill>
                <a:solidFill/>
              </a:uFill>
            </a:endParaRPr>
          </a:p>
        </p:txBody>
      </p:sp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References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503237" y="2306378"/>
            <a:ext cx="9063038" cy="37851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C# code (and code of other languages) can dynamically move variables in memory.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Their address is not guaranteed to be constant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Therefore C# uses “references”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“new” operator returns a reference to an object (this may be an address internally but should not be handled as one).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49</a:t>
            </a:fld>
            <a:endParaRPr>
              <a:uFill>
                <a:solidFill/>
              </a:uFill>
            </a:endParaRP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xfrm>
            <a:off x="504031" y="3010523"/>
            <a:ext cx="9063038" cy="1535454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Many of the data types and algorithms considered in later lectures will make excessive use of "pointered" structures that use references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87337" y="360362"/>
            <a:ext cx="9359901" cy="1254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Mathematical Numbers (N, Z, Q, R)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5768" y="2010568"/>
            <a:ext cx="9063039" cy="44799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Mathematics defines different sorts of numbers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➢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N – the natural numbers  0, 1, 2, 3, …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➢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Z – all integer numbers  … -3, -2, -1, 0, 1, 2, …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➢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Q – the rational numbers  p/q   p,q in Z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➢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R – the real numbers      3.14152365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➢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In school you learned what    3*5.2+7   means 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50</a:t>
            </a:fld>
            <a:endParaRPr>
              <a:uFill>
                <a:solidFill/>
              </a:uFill>
            </a:endParaRPr>
          </a:p>
        </p:txBody>
      </p:sp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Address and Pointer Schematic</a:t>
            </a:r>
          </a:p>
        </p:txBody>
      </p:sp>
      <p:pic>
        <p:nvPicPr>
          <p:cNvPr id="2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268" y="1392237"/>
            <a:ext cx="7292976" cy="525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51</a:t>
            </a:fld>
            <a:endParaRPr>
              <a:uFill>
                <a:solidFill/>
              </a:uFill>
            </a:endParaRP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xfrm>
            <a:off x="503237" y="306387"/>
            <a:ext cx="9063039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C#- Value- vs. Reference-Types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(from official MSDN Specification)</a:t>
            </a:r>
          </a:p>
        </p:txBody>
      </p:sp>
      <p:pic>
        <p:nvPicPr>
          <p:cNvPr id="24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625" y="2190750"/>
            <a:ext cx="8401050" cy="45053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Oval 2"/>
          <p:cNvSpPr/>
          <p:nvPr/>
        </p:nvSpPr>
        <p:spPr>
          <a:xfrm>
            <a:off x="1325880" y="2392681"/>
            <a:ext cx="1173480" cy="4419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49262" rtl="0" fontAlgn="auto" latinLnBrk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25880" y="4800601"/>
            <a:ext cx="1173480" cy="44196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49262" rtl="0" fontAlgn="auto" latinLnBrk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52</a:t>
            </a:fld>
            <a:endParaRPr>
              <a:uFill>
                <a:solidFill/>
              </a:uFill>
            </a:endParaRP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445293" y="2020726"/>
            <a:ext cx="9180513" cy="351504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2420" lvl="0" indent="-310895" defTabSz="431291">
              <a:spcBef>
                <a:spcPts val="1300"/>
              </a:spcBef>
              <a:tabLst>
                <a:tab pos="304800" algn="l"/>
                <a:tab pos="406400" algn="l"/>
                <a:tab pos="838200" algn="l"/>
                <a:tab pos="1257300" algn="l"/>
                <a:tab pos="1701800" algn="l"/>
                <a:tab pos="2133600" algn="l"/>
                <a:tab pos="2552700" algn="l"/>
                <a:tab pos="2997200" algn="l"/>
                <a:tab pos="3416300" algn="l"/>
                <a:tab pos="3860800" algn="l"/>
                <a:tab pos="4279900" algn="l"/>
                <a:tab pos="4711700" algn="l"/>
                <a:tab pos="5156200" algn="l"/>
                <a:tab pos="5575300" algn="l"/>
                <a:tab pos="6007100" algn="l"/>
                <a:tab pos="6438900" algn="l"/>
                <a:tab pos="6870700" algn="l"/>
                <a:tab pos="7315200" algn="l"/>
                <a:tab pos="7734300" algn="l"/>
                <a:tab pos="8166100" algn="l"/>
                <a:tab pos="8597900" algn="l"/>
              </a:tabLst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313943" lvl="0" indent="-312420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57300" algn="l"/>
                <a:tab pos="1701800" algn="l"/>
                <a:tab pos="2133600" algn="l"/>
                <a:tab pos="2552700" algn="l"/>
                <a:tab pos="2997200" algn="l"/>
                <a:tab pos="3416300" algn="l"/>
                <a:tab pos="3860800" algn="l"/>
                <a:tab pos="4279900" algn="l"/>
                <a:tab pos="4711700" algn="l"/>
                <a:tab pos="5156200" algn="l"/>
                <a:tab pos="5575300" algn="l"/>
                <a:tab pos="6007100" algn="l"/>
                <a:tab pos="6438900" algn="l"/>
                <a:tab pos="6870700" algn="l"/>
                <a:tab pos="7315200" algn="l"/>
                <a:tab pos="7734300" algn="l"/>
                <a:tab pos="81661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Insight into different data types, how they are implemented on computers, and laid out in memory.</a:t>
            </a:r>
          </a:p>
          <a:p>
            <a:pPr marL="312420" lvl="0" indent="-310895" defTabSz="431291">
              <a:spcBef>
                <a:spcPts val="1300"/>
              </a:spcBef>
              <a:tabLst>
                <a:tab pos="304800" algn="l"/>
                <a:tab pos="406400" algn="l"/>
                <a:tab pos="838200" algn="l"/>
                <a:tab pos="1257300" algn="l"/>
                <a:tab pos="1701800" algn="l"/>
                <a:tab pos="2133600" algn="l"/>
                <a:tab pos="2552700" algn="l"/>
                <a:tab pos="2997200" algn="l"/>
                <a:tab pos="3416300" algn="l"/>
                <a:tab pos="3860800" algn="l"/>
                <a:tab pos="4279900" algn="l"/>
                <a:tab pos="4711700" algn="l"/>
                <a:tab pos="5156200" algn="l"/>
                <a:tab pos="5575300" algn="l"/>
                <a:tab pos="6007100" algn="l"/>
                <a:tab pos="6438900" algn="l"/>
                <a:tab pos="6870700" algn="l"/>
                <a:tab pos="7315200" algn="l"/>
                <a:tab pos="7734300" algn="l"/>
                <a:tab pos="8166100" algn="l"/>
                <a:tab pos="8597900" algn="l"/>
              </a:tabLst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marL="313943" lvl="0" indent="-312420" defTabSz="431291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●"/>
              <a:tabLst>
                <a:tab pos="304800" algn="l"/>
                <a:tab pos="406400" algn="l"/>
                <a:tab pos="838200" algn="l"/>
                <a:tab pos="1257300" algn="l"/>
                <a:tab pos="1701800" algn="l"/>
                <a:tab pos="2133600" algn="l"/>
                <a:tab pos="2552700" algn="l"/>
                <a:tab pos="2997200" algn="l"/>
                <a:tab pos="3416300" algn="l"/>
                <a:tab pos="3860800" algn="l"/>
                <a:tab pos="4279900" algn="l"/>
                <a:tab pos="4711700" algn="l"/>
                <a:tab pos="5156200" algn="l"/>
                <a:tab pos="5575300" algn="l"/>
                <a:tab pos="6007100" algn="l"/>
                <a:tab pos="6438900" algn="l"/>
                <a:tab pos="6870700" algn="l"/>
                <a:tab pos="7315200" algn="l"/>
                <a:tab pos="7734300" algn="l"/>
                <a:tab pos="8166100" algn="l"/>
                <a:tab pos="8597900" algn="l"/>
              </a:tabLst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Understanding of variables, values, addresses, pointers, and references.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4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Bad News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684212" y="2295185"/>
            <a:ext cx="8702676" cy="38519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Computer can not implement a single one of     these sets, because they are infinite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Registers can not hold arbitrary large numbers.</a:t>
            </a: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Operations can lead out of the allowed range.</a:t>
            </a: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Real number representations are inaccurate.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4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Integer Types in C#</a:t>
            </a:r>
          </a:p>
        </p:txBody>
      </p:sp>
      <p:pic>
        <p:nvPicPr>
          <p:cNvPr id="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37" y="2054225"/>
            <a:ext cx="4422776" cy="498316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5146675" y="2808287"/>
            <a:ext cx="4422775" cy="45132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These types differ in how many bits they use to store a number and in whether or not the numbers are signed or unsigned.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4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8-bit Integers (“characters”, “bytes”)</a:t>
            </a:r>
          </a:p>
        </p:txBody>
      </p:sp>
      <p:pic>
        <p:nvPicPr>
          <p:cNvPr id="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1906587"/>
            <a:ext cx="4162425" cy="4933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3550" y="2432050"/>
            <a:ext cx="3810000" cy="4048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Note: </a:t>
            </a: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Characters</a:t>
            </a:r>
            <a:r>
              <a:rPr sz="4400">
                <a:uFill>
                  <a:solidFill/>
                </a:uFill>
              </a:rPr>
              <a:t> are Integer Types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The ASCII Conversion Table</a:t>
            </a:r>
          </a:p>
        </p:txBody>
      </p:sp>
      <p:pic>
        <p:nvPicPr>
          <p:cNvPr id="5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06562"/>
            <a:ext cx="10079038" cy="398145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503237" y="5903912"/>
            <a:ext cx="9063039" cy="12239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ASCII is getting increasingly replaced by Unicode (UTF8/16), which uses 1 to 4 bytes.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1632</Words>
  <Application>Microsoft Office PowerPoint</Application>
  <PresentationFormat>Custom</PresentationFormat>
  <Paragraphs>241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Bold</vt:lpstr>
      <vt:lpstr>Avenir Roman</vt:lpstr>
      <vt:lpstr>Helvetica</vt:lpstr>
      <vt:lpstr>Times New Roman</vt:lpstr>
      <vt:lpstr>Wingdings</vt:lpstr>
      <vt:lpstr>Default</vt:lpstr>
      <vt:lpstr>COMP1003  – Algorithms, Data Structures and Mathematics  Session 16  Types and their Implementation  in Memory  </vt:lpstr>
      <vt:lpstr>Main Ideas</vt:lpstr>
      <vt:lpstr>Outline</vt:lpstr>
      <vt:lpstr>PowerPoint Presentation</vt:lpstr>
      <vt:lpstr>Mathematical Numbers (N, Z, Q, R)</vt:lpstr>
      <vt:lpstr>Bad News</vt:lpstr>
      <vt:lpstr>Integer Types in C#</vt:lpstr>
      <vt:lpstr>8-bit Integers (“characters”, “bytes”)</vt:lpstr>
      <vt:lpstr>Note: Characters are Integer Types The ASCII Conversion Table</vt:lpstr>
      <vt:lpstr>Short Integers</vt:lpstr>
      <vt:lpstr>int, long, long long</vt:lpstr>
      <vt:lpstr>C# Integer Sizes and bit-Operations</vt:lpstr>
      <vt:lpstr>C# Basic Types</vt:lpstr>
      <vt:lpstr>Fixed-Point Numbers</vt:lpstr>
      <vt:lpstr>Floating Point Numbers</vt:lpstr>
      <vt:lpstr>Floating Point Types</vt:lpstr>
      <vt:lpstr>Strong versus Weak Typing</vt:lpstr>
      <vt:lpstr>Example: Strong vs. Weak Typing</vt:lpstr>
      <vt:lpstr>Implicit and Explicit Conversions</vt:lpstr>
      <vt:lpstr>C# Example – “Buggy” Code</vt:lpstr>
      <vt:lpstr>C# Example – “Correct” Code</vt:lpstr>
      <vt:lpstr>C# Conversions  (from official MSDN Specification)</vt:lpstr>
      <vt:lpstr>Arrays, collections,  and their representation in computer memory </vt:lpstr>
      <vt:lpstr>Arrays in Code</vt:lpstr>
      <vt:lpstr>int (4 bytes) Array in Memory</vt:lpstr>
      <vt:lpstr>Integer Array in Memory</vt:lpstr>
      <vt:lpstr>Array Representation</vt:lpstr>
      <vt:lpstr>Higher-dimensional Arrays?</vt:lpstr>
      <vt:lpstr>2D Array in Memory</vt:lpstr>
      <vt:lpstr>String Arrays?</vt:lpstr>
      <vt:lpstr>String Arrays</vt:lpstr>
      <vt:lpstr>Efficiency Notes</vt:lpstr>
      <vt:lpstr>Collections</vt:lpstr>
      <vt:lpstr>Collections</vt:lpstr>
      <vt:lpstr>(plain old) Structures or Records</vt:lpstr>
      <vt:lpstr>struct (in C)</vt:lpstr>
      <vt:lpstr>Structure Layout in Memory</vt:lpstr>
      <vt:lpstr>struct (in C#)</vt:lpstr>
      <vt:lpstr>Classes are more common in C#</vt:lpstr>
      <vt:lpstr>Other topics, not covered in detail</vt:lpstr>
      <vt:lpstr>Values, references, addresses and pointers</vt:lpstr>
      <vt:lpstr>String Arrays in Memory</vt:lpstr>
      <vt:lpstr>Addresses</vt:lpstr>
      <vt:lpstr>Addresses</vt:lpstr>
      <vt:lpstr>Address and Pointer Schematic</vt:lpstr>
      <vt:lpstr>Addresses and Pointers (in C)</vt:lpstr>
      <vt:lpstr>Addresses and Pointers in C# &amp; and * operators</vt:lpstr>
      <vt:lpstr>References</vt:lpstr>
      <vt:lpstr>PowerPoint Presentation</vt:lpstr>
      <vt:lpstr>Address and Pointer Schematic</vt:lpstr>
      <vt:lpstr>C#- Value- vs. Reference-Types (from official MSDN Specification)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Algorithms, Data Structures and Mathematics  Lecture 3  Types and their Implementation  in Memory  </dc:title>
  <cp:lastModifiedBy>Thomas Wennekers</cp:lastModifiedBy>
  <cp:revision>6</cp:revision>
  <dcterms:modified xsi:type="dcterms:W3CDTF">2021-04-19T14:18:55Z</dcterms:modified>
</cp:coreProperties>
</file>