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0071100" cy="7556500"/>
  <p:notesSz cx="6858000" cy="9144000"/>
  <p:defaultTextStyle>
    <a:lvl1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03237" y="1768474"/>
            <a:ext cx="4443707" cy="5788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3237" y="86254"/>
            <a:ext cx="9055101" cy="167693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40762" y="6886575"/>
            <a:ext cx="919162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03237" y="80962"/>
            <a:ext cx="9055101" cy="1687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3237" y="1768474"/>
            <a:ext cx="9055101" cy="5788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03237" y="360362"/>
            <a:ext cx="9069388" cy="36004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2800" dirty="0" smtClean="0"/>
              <a:t>COMP1003</a:t>
            </a:r>
            <a:r>
              <a:rPr sz="2800" dirty="0" smtClean="0">
                <a:uFill>
                  <a:solidFill/>
                </a:uFill>
              </a:rPr>
              <a:t>  </a:t>
            </a:r>
            <a:r>
              <a:rPr sz="2800" dirty="0">
                <a:uFill>
                  <a:solidFill/>
                </a:uFill>
              </a:rPr>
              <a:t>– </a:t>
            </a:r>
            <a:r>
              <a:rPr sz="2800" dirty="0" smtClean="0">
                <a:uFill>
                  <a:solidFill/>
                </a:uFill>
              </a:rPr>
              <a:t>Algorithms</a:t>
            </a:r>
            <a:r>
              <a:rPr lang="en-GB" sz="2800" dirty="0" smtClean="0">
                <a:uFill>
                  <a:solidFill/>
                </a:uFill>
              </a:rPr>
              <a:t>, Data Structures and Mathematics</a:t>
            </a: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Lecture </a:t>
            </a:r>
            <a:r>
              <a:rPr lang="en-GB" sz="4400" dirty="0" smtClean="0">
                <a:uFill>
                  <a:solidFill/>
                </a:uFill>
              </a:rPr>
              <a:t>17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Stacks and Queues (using Arrays) </a:t>
            </a:r>
            <a:br>
              <a:rPr sz="4400" dirty="0">
                <a:uFill>
                  <a:solidFill/>
                </a:uFill>
              </a:rPr>
            </a:br>
            <a:endParaRPr sz="4400" dirty="0">
              <a:uFill>
                <a:solidFill/>
              </a:u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Thomas Wennekers</a:t>
            </a: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3200" dirty="0" smtClean="0">
                <a:uFill>
                  <a:solidFill/>
                </a:uFill>
              </a:rPr>
              <a:t>University of P</a:t>
            </a:r>
            <a:r>
              <a:rPr sz="3200" dirty="0" err="1" smtClean="0">
                <a:uFill>
                  <a:solidFill/>
                </a:uFill>
              </a:rPr>
              <a:t>lymouth</a:t>
            </a:r>
            <a:endParaRPr sz="32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10</a:t>
            </a:fld>
            <a:endParaRPr>
              <a:uFill>
                <a:solidFill/>
              </a:uFill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Abstract Data Types (ADTs)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551488"/>
          </a:xfrm>
          <a:prstGeom prst="rect">
            <a:avLst/>
          </a:prstGeom>
        </p:spPr>
        <p:txBody>
          <a:bodyPr>
            <a:normAutofit/>
          </a:bodyPr>
          <a:lstStyle>
            <a:lvl1pPr marL="338137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Structures that can hold collections of data of some type (that type does not matter at all)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11</a:t>
            </a:fld>
            <a:endParaRPr>
              <a:uFill>
                <a:solidFill/>
              </a:u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Abstract Data Types (ADTs)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55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Structures that can hold collections of data of some type (that type does not matter at all)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Functionality independent of concrete data type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Functions typically provided: insert, delete, search, size, isEmpty, … 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12</a:t>
            </a:fld>
            <a:endParaRPr>
              <a:uFill>
                <a:solidFill/>
              </a:uFill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Abstract Data Types (ADTs)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55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Structures that can hold collections of data of some type (that type does not matter at all)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Functionality independent of concrete data type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Functions typically provided: insert, delete, search, size, isEmpty, … 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Some ADTs: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Set, Stack Queue, List, Tree, Graph …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13</a:t>
            </a:fld>
            <a:endParaRPr>
              <a:uFill>
                <a:solidFill/>
              </a:uFill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Abstract Data Types (ADTs)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55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Structures that can hold collections of data of some type (that type does not matter at all)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Functionality independent of concrete data type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Functions typically provided: insert, delete, search, size, isEmpty, … 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Some ADTs: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Set, Stack Queue, List, Tree, Graph …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Programming languages provide a wide range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14</a:t>
            </a:fld>
            <a:endParaRPr>
              <a:uFill>
                <a:solidFill/>
              </a:uFill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Abstract Data Types (ADTs)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379317" cy="555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Structures that can hold collections of data of some type (that type does not matter at all)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Functionality independent of concrete data type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Functions typically provided: insert, delete, search, size, </a:t>
            </a:r>
            <a:r>
              <a:rPr sz="3200" dirty="0" err="1">
                <a:uFill>
                  <a:solidFill/>
                </a:uFill>
              </a:rPr>
              <a:t>isEmpty</a:t>
            </a:r>
            <a:r>
              <a:rPr sz="3200" dirty="0">
                <a:uFill>
                  <a:solidFill/>
                </a:uFill>
              </a:rPr>
              <a:t>, … 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Some ADTs: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Set, Stack Queue, List, Tree, Graph …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Programming languages provide a wide range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</a:t>
            </a:r>
            <a:r>
              <a:rPr sz="3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but you are not allowed to use them </a:t>
            </a:r>
            <a:r>
              <a:rPr sz="32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</a:t>
            </a:r>
            <a:r>
              <a:rPr lang="en-GB" sz="32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COMP1003</a:t>
            </a:r>
            <a:r>
              <a:rPr sz="3200" dirty="0" smtClean="0">
                <a:uFill>
                  <a:solidFill/>
                </a:uFill>
              </a:rPr>
              <a:t> </a:t>
            </a:r>
            <a:endParaRPr sz="32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15</a:t>
            </a:fld>
            <a:endParaRPr>
              <a:uFill>
                <a:solidFill/>
              </a:u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04825" y="3320304"/>
            <a:ext cx="9061450" cy="91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lang="en-GB" sz="3200" dirty="0" smtClean="0">
                <a:latin typeface="Arial"/>
                <a:ea typeface="Arial"/>
                <a:cs typeface="Arial"/>
                <a:sym typeface="Arial"/>
              </a:rPr>
              <a:t>COMP1003</a:t>
            </a:r>
            <a:r>
              <a:rPr sz="3200" dirty="0" smtClean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32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is about how data types 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work and are implemented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16</a:t>
            </a:fld>
            <a:endParaRPr>
              <a:uFill>
                <a:solidFill/>
              </a:uFill>
            </a:endParaRP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03237" y="304800"/>
            <a:ext cx="9061451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Static versus Dynamic Implementations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503237" y="6480175"/>
            <a:ext cx="7764236" cy="839788"/>
          </a:xfrm>
          <a:prstGeom prst="rect">
            <a:avLst/>
          </a:prstGeom>
        </p:spPr>
        <p:txBody>
          <a:bodyPr>
            <a:normAutofit/>
          </a:bodyPr>
          <a:lstStyle>
            <a:lvl1pPr marL="286702" indent="-285368" defTabSz="377380">
              <a:spcBef>
                <a:spcPts val="1100"/>
              </a:spcBef>
              <a:tabLst>
                <a:tab pos="279400" algn="l"/>
                <a:tab pos="368300" algn="l"/>
                <a:tab pos="736600" algn="l"/>
                <a:tab pos="1130300" algn="l"/>
                <a:tab pos="1498600" algn="l"/>
                <a:tab pos="1866900" algn="l"/>
                <a:tab pos="2260600" algn="l"/>
                <a:tab pos="2628900" algn="l"/>
                <a:tab pos="2997200" algn="l"/>
                <a:tab pos="3390900" algn="l"/>
                <a:tab pos="3759200" algn="l"/>
                <a:tab pos="4140200" algn="l"/>
                <a:tab pos="4521200" algn="l"/>
                <a:tab pos="4889500" algn="l"/>
                <a:tab pos="5270500" algn="l"/>
                <a:tab pos="5651500" algn="l"/>
                <a:tab pos="6019800" algn="l"/>
                <a:tab pos="6400800" algn="l"/>
                <a:tab pos="6781800" algn="l"/>
                <a:tab pos="7162800" algn="l"/>
                <a:tab pos="7531100" algn="l"/>
              </a:tabLst>
              <a:defRPr sz="2688"/>
            </a:lvl1pPr>
          </a:lstStyle>
          <a:p>
            <a:pPr lvl="0">
              <a:defRPr sz="1800">
                <a:uFillTx/>
              </a:defRPr>
            </a:pPr>
            <a:r>
              <a:rPr sz="2688">
                <a:uFill>
                  <a:solidFill/>
                </a:uFill>
              </a:rPr>
              <a:t>Dynamically linked structures are more flexible, but perhaps also a little more difficult to understand</a:t>
            </a:r>
          </a:p>
        </p:txBody>
      </p:sp>
      <p:pic>
        <p:nvPicPr>
          <p:cNvPr id="9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50" y="1905977"/>
            <a:ext cx="9526224" cy="4219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17</a:t>
            </a:fld>
            <a:endParaRPr>
              <a:uFill>
                <a:solidFill/>
              </a:u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504825" y="3549947"/>
            <a:ext cx="9061450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Stack using an Array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18</a:t>
            </a:fld>
            <a:endParaRPr>
              <a:uFill>
                <a:solidFill/>
              </a:u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Stack ADT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659562" y="1768475"/>
            <a:ext cx="2906713" cy="555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push/add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pop/remove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peek/top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isEmpty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size 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...</a:t>
            </a:r>
          </a:p>
        </p:txBody>
      </p:sp>
      <p:pic>
        <p:nvPicPr>
          <p:cNvPr id="10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887537"/>
            <a:ext cx="5991226" cy="4772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19</a:t>
            </a:fld>
            <a:endParaRPr>
              <a:uFill>
                <a:solidFill/>
              </a:uFill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Stack with static Array (for int)</a:t>
            </a:r>
          </a:p>
        </p:txBody>
      </p:sp>
      <p:pic>
        <p:nvPicPr>
          <p:cNvPr id="10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4937" y="2077243"/>
            <a:ext cx="7258051" cy="4286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</a:t>
            </a:fld>
            <a:endParaRPr>
              <a:uFill>
                <a:solidFill/>
              </a:u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Main Ideas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7801" cy="5348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49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41312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Abstract data types</a:t>
            </a:r>
            <a:r>
              <a:rPr sz="3200">
                <a:uFill>
                  <a:solidFill/>
                </a:uFill>
              </a:rPr>
              <a:t> (ADTs) implement certain generic functionality on collections of other data types.</a:t>
            </a:r>
          </a:p>
          <a:p>
            <a:pPr marL="338137" lvl="0" indent="-3349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Stack is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last-in-first-out memory</a:t>
            </a:r>
            <a:r>
              <a:rPr sz="3200">
                <a:uFill>
                  <a:solidFill/>
                </a:uFill>
              </a:rPr>
              <a:t> (LIFO)</a:t>
            </a:r>
          </a:p>
          <a:p>
            <a:pPr marL="338137" lvl="0" indent="-3349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Queue is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first-in-first-out memory</a:t>
            </a:r>
            <a:r>
              <a:rPr sz="3200">
                <a:uFill>
                  <a:solidFill/>
                </a:uFill>
              </a:rPr>
              <a:t>  (FIFO)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20</a:t>
            </a:fld>
            <a:endParaRPr>
              <a:uFill>
                <a:solidFill/>
              </a:uFill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Before and After push (55)</a:t>
            </a:r>
          </a:p>
        </p:txBody>
      </p:sp>
      <p:pic>
        <p:nvPicPr>
          <p:cNvPr id="11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725" y="1944687"/>
            <a:ext cx="8582025" cy="471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21</a:t>
            </a:fld>
            <a:endParaRPr>
              <a:uFill>
                <a:solidFill/>
              </a:uFill>
            </a:endParaRPr>
          </a:p>
        </p:txBody>
      </p:sp>
      <p:pic>
        <p:nvPicPr>
          <p:cNvPr id="11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452" y="1473880"/>
            <a:ext cx="5400675" cy="5738813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504824" y="133803"/>
            <a:ext cx="9061451" cy="1162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Array-Stack Outline</a:t>
            </a:r>
          </a:p>
        </p:txBody>
      </p:sp>
      <p:sp>
        <p:nvSpPr>
          <p:cNvPr id="115" name="Shape 115"/>
          <p:cNvSpPr/>
          <p:nvPr/>
        </p:nvSpPr>
        <p:spPr>
          <a:xfrm>
            <a:off x="6256109" y="1469527"/>
            <a:ext cx="3184072" cy="98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1400"/>
              </a:spcBef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"record" could also be "class"</a:t>
            </a:r>
          </a:p>
        </p:txBody>
      </p:sp>
      <p:sp>
        <p:nvSpPr>
          <p:cNvPr id="116" name="Shape 116"/>
          <p:cNvSpPr/>
          <p:nvPr/>
        </p:nvSpPr>
        <p:spPr>
          <a:xfrm>
            <a:off x="6427106" y="2990809"/>
            <a:ext cx="2842078" cy="98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1400"/>
              </a:spcBef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new instance "s" of stack</a:t>
            </a:r>
          </a:p>
        </p:txBody>
      </p:sp>
      <p:sp>
        <p:nvSpPr>
          <p:cNvPr id="117" name="Shape 117"/>
          <p:cNvSpPr/>
          <p:nvPr/>
        </p:nvSpPr>
        <p:spPr>
          <a:xfrm>
            <a:off x="6480170" y="4936632"/>
            <a:ext cx="2735950" cy="142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1400"/>
              </a:spcBef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some basic operations on stacks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22</a:t>
            </a:fld>
            <a:endParaRPr>
              <a:uFill>
                <a:solidFill/>
              </a:uFill>
            </a:endParaRP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Fill in (Pseudo-)Code</a:t>
            </a:r>
          </a:p>
        </p:txBody>
      </p:sp>
      <p:pic>
        <p:nvPicPr>
          <p:cNvPr id="12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531" y="1436686"/>
            <a:ext cx="7920038" cy="5367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23</a:t>
            </a:fld>
            <a:endParaRPr>
              <a:uFill>
                <a:solidFill/>
              </a:uFill>
            </a:endParaRPr>
          </a:p>
        </p:txBody>
      </p:sp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… and more ...</a:t>
            </a:r>
          </a:p>
        </p:txBody>
      </p:sp>
      <p:pic>
        <p:nvPicPr>
          <p:cNvPr id="12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531" y="1377723"/>
            <a:ext cx="7920038" cy="5341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24</a:t>
            </a:fld>
            <a:endParaRPr>
              <a:uFill>
                <a:solidFill/>
              </a:uFill>
            </a:endParaRPr>
          </a:p>
        </p:txBody>
      </p:sp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… and more ...</a:t>
            </a:r>
          </a:p>
        </p:txBody>
      </p:sp>
      <p:pic>
        <p:nvPicPr>
          <p:cNvPr id="12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531" y="1323067"/>
            <a:ext cx="7920038" cy="5353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25</a:t>
            </a:fld>
            <a:endParaRPr>
              <a:uFill>
                <a:solidFill/>
              </a:uFill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Push to Stack</a:t>
            </a:r>
          </a:p>
        </p:txBody>
      </p:sp>
      <p:pic>
        <p:nvPicPr>
          <p:cNvPr id="13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4306" y="1404483"/>
            <a:ext cx="7199313" cy="5972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26</a:t>
            </a:fld>
            <a:endParaRPr>
              <a:uFill>
                <a:solidFill/>
              </a:uFill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Pop from Stack</a:t>
            </a:r>
          </a:p>
        </p:txBody>
      </p:sp>
      <p:pic>
        <p:nvPicPr>
          <p:cNvPr id="13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531" y="1664493"/>
            <a:ext cx="7920038" cy="5065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27</a:t>
            </a:fld>
            <a:endParaRPr>
              <a:uFill>
                <a:solidFill/>
              </a:u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… and some testing</a:t>
            </a:r>
          </a:p>
        </p:txBody>
      </p:sp>
      <p:pic>
        <p:nvPicPr>
          <p:cNvPr id="14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531" y="2152650"/>
            <a:ext cx="7920038" cy="408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28</a:t>
            </a:fld>
            <a:endParaRPr>
              <a:uFill>
                <a:solidFill/>
              </a:u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04825" y="3549947"/>
            <a:ext cx="9061450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queue using a "ring buffer"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29</a:t>
            </a:fld>
            <a:endParaRPr>
              <a:uFill>
                <a:solidFill/>
              </a:uFill>
            </a:endParaRPr>
          </a:p>
        </p:txBody>
      </p:sp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Queue ADT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503237" y="6300787"/>
            <a:ext cx="9061451" cy="1019176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Operations: add, remove, size, isEmpty, ...</a:t>
            </a:r>
          </a:p>
        </p:txBody>
      </p:sp>
      <p:pic>
        <p:nvPicPr>
          <p:cNvPr id="14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124" y="1954212"/>
            <a:ext cx="7562851" cy="3648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</a:t>
            </a:fld>
            <a:endParaRPr>
              <a:uFill>
                <a:solidFill/>
              </a:uFill>
            </a:endParaRPr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Why is this important ?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07950" y="1619250"/>
            <a:ext cx="9720262" cy="55800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Stacks and Queues are omnipresent in computer programming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Queues</a:t>
            </a:r>
            <a:r>
              <a:rPr sz="3200">
                <a:uFill>
                  <a:solidFill/>
                </a:uFill>
              </a:rPr>
              <a:t> can hold all kinds of things that have to be processed in the order they arrive: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internet packages, emails, GUI events, system threads...</a:t>
            </a:r>
          </a:p>
          <a:p>
            <a:pPr marL="331787" lvl="0" indent="-331787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31787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Stacks</a:t>
            </a:r>
            <a:r>
              <a:rPr sz="3200">
                <a:uFill>
                  <a:solidFill/>
                </a:uFill>
              </a:rPr>
              <a:t> are often used for short-term storage of objects. In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3D rendering</a:t>
            </a:r>
            <a:r>
              <a:rPr sz="3200">
                <a:uFill>
                  <a:solidFill/>
                </a:uFill>
              </a:rPr>
              <a:t> transformation matrices go on a stack; running programs have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run-time stack</a:t>
            </a:r>
            <a:r>
              <a:rPr sz="3200">
                <a:uFill>
                  <a:solidFill/>
                </a:uFill>
              </a:rPr>
              <a:t> for parameters and local variables of function calls.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30</a:t>
            </a:fld>
            <a:endParaRPr>
              <a:uFill>
                <a:solidFill/>
              </a:uFill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6689" cy="1247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Queue in Array</a:t>
            </a:r>
          </a:p>
        </p:txBody>
      </p:sp>
      <p:pic>
        <p:nvPicPr>
          <p:cNvPr id="15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862" y="1720850"/>
            <a:ext cx="7239000" cy="407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503237" y="6372225"/>
            <a:ext cx="9056689" cy="63341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… remove 44 … remove 22 ...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31</a:t>
            </a:fld>
            <a:endParaRPr>
              <a:uFill>
                <a:solidFill/>
              </a:u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After add(77) → Array end reached</a:t>
            </a:r>
          </a:p>
        </p:txBody>
      </p:sp>
      <p:pic>
        <p:nvPicPr>
          <p:cNvPr id="15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199" y="1754187"/>
            <a:ext cx="7124701" cy="404812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503237" y="6480175"/>
            <a:ext cx="9061451" cy="83978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Could shuffle all the data left? → Inefficient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32</a:t>
            </a:fld>
            <a:endParaRPr>
              <a:uFill>
                <a:solidFill/>
              </a:uFill>
            </a:endParaRPr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Ring-buffers wrap around</a:t>
            </a:r>
          </a:p>
        </p:txBody>
      </p:sp>
      <p:pic>
        <p:nvPicPr>
          <p:cNvPr id="16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9225" y="2125209"/>
            <a:ext cx="7229475" cy="4162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33</a:t>
            </a:fld>
            <a:endParaRPr>
              <a:uFill>
                <a:solidFill/>
              </a:uFill>
            </a:endParaRP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77837" y="554037"/>
            <a:ext cx="9061451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Before and After add(77) in Standard Situation</a:t>
            </a:r>
          </a:p>
        </p:txBody>
      </p:sp>
      <p:pic>
        <p:nvPicPr>
          <p:cNvPr id="16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337" y="2314575"/>
            <a:ext cx="7410451" cy="4057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34</a:t>
            </a:fld>
            <a:endParaRPr>
              <a:uFill>
                <a:solidFill/>
              </a:uFill>
            </a:endParaRP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Before and After Wrapping</a:t>
            </a:r>
          </a:p>
        </p:txBody>
      </p:sp>
      <p:pic>
        <p:nvPicPr>
          <p:cNvPr id="17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987" y="1697037"/>
            <a:ext cx="7477126" cy="416242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436902" y="6088742"/>
            <a:ext cx="9197295" cy="56855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Wrapping around happens seldom and is efficient!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35</a:t>
            </a:fld>
            <a:endParaRPr>
              <a:uFill>
                <a:solidFill/>
              </a:u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 - Structogram</a:t>
            </a:r>
          </a:p>
        </p:txBody>
      </p:sp>
      <p:pic>
        <p:nvPicPr>
          <p:cNvPr id="17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712" y="1609725"/>
            <a:ext cx="6515101" cy="5589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36</a:t>
            </a:fld>
            <a:endParaRPr>
              <a:uFill>
                <a:solidFill/>
              </a:u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539750" y="277812"/>
            <a:ext cx="9061450" cy="8032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 – C# Implementation</a:t>
            </a:r>
          </a:p>
        </p:txBody>
      </p:sp>
      <p:pic>
        <p:nvPicPr>
          <p:cNvPr id="18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025" y="1217839"/>
            <a:ext cx="7199313" cy="118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2962" y="2785382"/>
            <a:ext cx="7437438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37</a:t>
            </a:fld>
            <a:endParaRPr>
              <a:uFill>
                <a:solidFill/>
              </a:uFill>
            </a:endParaRPr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9863" cy="1250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C# Implementation with Length</a:t>
            </a:r>
          </a:p>
        </p:txBody>
      </p:sp>
      <p:pic>
        <p:nvPicPr>
          <p:cNvPr id="18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649412"/>
            <a:ext cx="8640762" cy="1590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112" y="4679950"/>
            <a:ext cx="8640762" cy="216376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503237" y="3779837"/>
            <a:ext cx="9059863" cy="297656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length-variable makes some operations very short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38</a:t>
            </a:fld>
            <a:endParaRPr>
              <a:uFill>
                <a:solidFill/>
              </a:uFill>
            </a:endParaRPr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252412" y="346075"/>
            <a:ext cx="9539288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 – C# Implementation with 'length'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539750" y="6659562"/>
            <a:ext cx="9059862" cy="9017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pic>
        <p:nvPicPr>
          <p:cNvPr id="19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2" y="1720850"/>
            <a:ext cx="9359900" cy="457993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1800225" y="5400675"/>
            <a:ext cx="1800225" cy="72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39</a:t>
            </a:fld>
            <a:endParaRPr>
              <a:uFill>
                <a:solidFill/>
              </a:uFill>
            </a:endParaRP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Remove – C# Implementation</a:t>
            </a:r>
          </a:p>
        </p:txBody>
      </p:sp>
      <p:pic>
        <p:nvPicPr>
          <p:cNvPr id="19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993" y="1812131"/>
            <a:ext cx="8647113" cy="4770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</a:t>
            </a:fld>
            <a:endParaRPr>
              <a:uFill>
                <a:solidFill/>
              </a:u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7801" cy="1258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Aims and Objectives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501650" y="2162742"/>
            <a:ext cx="9067800" cy="41216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49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To understand the principle of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data abstraction</a:t>
            </a:r>
            <a:r>
              <a:rPr sz="3200">
                <a:uFill>
                  <a:solidFill/>
                </a:uFill>
              </a:rPr>
              <a:t> </a:t>
            </a:r>
          </a:p>
          <a:p>
            <a:pPr marL="338137" lvl="0" indent="-3349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To learn the basic functionality and operations that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stacks and queues</a:t>
            </a:r>
            <a:r>
              <a:rPr sz="3200">
                <a:uFill>
                  <a:solidFill/>
                </a:uFill>
              </a:rPr>
              <a:t> provide</a:t>
            </a:r>
          </a:p>
          <a:p>
            <a:pPr marL="338137" lvl="0" indent="-3349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To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implement</a:t>
            </a:r>
            <a:r>
              <a:rPr sz="3200">
                <a:uFill>
                  <a:solidFill/>
                </a:uFill>
              </a:rPr>
              <a:t> stacks and queues using arrays 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40</a:t>
            </a:fld>
            <a:endParaRPr>
              <a:uFill>
                <a:solidFill/>
              </a:u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504825" y="3549947"/>
            <a:ext cx="9061450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More </a:t>
            </a:r>
            <a:r>
              <a:rPr sz="3200" dirty="0" smtClean="0">
                <a:uFill>
                  <a:solidFill/>
                </a:uFill>
              </a:rPr>
              <a:t>in</a:t>
            </a:r>
            <a:r>
              <a:rPr lang="en-GB" sz="3200" dirty="0" smtClean="0">
                <a:uFill>
                  <a:solidFill/>
                </a:uFill>
              </a:rPr>
              <a:t> the labs</a:t>
            </a:r>
            <a:r>
              <a:rPr sz="3200" dirty="0" smtClean="0">
                <a:uFill>
                  <a:solidFill/>
                </a:uFill>
              </a:rPr>
              <a:t> </a:t>
            </a:r>
            <a:r>
              <a:rPr sz="3200" dirty="0">
                <a:uFill>
                  <a:solidFill/>
                </a:uFill>
              </a:rPr>
              <a:t>(including code)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41</a:t>
            </a:fld>
            <a:endParaRPr>
              <a:uFill>
                <a:solidFill/>
              </a:uFill>
            </a:endParaRPr>
          </a:p>
        </p:txBody>
      </p:sp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Outcomes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501649" y="2057513"/>
            <a:ext cx="9067801" cy="3441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28612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496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Concept of abstract data types (ADTs) that implement certain generic functionality on top of collections of other data types</a:t>
            </a:r>
          </a:p>
          <a:p>
            <a:pPr marL="33496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Basic Stack implementation</a:t>
            </a:r>
          </a:p>
          <a:p>
            <a:pPr marL="33496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Basic Queue implementation (ring buffer)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</a:t>
            </a:fld>
            <a:endParaRPr>
              <a:uFill>
                <a:solidFill/>
              </a:u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Outline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1800225" y="2160587"/>
            <a:ext cx="6470650" cy="32353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28612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496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Abstract data types</a:t>
            </a:r>
          </a:p>
          <a:p>
            <a:pPr marL="33496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Static versus dynamic types</a:t>
            </a:r>
          </a:p>
          <a:p>
            <a:pPr marL="33496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static stack using an array</a:t>
            </a:r>
          </a:p>
          <a:p>
            <a:pPr marL="33496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static queue using a ring buffer  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</a:t>
            </a:fld>
            <a:endParaRPr>
              <a:uFill>
                <a:solidFill/>
              </a:u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504825" y="3549947"/>
            <a:ext cx="9061450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Data Abstraction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7</a:t>
            </a:fld>
            <a:endParaRPr>
              <a:uFill>
                <a:solidFill/>
              </a:uFill>
            </a:endParaRP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Stacks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03237" y="6480175"/>
            <a:ext cx="9061451" cy="83978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What are the main characteristics &amp; operations ? </a:t>
            </a:r>
          </a:p>
        </p:txBody>
      </p:sp>
      <p:pic>
        <p:nvPicPr>
          <p:cNvPr id="46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" y="1439862"/>
            <a:ext cx="1919288" cy="2033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987" y="4060825"/>
            <a:ext cx="1879601" cy="187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9725" y="1471612"/>
            <a:ext cx="1947863" cy="1947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21312" y="1439862"/>
            <a:ext cx="4117976" cy="459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43187" y="4140200"/>
            <a:ext cx="2397126" cy="1800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8</a:t>
            </a:fld>
            <a:endParaRPr>
              <a:uFill>
                <a:solidFill/>
              </a:uFill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Stacks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503237" y="6480175"/>
            <a:ext cx="9061451" cy="83978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Last-in-first-out principle; push, pop, size ...</a:t>
            </a:r>
          </a:p>
        </p:txBody>
      </p:sp>
      <p:pic>
        <p:nvPicPr>
          <p:cNvPr id="55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" y="1439862"/>
            <a:ext cx="1919288" cy="2033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987" y="4060825"/>
            <a:ext cx="1879601" cy="187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9725" y="1471612"/>
            <a:ext cx="1947863" cy="1947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21312" y="1439862"/>
            <a:ext cx="4117976" cy="459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43187" y="4140200"/>
            <a:ext cx="2397126" cy="1800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9</a:t>
            </a:fld>
            <a:endParaRPr>
              <a:uFill>
                <a:solidFill/>
              </a:uFill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Queues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39750" y="5940425"/>
            <a:ext cx="9061450" cy="65881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First-in-first-out principle; append, remove, size ..</a:t>
            </a:r>
          </a:p>
        </p:txBody>
      </p:sp>
      <p:pic>
        <p:nvPicPr>
          <p:cNvPr id="64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9562" y="2339975"/>
            <a:ext cx="3060700" cy="2293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9475" y="2339975"/>
            <a:ext cx="3060700" cy="2047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387" y="2339975"/>
            <a:ext cx="3060701" cy="2293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6E6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790</Words>
  <Application>Microsoft Office PowerPoint</Application>
  <PresentationFormat>Custom</PresentationFormat>
  <Paragraphs>152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Avenir Roman</vt:lpstr>
      <vt:lpstr>Times New Roman</vt:lpstr>
      <vt:lpstr>Wingdings</vt:lpstr>
      <vt:lpstr>Default</vt:lpstr>
      <vt:lpstr>COMP1003  – Algorithms, Data Structures and Mathematics  Lecture 17  Stacks and Queues (using Arrays)  </vt:lpstr>
      <vt:lpstr>Main Ideas</vt:lpstr>
      <vt:lpstr>Why is this important ?</vt:lpstr>
      <vt:lpstr>Aims and Objectives</vt:lpstr>
      <vt:lpstr>Outline</vt:lpstr>
      <vt:lpstr>PowerPoint Presentation</vt:lpstr>
      <vt:lpstr>Stacks</vt:lpstr>
      <vt:lpstr>Stacks</vt:lpstr>
      <vt:lpstr>Queues</vt:lpstr>
      <vt:lpstr>Abstract Data Types (ADTs)</vt:lpstr>
      <vt:lpstr>Abstract Data Types (ADTs)</vt:lpstr>
      <vt:lpstr>Abstract Data Types (ADTs)</vt:lpstr>
      <vt:lpstr>Abstract Data Types (ADTs)</vt:lpstr>
      <vt:lpstr>Abstract Data Types (ADTs)</vt:lpstr>
      <vt:lpstr>PowerPoint Presentation</vt:lpstr>
      <vt:lpstr>Static versus Dynamic Implementations</vt:lpstr>
      <vt:lpstr>PowerPoint Presentation</vt:lpstr>
      <vt:lpstr>Stack ADT</vt:lpstr>
      <vt:lpstr>Stack with static Array (for int)</vt:lpstr>
      <vt:lpstr>Before and After push (55)</vt:lpstr>
      <vt:lpstr>Array-Stack Outline</vt:lpstr>
      <vt:lpstr>Fill in (Pseudo-)Code</vt:lpstr>
      <vt:lpstr>… and more ...</vt:lpstr>
      <vt:lpstr>… and more ...</vt:lpstr>
      <vt:lpstr>Push to Stack</vt:lpstr>
      <vt:lpstr>Pop from Stack</vt:lpstr>
      <vt:lpstr>… and some testing</vt:lpstr>
      <vt:lpstr>PowerPoint Presentation</vt:lpstr>
      <vt:lpstr>Queue ADT</vt:lpstr>
      <vt:lpstr>Queue in Array</vt:lpstr>
      <vt:lpstr>After add(77) → Array end reached</vt:lpstr>
      <vt:lpstr>Ring-buffers wrap around</vt:lpstr>
      <vt:lpstr>Before and After add(77) in Standard Situation</vt:lpstr>
      <vt:lpstr>Before and After Wrapping</vt:lpstr>
      <vt:lpstr>Add - Structogram</vt:lpstr>
      <vt:lpstr>Add – C# Implementation</vt:lpstr>
      <vt:lpstr>C# Implementation with Length</vt:lpstr>
      <vt:lpstr>Add – C# Implementation with 'length'</vt:lpstr>
      <vt:lpstr>Remove – C# Implementation</vt:lpstr>
      <vt:lpstr>PowerPoint Presentation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153  – Algorithms, Data Structures and Mathematics  Lecture 5  Stacks and Queues (using Arrays)  </dc:title>
  <cp:lastModifiedBy>Thomas Wennekers</cp:lastModifiedBy>
  <cp:revision>3</cp:revision>
  <dcterms:modified xsi:type="dcterms:W3CDTF">2021-04-19T11:01:09Z</dcterms:modified>
</cp:coreProperties>
</file>