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4400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6200"/>
            <a:ext cx="9050339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50339" cy="5788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 smtClean="0">
                <a:uFill>
                  <a:solidFill/>
                </a:uFill>
              </a:rPr>
              <a:t>–</a:t>
            </a:r>
            <a:r>
              <a:rPr lang="en-GB" sz="2800" dirty="0" smtClean="0">
                <a:uFill>
                  <a:solidFill/>
                </a:uFill>
              </a:rPr>
              <a:t>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Data Structures &amp; Mathematics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 smtClean="0">
                <a:uFill>
                  <a:solidFill/>
                </a:uFill>
              </a:rPr>
              <a:t>Lecture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Linked Lists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</a:t>
            </a:r>
            <a:r>
              <a:rPr sz="3200" dirty="0" err="1">
                <a:uFill>
                  <a:solidFill/>
                </a:uFill>
              </a:rPr>
              <a:t>Wennekers</a:t>
            </a: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 smtClean="0">
                <a:uFill>
                  <a:solidFill/>
                </a:uFill>
              </a:rPr>
              <a:t>University</a:t>
            </a:r>
            <a:r>
              <a:rPr lang="en-GB" sz="3200" dirty="0" smtClean="0">
                <a:uFill>
                  <a:solidFill/>
                </a:uFill>
              </a:rPr>
              <a:t> of Plymouth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7334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Linked List (of integers) in Memory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9863" cy="14398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Null, NULL, NIL, or similar refers to “end of queue” or “undefined address”; null can be used in C# code, e.g. for comparison (see later).</a:t>
            </a:r>
          </a:p>
        </p:txBody>
      </p:sp>
      <p:pic>
        <p:nvPicPr>
          <p:cNvPr id="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737" y="1368425"/>
            <a:ext cx="5969001" cy="447833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 flipH="1">
            <a:off x="7551737" y="3959225"/>
            <a:ext cx="1098551" cy="72072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958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Various Linked Structures</a:t>
            </a:r>
          </a:p>
        </p:txBody>
      </p:sp>
      <p:pic>
        <p:nvPicPr>
          <p:cNvPr id="59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3650" y="1260475"/>
            <a:ext cx="3016250" cy="296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439862"/>
            <a:ext cx="4381500" cy="262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950" y="4400550"/>
            <a:ext cx="3657600" cy="297973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503237" y="4859337"/>
            <a:ext cx="3997326" cy="245745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Collections of items with different structure: tree, linear list, graph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Abstraction from Item Type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58775" y="5400675"/>
            <a:ext cx="9396412" cy="18462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0833" lvl="0" indent="-319341" defTabSz="422306">
              <a:spcBef>
                <a:spcPts val="1300"/>
              </a:spcBef>
              <a:tabLst>
                <a:tab pos="317500" algn="l"/>
                <a:tab pos="406400" algn="l"/>
                <a:tab pos="825500" algn="l"/>
                <a:tab pos="12573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355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13700" algn="l"/>
                <a:tab pos="8432800" algn="l"/>
              </a:tabLst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Lists, trees and graphs can hold any data type (including records, trees, graphs …)</a:t>
            </a:r>
          </a:p>
          <a:p>
            <a:pPr marL="320833" lvl="0" indent="-319341" defTabSz="422306">
              <a:spcBef>
                <a:spcPts val="1300"/>
              </a:spcBef>
              <a:tabLst>
                <a:tab pos="317500" algn="l"/>
                <a:tab pos="406400" algn="l"/>
                <a:tab pos="825500" algn="l"/>
                <a:tab pos="12573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355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13700" algn="l"/>
                <a:tab pos="8432800" algn="l"/>
              </a:tabLst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 They can conveniently be stored on computers using linked structures </a:t>
            </a:r>
            <a:r>
              <a:rPr sz="3008" dirty="0" smtClean="0">
                <a:uFill>
                  <a:solidFill/>
                </a:uFill>
              </a:rPr>
              <a:t>(</a:t>
            </a:r>
            <a:r>
              <a:rPr lang="en-GB" sz="3008" dirty="0" smtClean="0"/>
              <a:t>later lectures)</a:t>
            </a:r>
            <a:endParaRPr sz="3008" dirty="0">
              <a:uFill>
                <a:solidFill/>
              </a:uFill>
            </a:endParaRPr>
          </a:p>
        </p:txBody>
      </p:sp>
      <p:pic>
        <p:nvPicPr>
          <p:cNvPr id="6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9450" y="2152650"/>
            <a:ext cx="3830638" cy="252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725" y="1817687"/>
            <a:ext cx="4348163" cy="2998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505618" y="3549947"/>
            <a:ext cx="905986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Abstract linked list functionality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Linked List ADT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03715" y="6048375"/>
            <a:ext cx="8399463" cy="838200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Type of data can be arbitrary; here: integers </a:t>
            </a:r>
          </a:p>
        </p:txBody>
      </p:sp>
      <p:pic>
        <p:nvPicPr>
          <p:cNvPr id="7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69" y="2178049"/>
            <a:ext cx="10079038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Linked List ADT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03237" y="5759450"/>
            <a:ext cx="9059863" cy="1557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#  means null, nil, NULL, 0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the list head is different from the nodes</a:t>
            </a:r>
          </a:p>
        </p:txBody>
      </p:sp>
      <p:pic>
        <p:nvPicPr>
          <p:cNvPr id="8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" y="2004218"/>
            <a:ext cx="10048875" cy="330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Operations at List Head</a:t>
            </a:r>
          </a:p>
        </p:txBody>
      </p:sp>
      <p:pic>
        <p:nvPicPr>
          <p:cNvPr id="8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9612"/>
            <a:ext cx="10079038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Operations at List End</a:t>
            </a:r>
          </a:p>
        </p:txBody>
      </p:sp>
      <p:pic>
        <p:nvPicPr>
          <p:cNvPr id="8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" y="2152650"/>
            <a:ext cx="10079039" cy="392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Want to Add/Remove anywhere?</a:t>
            </a:r>
          </a:p>
        </p:txBody>
      </p:sp>
      <p:pic>
        <p:nvPicPr>
          <p:cNvPr id="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" y="2005012"/>
            <a:ext cx="10079039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Other Possibly Useful Functionality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063399" y="1572079"/>
            <a:ext cx="7937953" cy="5695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 err="1">
                <a:uFill>
                  <a:solidFill/>
                </a:uFill>
              </a:rPr>
              <a:t>isEmpty</a:t>
            </a:r>
            <a:r>
              <a:rPr sz="3200" dirty="0">
                <a:uFill>
                  <a:solidFill/>
                </a:uFill>
              </a:rPr>
              <a:t> 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first/peek/top;     last?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length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traversal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search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print, save        </a:t>
            </a:r>
            <a:endParaRPr sz="32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min, max, sum …  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sort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...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03237" y="1660525"/>
            <a:ext cx="9067801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Collections of data can be held in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compound items</a:t>
            </a:r>
            <a:r>
              <a:rPr sz="3200">
                <a:uFill>
                  <a:solidFill/>
                </a:uFill>
              </a:rPr>
              <a:t> (e.g., arrays) or as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linked sets of items</a:t>
            </a:r>
          </a:p>
          <a:p>
            <a:pPr marL="331787" lvl="0" indent="-3238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Linked lists are the simplest case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linked structures</a:t>
            </a:r>
            <a:r>
              <a:rPr sz="3200">
                <a:uFill>
                  <a:solidFill/>
                </a:uFill>
              </a:rPr>
              <a:t>; they arrange items in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linear order</a:t>
            </a:r>
          </a:p>
          <a:p>
            <a:pPr marL="331787" lvl="0" indent="-3238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They can be used to implement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dynamic stacks and queues</a:t>
            </a:r>
          </a:p>
          <a:p>
            <a:pPr marL="331787" lvl="0" indent="-3238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[they are a common topic in job interviews] 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08793" y="3549947"/>
            <a:ext cx="905351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concrete linked list implementation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Node and List Declaration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503237" y="5940425"/>
            <a:ext cx="9396413" cy="1054100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The Node definition is recursive;                                 → can do node.next.next.next  …  </a:t>
            </a:r>
          </a:p>
        </p:txBody>
      </p:sp>
      <p:pic>
        <p:nvPicPr>
          <p:cNvPr id="10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" y="1808162"/>
            <a:ext cx="9694863" cy="352742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260475" y="2339975"/>
            <a:ext cx="72072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339975" y="3060699"/>
            <a:ext cx="1260475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339975" y="4679950"/>
            <a:ext cx="180022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260475" y="4140200"/>
            <a:ext cx="720725" cy="1587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Node and List Declaration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03237" y="5975350"/>
            <a:ext cx="939641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typically the structures are more complex: data records; list-length variable, last element, ...</a:t>
            </a:r>
          </a:p>
        </p:txBody>
      </p:sp>
      <p:pic>
        <p:nvPicPr>
          <p:cNvPr id="1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787" y="1908175"/>
            <a:ext cx="9694863" cy="352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2339975" y="2519362"/>
            <a:ext cx="1260475" cy="5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2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503237" y="130175"/>
            <a:ext cx="9059863" cy="13096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Linked List “Interface”</a:t>
            </a:r>
            <a:br>
              <a:rPr sz="4400">
                <a:uFill>
                  <a:solidFill/>
                </a:uFill>
              </a:rPr>
            </a:br>
            <a:r>
              <a:rPr sz="3600">
                <a:uFill>
                  <a:solidFill/>
                </a:uFill>
              </a:rPr>
              <a:t>(The implementation will usually be hidden)</a:t>
            </a:r>
          </a:p>
        </p:txBody>
      </p:sp>
      <p:pic>
        <p:nvPicPr>
          <p:cNvPr id="11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1457325"/>
            <a:ext cx="8218488" cy="592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“isEmpty” and “first” are simple</a:t>
            </a:r>
          </a:p>
        </p:txBody>
      </p:sp>
      <p:pic>
        <p:nvPicPr>
          <p:cNvPr id="12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439862"/>
            <a:ext cx="8740775" cy="6088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337" y="1800225"/>
            <a:ext cx="5040313" cy="1601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The last node is more difficult to get</a:t>
            </a:r>
          </a:p>
        </p:txBody>
      </p:sp>
      <p:pic>
        <p:nvPicPr>
          <p:cNvPr id="12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49" y="2339975"/>
            <a:ext cx="9601201" cy="437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8301" y="3418681"/>
            <a:ext cx="5040313" cy="1601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List Traversal or “Scanning”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621166" y="1685925"/>
            <a:ext cx="8824005" cy="5022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2861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go through the list starting from the head-node</a:t>
            </a:r>
          </a:p>
          <a:p>
            <a:pPr marL="334962" lvl="0" indent="-32861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 whatever has to be done with each node</a:t>
            </a:r>
          </a:p>
          <a:p>
            <a:pPr marL="334962" lvl="0" indent="-32861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(nothing if we just want to go to the last node)</a:t>
            </a:r>
          </a:p>
          <a:p>
            <a:pPr marL="334962" lvl="0" indent="-32861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finish, when the node is the last one</a:t>
            </a:r>
          </a:p>
          <a:p>
            <a:pPr marL="334962" lvl="0" indent="-32861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(in which case its next-pointer is null,nil,#)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Traversal – Initialistation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8275" cy="119697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Node “node” is a helper variable that helps scanning through the list</a:t>
            </a:r>
          </a:p>
        </p:txBody>
      </p:sp>
      <p:pic>
        <p:nvPicPr>
          <p:cNvPr id="13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44" y="2212181"/>
            <a:ext cx="10079039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Traversal – first step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79387" y="6119812"/>
            <a:ext cx="9382125" cy="11969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node = node.next</a:t>
            </a:r>
            <a:r>
              <a:rPr sz="3200">
                <a:uFill>
                  <a:solidFill/>
                </a:uFill>
              </a:rPr>
              <a:t> finds the reference of the next node, which can then be accessed by node again</a:t>
            </a:r>
          </a:p>
        </p:txBody>
      </p:sp>
      <p:pic>
        <p:nvPicPr>
          <p:cNvPr id="14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284412"/>
            <a:ext cx="10079039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Traversal – next step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539750" y="5940425"/>
            <a:ext cx="9058274" cy="13763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Nothing new: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node = node.next</a:t>
            </a:r>
            <a:r>
              <a:rPr sz="3200">
                <a:uFill>
                  <a:solidFill/>
                </a:uFill>
              </a:rPr>
              <a:t> again finds the next node </a:t>
            </a:r>
          </a:p>
        </p:txBody>
      </p:sp>
      <p:pic>
        <p:nvPicPr>
          <p:cNvPr id="14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176462"/>
            <a:ext cx="10079039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01649" y="1597818"/>
            <a:ext cx="9067801" cy="52514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1787" lvl="0" indent="-3222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marL="34131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review addresses,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pointers</a:t>
            </a:r>
            <a:r>
              <a:rPr sz="3200">
                <a:uFill>
                  <a:solidFill/>
                </a:uFill>
              </a:rPr>
              <a:t> and references</a:t>
            </a:r>
          </a:p>
          <a:p>
            <a:pPr marL="331787" lvl="0" indent="-3222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introduce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linked list ADT</a:t>
            </a:r>
          </a:p>
          <a:p>
            <a:pPr marL="331787" lvl="0" indent="-3222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4131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implement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basic operations on linked list</a:t>
            </a:r>
            <a:r>
              <a:rPr sz="3200">
                <a:uFill>
                  <a:solidFill/>
                </a:uFill>
              </a:rPr>
              <a:t> like traversal, or insertion and deletion of items</a:t>
            </a:r>
          </a:p>
          <a:p>
            <a:pPr marL="331787" lvl="0" indent="-3222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178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implement stacks &amp; queues</a:t>
            </a:r>
            <a:r>
              <a:rPr sz="3200">
                <a:uFill>
                  <a:solidFill/>
                </a:uFill>
              </a:rPr>
              <a:t> using linked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Traversal – next step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8275" cy="119697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node = next.node finds the last node (which can be tested with “node.next==null” </a:t>
            </a:r>
          </a:p>
        </p:txBody>
      </p:sp>
      <p:pic>
        <p:nvPicPr>
          <p:cNvPr id="15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392362"/>
            <a:ext cx="10079039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Traversal – finish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503237" y="5940425"/>
            <a:ext cx="9058275" cy="13763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node = node.next</a:t>
            </a:r>
            <a:r>
              <a:rPr sz="3200">
                <a:uFill>
                  <a:solidFill/>
                </a:uFill>
              </a:rPr>
              <a:t>   now sets “node” to null, which can be used to break out of the iteration</a:t>
            </a:r>
          </a:p>
        </p:txBody>
      </p:sp>
      <p:pic>
        <p:nvPicPr>
          <p:cNvPr id="15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282825"/>
            <a:ext cx="10079039" cy="2770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General List Traversal – 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Structogram and Code</a:t>
            </a:r>
          </a:p>
        </p:txBody>
      </p:sp>
      <p:pic>
        <p:nvPicPr>
          <p:cNvPr id="16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49" y="2375693"/>
            <a:ext cx="4035426" cy="3382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033" y="2733675"/>
            <a:ext cx="4849813" cy="26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8275" cy="11969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that the “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node=node.next</a:t>
            </a:r>
            <a:r>
              <a:rPr sz="3200">
                <a:uFill>
                  <a:solidFill/>
                </a:uFill>
              </a:rPr>
              <a:t>” comes at the end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after STUFF is done with node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first- and last-Functions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6002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pic>
        <p:nvPicPr>
          <p:cNvPr id="16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62" y="1803400"/>
            <a:ext cx="9910762" cy="5576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0457" y="2224540"/>
            <a:ext cx="4679950" cy="148748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 flipH="1">
            <a:off x="5753100" y="4859337"/>
            <a:ext cx="10953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H="1">
            <a:off x="5753100" y="5400675"/>
            <a:ext cx="10953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Last Node – a “better” Solution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03237" y="1408112"/>
            <a:ext cx="9396413" cy="5640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endParaRPr sz="3168">
              <a:uFill>
                <a:solidFill/>
              </a:uFill>
            </a:endParaRPr>
          </a:p>
          <a:p>
            <a:pPr marL="337899" lvl="0" indent="-331612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One can add a </a:t>
            </a:r>
            <a:r>
              <a:rPr sz="316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“Node last” entry</a:t>
            </a:r>
            <a:r>
              <a:rPr sz="3168">
                <a:uFill>
                  <a:solidFill/>
                </a:uFill>
              </a:rPr>
              <a:t> in the List class  that always points to the last node</a:t>
            </a:r>
          </a:p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endParaRPr sz="3168">
              <a:uFill>
                <a:solidFill/>
              </a:uFill>
            </a:endParaRPr>
          </a:p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endParaRPr sz="3168">
              <a:uFill>
                <a:solidFill/>
              </a:uFill>
            </a:endParaRPr>
          </a:p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endParaRPr sz="3168">
              <a:uFill>
                <a:solidFill/>
              </a:uFill>
            </a:endParaRPr>
          </a:p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endParaRPr sz="3168">
              <a:uFill>
                <a:solidFill/>
              </a:uFill>
            </a:endParaRPr>
          </a:p>
          <a:p>
            <a:pPr marL="337899" lvl="0" indent="-331612" defTabSz="44476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This requires proper updating of the new last-entry</a:t>
            </a:r>
          </a:p>
          <a:p>
            <a:pPr marL="331612" lvl="0" indent="-325326" defTabSz="444769">
              <a:spcBef>
                <a:spcPts val="1300"/>
              </a:spcBef>
              <a:tabLst>
                <a:tab pos="317500" algn="l"/>
                <a:tab pos="431800" algn="l"/>
                <a:tab pos="876300" algn="l"/>
                <a:tab pos="13081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65800" algn="l"/>
                <a:tab pos="6223000" algn="l"/>
                <a:tab pos="6654800" algn="l"/>
                <a:tab pos="7099300" algn="l"/>
                <a:tab pos="7543800" algn="l"/>
                <a:tab pos="7988300" algn="l"/>
                <a:tab pos="8432800" algn="l"/>
                <a:tab pos="8877300" algn="l"/>
              </a:tabLst>
              <a:defRPr sz="1800">
                <a:uFillTx/>
              </a:defRPr>
            </a:pPr>
            <a:r>
              <a:rPr sz="3168">
                <a:uFill>
                  <a:solidFill/>
                </a:uFill>
              </a:rPr>
              <a:t> and would slow down operations somewhat </a:t>
            </a:r>
          </a:p>
        </p:txBody>
      </p:sp>
      <p:pic>
        <p:nvPicPr>
          <p:cNvPr id="1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" y="3708400"/>
            <a:ext cx="9879012" cy="136366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 flipH="1">
            <a:off x="4132262" y="4679950"/>
            <a:ext cx="1276351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Length works similar to last()</a:t>
            </a:r>
          </a:p>
        </p:txBody>
      </p:sp>
      <p:pic>
        <p:nvPicPr>
          <p:cNvPr id="18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062" y="1549400"/>
            <a:ext cx="7346951" cy="573087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 flipH="1">
            <a:off x="6111875" y="2879725"/>
            <a:ext cx="10953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H="1">
            <a:off x="6111875" y="5400675"/>
            <a:ext cx="10953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879725" y="2160587"/>
            <a:ext cx="72072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879725" y="4500562"/>
            <a:ext cx="900113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Notes about scanning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5549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We should check the list in “last” is not empty  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Length variable in the list class makes more sense → Complexity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Can do other things with the nodes: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print, display or save data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search for a data item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compute minimum or maximum ...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… or do any other computations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List Maintenance – Adding at Head</a:t>
            </a:r>
          </a:p>
        </p:txBody>
      </p:sp>
      <p:pic>
        <p:nvPicPr>
          <p:cNvPr id="19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7562"/>
            <a:ext cx="10079038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Adding a new Node at List Head</a:t>
            </a:r>
          </a:p>
        </p:txBody>
      </p:sp>
      <p:pic>
        <p:nvPicPr>
          <p:cNvPr id="19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198687"/>
            <a:ext cx="10079039" cy="3878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Adding at List Head</a:t>
            </a:r>
          </a:p>
        </p:txBody>
      </p:sp>
      <p:pic>
        <p:nvPicPr>
          <p:cNvPr id="20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266950"/>
            <a:ext cx="10079039" cy="359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32959" y="1768474"/>
            <a:ext cx="8805183" cy="48656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Arrays versus Linked List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addresses, pointers, references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Operations on linked lists, like:</a:t>
            </a:r>
          </a:p>
          <a:p>
            <a:pPr marL="327025" lvl="0" indent="-327025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traversal, isEmpty, size</a:t>
            </a:r>
          </a:p>
          <a:p>
            <a:pPr marL="327025" lvl="0" indent="-327025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insert item at front or end </a:t>
            </a:r>
          </a:p>
          <a:p>
            <a:pPr marL="327025" lvl="0" indent="-327025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remove item at front or end,   or anywhere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Linked stack and queue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Run-time complexity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 Adding at List Head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503237" y="6300787"/>
            <a:ext cx="9058275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that this step MUST come after the previous one, which needs the old list head.</a:t>
            </a:r>
          </a:p>
        </p:txBody>
      </p:sp>
      <p:pic>
        <p:nvPicPr>
          <p:cNvPr id="20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098675"/>
            <a:ext cx="10079039" cy="3643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Adding at List Head</a:t>
            </a:r>
          </a:p>
        </p:txBody>
      </p:sp>
      <p:pic>
        <p:nvPicPr>
          <p:cNvPr id="2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2462212"/>
            <a:ext cx="10079039" cy="363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Adding at List Head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503237" y="5219700"/>
            <a:ext cx="9059863" cy="2189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list.firstNode can be null (meaning an empty list)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should check that list and newNode are not null</a:t>
            </a:r>
          </a:p>
        </p:txBody>
      </p:sp>
      <p:pic>
        <p:nvPicPr>
          <p:cNvPr id="2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2189162"/>
            <a:ext cx="8974138" cy="213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5101" cy="124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</a:t>
            </a:r>
          </a:p>
        </p:txBody>
      </p:sp>
      <p:pic>
        <p:nvPicPr>
          <p:cNvPr id="22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668462"/>
            <a:ext cx="10079039" cy="4433888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55101" cy="8334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Warning: Don't loose the reference to the 5-node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58275" cy="8366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Save a reference to the head element</a:t>
            </a:r>
          </a:p>
        </p:txBody>
      </p:sp>
      <p:pic>
        <p:nvPicPr>
          <p:cNvPr id="22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776412"/>
            <a:ext cx="10079039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45</a:t>
            </a:fld>
            <a:endParaRPr>
              <a:uFill>
                <a:solidFill/>
              </a:uFill>
            </a:endParaRPr>
          </a:p>
        </p:txBody>
      </p:sp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58275" cy="8366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Advance the head to the next element</a:t>
            </a:r>
          </a:p>
        </p:txBody>
      </p:sp>
      <p:pic>
        <p:nvPicPr>
          <p:cNvPr id="23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560512"/>
            <a:ext cx="10079039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46</a:t>
            </a:fld>
            <a:endParaRPr>
              <a:uFill>
                <a:solidFill/>
              </a:uFill>
            </a:endParaRP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503237" y="6300787"/>
            <a:ext cx="9058275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tempNode can be further processed or returned or just left to the garbage collection</a:t>
            </a:r>
          </a:p>
        </p:txBody>
      </p:sp>
      <p:pic>
        <p:nvPicPr>
          <p:cNvPr id="23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560512"/>
            <a:ext cx="10079039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47</a:t>
            </a:fld>
            <a:endParaRPr>
              <a:uFill>
                <a:solidFill/>
              </a:uFill>
            </a:endParaRPr>
          </a:p>
        </p:txBody>
      </p:sp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503237" y="349250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 – Preliminary Version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xfrm>
            <a:off x="503237" y="5040312"/>
            <a:ext cx="9059863" cy="23685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9819" lvl="0" indent="-329819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734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uFill>
                  <a:solidFill/>
                </a:uFill>
              </a:rPr>
              <a:t>“Remove()” or “Delete()” may not return the element in which case returnNode is not required</a:t>
            </a:r>
          </a:p>
          <a:p>
            <a:pPr marL="329819" lvl="0" indent="-329819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63600" algn="l"/>
                <a:tab pos="1295400" algn="l"/>
                <a:tab pos="1739900" algn="l"/>
                <a:tab pos="2184400" algn="l"/>
                <a:tab pos="2616200" algn="l"/>
                <a:tab pos="3073400" algn="l"/>
                <a:tab pos="3505200" algn="l"/>
                <a:tab pos="3937000" algn="l"/>
                <a:tab pos="4381500" algn="l"/>
                <a:tab pos="4826000" algn="l"/>
                <a:tab pos="5257800" algn="l"/>
                <a:tab pos="5702300" algn="l"/>
                <a:tab pos="61468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75700" algn="l"/>
              </a:tabLst>
              <a:defRPr sz="1800">
                <a:uFillTx/>
              </a:defRPr>
            </a:pPr>
            <a:r>
              <a:rPr sz="3136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This code is unsafe:</a:t>
            </a:r>
            <a:r>
              <a:rPr sz="3136">
                <a:uFill>
                  <a:solidFill/>
                </a:uFill>
              </a:rPr>
              <a:t> as the list could be empty       (can do check inside or outside;</a:t>
            </a:r>
            <a:r>
              <a:rPr sz="3136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efficiency</a:t>
            </a:r>
            <a:r>
              <a:rPr sz="3136">
                <a:uFill>
                  <a:solidFill/>
                </a:uFill>
              </a:rPr>
              <a:t>?)</a:t>
            </a:r>
          </a:p>
        </p:txBody>
      </p:sp>
      <p:pic>
        <p:nvPicPr>
          <p:cNvPr id="24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225" y="2519362"/>
            <a:ext cx="6443663" cy="176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48</a:t>
            </a:fld>
            <a:endParaRPr>
              <a:uFill>
                <a:solidFill/>
              </a:uFill>
            </a:endParaRPr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503237" y="349250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Remove/Delete/Pop Head – Improved Version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503237" y="5400675"/>
            <a:ext cx="9059863" cy="2008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list.firstNode.next is null; list.firstNode is correctly set to null indicating an empty list 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“list” itself could still be null; that however would not be too difficult to avoid</a:t>
            </a:r>
          </a:p>
        </p:txBody>
      </p:sp>
      <p:pic>
        <p:nvPicPr>
          <p:cNvPr id="24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124075"/>
            <a:ext cx="9313862" cy="2854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49</a:t>
            </a:fld>
            <a:endParaRPr>
              <a:uFill>
                <a:solidFill/>
              </a:uFill>
            </a:endParaRPr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at End of List</a:t>
            </a:r>
          </a:p>
        </p:txBody>
      </p:sp>
      <p:pic>
        <p:nvPicPr>
          <p:cNvPr id="2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39862"/>
            <a:ext cx="10079038" cy="300355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503237" y="5040312"/>
            <a:ext cx="9058275" cy="22764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just add a link from last to new node??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 quite .. we have no reference of the last node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→ need to iterate to the end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 versus Linked List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503237" y="1439862"/>
            <a:ext cx="9059863" cy="58785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collection of Items can be hold as:</a:t>
            </a:r>
          </a:p>
        </p:txBody>
      </p:sp>
      <p:pic>
        <p:nvPicPr>
          <p:cNvPr id="3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425" y="2217737"/>
            <a:ext cx="8934450" cy="5162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50</a:t>
            </a:fld>
            <a:endParaRPr>
              <a:uFill>
                <a:solidFill/>
              </a:uFill>
            </a:endParaRPr>
          </a:p>
        </p:txBody>
      </p:sp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at End of List</a:t>
            </a:r>
          </a:p>
        </p:txBody>
      </p:sp>
      <p:pic>
        <p:nvPicPr>
          <p:cNvPr id="25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1662"/>
            <a:ext cx="10079038" cy="300355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03237" y="5580062"/>
            <a:ext cx="9058275" cy="17367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first iterate to the end of the list (red) 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then append the new node (green)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51</a:t>
            </a:fld>
            <a:endParaRPr>
              <a:uFill>
                <a:solidFill/>
              </a:u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at End of List</a:t>
            </a:r>
          </a:p>
        </p:txBody>
      </p:sp>
      <p:pic>
        <p:nvPicPr>
          <p:cNvPr id="26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44" y="2350293"/>
            <a:ext cx="9720262" cy="2970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8275" cy="119697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1) Treat empty list as special case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52</a:t>
            </a:fld>
            <a:endParaRPr>
              <a:uFill>
                <a:solidFill/>
              </a:uFill>
            </a:endParaRPr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at End of List</a:t>
            </a:r>
          </a:p>
        </p:txBody>
      </p:sp>
      <p:pic>
        <p:nvPicPr>
          <p:cNvPr id="26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44" y="2374106"/>
            <a:ext cx="9720262" cy="281463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323849" y="6011862"/>
            <a:ext cx="9539289" cy="15573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2) use previously defined “last”-function to find the end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53</a:t>
            </a:fld>
            <a:endParaRPr>
              <a:uFill>
                <a:solidFill/>
              </a:uFill>
            </a:endParaRPr>
          </a:p>
        </p:txBody>
      </p:sp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at End of List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03237" y="5400675"/>
            <a:ext cx="9059863" cy="2008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3) set the pointer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because we have checked that a node exists, we can access node.next without error (it will have the value null).</a:t>
            </a:r>
          </a:p>
        </p:txBody>
      </p:sp>
      <p:pic>
        <p:nvPicPr>
          <p:cNvPr id="27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2197100"/>
            <a:ext cx="9720263" cy="2936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54</a:t>
            </a:fld>
            <a:endParaRPr>
              <a:uFill>
                <a:solidFill/>
              </a:u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at End of List</a:t>
            </a:r>
          </a:p>
        </p:txBody>
      </p:sp>
      <p:pic>
        <p:nvPicPr>
          <p:cNvPr id="27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2124075"/>
            <a:ext cx="9720263" cy="296227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503237" y="5580062"/>
            <a:ext cx="9059863" cy="13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4) the final statement guarantees that the list is properly terminated (this may be omitted if newNode.next is always zero for new nodes)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55</a:t>
            </a:fld>
            <a:endParaRPr>
              <a:uFill>
                <a:solidFill/>
              </a:uFill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 Element at End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503237" y="5759450"/>
            <a:ext cx="9217025" cy="1557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now need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reference to the second last</a:t>
            </a:r>
            <a:r>
              <a:rPr sz="3200">
                <a:uFill>
                  <a:solidFill/>
                </a:uFill>
              </a:rPr>
              <a:t> node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also need to consider zero or one nodes only</a:t>
            </a:r>
          </a:p>
        </p:txBody>
      </p:sp>
      <p:pic>
        <p:nvPicPr>
          <p:cNvPr id="28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1476375"/>
            <a:ext cx="8999538" cy="395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56</a:t>
            </a:fld>
            <a:endParaRPr>
              <a:uFill>
                <a:solidFill/>
              </a:uFill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 Element at End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xfrm>
            <a:off x="5738812" y="1800225"/>
            <a:ext cx="3802063" cy="55483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← empty list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lang="en-GB" sz="3200" dirty="0" smtClean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 smtClean="0">
                <a:uFill>
                  <a:solidFill/>
                </a:uFill>
              </a:rPr>
              <a:t>← </a:t>
            </a:r>
            <a:r>
              <a:rPr sz="3200" dirty="0">
                <a:uFill>
                  <a:solidFill/>
                </a:uFill>
              </a:rPr>
              <a:t>one item list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← find 2</a:t>
            </a:r>
            <a:r>
              <a:rPr sz="3200" baseline="32999" dirty="0">
                <a:uFill>
                  <a:solidFill/>
                </a:uFill>
              </a:rPr>
              <a:t>nd</a:t>
            </a:r>
            <a:r>
              <a:rPr sz="3200" dirty="0">
                <a:uFill>
                  <a:solidFill/>
                </a:uFill>
              </a:rPr>
              <a:t> last item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← cut the last off </a:t>
            </a:r>
          </a:p>
        </p:txBody>
      </p:sp>
      <p:pic>
        <p:nvPicPr>
          <p:cNvPr id="28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87" y="1782127"/>
            <a:ext cx="5003801" cy="561181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1800225" y="3194367"/>
            <a:ext cx="720726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619250" y="5488622"/>
            <a:ext cx="72072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260475" y="6119812"/>
            <a:ext cx="1619250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57</a:t>
            </a:fld>
            <a:endParaRPr>
              <a:uFill>
                <a:solidFill/>
              </a:uFill>
            </a:endParaRPr>
          </a:p>
        </p:txBody>
      </p:sp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503237" y="301624"/>
            <a:ext cx="9058275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Remove Element at End</a:t>
            </a:r>
          </a:p>
        </p:txBody>
      </p:sp>
      <p:pic>
        <p:nvPicPr>
          <p:cNvPr id="2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440180"/>
            <a:ext cx="9720263" cy="4810125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503237" y="6568122"/>
            <a:ext cx="9058275" cy="65722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Note: The last element is not returned, just cut off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58</a:t>
            </a:fld>
            <a:endParaRPr>
              <a:uFill>
                <a:solidFill/>
              </a:uFill>
            </a:endParaRP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Insert/Delete Somewhere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503237" y="6480175"/>
            <a:ext cx="9058275" cy="8366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                      → </a:t>
            </a:r>
            <a:r>
              <a:rPr sz="3200" dirty="0" err="1">
                <a:uFill>
                  <a:solidFill/>
                </a:uFill>
              </a:rPr>
              <a:t>Practicals</a:t>
            </a:r>
            <a:endParaRPr sz="3200" dirty="0">
              <a:uFill>
                <a:solidFill/>
              </a:uFill>
            </a:endParaRPr>
          </a:p>
        </p:txBody>
      </p:sp>
      <p:pic>
        <p:nvPicPr>
          <p:cNvPr id="29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1598612"/>
            <a:ext cx="10079039" cy="4433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59</a:t>
            </a:fld>
            <a:endParaRPr>
              <a:uFill>
                <a:solidFill/>
              </a:uFill>
            </a:endParaRP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 and Queue as Linked Lists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503238" y="1946388"/>
            <a:ext cx="9058274" cy="44987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Stack</a:t>
            </a:r>
            <a:r>
              <a:rPr sz="3200">
                <a:uFill>
                  <a:solidFill/>
                </a:uFill>
              </a:rPr>
              <a:t>: Insert and remove at front only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(or alternatively at the end)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Queue</a:t>
            </a:r>
            <a:r>
              <a:rPr sz="3200">
                <a:uFill>
                  <a:solidFill/>
                </a:uFill>
              </a:rPr>
              <a:t>: Insert at end; remove at front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(or the other way round)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Operations at the end can be made</a:t>
            </a:r>
            <a:r>
              <a:rPr sz="3200">
                <a:uFill>
                  <a:solidFill/>
                </a:uFill>
              </a:rPr>
              <a:t> as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efficient</a:t>
            </a:r>
            <a:r>
              <a:rPr sz="3200">
                <a:uFill>
                  <a:solidFill/>
                </a:uFill>
              </a:rPr>
              <a:t> as at the front using a reference for the last item in the list class; this requires a little overhead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 versus Linked Lists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27037" y="1677307"/>
            <a:ext cx="9217025" cy="50400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Standard Arrays have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fixed size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an array runs out of space, it has to be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reallocated</a:t>
            </a:r>
            <a:r>
              <a:rPr sz="3200">
                <a:uFill>
                  <a:solidFill/>
                </a:uFill>
              </a:rPr>
              <a:t> and possibly copied; this costs time  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an array is allocated too large it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wastes space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linked list dynamic</a:t>
            </a:r>
            <a:r>
              <a:rPr sz="3200">
                <a:uFill>
                  <a:solidFill/>
                </a:uFill>
              </a:rPr>
              <a:t>ally allocates and frees its space; it can grow and shrink; data is not copied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time used to get (and free?) the memory space is more homogeneously distributed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Insertion in the middle: </a:t>
            </a:r>
            <a:r>
              <a:rPr sz="3200">
                <a:uFill>
                  <a:solidFill/>
                </a:uFill>
              </a:rPr>
              <a:t>arrays O(N)/ Lists O(1)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60</a:t>
            </a:fld>
            <a:endParaRPr>
              <a:uFill>
                <a:solidFill/>
              </a:uFill>
            </a:endParaRPr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31800" y="301624"/>
            <a:ext cx="9382124" cy="1249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Complexity of Linked Lists and Arrays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360362" y="5580062"/>
            <a:ext cx="9539288" cy="17367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Complexities for the doubly-linked list are the same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dynamic array can increase at the end</a:t>
            </a: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Trees we do next week </a:t>
            </a:r>
          </a:p>
        </p:txBody>
      </p:sp>
      <p:pic>
        <p:nvPicPr>
          <p:cNvPr id="3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612" y="1717675"/>
            <a:ext cx="9064626" cy="3538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61</a:t>
            </a:fld>
            <a:endParaRPr>
              <a:uFill>
                <a:solidFill/>
              </a:uFill>
            </a:endParaRPr>
          </a:p>
        </p:txBody>
      </p:sp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idx="1"/>
          </p:nvPr>
        </p:nvSpPr>
        <p:spPr>
          <a:xfrm>
            <a:off x="501650" y="2232932"/>
            <a:ext cx="9067800" cy="39367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612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Concept of a linked list as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basic dynamic data type</a:t>
            </a:r>
          </a:p>
          <a:p>
            <a:pPr marL="327025" lvl="0" indent="-325437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28612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Queues and stacks</a:t>
            </a:r>
            <a:r>
              <a:rPr sz="3200">
                <a:uFill>
                  <a:solidFill/>
                </a:uFill>
              </a:rPr>
              <a:t> implemented by linked lists</a:t>
            </a:r>
          </a:p>
          <a:p>
            <a:pPr marL="327025" lvl="0" indent="-325437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28612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Idea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other linked data structures</a:t>
            </a:r>
            <a:r>
              <a:rPr sz="3200">
                <a:uFill>
                  <a:solidFill/>
                </a:uFill>
              </a:rPr>
              <a:t> (later we will study trees and graphs)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505618" y="2674072"/>
            <a:ext cx="9059863" cy="220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Linked Lists are implemented 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using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addresses &amp; pointers, or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7334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Reference and Value-Types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03237" y="6376536"/>
            <a:ext cx="8399463" cy="6588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x holds a value        px holds a reference</a:t>
            </a:r>
          </a:p>
        </p:txBody>
      </p:sp>
      <p:pic>
        <p:nvPicPr>
          <p:cNvPr id="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251" y="1344371"/>
            <a:ext cx="6618598" cy="4767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7334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Linked List (of integers) in Memory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9863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Large numbers are the data items,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small numbers addresses/references</a:t>
            </a:r>
          </a:p>
        </p:txBody>
      </p:sp>
      <p:pic>
        <p:nvPicPr>
          <p:cNvPr id="4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737" y="1368425"/>
            <a:ext cx="5969001" cy="4478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1472</Words>
  <Application>Microsoft Office PowerPoint</Application>
  <PresentationFormat>Custom</PresentationFormat>
  <Paragraphs>260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Avenir Roman</vt:lpstr>
      <vt:lpstr>Helvetica</vt:lpstr>
      <vt:lpstr>Times New Roman</vt:lpstr>
      <vt:lpstr>Wingdings</vt:lpstr>
      <vt:lpstr>Default</vt:lpstr>
      <vt:lpstr>COMP1003 – Algorithms, Data Structures &amp; Mathematics  Lecture  Linked Lists </vt:lpstr>
      <vt:lpstr>Main Idea</vt:lpstr>
      <vt:lpstr>Aims and Objectives</vt:lpstr>
      <vt:lpstr>Outline</vt:lpstr>
      <vt:lpstr>Array versus Linked List</vt:lpstr>
      <vt:lpstr>Arrays versus Linked Lists</vt:lpstr>
      <vt:lpstr>PowerPoint Presentation</vt:lpstr>
      <vt:lpstr>Reference and Value-Types</vt:lpstr>
      <vt:lpstr>Linked List (of integers) in Memory</vt:lpstr>
      <vt:lpstr>Linked List (of integers) in Memory</vt:lpstr>
      <vt:lpstr>Various Linked Structures</vt:lpstr>
      <vt:lpstr>Abstraction from Item Type</vt:lpstr>
      <vt:lpstr>PowerPoint Presentation</vt:lpstr>
      <vt:lpstr>Linked List ADT</vt:lpstr>
      <vt:lpstr>Linked List ADT</vt:lpstr>
      <vt:lpstr>Operations at List Head</vt:lpstr>
      <vt:lpstr>Operations at List End</vt:lpstr>
      <vt:lpstr>Want to Add/Remove anywhere?</vt:lpstr>
      <vt:lpstr>Other Possibly Useful Functionality</vt:lpstr>
      <vt:lpstr>PowerPoint Presentation</vt:lpstr>
      <vt:lpstr>Node and List Declaration</vt:lpstr>
      <vt:lpstr>Node and List Declaration</vt:lpstr>
      <vt:lpstr>Linked List “Interface” (The implementation will usually be hidden)</vt:lpstr>
      <vt:lpstr>“isEmpty” and “first” are simple</vt:lpstr>
      <vt:lpstr>The last node is more difficult to get</vt:lpstr>
      <vt:lpstr>List Traversal or “Scanning”</vt:lpstr>
      <vt:lpstr>Traversal – Initialistation</vt:lpstr>
      <vt:lpstr>Traversal – first step</vt:lpstr>
      <vt:lpstr>Traversal – next step</vt:lpstr>
      <vt:lpstr>Traversal – next step</vt:lpstr>
      <vt:lpstr>Traversal – finish</vt:lpstr>
      <vt:lpstr>General List Traversal –   Structogram and Code</vt:lpstr>
      <vt:lpstr>first- and last-Functions</vt:lpstr>
      <vt:lpstr>Last Node – a “better” Solution</vt:lpstr>
      <vt:lpstr>Length works similar to last()</vt:lpstr>
      <vt:lpstr>Notes about scanning</vt:lpstr>
      <vt:lpstr>List Maintenance – Adding at Head</vt:lpstr>
      <vt:lpstr>Adding a new Node at List Head</vt:lpstr>
      <vt:lpstr>Adding at List Head</vt:lpstr>
      <vt:lpstr> Adding at List Head</vt:lpstr>
      <vt:lpstr>Adding at List Head</vt:lpstr>
      <vt:lpstr>Adding at List Head</vt:lpstr>
      <vt:lpstr>Remove/Delete/Pop Head</vt:lpstr>
      <vt:lpstr>Remove/Delete/Pop Head</vt:lpstr>
      <vt:lpstr>Remove/Delete/Pop Head</vt:lpstr>
      <vt:lpstr>Remove/Delete/Pop Head</vt:lpstr>
      <vt:lpstr>Remove/Delete/Pop Head – Preliminary Version</vt:lpstr>
      <vt:lpstr>Remove/Delete/Pop Head – Improved Version</vt:lpstr>
      <vt:lpstr>Insertion at End of List</vt:lpstr>
      <vt:lpstr>Insertion at End of List</vt:lpstr>
      <vt:lpstr>Insert at End of List</vt:lpstr>
      <vt:lpstr>Insert at End of List</vt:lpstr>
      <vt:lpstr>Insert at End of List</vt:lpstr>
      <vt:lpstr>Insert at End of List</vt:lpstr>
      <vt:lpstr>Remove Element at End</vt:lpstr>
      <vt:lpstr>Remove Element at End</vt:lpstr>
      <vt:lpstr>Remove Element at End</vt:lpstr>
      <vt:lpstr>Insert/Delete Somewhere</vt:lpstr>
      <vt:lpstr>Stack and Queue as Linked Lists</vt:lpstr>
      <vt:lpstr>Complexity of Linked Lists and Arrays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SOFT153 – Algorithms, Data Structures &amp; Mathematics  Lecture 07  Linked Lists </dc:title>
  <cp:lastModifiedBy>Thomas Wennekers</cp:lastModifiedBy>
  <cp:revision>3</cp:revision>
  <dcterms:modified xsi:type="dcterms:W3CDTF">2021-04-22T00:33:09Z</dcterms:modified>
</cp:coreProperties>
</file>