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17" r:id="rId50"/>
    <p:sldId id="305" r:id="rId51"/>
    <p:sldId id="306" r:id="rId52"/>
    <p:sldId id="307" r:id="rId53"/>
    <p:sldId id="308" r:id="rId54"/>
  </p:sldIdLst>
  <p:sldSz cx="10071100" cy="7556500"/>
  <p:notesSz cx="6858000" cy="9144000"/>
  <p:defaultTextStyle>
    <a:lvl1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1pPr>
    <a:lvl2pPr indent="4572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2pPr>
    <a:lvl3pPr indent="9144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3pPr>
    <a:lvl4pPr indent="13716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4pPr>
    <a:lvl5pPr indent="1828800"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5pPr>
    <a:lvl6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6pPr>
    <a:lvl7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7pPr>
    <a:lvl8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8pPr>
    <a:lvl9pPr defTabSz="449262">
      <a:lnSpc>
        <a:spcPct val="93000"/>
      </a:lnSpc>
      <a:defRPr>
        <a:uFill>
          <a:solidFill/>
        </a:uFill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03237" y="1768474"/>
            <a:ext cx="4442928" cy="5788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40762" y="6886575"/>
            <a:ext cx="917575" cy="2592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03237" y="79375"/>
            <a:ext cx="9053512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03237" y="1768474"/>
            <a:ext cx="9053512" cy="5788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1pPr>
      <a:lvl2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2pPr>
      <a:lvl3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3pPr>
      <a:lvl4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4pPr>
      <a:lvl5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5pPr>
      <a:lvl6pPr indent="4572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6pPr>
      <a:lvl7pPr indent="9144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7pPr>
      <a:lvl8pPr indent="13716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8pPr>
      <a:lvl9pPr indent="18288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1pPr>
      <a:lvl2pPr marL="342900" indent="114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2pPr>
      <a:lvl3pPr marL="342900" indent="571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3pPr>
      <a:lvl4pPr marL="342900" indent="1028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4pPr>
      <a:lvl5pPr marL="342900" indent="1485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5pPr>
      <a:lvl6pPr marL="342900" indent="19431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6pPr>
      <a:lvl7pPr marL="342900" indent="2400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7pPr>
      <a:lvl8pPr marL="342900" indent="2857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8pPr>
      <a:lvl9pPr marL="342900" indent="3314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9pPr>
    </p:bodyStyle>
    <p:otherStyle>
      <a:lvl1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4572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9144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13716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18288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503237" y="360362"/>
            <a:ext cx="9069388" cy="360045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lang="en-GB" sz="2800" dirty="0" smtClean="0"/>
              <a:t>COMP1003</a:t>
            </a:r>
            <a:r>
              <a:rPr sz="2800" dirty="0" smtClean="0">
                <a:uFill>
                  <a:solidFill/>
                </a:uFill>
              </a:rPr>
              <a:t> </a:t>
            </a:r>
            <a:r>
              <a:rPr sz="2800" dirty="0">
                <a:uFill>
                  <a:solidFill/>
                </a:uFill>
              </a:rPr>
              <a:t>– </a:t>
            </a:r>
            <a:r>
              <a:rPr sz="2800" dirty="0" smtClean="0">
                <a:uFill>
                  <a:solidFill/>
                </a:uFill>
              </a:rPr>
              <a:t>Algorithms</a:t>
            </a:r>
            <a:r>
              <a:rPr lang="en-GB" sz="2800" dirty="0" smtClean="0">
                <a:uFill>
                  <a:solidFill/>
                </a:uFill>
              </a:rPr>
              <a:t>, Dat</a:t>
            </a:r>
            <a:r>
              <a:rPr lang="en-GB" sz="2800" dirty="0" smtClean="0"/>
              <a:t>a Structures and Maths</a:t>
            </a: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>Lecture </a:t>
            </a:r>
            <a:r>
              <a:rPr lang="en-GB" sz="4400" dirty="0" smtClean="0">
                <a:uFill>
                  <a:solidFill/>
                </a:uFill>
              </a:rPr>
              <a:t>20</a:t>
            </a: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lang="en-GB" sz="4400" dirty="0" smtClean="0">
                <a:uFill>
                  <a:solidFill/>
                </a:uFill>
              </a:rPr>
              <a:t>Binary Search</a:t>
            </a:r>
            <a:r>
              <a:rPr sz="4400" dirty="0" smtClean="0">
                <a:uFill>
                  <a:solidFill/>
                </a:uFill>
              </a:rPr>
              <a:t>Trees </a:t>
            </a: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endParaRPr sz="4400" dirty="0">
              <a:uFill>
                <a:solidFill/>
              </a:uFill>
            </a:endParaRP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03237" y="4679950"/>
            <a:ext cx="9069388" cy="20764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Thomas </a:t>
            </a:r>
            <a:r>
              <a:rPr sz="3200" dirty="0" err="1">
                <a:uFill>
                  <a:solidFill/>
                </a:uFill>
              </a:rPr>
              <a:t>Wennekers</a:t>
            </a:r>
            <a:endParaRPr sz="3200" dirty="0">
              <a:uFill>
                <a:solidFill/>
              </a:uFill>
            </a:endParaRPr>
          </a:p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41312" lvl="0" indent="-339725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 smtClean="0">
                <a:uFill>
                  <a:solidFill/>
                </a:uFill>
              </a:rPr>
              <a:t>University</a:t>
            </a:r>
            <a:r>
              <a:rPr lang="en-GB" sz="3200" dirty="0" smtClean="0">
                <a:uFill>
                  <a:solidFill/>
                </a:uFill>
              </a:rPr>
              <a:t> of Plymouth</a:t>
            </a:r>
            <a:endParaRPr sz="3200" dirty="0"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10</a:t>
            </a:fld>
            <a:endParaRPr>
              <a:uFill>
                <a:solidFill/>
              </a:uFill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503237" y="303212"/>
            <a:ext cx="9059863" cy="12461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Advanced Tree-Based 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Data Structures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503237" y="1826305"/>
            <a:ext cx="9064625" cy="513715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Trees can also be used to implement some advanced data structures efficiently 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Dictionaries / Associative Arrays</a:t>
            </a:r>
          </a:p>
          <a:p>
            <a:pPr marL="338137" lvl="0" indent="-338137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collections of key-to-data associations 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Heaps </a:t>
            </a:r>
          </a:p>
          <a:p>
            <a:pPr marL="338137" lvl="0" indent="-338137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a tree where the smallest (largest) element is       always the root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Priority Queues</a:t>
            </a:r>
          </a:p>
          <a:p>
            <a:pPr marL="338137" lvl="0" indent="-338137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data with “priority” values; often stored as heap 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11</a:t>
            </a:fld>
            <a:endParaRPr>
              <a:uFill>
                <a:solidFill/>
              </a:u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12</a:t>
            </a:fld>
            <a:endParaRPr>
              <a:uFill>
                <a:solidFill/>
              </a:uFill>
            </a:endParaRPr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(Some) Tree Definitions</a:t>
            </a:r>
          </a:p>
        </p:txBody>
      </p:sp>
      <p:pic>
        <p:nvPicPr>
          <p:cNvPr id="6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187" y="1706562"/>
            <a:ext cx="8081963" cy="4733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13</a:t>
            </a:fld>
            <a:endParaRPr>
              <a:uFill>
                <a:solidFill/>
              </a:u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505618" y="3549947"/>
            <a:ext cx="9059863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Representations of Trees on Computers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14</a:t>
            </a:fld>
            <a:endParaRPr>
              <a:uFill>
                <a:solidFill/>
              </a:uFill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503237" y="303212"/>
            <a:ext cx="9059863" cy="124618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Representation of Trees on Computers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815748" y="1932441"/>
            <a:ext cx="8434842" cy="45710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9725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There are many ways for this that can be advantageous in different contexts:</a:t>
            </a:r>
          </a:p>
          <a:p>
            <a:pPr marL="338137" lvl="0" indent="-336550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Arrays or lists of Nodes and Edges (pairs of Node indexes that are connected)</a:t>
            </a:r>
          </a:p>
          <a:p>
            <a:pPr marL="339725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Adjacency Matrix</a:t>
            </a:r>
          </a:p>
          <a:p>
            <a:pPr marL="339725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Parent vectors</a:t>
            </a:r>
          </a:p>
          <a:p>
            <a:pPr marL="339725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Pointer implementations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15</a:t>
            </a:fld>
            <a:endParaRPr>
              <a:uFill>
                <a:solidFill/>
              </a:uFill>
            </a:endParaRPr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Array Representation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075237" y="1768475"/>
            <a:ext cx="4319588" cy="49895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Nodes: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1,2,3,4,5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(can be more 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complex types)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Edges: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(1,2), (1,3), (1,4), (2,5)</a:t>
            </a:r>
          </a:p>
        </p:txBody>
      </p:sp>
      <p:pic>
        <p:nvPicPr>
          <p:cNvPr id="7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362" y="2700337"/>
            <a:ext cx="3829051" cy="3440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16</a:t>
            </a:fld>
            <a:endParaRPr>
              <a:uFill>
                <a:solidFill/>
              </a:uFill>
            </a:endParaRP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9863" cy="1250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Adjacency Matrix</a:t>
            </a:r>
          </a:p>
        </p:txBody>
      </p:sp>
      <p:pic>
        <p:nvPicPr>
          <p:cNvPr id="8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718" y="1861343"/>
            <a:ext cx="7962901" cy="438150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503237" y="6551612"/>
            <a:ext cx="9059863" cy="81756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N^2 space complexity; but easy access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17</a:t>
            </a:fld>
            <a:endParaRPr>
              <a:uFill>
                <a:solidFill/>
              </a:uFill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Parent Vector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765061" y="1702593"/>
            <a:ext cx="8540978" cy="49895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root node has no parent; each other node has exactly one parent</a:t>
            </a:r>
          </a:p>
          <a:p>
            <a:pPr marL="338137" lvl="0" indent="-338137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It suffices to store the indexes of the parents only</a:t>
            </a:r>
            <a:r>
              <a:rPr sz="3200">
                <a:uFill>
                  <a:solidFill/>
                </a:uFill>
              </a:rPr>
              <a:t> in a linear array</a:t>
            </a:r>
          </a:p>
          <a:p>
            <a:pPr marL="338137" lvl="0" indent="-338137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This is optimally space efficient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Access from nodes to their children is time-consuming; but not the other direction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18</a:t>
            </a:fld>
            <a:endParaRPr>
              <a:uFill>
                <a:solidFill/>
              </a:uFill>
            </a:endParaRPr>
          </a:p>
        </p:txBody>
      </p: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Parent Vector – Example</a:t>
            </a:r>
          </a:p>
        </p:txBody>
      </p:sp>
      <p:pic>
        <p:nvPicPr>
          <p:cNvPr id="9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0893" y="2251303"/>
            <a:ext cx="5924551" cy="4162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19</a:t>
            </a:fld>
            <a:endParaRPr>
              <a:uFill>
                <a:solidFill/>
              </a:uFill>
            </a:endParaRPr>
          </a:p>
        </p:txBody>
      </p:sp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Pointer Implementations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9863" cy="498951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We can use pointers to represent the edges in a tree. Here is a tree:</a:t>
            </a:r>
          </a:p>
        </p:txBody>
      </p:sp>
      <p:pic>
        <p:nvPicPr>
          <p:cNvPr id="9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5706" y="3228294"/>
            <a:ext cx="5114925" cy="3143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</a:t>
            </a:fld>
            <a:endParaRPr>
              <a:uFill>
                <a:solidFill/>
              </a:uFill>
            </a:endParaRPr>
          </a:p>
        </p:txBody>
      </p:sp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Main Ideas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501650" y="2130538"/>
            <a:ext cx="9067800" cy="414156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39725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Many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real-world things are “hierarchical</a:t>
            </a:r>
            <a:r>
              <a:rPr sz="3200">
                <a:uFill>
                  <a:solidFill/>
                </a:uFill>
              </a:rPr>
              <a:t>” – they consist of parts that consists of parts that ....</a:t>
            </a:r>
          </a:p>
          <a:p>
            <a:pPr marL="339725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This can well be represented by a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data type called “tree”</a:t>
            </a:r>
          </a:p>
          <a:p>
            <a:pPr marL="339725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Trees allow to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insert, delete and search</a:t>
            </a:r>
            <a:r>
              <a:rPr sz="3200">
                <a:uFill>
                  <a:solidFill/>
                </a:uFill>
              </a:rPr>
              <a:t> for items </a:t>
            </a:r>
          </a:p>
          <a:p>
            <a:pPr marL="339725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Implementations of Trees use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pointers / references</a:t>
            </a:r>
            <a:r>
              <a:rPr sz="3200">
                <a:uFill>
                  <a:solidFill/>
                </a:uFill>
              </a:rPr>
              <a:t>, but more than just one in linked lists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20</a:t>
            </a:fld>
            <a:endParaRPr>
              <a:uFill>
                <a:solidFill/>
              </a:uFill>
            </a:endParaRPr>
          </a:p>
        </p:txBody>
      </p:sp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xfrm>
            <a:off x="503237" y="303212"/>
            <a:ext cx="9059863" cy="12461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Pointer Implementation using 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Arrays of Pointers</a:t>
            </a:r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9863" cy="4989513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And here an obvious way to represent the tree using pointers</a:t>
            </a:r>
          </a:p>
        </p:txBody>
      </p:sp>
      <p:pic>
        <p:nvPicPr>
          <p:cNvPr id="10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6625" y="3078162"/>
            <a:ext cx="7278688" cy="4086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21</a:t>
            </a:fld>
            <a:endParaRPr>
              <a:uFill>
                <a:solidFill/>
              </a:uFill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503237" y="303212"/>
            <a:ext cx="9059863" cy="124618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Pointer Implementations using Linked Lists</a:t>
            </a:r>
          </a:p>
        </p:txBody>
      </p:sp>
      <p:pic>
        <p:nvPicPr>
          <p:cNvPr id="10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512" y="1704975"/>
            <a:ext cx="8215313" cy="5026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22</a:t>
            </a:fld>
            <a:endParaRPr>
              <a:uFill>
                <a:solidFill/>
              </a:u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505618" y="3549947"/>
            <a:ext cx="9059863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Binary Search Trees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23</a:t>
            </a:fld>
            <a:endParaRPr>
              <a:uFill>
                <a:solidFill/>
              </a:uFill>
            </a:endParaRPr>
          </a:p>
        </p:txBody>
      </p:sp>
      <p:sp>
        <p:nvSpPr>
          <p:cNvPr id="112" name="Shape 112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9863" cy="1250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Binary Search Tree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4421188" cy="5549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“Binary”</a:t>
            </a:r>
            <a:r>
              <a:rPr sz="3200">
                <a:uFill>
                  <a:solidFill/>
                </a:uFill>
              </a:rPr>
              <a:t> = Each node has 0,1, or 2 children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“Search”</a:t>
            </a:r>
            <a:r>
              <a:rPr sz="3200">
                <a:uFill>
                  <a:solidFill/>
                </a:uFill>
              </a:rPr>
              <a:t> = The Nodes are ordered:</a:t>
            </a:r>
          </a:p>
          <a:p>
            <a:pPr marL="338137" lvl="0" indent="-338137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all nodes in the left sub-tree of a node have keys smaller than the node; all data in the right sub-tree have keys larger than the key  </a:t>
            </a:r>
          </a:p>
        </p:txBody>
      </p:sp>
      <p:pic>
        <p:nvPicPr>
          <p:cNvPr id="11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3987" y="1922462"/>
            <a:ext cx="4549775" cy="4549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24</a:t>
            </a:fld>
            <a:endParaRPr>
              <a:uFill>
                <a:solidFill/>
              </a:uFill>
            </a:endParaRPr>
          </a:p>
        </p:txBody>
      </p:sp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Implementation</a:t>
            </a:r>
            <a:br>
              <a:rPr sz="4400">
                <a:uFill>
                  <a:solidFill/>
                </a:uFill>
              </a:rPr>
            </a:br>
            <a:r>
              <a:rPr sz="3200">
                <a:uFill>
                  <a:solidFill/>
                </a:uFill>
              </a:rPr>
              <a:t>(start with the interface)</a:t>
            </a:r>
          </a:p>
        </p:txBody>
      </p:sp>
      <p:pic>
        <p:nvPicPr>
          <p:cNvPr id="11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0862" y="2032000"/>
            <a:ext cx="8964612" cy="4330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25</a:t>
            </a:fld>
            <a:endParaRPr>
              <a:uFill>
                <a:solidFill/>
              </a:uFill>
            </a:endParaRPr>
          </a:p>
        </p:txBody>
      </p:sp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Ordered Insertion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503237" y="1883795"/>
            <a:ext cx="9059863" cy="46271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Data items have a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search key</a:t>
            </a: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key can be an index, string, or anything else that can be linearly ordered and compared</a:t>
            </a:r>
          </a:p>
          <a:p>
            <a:pPr marL="338137" lvl="0" indent="-338137"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8137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Insertion works recursively</a:t>
            </a:r>
            <a:r>
              <a:rPr sz="3200">
                <a:uFill>
                  <a:solidFill/>
                </a:uFill>
              </a:rPr>
              <a:t>: To insert a new item start at the root; if the current node is empty insert the item; if it is larger then the new item insert the item into the left sub-tree otherwise into the right sub-tree.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26</a:t>
            </a:fld>
            <a:endParaRPr>
              <a:uFill>
                <a:solidFill/>
              </a:uFill>
            </a:endParaRPr>
          </a:p>
        </p:txBody>
      </p:sp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Insertion 1 –  Before</a:t>
            </a:r>
          </a:p>
        </p:txBody>
      </p:sp>
      <p:pic>
        <p:nvPicPr>
          <p:cNvPr id="12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0" y="2754312"/>
            <a:ext cx="4811713" cy="2925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27</a:t>
            </a:fld>
            <a:endParaRPr>
              <a:uFill>
                <a:solidFill/>
              </a:uFill>
            </a:endParaRPr>
          </a:p>
        </p:txBody>
      </p:sp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Insertion 2 – New Item</a:t>
            </a:r>
          </a:p>
        </p:txBody>
      </p:sp>
      <p:pic>
        <p:nvPicPr>
          <p:cNvPr id="13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0400" y="2554287"/>
            <a:ext cx="6286500" cy="3325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28</a:t>
            </a:fld>
            <a:endParaRPr>
              <a:uFill>
                <a:solidFill/>
              </a:uFill>
            </a:endParaRPr>
          </a:p>
        </p:txBody>
      </p:sp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Insertion 3 – After</a:t>
            </a:r>
          </a:p>
        </p:txBody>
      </p:sp>
      <p:pic>
        <p:nvPicPr>
          <p:cNvPr id="13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3662" y="2754312"/>
            <a:ext cx="4881563" cy="2925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29</a:t>
            </a:fld>
            <a:endParaRPr>
              <a:uFill>
                <a:solidFill/>
              </a:uFill>
            </a:endParaRPr>
          </a:p>
        </p:txBody>
      </p:sp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Insertion 4 – Another Item</a:t>
            </a:r>
          </a:p>
        </p:txBody>
      </p:sp>
      <p:pic>
        <p:nvPicPr>
          <p:cNvPr id="13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4437" y="2554287"/>
            <a:ext cx="5178426" cy="3325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</a:t>
            </a:fld>
            <a:endParaRPr>
              <a:uFill>
                <a:solidFill/>
              </a:uFill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Why is this important ?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501650" y="1517195"/>
            <a:ext cx="9067800" cy="54006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Trees have numerous applications</a:t>
            </a:r>
            <a:r>
              <a:rPr sz="3200">
                <a:uFill>
                  <a:solidFill/>
                </a:uFill>
              </a:rPr>
              <a:t>: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Hierarchical Data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File-systems 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Game trees / decision trees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Syntax trees, parsing, language processing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Sorting and searching</a:t>
            </a:r>
          </a:p>
          <a:p>
            <a:pPr marL="330200" lvl="0" indent="-330200"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Some tree implementations implement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insert/delete/search in O(log N)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30</a:t>
            </a:fld>
            <a:endParaRPr>
              <a:uFill>
                <a:solidFill/>
              </a:uFill>
            </a:endParaRPr>
          </a:p>
        </p:txBody>
      </p:sp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Insertion 5 – Final</a:t>
            </a:r>
          </a:p>
        </p:txBody>
      </p:sp>
      <p:pic>
        <p:nvPicPr>
          <p:cNvPr id="14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6637" y="2411412"/>
            <a:ext cx="5532438" cy="3611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31</a:t>
            </a:fld>
            <a:endParaRPr>
              <a:uFill>
                <a:solidFill/>
              </a:uFill>
            </a:endParaRPr>
          </a:p>
        </p:txBody>
      </p:sp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6689" cy="1247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(Ordered) Insertion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574675" y="6588125"/>
            <a:ext cx="9056688" cy="777875"/>
          </a:xfrm>
          <a:prstGeom prst="rect">
            <a:avLst/>
          </a:prstGeom>
        </p:spPr>
        <p:txBody>
          <a:bodyPr>
            <a:normAutofit/>
          </a:bodyPr>
          <a:lstStyle>
            <a:lvl1pPr marL="599312" indent="-596519" defTabSz="395350">
              <a:spcBef>
                <a:spcPts val="1200"/>
              </a:spcBef>
              <a:tabLst>
                <a:tab pos="584200" algn="l"/>
                <a:tab pos="685800" algn="l"/>
                <a:tab pos="1079500" algn="l"/>
                <a:tab pos="1473200" algn="l"/>
                <a:tab pos="1866900" algn="l"/>
                <a:tab pos="2260600" algn="l"/>
                <a:tab pos="2667000" algn="l"/>
                <a:tab pos="3060700" algn="l"/>
                <a:tab pos="3441700" algn="l"/>
                <a:tab pos="3848100" algn="l"/>
                <a:tab pos="4241800" algn="l"/>
                <a:tab pos="4635500" algn="l"/>
                <a:tab pos="5029200" algn="l"/>
                <a:tab pos="5422900" algn="l"/>
                <a:tab pos="5829300" algn="l"/>
                <a:tab pos="6223000" algn="l"/>
                <a:tab pos="6604000" algn="l"/>
                <a:tab pos="7010400" algn="l"/>
                <a:tab pos="7404100" algn="l"/>
                <a:tab pos="7797800" algn="l"/>
                <a:tab pos="8191500" algn="l"/>
              </a:tabLst>
              <a:defRPr sz="2816"/>
            </a:lvl1pPr>
          </a:lstStyle>
          <a:p>
            <a:pPr lvl="0"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Note:   if   (node.data==tree.data)  new node is discarded</a:t>
            </a:r>
          </a:p>
        </p:txBody>
      </p:sp>
      <p:pic>
        <p:nvPicPr>
          <p:cNvPr id="147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7981" y="1708943"/>
            <a:ext cx="6950075" cy="41386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32</a:t>
            </a:fld>
            <a:endParaRPr>
              <a:uFill>
                <a:solidFill/>
              </a:uFill>
            </a:endParaRPr>
          </a:p>
        </p:txBody>
      </p:sp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Insertion – Code (recursive!)</a:t>
            </a:r>
          </a:p>
        </p:txBody>
      </p:sp>
      <p:pic>
        <p:nvPicPr>
          <p:cNvPr id="15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370" y="1763077"/>
            <a:ext cx="8809038" cy="505142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/>
        </p:nvSpPr>
        <p:spPr>
          <a:xfrm>
            <a:off x="2519362" y="6119812"/>
            <a:ext cx="3060701" cy="1588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2519362" y="5040313"/>
            <a:ext cx="2879726" cy="1587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1619249" y="2052636"/>
            <a:ext cx="3779838" cy="159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33</a:t>
            </a:fld>
            <a:endParaRPr>
              <a:uFill>
                <a:solidFill/>
              </a:uFill>
            </a:endParaRPr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Note the ref-keyword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503237" y="6227762"/>
            <a:ext cx="9059863" cy="1079501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We need to provide the address/reference of the nodes to be able to re-assign them.</a:t>
            </a:r>
          </a:p>
        </p:txBody>
      </p:sp>
      <p:pic>
        <p:nvPicPr>
          <p:cNvPr id="15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5937" y="2101850"/>
            <a:ext cx="6134101" cy="3694113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 flipH="1" flipV="1">
            <a:off x="4852987" y="5392737"/>
            <a:ext cx="733426" cy="733426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 flipH="1">
            <a:off x="5754687" y="2808287"/>
            <a:ext cx="909638" cy="15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34</a:t>
            </a:fld>
            <a:endParaRPr>
              <a:uFill>
                <a:solidFill/>
              </a:u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507999" y="3549948"/>
            <a:ext cx="905510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How to implement searchTree ? 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35</a:t>
            </a:fld>
            <a:endParaRPr>
              <a:uFill>
                <a:solidFill/>
              </a:uFill>
            </a:endParaRPr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5101" cy="12461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Search for 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        23                                       </a:t>
            </a:r>
          </a:p>
        </p:txBody>
      </p:sp>
      <p:pic>
        <p:nvPicPr>
          <p:cNvPr id="16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562" y="2160587"/>
            <a:ext cx="4549776" cy="454977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439862" y="2339975"/>
            <a:ext cx="360363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&lt;</a:t>
            </a:r>
          </a:p>
        </p:txBody>
      </p:sp>
      <p:sp>
        <p:nvSpPr>
          <p:cNvPr id="170" name="Shape 170"/>
          <p:cNvSpPr/>
          <p:nvPr/>
        </p:nvSpPr>
        <p:spPr>
          <a:xfrm>
            <a:off x="1979612" y="3419475"/>
            <a:ext cx="360363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&gt;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5580062" y="2339975"/>
            <a:ext cx="3978276" cy="44132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Start at the root (50)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23 is smaller than 50, so we go left (&lt;); 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23 is larger than 17, so we go right (&gt;);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Then we find 23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36</a:t>
            </a:fld>
            <a:endParaRPr>
              <a:uFill>
                <a:solidFill/>
              </a:uFill>
            </a:endParaRPr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5101" cy="12461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Search for 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                                    12         </a:t>
            </a:r>
          </a:p>
        </p:txBody>
      </p:sp>
      <p:pic>
        <p:nvPicPr>
          <p:cNvPr id="17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0487" y="2160587"/>
            <a:ext cx="4549775" cy="4549776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5940425" y="2449512"/>
            <a:ext cx="360363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&lt;</a:t>
            </a:r>
          </a:p>
        </p:txBody>
      </p:sp>
      <p:sp>
        <p:nvSpPr>
          <p:cNvPr id="177" name="Shape 177"/>
          <p:cNvSpPr/>
          <p:nvPr/>
        </p:nvSpPr>
        <p:spPr>
          <a:xfrm>
            <a:off x="5219700" y="3349625"/>
            <a:ext cx="360363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&lt;</a:t>
            </a:r>
          </a:p>
        </p:txBody>
      </p:sp>
      <p:sp>
        <p:nvSpPr>
          <p:cNvPr id="178" name="Shape 178"/>
          <p:cNvSpPr/>
          <p:nvPr/>
        </p:nvSpPr>
        <p:spPr>
          <a:xfrm>
            <a:off x="5219700" y="5400675"/>
            <a:ext cx="360363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&lt;</a:t>
            </a:r>
          </a:p>
        </p:txBody>
      </p:sp>
      <p:sp>
        <p:nvSpPr>
          <p:cNvPr id="179" name="Shape 179"/>
          <p:cNvSpPr/>
          <p:nvPr/>
        </p:nvSpPr>
        <p:spPr>
          <a:xfrm>
            <a:off x="6119812" y="4500562"/>
            <a:ext cx="360363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&gt;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539750" y="2160587"/>
            <a:ext cx="4418013" cy="46243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12 &lt; 50 → left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12 &lt; 17 → left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12 &gt; 9  → right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12 &lt; 14 → left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12==12 → found 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37</a:t>
            </a:fld>
            <a:endParaRPr>
              <a:uFill>
                <a:solidFill/>
              </a:uFill>
            </a:endParaRPr>
          </a:p>
        </p:txBody>
      </p:sp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1187450" y="228600"/>
            <a:ext cx="7380288" cy="124618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Searching for a Key in a Binary Search Tree </a:t>
            </a:r>
          </a:p>
        </p:txBody>
      </p:sp>
      <p:pic>
        <p:nvPicPr>
          <p:cNvPr id="18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1800225"/>
            <a:ext cx="6550025" cy="482441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55101" cy="561181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Algorithm builds up a path down the tree</a:t>
            </a:r>
          </a:p>
        </p:txBody>
      </p:sp>
      <p:sp>
        <p:nvSpPr>
          <p:cNvPr id="186" name="Shape 186"/>
          <p:cNvSpPr/>
          <p:nvPr/>
        </p:nvSpPr>
        <p:spPr>
          <a:xfrm flipH="1">
            <a:off x="7558087" y="2879725"/>
            <a:ext cx="1443038" cy="1588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 flipH="1">
            <a:off x="7378700" y="3060700"/>
            <a:ext cx="1622425" cy="900113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 flipH="1">
            <a:off x="7378700" y="5759450"/>
            <a:ext cx="903288" cy="395288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7920037" y="2339975"/>
            <a:ext cx="126047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 lang="en-GB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Exit </a:t>
            </a:r>
            <a:r>
              <a:rPr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Tests</a:t>
            </a:r>
            <a:endParaRPr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7740650" y="5292725"/>
            <a:ext cx="1260475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Traversal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38</a:t>
            </a:fld>
            <a:endParaRPr>
              <a:uFill>
                <a:solidFill/>
              </a:uFill>
            </a:endParaRPr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SearchTree Function</a:t>
            </a:r>
          </a:p>
        </p:txBody>
      </p:sp>
      <p:pic>
        <p:nvPicPr>
          <p:cNvPr id="19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75" y="1936750"/>
            <a:ext cx="8553450" cy="452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2403702" y="2329996"/>
            <a:ext cx="1260475" cy="1588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4084186" y="5460999"/>
            <a:ext cx="1260475" cy="1588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084186" y="6037263"/>
            <a:ext cx="1260475" cy="1589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39</a:t>
            </a:fld>
            <a:endParaRPr>
              <a:uFill>
                <a:solidFill/>
              </a:u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507999" y="3549947"/>
            <a:ext cx="9055102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How to implement printTree ?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</a:t>
            </a:fld>
            <a:endParaRPr>
              <a:uFill>
                <a:solidFill/>
              </a:uFill>
            </a:endParaRPr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7801" cy="12588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Aims and Objectives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203324" y="2014197"/>
            <a:ext cx="7664452" cy="3528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8137" lvl="0" indent="-336550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Gain an overview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where trees are useful</a:t>
            </a:r>
          </a:p>
          <a:p>
            <a:pPr marL="338137" lvl="0" indent="-336550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339725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to implement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 binary search trees</a:t>
            </a:r>
          </a:p>
          <a:p>
            <a:pPr marL="338137" lvl="0" indent="-336550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marL="339725" lvl="0" indent="-338137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Estimate the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run-time complexity</a:t>
            </a:r>
            <a:r>
              <a:rPr sz="3200">
                <a:uFill>
                  <a:solidFill/>
                </a:uFill>
              </a:rPr>
              <a:t> of tree algorithms 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40</a:t>
            </a:fld>
            <a:endParaRPr>
              <a:uFill>
                <a:solidFill/>
              </a:uFill>
            </a:endParaRPr>
          </a:p>
        </p:txBody>
      </p:sp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Tree Traversal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xfrm>
            <a:off x="503237" y="1662339"/>
            <a:ext cx="9059863" cy="54319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7993" lvl="0" indent="-327993" defTabSz="435784">
              <a:spcBef>
                <a:spcPts val="1300"/>
              </a:spcBef>
              <a:tabLst>
                <a:tab pos="317500" algn="l"/>
                <a:tab pos="406400" algn="l"/>
                <a:tab pos="850900" algn="l"/>
                <a:tab pos="1282700" algn="l"/>
                <a:tab pos="1727200" algn="l"/>
                <a:tab pos="2159000" algn="l"/>
                <a:tab pos="2590800" algn="l"/>
                <a:tab pos="3035300" algn="l"/>
                <a:tab pos="3467100" algn="l"/>
                <a:tab pos="3898900" algn="l"/>
                <a:tab pos="4343400" algn="l"/>
                <a:tab pos="4775200" algn="l"/>
                <a:tab pos="5219700" algn="l"/>
                <a:tab pos="5651500" algn="l"/>
                <a:tab pos="6083300" algn="l"/>
                <a:tab pos="6527800" algn="l"/>
                <a:tab pos="6959600" algn="l"/>
                <a:tab pos="7391400" algn="l"/>
                <a:tab pos="7823200" algn="l"/>
                <a:tab pos="8255000" algn="l"/>
                <a:tab pos="86995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Go through the whole tree and print the elements </a:t>
            </a:r>
          </a:p>
          <a:p>
            <a:pPr marL="327993" lvl="0" indent="-327993" defTabSz="435784">
              <a:spcBef>
                <a:spcPts val="1300"/>
              </a:spcBef>
              <a:tabLst>
                <a:tab pos="317500" algn="l"/>
                <a:tab pos="406400" algn="l"/>
                <a:tab pos="850900" algn="l"/>
                <a:tab pos="1282700" algn="l"/>
                <a:tab pos="1727200" algn="l"/>
                <a:tab pos="2159000" algn="l"/>
                <a:tab pos="2590800" algn="l"/>
                <a:tab pos="3035300" algn="l"/>
                <a:tab pos="3467100" algn="l"/>
                <a:tab pos="3898900" algn="l"/>
                <a:tab pos="4343400" algn="l"/>
                <a:tab pos="4775200" algn="l"/>
                <a:tab pos="5219700" algn="l"/>
                <a:tab pos="5651500" algn="l"/>
                <a:tab pos="6083300" algn="l"/>
                <a:tab pos="6527800" algn="l"/>
                <a:tab pos="6959600" algn="l"/>
                <a:tab pos="7391400" algn="l"/>
                <a:tab pos="7823200" algn="l"/>
                <a:tab pos="8255000" algn="l"/>
                <a:tab pos="8699500" algn="l"/>
              </a:tabLst>
              <a:defRPr sz="1800">
                <a:uFillTx/>
              </a:defRPr>
            </a:pPr>
            <a:endParaRPr sz="3104">
              <a:uFill>
                <a:solidFill/>
              </a:uFill>
            </a:endParaRPr>
          </a:p>
          <a:p>
            <a:pPr marL="327993" lvl="0" indent="-327993" defTabSz="435784">
              <a:spcBef>
                <a:spcPts val="1300"/>
              </a:spcBef>
              <a:tabLst>
                <a:tab pos="317500" algn="l"/>
                <a:tab pos="406400" algn="l"/>
                <a:tab pos="850900" algn="l"/>
                <a:tab pos="1282700" algn="l"/>
                <a:tab pos="1727200" algn="l"/>
                <a:tab pos="2159000" algn="l"/>
                <a:tab pos="2590800" algn="l"/>
                <a:tab pos="3035300" algn="l"/>
                <a:tab pos="3467100" algn="l"/>
                <a:tab pos="3898900" algn="l"/>
                <a:tab pos="4343400" algn="l"/>
                <a:tab pos="4775200" algn="l"/>
                <a:tab pos="5219700" algn="l"/>
                <a:tab pos="5651500" algn="l"/>
                <a:tab pos="6083300" algn="l"/>
                <a:tab pos="6527800" algn="l"/>
                <a:tab pos="6959600" algn="l"/>
                <a:tab pos="7391400" algn="l"/>
                <a:tab pos="7823200" algn="l"/>
                <a:tab pos="8255000" algn="l"/>
                <a:tab pos="86995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Two common alternatives:</a:t>
            </a:r>
          </a:p>
          <a:p>
            <a:pPr marL="327993" lvl="0" indent="-327993" defTabSz="435784">
              <a:spcBef>
                <a:spcPts val="1300"/>
              </a:spcBef>
              <a:tabLst>
                <a:tab pos="317500" algn="l"/>
                <a:tab pos="406400" algn="l"/>
                <a:tab pos="850900" algn="l"/>
                <a:tab pos="1282700" algn="l"/>
                <a:tab pos="1727200" algn="l"/>
                <a:tab pos="2159000" algn="l"/>
                <a:tab pos="2590800" algn="l"/>
                <a:tab pos="3035300" algn="l"/>
                <a:tab pos="3467100" algn="l"/>
                <a:tab pos="3898900" algn="l"/>
                <a:tab pos="4343400" algn="l"/>
                <a:tab pos="4775200" algn="l"/>
                <a:tab pos="5219700" algn="l"/>
                <a:tab pos="5651500" algn="l"/>
                <a:tab pos="6083300" algn="l"/>
                <a:tab pos="6527800" algn="l"/>
                <a:tab pos="6959600" algn="l"/>
                <a:tab pos="7391400" algn="l"/>
                <a:tab pos="7823200" algn="l"/>
                <a:tab pos="8255000" algn="l"/>
                <a:tab pos="8699500" algn="l"/>
              </a:tabLst>
              <a:defRPr sz="1800">
                <a:uFillTx/>
              </a:defRPr>
            </a:pPr>
            <a:endParaRPr sz="3104">
              <a:uFill>
                <a:solidFill/>
              </a:uFill>
            </a:endParaRPr>
          </a:p>
          <a:p>
            <a:pPr marL="327993" lvl="0" indent="-327993" defTabSz="435784">
              <a:spcBef>
                <a:spcPts val="1300"/>
              </a:spcBef>
              <a:tabLst>
                <a:tab pos="317500" algn="l"/>
                <a:tab pos="406400" algn="l"/>
                <a:tab pos="850900" algn="l"/>
                <a:tab pos="1282700" algn="l"/>
                <a:tab pos="1727200" algn="l"/>
                <a:tab pos="2159000" algn="l"/>
                <a:tab pos="2590800" algn="l"/>
                <a:tab pos="3035300" algn="l"/>
                <a:tab pos="3467100" algn="l"/>
                <a:tab pos="3898900" algn="l"/>
                <a:tab pos="4343400" algn="l"/>
                <a:tab pos="4775200" algn="l"/>
                <a:tab pos="5219700" algn="l"/>
                <a:tab pos="5651500" algn="l"/>
                <a:tab pos="6083300" algn="l"/>
                <a:tab pos="6527800" algn="l"/>
                <a:tab pos="6959600" algn="l"/>
                <a:tab pos="7391400" algn="l"/>
                <a:tab pos="7823200" algn="l"/>
                <a:tab pos="8255000" algn="l"/>
                <a:tab pos="8699500" algn="l"/>
              </a:tabLst>
              <a:defRPr sz="1800">
                <a:uFillTx/>
              </a:defRPr>
            </a:pPr>
            <a:r>
              <a:rPr sz="310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Depth first traversal </a:t>
            </a:r>
          </a:p>
          <a:p>
            <a:pPr marL="327993" lvl="0" indent="-327993" defTabSz="435784">
              <a:spcBef>
                <a:spcPts val="1300"/>
              </a:spcBef>
              <a:tabLst>
                <a:tab pos="317500" algn="l"/>
                <a:tab pos="406400" algn="l"/>
                <a:tab pos="850900" algn="l"/>
                <a:tab pos="1282700" algn="l"/>
                <a:tab pos="1727200" algn="l"/>
                <a:tab pos="2159000" algn="l"/>
                <a:tab pos="2590800" algn="l"/>
                <a:tab pos="3035300" algn="l"/>
                <a:tab pos="3467100" algn="l"/>
                <a:tab pos="3898900" algn="l"/>
                <a:tab pos="4343400" algn="l"/>
                <a:tab pos="4775200" algn="l"/>
                <a:tab pos="5219700" algn="l"/>
                <a:tab pos="5651500" algn="l"/>
                <a:tab pos="6083300" algn="l"/>
                <a:tab pos="6527800" algn="l"/>
                <a:tab pos="6959600" algn="l"/>
                <a:tab pos="7391400" algn="l"/>
                <a:tab pos="7823200" algn="l"/>
                <a:tab pos="8255000" algn="l"/>
                <a:tab pos="86995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     follow children as deep as it gets, then backtrack</a:t>
            </a:r>
          </a:p>
          <a:p>
            <a:pPr marL="327993" lvl="0" indent="-327993" defTabSz="435784">
              <a:spcBef>
                <a:spcPts val="1300"/>
              </a:spcBef>
              <a:tabLst>
                <a:tab pos="317500" algn="l"/>
                <a:tab pos="406400" algn="l"/>
                <a:tab pos="850900" algn="l"/>
                <a:tab pos="1282700" algn="l"/>
                <a:tab pos="1727200" algn="l"/>
                <a:tab pos="2159000" algn="l"/>
                <a:tab pos="2590800" algn="l"/>
                <a:tab pos="3035300" algn="l"/>
                <a:tab pos="3467100" algn="l"/>
                <a:tab pos="3898900" algn="l"/>
                <a:tab pos="4343400" algn="l"/>
                <a:tab pos="4775200" algn="l"/>
                <a:tab pos="5219700" algn="l"/>
                <a:tab pos="5651500" algn="l"/>
                <a:tab pos="6083300" algn="l"/>
                <a:tab pos="6527800" algn="l"/>
                <a:tab pos="6959600" algn="l"/>
                <a:tab pos="7391400" algn="l"/>
                <a:tab pos="7823200" algn="l"/>
                <a:tab pos="8255000" algn="l"/>
                <a:tab pos="8699500" algn="l"/>
              </a:tabLst>
              <a:defRPr sz="1800">
                <a:uFillTx/>
              </a:defRPr>
            </a:pPr>
            <a:endParaRPr sz="3104">
              <a:uFill>
                <a:solidFill/>
              </a:uFill>
            </a:endParaRPr>
          </a:p>
          <a:p>
            <a:pPr marL="327993" lvl="0" indent="-327993" defTabSz="435784">
              <a:spcBef>
                <a:spcPts val="1300"/>
              </a:spcBef>
              <a:tabLst>
                <a:tab pos="317500" algn="l"/>
                <a:tab pos="406400" algn="l"/>
                <a:tab pos="850900" algn="l"/>
                <a:tab pos="1282700" algn="l"/>
                <a:tab pos="1727200" algn="l"/>
                <a:tab pos="2159000" algn="l"/>
                <a:tab pos="2590800" algn="l"/>
                <a:tab pos="3035300" algn="l"/>
                <a:tab pos="3467100" algn="l"/>
                <a:tab pos="3898900" algn="l"/>
                <a:tab pos="4343400" algn="l"/>
                <a:tab pos="4775200" algn="l"/>
                <a:tab pos="5219700" algn="l"/>
                <a:tab pos="5651500" algn="l"/>
                <a:tab pos="6083300" algn="l"/>
                <a:tab pos="6527800" algn="l"/>
                <a:tab pos="6959600" algn="l"/>
                <a:tab pos="7391400" algn="l"/>
                <a:tab pos="7823200" algn="l"/>
                <a:tab pos="8255000" algn="l"/>
                <a:tab pos="8699500" algn="l"/>
              </a:tabLst>
              <a:defRPr sz="1800">
                <a:uFillTx/>
              </a:defRPr>
            </a:pPr>
            <a:r>
              <a:rPr sz="310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Breadth first traversal</a:t>
            </a:r>
            <a:r>
              <a:rPr sz="3104">
                <a:uFill>
                  <a:solidFill/>
                </a:uFill>
              </a:rPr>
              <a:t> </a:t>
            </a:r>
          </a:p>
          <a:p>
            <a:pPr marL="327993" lvl="0" indent="-327993" defTabSz="435784">
              <a:spcBef>
                <a:spcPts val="1300"/>
              </a:spcBef>
              <a:tabLst>
                <a:tab pos="317500" algn="l"/>
                <a:tab pos="406400" algn="l"/>
                <a:tab pos="850900" algn="l"/>
                <a:tab pos="1282700" algn="l"/>
                <a:tab pos="1727200" algn="l"/>
                <a:tab pos="2159000" algn="l"/>
                <a:tab pos="2590800" algn="l"/>
                <a:tab pos="3035300" algn="l"/>
                <a:tab pos="3467100" algn="l"/>
                <a:tab pos="3898900" algn="l"/>
                <a:tab pos="4343400" algn="l"/>
                <a:tab pos="4775200" algn="l"/>
                <a:tab pos="5219700" algn="l"/>
                <a:tab pos="5651500" algn="l"/>
                <a:tab pos="6083300" algn="l"/>
                <a:tab pos="6527800" algn="l"/>
                <a:tab pos="6959600" algn="l"/>
                <a:tab pos="7391400" algn="l"/>
                <a:tab pos="7823200" algn="l"/>
                <a:tab pos="8255000" algn="l"/>
                <a:tab pos="8699500" algn="l"/>
              </a:tabLst>
              <a:defRPr sz="1800">
                <a:uFillTx/>
              </a:defRPr>
            </a:pPr>
            <a:r>
              <a:rPr sz="3104">
                <a:uFill>
                  <a:solidFill/>
                </a:uFill>
              </a:rPr>
              <a:t>      process items level by level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41</a:t>
            </a:fld>
            <a:endParaRPr>
              <a:uFill>
                <a:solidFill/>
              </a:uFill>
            </a:endParaRPr>
          </a:p>
        </p:txBody>
      </p:sp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4000"/>
            </a:lvl1pPr>
          </a:lstStyle>
          <a:p>
            <a:pPr lvl="0">
              <a:defRPr sz="1800">
                <a:uFillTx/>
              </a:defRPr>
            </a:pPr>
            <a:r>
              <a:rPr sz="4000">
                <a:uFill>
                  <a:solidFill/>
                </a:uFill>
              </a:rPr>
              <a:t>Depth First vs. Breadth First Traversal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xfrm>
            <a:off x="215900" y="4859337"/>
            <a:ext cx="9720262" cy="23764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0354" lvl="0" indent="-298957" defTabSz="395350">
              <a:spcBef>
                <a:spcPts val="1200"/>
              </a:spcBef>
              <a:tabLst>
                <a:tab pos="292100" algn="l"/>
                <a:tab pos="381000" algn="l"/>
                <a:tab pos="774700" algn="l"/>
                <a:tab pos="1181100" algn="l"/>
                <a:tab pos="1574800" algn="l"/>
                <a:tab pos="1955800" algn="l"/>
                <a:tab pos="2362200" algn="l"/>
                <a:tab pos="2755900" algn="l"/>
                <a:tab pos="3149600" algn="l"/>
                <a:tab pos="3543300" algn="l"/>
                <a:tab pos="3937000" algn="l"/>
                <a:tab pos="4343400" algn="l"/>
                <a:tab pos="4737100" algn="l"/>
                <a:tab pos="5118100" algn="l"/>
                <a:tab pos="5524500" algn="l"/>
                <a:tab pos="5918200" algn="l"/>
                <a:tab pos="6311900" algn="l"/>
                <a:tab pos="6705600" algn="l"/>
                <a:tab pos="7099300" algn="l"/>
                <a:tab pos="7505700" algn="l"/>
                <a:tab pos="7899400" algn="l"/>
                <a:tab pos="8280400" algn="l"/>
              </a:tabLst>
              <a:defRPr sz="1800">
                <a:uFillTx/>
              </a:defRPr>
            </a:pPr>
            <a:r>
              <a:rPr sz="2464" dirty="0">
                <a:uFill>
                  <a:solidFill/>
                </a:uFill>
              </a:rPr>
              <a:t>Depth-first Traversal                             Breadth-First </a:t>
            </a:r>
            <a:r>
              <a:rPr sz="2464" dirty="0" smtClean="0">
                <a:uFill>
                  <a:solidFill/>
                </a:uFill>
              </a:rPr>
              <a:t>Traversal</a:t>
            </a:r>
            <a:endParaRPr lang="en-GB" sz="2464" dirty="0" smtClean="0">
              <a:uFill>
                <a:solidFill/>
              </a:uFill>
            </a:endParaRPr>
          </a:p>
          <a:p>
            <a:pPr marL="300354" lvl="0" indent="-298957" defTabSz="395350">
              <a:spcBef>
                <a:spcPts val="1200"/>
              </a:spcBef>
              <a:tabLst>
                <a:tab pos="292100" algn="l"/>
                <a:tab pos="381000" algn="l"/>
                <a:tab pos="774700" algn="l"/>
                <a:tab pos="1181100" algn="l"/>
                <a:tab pos="1574800" algn="l"/>
                <a:tab pos="1955800" algn="l"/>
                <a:tab pos="2362200" algn="l"/>
                <a:tab pos="2755900" algn="l"/>
                <a:tab pos="3149600" algn="l"/>
                <a:tab pos="3543300" algn="l"/>
                <a:tab pos="3937000" algn="l"/>
                <a:tab pos="4343400" algn="l"/>
                <a:tab pos="4737100" algn="l"/>
                <a:tab pos="5118100" algn="l"/>
                <a:tab pos="5524500" algn="l"/>
                <a:tab pos="5918200" algn="l"/>
                <a:tab pos="6311900" algn="l"/>
                <a:tab pos="6705600" algn="l"/>
                <a:tab pos="7099300" algn="l"/>
                <a:tab pos="7505700" algn="l"/>
                <a:tab pos="7899400" algn="l"/>
                <a:tab pos="8280400" algn="l"/>
              </a:tabLst>
              <a:defRPr sz="1800">
                <a:uFillTx/>
              </a:defRPr>
            </a:pPr>
            <a:r>
              <a:rPr lang="en-GB" sz="2464" dirty="0"/>
              <a:t> </a:t>
            </a:r>
            <a:r>
              <a:rPr lang="en-GB" sz="2464" dirty="0" smtClean="0"/>
              <a:t>                                                              </a:t>
            </a:r>
            <a:r>
              <a:rPr lang="en-GB" sz="2000" dirty="0" smtClean="0"/>
              <a:t>(see appendix for algorithm)</a:t>
            </a:r>
            <a:endParaRPr sz="2000" dirty="0">
              <a:uFill>
                <a:solidFill/>
              </a:uFill>
            </a:endParaRPr>
          </a:p>
          <a:p>
            <a:pPr marL="300354" lvl="0" indent="-298957" defTabSz="395350">
              <a:spcBef>
                <a:spcPts val="1200"/>
              </a:spcBef>
              <a:tabLst>
                <a:tab pos="292100" algn="l"/>
                <a:tab pos="381000" algn="l"/>
                <a:tab pos="774700" algn="l"/>
                <a:tab pos="1181100" algn="l"/>
                <a:tab pos="1574800" algn="l"/>
                <a:tab pos="1955800" algn="l"/>
                <a:tab pos="2362200" algn="l"/>
                <a:tab pos="2755900" algn="l"/>
                <a:tab pos="3149600" algn="l"/>
                <a:tab pos="3543300" algn="l"/>
                <a:tab pos="3937000" algn="l"/>
                <a:tab pos="4343400" algn="l"/>
                <a:tab pos="4737100" algn="l"/>
                <a:tab pos="5118100" algn="l"/>
                <a:tab pos="5524500" algn="l"/>
                <a:tab pos="5918200" algn="l"/>
                <a:tab pos="6311900" algn="l"/>
                <a:tab pos="6705600" algn="l"/>
                <a:tab pos="7099300" algn="l"/>
                <a:tab pos="7505700" algn="l"/>
                <a:tab pos="7899400" algn="l"/>
                <a:tab pos="8280400" algn="l"/>
              </a:tabLst>
              <a:defRPr sz="1800">
                <a:uFillTx/>
              </a:defRPr>
            </a:pPr>
            <a:r>
              <a:rPr sz="2464" dirty="0">
                <a:uFill>
                  <a:solidFill/>
                </a:uFill>
              </a:rPr>
              <a:t>In depth-first traversal one goes as deeply as possible before back-tracking; breadth-first traversal nodes are visited per level </a:t>
            </a:r>
          </a:p>
          <a:p>
            <a:pPr marL="300354" lvl="0" indent="-298957" defTabSz="395350">
              <a:spcBef>
                <a:spcPts val="1200"/>
              </a:spcBef>
              <a:tabLst>
                <a:tab pos="292100" algn="l"/>
                <a:tab pos="381000" algn="l"/>
                <a:tab pos="774700" algn="l"/>
                <a:tab pos="1181100" algn="l"/>
                <a:tab pos="1574800" algn="l"/>
                <a:tab pos="1955800" algn="l"/>
                <a:tab pos="2362200" algn="l"/>
                <a:tab pos="2755900" algn="l"/>
                <a:tab pos="3149600" algn="l"/>
                <a:tab pos="3543300" algn="l"/>
                <a:tab pos="3937000" algn="l"/>
                <a:tab pos="4343400" algn="l"/>
                <a:tab pos="4737100" algn="l"/>
                <a:tab pos="5118100" algn="l"/>
                <a:tab pos="5524500" algn="l"/>
                <a:tab pos="5918200" algn="l"/>
                <a:tab pos="6311900" algn="l"/>
                <a:tab pos="6705600" algn="l"/>
                <a:tab pos="7099300" algn="l"/>
                <a:tab pos="7505700" algn="l"/>
                <a:tab pos="7899400" algn="l"/>
                <a:tab pos="8280400" algn="l"/>
              </a:tabLst>
              <a:defRPr sz="1800">
                <a:uFillTx/>
              </a:defRPr>
            </a:pPr>
            <a:r>
              <a:rPr sz="2288" dirty="0">
                <a:uFill>
                  <a:solidFill/>
                </a:uFill>
              </a:rPr>
              <a:t>Note: the numbers indicate the order of traversal, not the keys of the nodes</a:t>
            </a:r>
          </a:p>
        </p:txBody>
      </p:sp>
      <p:pic>
        <p:nvPicPr>
          <p:cNvPr id="20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362" y="1836737"/>
            <a:ext cx="4319588" cy="276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9700" y="1836737"/>
            <a:ext cx="4319588" cy="2768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42</a:t>
            </a:fld>
            <a:endParaRPr>
              <a:uFill>
                <a:solidFill/>
              </a:uFill>
            </a:endParaRPr>
          </a:p>
        </p:txBody>
      </p:sp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179387" y="301625"/>
            <a:ext cx="9539288" cy="20383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  <a:tab pos="9410700" algn="l"/>
              </a:tabLst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Depth-First Traversal: Recursive Print</a:t>
            </a:r>
            <a:br>
              <a:rPr sz="4400">
                <a:uFill>
                  <a:solidFill/>
                </a:uFill>
              </a:rPr>
            </a:br>
            <a:r>
              <a:rPr sz="3200">
                <a:uFill>
                  <a:solidFill/>
                </a:uFill>
              </a:rPr>
              <a:t>First process the left sub-tree, then the node, then the right sub-tree</a:t>
            </a:r>
          </a:p>
        </p:txBody>
      </p:sp>
      <p:pic>
        <p:nvPicPr>
          <p:cNvPr id="21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7125" y="2393950"/>
            <a:ext cx="7837487" cy="4086225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Shape 215"/>
          <p:cNvSpPr/>
          <p:nvPr/>
        </p:nvSpPr>
        <p:spPr>
          <a:xfrm>
            <a:off x="5219700" y="3779837"/>
            <a:ext cx="1619250" cy="1588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539750" y="5040312"/>
            <a:ext cx="1439863" cy="1589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17" name="Shape 217"/>
          <p:cNvSpPr/>
          <p:nvPr/>
        </p:nvSpPr>
        <p:spPr>
          <a:xfrm flipV="1">
            <a:off x="539750" y="4494212"/>
            <a:ext cx="1619250" cy="552451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539749" y="5040312"/>
            <a:ext cx="1619251" cy="539751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xfrm>
            <a:off x="481012" y="6659562"/>
            <a:ext cx="9059862" cy="6381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infix-order</a:t>
            </a:r>
            <a:r>
              <a:rPr sz="3200">
                <a:uFill>
                  <a:solidFill/>
                </a:uFill>
              </a:rPr>
              <a:t> = data is processed between sub-trees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43</a:t>
            </a:fld>
            <a:endParaRPr>
              <a:uFill>
                <a:solidFill/>
              </a:uFill>
            </a:endParaRPr>
          </a:p>
        </p:txBody>
      </p:sp>
      <p:sp>
        <p:nvSpPr>
          <p:cNvPr id="222" name="Shape 222"/>
          <p:cNvSpPr>
            <a:spLocks noGrp="1"/>
          </p:cNvSpPr>
          <p:nvPr>
            <p:ph type="title"/>
          </p:nvPr>
        </p:nvSpPr>
        <p:spPr>
          <a:xfrm>
            <a:off x="6300787" y="346075"/>
            <a:ext cx="3262313" cy="30749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Infix</a:t>
            </a:r>
            <a:r>
              <a:rPr sz="4400">
                <a:uFill>
                  <a:solidFill/>
                </a:uFill>
              </a:rPr>
              <a:t> Traversal</a:t>
            </a:r>
            <a:br>
              <a:rPr sz="4400">
                <a:uFill>
                  <a:solidFill/>
                </a:uFill>
              </a:rPr>
            </a:br>
            <a:r>
              <a:rPr sz="4400">
                <a:uFill>
                  <a:solidFill/>
                </a:uFill>
              </a:rPr>
              <a:t>Example</a:t>
            </a:r>
          </a:p>
        </p:txBody>
      </p:sp>
      <p:sp>
        <p:nvSpPr>
          <p:cNvPr id="223" name="Shape 223"/>
          <p:cNvSpPr>
            <a:spLocks noGrp="1"/>
          </p:cNvSpPr>
          <p:nvPr>
            <p:ph type="body" idx="1"/>
          </p:nvPr>
        </p:nvSpPr>
        <p:spPr>
          <a:xfrm>
            <a:off x="503237" y="5580062"/>
            <a:ext cx="9059863" cy="16192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infix on a binary search tree proceeds “in order”: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9, 12, 14, 17, 19, 23, 50, 54, 67, 72, 76</a:t>
            </a:r>
          </a:p>
        </p:txBody>
      </p:sp>
      <p:pic>
        <p:nvPicPr>
          <p:cNvPr id="22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669925"/>
            <a:ext cx="4549775" cy="4549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44</a:t>
            </a:fld>
            <a:endParaRPr>
              <a:uFill>
                <a:solidFill/>
              </a:uFill>
            </a:endParaRPr>
          </a:p>
        </p:txBody>
      </p:sp>
      <p:sp>
        <p:nvSpPr>
          <p:cNvPr id="227" name="Shape 227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5101" cy="1246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600"/>
            </a:lvl1pPr>
          </a:lstStyle>
          <a:p>
            <a:pPr lvl="0">
              <a:defRPr sz="1800">
                <a:uFillTx/>
              </a:defRPr>
            </a:pPr>
            <a:r>
              <a:rPr sz="3600">
                <a:uFill>
                  <a:solidFill/>
                </a:uFill>
              </a:rPr>
              <a:t>This completes our small Implementation of an Ordered Binary Tree</a:t>
            </a:r>
          </a:p>
        </p:txBody>
      </p:sp>
      <p:pic>
        <p:nvPicPr>
          <p:cNvPr id="22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243" y="1794668"/>
            <a:ext cx="8964613" cy="4330701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xfrm>
            <a:off x="503237" y="6372225"/>
            <a:ext cx="9055101" cy="812800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Other operations: deleteNode, Size, Depth, ....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45</a:t>
            </a:fld>
            <a:endParaRPr>
              <a:uFill>
                <a:solidFill/>
              </a:u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508000" y="3549947"/>
            <a:ext cx="905510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Pre-fix and Post-fix Traversal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46</a:t>
            </a:fld>
            <a:endParaRPr>
              <a:uFill>
                <a:solidFill/>
              </a:uFill>
            </a:endParaRPr>
          </a:p>
        </p:txBody>
      </p:sp>
      <p:sp>
        <p:nvSpPr>
          <p:cNvPr id="235" name="Shape 235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9863" cy="1250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Pre-Fix Traversal</a:t>
            </a:r>
          </a:p>
        </p:txBody>
      </p:sp>
      <p:pic>
        <p:nvPicPr>
          <p:cNvPr id="23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9500" y="1979612"/>
            <a:ext cx="7578725" cy="3240088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xfrm>
            <a:off x="481012" y="5940425"/>
            <a:ext cx="9059862" cy="11779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Prefix</a:t>
            </a:r>
            <a:r>
              <a:rPr sz="3200">
                <a:uFill>
                  <a:solidFill/>
                </a:uFill>
              </a:rPr>
              <a:t> traversal makes most sense for searching; if an item is found the search should terminate</a:t>
            </a:r>
          </a:p>
        </p:txBody>
      </p:sp>
      <p:sp>
        <p:nvSpPr>
          <p:cNvPr id="238" name="Shape 238"/>
          <p:cNvSpPr/>
          <p:nvPr/>
        </p:nvSpPr>
        <p:spPr>
          <a:xfrm>
            <a:off x="647700" y="3419475"/>
            <a:ext cx="1260475" cy="15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 flipV="1">
            <a:off x="612775" y="3954462"/>
            <a:ext cx="1260475" cy="552451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612775" y="4500562"/>
            <a:ext cx="1439863" cy="1793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47</a:t>
            </a:fld>
            <a:endParaRPr>
              <a:uFill>
                <a:solidFill/>
              </a:u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503237" y="618740"/>
            <a:ext cx="9059863" cy="616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Post-Fix Traversal</a:t>
            </a:r>
          </a:p>
        </p:txBody>
      </p:sp>
      <p:pic>
        <p:nvPicPr>
          <p:cNvPr id="24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3795" y="2011203"/>
            <a:ext cx="7613650" cy="330041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Shape 245"/>
          <p:cNvSpPr/>
          <p:nvPr/>
        </p:nvSpPr>
        <p:spPr>
          <a:xfrm>
            <a:off x="720725" y="4895850"/>
            <a:ext cx="1260475" cy="1588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6" name="Shape 246"/>
          <p:cNvSpPr/>
          <p:nvPr/>
        </p:nvSpPr>
        <p:spPr>
          <a:xfrm flipV="1">
            <a:off x="720725" y="3448050"/>
            <a:ext cx="1260475" cy="373063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720725" y="3887787"/>
            <a:ext cx="1260475" cy="179389"/>
          </a:xfrm>
          <a:prstGeom prst="line">
            <a:avLst/>
          </a:prstGeom>
          <a:ln w="36000">
            <a:solidFill>
              <a:srgbClr val="FF0000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503237" y="5814729"/>
            <a:ext cx="9055101" cy="1332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Post-fix traversal is useful in syntax parsing and used in some programming languages (e.g., Forth, PostScript) or some pocket calculators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48</a:t>
            </a:fld>
            <a:endParaRPr>
              <a:uFill>
                <a:solidFill/>
              </a:uFill>
            </a:endParaRPr>
          </a:p>
        </p:txBody>
      </p:sp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Pre-/In-/Post-Fix Traversal</a:t>
            </a:r>
          </a:p>
        </p:txBody>
      </p:sp>
      <p:sp>
        <p:nvSpPr>
          <p:cNvPr id="252" name="Shape 252"/>
          <p:cNvSpPr>
            <a:spLocks noGrp="1"/>
          </p:cNvSpPr>
          <p:nvPr>
            <p:ph type="body" idx="1"/>
          </p:nvPr>
        </p:nvSpPr>
        <p:spPr>
          <a:xfrm>
            <a:off x="5940425" y="1768475"/>
            <a:ext cx="3622675" cy="498951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>
                <a:uFillTx/>
              </a:defRPr>
            </a:pPr>
            <a:r>
              <a:rPr sz="2912">
                <a:uFill>
                  <a:solidFill/>
                </a:uFill>
              </a:rPr>
              <a:t>Prefix printing prints node “50” first</a:t>
            </a:r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>
                <a:uFillTx/>
              </a:defRPr>
            </a:pPr>
            <a:endParaRPr sz="2912">
              <a:uFill>
                <a:solidFill/>
              </a:uFill>
            </a:endParaRPr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>
                <a:uFillTx/>
              </a:defRPr>
            </a:pPr>
            <a:r>
              <a:rPr sz="2912">
                <a:uFill>
                  <a:solidFill/>
                </a:uFill>
              </a:rPr>
              <a:t>Infix traversal first prints the whole left sub-tree, then 50, then the right sub-tree</a:t>
            </a:r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>
                <a:uFillTx/>
              </a:defRPr>
            </a:pPr>
            <a:endParaRPr sz="2912">
              <a:uFill>
                <a:solidFill/>
              </a:uFill>
            </a:endParaRPr>
          </a:p>
          <a:p>
            <a:pPr marL="310594" lvl="0" indent="-309149" defTabSz="408828">
              <a:spcBef>
                <a:spcPts val="1200"/>
              </a:spcBef>
              <a:tabLst>
                <a:tab pos="304800" algn="l"/>
                <a:tab pos="393700" algn="l"/>
                <a:tab pos="800100" algn="l"/>
                <a:tab pos="1219200" algn="l"/>
                <a:tab pos="1625600" algn="l"/>
                <a:tab pos="2032000" algn="l"/>
                <a:tab pos="2438400" algn="l"/>
                <a:tab pos="2844800" algn="l"/>
                <a:tab pos="3251200" algn="l"/>
                <a:tab pos="3670300" algn="l"/>
                <a:tab pos="4076700" algn="l"/>
                <a:tab pos="4483100" algn="l"/>
                <a:tab pos="4889500" algn="l"/>
                <a:tab pos="5295900" algn="l"/>
                <a:tab pos="5715000" algn="l"/>
                <a:tab pos="6121400" algn="l"/>
                <a:tab pos="6527800" algn="l"/>
                <a:tab pos="6934200" algn="l"/>
                <a:tab pos="7340600" algn="l"/>
                <a:tab pos="7759700" algn="l"/>
                <a:tab pos="8166100" algn="l"/>
              </a:tabLst>
              <a:defRPr sz="1800">
                <a:uFillTx/>
              </a:defRPr>
            </a:pPr>
            <a:r>
              <a:rPr sz="2912">
                <a:uFill>
                  <a:solidFill/>
                </a:uFill>
              </a:rPr>
              <a:t>Postfix traversal prints “50” last</a:t>
            </a:r>
          </a:p>
        </p:txBody>
      </p:sp>
      <p:pic>
        <p:nvPicPr>
          <p:cNvPr id="25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4387" y="1979612"/>
            <a:ext cx="4549776" cy="4549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49</a:t>
            </a:fld>
            <a:endParaRPr>
              <a:uFill>
                <a:solidFill/>
              </a:uFill>
            </a:endParaRPr>
          </a:p>
        </p:txBody>
      </p:sp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9863" cy="1250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Breadth First </a:t>
            </a:r>
            <a:r>
              <a:rPr sz="4400" dirty="0" smtClean="0">
                <a:uFill>
                  <a:solidFill/>
                </a:uFill>
              </a:rPr>
              <a:t>Traversal</a:t>
            </a:r>
            <a:r>
              <a:rPr lang="en-GB" sz="4400" dirty="0" smtClean="0">
                <a:uFill>
                  <a:solidFill/>
                </a:uFill>
              </a:rPr>
              <a:t/>
            </a:r>
            <a:br>
              <a:rPr lang="en-GB" sz="4400" dirty="0" smtClean="0">
                <a:uFill>
                  <a:solidFill/>
                </a:uFill>
              </a:rPr>
            </a:br>
            <a:r>
              <a:rPr lang="en-GB" dirty="0" smtClean="0"/>
              <a:t>(uses </a:t>
            </a:r>
            <a:r>
              <a:rPr lang="en-GB" dirty="0" smtClean="0"/>
              <a:t>an </a:t>
            </a:r>
            <a:r>
              <a:rPr lang="en-GB" dirty="0" smtClean="0"/>
              <a:t>auxiliary queue for computations)</a:t>
            </a:r>
            <a:endParaRPr sz="4400" dirty="0">
              <a:uFill>
                <a:solidFill/>
              </a:uFill>
            </a:endParaRPr>
          </a:p>
        </p:txBody>
      </p:sp>
      <p:pic>
        <p:nvPicPr>
          <p:cNvPr id="31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387" y="1655762"/>
            <a:ext cx="4743451" cy="4457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8900" y="2519362"/>
            <a:ext cx="4549775" cy="2916238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Shape 321"/>
          <p:cNvSpPr>
            <a:spLocks noGrp="1"/>
          </p:cNvSpPr>
          <p:nvPr>
            <p:ph type="body" idx="1"/>
          </p:nvPr>
        </p:nvSpPr>
        <p:spPr>
          <a:xfrm>
            <a:off x="539750" y="6480175"/>
            <a:ext cx="9059862" cy="996950"/>
          </a:xfrm>
          <a:prstGeom prst="rect">
            <a:avLst/>
          </a:prstGeom>
        </p:spPr>
        <p:txBody>
          <a:bodyPr>
            <a:normAutofit/>
          </a:bodyPr>
          <a:lstStyle>
            <a:lvl1pPr marL="341312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(Note that the tree in this example is not binary)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</a:t>
            </a:fld>
            <a:endParaRPr>
              <a:uFill>
                <a:solidFill/>
              </a:u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Outline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1615999" y="2249270"/>
            <a:ext cx="6839101" cy="3057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Some application areas of trees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Tree representations on computers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Binary Search Trees 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Fundamental Tree operations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Complexity Issues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50</a:t>
            </a:fld>
            <a:endParaRPr>
              <a:uFill>
                <a:solidFill/>
              </a:u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505618" y="3549947"/>
            <a:ext cx="9059863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3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Complexity of Binary Search Tree Operations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51</a:t>
            </a:fld>
            <a:endParaRPr>
              <a:uFill>
                <a:solidFill/>
              </a:uFill>
            </a:endParaRPr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1187450" y="303212"/>
            <a:ext cx="7762875" cy="124618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Complexity of Searching in Binary Trees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5759450" y="1768475"/>
            <a:ext cx="3803650" cy="49895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number of available nodes can double between two levels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Binary search is         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   O(log N)            on average</a:t>
            </a:r>
          </a:p>
        </p:txBody>
      </p:sp>
      <p:pic>
        <p:nvPicPr>
          <p:cNvPr id="26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462" y="2124075"/>
            <a:ext cx="4549776" cy="45497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52</a:t>
            </a:fld>
            <a:endParaRPr>
              <a:uFill>
                <a:solidFill/>
              </a:uFill>
            </a:endParaRPr>
          </a:p>
        </p:txBody>
      </p:sp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59863" cy="1250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Complexity of Bin-Tree Operations</a:t>
            </a:r>
          </a:p>
        </p:txBody>
      </p:sp>
      <p:pic>
        <p:nvPicPr>
          <p:cNvPr id="26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162" y="1936750"/>
            <a:ext cx="5168901" cy="3643313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Shape 266"/>
          <p:cNvSpPr>
            <a:spLocks noGrp="1"/>
          </p:cNvSpPr>
          <p:nvPr>
            <p:ph type="body" idx="1"/>
          </p:nvPr>
        </p:nvSpPr>
        <p:spPr>
          <a:xfrm>
            <a:off x="539749" y="6119812"/>
            <a:ext cx="9026527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300354" indent="-298957" defTabSz="395350">
              <a:spcBef>
                <a:spcPts val="1200"/>
              </a:spcBef>
              <a:tabLst>
                <a:tab pos="292100" algn="l"/>
                <a:tab pos="381000" algn="l"/>
                <a:tab pos="774700" algn="l"/>
                <a:tab pos="1181100" algn="l"/>
                <a:tab pos="1574800" algn="l"/>
                <a:tab pos="1955800" algn="l"/>
                <a:tab pos="2362200" algn="l"/>
                <a:tab pos="2755900" algn="l"/>
                <a:tab pos="3149600" algn="l"/>
                <a:tab pos="3543300" algn="l"/>
                <a:tab pos="3937000" algn="l"/>
                <a:tab pos="4343400" algn="l"/>
                <a:tab pos="4737100" algn="l"/>
                <a:tab pos="5118100" algn="l"/>
                <a:tab pos="5524500" algn="l"/>
                <a:tab pos="5918200" algn="l"/>
                <a:tab pos="6311900" algn="l"/>
                <a:tab pos="6705600" algn="l"/>
                <a:tab pos="7099300" algn="l"/>
                <a:tab pos="7505700" algn="l"/>
                <a:tab pos="7899400" algn="l"/>
              </a:tabLst>
              <a:defRPr sz="2816"/>
            </a:lvl1pPr>
          </a:lstStyle>
          <a:p>
            <a:pPr lvl="0"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O(log N) time is used to find an entry; insertion and deletion are O(1); degenerate trees increase the worst case complexity; N item need O(N) space complexity </a:t>
            </a:r>
          </a:p>
        </p:txBody>
      </p:sp>
      <p:pic>
        <p:nvPicPr>
          <p:cNvPr id="267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9812" y="1979612"/>
            <a:ext cx="3538538" cy="3729038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hape 268"/>
          <p:cNvSpPr/>
          <p:nvPr/>
        </p:nvSpPr>
        <p:spPr>
          <a:xfrm>
            <a:off x="3132137" y="3924300"/>
            <a:ext cx="1187451" cy="1800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1727200" y="3887787"/>
            <a:ext cx="1260475" cy="1800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ln w="36000">
            <a:solidFill>
              <a:srgbClr val="FF0000"/>
            </a:solidFill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53</a:t>
            </a:fld>
            <a:endParaRPr>
              <a:uFill>
                <a:solidFill/>
              </a:uFill>
            </a:endParaRPr>
          </a:p>
        </p:txBody>
      </p:sp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Outcomes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xfrm>
            <a:off x="884917" y="2339975"/>
            <a:ext cx="8301265" cy="37226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Concept of trees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Idea that trees have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numerous applications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Implementation of </a:t>
            </a: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binary search trees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Depth and breadth-first</a:t>
            </a:r>
            <a:r>
              <a:rPr sz="3200">
                <a:uFill>
                  <a:solidFill/>
                </a:uFill>
              </a:rPr>
              <a:t> traversal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Pre-fix, in-fix- and post-fix</a:t>
            </a:r>
            <a:r>
              <a:rPr sz="3200">
                <a:uFill>
                  <a:solidFill/>
                </a:uFill>
              </a:rPr>
              <a:t> traversal</a:t>
            </a:r>
          </a:p>
          <a:p>
            <a:pPr marL="330200" lvl="0" indent="-330200">
              <a:buClr>
                <a:srgbClr val="000000"/>
              </a:buClr>
              <a:buSzPct val="45000"/>
              <a:buFont typeface="Wingdings"/>
              <a:buChar char="●"/>
              <a:tabLst>
                <a:tab pos="330200" algn="l"/>
                <a:tab pos="431800" algn="l"/>
                <a:tab pos="876300" algn="l"/>
                <a:tab pos="1333500" algn="l"/>
                <a:tab pos="1778000" algn="l"/>
                <a:tab pos="2222500" algn="l"/>
                <a:tab pos="2679700" algn="l"/>
                <a:tab pos="3124200" algn="l"/>
                <a:tab pos="3568700" algn="l"/>
                <a:tab pos="4025900" algn="l"/>
                <a:tab pos="4470400" algn="l"/>
                <a:tab pos="4927600" algn="l"/>
                <a:tab pos="5372100" algn="l"/>
                <a:tab pos="5816600" algn="l"/>
                <a:tab pos="6273800" algn="l"/>
                <a:tab pos="6718300" algn="l"/>
                <a:tab pos="7162800" algn="l"/>
                <a:tab pos="7620000" algn="l"/>
                <a:tab pos="80645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Complexity</a:t>
            </a:r>
            <a:r>
              <a:rPr sz="3200">
                <a:uFill>
                  <a:solidFill/>
                </a:uFill>
              </a:rPr>
              <a:t> issues related to tree operations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6</a:t>
            </a:fld>
            <a:endParaRPr>
              <a:uFill>
                <a:solidFill/>
              </a:uFill>
            </a:endParaRPr>
          </a:p>
        </p:txBody>
      </p:sp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539749" y="98425"/>
            <a:ext cx="3240089" cy="2781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Hierarchical Data</a:t>
            </a:r>
          </a:p>
        </p:txBody>
      </p:sp>
      <p:pic>
        <p:nvPicPr>
          <p:cNvPr id="3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412" y="4022725"/>
            <a:ext cx="6310313" cy="325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11812" y="360362"/>
            <a:ext cx="4106863" cy="5597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7</a:t>
            </a:fld>
            <a:endParaRPr>
              <a:uFill>
                <a:solidFill/>
              </a:uFill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Hierarchical Object Data</a:t>
            </a:r>
          </a:p>
        </p:txBody>
      </p:sp>
      <p:pic>
        <p:nvPicPr>
          <p:cNvPr id="4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362" y="1417637"/>
            <a:ext cx="9302750" cy="5457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8</a:t>
            </a:fld>
            <a:endParaRPr>
              <a:uFill>
                <a:solidFill/>
              </a:uFill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59863" cy="116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Scene-Graphs (in 3D Graphics)</a:t>
            </a:r>
          </a:p>
        </p:txBody>
      </p:sp>
      <p:pic>
        <p:nvPicPr>
          <p:cNvPr id="4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6187" y="2339975"/>
            <a:ext cx="7215188" cy="4727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9</a:t>
            </a:fld>
            <a:endParaRPr>
              <a:uFill>
                <a:solidFill/>
              </a:u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5219700" y="301624"/>
            <a:ext cx="4343400" cy="22193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Parse-Trees</a:t>
            </a:r>
          </a:p>
        </p:txBody>
      </p:sp>
      <p:pic>
        <p:nvPicPr>
          <p:cNvPr id="5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362" y="417512"/>
            <a:ext cx="4441826" cy="645795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5580062" y="2519362"/>
            <a:ext cx="3983038" cy="42370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( a + n ) * 1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parse-trees represent code </a:t>
            </a: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41312" lvl="0" indent="-339725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central in compilers and interpreters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E6E6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1172</Words>
  <Application>Microsoft Office PowerPoint</Application>
  <PresentationFormat>Custom</PresentationFormat>
  <Paragraphs>236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Avenir Roman</vt:lpstr>
      <vt:lpstr>Helvetica</vt:lpstr>
      <vt:lpstr>Times New Roman</vt:lpstr>
      <vt:lpstr>Wingdings</vt:lpstr>
      <vt:lpstr>Default</vt:lpstr>
      <vt:lpstr>COMP1003 – Algorithms, Data Structures and Maths  Lecture 20  Binary SearchTrees  </vt:lpstr>
      <vt:lpstr>Main Ideas</vt:lpstr>
      <vt:lpstr>Why is this important ?</vt:lpstr>
      <vt:lpstr>Aims and Objectives</vt:lpstr>
      <vt:lpstr>Outline</vt:lpstr>
      <vt:lpstr>Hierarchical Data</vt:lpstr>
      <vt:lpstr>Hierarchical Object Data</vt:lpstr>
      <vt:lpstr>Scene-Graphs (in 3D Graphics)</vt:lpstr>
      <vt:lpstr>Parse-Trees</vt:lpstr>
      <vt:lpstr>Advanced Tree-Based  Data Structures</vt:lpstr>
      <vt:lpstr>PowerPoint Presentation</vt:lpstr>
      <vt:lpstr>(Some) Tree Definitions</vt:lpstr>
      <vt:lpstr>PowerPoint Presentation</vt:lpstr>
      <vt:lpstr>Representation of Trees on Computers</vt:lpstr>
      <vt:lpstr>Array Representation</vt:lpstr>
      <vt:lpstr>Adjacency Matrix</vt:lpstr>
      <vt:lpstr>Parent Vector</vt:lpstr>
      <vt:lpstr>Parent Vector – Example</vt:lpstr>
      <vt:lpstr>Pointer Implementations</vt:lpstr>
      <vt:lpstr>Pointer Implementation using  Arrays of Pointers</vt:lpstr>
      <vt:lpstr>Pointer Implementations using Linked Lists</vt:lpstr>
      <vt:lpstr>PowerPoint Presentation</vt:lpstr>
      <vt:lpstr>Binary Search Tree</vt:lpstr>
      <vt:lpstr>Implementation (start with the interface)</vt:lpstr>
      <vt:lpstr>Ordered Insertion</vt:lpstr>
      <vt:lpstr>Insertion 1 –  Before</vt:lpstr>
      <vt:lpstr>Insertion 2 – New Item</vt:lpstr>
      <vt:lpstr>Insertion 3 – After</vt:lpstr>
      <vt:lpstr>Insertion 4 – Another Item</vt:lpstr>
      <vt:lpstr>Insertion 5 – Final</vt:lpstr>
      <vt:lpstr>(Ordered) Insertion</vt:lpstr>
      <vt:lpstr>Insertion – Code (recursive!)</vt:lpstr>
      <vt:lpstr>Note the ref-keyword</vt:lpstr>
      <vt:lpstr>PowerPoint Presentation</vt:lpstr>
      <vt:lpstr>Search for          23                                       </vt:lpstr>
      <vt:lpstr>Search for                                      12         </vt:lpstr>
      <vt:lpstr>Searching for a Key in a Binary Search Tree </vt:lpstr>
      <vt:lpstr>SearchTree Function</vt:lpstr>
      <vt:lpstr>PowerPoint Presentation</vt:lpstr>
      <vt:lpstr>Tree Traversal</vt:lpstr>
      <vt:lpstr>Depth First vs. Breadth First Traversal</vt:lpstr>
      <vt:lpstr>Depth-First Traversal: Recursive Print First process the left sub-tree, then the node, then the right sub-tree</vt:lpstr>
      <vt:lpstr>Infix Traversal Example</vt:lpstr>
      <vt:lpstr>This completes our small Implementation of an Ordered Binary Tree</vt:lpstr>
      <vt:lpstr>PowerPoint Presentation</vt:lpstr>
      <vt:lpstr>Pre-Fix Traversal</vt:lpstr>
      <vt:lpstr>PowerPoint Presentation</vt:lpstr>
      <vt:lpstr>Pre-/In-/Post-Fix Traversal</vt:lpstr>
      <vt:lpstr>Breadth First Traversal (uses an auxiliary queue for computations)</vt:lpstr>
      <vt:lpstr>PowerPoint Presentation</vt:lpstr>
      <vt:lpstr>Complexity of Searching in Binary Trees</vt:lpstr>
      <vt:lpstr>Complexity of Bin-Tree Operations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153 – Algorithms, Data Structures and Maths  Lecture 8  Trees  </dc:title>
  <cp:lastModifiedBy>Thomas Wennekers</cp:lastModifiedBy>
  <cp:revision>5</cp:revision>
  <dcterms:modified xsi:type="dcterms:W3CDTF">2021-04-26T10:48:11Z</dcterms:modified>
</cp:coreProperties>
</file>